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05" r:id="rId3"/>
  </p:sldMasterIdLst>
  <p:notesMasterIdLst>
    <p:notesMasterId r:id="rId27"/>
  </p:notesMasterIdLst>
  <p:sldIdLst>
    <p:sldId id="275" r:id="rId4"/>
    <p:sldId id="286" r:id="rId5"/>
    <p:sldId id="321" r:id="rId6"/>
    <p:sldId id="288" r:id="rId7"/>
    <p:sldId id="306" r:id="rId8"/>
    <p:sldId id="299" r:id="rId9"/>
    <p:sldId id="300" r:id="rId10"/>
    <p:sldId id="301" r:id="rId11"/>
    <p:sldId id="312" r:id="rId12"/>
    <p:sldId id="311" r:id="rId13"/>
    <p:sldId id="313" r:id="rId14"/>
    <p:sldId id="303" r:id="rId15"/>
    <p:sldId id="307" r:id="rId16"/>
    <p:sldId id="309" r:id="rId17"/>
    <p:sldId id="319" r:id="rId18"/>
    <p:sldId id="305" r:id="rId19"/>
    <p:sldId id="308" r:id="rId20"/>
    <p:sldId id="314" r:id="rId21"/>
    <p:sldId id="315" r:id="rId22"/>
    <p:sldId id="316" r:id="rId23"/>
    <p:sldId id="318" r:id="rId24"/>
    <p:sldId id="320"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LOP-12" initials="D" lastIdx="18" clrIdx="0">
    <p:extLst/>
  </p:cmAuthor>
  <p:cmAuthor id="2" name="Michael Brooke" initials="MB" lastIdx="12" clrIdx="1">
    <p:extLst/>
  </p:cmAuthor>
  <p:cmAuthor id="3" name="ROSS, KENTON W. (LARC-E3)" initials="RKW(" lastIdx="4" clrIdx="2">
    <p:extLst/>
  </p:cmAuthor>
  <p:cmAuthor id="4" name="Yaping Xu" initials="YX"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FDDE"/>
    <a:srgbClr val="598F41"/>
    <a:srgbClr val="7DB862"/>
    <a:srgbClr val="544000"/>
    <a:srgbClr val="426A30"/>
    <a:srgbClr val="4F7F39"/>
    <a:srgbClr val="51813B"/>
    <a:srgbClr val="5F9945"/>
    <a:srgbClr val="67A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66549" autoAdjust="0"/>
  </p:normalViewPr>
  <p:slideViewPr>
    <p:cSldViewPr snapToGrid="0">
      <p:cViewPr varScale="1">
        <p:scale>
          <a:sx n="58" d="100"/>
          <a:sy n="58" d="100"/>
        </p:scale>
        <p:origin x="96" y="384"/>
      </p:cViewPr>
      <p:guideLst>
        <p:guide orient="horz"/>
        <p:guide pos="4944"/>
      </p:guideLst>
    </p:cSldViewPr>
  </p:slideViewPr>
  <p:notesTextViewPr>
    <p:cViewPr>
      <p:scale>
        <a:sx n="3" d="2"/>
        <a:sy n="3" d="2"/>
      </p:scale>
      <p:origin x="0" y="0"/>
    </p:cViewPr>
  </p:notesTextViewPr>
  <p:sorterViewPr>
    <p:cViewPr>
      <p:scale>
        <a:sx n="100" d="100"/>
        <a:sy n="100" d="100"/>
      </p:scale>
      <p:origin x="0" y="-4800"/>
    </p:cViewPr>
  </p:sorter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Station </a:t>
            </a:r>
            <a:r>
              <a:rPr lang="en-US" dirty="0" err="1"/>
              <a:t>Wtars</a:t>
            </a:r>
            <a:r>
              <a:rPr lang="en-US" dirty="0"/>
              <a:t> (AL)</a:t>
            </a:r>
          </a:p>
        </c:rich>
      </c:tx>
      <c:layout>
        <c:manualLayout>
          <c:xMode val="edge"/>
          <c:yMode val="edge"/>
          <c:x val="0.36383630724784821"/>
          <c:y val="2.6489165618397915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4800810597442268"/>
          <c:y val="0.1238086675266792"/>
          <c:w val="0.71880146994933691"/>
          <c:h val="0.74998357463155552"/>
        </c:manualLayout>
      </c:layout>
      <c:scatterChart>
        <c:scatterStyle val="lineMarker"/>
        <c:varyColors val="0"/>
        <c:ser>
          <c:idx val="0"/>
          <c:order val="0"/>
          <c:tx>
            <c:strRef>
              <c:f>Station2053_SMAP2016_valid!$G$1</c:f>
              <c:strCache>
                <c:ptCount val="1"/>
                <c:pt idx="0">
                  <c:v>SMAP VALUE</c:v>
                </c:pt>
              </c:strCache>
            </c:strRef>
          </c:tx>
          <c:spPr>
            <a:ln w="25400" cap="flat" cmpd="sng" algn="ctr">
              <a:noFill/>
              <a:prstDash val="sysDot"/>
              <a:round/>
            </a:ln>
            <a:effectLst/>
          </c:spPr>
          <c:marker>
            <c:symbol val="circle"/>
            <c:size val="5"/>
            <c:spPr>
              <a:solidFill>
                <a:srgbClr val="0808FF">
                  <a:alpha val="85000"/>
                </a:srgbClr>
              </a:solidFill>
              <a:ln w="9525" cap="flat" cmpd="sng" algn="ctr">
                <a:solidFill>
                  <a:schemeClr val="tx1">
                    <a:alpha val="47000"/>
                  </a:schemeClr>
                </a:solidFill>
                <a:round/>
              </a:ln>
              <a:effectLst/>
            </c:spPr>
          </c:marker>
          <c:trendline>
            <c:spPr>
              <a:ln w="19050" cap="rnd">
                <a:solidFill>
                  <a:srgbClr val="7DB862"/>
                </a:solidFill>
              </a:ln>
              <a:effectLst/>
            </c:spPr>
            <c:trendlineType val="linear"/>
            <c:dispRSqr val="1"/>
            <c:dispEq val="1"/>
            <c:trendlineLbl>
              <c:layout>
                <c:manualLayout>
                  <c:x val="7.4333728934534132E-2"/>
                  <c:y val="0.57062926042791162"/>
                </c:manualLayout>
              </c:layout>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sz="1800" b="1" dirty="0" smtClean="0">
                        <a:latin typeface="+mj-lt"/>
                      </a:rPr>
                      <a:t>R² </a:t>
                    </a:r>
                    <a:r>
                      <a:rPr lang="en-US" sz="1800" b="1" dirty="0">
                        <a:latin typeface="+mj-lt"/>
                      </a:rPr>
                      <a:t>= 0.9177</a:t>
                    </a:r>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rendlineLbl>
          </c:trendline>
          <c:xVal>
            <c:numRef>
              <c:f>Station2053_SMAP2016_valid!$F$2:$F$99</c:f>
              <c:numCache>
                <c:formatCode>General</c:formatCode>
                <c:ptCount val="98"/>
                <c:pt idx="0">
                  <c:v>0.39100000000000001</c:v>
                </c:pt>
                <c:pt idx="1">
                  <c:v>0.38400000000000001</c:v>
                </c:pt>
                <c:pt idx="2">
                  <c:v>0.38500000000000001</c:v>
                </c:pt>
                <c:pt idx="3">
                  <c:v>0.39700000000000002</c:v>
                </c:pt>
                <c:pt idx="4">
                  <c:v>0.39</c:v>
                </c:pt>
                <c:pt idx="5">
                  <c:v>0.379</c:v>
                </c:pt>
                <c:pt idx="6">
                  <c:v>0.38400000000000001</c:v>
                </c:pt>
                <c:pt idx="7">
                  <c:v>0.38100000000000001</c:v>
                </c:pt>
                <c:pt idx="8">
                  <c:v>0.37799999999999995</c:v>
                </c:pt>
                <c:pt idx="9">
                  <c:v>0.40399999999999997</c:v>
                </c:pt>
                <c:pt idx="10">
                  <c:v>0.40200000000000002</c:v>
                </c:pt>
                <c:pt idx="11">
                  <c:v>0.40399999999999997</c:v>
                </c:pt>
                <c:pt idx="12">
                  <c:v>0.4</c:v>
                </c:pt>
                <c:pt idx="13">
                  <c:v>0.39899999999999997</c:v>
                </c:pt>
                <c:pt idx="14">
                  <c:v>0.40600000000000003</c:v>
                </c:pt>
                <c:pt idx="15">
                  <c:v>0.40500000000000003</c:v>
                </c:pt>
                <c:pt idx="16">
                  <c:v>0.4</c:v>
                </c:pt>
                <c:pt idx="17">
                  <c:v>0.39600000000000002</c:v>
                </c:pt>
                <c:pt idx="18">
                  <c:v>0.39399999999999996</c:v>
                </c:pt>
                <c:pt idx="19">
                  <c:v>0.38700000000000001</c:v>
                </c:pt>
                <c:pt idx="20">
                  <c:v>0.40500000000000003</c:v>
                </c:pt>
                <c:pt idx="21">
                  <c:v>0.40399999999999997</c:v>
                </c:pt>
                <c:pt idx="22">
                  <c:v>0.4</c:v>
                </c:pt>
                <c:pt idx="23">
                  <c:v>0.40700000000000003</c:v>
                </c:pt>
                <c:pt idx="24">
                  <c:v>0.40500000000000003</c:v>
                </c:pt>
                <c:pt idx="25">
                  <c:v>0.40200000000000002</c:v>
                </c:pt>
                <c:pt idx="26">
                  <c:v>0.39600000000000002</c:v>
                </c:pt>
                <c:pt idx="27">
                  <c:v>0.39600000000000002</c:v>
                </c:pt>
                <c:pt idx="28">
                  <c:v>0.39200000000000002</c:v>
                </c:pt>
                <c:pt idx="29">
                  <c:v>0.379</c:v>
                </c:pt>
                <c:pt idx="30">
                  <c:v>0.39899999999999997</c:v>
                </c:pt>
                <c:pt idx="31">
                  <c:v>0.40299999999999997</c:v>
                </c:pt>
                <c:pt idx="32">
                  <c:v>0.40100000000000002</c:v>
                </c:pt>
                <c:pt idx="33">
                  <c:v>0.39</c:v>
                </c:pt>
                <c:pt idx="34">
                  <c:v>0.34</c:v>
                </c:pt>
                <c:pt idx="35">
                  <c:v>0.311</c:v>
                </c:pt>
                <c:pt idx="36">
                  <c:v>0.30199999999999999</c:v>
                </c:pt>
                <c:pt idx="37">
                  <c:v>0.27500000000000002</c:v>
                </c:pt>
                <c:pt idx="38">
                  <c:v>0.29299999999999998</c:v>
                </c:pt>
                <c:pt idx="39">
                  <c:v>0.28399999999999997</c:v>
                </c:pt>
                <c:pt idx="40">
                  <c:v>0.28300000000000003</c:v>
                </c:pt>
                <c:pt idx="41">
                  <c:v>0.39799999999999996</c:v>
                </c:pt>
                <c:pt idx="42">
                  <c:v>0.33899999999999997</c:v>
                </c:pt>
                <c:pt idx="43">
                  <c:v>0.29299999999999998</c:v>
                </c:pt>
                <c:pt idx="44">
                  <c:v>0.38</c:v>
                </c:pt>
                <c:pt idx="45">
                  <c:v>0.316</c:v>
                </c:pt>
                <c:pt idx="46">
                  <c:v>0.315</c:v>
                </c:pt>
                <c:pt idx="47">
                  <c:v>0.30499999999999999</c:v>
                </c:pt>
                <c:pt idx="48">
                  <c:v>0.29699999999999999</c:v>
                </c:pt>
                <c:pt idx="49">
                  <c:v>0.27500000000000002</c:v>
                </c:pt>
                <c:pt idx="50">
                  <c:v>0.24399999999999999</c:v>
                </c:pt>
                <c:pt idx="51">
                  <c:v>0.31900000000000001</c:v>
                </c:pt>
                <c:pt idx="52">
                  <c:v>0.28899999999999998</c:v>
                </c:pt>
                <c:pt idx="53">
                  <c:v>0.24100000000000002</c:v>
                </c:pt>
                <c:pt idx="54">
                  <c:v>0.218</c:v>
                </c:pt>
                <c:pt idx="55">
                  <c:v>0.214</c:v>
                </c:pt>
                <c:pt idx="56">
                  <c:v>0.21100000000000002</c:v>
                </c:pt>
                <c:pt idx="57">
                  <c:v>0.20399999999999999</c:v>
                </c:pt>
                <c:pt idx="58">
                  <c:v>0.20100000000000001</c:v>
                </c:pt>
                <c:pt idx="59">
                  <c:v>0.20199999999999999</c:v>
                </c:pt>
                <c:pt idx="60">
                  <c:v>0.23</c:v>
                </c:pt>
                <c:pt idx="61">
                  <c:v>0.21</c:v>
                </c:pt>
                <c:pt idx="62">
                  <c:v>0.20899999999999999</c:v>
                </c:pt>
                <c:pt idx="63">
                  <c:v>0.20699999999999999</c:v>
                </c:pt>
                <c:pt idx="64">
                  <c:v>0.20100000000000001</c:v>
                </c:pt>
                <c:pt idx="65">
                  <c:v>0.19</c:v>
                </c:pt>
                <c:pt idx="66">
                  <c:v>0.18899999999999997</c:v>
                </c:pt>
                <c:pt idx="67">
                  <c:v>0.18600000000000003</c:v>
                </c:pt>
                <c:pt idx="68">
                  <c:v>0.185</c:v>
                </c:pt>
                <c:pt idx="69">
                  <c:v>0.17899999999999999</c:v>
                </c:pt>
                <c:pt idx="70">
                  <c:v>0.222</c:v>
                </c:pt>
                <c:pt idx="71">
                  <c:v>0.20100000000000001</c:v>
                </c:pt>
                <c:pt idx="72">
                  <c:v>0.217</c:v>
                </c:pt>
                <c:pt idx="73">
                  <c:v>0.20899999999999999</c:v>
                </c:pt>
                <c:pt idx="74">
                  <c:v>0.20300000000000001</c:v>
                </c:pt>
                <c:pt idx="75">
                  <c:v>0.20100000000000001</c:v>
                </c:pt>
                <c:pt idx="76">
                  <c:v>0.20300000000000001</c:v>
                </c:pt>
                <c:pt idx="77">
                  <c:v>0.20800000000000002</c:v>
                </c:pt>
                <c:pt idx="78">
                  <c:v>0.20199999999999999</c:v>
                </c:pt>
                <c:pt idx="79">
                  <c:v>0.192</c:v>
                </c:pt>
                <c:pt idx="80">
                  <c:v>0.188</c:v>
                </c:pt>
                <c:pt idx="81">
                  <c:v>0.20499999999999999</c:v>
                </c:pt>
                <c:pt idx="82">
                  <c:v>0.29100000000000004</c:v>
                </c:pt>
                <c:pt idx="83">
                  <c:v>0.20600000000000002</c:v>
                </c:pt>
                <c:pt idx="84">
                  <c:v>0.20499999999999999</c:v>
                </c:pt>
                <c:pt idx="85">
                  <c:v>0.35499999999999998</c:v>
                </c:pt>
                <c:pt idx="86">
                  <c:v>0.252</c:v>
                </c:pt>
                <c:pt idx="87">
                  <c:v>0.33100000000000002</c:v>
                </c:pt>
                <c:pt idx="88">
                  <c:v>0.27500000000000002</c:v>
                </c:pt>
                <c:pt idx="89">
                  <c:v>0.23199999999999998</c:v>
                </c:pt>
              </c:numCache>
            </c:numRef>
          </c:xVal>
          <c:yVal>
            <c:numRef>
              <c:f>Station2053_SMAP2016_valid!$G$2:$G$99</c:f>
              <c:numCache>
                <c:formatCode>0.000</c:formatCode>
                <c:ptCount val="98"/>
                <c:pt idx="0">
                  <c:v>0.439999997616</c:v>
                </c:pt>
                <c:pt idx="1">
                  <c:v>0.39181867241899998</c:v>
                </c:pt>
                <c:pt idx="2">
                  <c:v>0.37808603048299999</c:v>
                </c:pt>
                <c:pt idx="3">
                  <c:v>0.45049488544499999</c:v>
                </c:pt>
                <c:pt idx="4">
                  <c:v>0.43414252996399999</c:v>
                </c:pt>
                <c:pt idx="5">
                  <c:v>0.397030085325</c:v>
                </c:pt>
                <c:pt idx="6">
                  <c:v>0.43253257870700001</c:v>
                </c:pt>
                <c:pt idx="7">
                  <c:v>0.45049488544499999</c:v>
                </c:pt>
                <c:pt idx="8">
                  <c:v>0.36900502443299998</c:v>
                </c:pt>
                <c:pt idx="9">
                  <c:v>0.45049488544499999</c:v>
                </c:pt>
                <c:pt idx="10">
                  <c:v>0.39878392219499997</c:v>
                </c:pt>
                <c:pt idx="11">
                  <c:v>0.45049488544499999</c:v>
                </c:pt>
                <c:pt idx="12">
                  <c:v>0.42823329567899998</c:v>
                </c:pt>
                <c:pt idx="13">
                  <c:v>0.39854702353499999</c:v>
                </c:pt>
                <c:pt idx="14">
                  <c:v>0.45049488544499999</c:v>
                </c:pt>
                <c:pt idx="15">
                  <c:v>0.45049488544499999</c:v>
                </c:pt>
                <c:pt idx="16">
                  <c:v>0.439999997616</c:v>
                </c:pt>
                <c:pt idx="17">
                  <c:v>0.439999997616</c:v>
                </c:pt>
                <c:pt idx="18">
                  <c:v>0.40904557704900002</c:v>
                </c:pt>
                <c:pt idx="19">
                  <c:v>0.410159349442</c:v>
                </c:pt>
                <c:pt idx="20">
                  <c:v>0.45049488544499999</c:v>
                </c:pt>
                <c:pt idx="21">
                  <c:v>0.45049488544499999</c:v>
                </c:pt>
                <c:pt idx="22">
                  <c:v>0.439999997616</c:v>
                </c:pt>
                <c:pt idx="23">
                  <c:v>0.45049488544499999</c:v>
                </c:pt>
                <c:pt idx="24">
                  <c:v>0.45049488544499999</c:v>
                </c:pt>
                <c:pt idx="25">
                  <c:v>0.45049488544499999</c:v>
                </c:pt>
                <c:pt idx="26">
                  <c:v>0.439999997616</c:v>
                </c:pt>
                <c:pt idx="27">
                  <c:v>0.45049488544499999</c:v>
                </c:pt>
                <c:pt idx="28">
                  <c:v>0.439999997616</c:v>
                </c:pt>
                <c:pt idx="29">
                  <c:v>0.43324038386300001</c:v>
                </c:pt>
                <c:pt idx="30">
                  <c:v>0.43808510899500003</c:v>
                </c:pt>
                <c:pt idx="31">
                  <c:v>0.45049488544499999</c:v>
                </c:pt>
                <c:pt idx="32">
                  <c:v>0.439999997616</c:v>
                </c:pt>
                <c:pt idx="33">
                  <c:v>0.439999997616</c:v>
                </c:pt>
                <c:pt idx="34">
                  <c:v>0.40176618099200001</c:v>
                </c:pt>
                <c:pt idx="35">
                  <c:v>0.34352180361700002</c:v>
                </c:pt>
                <c:pt idx="36">
                  <c:v>0.33989229798300002</c:v>
                </c:pt>
                <c:pt idx="37">
                  <c:v>0.286236822605</c:v>
                </c:pt>
                <c:pt idx="38">
                  <c:v>0.34493437409400002</c:v>
                </c:pt>
                <c:pt idx="39">
                  <c:v>0.35990160703700003</c:v>
                </c:pt>
                <c:pt idx="40">
                  <c:v>0.32688373327300002</c:v>
                </c:pt>
                <c:pt idx="41">
                  <c:v>0.41994318366099997</c:v>
                </c:pt>
                <c:pt idx="42">
                  <c:v>0.33674189448399999</c:v>
                </c:pt>
                <c:pt idx="43">
                  <c:v>0.33445709943800001</c:v>
                </c:pt>
                <c:pt idx="44">
                  <c:v>0.38805338740299999</c:v>
                </c:pt>
                <c:pt idx="45">
                  <c:v>0.34886935353300003</c:v>
                </c:pt>
                <c:pt idx="46">
                  <c:v>0.41221919655799999</c:v>
                </c:pt>
                <c:pt idx="47">
                  <c:v>0.40282166004199998</c:v>
                </c:pt>
                <c:pt idx="48">
                  <c:v>0.414457172155</c:v>
                </c:pt>
                <c:pt idx="49">
                  <c:v>0.348275512457</c:v>
                </c:pt>
                <c:pt idx="50">
                  <c:v>0.30409798026099999</c:v>
                </c:pt>
                <c:pt idx="51">
                  <c:v>0.33485880494100001</c:v>
                </c:pt>
                <c:pt idx="52">
                  <c:v>0.31718403100999998</c:v>
                </c:pt>
                <c:pt idx="53">
                  <c:v>0.27197274565700003</c:v>
                </c:pt>
                <c:pt idx="54">
                  <c:v>0.26977729797400002</c:v>
                </c:pt>
                <c:pt idx="55">
                  <c:v>0.32004240155199998</c:v>
                </c:pt>
                <c:pt idx="56">
                  <c:v>0.284690260887</c:v>
                </c:pt>
                <c:pt idx="57">
                  <c:v>0.25899365544300001</c:v>
                </c:pt>
                <c:pt idx="58">
                  <c:v>0.23592217266599999</c:v>
                </c:pt>
                <c:pt idx="59">
                  <c:v>0.23029160499599999</c:v>
                </c:pt>
                <c:pt idx="60">
                  <c:v>0.29138249158899998</c:v>
                </c:pt>
                <c:pt idx="61">
                  <c:v>0.25432032346700001</c:v>
                </c:pt>
                <c:pt idx="62">
                  <c:v>0.20544773340200001</c:v>
                </c:pt>
                <c:pt idx="63">
                  <c:v>0.233918428421</c:v>
                </c:pt>
                <c:pt idx="64">
                  <c:v>0.22803953290000001</c:v>
                </c:pt>
                <c:pt idx="65">
                  <c:v>0.204607114196</c:v>
                </c:pt>
                <c:pt idx="66">
                  <c:v>0.190637364984</c:v>
                </c:pt>
                <c:pt idx="67">
                  <c:v>0.18914034962699999</c:v>
                </c:pt>
                <c:pt idx="68">
                  <c:v>0.186306193471</c:v>
                </c:pt>
                <c:pt idx="69">
                  <c:v>0.19770313799399999</c:v>
                </c:pt>
                <c:pt idx="70">
                  <c:v>0.244764879346</c:v>
                </c:pt>
                <c:pt idx="71">
                  <c:v>0.24153450131400001</c:v>
                </c:pt>
                <c:pt idx="72">
                  <c:v>0.26806360483199998</c:v>
                </c:pt>
                <c:pt idx="73">
                  <c:v>0.234254747629</c:v>
                </c:pt>
                <c:pt idx="74">
                  <c:v>0.192589998245</c:v>
                </c:pt>
                <c:pt idx="75">
                  <c:v>0.192955985665</c:v>
                </c:pt>
                <c:pt idx="76">
                  <c:v>0.19899246096600001</c:v>
                </c:pt>
                <c:pt idx="77">
                  <c:v>0.247677892447</c:v>
                </c:pt>
                <c:pt idx="78">
                  <c:v>0.22631244361399999</c:v>
                </c:pt>
                <c:pt idx="79">
                  <c:v>0.205153822899</c:v>
                </c:pt>
                <c:pt idx="80">
                  <c:v>0.17608501017100001</c:v>
                </c:pt>
                <c:pt idx="81">
                  <c:v>0.223738968372</c:v>
                </c:pt>
                <c:pt idx="82">
                  <c:v>0.30485999584200002</c:v>
                </c:pt>
                <c:pt idx="83">
                  <c:v>0.184197500348</c:v>
                </c:pt>
                <c:pt idx="84">
                  <c:v>0.20928998291500001</c:v>
                </c:pt>
                <c:pt idx="85">
                  <c:v>0.37540742754899997</c:v>
                </c:pt>
                <c:pt idx="86">
                  <c:v>0.25604534149199998</c:v>
                </c:pt>
                <c:pt idx="87">
                  <c:v>0.32106024026899999</c:v>
                </c:pt>
                <c:pt idx="88">
                  <c:v>0.297894388437</c:v>
                </c:pt>
                <c:pt idx="89">
                  <c:v>0.22938081622100001</c:v>
                </c:pt>
              </c:numCache>
            </c:numRef>
          </c:yVal>
          <c:smooth val="0"/>
        </c:ser>
        <c:dLbls>
          <c:showLegendKey val="0"/>
          <c:showVal val="0"/>
          <c:showCatName val="0"/>
          <c:showSerName val="0"/>
          <c:showPercent val="0"/>
          <c:showBubbleSize val="0"/>
        </c:dLbls>
        <c:axId val="230830544"/>
        <c:axId val="230830936"/>
      </c:scatterChart>
      <c:valAx>
        <c:axId val="230830544"/>
        <c:scaling>
          <c:orientation val="minMax"/>
          <c:min val="0.15000000000000002"/>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230830936"/>
        <c:crosses val="autoZero"/>
        <c:crossBetween val="midCat"/>
      </c:valAx>
      <c:valAx>
        <c:axId val="230830936"/>
        <c:scaling>
          <c:orientation val="minMax"/>
          <c:min val="0.15000000000000002"/>
        </c:scaling>
        <c:delete val="0"/>
        <c:axPos val="l"/>
        <c:majorGridlines>
          <c:spPr>
            <a:ln w="9525" cap="flat" cmpd="sng" algn="ctr">
              <a:solidFill>
                <a:schemeClr val="dk1">
                  <a:lumMod val="15000"/>
                  <a:lumOff val="85000"/>
                </a:schemeClr>
              </a:solidFill>
              <a:round/>
            </a:ln>
            <a:effectLst/>
          </c:spPr>
        </c:majorGridlines>
        <c:numFmt formatCode="0.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23083054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smtClean="0"/>
              <a:t>Station</a:t>
            </a:r>
            <a:r>
              <a:rPr lang="en-US" baseline="0" dirty="0" smtClean="0"/>
              <a:t> </a:t>
            </a:r>
            <a:r>
              <a:rPr lang="en-US" baseline="0" dirty="0" err="1" smtClean="0"/>
              <a:t>Bukshland</a:t>
            </a:r>
            <a:r>
              <a:rPr lang="en-US" baseline="0" dirty="0" smtClean="0"/>
              <a:t> #1 (TX)</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9.8377655350593701E-2"/>
          <c:y val="0.11209525763806708"/>
          <c:w val="0.86362468389803027"/>
          <c:h val="0.76390790187518798"/>
        </c:manualLayout>
      </c:layout>
      <c:scatterChart>
        <c:scatterStyle val="lineMarker"/>
        <c:varyColors val="0"/>
        <c:ser>
          <c:idx val="0"/>
          <c:order val="0"/>
          <c:tx>
            <c:strRef>
              <c:f>Station2006_SMAP2016_valid!$G$1</c:f>
              <c:strCache>
                <c:ptCount val="1"/>
                <c:pt idx="0">
                  <c:v>SMAP VALUE</c:v>
                </c:pt>
              </c:strCache>
            </c:strRef>
          </c:tx>
          <c:spPr>
            <a:ln w="25400" cap="flat" cmpd="sng" algn="ctr">
              <a:noFill/>
              <a:prstDash val="sysDot"/>
              <a:round/>
            </a:ln>
            <a:effectLst/>
          </c:spPr>
          <c:marker>
            <c:symbol val="circle"/>
            <c:size val="5"/>
            <c:spPr>
              <a:solidFill>
                <a:srgbClr val="0000FF">
                  <a:alpha val="85000"/>
                </a:srgbClr>
              </a:solidFill>
              <a:ln w="9525" cap="flat" cmpd="sng" algn="ctr">
                <a:solidFill>
                  <a:schemeClr val="tx1">
                    <a:alpha val="47000"/>
                  </a:schemeClr>
                </a:solidFill>
                <a:round/>
              </a:ln>
              <a:effectLst/>
            </c:spPr>
          </c:marker>
          <c:trendline>
            <c:spPr>
              <a:ln w="19050" cap="rnd">
                <a:solidFill>
                  <a:schemeClr val="accent6"/>
                </a:solidFill>
              </a:ln>
              <a:effectLst/>
            </c:spPr>
            <c:trendlineType val="linear"/>
            <c:dispRSqr val="1"/>
            <c:dispEq val="1"/>
            <c:trendlineLbl>
              <c:layout>
                <c:manualLayout>
                  <c:x val="-1.5029615162361225E-2"/>
                  <c:y val="0.27429859649024185"/>
                </c:manualLayout>
              </c:layout>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sz="1800" b="1" baseline="0" dirty="0" smtClean="0"/>
                      <a:t>R² </a:t>
                    </a:r>
                    <a:r>
                      <a:rPr lang="en-US" sz="1800" b="1" baseline="0" dirty="0"/>
                      <a:t>= 0.245</a:t>
                    </a:r>
                    <a:endParaRPr lang="en-US" sz="1800" b="1" dirty="0"/>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rendlineLbl>
          </c:trendline>
          <c:xVal>
            <c:numRef>
              <c:f>Station2006_SMAP2016_valid!$F$2:$F$96</c:f>
              <c:numCache>
                <c:formatCode>General</c:formatCode>
                <c:ptCount val="95"/>
                <c:pt idx="0">
                  <c:v>0.28399999999999997</c:v>
                </c:pt>
                <c:pt idx="1">
                  <c:v>0.27300000000000002</c:v>
                </c:pt>
                <c:pt idx="2">
                  <c:v>0.27100000000000002</c:v>
                </c:pt>
                <c:pt idx="3">
                  <c:v>0.26400000000000001</c:v>
                </c:pt>
                <c:pt idx="4">
                  <c:v>0.26100000000000001</c:v>
                </c:pt>
                <c:pt idx="5">
                  <c:v>0.26400000000000001</c:v>
                </c:pt>
                <c:pt idx="6">
                  <c:v>0.26300000000000001</c:v>
                </c:pt>
                <c:pt idx="7">
                  <c:v>0.252</c:v>
                </c:pt>
                <c:pt idx="8">
                  <c:v>0.249</c:v>
                </c:pt>
                <c:pt idx="9">
                  <c:v>0.247</c:v>
                </c:pt>
                <c:pt idx="10">
                  <c:v>0.24299999999999999</c:v>
                </c:pt>
                <c:pt idx="11">
                  <c:v>0.23600000000000002</c:v>
                </c:pt>
                <c:pt idx="12">
                  <c:v>0.23199999999999998</c:v>
                </c:pt>
                <c:pt idx="13">
                  <c:v>0.23600000000000002</c:v>
                </c:pt>
                <c:pt idx="14">
                  <c:v>0.22500000000000001</c:v>
                </c:pt>
                <c:pt idx="15">
                  <c:v>0.221</c:v>
                </c:pt>
                <c:pt idx="16">
                  <c:v>0.217</c:v>
                </c:pt>
                <c:pt idx="17">
                  <c:v>0.22</c:v>
                </c:pt>
                <c:pt idx="18">
                  <c:v>0.21199999999999999</c:v>
                </c:pt>
                <c:pt idx="19">
                  <c:v>0.20800000000000002</c:v>
                </c:pt>
                <c:pt idx="20">
                  <c:v>0.20600000000000002</c:v>
                </c:pt>
                <c:pt idx="21">
                  <c:v>0.20300000000000001</c:v>
                </c:pt>
                <c:pt idx="22">
                  <c:v>0.20499999999999999</c:v>
                </c:pt>
                <c:pt idx="23">
                  <c:v>0.22899999999999998</c:v>
                </c:pt>
                <c:pt idx="24">
                  <c:v>0.22500000000000001</c:v>
                </c:pt>
                <c:pt idx="25">
                  <c:v>0.222</c:v>
                </c:pt>
                <c:pt idx="26">
                  <c:v>0.21600000000000003</c:v>
                </c:pt>
                <c:pt idx="27">
                  <c:v>0.21199999999999999</c:v>
                </c:pt>
                <c:pt idx="28">
                  <c:v>0.20699999999999999</c:v>
                </c:pt>
                <c:pt idx="29">
                  <c:v>0.20399999999999999</c:v>
                </c:pt>
                <c:pt idx="30">
                  <c:v>0.183</c:v>
                </c:pt>
                <c:pt idx="31">
                  <c:v>0.185</c:v>
                </c:pt>
                <c:pt idx="32">
                  <c:v>0.18100000000000002</c:v>
                </c:pt>
                <c:pt idx="33">
                  <c:v>0.17300000000000001</c:v>
                </c:pt>
                <c:pt idx="34">
                  <c:v>0.17300000000000001</c:v>
                </c:pt>
                <c:pt idx="35">
                  <c:v>0.17199999999999999</c:v>
                </c:pt>
                <c:pt idx="36">
                  <c:v>0.16600000000000001</c:v>
                </c:pt>
                <c:pt idx="37">
                  <c:v>0.19500000000000001</c:v>
                </c:pt>
                <c:pt idx="38">
                  <c:v>0.19699999999999998</c:v>
                </c:pt>
                <c:pt idx="39">
                  <c:v>0.19399999999999998</c:v>
                </c:pt>
                <c:pt idx="40">
                  <c:v>0.19399999999999998</c:v>
                </c:pt>
                <c:pt idx="41">
                  <c:v>0.19</c:v>
                </c:pt>
                <c:pt idx="42">
                  <c:v>0.188</c:v>
                </c:pt>
                <c:pt idx="43">
                  <c:v>0.183</c:v>
                </c:pt>
                <c:pt idx="44">
                  <c:v>0.129</c:v>
                </c:pt>
                <c:pt idx="45">
                  <c:v>0.12300000000000001</c:v>
                </c:pt>
                <c:pt idx="46">
                  <c:v>0.129</c:v>
                </c:pt>
                <c:pt idx="47">
                  <c:v>0.128</c:v>
                </c:pt>
                <c:pt idx="48">
                  <c:v>0.127</c:v>
                </c:pt>
                <c:pt idx="49">
                  <c:v>0.16899999999999998</c:v>
                </c:pt>
                <c:pt idx="50">
                  <c:v>0.157</c:v>
                </c:pt>
                <c:pt idx="51">
                  <c:v>0.151</c:v>
                </c:pt>
                <c:pt idx="52">
                  <c:v>0.13</c:v>
                </c:pt>
                <c:pt idx="53">
                  <c:v>0.23</c:v>
                </c:pt>
                <c:pt idx="54">
                  <c:v>0.16399999999999998</c:v>
                </c:pt>
                <c:pt idx="55">
                  <c:v>0.14300000000000002</c:v>
                </c:pt>
                <c:pt idx="56">
                  <c:v>0.127</c:v>
                </c:pt>
                <c:pt idx="57">
                  <c:v>9.4E-2</c:v>
                </c:pt>
                <c:pt idx="58">
                  <c:v>6.3E-2</c:v>
                </c:pt>
                <c:pt idx="59">
                  <c:v>5.5999999999999994E-2</c:v>
                </c:pt>
                <c:pt idx="60">
                  <c:v>5.5E-2</c:v>
                </c:pt>
                <c:pt idx="61">
                  <c:v>5.7000000000000002E-2</c:v>
                </c:pt>
                <c:pt idx="62">
                  <c:v>7.0000000000000007E-2</c:v>
                </c:pt>
                <c:pt idx="63">
                  <c:v>8.5999999999999993E-2</c:v>
                </c:pt>
                <c:pt idx="64">
                  <c:v>8.3000000000000004E-2</c:v>
                </c:pt>
                <c:pt idx="65">
                  <c:v>6.7000000000000004E-2</c:v>
                </c:pt>
                <c:pt idx="66">
                  <c:v>4.9000000000000002E-2</c:v>
                </c:pt>
                <c:pt idx="67">
                  <c:v>0.126</c:v>
                </c:pt>
                <c:pt idx="68">
                  <c:v>0.14499999999999999</c:v>
                </c:pt>
                <c:pt idx="69">
                  <c:v>0.11900000000000001</c:v>
                </c:pt>
                <c:pt idx="70">
                  <c:v>8.6999999999999994E-2</c:v>
                </c:pt>
                <c:pt idx="71">
                  <c:v>8.199999999999999E-2</c:v>
                </c:pt>
                <c:pt idx="72">
                  <c:v>7.6999999999999999E-2</c:v>
                </c:pt>
                <c:pt idx="73">
                  <c:v>6.9000000000000006E-2</c:v>
                </c:pt>
                <c:pt idx="74">
                  <c:v>7.2999999999999995E-2</c:v>
                </c:pt>
                <c:pt idx="75">
                  <c:v>6.5000000000000002E-2</c:v>
                </c:pt>
                <c:pt idx="76">
                  <c:v>5.2999999999999999E-2</c:v>
                </c:pt>
                <c:pt idx="77">
                  <c:v>5.2999999999999999E-2</c:v>
                </c:pt>
                <c:pt idx="78">
                  <c:v>4.8000000000000001E-2</c:v>
                </c:pt>
                <c:pt idx="79">
                  <c:v>0.05</c:v>
                </c:pt>
                <c:pt idx="80">
                  <c:v>5.7999999999999996E-2</c:v>
                </c:pt>
                <c:pt idx="81">
                  <c:v>6.8000000000000005E-2</c:v>
                </c:pt>
                <c:pt idx="82">
                  <c:v>6.3E-2</c:v>
                </c:pt>
                <c:pt idx="83">
                  <c:v>5.0999999999999997E-2</c:v>
                </c:pt>
                <c:pt idx="84">
                  <c:v>4.7E-2</c:v>
                </c:pt>
                <c:pt idx="85">
                  <c:v>4.7E-2</c:v>
                </c:pt>
                <c:pt idx="86">
                  <c:v>4.2999999999999997E-2</c:v>
                </c:pt>
                <c:pt idx="87">
                  <c:v>4.2000000000000003E-2</c:v>
                </c:pt>
                <c:pt idx="88">
                  <c:v>0.05</c:v>
                </c:pt>
                <c:pt idx="89">
                  <c:v>4.0999999999999995E-2</c:v>
                </c:pt>
                <c:pt idx="90">
                  <c:v>4.0999999999999995E-2</c:v>
                </c:pt>
                <c:pt idx="91">
                  <c:v>3.5000000000000003E-2</c:v>
                </c:pt>
                <c:pt idx="92">
                  <c:v>4.0999999999999995E-2</c:v>
                </c:pt>
                <c:pt idx="93">
                  <c:v>3.6000000000000004E-2</c:v>
                </c:pt>
                <c:pt idx="94">
                  <c:v>3.5000000000000003E-2</c:v>
                </c:pt>
              </c:numCache>
            </c:numRef>
          </c:xVal>
          <c:yVal>
            <c:numRef>
              <c:f>Station2006_SMAP2016_valid!$G$2:$G$96</c:f>
              <c:numCache>
                <c:formatCode>0.000</c:formatCode>
                <c:ptCount val="95"/>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pt idx="88">
                  <c:v>8.1000000000000003E-2</c:v>
                </c:pt>
                <c:pt idx="89">
                  <c:v>6.7000000000000004E-2</c:v>
                </c:pt>
                <c:pt idx="90">
                  <c:v>5.8000000000000003E-2</c:v>
                </c:pt>
                <c:pt idx="91">
                  <c:v>5.8000000000000003E-2</c:v>
                </c:pt>
                <c:pt idx="92">
                  <c:v>5.8000000000000003E-2</c:v>
                </c:pt>
                <c:pt idx="93">
                  <c:v>4.3999999999999997E-2</c:v>
                </c:pt>
                <c:pt idx="94">
                  <c:v>0.10100000000000001</c:v>
                </c:pt>
              </c:numCache>
            </c:numRef>
          </c:yVal>
          <c:smooth val="0"/>
        </c:ser>
        <c:dLbls>
          <c:showLegendKey val="0"/>
          <c:showVal val="0"/>
          <c:showCatName val="0"/>
          <c:showSerName val="0"/>
          <c:showPercent val="0"/>
          <c:showBubbleSize val="0"/>
        </c:dLbls>
        <c:axId val="524332424"/>
        <c:axId val="524332032"/>
      </c:scatterChart>
      <c:valAx>
        <c:axId val="5243324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524332032"/>
        <c:crosses val="autoZero"/>
        <c:crossBetween val="midCat"/>
      </c:valAx>
      <c:valAx>
        <c:axId val="524332032"/>
        <c:scaling>
          <c:orientation val="minMax"/>
        </c:scaling>
        <c:delete val="0"/>
        <c:axPos val="l"/>
        <c:majorGridlines>
          <c:spPr>
            <a:ln w="9525" cap="flat" cmpd="sng" algn="ctr">
              <a:solidFill>
                <a:schemeClr val="dk1">
                  <a:lumMod val="15000"/>
                  <a:lumOff val="85000"/>
                </a:schemeClr>
              </a:solidFill>
              <a:round/>
            </a:ln>
            <a:effectLst/>
          </c:spPr>
        </c:majorGridlines>
        <c:numFmt formatCode="0.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52433242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lumMod val="50000"/>
                    <a:lumOff val="50000"/>
                  </a:schemeClr>
                </a:solidFill>
              </a:rPr>
              <a:t>SMAP</a:t>
            </a:r>
            <a:r>
              <a:rPr lang="en-US" sz="2000" b="1" baseline="0" dirty="0">
                <a:solidFill>
                  <a:schemeClr val="tx1">
                    <a:lumMod val="50000"/>
                    <a:lumOff val="50000"/>
                  </a:schemeClr>
                </a:solidFill>
              </a:rPr>
              <a:t>/SCAN Time Plot </a:t>
            </a:r>
            <a:r>
              <a:rPr lang="en-US" sz="2000" b="1" baseline="0" dirty="0" smtClean="0">
                <a:solidFill>
                  <a:schemeClr val="tx1">
                    <a:lumMod val="50000"/>
                    <a:lumOff val="50000"/>
                  </a:schemeClr>
                </a:solidFill>
              </a:rPr>
              <a:t>Comparison</a:t>
            </a:r>
            <a:endParaRPr lang="en-US" sz="2000" b="1" baseline="0" dirty="0">
              <a:solidFill>
                <a:schemeClr val="tx1">
                  <a:lumMod val="50000"/>
                  <a:lumOff val="50000"/>
                </a:schemeClr>
              </a:solidFill>
            </a:endParaRPr>
          </a:p>
        </c:rich>
      </c:tx>
      <c:layout>
        <c:manualLayout>
          <c:xMode val="edge"/>
          <c:yMode val="edge"/>
          <c:x val="0.20047356379917747"/>
          <c:y val="2.08730538516939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'[Copy of 2016SMAP_SCANstation2006_filtered_krcomment.xlsx]Station2006_SMAP2016_valid'!$D$1</c:f>
              <c:strCache>
                <c:ptCount val="1"/>
                <c:pt idx="0">
                  <c:v>SMAP 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'[Copy of 2016SMAP_SCANstation2006_filtered_krcomment.xlsx]Station2006_SMAP2016_valid'!$A$2:$A$89</c:f>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f>'[Copy of 2016SMAP_SCANstation2006_filtered_krcomment.xlsx]Station2006_SMAP2016_valid'!$D$2:$D$89</c:f>
              <c:numCache>
                <c:formatCode>0.00000000000</c:formatCode>
                <c:ptCount val="88"/>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numCache>
            </c:numRef>
          </c:val>
          <c:smooth val="0"/>
        </c:ser>
        <c:ser>
          <c:idx val="2"/>
          <c:order val="2"/>
          <c:tx>
            <c:strRef>
              <c:f>'[Copy of 2016SMAP_SCANstation2006_filtered_krcomment.xlsx]Station2006_SMAP2016_valid'!$F$1</c:f>
              <c:strCache>
                <c:ptCount val="1"/>
                <c:pt idx="0">
                  <c:v>SCAN VALUE</c:v>
                </c:pt>
              </c:strCache>
            </c:strRef>
          </c:tx>
          <c:spPr>
            <a:ln w="28575" cap="rnd">
              <a:solidFill>
                <a:schemeClr val="accent6"/>
              </a:solidFill>
              <a:round/>
            </a:ln>
            <a:effectLst/>
          </c:spPr>
          <c:marker>
            <c:symbol val="circle"/>
            <c:size val="5"/>
            <c:spPr>
              <a:solidFill>
                <a:schemeClr val="accent3"/>
              </a:solidFill>
              <a:ln w="9525">
                <a:solidFill>
                  <a:schemeClr val="accent6"/>
                </a:solidFill>
              </a:ln>
              <a:effectLst/>
            </c:spPr>
          </c:marker>
          <c:cat>
            <c:numRef>
              <c:f>'[Copy of 2016SMAP_SCANstation2006_filtered_krcomment.xlsx]Station2006_SMAP2016_valid'!$A$2:$A$89</c:f>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f>'[Copy of 2016SMAP_SCANstation2006_filtered_krcomment.xlsx]Station2006_SMAP2016_valid'!$F$2:$F$89</c:f>
              <c:numCache>
                <c:formatCode>General</c:formatCode>
                <c:ptCount val="88"/>
                <c:pt idx="0">
                  <c:v>0.28399999999999997</c:v>
                </c:pt>
                <c:pt idx="1">
                  <c:v>0.27300000000000002</c:v>
                </c:pt>
                <c:pt idx="2">
                  <c:v>0.27100000000000002</c:v>
                </c:pt>
                <c:pt idx="3">
                  <c:v>0.26400000000000001</c:v>
                </c:pt>
                <c:pt idx="4">
                  <c:v>0.26100000000000001</c:v>
                </c:pt>
                <c:pt idx="5">
                  <c:v>0.26400000000000001</c:v>
                </c:pt>
                <c:pt idx="6">
                  <c:v>0.26300000000000001</c:v>
                </c:pt>
                <c:pt idx="7">
                  <c:v>0.252</c:v>
                </c:pt>
                <c:pt idx="8">
                  <c:v>0.249</c:v>
                </c:pt>
                <c:pt idx="9">
                  <c:v>0.247</c:v>
                </c:pt>
                <c:pt idx="10">
                  <c:v>0.24299999999999999</c:v>
                </c:pt>
                <c:pt idx="11">
                  <c:v>0.23600000000000002</c:v>
                </c:pt>
                <c:pt idx="12">
                  <c:v>0.23199999999999998</c:v>
                </c:pt>
                <c:pt idx="13">
                  <c:v>0.23600000000000002</c:v>
                </c:pt>
                <c:pt idx="14">
                  <c:v>0.22500000000000001</c:v>
                </c:pt>
                <c:pt idx="15">
                  <c:v>0.221</c:v>
                </c:pt>
                <c:pt idx="16">
                  <c:v>0.217</c:v>
                </c:pt>
                <c:pt idx="17">
                  <c:v>0.22</c:v>
                </c:pt>
                <c:pt idx="18">
                  <c:v>0.21199999999999999</c:v>
                </c:pt>
                <c:pt idx="19">
                  <c:v>0.20800000000000002</c:v>
                </c:pt>
                <c:pt idx="20">
                  <c:v>0.20600000000000002</c:v>
                </c:pt>
                <c:pt idx="21">
                  <c:v>0.20300000000000001</c:v>
                </c:pt>
                <c:pt idx="22">
                  <c:v>0.20499999999999999</c:v>
                </c:pt>
                <c:pt idx="23">
                  <c:v>0.22899999999999998</c:v>
                </c:pt>
                <c:pt idx="24">
                  <c:v>0.22500000000000001</c:v>
                </c:pt>
                <c:pt idx="25">
                  <c:v>0.222</c:v>
                </c:pt>
                <c:pt idx="26">
                  <c:v>0.21600000000000003</c:v>
                </c:pt>
                <c:pt idx="27">
                  <c:v>0.21199999999999999</c:v>
                </c:pt>
                <c:pt idx="28">
                  <c:v>0.20699999999999999</c:v>
                </c:pt>
                <c:pt idx="29">
                  <c:v>0.20399999999999999</c:v>
                </c:pt>
                <c:pt idx="30">
                  <c:v>0.183</c:v>
                </c:pt>
                <c:pt idx="31">
                  <c:v>0.185</c:v>
                </c:pt>
                <c:pt idx="32">
                  <c:v>0.18100000000000002</c:v>
                </c:pt>
                <c:pt idx="33">
                  <c:v>0.17300000000000001</c:v>
                </c:pt>
                <c:pt idx="34">
                  <c:v>0.17300000000000001</c:v>
                </c:pt>
                <c:pt idx="35">
                  <c:v>0.17199999999999999</c:v>
                </c:pt>
                <c:pt idx="36">
                  <c:v>0.16600000000000001</c:v>
                </c:pt>
                <c:pt idx="37">
                  <c:v>0.19500000000000001</c:v>
                </c:pt>
                <c:pt idx="38">
                  <c:v>0.19699999999999998</c:v>
                </c:pt>
                <c:pt idx="39">
                  <c:v>0.19399999999999998</c:v>
                </c:pt>
                <c:pt idx="40">
                  <c:v>0.19399999999999998</c:v>
                </c:pt>
                <c:pt idx="41">
                  <c:v>0.19</c:v>
                </c:pt>
                <c:pt idx="42">
                  <c:v>0.188</c:v>
                </c:pt>
                <c:pt idx="43">
                  <c:v>0.183</c:v>
                </c:pt>
                <c:pt idx="44">
                  <c:v>0.129</c:v>
                </c:pt>
                <c:pt idx="45">
                  <c:v>0.12300000000000001</c:v>
                </c:pt>
                <c:pt idx="46">
                  <c:v>0.129</c:v>
                </c:pt>
                <c:pt idx="47">
                  <c:v>0.128</c:v>
                </c:pt>
                <c:pt idx="48">
                  <c:v>0.127</c:v>
                </c:pt>
                <c:pt idx="49">
                  <c:v>0.16899999999999998</c:v>
                </c:pt>
                <c:pt idx="50">
                  <c:v>0.157</c:v>
                </c:pt>
                <c:pt idx="51">
                  <c:v>0.151</c:v>
                </c:pt>
                <c:pt idx="52">
                  <c:v>0.13</c:v>
                </c:pt>
                <c:pt idx="53">
                  <c:v>0.23</c:v>
                </c:pt>
                <c:pt idx="54">
                  <c:v>0.16399999999999998</c:v>
                </c:pt>
                <c:pt idx="55">
                  <c:v>0.14300000000000002</c:v>
                </c:pt>
                <c:pt idx="56">
                  <c:v>0.127</c:v>
                </c:pt>
                <c:pt idx="57">
                  <c:v>9.4E-2</c:v>
                </c:pt>
                <c:pt idx="58">
                  <c:v>6.3E-2</c:v>
                </c:pt>
                <c:pt idx="59">
                  <c:v>5.5999999999999994E-2</c:v>
                </c:pt>
                <c:pt idx="60">
                  <c:v>5.5E-2</c:v>
                </c:pt>
                <c:pt idx="61">
                  <c:v>5.7000000000000002E-2</c:v>
                </c:pt>
                <c:pt idx="62">
                  <c:v>7.0000000000000007E-2</c:v>
                </c:pt>
                <c:pt idx="63">
                  <c:v>8.5999999999999993E-2</c:v>
                </c:pt>
                <c:pt idx="64">
                  <c:v>8.3000000000000004E-2</c:v>
                </c:pt>
                <c:pt idx="65">
                  <c:v>6.7000000000000004E-2</c:v>
                </c:pt>
                <c:pt idx="66">
                  <c:v>4.9000000000000002E-2</c:v>
                </c:pt>
                <c:pt idx="67">
                  <c:v>0.126</c:v>
                </c:pt>
                <c:pt idx="68">
                  <c:v>0.14499999999999999</c:v>
                </c:pt>
                <c:pt idx="69">
                  <c:v>0.11900000000000001</c:v>
                </c:pt>
                <c:pt idx="70">
                  <c:v>8.6999999999999994E-2</c:v>
                </c:pt>
                <c:pt idx="71">
                  <c:v>8.199999999999999E-2</c:v>
                </c:pt>
                <c:pt idx="72">
                  <c:v>7.6999999999999999E-2</c:v>
                </c:pt>
                <c:pt idx="73">
                  <c:v>6.9000000000000006E-2</c:v>
                </c:pt>
                <c:pt idx="74">
                  <c:v>7.2999999999999995E-2</c:v>
                </c:pt>
                <c:pt idx="75">
                  <c:v>6.5000000000000002E-2</c:v>
                </c:pt>
                <c:pt idx="76">
                  <c:v>5.2999999999999999E-2</c:v>
                </c:pt>
                <c:pt idx="77">
                  <c:v>5.2999999999999999E-2</c:v>
                </c:pt>
                <c:pt idx="78">
                  <c:v>4.8000000000000001E-2</c:v>
                </c:pt>
                <c:pt idx="79">
                  <c:v>0.05</c:v>
                </c:pt>
                <c:pt idx="80">
                  <c:v>5.7999999999999996E-2</c:v>
                </c:pt>
                <c:pt idx="81">
                  <c:v>6.8000000000000005E-2</c:v>
                </c:pt>
                <c:pt idx="82">
                  <c:v>6.3E-2</c:v>
                </c:pt>
                <c:pt idx="83">
                  <c:v>5.0999999999999997E-2</c:v>
                </c:pt>
                <c:pt idx="84">
                  <c:v>4.7E-2</c:v>
                </c:pt>
                <c:pt idx="85">
                  <c:v>4.7E-2</c:v>
                </c:pt>
                <c:pt idx="86">
                  <c:v>4.2999999999999997E-2</c:v>
                </c:pt>
                <c:pt idx="87">
                  <c:v>4.2000000000000003E-2</c:v>
                </c:pt>
              </c:numCache>
            </c:numRef>
          </c:val>
          <c:smooth val="0"/>
        </c:ser>
        <c:dLbls>
          <c:showLegendKey val="0"/>
          <c:showVal val="0"/>
          <c:showCatName val="0"/>
          <c:showSerName val="0"/>
          <c:showPercent val="0"/>
          <c:showBubbleSize val="0"/>
        </c:dLbls>
        <c:marker val="1"/>
        <c:smooth val="0"/>
        <c:axId val="376625376"/>
        <c:axId val="376624984"/>
        <c:extLst>
          <c:ext xmlns:c15="http://schemas.microsoft.com/office/drawing/2012/chart" uri="{02D57815-91ED-43cb-92C2-25804820EDAC}">
            <c15:filteredLineSeries>
              <c15:ser>
                <c:idx val="1"/>
                <c:order val="1"/>
                <c:tx>
                  <c:strRef>
                    <c:extLst>
                      <c:ext uri="{02D57815-91ED-43cb-92C2-25804820EDAC}">
                        <c15:formulaRef>
                          <c15:sqref>'[Copy of 2016SMAP_SCANstation2006_filtered_krcomment.xlsx]Station2006_SMAP2016_valid'!$E$1</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'[Copy of 2016SMAP_SCANstation2006_filtered_krcomment.xlsx]Station2006_SMAP2016_valid'!$A$2:$A$89</c15:sqref>
                        </c15:formulaRef>
                      </c:ext>
                    </c:extLst>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extLst>
                      <c:ext uri="{02D57815-91ED-43cb-92C2-25804820EDAC}">
                        <c15:formulaRef>
                          <c15:sqref>'[Copy of 2016SMAP_SCANstation2006_filtered_krcomment.xlsx]Station2006_SMAP2016_valid'!$E$2:$E$89</c15:sqref>
                        </c15:formulaRef>
                      </c:ext>
                    </c:extLst>
                    <c:numCache>
                      <c:formatCode>General</c:formatCode>
                      <c:ptCount val="88"/>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'[Copy of 2016SMAP_SCANstation2006_filtered_krcomment.xlsx]Station2006_SMAP2016_valid'!$G$1</c15:sqref>
                        </c15:formulaRef>
                      </c:ext>
                    </c:extLst>
                    <c:strCache>
                      <c:ptCount val="1"/>
                      <c:pt idx="0">
                        <c:v>SMAP VALUE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'[Copy of 2016SMAP_SCANstation2006_filtered_krcomment.xlsx]Station2006_SMAP2016_valid'!$A$2:$A$89</c15:sqref>
                        </c15:formulaRef>
                      </c:ext>
                    </c:extLst>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extLst xmlns:c15="http://schemas.microsoft.com/office/drawing/2012/chart">
                      <c:ext xmlns:c15="http://schemas.microsoft.com/office/drawing/2012/chart" uri="{02D57815-91ED-43cb-92C2-25804820EDAC}">
                        <c15:formulaRef>
                          <c15:sqref>'[Copy of 2016SMAP_SCANstation2006_filtered_krcomment.xlsx]Station2006_SMAP2016_valid'!$G$2:$G$89</c15:sqref>
                        </c15:formulaRef>
                      </c:ext>
                    </c:extLst>
                    <c:numCache>
                      <c:formatCode>0.000</c:formatCode>
                      <c:ptCount val="88"/>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numCache>
                  </c:numRef>
                </c:val>
                <c:smooth val="0"/>
              </c15:ser>
            </c15:filteredLineSeries>
          </c:ext>
        </c:extLst>
      </c:lineChart>
      <c:dateAx>
        <c:axId val="376625376"/>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624984"/>
        <c:crosses val="autoZero"/>
        <c:auto val="1"/>
        <c:lblOffset val="100"/>
        <c:baseTimeUnit val="days"/>
        <c:majorUnit val="14"/>
        <c:majorTimeUnit val="days"/>
      </c:dateAx>
      <c:valAx>
        <c:axId val="376624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625376"/>
        <c:crosses val="autoZero"/>
        <c:crossBetween val="between"/>
      </c:valAx>
      <c:spPr>
        <a:noFill/>
        <a:ln>
          <a:noFill/>
        </a:ln>
        <a:effectLst/>
      </c:spPr>
    </c:plotArea>
    <c:legend>
      <c:legendPos val="b"/>
      <c:layout>
        <c:manualLayout>
          <c:xMode val="edge"/>
          <c:yMode val="edge"/>
          <c:x val="0.2910528162589302"/>
          <c:y val="0.92349434221274829"/>
          <c:w val="0.41789436748213959"/>
          <c:h val="4.94952219370368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NLDAS/SCAN Time Plot Comparison</a:t>
            </a:r>
          </a:p>
        </c:rich>
      </c:tx>
      <c:layout>
        <c:manualLayout>
          <c:xMode val="edge"/>
          <c:yMode val="edge"/>
          <c:x val="2.2222222222223061E-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SCAN VALUE</c:v>
                </c:pt>
              </c:strCache>
            </c:strRef>
          </c:tx>
          <c:spPr>
            <a:ln w="28575" cap="rnd">
              <a:solidFill>
                <a:schemeClr val="accent1"/>
              </a:solidFill>
              <a:round/>
            </a:ln>
            <a:effectLst/>
          </c:spPr>
          <c:marker>
            <c:symbol val="circle"/>
            <c:size val="5"/>
            <c:spPr>
              <a:solidFill>
                <a:schemeClr val="accent1"/>
              </a:solidFill>
              <a:ln w="6350">
                <a:solidFill>
                  <a:schemeClr val="accent1"/>
                </a:solidFill>
              </a:ln>
              <a:effectLst/>
            </c:spPr>
          </c:marker>
          <c:cat>
            <c:strRef>
              <c:f>Sheet1!$C:$C</c:f>
              <c:strCache>
                <c:ptCount val="275"/>
                <c:pt idx="0">
                  <c:v>NLDAS Date</c:v>
                </c:pt>
                <c:pt idx="1">
                  <c:v>4/1/2015</c:v>
                </c:pt>
                <c:pt idx="2">
                  <c:v>4/2/2015</c:v>
                </c:pt>
                <c:pt idx="3">
                  <c:v>4/3/2015</c:v>
                </c:pt>
                <c:pt idx="4">
                  <c:v>4/4/2015</c:v>
                </c:pt>
                <c:pt idx="5">
                  <c:v>4/5/2015</c:v>
                </c:pt>
                <c:pt idx="6">
                  <c:v>4/6/2015</c:v>
                </c:pt>
                <c:pt idx="7">
                  <c:v>4/7/2015</c:v>
                </c:pt>
                <c:pt idx="8">
                  <c:v>4/8/2015</c:v>
                </c:pt>
                <c:pt idx="9">
                  <c:v>4/9/2015</c:v>
                </c:pt>
                <c:pt idx="10">
                  <c:v>4/10/2015</c:v>
                </c:pt>
                <c:pt idx="11">
                  <c:v>4/11/2015</c:v>
                </c:pt>
                <c:pt idx="12">
                  <c:v>4/12/2015</c:v>
                </c:pt>
                <c:pt idx="13">
                  <c:v>4/13/2015</c:v>
                </c:pt>
                <c:pt idx="14">
                  <c:v>4/14/2015</c:v>
                </c:pt>
                <c:pt idx="15">
                  <c:v>4/15/2015</c:v>
                </c:pt>
                <c:pt idx="16">
                  <c:v>4/16/2015</c:v>
                </c:pt>
                <c:pt idx="17">
                  <c:v>4/17/2015</c:v>
                </c:pt>
                <c:pt idx="18">
                  <c:v>4/18/2015</c:v>
                </c:pt>
                <c:pt idx="19">
                  <c:v>4/19/2015</c:v>
                </c:pt>
                <c:pt idx="20">
                  <c:v>4/20/2015</c:v>
                </c:pt>
                <c:pt idx="21">
                  <c:v>4/21/2015</c:v>
                </c:pt>
                <c:pt idx="22">
                  <c:v>4/22/2015</c:v>
                </c:pt>
                <c:pt idx="23">
                  <c:v>4/23/2015</c:v>
                </c:pt>
                <c:pt idx="24">
                  <c:v>4/24/2015</c:v>
                </c:pt>
                <c:pt idx="25">
                  <c:v>4/25/2015</c:v>
                </c:pt>
                <c:pt idx="26">
                  <c:v>4/26/2015</c:v>
                </c:pt>
                <c:pt idx="27">
                  <c:v>4/27/2015</c:v>
                </c:pt>
                <c:pt idx="28">
                  <c:v>4/28/2015</c:v>
                </c:pt>
                <c:pt idx="29">
                  <c:v>4/29/2015</c:v>
                </c:pt>
                <c:pt idx="30">
                  <c:v>4/30/2015</c:v>
                </c:pt>
                <c:pt idx="31">
                  <c:v>5/1/2015</c:v>
                </c:pt>
                <c:pt idx="32">
                  <c:v>5/2/2015</c:v>
                </c:pt>
                <c:pt idx="33">
                  <c:v>5/3/2015</c:v>
                </c:pt>
                <c:pt idx="34">
                  <c:v>5/5/2015</c:v>
                </c:pt>
                <c:pt idx="35">
                  <c:v>5/6/2015</c:v>
                </c:pt>
                <c:pt idx="36">
                  <c:v>5/7/2015</c:v>
                </c:pt>
                <c:pt idx="37">
                  <c:v>5/8/2015</c:v>
                </c:pt>
                <c:pt idx="38">
                  <c:v>5/9/2015</c:v>
                </c:pt>
                <c:pt idx="39">
                  <c:v>5/10/2015</c:v>
                </c:pt>
                <c:pt idx="40">
                  <c:v>5/11/2015</c:v>
                </c:pt>
                <c:pt idx="41">
                  <c:v>5/12/2015</c:v>
                </c:pt>
                <c:pt idx="42">
                  <c:v>5/13/2015</c:v>
                </c:pt>
                <c:pt idx="43">
                  <c:v>5/14/2015</c:v>
                </c:pt>
                <c:pt idx="44">
                  <c:v>5/15/2015</c:v>
                </c:pt>
                <c:pt idx="45">
                  <c:v>5/16/2015</c:v>
                </c:pt>
                <c:pt idx="46">
                  <c:v>5/17/2015</c:v>
                </c:pt>
                <c:pt idx="47">
                  <c:v>5/18/2015</c:v>
                </c:pt>
                <c:pt idx="48">
                  <c:v>5/19/2015</c:v>
                </c:pt>
                <c:pt idx="49">
                  <c:v>5/20/2015</c:v>
                </c:pt>
                <c:pt idx="50">
                  <c:v>5/21/2015</c:v>
                </c:pt>
                <c:pt idx="51">
                  <c:v>5/22/2015</c:v>
                </c:pt>
                <c:pt idx="52">
                  <c:v>5/23/2015</c:v>
                </c:pt>
                <c:pt idx="53">
                  <c:v>5/24/2015</c:v>
                </c:pt>
                <c:pt idx="54">
                  <c:v>5/25/2015</c:v>
                </c:pt>
                <c:pt idx="55">
                  <c:v>5/26/2015</c:v>
                </c:pt>
                <c:pt idx="56">
                  <c:v>5/27/2015</c:v>
                </c:pt>
                <c:pt idx="57">
                  <c:v>5/28/2015</c:v>
                </c:pt>
                <c:pt idx="58">
                  <c:v>5/29/2015</c:v>
                </c:pt>
                <c:pt idx="59">
                  <c:v>5/30/2015</c:v>
                </c:pt>
                <c:pt idx="60">
                  <c:v>5/31/2015</c:v>
                </c:pt>
                <c:pt idx="61">
                  <c:v>6/1/2015</c:v>
                </c:pt>
                <c:pt idx="62">
                  <c:v>6/2/2015</c:v>
                </c:pt>
                <c:pt idx="63">
                  <c:v>6/3/2015</c:v>
                </c:pt>
                <c:pt idx="64">
                  <c:v>6/4/2015</c:v>
                </c:pt>
                <c:pt idx="65">
                  <c:v>6/5/2015</c:v>
                </c:pt>
                <c:pt idx="66">
                  <c:v>6/6/2015</c:v>
                </c:pt>
                <c:pt idx="67">
                  <c:v>6/7/2015</c:v>
                </c:pt>
                <c:pt idx="68">
                  <c:v>6/8/2015</c:v>
                </c:pt>
                <c:pt idx="69">
                  <c:v>6/9/2015</c:v>
                </c:pt>
                <c:pt idx="70">
                  <c:v>6/10/2015</c:v>
                </c:pt>
                <c:pt idx="71">
                  <c:v>6/11/2015</c:v>
                </c:pt>
                <c:pt idx="72">
                  <c:v>6/12/2015</c:v>
                </c:pt>
                <c:pt idx="73">
                  <c:v>6/13/2015</c:v>
                </c:pt>
                <c:pt idx="74">
                  <c:v>6/14/2015</c:v>
                </c:pt>
                <c:pt idx="75">
                  <c:v>6/15/2015</c:v>
                </c:pt>
                <c:pt idx="76">
                  <c:v>6/16/2015</c:v>
                </c:pt>
                <c:pt idx="77">
                  <c:v>6/17/2015</c:v>
                </c:pt>
                <c:pt idx="78">
                  <c:v>6/18/2015</c:v>
                </c:pt>
                <c:pt idx="79">
                  <c:v>6/19/2015</c:v>
                </c:pt>
                <c:pt idx="80">
                  <c:v>6/20/2015</c:v>
                </c:pt>
                <c:pt idx="81">
                  <c:v>6/21/2015</c:v>
                </c:pt>
                <c:pt idx="82">
                  <c:v>6/22/2015</c:v>
                </c:pt>
                <c:pt idx="83">
                  <c:v>6/23/2015</c:v>
                </c:pt>
                <c:pt idx="84">
                  <c:v>6/24/2015</c:v>
                </c:pt>
                <c:pt idx="85">
                  <c:v>6/25/2015</c:v>
                </c:pt>
                <c:pt idx="86">
                  <c:v>6/26/2015</c:v>
                </c:pt>
                <c:pt idx="87">
                  <c:v>6/27/2015</c:v>
                </c:pt>
                <c:pt idx="88">
                  <c:v>6/28/2015</c:v>
                </c:pt>
                <c:pt idx="89">
                  <c:v>6/29/2015</c:v>
                </c:pt>
                <c:pt idx="90">
                  <c:v>6/30/2015</c:v>
                </c:pt>
                <c:pt idx="91">
                  <c:v>7/1/2015</c:v>
                </c:pt>
                <c:pt idx="92">
                  <c:v>7/2/2015</c:v>
                </c:pt>
                <c:pt idx="93">
                  <c:v>7/3/2015</c:v>
                </c:pt>
                <c:pt idx="94">
                  <c:v>7/4/2015</c:v>
                </c:pt>
                <c:pt idx="95">
                  <c:v>7/5/2015</c:v>
                </c:pt>
                <c:pt idx="96">
                  <c:v>7/6/2015</c:v>
                </c:pt>
                <c:pt idx="97">
                  <c:v>7/7/2015</c:v>
                </c:pt>
                <c:pt idx="98">
                  <c:v>7/8/2015</c:v>
                </c:pt>
                <c:pt idx="99">
                  <c:v>7/9/2015</c:v>
                </c:pt>
                <c:pt idx="100">
                  <c:v>7/10/2015</c:v>
                </c:pt>
                <c:pt idx="101">
                  <c:v>7/11/2015</c:v>
                </c:pt>
                <c:pt idx="102">
                  <c:v>7/12/2015</c:v>
                </c:pt>
                <c:pt idx="103">
                  <c:v>7/13/2015</c:v>
                </c:pt>
                <c:pt idx="104">
                  <c:v>7/14/2015</c:v>
                </c:pt>
                <c:pt idx="105">
                  <c:v>7/15/2015</c:v>
                </c:pt>
                <c:pt idx="106">
                  <c:v>7/16/2015</c:v>
                </c:pt>
                <c:pt idx="107">
                  <c:v>7/17/2015</c:v>
                </c:pt>
                <c:pt idx="108">
                  <c:v>7/18/2015</c:v>
                </c:pt>
                <c:pt idx="109">
                  <c:v>7/19/2015</c:v>
                </c:pt>
                <c:pt idx="110">
                  <c:v>7/20/2015</c:v>
                </c:pt>
                <c:pt idx="111">
                  <c:v>7/21/2015</c:v>
                </c:pt>
                <c:pt idx="112">
                  <c:v>7/22/2015</c:v>
                </c:pt>
                <c:pt idx="113">
                  <c:v>7/23/2015</c:v>
                </c:pt>
                <c:pt idx="114">
                  <c:v>7/24/2015</c:v>
                </c:pt>
                <c:pt idx="115">
                  <c:v>7/25/2015</c:v>
                </c:pt>
                <c:pt idx="116">
                  <c:v>7/26/2015</c:v>
                </c:pt>
                <c:pt idx="117">
                  <c:v>7/27/2015</c:v>
                </c:pt>
                <c:pt idx="118">
                  <c:v>7/28/2015</c:v>
                </c:pt>
                <c:pt idx="119">
                  <c:v>7/29/2015</c:v>
                </c:pt>
                <c:pt idx="120">
                  <c:v>7/30/2015</c:v>
                </c:pt>
                <c:pt idx="121">
                  <c:v>7/31/2015</c:v>
                </c:pt>
                <c:pt idx="122">
                  <c:v>8/1/2015</c:v>
                </c:pt>
                <c:pt idx="123">
                  <c:v>8/2/2015</c:v>
                </c:pt>
                <c:pt idx="124">
                  <c:v>8/3/2015</c:v>
                </c:pt>
                <c:pt idx="125">
                  <c:v>8/4/2015</c:v>
                </c:pt>
                <c:pt idx="126">
                  <c:v>8/5/2015</c:v>
                </c:pt>
                <c:pt idx="127">
                  <c:v>8/6/2015</c:v>
                </c:pt>
                <c:pt idx="128">
                  <c:v>8/7/2015</c:v>
                </c:pt>
                <c:pt idx="129">
                  <c:v>8/8/2015</c:v>
                </c:pt>
                <c:pt idx="130">
                  <c:v>8/9/2015</c:v>
                </c:pt>
                <c:pt idx="131">
                  <c:v>8/10/2015</c:v>
                </c:pt>
                <c:pt idx="132">
                  <c:v>8/11/2015</c:v>
                </c:pt>
                <c:pt idx="133">
                  <c:v>8/12/2015</c:v>
                </c:pt>
                <c:pt idx="134">
                  <c:v>8/13/2015</c:v>
                </c:pt>
                <c:pt idx="135">
                  <c:v>8/14/2015</c:v>
                </c:pt>
                <c:pt idx="136">
                  <c:v>8/15/2015</c:v>
                </c:pt>
                <c:pt idx="137">
                  <c:v>8/16/2015</c:v>
                </c:pt>
                <c:pt idx="138">
                  <c:v>8/17/2015</c:v>
                </c:pt>
                <c:pt idx="139">
                  <c:v>8/18/2015</c:v>
                </c:pt>
                <c:pt idx="140">
                  <c:v>8/19/2015</c:v>
                </c:pt>
                <c:pt idx="141">
                  <c:v>8/20/2015</c:v>
                </c:pt>
                <c:pt idx="142">
                  <c:v>8/21/2015</c:v>
                </c:pt>
                <c:pt idx="143">
                  <c:v>8/22/2015</c:v>
                </c:pt>
                <c:pt idx="144">
                  <c:v>8/23/2015</c:v>
                </c:pt>
                <c:pt idx="145">
                  <c:v>8/24/2015</c:v>
                </c:pt>
                <c:pt idx="146">
                  <c:v>8/25/2015</c:v>
                </c:pt>
                <c:pt idx="147">
                  <c:v>8/26/2015</c:v>
                </c:pt>
                <c:pt idx="148">
                  <c:v>8/27/2015</c:v>
                </c:pt>
                <c:pt idx="149">
                  <c:v>8/28/2015</c:v>
                </c:pt>
                <c:pt idx="150">
                  <c:v>8/29/2015</c:v>
                </c:pt>
                <c:pt idx="151">
                  <c:v>8/30/2015</c:v>
                </c:pt>
                <c:pt idx="152">
                  <c:v>8/31/2015</c:v>
                </c:pt>
                <c:pt idx="153">
                  <c:v>9/1/2015</c:v>
                </c:pt>
                <c:pt idx="154">
                  <c:v>9/2/2015</c:v>
                </c:pt>
                <c:pt idx="155">
                  <c:v>9/3/2015</c:v>
                </c:pt>
                <c:pt idx="156">
                  <c:v>9/4/2015</c:v>
                </c:pt>
                <c:pt idx="157">
                  <c:v>9/5/2015</c:v>
                </c:pt>
                <c:pt idx="158">
                  <c:v>9/6/2015</c:v>
                </c:pt>
                <c:pt idx="159">
                  <c:v>9/7/2015</c:v>
                </c:pt>
                <c:pt idx="160">
                  <c:v>9/8/2015</c:v>
                </c:pt>
                <c:pt idx="161">
                  <c:v>9/9/2015</c:v>
                </c:pt>
                <c:pt idx="162">
                  <c:v>9/10/2015</c:v>
                </c:pt>
                <c:pt idx="163">
                  <c:v>9/11/2015</c:v>
                </c:pt>
                <c:pt idx="164">
                  <c:v>9/12/2015</c:v>
                </c:pt>
                <c:pt idx="165">
                  <c:v>9/13/2015</c:v>
                </c:pt>
                <c:pt idx="166">
                  <c:v>9/14/2015</c:v>
                </c:pt>
                <c:pt idx="167">
                  <c:v>9/15/2015</c:v>
                </c:pt>
                <c:pt idx="168">
                  <c:v>9/16/2015</c:v>
                </c:pt>
                <c:pt idx="169">
                  <c:v>9/17/2015</c:v>
                </c:pt>
                <c:pt idx="170">
                  <c:v>9/18/2015</c:v>
                </c:pt>
                <c:pt idx="171">
                  <c:v>9/19/2015</c:v>
                </c:pt>
                <c:pt idx="172">
                  <c:v>9/20/2015</c:v>
                </c:pt>
                <c:pt idx="173">
                  <c:v>9/21/2015</c:v>
                </c:pt>
                <c:pt idx="174">
                  <c:v>9/22/2015</c:v>
                </c:pt>
                <c:pt idx="175">
                  <c:v>9/23/2015</c:v>
                </c:pt>
                <c:pt idx="176">
                  <c:v>9/24/2015</c:v>
                </c:pt>
                <c:pt idx="177">
                  <c:v>9/25/2015</c:v>
                </c:pt>
                <c:pt idx="178">
                  <c:v>9/26/2015</c:v>
                </c:pt>
                <c:pt idx="179">
                  <c:v>9/27/2015</c:v>
                </c:pt>
                <c:pt idx="180">
                  <c:v>9/28/2015</c:v>
                </c:pt>
                <c:pt idx="181">
                  <c:v>9/29/2015</c:v>
                </c:pt>
                <c:pt idx="182">
                  <c:v>9/30/2015</c:v>
                </c:pt>
                <c:pt idx="183">
                  <c:v>10/1/2015</c:v>
                </c:pt>
                <c:pt idx="184">
                  <c:v>10/2/2015</c:v>
                </c:pt>
                <c:pt idx="185">
                  <c:v>10/3/2015</c:v>
                </c:pt>
                <c:pt idx="186">
                  <c:v>10/4/2015</c:v>
                </c:pt>
                <c:pt idx="187">
                  <c:v>10/5/2015</c:v>
                </c:pt>
                <c:pt idx="188">
                  <c:v>10/6/2015</c:v>
                </c:pt>
                <c:pt idx="189">
                  <c:v>10/7/2015</c:v>
                </c:pt>
                <c:pt idx="190">
                  <c:v>10/8/2015</c:v>
                </c:pt>
                <c:pt idx="191">
                  <c:v>10/9/2015</c:v>
                </c:pt>
                <c:pt idx="192">
                  <c:v>10/10/2015</c:v>
                </c:pt>
                <c:pt idx="193">
                  <c:v>10/11/2015</c:v>
                </c:pt>
                <c:pt idx="194">
                  <c:v>10/12/2015</c:v>
                </c:pt>
                <c:pt idx="195">
                  <c:v>10/13/2015</c:v>
                </c:pt>
                <c:pt idx="196">
                  <c:v>10/14/2015</c:v>
                </c:pt>
                <c:pt idx="197">
                  <c:v>10/15/2015</c:v>
                </c:pt>
                <c:pt idx="198">
                  <c:v>10/16/2015</c:v>
                </c:pt>
                <c:pt idx="199">
                  <c:v>10/17/2015</c:v>
                </c:pt>
                <c:pt idx="200">
                  <c:v>10/18/2015</c:v>
                </c:pt>
                <c:pt idx="201">
                  <c:v>10/19/2015</c:v>
                </c:pt>
                <c:pt idx="202">
                  <c:v>10/20/2015</c:v>
                </c:pt>
                <c:pt idx="203">
                  <c:v>10/21/2015</c:v>
                </c:pt>
                <c:pt idx="204">
                  <c:v>10/22/2015</c:v>
                </c:pt>
                <c:pt idx="205">
                  <c:v>10/23/2015</c:v>
                </c:pt>
                <c:pt idx="206">
                  <c:v>10/24/2015</c:v>
                </c:pt>
                <c:pt idx="207">
                  <c:v>10/25/2015</c:v>
                </c:pt>
                <c:pt idx="208">
                  <c:v>10/26/2015</c:v>
                </c:pt>
                <c:pt idx="209">
                  <c:v>10/27/2015</c:v>
                </c:pt>
                <c:pt idx="210">
                  <c:v>10/28/2015</c:v>
                </c:pt>
                <c:pt idx="211">
                  <c:v>10/29/2015</c:v>
                </c:pt>
                <c:pt idx="212">
                  <c:v>10/30/2015</c:v>
                </c:pt>
                <c:pt idx="213">
                  <c:v>10/31/2015</c:v>
                </c:pt>
                <c:pt idx="214">
                  <c:v>11/1/2015</c:v>
                </c:pt>
                <c:pt idx="215">
                  <c:v>11/2/2015</c:v>
                </c:pt>
                <c:pt idx="216">
                  <c:v>11/3/2015</c:v>
                </c:pt>
                <c:pt idx="217">
                  <c:v>11/4/2015</c:v>
                </c:pt>
                <c:pt idx="218">
                  <c:v>11/5/2015</c:v>
                </c:pt>
                <c:pt idx="219">
                  <c:v>11/6/2015</c:v>
                </c:pt>
                <c:pt idx="220">
                  <c:v>11/7/2015</c:v>
                </c:pt>
                <c:pt idx="221">
                  <c:v>11/8/2015</c:v>
                </c:pt>
                <c:pt idx="222">
                  <c:v>11/9/2015</c:v>
                </c:pt>
                <c:pt idx="223">
                  <c:v>11/10/2015</c:v>
                </c:pt>
                <c:pt idx="224">
                  <c:v>11/11/2015</c:v>
                </c:pt>
                <c:pt idx="225">
                  <c:v>11/12/2015</c:v>
                </c:pt>
                <c:pt idx="226">
                  <c:v>11/13/2015</c:v>
                </c:pt>
                <c:pt idx="227">
                  <c:v>11/14/2015</c:v>
                </c:pt>
                <c:pt idx="228">
                  <c:v>11/15/2015</c:v>
                </c:pt>
                <c:pt idx="229">
                  <c:v>11/16/2015</c:v>
                </c:pt>
                <c:pt idx="230">
                  <c:v>11/17/2015</c:v>
                </c:pt>
                <c:pt idx="231">
                  <c:v>11/18/2015</c:v>
                </c:pt>
                <c:pt idx="232">
                  <c:v>11/19/2015</c:v>
                </c:pt>
                <c:pt idx="233">
                  <c:v>11/20/2015</c:v>
                </c:pt>
                <c:pt idx="234">
                  <c:v>11/21/2015</c:v>
                </c:pt>
                <c:pt idx="235">
                  <c:v>11/22/2015</c:v>
                </c:pt>
                <c:pt idx="236">
                  <c:v>11/23/2015</c:v>
                </c:pt>
                <c:pt idx="237">
                  <c:v>11/24/2015</c:v>
                </c:pt>
                <c:pt idx="238">
                  <c:v>11/25/2015</c:v>
                </c:pt>
                <c:pt idx="239">
                  <c:v>11/26/2015</c:v>
                </c:pt>
                <c:pt idx="240">
                  <c:v>11/27/2015</c:v>
                </c:pt>
                <c:pt idx="241">
                  <c:v>11/28/2015</c:v>
                </c:pt>
                <c:pt idx="242">
                  <c:v>11/29/2015</c:v>
                </c:pt>
                <c:pt idx="243">
                  <c:v>11/30/2015</c:v>
                </c:pt>
                <c:pt idx="244">
                  <c:v>12/1/2015</c:v>
                </c:pt>
                <c:pt idx="245">
                  <c:v>12/2/2015</c:v>
                </c:pt>
                <c:pt idx="246">
                  <c:v>12/3/2015</c:v>
                </c:pt>
                <c:pt idx="247">
                  <c:v>12/4/2015</c:v>
                </c:pt>
                <c:pt idx="248">
                  <c:v>12/5/2015</c:v>
                </c:pt>
                <c:pt idx="249">
                  <c:v>12/6/2015</c:v>
                </c:pt>
                <c:pt idx="250">
                  <c:v>12/7/2015</c:v>
                </c:pt>
                <c:pt idx="251">
                  <c:v>12/8/2015</c:v>
                </c:pt>
                <c:pt idx="252">
                  <c:v>12/9/2015</c:v>
                </c:pt>
                <c:pt idx="253">
                  <c:v>12/10/2015</c:v>
                </c:pt>
                <c:pt idx="254">
                  <c:v>12/11/2015</c:v>
                </c:pt>
                <c:pt idx="255">
                  <c:v>12/12/2015</c:v>
                </c:pt>
                <c:pt idx="256">
                  <c:v>12/13/2015</c:v>
                </c:pt>
                <c:pt idx="257">
                  <c:v>12/14/2015</c:v>
                </c:pt>
                <c:pt idx="258">
                  <c:v>12/15/2015</c:v>
                </c:pt>
                <c:pt idx="259">
                  <c:v>12/16/2015</c:v>
                </c:pt>
                <c:pt idx="260">
                  <c:v>12/17/2015</c:v>
                </c:pt>
                <c:pt idx="261">
                  <c:v>12/18/2015</c:v>
                </c:pt>
                <c:pt idx="262">
                  <c:v>12/19/2015</c:v>
                </c:pt>
                <c:pt idx="263">
                  <c:v>12/20/2015</c:v>
                </c:pt>
                <c:pt idx="264">
                  <c:v>12/21/2015</c:v>
                </c:pt>
                <c:pt idx="265">
                  <c:v>12/22/2015</c:v>
                </c:pt>
                <c:pt idx="266">
                  <c:v>12/23/2015</c:v>
                </c:pt>
                <c:pt idx="267">
                  <c:v>12/24/2015</c:v>
                </c:pt>
                <c:pt idx="268">
                  <c:v>12/25/2015</c:v>
                </c:pt>
                <c:pt idx="269">
                  <c:v>12/26/2015</c:v>
                </c:pt>
                <c:pt idx="270">
                  <c:v>12/27/2015</c:v>
                </c:pt>
                <c:pt idx="271">
                  <c:v>12/28/2015</c:v>
                </c:pt>
                <c:pt idx="272">
                  <c:v>12/29/2015</c:v>
                </c:pt>
                <c:pt idx="273">
                  <c:v>12/30/2015</c:v>
                </c:pt>
                <c:pt idx="274">
                  <c:v>12/31/2015</c:v>
                </c:pt>
              </c:strCache>
            </c:strRef>
          </c:cat>
          <c:val>
            <c:numRef>
              <c:f>Sheet1!$B$2:$B$275</c:f>
              <c:numCache>
                <c:formatCode>General</c:formatCode>
                <c:ptCount val="274"/>
                <c:pt idx="0">
                  <c:v>37.5</c:v>
                </c:pt>
                <c:pt idx="1">
                  <c:v>37.1</c:v>
                </c:pt>
                <c:pt idx="2">
                  <c:v>36.799999999999997</c:v>
                </c:pt>
                <c:pt idx="3">
                  <c:v>38</c:v>
                </c:pt>
                <c:pt idx="4">
                  <c:v>36.9</c:v>
                </c:pt>
                <c:pt idx="5">
                  <c:v>36.799999999999997</c:v>
                </c:pt>
                <c:pt idx="6">
                  <c:v>38.6</c:v>
                </c:pt>
                <c:pt idx="7">
                  <c:v>37.799999999999997</c:v>
                </c:pt>
                <c:pt idx="8">
                  <c:v>37.299999999999997</c:v>
                </c:pt>
                <c:pt idx="9">
                  <c:v>39.299999999999997</c:v>
                </c:pt>
                <c:pt idx="10">
                  <c:v>38</c:v>
                </c:pt>
                <c:pt idx="11">
                  <c:v>37.4</c:v>
                </c:pt>
                <c:pt idx="12">
                  <c:v>36.799999999999997</c:v>
                </c:pt>
                <c:pt idx="13">
                  <c:v>37.700000000000003</c:v>
                </c:pt>
                <c:pt idx="14">
                  <c:v>39.299999999999997</c:v>
                </c:pt>
                <c:pt idx="15">
                  <c:v>39.9</c:v>
                </c:pt>
                <c:pt idx="16">
                  <c:v>40.1</c:v>
                </c:pt>
                <c:pt idx="17">
                  <c:v>39.799999999999997</c:v>
                </c:pt>
                <c:pt idx="18">
                  <c:v>40.200000000000003</c:v>
                </c:pt>
                <c:pt idx="19">
                  <c:v>40.200000000000003</c:v>
                </c:pt>
                <c:pt idx="20">
                  <c:v>39.9</c:v>
                </c:pt>
                <c:pt idx="21">
                  <c:v>39.6</c:v>
                </c:pt>
                <c:pt idx="22">
                  <c:v>39</c:v>
                </c:pt>
                <c:pt idx="23">
                  <c:v>38.4</c:v>
                </c:pt>
                <c:pt idx="24">
                  <c:v>39.6</c:v>
                </c:pt>
                <c:pt idx="25">
                  <c:v>38.5</c:v>
                </c:pt>
                <c:pt idx="26">
                  <c:v>38.1</c:v>
                </c:pt>
                <c:pt idx="27">
                  <c:v>37.5</c:v>
                </c:pt>
                <c:pt idx="28">
                  <c:v>36.799999999999997</c:v>
                </c:pt>
                <c:pt idx="29">
                  <c:v>36.4</c:v>
                </c:pt>
                <c:pt idx="30">
                  <c:v>35.5</c:v>
                </c:pt>
                <c:pt idx="31">
                  <c:v>34.6</c:v>
                </c:pt>
                <c:pt idx="32">
                  <c:v>33.1</c:v>
                </c:pt>
                <c:pt idx="33">
                  <c:v>29.2</c:v>
                </c:pt>
                <c:pt idx="34">
                  <c:v>26.4</c:v>
                </c:pt>
                <c:pt idx="35">
                  <c:v>24.7</c:v>
                </c:pt>
                <c:pt idx="36">
                  <c:v>23.4</c:v>
                </c:pt>
                <c:pt idx="37">
                  <c:v>22.6</c:v>
                </c:pt>
                <c:pt idx="38">
                  <c:v>22.1</c:v>
                </c:pt>
                <c:pt idx="39">
                  <c:v>21.5</c:v>
                </c:pt>
                <c:pt idx="40">
                  <c:v>21.8</c:v>
                </c:pt>
                <c:pt idx="41">
                  <c:v>20.7</c:v>
                </c:pt>
                <c:pt idx="42">
                  <c:v>20.6</c:v>
                </c:pt>
                <c:pt idx="43">
                  <c:v>20.5</c:v>
                </c:pt>
                <c:pt idx="44">
                  <c:v>22.4</c:v>
                </c:pt>
                <c:pt idx="45">
                  <c:v>35.299999999999997</c:v>
                </c:pt>
                <c:pt idx="46">
                  <c:v>33.700000000000003</c:v>
                </c:pt>
                <c:pt idx="47">
                  <c:v>32.9</c:v>
                </c:pt>
                <c:pt idx="48">
                  <c:v>30.2</c:v>
                </c:pt>
                <c:pt idx="49">
                  <c:v>28.8</c:v>
                </c:pt>
                <c:pt idx="50">
                  <c:v>27.9</c:v>
                </c:pt>
                <c:pt idx="51">
                  <c:v>26</c:v>
                </c:pt>
                <c:pt idx="52">
                  <c:v>25</c:v>
                </c:pt>
                <c:pt idx="53">
                  <c:v>25.4</c:v>
                </c:pt>
                <c:pt idx="54">
                  <c:v>25.7</c:v>
                </c:pt>
                <c:pt idx="55">
                  <c:v>25.8</c:v>
                </c:pt>
                <c:pt idx="56">
                  <c:v>37.1</c:v>
                </c:pt>
                <c:pt idx="57">
                  <c:v>37.1</c:v>
                </c:pt>
                <c:pt idx="58">
                  <c:v>35.700000000000003</c:v>
                </c:pt>
                <c:pt idx="59">
                  <c:v>34.1</c:v>
                </c:pt>
                <c:pt idx="60">
                  <c:v>37.799999999999997</c:v>
                </c:pt>
                <c:pt idx="61">
                  <c:v>36.299999999999997</c:v>
                </c:pt>
                <c:pt idx="62">
                  <c:v>34.700000000000003</c:v>
                </c:pt>
                <c:pt idx="63">
                  <c:v>33.200000000000003</c:v>
                </c:pt>
                <c:pt idx="64">
                  <c:v>31.5</c:v>
                </c:pt>
                <c:pt idx="65">
                  <c:v>36.6</c:v>
                </c:pt>
                <c:pt idx="66">
                  <c:v>34.9</c:v>
                </c:pt>
                <c:pt idx="67">
                  <c:v>33.200000000000003</c:v>
                </c:pt>
                <c:pt idx="68">
                  <c:v>33</c:v>
                </c:pt>
                <c:pt idx="69">
                  <c:v>34</c:v>
                </c:pt>
                <c:pt idx="70">
                  <c:v>33.6</c:v>
                </c:pt>
                <c:pt idx="71">
                  <c:v>33</c:v>
                </c:pt>
                <c:pt idx="72">
                  <c:v>32.4</c:v>
                </c:pt>
                <c:pt idx="73">
                  <c:v>31.6</c:v>
                </c:pt>
                <c:pt idx="74">
                  <c:v>31.4</c:v>
                </c:pt>
                <c:pt idx="75">
                  <c:v>30.1</c:v>
                </c:pt>
                <c:pt idx="76">
                  <c:v>29.6</c:v>
                </c:pt>
                <c:pt idx="77">
                  <c:v>28.1</c:v>
                </c:pt>
                <c:pt idx="78">
                  <c:v>27.9</c:v>
                </c:pt>
                <c:pt idx="79">
                  <c:v>27.4</c:v>
                </c:pt>
                <c:pt idx="80">
                  <c:v>26.1</c:v>
                </c:pt>
                <c:pt idx="81">
                  <c:v>25.6</c:v>
                </c:pt>
                <c:pt idx="82">
                  <c:v>25.1</c:v>
                </c:pt>
                <c:pt idx="83">
                  <c:v>23.9</c:v>
                </c:pt>
                <c:pt idx="84">
                  <c:v>24.2</c:v>
                </c:pt>
                <c:pt idx="85">
                  <c:v>23.3</c:v>
                </c:pt>
                <c:pt idx="86">
                  <c:v>23.8</c:v>
                </c:pt>
                <c:pt idx="87">
                  <c:v>32.4</c:v>
                </c:pt>
                <c:pt idx="88">
                  <c:v>32.299999999999997</c:v>
                </c:pt>
                <c:pt idx="89">
                  <c:v>31.9</c:v>
                </c:pt>
                <c:pt idx="90">
                  <c:v>31.5</c:v>
                </c:pt>
                <c:pt idx="91">
                  <c:v>35.299999999999997</c:v>
                </c:pt>
                <c:pt idx="92">
                  <c:v>34.4</c:v>
                </c:pt>
                <c:pt idx="93">
                  <c:v>36</c:v>
                </c:pt>
                <c:pt idx="94">
                  <c:v>37.6</c:v>
                </c:pt>
                <c:pt idx="95">
                  <c:v>35.6</c:v>
                </c:pt>
                <c:pt idx="96">
                  <c:v>34.700000000000003</c:v>
                </c:pt>
                <c:pt idx="97">
                  <c:v>33.4</c:v>
                </c:pt>
                <c:pt idx="98">
                  <c:v>32</c:v>
                </c:pt>
                <c:pt idx="99">
                  <c:v>30</c:v>
                </c:pt>
                <c:pt idx="100">
                  <c:v>28.3</c:v>
                </c:pt>
                <c:pt idx="101">
                  <c:v>26</c:v>
                </c:pt>
                <c:pt idx="102">
                  <c:v>24.4</c:v>
                </c:pt>
                <c:pt idx="103">
                  <c:v>23.6</c:v>
                </c:pt>
                <c:pt idx="104">
                  <c:v>23.1</c:v>
                </c:pt>
                <c:pt idx="105">
                  <c:v>23.4</c:v>
                </c:pt>
                <c:pt idx="106">
                  <c:v>23.3</c:v>
                </c:pt>
                <c:pt idx="107">
                  <c:v>23.1</c:v>
                </c:pt>
                <c:pt idx="108">
                  <c:v>23</c:v>
                </c:pt>
                <c:pt idx="109">
                  <c:v>22.1</c:v>
                </c:pt>
                <c:pt idx="110">
                  <c:v>22.5</c:v>
                </c:pt>
                <c:pt idx="111">
                  <c:v>22.6</c:v>
                </c:pt>
                <c:pt idx="112">
                  <c:v>22.5</c:v>
                </c:pt>
                <c:pt idx="113">
                  <c:v>22.9</c:v>
                </c:pt>
                <c:pt idx="114">
                  <c:v>22.4</c:v>
                </c:pt>
                <c:pt idx="115">
                  <c:v>22.9</c:v>
                </c:pt>
                <c:pt idx="116">
                  <c:v>22.4</c:v>
                </c:pt>
                <c:pt idx="117">
                  <c:v>21.9</c:v>
                </c:pt>
                <c:pt idx="118">
                  <c:v>21.4</c:v>
                </c:pt>
                <c:pt idx="119">
                  <c:v>22.2</c:v>
                </c:pt>
                <c:pt idx="120">
                  <c:v>21.4</c:v>
                </c:pt>
                <c:pt idx="121">
                  <c:v>21.5</c:v>
                </c:pt>
                <c:pt idx="122">
                  <c:v>20.5</c:v>
                </c:pt>
                <c:pt idx="123">
                  <c:v>19.5</c:v>
                </c:pt>
                <c:pt idx="124">
                  <c:v>20</c:v>
                </c:pt>
                <c:pt idx="125">
                  <c:v>18.8</c:v>
                </c:pt>
                <c:pt idx="126">
                  <c:v>19.3</c:v>
                </c:pt>
                <c:pt idx="127">
                  <c:v>21.7</c:v>
                </c:pt>
                <c:pt idx="128">
                  <c:v>21.7</c:v>
                </c:pt>
                <c:pt idx="129">
                  <c:v>22.4</c:v>
                </c:pt>
                <c:pt idx="130">
                  <c:v>22.6</c:v>
                </c:pt>
                <c:pt idx="131">
                  <c:v>23.8</c:v>
                </c:pt>
                <c:pt idx="132">
                  <c:v>23.7</c:v>
                </c:pt>
                <c:pt idx="133">
                  <c:v>23.9</c:v>
                </c:pt>
                <c:pt idx="134">
                  <c:v>23.4</c:v>
                </c:pt>
                <c:pt idx="135">
                  <c:v>24</c:v>
                </c:pt>
                <c:pt idx="136">
                  <c:v>23.8</c:v>
                </c:pt>
                <c:pt idx="137">
                  <c:v>23.8</c:v>
                </c:pt>
                <c:pt idx="138">
                  <c:v>37</c:v>
                </c:pt>
                <c:pt idx="139">
                  <c:v>35.200000000000003</c:v>
                </c:pt>
                <c:pt idx="140">
                  <c:v>35.9</c:v>
                </c:pt>
                <c:pt idx="141">
                  <c:v>35.299999999999997</c:v>
                </c:pt>
                <c:pt idx="142">
                  <c:v>34.6</c:v>
                </c:pt>
                <c:pt idx="143">
                  <c:v>37.4</c:v>
                </c:pt>
                <c:pt idx="144">
                  <c:v>35.5</c:v>
                </c:pt>
                <c:pt idx="145">
                  <c:v>34.4</c:v>
                </c:pt>
                <c:pt idx="146">
                  <c:v>33.6</c:v>
                </c:pt>
                <c:pt idx="147">
                  <c:v>32.9</c:v>
                </c:pt>
                <c:pt idx="148">
                  <c:v>32.9</c:v>
                </c:pt>
                <c:pt idx="149">
                  <c:v>32.799999999999997</c:v>
                </c:pt>
                <c:pt idx="150">
                  <c:v>36</c:v>
                </c:pt>
                <c:pt idx="151">
                  <c:v>35</c:v>
                </c:pt>
                <c:pt idx="152">
                  <c:v>34.5</c:v>
                </c:pt>
                <c:pt idx="153">
                  <c:v>34.1</c:v>
                </c:pt>
                <c:pt idx="154">
                  <c:v>33.700000000000003</c:v>
                </c:pt>
                <c:pt idx="155">
                  <c:v>33.5</c:v>
                </c:pt>
                <c:pt idx="156">
                  <c:v>33</c:v>
                </c:pt>
                <c:pt idx="157">
                  <c:v>33.1</c:v>
                </c:pt>
                <c:pt idx="158">
                  <c:v>32.4</c:v>
                </c:pt>
                <c:pt idx="159">
                  <c:v>32.1</c:v>
                </c:pt>
                <c:pt idx="160">
                  <c:v>32.4</c:v>
                </c:pt>
                <c:pt idx="161">
                  <c:v>32.200000000000003</c:v>
                </c:pt>
                <c:pt idx="162">
                  <c:v>31.6</c:v>
                </c:pt>
                <c:pt idx="163">
                  <c:v>32.5</c:v>
                </c:pt>
                <c:pt idx="164">
                  <c:v>32</c:v>
                </c:pt>
                <c:pt idx="165">
                  <c:v>31.6</c:v>
                </c:pt>
                <c:pt idx="166">
                  <c:v>31.7</c:v>
                </c:pt>
                <c:pt idx="167">
                  <c:v>31.3</c:v>
                </c:pt>
                <c:pt idx="168">
                  <c:v>31.2</c:v>
                </c:pt>
                <c:pt idx="169">
                  <c:v>30.5</c:v>
                </c:pt>
                <c:pt idx="170">
                  <c:v>30.6</c:v>
                </c:pt>
                <c:pt idx="171">
                  <c:v>30.6</c:v>
                </c:pt>
                <c:pt idx="172">
                  <c:v>30.5</c:v>
                </c:pt>
                <c:pt idx="173">
                  <c:v>29.7</c:v>
                </c:pt>
                <c:pt idx="174">
                  <c:v>29.6</c:v>
                </c:pt>
                <c:pt idx="175">
                  <c:v>29.5</c:v>
                </c:pt>
                <c:pt idx="176">
                  <c:v>29.4</c:v>
                </c:pt>
                <c:pt idx="177">
                  <c:v>29.1</c:v>
                </c:pt>
                <c:pt idx="178">
                  <c:v>29.3</c:v>
                </c:pt>
                <c:pt idx="179">
                  <c:v>29.8</c:v>
                </c:pt>
                <c:pt idx="180">
                  <c:v>29.9</c:v>
                </c:pt>
                <c:pt idx="181">
                  <c:v>29.9</c:v>
                </c:pt>
                <c:pt idx="182">
                  <c:v>29.4</c:v>
                </c:pt>
                <c:pt idx="183">
                  <c:v>29</c:v>
                </c:pt>
                <c:pt idx="184">
                  <c:v>29</c:v>
                </c:pt>
                <c:pt idx="185">
                  <c:v>28.5</c:v>
                </c:pt>
                <c:pt idx="186">
                  <c:v>29.2</c:v>
                </c:pt>
                <c:pt idx="187">
                  <c:v>29.4</c:v>
                </c:pt>
                <c:pt idx="188">
                  <c:v>29.1</c:v>
                </c:pt>
                <c:pt idx="189">
                  <c:v>29.2</c:v>
                </c:pt>
                <c:pt idx="190">
                  <c:v>29.4</c:v>
                </c:pt>
                <c:pt idx="191">
                  <c:v>29.4</c:v>
                </c:pt>
                <c:pt idx="192">
                  <c:v>29.4</c:v>
                </c:pt>
                <c:pt idx="193">
                  <c:v>29.4</c:v>
                </c:pt>
                <c:pt idx="194">
                  <c:v>33.1</c:v>
                </c:pt>
                <c:pt idx="195">
                  <c:v>32.4</c:v>
                </c:pt>
                <c:pt idx="196">
                  <c:v>31.3</c:v>
                </c:pt>
                <c:pt idx="197">
                  <c:v>31</c:v>
                </c:pt>
                <c:pt idx="198">
                  <c:v>30.4</c:v>
                </c:pt>
                <c:pt idx="199">
                  <c:v>30</c:v>
                </c:pt>
                <c:pt idx="200">
                  <c:v>29.4</c:v>
                </c:pt>
                <c:pt idx="201">
                  <c:v>29.3</c:v>
                </c:pt>
                <c:pt idx="202">
                  <c:v>29.2</c:v>
                </c:pt>
                <c:pt idx="203">
                  <c:v>28.9</c:v>
                </c:pt>
                <c:pt idx="204">
                  <c:v>28.6</c:v>
                </c:pt>
                <c:pt idx="205">
                  <c:v>28.9</c:v>
                </c:pt>
                <c:pt idx="206">
                  <c:v>28.6</c:v>
                </c:pt>
                <c:pt idx="207">
                  <c:v>28.3</c:v>
                </c:pt>
                <c:pt idx="208">
                  <c:v>35.1</c:v>
                </c:pt>
                <c:pt idx="209">
                  <c:v>36.9</c:v>
                </c:pt>
                <c:pt idx="210">
                  <c:v>36.1</c:v>
                </c:pt>
                <c:pt idx="211">
                  <c:v>34</c:v>
                </c:pt>
                <c:pt idx="212">
                  <c:v>33.1</c:v>
                </c:pt>
                <c:pt idx="213">
                  <c:v>35.299999999999997</c:v>
                </c:pt>
                <c:pt idx="214">
                  <c:v>35.799999999999997</c:v>
                </c:pt>
                <c:pt idx="215">
                  <c:v>34.9</c:v>
                </c:pt>
                <c:pt idx="216">
                  <c:v>34.4</c:v>
                </c:pt>
                <c:pt idx="217">
                  <c:v>33.6</c:v>
                </c:pt>
                <c:pt idx="218">
                  <c:v>33.700000000000003</c:v>
                </c:pt>
                <c:pt idx="219">
                  <c:v>37</c:v>
                </c:pt>
                <c:pt idx="220">
                  <c:v>35</c:v>
                </c:pt>
                <c:pt idx="221">
                  <c:v>36.200000000000003</c:v>
                </c:pt>
                <c:pt idx="222">
                  <c:v>34.9</c:v>
                </c:pt>
                <c:pt idx="223">
                  <c:v>33.9</c:v>
                </c:pt>
                <c:pt idx="224">
                  <c:v>33.5</c:v>
                </c:pt>
                <c:pt idx="225">
                  <c:v>32.799999999999997</c:v>
                </c:pt>
                <c:pt idx="226">
                  <c:v>32</c:v>
                </c:pt>
                <c:pt idx="227">
                  <c:v>31.9</c:v>
                </c:pt>
                <c:pt idx="228">
                  <c:v>31.7</c:v>
                </c:pt>
                <c:pt idx="229">
                  <c:v>31.7</c:v>
                </c:pt>
                <c:pt idx="230">
                  <c:v>31.6</c:v>
                </c:pt>
                <c:pt idx="231">
                  <c:v>35.5</c:v>
                </c:pt>
                <c:pt idx="232">
                  <c:v>34.6</c:v>
                </c:pt>
                <c:pt idx="233">
                  <c:v>33.6</c:v>
                </c:pt>
                <c:pt idx="234">
                  <c:v>32.6</c:v>
                </c:pt>
                <c:pt idx="235">
                  <c:v>32</c:v>
                </c:pt>
                <c:pt idx="236">
                  <c:v>32.1</c:v>
                </c:pt>
                <c:pt idx="237">
                  <c:v>31.4</c:v>
                </c:pt>
                <c:pt idx="238">
                  <c:v>31.7</c:v>
                </c:pt>
                <c:pt idx="239">
                  <c:v>31.4</c:v>
                </c:pt>
                <c:pt idx="240">
                  <c:v>31.8</c:v>
                </c:pt>
                <c:pt idx="241">
                  <c:v>31.5</c:v>
                </c:pt>
                <c:pt idx="242">
                  <c:v>37.299999999999997</c:v>
                </c:pt>
                <c:pt idx="243">
                  <c:v>39.200000000000003</c:v>
                </c:pt>
                <c:pt idx="244">
                  <c:v>40.4</c:v>
                </c:pt>
                <c:pt idx="245">
                  <c:v>40.4</c:v>
                </c:pt>
                <c:pt idx="246">
                  <c:v>39.5</c:v>
                </c:pt>
                <c:pt idx="247">
                  <c:v>38</c:v>
                </c:pt>
                <c:pt idx="248">
                  <c:v>37.200000000000003</c:v>
                </c:pt>
                <c:pt idx="249">
                  <c:v>36.6</c:v>
                </c:pt>
                <c:pt idx="250">
                  <c:v>35.9</c:v>
                </c:pt>
                <c:pt idx="251">
                  <c:v>35.5</c:v>
                </c:pt>
                <c:pt idx="252">
                  <c:v>35.6</c:v>
                </c:pt>
                <c:pt idx="253">
                  <c:v>35.6</c:v>
                </c:pt>
                <c:pt idx="254">
                  <c:v>35.299999999999997</c:v>
                </c:pt>
                <c:pt idx="255">
                  <c:v>35.200000000000003</c:v>
                </c:pt>
                <c:pt idx="256">
                  <c:v>39.200000000000003</c:v>
                </c:pt>
                <c:pt idx="257">
                  <c:v>36.1</c:v>
                </c:pt>
                <c:pt idx="258">
                  <c:v>35.1</c:v>
                </c:pt>
                <c:pt idx="259">
                  <c:v>38.299999999999997</c:v>
                </c:pt>
                <c:pt idx="260">
                  <c:v>36.200000000000003</c:v>
                </c:pt>
                <c:pt idx="261">
                  <c:v>35.5</c:v>
                </c:pt>
                <c:pt idx="262">
                  <c:v>34.799999999999997</c:v>
                </c:pt>
                <c:pt idx="263">
                  <c:v>34.700000000000003</c:v>
                </c:pt>
                <c:pt idx="264">
                  <c:v>37.799999999999997</c:v>
                </c:pt>
                <c:pt idx="265">
                  <c:v>37.700000000000003</c:v>
                </c:pt>
                <c:pt idx="266">
                  <c:v>39.6</c:v>
                </c:pt>
                <c:pt idx="267">
                  <c:v>39.6</c:v>
                </c:pt>
                <c:pt idx="268">
                  <c:v>39.9</c:v>
                </c:pt>
                <c:pt idx="269">
                  <c:v>40</c:v>
                </c:pt>
                <c:pt idx="270">
                  <c:v>40</c:v>
                </c:pt>
                <c:pt idx="271">
                  <c:v>40.1</c:v>
                </c:pt>
                <c:pt idx="272">
                  <c:v>39.9</c:v>
                </c:pt>
                <c:pt idx="273">
                  <c:v>39.299999999999997</c:v>
                </c:pt>
              </c:numCache>
            </c:numRef>
          </c:val>
          <c:smooth val="0"/>
        </c:ser>
        <c:ser>
          <c:idx val="1"/>
          <c:order val="1"/>
          <c:tx>
            <c:strRef>
              <c:f>Sheet1!$D$1</c:f>
              <c:strCache>
                <c:ptCount val="1"/>
                <c:pt idx="0">
                  <c:v>NLDAS VALUE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Sheet1!$C:$C</c:f>
              <c:strCache>
                <c:ptCount val="275"/>
                <c:pt idx="0">
                  <c:v>NLDAS Date</c:v>
                </c:pt>
                <c:pt idx="1">
                  <c:v>4/1/2015</c:v>
                </c:pt>
                <c:pt idx="2">
                  <c:v>4/2/2015</c:v>
                </c:pt>
                <c:pt idx="3">
                  <c:v>4/3/2015</c:v>
                </c:pt>
                <c:pt idx="4">
                  <c:v>4/4/2015</c:v>
                </c:pt>
                <c:pt idx="5">
                  <c:v>4/5/2015</c:v>
                </c:pt>
                <c:pt idx="6">
                  <c:v>4/6/2015</c:v>
                </c:pt>
                <c:pt idx="7">
                  <c:v>4/7/2015</c:v>
                </c:pt>
                <c:pt idx="8">
                  <c:v>4/8/2015</c:v>
                </c:pt>
                <c:pt idx="9">
                  <c:v>4/9/2015</c:v>
                </c:pt>
                <c:pt idx="10">
                  <c:v>4/10/2015</c:v>
                </c:pt>
                <c:pt idx="11">
                  <c:v>4/11/2015</c:v>
                </c:pt>
                <c:pt idx="12">
                  <c:v>4/12/2015</c:v>
                </c:pt>
                <c:pt idx="13">
                  <c:v>4/13/2015</c:v>
                </c:pt>
                <c:pt idx="14">
                  <c:v>4/14/2015</c:v>
                </c:pt>
                <c:pt idx="15">
                  <c:v>4/15/2015</c:v>
                </c:pt>
                <c:pt idx="16">
                  <c:v>4/16/2015</c:v>
                </c:pt>
                <c:pt idx="17">
                  <c:v>4/17/2015</c:v>
                </c:pt>
                <c:pt idx="18">
                  <c:v>4/18/2015</c:v>
                </c:pt>
                <c:pt idx="19">
                  <c:v>4/19/2015</c:v>
                </c:pt>
                <c:pt idx="20">
                  <c:v>4/20/2015</c:v>
                </c:pt>
                <c:pt idx="21">
                  <c:v>4/21/2015</c:v>
                </c:pt>
                <c:pt idx="22">
                  <c:v>4/22/2015</c:v>
                </c:pt>
                <c:pt idx="23">
                  <c:v>4/23/2015</c:v>
                </c:pt>
                <c:pt idx="24">
                  <c:v>4/24/2015</c:v>
                </c:pt>
                <c:pt idx="25">
                  <c:v>4/25/2015</c:v>
                </c:pt>
                <c:pt idx="26">
                  <c:v>4/26/2015</c:v>
                </c:pt>
                <c:pt idx="27">
                  <c:v>4/27/2015</c:v>
                </c:pt>
                <c:pt idx="28">
                  <c:v>4/28/2015</c:v>
                </c:pt>
                <c:pt idx="29">
                  <c:v>4/29/2015</c:v>
                </c:pt>
                <c:pt idx="30">
                  <c:v>4/30/2015</c:v>
                </c:pt>
                <c:pt idx="31">
                  <c:v>5/1/2015</c:v>
                </c:pt>
                <c:pt idx="32">
                  <c:v>5/2/2015</c:v>
                </c:pt>
                <c:pt idx="33">
                  <c:v>5/3/2015</c:v>
                </c:pt>
                <c:pt idx="34">
                  <c:v>5/5/2015</c:v>
                </c:pt>
                <c:pt idx="35">
                  <c:v>5/6/2015</c:v>
                </c:pt>
                <c:pt idx="36">
                  <c:v>5/7/2015</c:v>
                </c:pt>
                <c:pt idx="37">
                  <c:v>5/8/2015</c:v>
                </c:pt>
                <c:pt idx="38">
                  <c:v>5/9/2015</c:v>
                </c:pt>
                <c:pt idx="39">
                  <c:v>5/10/2015</c:v>
                </c:pt>
                <c:pt idx="40">
                  <c:v>5/11/2015</c:v>
                </c:pt>
                <c:pt idx="41">
                  <c:v>5/12/2015</c:v>
                </c:pt>
                <c:pt idx="42">
                  <c:v>5/13/2015</c:v>
                </c:pt>
                <c:pt idx="43">
                  <c:v>5/14/2015</c:v>
                </c:pt>
                <c:pt idx="44">
                  <c:v>5/15/2015</c:v>
                </c:pt>
                <c:pt idx="45">
                  <c:v>5/16/2015</c:v>
                </c:pt>
                <c:pt idx="46">
                  <c:v>5/17/2015</c:v>
                </c:pt>
                <c:pt idx="47">
                  <c:v>5/18/2015</c:v>
                </c:pt>
                <c:pt idx="48">
                  <c:v>5/19/2015</c:v>
                </c:pt>
                <c:pt idx="49">
                  <c:v>5/20/2015</c:v>
                </c:pt>
                <c:pt idx="50">
                  <c:v>5/21/2015</c:v>
                </c:pt>
                <c:pt idx="51">
                  <c:v>5/22/2015</c:v>
                </c:pt>
                <c:pt idx="52">
                  <c:v>5/23/2015</c:v>
                </c:pt>
                <c:pt idx="53">
                  <c:v>5/24/2015</c:v>
                </c:pt>
                <c:pt idx="54">
                  <c:v>5/25/2015</c:v>
                </c:pt>
                <c:pt idx="55">
                  <c:v>5/26/2015</c:v>
                </c:pt>
                <c:pt idx="56">
                  <c:v>5/27/2015</c:v>
                </c:pt>
                <c:pt idx="57">
                  <c:v>5/28/2015</c:v>
                </c:pt>
                <c:pt idx="58">
                  <c:v>5/29/2015</c:v>
                </c:pt>
                <c:pt idx="59">
                  <c:v>5/30/2015</c:v>
                </c:pt>
                <c:pt idx="60">
                  <c:v>5/31/2015</c:v>
                </c:pt>
                <c:pt idx="61">
                  <c:v>6/1/2015</c:v>
                </c:pt>
                <c:pt idx="62">
                  <c:v>6/2/2015</c:v>
                </c:pt>
                <c:pt idx="63">
                  <c:v>6/3/2015</c:v>
                </c:pt>
                <c:pt idx="64">
                  <c:v>6/4/2015</c:v>
                </c:pt>
                <c:pt idx="65">
                  <c:v>6/5/2015</c:v>
                </c:pt>
                <c:pt idx="66">
                  <c:v>6/6/2015</c:v>
                </c:pt>
                <c:pt idx="67">
                  <c:v>6/7/2015</c:v>
                </c:pt>
                <c:pt idx="68">
                  <c:v>6/8/2015</c:v>
                </c:pt>
                <c:pt idx="69">
                  <c:v>6/9/2015</c:v>
                </c:pt>
                <c:pt idx="70">
                  <c:v>6/10/2015</c:v>
                </c:pt>
                <c:pt idx="71">
                  <c:v>6/11/2015</c:v>
                </c:pt>
                <c:pt idx="72">
                  <c:v>6/12/2015</c:v>
                </c:pt>
                <c:pt idx="73">
                  <c:v>6/13/2015</c:v>
                </c:pt>
                <c:pt idx="74">
                  <c:v>6/14/2015</c:v>
                </c:pt>
                <c:pt idx="75">
                  <c:v>6/15/2015</c:v>
                </c:pt>
                <c:pt idx="76">
                  <c:v>6/16/2015</c:v>
                </c:pt>
                <c:pt idx="77">
                  <c:v>6/17/2015</c:v>
                </c:pt>
                <c:pt idx="78">
                  <c:v>6/18/2015</c:v>
                </c:pt>
                <c:pt idx="79">
                  <c:v>6/19/2015</c:v>
                </c:pt>
                <c:pt idx="80">
                  <c:v>6/20/2015</c:v>
                </c:pt>
                <c:pt idx="81">
                  <c:v>6/21/2015</c:v>
                </c:pt>
                <c:pt idx="82">
                  <c:v>6/22/2015</c:v>
                </c:pt>
                <c:pt idx="83">
                  <c:v>6/23/2015</c:v>
                </c:pt>
                <c:pt idx="84">
                  <c:v>6/24/2015</c:v>
                </c:pt>
                <c:pt idx="85">
                  <c:v>6/25/2015</c:v>
                </c:pt>
                <c:pt idx="86">
                  <c:v>6/26/2015</c:v>
                </c:pt>
                <c:pt idx="87">
                  <c:v>6/27/2015</c:v>
                </c:pt>
                <c:pt idx="88">
                  <c:v>6/28/2015</c:v>
                </c:pt>
                <c:pt idx="89">
                  <c:v>6/29/2015</c:v>
                </c:pt>
                <c:pt idx="90">
                  <c:v>6/30/2015</c:v>
                </c:pt>
                <c:pt idx="91">
                  <c:v>7/1/2015</c:v>
                </c:pt>
                <c:pt idx="92">
                  <c:v>7/2/2015</c:v>
                </c:pt>
                <c:pt idx="93">
                  <c:v>7/3/2015</c:v>
                </c:pt>
                <c:pt idx="94">
                  <c:v>7/4/2015</c:v>
                </c:pt>
                <c:pt idx="95">
                  <c:v>7/5/2015</c:v>
                </c:pt>
                <c:pt idx="96">
                  <c:v>7/6/2015</c:v>
                </c:pt>
                <c:pt idx="97">
                  <c:v>7/7/2015</c:v>
                </c:pt>
                <c:pt idx="98">
                  <c:v>7/8/2015</c:v>
                </c:pt>
                <c:pt idx="99">
                  <c:v>7/9/2015</c:v>
                </c:pt>
                <c:pt idx="100">
                  <c:v>7/10/2015</c:v>
                </c:pt>
                <c:pt idx="101">
                  <c:v>7/11/2015</c:v>
                </c:pt>
                <c:pt idx="102">
                  <c:v>7/12/2015</c:v>
                </c:pt>
                <c:pt idx="103">
                  <c:v>7/13/2015</c:v>
                </c:pt>
                <c:pt idx="104">
                  <c:v>7/14/2015</c:v>
                </c:pt>
                <c:pt idx="105">
                  <c:v>7/15/2015</c:v>
                </c:pt>
                <c:pt idx="106">
                  <c:v>7/16/2015</c:v>
                </c:pt>
                <c:pt idx="107">
                  <c:v>7/17/2015</c:v>
                </c:pt>
                <c:pt idx="108">
                  <c:v>7/18/2015</c:v>
                </c:pt>
                <c:pt idx="109">
                  <c:v>7/19/2015</c:v>
                </c:pt>
                <c:pt idx="110">
                  <c:v>7/20/2015</c:v>
                </c:pt>
                <c:pt idx="111">
                  <c:v>7/21/2015</c:v>
                </c:pt>
                <c:pt idx="112">
                  <c:v>7/22/2015</c:v>
                </c:pt>
                <c:pt idx="113">
                  <c:v>7/23/2015</c:v>
                </c:pt>
                <c:pt idx="114">
                  <c:v>7/24/2015</c:v>
                </c:pt>
                <c:pt idx="115">
                  <c:v>7/25/2015</c:v>
                </c:pt>
                <c:pt idx="116">
                  <c:v>7/26/2015</c:v>
                </c:pt>
                <c:pt idx="117">
                  <c:v>7/27/2015</c:v>
                </c:pt>
                <c:pt idx="118">
                  <c:v>7/28/2015</c:v>
                </c:pt>
                <c:pt idx="119">
                  <c:v>7/29/2015</c:v>
                </c:pt>
                <c:pt idx="120">
                  <c:v>7/30/2015</c:v>
                </c:pt>
                <c:pt idx="121">
                  <c:v>7/31/2015</c:v>
                </c:pt>
                <c:pt idx="122">
                  <c:v>8/1/2015</c:v>
                </c:pt>
                <c:pt idx="123">
                  <c:v>8/2/2015</c:v>
                </c:pt>
                <c:pt idx="124">
                  <c:v>8/3/2015</c:v>
                </c:pt>
                <c:pt idx="125">
                  <c:v>8/4/2015</c:v>
                </c:pt>
                <c:pt idx="126">
                  <c:v>8/5/2015</c:v>
                </c:pt>
                <c:pt idx="127">
                  <c:v>8/6/2015</c:v>
                </c:pt>
                <c:pt idx="128">
                  <c:v>8/7/2015</c:v>
                </c:pt>
                <c:pt idx="129">
                  <c:v>8/8/2015</c:v>
                </c:pt>
                <c:pt idx="130">
                  <c:v>8/9/2015</c:v>
                </c:pt>
                <c:pt idx="131">
                  <c:v>8/10/2015</c:v>
                </c:pt>
                <c:pt idx="132">
                  <c:v>8/11/2015</c:v>
                </c:pt>
                <c:pt idx="133">
                  <c:v>8/12/2015</c:v>
                </c:pt>
                <c:pt idx="134">
                  <c:v>8/13/2015</c:v>
                </c:pt>
                <c:pt idx="135">
                  <c:v>8/14/2015</c:v>
                </c:pt>
                <c:pt idx="136">
                  <c:v>8/15/2015</c:v>
                </c:pt>
                <c:pt idx="137">
                  <c:v>8/16/2015</c:v>
                </c:pt>
                <c:pt idx="138">
                  <c:v>8/17/2015</c:v>
                </c:pt>
                <c:pt idx="139">
                  <c:v>8/18/2015</c:v>
                </c:pt>
                <c:pt idx="140">
                  <c:v>8/19/2015</c:v>
                </c:pt>
                <c:pt idx="141">
                  <c:v>8/20/2015</c:v>
                </c:pt>
                <c:pt idx="142">
                  <c:v>8/21/2015</c:v>
                </c:pt>
                <c:pt idx="143">
                  <c:v>8/22/2015</c:v>
                </c:pt>
                <c:pt idx="144">
                  <c:v>8/23/2015</c:v>
                </c:pt>
                <c:pt idx="145">
                  <c:v>8/24/2015</c:v>
                </c:pt>
                <c:pt idx="146">
                  <c:v>8/25/2015</c:v>
                </c:pt>
                <c:pt idx="147">
                  <c:v>8/26/2015</c:v>
                </c:pt>
                <c:pt idx="148">
                  <c:v>8/27/2015</c:v>
                </c:pt>
                <c:pt idx="149">
                  <c:v>8/28/2015</c:v>
                </c:pt>
                <c:pt idx="150">
                  <c:v>8/29/2015</c:v>
                </c:pt>
                <c:pt idx="151">
                  <c:v>8/30/2015</c:v>
                </c:pt>
                <c:pt idx="152">
                  <c:v>8/31/2015</c:v>
                </c:pt>
                <c:pt idx="153">
                  <c:v>9/1/2015</c:v>
                </c:pt>
                <c:pt idx="154">
                  <c:v>9/2/2015</c:v>
                </c:pt>
                <c:pt idx="155">
                  <c:v>9/3/2015</c:v>
                </c:pt>
                <c:pt idx="156">
                  <c:v>9/4/2015</c:v>
                </c:pt>
                <c:pt idx="157">
                  <c:v>9/5/2015</c:v>
                </c:pt>
                <c:pt idx="158">
                  <c:v>9/6/2015</c:v>
                </c:pt>
                <c:pt idx="159">
                  <c:v>9/7/2015</c:v>
                </c:pt>
                <c:pt idx="160">
                  <c:v>9/8/2015</c:v>
                </c:pt>
                <c:pt idx="161">
                  <c:v>9/9/2015</c:v>
                </c:pt>
                <c:pt idx="162">
                  <c:v>9/10/2015</c:v>
                </c:pt>
                <c:pt idx="163">
                  <c:v>9/11/2015</c:v>
                </c:pt>
                <c:pt idx="164">
                  <c:v>9/12/2015</c:v>
                </c:pt>
                <c:pt idx="165">
                  <c:v>9/13/2015</c:v>
                </c:pt>
                <c:pt idx="166">
                  <c:v>9/14/2015</c:v>
                </c:pt>
                <c:pt idx="167">
                  <c:v>9/15/2015</c:v>
                </c:pt>
                <c:pt idx="168">
                  <c:v>9/16/2015</c:v>
                </c:pt>
                <c:pt idx="169">
                  <c:v>9/17/2015</c:v>
                </c:pt>
                <c:pt idx="170">
                  <c:v>9/18/2015</c:v>
                </c:pt>
                <c:pt idx="171">
                  <c:v>9/19/2015</c:v>
                </c:pt>
                <c:pt idx="172">
                  <c:v>9/20/2015</c:v>
                </c:pt>
                <c:pt idx="173">
                  <c:v>9/21/2015</c:v>
                </c:pt>
                <c:pt idx="174">
                  <c:v>9/22/2015</c:v>
                </c:pt>
                <c:pt idx="175">
                  <c:v>9/23/2015</c:v>
                </c:pt>
                <c:pt idx="176">
                  <c:v>9/24/2015</c:v>
                </c:pt>
                <c:pt idx="177">
                  <c:v>9/25/2015</c:v>
                </c:pt>
                <c:pt idx="178">
                  <c:v>9/26/2015</c:v>
                </c:pt>
                <c:pt idx="179">
                  <c:v>9/27/2015</c:v>
                </c:pt>
                <c:pt idx="180">
                  <c:v>9/28/2015</c:v>
                </c:pt>
                <c:pt idx="181">
                  <c:v>9/29/2015</c:v>
                </c:pt>
                <c:pt idx="182">
                  <c:v>9/30/2015</c:v>
                </c:pt>
                <c:pt idx="183">
                  <c:v>10/1/2015</c:v>
                </c:pt>
                <c:pt idx="184">
                  <c:v>10/2/2015</c:v>
                </c:pt>
                <c:pt idx="185">
                  <c:v>10/3/2015</c:v>
                </c:pt>
                <c:pt idx="186">
                  <c:v>10/4/2015</c:v>
                </c:pt>
                <c:pt idx="187">
                  <c:v>10/5/2015</c:v>
                </c:pt>
                <c:pt idx="188">
                  <c:v>10/6/2015</c:v>
                </c:pt>
                <c:pt idx="189">
                  <c:v>10/7/2015</c:v>
                </c:pt>
                <c:pt idx="190">
                  <c:v>10/8/2015</c:v>
                </c:pt>
                <c:pt idx="191">
                  <c:v>10/9/2015</c:v>
                </c:pt>
                <c:pt idx="192">
                  <c:v>10/10/2015</c:v>
                </c:pt>
                <c:pt idx="193">
                  <c:v>10/11/2015</c:v>
                </c:pt>
                <c:pt idx="194">
                  <c:v>10/12/2015</c:v>
                </c:pt>
                <c:pt idx="195">
                  <c:v>10/13/2015</c:v>
                </c:pt>
                <c:pt idx="196">
                  <c:v>10/14/2015</c:v>
                </c:pt>
                <c:pt idx="197">
                  <c:v>10/15/2015</c:v>
                </c:pt>
                <c:pt idx="198">
                  <c:v>10/16/2015</c:v>
                </c:pt>
                <c:pt idx="199">
                  <c:v>10/17/2015</c:v>
                </c:pt>
                <c:pt idx="200">
                  <c:v>10/18/2015</c:v>
                </c:pt>
                <c:pt idx="201">
                  <c:v>10/19/2015</c:v>
                </c:pt>
                <c:pt idx="202">
                  <c:v>10/20/2015</c:v>
                </c:pt>
                <c:pt idx="203">
                  <c:v>10/21/2015</c:v>
                </c:pt>
                <c:pt idx="204">
                  <c:v>10/22/2015</c:v>
                </c:pt>
                <c:pt idx="205">
                  <c:v>10/23/2015</c:v>
                </c:pt>
                <c:pt idx="206">
                  <c:v>10/24/2015</c:v>
                </c:pt>
                <c:pt idx="207">
                  <c:v>10/25/2015</c:v>
                </c:pt>
                <c:pt idx="208">
                  <c:v>10/26/2015</c:v>
                </c:pt>
                <c:pt idx="209">
                  <c:v>10/27/2015</c:v>
                </c:pt>
                <c:pt idx="210">
                  <c:v>10/28/2015</c:v>
                </c:pt>
                <c:pt idx="211">
                  <c:v>10/29/2015</c:v>
                </c:pt>
                <c:pt idx="212">
                  <c:v>10/30/2015</c:v>
                </c:pt>
                <c:pt idx="213">
                  <c:v>10/31/2015</c:v>
                </c:pt>
                <c:pt idx="214">
                  <c:v>11/1/2015</c:v>
                </c:pt>
                <c:pt idx="215">
                  <c:v>11/2/2015</c:v>
                </c:pt>
                <c:pt idx="216">
                  <c:v>11/3/2015</c:v>
                </c:pt>
                <c:pt idx="217">
                  <c:v>11/4/2015</c:v>
                </c:pt>
                <c:pt idx="218">
                  <c:v>11/5/2015</c:v>
                </c:pt>
                <c:pt idx="219">
                  <c:v>11/6/2015</c:v>
                </c:pt>
                <c:pt idx="220">
                  <c:v>11/7/2015</c:v>
                </c:pt>
                <c:pt idx="221">
                  <c:v>11/8/2015</c:v>
                </c:pt>
                <c:pt idx="222">
                  <c:v>11/9/2015</c:v>
                </c:pt>
                <c:pt idx="223">
                  <c:v>11/10/2015</c:v>
                </c:pt>
                <c:pt idx="224">
                  <c:v>11/11/2015</c:v>
                </c:pt>
                <c:pt idx="225">
                  <c:v>11/12/2015</c:v>
                </c:pt>
                <c:pt idx="226">
                  <c:v>11/13/2015</c:v>
                </c:pt>
                <c:pt idx="227">
                  <c:v>11/14/2015</c:v>
                </c:pt>
                <c:pt idx="228">
                  <c:v>11/15/2015</c:v>
                </c:pt>
                <c:pt idx="229">
                  <c:v>11/16/2015</c:v>
                </c:pt>
                <c:pt idx="230">
                  <c:v>11/17/2015</c:v>
                </c:pt>
                <c:pt idx="231">
                  <c:v>11/18/2015</c:v>
                </c:pt>
                <c:pt idx="232">
                  <c:v>11/19/2015</c:v>
                </c:pt>
                <c:pt idx="233">
                  <c:v>11/20/2015</c:v>
                </c:pt>
                <c:pt idx="234">
                  <c:v>11/21/2015</c:v>
                </c:pt>
                <c:pt idx="235">
                  <c:v>11/22/2015</c:v>
                </c:pt>
                <c:pt idx="236">
                  <c:v>11/23/2015</c:v>
                </c:pt>
                <c:pt idx="237">
                  <c:v>11/24/2015</c:v>
                </c:pt>
                <c:pt idx="238">
                  <c:v>11/25/2015</c:v>
                </c:pt>
                <c:pt idx="239">
                  <c:v>11/26/2015</c:v>
                </c:pt>
                <c:pt idx="240">
                  <c:v>11/27/2015</c:v>
                </c:pt>
                <c:pt idx="241">
                  <c:v>11/28/2015</c:v>
                </c:pt>
                <c:pt idx="242">
                  <c:v>11/29/2015</c:v>
                </c:pt>
                <c:pt idx="243">
                  <c:v>11/30/2015</c:v>
                </c:pt>
                <c:pt idx="244">
                  <c:v>12/1/2015</c:v>
                </c:pt>
                <c:pt idx="245">
                  <c:v>12/2/2015</c:v>
                </c:pt>
                <c:pt idx="246">
                  <c:v>12/3/2015</c:v>
                </c:pt>
                <c:pt idx="247">
                  <c:v>12/4/2015</c:v>
                </c:pt>
                <c:pt idx="248">
                  <c:v>12/5/2015</c:v>
                </c:pt>
                <c:pt idx="249">
                  <c:v>12/6/2015</c:v>
                </c:pt>
                <c:pt idx="250">
                  <c:v>12/7/2015</c:v>
                </c:pt>
                <c:pt idx="251">
                  <c:v>12/8/2015</c:v>
                </c:pt>
                <c:pt idx="252">
                  <c:v>12/9/2015</c:v>
                </c:pt>
                <c:pt idx="253">
                  <c:v>12/10/2015</c:v>
                </c:pt>
                <c:pt idx="254">
                  <c:v>12/11/2015</c:v>
                </c:pt>
                <c:pt idx="255">
                  <c:v>12/12/2015</c:v>
                </c:pt>
                <c:pt idx="256">
                  <c:v>12/13/2015</c:v>
                </c:pt>
                <c:pt idx="257">
                  <c:v>12/14/2015</c:v>
                </c:pt>
                <c:pt idx="258">
                  <c:v>12/15/2015</c:v>
                </c:pt>
                <c:pt idx="259">
                  <c:v>12/16/2015</c:v>
                </c:pt>
                <c:pt idx="260">
                  <c:v>12/17/2015</c:v>
                </c:pt>
                <c:pt idx="261">
                  <c:v>12/18/2015</c:v>
                </c:pt>
                <c:pt idx="262">
                  <c:v>12/19/2015</c:v>
                </c:pt>
                <c:pt idx="263">
                  <c:v>12/20/2015</c:v>
                </c:pt>
                <c:pt idx="264">
                  <c:v>12/21/2015</c:v>
                </c:pt>
                <c:pt idx="265">
                  <c:v>12/22/2015</c:v>
                </c:pt>
                <c:pt idx="266">
                  <c:v>12/23/2015</c:v>
                </c:pt>
                <c:pt idx="267">
                  <c:v>12/24/2015</c:v>
                </c:pt>
                <c:pt idx="268">
                  <c:v>12/25/2015</c:v>
                </c:pt>
                <c:pt idx="269">
                  <c:v>12/26/2015</c:v>
                </c:pt>
                <c:pt idx="270">
                  <c:v>12/27/2015</c:v>
                </c:pt>
                <c:pt idx="271">
                  <c:v>12/28/2015</c:v>
                </c:pt>
                <c:pt idx="272">
                  <c:v>12/29/2015</c:v>
                </c:pt>
                <c:pt idx="273">
                  <c:v>12/30/2015</c:v>
                </c:pt>
                <c:pt idx="274">
                  <c:v>12/31/2015</c:v>
                </c:pt>
              </c:strCache>
            </c:strRef>
          </c:cat>
          <c:val>
            <c:numRef>
              <c:f>Sheet1!$D$2:$D$275</c:f>
              <c:numCache>
                <c:formatCode>0.0000</c:formatCode>
                <c:ptCount val="274"/>
                <c:pt idx="0">
                  <c:v>30.13</c:v>
                </c:pt>
                <c:pt idx="1">
                  <c:v>29.69</c:v>
                </c:pt>
                <c:pt idx="2">
                  <c:v>29.43</c:v>
                </c:pt>
                <c:pt idx="3">
                  <c:v>31.41</c:v>
                </c:pt>
                <c:pt idx="4">
                  <c:v>30.21</c:v>
                </c:pt>
                <c:pt idx="5">
                  <c:v>29.57</c:v>
                </c:pt>
                <c:pt idx="6">
                  <c:v>31.42</c:v>
                </c:pt>
                <c:pt idx="7">
                  <c:v>30.37</c:v>
                </c:pt>
                <c:pt idx="8">
                  <c:v>29.86</c:v>
                </c:pt>
                <c:pt idx="9">
                  <c:v>35.630000000000003</c:v>
                </c:pt>
                <c:pt idx="10">
                  <c:v>31.24</c:v>
                </c:pt>
                <c:pt idx="11">
                  <c:v>30.4</c:v>
                </c:pt>
                <c:pt idx="12">
                  <c:v>29.94</c:v>
                </c:pt>
                <c:pt idx="13">
                  <c:v>32.19</c:v>
                </c:pt>
                <c:pt idx="14">
                  <c:v>33.54</c:v>
                </c:pt>
                <c:pt idx="15">
                  <c:v>37.61</c:v>
                </c:pt>
                <c:pt idx="16">
                  <c:v>32.549999999999997</c:v>
                </c:pt>
                <c:pt idx="17">
                  <c:v>31.86</c:v>
                </c:pt>
                <c:pt idx="18">
                  <c:v>34.96</c:v>
                </c:pt>
                <c:pt idx="19">
                  <c:v>33.94</c:v>
                </c:pt>
                <c:pt idx="20">
                  <c:v>31.81</c:v>
                </c:pt>
                <c:pt idx="21">
                  <c:v>31.07</c:v>
                </c:pt>
                <c:pt idx="22">
                  <c:v>32.340000000000003</c:v>
                </c:pt>
                <c:pt idx="23">
                  <c:v>31.17</c:v>
                </c:pt>
                <c:pt idx="24">
                  <c:v>34.51</c:v>
                </c:pt>
                <c:pt idx="25">
                  <c:v>31.76</c:v>
                </c:pt>
                <c:pt idx="26">
                  <c:v>30.98</c:v>
                </c:pt>
                <c:pt idx="27">
                  <c:v>30.51</c:v>
                </c:pt>
                <c:pt idx="28">
                  <c:v>32.299999999999997</c:v>
                </c:pt>
                <c:pt idx="29">
                  <c:v>30.55</c:v>
                </c:pt>
                <c:pt idx="30">
                  <c:v>30.09</c:v>
                </c:pt>
                <c:pt idx="31">
                  <c:v>29.79</c:v>
                </c:pt>
                <c:pt idx="32">
                  <c:v>29.55</c:v>
                </c:pt>
                <c:pt idx="33">
                  <c:v>29.1</c:v>
                </c:pt>
                <c:pt idx="34">
                  <c:v>28.91</c:v>
                </c:pt>
                <c:pt idx="35">
                  <c:v>28.73</c:v>
                </c:pt>
                <c:pt idx="36">
                  <c:v>28.56</c:v>
                </c:pt>
                <c:pt idx="37">
                  <c:v>28.37</c:v>
                </c:pt>
                <c:pt idx="38">
                  <c:v>28.2</c:v>
                </c:pt>
                <c:pt idx="39">
                  <c:v>28.09</c:v>
                </c:pt>
                <c:pt idx="40">
                  <c:v>27.89</c:v>
                </c:pt>
                <c:pt idx="41">
                  <c:v>27.71</c:v>
                </c:pt>
                <c:pt idx="42">
                  <c:v>27.57</c:v>
                </c:pt>
                <c:pt idx="43">
                  <c:v>27.46</c:v>
                </c:pt>
                <c:pt idx="44">
                  <c:v>36</c:v>
                </c:pt>
                <c:pt idx="45">
                  <c:v>30.49</c:v>
                </c:pt>
                <c:pt idx="46">
                  <c:v>30.31</c:v>
                </c:pt>
                <c:pt idx="47">
                  <c:v>30.83</c:v>
                </c:pt>
                <c:pt idx="48">
                  <c:v>29.58</c:v>
                </c:pt>
                <c:pt idx="49">
                  <c:v>29.55</c:v>
                </c:pt>
                <c:pt idx="50">
                  <c:v>28.91</c:v>
                </c:pt>
                <c:pt idx="51">
                  <c:v>28.53</c:v>
                </c:pt>
                <c:pt idx="52">
                  <c:v>28.23</c:v>
                </c:pt>
                <c:pt idx="53">
                  <c:v>29.85</c:v>
                </c:pt>
                <c:pt idx="54">
                  <c:v>30.36</c:v>
                </c:pt>
                <c:pt idx="55">
                  <c:v>29.38</c:v>
                </c:pt>
                <c:pt idx="56">
                  <c:v>34.36</c:v>
                </c:pt>
                <c:pt idx="57">
                  <c:v>31</c:v>
                </c:pt>
                <c:pt idx="58">
                  <c:v>30.07</c:v>
                </c:pt>
                <c:pt idx="59">
                  <c:v>30.02</c:v>
                </c:pt>
                <c:pt idx="60">
                  <c:v>30.58</c:v>
                </c:pt>
                <c:pt idx="61">
                  <c:v>30.18</c:v>
                </c:pt>
                <c:pt idx="62">
                  <c:v>29.46</c:v>
                </c:pt>
                <c:pt idx="63">
                  <c:v>28.96</c:v>
                </c:pt>
                <c:pt idx="64">
                  <c:v>28.61</c:v>
                </c:pt>
                <c:pt idx="65">
                  <c:v>28.29</c:v>
                </c:pt>
                <c:pt idx="66">
                  <c:v>27.96</c:v>
                </c:pt>
                <c:pt idx="67">
                  <c:v>27.67</c:v>
                </c:pt>
                <c:pt idx="68">
                  <c:v>30.93</c:v>
                </c:pt>
                <c:pt idx="69">
                  <c:v>29.41</c:v>
                </c:pt>
                <c:pt idx="70">
                  <c:v>28.75</c:v>
                </c:pt>
                <c:pt idx="71">
                  <c:v>28.31</c:v>
                </c:pt>
                <c:pt idx="72">
                  <c:v>27.94</c:v>
                </c:pt>
                <c:pt idx="73">
                  <c:v>27.62</c:v>
                </c:pt>
                <c:pt idx="74">
                  <c:v>27.32</c:v>
                </c:pt>
                <c:pt idx="75">
                  <c:v>27.02</c:v>
                </c:pt>
                <c:pt idx="76">
                  <c:v>26.76</c:v>
                </c:pt>
                <c:pt idx="77">
                  <c:v>26.53</c:v>
                </c:pt>
                <c:pt idx="78">
                  <c:v>26.28</c:v>
                </c:pt>
                <c:pt idx="79">
                  <c:v>26.82</c:v>
                </c:pt>
                <c:pt idx="80">
                  <c:v>26.2</c:v>
                </c:pt>
                <c:pt idx="81">
                  <c:v>25.87</c:v>
                </c:pt>
                <c:pt idx="82">
                  <c:v>25.6</c:v>
                </c:pt>
                <c:pt idx="83">
                  <c:v>31.23</c:v>
                </c:pt>
                <c:pt idx="84">
                  <c:v>28.69</c:v>
                </c:pt>
                <c:pt idx="85">
                  <c:v>27.79</c:v>
                </c:pt>
                <c:pt idx="86">
                  <c:v>34.07</c:v>
                </c:pt>
                <c:pt idx="87">
                  <c:v>30.38</c:v>
                </c:pt>
                <c:pt idx="88">
                  <c:v>29.29</c:v>
                </c:pt>
                <c:pt idx="89">
                  <c:v>28.66</c:v>
                </c:pt>
                <c:pt idx="90">
                  <c:v>28.17</c:v>
                </c:pt>
                <c:pt idx="91">
                  <c:v>30.07</c:v>
                </c:pt>
                <c:pt idx="92">
                  <c:v>35.67</c:v>
                </c:pt>
                <c:pt idx="93">
                  <c:v>31.95</c:v>
                </c:pt>
                <c:pt idx="94">
                  <c:v>34.119999999999997</c:v>
                </c:pt>
                <c:pt idx="95">
                  <c:v>31.19</c:v>
                </c:pt>
                <c:pt idx="96">
                  <c:v>30.13</c:v>
                </c:pt>
                <c:pt idx="97">
                  <c:v>29.41</c:v>
                </c:pt>
                <c:pt idx="98">
                  <c:v>28.87</c:v>
                </c:pt>
                <c:pt idx="99">
                  <c:v>28.4</c:v>
                </c:pt>
                <c:pt idx="100">
                  <c:v>28</c:v>
                </c:pt>
                <c:pt idx="101">
                  <c:v>27.67</c:v>
                </c:pt>
                <c:pt idx="102">
                  <c:v>27.35</c:v>
                </c:pt>
                <c:pt idx="103">
                  <c:v>27.03</c:v>
                </c:pt>
                <c:pt idx="104">
                  <c:v>28.42</c:v>
                </c:pt>
                <c:pt idx="105">
                  <c:v>27.5</c:v>
                </c:pt>
                <c:pt idx="106">
                  <c:v>27.04</c:v>
                </c:pt>
                <c:pt idx="107">
                  <c:v>26.68</c:v>
                </c:pt>
                <c:pt idx="108">
                  <c:v>26.33</c:v>
                </c:pt>
                <c:pt idx="109">
                  <c:v>26.04</c:v>
                </c:pt>
                <c:pt idx="110">
                  <c:v>25.81</c:v>
                </c:pt>
                <c:pt idx="111">
                  <c:v>25.87</c:v>
                </c:pt>
                <c:pt idx="112">
                  <c:v>25.58</c:v>
                </c:pt>
                <c:pt idx="113">
                  <c:v>27.1</c:v>
                </c:pt>
                <c:pt idx="114">
                  <c:v>26.34</c:v>
                </c:pt>
                <c:pt idx="115">
                  <c:v>25.87</c:v>
                </c:pt>
                <c:pt idx="116">
                  <c:v>25.49</c:v>
                </c:pt>
                <c:pt idx="117">
                  <c:v>25.14</c:v>
                </c:pt>
                <c:pt idx="118">
                  <c:v>24.99</c:v>
                </c:pt>
                <c:pt idx="119">
                  <c:v>24.86</c:v>
                </c:pt>
                <c:pt idx="120">
                  <c:v>24.45</c:v>
                </c:pt>
                <c:pt idx="121">
                  <c:v>24.11</c:v>
                </c:pt>
                <c:pt idx="122">
                  <c:v>23.81</c:v>
                </c:pt>
                <c:pt idx="123">
                  <c:v>23.54</c:v>
                </c:pt>
                <c:pt idx="124">
                  <c:v>23.27</c:v>
                </c:pt>
                <c:pt idx="125">
                  <c:v>23.01</c:v>
                </c:pt>
                <c:pt idx="126">
                  <c:v>26.24</c:v>
                </c:pt>
                <c:pt idx="127">
                  <c:v>31.54</c:v>
                </c:pt>
                <c:pt idx="128">
                  <c:v>29.53</c:v>
                </c:pt>
                <c:pt idx="129">
                  <c:v>28.55</c:v>
                </c:pt>
                <c:pt idx="130">
                  <c:v>27.860000152600001</c:v>
                </c:pt>
                <c:pt idx="131">
                  <c:v>29.270000152600002</c:v>
                </c:pt>
                <c:pt idx="132">
                  <c:v>28.2800001526</c:v>
                </c:pt>
                <c:pt idx="133">
                  <c:v>27.570000152599999</c:v>
                </c:pt>
                <c:pt idx="134">
                  <c:v>27.029999847399999</c:v>
                </c:pt>
                <c:pt idx="135">
                  <c:v>26.589999847400001</c:v>
                </c:pt>
                <c:pt idx="136">
                  <c:v>26.359999847400001</c:v>
                </c:pt>
                <c:pt idx="137">
                  <c:v>31.0799998474</c:v>
                </c:pt>
                <c:pt idx="138">
                  <c:v>31.2599998474</c:v>
                </c:pt>
                <c:pt idx="139">
                  <c:v>30.2599998474</c:v>
                </c:pt>
                <c:pt idx="140">
                  <c:v>31.069999847399998</c:v>
                </c:pt>
                <c:pt idx="141">
                  <c:v>29.459999847399999</c:v>
                </c:pt>
                <c:pt idx="142">
                  <c:v>28.59</c:v>
                </c:pt>
                <c:pt idx="143">
                  <c:v>35.299999999999997</c:v>
                </c:pt>
                <c:pt idx="144">
                  <c:v>30.14</c:v>
                </c:pt>
                <c:pt idx="145">
                  <c:v>28.83</c:v>
                </c:pt>
                <c:pt idx="146">
                  <c:v>28.11</c:v>
                </c:pt>
                <c:pt idx="147">
                  <c:v>27.59</c:v>
                </c:pt>
                <c:pt idx="148">
                  <c:v>27.14</c:v>
                </c:pt>
                <c:pt idx="149">
                  <c:v>26.7600001526</c:v>
                </c:pt>
                <c:pt idx="150">
                  <c:v>31.040000152600001</c:v>
                </c:pt>
                <c:pt idx="151">
                  <c:v>29.26</c:v>
                </c:pt>
                <c:pt idx="152">
                  <c:v>28.39</c:v>
                </c:pt>
                <c:pt idx="153">
                  <c:v>27.81</c:v>
                </c:pt>
                <c:pt idx="154">
                  <c:v>27.37</c:v>
                </c:pt>
                <c:pt idx="155">
                  <c:v>27</c:v>
                </c:pt>
                <c:pt idx="156">
                  <c:v>26.6</c:v>
                </c:pt>
                <c:pt idx="157">
                  <c:v>26.4</c:v>
                </c:pt>
                <c:pt idx="158">
                  <c:v>26.03</c:v>
                </c:pt>
                <c:pt idx="159">
                  <c:v>25.72</c:v>
                </c:pt>
                <c:pt idx="160">
                  <c:v>25.49</c:v>
                </c:pt>
                <c:pt idx="161">
                  <c:v>29.33</c:v>
                </c:pt>
                <c:pt idx="162">
                  <c:v>28.04</c:v>
                </c:pt>
                <c:pt idx="163">
                  <c:v>28.56</c:v>
                </c:pt>
                <c:pt idx="164">
                  <c:v>27.52</c:v>
                </c:pt>
                <c:pt idx="165">
                  <c:v>26.94</c:v>
                </c:pt>
                <c:pt idx="166">
                  <c:v>26.52</c:v>
                </c:pt>
                <c:pt idx="167">
                  <c:v>26.13</c:v>
                </c:pt>
                <c:pt idx="168">
                  <c:v>25.8</c:v>
                </c:pt>
                <c:pt idx="169">
                  <c:v>25.54</c:v>
                </c:pt>
                <c:pt idx="170">
                  <c:v>25.25</c:v>
                </c:pt>
                <c:pt idx="171">
                  <c:v>24.97</c:v>
                </c:pt>
                <c:pt idx="172">
                  <c:v>24.7</c:v>
                </c:pt>
                <c:pt idx="173">
                  <c:v>24.61</c:v>
                </c:pt>
                <c:pt idx="174">
                  <c:v>24.35</c:v>
                </c:pt>
                <c:pt idx="175">
                  <c:v>24.14</c:v>
                </c:pt>
                <c:pt idx="176">
                  <c:v>23.91</c:v>
                </c:pt>
                <c:pt idx="177">
                  <c:v>24.77</c:v>
                </c:pt>
                <c:pt idx="178">
                  <c:v>24.6</c:v>
                </c:pt>
                <c:pt idx="179">
                  <c:v>24.21</c:v>
                </c:pt>
                <c:pt idx="180">
                  <c:v>24.04</c:v>
                </c:pt>
                <c:pt idx="181">
                  <c:v>24.44</c:v>
                </c:pt>
                <c:pt idx="182">
                  <c:v>24</c:v>
                </c:pt>
                <c:pt idx="183">
                  <c:v>23.74</c:v>
                </c:pt>
                <c:pt idx="184">
                  <c:v>23.81</c:v>
                </c:pt>
                <c:pt idx="185">
                  <c:v>24.47</c:v>
                </c:pt>
                <c:pt idx="186">
                  <c:v>23.98</c:v>
                </c:pt>
                <c:pt idx="187">
                  <c:v>23.66</c:v>
                </c:pt>
                <c:pt idx="188">
                  <c:v>23.39</c:v>
                </c:pt>
                <c:pt idx="189">
                  <c:v>23.17</c:v>
                </c:pt>
                <c:pt idx="190">
                  <c:v>23.01</c:v>
                </c:pt>
                <c:pt idx="191">
                  <c:v>23.96</c:v>
                </c:pt>
                <c:pt idx="192">
                  <c:v>23.48</c:v>
                </c:pt>
                <c:pt idx="193">
                  <c:v>23.14</c:v>
                </c:pt>
                <c:pt idx="194">
                  <c:v>25.57</c:v>
                </c:pt>
                <c:pt idx="195">
                  <c:v>24.06</c:v>
                </c:pt>
                <c:pt idx="196">
                  <c:v>23.5</c:v>
                </c:pt>
                <c:pt idx="197">
                  <c:v>23.14</c:v>
                </c:pt>
                <c:pt idx="198">
                  <c:v>22.77</c:v>
                </c:pt>
                <c:pt idx="199">
                  <c:v>22.53</c:v>
                </c:pt>
                <c:pt idx="200">
                  <c:v>22.39</c:v>
                </c:pt>
                <c:pt idx="201">
                  <c:v>22.24</c:v>
                </c:pt>
                <c:pt idx="202">
                  <c:v>22.13</c:v>
                </c:pt>
                <c:pt idx="203">
                  <c:v>22.01</c:v>
                </c:pt>
                <c:pt idx="204">
                  <c:v>21.86</c:v>
                </c:pt>
                <c:pt idx="205">
                  <c:v>21.72</c:v>
                </c:pt>
                <c:pt idx="206">
                  <c:v>21.62</c:v>
                </c:pt>
                <c:pt idx="207">
                  <c:v>25.14</c:v>
                </c:pt>
                <c:pt idx="208">
                  <c:v>28.07</c:v>
                </c:pt>
                <c:pt idx="209">
                  <c:v>30.69</c:v>
                </c:pt>
                <c:pt idx="210">
                  <c:v>28.46</c:v>
                </c:pt>
                <c:pt idx="211">
                  <c:v>26.63</c:v>
                </c:pt>
                <c:pt idx="212">
                  <c:v>25.94</c:v>
                </c:pt>
                <c:pt idx="213">
                  <c:v>28.54</c:v>
                </c:pt>
                <c:pt idx="214">
                  <c:v>29.34</c:v>
                </c:pt>
                <c:pt idx="215">
                  <c:v>28.32</c:v>
                </c:pt>
                <c:pt idx="216">
                  <c:v>27.44</c:v>
                </c:pt>
                <c:pt idx="217">
                  <c:v>26.93</c:v>
                </c:pt>
                <c:pt idx="218">
                  <c:v>26.55</c:v>
                </c:pt>
                <c:pt idx="219">
                  <c:v>32.49</c:v>
                </c:pt>
                <c:pt idx="220">
                  <c:v>29.34</c:v>
                </c:pt>
                <c:pt idx="221">
                  <c:v>30.66</c:v>
                </c:pt>
                <c:pt idx="222">
                  <c:v>28.72</c:v>
                </c:pt>
                <c:pt idx="223">
                  <c:v>27.99</c:v>
                </c:pt>
                <c:pt idx="224">
                  <c:v>28.04</c:v>
                </c:pt>
                <c:pt idx="225">
                  <c:v>27.26</c:v>
                </c:pt>
                <c:pt idx="226">
                  <c:v>26.86</c:v>
                </c:pt>
                <c:pt idx="227">
                  <c:v>26.6</c:v>
                </c:pt>
                <c:pt idx="228">
                  <c:v>26.38</c:v>
                </c:pt>
                <c:pt idx="229">
                  <c:v>26.25</c:v>
                </c:pt>
                <c:pt idx="230">
                  <c:v>26.03</c:v>
                </c:pt>
                <c:pt idx="231">
                  <c:v>32.049999999999997</c:v>
                </c:pt>
                <c:pt idx="232">
                  <c:v>30.34</c:v>
                </c:pt>
                <c:pt idx="233">
                  <c:v>29.49</c:v>
                </c:pt>
                <c:pt idx="234">
                  <c:v>28.96</c:v>
                </c:pt>
                <c:pt idx="235">
                  <c:v>29.2</c:v>
                </c:pt>
                <c:pt idx="236">
                  <c:v>28.89</c:v>
                </c:pt>
                <c:pt idx="237">
                  <c:v>28.13</c:v>
                </c:pt>
                <c:pt idx="238">
                  <c:v>27.79</c:v>
                </c:pt>
                <c:pt idx="239">
                  <c:v>27.58</c:v>
                </c:pt>
                <c:pt idx="240">
                  <c:v>27.37</c:v>
                </c:pt>
                <c:pt idx="241">
                  <c:v>30.53</c:v>
                </c:pt>
                <c:pt idx="242">
                  <c:v>34.35</c:v>
                </c:pt>
                <c:pt idx="243">
                  <c:v>35.71</c:v>
                </c:pt>
                <c:pt idx="244">
                  <c:v>33.74</c:v>
                </c:pt>
                <c:pt idx="245">
                  <c:v>31.52</c:v>
                </c:pt>
                <c:pt idx="246">
                  <c:v>30.84</c:v>
                </c:pt>
                <c:pt idx="247">
                  <c:v>30.3</c:v>
                </c:pt>
                <c:pt idx="248">
                  <c:v>29.82</c:v>
                </c:pt>
                <c:pt idx="249">
                  <c:v>29.17</c:v>
                </c:pt>
                <c:pt idx="250">
                  <c:v>29.01</c:v>
                </c:pt>
                <c:pt idx="251">
                  <c:v>29.02</c:v>
                </c:pt>
                <c:pt idx="252">
                  <c:v>29.02</c:v>
                </c:pt>
                <c:pt idx="253">
                  <c:v>29.09</c:v>
                </c:pt>
                <c:pt idx="254">
                  <c:v>29.13</c:v>
                </c:pt>
                <c:pt idx="255">
                  <c:v>29.07</c:v>
                </c:pt>
                <c:pt idx="256">
                  <c:v>35.19</c:v>
                </c:pt>
                <c:pt idx="257">
                  <c:v>30.61</c:v>
                </c:pt>
                <c:pt idx="258">
                  <c:v>30.05</c:v>
                </c:pt>
                <c:pt idx="259">
                  <c:v>33.19</c:v>
                </c:pt>
                <c:pt idx="260">
                  <c:v>30.8</c:v>
                </c:pt>
                <c:pt idx="261">
                  <c:v>30.71</c:v>
                </c:pt>
                <c:pt idx="262">
                  <c:v>30.29</c:v>
                </c:pt>
                <c:pt idx="263">
                  <c:v>29.25</c:v>
                </c:pt>
                <c:pt idx="264">
                  <c:v>32.44</c:v>
                </c:pt>
                <c:pt idx="265">
                  <c:v>31.04</c:v>
                </c:pt>
                <c:pt idx="266">
                  <c:v>32.36</c:v>
                </c:pt>
                <c:pt idx="267">
                  <c:v>32.520000000000003</c:v>
                </c:pt>
                <c:pt idx="268">
                  <c:v>36.950000000000003</c:v>
                </c:pt>
                <c:pt idx="269">
                  <c:v>32.86</c:v>
                </c:pt>
                <c:pt idx="270">
                  <c:v>31.95</c:v>
                </c:pt>
                <c:pt idx="271">
                  <c:v>33.19</c:v>
                </c:pt>
                <c:pt idx="272">
                  <c:v>32.17</c:v>
                </c:pt>
                <c:pt idx="273">
                  <c:v>31.53</c:v>
                </c:pt>
              </c:numCache>
            </c:numRef>
          </c:val>
          <c:smooth val="0"/>
        </c:ser>
        <c:dLbls>
          <c:showLegendKey val="0"/>
          <c:showVal val="0"/>
          <c:showCatName val="0"/>
          <c:showSerName val="0"/>
          <c:showPercent val="0"/>
          <c:showBubbleSize val="0"/>
        </c:dLbls>
        <c:marker val="1"/>
        <c:smooth val="0"/>
        <c:axId val="662058888"/>
        <c:axId val="662030664"/>
      </c:lineChart>
      <c:dateAx>
        <c:axId val="66205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030664"/>
        <c:crosses val="autoZero"/>
        <c:auto val="0"/>
        <c:lblOffset val="100"/>
        <c:baseTimeUnit val="days"/>
      </c:dateAx>
      <c:valAx>
        <c:axId val="662030664"/>
        <c:scaling>
          <c:orientation val="minMax"/>
          <c:min val="1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058888"/>
        <c:crosses val="autoZero"/>
        <c:crossBetween val="between"/>
      </c:valAx>
      <c:spPr>
        <a:noFill/>
        <a:ln>
          <a:noFill/>
        </a:ln>
        <a:effectLst/>
      </c:spPr>
    </c:plotArea>
    <c:legend>
      <c:legendPos val="b"/>
      <c:layout>
        <c:manualLayout>
          <c:xMode val="edge"/>
          <c:yMode val="edge"/>
          <c:x val="0.70469509330426783"/>
          <c:y val="0.51084949943535762"/>
          <c:w val="0.28673331704658633"/>
          <c:h val="7.396105661216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471776871264592E-2"/>
          <c:y val="3.1578947368421054E-2"/>
          <c:w val="0.91482326155013738"/>
          <c:h val="0.68226274347285532"/>
        </c:manualLayout>
      </c:layout>
      <c:lineChart>
        <c:grouping val="standard"/>
        <c:varyColors val="0"/>
        <c:ser>
          <c:idx val="0"/>
          <c:order val="0"/>
          <c:tx>
            <c:strRef>
              <c:f>Station2053_SMAP2016_valid!$F$1</c:f>
              <c:strCache>
                <c:ptCount val="1"/>
                <c:pt idx="0">
                  <c:v>SCAN 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Station2053_SMAP2016_valid!$C:$C</c:f>
              <c:strCache>
                <c:ptCount val="130"/>
                <c:pt idx="0">
                  <c:v>SMAP Date</c:v>
                </c:pt>
                <c:pt idx="1">
                  <c:v>4/2/2015</c:v>
                </c:pt>
                <c:pt idx="2">
                  <c:v>4/4/2015</c:v>
                </c:pt>
                <c:pt idx="3">
                  <c:v>4/5/2015</c:v>
                </c:pt>
                <c:pt idx="4">
                  <c:v>4/7/2015</c:v>
                </c:pt>
                <c:pt idx="5">
                  <c:v>4/10/2015</c:v>
                </c:pt>
                <c:pt idx="6">
                  <c:v>4/12/2015</c:v>
                </c:pt>
                <c:pt idx="7">
                  <c:v>4/13/2015</c:v>
                </c:pt>
                <c:pt idx="8">
                  <c:v>4/15/2015</c:v>
                </c:pt>
                <c:pt idx="9">
                  <c:v>4/18/2015</c:v>
                </c:pt>
                <c:pt idx="10">
                  <c:v>4/20/2015</c:v>
                </c:pt>
                <c:pt idx="11">
                  <c:v>4/21/2015</c:v>
                </c:pt>
                <c:pt idx="12">
                  <c:v>4/23/2015</c:v>
                </c:pt>
                <c:pt idx="13">
                  <c:v>4/26/2015</c:v>
                </c:pt>
                <c:pt idx="14">
                  <c:v>4/28/2015</c:v>
                </c:pt>
                <c:pt idx="15">
                  <c:v>4/29/2015</c:v>
                </c:pt>
                <c:pt idx="16">
                  <c:v>5/1/2015</c:v>
                </c:pt>
                <c:pt idx="17">
                  <c:v>5/6/2015</c:v>
                </c:pt>
                <c:pt idx="18">
                  <c:v>5/7/2015</c:v>
                </c:pt>
                <c:pt idx="19">
                  <c:v>5/9/2015</c:v>
                </c:pt>
                <c:pt idx="20">
                  <c:v>5/15/2015</c:v>
                </c:pt>
                <c:pt idx="21">
                  <c:v>5/17/2015</c:v>
                </c:pt>
                <c:pt idx="22">
                  <c:v>5/22/2015</c:v>
                </c:pt>
                <c:pt idx="23">
                  <c:v>5/23/2015</c:v>
                </c:pt>
                <c:pt idx="24">
                  <c:v>5/25/2015</c:v>
                </c:pt>
                <c:pt idx="25">
                  <c:v>5/28/2015</c:v>
                </c:pt>
                <c:pt idx="26">
                  <c:v>5/30/2015</c:v>
                </c:pt>
                <c:pt idx="27">
                  <c:v>5/31/2015</c:v>
                </c:pt>
                <c:pt idx="28">
                  <c:v>6/2/2015</c:v>
                </c:pt>
                <c:pt idx="29">
                  <c:v>6/5/2015</c:v>
                </c:pt>
                <c:pt idx="30">
                  <c:v>6/7/2015</c:v>
                </c:pt>
                <c:pt idx="31">
                  <c:v>6/8/2015</c:v>
                </c:pt>
                <c:pt idx="32">
                  <c:v>6/10/2015</c:v>
                </c:pt>
                <c:pt idx="33">
                  <c:v>6/13/2015</c:v>
                </c:pt>
                <c:pt idx="34">
                  <c:v>6/15/2015</c:v>
                </c:pt>
                <c:pt idx="35">
                  <c:v>6/18/2015</c:v>
                </c:pt>
                <c:pt idx="36">
                  <c:v>6/21/2015</c:v>
                </c:pt>
                <c:pt idx="37">
                  <c:v>6/23/2015</c:v>
                </c:pt>
                <c:pt idx="38">
                  <c:v>6/24/2015</c:v>
                </c:pt>
                <c:pt idx="39">
                  <c:v>6/26/2015</c:v>
                </c:pt>
                <c:pt idx="40">
                  <c:v>6/29/2015</c:v>
                </c:pt>
                <c:pt idx="41">
                  <c:v>7/1/2015</c:v>
                </c:pt>
                <c:pt idx="42">
                  <c:v>7/2/2015</c:v>
                </c:pt>
                <c:pt idx="43">
                  <c:v>7/4/2015</c:v>
                </c:pt>
                <c:pt idx="44">
                  <c:v>7/7/2015</c:v>
                </c:pt>
                <c:pt idx="45">
                  <c:v>7/9/2015</c:v>
                </c:pt>
                <c:pt idx="46">
                  <c:v>7/10/2015</c:v>
                </c:pt>
                <c:pt idx="47">
                  <c:v>7/12/2015</c:v>
                </c:pt>
                <c:pt idx="48">
                  <c:v>7/15/2015</c:v>
                </c:pt>
                <c:pt idx="49">
                  <c:v>7/17/2015</c:v>
                </c:pt>
                <c:pt idx="50">
                  <c:v>7/18/2015</c:v>
                </c:pt>
                <c:pt idx="51">
                  <c:v>7/20/2015</c:v>
                </c:pt>
                <c:pt idx="52">
                  <c:v>7/23/2015</c:v>
                </c:pt>
                <c:pt idx="53">
                  <c:v>7/25/2015</c:v>
                </c:pt>
                <c:pt idx="54">
                  <c:v>7/26/2015</c:v>
                </c:pt>
                <c:pt idx="55">
                  <c:v>7/28/2015</c:v>
                </c:pt>
                <c:pt idx="56">
                  <c:v>7/31/2015</c:v>
                </c:pt>
                <c:pt idx="57">
                  <c:v>8/2/2015</c:v>
                </c:pt>
                <c:pt idx="58">
                  <c:v>8/3/2015</c:v>
                </c:pt>
                <c:pt idx="59">
                  <c:v>8/5/2015</c:v>
                </c:pt>
                <c:pt idx="60">
                  <c:v>8/10/2015</c:v>
                </c:pt>
                <c:pt idx="61">
                  <c:v>8/11/2015</c:v>
                </c:pt>
                <c:pt idx="62">
                  <c:v>8/13/2015</c:v>
                </c:pt>
                <c:pt idx="63">
                  <c:v>8/16/2015</c:v>
                </c:pt>
                <c:pt idx="64">
                  <c:v>8/18/2015</c:v>
                </c:pt>
                <c:pt idx="65">
                  <c:v>8/19/2015</c:v>
                </c:pt>
                <c:pt idx="66">
                  <c:v>8/21/2015</c:v>
                </c:pt>
                <c:pt idx="67">
                  <c:v>8/24/2015</c:v>
                </c:pt>
                <c:pt idx="68">
                  <c:v>8/26/2015</c:v>
                </c:pt>
                <c:pt idx="69">
                  <c:v>8/27/2015</c:v>
                </c:pt>
                <c:pt idx="70">
                  <c:v>8/29/2015</c:v>
                </c:pt>
                <c:pt idx="71">
                  <c:v>9/1/2015</c:v>
                </c:pt>
                <c:pt idx="72">
                  <c:v>9/3/2015</c:v>
                </c:pt>
                <c:pt idx="73">
                  <c:v>9/4/2015</c:v>
                </c:pt>
                <c:pt idx="74">
                  <c:v>9/6/2015</c:v>
                </c:pt>
                <c:pt idx="75">
                  <c:v>9/9/2015</c:v>
                </c:pt>
                <c:pt idx="76">
                  <c:v>9/11/2015</c:v>
                </c:pt>
                <c:pt idx="77">
                  <c:v>9/12/2015</c:v>
                </c:pt>
                <c:pt idx="78">
                  <c:v>9/14/2015</c:v>
                </c:pt>
                <c:pt idx="79">
                  <c:v>9/17/2015</c:v>
                </c:pt>
                <c:pt idx="80">
                  <c:v>9/19/2015</c:v>
                </c:pt>
                <c:pt idx="81">
                  <c:v>9/20/2015</c:v>
                </c:pt>
                <c:pt idx="82">
                  <c:v>9/22/2015</c:v>
                </c:pt>
                <c:pt idx="83">
                  <c:v>9/25/2015</c:v>
                </c:pt>
                <c:pt idx="84">
                  <c:v>9/27/2015</c:v>
                </c:pt>
                <c:pt idx="85">
                  <c:v>9/28/2015</c:v>
                </c:pt>
                <c:pt idx="86">
                  <c:v>9/30/2015</c:v>
                </c:pt>
                <c:pt idx="87">
                  <c:v>10/3/2015</c:v>
                </c:pt>
                <c:pt idx="88">
                  <c:v>10/5/2015</c:v>
                </c:pt>
                <c:pt idx="89">
                  <c:v>10/6/2015</c:v>
                </c:pt>
                <c:pt idx="90">
                  <c:v>10/8/2015</c:v>
                </c:pt>
                <c:pt idx="91">
                  <c:v>10/11/2015</c:v>
                </c:pt>
                <c:pt idx="92">
                  <c:v>10/13/2015</c:v>
                </c:pt>
                <c:pt idx="93">
                  <c:v>10/14/2015</c:v>
                </c:pt>
                <c:pt idx="94">
                  <c:v>10/16/2015</c:v>
                </c:pt>
                <c:pt idx="95">
                  <c:v>10/19/2015</c:v>
                </c:pt>
                <c:pt idx="96">
                  <c:v>10/21/2015</c:v>
                </c:pt>
                <c:pt idx="97">
                  <c:v>10/22/2015</c:v>
                </c:pt>
                <c:pt idx="98">
                  <c:v>10/24/2015</c:v>
                </c:pt>
                <c:pt idx="99">
                  <c:v>10/27/2015</c:v>
                </c:pt>
                <c:pt idx="100">
                  <c:v>10/29/2015</c:v>
                </c:pt>
                <c:pt idx="101">
                  <c:v>10/30/2015</c:v>
                </c:pt>
                <c:pt idx="102">
                  <c:v>11/1/2015</c:v>
                </c:pt>
                <c:pt idx="103">
                  <c:v>11/4/2015</c:v>
                </c:pt>
                <c:pt idx="104">
                  <c:v>11/6/2015</c:v>
                </c:pt>
                <c:pt idx="105">
                  <c:v>11/7/2015</c:v>
                </c:pt>
                <c:pt idx="106">
                  <c:v>11/9/2015</c:v>
                </c:pt>
                <c:pt idx="107">
                  <c:v>11/12/2015</c:v>
                </c:pt>
                <c:pt idx="108">
                  <c:v>11/14/2015</c:v>
                </c:pt>
                <c:pt idx="109">
                  <c:v>11/15/2015</c:v>
                </c:pt>
                <c:pt idx="110">
                  <c:v>11/17/2015</c:v>
                </c:pt>
                <c:pt idx="111">
                  <c:v>11/20/2015</c:v>
                </c:pt>
                <c:pt idx="112">
                  <c:v>11/22/2015</c:v>
                </c:pt>
                <c:pt idx="113">
                  <c:v>11/23/2015</c:v>
                </c:pt>
                <c:pt idx="114">
                  <c:v>11/25/2015</c:v>
                </c:pt>
                <c:pt idx="115">
                  <c:v>11/28/2015</c:v>
                </c:pt>
                <c:pt idx="116">
                  <c:v>11/30/2015</c:v>
                </c:pt>
                <c:pt idx="117">
                  <c:v>12/1/2015</c:v>
                </c:pt>
                <c:pt idx="118">
                  <c:v>12/3/2015</c:v>
                </c:pt>
                <c:pt idx="119">
                  <c:v>12/6/2015</c:v>
                </c:pt>
                <c:pt idx="120">
                  <c:v>12/8/2015</c:v>
                </c:pt>
                <c:pt idx="121">
                  <c:v>12/9/2015</c:v>
                </c:pt>
                <c:pt idx="122">
                  <c:v>12/11/2015</c:v>
                </c:pt>
                <c:pt idx="123">
                  <c:v>12/14/2015</c:v>
                </c:pt>
                <c:pt idx="124">
                  <c:v>12/19/2015</c:v>
                </c:pt>
                <c:pt idx="125">
                  <c:v>12/22/2015</c:v>
                </c:pt>
                <c:pt idx="126">
                  <c:v>12/24/2015</c:v>
                </c:pt>
                <c:pt idx="127">
                  <c:v>12/25/2015</c:v>
                </c:pt>
                <c:pt idx="128">
                  <c:v>12/27/2015</c:v>
                </c:pt>
                <c:pt idx="129">
                  <c:v>12/30/2015</c:v>
                </c:pt>
              </c:strCache>
            </c:strRef>
          </c:cat>
          <c:val>
            <c:numRef>
              <c:f>Station2053_SMAP2016_valid!$F$2:$F$130</c:f>
              <c:numCache>
                <c:formatCode>General</c:formatCode>
                <c:ptCount val="129"/>
                <c:pt idx="0">
                  <c:v>0.37799999999999995</c:v>
                </c:pt>
                <c:pt idx="1">
                  <c:v>0.38900000000000001</c:v>
                </c:pt>
                <c:pt idx="2">
                  <c:v>0.375</c:v>
                </c:pt>
                <c:pt idx="3">
                  <c:v>0.39399999999999996</c:v>
                </c:pt>
                <c:pt idx="4">
                  <c:v>0.39600000000000002</c:v>
                </c:pt>
                <c:pt idx="5">
                  <c:v>0.36499999999999999</c:v>
                </c:pt>
                <c:pt idx="6">
                  <c:v>0.33399999999999996</c:v>
                </c:pt>
                <c:pt idx="7">
                  <c:v>0.39500000000000002</c:v>
                </c:pt>
                <c:pt idx="8">
                  <c:v>0.40299999999999997</c:v>
                </c:pt>
                <c:pt idx="9">
                  <c:v>0.40500000000000003</c:v>
                </c:pt>
                <c:pt idx="10">
                  <c:v>0.40200000000000002</c:v>
                </c:pt>
                <c:pt idx="11">
                  <c:v>0.39200000000000002</c:v>
                </c:pt>
                <c:pt idx="12">
                  <c:v>0.38100000000000001</c:v>
                </c:pt>
                <c:pt idx="13">
                  <c:v>0.314</c:v>
                </c:pt>
                <c:pt idx="14">
                  <c:v>0.3</c:v>
                </c:pt>
                <c:pt idx="15">
                  <c:v>0.27800000000000002</c:v>
                </c:pt>
                <c:pt idx="16">
                  <c:v>0.20100000000000001</c:v>
                </c:pt>
                <c:pt idx="17">
                  <c:v>0.193</c:v>
                </c:pt>
                <c:pt idx="18">
                  <c:v>0.182</c:v>
                </c:pt>
                <c:pt idx="19">
                  <c:v>0.16300000000000001</c:v>
                </c:pt>
                <c:pt idx="20">
                  <c:v>0.32100000000000001</c:v>
                </c:pt>
                <c:pt idx="21">
                  <c:v>0.214</c:v>
                </c:pt>
                <c:pt idx="22">
                  <c:v>0.19600000000000001</c:v>
                </c:pt>
                <c:pt idx="23">
                  <c:v>0.191</c:v>
                </c:pt>
                <c:pt idx="24">
                  <c:v>0.33700000000000002</c:v>
                </c:pt>
                <c:pt idx="25">
                  <c:v>0.311</c:v>
                </c:pt>
                <c:pt idx="26">
                  <c:v>0.27800000000000002</c:v>
                </c:pt>
                <c:pt idx="27">
                  <c:v>0.34299999999999997</c:v>
                </c:pt>
                <c:pt idx="28">
                  <c:v>0.24399999999999999</c:v>
                </c:pt>
                <c:pt idx="29">
                  <c:v>0.27800000000000002</c:v>
                </c:pt>
                <c:pt idx="30">
                  <c:v>0.245</c:v>
                </c:pt>
                <c:pt idx="31">
                  <c:v>0.26</c:v>
                </c:pt>
                <c:pt idx="32">
                  <c:v>0.21899999999999997</c:v>
                </c:pt>
                <c:pt idx="33">
                  <c:v>0.19600000000000001</c:v>
                </c:pt>
                <c:pt idx="34">
                  <c:v>0.23499999999999999</c:v>
                </c:pt>
                <c:pt idx="35">
                  <c:v>0.17600000000000002</c:v>
                </c:pt>
                <c:pt idx="36">
                  <c:v>0.16600000000000001</c:v>
                </c:pt>
                <c:pt idx="37">
                  <c:v>0.16899999999999998</c:v>
                </c:pt>
                <c:pt idx="38">
                  <c:v>0.16399999999999998</c:v>
                </c:pt>
                <c:pt idx="39">
                  <c:v>0.26300000000000001</c:v>
                </c:pt>
                <c:pt idx="40">
                  <c:v>0.22500000000000001</c:v>
                </c:pt>
                <c:pt idx="41">
                  <c:v>0.29899999999999999</c:v>
                </c:pt>
                <c:pt idx="42">
                  <c:v>0.317</c:v>
                </c:pt>
                <c:pt idx="43">
                  <c:v>0.28100000000000003</c:v>
                </c:pt>
                <c:pt idx="44">
                  <c:v>0.21100000000000002</c:v>
                </c:pt>
                <c:pt idx="45">
                  <c:v>0.18899999999999997</c:v>
                </c:pt>
                <c:pt idx="46">
                  <c:v>0.17499999999999999</c:v>
                </c:pt>
                <c:pt idx="47">
                  <c:v>0.20100000000000001</c:v>
                </c:pt>
                <c:pt idx="48">
                  <c:v>0.17300000000000001</c:v>
                </c:pt>
                <c:pt idx="49">
                  <c:v>0.17</c:v>
                </c:pt>
                <c:pt idx="50">
                  <c:v>0.16399999999999998</c:v>
                </c:pt>
                <c:pt idx="51">
                  <c:v>0.188</c:v>
                </c:pt>
                <c:pt idx="52">
                  <c:v>0.192</c:v>
                </c:pt>
                <c:pt idx="53">
                  <c:v>0.17199999999999999</c:v>
                </c:pt>
                <c:pt idx="54">
                  <c:v>0.16</c:v>
                </c:pt>
                <c:pt idx="55">
                  <c:v>0.15</c:v>
                </c:pt>
                <c:pt idx="56">
                  <c:v>0.14300000000000002</c:v>
                </c:pt>
                <c:pt idx="57">
                  <c:v>0.13500000000000001</c:v>
                </c:pt>
                <c:pt idx="58">
                  <c:v>0.13800000000000001</c:v>
                </c:pt>
                <c:pt idx="59">
                  <c:v>0.19500000000000001</c:v>
                </c:pt>
                <c:pt idx="60">
                  <c:v>0.23800000000000002</c:v>
                </c:pt>
                <c:pt idx="61">
                  <c:v>0.21899999999999997</c:v>
                </c:pt>
                <c:pt idx="62">
                  <c:v>0.20100000000000001</c:v>
                </c:pt>
                <c:pt idx="63">
                  <c:v>0.34700000000000003</c:v>
                </c:pt>
                <c:pt idx="64">
                  <c:v>0.31</c:v>
                </c:pt>
                <c:pt idx="65">
                  <c:v>0.312</c:v>
                </c:pt>
                <c:pt idx="66">
                  <c:v>0.33100000000000002</c:v>
                </c:pt>
                <c:pt idx="67">
                  <c:v>0.32299999999999995</c:v>
                </c:pt>
                <c:pt idx="68">
                  <c:v>0.32200000000000001</c:v>
                </c:pt>
                <c:pt idx="69">
                  <c:v>0.29699999999999999</c:v>
                </c:pt>
                <c:pt idx="70">
                  <c:v>0.35200000000000004</c:v>
                </c:pt>
                <c:pt idx="71">
                  <c:v>0.36099999999999999</c:v>
                </c:pt>
                <c:pt idx="72">
                  <c:v>0.36299999999999999</c:v>
                </c:pt>
                <c:pt idx="73">
                  <c:v>0.35100000000000003</c:v>
                </c:pt>
                <c:pt idx="74">
                  <c:v>0.33700000000000002</c:v>
                </c:pt>
                <c:pt idx="75">
                  <c:v>0.33500000000000002</c:v>
                </c:pt>
                <c:pt idx="76">
                  <c:v>0.36</c:v>
                </c:pt>
                <c:pt idx="77">
                  <c:v>0.33799999999999997</c:v>
                </c:pt>
                <c:pt idx="78">
                  <c:v>0.32700000000000001</c:v>
                </c:pt>
                <c:pt idx="79">
                  <c:v>0.318</c:v>
                </c:pt>
                <c:pt idx="80">
                  <c:v>0.316</c:v>
                </c:pt>
                <c:pt idx="81">
                  <c:v>0.311</c:v>
                </c:pt>
                <c:pt idx="82">
                  <c:v>0.30299999999999999</c:v>
                </c:pt>
                <c:pt idx="83">
                  <c:v>0.30599999999999999</c:v>
                </c:pt>
                <c:pt idx="84">
                  <c:v>0.315</c:v>
                </c:pt>
                <c:pt idx="85">
                  <c:v>0.32500000000000001</c:v>
                </c:pt>
                <c:pt idx="86">
                  <c:v>0.33399999999999996</c:v>
                </c:pt>
                <c:pt idx="87">
                  <c:v>0.33600000000000002</c:v>
                </c:pt>
                <c:pt idx="88">
                  <c:v>0.34</c:v>
                </c:pt>
                <c:pt idx="89">
                  <c:v>0.32799999999999996</c:v>
                </c:pt>
                <c:pt idx="90">
                  <c:v>0.33700000000000002</c:v>
                </c:pt>
                <c:pt idx="91">
                  <c:v>0.371</c:v>
                </c:pt>
                <c:pt idx="92">
                  <c:v>0.35299999999999998</c:v>
                </c:pt>
                <c:pt idx="93">
                  <c:v>0.34200000000000003</c:v>
                </c:pt>
                <c:pt idx="94">
                  <c:v>0.32400000000000001</c:v>
                </c:pt>
                <c:pt idx="95">
                  <c:v>0.318</c:v>
                </c:pt>
                <c:pt idx="96">
                  <c:v>0.314</c:v>
                </c:pt>
                <c:pt idx="97">
                  <c:v>0.313</c:v>
                </c:pt>
                <c:pt idx="98">
                  <c:v>0.374</c:v>
                </c:pt>
                <c:pt idx="99">
                  <c:v>0.38200000000000001</c:v>
                </c:pt>
                <c:pt idx="100">
                  <c:v>0.36399999999999999</c:v>
                </c:pt>
                <c:pt idx="101">
                  <c:v>0.374</c:v>
                </c:pt>
                <c:pt idx="102">
                  <c:v>0.371</c:v>
                </c:pt>
                <c:pt idx="103">
                  <c:v>0.36499999999999999</c:v>
                </c:pt>
                <c:pt idx="104">
                  <c:v>0.39200000000000002</c:v>
                </c:pt>
                <c:pt idx="105">
                  <c:v>0.38700000000000001</c:v>
                </c:pt>
                <c:pt idx="106">
                  <c:v>0.36700000000000005</c:v>
                </c:pt>
                <c:pt idx="107">
                  <c:v>0.34899999999999998</c:v>
                </c:pt>
                <c:pt idx="108">
                  <c:v>0.34299999999999997</c:v>
                </c:pt>
                <c:pt idx="109">
                  <c:v>0.33899999999999997</c:v>
                </c:pt>
                <c:pt idx="110">
                  <c:v>0.38200000000000001</c:v>
                </c:pt>
                <c:pt idx="111">
                  <c:v>0.36399999999999999</c:v>
                </c:pt>
                <c:pt idx="112">
                  <c:v>0.35499999999999998</c:v>
                </c:pt>
                <c:pt idx="113">
                  <c:v>0.33700000000000002</c:v>
                </c:pt>
                <c:pt idx="114">
                  <c:v>0.31900000000000001</c:v>
                </c:pt>
                <c:pt idx="115">
                  <c:v>0.39399999999999996</c:v>
                </c:pt>
                <c:pt idx="116">
                  <c:v>0.40500000000000003</c:v>
                </c:pt>
                <c:pt idx="117">
                  <c:v>0.40299999999999997</c:v>
                </c:pt>
                <c:pt idx="118">
                  <c:v>0.39100000000000001</c:v>
                </c:pt>
                <c:pt idx="119">
                  <c:v>0.38500000000000001</c:v>
                </c:pt>
                <c:pt idx="120">
                  <c:v>0.38299999999999995</c:v>
                </c:pt>
                <c:pt idx="121">
                  <c:v>0.38200000000000001</c:v>
                </c:pt>
                <c:pt idx="122">
                  <c:v>0.40100000000000002</c:v>
                </c:pt>
                <c:pt idx="123">
                  <c:v>0.38700000000000001</c:v>
                </c:pt>
                <c:pt idx="124">
                  <c:v>0.39700000000000002</c:v>
                </c:pt>
                <c:pt idx="125">
                  <c:v>0.40299999999999997</c:v>
                </c:pt>
                <c:pt idx="126">
                  <c:v>0.40600000000000003</c:v>
                </c:pt>
                <c:pt idx="127">
                  <c:v>0.40600000000000003</c:v>
                </c:pt>
                <c:pt idx="128">
                  <c:v>0.40399999999999997</c:v>
                </c:pt>
              </c:numCache>
            </c:numRef>
          </c:val>
          <c:smooth val="0"/>
        </c:ser>
        <c:ser>
          <c:idx val="1"/>
          <c:order val="1"/>
          <c:tx>
            <c:strRef>
              <c:f>Station2053_SMAP2016_valid!$G$1</c:f>
              <c:strCache>
                <c:ptCount val="1"/>
                <c:pt idx="0">
                  <c:v>SMAP VALUE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Station2053_SMAP2016_valid!$C:$C</c:f>
              <c:strCache>
                <c:ptCount val="130"/>
                <c:pt idx="0">
                  <c:v>SMAP Date</c:v>
                </c:pt>
                <c:pt idx="1">
                  <c:v>4/2/2015</c:v>
                </c:pt>
                <c:pt idx="2">
                  <c:v>4/4/2015</c:v>
                </c:pt>
                <c:pt idx="3">
                  <c:v>4/5/2015</c:v>
                </c:pt>
                <c:pt idx="4">
                  <c:v>4/7/2015</c:v>
                </c:pt>
                <c:pt idx="5">
                  <c:v>4/10/2015</c:v>
                </c:pt>
                <c:pt idx="6">
                  <c:v>4/12/2015</c:v>
                </c:pt>
                <c:pt idx="7">
                  <c:v>4/13/2015</c:v>
                </c:pt>
                <c:pt idx="8">
                  <c:v>4/15/2015</c:v>
                </c:pt>
                <c:pt idx="9">
                  <c:v>4/18/2015</c:v>
                </c:pt>
                <c:pt idx="10">
                  <c:v>4/20/2015</c:v>
                </c:pt>
                <c:pt idx="11">
                  <c:v>4/21/2015</c:v>
                </c:pt>
                <c:pt idx="12">
                  <c:v>4/23/2015</c:v>
                </c:pt>
                <c:pt idx="13">
                  <c:v>4/26/2015</c:v>
                </c:pt>
                <c:pt idx="14">
                  <c:v>4/28/2015</c:v>
                </c:pt>
                <c:pt idx="15">
                  <c:v>4/29/2015</c:v>
                </c:pt>
                <c:pt idx="16">
                  <c:v>5/1/2015</c:v>
                </c:pt>
                <c:pt idx="17">
                  <c:v>5/6/2015</c:v>
                </c:pt>
                <c:pt idx="18">
                  <c:v>5/7/2015</c:v>
                </c:pt>
                <c:pt idx="19">
                  <c:v>5/9/2015</c:v>
                </c:pt>
                <c:pt idx="20">
                  <c:v>5/15/2015</c:v>
                </c:pt>
                <c:pt idx="21">
                  <c:v>5/17/2015</c:v>
                </c:pt>
                <c:pt idx="22">
                  <c:v>5/22/2015</c:v>
                </c:pt>
                <c:pt idx="23">
                  <c:v>5/23/2015</c:v>
                </c:pt>
                <c:pt idx="24">
                  <c:v>5/25/2015</c:v>
                </c:pt>
                <c:pt idx="25">
                  <c:v>5/28/2015</c:v>
                </c:pt>
                <c:pt idx="26">
                  <c:v>5/30/2015</c:v>
                </c:pt>
                <c:pt idx="27">
                  <c:v>5/31/2015</c:v>
                </c:pt>
                <c:pt idx="28">
                  <c:v>6/2/2015</c:v>
                </c:pt>
                <c:pt idx="29">
                  <c:v>6/5/2015</c:v>
                </c:pt>
                <c:pt idx="30">
                  <c:v>6/7/2015</c:v>
                </c:pt>
                <c:pt idx="31">
                  <c:v>6/8/2015</c:v>
                </c:pt>
                <c:pt idx="32">
                  <c:v>6/10/2015</c:v>
                </c:pt>
                <c:pt idx="33">
                  <c:v>6/13/2015</c:v>
                </c:pt>
                <c:pt idx="34">
                  <c:v>6/15/2015</c:v>
                </c:pt>
                <c:pt idx="35">
                  <c:v>6/18/2015</c:v>
                </c:pt>
                <c:pt idx="36">
                  <c:v>6/21/2015</c:v>
                </c:pt>
                <c:pt idx="37">
                  <c:v>6/23/2015</c:v>
                </c:pt>
                <c:pt idx="38">
                  <c:v>6/24/2015</c:v>
                </c:pt>
                <c:pt idx="39">
                  <c:v>6/26/2015</c:v>
                </c:pt>
                <c:pt idx="40">
                  <c:v>6/29/2015</c:v>
                </c:pt>
                <c:pt idx="41">
                  <c:v>7/1/2015</c:v>
                </c:pt>
                <c:pt idx="42">
                  <c:v>7/2/2015</c:v>
                </c:pt>
                <c:pt idx="43">
                  <c:v>7/4/2015</c:v>
                </c:pt>
                <c:pt idx="44">
                  <c:v>7/7/2015</c:v>
                </c:pt>
                <c:pt idx="45">
                  <c:v>7/9/2015</c:v>
                </c:pt>
                <c:pt idx="46">
                  <c:v>7/10/2015</c:v>
                </c:pt>
                <c:pt idx="47">
                  <c:v>7/12/2015</c:v>
                </c:pt>
                <c:pt idx="48">
                  <c:v>7/15/2015</c:v>
                </c:pt>
                <c:pt idx="49">
                  <c:v>7/17/2015</c:v>
                </c:pt>
                <c:pt idx="50">
                  <c:v>7/18/2015</c:v>
                </c:pt>
                <c:pt idx="51">
                  <c:v>7/20/2015</c:v>
                </c:pt>
                <c:pt idx="52">
                  <c:v>7/23/2015</c:v>
                </c:pt>
                <c:pt idx="53">
                  <c:v>7/25/2015</c:v>
                </c:pt>
                <c:pt idx="54">
                  <c:v>7/26/2015</c:v>
                </c:pt>
                <c:pt idx="55">
                  <c:v>7/28/2015</c:v>
                </c:pt>
                <c:pt idx="56">
                  <c:v>7/31/2015</c:v>
                </c:pt>
                <c:pt idx="57">
                  <c:v>8/2/2015</c:v>
                </c:pt>
                <c:pt idx="58">
                  <c:v>8/3/2015</c:v>
                </c:pt>
                <c:pt idx="59">
                  <c:v>8/5/2015</c:v>
                </c:pt>
                <c:pt idx="60">
                  <c:v>8/10/2015</c:v>
                </c:pt>
                <c:pt idx="61">
                  <c:v>8/11/2015</c:v>
                </c:pt>
                <c:pt idx="62">
                  <c:v>8/13/2015</c:v>
                </c:pt>
                <c:pt idx="63">
                  <c:v>8/16/2015</c:v>
                </c:pt>
                <c:pt idx="64">
                  <c:v>8/18/2015</c:v>
                </c:pt>
                <c:pt idx="65">
                  <c:v>8/19/2015</c:v>
                </c:pt>
                <c:pt idx="66">
                  <c:v>8/21/2015</c:v>
                </c:pt>
                <c:pt idx="67">
                  <c:v>8/24/2015</c:v>
                </c:pt>
                <c:pt idx="68">
                  <c:v>8/26/2015</c:v>
                </c:pt>
                <c:pt idx="69">
                  <c:v>8/27/2015</c:v>
                </c:pt>
                <c:pt idx="70">
                  <c:v>8/29/2015</c:v>
                </c:pt>
                <c:pt idx="71">
                  <c:v>9/1/2015</c:v>
                </c:pt>
                <c:pt idx="72">
                  <c:v>9/3/2015</c:v>
                </c:pt>
                <c:pt idx="73">
                  <c:v>9/4/2015</c:v>
                </c:pt>
                <c:pt idx="74">
                  <c:v>9/6/2015</c:v>
                </c:pt>
                <c:pt idx="75">
                  <c:v>9/9/2015</c:v>
                </c:pt>
                <c:pt idx="76">
                  <c:v>9/11/2015</c:v>
                </c:pt>
                <c:pt idx="77">
                  <c:v>9/12/2015</c:v>
                </c:pt>
                <c:pt idx="78">
                  <c:v>9/14/2015</c:v>
                </c:pt>
                <c:pt idx="79">
                  <c:v>9/17/2015</c:v>
                </c:pt>
                <c:pt idx="80">
                  <c:v>9/19/2015</c:v>
                </c:pt>
                <c:pt idx="81">
                  <c:v>9/20/2015</c:v>
                </c:pt>
                <c:pt idx="82">
                  <c:v>9/22/2015</c:v>
                </c:pt>
                <c:pt idx="83">
                  <c:v>9/25/2015</c:v>
                </c:pt>
                <c:pt idx="84">
                  <c:v>9/27/2015</c:v>
                </c:pt>
                <c:pt idx="85">
                  <c:v>9/28/2015</c:v>
                </c:pt>
                <c:pt idx="86">
                  <c:v>9/30/2015</c:v>
                </c:pt>
                <c:pt idx="87">
                  <c:v>10/3/2015</c:v>
                </c:pt>
                <c:pt idx="88">
                  <c:v>10/5/2015</c:v>
                </c:pt>
                <c:pt idx="89">
                  <c:v>10/6/2015</c:v>
                </c:pt>
                <c:pt idx="90">
                  <c:v>10/8/2015</c:v>
                </c:pt>
                <c:pt idx="91">
                  <c:v>10/11/2015</c:v>
                </c:pt>
                <c:pt idx="92">
                  <c:v>10/13/2015</c:v>
                </c:pt>
                <c:pt idx="93">
                  <c:v>10/14/2015</c:v>
                </c:pt>
                <c:pt idx="94">
                  <c:v>10/16/2015</c:v>
                </c:pt>
                <c:pt idx="95">
                  <c:v>10/19/2015</c:v>
                </c:pt>
                <c:pt idx="96">
                  <c:v>10/21/2015</c:v>
                </c:pt>
                <c:pt idx="97">
                  <c:v>10/22/2015</c:v>
                </c:pt>
                <c:pt idx="98">
                  <c:v>10/24/2015</c:v>
                </c:pt>
                <c:pt idx="99">
                  <c:v>10/27/2015</c:v>
                </c:pt>
                <c:pt idx="100">
                  <c:v>10/29/2015</c:v>
                </c:pt>
                <c:pt idx="101">
                  <c:v>10/30/2015</c:v>
                </c:pt>
                <c:pt idx="102">
                  <c:v>11/1/2015</c:v>
                </c:pt>
                <c:pt idx="103">
                  <c:v>11/4/2015</c:v>
                </c:pt>
                <c:pt idx="104">
                  <c:v>11/6/2015</c:v>
                </c:pt>
                <c:pt idx="105">
                  <c:v>11/7/2015</c:v>
                </c:pt>
                <c:pt idx="106">
                  <c:v>11/9/2015</c:v>
                </c:pt>
                <c:pt idx="107">
                  <c:v>11/12/2015</c:v>
                </c:pt>
                <c:pt idx="108">
                  <c:v>11/14/2015</c:v>
                </c:pt>
                <c:pt idx="109">
                  <c:v>11/15/2015</c:v>
                </c:pt>
                <c:pt idx="110">
                  <c:v>11/17/2015</c:v>
                </c:pt>
                <c:pt idx="111">
                  <c:v>11/20/2015</c:v>
                </c:pt>
                <c:pt idx="112">
                  <c:v>11/22/2015</c:v>
                </c:pt>
                <c:pt idx="113">
                  <c:v>11/23/2015</c:v>
                </c:pt>
                <c:pt idx="114">
                  <c:v>11/25/2015</c:v>
                </c:pt>
                <c:pt idx="115">
                  <c:v>11/28/2015</c:v>
                </c:pt>
                <c:pt idx="116">
                  <c:v>11/30/2015</c:v>
                </c:pt>
                <c:pt idx="117">
                  <c:v>12/1/2015</c:v>
                </c:pt>
                <c:pt idx="118">
                  <c:v>12/3/2015</c:v>
                </c:pt>
                <c:pt idx="119">
                  <c:v>12/6/2015</c:v>
                </c:pt>
                <c:pt idx="120">
                  <c:v>12/8/2015</c:v>
                </c:pt>
                <c:pt idx="121">
                  <c:v>12/9/2015</c:v>
                </c:pt>
                <c:pt idx="122">
                  <c:v>12/11/2015</c:v>
                </c:pt>
                <c:pt idx="123">
                  <c:v>12/14/2015</c:v>
                </c:pt>
                <c:pt idx="124">
                  <c:v>12/19/2015</c:v>
                </c:pt>
                <c:pt idx="125">
                  <c:v>12/22/2015</c:v>
                </c:pt>
                <c:pt idx="126">
                  <c:v>12/24/2015</c:v>
                </c:pt>
                <c:pt idx="127">
                  <c:v>12/25/2015</c:v>
                </c:pt>
                <c:pt idx="128">
                  <c:v>12/27/2015</c:v>
                </c:pt>
                <c:pt idx="129">
                  <c:v>12/30/2015</c:v>
                </c:pt>
              </c:strCache>
            </c:strRef>
          </c:cat>
          <c:val>
            <c:numRef>
              <c:f>Station2053_SMAP2016_valid!$G$2:$G$130</c:f>
              <c:numCache>
                <c:formatCode>0.000</c:formatCode>
                <c:ptCount val="129"/>
                <c:pt idx="0">
                  <c:v>0.39303937554399998</c:v>
                </c:pt>
                <c:pt idx="1">
                  <c:v>0.45049488544499999</c:v>
                </c:pt>
                <c:pt idx="2">
                  <c:v>0.41951400041600001</c:v>
                </c:pt>
                <c:pt idx="3">
                  <c:v>0.37982776761100001</c:v>
                </c:pt>
                <c:pt idx="4">
                  <c:v>0.45049488544499999</c:v>
                </c:pt>
                <c:pt idx="5">
                  <c:v>0.43792498111700001</c:v>
                </c:pt>
                <c:pt idx="6">
                  <c:v>0.37679395079599998</c:v>
                </c:pt>
                <c:pt idx="7">
                  <c:v>0.420702576637</c:v>
                </c:pt>
                <c:pt idx="8">
                  <c:v>0.34886464476599999</c:v>
                </c:pt>
                <c:pt idx="9">
                  <c:v>0.45049488544499999</c:v>
                </c:pt>
                <c:pt idx="10">
                  <c:v>0.439999997616</c:v>
                </c:pt>
                <c:pt idx="11">
                  <c:v>0.38166281580900002</c:v>
                </c:pt>
                <c:pt idx="12">
                  <c:v>0.39864754676800002</c:v>
                </c:pt>
                <c:pt idx="13">
                  <c:v>0.38178780674899998</c:v>
                </c:pt>
                <c:pt idx="14">
                  <c:v>0.38458508253099999</c:v>
                </c:pt>
                <c:pt idx="15">
                  <c:v>0.39026081561999998</c:v>
                </c:pt>
                <c:pt idx="16">
                  <c:v>0.288104712963</c:v>
                </c:pt>
                <c:pt idx="17">
                  <c:v>0.26579037308699999</c:v>
                </c:pt>
                <c:pt idx="18">
                  <c:v>0.21823230385799999</c:v>
                </c:pt>
                <c:pt idx="19">
                  <c:v>0.184424638748</c:v>
                </c:pt>
                <c:pt idx="20">
                  <c:v>0.28827607631699997</c:v>
                </c:pt>
                <c:pt idx="21">
                  <c:v>0.35817760229099999</c:v>
                </c:pt>
                <c:pt idx="22">
                  <c:v>0.28306001424799998</c:v>
                </c:pt>
                <c:pt idx="23">
                  <c:v>0.295480132103</c:v>
                </c:pt>
                <c:pt idx="24">
                  <c:v>0.411470174789</c:v>
                </c:pt>
                <c:pt idx="25">
                  <c:v>0.39359864592600002</c:v>
                </c:pt>
                <c:pt idx="26">
                  <c:v>0.32661265134799999</c:v>
                </c:pt>
                <c:pt idx="27">
                  <c:v>0.37040394544600003</c:v>
                </c:pt>
                <c:pt idx="28">
                  <c:v>0.297439485788</c:v>
                </c:pt>
                <c:pt idx="29">
                  <c:v>0.293013989925</c:v>
                </c:pt>
                <c:pt idx="30">
                  <c:v>0.240736186504</c:v>
                </c:pt>
                <c:pt idx="31">
                  <c:v>0.28643497824699998</c:v>
                </c:pt>
                <c:pt idx="32">
                  <c:v>0.25141370296499999</c:v>
                </c:pt>
                <c:pt idx="33">
                  <c:v>0.23454618454000001</c:v>
                </c:pt>
                <c:pt idx="34">
                  <c:v>0.22300323844</c:v>
                </c:pt>
                <c:pt idx="35">
                  <c:v>0.21744172275099999</c:v>
                </c:pt>
                <c:pt idx="36">
                  <c:v>0.23701232671700001</c:v>
                </c:pt>
                <c:pt idx="37">
                  <c:v>0.27837446331999999</c:v>
                </c:pt>
                <c:pt idx="38">
                  <c:v>0.22187179327000001</c:v>
                </c:pt>
                <c:pt idx="39">
                  <c:v>0.29128450155300001</c:v>
                </c:pt>
                <c:pt idx="40">
                  <c:v>0.27005201578100002</c:v>
                </c:pt>
                <c:pt idx="41">
                  <c:v>0.31646546721500002</c:v>
                </c:pt>
                <c:pt idx="42">
                  <c:v>0.38632136583299997</c:v>
                </c:pt>
                <c:pt idx="43">
                  <c:v>0.33051562309299998</c:v>
                </c:pt>
                <c:pt idx="44">
                  <c:v>0.28659263253200001</c:v>
                </c:pt>
                <c:pt idx="45">
                  <c:v>0.26863479614300001</c:v>
                </c:pt>
                <c:pt idx="46">
                  <c:v>0.246506676078</c:v>
                </c:pt>
                <c:pt idx="47">
                  <c:v>0.30332261323900001</c:v>
                </c:pt>
                <c:pt idx="48">
                  <c:v>0.279552519321</c:v>
                </c:pt>
                <c:pt idx="49">
                  <c:v>0.25721335411099999</c:v>
                </c:pt>
                <c:pt idx="50">
                  <c:v>0.226145491004</c:v>
                </c:pt>
                <c:pt idx="51">
                  <c:v>0.22123779356500001</c:v>
                </c:pt>
                <c:pt idx="52">
                  <c:v>0.25978589057899998</c:v>
                </c:pt>
                <c:pt idx="53">
                  <c:v>0.228060126305</c:v>
                </c:pt>
                <c:pt idx="54">
                  <c:v>0.21879483759400001</c:v>
                </c:pt>
                <c:pt idx="55">
                  <c:v>0.24479071795900001</c:v>
                </c:pt>
                <c:pt idx="56">
                  <c:v>0.245052710176</c:v>
                </c:pt>
                <c:pt idx="57">
                  <c:v>0.21986918151400001</c:v>
                </c:pt>
                <c:pt idx="58">
                  <c:v>0.19449228048299999</c:v>
                </c:pt>
                <c:pt idx="59">
                  <c:v>0.270702034235</c:v>
                </c:pt>
                <c:pt idx="60">
                  <c:v>0.30628737807299999</c:v>
                </c:pt>
                <c:pt idx="61">
                  <c:v>0.27655088901500002</c:v>
                </c:pt>
                <c:pt idx="62">
                  <c:v>0.22119487822100001</c:v>
                </c:pt>
                <c:pt idx="63">
                  <c:v>0.38876345753699998</c:v>
                </c:pt>
                <c:pt idx="64">
                  <c:v>0.30073493719099997</c:v>
                </c:pt>
                <c:pt idx="65">
                  <c:v>0.30539685487700002</c:v>
                </c:pt>
                <c:pt idx="66">
                  <c:v>0.327290505171</c:v>
                </c:pt>
                <c:pt idx="67">
                  <c:v>0.33342835307099999</c:v>
                </c:pt>
                <c:pt idx="68">
                  <c:v>0.29147028923000001</c:v>
                </c:pt>
                <c:pt idx="69">
                  <c:v>0.248245865107</c:v>
                </c:pt>
                <c:pt idx="70">
                  <c:v>0.26847788691500002</c:v>
                </c:pt>
                <c:pt idx="71">
                  <c:v>0.25344502925899998</c:v>
                </c:pt>
                <c:pt idx="72">
                  <c:v>0.26520425081299998</c:v>
                </c:pt>
                <c:pt idx="73">
                  <c:v>0.26246264576900002</c:v>
                </c:pt>
                <c:pt idx="74">
                  <c:v>0.23413789272300001</c:v>
                </c:pt>
                <c:pt idx="75">
                  <c:v>0.27572032809300001</c:v>
                </c:pt>
                <c:pt idx="76">
                  <c:v>0.31397134065600002</c:v>
                </c:pt>
                <c:pt idx="77">
                  <c:v>0.28650194406500001</c:v>
                </c:pt>
                <c:pt idx="78">
                  <c:v>0.22904160618800001</c:v>
                </c:pt>
                <c:pt idx="79">
                  <c:v>0.24324429035199999</c:v>
                </c:pt>
                <c:pt idx="80">
                  <c:v>0.230956688523</c:v>
                </c:pt>
                <c:pt idx="81">
                  <c:v>0.23070542514299999</c:v>
                </c:pt>
                <c:pt idx="82">
                  <c:v>0.228560090065</c:v>
                </c:pt>
                <c:pt idx="83">
                  <c:v>0.23537895083400001</c:v>
                </c:pt>
                <c:pt idx="84">
                  <c:v>0.20798189938100001</c:v>
                </c:pt>
                <c:pt idx="85">
                  <c:v>0.22705471515699999</c:v>
                </c:pt>
                <c:pt idx="86">
                  <c:v>0.25607258081399997</c:v>
                </c:pt>
                <c:pt idx="87">
                  <c:v>0.25912868976600001</c:v>
                </c:pt>
                <c:pt idx="88">
                  <c:v>0.268794953823</c:v>
                </c:pt>
                <c:pt idx="89">
                  <c:v>0.249406889081</c:v>
                </c:pt>
                <c:pt idx="90">
                  <c:v>0.30609899759300002</c:v>
                </c:pt>
                <c:pt idx="91">
                  <c:v>0.29781562089899999</c:v>
                </c:pt>
                <c:pt idx="92">
                  <c:v>0.30858144164099999</c:v>
                </c:pt>
                <c:pt idx="93">
                  <c:v>0.301452070475</c:v>
                </c:pt>
                <c:pt idx="94">
                  <c:v>0.23189926147500001</c:v>
                </c:pt>
                <c:pt idx="95">
                  <c:v>0.24497720599200001</c:v>
                </c:pt>
                <c:pt idx="96">
                  <c:v>0.22648546099700001</c:v>
                </c:pt>
                <c:pt idx="97">
                  <c:v>0.190937981009</c:v>
                </c:pt>
                <c:pt idx="98">
                  <c:v>0.28870123624799998</c:v>
                </c:pt>
                <c:pt idx="99">
                  <c:v>0.32431486249000002</c:v>
                </c:pt>
                <c:pt idx="100">
                  <c:v>0.34463968873</c:v>
                </c:pt>
                <c:pt idx="101">
                  <c:v>0.34900492429699997</c:v>
                </c:pt>
                <c:pt idx="102">
                  <c:v>0.31401380896600001</c:v>
                </c:pt>
                <c:pt idx="103">
                  <c:v>0.35094961524000001</c:v>
                </c:pt>
                <c:pt idx="104">
                  <c:v>0.38367587328000002</c:v>
                </c:pt>
                <c:pt idx="105">
                  <c:v>0.35896015167200002</c:v>
                </c:pt>
                <c:pt idx="106">
                  <c:v>0.31917101144799997</c:v>
                </c:pt>
                <c:pt idx="107">
                  <c:v>0.38126668334000002</c:v>
                </c:pt>
                <c:pt idx="108">
                  <c:v>0.34030595421799997</c:v>
                </c:pt>
                <c:pt idx="109">
                  <c:v>0.33040165901200003</c:v>
                </c:pt>
                <c:pt idx="110">
                  <c:v>0.37665092945099998</c:v>
                </c:pt>
                <c:pt idx="111">
                  <c:v>0.43198335170699997</c:v>
                </c:pt>
                <c:pt idx="112">
                  <c:v>0.35543853044500001</c:v>
                </c:pt>
                <c:pt idx="113">
                  <c:v>0.35409373044999998</c:v>
                </c:pt>
                <c:pt idx="114">
                  <c:v>0.35490378737400002</c:v>
                </c:pt>
                <c:pt idx="115">
                  <c:v>0.43887424469000003</c:v>
                </c:pt>
                <c:pt idx="116">
                  <c:v>0.45049488544499999</c:v>
                </c:pt>
                <c:pt idx="117">
                  <c:v>0.439999997616</c:v>
                </c:pt>
                <c:pt idx="118">
                  <c:v>0.33760169148399999</c:v>
                </c:pt>
                <c:pt idx="119">
                  <c:v>0.41285011172300001</c:v>
                </c:pt>
                <c:pt idx="120">
                  <c:v>0.37227201461800002</c:v>
                </c:pt>
                <c:pt idx="121">
                  <c:v>0.35085961222599998</c:v>
                </c:pt>
                <c:pt idx="122">
                  <c:v>0.43820598721499998</c:v>
                </c:pt>
                <c:pt idx="123">
                  <c:v>0.41758057475100002</c:v>
                </c:pt>
                <c:pt idx="124">
                  <c:v>0.33833858370800002</c:v>
                </c:pt>
                <c:pt idx="125">
                  <c:v>0.439999997616</c:v>
                </c:pt>
                <c:pt idx="126">
                  <c:v>0.45049488544499999</c:v>
                </c:pt>
                <c:pt idx="127">
                  <c:v>0.45049488544499999</c:v>
                </c:pt>
                <c:pt idx="128">
                  <c:v>0.439999997616</c:v>
                </c:pt>
              </c:numCache>
            </c:numRef>
          </c:val>
          <c:smooth val="0"/>
        </c:ser>
        <c:dLbls>
          <c:showLegendKey val="0"/>
          <c:showVal val="0"/>
          <c:showCatName val="0"/>
          <c:showSerName val="0"/>
          <c:showPercent val="0"/>
          <c:showBubbleSize val="0"/>
        </c:dLbls>
        <c:marker val="1"/>
        <c:smooth val="0"/>
        <c:axId val="662033800"/>
        <c:axId val="662045560"/>
      </c:lineChart>
      <c:catAx>
        <c:axId val="662033800"/>
        <c:scaling>
          <c:orientation val="minMax"/>
        </c:scaling>
        <c:delete val="1"/>
        <c:axPos val="b"/>
        <c:numFmt formatCode="General" sourceLinked="0"/>
        <c:majorTickMark val="none"/>
        <c:minorTickMark val="none"/>
        <c:tickLblPos val="nextTo"/>
        <c:crossAx val="662045560"/>
        <c:crosses val="autoZero"/>
        <c:auto val="1"/>
        <c:lblAlgn val="ctr"/>
        <c:lblOffset val="100"/>
        <c:noMultiLvlLbl val="0"/>
      </c:catAx>
      <c:valAx>
        <c:axId val="662045560"/>
        <c:scaling>
          <c:orientation val="minMax"/>
          <c:min val="0.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2033800"/>
        <c:crosses val="autoZero"/>
        <c:crossBetween val="between"/>
      </c:valAx>
      <c:spPr>
        <a:noFill/>
        <a:ln>
          <a:noFill/>
        </a:ln>
        <a:effectLst/>
      </c:spPr>
    </c:plotArea>
    <c:legend>
      <c:legendPos val="b"/>
      <c:layout>
        <c:manualLayout>
          <c:xMode val="edge"/>
          <c:yMode val="edge"/>
          <c:x val="0.71684546058248744"/>
          <c:y val="0.56475335345927613"/>
          <c:w val="0.28197163456977514"/>
          <c:h val="7.95154212442812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83A1A-25A6-4B6C-98E0-496FA0D89A46}"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F646B957-56E5-4ED1-8EAC-BFFD9AF6C00D}">
      <dgm:prSet phldrT="[Text]" custT="1"/>
      <dgm:spPr>
        <a:solidFill>
          <a:schemeClr val="accent6">
            <a:lumMod val="40000"/>
            <a:lumOff val="60000"/>
            <a:alpha val="40000"/>
          </a:schemeClr>
        </a:solidFill>
        <a:ln w="19050">
          <a:solidFill>
            <a:schemeClr val="accent6">
              <a:lumMod val="75000"/>
            </a:schemeClr>
          </a:solidFill>
        </a:ln>
      </dgm:spPr>
      <dgm:t>
        <a:bodyPr/>
        <a:lstStyle/>
        <a:p>
          <a:r>
            <a:rPr lang="en-US" sz="2000" dirty="0" smtClean="0">
              <a:solidFill>
                <a:schemeClr val="tx1">
                  <a:lumMod val="50000"/>
                  <a:lumOff val="50000"/>
                </a:schemeClr>
              </a:solidFill>
              <a:latin typeface="+mn-lt"/>
            </a:rPr>
            <a:t>L3_SM_P (Soil Moisture) product downloading</a:t>
          </a:r>
          <a:endParaRPr lang="en-US" sz="2000" dirty="0">
            <a:solidFill>
              <a:schemeClr val="tx1">
                <a:lumMod val="50000"/>
                <a:lumOff val="50000"/>
              </a:schemeClr>
            </a:solidFill>
            <a:latin typeface="+mn-lt"/>
          </a:endParaRPr>
        </a:p>
      </dgm:t>
    </dgm:pt>
    <dgm:pt modelId="{23896811-E755-4C54-8BC6-1912F3CB28C9}" type="parTrans" cxnId="{6BBE84A9-4A7F-494E-85B7-23D4B6D60ADA}">
      <dgm:prSet/>
      <dgm:spPr/>
      <dgm:t>
        <a:bodyPr/>
        <a:lstStyle/>
        <a:p>
          <a:endParaRPr lang="en-US"/>
        </a:p>
      </dgm:t>
    </dgm:pt>
    <dgm:pt modelId="{499C1A2F-0837-4EB3-8195-EDAD96C6A168}" type="sibTrans" cxnId="{6BBE84A9-4A7F-494E-85B7-23D4B6D60ADA}">
      <dgm:prSet/>
      <dgm:spPr/>
      <dgm:t>
        <a:bodyPr/>
        <a:lstStyle/>
        <a:p>
          <a:endParaRPr lang="en-US"/>
        </a:p>
      </dgm:t>
    </dgm:pt>
    <dgm:pt modelId="{6FB46C8A-00A8-4E88-8886-73B61B4F3F28}">
      <dgm:prSet phldrT="[Text]" custT="1"/>
      <dgm:spPr>
        <a:solidFill>
          <a:schemeClr val="accent6">
            <a:lumMod val="40000"/>
            <a:lumOff val="60000"/>
            <a:alpha val="40000"/>
          </a:schemeClr>
        </a:solidFill>
        <a:ln w="19050">
          <a:solidFill>
            <a:schemeClr val="accent6">
              <a:lumMod val="75000"/>
            </a:schemeClr>
          </a:solidFill>
        </a:ln>
      </dgm:spPr>
      <dgm:t>
        <a:bodyPr/>
        <a:lstStyle/>
        <a:p>
          <a:r>
            <a:rPr lang="en-US" sz="2000" dirty="0" smtClean="0">
              <a:solidFill>
                <a:schemeClr val="tx1">
                  <a:lumMod val="50000"/>
                  <a:lumOff val="50000"/>
                </a:schemeClr>
              </a:solidFill>
              <a:latin typeface="+mn-lt"/>
            </a:rPr>
            <a:t>Data preprocessing</a:t>
          </a:r>
          <a:endParaRPr lang="en-US" sz="2000" dirty="0">
            <a:solidFill>
              <a:schemeClr val="tx1">
                <a:lumMod val="50000"/>
                <a:lumOff val="50000"/>
              </a:schemeClr>
            </a:solidFill>
            <a:latin typeface="+mn-lt"/>
          </a:endParaRPr>
        </a:p>
      </dgm:t>
    </dgm:pt>
    <dgm:pt modelId="{8943ABCD-8C4E-4D1B-B60A-112E20336B71}" type="parTrans" cxnId="{60B532DC-BF3D-4ABD-B827-CF6485142315}">
      <dgm:prSet/>
      <dgm:spPr/>
      <dgm:t>
        <a:bodyPr/>
        <a:lstStyle/>
        <a:p>
          <a:endParaRPr lang="en-US"/>
        </a:p>
      </dgm:t>
    </dgm:pt>
    <dgm:pt modelId="{040E4C2F-35F1-4E56-8B6F-2762FA3DFC25}" type="sibTrans" cxnId="{60B532DC-BF3D-4ABD-B827-CF6485142315}">
      <dgm:prSet/>
      <dgm:spPr/>
      <dgm:t>
        <a:bodyPr/>
        <a:lstStyle/>
        <a:p>
          <a:endParaRPr lang="en-US"/>
        </a:p>
      </dgm:t>
    </dgm:pt>
    <dgm:pt modelId="{20E16ACE-DD23-4E98-9252-E4B0FC74BE90}">
      <dgm:prSet phldrT="[Text]" custT="1"/>
      <dgm:spPr>
        <a:solidFill>
          <a:schemeClr val="accent6">
            <a:lumMod val="40000"/>
            <a:lumOff val="60000"/>
            <a:alpha val="40000"/>
          </a:schemeClr>
        </a:solidFill>
        <a:ln w="19050">
          <a:solidFill>
            <a:schemeClr val="accent6">
              <a:lumMod val="75000"/>
            </a:schemeClr>
          </a:solidFill>
        </a:ln>
      </dgm:spPr>
      <dgm:t>
        <a:bodyPr/>
        <a:lstStyle/>
        <a:p>
          <a:r>
            <a:rPr lang="en-US" sz="2400" b="1" smtClean="0">
              <a:solidFill>
                <a:schemeClr val="tx1">
                  <a:lumMod val="50000"/>
                  <a:lumOff val="50000"/>
                </a:schemeClr>
              </a:solidFill>
              <a:latin typeface="+mn-lt"/>
            </a:rPr>
            <a:t>Acquire Actual Soil Moisture Content</a:t>
          </a:r>
          <a:endParaRPr lang="en-US" sz="2400" b="1" dirty="0">
            <a:solidFill>
              <a:schemeClr val="tx1">
                <a:lumMod val="50000"/>
                <a:lumOff val="50000"/>
              </a:schemeClr>
            </a:solidFill>
            <a:latin typeface="+mn-lt"/>
          </a:endParaRPr>
        </a:p>
      </dgm:t>
    </dgm:pt>
    <dgm:pt modelId="{A360C136-755D-4D7D-B7AD-8533089230C9}" type="sibTrans" cxnId="{455C55F1-7181-478F-A9F2-35754091A3B9}">
      <dgm:prSet/>
      <dgm:spPr/>
      <dgm:t>
        <a:bodyPr/>
        <a:lstStyle/>
        <a:p>
          <a:endParaRPr lang="en-US"/>
        </a:p>
      </dgm:t>
    </dgm:pt>
    <dgm:pt modelId="{616ED0E4-019C-4884-BFAF-121AFE7A9281}" type="parTrans" cxnId="{455C55F1-7181-478F-A9F2-35754091A3B9}">
      <dgm:prSet/>
      <dgm:spPr/>
      <dgm:t>
        <a:bodyPr/>
        <a:lstStyle/>
        <a:p>
          <a:endParaRPr lang="en-US"/>
        </a:p>
      </dgm:t>
    </dgm:pt>
    <dgm:pt modelId="{21851AB8-0FA9-40EB-8502-A1A567944AC8}" type="pres">
      <dgm:prSet presAssocID="{AB183A1A-25A6-4B6C-98E0-496FA0D89A46}" presName="Name0" presStyleCnt="0">
        <dgm:presLayoutVars>
          <dgm:dir/>
          <dgm:resizeHandles val="exact"/>
        </dgm:presLayoutVars>
      </dgm:prSet>
      <dgm:spPr/>
      <dgm:t>
        <a:bodyPr/>
        <a:lstStyle/>
        <a:p>
          <a:endParaRPr lang="en-US"/>
        </a:p>
      </dgm:t>
    </dgm:pt>
    <dgm:pt modelId="{DF8E429E-1453-463E-AE85-802C2447AF54}" type="pres">
      <dgm:prSet presAssocID="{20E16ACE-DD23-4E98-9252-E4B0FC74BE90}" presName="composite" presStyleCnt="0"/>
      <dgm:spPr/>
    </dgm:pt>
    <dgm:pt modelId="{FACE8B52-93FD-408E-8143-4B0556A3FAB2}" type="pres">
      <dgm:prSet presAssocID="{20E16ACE-DD23-4E98-9252-E4B0FC74BE90}" presName="rect1" presStyleLbl="trAlignAcc1" presStyleIdx="0" presStyleCnt="1" custScaleX="97771" custLinFactNeighborX="557" custLinFactNeighborY="-8854">
        <dgm:presLayoutVars>
          <dgm:bulletEnabled val="1"/>
        </dgm:presLayoutVars>
      </dgm:prSet>
      <dgm:spPr/>
      <dgm:t>
        <a:bodyPr/>
        <a:lstStyle/>
        <a:p>
          <a:endParaRPr lang="en-US"/>
        </a:p>
      </dgm:t>
    </dgm:pt>
    <dgm:pt modelId="{A899A68A-92F8-4F74-8735-8BB54CD2A99E}" type="pres">
      <dgm:prSet presAssocID="{20E16ACE-DD23-4E98-9252-E4B0FC74BE90}" presName="rect2" presStyleLbl="fgImgPlace1" presStyleIdx="0" presStyleCnt="1" custLinFactNeighborY="-3376"/>
      <dgm:spPr>
        <a:solidFill>
          <a:srgbClr val="7DB862"/>
        </a:solidFill>
      </dgm:spPr>
      <dgm:t>
        <a:bodyPr/>
        <a:lstStyle/>
        <a:p>
          <a:endParaRPr lang="en-US"/>
        </a:p>
      </dgm:t>
    </dgm:pt>
  </dgm:ptLst>
  <dgm:cxnLst>
    <dgm:cxn modelId="{2A5585F3-642D-4B5C-8684-5A20BCC5603F}" type="presOf" srcId="{20E16ACE-DD23-4E98-9252-E4B0FC74BE90}" destId="{FACE8B52-93FD-408E-8143-4B0556A3FAB2}" srcOrd="0" destOrd="0" presId="urn:microsoft.com/office/officeart/2008/layout/PictureStrips"/>
    <dgm:cxn modelId="{31A04679-1FB1-4B21-B845-B1CDF6520452}" type="presOf" srcId="{AB183A1A-25A6-4B6C-98E0-496FA0D89A46}" destId="{21851AB8-0FA9-40EB-8502-A1A567944AC8}" srcOrd="0" destOrd="0" presId="urn:microsoft.com/office/officeart/2008/layout/PictureStrips"/>
    <dgm:cxn modelId="{B43EB43D-261A-4589-9E00-6E4045BD3C7D}" type="presOf" srcId="{F646B957-56E5-4ED1-8EAC-BFFD9AF6C00D}" destId="{FACE8B52-93FD-408E-8143-4B0556A3FAB2}" srcOrd="0" destOrd="1" presId="urn:microsoft.com/office/officeart/2008/layout/PictureStrips"/>
    <dgm:cxn modelId="{6BBE84A9-4A7F-494E-85B7-23D4B6D60ADA}" srcId="{20E16ACE-DD23-4E98-9252-E4B0FC74BE90}" destId="{F646B957-56E5-4ED1-8EAC-BFFD9AF6C00D}" srcOrd="0" destOrd="0" parTransId="{23896811-E755-4C54-8BC6-1912F3CB28C9}" sibTransId="{499C1A2F-0837-4EB3-8195-EDAD96C6A168}"/>
    <dgm:cxn modelId="{455C55F1-7181-478F-A9F2-35754091A3B9}" srcId="{AB183A1A-25A6-4B6C-98E0-496FA0D89A46}" destId="{20E16ACE-DD23-4E98-9252-E4B0FC74BE90}" srcOrd="0" destOrd="0" parTransId="{616ED0E4-019C-4884-BFAF-121AFE7A9281}" sibTransId="{A360C136-755D-4D7D-B7AD-8533089230C9}"/>
    <dgm:cxn modelId="{60B532DC-BF3D-4ABD-B827-CF6485142315}" srcId="{20E16ACE-DD23-4E98-9252-E4B0FC74BE90}" destId="{6FB46C8A-00A8-4E88-8886-73B61B4F3F28}" srcOrd="1" destOrd="0" parTransId="{8943ABCD-8C4E-4D1B-B60A-112E20336B71}" sibTransId="{040E4C2F-35F1-4E56-8B6F-2762FA3DFC25}"/>
    <dgm:cxn modelId="{3D644793-DD45-4CDF-BE1A-2DF40AEFA49A}" type="presOf" srcId="{6FB46C8A-00A8-4E88-8886-73B61B4F3F28}" destId="{FACE8B52-93FD-408E-8143-4B0556A3FAB2}" srcOrd="0" destOrd="2" presId="urn:microsoft.com/office/officeart/2008/layout/PictureStrips"/>
    <dgm:cxn modelId="{D72C323B-6116-4BB4-8F32-0275673F239B}" type="presParOf" srcId="{21851AB8-0FA9-40EB-8502-A1A567944AC8}" destId="{DF8E429E-1453-463E-AE85-802C2447AF54}" srcOrd="0" destOrd="0" presId="urn:microsoft.com/office/officeart/2008/layout/PictureStrips"/>
    <dgm:cxn modelId="{3D2F742D-3548-446D-9125-DC3A90385406}" type="presParOf" srcId="{DF8E429E-1453-463E-AE85-802C2447AF54}" destId="{FACE8B52-93FD-408E-8143-4B0556A3FAB2}" srcOrd="0" destOrd="0" presId="urn:microsoft.com/office/officeart/2008/layout/PictureStrips"/>
    <dgm:cxn modelId="{829EFF11-4B26-4419-8F68-7835149F7E76}" type="presParOf" srcId="{DF8E429E-1453-463E-AE85-802C2447AF54}" destId="{A899A68A-92F8-4F74-8735-8BB54CD2A99E}"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D7E10-EA26-4947-9761-FD74082B6977}"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n-US"/>
        </a:p>
      </dgm:t>
    </dgm:pt>
    <dgm:pt modelId="{30F4C293-8B1B-4293-A42C-CAD168D3D241}">
      <dgm:prSet phldrT="[Text]"/>
      <dgm:spPr/>
      <dgm:t>
        <a:bodyPr/>
        <a:lstStyle/>
        <a:p>
          <a:r>
            <a:rPr lang="en-US" b="1" dirty="0" smtClean="0"/>
            <a:t>Station ID2013 </a:t>
          </a:r>
          <a:r>
            <a:rPr lang="en-US" dirty="0" smtClean="0"/>
            <a:t>(GA)</a:t>
          </a:r>
          <a:endParaRPr lang="en-US" dirty="0"/>
        </a:p>
      </dgm:t>
    </dgm:pt>
    <dgm:pt modelId="{47EC48B8-F0A8-44DC-89FC-48A0527BB9FF}" type="parTrans" cxnId="{905A1D57-2108-48D8-B563-AD5EC5EB015D}">
      <dgm:prSet/>
      <dgm:spPr/>
      <dgm:t>
        <a:bodyPr/>
        <a:lstStyle/>
        <a:p>
          <a:endParaRPr lang="en-US"/>
        </a:p>
      </dgm:t>
    </dgm:pt>
    <dgm:pt modelId="{E3792796-7AB3-452B-8669-74449CC8F963}" type="sibTrans" cxnId="{905A1D57-2108-48D8-B563-AD5EC5EB015D}">
      <dgm:prSet/>
      <dgm:spPr/>
      <dgm:t>
        <a:bodyPr/>
        <a:lstStyle/>
        <a:p>
          <a:endParaRPr lang="en-US"/>
        </a:p>
      </dgm:t>
    </dgm:pt>
    <dgm:pt modelId="{F263A669-0300-4579-88C4-E3B0C2763F0F}">
      <dgm:prSet phldrT="[Text]"/>
      <dgm:spPr/>
      <dgm:t>
        <a:bodyPr/>
        <a:lstStyle/>
        <a:p>
          <a:r>
            <a:rPr lang="en-US" b="1" dirty="0" smtClean="0"/>
            <a:t>Station ID2024 </a:t>
          </a:r>
          <a:r>
            <a:rPr lang="en-US" dirty="0" smtClean="0"/>
            <a:t>(MS)</a:t>
          </a:r>
          <a:endParaRPr lang="en-US" dirty="0"/>
        </a:p>
      </dgm:t>
    </dgm:pt>
    <dgm:pt modelId="{1350F0BA-3FF8-4E05-8E78-7CCFA7D19476}" type="parTrans" cxnId="{DFC04FB4-9AF3-4501-B5F9-5AE90FD7D336}">
      <dgm:prSet/>
      <dgm:spPr/>
      <dgm:t>
        <a:bodyPr/>
        <a:lstStyle/>
        <a:p>
          <a:endParaRPr lang="en-US"/>
        </a:p>
      </dgm:t>
    </dgm:pt>
    <dgm:pt modelId="{0845E60F-0774-4285-BB4B-E41451148BA1}" type="sibTrans" cxnId="{DFC04FB4-9AF3-4501-B5F9-5AE90FD7D336}">
      <dgm:prSet/>
      <dgm:spPr/>
      <dgm:t>
        <a:bodyPr/>
        <a:lstStyle/>
        <a:p>
          <a:endParaRPr lang="en-US"/>
        </a:p>
      </dgm:t>
    </dgm:pt>
    <dgm:pt modelId="{50E168AA-1605-4E37-B2E9-C318A4AB476F}">
      <dgm:prSet phldrT="[Text]" custT="1"/>
      <dgm:spPr/>
      <dgm:t>
        <a:bodyPr/>
        <a:lstStyle/>
        <a:p>
          <a:pPr algn="l"/>
          <a:endParaRPr lang="en-US" sz="2000" b="1" i="0" dirty="0">
            <a:latin typeface="+mj-lt"/>
          </a:endParaRPr>
        </a:p>
      </dgm:t>
    </dgm:pt>
    <dgm:pt modelId="{875C7A76-F92D-4EFD-8E3F-B81F25DB9BB3}" type="parTrans" cxnId="{6B653F64-94C6-46EF-B834-0E1ECFA6CD26}">
      <dgm:prSet/>
      <dgm:spPr/>
      <dgm:t>
        <a:bodyPr/>
        <a:lstStyle/>
        <a:p>
          <a:endParaRPr lang="en-US"/>
        </a:p>
      </dgm:t>
    </dgm:pt>
    <dgm:pt modelId="{7A1C70AE-5356-451F-94B4-1C521AF9B370}" type="sibTrans" cxnId="{6B653F64-94C6-46EF-B834-0E1ECFA6CD26}">
      <dgm:prSet/>
      <dgm:spPr/>
      <dgm:t>
        <a:bodyPr/>
        <a:lstStyle/>
        <a:p>
          <a:endParaRPr lang="en-US"/>
        </a:p>
      </dgm:t>
    </dgm:pt>
    <dgm:pt modelId="{E61B8F36-5F68-4BD1-A97B-949C2DF507E7}">
      <dgm:prSet phldrT="[Text]"/>
      <dgm:spPr/>
      <dgm:t>
        <a:bodyPr/>
        <a:lstStyle/>
        <a:p>
          <a:r>
            <a:rPr lang="en-US" b="1" dirty="0" smtClean="0"/>
            <a:t>Station ID2053 </a:t>
          </a:r>
          <a:r>
            <a:rPr lang="en-US" dirty="0" smtClean="0"/>
            <a:t>(AL)</a:t>
          </a:r>
          <a:endParaRPr lang="en-US" dirty="0"/>
        </a:p>
      </dgm:t>
    </dgm:pt>
    <dgm:pt modelId="{4EDD7E54-25B4-4356-80EF-69AC40819F9E}" type="parTrans" cxnId="{B8959272-DEC9-4B87-9D20-F63B18232283}">
      <dgm:prSet/>
      <dgm:spPr/>
      <dgm:t>
        <a:bodyPr/>
        <a:lstStyle/>
        <a:p>
          <a:endParaRPr lang="en-US"/>
        </a:p>
      </dgm:t>
    </dgm:pt>
    <dgm:pt modelId="{4785E2C4-9D44-45CB-9D45-6B1E382BFBA7}" type="sibTrans" cxnId="{B8959272-DEC9-4B87-9D20-F63B18232283}">
      <dgm:prSet/>
      <dgm:spPr/>
      <dgm:t>
        <a:bodyPr/>
        <a:lstStyle/>
        <a:p>
          <a:endParaRPr lang="en-US"/>
        </a:p>
      </dgm:t>
    </dgm:pt>
    <dgm:pt modelId="{7A897B74-8367-4AF3-AC7A-8DA915809B8C}">
      <dgm:prSet phldrT="[Text]" custT="1"/>
      <dgm:spPr/>
      <dgm:t>
        <a:bodyPr anchor="b" anchorCtr="1"/>
        <a:lstStyle/>
        <a:p>
          <a:pPr algn="r"/>
          <a:endParaRPr lang="en-US" sz="2000" b="1" i="0" dirty="0">
            <a:latin typeface="+mj-lt"/>
          </a:endParaRPr>
        </a:p>
      </dgm:t>
    </dgm:pt>
    <dgm:pt modelId="{115741C5-79ED-44D9-8747-6E8B0888FDC8}" type="parTrans" cxnId="{DDAFF5DB-3C86-42D2-91B4-2234D1370020}">
      <dgm:prSet/>
      <dgm:spPr/>
      <dgm:t>
        <a:bodyPr/>
        <a:lstStyle/>
        <a:p>
          <a:endParaRPr lang="en-US"/>
        </a:p>
      </dgm:t>
    </dgm:pt>
    <dgm:pt modelId="{DF60F9BE-4CDD-4033-A7DD-63DF22E02744}" type="sibTrans" cxnId="{DDAFF5DB-3C86-42D2-91B4-2234D1370020}">
      <dgm:prSet/>
      <dgm:spPr/>
      <dgm:t>
        <a:bodyPr/>
        <a:lstStyle/>
        <a:p>
          <a:endParaRPr lang="en-US"/>
        </a:p>
      </dgm:t>
    </dgm:pt>
    <dgm:pt modelId="{7238BE84-396B-4D31-98F1-7D7C36509A91}">
      <dgm:prSet phldrT="[Text]"/>
      <dgm:spPr/>
      <dgm:t>
        <a:bodyPr/>
        <a:lstStyle/>
        <a:p>
          <a:r>
            <a:rPr lang="en-US" b="1" dirty="0" smtClean="0"/>
            <a:t>Station ID2006 </a:t>
          </a:r>
          <a:r>
            <a:rPr lang="en-US" dirty="0" smtClean="0"/>
            <a:t>(TX)</a:t>
          </a:r>
          <a:endParaRPr lang="en-US" dirty="0"/>
        </a:p>
      </dgm:t>
    </dgm:pt>
    <dgm:pt modelId="{BC387479-4FA0-4F6A-856F-12E4109FDB35}" type="parTrans" cxnId="{B8D08E7B-0A92-4254-B41D-32AB88075B3E}">
      <dgm:prSet/>
      <dgm:spPr/>
      <dgm:t>
        <a:bodyPr/>
        <a:lstStyle/>
        <a:p>
          <a:endParaRPr lang="en-US"/>
        </a:p>
      </dgm:t>
    </dgm:pt>
    <dgm:pt modelId="{F1DFE3B9-E3C5-4979-A8AD-FBE06B579B19}" type="sibTrans" cxnId="{B8D08E7B-0A92-4254-B41D-32AB88075B3E}">
      <dgm:prSet/>
      <dgm:spPr/>
      <dgm:t>
        <a:bodyPr/>
        <a:lstStyle/>
        <a:p>
          <a:endParaRPr lang="en-US"/>
        </a:p>
      </dgm:t>
    </dgm:pt>
    <dgm:pt modelId="{BF632370-CC1A-48C2-8FF7-83569DC378CC}">
      <dgm:prSet/>
      <dgm:spPr/>
      <dgm:t>
        <a:bodyPr/>
        <a:lstStyle/>
        <a:p>
          <a:pPr algn="r"/>
          <a:endParaRPr lang="en-US" sz="1600" dirty="0"/>
        </a:p>
      </dgm:t>
    </dgm:pt>
    <dgm:pt modelId="{8B76EE09-F101-4F7C-8EAD-038A3332BF87}" type="parTrans" cxnId="{0BE56DD0-7FEB-4A27-A10D-28CCAEEE1436}">
      <dgm:prSet/>
      <dgm:spPr/>
      <dgm:t>
        <a:bodyPr/>
        <a:lstStyle/>
        <a:p>
          <a:endParaRPr lang="en-US"/>
        </a:p>
      </dgm:t>
    </dgm:pt>
    <dgm:pt modelId="{35335104-BEE1-4B50-AAD0-E737F4E67C94}" type="sibTrans" cxnId="{0BE56DD0-7FEB-4A27-A10D-28CCAEEE1436}">
      <dgm:prSet/>
      <dgm:spPr/>
      <dgm:t>
        <a:bodyPr/>
        <a:lstStyle/>
        <a:p>
          <a:endParaRPr lang="en-US"/>
        </a:p>
      </dgm:t>
    </dgm:pt>
    <dgm:pt modelId="{1699A85A-5F25-4F6B-B644-E533905CFAD8}">
      <dgm:prSet phldrT="[Text]" custT="1"/>
      <dgm:spPr/>
      <dgm:t>
        <a:bodyPr anchor="b" anchorCtr="0"/>
        <a:lstStyle/>
        <a:p>
          <a:pPr algn="l"/>
          <a:endParaRPr lang="en-US" sz="2000" b="1" dirty="0">
            <a:latin typeface="+mj-lt"/>
          </a:endParaRPr>
        </a:p>
      </dgm:t>
    </dgm:pt>
    <dgm:pt modelId="{CE5EA3AE-5726-45EE-B375-21709AE941B1}" type="sibTrans" cxnId="{BFB286A7-A634-40EB-88FD-1FA32A31176C}">
      <dgm:prSet/>
      <dgm:spPr/>
      <dgm:t>
        <a:bodyPr/>
        <a:lstStyle/>
        <a:p>
          <a:endParaRPr lang="en-US"/>
        </a:p>
      </dgm:t>
    </dgm:pt>
    <dgm:pt modelId="{93C1F9A9-6FC9-4DCA-9236-8A29FF1BD9F6}" type="parTrans" cxnId="{BFB286A7-A634-40EB-88FD-1FA32A31176C}">
      <dgm:prSet/>
      <dgm:spPr/>
      <dgm:t>
        <a:bodyPr/>
        <a:lstStyle/>
        <a:p>
          <a:endParaRPr lang="en-US"/>
        </a:p>
      </dgm:t>
    </dgm:pt>
    <dgm:pt modelId="{71D832C2-E440-4154-A00A-FF869CB98593}">
      <dgm:prSet phldrT="[Text]" custT="1"/>
      <dgm:spPr/>
      <dgm:t>
        <a:bodyPr/>
        <a:lstStyle/>
        <a:p>
          <a:pPr algn="r"/>
          <a:endParaRPr lang="en-US" sz="2000" b="1" dirty="0">
            <a:latin typeface="+mj-lt"/>
          </a:endParaRPr>
        </a:p>
      </dgm:t>
    </dgm:pt>
    <dgm:pt modelId="{B8C365D0-A722-4001-A64B-C47984CAE35A}" type="sibTrans" cxnId="{1C4C6FC9-FF34-44CB-A55C-288B73201886}">
      <dgm:prSet/>
      <dgm:spPr/>
      <dgm:t>
        <a:bodyPr/>
        <a:lstStyle/>
        <a:p>
          <a:endParaRPr lang="en-US"/>
        </a:p>
      </dgm:t>
    </dgm:pt>
    <dgm:pt modelId="{EF14124B-1752-403A-B0C0-698418358C65}" type="parTrans" cxnId="{1C4C6FC9-FF34-44CB-A55C-288B73201886}">
      <dgm:prSet/>
      <dgm:spPr/>
      <dgm:t>
        <a:bodyPr/>
        <a:lstStyle/>
        <a:p>
          <a:endParaRPr lang="en-US"/>
        </a:p>
      </dgm:t>
    </dgm:pt>
    <dgm:pt modelId="{893EDD35-61E6-4A05-96C4-308FE42F62C6}" type="pres">
      <dgm:prSet presAssocID="{B5ED7E10-EA26-4947-9761-FD74082B6977}" presName="cycleMatrixDiagram" presStyleCnt="0">
        <dgm:presLayoutVars>
          <dgm:chMax val="1"/>
          <dgm:dir/>
          <dgm:animLvl val="lvl"/>
          <dgm:resizeHandles val="exact"/>
        </dgm:presLayoutVars>
      </dgm:prSet>
      <dgm:spPr/>
      <dgm:t>
        <a:bodyPr/>
        <a:lstStyle/>
        <a:p>
          <a:endParaRPr lang="en-US"/>
        </a:p>
      </dgm:t>
    </dgm:pt>
    <dgm:pt modelId="{FB52A108-B384-4AC0-AEC5-D66C3403A100}" type="pres">
      <dgm:prSet presAssocID="{B5ED7E10-EA26-4947-9761-FD74082B6977}" presName="children" presStyleCnt="0"/>
      <dgm:spPr/>
      <dgm:t>
        <a:bodyPr/>
        <a:lstStyle/>
        <a:p>
          <a:endParaRPr lang="en-US"/>
        </a:p>
      </dgm:t>
    </dgm:pt>
    <dgm:pt modelId="{9F1EDFC4-C4D5-46C4-AEE9-72E2ABACCA59}" type="pres">
      <dgm:prSet presAssocID="{B5ED7E10-EA26-4947-9761-FD74082B6977}" presName="child1group" presStyleCnt="0"/>
      <dgm:spPr/>
      <dgm:t>
        <a:bodyPr/>
        <a:lstStyle/>
        <a:p>
          <a:endParaRPr lang="en-US"/>
        </a:p>
      </dgm:t>
    </dgm:pt>
    <dgm:pt modelId="{3B97EE16-9BD2-46C3-894B-25F7DDF13CB5}" type="pres">
      <dgm:prSet presAssocID="{B5ED7E10-EA26-4947-9761-FD74082B6977}" presName="child1" presStyleLbl="bgAcc1" presStyleIdx="0" presStyleCnt="4" custScaleX="112079" custScaleY="127055"/>
      <dgm:spPr/>
      <dgm:t>
        <a:bodyPr/>
        <a:lstStyle/>
        <a:p>
          <a:endParaRPr lang="en-US"/>
        </a:p>
      </dgm:t>
    </dgm:pt>
    <dgm:pt modelId="{B798A65C-BAFB-4776-AA0D-874B84D31806}" type="pres">
      <dgm:prSet presAssocID="{B5ED7E10-EA26-4947-9761-FD74082B6977}" presName="child1Text" presStyleLbl="bgAcc1" presStyleIdx="0" presStyleCnt="4">
        <dgm:presLayoutVars>
          <dgm:bulletEnabled val="1"/>
        </dgm:presLayoutVars>
      </dgm:prSet>
      <dgm:spPr/>
      <dgm:t>
        <a:bodyPr/>
        <a:lstStyle/>
        <a:p>
          <a:endParaRPr lang="en-US"/>
        </a:p>
      </dgm:t>
    </dgm:pt>
    <dgm:pt modelId="{171F8D4D-906A-48E7-98C5-3B594523201B}" type="pres">
      <dgm:prSet presAssocID="{B5ED7E10-EA26-4947-9761-FD74082B6977}" presName="child2group" presStyleCnt="0"/>
      <dgm:spPr/>
      <dgm:t>
        <a:bodyPr/>
        <a:lstStyle/>
        <a:p>
          <a:endParaRPr lang="en-US"/>
        </a:p>
      </dgm:t>
    </dgm:pt>
    <dgm:pt modelId="{0E3664C7-3617-4A1B-8B9B-33308E903EE5}" type="pres">
      <dgm:prSet presAssocID="{B5ED7E10-EA26-4947-9761-FD74082B6977}" presName="child2" presStyleLbl="bgAcc1" presStyleIdx="1" presStyleCnt="4" custScaleY="142731"/>
      <dgm:spPr/>
      <dgm:t>
        <a:bodyPr/>
        <a:lstStyle/>
        <a:p>
          <a:endParaRPr lang="en-US"/>
        </a:p>
      </dgm:t>
    </dgm:pt>
    <dgm:pt modelId="{B90BC75E-96EC-4B74-B9CB-F32D71B9372D}" type="pres">
      <dgm:prSet presAssocID="{B5ED7E10-EA26-4947-9761-FD74082B6977}" presName="child2Text" presStyleLbl="bgAcc1" presStyleIdx="1" presStyleCnt="4">
        <dgm:presLayoutVars>
          <dgm:bulletEnabled val="1"/>
        </dgm:presLayoutVars>
      </dgm:prSet>
      <dgm:spPr/>
      <dgm:t>
        <a:bodyPr/>
        <a:lstStyle/>
        <a:p>
          <a:endParaRPr lang="en-US"/>
        </a:p>
      </dgm:t>
    </dgm:pt>
    <dgm:pt modelId="{2EB8AECA-5007-48E7-8164-CEBF574EBA53}" type="pres">
      <dgm:prSet presAssocID="{B5ED7E10-EA26-4947-9761-FD74082B6977}" presName="child3group" presStyleCnt="0"/>
      <dgm:spPr/>
      <dgm:t>
        <a:bodyPr/>
        <a:lstStyle/>
        <a:p>
          <a:endParaRPr lang="en-US"/>
        </a:p>
      </dgm:t>
    </dgm:pt>
    <dgm:pt modelId="{1C2AA586-54A1-469E-8782-E342A978B685}" type="pres">
      <dgm:prSet presAssocID="{B5ED7E10-EA26-4947-9761-FD74082B6977}" presName="child3" presStyleLbl="bgAcc1" presStyleIdx="2" presStyleCnt="4" custScaleY="142805"/>
      <dgm:spPr/>
      <dgm:t>
        <a:bodyPr/>
        <a:lstStyle/>
        <a:p>
          <a:endParaRPr lang="en-US"/>
        </a:p>
      </dgm:t>
    </dgm:pt>
    <dgm:pt modelId="{F60C570E-0CEB-424B-B235-12A0B6F4EDC6}" type="pres">
      <dgm:prSet presAssocID="{B5ED7E10-EA26-4947-9761-FD74082B6977}" presName="child3Text" presStyleLbl="bgAcc1" presStyleIdx="2" presStyleCnt="4">
        <dgm:presLayoutVars>
          <dgm:bulletEnabled val="1"/>
        </dgm:presLayoutVars>
      </dgm:prSet>
      <dgm:spPr/>
      <dgm:t>
        <a:bodyPr/>
        <a:lstStyle/>
        <a:p>
          <a:endParaRPr lang="en-US"/>
        </a:p>
      </dgm:t>
    </dgm:pt>
    <dgm:pt modelId="{E05922F7-6BE1-4663-8EEB-42C4924AB77B}" type="pres">
      <dgm:prSet presAssocID="{B5ED7E10-EA26-4947-9761-FD74082B6977}" presName="child4group" presStyleCnt="0"/>
      <dgm:spPr/>
      <dgm:t>
        <a:bodyPr/>
        <a:lstStyle/>
        <a:p>
          <a:endParaRPr lang="en-US"/>
        </a:p>
      </dgm:t>
    </dgm:pt>
    <dgm:pt modelId="{3951991E-F1AA-4DE4-BAC4-81B0A451545F}" type="pres">
      <dgm:prSet presAssocID="{B5ED7E10-EA26-4947-9761-FD74082B6977}" presName="child4" presStyleLbl="bgAcc1" presStyleIdx="3" presStyleCnt="4" custScaleY="143479"/>
      <dgm:spPr/>
      <dgm:t>
        <a:bodyPr/>
        <a:lstStyle/>
        <a:p>
          <a:endParaRPr lang="en-US"/>
        </a:p>
      </dgm:t>
    </dgm:pt>
    <dgm:pt modelId="{0BB9B1F7-6019-4594-AEC8-4E7ADB80954D}" type="pres">
      <dgm:prSet presAssocID="{B5ED7E10-EA26-4947-9761-FD74082B6977}" presName="child4Text" presStyleLbl="bgAcc1" presStyleIdx="3" presStyleCnt="4">
        <dgm:presLayoutVars>
          <dgm:bulletEnabled val="1"/>
        </dgm:presLayoutVars>
      </dgm:prSet>
      <dgm:spPr/>
      <dgm:t>
        <a:bodyPr/>
        <a:lstStyle/>
        <a:p>
          <a:endParaRPr lang="en-US"/>
        </a:p>
      </dgm:t>
    </dgm:pt>
    <dgm:pt modelId="{721EE316-3970-43A2-B38B-C3E3AB83450B}" type="pres">
      <dgm:prSet presAssocID="{B5ED7E10-EA26-4947-9761-FD74082B6977}" presName="childPlaceholder" presStyleCnt="0"/>
      <dgm:spPr/>
      <dgm:t>
        <a:bodyPr/>
        <a:lstStyle/>
        <a:p>
          <a:endParaRPr lang="en-US"/>
        </a:p>
      </dgm:t>
    </dgm:pt>
    <dgm:pt modelId="{09CFF502-77CD-46C3-8EBB-1986BB997283}" type="pres">
      <dgm:prSet presAssocID="{B5ED7E10-EA26-4947-9761-FD74082B6977}" presName="circle" presStyleCnt="0"/>
      <dgm:spPr/>
      <dgm:t>
        <a:bodyPr/>
        <a:lstStyle/>
        <a:p>
          <a:endParaRPr lang="en-US"/>
        </a:p>
      </dgm:t>
    </dgm:pt>
    <dgm:pt modelId="{26B7DEF2-A46D-4ADA-8557-CF0BC31315EB}" type="pres">
      <dgm:prSet presAssocID="{B5ED7E10-EA26-4947-9761-FD74082B6977}" presName="quadrant1" presStyleLbl="node1" presStyleIdx="0" presStyleCnt="4">
        <dgm:presLayoutVars>
          <dgm:chMax val="1"/>
          <dgm:bulletEnabled val="1"/>
        </dgm:presLayoutVars>
      </dgm:prSet>
      <dgm:spPr/>
      <dgm:t>
        <a:bodyPr/>
        <a:lstStyle/>
        <a:p>
          <a:endParaRPr lang="en-US"/>
        </a:p>
      </dgm:t>
    </dgm:pt>
    <dgm:pt modelId="{9F4F5AD9-6473-4043-8FD7-94E0C373329B}" type="pres">
      <dgm:prSet presAssocID="{B5ED7E10-EA26-4947-9761-FD74082B6977}" presName="quadrant2" presStyleLbl="node1" presStyleIdx="1" presStyleCnt="4">
        <dgm:presLayoutVars>
          <dgm:chMax val="1"/>
          <dgm:bulletEnabled val="1"/>
        </dgm:presLayoutVars>
      </dgm:prSet>
      <dgm:spPr/>
      <dgm:t>
        <a:bodyPr/>
        <a:lstStyle/>
        <a:p>
          <a:endParaRPr lang="en-US"/>
        </a:p>
      </dgm:t>
    </dgm:pt>
    <dgm:pt modelId="{D8DA85A5-0A76-41DC-9470-809DE4EF02F1}" type="pres">
      <dgm:prSet presAssocID="{B5ED7E10-EA26-4947-9761-FD74082B6977}" presName="quadrant3" presStyleLbl="node1" presStyleIdx="2" presStyleCnt="4">
        <dgm:presLayoutVars>
          <dgm:chMax val="1"/>
          <dgm:bulletEnabled val="1"/>
        </dgm:presLayoutVars>
      </dgm:prSet>
      <dgm:spPr/>
      <dgm:t>
        <a:bodyPr/>
        <a:lstStyle/>
        <a:p>
          <a:endParaRPr lang="en-US"/>
        </a:p>
      </dgm:t>
    </dgm:pt>
    <dgm:pt modelId="{B1A3E8D3-6B3E-46D5-BC5F-57B5B5392019}" type="pres">
      <dgm:prSet presAssocID="{B5ED7E10-EA26-4947-9761-FD74082B6977}" presName="quadrant4" presStyleLbl="node1" presStyleIdx="3" presStyleCnt="4">
        <dgm:presLayoutVars>
          <dgm:chMax val="1"/>
          <dgm:bulletEnabled val="1"/>
        </dgm:presLayoutVars>
      </dgm:prSet>
      <dgm:spPr/>
      <dgm:t>
        <a:bodyPr/>
        <a:lstStyle/>
        <a:p>
          <a:endParaRPr lang="en-US"/>
        </a:p>
      </dgm:t>
    </dgm:pt>
    <dgm:pt modelId="{72301BEE-442B-4F83-A1F3-9D46DF0B0E24}" type="pres">
      <dgm:prSet presAssocID="{B5ED7E10-EA26-4947-9761-FD74082B6977}" presName="quadrantPlaceholder" presStyleCnt="0"/>
      <dgm:spPr/>
      <dgm:t>
        <a:bodyPr/>
        <a:lstStyle/>
        <a:p>
          <a:endParaRPr lang="en-US"/>
        </a:p>
      </dgm:t>
    </dgm:pt>
    <dgm:pt modelId="{DFBD8C7B-19E6-47DE-8858-63EA7AC4EF44}" type="pres">
      <dgm:prSet presAssocID="{B5ED7E10-EA26-4947-9761-FD74082B6977}" presName="center1" presStyleLbl="fgShp" presStyleIdx="0" presStyleCnt="2"/>
      <dgm:spPr/>
      <dgm:t>
        <a:bodyPr/>
        <a:lstStyle/>
        <a:p>
          <a:endParaRPr lang="en-US"/>
        </a:p>
      </dgm:t>
    </dgm:pt>
    <dgm:pt modelId="{BB23BEC4-0CF1-4BB0-ADC8-F215DE252E4D}" type="pres">
      <dgm:prSet presAssocID="{B5ED7E10-EA26-4947-9761-FD74082B6977}" presName="center2" presStyleLbl="fgShp" presStyleIdx="1" presStyleCnt="2"/>
      <dgm:spPr/>
      <dgm:t>
        <a:bodyPr/>
        <a:lstStyle/>
        <a:p>
          <a:endParaRPr lang="en-US"/>
        </a:p>
      </dgm:t>
    </dgm:pt>
  </dgm:ptLst>
  <dgm:cxnLst>
    <dgm:cxn modelId="{0BE56DD0-7FEB-4A27-A10D-28CCAEEE1436}" srcId="{F263A669-0300-4579-88C4-E3B0C2763F0F}" destId="{BF632370-CC1A-48C2-8FF7-83569DC378CC}" srcOrd="1" destOrd="0" parTransId="{8B76EE09-F101-4F7C-8EAD-038A3332BF87}" sibTransId="{35335104-BEE1-4B50-AAD0-E737F4E67C94}"/>
    <dgm:cxn modelId="{135CAEB1-2A29-4C6B-AD2C-A9E02538EE63}" type="presOf" srcId="{7A897B74-8367-4AF3-AC7A-8DA915809B8C}" destId="{1C2AA586-54A1-469E-8782-E342A978B685}" srcOrd="0" destOrd="0" presId="urn:microsoft.com/office/officeart/2005/8/layout/cycle4"/>
    <dgm:cxn modelId="{CA9ADECC-9FB4-4DEF-8A10-E30A002B302C}" type="presOf" srcId="{50E168AA-1605-4E37-B2E9-C318A4AB476F}" destId="{0E3664C7-3617-4A1B-8B9B-33308E903EE5}" srcOrd="0" destOrd="0" presId="urn:microsoft.com/office/officeart/2005/8/layout/cycle4"/>
    <dgm:cxn modelId="{905A1D57-2108-48D8-B563-AD5EC5EB015D}" srcId="{B5ED7E10-EA26-4947-9761-FD74082B6977}" destId="{30F4C293-8B1B-4293-A42C-CAD168D3D241}" srcOrd="0" destOrd="0" parTransId="{47EC48B8-F0A8-44DC-89FC-48A0527BB9FF}" sibTransId="{E3792796-7AB3-452B-8669-74449CC8F963}"/>
    <dgm:cxn modelId="{F6F05013-E261-4F49-96DF-76F82611C2CF}" type="presOf" srcId="{7238BE84-396B-4D31-98F1-7D7C36509A91}" destId="{B1A3E8D3-6B3E-46D5-BC5F-57B5B5392019}" srcOrd="0" destOrd="0" presId="urn:microsoft.com/office/officeart/2005/8/layout/cycle4"/>
    <dgm:cxn modelId="{D7E8E361-0F39-41D3-8EB1-13A554FF1B1B}" type="presOf" srcId="{B5ED7E10-EA26-4947-9761-FD74082B6977}" destId="{893EDD35-61E6-4A05-96C4-308FE42F62C6}" srcOrd="0" destOrd="0" presId="urn:microsoft.com/office/officeart/2005/8/layout/cycle4"/>
    <dgm:cxn modelId="{1C4C6FC9-FF34-44CB-A55C-288B73201886}" srcId="{30F4C293-8B1B-4293-A42C-CAD168D3D241}" destId="{71D832C2-E440-4154-A00A-FF869CB98593}" srcOrd="0" destOrd="0" parTransId="{EF14124B-1752-403A-B0C0-698418358C65}" sibTransId="{B8C365D0-A722-4001-A64B-C47984CAE35A}"/>
    <dgm:cxn modelId="{B8D08E7B-0A92-4254-B41D-32AB88075B3E}" srcId="{B5ED7E10-EA26-4947-9761-FD74082B6977}" destId="{7238BE84-396B-4D31-98F1-7D7C36509A91}" srcOrd="3" destOrd="0" parTransId="{BC387479-4FA0-4F6A-856F-12E4109FDB35}" sibTransId="{F1DFE3B9-E3C5-4979-A8AD-FBE06B579B19}"/>
    <dgm:cxn modelId="{6BEA5949-08B7-4932-B5B7-03193C3D02A6}" type="presOf" srcId="{E61B8F36-5F68-4BD1-A97B-949C2DF507E7}" destId="{D8DA85A5-0A76-41DC-9470-809DE4EF02F1}" srcOrd="0" destOrd="0" presId="urn:microsoft.com/office/officeart/2005/8/layout/cycle4"/>
    <dgm:cxn modelId="{CE93A0C2-5EC3-4FA4-B484-07F094A3B998}" type="presOf" srcId="{71D832C2-E440-4154-A00A-FF869CB98593}" destId="{3B97EE16-9BD2-46C3-894B-25F7DDF13CB5}" srcOrd="0" destOrd="0" presId="urn:microsoft.com/office/officeart/2005/8/layout/cycle4"/>
    <dgm:cxn modelId="{36046F8E-AB44-4EC3-9A87-AD78994E6B86}" type="presOf" srcId="{30F4C293-8B1B-4293-A42C-CAD168D3D241}" destId="{26B7DEF2-A46D-4ADA-8557-CF0BC31315EB}" srcOrd="0" destOrd="0" presId="urn:microsoft.com/office/officeart/2005/8/layout/cycle4"/>
    <dgm:cxn modelId="{B8959272-DEC9-4B87-9D20-F63B18232283}" srcId="{B5ED7E10-EA26-4947-9761-FD74082B6977}" destId="{E61B8F36-5F68-4BD1-A97B-949C2DF507E7}" srcOrd="2" destOrd="0" parTransId="{4EDD7E54-25B4-4356-80EF-69AC40819F9E}" sibTransId="{4785E2C4-9D44-45CB-9D45-6B1E382BFBA7}"/>
    <dgm:cxn modelId="{C1239B3A-0A71-4C64-9E14-4F58B46C7CD0}" type="presOf" srcId="{50E168AA-1605-4E37-B2E9-C318A4AB476F}" destId="{B90BC75E-96EC-4B74-B9CB-F32D71B9372D}" srcOrd="1" destOrd="0" presId="urn:microsoft.com/office/officeart/2005/8/layout/cycle4"/>
    <dgm:cxn modelId="{F00ED4CC-35D7-475B-A651-201A6DDAC904}" type="presOf" srcId="{F263A669-0300-4579-88C4-E3B0C2763F0F}" destId="{9F4F5AD9-6473-4043-8FD7-94E0C373329B}" srcOrd="0" destOrd="0" presId="urn:microsoft.com/office/officeart/2005/8/layout/cycle4"/>
    <dgm:cxn modelId="{4ED608EE-BAAE-4103-83B2-58AA6A835303}" type="presOf" srcId="{71D832C2-E440-4154-A00A-FF869CB98593}" destId="{B798A65C-BAFB-4776-AA0D-874B84D31806}" srcOrd="1" destOrd="0" presId="urn:microsoft.com/office/officeart/2005/8/layout/cycle4"/>
    <dgm:cxn modelId="{F97E8E4F-DF8B-47CE-AD89-021B014D59C4}" type="presOf" srcId="{1699A85A-5F25-4F6B-B644-E533905CFAD8}" destId="{0BB9B1F7-6019-4594-AEC8-4E7ADB80954D}" srcOrd="1" destOrd="0" presId="urn:microsoft.com/office/officeart/2005/8/layout/cycle4"/>
    <dgm:cxn modelId="{BFB286A7-A634-40EB-88FD-1FA32A31176C}" srcId="{7238BE84-396B-4D31-98F1-7D7C36509A91}" destId="{1699A85A-5F25-4F6B-B644-E533905CFAD8}" srcOrd="0" destOrd="0" parTransId="{93C1F9A9-6FC9-4DCA-9236-8A29FF1BD9F6}" sibTransId="{CE5EA3AE-5726-45EE-B375-21709AE941B1}"/>
    <dgm:cxn modelId="{EDE72F96-9037-4FCC-AEF8-36801B881D9E}" type="presOf" srcId="{7A897B74-8367-4AF3-AC7A-8DA915809B8C}" destId="{F60C570E-0CEB-424B-B235-12A0B6F4EDC6}" srcOrd="1" destOrd="0" presId="urn:microsoft.com/office/officeart/2005/8/layout/cycle4"/>
    <dgm:cxn modelId="{A95F5C44-4F37-42E3-B71F-D5CF795308E9}" type="presOf" srcId="{1699A85A-5F25-4F6B-B644-E533905CFAD8}" destId="{3951991E-F1AA-4DE4-BAC4-81B0A451545F}" srcOrd="0" destOrd="0" presId="urn:microsoft.com/office/officeart/2005/8/layout/cycle4"/>
    <dgm:cxn modelId="{F288234F-962D-4DC9-ABC2-2654B09CE9D5}" type="presOf" srcId="{BF632370-CC1A-48C2-8FF7-83569DC378CC}" destId="{0E3664C7-3617-4A1B-8B9B-33308E903EE5}" srcOrd="0" destOrd="1" presId="urn:microsoft.com/office/officeart/2005/8/layout/cycle4"/>
    <dgm:cxn modelId="{DDAFF5DB-3C86-42D2-91B4-2234D1370020}" srcId="{E61B8F36-5F68-4BD1-A97B-949C2DF507E7}" destId="{7A897B74-8367-4AF3-AC7A-8DA915809B8C}" srcOrd="0" destOrd="0" parTransId="{115741C5-79ED-44D9-8747-6E8B0888FDC8}" sibTransId="{DF60F9BE-4CDD-4033-A7DD-63DF22E02744}"/>
    <dgm:cxn modelId="{6B653F64-94C6-46EF-B834-0E1ECFA6CD26}" srcId="{F263A669-0300-4579-88C4-E3B0C2763F0F}" destId="{50E168AA-1605-4E37-B2E9-C318A4AB476F}" srcOrd="0" destOrd="0" parTransId="{875C7A76-F92D-4EFD-8E3F-B81F25DB9BB3}" sibTransId="{7A1C70AE-5356-451F-94B4-1C521AF9B370}"/>
    <dgm:cxn modelId="{DFC04FB4-9AF3-4501-B5F9-5AE90FD7D336}" srcId="{B5ED7E10-EA26-4947-9761-FD74082B6977}" destId="{F263A669-0300-4579-88C4-E3B0C2763F0F}" srcOrd="1" destOrd="0" parTransId="{1350F0BA-3FF8-4E05-8E78-7CCFA7D19476}" sibTransId="{0845E60F-0774-4285-BB4B-E41451148BA1}"/>
    <dgm:cxn modelId="{0282D403-65D9-4267-B3A6-19002DBECEAC}" type="presOf" srcId="{BF632370-CC1A-48C2-8FF7-83569DC378CC}" destId="{B90BC75E-96EC-4B74-B9CB-F32D71B9372D}" srcOrd="1" destOrd="1" presId="urn:microsoft.com/office/officeart/2005/8/layout/cycle4"/>
    <dgm:cxn modelId="{906712F5-BC3C-40C2-A2ED-A171660A9A4D}" type="presParOf" srcId="{893EDD35-61E6-4A05-96C4-308FE42F62C6}" destId="{FB52A108-B384-4AC0-AEC5-D66C3403A100}" srcOrd="0" destOrd="0" presId="urn:microsoft.com/office/officeart/2005/8/layout/cycle4"/>
    <dgm:cxn modelId="{C3B2A1CF-5D5D-43BC-8646-24B87539AC73}" type="presParOf" srcId="{FB52A108-B384-4AC0-AEC5-D66C3403A100}" destId="{9F1EDFC4-C4D5-46C4-AEE9-72E2ABACCA59}" srcOrd="0" destOrd="0" presId="urn:microsoft.com/office/officeart/2005/8/layout/cycle4"/>
    <dgm:cxn modelId="{549B296F-DA20-4F81-BBF0-A1BA5D22C388}" type="presParOf" srcId="{9F1EDFC4-C4D5-46C4-AEE9-72E2ABACCA59}" destId="{3B97EE16-9BD2-46C3-894B-25F7DDF13CB5}" srcOrd="0" destOrd="0" presId="urn:microsoft.com/office/officeart/2005/8/layout/cycle4"/>
    <dgm:cxn modelId="{2B2DEA93-D7F6-4612-AF69-3951A3951C51}" type="presParOf" srcId="{9F1EDFC4-C4D5-46C4-AEE9-72E2ABACCA59}" destId="{B798A65C-BAFB-4776-AA0D-874B84D31806}" srcOrd="1" destOrd="0" presId="urn:microsoft.com/office/officeart/2005/8/layout/cycle4"/>
    <dgm:cxn modelId="{7593BD7C-7E37-44C9-BD5C-5F5E5F994D0B}" type="presParOf" srcId="{FB52A108-B384-4AC0-AEC5-D66C3403A100}" destId="{171F8D4D-906A-48E7-98C5-3B594523201B}" srcOrd="1" destOrd="0" presId="urn:microsoft.com/office/officeart/2005/8/layout/cycle4"/>
    <dgm:cxn modelId="{0111663B-D416-40DD-94A1-78634A8B1A42}" type="presParOf" srcId="{171F8D4D-906A-48E7-98C5-3B594523201B}" destId="{0E3664C7-3617-4A1B-8B9B-33308E903EE5}" srcOrd="0" destOrd="0" presId="urn:microsoft.com/office/officeart/2005/8/layout/cycle4"/>
    <dgm:cxn modelId="{C1D56D0B-72C8-4600-ACF7-44B56D216B84}" type="presParOf" srcId="{171F8D4D-906A-48E7-98C5-3B594523201B}" destId="{B90BC75E-96EC-4B74-B9CB-F32D71B9372D}" srcOrd="1" destOrd="0" presId="urn:microsoft.com/office/officeart/2005/8/layout/cycle4"/>
    <dgm:cxn modelId="{94EF1A38-F511-43CA-9B65-03FAC311DD11}" type="presParOf" srcId="{FB52A108-B384-4AC0-AEC5-D66C3403A100}" destId="{2EB8AECA-5007-48E7-8164-CEBF574EBA53}" srcOrd="2" destOrd="0" presId="urn:microsoft.com/office/officeart/2005/8/layout/cycle4"/>
    <dgm:cxn modelId="{05236C78-86A9-4869-8582-A4B0CDE12B10}" type="presParOf" srcId="{2EB8AECA-5007-48E7-8164-CEBF574EBA53}" destId="{1C2AA586-54A1-469E-8782-E342A978B685}" srcOrd="0" destOrd="0" presId="urn:microsoft.com/office/officeart/2005/8/layout/cycle4"/>
    <dgm:cxn modelId="{F1C7339E-C618-460D-B42B-AB08C65F9330}" type="presParOf" srcId="{2EB8AECA-5007-48E7-8164-CEBF574EBA53}" destId="{F60C570E-0CEB-424B-B235-12A0B6F4EDC6}" srcOrd="1" destOrd="0" presId="urn:microsoft.com/office/officeart/2005/8/layout/cycle4"/>
    <dgm:cxn modelId="{341AE8EA-62AF-4A16-B8C4-18141FFF21C5}" type="presParOf" srcId="{FB52A108-B384-4AC0-AEC5-D66C3403A100}" destId="{E05922F7-6BE1-4663-8EEB-42C4924AB77B}" srcOrd="3" destOrd="0" presId="urn:microsoft.com/office/officeart/2005/8/layout/cycle4"/>
    <dgm:cxn modelId="{3629ED32-84FE-4035-9177-BFDBEFE7BDAB}" type="presParOf" srcId="{E05922F7-6BE1-4663-8EEB-42C4924AB77B}" destId="{3951991E-F1AA-4DE4-BAC4-81B0A451545F}" srcOrd="0" destOrd="0" presId="urn:microsoft.com/office/officeart/2005/8/layout/cycle4"/>
    <dgm:cxn modelId="{4780F1A5-BE43-47F4-A1F4-6ADC8212E7DC}" type="presParOf" srcId="{E05922F7-6BE1-4663-8EEB-42C4924AB77B}" destId="{0BB9B1F7-6019-4594-AEC8-4E7ADB80954D}" srcOrd="1" destOrd="0" presId="urn:microsoft.com/office/officeart/2005/8/layout/cycle4"/>
    <dgm:cxn modelId="{7371B6AF-339A-4A62-A39E-D23E14335ECE}" type="presParOf" srcId="{FB52A108-B384-4AC0-AEC5-D66C3403A100}" destId="{721EE316-3970-43A2-B38B-C3E3AB83450B}" srcOrd="4" destOrd="0" presId="urn:microsoft.com/office/officeart/2005/8/layout/cycle4"/>
    <dgm:cxn modelId="{DF51C4FA-30C2-4A22-8F44-E792698F228A}" type="presParOf" srcId="{893EDD35-61E6-4A05-96C4-308FE42F62C6}" destId="{09CFF502-77CD-46C3-8EBB-1986BB997283}" srcOrd="1" destOrd="0" presId="urn:microsoft.com/office/officeart/2005/8/layout/cycle4"/>
    <dgm:cxn modelId="{647A7CA9-9A1B-4784-9598-BDD960F3B7FF}" type="presParOf" srcId="{09CFF502-77CD-46C3-8EBB-1986BB997283}" destId="{26B7DEF2-A46D-4ADA-8557-CF0BC31315EB}" srcOrd="0" destOrd="0" presId="urn:microsoft.com/office/officeart/2005/8/layout/cycle4"/>
    <dgm:cxn modelId="{F5CE4C9F-43AD-4370-A3F8-5D814FBFE093}" type="presParOf" srcId="{09CFF502-77CD-46C3-8EBB-1986BB997283}" destId="{9F4F5AD9-6473-4043-8FD7-94E0C373329B}" srcOrd="1" destOrd="0" presId="urn:microsoft.com/office/officeart/2005/8/layout/cycle4"/>
    <dgm:cxn modelId="{9F3E1AE0-799A-488C-B5B6-025B464EAB8A}" type="presParOf" srcId="{09CFF502-77CD-46C3-8EBB-1986BB997283}" destId="{D8DA85A5-0A76-41DC-9470-809DE4EF02F1}" srcOrd="2" destOrd="0" presId="urn:microsoft.com/office/officeart/2005/8/layout/cycle4"/>
    <dgm:cxn modelId="{078DC543-7BCC-4439-A227-357C6C978CF9}" type="presParOf" srcId="{09CFF502-77CD-46C3-8EBB-1986BB997283}" destId="{B1A3E8D3-6B3E-46D5-BC5F-57B5B5392019}" srcOrd="3" destOrd="0" presId="urn:microsoft.com/office/officeart/2005/8/layout/cycle4"/>
    <dgm:cxn modelId="{5DB38885-934F-48E4-89B3-26EE3B32DB54}" type="presParOf" srcId="{09CFF502-77CD-46C3-8EBB-1986BB997283}" destId="{72301BEE-442B-4F83-A1F3-9D46DF0B0E24}" srcOrd="4" destOrd="0" presId="urn:microsoft.com/office/officeart/2005/8/layout/cycle4"/>
    <dgm:cxn modelId="{CBB89CE4-9ED9-405F-A371-AAB471810A6F}" type="presParOf" srcId="{893EDD35-61E6-4A05-96C4-308FE42F62C6}" destId="{DFBD8C7B-19E6-47DE-8858-63EA7AC4EF44}" srcOrd="2" destOrd="0" presId="urn:microsoft.com/office/officeart/2005/8/layout/cycle4"/>
    <dgm:cxn modelId="{273251B9-90A4-4909-9886-AC636E33FB06}" type="presParOf" srcId="{893EDD35-61E6-4A05-96C4-308FE42F62C6}" destId="{BB23BEC4-0CF1-4BB0-ADC8-F215DE252E4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1215B5E-7252-4BCF-ADDB-CF1E9062D14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6C2C995-62B2-43D9-92D1-740A285021C0}">
      <dgm:prSet phldrT="[Text]" custT="1"/>
      <dgm:spPr>
        <a:solidFill>
          <a:srgbClr val="7DB862"/>
        </a:solidFill>
        <a:ln>
          <a:noFill/>
        </a:ln>
      </dgm:spPr>
      <dgm:t>
        <a:bodyPr/>
        <a:lstStyle/>
        <a:p>
          <a:r>
            <a:rPr lang="en-US" sz="2000" dirty="0" smtClean="0"/>
            <a:t>1. Time Zones</a:t>
          </a:r>
          <a:endParaRPr lang="en-US" sz="2000" dirty="0"/>
        </a:p>
      </dgm:t>
    </dgm:pt>
    <dgm:pt modelId="{5CC4B5A6-FA81-43F2-A86C-9222B7709069}" type="parTrans" cxnId="{090EB6A7-6A28-402A-8ABB-0D4ED3893AAD}">
      <dgm:prSet/>
      <dgm:spPr/>
      <dgm:t>
        <a:bodyPr/>
        <a:lstStyle/>
        <a:p>
          <a:endParaRPr lang="en-US"/>
        </a:p>
      </dgm:t>
    </dgm:pt>
    <dgm:pt modelId="{CCD8B776-1B2F-4C9E-BAAE-4943B5A0B341}" type="sibTrans" cxnId="{090EB6A7-6A28-402A-8ABB-0D4ED3893AAD}">
      <dgm:prSet/>
      <dgm:spPr>
        <a:ln>
          <a:solidFill>
            <a:schemeClr val="bg1"/>
          </a:solidFill>
        </a:ln>
      </dgm:spPr>
      <dgm:t>
        <a:bodyPr/>
        <a:lstStyle/>
        <a:p>
          <a:endParaRPr lang="en-US"/>
        </a:p>
      </dgm:t>
    </dgm:pt>
    <dgm:pt modelId="{EB3F86C4-A32C-4DD7-8709-B4B9FE388942}">
      <dgm:prSet phldrT="[Text]" custT="1"/>
      <dgm:spPr>
        <a:solidFill>
          <a:srgbClr val="7DB862"/>
        </a:solidFill>
        <a:ln>
          <a:noFill/>
        </a:ln>
      </dgm:spPr>
      <dgm:t>
        <a:bodyPr/>
        <a:lstStyle/>
        <a:p>
          <a:r>
            <a:rPr lang="en-US" sz="2000" dirty="0" smtClean="0"/>
            <a:t>2. NLDAS </a:t>
          </a:r>
          <a:r>
            <a:rPr lang="en-US" sz="2000" dirty="0" smtClean="0"/>
            <a:t>processing</a:t>
          </a:r>
          <a:endParaRPr lang="en-US" sz="2000" dirty="0">
            <a:solidFill>
              <a:srgbClr val="FF0000"/>
            </a:solidFill>
          </a:endParaRPr>
        </a:p>
      </dgm:t>
    </dgm:pt>
    <dgm:pt modelId="{FAC396D0-4DB9-4277-B1D8-50EBA1964E69}" type="parTrans" cxnId="{7247F8D4-E0BE-401D-B36B-12FF549E3998}">
      <dgm:prSet/>
      <dgm:spPr/>
      <dgm:t>
        <a:bodyPr/>
        <a:lstStyle/>
        <a:p>
          <a:endParaRPr lang="en-US"/>
        </a:p>
      </dgm:t>
    </dgm:pt>
    <dgm:pt modelId="{0355582F-2154-4D9C-99FD-6C272DB4DE24}" type="sibTrans" cxnId="{7247F8D4-E0BE-401D-B36B-12FF549E3998}">
      <dgm:prSet/>
      <dgm:spPr>
        <a:ln>
          <a:solidFill>
            <a:schemeClr val="bg1"/>
          </a:solidFill>
        </a:ln>
      </dgm:spPr>
      <dgm:t>
        <a:bodyPr/>
        <a:lstStyle/>
        <a:p>
          <a:endParaRPr lang="en-US"/>
        </a:p>
      </dgm:t>
    </dgm:pt>
    <dgm:pt modelId="{42FECD51-46E3-4014-B4E3-690C5EF75577}">
      <dgm:prSet phldrT="[Text]" custT="1"/>
      <dgm:spPr>
        <a:solidFill>
          <a:srgbClr val="7DB862"/>
        </a:solidFill>
        <a:ln>
          <a:noFill/>
        </a:ln>
      </dgm:spPr>
      <dgm:t>
        <a:bodyPr/>
        <a:lstStyle/>
        <a:p>
          <a:r>
            <a:rPr lang="en-US" sz="2000" dirty="0" smtClean="0"/>
            <a:t>3. Simplified SSI</a:t>
          </a:r>
          <a:endParaRPr lang="en-US" sz="2000" dirty="0"/>
        </a:p>
      </dgm:t>
    </dgm:pt>
    <dgm:pt modelId="{9E3F07AD-3860-4E0C-BE34-7141D1A631DE}" type="parTrans" cxnId="{EC985288-6D88-4CA2-9210-97D693BD21C2}">
      <dgm:prSet/>
      <dgm:spPr/>
      <dgm:t>
        <a:bodyPr/>
        <a:lstStyle/>
        <a:p>
          <a:endParaRPr lang="en-US"/>
        </a:p>
      </dgm:t>
    </dgm:pt>
    <dgm:pt modelId="{80A3AB22-1C85-47F8-BE12-897220AA9C04}" type="sibTrans" cxnId="{EC985288-6D88-4CA2-9210-97D693BD21C2}">
      <dgm:prSet/>
      <dgm:spPr>
        <a:ln>
          <a:solidFill>
            <a:schemeClr val="bg1"/>
          </a:solidFill>
        </a:ln>
      </dgm:spPr>
      <dgm:t>
        <a:bodyPr/>
        <a:lstStyle/>
        <a:p>
          <a:endParaRPr lang="en-US"/>
        </a:p>
      </dgm:t>
    </dgm:pt>
    <dgm:pt modelId="{555D73FA-83A7-4099-98E9-164DDC5FB442}">
      <dgm:prSet phldrT="[Text]" custT="1"/>
      <dgm:spPr>
        <a:solidFill>
          <a:srgbClr val="7DB862"/>
        </a:solidFill>
        <a:ln>
          <a:noFill/>
        </a:ln>
      </dgm:spPr>
      <dgm:t>
        <a:bodyPr/>
        <a:lstStyle/>
        <a:p>
          <a:r>
            <a:rPr lang="en-US" sz="2000" dirty="0" smtClean="0"/>
            <a:t>4. Point Validation</a:t>
          </a:r>
          <a:endParaRPr lang="en-US" sz="2000" dirty="0"/>
        </a:p>
      </dgm:t>
    </dgm:pt>
    <dgm:pt modelId="{EBF0D6EB-2AC6-4BB1-BD97-EFFD53A0DB76}" type="parTrans" cxnId="{7EF01AD4-FCC4-405C-8F58-04666B6F74F8}">
      <dgm:prSet/>
      <dgm:spPr/>
      <dgm:t>
        <a:bodyPr/>
        <a:lstStyle/>
        <a:p>
          <a:endParaRPr lang="en-US"/>
        </a:p>
      </dgm:t>
    </dgm:pt>
    <dgm:pt modelId="{6FCA9EAD-F5D3-42BC-846F-4ECD0388C5EE}" type="sibTrans" cxnId="{7EF01AD4-FCC4-405C-8F58-04666B6F74F8}">
      <dgm:prSet/>
      <dgm:spPr>
        <a:ln>
          <a:solidFill>
            <a:schemeClr val="bg1"/>
          </a:solidFill>
        </a:ln>
      </dgm:spPr>
      <dgm:t>
        <a:bodyPr/>
        <a:lstStyle/>
        <a:p>
          <a:endParaRPr lang="en-US"/>
        </a:p>
      </dgm:t>
    </dgm:pt>
    <dgm:pt modelId="{57BD728E-612C-4FFB-B4EE-7F44FEC67797}">
      <dgm:prSet phldrT="[Text]" custT="1"/>
      <dgm:spPr>
        <a:solidFill>
          <a:srgbClr val="7DB862"/>
        </a:solidFill>
        <a:ln>
          <a:noFill/>
        </a:ln>
      </dgm:spPr>
      <dgm:t>
        <a:bodyPr/>
        <a:lstStyle/>
        <a:p>
          <a:r>
            <a:rPr lang="en-US" sz="2000" dirty="0" smtClean="0"/>
            <a:t>5. Sensor distribution </a:t>
          </a:r>
          <a:endParaRPr lang="en-US" sz="2000" dirty="0"/>
        </a:p>
      </dgm:t>
    </dgm:pt>
    <dgm:pt modelId="{D6017EB4-F14C-45DB-88B8-BD6E4B7B6B76}" type="parTrans" cxnId="{FF59C8EB-A54B-4F41-B6D5-17EC944D1DBE}">
      <dgm:prSet/>
      <dgm:spPr/>
      <dgm:t>
        <a:bodyPr/>
        <a:lstStyle/>
        <a:p>
          <a:endParaRPr lang="en-US"/>
        </a:p>
      </dgm:t>
    </dgm:pt>
    <dgm:pt modelId="{0FC46C45-4E63-4510-A5E4-F55FE5947842}" type="sibTrans" cxnId="{FF59C8EB-A54B-4F41-B6D5-17EC944D1DBE}">
      <dgm:prSet/>
      <dgm:spPr>
        <a:ln>
          <a:solidFill>
            <a:schemeClr val="bg1"/>
          </a:solidFill>
        </a:ln>
      </dgm:spPr>
      <dgm:t>
        <a:bodyPr/>
        <a:lstStyle/>
        <a:p>
          <a:endParaRPr lang="en-US"/>
        </a:p>
      </dgm:t>
    </dgm:pt>
    <dgm:pt modelId="{8B9837CE-7610-4CC7-9438-EF95414A009E}" type="pres">
      <dgm:prSet presAssocID="{91215B5E-7252-4BCF-ADDB-CF1E9062D14E}" presName="cycle" presStyleCnt="0">
        <dgm:presLayoutVars>
          <dgm:dir/>
          <dgm:resizeHandles val="exact"/>
        </dgm:presLayoutVars>
      </dgm:prSet>
      <dgm:spPr/>
      <dgm:t>
        <a:bodyPr/>
        <a:lstStyle/>
        <a:p>
          <a:endParaRPr lang="en-US"/>
        </a:p>
      </dgm:t>
    </dgm:pt>
    <dgm:pt modelId="{D51D6290-AFF5-4537-926A-A337B987CB3C}" type="pres">
      <dgm:prSet presAssocID="{86C2C995-62B2-43D9-92D1-740A285021C0}" presName="node" presStyleLbl="node1" presStyleIdx="0" presStyleCnt="5" custScaleX="130497" custScaleY="91090" custRadScaleRad="100394" custRadScaleInc="0">
        <dgm:presLayoutVars>
          <dgm:bulletEnabled val="1"/>
        </dgm:presLayoutVars>
      </dgm:prSet>
      <dgm:spPr/>
      <dgm:t>
        <a:bodyPr/>
        <a:lstStyle/>
        <a:p>
          <a:endParaRPr lang="en-US"/>
        </a:p>
      </dgm:t>
    </dgm:pt>
    <dgm:pt modelId="{C96EC59E-04EE-402A-B6C1-FFE8F926B9A2}" type="pres">
      <dgm:prSet presAssocID="{86C2C995-62B2-43D9-92D1-740A285021C0}" presName="spNode" presStyleCnt="0"/>
      <dgm:spPr/>
    </dgm:pt>
    <dgm:pt modelId="{3660B689-B039-40A1-ABE9-0E9BA51B3DBF}" type="pres">
      <dgm:prSet presAssocID="{CCD8B776-1B2F-4C9E-BAAE-4943B5A0B341}" presName="sibTrans" presStyleLbl="sibTrans1D1" presStyleIdx="0" presStyleCnt="5"/>
      <dgm:spPr/>
      <dgm:t>
        <a:bodyPr/>
        <a:lstStyle/>
        <a:p>
          <a:endParaRPr lang="en-US"/>
        </a:p>
      </dgm:t>
    </dgm:pt>
    <dgm:pt modelId="{A5EE7F8F-7E31-43B3-9A63-16DF44E83990}" type="pres">
      <dgm:prSet presAssocID="{EB3F86C4-A32C-4DD7-8709-B4B9FE388942}" presName="node" presStyleLbl="node1" presStyleIdx="1" presStyleCnt="5" custScaleX="119423" custScaleY="99646" custRadScaleRad="111521" custRadScaleInc="20431">
        <dgm:presLayoutVars>
          <dgm:bulletEnabled val="1"/>
        </dgm:presLayoutVars>
      </dgm:prSet>
      <dgm:spPr/>
      <dgm:t>
        <a:bodyPr/>
        <a:lstStyle/>
        <a:p>
          <a:endParaRPr lang="en-US"/>
        </a:p>
      </dgm:t>
    </dgm:pt>
    <dgm:pt modelId="{D7B7137C-8638-460D-ACA8-A865A46CF746}" type="pres">
      <dgm:prSet presAssocID="{EB3F86C4-A32C-4DD7-8709-B4B9FE388942}" presName="spNode" presStyleCnt="0"/>
      <dgm:spPr/>
    </dgm:pt>
    <dgm:pt modelId="{C191D32A-22EC-4F0E-9B77-B63E8F92146C}" type="pres">
      <dgm:prSet presAssocID="{0355582F-2154-4D9C-99FD-6C272DB4DE24}" presName="sibTrans" presStyleLbl="sibTrans1D1" presStyleIdx="1" presStyleCnt="5"/>
      <dgm:spPr/>
      <dgm:t>
        <a:bodyPr/>
        <a:lstStyle/>
        <a:p>
          <a:endParaRPr lang="en-US"/>
        </a:p>
      </dgm:t>
    </dgm:pt>
    <dgm:pt modelId="{D93257C5-C886-4542-92EF-C579AE688A75}" type="pres">
      <dgm:prSet presAssocID="{42FECD51-46E3-4014-B4E3-690C5EF75577}" presName="node" presStyleLbl="node1" presStyleIdx="2" presStyleCnt="5" custScaleX="119283">
        <dgm:presLayoutVars>
          <dgm:bulletEnabled val="1"/>
        </dgm:presLayoutVars>
      </dgm:prSet>
      <dgm:spPr/>
      <dgm:t>
        <a:bodyPr/>
        <a:lstStyle/>
        <a:p>
          <a:endParaRPr lang="en-US"/>
        </a:p>
      </dgm:t>
    </dgm:pt>
    <dgm:pt modelId="{724E0731-D8D5-40B4-B3E3-8F4D33C093A2}" type="pres">
      <dgm:prSet presAssocID="{42FECD51-46E3-4014-B4E3-690C5EF75577}" presName="spNode" presStyleCnt="0"/>
      <dgm:spPr/>
    </dgm:pt>
    <dgm:pt modelId="{CC42C845-ADA6-4C51-912B-8CD0846B47C4}" type="pres">
      <dgm:prSet presAssocID="{80A3AB22-1C85-47F8-BE12-897220AA9C04}" presName="sibTrans" presStyleLbl="sibTrans1D1" presStyleIdx="2" presStyleCnt="5"/>
      <dgm:spPr/>
      <dgm:t>
        <a:bodyPr/>
        <a:lstStyle/>
        <a:p>
          <a:endParaRPr lang="en-US"/>
        </a:p>
      </dgm:t>
    </dgm:pt>
    <dgm:pt modelId="{9FCC8AFB-16A0-4DB1-AC49-62286FA51F2D}" type="pres">
      <dgm:prSet presAssocID="{555D73FA-83A7-4099-98E9-164DDC5FB442}" presName="node" presStyleLbl="node1" presStyleIdx="3" presStyleCnt="5" custScaleX="129623">
        <dgm:presLayoutVars>
          <dgm:bulletEnabled val="1"/>
        </dgm:presLayoutVars>
      </dgm:prSet>
      <dgm:spPr/>
      <dgm:t>
        <a:bodyPr/>
        <a:lstStyle/>
        <a:p>
          <a:endParaRPr lang="en-US"/>
        </a:p>
      </dgm:t>
    </dgm:pt>
    <dgm:pt modelId="{2425FAE1-862C-4741-992C-17A1840B38E5}" type="pres">
      <dgm:prSet presAssocID="{555D73FA-83A7-4099-98E9-164DDC5FB442}" presName="spNode" presStyleCnt="0"/>
      <dgm:spPr/>
    </dgm:pt>
    <dgm:pt modelId="{31F4BC37-25BF-4B9D-B538-D63DE53EE3D9}" type="pres">
      <dgm:prSet presAssocID="{6FCA9EAD-F5D3-42BC-846F-4ECD0388C5EE}" presName="sibTrans" presStyleLbl="sibTrans1D1" presStyleIdx="3" presStyleCnt="5"/>
      <dgm:spPr/>
      <dgm:t>
        <a:bodyPr/>
        <a:lstStyle/>
        <a:p>
          <a:endParaRPr lang="en-US"/>
        </a:p>
      </dgm:t>
    </dgm:pt>
    <dgm:pt modelId="{98BFE9CC-A54D-4B15-BA79-F534708C2337}" type="pres">
      <dgm:prSet presAssocID="{57BD728E-612C-4FFB-B4EE-7F44FEC67797}" presName="node" presStyleLbl="node1" presStyleIdx="4" presStyleCnt="5" custScaleX="120322">
        <dgm:presLayoutVars>
          <dgm:bulletEnabled val="1"/>
        </dgm:presLayoutVars>
      </dgm:prSet>
      <dgm:spPr/>
      <dgm:t>
        <a:bodyPr/>
        <a:lstStyle/>
        <a:p>
          <a:endParaRPr lang="en-US"/>
        </a:p>
      </dgm:t>
    </dgm:pt>
    <dgm:pt modelId="{64FC5323-E053-475C-8DB2-EDA28330007B}" type="pres">
      <dgm:prSet presAssocID="{57BD728E-612C-4FFB-B4EE-7F44FEC67797}" presName="spNode" presStyleCnt="0"/>
      <dgm:spPr/>
    </dgm:pt>
    <dgm:pt modelId="{45E30CC9-E8C5-43A1-8BB2-7337F68448EF}" type="pres">
      <dgm:prSet presAssocID="{0FC46C45-4E63-4510-A5E4-F55FE5947842}" presName="sibTrans" presStyleLbl="sibTrans1D1" presStyleIdx="4" presStyleCnt="5"/>
      <dgm:spPr/>
      <dgm:t>
        <a:bodyPr/>
        <a:lstStyle/>
        <a:p>
          <a:endParaRPr lang="en-US"/>
        </a:p>
      </dgm:t>
    </dgm:pt>
  </dgm:ptLst>
  <dgm:cxnLst>
    <dgm:cxn modelId="{FF59C8EB-A54B-4F41-B6D5-17EC944D1DBE}" srcId="{91215B5E-7252-4BCF-ADDB-CF1E9062D14E}" destId="{57BD728E-612C-4FFB-B4EE-7F44FEC67797}" srcOrd="4" destOrd="0" parTransId="{D6017EB4-F14C-45DB-88B8-BD6E4B7B6B76}" sibTransId="{0FC46C45-4E63-4510-A5E4-F55FE5947842}"/>
    <dgm:cxn modelId="{5F57956C-F6E4-4DCE-B5DB-1782C6FD9F70}" type="presOf" srcId="{91215B5E-7252-4BCF-ADDB-CF1E9062D14E}" destId="{8B9837CE-7610-4CC7-9438-EF95414A009E}" srcOrd="0" destOrd="0" presId="urn:microsoft.com/office/officeart/2005/8/layout/cycle6"/>
    <dgm:cxn modelId="{090EB6A7-6A28-402A-8ABB-0D4ED3893AAD}" srcId="{91215B5E-7252-4BCF-ADDB-CF1E9062D14E}" destId="{86C2C995-62B2-43D9-92D1-740A285021C0}" srcOrd="0" destOrd="0" parTransId="{5CC4B5A6-FA81-43F2-A86C-9222B7709069}" sibTransId="{CCD8B776-1B2F-4C9E-BAAE-4943B5A0B341}"/>
    <dgm:cxn modelId="{FCF3EFEB-A3B5-40E5-9107-11CD898AF4C2}" type="presOf" srcId="{EB3F86C4-A32C-4DD7-8709-B4B9FE388942}" destId="{A5EE7F8F-7E31-43B3-9A63-16DF44E83990}" srcOrd="0" destOrd="0" presId="urn:microsoft.com/office/officeart/2005/8/layout/cycle6"/>
    <dgm:cxn modelId="{F291DEE4-663E-4319-8B7B-7E03154DC5E7}" type="presOf" srcId="{6FCA9EAD-F5D3-42BC-846F-4ECD0388C5EE}" destId="{31F4BC37-25BF-4B9D-B538-D63DE53EE3D9}" srcOrd="0" destOrd="0" presId="urn:microsoft.com/office/officeart/2005/8/layout/cycle6"/>
    <dgm:cxn modelId="{75AF86E0-7665-47DE-BC91-4EDE177F8152}" type="presOf" srcId="{86C2C995-62B2-43D9-92D1-740A285021C0}" destId="{D51D6290-AFF5-4537-926A-A337B987CB3C}" srcOrd="0" destOrd="0" presId="urn:microsoft.com/office/officeart/2005/8/layout/cycle6"/>
    <dgm:cxn modelId="{EC985288-6D88-4CA2-9210-97D693BD21C2}" srcId="{91215B5E-7252-4BCF-ADDB-CF1E9062D14E}" destId="{42FECD51-46E3-4014-B4E3-690C5EF75577}" srcOrd="2" destOrd="0" parTransId="{9E3F07AD-3860-4E0C-BE34-7141D1A631DE}" sibTransId="{80A3AB22-1C85-47F8-BE12-897220AA9C04}"/>
    <dgm:cxn modelId="{7EF01AD4-FCC4-405C-8F58-04666B6F74F8}" srcId="{91215B5E-7252-4BCF-ADDB-CF1E9062D14E}" destId="{555D73FA-83A7-4099-98E9-164DDC5FB442}" srcOrd="3" destOrd="0" parTransId="{EBF0D6EB-2AC6-4BB1-BD97-EFFD53A0DB76}" sibTransId="{6FCA9EAD-F5D3-42BC-846F-4ECD0388C5EE}"/>
    <dgm:cxn modelId="{FE4552B8-5A7C-4F82-9395-9AC5147B3AB0}" type="presOf" srcId="{555D73FA-83A7-4099-98E9-164DDC5FB442}" destId="{9FCC8AFB-16A0-4DB1-AC49-62286FA51F2D}" srcOrd="0" destOrd="0" presId="urn:microsoft.com/office/officeart/2005/8/layout/cycle6"/>
    <dgm:cxn modelId="{EADDD922-D64E-4354-874A-00B8033ECA96}" type="presOf" srcId="{0FC46C45-4E63-4510-A5E4-F55FE5947842}" destId="{45E30CC9-E8C5-43A1-8BB2-7337F68448EF}" srcOrd="0" destOrd="0" presId="urn:microsoft.com/office/officeart/2005/8/layout/cycle6"/>
    <dgm:cxn modelId="{D2ED2A4A-013A-47D6-BAE3-528416B77D26}" type="presOf" srcId="{57BD728E-612C-4FFB-B4EE-7F44FEC67797}" destId="{98BFE9CC-A54D-4B15-BA79-F534708C2337}" srcOrd="0" destOrd="0" presId="urn:microsoft.com/office/officeart/2005/8/layout/cycle6"/>
    <dgm:cxn modelId="{7247F8D4-E0BE-401D-B36B-12FF549E3998}" srcId="{91215B5E-7252-4BCF-ADDB-CF1E9062D14E}" destId="{EB3F86C4-A32C-4DD7-8709-B4B9FE388942}" srcOrd="1" destOrd="0" parTransId="{FAC396D0-4DB9-4277-B1D8-50EBA1964E69}" sibTransId="{0355582F-2154-4D9C-99FD-6C272DB4DE24}"/>
    <dgm:cxn modelId="{94919D31-3222-4683-B6B4-A05E50205035}" type="presOf" srcId="{CCD8B776-1B2F-4C9E-BAAE-4943B5A0B341}" destId="{3660B689-B039-40A1-ABE9-0E9BA51B3DBF}" srcOrd="0" destOrd="0" presId="urn:microsoft.com/office/officeart/2005/8/layout/cycle6"/>
    <dgm:cxn modelId="{F84B425A-D4F7-4299-AC79-E22292F5EE5C}" type="presOf" srcId="{80A3AB22-1C85-47F8-BE12-897220AA9C04}" destId="{CC42C845-ADA6-4C51-912B-8CD0846B47C4}" srcOrd="0" destOrd="0" presId="urn:microsoft.com/office/officeart/2005/8/layout/cycle6"/>
    <dgm:cxn modelId="{DBA53678-91E2-49D0-A3CA-B0412CCF9FAF}" type="presOf" srcId="{0355582F-2154-4D9C-99FD-6C272DB4DE24}" destId="{C191D32A-22EC-4F0E-9B77-B63E8F92146C}" srcOrd="0" destOrd="0" presId="urn:microsoft.com/office/officeart/2005/8/layout/cycle6"/>
    <dgm:cxn modelId="{F2FF68DC-8869-4A12-B025-3A470A942D38}" type="presOf" srcId="{42FECD51-46E3-4014-B4E3-690C5EF75577}" destId="{D93257C5-C886-4542-92EF-C579AE688A75}" srcOrd="0" destOrd="0" presId="urn:microsoft.com/office/officeart/2005/8/layout/cycle6"/>
    <dgm:cxn modelId="{38B23A6F-DD54-4D6F-9FC3-7DABD790CED2}" type="presParOf" srcId="{8B9837CE-7610-4CC7-9438-EF95414A009E}" destId="{D51D6290-AFF5-4537-926A-A337B987CB3C}" srcOrd="0" destOrd="0" presId="urn:microsoft.com/office/officeart/2005/8/layout/cycle6"/>
    <dgm:cxn modelId="{4E3D5A5E-6D63-4E83-B00E-1B402D57E38E}" type="presParOf" srcId="{8B9837CE-7610-4CC7-9438-EF95414A009E}" destId="{C96EC59E-04EE-402A-B6C1-FFE8F926B9A2}" srcOrd="1" destOrd="0" presId="urn:microsoft.com/office/officeart/2005/8/layout/cycle6"/>
    <dgm:cxn modelId="{8BA01DE9-FBEA-4735-9E57-277DBB3A9314}" type="presParOf" srcId="{8B9837CE-7610-4CC7-9438-EF95414A009E}" destId="{3660B689-B039-40A1-ABE9-0E9BA51B3DBF}" srcOrd="2" destOrd="0" presId="urn:microsoft.com/office/officeart/2005/8/layout/cycle6"/>
    <dgm:cxn modelId="{8076EA84-4EC4-4504-8BFD-3C6FFBC4ECBC}" type="presParOf" srcId="{8B9837CE-7610-4CC7-9438-EF95414A009E}" destId="{A5EE7F8F-7E31-43B3-9A63-16DF44E83990}" srcOrd="3" destOrd="0" presId="urn:microsoft.com/office/officeart/2005/8/layout/cycle6"/>
    <dgm:cxn modelId="{2D391194-D632-438F-85D4-26FFC9D1781F}" type="presParOf" srcId="{8B9837CE-7610-4CC7-9438-EF95414A009E}" destId="{D7B7137C-8638-460D-ACA8-A865A46CF746}" srcOrd="4" destOrd="0" presId="urn:microsoft.com/office/officeart/2005/8/layout/cycle6"/>
    <dgm:cxn modelId="{E270BA61-1B2E-43B7-881D-68371759D2ED}" type="presParOf" srcId="{8B9837CE-7610-4CC7-9438-EF95414A009E}" destId="{C191D32A-22EC-4F0E-9B77-B63E8F92146C}" srcOrd="5" destOrd="0" presId="urn:microsoft.com/office/officeart/2005/8/layout/cycle6"/>
    <dgm:cxn modelId="{3D9D4F33-F017-4668-92FD-37D610A49571}" type="presParOf" srcId="{8B9837CE-7610-4CC7-9438-EF95414A009E}" destId="{D93257C5-C886-4542-92EF-C579AE688A75}" srcOrd="6" destOrd="0" presId="urn:microsoft.com/office/officeart/2005/8/layout/cycle6"/>
    <dgm:cxn modelId="{AE1637C0-8E37-4C20-B4FC-9630173F7ADA}" type="presParOf" srcId="{8B9837CE-7610-4CC7-9438-EF95414A009E}" destId="{724E0731-D8D5-40B4-B3E3-8F4D33C093A2}" srcOrd="7" destOrd="0" presId="urn:microsoft.com/office/officeart/2005/8/layout/cycle6"/>
    <dgm:cxn modelId="{485ABB63-4A02-4DD8-A62F-BA58090AAC55}" type="presParOf" srcId="{8B9837CE-7610-4CC7-9438-EF95414A009E}" destId="{CC42C845-ADA6-4C51-912B-8CD0846B47C4}" srcOrd="8" destOrd="0" presId="urn:microsoft.com/office/officeart/2005/8/layout/cycle6"/>
    <dgm:cxn modelId="{4EFCCF7D-17F6-4D31-B403-462D30F52C9B}" type="presParOf" srcId="{8B9837CE-7610-4CC7-9438-EF95414A009E}" destId="{9FCC8AFB-16A0-4DB1-AC49-62286FA51F2D}" srcOrd="9" destOrd="0" presId="urn:microsoft.com/office/officeart/2005/8/layout/cycle6"/>
    <dgm:cxn modelId="{0FB50FD1-D804-4C32-A1BA-DD3FB412A2B8}" type="presParOf" srcId="{8B9837CE-7610-4CC7-9438-EF95414A009E}" destId="{2425FAE1-862C-4741-992C-17A1840B38E5}" srcOrd="10" destOrd="0" presId="urn:microsoft.com/office/officeart/2005/8/layout/cycle6"/>
    <dgm:cxn modelId="{686148E3-FD43-4772-BA41-7439AED9A480}" type="presParOf" srcId="{8B9837CE-7610-4CC7-9438-EF95414A009E}" destId="{31F4BC37-25BF-4B9D-B538-D63DE53EE3D9}" srcOrd="11" destOrd="0" presId="urn:microsoft.com/office/officeart/2005/8/layout/cycle6"/>
    <dgm:cxn modelId="{4E54151F-0A74-4BCC-8E90-32308D77C8EF}" type="presParOf" srcId="{8B9837CE-7610-4CC7-9438-EF95414A009E}" destId="{98BFE9CC-A54D-4B15-BA79-F534708C2337}" srcOrd="12" destOrd="0" presId="urn:microsoft.com/office/officeart/2005/8/layout/cycle6"/>
    <dgm:cxn modelId="{20597977-D5AD-446D-9D40-8D78C8A55187}" type="presParOf" srcId="{8B9837CE-7610-4CC7-9438-EF95414A009E}" destId="{64FC5323-E053-475C-8DB2-EDA28330007B}" srcOrd="13" destOrd="0" presId="urn:microsoft.com/office/officeart/2005/8/layout/cycle6"/>
    <dgm:cxn modelId="{7B1DD9CE-70B1-4015-B97D-8B0CEF83724D}" type="presParOf" srcId="{8B9837CE-7610-4CC7-9438-EF95414A009E}" destId="{45E30CC9-E8C5-43A1-8BB2-7337F68448EF}"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ED7E10-EA26-4947-9761-FD74082B6977}"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n-US"/>
        </a:p>
      </dgm:t>
    </dgm:pt>
    <dgm:pt modelId="{30F4C293-8B1B-4293-A42C-CAD168D3D241}">
      <dgm:prSet phldrT="[Text]"/>
      <dgm:spPr/>
      <dgm:t>
        <a:bodyPr/>
        <a:lstStyle/>
        <a:p>
          <a:r>
            <a:rPr lang="en-US" b="1" dirty="0" smtClean="0"/>
            <a:t>Station ID2013 </a:t>
          </a:r>
          <a:r>
            <a:rPr lang="en-US" dirty="0" smtClean="0"/>
            <a:t>(GA)</a:t>
          </a:r>
          <a:endParaRPr lang="en-US" dirty="0"/>
        </a:p>
      </dgm:t>
    </dgm:pt>
    <dgm:pt modelId="{47EC48B8-F0A8-44DC-89FC-48A0527BB9FF}" type="parTrans" cxnId="{905A1D57-2108-48D8-B563-AD5EC5EB015D}">
      <dgm:prSet/>
      <dgm:spPr/>
      <dgm:t>
        <a:bodyPr/>
        <a:lstStyle/>
        <a:p>
          <a:endParaRPr lang="en-US"/>
        </a:p>
      </dgm:t>
    </dgm:pt>
    <dgm:pt modelId="{E3792796-7AB3-452B-8669-74449CC8F963}" type="sibTrans" cxnId="{905A1D57-2108-48D8-B563-AD5EC5EB015D}">
      <dgm:prSet/>
      <dgm:spPr/>
      <dgm:t>
        <a:bodyPr/>
        <a:lstStyle/>
        <a:p>
          <a:endParaRPr lang="en-US"/>
        </a:p>
      </dgm:t>
    </dgm:pt>
    <dgm:pt modelId="{F263A669-0300-4579-88C4-E3B0C2763F0F}">
      <dgm:prSet phldrT="[Text]"/>
      <dgm:spPr/>
      <dgm:t>
        <a:bodyPr/>
        <a:lstStyle/>
        <a:p>
          <a:r>
            <a:rPr lang="en-US" b="1" dirty="0" smtClean="0"/>
            <a:t>Station ID2024 </a:t>
          </a:r>
          <a:r>
            <a:rPr lang="en-US" dirty="0" smtClean="0"/>
            <a:t>(MS)</a:t>
          </a:r>
          <a:endParaRPr lang="en-US" dirty="0"/>
        </a:p>
      </dgm:t>
    </dgm:pt>
    <dgm:pt modelId="{1350F0BA-3FF8-4E05-8E78-7CCFA7D19476}" type="parTrans" cxnId="{DFC04FB4-9AF3-4501-B5F9-5AE90FD7D336}">
      <dgm:prSet/>
      <dgm:spPr/>
      <dgm:t>
        <a:bodyPr/>
        <a:lstStyle/>
        <a:p>
          <a:endParaRPr lang="en-US"/>
        </a:p>
      </dgm:t>
    </dgm:pt>
    <dgm:pt modelId="{0845E60F-0774-4285-BB4B-E41451148BA1}" type="sibTrans" cxnId="{DFC04FB4-9AF3-4501-B5F9-5AE90FD7D336}">
      <dgm:prSet/>
      <dgm:spPr/>
      <dgm:t>
        <a:bodyPr/>
        <a:lstStyle/>
        <a:p>
          <a:endParaRPr lang="en-US"/>
        </a:p>
      </dgm:t>
    </dgm:pt>
    <dgm:pt modelId="{50E168AA-1605-4E37-B2E9-C318A4AB476F}">
      <dgm:prSet phldrT="[Text]" custT="1"/>
      <dgm:spPr/>
      <dgm:t>
        <a:bodyPr/>
        <a:lstStyle/>
        <a:p>
          <a:pPr algn="l"/>
          <a:endParaRPr lang="en-US" sz="2000" b="1" i="0" dirty="0">
            <a:latin typeface="+mj-lt"/>
          </a:endParaRPr>
        </a:p>
      </dgm:t>
    </dgm:pt>
    <dgm:pt modelId="{875C7A76-F92D-4EFD-8E3F-B81F25DB9BB3}" type="parTrans" cxnId="{6B653F64-94C6-46EF-B834-0E1ECFA6CD26}">
      <dgm:prSet/>
      <dgm:spPr/>
      <dgm:t>
        <a:bodyPr/>
        <a:lstStyle/>
        <a:p>
          <a:endParaRPr lang="en-US"/>
        </a:p>
      </dgm:t>
    </dgm:pt>
    <dgm:pt modelId="{7A1C70AE-5356-451F-94B4-1C521AF9B370}" type="sibTrans" cxnId="{6B653F64-94C6-46EF-B834-0E1ECFA6CD26}">
      <dgm:prSet/>
      <dgm:spPr/>
      <dgm:t>
        <a:bodyPr/>
        <a:lstStyle/>
        <a:p>
          <a:endParaRPr lang="en-US"/>
        </a:p>
      </dgm:t>
    </dgm:pt>
    <dgm:pt modelId="{E61B8F36-5F68-4BD1-A97B-949C2DF507E7}">
      <dgm:prSet phldrT="[Text]"/>
      <dgm:spPr/>
      <dgm:t>
        <a:bodyPr/>
        <a:lstStyle/>
        <a:p>
          <a:r>
            <a:rPr lang="en-US" b="1" dirty="0" smtClean="0"/>
            <a:t>Station ID2053 </a:t>
          </a:r>
          <a:r>
            <a:rPr lang="en-US" dirty="0" smtClean="0"/>
            <a:t>(AL)</a:t>
          </a:r>
          <a:endParaRPr lang="en-US" dirty="0"/>
        </a:p>
      </dgm:t>
    </dgm:pt>
    <dgm:pt modelId="{4EDD7E54-25B4-4356-80EF-69AC40819F9E}" type="parTrans" cxnId="{B8959272-DEC9-4B87-9D20-F63B18232283}">
      <dgm:prSet/>
      <dgm:spPr/>
      <dgm:t>
        <a:bodyPr/>
        <a:lstStyle/>
        <a:p>
          <a:endParaRPr lang="en-US"/>
        </a:p>
      </dgm:t>
    </dgm:pt>
    <dgm:pt modelId="{4785E2C4-9D44-45CB-9D45-6B1E382BFBA7}" type="sibTrans" cxnId="{B8959272-DEC9-4B87-9D20-F63B18232283}">
      <dgm:prSet/>
      <dgm:spPr/>
      <dgm:t>
        <a:bodyPr/>
        <a:lstStyle/>
        <a:p>
          <a:endParaRPr lang="en-US"/>
        </a:p>
      </dgm:t>
    </dgm:pt>
    <dgm:pt modelId="{7A897B74-8367-4AF3-AC7A-8DA915809B8C}">
      <dgm:prSet phldrT="[Text]" custT="1"/>
      <dgm:spPr/>
      <dgm:t>
        <a:bodyPr anchor="b" anchorCtr="1"/>
        <a:lstStyle/>
        <a:p>
          <a:pPr algn="r"/>
          <a:endParaRPr lang="en-US" sz="2000" b="1" i="0" dirty="0">
            <a:latin typeface="+mj-lt"/>
          </a:endParaRPr>
        </a:p>
      </dgm:t>
    </dgm:pt>
    <dgm:pt modelId="{115741C5-79ED-44D9-8747-6E8B0888FDC8}" type="parTrans" cxnId="{DDAFF5DB-3C86-42D2-91B4-2234D1370020}">
      <dgm:prSet/>
      <dgm:spPr/>
      <dgm:t>
        <a:bodyPr/>
        <a:lstStyle/>
        <a:p>
          <a:endParaRPr lang="en-US"/>
        </a:p>
      </dgm:t>
    </dgm:pt>
    <dgm:pt modelId="{DF60F9BE-4CDD-4033-A7DD-63DF22E02744}" type="sibTrans" cxnId="{DDAFF5DB-3C86-42D2-91B4-2234D1370020}">
      <dgm:prSet/>
      <dgm:spPr/>
      <dgm:t>
        <a:bodyPr/>
        <a:lstStyle/>
        <a:p>
          <a:endParaRPr lang="en-US"/>
        </a:p>
      </dgm:t>
    </dgm:pt>
    <dgm:pt modelId="{7238BE84-396B-4D31-98F1-7D7C36509A91}">
      <dgm:prSet phldrT="[Text]"/>
      <dgm:spPr/>
      <dgm:t>
        <a:bodyPr/>
        <a:lstStyle/>
        <a:p>
          <a:r>
            <a:rPr lang="en-US" b="1" dirty="0" smtClean="0"/>
            <a:t>Station ID2006 </a:t>
          </a:r>
          <a:r>
            <a:rPr lang="en-US" dirty="0" smtClean="0"/>
            <a:t>(TX)</a:t>
          </a:r>
          <a:endParaRPr lang="en-US" dirty="0"/>
        </a:p>
      </dgm:t>
    </dgm:pt>
    <dgm:pt modelId="{BC387479-4FA0-4F6A-856F-12E4109FDB35}" type="parTrans" cxnId="{B8D08E7B-0A92-4254-B41D-32AB88075B3E}">
      <dgm:prSet/>
      <dgm:spPr/>
      <dgm:t>
        <a:bodyPr/>
        <a:lstStyle/>
        <a:p>
          <a:endParaRPr lang="en-US"/>
        </a:p>
      </dgm:t>
    </dgm:pt>
    <dgm:pt modelId="{F1DFE3B9-E3C5-4979-A8AD-FBE06B579B19}" type="sibTrans" cxnId="{B8D08E7B-0A92-4254-B41D-32AB88075B3E}">
      <dgm:prSet/>
      <dgm:spPr/>
      <dgm:t>
        <a:bodyPr/>
        <a:lstStyle/>
        <a:p>
          <a:endParaRPr lang="en-US"/>
        </a:p>
      </dgm:t>
    </dgm:pt>
    <dgm:pt modelId="{BF632370-CC1A-48C2-8FF7-83569DC378CC}">
      <dgm:prSet/>
      <dgm:spPr/>
      <dgm:t>
        <a:bodyPr/>
        <a:lstStyle/>
        <a:p>
          <a:pPr algn="r"/>
          <a:endParaRPr lang="en-US" sz="1600" dirty="0"/>
        </a:p>
      </dgm:t>
    </dgm:pt>
    <dgm:pt modelId="{8B76EE09-F101-4F7C-8EAD-038A3332BF87}" type="parTrans" cxnId="{0BE56DD0-7FEB-4A27-A10D-28CCAEEE1436}">
      <dgm:prSet/>
      <dgm:spPr/>
      <dgm:t>
        <a:bodyPr/>
        <a:lstStyle/>
        <a:p>
          <a:endParaRPr lang="en-US"/>
        </a:p>
      </dgm:t>
    </dgm:pt>
    <dgm:pt modelId="{35335104-BEE1-4B50-AAD0-E737F4E67C94}" type="sibTrans" cxnId="{0BE56DD0-7FEB-4A27-A10D-28CCAEEE1436}">
      <dgm:prSet/>
      <dgm:spPr/>
      <dgm:t>
        <a:bodyPr/>
        <a:lstStyle/>
        <a:p>
          <a:endParaRPr lang="en-US"/>
        </a:p>
      </dgm:t>
    </dgm:pt>
    <dgm:pt modelId="{1699A85A-5F25-4F6B-B644-E533905CFAD8}">
      <dgm:prSet phldrT="[Text]" custT="1"/>
      <dgm:spPr/>
      <dgm:t>
        <a:bodyPr anchor="b" anchorCtr="0"/>
        <a:lstStyle/>
        <a:p>
          <a:pPr algn="l"/>
          <a:endParaRPr lang="en-US" sz="2000" b="1" dirty="0">
            <a:latin typeface="+mj-lt"/>
          </a:endParaRPr>
        </a:p>
      </dgm:t>
    </dgm:pt>
    <dgm:pt modelId="{CE5EA3AE-5726-45EE-B375-21709AE941B1}" type="sibTrans" cxnId="{BFB286A7-A634-40EB-88FD-1FA32A31176C}">
      <dgm:prSet/>
      <dgm:spPr/>
      <dgm:t>
        <a:bodyPr/>
        <a:lstStyle/>
        <a:p>
          <a:endParaRPr lang="en-US"/>
        </a:p>
      </dgm:t>
    </dgm:pt>
    <dgm:pt modelId="{93C1F9A9-6FC9-4DCA-9236-8A29FF1BD9F6}" type="parTrans" cxnId="{BFB286A7-A634-40EB-88FD-1FA32A31176C}">
      <dgm:prSet/>
      <dgm:spPr/>
      <dgm:t>
        <a:bodyPr/>
        <a:lstStyle/>
        <a:p>
          <a:endParaRPr lang="en-US"/>
        </a:p>
      </dgm:t>
    </dgm:pt>
    <dgm:pt modelId="{71D832C2-E440-4154-A00A-FF869CB98593}">
      <dgm:prSet phldrT="[Text]" custT="1"/>
      <dgm:spPr/>
      <dgm:t>
        <a:bodyPr/>
        <a:lstStyle/>
        <a:p>
          <a:pPr algn="r"/>
          <a:endParaRPr lang="en-US" sz="2000" b="1" dirty="0">
            <a:latin typeface="+mj-lt"/>
          </a:endParaRPr>
        </a:p>
      </dgm:t>
    </dgm:pt>
    <dgm:pt modelId="{B8C365D0-A722-4001-A64B-C47984CAE35A}" type="sibTrans" cxnId="{1C4C6FC9-FF34-44CB-A55C-288B73201886}">
      <dgm:prSet/>
      <dgm:spPr/>
      <dgm:t>
        <a:bodyPr/>
        <a:lstStyle/>
        <a:p>
          <a:endParaRPr lang="en-US"/>
        </a:p>
      </dgm:t>
    </dgm:pt>
    <dgm:pt modelId="{EF14124B-1752-403A-B0C0-698418358C65}" type="parTrans" cxnId="{1C4C6FC9-FF34-44CB-A55C-288B73201886}">
      <dgm:prSet/>
      <dgm:spPr/>
      <dgm:t>
        <a:bodyPr/>
        <a:lstStyle/>
        <a:p>
          <a:endParaRPr lang="en-US"/>
        </a:p>
      </dgm:t>
    </dgm:pt>
    <dgm:pt modelId="{893EDD35-61E6-4A05-96C4-308FE42F62C6}" type="pres">
      <dgm:prSet presAssocID="{B5ED7E10-EA26-4947-9761-FD74082B6977}" presName="cycleMatrixDiagram" presStyleCnt="0">
        <dgm:presLayoutVars>
          <dgm:chMax val="1"/>
          <dgm:dir/>
          <dgm:animLvl val="lvl"/>
          <dgm:resizeHandles val="exact"/>
        </dgm:presLayoutVars>
      </dgm:prSet>
      <dgm:spPr/>
      <dgm:t>
        <a:bodyPr/>
        <a:lstStyle/>
        <a:p>
          <a:endParaRPr lang="en-US"/>
        </a:p>
      </dgm:t>
    </dgm:pt>
    <dgm:pt modelId="{FB52A108-B384-4AC0-AEC5-D66C3403A100}" type="pres">
      <dgm:prSet presAssocID="{B5ED7E10-EA26-4947-9761-FD74082B6977}" presName="children" presStyleCnt="0"/>
      <dgm:spPr/>
      <dgm:t>
        <a:bodyPr/>
        <a:lstStyle/>
        <a:p>
          <a:endParaRPr lang="en-US"/>
        </a:p>
      </dgm:t>
    </dgm:pt>
    <dgm:pt modelId="{9F1EDFC4-C4D5-46C4-AEE9-72E2ABACCA59}" type="pres">
      <dgm:prSet presAssocID="{B5ED7E10-EA26-4947-9761-FD74082B6977}" presName="child1group" presStyleCnt="0"/>
      <dgm:spPr/>
      <dgm:t>
        <a:bodyPr/>
        <a:lstStyle/>
        <a:p>
          <a:endParaRPr lang="en-US"/>
        </a:p>
      </dgm:t>
    </dgm:pt>
    <dgm:pt modelId="{3B97EE16-9BD2-46C3-894B-25F7DDF13CB5}" type="pres">
      <dgm:prSet presAssocID="{B5ED7E10-EA26-4947-9761-FD74082B6977}" presName="child1" presStyleLbl="bgAcc1" presStyleIdx="0" presStyleCnt="4" custScaleX="112079" custScaleY="127055"/>
      <dgm:spPr/>
      <dgm:t>
        <a:bodyPr/>
        <a:lstStyle/>
        <a:p>
          <a:endParaRPr lang="en-US"/>
        </a:p>
      </dgm:t>
    </dgm:pt>
    <dgm:pt modelId="{B798A65C-BAFB-4776-AA0D-874B84D31806}" type="pres">
      <dgm:prSet presAssocID="{B5ED7E10-EA26-4947-9761-FD74082B6977}" presName="child1Text" presStyleLbl="bgAcc1" presStyleIdx="0" presStyleCnt="4">
        <dgm:presLayoutVars>
          <dgm:bulletEnabled val="1"/>
        </dgm:presLayoutVars>
      </dgm:prSet>
      <dgm:spPr/>
      <dgm:t>
        <a:bodyPr/>
        <a:lstStyle/>
        <a:p>
          <a:endParaRPr lang="en-US"/>
        </a:p>
      </dgm:t>
    </dgm:pt>
    <dgm:pt modelId="{171F8D4D-906A-48E7-98C5-3B594523201B}" type="pres">
      <dgm:prSet presAssocID="{B5ED7E10-EA26-4947-9761-FD74082B6977}" presName="child2group" presStyleCnt="0"/>
      <dgm:spPr/>
      <dgm:t>
        <a:bodyPr/>
        <a:lstStyle/>
        <a:p>
          <a:endParaRPr lang="en-US"/>
        </a:p>
      </dgm:t>
    </dgm:pt>
    <dgm:pt modelId="{0E3664C7-3617-4A1B-8B9B-33308E903EE5}" type="pres">
      <dgm:prSet presAssocID="{B5ED7E10-EA26-4947-9761-FD74082B6977}" presName="child2" presStyleLbl="bgAcc1" presStyleIdx="1" presStyleCnt="4" custScaleY="142731"/>
      <dgm:spPr/>
      <dgm:t>
        <a:bodyPr/>
        <a:lstStyle/>
        <a:p>
          <a:endParaRPr lang="en-US"/>
        </a:p>
      </dgm:t>
    </dgm:pt>
    <dgm:pt modelId="{B90BC75E-96EC-4B74-B9CB-F32D71B9372D}" type="pres">
      <dgm:prSet presAssocID="{B5ED7E10-EA26-4947-9761-FD74082B6977}" presName="child2Text" presStyleLbl="bgAcc1" presStyleIdx="1" presStyleCnt="4">
        <dgm:presLayoutVars>
          <dgm:bulletEnabled val="1"/>
        </dgm:presLayoutVars>
      </dgm:prSet>
      <dgm:spPr/>
      <dgm:t>
        <a:bodyPr/>
        <a:lstStyle/>
        <a:p>
          <a:endParaRPr lang="en-US"/>
        </a:p>
      </dgm:t>
    </dgm:pt>
    <dgm:pt modelId="{2EB8AECA-5007-48E7-8164-CEBF574EBA53}" type="pres">
      <dgm:prSet presAssocID="{B5ED7E10-EA26-4947-9761-FD74082B6977}" presName="child3group" presStyleCnt="0"/>
      <dgm:spPr/>
      <dgm:t>
        <a:bodyPr/>
        <a:lstStyle/>
        <a:p>
          <a:endParaRPr lang="en-US"/>
        </a:p>
      </dgm:t>
    </dgm:pt>
    <dgm:pt modelId="{1C2AA586-54A1-469E-8782-E342A978B685}" type="pres">
      <dgm:prSet presAssocID="{B5ED7E10-EA26-4947-9761-FD74082B6977}" presName="child3" presStyleLbl="bgAcc1" presStyleIdx="2" presStyleCnt="4" custScaleY="142805"/>
      <dgm:spPr/>
      <dgm:t>
        <a:bodyPr/>
        <a:lstStyle/>
        <a:p>
          <a:endParaRPr lang="en-US"/>
        </a:p>
      </dgm:t>
    </dgm:pt>
    <dgm:pt modelId="{F60C570E-0CEB-424B-B235-12A0B6F4EDC6}" type="pres">
      <dgm:prSet presAssocID="{B5ED7E10-EA26-4947-9761-FD74082B6977}" presName="child3Text" presStyleLbl="bgAcc1" presStyleIdx="2" presStyleCnt="4">
        <dgm:presLayoutVars>
          <dgm:bulletEnabled val="1"/>
        </dgm:presLayoutVars>
      </dgm:prSet>
      <dgm:spPr/>
      <dgm:t>
        <a:bodyPr/>
        <a:lstStyle/>
        <a:p>
          <a:endParaRPr lang="en-US"/>
        </a:p>
      </dgm:t>
    </dgm:pt>
    <dgm:pt modelId="{E05922F7-6BE1-4663-8EEB-42C4924AB77B}" type="pres">
      <dgm:prSet presAssocID="{B5ED7E10-EA26-4947-9761-FD74082B6977}" presName="child4group" presStyleCnt="0"/>
      <dgm:spPr/>
      <dgm:t>
        <a:bodyPr/>
        <a:lstStyle/>
        <a:p>
          <a:endParaRPr lang="en-US"/>
        </a:p>
      </dgm:t>
    </dgm:pt>
    <dgm:pt modelId="{3951991E-F1AA-4DE4-BAC4-81B0A451545F}" type="pres">
      <dgm:prSet presAssocID="{B5ED7E10-EA26-4947-9761-FD74082B6977}" presName="child4" presStyleLbl="bgAcc1" presStyleIdx="3" presStyleCnt="4" custScaleY="143479"/>
      <dgm:spPr/>
      <dgm:t>
        <a:bodyPr/>
        <a:lstStyle/>
        <a:p>
          <a:endParaRPr lang="en-US"/>
        </a:p>
      </dgm:t>
    </dgm:pt>
    <dgm:pt modelId="{0BB9B1F7-6019-4594-AEC8-4E7ADB80954D}" type="pres">
      <dgm:prSet presAssocID="{B5ED7E10-EA26-4947-9761-FD74082B6977}" presName="child4Text" presStyleLbl="bgAcc1" presStyleIdx="3" presStyleCnt="4">
        <dgm:presLayoutVars>
          <dgm:bulletEnabled val="1"/>
        </dgm:presLayoutVars>
      </dgm:prSet>
      <dgm:spPr/>
      <dgm:t>
        <a:bodyPr/>
        <a:lstStyle/>
        <a:p>
          <a:endParaRPr lang="en-US"/>
        </a:p>
      </dgm:t>
    </dgm:pt>
    <dgm:pt modelId="{721EE316-3970-43A2-B38B-C3E3AB83450B}" type="pres">
      <dgm:prSet presAssocID="{B5ED7E10-EA26-4947-9761-FD74082B6977}" presName="childPlaceholder" presStyleCnt="0"/>
      <dgm:spPr/>
      <dgm:t>
        <a:bodyPr/>
        <a:lstStyle/>
        <a:p>
          <a:endParaRPr lang="en-US"/>
        </a:p>
      </dgm:t>
    </dgm:pt>
    <dgm:pt modelId="{09CFF502-77CD-46C3-8EBB-1986BB997283}" type="pres">
      <dgm:prSet presAssocID="{B5ED7E10-EA26-4947-9761-FD74082B6977}" presName="circle" presStyleCnt="0"/>
      <dgm:spPr/>
      <dgm:t>
        <a:bodyPr/>
        <a:lstStyle/>
        <a:p>
          <a:endParaRPr lang="en-US"/>
        </a:p>
      </dgm:t>
    </dgm:pt>
    <dgm:pt modelId="{26B7DEF2-A46D-4ADA-8557-CF0BC31315EB}" type="pres">
      <dgm:prSet presAssocID="{B5ED7E10-EA26-4947-9761-FD74082B6977}" presName="quadrant1" presStyleLbl="node1" presStyleIdx="0" presStyleCnt="4">
        <dgm:presLayoutVars>
          <dgm:chMax val="1"/>
          <dgm:bulletEnabled val="1"/>
        </dgm:presLayoutVars>
      </dgm:prSet>
      <dgm:spPr/>
      <dgm:t>
        <a:bodyPr/>
        <a:lstStyle/>
        <a:p>
          <a:endParaRPr lang="en-US"/>
        </a:p>
      </dgm:t>
    </dgm:pt>
    <dgm:pt modelId="{9F4F5AD9-6473-4043-8FD7-94E0C373329B}" type="pres">
      <dgm:prSet presAssocID="{B5ED7E10-EA26-4947-9761-FD74082B6977}" presName="quadrant2" presStyleLbl="node1" presStyleIdx="1" presStyleCnt="4">
        <dgm:presLayoutVars>
          <dgm:chMax val="1"/>
          <dgm:bulletEnabled val="1"/>
        </dgm:presLayoutVars>
      </dgm:prSet>
      <dgm:spPr/>
      <dgm:t>
        <a:bodyPr/>
        <a:lstStyle/>
        <a:p>
          <a:endParaRPr lang="en-US"/>
        </a:p>
      </dgm:t>
    </dgm:pt>
    <dgm:pt modelId="{D8DA85A5-0A76-41DC-9470-809DE4EF02F1}" type="pres">
      <dgm:prSet presAssocID="{B5ED7E10-EA26-4947-9761-FD74082B6977}" presName="quadrant3" presStyleLbl="node1" presStyleIdx="2" presStyleCnt="4">
        <dgm:presLayoutVars>
          <dgm:chMax val="1"/>
          <dgm:bulletEnabled val="1"/>
        </dgm:presLayoutVars>
      </dgm:prSet>
      <dgm:spPr/>
      <dgm:t>
        <a:bodyPr/>
        <a:lstStyle/>
        <a:p>
          <a:endParaRPr lang="en-US"/>
        </a:p>
      </dgm:t>
    </dgm:pt>
    <dgm:pt modelId="{B1A3E8D3-6B3E-46D5-BC5F-57B5B5392019}" type="pres">
      <dgm:prSet presAssocID="{B5ED7E10-EA26-4947-9761-FD74082B6977}" presName="quadrant4" presStyleLbl="node1" presStyleIdx="3" presStyleCnt="4">
        <dgm:presLayoutVars>
          <dgm:chMax val="1"/>
          <dgm:bulletEnabled val="1"/>
        </dgm:presLayoutVars>
      </dgm:prSet>
      <dgm:spPr/>
      <dgm:t>
        <a:bodyPr/>
        <a:lstStyle/>
        <a:p>
          <a:endParaRPr lang="en-US"/>
        </a:p>
      </dgm:t>
    </dgm:pt>
    <dgm:pt modelId="{72301BEE-442B-4F83-A1F3-9D46DF0B0E24}" type="pres">
      <dgm:prSet presAssocID="{B5ED7E10-EA26-4947-9761-FD74082B6977}" presName="quadrantPlaceholder" presStyleCnt="0"/>
      <dgm:spPr/>
      <dgm:t>
        <a:bodyPr/>
        <a:lstStyle/>
        <a:p>
          <a:endParaRPr lang="en-US"/>
        </a:p>
      </dgm:t>
    </dgm:pt>
    <dgm:pt modelId="{DFBD8C7B-19E6-47DE-8858-63EA7AC4EF44}" type="pres">
      <dgm:prSet presAssocID="{B5ED7E10-EA26-4947-9761-FD74082B6977}" presName="center1" presStyleLbl="fgShp" presStyleIdx="0" presStyleCnt="2"/>
      <dgm:spPr/>
      <dgm:t>
        <a:bodyPr/>
        <a:lstStyle/>
        <a:p>
          <a:endParaRPr lang="en-US"/>
        </a:p>
      </dgm:t>
    </dgm:pt>
    <dgm:pt modelId="{BB23BEC4-0CF1-4BB0-ADC8-F215DE252E4D}" type="pres">
      <dgm:prSet presAssocID="{B5ED7E10-EA26-4947-9761-FD74082B6977}" presName="center2" presStyleLbl="fgShp" presStyleIdx="1" presStyleCnt="2"/>
      <dgm:spPr/>
      <dgm:t>
        <a:bodyPr/>
        <a:lstStyle/>
        <a:p>
          <a:endParaRPr lang="en-US"/>
        </a:p>
      </dgm:t>
    </dgm:pt>
  </dgm:ptLst>
  <dgm:cxnLst>
    <dgm:cxn modelId="{BFB286A7-A634-40EB-88FD-1FA32A31176C}" srcId="{7238BE84-396B-4D31-98F1-7D7C36509A91}" destId="{1699A85A-5F25-4F6B-B644-E533905CFAD8}" srcOrd="0" destOrd="0" parTransId="{93C1F9A9-6FC9-4DCA-9236-8A29FF1BD9F6}" sibTransId="{CE5EA3AE-5726-45EE-B375-21709AE941B1}"/>
    <dgm:cxn modelId="{DDFAAB64-4B9E-41A0-ABFB-56A352855EDA}" type="presOf" srcId="{7A897B74-8367-4AF3-AC7A-8DA915809B8C}" destId="{F60C570E-0CEB-424B-B235-12A0B6F4EDC6}" srcOrd="1" destOrd="0" presId="urn:microsoft.com/office/officeart/2005/8/layout/cycle4"/>
    <dgm:cxn modelId="{8D5320D7-4937-4F3E-AA1A-9A37C9F56C37}" type="presOf" srcId="{1699A85A-5F25-4F6B-B644-E533905CFAD8}" destId="{3951991E-F1AA-4DE4-BAC4-81B0A451545F}" srcOrd="0" destOrd="0" presId="urn:microsoft.com/office/officeart/2005/8/layout/cycle4"/>
    <dgm:cxn modelId="{1680CD70-387F-4131-8F41-A6DAEA382118}" type="presOf" srcId="{BF632370-CC1A-48C2-8FF7-83569DC378CC}" destId="{0E3664C7-3617-4A1B-8B9B-33308E903EE5}" srcOrd="0" destOrd="1" presId="urn:microsoft.com/office/officeart/2005/8/layout/cycle4"/>
    <dgm:cxn modelId="{1C4C6FC9-FF34-44CB-A55C-288B73201886}" srcId="{30F4C293-8B1B-4293-A42C-CAD168D3D241}" destId="{71D832C2-E440-4154-A00A-FF869CB98593}" srcOrd="0" destOrd="0" parTransId="{EF14124B-1752-403A-B0C0-698418358C65}" sibTransId="{B8C365D0-A722-4001-A64B-C47984CAE35A}"/>
    <dgm:cxn modelId="{2CF077D9-452A-4EFA-BEBC-9F09394DCF0D}" type="presOf" srcId="{E61B8F36-5F68-4BD1-A97B-949C2DF507E7}" destId="{D8DA85A5-0A76-41DC-9470-809DE4EF02F1}" srcOrd="0" destOrd="0" presId="urn:microsoft.com/office/officeart/2005/8/layout/cycle4"/>
    <dgm:cxn modelId="{905A1D57-2108-48D8-B563-AD5EC5EB015D}" srcId="{B5ED7E10-EA26-4947-9761-FD74082B6977}" destId="{30F4C293-8B1B-4293-A42C-CAD168D3D241}" srcOrd="0" destOrd="0" parTransId="{47EC48B8-F0A8-44DC-89FC-48A0527BB9FF}" sibTransId="{E3792796-7AB3-452B-8669-74449CC8F963}"/>
    <dgm:cxn modelId="{9ACB2758-BEEB-48CA-AC2A-B36C39488B89}" type="presOf" srcId="{BF632370-CC1A-48C2-8FF7-83569DC378CC}" destId="{B90BC75E-96EC-4B74-B9CB-F32D71B9372D}" srcOrd="1" destOrd="1" presId="urn:microsoft.com/office/officeart/2005/8/layout/cycle4"/>
    <dgm:cxn modelId="{6B653F64-94C6-46EF-B834-0E1ECFA6CD26}" srcId="{F263A669-0300-4579-88C4-E3B0C2763F0F}" destId="{50E168AA-1605-4E37-B2E9-C318A4AB476F}" srcOrd="0" destOrd="0" parTransId="{875C7A76-F92D-4EFD-8E3F-B81F25DB9BB3}" sibTransId="{7A1C70AE-5356-451F-94B4-1C521AF9B370}"/>
    <dgm:cxn modelId="{F5A1E49E-D3AB-492F-BF51-F037DED65D22}" type="presOf" srcId="{71D832C2-E440-4154-A00A-FF869CB98593}" destId="{3B97EE16-9BD2-46C3-894B-25F7DDF13CB5}" srcOrd="0" destOrd="0" presId="urn:microsoft.com/office/officeart/2005/8/layout/cycle4"/>
    <dgm:cxn modelId="{9DEE1C4D-0023-4E51-91BA-82A33DCB402E}" type="presOf" srcId="{1699A85A-5F25-4F6B-B644-E533905CFAD8}" destId="{0BB9B1F7-6019-4594-AEC8-4E7ADB80954D}" srcOrd="1" destOrd="0" presId="urn:microsoft.com/office/officeart/2005/8/layout/cycle4"/>
    <dgm:cxn modelId="{DDAFF5DB-3C86-42D2-91B4-2234D1370020}" srcId="{E61B8F36-5F68-4BD1-A97B-949C2DF507E7}" destId="{7A897B74-8367-4AF3-AC7A-8DA915809B8C}" srcOrd="0" destOrd="0" parTransId="{115741C5-79ED-44D9-8747-6E8B0888FDC8}" sibTransId="{DF60F9BE-4CDD-4033-A7DD-63DF22E02744}"/>
    <dgm:cxn modelId="{29259057-2D6D-4804-9D33-FD716BCD583B}" type="presOf" srcId="{71D832C2-E440-4154-A00A-FF869CB98593}" destId="{B798A65C-BAFB-4776-AA0D-874B84D31806}" srcOrd="1" destOrd="0" presId="urn:microsoft.com/office/officeart/2005/8/layout/cycle4"/>
    <dgm:cxn modelId="{9ACB380E-BB0B-4512-A36F-72E9EC479303}" type="presOf" srcId="{50E168AA-1605-4E37-B2E9-C318A4AB476F}" destId="{B90BC75E-96EC-4B74-B9CB-F32D71B9372D}" srcOrd="1" destOrd="0" presId="urn:microsoft.com/office/officeart/2005/8/layout/cycle4"/>
    <dgm:cxn modelId="{C77F3ED7-B483-404C-9E57-5B462700892B}" type="presOf" srcId="{50E168AA-1605-4E37-B2E9-C318A4AB476F}" destId="{0E3664C7-3617-4A1B-8B9B-33308E903EE5}" srcOrd="0" destOrd="0" presId="urn:microsoft.com/office/officeart/2005/8/layout/cycle4"/>
    <dgm:cxn modelId="{0BE56DD0-7FEB-4A27-A10D-28CCAEEE1436}" srcId="{F263A669-0300-4579-88C4-E3B0C2763F0F}" destId="{BF632370-CC1A-48C2-8FF7-83569DC378CC}" srcOrd="1" destOrd="0" parTransId="{8B76EE09-F101-4F7C-8EAD-038A3332BF87}" sibTransId="{35335104-BEE1-4B50-AAD0-E737F4E67C94}"/>
    <dgm:cxn modelId="{B8959272-DEC9-4B87-9D20-F63B18232283}" srcId="{B5ED7E10-EA26-4947-9761-FD74082B6977}" destId="{E61B8F36-5F68-4BD1-A97B-949C2DF507E7}" srcOrd="2" destOrd="0" parTransId="{4EDD7E54-25B4-4356-80EF-69AC40819F9E}" sibTransId="{4785E2C4-9D44-45CB-9D45-6B1E382BFBA7}"/>
    <dgm:cxn modelId="{DFC04FB4-9AF3-4501-B5F9-5AE90FD7D336}" srcId="{B5ED7E10-EA26-4947-9761-FD74082B6977}" destId="{F263A669-0300-4579-88C4-E3B0C2763F0F}" srcOrd="1" destOrd="0" parTransId="{1350F0BA-3FF8-4E05-8E78-7CCFA7D19476}" sibTransId="{0845E60F-0774-4285-BB4B-E41451148BA1}"/>
    <dgm:cxn modelId="{DD7585C0-803A-439B-88E0-0AF5227AD6DB}" type="presOf" srcId="{7238BE84-396B-4D31-98F1-7D7C36509A91}" destId="{B1A3E8D3-6B3E-46D5-BC5F-57B5B5392019}" srcOrd="0" destOrd="0" presId="urn:microsoft.com/office/officeart/2005/8/layout/cycle4"/>
    <dgm:cxn modelId="{54C2E677-F95F-4540-BE00-D1F75106CE79}" type="presOf" srcId="{30F4C293-8B1B-4293-A42C-CAD168D3D241}" destId="{26B7DEF2-A46D-4ADA-8557-CF0BC31315EB}" srcOrd="0" destOrd="0" presId="urn:microsoft.com/office/officeart/2005/8/layout/cycle4"/>
    <dgm:cxn modelId="{8694E5AA-0A5C-4537-872C-5066A6536723}" type="presOf" srcId="{7A897B74-8367-4AF3-AC7A-8DA915809B8C}" destId="{1C2AA586-54A1-469E-8782-E342A978B685}" srcOrd="0" destOrd="0" presId="urn:microsoft.com/office/officeart/2005/8/layout/cycle4"/>
    <dgm:cxn modelId="{B8D08E7B-0A92-4254-B41D-32AB88075B3E}" srcId="{B5ED7E10-EA26-4947-9761-FD74082B6977}" destId="{7238BE84-396B-4D31-98F1-7D7C36509A91}" srcOrd="3" destOrd="0" parTransId="{BC387479-4FA0-4F6A-856F-12E4109FDB35}" sibTransId="{F1DFE3B9-E3C5-4979-A8AD-FBE06B579B19}"/>
    <dgm:cxn modelId="{B0D244D8-234B-4CE7-88EC-6DC9023387E4}" type="presOf" srcId="{F263A669-0300-4579-88C4-E3B0C2763F0F}" destId="{9F4F5AD9-6473-4043-8FD7-94E0C373329B}" srcOrd="0" destOrd="0" presId="urn:microsoft.com/office/officeart/2005/8/layout/cycle4"/>
    <dgm:cxn modelId="{0BEA88BD-A894-4504-A67E-4CB0B60D5A2D}" type="presOf" srcId="{B5ED7E10-EA26-4947-9761-FD74082B6977}" destId="{893EDD35-61E6-4A05-96C4-308FE42F62C6}" srcOrd="0" destOrd="0" presId="urn:microsoft.com/office/officeart/2005/8/layout/cycle4"/>
    <dgm:cxn modelId="{EF0F6EAD-D78C-4DEC-9EA3-9823E1B407F0}" type="presParOf" srcId="{893EDD35-61E6-4A05-96C4-308FE42F62C6}" destId="{FB52A108-B384-4AC0-AEC5-D66C3403A100}" srcOrd="0" destOrd="0" presId="urn:microsoft.com/office/officeart/2005/8/layout/cycle4"/>
    <dgm:cxn modelId="{066F2575-7100-4045-9449-0CDBB3C7CEB3}" type="presParOf" srcId="{FB52A108-B384-4AC0-AEC5-D66C3403A100}" destId="{9F1EDFC4-C4D5-46C4-AEE9-72E2ABACCA59}" srcOrd="0" destOrd="0" presId="urn:microsoft.com/office/officeart/2005/8/layout/cycle4"/>
    <dgm:cxn modelId="{F99D6F74-31C5-4F39-BF7D-42BE3950A180}" type="presParOf" srcId="{9F1EDFC4-C4D5-46C4-AEE9-72E2ABACCA59}" destId="{3B97EE16-9BD2-46C3-894B-25F7DDF13CB5}" srcOrd="0" destOrd="0" presId="urn:microsoft.com/office/officeart/2005/8/layout/cycle4"/>
    <dgm:cxn modelId="{9DA6DFA6-E4FE-4A2F-A0DE-C77B63EB42E0}" type="presParOf" srcId="{9F1EDFC4-C4D5-46C4-AEE9-72E2ABACCA59}" destId="{B798A65C-BAFB-4776-AA0D-874B84D31806}" srcOrd="1" destOrd="0" presId="urn:microsoft.com/office/officeart/2005/8/layout/cycle4"/>
    <dgm:cxn modelId="{26EC8EAD-F4EE-40C0-B843-BBCF989FD584}" type="presParOf" srcId="{FB52A108-B384-4AC0-AEC5-D66C3403A100}" destId="{171F8D4D-906A-48E7-98C5-3B594523201B}" srcOrd="1" destOrd="0" presId="urn:microsoft.com/office/officeart/2005/8/layout/cycle4"/>
    <dgm:cxn modelId="{AACA52CF-7570-46C9-B7E8-497960BA551E}" type="presParOf" srcId="{171F8D4D-906A-48E7-98C5-3B594523201B}" destId="{0E3664C7-3617-4A1B-8B9B-33308E903EE5}" srcOrd="0" destOrd="0" presId="urn:microsoft.com/office/officeart/2005/8/layout/cycle4"/>
    <dgm:cxn modelId="{096CDD14-F4EA-4E5D-8C6B-81142C208AD7}" type="presParOf" srcId="{171F8D4D-906A-48E7-98C5-3B594523201B}" destId="{B90BC75E-96EC-4B74-B9CB-F32D71B9372D}" srcOrd="1" destOrd="0" presId="urn:microsoft.com/office/officeart/2005/8/layout/cycle4"/>
    <dgm:cxn modelId="{5E0B4BB0-E3AE-4231-ADE2-65BA147B2EEA}" type="presParOf" srcId="{FB52A108-B384-4AC0-AEC5-D66C3403A100}" destId="{2EB8AECA-5007-48E7-8164-CEBF574EBA53}" srcOrd="2" destOrd="0" presId="urn:microsoft.com/office/officeart/2005/8/layout/cycle4"/>
    <dgm:cxn modelId="{AEE31605-0F4B-4F35-A2FA-3FD401EF9A89}" type="presParOf" srcId="{2EB8AECA-5007-48E7-8164-CEBF574EBA53}" destId="{1C2AA586-54A1-469E-8782-E342A978B685}" srcOrd="0" destOrd="0" presId="urn:microsoft.com/office/officeart/2005/8/layout/cycle4"/>
    <dgm:cxn modelId="{5EAD0EAA-B4D1-4398-8C8F-64D4C8EAB5BB}" type="presParOf" srcId="{2EB8AECA-5007-48E7-8164-CEBF574EBA53}" destId="{F60C570E-0CEB-424B-B235-12A0B6F4EDC6}" srcOrd="1" destOrd="0" presId="urn:microsoft.com/office/officeart/2005/8/layout/cycle4"/>
    <dgm:cxn modelId="{768EA6CB-B964-4B66-AD70-662A783B9678}" type="presParOf" srcId="{FB52A108-B384-4AC0-AEC5-D66C3403A100}" destId="{E05922F7-6BE1-4663-8EEB-42C4924AB77B}" srcOrd="3" destOrd="0" presId="urn:microsoft.com/office/officeart/2005/8/layout/cycle4"/>
    <dgm:cxn modelId="{DDE3DE3A-146F-4736-9E5D-50D5F590A925}" type="presParOf" srcId="{E05922F7-6BE1-4663-8EEB-42C4924AB77B}" destId="{3951991E-F1AA-4DE4-BAC4-81B0A451545F}" srcOrd="0" destOrd="0" presId="urn:microsoft.com/office/officeart/2005/8/layout/cycle4"/>
    <dgm:cxn modelId="{3B992D61-A340-46A3-9A85-DCD40DE16DE8}" type="presParOf" srcId="{E05922F7-6BE1-4663-8EEB-42C4924AB77B}" destId="{0BB9B1F7-6019-4594-AEC8-4E7ADB80954D}" srcOrd="1" destOrd="0" presId="urn:microsoft.com/office/officeart/2005/8/layout/cycle4"/>
    <dgm:cxn modelId="{129721A3-3C0A-47D3-A320-7A5D302DEEAA}" type="presParOf" srcId="{FB52A108-B384-4AC0-AEC5-D66C3403A100}" destId="{721EE316-3970-43A2-B38B-C3E3AB83450B}" srcOrd="4" destOrd="0" presId="urn:microsoft.com/office/officeart/2005/8/layout/cycle4"/>
    <dgm:cxn modelId="{5CB16400-25D2-40AD-8E4C-A4D9B90474DA}" type="presParOf" srcId="{893EDD35-61E6-4A05-96C4-308FE42F62C6}" destId="{09CFF502-77CD-46C3-8EBB-1986BB997283}" srcOrd="1" destOrd="0" presId="urn:microsoft.com/office/officeart/2005/8/layout/cycle4"/>
    <dgm:cxn modelId="{FAD1C82B-BA25-42A1-87AD-D6FA670125E3}" type="presParOf" srcId="{09CFF502-77CD-46C3-8EBB-1986BB997283}" destId="{26B7DEF2-A46D-4ADA-8557-CF0BC31315EB}" srcOrd="0" destOrd="0" presId="urn:microsoft.com/office/officeart/2005/8/layout/cycle4"/>
    <dgm:cxn modelId="{84BA2E5C-8337-4307-A625-737E9E3B0F17}" type="presParOf" srcId="{09CFF502-77CD-46C3-8EBB-1986BB997283}" destId="{9F4F5AD9-6473-4043-8FD7-94E0C373329B}" srcOrd="1" destOrd="0" presId="urn:microsoft.com/office/officeart/2005/8/layout/cycle4"/>
    <dgm:cxn modelId="{12FB1BE9-897F-4B08-B278-C1DECF9F3517}" type="presParOf" srcId="{09CFF502-77CD-46C3-8EBB-1986BB997283}" destId="{D8DA85A5-0A76-41DC-9470-809DE4EF02F1}" srcOrd="2" destOrd="0" presId="urn:microsoft.com/office/officeart/2005/8/layout/cycle4"/>
    <dgm:cxn modelId="{3B65868F-A9EF-44FA-8E47-971C9A8EAB00}" type="presParOf" srcId="{09CFF502-77CD-46C3-8EBB-1986BB997283}" destId="{B1A3E8D3-6B3E-46D5-BC5F-57B5B5392019}" srcOrd="3" destOrd="0" presId="urn:microsoft.com/office/officeart/2005/8/layout/cycle4"/>
    <dgm:cxn modelId="{5A312582-D27A-43D2-ABCC-200C8DFE8E1F}" type="presParOf" srcId="{09CFF502-77CD-46C3-8EBB-1986BB997283}" destId="{72301BEE-442B-4F83-A1F3-9D46DF0B0E24}" srcOrd="4" destOrd="0" presId="urn:microsoft.com/office/officeart/2005/8/layout/cycle4"/>
    <dgm:cxn modelId="{415B477D-F890-4D61-871B-E6EACD52EF49}" type="presParOf" srcId="{893EDD35-61E6-4A05-96C4-308FE42F62C6}" destId="{DFBD8C7B-19E6-47DE-8858-63EA7AC4EF44}" srcOrd="2" destOrd="0" presId="urn:microsoft.com/office/officeart/2005/8/layout/cycle4"/>
    <dgm:cxn modelId="{7DA5C5BE-2529-478B-B784-0D8BC44CC732}" type="presParOf" srcId="{893EDD35-61E6-4A05-96C4-308FE42F62C6}" destId="{BB23BEC4-0CF1-4BB0-ADC8-F215DE252E4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5ED7E10-EA26-4947-9761-FD74082B6977}"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30F4C293-8B1B-4293-A42C-CAD168D3D241}">
      <dgm:prSet phldrT="[Text]"/>
      <dgm:spPr>
        <a:solidFill>
          <a:srgbClr val="6952CC"/>
        </a:solidFill>
      </dgm:spPr>
      <dgm:t>
        <a:bodyPr/>
        <a:lstStyle/>
        <a:p>
          <a:r>
            <a:rPr lang="en-US" dirty="0" smtClean="0"/>
            <a:t>Station ID2013 (GA)</a:t>
          </a:r>
          <a:endParaRPr lang="en-US" dirty="0"/>
        </a:p>
      </dgm:t>
    </dgm:pt>
    <dgm:pt modelId="{47EC48B8-F0A8-44DC-89FC-48A0527BB9FF}" type="parTrans" cxnId="{905A1D57-2108-48D8-B563-AD5EC5EB015D}">
      <dgm:prSet/>
      <dgm:spPr/>
      <dgm:t>
        <a:bodyPr/>
        <a:lstStyle/>
        <a:p>
          <a:endParaRPr lang="en-US"/>
        </a:p>
      </dgm:t>
    </dgm:pt>
    <dgm:pt modelId="{E3792796-7AB3-452B-8669-74449CC8F963}" type="sibTrans" cxnId="{905A1D57-2108-48D8-B563-AD5EC5EB015D}">
      <dgm:prSet/>
      <dgm:spPr/>
      <dgm:t>
        <a:bodyPr/>
        <a:lstStyle/>
        <a:p>
          <a:endParaRPr lang="en-US"/>
        </a:p>
      </dgm:t>
    </dgm:pt>
    <dgm:pt modelId="{F263A669-0300-4579-88C4-E3B0C2763F0F}">
      <dgm:prSet phldrT="[Text]"/>
      <dgm:spPr>
        <a:solidFill>
          <a:srgbClr val="A980CA"/>
        </a:solidFill>
      </dgm:spPr>
      <dgm:t>
        <a:bodyPr/>
        <a:lstStyle/>
        <a:p>
          <a:r>
            <a:rPr lang="en-US" dirty="0" smtClean="0"/>
            <a:t>Station ID2024 (MS)</a:t>
          </a:r>
          <a:endParaRPr lang="en-US" dirty="0"/>
        </a:p>
      </dgm:t>
    </dgm:pt>
    <dgm:pt modelId="{1350F0BA-3FF8-4E05-8E78-7CCFA7D19476}" type="parTrans" cxnId="{DFC04FB4-9AF3-4501-B5F9-5AE90FD7D336}">
      <dgm:prSet/>
      <dgm:spPr/>
      <dgm:t>
        <a:bodyPr/>
        <a:lstStyle/>
        <a:p>
          <a:endParaRPr lang="en-US"/>
        </a:p>
      </dgm:t>
    </dgm:pt>
    <dgm:pt modelId="{0845E60F-0774-4285-BB4B-E41451148BA1}" type="sibTrans" cxnId="{DFC04FB4-9AF3-4501-B5F9-5AE90FD7D336}">
      <dgm:prSet/>
      <dgm:spPr/>
      <dgm:t>
        <a:bodyPr/>
        <a:lstStyle/>
        <a:p>
          <a:endParaRPr lang="en-US"/>
        </a:p>
      </dgm:t>
    </dgm:pt>
    <dgm:pt modelId="{50E168AA-1605-4E37-B2E9-C318A4AB476F}">
      <dgm:prSet phldrT="[Text]" custT="1"/>
      <dgm:spPr>
        <a:ln>
          <a:solidFill>
            <a:srgbClr val="A980CA"/>
          </a:solidFill>
        </a:ln>
      </dgm:spPr>
      <dgm:t>
        <a:bodyPr/>
        <a:lstStyle/>
        <a:p>
          <a:pPr algn="r"/>
          <a:r>
            <a:rPr lang="en-US" sz="2000" dirty="0" smtClean="0">
              <a:solidFill>
                <a:schemeClr val="tx1">
                  <a:lumMod val="75000"/>
                  <a:lumOff val="25000"/>
                </a:schemeClr>
              </a:solidFill>
              <a:latin typeface="+mj-lt"/>
            </a:rPr>
            <a:t>Year 2015: </a:t>
          </a:r>
          <a:r>
            <a:rPr lang="en-US" sz="2000" b="1" dirty="0" smtClean="0">
              <a:solidFill>
                <a:schemeClr val="tx1">
                  <a:lumMod val="75000"/>
                  <a:lumOff val="25000"/>
                </a:schemeClr>
              </a:solidFill>
              <a:latin typeface="+mj-lt"/>
            </a:rPr>
            <a:t>0.6935</a:t>
          </a:r>
          <a:endParaRPr lang="en-US" sz="2000" b="1" i="0" dirty="0">
            <a:solidFill>
              <a:schemeClr val="tx1">
                <a:lumMod val="75000"/>
                <a:lumOff val="25000"/>
              </a:schemeClr>
            </a:solidFill>
            <a:latin typeface="+mj-lt"/>
          </a:endParaRPr>
        </a:p>
      </dgm:t>
    </dgm:pt>
    <dgm:pt modelId="{875C7A76-F92D-4EFD-8E3F-B81F25DB9BB3}" type="parTrans" cxnId="{6B653F64-94C6-46EF-B834-0E1ECFA6CD26}">
      <dgm:prSet/>
      <dgm:spPr/>
      <dgm:t>
        <a:bodyPr/>
        <a:lstStyle/>
        <a:p>
          <a:endParaRPr lang="en-US"/>
        </a:p>
      </dgm:t>
    </dgm:pt>
    <dgm:pt modelId="{7A1C70AE-5356-451F-94B4-1C521AF9B370}" type="sibTrans" cxnId="{6B653F64-94C6-46EF-B834-0E1ECFA6CD26}">
      <dgm:prSet/>
      <dgm:spPr/>
      <dgm:t>
        <a:bodyPr/>
        <a:lstStyle/>
        <a:p>
          <a:endParaRPr lang="en-US"/>
        </a:p>
      </dgm:t>
    </dgm:pt>
    <dgm:pt modelId="{E61B8F36-5F68-4BD1-A97B-949C2DF507E7}">
      <dgm:prSet phldrT="[Text]"/>
      <dgm:spPr>
        <a:solidFill>
          <a:srgbClr val="CAD71F"/>
        </a:solidFill>
      </dgm:spPr>
      <dgm:t>
        <a:bodyPr/>
        <a:lstStyle/>
        <a:p>
          <a:r>
            <a:rPr lang="en-US" dirty="0" smtClean="0"/>
            <a:t>Station ID2053 (AL)</a:t>
          </a:r>
          <a:endParaRPr lang="en-US" dirty="0"/>
        </a:p>
      </dgm:t>
    </dgm:pt>
    <dgm:pt modelId="{4EDD7E54-25B4-4356-80EF-69AC40819F9E}" type="parTrans" cxnId="{B8959272-DEC9-4B87-9D20-F63B18232283}">
      <dgm:prSet/>
      <dgm:spPr/>
      <dgm:t>
        <a:bodyPr/>
        <a:lstStyle/>
        <a:p>
          <a:endParaRPr lang="en-US"/>
        </a:p>
      </dgm:t>
    </dgm:pt>
    <dgm:pt modelId="{4785E2C4-9D44-45CB-9D45-6B1E382BFBA7}" type="sibTrans" cxnId="{B8959272-DEC9-4B87-9D20-F63B18232283}">
      <dgm:prSet/>
      <dgm:spPr/>
      <dgm:t>
        <a:bodyPr/>
        <a:lstStyle/>
        <a:p>
          <a:endParaRPr lang="en-US"/>
        </a:p>
      </dgm:t>
    </dgm:pt>
    <dgm:pt modelId="{7A897B74-8367-4AF3-AC7A-8DA915809B8C}">
      <dgm:prSet phldrT="[Text]" custT="1"/>
      <dgm:spPr>
        <a:ln>
          <a:solidFill>
            <a:srgbClr val="CAD71F"/>
          </a:solidFill>
        </a:ln>
      </dgm:spPr>
      <dgm:t>
        <a:bodyPr anchor="b" anchorCtr="1"/>
        <a:lstStyle/>
        <a:p>
          <a:pPr algn="r"/>
          <a:r>
            <a:rPr lang="en-US" sz="2000" dirty="0" smtClean="0">
              <a:solidFill>
                <a:schemeClr val="tx1">
                  <a:lumMod val="75000"/>
                  <a:lumOff val="25000"/>
                </a:schemeClr>
              </a:solidFill>
              <a:latin typeface="+mj-lt"/>
            </a:rPr>
            <a:t>Year 2015: </a:t>
          </a:r>
          <a:r>
            <a:rPr lang="en-US" sz="2000" b="1" dirty="0" smtClean="0">
              <a:solidFill>
                <a:schemeClr val="tx1">
                  <a:lumMod val="75000"/>
                  <a:lumOff val="25000"/>
                </a:schemeClr>
              </a:solidFill>
              <a:latin typeface="+mj-lt"/>
            </a:rPr>
            <a:t>0.3376</a:t>
          </a:r>
          <a:endParaRPr lang="en-US" sz="2000" b="1" i="0" dirty="0">
            <a:solidFill>
              <a:schemeClr val="tx1">
                <a:lumMod val="75000"/>
                <a:lumOff val="25000"/>
              </a:schemeClr>
            </a:solidFill>
            <a:latin typeface="+mj-lt"/>
          </a:endParaRPr>
        </a:p>
      </dgm:t>
    </dgm:pt>
    <dgm:pt modelId="{115741C5-79ED-44D9-8747-6E8B0888FDC8}" type="parTrans" cxnId="{DDAFF5DB-3C86-42D2-91B4-2234D1370020}">
      <dgm:prSet/>
      <dgm:spPr/>
      <dgm:t>
        <a:bodyPr/>
        <a:lstStyle/>
        <a:p>
          <a:endParaRPr lang="en-US"/>
        </a:p>
      </dgm:t>
    </dgm:pt>
    <dgm:pt modelId="{DF60F9BE-4CDD-4033-A7DD-63DF22E02744}" type="sibTrans" cxnId="{DDAFF5DB-3C86-42D2-91B4-2234D1370020}">
      <dgm:prSet/>
      <dgm:spPr/>
      <dgm:t>
        <a:bodyPr/>
        <a:lstStyle/>
        <a:p>
          <a:endParaRPr lang="en-US"/>
        </a:p>
      </dgm:t>
    </dgm:pt>
    <dgm:pt modelId="{7238BE84-396B-4D31-98F1-7D7C36509A91}">
      <dgm:prSet phldrT="[Text]"/>
      <dgm:spPr>
        <a:solidFill>
          <a:schemeClr val="accent2">
            <a:lumMod val="60000"/>
            <a:lumOff val="40000"/>
          </a:schemeClr>
        </a:solidFill>
      </dgm:spPr>
      <dgm:t>
        <a:bodyPr/>
        <a:lstStyle/>
        <a:p>
          <a:r>
            <a:rPr lang="en-US" dirty="0" smtClean="0"/>
            <a:t>Station ID2006 (TX)</a:t>
          </a:r>
          <a:endParaRPr lang="en-US" dirty="0"/>
        </a:p>
      </dgm:t>
    </dgm:pt>
    <dgm:pt modelId="{BC387479-4FA0-4F6A-856F-12E4109FDB35}" type="parTrans" cxnId="{B8D08E7B-0A92-4254-B41D-32AB88075B3E}">
      <dgm:prSet/>
      <dgm:spPr/>
      <dgm:t>
        <a:bodyPr/>
        <a:lstStyle/>
        <a:p>
          <a:endParaRPr lang="en-US"/>
        </a:p>
      </dgm:t>
    </dgm:pt>
    <dgm:pt modelId="{F1DFE3B9-E3C5-4979-A8AD-FBE06B579B19}" type="sibTrans" cxnId="{B8D08E7B-0A92-4254-B41D-32AB88075B3E}">
      <dgm:prSet/>
      <dgm:spPr/>
      <dgm:t>
        <a:bodyPr/>
        <a:lstStyle/>
        <a:p>
          <a:endParaRPr lang="en-US"/>
        </a:p>
      </dgm:t>
    </dgm:pt>
    <dgm:pt modelId="{BF632370-CC1A-48C2-8FF7-83569DC378CC}">
      <dgm:prSet/>
      <dgm:spPr>
        <a:ln>
          <a:solidFill>
            <a:srgbClr val="A980CA"/>
          </a:solidFill>
        </a:ln>
      </dgm:spPr>
      <dgm:t>
        <a:bodyPr/>
        <a:lstStyle/>
        <a:p>
          <a:pPr algn="r"/>
          <a:endParaRPr lang="en-US" sz="1600" dirty="0"/>
        </a:p>
      </dgm:t>
    </dgm:pt>
    <dgm:pt modelId="{8B76EE09-F101-4F7C-8EAD-038A3332BF87}" type="parTrans" cxnId="{0BE56DD0-7FEB-4A27-A10D-28CCAEEE1436}">
      <dgm:prSet/>
      <dgm:spPr/>
      <dgm:t>
        <a:bodyPr/>
        <a:lstStyle/>
        <a:p>
          <a:endParaRPr lang="en-US"/>
        </a:p>
      </dgm:t>
    </dgm:pt>
    <dgm:pt modelId="{35335104-BEE1-4B50-AAD0-E737F4E67C94}" type="sibTrans" cxnId="{0BE56DD0-7FEB-4A27-A10D-28CCAEEE1436}">
      <dgm:prSet/>
      <dgm:spPr/>
      <dgm:t>
        <a:bodyPr/>
        <a:lstStyle/>
        <a:p>
          <a:endParaRPr lang="en-US"/>
        </a:p>
      </dgm:t>
    </dgm:pt>
    <dgm:pt modelId="{1699A85A-5F25-4F6B-B644-E533905CFAD8}">
      <dgm:prSet phldrT="[Text]" custT="1"/>
      <dgm:spPr>
        <a:ln>
          <a:solidFill>
            <a:schemeClr val="accent2">
              <a:lumMod val="60000"/>
              <a:lumOff val="40000"/>
            </a:schemeClr>
          </a:solidFill>
        </a:ln>
      </dgm:spPr>
      <dgm:t>
        <a:bodyPr anchor="b" anchorCtr="0"/>
        <a:lstStyle/>
        <a:p>
          <a:r>
            <a:rPr lang="en-US" sz="2000" dirty="0" smtClean="0">
              <a:solidFill>
                <a:schemeClr val="tx1">
                  <a:lumMod val="75000"/>
                  <a:lumOff val="25000"/>
                </a:schemeClr>
              </a:solidFill>
              <a:latin typeface="+mj-lt"/>
            </a:rPr>
            <a:t>Year 2015: </a:t>
          </a:r>
          <a:r>
            <a:rPr lang="en-US" sz="2000" b="1" dirty="0" smtClean="0">
              <a:solidFill>
                <a:schemeClr val="tx1">
                  <a:lumMod val="75000"/>
                  <a:lumOff val="25000"/>
                </a:schemeClr>
              </a:solidFill>
              <a:latin typeface="+mj-lt"/>
            </a:rPr>
            <a:t>0.7742</a:t>
          </a:r>
          <a:endParaRPr lang="en-US" sz="2000" b="1" dirty="0">
            <a:solidFill>
              <a:schemeClr val="tx1">
                <a:lumMod val="75000"/>
                <a:lumOff val="25000"/>
              </a:schemeClr>
            </a:solidFill>
            <a:latin typeface="+mj-lt"/>
          </a:endParaRPr>
        </a:p>
      </dgm:t>
    </dgm:pt>
    <dgm:pt modelId="{CE5EA3AE-5726-45EE-B375-21709AE941B1}" type="sibTrans" cxnId="{BFB286A7-A634-40EB-88FD-1FA32A31176C}">
      <dgm:prSet/>
      <dgm:spPr/>
      <dgm:t>
        <a:bodyPr/>
        <a:lstStyle/>
        <a:p>
          <a:endParaRPr lang="en-US"/>
        </a:p>
      </dgm:t>
    </dgm:pt>
    <dgm:pt modelId="{93C1F9A9-6FC9-4DCA-9236-8A29FF1BD9F6}" type="parTrans" cxnId="{BFB286A7-A634-40EB-88FD-1FA32A31176C}">
      <dgm:prSet/>
      <dgm:spPr/>
      <dgm:t>
        <a:bodyPr/>
        <a:lstStyle/>
        <a:p>
          <a:endParaRPr lang="en-US"/>
        </a:p>
      </dgm:t>
    </dgm:pt>
    <dgm:pt modelId="{71D832C2-E440-4154-A00A-FF869CB98593}">
      <dgm:prSet phldrT="[Text]" custT="1"/>
      <dgm:spPr>
        <a:ln>
          <a:solidFill>
            <a:srgbClr val="5745D9"/>
          </a:solidFill>
        </a:ln>
      </dgm:spPr>
      <dgm:t>
        <a:bodyPr/>
        <a:lstStyle/>
        <a:p>
          <a:r>
            <a:rPr lang="en-US" sz="2000" dirty="0" smtClean="0">
              <a:solidFill>
                <a:schemeClr val="tx1">
                  <a:lumMod val="75000"/>
                  <a:lumOff val="25000"/>
                </a:schemeClr>
              </a:solidFill>
              <a:latin typeface="+mj-lt"/>
              <a:sym typeface="Garamond"/>
            </a:rPr>
            <a:t>Year 2015: </a:t>
          </a:r>
          <a:r>
            <a:rPr lang="en-US" sz="2000" b="1" dirty="0" smtClean="0">
              <a:solidFill>
                <a:schemeClr val="tx1">
                  <a:lumMod val="75000"/>
                  <a:lumOff val="25000"/>
                </a:schemeClr>
              </a:solidFill>
              <a:latin typeface="+mj-lt"/>
              <a:sym typeface="Garamond"/>
            </a:rPr>
            <a:t>0.5758</a:t>
          </a:r>
          <a:endParaRPr lang="en-US" sz="2000" b="1" dirty="0">
            <a:solidFill>
              <a:schemeClr val="tx1">
                <a:lumMod val="75000"/>
                <a:lumOff val="25000"/>
              </a:schemeClr>
            </a:solidFill>
            <a:latin typeface="+mj-lt"/>
          </a:endParaRPr>
        </a:p>
      </dgm:t>
    </dgm:pt>
    <dgm:pt modelId="{B8C365D0-A722-4001-A64B-C47984CAE35A}" type="sibTrans" cxnId="{1C4C6FC9-FF34-44CB-A55C-288B73201886}">
      <dgm:prSet/>
      <dgm:spPr/>
      <dgm:t>
        <a:bodyPr/>
        <a:lstStyle/>
        <a:p>
          <a:endParaRPr lang="en-US"/>
        </a:p>
      </dgm:t>
    </dgm:pt>
    <dgm:pt modelId="{EF14124B-1752-403A-B0C0-698418358C65}" type="parTrans" cxnId="{1C4C6FC9-FF34-44CB-A55C-288B73201886}">
      <dgm:prSet/>
      <dgm:spPr/>
      <dgm:t>
        <a:bodyPr/>
        <a:lstStyle/>
        <a:p>
          <a:endParaRPr lang="en-US"/>
        </a:p>
      </dgm:t>
    </dgm:pt>
    <dgm:pt modelId="{893EDD35-61E6-4A05-96C4-308FE42F62C6}" type="pres">
      <dgm:prSet presAssocID="{B5ED7E10-EA26-4947-9761-FD74082B6977}" presName="cycleMatrixDiagram" presStyleCnt="0">
        <dgm:presLayoutVars>
          <dgm:chMax val="1"/>
          <dgm:dir/>
          <dgm:animLvl val="lvl"/>
          <dgm:resizeHandles val="exact"/>
        </dgm:presLayoutVars>
      </dgm:prSet>
      <dgm:spPr/>
      <dgm:t>
        <a:bodyPr/>
        <a:lstStyle/>
        <a:p>
          <a:endParaRPr lang="en-US"/>
        </a:p>
      </dgm:t>
    </dgm:pt>
    <dgm:pt modelId="{FB52A108-B384-4AC0-AEC5-D66C3403A100}" type="pres">
      <dgm:prSet presAssocID="{B5ED7E10-EA26-4947-9761-FD74082B6977}" presName="children" presStyleCnt="0"/>
      <dgm:spPr/>
    </dgm:pt>
    <dgm:pt modelId="{9F1EDFC4-C4D5-46C4-AEE9-72E2ABACCA59}" type="pres">
      <dgm:prSet presAssocID="{B5ED7E10-EA26-4947-9761-FD74082B6977}" presName="child1group" presStyleCnt="0"/>
      <dgm:spPr/>
    </dgm:pt>
    <dgm:pt modelId="{3B97EE16-9BD2-46C3-894B-25F7DDF13CB5}" type="pres">
      <dgm:prSet presAssocID="{B5ED7E10-EA26-4947-9761-FD74082B6977}" presName="child1" presStyleLbl="bgAcc1" presStyleIdx="0" presStyleCnt="4" custScaleX="103872" custScaleY="123728"/>
      <dgm:spPr/>
      <dgm:t>
        <a:bodyPr/>
        <a:lstStyle/>
        <a:p>
          <a:endParaRPr lang="en-US"/>
        </a:p>
      </dgm:t>
    </dgm:pt>
    <dgm:pt modelId="{B798A65C-BAFB-4776-AA0D-874B84D31806}" type="pres">
      <dgm:prSet presAssocID="{B5ED7E10-EA26-4947-9761-FD74082B6977}" presName="child1Text" presStyleLbl="bgAcc1" presStyleIdx="0" presStyleCnt="4">
        <dgm:presLayoutVars>
          <dgm:bulletEnabled val="1"/>
        </dgm:presLayoutVars>
      </dgm:prSet>
      <dgm:spPr/>
      <dgm:t>
        <a:bodyPr/>
        <a:lstStyle/>
        <a:p>
          <a:endParaRPr lang="en-US"/>
        </a:p>
      </dgm:t>
    </dgm:pt>
    <dgm:pt modelId="{171F8D4D-906A-48E7-98C5-3B594523201B}" type="pres">
      <dgm:prSet presAssocID="{B5ED7E10-EA26-4947-9761-FD74082B6977}" presName="child2group" presStyleCnt="0"/>
      <dgm:spPr/>
    </dgm:pt>
    <dgm:pt modelId="{0E3664C7-3617-4A1B-8B9B-33308E903EE5}" type="pres">
      <dgm:prSet presAssocID="{B5ED7E10-EA26-4947-9761-FD74082B6977}" presName="child2" presStyleLbl="bgAcc1" presStyleIdx="1" presStyleCnt="4" custScaleX="92677" custScaleY="138994"/>
      <dgm:spPr/>
      <dgm:t>
        <a:bodyPr/>
        <a:lstStyle/>
        <a:p>
          <a:endParaRPr lang="en-US"/>
        </a:p>
      </dgm:t>
    </dgm:pt>
    <dgm:pt modelId="{B90BC75E-96EC-4B74-B9CB-F32D71B9372D}" type="pres">
      <dgm:prSet presAssocID="{B5ED7E10-EA26-4947-9761-FD74082B6977}" presName="child2Text" presStyleLbl="bgAcc1" presStyleIdx="1" presStyleCnt="4">
        <dgm:presLayoutVars>
          <dgm:bulletEnabled val="1"/>
        </dgm:presLayoutVars>
      </dgm:prSet>
      <dgm:spPr/>
      <dgm:t>
        <a:bodyPr/>
        <a:lstStyle/>
        <a:p>
          <a:endParaRPr lang="en-US"/>
        </a:p>
      </dgm:t>
    </dgm:pt>
    <dgm:pt modelId="{2EB8AECA-5007-48E7-8164-CEBF574EBA53}" type="pres">
      <dgm:prSet presAssocID="{B5ED7E10-EA26-4947-9761-FD74082B6977}" presName="child3group" presStyleCnt="0"/>
      <dgm:spPr/>
    </dgm:pt>
    <dgm:pt modelId="{1C2AA586-54A1-469E-8782-E342A978B685}" type="pres">
      <dgm:prSet presAssocID="{B5ED7E10-EA26-4947-9761-FD74082B6977}" presName="child3" presStyleLbl="bgAcc1" presStyleIdx="2" presStyleCnt="4" custScaleX="92677" custScaleY="139066"/>
      <dgm:spPr/>
      <dgm:t>
        <a:bodyPr/>
        <a:lstStyle/>
        <a:p>
          <a:endParaRPr lang="en-US"/>
        </a:p>
      </dgm:t>
    </dgm:pt>
    <dgm:pt modelId="{F60C570E-0CEB-424B-B235-12A0B6F4EDC6}" type="pres">
      <dgm:prSet presAssocID="{B5ED7E10-EA26-4947-9761-FD74082B6977}" presName="child3Text" presStyleLbl="bgAcc1" presStyleIdx="2" presStyleCnt="4">
        <dgm:presLayoutVars>
          <dgm:bulletEnabled val="1"/>
        </dgm:presLayoutVars>
      </dgm:prSet>
      <dgm:spPr/>
      <dgm:t>
        <a:bodyPr/>
        <a:lstStyle/>
        <a:p>
          <a:endParaRPr lang="en-US"/>
        </a:p>
      </dgm:t>
    </dgm:pt>
    <dgm:pt modelId="{E05922F7-6BE1-4663-8EEB-42C4924AB77B}" type="pres">
      <dgm:prSet presAssocID="{B5ED7E10-EA26-4947-9761-FD74082B6977}" presName="child4group" presStyleCnt="0"/>
      <dgm:spPr/>
    </dgm:pt>
    <dgm:pt modelId="{3951991E-F1AA-4DE4-BAC4-81B0A451545F}" type="pres">
      <dgm:prSet presAssocID="{B5ED7E10-EA26-4947-9761-FD74082B6977}" presName="child4" presStyleLbl="bgAcc1" presStyleIdx="3" presStyleCnt="4" custScaleX="92677" custScaleY="139722"/>
      <dgm:spPr/>
      <dgm:t>
        <a:bodyPr/>
        <a:lstStyle/>
        <a:p>
          <a:endParaRPr lang="en-US"/>
        </a:p>
      </dgm:t>
    </dgm:pt>
    <dgm:pt modelId="{0BB9B1F7-6019-4594-AEC8-4E7ADB80954D}" type="pres">
      <dgm:prSet presAssocID="{B5ED7E10-EA26-4947-9761-FD74082B6977}" presName="child4Text" presStyleLbl="bgAcc1" presStyleIdx="3" presStyleCnt="4">
        <dgm:presLayoutVars>
          <dgm:bulletEnabled val="1"/>
        </dgm:presLayoutVars>
      </dgm:prSet>
      <dgm:spPr/>
      <dgm:t>
        <a:bodyPr/>
        <a:lstStyle/>
        <a:p>
          <a:endParaRPr lang="en-US"/>
        </a:p>
      </dgm:t>
    </dgm:pt>
    <dgm:pt modelId="{721EE316-3970-43A2-B38B-C3E3AB83450B}" type="pres">
      <dgm:prSet presAssocID="{B5ED7E10-EA26-4947-9761-FD74082B6977}" presName="childPlaceholder" presStyleCnt="0"/>
      <dgm:spPr/>
    </dgm:pt>
    <dgm:pt modelId="{09CFF502-77CD-46C3-8EBB-1986BB997283}" type="pres">
      <dgm:prSet presAssocID="{B5ED7E10-EA26-4947-9761-FD74082B6977}" presName="circle" presStyleCnt="0"/>
      <dgm:spPr/>
    </dgm:pt>
    <dgm:pt modelId="{26B7DEF2-A46D-4ADA-8557-CF0BC31315EB}" type="pres">
      <dgm:prSet presAssocID="{B5ED7E10-EA26-4947-9761-FD74082B6977}" presName="quadrant1" presStyleLbl="node1" presStyleIdx="0" presStyleCnt="4">
        <dgm:presLayoutVars>
          <dgm:chMax val="1"/>
          <dgm:bulletEnabled val="1"/>
        </dgm:presLayoutVars>
      </dgm:prSet>
      <dgm:spPr/>
      <dgm:t>
        <a:bodyPr/>
        <a:lstStyle/>
        <a:p>
          <a:endParaRPr lang="en-US"/>
        </a:p>
      </dgm:t>
    </dgm:pt>
    <dgm:pt modelId="{9F4F5AD9-6473-4043-8FD7-94E0C373329B}" type="pres">
      <dgm:prSet presAssocID="{B5ED7E10-EA26-4947-9761-FD74082B6977}" presName="quadrant2" presStyleLbl="node1" presStyleIdx="1" presStyleCnt="4">
        <dgm:presLayoutVars>
          <dgm:chMax val="1"/>
          <dgm:bulletEnabled val="1"/>
        </dgm:presLayoutVars>
      </dgm:prSet>
      <dgm:spPr/>
      <dgm:t>
        <a:bodyPr/>
        <a:lstStyle/>
        <a:p>
          <a:endParaRPr lang="en-US"/>
        </a:p>
      </dgm:t>
    </dgm:pt>
    <dgm:pt modelId="{D8DA85A5-0A76-41DC-9470-809DE4EF02F1}" type="pres">
      <dgm:prSet presAssocID="{B5ED7E10-EA26-4947-9761-FD74082B6977}" presName="quadrant3" presStyleLbl="node1" presStyleIdx="2" presStyleCnt="4">
        <dgm:presLayoutVars>
          <dgm:chMax val="1"/>
          <dgm:bulletEnabled val="1"/>
        </dgm:presLayoutVars>
      </dgm:prSet>
      <dgm:spPr/>
      <dgm:t>
        <a:bodyPr/>
        <a:lstStyle/>
        <a:p>
          <a:endParaRPr lang="en-US"/>
        </a:p>
      </dgm:t>
    </dgm:pt>
    <dgm:pt modelId="{B1A3E8D3-6B3E-46D5-BC5F-57B5B5392019}" type="pres">
      <dgm:prSet presAssocID="{B5ED7E10-EA26-4947-9761-FD74082B6977}" presName="quadrant4" presStyleLbl="node1" presStyleIdx="3" presStyleCnt="4">
        <dgm:presLayoutVars>
          <dgm:chMax val="1"/>
          <dgm:bulletEnabled val="1"/>
        </dgm:presLayoutVars>
      </dgm:prSet>
      <dgm:spPr/>
      <dgm:t>
        <a:bodyPr/>
        <a:lstStyle/>
        <a:p>
          <a:endParaRPr lang="en-US"/>
        </a:p>
      </dgm:t>
    </dgm:pt>
    <dgm:pt modelId="{72301BEE-442B-4F83-A1F3-9D46DF0B0E24}" type="pres">
      <dgm:prSet presAssocID="{B5ED7E10-EA26-4947-9761-FD74082B6977}" presName="quadrantPlaceholder" presStyleCnt="0"/>
      <dgm:spPr/>
    </dgm:pt>
    <dgm:pt modelId="{DFBD8C7B-19E6-47DE-8858-63EA7AC4EF44}" type="pres">
      <dgm:prSet presAssocID="{B5ED7E10-EA26-4947-9761-FD74082B6977}" presName="center1" presStyleLbl="fgShp" presStyleIdx="0" presStyleCnt="2"/>
      <dgm:spPr/>
    </dgm:pt>
    <dgm:pt modelId="{BB23BEC4-0CF1-4BB0-ADC8-F215DE252E4D}" type="pres">
      <dgm:prSet presAssocID="{B5ED7E10-EA26-4947-9761-FD74082B6977}" presName="center2" presStyleLbl="fgShp" presStyleIdx="1" presStyleCnt="2"/>
      <dgm:spPr/>
    </dgm:pt>
  </dgm:ptLst>
  <dgm:cxnLst>
    <dgm:cxn modelId="{083BDD51-EB48-4BA1-803F-B80A33A704AD}" type="presOf" srcId="{71D832C2-E440-4154-A00A-FF869CB98593}" destId="{B798A65C-BAFB-4776-AA0D-874B84D31806}" srcOrd="1" destOrd="0" presId="urn:microsoft.com/office/officeart/2005/8/layout/cycle4"/>
    <dgm:cxn modelId="{CD1706D2-15FC-4A33-8167-22FFC540F582}" type="presOf" srcId="{E61B8F36-5F68-4BD1-A97B-949C2DF507E7}" destId="{D8DA85A5-0A76-41DC-9470-809DE4EF02F1}" srcOrd="0" destOrd="0" presId="urn:microsoft.com/office/officeart/2005/8/layout/cycle4"/>
    <dgm:cxn modelId="{BFB286A7-A634-40EB-88FD-1FA32A31176C}" srcId="{7238BE84-396B-4D31-98F1-7D7C36509A91}" destId="{1699A85A-5F25-4F6B-B644-E533905CFAD8}" srcOrd="0" destOrd="0" parTransId="{93C1F9A9-6FC9-4DCA-9236-8A29FF1BD9F6}" sibTransId="{CE5EA3AE-5726-45EE-B375-21709AE941B1}"/>
    <dgm:cxn modelId="{DC68F149-43FB-4F8D-A22D-1E602C9BF185}" type="presOf" srcId="{BF632370-CC1A-48C2-8FF7-83569DC378CC}" destId="{0E3664C7-3617-4A1B-8B9B-33308E903EE5}" srcOrd="0" destOrd="1" presId="urn:microsoft.com/office/officeart/2005/8/layout/cycle4"/>
    <dgm:cxn modelId="{99910A8A-B56F-471A-8592-EA3B8B83E476}" type="presOf" srcId="{30F4C293-8B1B-4293-A42C-CAD168D3D241}" destId="{26B7DEF2-A46D-4ADA-8557-CF0BC31315EB}" srcOrd="0" destOrd="0" presId="urn:microsoft.com/office/officeart/2005/8/layout/cycle4"/>
    <dgm:cxn modelId="{294234A8-1F8B-4345-8D08-7AA3AC930997}" type="presOf" srcId="{50E168AA-1605-4E37-B2E9-C318A4AB476F}" destId="{B90BC75E-96EC-4B74-B9CB-F32D71B9372D}" srcOrd="1" destOrd="0" presId="urn:microsoft.com/office/officeart/2005/8/layout/cycle4"/>
    <dgm:cxn modelId="{1C4C6FC9-FF34-44CB-A55C-288B73201886}" srcId="{30F4C293-8B1B-4293-A42C-CAD168D3D241}" destId="{71D832C2-E440-4154-A00A-FF869CB98593}" srcOrd="0" destOrd="0" parTransId="{EF14124B-1752-403A-B0C0-698418358C65}" sibTransId="{B8C365D0-A722-4001-A64B-C47984CAE35A}"/>
    <dgm:cxn modelId="{F6F9FC4C-C946-4B25-9A06-3F8E5AF69BDE}" type="presOf" srcId="{F263A669-0300-4579-88C4-E3B0C2763F0F}" destId="{9F4F5AD9-6473-4043-8FD7-94E0C373329B}" srcOrd="0" destOrd="0" presId="urn:microsoft.com/office/officeart/2005/8/layout/cycle4"/>
    <dgm:cxn modelId="{905A1D57-2108-48D8-B563-AD5EC5EB015D}" srcId="{B5ED7E10-EA26-4947-9761-FD74082B6977}" destId="{30F4C293-8B1B-4293-A42C-CAD168D3D241}" srcOrd="0" destOrd="0" parTransId="{47EC48B8-F0A8-44DC-89FC-48A0527BB9FF}" sibTransId="{E3792796-7AB3-452B-8669-74449CC8F963}"/>
    <dgm:cxn modelId="{6B653F64-94C6-46EF-B834-0E1ECFA6CD26}" srcId="{F263A669-0300-4579-88C4-E3B0C2763F0F}" destId="{50E168AA-1605-4E37-B2E9-C318A4AB476F}" srcOrd="0" destOrd="0" parTransId="{875C7A76-F92D-4EFD-8E3F-B81F25DB9BB3}" sibTransId="{7A1C70AE-5356-451F-94B4-1C521AF9B370}"/>
    <dgm:cxn modelId="{E7C1A836-4709-4FD5-B7C5-AA87E001F1DA}" type="presOf" srcId="{BF632370-CC1A-48C2-8FF7-83569DC378CC}" destId="{B90BC75E-96EC-4B74-B9CB-F32D71B9372D}" srcOrd="1" destOrd="1" presId="urn:microsoft.com/office/officeart/2005/8/layout/cycle4"/>
    <dgm:cxn modelId="{E3ABF633-5E41-42FD-87D1-EF5BEDB2F7CA}" type="presOf" srcId="{1699A85A-5F25-4F6B-B644-E533905CFAD8}" destId="{3951991E-F1AA-4DE4-BAC4-81B0A451545F}" srcOrd="0" destOrd="0" presId="urn:microsoft.com/office/officeart/2005/8/layout/cycle4"/>
    <dgm:cxn modelId="{64A3E3A6-2992-4CC3-9A24-8B49885300C4}" type="presOf" srcId="{1699A85A-5F25-4F6B-B644-E533905CFAD8}" destId="{0BB9B1F7-6019-4594-AEC8-4E7ADB80954D}" srcOrd="1" destOrd="0" presId="urn:microsoft.com/office/officeart/2005/8/layout/cycle4"/>
    <dgm:cxn modelId="{DDAFF5DB-3C86-42D2-91B4-2234D1370020}" srcId="{E61B8F36-5F68-4BD1-A97B-949C2DF507E7}" destId="{7A897B74-8367-4AF3-AC7A-8DA915809B8C}" srcOrd="0" destOrd="0" parTransId="{115741C5-79ED-44D9-8747-6E8B0888FDC8}" sibTransId="{DF60F9BE-4CDD-4033-A7DD-63DF22E02744}"/>
    <dgm:cxn modelId="{C697DFE5-8BFE-424D-B407-595DA952AF61}" type="presOf" srcId="{71D832C2-E440-4154-A00A-FF869CB98593}" destId="{3B97EE16-9BD2-46C3-894B-25F7DDF13CB5}" srcOrd="0" destOrd="0" presId="urn:microsoft.com/office/officeart/2005/8/layout/cycle4"/>
    <dgm:cxn modelId="{14A89843-94DD-4CEF-B6CD-0E85E348673B}" type="presOf" srcId="{50E168AA-1605-4E37-B2E9-C318A4AB476F}" destId="{0E3664C7-3617-4A1B-8B9B-33308E903EE5}" srcOrd="0" destOrd="0" presId="urn:microsoft.com/office/officeart/2005/8/layout/cycle4"/>
    <dgm:cxn modelId="{0887C2C2-4743-4828-89EF-609DA772CEE1}" type="presOf" srcId="{7238BE84-396B-4D31-98F1-7D7C36509A91}" destId="{B1A3E8D3-6B3E-46D5-BC5F-57B5B5392019}" srcOrd="0" destOrd="0" presId="urn:microsoft.com/office/officeart/2005/8/layout/cycle4"/>
    <dgm:cxn modelId="{0BE56DD0-7FEB-4A27-A10D-28CCAEEE1436}" srcId="{F263A669-0300-4579-88C4-E3B0C2763F0F}" destId="{BF632370-CC1A-48C2-8FF7-83569DC378CC}" srcOrd="1" destOrd="0" parTransId="{8B76EE09-F101-4F7C-8EAD-038A3332BF87}" sibTransId="{35335104-BEE1-4B50-AAD0-E737F4E67C94}"/>
    <dgm:cxn modelId="{B8959272-DEC9-4B87-9D20-F63B18232283}" srcId="{B5ED7E10-EA26-4947-9761-FD74082B6977}" destId="{E61B8F36-5F68-4BD1-A97B-949C2DF507E7}" srcOrd="2" destOrd="0" parTransId="{4EDD7E54-25B4-4356-80EF-69AC40819F9E}" sibTransId="{4785E2C4-9D44-45CB-9D45-6B1E382BFBA7}"/>
    <dgm:cxn modelId="{DFC04FB4-9AF3-4501-B5F9-5AE90FD7D336}" srcId="{B5ED7E10-EA26-4947-9761-FD74082B6977}" destId="{F263A669-0300-4579-88C4-E3B0C2763F0F}" srcOrd="1" destOrd="0" parTransId="{1350F0BA-3FF8-4E05-8E78-7CCFA7D19476}" sibTransId="{0845E60F-0774-4285-BB4B-E41451148BA1}"/>
    <dgm:cxn modelId="{7CB3D2BB-CF7F-4E08-B792-FBC7577BFC86}" type="presOf" srcId="{B5ED7E10-EA26-4947-9761-FD74082B6977}" destId="{893EDD35-61E6-4A05-96C4-308FE42F62C6}" srcOrd="0" destOrd="0" presId="urn:microsoft.com/office/officeart/2005/8/layout/cycle4"/>
    <dgm:cxn modelId="{67F5FAC9-5816-4CEB-8D4F-7016D3EE80CE}" type="presOf" srcId="{7A897B74-8367-4AF3-AC7A-8DA915809B8C}" destId="{F60C570E-0CEB-424B-B235-12A0B6F4EDC6}" srcOrd="1" destOrd="0" presId="urn:microsoft.com/office/officeart/2005/8/layout/cycle4"/>
    <dgm:cxn modelId="{B8D08E7B-0A92-4254-B41D-32AB88075B3E}" srcId="{B5ED7E10-EA26-4947-9761-FD74082B6977}" destId="{7238BE84-396B-4D31-98F1-7D7C36509A91}" srcOrd="3" destOrd="0" parTransId="{BC387479-4FA0-4F6A-856F-12E4109FDB35}" sibTransId="{F1DFE3B9-E3C5-4979-A8AD-FBE06B579B19}"/>
    <dgm:cxn modelId="{459B3BA4-BD20-4AE9-B40D-3369FC3506F4}" type="presOf" srcId="{7A897B74-8367-4AF3-AC7A-8DA915809B8C}" destId="{1C2AA586-54A1-469E-8782-E342A978B685}" srcOrd="0" destOrd="0" presId="urn:microsoft.com/office/officeart/2005/8/layout/cycle4"/>
    <dgm:cxn modelId="{0B36F667-80E1-4E01-B0BD-1348B4A56A13}" type="presParOf" srcId="{893EDD35-61E6-4A05-96C4-308FE42F62C6}" destId="{FB52A108-B384-4AC0-AEC5-D66C3403A100}" srcOrd="0" destOrd="0" presId="urn:microsoft.com/office/officeart/2005/8/layout/cycle4"/>
    <dgm:cxn modelId="{91D64551-573C-418D-BE35-483758F27EC3}" type="presParOf" srcId="{FB52A108-B384-4AC0-AEC5-D66C3403A100}" destId="{9F1EDFC4-C4D5-46C4-AEE9-72E2ABACCA59}" srcOrd="0" destOrd="0" presId="urn:microsoft.com/office/officeart/2005/8/layout/cycle4"/>
    <dgm:cxn modelId="{42435AE8-61EA-4DC7-89C1-144C6062A3D7}" type="presParOf" srcId="{9F1EDFC4-C4D5-46C4-AEE9-72E2ABACCA59}" destId="{3B97EE16-9BD2-46C3-894B-25F7DDF13CB5}" srcOrd="0" destOrd="0" presId="urn:microsoft.com/office/officeart/2005/8/layout/cycle4"/>
    <dgm:cxn modelId="{10380414-F7C3-4B52-AEAF-5BE9CF2E72BC}" type="presParOf" srcId="{9F1EDFC4-C4D5-46C4-AEE9-72E2ABACCA59}" destId="{B798A65C-BAFB-4776-AA0D-874B84D31806}" srcOrd="1" destOrd="0" presId="urn:microsoft.com/office/officeart/2005/8/layout/cycle4"/>
    <dgm:cxn modelId="{DAA7CF3F-56D4-454D-BC4C-7BA71552F3A4}" type="presParOf" srcId="{FB52A108-B384-4AC0-AEC5-D66C3403A100}" destId="{171F8D4D-906A-48E7-98C5-3B594523201B}" srcOrd="1" destOrd="0" presId="urn:microsoft.com/office/officeart/2005/8/layout/cycle4"/>
    <dgm:cxn modelId="{6220D0F0-7720-4E4C-805D-C6A19D3485F8}" type="presParOf" srcId="{171F8D4D-906A-48E7-98C5-3B594523201B}" destId="{0E3664C7-3617-4A1B-8B9B-33308E903EE5}" srcOrd="0" destOrd="0" presId="urn:microsoft.com/office/officeart/2005/8/layout/cycle4"/>
    <dgm:cxn modelId="{5C041EC1-7D60-4802-8114-1557CEF2457B}" type="presParOf" srcId="{171F8D4D-906A-48E7-98C5-3B594523201B}" destId="{B90BC75E-96EC-4B74-B9CB-F32D71B9372D}" srcOrd="1" destOrd="0" presId="urn:microsoft.com/office/officeart/2005/8/layout/cycle4"/>
    <dgm:cxn modelId="{60D09460-005F-4E25-B100-4388F909115D}" type="presParOf" srcId="{FB52A108-B384-4AC0-AEC5-D66C3403A100}" destId="{2EB8AECA-5007-48E7-8164-CEBF574EBA53}" srcOrd="2" destOrd="0" presId="urn:microsoft.com/office/officeart/2005/8/layout/cycle4"/>
    <dgm:cxn modelId="{B06C4A7A-1B84-4E7F-AB90-3F6F6E7ADF3E}" type="presParOf" srcId="{2EB8AECA-5007-48E7-8164-CEBF574EBA53}" destId="{1C2AA586-54A1-469E-8782-E342A978B685}" srcOrd="0" destOrd="0" presId="urn:microsoft.com/office/officeart/2005/8/layout/cycle4"/>
    <dgm:cxn modelId="{94B00D42-7813-4C01-A106-72BC51AA1A7B}" type="presParOf" srcId="{2EB8AECA-5007-48E7-8164-CEBF574EBA53}" destId="{F60C570E-0CEB-424B-B235-12A0B6F4EDC6}" srcOrd="1" destOrd="0" presId="urn:microsoft.com/office/officeart/2005/8/layout/cycle4"/>
    <dgm:cxn modelId="{50B1A0FF-9D42-430F-AC66-A1D3429264E5}" type="presParOf" srcId="{FB52A108-B384-4AC0-AEC5-D66C3403A100}" destId="{E05922F7-6BE1-4663-8EEB-42C4924AB77B}" srcOrd="3" destOrd="0" presId="urn:microsoft.com/office/officeart/2005/8/layout/cycle4"/>
    <dgm:cxn modelId="{B5E973C9-B9E4-4BC0-8AC3-34F57E69AC9E}" type="presParOf" srcId="{E05922F7-6BE1-4663-8EEB-42C4924AB77B}" destId="{3951991E-F1AA-4DE4-BAC4-81B0A451545F}" srcOrd="0" destOrd="0" presId="urn:microsoft.com/office/officeart/2005/8/layout/cycle4"/>
    <dgm:cxn modelId="{E0957441-BE65-47EE-8020-EF4F0E96290B}" type="presParOf" srcId="{E05922F7-6BE1-4663-8EEB-42C4924AB77B}" destId="{0BB9B1F7-6019-4594-AEC8-4E7ADB80954D}" srcOrd="1" destOrd="0" presId="urn:microsoft.com/office/officeart/2005/8/layout/cycle4"/>
    <dgm:cxn modelId="{713BD4B8-63BA-467C-8436-06C5F176D4FB}" type="presParOf" srcId="{FB52A108-B384-4AC0-AEC5-D66C3403A100}" destId="{721EE316-3970-43A2-B38B-C3E3AB83450B}" srcOrd="4" destOrd="0" presId="urn:microsoft.com/office/officeart/2005/8/layout/cycle4"/>
    <dgm:cxn modelId="{0D9C8BCE-9D8D-4969-9CC3-1A008B44077C}" type="presParOf" srcId="{893EDD35-61E6-4A05-96C4-308FE42F62C6}" destId="{09CFF502-77CD-46C3-8EBB-1986BB997283}" srcOrd="1" destOrd="0" presId="urn:microsoft.com/office/officeart/2005/8/layout/cycle4"/>
    <dgm:cxn modelId="{D0C3307E-C9C6-4F7C-9577-CD8EC569418B}" type="presParOf" srcId="{09CFF502-77CD-46C3-8EBB-1986BB997283}" destId="{26B7DEF2-A46D-4ADA-8557-CF0BC31315EB}" srcOrd="0" destOrd="0" presId="urn:microsoft.com/office/officeart/2005/8/layout/cycle4"/>
    <dgm:cxn modelId="{CBB486FE-386E-4AE8-A48C-09DA0E092BFF}" type="presParOf" srcId="{09CFF502-77CD-46C3-8EBB-1986BB997283}" destId="{9F4F5AD9-6473-4043-8FD7-94E0C373329B}" srcOrd="1" destOrd="0" presId="urn:microsoft.com/office/officeart/2005/8/layout/cycle4"/>
    <dgm:cxn modelId="{995D711C-4EF1-4636-8288-119957E81FEB}" type="presParOf" srcId="{09CFF502-77CD-46C3-8EBB-1986BB997283}" destId="{D8DA85A5-0A76-41DC-9470-809DE4EF02F1}" srcOrd="2" destOrd="0" presId="urn:microsoft.com/office/officeart/2005/8/layout/cycle4"/>
    <dgm:cxn modelId="{83F240EE-D8F4-4594-9092-2E22EF575C47}" type="presParOf" srcId="{09CFF502-77CD-46C3-8EBB-1986BB997283}" destId="{B1A3E8D3-6B3E-46D5-BC5F-57B5B5392019}" srcOrd="3" destOrd="0" presId="urn:microsoft.com/office/officeart/2005/8/layout/cycle4"/>
    <dgm:cxn modelId="{5FB9AE69-88A0-40FF-88E4-D8429B3E66A9}" type="presParOf" srcId="{09CFF502-77CD-46C3-8EBB-1986BB997283}" destId="{72301BEE-442B-4F83-A1F3-9D46DF0B0E24}" srcOrd="4" destOrd="0" presId="urn:microsoft.com/office/officeart/2005/8/layout/cycle4"/>
    <dgm:cxn modelId="{1CD3B3E7-3EAC-4EB6-9284-53E13FFA32D9}" type="presParOf" srcId="{893EDD35-61E6-4A05-96C4-308FE42F62C6}" destId="{DFBD8C7B-19E6-47DE-8858-63EA7AC4EF44}" srcOrd="2" destOrd="0" presId="urn:microsoft.com/office/officeart/2005/8/layout/cycle4"/>
    <dgm:cxn modelId="{2DD4E0BD-8B5B-43EE-94E2-109DFAF73539}" type="presParOf" srcId="{893EDD35-61E6-4A05-96C4-308FE42F62C6}" destId="{BB23BEC4-0CF1-4BB0-ADC8-F215DE252E4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8B52-93FD-408E-8143-4B0556A3FAB2}">
      <dsp:nvSpPr>
        <dsp:cNvPr id="0" name=""/>
        <dsp:cNvSpPr/>
      </dsp:nvSpPr>
      <dsp:spPr>
        <a:xfrm>
          <a:off x="671044" y="956794"/>
          <a:ext cx="10258698" cy="3278930"/>
        </a:xfrm>
        <a:prstGeom prst="rect">
          <a:avLst/>
        </a:prstGeom>
        <a:solidFill>
          <a:schemeClr val="accent6">
            <a:lumMod val="40000"/>
            <a:lumOff val="60000"/>
            <a:alpha val="40000"/>
          </a:schemeClr>
        </a:solidFill>
        <a:ln w="19050" cap="flat" cmpd="sng" algn="ctr">
          <a:solidFill>
            <a:schemeClr val="accent6">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20929" tIns="91440" rIns="91440" bIns="91440" numCol="1" spcCol="1270" anchor="t" anchorCtr="0">
          <a:noAutofit/>
        </a:bodyPr>
        <a:lstStyle/>
        <a:p>
          <a:pPr lvl="0" algn="l" defTabSz="1066800">
            <a:lnSpc>
              <a:spcPct val="90000"/>
            </a:lnSpc>
            <a:spcBef>
              <a:spcPct val="0"/>
            </a:spcBef>
            <a:spcAft>
              <a:spcPct val="35000"/>
            </a:spcAft>
          </a:pPr>
          <a:r>
            <a:rPr lang="en-US" sz="2400" b="1" kern="1200" smtClean="0">
              <a:solidFill>
                <a:schemeClr val="tx1">
                  <a:lumMod val="50000"/>
                  <a:lumOff val="50000"/>
                </a:schemeClr>
              </a:solidFill>
              <a:latin typeface="+mn-lt"/>
            </a:rPr>
            <a:t>Acquire Actual Soil Moisture Content</a:t>
          </a:r>
          <a:endParaRPr lang="en-US" sz="2400" b="1" kern="1200" dirty="0">
            <a:solidFill>
              <a:schemeClr val="tx1">
                <a:lumMod val="50000"/>
                <a:lumOff val="50000"/>
              </a:schemeClr>
            </a:solidFill>
            <a:latin typeface="+mn-lt"/>
          </a:endParaRPr>
        </a:p>
        <a:p>
          <a:pPr marL="228600" lvl="1" indent="-228600" algn="l" defTabSz="889000">
            <a:lnSpc>
              <a:spcPct val="90000"/>
            </a:lnSpc>
            <a:spcBef>
              <a:spcPct val="0"/>
            </a:spcBef>
            <a:spcAft>
              <a:spcPct val="15000"/>
            </a:spcAft>
            <a:buChar char="••"/>
          </a:pPr>
          <a:r>
            <a:rPr lang="en-US" sz="2000" kern="1200" dirty="0" smtClean="0">
              <a:solidFill>
                <a:schemeClr val="tx1">
                  <a:lumMod val="50000"/>
                  <a:lumOff val="50000"/>
                </a:schemeClr>
              </a:solidFill>
              <a:latin typeface="+mn-lt"/>
            </a:rPr>
            <a:t>L3_SM_P (Soil Moisture) product downloading</a:t>
          </a:r>
          <a:endParaRPr lang="en-US" sz="2000" kern="1200" dirty="0">
            <a:solidFill>
              <a:schemeClr val="tx1">
                <a:lumMod val="50000"/>
                <a:lumOff val="50000"/>
              </a:schemeClr>
            </a:solidFill>
            <a:latin typeface="+mn-lt"/>
          </a:endParaRPr>
        </a:p>
        <a:p>
          <a:pPr marL="228600" lvl="1" indent="-228600" algn="l" defTabSz="889000">
            <a:lnSpc>
              <a:spcPct val="90000"/>
            </a:lnSpc>
            <a:spcBef>
              <a:spcPct val="0"/>
            </a:spcBef>
            <a:spcAft>
              <a:spcPct val="15000"/>
            </a:spcAft>
            <a:buChar char="••"/>
          </a:pPr>
          <a:r>
            <a:rPr lang="en-US" sz="2000" kern="1200" dirty="0" smtClean="0">
              <a:solidFill>
                <a:schemeClr val="tx1">
                  <a:lumMod val="50000"/>
                  <a:lumOff val="50000"/>
                </a:schemeClr>
              </a:solidFill>
              <a:latin typeface="+mn-lt"/>
            </a:rPr>
            <a:t>Data preprocessing</a:t>
          </a:r>
          <a:endParaRPr lang="en-US" sz="2000" kern="1200" dirty="0">
            <a:solidFill>
              <a:schemeClr val="tx1">
                <a:lumMod val="50000"/>
                <a:lumOff val="50000"/>
              </a:schemeClr>
            </a:solidFill>
            <a:latin typeface="+mn-lt"/>
          </a:endParaRPr>
        </a:p>
      </dsp:txBody>
      <dsp:txXfrm>
        <a:off x="671044" y="956794"/>
        <a:ext cx="10258698" cy="3278930"/>
      </dsp:txXfrm>
    </dsp:sp>
    <dsp:sp modelId="{A899A68A-92F8-4F74-8735-8BB54CD2A99E}">
      <dsp:nvSpPr>
        <dsp:cNvPr id="0" name=""/>
        <dsp:cNvSpPr/>
      </dsp:nvSpPr>
      <dsp:spPr>
        <a:xfrm>
          <a:off x="58469" y="657256"/>
          <a:ext cx="2295251" cy="3442877"/>
        </a:xfrm>
        <a:prstGeom prst="rect">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A586-54A1-469E-8782-E342A978B685}">
      <dsp:nvSpPr>
        <dsp:cNvPr id="0" name=""/>
        <dsp:cNvSpPr/>
      </dsp:nvSpPr>
      <dsp:spPr>
        <a:xfrm>
          <a:off x="3849471" y="3334736"/>
          <a:ext cx="2316480" cy="214286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228600" lvl="1" indent="-228600" algn="r" defTabSz="889000">
            <a:lnSpc>
              <a:spcPct val="90000"/>
            </a:lnSpc>
            <a:spcBef>
              <a:spcPct val="0"/>
            </a:spcBef>
            <a:spcAft>
              <a:spcPct val="15000"/>
            </a:spcAft>
            <a:buChar char="••"/>
          </a:pPr>
          <a:endParaRPr lang="en-US" sz="2000" b="1" i="0" kern="1200" dirty="0">
            <a:latin typeface="+mj-lt"/>
          </a:endParaRPr>
        </a:p>
      </dsp:txBody>
      <dsp:txXfrm>
        <a:off x="4591487" y="3917525"/>
        <a:ext cx="1527392" cy="1513005"/>
      </dsp:txXfrm>
    </dsp:sp>
    <dsp:sp modelId="{3951991E-F1AA-4DE4-BAC4-81B0A451545F}">
      <dsp:nvSpPr>
        <dsp:cNvPr id="0" name=""/>
        <dsp:cNvSpPr/>
      </dsp:nvSpPr>
      <dsp:spPr>
        <a:xfrm>
          <a:off x="69951" y="3329680"/>
          <a:ext cx="2316480" cy="21529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228600" lvl="1" indent="-228600" algn="l" defTabSz="889000">
            <a:lnSpc>
              <a:spcPct val="90000"/>
            </a:lnSpc>
            <a:spcBef>
              <a:spcPct val="0"/>
            </a:spcBef>
            <a:spcAft>
              <a:spcPct val="15000"/>
            </a:spcAft>
            <a:buChar char="••"/>
          </a:pPr>
          <a:endParaRPr lang="en-US" sz="2000" b="1" kern="1200" dirty="0">
            <a:latin typeface="+mj-lt"/>
          </a:endParaRPr>
        </a:p>
      </dsp:txBody>
      <dsp:txXfrm>
        <a:off x="117245" y="3915219"/>
        <a:ext cx="1526948" cy="1520146"/>
      </dsp:txXfrm>
    </dsp:sp>
    <dsp:sp modelId="{0E3664C7-3617-4A1B-8B9B-33308E903EE5}">
      <dsp:nvSpPr>
        <dsp:cNvPr id="0" name=""/>
        <dsp:cNvSpPr/>
      </dsp:nvSpPr>
      <dsp:spPr>
        <a:xfrm>
          <a:off x="3849471" y="146615"/>
          <a:ext cx="2316480" cy="21417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US" sz="2000" b="1" i="0" kern="1200" dirty="0">
            <a:latin typeface="+mj-lt"/>
          </a:endParaRPr>
        </a:p>
        <a:p>
          <a:pPr marL="171450" lvl="1" indent="-171450" algn="r" defTabSz="711200">
            <a:lnSpc>
              <a:spcPct val="90000"/>
            </a:lnSpc>
            <a:spcBef>
              <a:spcPct val="0"/>
            </a:spcBef>
            <a:spcAft>
              <a:spcPct val="15000"/>
            </a:spcAft>
            <a:buChar char="••"/>
          </a:pPr>
          <a:endParaRPr lang="en-US" sz="1600" kern="1200" dirty="0"/>
        </a:p>
      </dsp:txBody>
      <dsp:txXfrm>
        <a:off x="4591462" y="193662"/>
        <a:ext cx="1527442" cy="1512222"/>
      </dsp:txXfrm>
    </dsp:sp>
    <dsp:sp modelId="{3B97EE16-9BD2-46C3-894B-25F7DDF13CB5}">
      <dsp:nvSpPr>
        <dsp:cNvPr id="0" name=""/>
        <dsp:cNvSpPr/>
      </dsp:nvSpPr>
      <dsp:spPr>
        <a:xfrm>
          <a:off x="-69951" y="264228"/>
          <a:ext cx="2596287" cy="19065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endParaRPr lang="en-US" sz="2000" b="1" kern="1200" dirty="0">
            <a:latin typeface="+mj-lt"/>
          </a:endParaRPr>
        </a:p>
      </dsp:txBody>
      <dsp:txXfrm>
        <a:off x="-28071" y="306108"/>
        <a:ext cx="1733641" cy="1346136"/>
      </dsp:txXfrm>
    </dsp:sp>
    <dsp:sp modelId="{26B7DEF2-A46D-4ADA-8557-CF0BC31315EB}">
      <dsp:nvSpPr>
        <dsp:cNvPr id="0" name=""/>
        <dsp:cNvSpPr/>
      </dsp:nvSpPr>
      <dsp:spPr>
        <a:xfrm>
          <a:off x="970670" y="737308"/>
          <a:ext cx="2030436" cy="20304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ID2013 </a:t>
          </a:r>
          <a:r>
            <a:rPr lang="en-US" sz="2500" kern="1200" dirty="0" smtClean="0"/>
            <a:t>(GA)</a:t>
          </a:r>
          <a:endParaRPr lang="en-US" sz="2500" kern="1200" dirty="0"/>
        </a:p>
      </dsp:txBody>
      <dsp:txXfrm>
        <a:off x="1565371" y="1332009"/>
        <a:ext cx="1435735" cy="1435735"/>
      </dsp:txXfrm>
    </dsp:sp>
    <dsp:sp modelId="{9F4F5AD9-6473-4043-8FD7-94E0C373329B}">
      <dsp:nvSpPr>
        <dsp:cNvPr id="0" name=""/>
        <dsp:cNvSpPr/>
      </dsp:nvSpPr>
      <dsp:spPr>
        <a:xfrm rot="5400000">
          <a:off x="3094892" y="737308"/>
          <a:ext cx="2030436" cy="2030436"/>
        </a:xfrm>
        <a:prstGeom prst="pieWedg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ID2024 </a:t>
          </a:r>
          <a:r>
            <a:rPr lang="en-US" sz="2500" kern="1200" dirty="0" smtClean="0"/>
            <a:t>(MS)</a:t>
          </a:r>
          <a:endParaRPr lang="en-US" sz="2500" kern="1200" dirty="0"/>
        </a:p>
      </dsp:txBody>
      <dsp:txXfrm rot="-5400000">
        <a:off x="3094892" y="1332009"/>
        <a:ext cx="1435735" cy="1435735"/>
      </dsp:txXfrm>
    </dsp:sp>
    <dsp:sp modelId="{D8DA85A5-0A76-41DC-9470-809DE4EF02F1}">
      <dsp:nvSpPr>
        <dsp:cNvPr id="0" name=""/>
        <dsp:cNvSpPr/>
      </dsp:nvSpPr>
      <dsp:spPr>
        <a:xfrm rot="10800000">
          <a:off x="3094892" y="2861529"/>
          <a:ext cx="2030436" cy="2030436"/>
        </a:xfrm>
        <a:prstGeom prst="pieWedg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ID2053 </a:t>
          </a:r>
          <a:r>
            <a:rPr lang="en-US" sz="2500" kern="1200" dirty="0" smtClean="0"/>
            <a:t>(AL)</a:t>
          </a:r>
          <a:endParaRPr lang="en-US" sz="2500" kern="1200" dirty="0"/>
        </a:p>
      </dsp:txBody>
      <dsp:txXfrm rot="10800000">
        <a:off x="3094892" y="2861529"/>
        <a:ext cx="1435735" cy="1435735"/>
      </dsp:txXfrm>
    </dsp:sp>
    <dsp:sp modelId="{B1A3E8D3-6B3E-46D5-BC5F-57B5B5392019}">
      <dsp:nvSpPr>
        <dsp:cNvPr id="0" name=""/>
        <dsp:cNvSpPr/>
      </dsp:nvSpPr>
      <dsp:spPr>
        <a:xfrm rot="16200000">
          <a:off x="970670" y="2861529"/>
          <a:ext cx="2030436" cy="2030436"/>
        </a:xfrm>
        <a:prstGeom prst="pieWedg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ID2006 </a:t>
          </a:r>
          <a:r>
            <a:rPr lang="en-US" sz="2500" kern="1200" dirty="0" smtClean="0"/>
            <a:t>(TX)</a:t>
          </a:r>
          <a:endParaRPr lang="en-US" sz="2500" kern="1200" dirty="0"/>
        </a:p>
      </dsp:txBody>
      <dsp:txXfrm rot="5400000">
        <a:off x="1565371" y="2861529"/>
        <a:ext cx="1435735" cy="1435735"/>
      </dsp:txXfrm>
    </dsp:sp>
    <dsp:sp modelId="{DFBD8C7B-19E6-47DE-8858-63EA7AC4EF44}">
      <dsp:nvSpPr>
        <dsp:cNvPr id="0" name=""/>
        <dsp:cNvSpPr/>
      </dsp:nvSpPr>
      <dsp:spPr>
        <a:xfrm>
          <a:off x="2697480" y="2392606"/>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3BEC4-0CF1-4BB0-ADC8-F215DE252E4D}">
      <dsp:nvSpPr>
        <dsp:cNvPr id="0" name=""/>
        <dsp:cNvSpPr/>
      </dsp:nvSpPr>
      <dsp:spPr>
        <a:xfrm rot="10800000">
          <a:off x="2697480" y="2627068"/>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D6290-AFF5-4537-926A-A337B987CB3C}">
      <dsp:nvSpPr>
        <dsp:cNvPr id="0" name=""/>
        <dsp:cNvSpPr/>
      </dsp:nvSpPr>
      <dsp:spPr>
        <a:xfrm>
          <a:off x="2462398" y="17039"/>
          <a:ext cx="2153692" cy="977163"/>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Time Zones</a:t>
          </a:r>
          <a:endParaRPr lang="en-US" sz="2000" kern="1200" dirty="0"/>
        </a:p>
      </dsp:txBody>
      <dsp:txXfrm>
        <a:off x="2510099" y="64740"/>
        <a:ext cx="2058290" cy="881761"/>
      </dsp:txXfrm>
    </dsp:sp>
    <dsp:sp modelId="{3660B689-B039-40A1-ABE9-0E9BA51B3DBF}">
      <dsp:nvSpPr>
        <dsp:cNvPr id="0" name=""/>
        <dsp:cNvSpPr/>
      </dsp:nvSpPr>
      <dsp:spPr>
        <a:xfrm>
          <a:off x="1784286" y="680812"/>
          <a:ext cx="4286146" cy="4286146"/>
        </a:xfrm>
        <a:custGeom>
          <a:avLst/>
          <a:gdLst/>
          <a:ahLst/>
          <a:cxnLst/>
          <a:rect l="0" t="0" r="0" b="0"/>
          <a:pathLst>
            <a:path>
              <a:moveTo>
                <a:pt x="2844269" y="117959"/>
              </a:moveTo>
              <a:arcTo wR="2143073" hR="2143073" stAng="17345905" swAng="2106338"/>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A5EE7F8F-7E31-43B3-9A63-16DF44E83990}">
      <dsp:nvSpPr>
        <dsp:cNvPr id="0" name=""/>
        <dsp:cNvSpPr/>
      </dsp:nvSpPr>
      <dsp:spPr>
        <a:xfrm>
          <a:off x="4881592" y="1581112"/>
          <a:ext cx="1970929" cy="1068947"/>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NLDAS </a:t>
          </a:r>
          <a:r>
            <a:rPr lang="en-US" sz="2000" kern="1200" dirty="0" smtClean="0"/>
            <a:t>processing</a:t>
          </a:r>
          <a:endParaRPr lang="en-US" sz="2000" kern="1200" dirty="0">
            <a:solidFill>
              <a:srgbClr val="FF0000"/>
            </a:solidFill>
          </a:endParaRPr>
        </a:p>
      </dsp:txBody>
      <dsp:txXfrm>
        <a:off x="4933774" y="1633294"/>
        <a:ext cx="1866565" cy="964583"/>
      </dsp:txXfrm>
    </dsp:sp>
    <dsp:sp modelId="{C191D32A-22EC-4F0E-9B77-B63E8F92146C}">
      <dsp:nvSpPr>
        <dsp:cNvPr id="0" name=""/>
        <dsp:cNvSpPr/>
      </dsp:nvSpPr>
      <dsp:spPr>
        <a:xfrm>
          <a:off x="1667052" y="187232"/>
          <a:ext cx="4286146" cy="4286146"/>
        </a:xfrm>
        <a:custGeom>
          <a:avLst/>
          <a:gdLst/>
          <a:ahLst/>
          <a:cxnLst/>
          <a:rect l="0" t="0" r="0" b="0"/>
          <a:pathLst>
            <a:path>
              <a:moveTo>
                <a:pt x="4260099" y="2476183"/>
              </a:moveTo>
              <a:arcTo wR="2143073" hR="2143073" stAng="536525" swAng="216196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D93257C5-C886-4542-92EF-C579AE688A75}">
      <dsp:nvSpPr>
        <dsp:cNvPr id="0" name=""/>
        <dsp:cNvSpPr/>
      </dsp:nvSpPr>
      <dsp:spPr>
        <a:xfrm>
          <a:off x="3814601" y="3854548"/>
          <a:ext cx="1968618"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Simplified SSI</a:t>
          </a:r>
          <a:endParaRPr lang="en-US" sz="2000" kern="1200" dirty="0"/>
        </a:p>
      </dsp:txBody>
      <dsp:txXfrm>
        <a:off x="3866968" y="3906915"/>
        <a:ext cx="1863884" cy="968010"/>
      </dsp:txXfrm>
    </dsp:sp>
    <dsp:sp modelId="{CC42C845-ADA6-4C51-912B-8CD0846B47C4}">
      <dsp:nvSpPr>
        <dsp:cNvPr id="0" name=""/>
        <dsp:cNvSpPr/>
      </dsp:nvSpPr>
      <dsp:spPr>
        <a:xfrm>
          <a:off x="1396170" y="514064"/>
          <a:ext cx="4286146" cy="4286146"/>
        </a:xfrm>
        <a:custGeom>
          <a:avLst/>
          <a:gdLst/>
          <a:ahLst/>
          <a:cxnLst/>
          <a:rect l="0" t="0" r="0" b="0"/>
          <a:pathLst>
            <a:path>
              <a:moveTo>
                <a:pt x="2413813" y="4268976"/>
              </a:moveTo>
              <a:arcTo wR="2143073" hR="2143073" stAng="4964536" swAng="733234"/>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9FCC8AFB-16A0-4DB1-AC49-62286FA51F2D}">
      <dsp:nvSpPr>
        <dsp:cNvPr id="0" name=""/>
        <dsp:cNvSpPr/>
      </dsp:nvSpPr>
      <dsp:spPr>
        <a:xfrm>
          <a:off x="1209943" y="3854548"/>
          <a:ext cx="2139267"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Point Validation</a:t>
          </a:r>
          <a:endParaRPr lang="en-US" sz="2000" kern="1200" dirty="0"/>
        </a:p>
      </dsp:txBody>
      <dsp:txXfrm>
        <a:off x="1262310" y="3906915"/>
        <a:ext cx="2034533" cy="968010"/>
      </dsp:txXfrm>
    </dsp:sp>
    <dsp:sp modelId="{31F4BC37-25BF-4B9D-B538-D63DE53EE3D9}">
      <dsp:nvSpPr>
        <dsp:cNvPr id="0" name=""/>
        <dsp:cNvSpPr/>
      </dsp:nvSpPr>
      <dsp:spPr>
        <a:xfrm>
          <a:off x="1396170" y="514064"/>
          <a:ext cx="4286146" cy="4286146"/>
        </a:xfrm>
        <a:custGeom>
          <a:avLst/>
          <a:gdLst/>
          <a:ahLst/>
          <a:cxnLst/>
          <a:rect l="0" t="0" r="0" b="0"/>
          <a:pathLst>
            <a:path>
              <a:moveTo>
                <a:pt x="358094" y="3329081"/>
              </a:moveTo>
              <a:arcTo wR="2143073" hR="2143073" stAng="8783905" swAng="219612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98BFE9CC-A54D-4B15-BA79-F534708C2337}">
      <dsp:nvSpPr>
        <dsp:cNvPr id="0" name=""/>
        <dsp:cNvSpPr/>
      </dsp:nvSpPr>
      <dsp:spPr>
        <a:xfrm>
          <a:off x="508177" y="1458519"/>
          <a:ext cx="1985766"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 Sensor distribution </a:t>
          </a:r>
          <a:endParaRPr lang="en-US" sz="2000" kern="1200" dirty="0"/>
        </a:p>
      </dsp:txBody>
      <dsp:txXfrm>
        <a:off x="560544" y="1510886"/>
        <a:ext cx="1881032" cy="968010"/>
      </dsp:txXfrm>
    </dsp:sp>
    <dsp:sp modelId="{45E30CC9-E8C5-43A1-8BB2-7337F68448EF}">
      <dsp:nvSpPr>
        <dsp:cNvPr id="0" name=""/>
        <dsp:cNvSpPr/>
      </dsp:nvSpPr>
      <dsp:spPr>
        <a:xfrm>
          <a:off x="1406877" y="498041"/>
          <a:ext cx="4286146" cy="4286146"/>
        </a:xfrm>
        <a:custGeom>
          <a:avLst/>
          <a:gdLst/>
          <a:ahLst/>
          <a:cxnLst/>
          <a:rect l="0" t="0" r="0" b="0"/>
          <a:pathLst>
            <a:path>
              <a:moveTo>
                <a:pt x="361172" y="952445"/>
              </a:moveTo>
              <a:arcTo wR="2143073" hR="2143073" stAng="12825000" swAng="1529786"/>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A586-54A1-469E-8782-E342A978B685}">
      <dsp:nvSpPr>
        <dsp:cNvPr id="0" name=""/>
        <dsp:cNvSpPr/>
      </dsp:nvSpPr>
      <dsp:spPr>
        <a:xfrm>
          <a:off x="3849471" y="3334736"/>
          <a:ext cx="2316480" cy="214286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228600" lvl="1" indent="-228600" algn="r" defTabSz="889000">
            <a:lnSpc>
              <a:spcPct val="90000"/>
            </a:lnSpc>
            <a:spcBef>
              <a:spcPct val="0"/>
            </a:spcBef>
            <a:spcAft>
              <a:spcPct val="15000"/>
            </a:spcAft>
            <a:buChar char="••"/>
          </a:pPr>
          <a:endParaRPr lang="en-US" sz="2000" b="1" i="0" kern="1200" dirty="0">
            <a:latin typeface="+mj-lt"/>
          </a:endParaRPr>
        </a:p>
      </dsp:txBody>
      <dsp:txXfrm>
        <a:off x="4591487" y="3917525"/>
        <a:ext cx="1527392" cy="1513005"/>
      </dsp:txXfrm>
    </dsp:sp>
    <dsp:sp modelId="{3951991E-F1AA-4DE4-BAC4-81B0A451545F}">
      <dsp:nvSpPr>
        <dsp:cNvPr id="0" name=""/>
        <dsp:cNvSpPr/>
      </dsp:nvSpPr>
      <dsp:spPr>
        <a:xfrm>
          <a:off x="69951" y="3329680"/>
          <a:ext cx="2316480" cy="21529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228600" lvl="1" indent="-228600" algn="l" defTabSz="889000">
            <a:lnSpc>
              <a:spcPct val="90000"/>
            </a:lnSpc>
            <a:spcBef>
              <a:spcPct val="0"/>
            </a:spcBef>
            <a:spcAft>
              <a:spcPct val="15000"/>
            </a:spcAft>
            <a:buChar char="••"/>
          </a:pPr>
          <a:endParaRPr lang="en-US" sz="2000" b="1" kern="1200" dirty="0">
            <a:latin typeface="+mj-lt"/>
          </a:endParaRPr>
        </a:p>
      </dsp:txBody>
      <dsp:txXfrm>
        <a:off x="117245" y="3915219"/>
        <a:ext cx="1526948" cy="1520146"/>
      </dsp:txXfrm>
    </dsp:sp>
    <dsp:sp modelId="{0E3664C7-3617-4A1B-8B9B-33308E903EE5}">
      <dsp:nvSpPr>
        <dsp:cNvPr id="0" name=""/>
        <dsp:cNvSpPr/>
      </dsp:nvSpPr>
      <dsp:spPr>
        <a:xfrm>
          <a:off x="3849471" y="146615"/>
          <a:ext cx="2316480" cy="21417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US" sz="2000" b="1" i="0" kern="1200" dirty="0">
            <a:latin typeface="+mj-lt"/>
          </a:endParaRPr>
        </a:p>
        <a:p>
          <a:pPr marL="171450" lvl="1" indent="-171450" algn="r" defTabSz="711200">
            <a:lnSpc>
              <a:spcPct val="90000"/>
            </a:lnSpc>
            <a:spcBef>
              <a:spcPct val="0"/>
            </a:spcBef>
            <a:spcAft>
              <a:spcPct val="15000"/>
            </a:spcAft>
            <a:buChar char="••"/>
          </a:pPr>
          <a:endParaRPr lang="en-US" sz="1600" kern="1200" dirty="0"/>
        </a:p>
      </dsp:txBody>
      <dsp:txXfrm>
        <a:off x="4591462" y="193662"/>
        <a:ext cx="1527442" cy="1512222"/>
      </dsp:txXfrm>
    </dsp:sp>
    <dsp:sp modelId="{3B97EE16-9BD2-46C3-894B-25F7DDF13CB5}">
      <dsp:nvSpPr>
        <dsp:cNvPr id="0" name=""/>
        <dsp:cNvSpPr/>
      </dsp:nvSpPr>
      <dsp:spPr>
        <a:xfrm>
          <a:off x="-69951" y="264228"/>
          <a:ext cx="2596287" cy="19065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endParaRPr lang="en-US" sz="2000" b="1" kern="1200" dirty="0">
            <a:latin typeface="+mj-lt"/>
          </a:endParaRPr>
        </a:p>
      </dsp:txBody>
      <dsp:txXfrm>
        <a:off x="-28071" y="306108"/>
        <a:ext cx="1733641" cy="1346136"/>
      </dsp:txXfrm>
    </dsp:sp>
    <dsp:sp modelId="{26B7DEF2-A46D-4ADA-8557-CF0BC31315EB}">
      <dsp:nvSpPr>
        <dsp:cNvPr id="0" name=""/>
        <dsp:cNvSpPr/>
      </dsp:nvSpPr>
      <dsp:spPr>
        <a:xfrm>
          <a:off x="970670" y="737308"/>
          <a:ext cx="2030436" cy="20304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ID2013 </a:t>
          </a:r>
          <a:r>
            <a:rPr lang="en-US" sz="2500" kern="1200" dirty="0" smtClean="0"/>
            <a:t>(GA)</a:t>
          </a:r>
          <a:endParaRPr lang="en-US" sz="2500" kern="1200" dirty="0"/>
        </a:p>
      </dsp:txBody>
      <dsp:txXfrm>
        <a:off x="1565371" y="1332009"/>
        <a:ext cx="1435735" cy="1435735"/>
      </dsp:txXfrm>
    </dsp:sp>
    <dsp:sp modelId="{9F4F5AD9-6473-4043-8FD7-94E0C373329B}">
      <dsp:nvSpPr>
        <dsp:cNvPr id="0" name=""/>
        <dsp:cNvSpPr/>
      </dsp:nvSpPr>
      <dsp:spPr>
        <a:xfrm rot="5400000">
          <a:off x="3094892" y="737308"/>
          <a:ext cx="2030436" cy="2030436"/>
        </a:xfrm>
        <a:prstGeom prst="pieWedg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ID2024 </a:t>
          </a:r>
          <a:r>
            <a:rPr lang="en-US" sz="2500" kern="1200" dirty="0" smtClean="0"/>
            <a:t>(MS)</a:t>
          </a:r>
          <a:endParaRPr lang="en-US" sz="2500" kern="1200" dirty="0"/>
        </a:p>
      </dsp:txBody>
      <dsp:txXfrm rot="-5400000">
        <a:off x="3094892" y="1332009"/>
        <a:ext cx="1435735" cy="1435735"/>
      </dsp:txXfrm>
    </dsp:sp>
    <dsp:sp modelId="{D8DA85A5-0A76-41DC-9470-809DE4EF02F1}">
      <dsp:nvSpPr>
        <dsp:cNvPr id="0" name=""/>
        <dsp:cNvSpPr/>
      </dsp:nvSpPr>
      <dsp:spPr>
        <a:xfrm rot="10800000">
          <a:off x="3094892" y="2861529"/>
          <a:ext cx="2030436" cy="2030436"/>
        </a:xfrm>
        <a:prstGeom prst="pieWedg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ID2053 </a:t>
          </a:r>
          <a:r>
            <a:rPr lang="en-US" sz="2500" kern="1200" dirty="0" smtClean="0"/>
            <a:t>(AL)</a:t>
          </a:r>
          <a:endParaRPr lang="en-US" sz="2500" kern="1200" dirty="0"/>
        </a:p>
      </dsp:txBody>
      <dsp:txXfrm rot="10800000">
        <a:off x="3094892" y="2861529"/>
        <a:ext cx="1435735" cy="1435735"/>
      </dsp:txXfrm>
    </dsp:sp>
    <dsp:sp modelId="{B1A3E8D3-6B3E-46D5-BC5F-57B5B5392019}">
      <dsp:nvSpPr>
        <dsp:cNvPr id="0" name=""/>
        <dsp:cNvSpPr/>
      </dsp:nvSpPr>
      <dsp:spPr>
        <a:xfrm rot="16200000">
          <a:off x="970670" y="2861529"/>
          <a:ext cx="2030436" cy="2030436"/>
        </a:xfrm>
        <a:prstGeom prst="pieWedg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ID2006 </a:t>
          </a:r>
          <a:r>
            <a:rPr lang="en-US" sz="2500" kern="1200" dirty="0" smtClean="0"/>
            <a:t>(TX)</a:t>
          </a:r>
          <a:endParaRPr lang="en-US" sz="2500" kern="1200" dirty="0"/>
        </a:p>
      </dsp:txBody>
      <dsp:txXfrm rot="5400000">
        <a:off x="1565371" y="2861529"/>
        <a:ext cx="1435735" cy="1435735"/>
      </dsp:txXfrm>
    </dsp:sp>
    <dsp:sp modelId="{DFBD8C7B-19E6-47DE-8858-63EA7AC4EF44}">
      <dsp:nvSpPr>
        <dsp:cNvPr id="0" name=""/>
        <dsp:cNvSpPr/>
      </dsp:nvSpPr>
      <dsp:spPr>
        <a:xfrm>
          <a:off x="2697480" y="2392606"/>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3BEC4-0CF1-4BB0-ADC8-F215DE252E4D}">
      <dsp:nvSpPr>
        <dsp:cNvPr id="0" name=""/>
        <dsp:cNvSpPr/>
      </dsp:nvSpPr>
      <dsp:spPr>
        <a:xfrm rot="10800000">
          <a:off x="2697480" y="2627068"/>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A586-54A1-469E-8782-E342A978B685}">
      <dsp:nvSpPr>
        <dsp:cNvPr id="0" name=""/>
        <dsp:cNvSpPr/>
      </dsp:nvSpPr>
      <dsp:spPr>
        <a:xfrm>
          <a:off x="3749491" y="3550906"/>
          <a:ext cx="2070077" cy="2012142"/>
        </a:xfrm>
        <a:prstGeom prst="roundRect">
          <a:avLst>
            <a:gd name="adj" fmla="val 10000"/>
          </a:avLst>
        </a:prstGeom>
        <a:solidFill>
          <a:schemeClr val="lt1">
            <a:alpha val="90000"/>
            <a:hueOff val="0"/>
            <a:satOff val="0"/>
            <a:lumOff val="0"/>
            <a:alphaOff val="0"/>
          </a:schemeClr>
        </a:solidFill>
        <a:ln w="12700" cap="flat" cmpd="sng" algn="ctr">
          <a:solidFill>
            <a:srgbClr val="CAD7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228600" lvl="1" indent="-228600" algn="r" defTabSz="889000">
            <a:lnSpc>
              <a:spcPct val="90000"/>
            </a:lnSpc>
            <a:spcBef>
              <a:spcPct val="0"/>
            </a:spcBef>
            <a:spcAft>
              <a:spcPct val="15000"/>
            </a:spcAft>
            <a:buChar char="••"/>
          </a:pPr>
          <a:r>
            <a:rPr lang="en-US" sz="2000" kern="1200" dirty="0" smtClean="0">
              <a:solidFill>
                <a:schemeClr val="tx1">
                  <a:lumMod val="75000"/>
                  <a:lumOff val="25000"/>
                </a:schemeClr>
              </a:solidFill>
              <a:latin typeface="+mj-lt"/>
            </a:rPr>
            <a:t>Year 2015: </a:t>
          </a:r>
          <a:r>
            <a:rPr lang="en-US" sz="2000" b="1" kern="1200" dirty="0" smtClean="0">
              <a:solidFill>
                <a:schemeClr val="tx1">
                  <a:lumMod val="75000"/>
                  <a:lumOff val="25000"/>
                </a:schemeClr>
              </a:solidFill>
              <a:latin typeface="+mj-lt"/>
            </a:rPr>
            <a:t>0.3376</a:t>
          </a:r>
          <a:endParaRPr lang="en-US" sz="2000" b="1" i="0" kern="1200" dirty="0">
            <a:solidFill>
              <a:schemeClr val="tx1">
                <a:lumMod val="75000"/>
                <a:lumOff val="25000"/>
              </a:schemeClr>
            </a:solidFill>
            <a:latin typeface="+mj-lt"/>
          </a:endParaRPr>
        </a:p>
      </dsp:txBody>
      <dsp:txXfrm>
        <a:off x="4412955" y="4096383"/>
        <a:ext cx="1364172" cy="1424224"/>
      </dsp:txXfrm>
    </dsp:sp>
    <dsp:sp modelId="{3951991E-F1AA-4DE4-BAC4-81B0A451545F}">
      <dsp:nvSpPr>
        <dsp:cNvPr id="0" name=""/>
        <dsp:cNvSpPr/>
      </dsp:nvSpPr>
      <dsp:spPr>
        <a:xfrm>
          <a:off x="105118" y="3546160"/>
          <a:ext cx="2070077" cy="2021633"/>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lumMod val="75000"/>
                  <a:lumOff val="25000"/>
                </a:schemeClr>
              </a:solidFill>
              <a:latin typeface="+mj-lt"/>
            </a:rPr>
            <a:t>Year 2015: </a:t>
          </a:r>
          <a:r>
            <a:rPr lang="en-US" sz="2000" b="1" kern="1200" dirty="0" smtClean="0">
              <a:solidFill>
                <a:schemeClr val="tx1">
                  <a:lumMod val="75000"/>
                  <a:lumOff val="25000"/>
                </a:schemeClr>
              </a:solidFill>
              <a:latin typeface="+mj-lt"/>
            </a:rPr>
            <a:t>0.7742</a:t>
          </a:r>
          <a:endParaRPr lang="en-US" sz="2000" b="1" kern="1200" dirty="0">
            <a:solidFill>
              <a:schemeClr val="tx1">
                <a:lumMod val="75000"/>
                <a:lumOff val="25000"/>
              </a:schemeClr>
            </a:solidFill>
            <a:latin typeface="+mj-lt"/>
          </a:endParaRPr>
        </a:p>
      </dsp:txBody>
      <dsp:txXfrm>
        <a:off x="147559" y="4094010"/>
        <a:ext cx="1364172" cy="1431343"/>
      </dsp:txXfrm>
    </dsp:sp>
    <dsp:sp modelId="{0E3664C7-3617-4A1B-8B9B-33308E903EE5}">
      <dsp:nvSpPr>
        <dsp:cNvPr id="0" name=""/>
        <dsp:cNvSpPr/>
      </dsp:nvSpPr>
      <dsp:spPr>
        <a:xfrm>
          <a:off x="3749491" y="476770"/>
          <a:ext cx="2070077" cy="2011100"/>
        </a:xfrm>
        <a:prstGeom prst="roundRect">
          <a:avLst>
            <a:gd name="adj" fmla="val 10000"/>
          </a:avLst>
        </a:prstGeom>
        <a:solidFill>
          <a:schemeClr val="lt1">
            <a:alpha val="90000"/>
            <a:hueOff val="0"/>
            <a:satOff val="0"/>
            <a:lumOff val="0"/>
            <a:alphaOff val="0"/>
          </a:schemeClr>
        </a:solidFill>
        <a:ln w="12700" cap="flat" cmpd="sng" algn="ctr">
          <a:solidFill>
            <a:srgbClr val="A980C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r>
            <a:rPr lang="en-US" sz="2000" kern="1200" dirty="0" smtClean="0">
              <a:solidFill>
                <a:schemeClr val="tx1">
                  <a:lumMod val="75000"/>
                  <a:lumOff val="25000"/>
                </a:schemeClr>
              </a:solidFill>
              <a:latin typeface="+mj-lt"/>
            </a:rPr>
            <a:t>Year 2015: </a:t>
          </a:r>
          <a:r>
            <a:rPr lang="en-US" sz="2000" b="1" kern="1200" dirty="0" smtClean="0">
              <a:solidFill>
                <a:schemeClr val="tx1">
                  <a:lumMod val="75000"/>
                  <a:lumOff val="25000"/>
                </a:schemeClr>
              </a:solidFill>
              <a:latin typeface="+mj-lt"/>
            </a:rPr>
            <a:t>0.6935</a:t>
          </a:r>
          <a:endParaRPr lang="en-US" sz="2000" b="1" i="0" kern="1200" dirty="0">
            <a:solidFill>
              <a:schemeClr val="tx1">
                <a:lumMod val="75000"/>
                <a:lumOff val="25000"/>
              </a:schemeClr>
            </a:solidFill>
            <a:latin typeface="+mj-lt"/>
          </a:endParaRPr>
        </a:p>
        <a:p>
          <a:pPr marL="171450" lvl="1" indent="-171450" algn="r" defTabSz="711200">
            <a:lnSpc>
              <a:spcPct val="90000"/>
            </a:lnSpc>
            <a:spcBef>
              <a:spcPct val="0"/>
            </a:spcBef>
            <a:spcAft>
              <a:spcPct val="15000"/>
            </a:spcAft>
            <a:buChar char="••"/>
          </a:pPr>
          <a:endParaRPr lang="en-US" sz="1600" kern="1200" dirty="0"/>
        </a:p>
      </dsp:txBody>
      <dsp:txXfrm>
        <a:off x="4412955" y="519211"/>
        <a:ext cx="1364172" cy="1423443"/>
      </dsp:txXfrm>
    </dsp:sp>
    <dsp:sp modelId="{3B97EE16-9BD2-46C3-894B-25F7DDF13CB5}">
      <dsp:nvSpPr>
        <dsp:cNvPr id="0" name=""/>
        <dsp:cNvSpPr/>
      </dsp:nvSpPr>
      <dsp:spPr>
        <a:xfrm>
          <a:off x="-19910" y="587212"/>
          <a:ext cx="2320134" cy="1790217"/>
        </a:xfrm>
        <a:prstGeom prst="roundRect">
          <a:avLst>
            <a:gd name="adj" fmla="val 10000"/>
          </a:avLst>
        </a:prstGeom>
        <a:solidFill>
          <a:schemeClr val="lt1">
            <a:alpha val="90000"/>
            <a:hueOff val="0"/>
            <a:satOff val="0"/>
            <a:lumOff val="0"/>
            <a:alphaOff val="0"/>
          </a:schemeClr>
        </a:solidFill>
        <a:ln w="12700" cap="flat" cmpd="sng" algn="ctr">
          <a:solidFill>
            <a:srgbClr val="5745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lumMod val="75000"/>
                  <a:lumOff val="25000"/>
                </a:schemeClr>
              </a:solidFill>
              <a:latin typeface="+mj-lt"/>
              <a:sym typeface="Garamond"/>
            </a:rPr>
            <a:t>Year 2015: </a:t>
          </a:r>
          <a:r>
            <a:rPr lang="en-US" sz="2000" b="1" kern="1200" dirty="0" smtClean="0">
              <a:solidFill>
                <a:schemeClr val="tx1">
                  <a:lumMod val="75000"/>
                  <a:lumOff val="25000"/>
                </a:schemeClr>
              </a:solidFill>
              <a:latin typeface="+mj-lt"/>
              <a:sym typeface="Garamond"/>
            </a:rPr>
            <a:t>0.5758</a:t>
          </a:r>
          <a:endParaRPr lang="en-US" sz="2000" b="1" kern="1200" dirty="0">
            <a:solidFill>
              <a:schemeClr val="tx1">
                <a:lumMod val="75000"/>
                <a:lumOff val="25000"/>
              </a:schemeClr>
            </a:solidFill>
            <a:latin typeface="+mj-lt"/>
          </a:endParaRPr>
        </a:p>
      </dsp:txBody>
      <dsp:txXfrm>
        <a:off x="19415" y="626537"/>
        <a:ext cx="1545444" cy="1264012"/>
      </dsp:txXfrm>
    </dsp:sp>
    <dsp:sp modelId="{26B7DEF2-A46D-4ADA-8557-CF0BC31315EB}">
      <dsp:nvSpPr>
        <dsp:cNvPr id="0" name=""/>
        <dsp:cNvSpPr/>
      </dsp:nvSpPr>
      <dsp:spPr>
        <a:xfrm>
          <a:off x="937673" y="1019233"/>
          <a:ext cx="1957833" cy="1957833"/>
        </a:xfrm>
        <a:prstGeom prst="pieWedge">
          <a:avLst/>
        </a:prstGeom>
        <a:solidFill>
          <a:srgbClr val="695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Station ID2013 (GA)</a:t>
          </a:r>
          <a:endParaRPr lang="en-US" sz="2400" kern="1200" dirty="0"/>
        </a:p>
      </dsp:txBody>
      <dsp:txXfrm>
        <a:off x="1511109" y="1592669"/>
        <a:ext cx="1384397" cy="1384397"/>
      </dsp:txXfrm>
    </dsp:sp>
    <dsp:sp modelId="{9F4F5AD9-6473-4043-8FD7-94E0C373329B}">
      <dsp:nvSpPr>
        <dsp:cNvPr id="0" name=""/>
        <dsp:cNvSpPr/>
      </dsp:nvSpPr>
      <dsp:spPr>
        <a:xfrm rot="5400000">
          <a:off x="2985937" y="1019233"/>
          <a:ext cx="1957833" cy="1957833"/>
        </a:xfrm>
        <a:prstGeom prst="pieWedge">
          <a:avLst/>
        </a:prstGeom>
        <a:solidFill>
          <a:srgbClr val="A980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Station ID2024 (MS)</a:t>
          </a:r>
          <a:endParaRPr lang="en-US" sz="2400" kern="1200" dirty="0"/>
        </a:p>
      </dsp:txBody>
      <dsp:txXfrm rot="-5400000">
        <a:off x="2985937" y="1592669"/>
        <a:ext cx="1384397" cy="1384397"/>
      </dsp:txXfrm>
    </dsp:sp>
    <dsp:sp modelId="{D8DA85A5-0A76-41DC-9470-809DE4EF02F1}">
      <dsp:nvSpPr>
        <dsp:cNvPr id="0" name=""/>
        <dsp:cNvSpPr/>
      </dsp:nvSpPr>
      <dsp:spPr>
        <a:xfrm rot="10800000">
          <a:off x="2985937" y="3067498"/>
          <a:ext cx="1957833" cy="1957833"/>
        </a:xfrm>
        <a:prstGeom prst="pieWedge">
          <a:avLst/>
        </a:prstGeom>
        <a:solidFill>
          <a:srgbClr val="CAD7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Station ID2053 (AL)</a:t>
          </a:r>
          <a:endParaRPr lang="en-US" sz="2400" kern="1200" dirty="0"/>
        </a:p>
      </dsp:txBody>
      <dsp:txXfrm rot="10800000">
        <a:off x="2985937" y="3067498"/>
        <a:ext cx="1384397" cy="1384397"/>
      </dsp:txXfrm>
    </dsp:sp>
    <dsp:sp modelId="{B1A3E8D3-6B3E-46D5-BC5F-57B5B5392019}">
      <dsp:nvSpPr>
        <dsp:cNvPr id="0" name=""/>
        <dsp:cNvSpPr/>
      </dsp:nvSpPr>
      <dsp:spPr>
        <a:xfrm rot="16200000">
          <a:off x="937673" y="3067498"/>
          <a:ext cx="1957833" cy="1957833"/>
        </a:xfrm>
        <a:prstGeom prst="pieWedg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Station ID2006 (TX)</a:t>
          </a:r>
          <a:endParaRPr lang="en-US" sz="2400" kern="1200" dirty="0"/>
        </a:p>
      </dsp:txBody>
      <dsp:txXfrm rot="5400000">
        <a:off x="1511109" y="3067498"/>
        <a:ext cx="1384397" cy="1384397"/>
      </dsp:txXfrm>
    </dsp:sp>
    <dsp:sp modelId="{DFBD8C7B-19E6-47DE-8858-63EA7AC4EF44}">
      <dsp:nvSpPr>
        <dsp:cNvPr id="0" name=""/>
        <dsp:cNvSpPr/>
      </dsp:nvSpPr>
      <dsp:spPr>
        <a:xfrm>
          <a:off x="2602735" y="2615342"/>
          <a:ext cx="675972" cy="58780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3BEC4-0CF1-4BB0-ADC8-F215DE252E4D}">
      <dsp:nvSpPr>
        <dsp:cNvPr id="0" name=""/>
        <dsp:cNvSpPr/>
      </dsp:nvSpPr>
      <dsp:spPr>
        <a:xfrm rot="10800000">
          <a:off x="2602735" y="2841420"/>
          <a:ext cx="675972" cy="587802"/>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the Southeast United States Agriculture Team, the members involved are </a:t>
            </a:r>
            <a:r>
              <a:rPr lang="en-US" baseline="0" dirty="0" err="1" smtClean="0"/>
              <a:t>Yaping</a:t>
            </a:r>
            <a:r>
              <a:rPr lang="en-US" baseline="0" dirty="0" smtClean="0"/>
              <a:t>, </a:t>
            </a:r>
            <a:r>
              <a:rPr lang="en-US" baseline="0" dirty="0" err="1" smtClean="0"/>
              <a:t>Yousra</a:t>
            </a:r>
            <a:r>
              <a:rPr lang="en-US" baseline="0" dirty="0" smtClean="0"/>
              <a:t>, Kimberly, and Grant. The project’s purpose is to incorporate NASA Earth Observations into our partner’s tool, SERCH LIGHTS, in order to help farmers make informed decisions on Water and Crop Management.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a:t>
            </a:r>
            <a:r>
              <a:rPr lang="en-US" baseline="0" dirty="0" smtClean="0"/>
              <a:t> 2 of the Methodology: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Calculating the Mean and standard deviation from the NLDAS data and SMAP data, and calculating the Standard Soil Moisture Index (SSI):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process was achieved through processing the downloaded data into a model created by our team in ArcMap. Performing the calculations by processing the data in model-builder, helped our team immensely with making up for the time lost throughout the downloading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0">
              <a:lnSpc>
                <a:spcPct val="90000"/>
              </a:lnSpc>
              <a:spcBef>
                <a:spcPts val="1000"/>
              </a:spcBef>
            </a:pPr>
            <a:r>
              <a:rPr lang="en-US" b="1" baseline="0" dirty="0" smtClean="0"/>
              <a:t>SSI equation we used was: </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SSI = (</a:t>
            </a:r>
            <a:r>
              <a:rPr lang="en-US" sz="1200" b="0" dirty="0" err="1" smtClean="0">
                <a:solidFill>
                  <a:prstClr val="black">
                    <a:lumMod val="50000"/>
                    <a:lumOff val="50000"/>
                  </a:prstClr>
                </a:solidFill>
                <a:latin typeface="Century Gothic" panose="020B0502020202020204" pitchFamily="34" charset="0"/>
              </a:rPr>
              <a:t>Curr</a:t>
            </a:r>
            <a:r>
              <a:rPr lang="en-US" sz="1200" b="0" dirty="0" smtClean="0">
                <a:solidFill>
                  <a:prstClr val="black">
                    <a:lumMod val="50000"/>
                    <a:lumOff val="50000"/>
                  </a:prstClr>
                </a:solidFill>
                <a:latin typeface="Century Gothic" panose="020B0502020202020204" pitchFamily="34" charset="0"/>
              </a:rPr>
              <a:t>. Avg. </a:t>
            </a:r>
            <a:r>
              <a:rPr lang="en-US" sz="1200" b="0" dirty="0" err="1" smtClean="0">
                <a:solidFill>
                  <a:prstClr val="black">
                    <a:lumMod val="50000"/>
                    <a:lumOff val="50000"/>
                  </a:prstClr>
                </a:solidFill>
                <a:latin typeface="Century Gothic" panose="020B0502020202020204" pitchFamily="34" charset="0"/>
              </a:rPr>
              <a:t>SoilMoist</a:t>
            </a:r>
            <a:r>
              <a:rPr lang="en-US" sz="1200" b="0" dirty="0" smtClean="0">
                <a:solidFill>
                  <a:prstClr val="black">
                    <a:lumMod val="50000"/>
                    <a:lumOff val="50000"/>
                  </a:prstClr>
                </a:solidFill>
                <a:latin typeface="Century Gothic" panose="020B0502020202020204" pitchFamily="34" charset="0"/>
              </a:rPr>
              <a:t> – Hist. Avg. SM) / Hist. </a:t>
            </a:r>
            <a:r>
              <a:rPr lang="en-US" sz="1200" b="0" dirty="0" err="1" smtClean="0">
                <a:solidFill>
                  <a:prstClr val="black">
                    <a:lumMod val="50000"/>
                    <a:lumOff val="50000"/>
                  </a:prstClr>
                </a:solidFill>
                <a:latin typeface="Century Gothic" panose="020B0502020202020204" pitchFamily="34" charset="0"/>
              </a:rPr>
              <a:t>StdDev</a:t>
            </a:r>
            <a:r>
              <a:rPr lang="en-US" sz="1200" b="0" dirty="0" smtClean="0">
                <a:solidFill>
                  <a:prstClr val="black">
                    <a:lumMod val="50000"/>
                    <a:lumOff val="50000"/>
                  </a:prstClr>
                </a:solidFill>
                <a:latin typeface="Century Gothic" panose="020B0502020202020204" pitchFamily="34" charset="0"/>
              </a:rPr>
              <a:t> SM </a:t>
            </a:r>
          </a:p>
          <a:p>
            <a:pPr lvl="0">
              <a:lnSpc>
                <a:spcPct val="90000"/>
              </a:lnSpc>
              <a:spcBef>
                <a:spcPts val="1000"/>
              </a:spcBef>
            </a:pPr>
            <a:endParaRPr lang="en-US" sz="1200" b="0" dirty="0" smtClean="0">
              <a:solidFill>
                <a:prstClr val="black">
                  <a:lumMod val="50000"/>
                  <a:lumOff val="50000"/>
                </a:prstClr>
              </a:solidFill>
              <a:latin typeface="Century Gothic" panose="020B0502020202020204" pitchFamily="34" charset="0"/>
            </a:endParaRPr>
          </a:p>
          <a:p>
            <a:pPr lvl="0">
              <a:lnSpc>
                <a:spcPct val="90000"/>
              </a:lnSpc>
              <a:spcBef>
                <a:spcPts val="1000"/>
              </a:spcBef>
            </a:pPr>
            <a:r>
              <a:rPr lang="en-US" sz="1200" b="0" i="0" dirty="0" err="1" smtClean="0">
                <a:solidFill>
                  <a:prstClr val="black">
                    <a:lumMod val="50000"/>
                    <a:lumOff val="50000"/>
                  </a:prstClr>
                </a:solidFill>
                <a:latin typeface="Century Gothic" panose="020B0502020202020204" pitchFamily="34" charset="0"/>
              </a:rPr>
              <a:t>Curr.Avg</a:t>
            </a:r>
            <a:r>
              <a:rPr lang="en-US" sz="1200" b="0" i="0" dirty="0" smtClean="0">
                <a:solidFill>
                  <a:prstClr val="black">
                    <a:lumMod val="50000"/>
                    <a:lumOff val="50000"/>
                  </a:prstClr>
                </a:solidFill>
                <a:latin typeface="Century Gothic" panose="020B0502020202020204" pitchFamily="34" charset="0"/>
              </a:rPr>
              <a:t>. </a:t>
            </a:r>
            <a:r>
              <a:rPr lang="en-US" sz="1200" b="0" i="0" dirty="0" err="1" smtClean="0">
                <a:solidFill>
                  <a:prstClr val="black">
                    <a:lumMod val="50000"/>
                    <a:lumOff val="50000"/>
                  </a:prstClr>
                </a:solidFill>
                <a:latin typeface="Century Gothic" panose="020B0502020202020204" pitchFamily="34" charset="0"/>
              </a:rPr>
              <a:t>SoilMoist</a:t>
            </a:r>
            <a:r>
              <a:rPr lang="en-US" sz="1200" b="0" i="0" dirty="0" smtClean="0">
                <a:solidFill>
                  <a:prstClr val="black">
                    <a:lumMod val="50000"/>
                    <a:lumOff val="50000"/>
                  </a:prstClr>
                </a:solidFill>
                <a:latin typeface="Century Gothic" panose="020B0502020202020204" pitchFamily="34" charset="0"/>
              </a:rPr>
              <a:t> </a:t>
            </a:r>
            <a:r>
              <a:rPr lang="en-US" sz="1200" b="0" dirty="0" smtClean="0">
                <a:solidFill>
                  <a:prstClr val="black">
                    <a:lumMod val="50000"/>
                    <a:lumOff val="50000"/>
                  </a:prstClr>
                </a:solidFill>
                <a:latin typeface="Century Gothic" panose="020B0502020202020204" pitchFamily="34" charset="0"/>
                <a:sym typeface="Wingdings" panose="05000000000000000000" pitchFamily="2" charset="2"/>
              </a:rPr>
              <a:t> </a:t>
            </a:r>
            <a:r>
              <a:rPr lang="en-US" sz="1200" b="0" dirty="0" smtClean="0">
                <a:solidFill>
                  <a:prstClr val="black">
                    <a:lumMod val="50000"/>
                    <a:lumOff val="50000"/>
                  </a:prstClr>
                </a:solidFill>
                <a:latin typeface="Century Gothic" panose="020B0502020202020204" pitchFamily="34" charset="0"/>
              </a:rPr>
              <a:t>the soil moisture content from SMAP</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Hist. Avg. SM</a:t>
            </a:r>
            <a:r>
              <a:rPr lang="en-US" sz="1200" b="0" baseline="0" dirty="0" smtClean="0">
                <a:solidFill>
                  <a:prstClr val="black">
                    <a:lumMod val="50000"/>
                    <a:lumOff val="50000"/>
                  </a:prstClr>
                </a:solidFill>
                <a:latin typeface="Century Gothic" panose="020B0502020202020204" pitchFamily="34" charset="0"/>
              </a:rPr>
              <a:t> </a:t>
            </a:r>
            <a:r>
              <a:rPr lang="en-US" sz="1200" b="0" baseline="0" dirty="0" smtClean="0">
                <a:solidFill>
                  <a:prstClr val="black">
                    <a:lumMod val="50000"/>
                    <a:lumOff val="50000"/>
                  </a:prstClr>
                </a:solidFill>
                <a:latin typeface="Century Gothic" panose="020B0502020202020204" pitchFamily="34" charset="0"/>
                <a:sym typeface="Wingdings" panose="05000000000000000000" pitchFamily="2" charset="2"/>
              </a:rPr>
              <a:t></a:t>
            </a:r>
            <a:r>
              <a:rPr lang="en-US" sz="1200" b="0" dirty="0" smtClean="0">
                <a:solidFill>
                  <a:prstClr val="black">
                    <a:lumMod val="50000"/>
                    <a:lumOff val="50000"/>
                  </a:prstClr>
                </a:solidFill>
                <a:latin typeface="Century Gothic" panose="020B0502020202020204" pitchFamily="34" charset="0"/>
              </a:rPr>
              <a:t> mean value of soil moisture content for the past 36 years from NLDAS</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Hist. </a:t>
            </a:r>
            <a:r>
              <a:rPr lang="en-US" sz="1200" b="0" dirty="0" err="1" smtClean="0">
                <a:solidFill>
                  <a:prstClr val="black">
                    <a:lumMod val="50000"/>
                    <a:lumOff val="50000"/>
                  </a:prstClr>
                </a:solidFill>
                <a:latin typeface="Century Gothic" panose="020B0502020202020204" pitchFamily="34" charset="0"/>
              </a:rPr>
              <a:t>StdDev</a:t>
            </a:r>
            <a:r>
              <a:rPr lang="en-US" sz="1200" b="0" dirty="0" smtClean="0">
                <a:solidFill>
                  <a:prstClr val="black">
                    <a:lumMod val="50000"/>
                    <a:lumOff val="50000"/>
                  </a:prstClr>
                </a:solidFill>
                <a:latin typeface="Century Gothic" panose="020B0502020202020204" pitchFamily="34" charset="0"/>
              </a:rPr>
              <a:t> SM</a:t>
            </a:r>
            <a:r>
              <a:rPr lang="en-US" sz="1200" b="0" baseline="0" dirty="0" smtClean="0">
                <a:solidFill>
                  <a:prstClr val="black">
                    <a:lumMod val="50000"/>
                    <a:lumOff val="50000"/>
                  </a:prstClr>
                </a:solidFill>
                <a:latin typeface="Century Gothic" panose="020B0502020202020204" pitchFamily="34" charset="0"/>
              </a:rPr>
              <a:t> </a:t>
            </a:r>
            <a:r>
              <a:rPr lang="en-US" sz="1200" b="0" baseline="0" dirty="0" smtClean="0">
                <a:solidFill>
                  <a:prstClr val="black">
                    <a:lumMod val="50000"/>
                    <a:lumOff val="50000"/>
                  </a:prstClr>
                </a:solidFill>
                <a:latin typeface="Century Gothic" panose="020B0502020202020204" pitchFamily="34" charset="0"/>
                <a:sym typeface="Wingdings" panose="05000000000000000000" pitchFamily="2" charset="2"/>
              </a:rPr>
              <a:t></a:t>
            </a:r>
            <a:r>
              <a:rPr lang="en-US" sz="1200" b="0" dirty="0" smtClean="0">
                <a:solidFill>
                  <a:prstClr val="black">
                    <a:lumMod val="50000"/>
                    <a:lumOff val="50000"/>
                  </a:prstClr>
                </a:solidFill>
                <a:latin typeface="Century Gothic" panose="020B0502020202020204" pitchFamily="34" charset="0"/>
              </a:rPr>
              <a:t> the standard deviation of soil moisture content for the past 36 years from NLDAS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7243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Point Validation: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part of the methodology is an accuracy assessment to determine the accuracy of the SMAP and NLDAS soil moisture data. We selected four SCAN stations, and compared their data values with SMAP, and NLDAS point values. The desired correlation was set </a:t>
            </a:r>
            <a:r>
              <a:rPr lang="en-US" baseline="0" dirty="0" smtClean="0"/>
              <a:t>to be equal to or above </a:t>
            </a:r>
            <a:r>
              <a:rPr lang="en-US" baseline="0" dirty="0" smtClean="0"/>
              <a:t>0.7.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87070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three maps are an </a:t>
            </a:r>
            <a:r>
              <a:rPr lang="en-US" sz="1200" baseline="0" dirty="0" smtClean="0"/>
              <a:t>example of what the Standardized Soil Moisture Index maps look like. </a:t>
            </a:r>
          </a:p>
          <a:p>
            <a:endParaRPr lang="en-US" sz="1200" baseline="0" dirty="0" smtClean="0"/>
          </a:p>
          <a:p>
            <a:r>
              <a:rPr lang="en-US" sz="1200" baseline="0" dirty="0" smtClean="0"/>
              <a:t>The SSI is a simplified z-score, thus indicating how many standard deviations a SMAP value is from the historic mean.</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ym typeface="Wingdings" panose="05000000000000000000" pitchFamily="2" charset="2"/>
              </a:rPr>
              <a:t>The red values indicate a low z-score, which means that the values are lower than the historic (36 years) soil moisture average of the United States.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ym typeface="Wingdings" panose="05000000000000000000" pitchFamily="2" charset="2"/>
              </a:rPr>
              <a:t>The blue values indicate a high z-score, which means that the values are higher than the historic (36 years) soil moisture average of the United States. </a:t>
            </a:r>
          </a:p>
          <a:p>
            <a:endParaRPr lang="en-US" sz="1200" baseline="0" dirty="0" smtClean="0"/>
          </a:p>
          <a:p>
            <a:r>
              <a:rPr lang="en-US" sz="1200" baseline="0" dirty="0" smtClean="0"/>
              <a:t>The layers are visible in chunks in the SSI because they reflect the SMAP </a:t>
            </a:r>
            <a:r>
              <a:rPr lang="en-US" sz="1200" baseline="0" dirty="0" smtClean="0"/>
              <a:t>data, </a:t>
            </a:r>
            <a:r>
              <a:rPr lang="en-US" sz="1200" baseline="0" dirty="0" smtClean="0"/>
              <a:t>which is taken fully in a three day coverage. It is why three layers of three consecutive days are required to view the entire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ym typeface="Wingdings" panose="05000000000000000000" pitchFamily="2" charset="2"/>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9657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the results of the SMAP validation performed with the four selected SCAN stations. </a:t>
            </a:r>
          </a:p>
          <a:p>
            <a:endParaRPr lang="en-US" baseline="0" dirty="0" smtClean="0"/>
          </a:p>
          <a:p>
            <a:r>
              <a:rPr lang="en-US" baseline="0" dirty="0" smtClean="0"/>
              <a:t>We also performed NLDAS validation with the SCAN stations, and the correlation values were high.</a:t>
            </a:r>
          </a:p>
          <a:p>
            <a:endParaRPr lang="en-US" baseline="0" dirty="0" smtClean="0"/>
          </a:p>
          <a:p>
            <a:r>
              <a:rPr lang="en-US" baseline="0" dirty="0" smtClean="0"/>
              <a:t>The SMAP validation values are mostly very good, with either higher than a 0.7 or close to 0.7; the highest correlation value being at 0.9177.</a:t>
            </a:r>
          </a:p>
          <a:p>
            <a:endParaRPr lang="en-US" baseline="0" dirty="0" smtClean="0"/>
          </a:p>
          <a:p>
            <a:r>
              <a:rPr lang="en-US" baseline="0" dirty="0" smtClean="0"/>
              <a:t>However there are two significantly low values, the exceptions are the Texas station in 2016 and Alabama Station in 2015.</a:t>
            </a:r>
          </a:p>
          <a:p>
            <a:endParaRPr lang="en-US" baseline="0" dirty="0" smtClean="0"/>
          </a:p>
          <a:p>
            <a:r>
              <a:rPr lang="en-US" b="1" baseline="0" dirty="0" smtClean="0"/>
              <a:t>Texas 2016 value: </a:t>
            </a:r>
            <a:r>
              <a:rPr lang="en-US" b="1" baseline="0" dirty="0" smtClean="0"/>
              <a:t>0.245</a:t>
            </a:r>
            <a:endParaRPr lang="en-US" b="1" baseline="0" dirty="0" smtClean="0"/>
          </a:p>
          <a:p>
            <a:r>
              <a:rPr lang="en-US" baseline="0" dirty="0" smtClean="0"/>
              <a:t>When analyzing the graph, the relationship in general looks correlated, but the relationship changes drastically on a specific date (April 31</a:t>
            </a:r>
            <a:r>
              <a:rPr lang="en-US" baseline="30000" dirty="0" smtClean="0"/>
              <a:t>st</a:t>
            </a:r>
            <a:r>
              <a:rPr lang="en-US" baseline="0" dirty="0" smtClean="0"/>
              <a:t>, and continues until the present). Speculation is that this </a:t>
            </a:r>
            <a:r>
              <a:rPr lang="en-US" b="1" baseline="0" dirty="0" smtClean="0">
                <a:solidFill>
                  <a:srgbClr val="FF0000"/>
                </a:solidFill>
              </a:rPr>
              <a:t>discrepancy</a:t>
            </a:r>
            <a:r>
              <a:rPr lang="en-US" baseline="0" dirty="0" smtClean="0"/>
              <a:t> may be caused by the Texas flood. </a:t>
            </a:r>
          </a:p>
          <a:p>
            <a:endParaRPr lang="en-US" baseline="0" dirty="0" smtClean="0"/>
          </a:p>
          <a:p>
            <a:r>
              <a:rPr lang="en-US" b="1" baseline="0" dirty="0" smtClean="0"/>
              <a:t>Alabama 2015 value: 0.4612</a:t>
            </a:r>
          </a:p>
          <a:p>
            <a:r>
              <a:rPr lang="en-US" baseline="0" dirty="0" smtClean="0"/>
              <a:t>From late August to end of October, SMAP data are much lower than SCAN, as the SCAN data has uncharacteristically risen (something wrong with the sensor).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841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Validation graph based on SCAN Station WTARS in Alabama, in the year 2016</a:t>
            </a:r>
          </a:p>
          <a:p>
            <a:endParaRPr lang="en-US" dirty="0" smtClean="0"/>
          </a:p>
          <a:p>
            <a:pPr marL="342900" indent="-342900">
              <a:buFont typeface="Arial" panose="020B0604020202020204" pitchFamily="34" charset="0"/>
              <a:buChar char="•"/>
            </a:pPr>
            <a:r>
              <a:rPr lang="en-US" dirty="0" smtClean="0"/>
              <a:t> Indicates a high correlation of 0.9177 between SCAN station and SMAP, 2016 values</a:t>
            </a:r>
          </a:p>
          <a:p>
            <a:endParaRPr lang="en-US" dirty="0" smtClean="0"/>
          </a:p>
          <a:p>
            <a:endParaRPr lang="en-US" dirty="0" smtClean="0"/>
          </a:p>
          <a:p>
            <a:r>
              <a:rPr lang="en-US" dirty="0" smtClean="0"/>
              <a:t>This</a:t>
            </a:r>
            <a:r>
              <a:rPr lang="en-US" baseline="0" dirty="0" smtClean="0"/>
              <a:t> graph is an example of the accuracy assessment performed </a:t>
            </a:r>
            <a:r>
              <a:rPr lang="en-US" baseline="0" dirty="0" smtClean="0"/>
              <a:t>on two stations: the highest correlation and lowest correlation.</a:t>
            </a:r>
            <a:endParaRPr lang="en-US" baseline="0" dirty="0" smtClean="0"/>
          </a:p>
          <a:p>
            <a:endParaRPr lang="en-US" baseline="0" dirty="0" smtClean="0"/>
          </a:p>
          <a:p>
            <a:r>
              <a:rPr lang="en-US" baseline="0" dirty="0" smtClean="0"/>
              <a:t>We performed this point validation process, comparing SMAP and SCAN values for all four selected SCAN stations, in both years 2015 and 2016. </a:t>
            </a:r>
          </a:p>
          <a:p>
            <a:endParaRPr lang="en-US" baseline="0" dirty="0" smtClean="0"/>
          </a:p>
          <a:p>
            <a:r>
              <a:rPr lang="en-US" baseline="0" dirty="0" smtClean="0"/>
              <a:t>To do so, it was important to match up the SMAP and SCAN daily data since SMAP consisted of days with no data (due to its three day coverage). Days with missing values were dropped, and dates between the two sources were re-arranged. </a:t>
            </a:r>
          </a:p>
          <a:p>
            <a:endParaRPr lang="en-US" baseline="0" dirty="0" smtClean="0"/>
          </a:p>
          <a:p>
            <a:r>
              <a:rPr lang="en-US" baseline="0" dirty="0" smtClean="0"/>
              <a:t>The value 0.9177 is the highest correlation value found, and indicates SMAP’s accuracy.</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13956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Texas 2016 value: 0.245</a:t>
            </a:r>
          </a:p>
          <a:p>
            <a:r>
              <a:rPr lang="en-US" baseline="0" dirty="0" smtClean="0"/>
              <a:t>When analyzing the graph, the relationship in general looks correlated, but the relationship changes drastically on a specific date (April 31</a:t>
            </a:r>
            <a:r>
              <a:rPr lang="en-US" baseline="30000" dirty="0" smtClean="0"/>
              <a:t>st</a:t>
            </a:r>
            <a:r>
              <a:rPr lang="en-US" baseline="0" dirty="0" smtClean="0"/>
              <a:t>, and continues until the present). Speculation is that this </a:t>
            </a:r>
            <a:r>
              <a:rPr lang="en-US" b="1" baseline="0" dirty="0" smtClean="0">
                <a:solidFill>
                  <a:srgbClr val="FF0000"/>
                </a:solidFill>
              </a:rPr>
              <a:t>discrepancy</a:t>
            </a:r>
            <a:r>
              <a:rPr lang="en-US" baseline="0" dirty="0" smtClean="0"/>
              <a:t> may be caused by the Texas flood.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8546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lnSpc>
                <a:spcPct val="100000"/>
              </a:lnSpc>
              <a:buClr>
                <a:srgbClr val="7EB761"/>
              </a:buClr>
            </a:pPr>
            <a:r>
              <a:rPr lang="en-US" dirty="0" smtClean="0">
                <a:solidFill>
                  <a:srgbClr val="585454"/>
                </a:solidFill>
                <a:latin typeface="Garamond"/>
                <a:ea typeface="Garamond"/>
                <a:cs typeface="Garamond"/>
              </a:rPr>
              <a:t>The accuracy of using SMAP to monitor soil moisture content displayed a very high statistical correlation (R-Squared 0.7 to 0.9) with SCAN data, which indicated that SMAP is a reliable method of soil moisture monitoring.</a:t>
            </a:r>
            <a:br>
              <a:rPr lang="en-US" dirty="0" smtClean="0">
                <a:solidFill>
                  <a:srgbClr val="585454"/>
                </a:solidFill>
                <a:latin typeface="Garamond"/>
                <a:ea typeface="Garamond"/>
                <a:cs typeface="Garamond"/>
              </a:rPr>
            </a:br>
            <a:endParaRPr lang="en-US" dirty="0" smtClean="0">
              <a:solidFill>
                <a:srgbClr val="585454"/>
              </a:solidFill>
              <a:latin typeface="Garamond"/>
              <a:ea typeface="Garamond"/>
              <a:cs typeface="Garamond"/>
            </a:endParaRPr>
          </a:p>
          <a:p>
            <a:pPr marL="347663" indent="-347663">
              <a:lnSpc>
                <a:spcPct val="100000"/>
              </a:lnSpc>
              <a:buClr>
                <a:srgbClr val="7EB761"/>
              </a:buClr>
            </a:pPr>
            <a:r>
              <a:rPr lang="en-US" dirty="0" smtClean="0">
                <a:solidFill>
                  <a:srgbClr val="585454"/>
                </a:solidFill>
                <a:latin typeface="Garamond"/>
                <a:ea typeface="Garamond"/>
                <a:cs typeface="Garamond"/>
              </a:rPr>
              <a:t>By incorporating SMAP into the SERCH LIGHTS tool the service could enhance crop yield, water resource management, and optimize decision making in times of drought by giving accurate soil moisture measurements across the Southeast United States.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98867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Time zone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NLDAS data time zone was Coordinated Universal Time (UTC).</a:t>
            </a:r>
            <a:r>
              <a:rPr lang="en-US" baseline="0" dirty="0" smtClean="0"/>
              <a:t> To match with the 6am SMAP local solar time , we should ideally combine five time zone layers. However, in the absence of time, we selected 12am NLDAS data, which does not perfectly match the SMAP 6am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dirty="0" smtClean="0"/>
              <a:t>Data </a:t>
            </a:r>
            <a:r>
              <a:rPr lang="en-US" b="1" dirty="0" smtClean="0">
                <a:solidFill>
                  <a:srgbClr val="FF0000"/>
                </a:solidFill>
              </a:rPr>
              <a:t>processing</a:t>
            </a:r>
            <a:r>
              <a:rPr lang="en-US" dirty="0" smtClean="0"/>
              <a:t>:</a:t>
            </a:r>
            <a:r>
              <a:rPr lang="en-US" baseline="0" dirty="0" smtClean="0"/>
              <a:t> the manual process of downloading NLDAS data was extremely slow, such a process increases the likelihood of error (i.e. downloading same day twice) despite our double checking of the data.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Simplified </a:t>
            </a:r>
            <a:r>
              <a:rPr lang="en-US" dirty="0" smtClean="0">
                <a:sym typeface="Wingdings" panose="05000000000000000000" pitchFamily="2" charset="2"/>
              </a:rPr>
              <a:t>SSI:</a:t>
            </a:r>
            <a:r>
              <a:rPr lang="en-US" baseline="0" dirty="0" smtClean="0">
                <a:sym typeface="Wingdings" panose="05000000000000000000" pitchFamily="2" charset="2"/>
              </a:rPr>
              <a:t> W</a:t>
            </a:r>
            <a:r>
              <a:rPr lang="en-US" dirty="0" smtClean="0">
                <a:sym typeface="Wingdings" panose="05000000000000000000" pitchFamily="2" charset="2"/>
              </a:rPr>
              <a:t>e assumed normal distribution for the historic records of the soil moisture, but we need to consider</a:t>
            </a:r>
            <a:r>
              <a:rPr lang="en-US" baseline="0" dirty="0" smtClean="0">
                <a:sym typeface="Wingdings" panose="05000000000000000000" pitchFamily="2" charset="2"/>
              </a:rPr>
              <a:t> </a:t>
            </a:r>
            <a:r>
              <a:rPr lang="en-US" dirty="0" smtClean="0">
                <a:sym typeface="Wingdings" panose="05000000000000000000" pitchFamily="2" charset="2"/>
              </a:rPr>
              <a:t>in the future, non-normal distributed data. Although this is more complicated,</a:t>
            </a:r>
            <a:r>
              <a:rPr lang="en-US" baseline="0" dirty="0" smtClean="0">
                <a:sym typeface="Wingdings" panose="05000000000000000000" pitchFamily="2" charset="2"/>
              </a:rPr>
              <a:t> it would be more 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indent="0">
              <a:buFontTx/>
              <a:buNone/>
            </a:pPr>
            <a:r>
              <a:rPr lang="en-US" dirty="0" smtClean="0">
                <a:sym typeface="Wingdings" panose="05000000000000000000" pitchFamily="2" charset="2"/>
              </a:rPr>
              <a:t>4.</a:t>
            </a:r>
            <a:r>
              <a:rPr lang="en-US" dirty="0" smtClean="0"/>
              <a:t> We used point validation</a:t>
            </a:r>
            <a:r>
              <a:rPr lang="en-US" baseline="0" dirty="0" smtClean="0"/>
              <a:t> as we had</a:t>
            </a:r>
            <a:r>
              <a:rPr lang="en-US" dirty="0" smtClean="0"/>
              <a:t> no time for kriging interpolation:</a:t>
            </a:r>
            <a:r>
              <a:rPr lang="en-US" dirty="0" smtClean="0">
                <a:sym typeface="Wingdings" panose="05000000000000000000" pitchFamily="2" charset="2"/>
              </a:rPr>
              <a:t> a surface (area validation).</a:t>
            </a:r>
            <a:r>
              <a:rPr lang="en-US" baseline="0" dirty="0" smtClean="0">
                <a:sym typeface="Wingdings" panose="05000000000000000000" pitchFamily="2" charset="2"/>
              </a:rPr>
              <a:t> Since we did not have the time to </a:t>
            </a:r>
            <a:r>
              <a:rPr lang="en-US" dirty="0" smtClean="0">
                <a:sym typeface="Wingdings" panose="05000000000000000000" pitchFamily="2" charset="2"/>
              </a:rPr>
              <a:t>change point to area, we used stations for point data. </a:t>
            </a:r>
            <a:endParaRPr lang="en-US" dirty="0" smtClean="0"/>
          </a:p>
          <a:p>
            <a:pPr marL="0" indent="0">
              <a:buFontTx/>
              <a:buNone/>
            </a:pPr>
            <a:endParaRPr lang="en-US" dirty="0" smtClean="0"/>
          </a:p>
          <a:p>
            <a:pPr marL="0" indent="0">
              <a:buFontTx/>
              <a:buNone/>
            </a:pPr>
            <a:r>
              <a:rPr lang="en-US" dirty="0" smtClean="0"/>
              <a:t>5. Also,</a:t>
            </a:r>
            <a:r>
              <a:rPr lang="en-US" baseline="0" dirty="0" smtClean="0"/>
              <a:t> two point validation values were exceptionally low, indicating either a discrepancy between the two data sources and/or a fault in one of the sensors.</a:t>
            </a:r>
          </a:p>
          <a:p>
            <a:pPr marL="0" indent="0">
              <a:buFontTx/>
              <a:buNone/>
            </a:pPr>
            <a:endParaRPr lang="en-US" baseline="0" dirty="0" smtClean="0"/>
          </a:p>
          <a:p>
            <a:pPr marL="0" indent="0">
              <a:buFontTx/>
              <a:buNone/>
            </a:pPr>
            <a:r>
              <a:rPr lang="en-US" baseline="0" dirty="0" smtClean="0"/>
              <a:t>A problem in one of the sensors (SMAP, or SCAN) could be reflected in the data and its analysis. </a:t>
            </a:r>
          </a:p>
          <a:p>
            <a:pPr marL="0" indent="0">
              <a:buFontTx/>
              <a:buNone/>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44544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As stated earlier </a:t>
            </a:r>
            <a:r>
              <a:rPr lang="en-US" baseline="0" dirty="0" smtClean="0"/>
              <a:t>we selected 1200 UTC NLDAS data, which does not perfectly match the SMAP 6am time. Future research could collect and reprocess NLDAS corrected to SMAP overpass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Another</a:t>
            </a:r>
            <a:r>
              <a:rPr lang="en-US" baseline="0" dirty="0" smtClean="0"/>
              <a:t> addition to the project could be to revisit the simplified SSI, or </a:t>
            </a:r>
            <a:r>
              <a:rPr lang="en-US" dirty="0" smtClean="0"/>
              <a:t>Z-score,</a:t>
            </a:r>
            <a:r>
              <a:rPr lang="en-US" baseline="0" dirty="0" smtClean="0"/>
              <a:t> in order to create a more accurate SSI.</a:t>
            </a:r>
            <a:r>
              <a:rPr lang="en-US" dirty="0" smtClean="0"/>
              <a:t> </a:t>
            </a:r>
            <a:r>
              <a:rPr lang="en-US" baseline="0" dirty="0" smtClean="0">
                <a:sym typeface="Wingdings" panose="05000000000000000000" pitchFamily="2" charset="2"/>
              </a:rPr>
              <a:t>W</a:t>
            </a:r>
            <a:r>
              <a:rPr lang="en-US" dirty="0" smtClean="0">
                <a:sym typeface="Wingdings" panose="05000000000000000000" pitchFamily="2" charset="2"/>
              </a:rPr>
              <a:t>e assumed a normal distribution of the data which simplifies the reality, as the data could have</a:t>
            </a:r>
            <a:r>
              <a:rPr lang="en-US" baseline="0" dirty="0" smtClean="0">
                <a:sym typeface="Wingdings" panose="05000000000000000000" pitchFamily="2" charset="2"/>
              </a:rPr>
              <a:t> </a:t>
            </a:r>
            <a:r>
              <a:rPr lang="en-US" dirty="0" smtClean="0">
                <a:sym typeface="Wingdings" panose="05000000000000000000" pitchFamily="2" charset="2"/>
              </a:rPr>
              <a:t>non-normal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3. Our partners expressed interest in the investigation of long term climatic events</a:t>
            </a:r>
            <a:r>
              <a:rPr lang="en-US" dirty="0" smtClean="0">
                <a:sym typeface="Wingdings" panose="05000000000000000000" pitchFamily="2" charset="2"/>
              </a:rPr>
              <a:t>, such as El Nino,</a:t>
            </a:r>
            <a:r>
              <a:rPr lang="en-US" baseline="0" dirty="0" smtClean="0">
                <a:sym typeface="Wingdings" panose="05000000000000000000" pitchFamily="2" charset="2"/>
              </a:rPr>
              <a:t> and how these could alter the accuracy of the soil moisture measurements. A future project could examine climate records from other NASA Earth Observation Satellites to explore possible correlations.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4. A future project with our partner SERCH could look into incorporating soil temperature data using NASA Earth Observations, into their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17838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321849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project’s study area includes 11 states from the Southeastern region of the United States.</a:t>
            </a:r>
            <a:r>
              <a:rPr lang="en-US" baseline="0" dirty="0" smtClean="0"/>
              <a:t> </a:t>
            </a:r>
            <a:r>
              <a:rPr lang="en-US" dirty="0" smtClean="0"/>
              <a:t>All 11</a:t>
            </a:r>
            <a:r>
              <a:rPr lang="en-US" baseline="0" dirty="0" smtClean="0"/>
              <a:t> </a:t>
            </a:r>
            <a:r>
              <a:rPr lang="en-US" dirty="0" smtClean="0"/>
              <a:t>states</a:t>
            </a:r>
            <a:r>
              <a:rPr lang="en-US" baseline="0" dirty="0" smtClean="0"/>
              <a:t> </a:t>
            </a:r>
            <a:r>
              <a:rPr lang="en-US" dirty="0" smtClean="0"/>
              <a:t>receive services from our project partners: Southeast Regional Climate Hub (SERCH</a:t>
            </a:r>
            <a:r>
              <a:rPr lang="en-US" dirty="0" smtClean="0"/>
              <a:t>)</a:t>
            </a:r>
          </a:p>
          <a:p>
            <a:endParaRPr lang="en-US" dirty="0" smtClean="0"/>
          </a:p>
          <a:p>
            <a:r>
              <a:rPr lang="en-US" dirty="0" smtClean="0"/>
              <a:t>Although this</a:t>
            </a:r>
            <a:r>
              <a:rPr lang="en-US" baseline="0" dirty="0" smtClean="0"/>
              <a:t> study area was the primary context of our concern, we produced our own dataset of the region.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3022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65572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the results of the SMAP validation performed with the four selected SCAN stations. </a:t>
            </a:r>
          </a:p>
          <a:p>
            <a:endParaRPr lang="en-US" baseline="0" dirty="0" smtClean="0"/>
          </a:p>
          <a:p>
            <a:r>
              <a:rPr lang="en-US" baseline="0" dirty="0" smtClean="0"/>
              <a:t>We also performed NLDAS validation with the SCAN stations, and the correlation values were high.</a:t>
            </a:r>
          </a:p>
          <a:p>
            <a:endParaRPr lang="en-US" baseline="0" dirty="0" smtClean="0"/>
          </a:p>
          <a:p>
            <a:r>
              <a:rPr lang="en-US" baseline="0" dirty="0" smtClean="0"/>
              <a:t>The SMAP validation values are mostly very good, with either higher than a 0.7 or close to 0.7; the highest correlation value being at 0.9177.</a:t>
            </a:r>
          </a:p>
          <a:p>
            <a:endParaRPr lang="en-US" baseline="0" dirty="0" smtClean="0"/>
          </a:p>
          <a:p>
            <a:r>
              <a:rPr lang="en-US" baseline="0" dirty="0" smtClean="0"/>
              <a:t>However there are two significantly low values, the exceptions are the Texas station in 2016 and Alabama Station in 2015.</a:t>
            </a:r>
          </a:p>
          <a:p>
            <a:endParaRPr lang="en-US" baseline="0" dirty="0" smtClean="0"/>
          </a:p>
          <a:p>
            <a:r>
              <a:rPr lang="en-US" b="1" baseline="0" dirty="0" smtClean="0"/>
              <a:t>Texas 2016 value: </a:t>
            </a:r>
            <a:r>
              <a:rPr lang="en-US" b="1" baseline="0" dirty="0" smtClean="0"/>
              <a:t>0.245</a:t>
            </a:r>
            <a:endParaRPr lang="en-US" b="1" baseline="0" dirty="0" smtClean="0"/>
          </a:p>
          <a:p>
            <a:r>
              <a:rPr lang="en-US" baseline="0" dirty="0" smtClean="0"/>
              <a:t>When analyzing the graph, the relationship in general looks correlated, but the relationship changes drastically on a specific date (April 31</a:t>
            </a:r>
            <a:r>
              <a:rPr lang="en-US" baseline="30000" dirty="0" smtClean="0"/>
              <a:t>st</a:t>
            </a:r>
            <a:r>
              <a:rPr lang="en-US" baseline="0" dirty="0" smtClean="0"/>
              <a:t>, and continues until the present). Speculation is that this </a:t>
            </a:r>
            <a:r>
              <a:rPr lang="en-US" b="1" baseline="0" dirty="0" smtClean="0">
                <a:solidFill>
                  <a:srgbClr val="FF0000"/>
                </a:solidFill>
              </a:rPr>
              <a:t>discrepancy</a:t>
            </a:r>
            <a:r>
              <a:rPr lang="en-US" baseline="0" dirty="0" smtClean="0"/>
              <a:t> may be caused by the Texas flood. </a:t>
            </a:r>
          </a:p>
          <a:p>
            <a:endParaRPr lang="en-US" baseline="0" dirty="0" smtClean="0"/>
          </a:p>
          <a:p>
            <a:r>
              <a:rPr lang="en-US" b="1" baseline="0" dirty="0" smtClean="0"/>
              <a:t>Alabama 2015 value: 0.4612</a:t>
            </a:r>
          </a:p>
          <a:p>
            <a:r>
              <a:rPr lang="en-US" baseline="0" dirty="0" smtClean="0"/>
              <a:t>From late August to end of October, SMAP data are much lower than SCAN, as the SCAN data has uncharacteristically risen (something wrong with the sensor).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264748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This slide shows the results of the NLDAS validation performed with the four selected SCAN stations. </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99766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Alabama 2015 value: 0.4612</a:t>
            </a:r>
            <a:r>
              <a:rPr lang="en-US" dirty="0" smtClean="0"/>
              <a:t/>
            </a:r>
            <a:br>
              <a:rPr lang="en-US" dirty="0" smtClean="0"/>
            </a:br>
            <a:r>
              <a:rPr lang="en-US" sz="1200" b="0" i="0" kern="1200" dirty="0" smtClean="0">
                <a:solidFill>
                  <a:schemeClr val="tx1"/>
                </a:solidFill>
                <a:effectLst/>
                <a:latin typeface="+mn-lt"/>
                <a:ea typeface="+mn-ea"/>
                <a:cs typeface="+mn-cs"/>
              </a:rPr>
              <a:t>From late August to end of October, SMAP data are much lower than SCAN, as the SCAN data has uncharacteristically risen, and similar trend has been observed for NLDAS data (something wrong with the sensor).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26814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project’s study period consists primarily of daily data from 2015 to the present day. </a:t>
            </a:r>
          </a:p>
          <a:p>
            <a:endParaRPr lang="en-US" baseline="0" dirty="0" smtClean="0"/>
          </a:p>
          <a:p>
            <a:r>
              <a:rPr lang="en-US" baseline="0" dirty="0" smtClean="0"/>
              <a:t>However, the data is also related to soil moisture climatology from 1980-2015, daily data for 36 years. </a:t>
            </a:r>
          </a:p>
          <a:p>
            <a:endParaRPr lang="en-US" baseline="0" dirty="0" smtClean="0"/>
          </a:p>
          <a:p>
            <a:r>
              <a:rPr lang="en-US" baseline="0" dirty="0" smtClean="0"/>
              <a:t>We selected this amount of time (36 years) as this was the historic data available from the model we were using (NLDAS). </a:t>
            </a:r>
          </a:p>
          <a:p>
            <a:endParaRPr lang="en-US" baseline="0" dirty="0" smtClean="0"/>
          </a:p>
          <a:p>
            <a:r>
              <a:rPr lang="en-US" baseline="0" dirty="0" smtClean="0"/>
              <a:t>We used daily data from 2015 to current data through the NASA observation satellite, SMAP and the ground-station server SCAN.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1066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project’s objective is to</a:t>
            </a:r>
            <a:r>
              <a:rPr lang="en-US" baseline="0" dirty="0" smtClean="0"/>
              <a:t> improve our partner’s tool, SERCH </a:t>
            </a:r>
          </a:p>
          <a:p>
            <a:r>
              <a:rPr lang="en-US" baseline="0" dirty="0" smtClean="0"/>
              <a:t>LIGHTS (Lately Identified </a:t>
            </a:r>
            <a:r>
              <a:rPr lang="en-US" baseline="0" dirty="0" err="1" smtClean="0"/>
              <a:t>Geospecific</a:t>
            </a:r>
            <a:r>
              <a:rPr lang="en-US" baseline="0" dirty="0" smtClean="0"/>
              <a:t> Heightened Threat System) in order to assist farmer’s informative decisions on water and crop management. </a:t>
            </a:r>
          </a:p>
          <a:p>
            <a:endParaRPr lang="en-US" baseline="0" dirty="0" smtClean="0"/>
          </a:p>
          <a:p>
            <a:r>
              <a:rPr lang="en-US" baseline="0" dirty="0" smtClean="0"/>
              <a:t>The project’s purpose is to ultimately improve the SERCH LIGHTS tool’s accuracy by incorporating NASA Earth Observation SMAP, and data from the NLDAS model, into the tool.</a:t>
            </a:r>
          </a:p>
          <a:p>
            <a:endParaRPr lang="en-US" baseline="0" dirty="0" smtClean="0"/>
          </a:p>
          <a:p>
            <a:r>
              <a:rPr lang="en-US" baseline="0" dirty="0" smtClean="0"/>
              <a:t>Our objective is to therefore come up with three final products: </a:t>
            </a:r>
          </a:p>
          <a:p>
            <a:pPr marL="228600" indent="-228600">
              <a:buAutoNum type="arabicPeriod"/>
            </a:pPr>
            <a:r>
              <a:rPr lang="en-US" baseline="0" dirty="0" smtClean="0"/>
              <a:t>To grant our partners (SERCH) access to SMAP data</a:t>
            </a:r>
          </a:p>
          <a:p>
            <a:pPr marL="228600" indent="-228600">
              <a:buAutoNum type="arabicPeriod"/>
            </a:pPr>
            <a:r>
              <a:rPr lang="en-US" baseline="0" dirty="0" smtClean="0"/>
              <a:t>To create reference layers</a:t>
            </a:r>
          </a:p>
          <a:p>
            <a:pPr marL="228600" indent="-228600">
              <a:buAutoNum type="arabicPeriod"/>
            </a:pPr>
            <a:r>
              <a:rPr lang="en-US" baseline="0" dirty="0" smtClean="0"/>
              <a:t>To provide an algorithm (math and computer logic) for the development of the LIGHT system. </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07848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our project important? </a:t>
            </a:r>
          </a:p>
          <a:p>
            <a:endParaRPr lang="en-US" baseline="0" dirty="0" smtClean="0"/>
          </a:p>
          <a:p>
            <a:r>
              <a:rPr lang="en-US" baseline="0" dirty="0" smtClean="0"/>
              <a:t>There is significant concern on climate variability in the region on the forestry and agricultural sectors. Drought impacts are particularly significant for managing water resources in agriculture.</a:t>
            </a:r>
          </a:p>
          <a:p>
            <a:endParaRPr lang="en-US" baseline="0" dirty="0" smtClean="0"/>
          </a:p>
          <a:p>
            <a:r>
              <a:rPr lang="en-US" baseline="0" dirty="0" smtClean="0"/>
              <a:t>Our partner USDA Southeast Regional Climate Hub deals with this concern through their tool, LIGHTS (Lately Identified Geo-Specific Heightened Threat System). The tool assists farmers with making informed decisions on water and crop management by identifying and alerting its users on drought.</a:t>
            </a:r>
          </a:p>
          <a:p>
            <a:endParaRPr lang="en-US" baseline="0" dirty="0" smtClean="0"/>
          </a:p>
          <a:p>
            <a:r>
              <a:rPr lang="en-US" baseline="0" dirty="0" smtClean="0"/>
              <a:t>It identifies drought through changes in two factors: 1. Temperature patterns and 2. Precipitation patterns </a:t>
            </a:r>
          </a:p>
          <a:p>
            <a:endParaRPr lang="en-US" baseline="0" dirty="0" smtClean="0"/>
          </a:p>
          <a:p>
            <a:r>
              <a:rPr lang="en-US" baseline="0" dirty="0" smtClean="0"/>
              <a:t>However, the tool does not look at another third important factor for detecting agricultural droughts: soil moisture patterns. It is important to look at soil moisture to better assist farmers in dealing with droughts.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96598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NASA Earth</a:t>
            </a:r>
            <a:r>
              <a:rPr lang="en-US" baseline="0" dirty="0" smtClean="0"/>
              <a:t> Observation we use is called SMAP, Soil Moisture Active Passive. It was launched on the 31</a:t>
            </a:r>
            <a:r>
              <a:rPr lang="en-US" baseline="30000" dirty="0" smtClean="0"/>
              <a:t>st</a:t>
            </a:r>
            <a:r>
              <a:rPr lang="en-US" baseline="0" dirty="0" smtClean="0"/>
              <a:t> of January 2015.</a:t>
            </a:r>
            <a:endParaRPr lang="en-US" dirty="0" smtClean="0"/>
          </a:p>
          <a:p>
            <a:endParaRPr lang="en-US" baseline="0" dirty="0" smtClean="0"/>
          </a:p>
          <a:p>
            <a:r>
              <a:rPr lang="en-US" baseline="0" dirty="0" smtClean="0"/>
              <a:t>As its name indicates, this Earth Observation detects soil moisture patterns on the Earth. We used the Level 3, 36km resolution soil moisture data from the SMAP satellite.</a:t>
            </a:r>
          </a:p>
          <a:p>
            <a:endParaRPr lang="en-US" baseline="0" dirty="0" smtClean="0"/>
          </a:p>
          <a:p>
            <a:r>
              <a:rPr lang="en-US" baseline="0" dirty="0" smtClean="0"/>
              <a:t>Our project’s purpose was to incorporate soil moisture data from this Earth Observation into our partner’s tool, to increase the relevance of the tool for better drought prediction. However, since it was launched very recently, we only have approximately less than  2 years worth of soil moisture data.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SMAP Level-3 data has a 50 hour Latency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59518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NLDAS,</a:t>
            </a:r>
            <a:r>
              <a:rPr lang="en-US" baseline="0" dirty="0" smtClean="0"/>
              <a:t> or NASA North American Land Data Assimilation System is a model that collects soil moisture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that we only had 2 year data from SMAP, we used the NLDAS model for historical records of soil moisture data in the region. We used 36 years of soil moisture data from NLDAS, from 1980-2015. </a:t>
            </a:r>
          </a:p>
          <a:p>
            <a:endParaRPr lang="en-US" dirty="0" smtClean="0"/>
          </a:p>
          <a:p>
            <a:r>
              <a:rPr lang="en-US" dirty="0" smtClean="0"/>
              <a:t>Getting</a:t>
            </a:r>
            <a:r>
              <a:rPr lang="en-US" baseline="0" dirty="0" smtClean="0"/>
              <a:t> historical record of soil moisture data was essential for the second part of our methodology: when making the calculations of mean and standard deviation.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8974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used SCAN - also known as - USDA Soil Climate Analysis Network. SCAN is a sensor with ground-based stations scattered all throughout the United States.</a:t>
            </a:r>
          </a:p>
          <a:p>
            <a:endParaRPr lang="en-US" baseline="0" dirty="0" smtClean="0"/>
          </a:p>
          <a:p>
            <a:r>
              <a:rPr lang="en-US" baseline="0" dirty="0" smtClean="0"/>
              <a:t>We used the soil moisture data collected at a depth of 5.08cm, in four </a:t>
            </a:r>
            <a:r>
              <a:rPr lang="en-US" baseline="0" dirty="0" smtClean="0"/>
              <a:t>selected SCAN </a:t>
            </a:r>
            <a:r>
              <a:rPr lang="en-US" baseline="0" dirty="0" smtClean="0"/>
              <a:t>stations in the Southeast of the United States. </a:t>
            </a:r>
          </a:p>
          <a:p>
            <a:endParaRPr lang="en-US" baseline="0" dirty="0" smtClean="0"/>
          </a:p>
          <a:p>
            <a:r>
              <a:rPr lang="en-US" baseline="0" dirty="0" smtClean="0"/>
              <a:t>We used data from this sensor for accuracy assessment of our project results. The entire validation process was based on comparing values from the test-SCAN stations with values from SMAP and NLDAS.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26859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Methodology consists of three  main parts: </a:t>
            </a:r>
            <a:br>
              <a:rPr lang="en-US" baseline="0"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Getting the soil moisture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includes the daily 6am (local solar time) data from SMAP for all of its 2 years (2015-2016), and the 36 year soil moisture daily data from NLDAS at 1200 UTC (approximate </a:t>
            </a:r>
            <a:r>
              <a:rPr lang="en-US" baseline="0" dirty="0" smtClean="0"/>
              <a:t>6am local time </a:t>
            </a:r>
            <a:r>
              <a:rPr lang="en-US" strike="noStrike" baseline="0" dirty="0" smtClean="0"/>
              <a:t>for </a:t>
            </a:r>
            <a:r>
              <a:rPr lang="en-US" strike="noStrike" baseline="0" dirty="0" smtClean="0"/>
              <a:t>the </a:t>
            </a:r>
            <a:r>
              <a:rPr lang="en-US" strike="noStrike" baseline="0" dirty="0" smtClean="0"/>
              <a:t>center of continental </a:t>
            </a:r>
            <a:r>
              <a:rPr lang="en-US" strike="noStrike" baseline="0" dirty="0" smtClean="0"/>
              <a:t>U.S.</a:t>
            </a:r>
            <a:r>
              <a:rPr lang="en-US" baseline="0" dirty="0" smtClean="0"/>
              <a:t>).</a:t>
            </a:r>
            <a:endParaRPr lang="en-US"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This </a:t>
            </a:r>
            <a:r>
              <a:rPr lang="en-US" b="0" baseline="0" dirty="0" smtClean="0">
                <a:solidFill>
                  <a:srgbClr val="FF0000"/>
                </a:solidFill>
              </a:rPr>
              <a:t>part of the methodology was more </a:t>
            </a:r>
            <a:r>
              <a:rPr lang="en-US" b="0" baseline="0" dirty="0" smtClean="0">
                <a:solidFill>
                  <a:srgbClr val="FF0000"/>
                </a:solidFill>
              </a:rPr>
              <a:t>challenging. </a:t>
            </a:r>
            <a:r>
              <a:rPr lang="en-US" b="0" baseline="0" dirty="0" smtClean="0">
                <a:solidFill>
                  <a:srgbClr val="FF0000"/>
                </a:solidFill>
              </a:rPr>
              <a:t>Given how large the data was, and that the </a:t>
            </a:r>
            <a:r>
              <a:rPr lang="en-US" b="0" baseline="0" dirty="0" smtClean="0">
                <a:solidFill>
                  <a:srgbClr val="FF0000"/>
                </a:solidFill>
              </a:rPr>
              <a:t>individual </a:t>
            </a:r>
            <a:r>
              <a:rPr lang="en-US" b="0" baseline="0" dirty="0" smtClean="0">
                <a:solidFill>
                  <a:srgbClr val="FF0000"/>
                </a:solidFill>
              </a:rPr>
              <a:t>data cover 5 time </a:t>
            </a:r>
            <a:r>
              <a:rPr lang="en-US" b="0" baseline="0" dirty="0" smtClean="0">
                <a:solidFill>
                  <a:srgbClr val="FF0000"/>
                </a:solidFill>
              </a:rPr>
              <a:t>zone, retrieving </a:t>
            </a:r>
            <a:r>
              <a:rPr lang="en-US" b="0" baseline="0" dirty="0" smtClean="0">
                <a:solidFill>
                  <a:srgbClr val="FF0000"/>
                </a:solidFill>
              </a:rPr>
              <a:t>data from the NLDAS website was a long manual process. It took approximately 2 weeks to obtain our data in full, and that was with the much appreciated help of our science advisors, and the full use of our entire office’s computers for an entire day.   </a:t>
            </a: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10794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6011190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895716049"/>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dirty="0" smtClean="0">
                <a:solidFill>
                  <a:prstClr val="white"/>
                </a:solidFill>
              </a:rPr>
              <a:t>Acknowledgements</a:t>
            </a:r>
            <a:endParaRPr lang="en-US" sz="4800" dirty="0">
              <a:solidFill>
                <a:prstClr val="white"/>
              </a:solidFill>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algn="ctr">
              <a:buClr>
                <a:prstClr val="black"/>
              </a:buClr>
              <a:buSzPct val="25000"/>
            </a:pP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E7E6E6">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321106862"/>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12087701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6275948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320487898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6734907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050808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9867817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prstClr val="white"/>
                </a:solidFill>
              </a:rPr>
              <a:t>Acronym</a:t>
            </a:r>
            <a:endParaRPr lang="en-US" sz="4800" dirty="0">
              <a:solidFill>
                <a:prstClr val="white"/>
              </a:solidFill>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42024823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8227953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solidFill>
                  <a:prstClr val="black"/>
                </a:solidFill>
                <a:latin typeface="Arial" panose="020B0604020202020204" pitchFamily="34" charset="0"/>
                <a:cs typeface="Arial" panose="020B0604020202020204" pitchFamily="34" charset="0"/>
              </a:rPr>
              <a:t>National Aeronautics and</a:t>
            </a:r>
          </a:p>
          <a:p>
            <a:pPr algn="r"/>
            <a:r>
              <a:rPr lang="en-US" sz="1050" dirty="0" smtClean="0">
                <a:solidFill>
                  <a:prstClr val="black"/>
                </a:solidFill>
                <a:latin typeface="Arial" panose="020B0604020202020204" pitchFamily="34" charset="0"/>
                <a:cs typeface="Arial" panose="020B0604020202020204" pitchFamily="34" charset="0"/>
              </a:rPr>
              <a:t>Space Administration</a:t>
            </a:r>
            <a:endParaRPr lang="en-US" sz="105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924134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5844093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1176153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dirty="0" smtClean="0">
                <a:solidFill>
                  <a:prstClr val="white"/>
                </a:solidFill>
              </a:rPr>
              <a:t>Acknowledgements</a:t>
            </a:r>
            <a:endParaRPr lang="en-US" sz="4800" dirty="0">
              <a:solidFill>
                <a:prstClr val="white"/>
              </a:solidFill>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algn="ctr">
              <a:buClr>
                <a:prstClr val="black"/>
              </a:buClr>
              <a:buSzPct val="25000"/>
            </a:pP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E7E6E6">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47236539"/>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38836060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58977057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11885503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67916242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7838455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65819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027618381"/>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prstClr val="white"/>
                </a:solidFill>
              </a:rPr>
              <a:t>Acronym</a:t>
            </a:r>
            <a:endParaRPr lang="en-US" sz="4800" dirty="0">
              <a:solidFill>
                <a:prstClr val="white"/>
              </a:solidFill>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2918849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121351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992850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0617004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548131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8265180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solidFill>
                  <a:prstClr val="black"/>
                </a:solidFill>
                <a:latin typeface="Arial" panose="020B0604020202020204" pitchFamily="34" charset="0"/>
                <a:cs typeface="Arial" panose="020B0604020202020204" pitchFamily="34" charset="0"/>
              </a:rPr>
              <a:t>National Aeronautics and</a:t>
            </a:r>
          </a:p>
          <a:p>
            <a:pPr algn="r"/>
            <a:r>
              <a:rPr lang="en-US" sz="1050" dirty="0" smtClean="0">
                <a:solidFill>
                  <a:prstClr val="black"/>
                </a:solidFill>
                <a:latin typeface="Arial" panose="020B0604020202020204" pitchFamily="34" charset="0"/>
                <a:cs typeface="Arial" panose="020B0604020202020204" pitchFamily="34" charset="0"/>
              </a:rPr>
              <a:t>Space Administration</a:t>
            </a:r>
            <a:endParaRPr lang="en-US" sz="105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82018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6" r:id="rId4"/>
    <p:sldLayoutId id="2147483688" r:id="rId5"/>
    <p:sldLayoutId id="2147483664" r:id="rId6"/>
    <p:sldLayoutId id="2147483665" r:id="rId7"/>
    <p:sldLayoutId id="2147483668" r:id="rId8"/>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3964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9733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843" r="21340"/>
          <a:stretch/>
        </p:blipFill>
        <p:spPr>
          <a:xfrm>
            <a:off x="2494926" y="-19050"/>
            <a:ext cx="5410824" cy="368633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90" y="0"/>
            <a:ext cx="8113347" cy="6927575"/>
          </a:xfrm>
          <a:prstGeom prst="rect">
            <a:avLst/>
          </a:prstGeom>
        </p:spPr>
      </p:pic>
      <p:sp>
        <p:nvSpPr>
          <p:cNvPr id="12"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chemeClr val="bg1"/>
              </a:solidFill>
              <a:latin typeface="Century Gothic" panose="020B0502020202020204" pitchFamily="34" charset="0"/>
            </a:endParaRPr>
          </a:p>
        </p:txBody>
      </p:sp>
      <p:sp>
        <p:nvSpPr>
          <p:cNvPr id="13" name="TextBox 12"/>
          <p:cNvSpPr txBox="1"/>
          <p:nvPr/>
        </p:nvSpPr>
        <p:spPr>
          <a:xfrm>
            <a:off x="1628628" y="3028553"/>
            <a:ext cx="4305670" cy="954107"/>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Southeast United States Agriculture </a:t>
            </a:r>
            <a:endParaRPr lang="en-US" sz="2800" dirty="0"/>
          </a:p>
        </p:txBody>
      </p:sp>
      <p:sp>
        <p:nvSpPr>
          <p:cNvPr id="14"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bg2">
                    <a:lumMod val="50000"/>
                  </a:schemeClr>
                </a:solidFill>
                <a:latin typeface="Century Gothic" panose="020B0502020202020204" pitchFamily="34" charset="0"/>
              </a:rPr>
              <a:t>Yaping</a:t>
            </a:r>
            <a:r>
              <a:rPr lang="en-US" dirty="0" smtClean="0">
                <a:solidFill>
                  <a:schemeClr val="bg2">
                    <a:lumMod val="50000"/>
                  </a:schemeClr>
                </a:solidFill>
                <a:latin typeface="Century Gothic" panose="020B0502020202020204" pitchFamily="34" charset="0"/>
              </a:rPr>
              <a:t> Xu</a:t>
            </a:r>
            <a:endParaRPr lang="en-US" dirty="0">
              <a:solidFill>
                <a:schemeClr val="bg2">
                  <a:lumMod val="50000"/>
                </a:schemeClr>
              </a:solidFill>
              <a:latin typeface="Century Gothic" panose="020B0502020202020204" pitchFamily="34" charset="0"/>
            </a:endParaRPr>
          </a:p>
        </p:txBody>
      </p:sp>
      <p:sp>
        <p:nvSpPr>
          <p:cNvPr id="15" name="Text Placeholder 18"/>
          <p:cNvSpPr txBox="1">
            <a:spLocks/>
          </p:cNvSpPr>
          <p:nvPr/>
        </p:nvSpPr>
        <p:spPr>
          <a:xfrm>
            <a:off x="8416030" y="4012617"/>
            <a:ext cx="3651473"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bg2">
                    <a:lumMod val="50000"/>
                  </a:schemeClr>
                </a:solidFill>
                <a:latin typeface="Century Gothic" panose="020B0502020202020204" pitchFamily="34" charset="0"/>
              </a:rPr>
              <a:t>Yousra</a:t>
            </a:r>
            <a:r>
              <a:rPr lang="en-US" dirty="0" smtClean="0">
                <a:solidFill>
                  <a:schemeClr val="bg2">
                    <a:lumMod val="50000"/>
                  </a:schemeClr>
                </a:solidFill>
                <a:latin typeface="Century Gothic" panose="020B0502020202020204" pitchFamily="34" charset="0"/>
              </a:rPr>
              <a:t> </a:t>
            </a:r>
            <a:r>
              <a:rPr lang="en-US" dirty="0" err="1" smtClean="0">
                <a:solidFill>
                  <a:schemeClr val="bg2">
                    <a:lumMod val="50000"/>
                  </a:schemeClr>
                </a:solidFill>
                <a:latin typeface="Century Gothic" panose="020B0502020202020204" pitchFamily="34" charset="0"/>
              </a:rPr>
              <a:t>Benchekroun</a:t>
            </a:r>
            <a:endParaRPr lang="en-US" dirty="0">
              <a:solidFill>
                <a:schemeClr val="bg2">
                  <a:lumMod val="50000"/>
                </a:schemeClr>
              </a:solidFill>
              <a:latin typeface="Century Gothic" panose="020B0502020202020204" pitchFamily="34" charset="0"/>
            </a:endParaRPr>
          </a:p>
        </p:txBody>
      </p:sp>
      <p:sp>
        <p:nvSpPr>
          <p:cNvPr id="16"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Kimberly Berry</a:t>
            </a:r>
            <a:endParaRPr lang="en-US" dirty="0">
              <a:solidFill>
                <a:schemeClr val="bg2">
                  <a:lumMod val="50000"/>
                </a:schemeClr>
              </a:solidFill>
              <a:latin typeface="Century Gothic" panose="020B0502020202020204" pitchFamily="34" charset="0"/>
            </a:endParaRPr>
          </a:p>
        </p:txBody>
      </p:sp>
      <p:sp>
        <p:nvSpPr>
          <p:cNvPr id="24"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Grant Bloomer</a:t>
            </a:r>
            <a:endParaRPr lang="en-US" dirty="0">
              <a:solidFill>
                <a:schemeClr val="bg2">
                  <a:lumMod val="50000"/>
                </a:schemeClr>
              </a:solidFill>
              <a:latin typeface="Century Gothic" panose="020B0502020202020204" pitchFamily="34" charset="0"/>
            </a:endParaRPr>
          </a:p>
        </p:txBody>
      </p:sp>
      <p:sp>
        <p:nvSpPr>
          <p:cNvPr id="25"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28"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17" name="Title 16"/>
          <p:cNvSpPr txBox="1">
            <a:spLocks/>
          </p:cNvSpPr>
          <p:nvPr/>
        </p:nvSpPr>
        <p:spPr>
          <a:xfrm>
            <a:off x="1212592" y="4091394"/>
            <a:ext cx="5726097" cy="17901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Century Gothic" panose="020B0502020202020204" pitchFamily="34" charset="0"/>
              </a:rPr>
              <a:t>Incorporating NASA Earth Observations into </a:t>
            </a:r>
            <a:r>
              <a:rPr lang="en-US" sz="2000" dirty="0" smtClean="0">
                <a:solidFill>
                  <a:schemeClr val="bg1"/>
                </a:solidFill>
                <a:latin typeface="Century Gothic" panose="020B0502020202020204" pitchFamily="34" charset="0"/>
              </a:rPr>
              <a:t>the USDA </a:t>
            </a:r>
            <a:r>
              <a:rPr lang="en-US" sz="2000" dirty="0">
                <a:solidFill>
                  <a:schemeClr val="bg1"/>
                </a:solidFill>
                <a:latin typeface="Century Gothic" panose="020B0502020202020204" pitchFamily="34" charset="0"/>
              </a:rPr>
              <a:t>Southeast Regional Climate </a:t>
            </a:r>
            <a:r>
              <a:rPr lang="en-US" sz="2000" dirty="0" smtClean="0">
                <a:solidFill>
                  <a:schemeClr val="bg1"/>
                </a:solidFill>
                <a:latin typeface="Century Gothic" panose="020B0502020202020204" pitchFamily="34" charset="0"/>
              </a:rPr>
              <a:t>Hub </a:t>
            </a:r>
            <a:r>
              <a:rPr lang="en-US" sz="2000" dirty="0">
                <a:solidFill>
                  <a:schemeClr val="bg1"/>
                </a:solidFill>
                <a:latin typeface="Century Gothic" panose="020B0502020202020204" pitchFamily="34" charset="0"/>
              </a:rPr>
              <a:t>Lately Identified </a:t>
            </a:r>
            <a:r>
              <a:rPr lang="en-US" sz="2000" dirty="0" err="1">
                <a:solidFill>
                  <a:schemeClr val="bg1"/>
                </a:solidFill>
                <a:latin typeface="Century Gothic" panose="020B0502020202020204" pitchFamily="34" charset="0"/>
              </a:rPr>
              <a:t>Geospecific</a:t>
            </a:r>
            <a:r>
              <a:rPr lang="en-US" sz="2000" dirty="0">
                <a:solidFill>
                  <a:schemeClr val="bg1"/>
                </a:solidFill>
                <a:latin typeface="Century Gothic" panose="020B0502020202020204" pitchFamily="34" charset="0"/>
              </a:rPr>
              <a:t> Heightened Threat System (SERCH LIGHTS) to </a:t>
            </a:r>
            <a:r>
              <a:rPr lang="en-US" sz="2000" dirty="0" smtClean="0">
                <a:solidFill>
                  <a:schemeClr val="bg1"/>
                </a:solidFill>
                <a:latin typeface="Century Gothic" panose="020B0502020202020204" pitchFamily="34" charset="0"/>
              </a:rPr>
              <a:t>Assist Farmers </a:t>
            </a:r>
            <a:r>
              <a:rPr lang="en-US" sz="2000" dirty="0">
                <a:solidFill>
                  <a:schemeClr val="bg1"/>
                </a:solidFill>
                <a:latin typeface="Century Gothic" panose="020B0502020202020204" pitchFamily="34" charset="0"/>
              </a:rPr>
              <a:t>in Making Informed </a:t>
            </a:r>
            <a:r>
              <a:rPr lang="en-US" sz="2000" dirty="0" smtClean="0">
                <a:solidFill>
                  <a:schemeClr val="bg1"/>
                </a:solidFill>
                <a:latin typeface="Century Gothic" panose="020B0502020202020204" pitchFamily="34" charset="0"/>
              </a:rPr>
              <a:t>Decisions on </a:t>
            </a:r>
            <a:r>
              <a:rPr lang="en-US" sz="2000" dirty="0">
                <a:solidFill>
                  <a:schemeClr val="bg1"/>
                </a:solidFill>
                <a:latin typeface="Century Gothic" panose="020B0502020202020204" pitchFamily="34" charset="0"/>
              </a:rPr>
              <a:t>Water and Crop Management</a:t>
            </a:r>
          </a:p>
        </p:txBody>
      </p:sp>
    </p:spTree>
    <p:extLst>
      <p:ext uri="{BB962C8B-B14F-4D97-AF65-F5344CB8AC3E}">
        <p14:creationId xmlns:p14="http://schemas.microsoft.com/office/powerpoint/2010/main" val="4397128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885411" y="1506960"/>
            <a:ext cx="6186069" cy="5111343"/>
          </a:xfrm>
          <a:prstGeom prst="rect">
            <a:avLst/>
          </a:prstGeom>
          <a:solidFill>
            <a:schemeClr val="accent6">
              <a:lumMod val="40000"/>
              <a:lumOff val="60000"/>
              <a:alpha val="40000"/>
            </a:schemeClr>
          </a:solidFill>
          <a:ln w="19050">
            <a:solidFill>
              <a:schemeClr val="accent6">
                <a:lumMod val="75000"/>
              </a:schemeClr>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Methodology</a:t>
            </a:r>
            <a:endParaRPr lang="en-US" sz="4000" dirty="0">
              <a:solidFill>
                <a:prstClr val="white"/>
              </a:solidFill>
            </a:endParaRPr>
          </a:p>
        </p:txBody>
      </p:sp>
      <mc:AlternateContent xmlns:mc="http://schemas.openxmlformats.org/markup-compatibility/2006" xmlns:a14="http://schemas.microsoft.com/office/drawing/2010/main">
        <mc:Choice Requires="a14">
          <p:sp>
            <p:nvSpPr>
              <p:cNvPr id="5" name="TextBox 4"/>
              <p:cNvSpPr txBox="1"/>
              <p:nvPr/>
            </p:nvSpPr>
            <p:spPr>
              <a:xfrm>
                <a:off x="7017140" y="1454465"/>
                <a:ext cx="5395913" cy="2074927"/>
              </a:xfrm>
              <a:prstGeom prst="rect">
                <a:avLst/>
              </a:prstGeom>
              <a:noFill/>
            </p:spPr>
            <p:txBody>
              <a:bodyPr wrap="square" rtlCol="0">
                <a:spAutoFit/>
              </a:bodyPr>
              <a:lstStyle/>
              <a:p>
                <a:r>
                  <a:rPr lang="en-US" sz="2300" dirty="0" smtClean="0"/>
                  <a:t> </a:t>
                </a:r>
                <a:r>
                  <a:rPr lang="en-US" sz="2300" dirty="0"/>
                  <a:t> </a:t>
                </a:r>
                <a:endParaRPr lang="en-US" sz="2300" i="1" dirty="0"/>
              </a:p>
              <a:p>
                <a:pPr/>
                <a14:m>
                  <m:oMathPara xmlns:m="http://schemas.openxmlformats.org/officeDocument/2006/math">
                    <m:oMathParaPr>
                      <m:jc m:val="centerGroup"/>
                    </m:oMathParaPr>
                    <m:oMath xmlns:m="http://schemas.openxmlformats.org/officeDocument/2006/math">
                      <m:f>
                        <m:fPr>
                          <m:ctrlPr>
                            <a:rPr lang="en-US" sz="4000" i="1" smtClean="0">
                              <a:solidFill>
                                <a:schemeClr val="tx1">
                                  <a:lumMod val="50000"/>
                                  <a:lumOff val="50000"/>
                                </a:schemeClr>
                              </a:solidFill>
                              <a:latin typeface="Cambria Math" panose="02040503050406030204" pitchFamily="18" charset="0"/>
                            </a:rPr>
                          </m:ctrlPr>
                        </m:fPr>
                        <m:num>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7DB862"/>
                                  </a:solidFill>
                                  <a:latin typeface="Cambria Math" panose="02040503050406030204" pitchFamily="18" charset="0"/>
                                </a:rPr>
                                <m:t>𝑥</m:t>
                              </m:r>
                            </m:e>
                            <m:sub>
                              <m:r>
                                <a:rPr lang="en-US" sz="4000" b="0" i="1" smtClean="0">
                                  <a:solidFill>
                                    <a:schemeClr val="tx1">
                                      <a:lumMod val="50000"/>
                                      <a:lumOff val="50000"/>
                                    </a:schemeClr>
                                  </a:solidFill>
                                  <a:latin typeface="Cambria Math" panose="02040503050406030204" pitchFamily="18" charset="0"/>
                                </a:rPr>
                                <m:t>𝑆𝑀𝐴𝑃</m:t>
                              </m:r>
                            </m:sub>
                          </m:sSub>
                          <m:r>
                            <a:rPr lang="en-US" sz="4000" b="0" i="1">
                              <a:solidFill>
                                <a:schemeClr val="tx1">
                                  <a:lumMod val="50000"/>
                                  <a:lumOff val="50000"/>
                                </a:schemeClr>
                              </a:solidFill>
                              <a:latin typeface="Cambria Math" panose="02040503050406030204" pitchFamily="18" charset="0"/>
                            </a:rPr>
                            <m:t>−</m:t>
                          </m:r>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0808FF"/>
                                  </a:solidFill>
                                  <a:latin typeface="Cambria Math" panose="02040503050406030204" pitchFamily="18" charset="0"/>
                                  <a:ea typeface="Cambria Math" panose="02040503050406030204" pitchFamily="18" charset="0"/>
                                </a:rPr>
                                <m:t>𝜇</m:t>
                              </m:r>
                            </m:e>
                            <m:sub>
                              <m:r>
                                <a:rPr lang="en-US" sz="4000" b="0" i="1" smtClean="0">
                                  <a:solidFill>
                                    <a:schemeClr val="tx1">
                                      <a:lumMod val="50000"/>
                                      <a:lumOff val="50000"/>
                                    </a:schemeClr>
                                  </a:solidFill>
                                  <a:latin typeface="Cambria Math" panose="02040503050406030204" pitchFamily="18" charset="0"/>
                                </a:rPr>
                                <m:t>𝑁𝐿𝐷𝐴𝑆</m:t>
                              </m:r>
                            </m:sub>
                          </m:sSub>
                        </m:num>
                        <m:den>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0808FF"/>
                                  </a:solidFill>
                                  <a:latin typeface="Cambria Math" panose="02040503050406030204" pitchFamily="18" charset="0"/>
                                  <a:ea typeface="Cambria Math" panose="02040503050406030204" pitchFamily="18" charset="0"/>
                                </a:rPr>
                                <m:t>𝜎</m:t>
                              </m:r>
                            </m:e>
                            <m:sub>
                              <m:r>
                                <a:rPr lang="en-US" sz="4000" b="0" i="1" smtClean="0">
                                  <a:solidFill>
                                    <a:schemeClr val="tx1">
                                      <a:lumMod val="50000"/>
                                      <a:lumOff val="50000"/>
                                    </a:schemeClr>
                                  </a:solidFill>
                                  <a:latin typeface="Cambria Math" panose="02040503050406030204" pitchFamily="18" charset="0"/>
                                </a:rPr>
                                <m:t>𝑁𝐿𝐷𝐴𝑆</m:t>
                              </m:r>
                            </m:sub>
                          </m:sSub>
                        </m:den>
                      </m:f>
                    </m:oMath>
                  </m:oMathPara>
                </a14:m>
                <a:endParaRPr lang="en-US" sz="2200" i="1" dirty="0">
                  <a:solidFill>
                    <a:schemeClr val="tx1">
                      <a:lumMod val="50000"/>
                      <a:lumOff val="50000"/>
                    </a:schemeClr>
                  </a:solidFill>
                </a:endParaRPr>
              </a:p>
              <a:p>
                <a:pPr lvl="0">
                  <a:lnSpc>
                    <a:spcPct val="90000"/>
                  </a:lnSpc>
                  <a:spcBef>
                    <a:spcPts val="1000"/>
                  </a:spcBef>
                </a:pPr>
                <a:endParaRPr lang="en-US" sz="2300" dirty="0">
                  <a:solidFill>
                    <a:prstClr val="black">
                      <a:lumMod val="50000"/>
                      <a:lumOff val="50000"/>
                    </a:prst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17140" y="1454465"/>
                <a:ext cx="5395913" cy="207492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281701" y="3386611"/>
                <a:ext cx="21689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b="0" i="1" smtClean="0">
                              <a:solidFill>
                                <a:srgbClr val="7DB862"/>
                              </a:solidFill>
                              <a:latin typeface="Cambria Math" panose="02040503050406030204" pitchFamily="18" charset="0"/>
                            </a:rPr>
                            <m:t>𝑥</m:t>
                          </m:r>
                        </m:e>
                        <m:sub>
                          <m:r>
                            <a:rPr lang="en-US" sz="4000" b="0" i="1" smtClean="0">
                              <a:solidFill>
                                <a:schemeClr val="tx1">
                                  <a:lumMod val="50000"/>
                                  <a:lumOff val="50000"/>
                                </a:schemeClr>
                              </a:solidFill>
                              <a:latin typeface="Cambria Math" panose="02040503050406030204" pitchFamily="18" charset="0"/>
                            </a:rPr>
                            <m:t>𝑆𝑀𝐴𝑃</m:t>
                          </m:r>
                        </m:sub>
                      </m:sSub>
                      <m:r>
                        <a:rPr lang="en-US" sz="4000" b="0" i="1" smtClean="0">
                          <a:solidFill>
                            <a:schemeClr val="tx1">
                              <a:lumMod val="50000"/>
                              <a:lumOff val="50000"/>
                            </a:schemeClr>
                          </a:solidFill>
                          <a:latin typeface="Cambria Math" panose="02040503050406030204" pitchFamily="18" charset="0"/>
                        </a:rPr>
                        <m:t>  </m:t>
                      </m:r>
                      <m:r>
                        <a:rPr lang="en-US" sz="400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281701" y="3386611"/>
                <a:ext cx="2168927" cy="6155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81701" y="4363589"/>
                <a:ext cx="218925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i="1" smtClean="0">
                              <a:solidFill>
                                <a:srgbClr val="0808FF"/>
                              </a:solidFill>
                              <a:latin typeface="Cambria Math" panose="02040503050406030204" pitchFamily="18" charset="0"/>
                              <a:ea typeface="Cambria Math" panose="02040503050406030204" pitchFamily="18" charset="0"/>
                            </a:rPr>
                            <m:t>𝜇</m:t>
                          </m:r>
                        </m:e>
                        <m:sub>
                          <m:r>
                            <a:rPr lang="en-US" sz="4000" b="0" i="1" smtClean="0">
                              <a:solidFill>
                                <a:schemeClr val="tx1">
                                  <a:lumMod val="50000"/>
                                  <a:lumOff val="50000"/>
                                </a:schemeClr>
                              </a:solidFill>
                              <a:latin typeface="Cambria Math" panose="02040503050406030204" pitchFamily="18" charset="0"/>
                            </a:rPr>
                            <m:t>𝑁𝐿𝐷𝐴𝑆</m:t>
                          </m:r>
                        </m:sub>
                      </m:sSub>
                      <m:r>
                        <a:rPr lang="en-US" sz="400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81701" y="4363589"/>
                <a:ext cx="2189254" cy="6155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83493" y="5333577"/>
                <a:ext cx="21734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i="1" smtClean="0">
                              <a:solidFill>
                                <a:srgbClr val="0808FF"/>
                              </a:solidFill>
                              <a:latin typeface="Cambria Math" panose="02040503050406030204" pitchFamily="18" charset="0"/>
                              <a:ea typeface="Cambria Math" panose="02040503050406030204" pitchFamily="18" charset="0"/>
                            </a:rPr>
                            <m:t>𝜎</m:t>
                          </m:r>
                        </m:e>
                        <m:sub>
                          <m:r>
                            <a:rPr lang="en-US" sz="4000" b="0" i="1" smtClean="0">
                              <a:solidFill>
                                <a:schemeClr val="tx1">
                                  <a:lumMod val="50000"/>
                                  <a:lumOff val="50000"/>
                                </a:schemeClr>
                              </a:solidFill>
                              <a:latin typeface="Cambria Math" panose="02040503050406030204" pitchFamily="18" charset="0"/>
                            </a:rPr>
                            <m:t>𝑁𝐿𝐷𝐴𝑆</m:t>
                          </m:r>
                        </m:sub>
                      </m:sSub>
                      <m:r>
                        <a:rPr lang="en-US" sz="4000" b="0" i="0" smtClean="0">
                          <a:solidFill>
                            <a:schemeClr val="tx1">
                              <a:lumMod val="50000"/>
                              <a:lumOff val="50000"/>
                            </a:schemeClr>
                          </a:solidFill>
                          <a:latin typeface="Cambria Math" panose="02040503050406030204" pitchFamily="18" charset="0"/>
                        </a:rPr>
                        <m:t>=</m:t>
                      </m:r>
                    </m:oMath>
                  </m:oMathPara>
                </a14:m>
                <a:endParaRPr lang="en-US" sz="4800" dirty="0">
                  <a:solidFill>
                    <a:schemeClr val="tx1">
                      <a:lumMod val="50000"/>
                      <a:lumOff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3493" y="5333577"/>
                <a:ext cx="2173415" cy="615553"/>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8470955" y="3506880"/>
            <a:ext cx="3151989" cy="769441"/>
          </a:xfrm>
          <a:prstGeom prst="rect">
            <a:avLst/>
          </a:prstGeom>
          <a:noFill/>
        </p:spPr>
        <p:txBody>
          <a:bodyPr wrap="square" rtlCol="0">
            <a:spAutoFit/>
          </a:bodyPr>
          <a:lstStyle/>
          <a:p>
            <a:pPr algn="ctr"/>
            <a:r>
              <a:rPr lang="en-US" sz="2400" dirty="0" smtClean="0">
                <a:solidFill>
                  <a:schemeClr val="tx1">
                    <a:lumMod val="50000"/>
                    <a:lumOff val="50000"/>
                  </a:schemeClr>
                </a:solidFill>
              </a:rPr>
              <a:t>SMAP Soil Moisture </a:t>
            </a:r>
            <a:r>
              <a:rPr lang="en-US" sz="2000" dirty="0" smtClean="0">
                <a:solidFill>
                  <a:schemeClr val="tx1">
                    <a:lumMod val="50000"/>
                    <a:lumOff val="50000"/>
                  </a:schemeClr>
                </a:solidFill>
              </a:rPr>
              <a:t>(Current Date)</a:t>
            </a:r>
            <a:endParaRPr lang="en-US" sz="2000" dirty="0">
              <a:solidFill>
                <a:schemeClr val="tx1">
                  <a:lumMod val="50000"/>
                  <a:lumOff val="50000"/>
                </a:schemeClr>
              </a:solidFill>
            </a:endParaRPr>
          </a:p>
        </p:txBody>
      </p:sp>
      <p:sp>
        <p:nvSpPr>
          <p:cNvPr id="12" name="TextBox 11"/>
          <p:cNvSpPr txBox="1"/>
          <p:nvPr/>
        </p:nvSpPr>
        <p:spPr>
          <a:xfrm>
            <a:off x="6563107" y="2042774"/>
            <a:ext cx="3151989" cy="769441"/>
          </a:xfrm>
          <a:prstGeom prst="rect">
            <a:avLst/>
          </a:prstGeom>
          <a:noFill/>
        </p:spPr>
        <p:txBody>
          <a:bodyPr wrap="square" rtlCol="0">
            <a:spAutoFit/>
          </a:bodyPr>
          <a:lstStyle/>
          <a:p>
            <a:r>
              <a:rPr lang="en-US" sz="4400" dirty="0" smtClean="0">
                <a:solidFill>
                  <a:schemeClr val="tx1">
                    <a:lumMod val="50000"/>
                    <a:lumOff val="50000"/>
                  </a:schemeClr>
                </a:solidFill>
              </a:rPr>
              <a:t>SSI = </a:t>
            </a:r>
            <a:endParaRPr lang="en-US" sz="4400" dirty="0">
              <a:solidFill>
                <a:schemeClr val="tx1">
                  <a:lumMod val="50000"/>
                  <a:lumOff val="50000"/>
                </a:schemeClr>
              </a:solidFill>
            </a:endParaRPr>
          </a:p>
        </p:txBody>
      </p:sp>
      <p:sp>
        <p:nvSpPr>
          <p:cNvPr id="13" name="TextBox 12"/>
          <p:cNvSpPr txBox="1"/>
          <p:nvPr/>
        </p:nvSpPr>
        <p:spPr>
          <a:xfrm>
            <a:off x="8445808" y="4396590"/>
            <a:ext cx="3151989" cy="769441"/>
          </a:xfrm>
          <a:prstGeom prst="rect">
            <a:avLst/>
          </a:prstGeom>
          <a:noFill/>
        </p:spPr>
        <p:txBody>
          <a:bodyPr wrap="square" rtlCol="0">
            <a:spAutoFit/>
          </a:bodyPr>
          <a:lstStyle/>
          <a:p>
            <a:pPr algn="ctr"/>
            <a:r>
              <a:rPr lang="en-US" sz="2400" dirty="0" smtClean="0">
                <a:solidFill>
                  <a:schemeClr val="tx1">
                    <a:lumMod val="50000"/>
                    <a:lumOff val="50000"/>
                  </a:schemeClr>
                </a:solidFill>
              </a:rPr>
              <a:t>Average of Date</a:t>
            </a:r>
          </a:p>
          <a:p>
            <a:pPr algn="ctr"/>
            <a:r>
              <a:rPr lang="en-US" sz="2000" dirty="0" smtClean="0">
                <a:solidFill>
                  <a:schemeClr val="tx1">
                    <a:lumMod val="50000"/>
                    <a:lumOff val="50000"/>
                  </a:schemeClr>
                </a:solidFill>
              </a:rPr>
              <a:t>(36 </a:t>
            </a:r>
            <a:r>
              <a:rPr lang="en-US" sz="2000" dirty="0">
                <a:solidFill>
                  <a:schemeClr val="tx1">
                    <a:lumMod val="50000"/>
                    <a:lumOff val="50000"/>
                  </a:schemeClr>
                </a:solidFill>
              </a:rPr>
              <a:t>years of NLDAS</a:t>
            </a:r>
            <a:r>
              <a:rPr lang="en-US" sz="2000" dirty="0" smtClean="0">
                <a:solidFill>
                  <a:schemeClr val="tx1">
                    <a:lumMod val="50000"/>
                    <a:lumOff val="50000"/>
                  </a:schemeClr>
                </a:solidFill>
              </a:rPr>
              <a:t>)</a:t>
            </a:r>
            <a:endParaRPr lang="en-US" sz="2000" dirty="0">
              <a:solidFill>
                <a:schemeClr val="tx1">
                  <a:lumMod val="50000"/>
                  <a:lumOff val="50000"/>
                </a:schemeClr>
              </a:solidFill>
            </a:endParaRPr>
          </a:p>
        </p:txBody>
      </p:sp>
      <p:sp>
        <p:nvSpPr>
          <p:cNvPr id="14" name="TextBox 13"/>
          <p:cNvSpPr txBox="1"/>
          <p:nvPr/>
        </p:nvSpPr>
        <p:spPr>
          <a:xfrm>
            <a:off x="8430231" y="5333577"/>
            <a:ext cx="3465148" cy="830997"/>
          </a:xfrm>
          <a:prstGeom prst="rect">
            <a:avLst/>
          </a:prstGeom>
          <a:noFill/>
        </p:spPr>
        <p:txBody>
          <a:bodyPr wrap="square" rtlCol="0">
            <a:spAutoFit/>
          </a:bodyPr>
          <a:lstStyle/>
          <a:p>
            <a:pPr algn="ctr"/>
            <a:r>
              <a:rPr lang="en-US" sz="2400" dirty="0" smtClean="0">
                <a:solidFill>
                  <a:schemeClr val="tx1">
                    <a:lumMod val="50000"/>
                    <a:lumOff val="50000"/>
                  </a:schemeClr>
                </a:solidFill>
              </a:rPr>
              <a:t>Standard Deviation of Date </a:t>
            </a:r>
            <a:r>
              <a:rPr lang="en-US" sz="2000" dirty="0" smtClean="0">
                <a:solidFill>
                  <a:schemeClr val="tx1">
                    <a:lumMod val="50000"/>
                    <a:lumOff val="50000"/>
                  </a:schemeClr>
                </a:solidFill>
              </a:rPr>
              <a:t>(36 years of NLDAS)</a:t>
            </a:r>
            <a:endParaRPr lang="en-US" sz="2000" dirty="0">
              <a:solidFill>
                <a:schemeClr val="tx1">
                  <a:lumMod val="50000"/>
                  <a:lumOff val="50000"/>
                </a:schemeClr>
              </a:solidFill>
            </a:endParaRPr>
          </a:p>
        </p:txBody>
      </p:sp>
      <p:sp>
        <p:nvSpPr>
          <p:cNvPr id="19" name="Text Placeholder 18"/>
          <p:cNvSpPr>
            <a:spLocks noGrp="1"/>
          </p:cNvSpPr>
          <p:nvPr>
            <p:ph type="body" sz="quarter" idx="11"/>
          </p:nvPr>
        </p:nvSpPr>
        <p:spPr>
          <a:xfrm>
            <a:off x="686299" y="2463281"/>
            <a:ext cx="4901201" cy="4155022"/>
          </a:xfrm>
        </p:spPr>
        <p:txBody>
          <a:bodyPr>
            <a:normAutofit lnSpcReduction="10000"/>
          </a:bodyPr>
          <a:lstStyle/>
          <a:p>
            <a:pPr algn="ctr"/>
            <a:r>
              <a:rPr lang="en-US" sz="2400" dirty="0" smtClean="0"/>
              <a:t>Finding the Normal Conditions of Soil Moisture </a:t>
            </a:r>
          </a:p>
          <a:p>
            <a:pPr algn="ctr"/>
            <a:endParaRPr lang="en-US" dirty="0" smtClean="0"/>
          </a:p>
          <a:p>
            <a:pPr marL="342900" indent="-342900">
              <a:buFont typeface="Arial" panose="020B0604020202020204" pitchFamily="34" charset="0"/>
              <a:buChar char="•"/>
            </a:pPr>
            <a:r>
              <a:rPr lang="en-US" sz="2000" dirty="0" smtClean="0">
                <a:solidFill>
                  <a:schemeClr val="tx1">
                    <a:lumMod val="50000"/>
                    <a:lumOff val="50000"/>
                  </a:schemeClr>
                </a:solidFill>
              </a:rPr>
              <a:t>NLDAS was used because the data has been collected from 36 years</a:t>
            </a:r>
          </a:p>
          <a:p>
            <a:pPr marL="342900" indent="-342900">
              <a:buFont typeface="Arial" panose="020B0604020202020204" pitchFamily="34" charset="0"/>
              <a:buChar char="•"/>
            </a:pPr>
            <a:endParaRPr lang="en-US" sz="2000" dirty="0" smtClean="0">
              <a:solidFill>
                <a:schemeClr val="tx1">
                  <a:lumMod val="50000"/>
                  <a:lumOff val="50000"/>
                </a:schemeClr>
              </a:solidFill>
            </a:endParaRPr>
          </a:p>
          <a:p>
            <a:pPr marL="342900" indent="-342900">
              <a:buFont typeface="Arial" panose="020B0604020202020204" pitchFamily="34" charset="0"/>
              <a:buChar char="•"/>
            </a:pPr>
            <a:r>
              <a:rPr lang="en-US" sz="2000" dirty="0" smtClean="0">
                <a:solidFill>
                  <a:schemeClr val="tx1">
                    <a:lumMod val="50000"/>
                    <a:lumOff val="50000"/>
                  </a:schemeClr>
                </a:solidFill>
              </a:rPr>
              <a:t>The Standardized Soil Moisture Index (SSI)</a:t>
            </a:r>
            <a:r>
              <a:rPr lang="en-US" dirty="0"/>
              <a:t> </a:t>
            </a:r>
            <a:r>
              <a:rPr lang="en-US" dirty="0" smtClean="0"/>
              <a:t>for each day of the year*</a:t>
            </a:r>
          </a:p>
          <a:p>
            <a:endParaRPr lang="en-US" sz="2000" dirty="0">
              <a:solidFill>
                <a:schemeClr val="tx1">
                  <a:lumMod val="50000"/>
                  <a:lumOff val="50000"/>
                </a:schemeClr>
              </a:solidFill>
            </a:endParaRPr>
          </a:p>
          <a:p>
            <a:pPr marL="342900" indent="-342900">
              <a:buFont typeface="Arial" panose="020B0604020202020204" pitchFamily="34" charset="0"/>
              <a:buChar char="•"/>
            </a:pPr>
            <a:endParaRPr lang="en-US" dirty="0" smtClean="0"/>
          </a:p>
          <a:p>
            <a:r>
              <a:rPr lang="en-US" sz="2000" dirty="0" smtClean="0">
                <a:solidFill>
                  <a:schemeClr val="tx1">
                    <a:lumMod val="50000"/>
                    <a:lumOff val="50000"/>
                  </a:schemeClr>
                </a:solidFill>
              </a:rPr>
              <a:t>*Excluding February 29</a:t>
            </a:r>
            <a:r>
              <a:rPr lang="en-US" sz="2000" baseline="30000" dirty="0" smtClean="0">
                <a:solidFill>
                  <a:schemeClr val="tx1">
                    <a:lumMod val="50000"/>
                    <a:lumOff val="50000"/>
                  </a:schemeClr>
                </a:solidFill>
              </a:rPr>
              <a:t>th</a:t>
            </a:r>
            <a:r>
              <a:rPr lang="en-US" sz="2000" dirty="0" smtClean="0">
                <a:solidFill>
                  <a:schemeClr val="tx1">
                    <a:lumMod val="50000"/>
                    <a:lumOff val="50000"/>
                  </a:schemeClr>
                </a:solidFill>
              </a:rPr>
              <a:t>  </a:t>
            </a:r>
          </a:p>
        </p:txBody>
      </p:sp>
      <p:sp>
        <p:nvSpPr>
          <p:cNvPr id="15" name="Rectangle 14"/>
          <p:cNvSpPr/>
          <p:nvPr/>
        </p:nvSpPr>
        <p:spPr>
          <a:xfrm>
            <a:off x="2066537" y="1346238"/>
            <a:ext cx="2016899"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 II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262960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Methodology</a:t>
            </a:r>
          </a:p>
        </p:txBody>
      </p:sp>
      <p:sp>
        <p:nvSpPr>
          <p:cNvPr id="12" name="Cube 11"/>
          <p:cNvSpPr/>
          <p:nvPr/>
        </p:nvSpPr>
        <p:spPr>
          <a:xfrm>
            <a:off x="638628" y="4578923"/>
            <a:ext cx="5326743" cy="1640114"/>
          </a:xfrm>
          <a:prstGeom prst="cube">
            <a:avLst/>
          </a:prstGeom>
          <a:solidFill>
            <a:schemeClr val="accent4">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8628" y="4985323"/>
            <a:ext cx="4920343" cy="566057"/>
          </a:xfrm>
          <a:prstGeom prst="rect">
            <a:avLst/>
          </a:prstGeom>
          <a:solidFill>
            <a:srgbClr val="544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93371" y="4301382"/>
            <a:ext cx="246743" cy="482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6" name="Straight Connector 15"/>
          <p:cNvCxnSpPr/>
          <p:nvPr/>
        </p:nvCxnSpPr>
        <p:spPr>
          <a:xfrm>
            <a:off x="1458686" y="3768300"/>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2056" y="3775560"/>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3371" y="3768300"/>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29659" y="3717502"/>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80461" y="3681215"/>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3" y="3637675"/>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3999" y="3311099"/>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8686" y="4138009"/>
            <a:ext cx="862063" cy="1363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1605" y="4234297"/>
            <a:ext cx="53682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99218" y="3711751"/>
            <a:ext cx="152398" cy="11388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9862106">
            <a:off x="1528842" y="3262660"/>
            <a:ext cx="142133" cy="178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ectangle 32"/>
          <p:cNvSpPr/>
          <p:nvPr/>
        </p:nvSpPr>
        <p:spPr>
          <a:xfrm>
            <a:off x="2293111" y="4075017"/>
            <a:ext cx="45719" cy="152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p:cNvSpPr/>
          <p:nvPr/>
        </p:nvSpPr>
        <p:spPr>
          <a:xfrm>
            <a:off x="1037979" y="4198393"/>
            <a:ext cx="45719" cy="90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 name="Straight Connector 35"/>
          <p:cNvCxnSpPr/>
          <p:nvPr/>
        </p:nvCxnSpPr>
        <p:spPr>
          <a:xfrm flipV="1">
            <a:off x="1458685" y="4151640"/>
            <a:ext cx="119745" cy="1198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74314" y="3979702"/>
            <a:ext cx="119745" cy="1198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446963" y="3865498"/>
            <a:ext cx="141733" cy="1324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480461" y="4151639"/>
            <a:ext cx="94956" cy="10392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468652" y="3999390"/>
            <a:ext cx="109778" cy="10145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464349" y="3874098"/>
            <a:ext cx="109778" cy="10145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Rectangular Callout 45"/>
          <p:cNvSpPr/>
          <p:nvPr/>
        </p:nvSpPr>
        <p:spPr>
          <a:xfrm>
            <a:off x="1150438" y="2049362"/>
            <a:ext cx="1255132" cy="938812"/>
          </a:xfrm>
          <a:prstGeom prst="wedgeRectCallout">
            <a:avLst/>
          </a:prstGeom>
          <a:no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494562" y="2320121"/>
            <a:ext cx="1139455" cy="400110"/>
          </a:xfrm>
          <a:prstGeom prst="rect">
            <a:avLst/>
          </a:prstGeom>
          <a:noFill/>
        </p:spPr>
        <p:txBody>
          <a:bodyPr wrap="square" rtlCol="0">
            <a:spAutoFit/>
          </a:bodyPr>
          <a:lstStyle/>
          <a:p>
            <a:r>
              <a:rPr lang="en-US" sz="2000" dirty="0" smtClean="0">
                <a:solidFill>
                  <a:schemeClr val="tx1">
                    <a:lumMod val="50000"/>
                    <a:lumOff val="50000"/>
                  </a:schemeClr>
                </a:solidFill>
              </a:rPr>
              <a:t>0.72</a:t>
            </a:r>
            <a:endParaRPr lang="en-US" sz="2000" dirty="0">
              <a:solidFill>
                <a:schemeClr val="tx1">
                  <a:lumMod val="50000"/>
                  <a:lumOff val="50000"/>
                </a:schemeClr>
              </a:solidFill>
            </a:endParaRPr>
          </a:p>
        </p:txBody>
      </p:sp>
      <p:pic>
        <p:nvPicPr>
          <p:cNvPr id="2050" name="Picture 2" descr="http://dailysciencejournal.com/wp-content/uploads/2015/02/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522913">
            <a:off x="3654684" y="1491287"/>
            <a:ext cx="1611012" cy="115924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ular Callout 48"/>
          <p:cNvSpPr/>
          <p:nvPr/>
        </p:nvSpPr>
        <p:spPr>
          <a:xfrm rot="10800000" flipH="1">
            <a:off x="4303839" y="2912897"/>
            <a:ext cx="1255132" cy="938812"/>
          </a:xfrm>
          <a:prstGeom prst="wedgeRectCallout">
            <a:avLst/>
          </a:prstGeom>
          <a:no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07335" y="3212596"/>
            <a:ext cx="951635" cy="400110"/>
          </a:xfrm>
          <a:prstGeom prst="rect">
            <a:avLst/>
          </a:prstGeom>
          <a:noFill/>
        </p:spPr>
        <p:txBody>
          <a:bodyPr wrap="square" rtlCol="0">
            <a:spAutoFit/>
          </a:bodyPr>
          <a:lstStyle/>
          <a:p>
            <a:r>
              <a:rPr lang="en-US" sz="2000" dirty="0" smtClean="0">
                <a:solidFill>
                  <a:schemeClr val="tx1">
                    <a:lumMod val="50000"/>
                    <a:lumOff val="50000"/>
                  </a:schemeClr>
                </a:solidFill>
              </a:rPr>
              <a:t>0.78</a:t>
            </a:r>
            <a:endParaRPr lang="en-US" sz="2000" dirty="0">
              <a:solidFill>
                <a:schemeClr val="tx1">
                  <a:lumMod val="50000"/>
                  <a:lumOff val="50000"/>
                </a:schemeClr>
              </a:solidFill>
            </a:endParaRPr>
          </a:p>
        </p:txBody>
      </p:sp>
      <p:cxnSp>
        <p:nvCxnSpPr>
          <p:cNvPr id="51" name="Straight Connector 50"/>
          <p:cNvCxnSpPr/>
          <p:nvPr/>
        </p:nvCxnSpPr>
        <p:spPr>
          <a:xfrm flipH="1">
            <a:off x="2286471" y="1780162"/>
            <a:ext cx="2587088" cy="2952551"/>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294528" y="1482195"/>
            <a:ext cx="1723259" cy="3250518"/>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sp>
        <p:nvSpPr>
          <p:cNvPr id="2049" name="Rounded Rectangle 2048"/>
          <p:cNvSpPr/>
          <p:nvPr/>
        </p:nvSpPr>
        <p:spPr>
          <a:xfrm>
            <a:off x="2277543" y="4679734"/>
            <a:ext cx="3485303" cy="115971"/>
          </a:xfrm>
          <a:prstGeom prst="roundRect">
            <a:avLst/>
          </a:prstGeom>
          <a:gradFill flip="none" rotWithShape="1">
            <a:gsLst>
              <a:gs pos="25000">
                <a:srgbClr val="616CFC"/>
              </a:gs>
              <a:gs pos="0">
                <a:srgbClr val="0000FF"/>
              </a:gs>
              <a:gs pos="50000">
                <a:srgbClr val="00B05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514810" y="-1064029"/>
            <a:ext cx="5257800" cy="7431577"/>
            <a:chOff x="-446663" y="956794"/>
            <a:chExt cx="10258698" cy="4933550"/>
          </a:xfrm>
        </p:grpSpPr>
        <p:sp>
          <p:nvSpPr>
            <p:cNvPr id="37" name="Rectangle 36"/>
            <p:cNvSpPr/>
            <p:nvPr/>
          </p:nvSpPr>
          <p:spPr>
            <a:xfrm>
              <a:off x="-446663" y="3135281"/>
              <a:ext cx="10258698" cy="2755063"/>
            </a:xfrm>
            <a:prstGeom prst="rect">
              <a:avLst/>
            </a:prstGeom>
            <a:solidFill>
              <a:schemeClr val="accent6">
                <a:lumMod val="40000"/>
                <a:lumOff val="60000"/>
                <a:alpha val="40000"/>
              </a:schemeClr>
            </a:solidFill>
            <a:ln w="19050">
              <a:solidFill>
                <a:schemeClr val="accent6">
                  <a:lumMod val="75000"/>
                </a:schemeClr>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41" name="Rectangle 40"/>
            <p:cNvSpPr/>
            <p:nvPr/>
          </p:nvSpPr>
          <p:spPr>
            <a:xfrm>
              <a:off x="671044" y="956794"/>
              <a:ext cx="6152751" cy="3278930"/>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20929" tIns="91440" rIns="91440" bIns="91440" numCol="1" spcCol="1270" anchor="t" anchorCtr="0">
              <a:noAutofit/>
            </a:bodyPr>
            <a:lstStyle/>
            <a:p>
              <a:pPr marL="0" lvl="1" algn="l" defTabSz="889000">
                <a:lnSpc>
                  <a:spcPct val="90000"/>
                </a:lnSpc>
                <a:spcBef>
                  <a:spcPct val="0"/>
                </a:spcBef>
                <a:spcAft>
                  <a:spcPct val="15000"/>
                </a:spcAft>
              </a:pPr>
              <a:endParaRPr lang="en-US" sz="2000" kern="1200" dirty="0">
                <a:solidFill>
                  <a:schemeClr val="tx1">
                    <a:lumMod val="50000"/>
                    <a:lumOff val="50000"/>
                  </a:schemeClr>
                </a:solidFill>
                <a:latin typeface="+mn-lt"/>
              </a:endParaRPr>
            </a:p>
          </p:txBody>
        </p:sp>
      </p:grpSp>
      <p:sp>
        <p:nvSpPr>
          <p:cNvPr id="2" name="Text Placeholder 1"/>
          <p:cNvSpPr>
            <a:spLocks noGrp="1"/>
          </p:cNvSpPr>
          <p:nvPr>
            <p:ph type="body" sz="quarter" idx="11"/>
          </p:nvPr>
        </p:nvSpPr>
        <p:spPr>
          <a:xfrm>
            <a:off x="6754061" y="2436844"/>
            <a:ext cx="4791456" cy="4529963"/>
          </a:xfrm>
        </p:spPr>
        <p:txBody>
          <a:bodyPr/>
          <a:lstStyle/>
          <a:p>
            <a:pPr lvl="0"/>
            <a:r>
              <a:rPr lang="en-US" sz="2800" dirty="0"/>
              <a:t>Accuracy </a:t>
            </a:r>
            <a:r>
              <a:rPr lang="en-US" sz="2800" dirty="0" smtClean="0"/>
              <a:t>Assessment</a:t>
            </a:r>
          </a:p>
          <a:p>
            <a:pPr lvl="0"/>
            <a:endParaRPr lang="en-US" sz="2800" dirty="0"/>
          </a:p>
          <a:p>
            <a:pPr lvl="1"/>
            <a:r>
              <a:rPr lang="en-US" sz="2000" dirty="0">
                <a:solidFill>
                  <a:schemeClr val="tx1">
                    <a:lumMod val="50000"/>
                    <a:lumOff val="50000"/>
                  </a:schemeClr>
                </a:solidFill>
              </a:rPr>
              <a:t>Compare SMAP soil moisture data with the SCAN </a:t>
            </a:r>
            <a:r>
              <a:rPr lang="en-US" sz="2000" dirty="0" smtClean="0">
                <a:solidFill>
                  <a:schemeClr val="tx1">
                    <a:lumMod val="50000"/>
                    <a:lumOff val="50000"/>
                  </a:schemeClr>
                </a:solidFill>
              </a:rPr>
              <a:t>data</a:t>
            </a:r>
          </a:p>
          <a:p>
            <a:pPr lvl="1"/>
            <a:endParaRPr lang="en-US" sz="2000" dirty="0">
              <a:solidFill>
                <a:schemeClr val="tx1">
                  <a:lumMod val="50000"/>
                  <a:lumOff val="50000"/>
                </a:schemeClr>
              </a:solidFill>
            </a:endParaRPr>
          </a:p>
          <a:p>
            <a:pPr lvl="1"/>
            <a:r>
              <a:rPr lang="en-US" sz="2000" dirty="0">
                <a:solidFill>
                  <a:schemeClr val="tx1">
                    <a:lumMod val="50000"/>
                    <a:lumOff val="50000"/>
                  </a:schemeClr>
                </a:solidFill>
              </a:rPr>
              <a:t>The </a:t>
            </a:r>
            <a:r>
              <a:rPr lang="en-US" sz="2000" dirty="0" smtClean="0">
                <a:solidFill>
                  <a:schemeClr val="tx1">
                    <a:lumMod val="50000"/>
                    <a:lumOff val="50000"/>
                  </a:schemeClr>
                </a:solidFill>
              </a:rPr>
              <a:t>target correlation was desired to be </a:t>
            </a:r>
            <a:r>
              <a:rPr lang="en-US" sz="2000" dirty="0">
                <a:solidFill>
                  <a:schemeClr val="tx1">
                    <a:lumMod val="50000"/>
                    <a:lumOff val="50000"/>
                  </a:schemeClr>
                </a:solidFill>
              </a:rPr>
              <a:t>equal to or above 0.7.</a:t>
            </a:r>
          </a:p>
          <a:p>
            <a:endParaRPr lang="en-US" dirty="0"/>
          </a:p>
        </p:txBody>
      </p:sp>
      <p:sp>
        <p:nvSpPr>
          <p:cNvPr id="45" name="Rectangle 44"/>
          <p:cNvSpPr/>
          <p:nvPr/>
        </p:nvSpPr>
        <p:spPr>
          <a:xfrm>
            <a:off x="8056713" y="1298431"/>
            <a:ext cx="2173993"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a:t>
            </a:r>
            <a:r>
              <a:rPr lang="en-US" sz="5400" b="0" cap="none" spc="0" dirty="0" smtClean="0">
                <a:ln w="0"/>
                <a:solidFill>
                  <a:schemeClr val="tx1">
                    <a:lumMod val="50000"/>
                    <a:lumOff val="50000"/>
                  </a:schemeClr>
                </a:solidFill>
                <a:effectLst/>
              </a:rPr>
              <a:t> </a:t>
            </a: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II	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03610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30077" y="5682329"/>
            <a:ext cx="4279900" cy="400110"/>
          </a:xfrm>
          <a:prstGeom prst="rect">
            <a:avLst/>
          </a:prstGeom>
          <a:noFill/>
        </p:spPr>
        <p:txBody>
          <a:bodyPr wrap="square" rtlCol="0">
            <a:spAutoFit/>
          </a:bodyPr>
          <a:lstStyle/>
          <a:p>
            <a:r>
              <a:rPr lang="en-US" sz="2000" dirty="0" smtClean="0">
                <a:solidFill>
                  <a:schemeClr val="tx1">
                    <a:lumMod val="50000"/>
                    <a:lumOff val="50000"/>
                  </a:schemeClr>
                </a:solidFill>
              </a:rPr>
              <a:t>Low: -5    	       High: 5</a:t>
            </a:r>
            <a:endParaRPr lang="en-US" sz="2000" dirty="0">
              <a:solidFill>
                <a:schemeClr val="tx1">
                  <a:lumMod val="50000"/>
                  <a:lumOff val="50000"/>
                </a:schemeClr>
              </a:solidFill>
            </a:endParaRPr>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Results</a:t>
            </a:r>
          </a:p>
        </p:txBody>
      </p:sp>
      <p:sp>
        <p:nvSpPr>
          <p:cNvPr id="32" name="TextBox 31"/>
          <p:cNvSpPr txBox="1"/>
          <p:nvPr/>
        </p:nvSpPr>
        <p:spPr>
          <a:xfrm>
            <a:off x="7282891" y="1676908"/>
            <a:ext cx="4693580" cy="923330"/>
          </a:xfrm>
          <a:prstGeom prst="rect">
            <a:avLst/>
          </a:prstGeom>
          <a:noFill/>
        </p:spPr>
        <p:txBody>
          <a:bodyPr wrap="square" rtlCol="0">
            <a:spAutoFit/>
          </a:bodyPr>
          <a:lstStyle/>
          <a:p>
            <a:pPr algn="ctr"/>
            <a:r>
              <a:rPr lang="en-US" sz="2700" b="1" dirty="0" smtClean="0">
                <a:solidFill>
                  <a:schemeClr val="tx1">
                    <a:lumMod val="50000"/>
                    <a:lumOff val="50000"/>
                  </a:schemeClr>
                </a:solidFill>
              </a:rPr>
              <a:t>Standardized Soil Moisture Index (SSI) Maps</a:t>
            </a:r>
            <a:endParaRPr lang="en-US" sz="2700" b="1" dirty="0">
              <a:solidFill>
                <a:schemeClr val="tx1">
                  <a:lumMod val="50000"/>
                  <a:lumOff val="50000"/>
                </a:schemeClr>
              </a:solidFill>
            </a:endParaRPr>
          </a:p>
        </p:txBody>
      </p:sp>
      <p:sp>
        <p:nvSpPr>
          <p:cNvPr id="37" name="TextBox 36"/>
          <p:cNvSpPr txBox="1"/>
          <p:nvPr/>
        </p:nvSpPr>
        <p:spPr>
          <a:xfrm>
            <a:off x="7586340" y="4759000"/>
            <a:ext cx="4114475" cy="1323439"/>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solidFill>
                <a:prstClr val="black">
                  <a:lumMod val="50000"/>
                  <a:lumOff val="50000"/>
                </a:prstClr>
              </a:solidFill>
              <a:latin typeface="Century Gothic" panose="020B0502020202020204" pitchFamily="34" charset="0"/>
            </a:endParaRPr>
          </a:p>
          <a:p>
            <a:endParaRPr lang="en-US" sz="2000" dirty="0">
              <a:solidFill>
                <a:prstClr val="black">
                  <a:lumMod val="50000"/>
                  <a:lumOff val="50000"/>
                </a:prstClr>
              </a:solidFill>
              <a:latin typeface="Century Gothic" panose="020B0502020202020204" pitchFamily="34" charset="0"/>
            </a:endParaRPr>
          </a:p>
          <a:p>
            <a:pPr marL="285750" indent="-285750">
              <a:buFont typeface="Arial" panose="020B0604020202020204" pitchFamily="34" charset="0"/>
              <a:buChar char="•"/>
            </a:pPr>
            <a:r>
              <a:rPr lang="en-US" sz="2000" dirty="0" smtClean="0">
                <a:solidFill>
                  <a:prstClr val="black">
                    <a:lumMod val="50000"/>
                    <a:lumOff val="50000"/>
                  </a:prstClr>
                </a:solidFill>
                <a:latin typeface="Century Gothic" panose="020B0502020202020204" pitchFamily="34" charset="0"/>
              </a:rPr>
              <a:t>The Z-score is a simplified version of the SSI</a:t>
            </a:r>
          </a:p>
        </p:txBody>
      </p:sp>
      <p:grpSp>
        <p:nvGrpSpPr>
          <p:cNvPr id="45" name="Group 44"/>
          <p:cNvGrpSpPr/>
          <p:nvPr/>
        </p:nvGrpSpPr>
        <p:grpSpPr>
          <a:xfrm>
            <a:off x="8374460" y="3736572"/>
            <a:ext cx="2510441" cy="1381981"/>
            <a:chOff x="6555926" y="1304841"/>
            <a:chExt cx="2510441" cy="1381981"/>
          </a:xfrm>
        </p:grpSpPr>
        <p:sp>
          <p:nvSpPr>
            <p:cNvPr id="24" name="TextBox 23"/>
            <p:cNvSpPr txBox="1"/>
            <p:nvPr/>
          </p:nvSpPr>
          <p:spPr>
            <a:xfrm>
              <a:off x="6555926" y="1304841"/>
              <a:ext cx="2510441"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1</a:t>
              </a:r>
              <a:r>
                <a:rPr lang="en-US" sz="2500" baseline="30000" dirty="0" smtClean="0"/>
                <a:t>st</a:t>
              </a:r>
              <a:r>
                <a:rPr lang="en-US" sz="2500" dirty="0" smtClean="0"/>
                <a:t> July</a:t>
              </a:r>
              <a:r>
                <a:rPr lang="en-US" sz="2500" dirty="0" smtClean="0"/>
                <a:t>, 2016 </a:t>
              </a:r>
              <a:endParaRPr lang="en-US" sz="2500" dirty="0"/>
            </a:p>
          </p:txBody>
        </p:sp>
        <p:sp>
          <p:nvSpPr>
            <p:cNvPr id="43" name="TextBox 42"/>
            <p:cNvSpPr txBox="1"/>
            <p:nvPr/>
          </p:nvSpPr>
          <p:spPr>
            <a:xfrm>
              <a:off x="6619154" y="1748736"/>
              <a:ext cx="2383982"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2</a:t>
              </a:r>
              <a:r>
                <a:rPr lang="en-US" sz="2500" baseline="30000" dirty="0" smtClean="0"/>
                <a:t>nd</a:t>
              </a:r>
              <a:r>
                <a:rPr lang="en-US" sz="2500" dirty="0" smtClean="0"/>
                <a:t> July</a:t>
              </a:r>
              <a:r>
                <a:rPr lang="en-US" sz="2500" dirty="0" smtClean="0"/>
                <a:t>, 2016 </a:t>
              </a:r>
              <a:endParaRPr lang="en-US" sz="2500" dirty="0"/>
            </a:p>
          </p:txBody>
        </p:sp>
        <p:sp>
          <p:nvSpPr>
            <p:cNvPr id="26" name="TextBox 25"/>
            <p:cNvSpPr txBox="1"/>
            <p:nvPr/>
          </p:nvSpPr>
          <p:spPr>
            <a:xfrm>
              <a:off x="6673959" y="2209768"/>
              <a:ext cx="2274371"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3</a:t>
              </a:r>
              <a:r>
                <a:rPr lang="en-US" sz="2500" baseline="30000" dirty="0" smtClean="0"/>
                <a:t>rd</a:t>
              </a:r>
              <a:r>
                <a:rPr lang="en-US" sz="2500" baseline="30000" dirty="0" smtClean="0"/>
                <a:t> </a:t>
              </a:r>
              <a:r>
                <a:rPr lang="en-US" sz="2500" dirty="0" smtClean="0"/>
                <a:t>July, 2016 </a:t>
              </a:r>
              <a:endParaRPr lang="en-US" sz="2500" dirty="0"/>
            </a:p>
          </p:txBody>
        </p:sp>
      </p:grpSp>
      <p:sp>
        <p:nvSpPr>
          <p:cNvPr id="50" name="TextBox 49"/>
          <p:cNvSpPr txBox="1"/>
          <p:nvPr/>
        </p:nvSpPr>
        <p:spPr>
          <a:xfrm>
            <a:off x="7695233" y="2633397"/>
            <a:ext cx="389669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lumMod val="50000"/>
                    <a:lumOff val="50000"/>
                  </a:prstClr>
                </a:solidFill>
                <a:latin typeface="Century Gothic" panose="020B0502020202020204" pitchFamily="34" charset="0"/>
              </a:rPr>
              <a:t>Standardized Soil Moisture Index maps of 3 consecutive days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68" y="1942813"/>
            <a:ext cx="7063133" cy="3587518"/>
          </a:xfrm>
          <a:prstGeom prst="rect">
            <a:avLst/>
          </a:prstGeom>
          <a:effectLst>
            <a:softEdge rad="63500"/>
          </a:effectLst>
        </p:spPr>
      </p:pic>
      <p:pic>
        <p:nvPicPr>
          <p:cNvPr id="1026" name="Picture 2" descr="https://lh4.googleusercontent.com/-9ILSh8Cy-n4/V6Ojdn3duYI/AAAAAAAAB1I/H1VHhBjblhUBcZpNjj4zmPNbQQZX3YkAgCL0B/w94-h63-no/2016-08-04.png"/>
          <p:cNvPicPr>
            <a:picLocks noChangeAspect="1" noChangeArrowheads="1"/>
          </p:cNvPicPr>
          <p:nvPr/>
        </p:nvPicPr>
        <p:blipFill rotWithShape="1">
          <a:blip r:embed="rId4">
            <a:extLst>
              <a:ext uri="{28A0092B-C50C-407E-A947-70E740481C1C}">
                <a14:useLocalDpi xmlns:a14="http://schemas.microsoft.com/office/drawing/2010/main" val="0"/>
              </a:ext>
            </a:extLst>
          </a:blip>
          <a:srcRect t="16414" r="77185" b="20016"/>
          <a:stretch/>
        </p:blipFill>
        <p:spPr bwMode="auto">
          <a:xfrm rot="5400000">
            <a:off x="3221602" y="5214642"/>
            <a:ext cx="605294"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594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69186" y="1591872"/>
            <a:ext cx="4791456" cy="4529963"/>
          </a:xfrm>
        </p:spPr>
        <p:txBody>
          <a:bodyPr/>
          <a:lstStyle/>
          <a:p>
            <a:pPr algn="ctr"/>
            <a:r>
              <a:rPr lang="en-US" sz="2800" b="1" dirty="0" smtClean="0"/>
              <a:t>Point Validation </a:t>
            </a:r>
          </a:p>
          <a:p>
            <a:pPr algn="ctr"/>
            <a:endParaRPr lang="en-US" sz="2800" b="1" dirty="0" smtClean="0"/>
          </a:p>
          <a:p>
            <a:pPr marL="342900" indent="-342900">
              <a:buFont typeface="Arial" panose="020B0604020202020204" pitchFamily="34" charset="0"/>
              <a:buChar char="•"/>
            </a:pPr>
            <a:r>
              <a:rPr lang="en-US" dirty="0" smtClean="0"/>
              <a:t>The four stations were located in Georgia, Mississippi, Texas and Alabama.</a:t>
            </a:r>
            <a:r>
              <a:rPr lang="en-US" b="1" dirty="0" smtClean="0"/>
              <a:t> </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dirty="0" smtClean="0"/>
              <a:t>The correlations found throughout the stations range from about </a:t>
            </a:r>
            <a:r>
              <a:rPr lang="en-US" dirty="0" smtClean="0"/>
              <a:t>0.5</a:t>
            </a:r>
            <a:r>
              <a:rPr lang="en-US" dirty="0">
                <a:solidFill>
                  <a:schemeClr val="bg1"/>
                </a:solidFill>
              </a:rPr>
              <a:t> </a:t>
            </a:r>
            <a:r>
              <a:rPr lang="en-US" dirty="0" smtClean="0"/>
              <a:t>to </a:t>
            </a:r>
            <a:r>
              <a:rPr lang="en-US" dirty="0" smtClean="0"/>
              <a:t>0.9 (quite high)</a:t>
            </a:r>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Results </a:t>
            </a:r>
            <a:endParaRPr lang="en-US" sz="4000" dirty="0">
              <a:solidFill>
                <a:prstClr val="white"/>
              </a:solidFill>
            </a:endParaRPr>
          </a:p>
        </p:txBody>
      </p:sp>
      <p:graphicFrame>
        <p:nvGraphicFramePr>
          <p:cNvPr id="19" name="Picture Placeholder 18"/>
          <p:cNvGraphicFramePr>
            <a:graphicFrameLocks noGrp="1"/>
          </p:cNvGraphicFramePr>
          <p:nvPr>
            <p:ph type="pic" sz="quarter" idx="12"/>
            <p:extLst>
              <p:ext uri="{D42A27DB-BD31-4B8C-83A1-F6EECF244321}">
                <p14:modId xmlns:p14="http://schemas.microsoft.com/office/powerpoint/2010/main" val="2701992668"/>
              </p:ext>
            </p:extLst>
          </p:nvPr>
        </p:nvGraphicFramePr>
        <p:xfrm>
          <a:off x="851648" y="1158421"/>
          <a:ext cx="6096000"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51648" y="1600617"/>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a:t>
            </a:r>
            <a:r>
              <a:rPr lang="en-US" sz="2000" dirty="0" smtClean="0">
                <a:solidFill>
                  <a:schemeClr val="tx1">
                    <a:lumMod val="50000"/>
                    <a:lumOff val="50000"/>
                  </a:schemeClr>
                </a:solidFill>
                <a:sym typeface="Garamond"/>
              </a:rPr>
              <a:t>:</a:t>
            </a:r>
            <a:r>
              <a:rPr lang="en-US" sz="2000" b="1" dirty="0" smtClean="0">
                <a:solidFill>
                  <a:schemeClr val="tx1">
                    <a:lumMod val="50000"/>
                    <a:lumOff val="50000"/>
                  </a:schemeClr>
                </a:solidFill>
                <a:sym typeface="Garamond"/>
              </a:rPr>
              <a:t> 0.9124</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0.6802</a:t>
            </a:r>
            <a:endParaRPr lang="en-US" sz="2000" b="1" dirty="0">
              <a:solidFill>
                <a:schemeClr val="tx1">
                  <a:lumMod val="50000"/>
                  <a:lumOff val="50000"/>
                </a:schemeClr>
              </a:solidFill>
              <a:sym typeface="Garamond"/>
            </a:endParaRPr>
          </a:p>
        </p:txBody>
      </p:sp>
      <p:sp>
        <p:nvSpPr>
          <p:cNvPr id="6" name="TextBox 5"/>
          <p:cNvSpPr txBox="1"/>
          <p:nvPr/>
        </p:nvSpPr>
        <p:spPr>
          <a:xfrm>
            <a:off x="4697063" y="1591872"/>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r>
              <a:rPr lang="en-US" sz="2000" b="1" dirty="0" smtClean="0">
                <a:solidFill>
                  <a:schemeClr val="tx1">
                    <a:lumMod val="50000"/>
                    <a:lumOff val="50000"/>
                  </a:schemeClr>
                </a:solidFill>
                <a:sym typeface="Garamond"/>
              </a:rPr>
              <a:t>0.6817</a:t>
            </a:r>
          </a:p>
          <a:p>
            <a:pPr lvl="0"/>
            <a:endParaRPr lang="en-US" sz="2000" b="1" dirty="0">
              <a:solidFill>
                <a:schemeClr val="tx1">
                  <a:lumMod val="50000"/>
                  <a:lumOff val="50000"/>
                </a:schemeClr>
              </a:solidFill>
            </a:endParaRPr>
          </a:p>
          <a:p>
            <a:pPr lvl="0"/>
            <a:r>
              <a:rPr lang="en-US" sz="2000" dirty="0" smtClean="0">
                <a:solidFill>
                  <a:schemeClr val="tx1">
                    <a:lumMod val="50000"/>
                    <a:lumOff val="50000"/>
                  </a:schemeClr>
                </a:solidFill>
                <a:sym typeface="Garamond"/>
              </a:rPr>
              <a:t>         Year </a:t>
            </a:r>
            <a:r>
              <a:rPr lang="en-US" sz="2000" dirty="0">
                <a:solidFill>
                  <a:schemeClr val="tx1">
                    <a:lumMod val="50000"/>
                    <a:lumOff val="50000"/>
                  </a:schemeClr>
                </a:solidFill>
                <a:sym typeface="Garamond"/>
              </a:rPr>
              <a:t>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0.7634</a:t>
            </a:r>
            <a:endParaRPr lang="en-US" sz="2000" b="1" dirty="0">
              <a:solidFill>
                <a:schemeClr val="tx1">
                  <a:lumMod val="50000"/>
                  <a:lumOff val="50000"/>
                </a:schemeClr>
              </a:solidFill>
              <a:sym typeface="Garamond"/>
            </a:endParaRPr>
          </a:p>
        </p:txBody>
      </p:sp>
      <p:sp>
        <p:nvSpPr>
          <p:cNvPr id="7" name="TextBox 6"/>
          <p:cNvSpPr txBox="1"/>
          <p:nvPr/>
        </p:nvSpPr>
        <p:spPr>
          <a:xfrm>
            <a:off x="953248" y="5226784"/>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a:t>
            </a:r>
            <a:r>
              <a:rPr lang="en-US" sz="2000" b="1" dirty="0" smtClean="0">
                <a:solidFill>
                  <a:schemeClr val="tx1">
                    <a:lumMod val="50000"/>
                    <a:lumOff val="50000"/>
                  </a:schemeClr>
                </a:solidFill>
                <a:sym typeface="Garamond"/>
              </a:rPr>
              <a:t>0.245</a:t>
            </a:r>
            <a:endParaRPr lang="en-US" sz="2000" b="1" dirty="0" smtClean="0">
              <a:solidFill>
                <a:schemeClr val="tx1">
                  <a:lumMod val="50000"/>
                  <a:lumOff val="50000"/>
                </a:schemeClr>
              </a:solidFill>
              <a:sym typeface="Garamond"/>
            </a:endParaRP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r>
              <a:rPr lang="en-US" sz="2000" b="1" dirty="0" smtClean="0">
                <a:solidFill>
                  <a:schemeClr val="tx1">
                    <a:lumMod val="50000"/>
                    <a:lumOff val="50000"/>
                  </a:schemeClr>
                </a:solidFill>
                <a:sym typeface="Garamond"/>
              </a:rPr>
              <a:t>0.6526</a:t>
            </a:r>
            <a:endParaRPr lang="en-US" sz="2000" b="1" dirty="0">
              <a:solidFill>
                <a:schemeClr val="tx1">
                  <a:lumMod val="50000"/>
                  <a:lumOff val="50000"/>
                </a:schemeClr>
              </a:solidFill>
              <a:sym typeface="Garamond"/>
            </a:endParaRPr>
          </a:p>
        </p:txBody>
      </p:sp>
      <p:sp>
        <p:nvSpPr>
          <p:cNvPr id="8" name="TextBox 7"/>
          <p:cNvSpPr txBox="1"/>
          <p:nvPr/>
        </p:nvSpPr>
        <p:spPr>
          <a:xfrm>
            <a:off x="4697063" y="5237743"/>
            <a:ext cx="2352185" cy="1323439"/>
          </a:xfrm>
          <a:prstGeom prst="rect">
            <a:avLst/>
          </a:prstGeom>
          <a:noFill/>
        </p:spPr>
        <p:txBody>
          <a:bodyPr wrap="square" rtlCol="0">
            <a:spAutoFit/>
          </a:bodyPr>
          <a:lstStyle/>
          <a:p>
            <a:pPr lvl="0" algn="r"/>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lgn="ctr"/>
            <a:r>
              <a:rPr lang="en-US" sz="2000" b="1" dirty="0" smtClean="0">
                <a:solidFill>
                  <a:schemeClr val="tx1">
                    <a:lumMod val="50000"/>
                    <a:lumOff val="50000"/>
                  </a:schemeClr>
                </a:solidFill>
                <a:sym typeface="Garamond"/>
              </a:rPr>
              <a:t>           0.9177</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a:t>
            </a:r>
            <a:r>
              <a:rPr lang="en-US" sz="2000" dirty="0" smtClean="0">
                <a:solidFill>
                  <a:schemeClr val="tx1">
                    <a:lumMod val="50000"/>
                    <a:lumOff val="50000"/>
                  </a:schemeClr>
                </a:solidFill>
                <a:sym typeface="Garamond"/>
              </a:rPr>
              <a:t>: </a:t>
            </a:r>
            <a:r>
              <a:rPr lang="en-US" sz="2000" b="1" dirty="0" smtClean="0">
                <a:solidFill>
                  <a:schemeClr val="tx1">
                    <a:lumMod val="50000"/>
                    <a:lumOff val="50000"/>
                  </a:schemeClr>
                </a:solidFill>
                <a:sym typeface="Garamond"/>
              </a:rPr>
              <a:t>0.4612</a:t>
            </a:r>
            <a:endParaRPr lang="en-US" sz="2000" b="1" dirty="0">
              <a:solidFill>
                <a:schemeClr val="tx1">
                  <a:lumMod val="50000"/>
                  <a:lumOff val="50000"/>
                </a:schemeClr>
              </a:solidFill>
              <a:sym typeface="Garamond"/>
            </a:endParaRPr>
          </a:p>
        </p:txBody>
      </p:sp>
    </p:spTree>
    <p:extLst>
      <p:ext uri="{BB962C8B-B14F-4D97-AF65-F5344CB8AC3E}">
        <p14:creationId xmlns:p14="http://schemas.microsoft.com/office/powerpoint/2010/main" val="137572203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034541874"/>
              </p:ext>
            </p:extLst>
          </p:nvPr>
        </p:nvGraphicFramePr>
        <p:xfrm>
          <a:off x="86468" y="1358923"/>
          <a:ext cx="6709619" cy="50003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2214927" y="3674447"/>
            <a:ext cx="5000379" cy="369332"/>
          </a:xfrm>
          <a:prstGeom prst="rect">
            <a:avLst/>
          </a:prstGeom>
          <a:noFill/>
        </p:spPr>
        <p:txBody>
          <a:bodyPr wrap="square" rtlCol="0">
            <a:spAutoFit/>
          </a:bodyPr>
          <a:lstStyle/>
          <a:p>
            <a:pPr algn="ctr"/>
            <a:r>
              <a:rPr lang="en-US" b="1" dirty="0" smtClean="0">
                <a:solidFill>
                  <a:schemeClr val="tx1">
                    <a:lumMod val="75000"/>
                    <a:lumOff val="25000"/>
                  </a:schemeClr>
                </a:solidFill>
              </a:rPr>
              <a:t>SMAP </a:t>
            </a:r>
            <a:r>
              <a:rPr lang="en-US" b="1" dirty="0" smtClean="0">
                <a:solidFill>
                  <a:schemeClr val="tx1">
                    <a:lumMod val="75000"/>
                    <a:lumOff val="25000"/>
                  </a:schemeClr>
                </a:solidFill>
              </a:rPr>
              <a:t>Values</a:t>
            </a:r>
            <a:endParaRPr lang="en-US" b="1" dirty="0">
              <a:solidFill>
                <a:schemeClr val="tx1">
                  <a:lumMod val="75000"/>
                  <a:lumOff val="25000"/>
                </a:schemeClr>
              </a:solidFill>
            </a:endParaRPr>
          </a:p>
        </p:txBody>
      </p:sp>
      <p:sp>
        <p:nvSpPr>
          <p:cNvPr id="10" name="Text Placeholder 2"/>
          <p:cNvSpPr txBox="1">
            <a:spLocks/>
          </p:cNvSpPr>
          <p:nvPr/>
        </p:nvSpPr>
        <p:spPr>
          <a:xfrm>
            <a:off x="2000250" y="475287"/>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Results</a:t>
            </a:r>
          </a:p>
        </p:txBody>
      </p:sp>
      <p:sp>
        <p:nvSpPr>
          <p:cNvPr id="8" name="TextBox 7"/>
          <p:cNvSpPr txBox="1"/>
          <p:nvPr/>
        </p:nvSpPr>
        <p:spPr>
          <a:xfrm>
            <a:off x="1244600" y="6339438"/>
            <a:ext cx="10131424" cy="369332"/>
          </a:xfrm>
          <a:prstGeom prst="rect">
            <a:avLst/>
          </a:prstGeom>
          <a:noFill/>
        </p:spPr>
        <p:txBody>
          <a:bodyPr wrap="square" rtlCol="0">
            <a:spAutoFit/>
          </a:bodyPr>
          <a:lstStyle/>
          <a:p>
            <a:pPr algn="ctr"/>
            <a:r>
              <a:rPr lang="en-US" b="1" dirty="0" smtClean="0">
                <a:solidFill>
                  <a:schemeClr val="tx1">
                    <a:lumMod val="75000"/>
                    <a:lumOff val="25000"/>
                  </a:schemeClr>
                </a:solidFill>
              </a:rPr>
              <a:t>SCAN </a:t>
            </a:r>
            <a:r>
              <a:rPr lang="en-US" b="1" dirty="0" smtClean="0">
                <a:solidFill>
                  <a:schemeClr val="tx1">
                    <a:lumMod val="75000"/>
                    <a:lumOff val="25000"/>
                  </a:schemeClr>
                </a:solidFill>
              </a:rPr>
              <a:t>Values</a:t>
            </a:r>
            <a:endParaRPr lang="en-US" b="1" dirty="0">
              <a:solidFill>
                <a:schemeClr val="tx1">
                  <a:lumMod val="75000"/>
                  <a:lumOff val="25000"/>
                </a:schemeClr>
              </a:solidFill>
            </a:endParaRPr>
          </a:p>
        </p:txBody>
      </p:sp>
      <p:graphicFrame>
        <p:nvGraphicFramePr>
          <p:cNvPr id="17" name="Chart 16"/>
          <p:cNvGraphicFramePr>
            <a:graphicFrameLocks/>
          </p:cNvGraphicFramePr>
          <p:nvPr>
            <p:extLst>
              <p:ext uri="{D42A27DB-BD31-4B8C-83A1-F6EECF244321}">
                <p14:modId xmlns:p14="http://schemas.microsoft.com/office/powerpoint/2010/main" val="3063622387"/>
              </p:ext>
            </p:extLst>
          </p:nvPr>
        </p:nvGraphicFramePr>
        <p:xfrm>
          <a:off x="6148889" y="1358921"/>
          <a:ext cx="6113929" cy="49805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1350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icture Placeholder 7"/>
          <p:cNvGraphicFramePr>
            <a:graphicFrameLocks noGrp="1"/>
          </p:cNvGraphicFramePr>
          <p:nvPr>
            <p:ph type="pic" sz="quarter" idx="12"/>
            <p:extLst>
              <p:ext uri="{D42A27DB-BD31-4B8C-83A1-F6EECF244321}">
                <p14:modId xmlns:p14="http://schemas.microsoft.com/office/powerpoint/2010/main" val="45292895"/>
              </p:ext>
            </p:extLst>
          </p:nvPr>
        </p:nvGraphicFramePr>
        <p:xfrm>
          <a:off x="2407770" y="1273075"/>
          <a:ext cx="7124700" cy="5172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187533" y="3674446"/>
            <a:ext cx="4071140" cy="369333"/>
          </a:xfrm>
          <a:prstGeom prst="rect">
            <a:avLst/>
          </a:prstGeom>
          <a:noFill/>
        </p:spPr>
        <p:txBody>
          <a:bodyPr wrap="square" rtlCol="0">
            <a:spAutoFit/>
          </a:bodyPr>
          <a:lstStyle/>
          <a:p>
            <a:pPr algn="ctr"/>
            <a:r>
              <a:rPr lang="en-US" b="1" dirty="0" smtClean="0">
                <a:solidFill>
                  <a:schemeClr val="tx1">
                    <a:lumMod val="75000"/>
                    <a:lumOff val="25000"/>
                  </a:schemeClr>
                </a:solidFill>
              </a:rPr>
              <a:t>SMAP </a:t>
            </a:r>
            <a:r>
              <a:rPr lang="en-US" b="1" dirty="0" smtClean="0">
                <a:solidFill>
                  <a:schemeClr val="tx1">
                    <a:lumMod val="75000"/>
                    <a:lumOff val="25000"/>
                  </a:schemeClr>
                </a:solidFill>
              </a:rPr>
              <a:t>Values</a:t>
            </a:r>
            <a:endParaRPr lang="en-US" b="1" dirty="0">
              <a:solidFill>
                <a:schemeClr val="tx1">
                  <a:lumMod val="75000"/>
                  <a:lumOff val="25000"/>
                </a:schemeClr>
              </a:solidFill>
            </a:endParaRPr>
          </a:p>
        </p:txBody>
      </p:sp>
      <p:sp>
        <p:nvSpPr>
          <p:cNvPr id="10" name="TextBox 9"/>
          <p:cNvSpPr txBox="1"/>
          <p:nvPr/>
        </p:nvSpPr>
        <p:spPr>
          <a:xfrm>
            <a:off x="3633320" y="6304338"/>
            <a:ext cx="4927600" cy="369332"/>
          </a:xfrm>
          <a:prstGeom prst="rect">
            <a:avLst/>
          </a:prstGeom>
          <a:noFill/>
        </p:spPr>
        <p:txBody>
          <a:bodyPr wrap="square" rtlCol="0">
            <a:spAutoFit/>
          </a:bodyPr>
          <a:lstStyle/>
          <a:p>
            <a:pPr algn="ctr"/>
            <a:r>
              <a:rPr lang="en-US" b="1" dirty="0" smtClean="0">
                <a:solidFill>
                  <a:schemeClr val="tx1">
                    <a:lumMod val="75000"/>
                    <a:lumOff val="25000"/>
                  </a:schemeClr>
                </a:solidFill>
              </a:rPr>
              <a:t>SCAN </a:t>
            </a:r>
            <a:r>
              <a:rPr lang="en-US" b="1" dirty="0" smtClean="0">
                <a:solidFill>
                  <a:schemeClr val="tx1">
                    <a:lumMod val="75000"/>
                    <a:lumOff val="25000"/>
                  </a:schemeClr>
                </a:solidFill>
              </a:rPr>
              <a:t>Values</a:t>
            </a:r>
            <a:endParaRPr lang="en-US" b="1" dirty="0">
              <a:solidFill>
                <a:schemeClr val="tx1">
                  <a:lumMod val="75000"/>
                  <a:lumOff val="25000"/>
                </a:schemeClr>
              </a:solidFill>
            </a:endParaRPr>
          </a:p>
        </p:txBody>
      </p:sp>
      <p:sp>
        <p:nvSpPr>
          <p:cNvPr id="11" name="Text Placeholder 2"/>
          <p:cNvSpPr txBox="1">
            <a:spLocks/>
          </p:cNvSpPr>
          <p:nvPr/>
        </p:nvSpPr>
        <p:spPr>
          <a:xfrm>
            <a:off x="1301283" y="591046"/>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Results</a:t>
            </a:r>
            <a:endParaRPr lang="en-US" sz="4000" dirty="0">
              <a:solidFill>
                <a:prstClr val="white"/>
              </a:solidFill>
            </a:endParaRPr>
          </a:p>
        </p:txBody>
      </p:sp>
      <p:sp>
        <p:nvSpPr>
          <p:cNvPr id="12" name="TextBox 11"/>
          <p:cNvSpPr txBox="1"/>
          <p:nvPr/>
        </p:nvSpPr>
        <p:spPr>
          <a:xfrm>
            <a:off x="9928831" y="3505169"/>
            <a:ext cx="1928251" cy="707886"/>
          </a:xfrm>
          <a:prstGeom prst="rect">
            <a:avLst/>
          </a:prstGeom>
          <a:noFill/>
        </p:spPr>
        <p:txBody>
          <a:bodyPr wrap="square" rtlCol="0">
            <a:spAutoFit/>
          </a:bodyPr>
          <a:lstStyle/>
          <a:p>
            <a:pPr algn="ctr"/>
            <a:r>
              <a:rPr lang="en-US" sz="2000" dirty="0" smtClean="0">
                <a:solidFill>
                  <a:schemeClr val="tx1">
                    <a:lumMod val="65000"/>
                    <a:lumOff val="35000"/>
                  </a:schemeClr>
                </a:solidFill>
              </a:rPr>
              <a:t>Texas Station 2016</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68111172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06329" y="2128901"/>
            <a:ext cx="4791456" cy="4083213"/>
          </a:xfrm>
        </p:spPr>
        <p:txBody>
          <a:bodyPr>
            <a:normAutofit/>
          </a:bodyPr>
          <a:lstStyle/>
          <a:p>
            <a:pPr marL="342900" indent="-342900">
              <a:buFont typeface="Arial" panose="020B0604020202020204" pitchFamily="34" charset="0"/>
              <a:buChar char="•"/>
            </a:pPr>
            <a:r>
              <a:rPr lang="en-US" dirty="0" smtClean="0"/>
              <a:t>The Validation results show an overall high statistical correlation (</a:t>
            </a:r>
            <a:r>
              <a:rPr lang="en-US" dirty="0"/>
              <a:t>R-Squared 0.7 to 0.9</a:t>
            </a:r>
            <a:r>
              <a:rPr lang="en-US" dirty="0" smtClean="0"/>
              <a:t>)</a:t>
            </a:r>
          </a:p>
          <a:p>
            <a:pPr marL="342900" indent="-342900">
              <a:buFont typeface="Arial" panose="020B0604020202020204" pitchFamily="34" charset="0"/>
              <a:buChar char="•"/>
            </a:pPr>
            <a:r>
              <a:rPr lang="en-US" dirty="0" smtClean="0"/>
              <a:t> This indicates that </a:t>
            </a:r>
            <a:r>
              <a:rPr lang="en-US" dirty="0"/>
              <a:t>SMAP is a reliable method of soil moisture </a:t>
            </a:r>
            <a:r>
              <a:rPr lang="en-US" dirty="0" smtClean="0"/>
              <a:t>monitoring</a:t>
            </a:r>
            <a:endParaRPr lang="en-US" dirty="0"/>
          </a:p>
          <a:p>
            <a:pPr marL="342900" indent="-342900">
              <a:buFont typeface="Arial" panose="020B0604020202020204" pitchFamily="34" charset="0"/>
              <a:buChar char="•"/>
            </a:pPr>
            <a:r>
              <a:rPr lang="en-US" dirty="0" smtClean="0"/>
              <a:t>Thus, incorporating </a:t>
            </a:r>
            <a:r>
              <a:rPr lang="en-US" dirty="0"/>
              <a:t>SMAP into the SERCH LIGHTS tool </a:t>
            </a:r>
            <a:r>
              <a:rPr lang="en-US" dirty="0" smtClean="0"/>
              <a:t>improves its usefulness </a:t>
            </a:r>
            <a:endParaRPr lang="en-US" dirty="0" smtClean="0"/>
          </a:p>
          <a:p>
            <a:pPr marL="342900" indent="-342900">
              <a:buFont typeface="Arial" panose="020B0604020202020204" pitchFamily="34" charset="0"/>
              <a:buChar char="•"/>
            </a:pPr>
            <a:r>
              <a:rPr lang="en-US" dirty="0" smtClean="0"/>
              <a:t>The tool’s </a:t>
            </a:r>
            <a:r>
              <a:rPr lang="en-US" dirty="0" smtClean="0"/>
              <a:t>expanded capability helps our partner’s subscribers deal with drought.</a:t>
            </a:r>
          </a:p>
          <a:p>
            <a:endParaRPr lang="en-US" dirty="0"/>
          </a:p>
          <a:p>
            <a:endParaRPr lang="en-US" dirty="0"/>
          </a:p>
        </p:txBody>
      </p:sp>
      <p:sp>
        <p:nvSpPr>
          <p:cNvPr id="5" name="Rectangle 4"/>
          <p:cNvSpPr/>
          <p:nvPr/>
        </p:nvSpPr>
        <p:spPr>
          <a:xfrm>
            <a:off x="5044188" y="520838"/>
            <a:ext cx="3090911" cy="707886"/>
          </a:xfrm>
          <a:prstGeom prst="rect">
            <a:avLst/>
          </a:prstGeom>
        </p:spPr>
        <p:txBody>
          <a:bodyPr wrap="none">
            <a:spAutoFit/>
          </a:bodyPr>
          <a:lstStyle/>
          <a:p>
            <a:r>
              <a:rPr lang="en-US" sz="4000" dirty="0" smtClean="0">
                <a:solidFill>
                  <a:prstClr val="white"/>
                </a:solidFill>
              </a:rPr>
              <a:t>Conclusion </a:t>
            </a:r>
            <a:endParaRPr lang="en-US" dirty="0"/>
          </a:p>
        </p:txBody>
      </p:sp>
      <p:pic>
        <p:nvPicPr>
          <p:cNvPr id="8" name="Picture Placeholder 7"/>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692" r="14692"/>
          <a:stretch/>
        </p:blipFill>
        <p:spPr>
          <a:xfrm>
            <a:off x="427521" y="1477241"/>
            <a:ext cx="6378808" cy="5087274"/>
          </a:xfrm>
          <a:prstGeom prst="rect">
            <a:avLst/>
          </a:prstGeom>
        </p:spPr>
      </p:pic>
    </p:spTree>
    <p:extLst>
      <p:ext uri="{BB962C8B-B14F-4D97-AF65-F5344CB8AC3E}">
        <p14:creationId xmlns:p14="http://schemas.microsoft.com/office/powerpoint/2010/main" val="428172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793" t="716" r="19032" b="-716"/>
          <a:stretch/>
        </p:blipFill>
        <p:spPr>
          <a:xfrm>
            <a:off x="973714" y="1944211"/>
            <a:ext cx="4411086" cy="4308254"/>
          </a:xfrm>
          <a:prstGeom prst="ellipse">
            <a:avLst/>
          </a:prstGeom>
          <a:ln>
            <a:noFill/>
          </a:ln>
          <a:effectLst>
            <a:softEdge rad="112500"/>
          </a:effectLst>
        </p:spPr>
      </p:pic>
      <p:graphicFrame>
        <p:nvGraphicFramePr>
          <p:cNvPr id="8" name="Diagram 7"/>
          <p:cNvGraphicFramePr/>
          <p:nvPr>
            <p:extLst>
              <p:ext uri="{D42A27DB-BD31-4B8C-83A1-F6EECF244321}">
                <p14:modId xmlns:p14="http://schemas.microsoft.com/office/powerpoint/2010/main" val="3714241528"/>
              </p:ext>
            </p:extLst>
          </p:nvPr>
        </p:nvGraphicFramePr>
        <p:xfrm>
          <a:off x="-398416" y="1448277"/>
          <a:ext cx="7071070" cy="5023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11"/>
          </p:nvPr>
        </p:nvSpPr>
        <p:spPr>
          <a:xfrm>
            <a:off x="6756930" y="1944211"/>
            <a:ext cx="4791456" cy="4675761"/>
          </a:xfrm>
        </p:spPr>
        <p:txBody>
          <a:bodyPr>
            <a:noAutofit/>
          </a:bodyPr>
          <a:lstStyle/>
          <a:p>
            <a:pPr marL="457200" indent="-457200">
              <a:buAutoNum type="arabicPeriod"/>
            </a:pPr>
            <a:r>
              <a:rPr lang="en-US" dirty="0" smtClean="0"/>
              <a:t>The NLDAS data time zone versus SMAP time were not matching perfectly</a:t>
            </a:r>
          </a:p>
          <a:p>
            <a:pPr marL="457200" indent="-457200">
              <a:buAutoNum type="arabicPeriod"/>
            </a:pPr>
            <a:r>
              <a:rPr lang="en-US" dirty="0"/>
              <a:t>T</a:t>
            </a:r>
            <a:r>
              <a:rPr lang="en-US" dirty="0" smtClean="0"/>
              <a:t>ime consuming, manual data processing</a:t>
            </a:r>
          </a:p>
          <a:p>
            <a:pPr marL="457200" indent="-457200">
              <a:buAutoNum type="arabicPeriod"/>
            </a:pPr>
            <a:r>
              <a:rPr lang="en-US" dirty="0" smtClean="0"/>
              <a:t>Assumes normal distribution of historic soil moisture records</a:t>
            </a:r>
          </a:p>
          <a:p>
            <a:pPr marL="457200" indent="-457200">
              <a:buAutoNum type="arabicPeriod"/>
            </a:pPr>
            <a:r>
              <a:rPr lang="en-US" dirty="0" smtClean="0"/>
              <a:t>Area validation </a:t>
            </a:r>
            <a:r>
              <a:rPr lang="en-US" dirty="0" smtClean="0"/>
              <a:t>would be more valid</a:t>
            </a:r>
            <a:endParaRPr lang="en-US" dirty="0" smtClean="0"/>
          </a:p>
          <a:p>
            <a:pPr marL="457200" indent="-457200">
              <a:buAutoNum type="arabicPeriod"/>
            </a:pPr>
            <a:r>
              <a:rPr lang="en-US" dirty="0" smtClean="0"/>
              <a:t>Sensor’s </a:t>
            </a:r>
            <a:r>
              <a:rPr lang="en-US" dirty="0" smtClean="0"/>
              <a:t>non-reflective of regional trends</a:t>
            </a:r>
          </a:p>
        </p:txBody>
      </p:sp>
      <p:sp>
        <p:nvSpPr>
          <p:cNvPr id="5" name="Rectangle 4"/>
          <p:cNvSpPr/>
          <p:nvPr/>
        </p:nvSpPr>
        <p:spPr>
          <a:xfrm>
            <a:off x="3558517" y="520838"/>
            <a:ext cx="5973110" cy="707886"/>
          </a:xfrm>
          <a:prstGeom prst="rect">
            <a:avLst/>
          </a:prstGeom>
        </p:spPr>
        <p:txBody>
          <a:bodyPr wrap="none">
            <a:spAutoFit/>
          </a:bodyPr>
          <a:lstStyle/>
          <a:p>
            <a:r>
              <a:rPr lang="en-US" sz="4000" dirty="0" smtClean="0">
                <a:solidFill>
                  <a:prstClr val="white"/>
                </a:solidFill>
              </a:rPr>
              <a:t>Errors and Uncertainties</a:t>
            </a:r>
            <a:endParaRPr lang="en-US" dirty="0"/>
          </a:p>
        </p:txBody>
      </p:sp>
      <p:sp>
        <p:nvSpPr>
          <p:cNvPr id="14" name="Text Placeholder 3"/>
          <p:cNvSpPr>
            <a:spLocks noGrp="1"/>
          </p:cNvSpPr>
          <p:nvPr>
            <p:ph type="body" sz="quarter" idx="13"/>
          </p:nvPr>
        </p:nvSpPr>
        <p:spPr>
          <a:xfrm>
            <a:off x="3942192" y="6472017"/>
            <a:ext cx="2602880" cy="295910"/>
          </a:xfrm>
        </p:spPr>
        <p:txBody>
          <a:bodyPr>
            <a:noAutofit/>
          </a:bodyPr>
          <a:lstStyle/>
          <a:p>
            <a:r>
              <a:rPr lang="en-US" dirty="0" smtClean="0"/>
              <a:t>Image Credit: </a:t>
            </a:r>
            <a:r>
              <a:rPr lang="fr-FR" dirty="0" smtClean="0"/>
              <a:t>NASA</a:t>
            </a:r>
            <a:endParaRPr lang="fr-FR" dirty="0"/>
          </a:p>
          <a:p>
            <a:r>
              <a:rPr lang="fr-FR" dirty="0"/>
              <a:t> </a:t>
            </a:r>
            <a:endParaRPr lang="en-US" dirty="0"/>
          </a:p>
        </p:txBody>
      </p:sp>
    </p:spTree>
    <p:extLst>
      <p:ext uri="{BB962C8B-B14F-4D97-AF65-F5344CB8AC3E}">
        <p14:creationId xmlns:p14="http://schemas.microsoft.com/office/powerpoint/2010/main" val="230462772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48271" y="2360814"/>
            <a:ext cx="5275115" cy="3728701"/>
          </a:xfrm>
        </p:spPr>
        <p:txBody>
          <a:bodyPr>
            <a:normAutofit lnSpcReduction="10000"/>
          </a:bodyPr>
          <a:lstStyle/>
          <a:p>
            <a:endParaRPr lang="en-US" sz="2400" dirty="0" smtClean="0"/>
          </a:p>
          <a:p>
            <a:pPr marL="342900" indent="-342900">
              <a:buFont typeface="Arial" panose="020B0604020202020204" pitchFamily="34" charset="0"/>
              <a:buChar char="•"/>
            </a:pPr>
            <a:r>
              <a:rPr lang="en-US" dirty="0" smtClean="0"/>
              <a:t>Collect and reprocess NLDAS more </a:t>
            </a:r>
            <a:r>
              <a:rPr lang="en-US" dirty="0" smtClean="0"/>
              <a:t>completely</a:t>
            </a:r>
          </a:p>
          <a:p>
            <a:endParaRPr lang="en-US" dirty="0" smtClean="0"/>
          </a:p>
          <a:p>
            <a:pPr marL="342900" indent="-342900">
              <a:buFont typeface="Arial" panose="020B0604020202020204" pitchFamily="34" charset="0"/>
              <a:buChar char="•"/>
            </a:pPr>
            <a:r>
              <a:rPr lang="en-US" dirty="0" smtClean="0"/>
              <a:t>Alter the SSI </a:t>
            </a:r>
            <a:r>
              <a:rPr lang="en-US" dirty="0" smtClean="0"/>
              <a:t>calculation</a:t>
            </a:r>
          </a:p>
          <a:p>
            <a:endParaRPr lang="en-US" dirty="0" smtClean="0"/>
          </a:p>
          <a:p>
            <a:pPr marL="342900" indent="-342900">
              <a:buFont typeface="Arial" panose="020B0604020202020204" pitchFamily="34" charset="0"/>
              <a:buChar char="•"/>
            </a:pPr>
            <a:r>
              <a:rPr lang="en-US" dirty="0" smtClean="0"/>
              <a:t>Investigate long term climatic effects on soil moisture </a:t>
            </a:r>
          </a:p>
          <a:p>
            <a:endParaRPr lang="en-US" dirty="0" smtClean="0"/>
          </a:p>
          <a:p>
            <a:pPr marL="342900" indent="-342900">
              <a:buFont typeface="Arial" panose="020B0604020202020204" pitchFamily="34" charset="0"/>
              <a:buChar char="•"/>
            </a:pPr>
            <a:r>
              <a:rPr lang="en-US" dirty="0" smtClean="0"/>
              <a:t>Incorporate surface temperature data into LIGHTS tool</a:t>
            </a:r>
          </a:p>
          <a:p>
            <a:endParaRPr lang="en-US" dirty="0" smtClean="0"/>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3"/>
          </p:nvPr>
        </p:nvSpPr>
        <p:spPr>
          <a:xfrm>
            <a:off x="0" y="6472558"/>
            <a:ext cx="2657856" cy="274320"/>
          </a:xfrm>
        </p:spPr>
        <p:txBody>
          <a:bodyPr/>
          <a:lstStyle/>
          <a:p>
            <a:r>
              <a:rPr lang="en-US" dirty="0" smtClean="0"/>
              <a:t>Image Credit: NASA</a:t>
            </a:r>
            <a:endParaRPr lang="en-US" dirty="0"/>
          </a:p>
        </p:txBody>
      </p:sp>
      <p:sp>
        <p:nvSpPr>
          <p:cNvPr id="5" name="Rectangle 4"/>
          <p:cNvSpPr/>
          <p:nvPr/>
        </p:nvSpPr>
        <p:spPr>
          <a:xfrm>
            <a:off x="4124574" y="520838"/>
            <a:ext cx="3244799" cy="707886"/>
          </a:xfrm>
          <a:prstGeom prst="rect">
            <a:avLst/>
          </a:prstGeom>
        </p:spPr>
        <p:txBody>
          <a:bodyPr wrap="none">
            <a:spAutoFit/>
          </a:bodyPr>
          <a:lstStyle/>
          <a:p>
            <a:r>
              <a:rPr lang="en-US" sz="4000" dirty="0" smtClean="0">
                <a:solidFill>
                  <a:prstClr val="white"/>
                </a:solidFill>
              </a:rPr>
              <a:t>Future Work </a:t>
            </a:r>
            <a:endParaRPr lang="en-US" dirty="0"/>
          </a:p>
        </p:txBody>
      </p:sp>
      <p:pic>
        <p:nvPicPr>
          <p:cNvPr id="1030" name="Picture 6" descr="https://i.ytimg.com/vi/-7_YdsNb2w4/maxresdefault.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9543" r="19543"/>
          <a:stretch>
            <a:fillRect/>
          </a:stretch>
        </p:blipFill>
        <p:spPr bwMode="auto">
          <a:xfrm>
            <a:off x="209734" y="1422401"/>
            <a:ext cx="5556196" cy="5130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49192" y="1936082"/>
            <a:ext cx="3474720" cy="424732"/>
          </a:xfrm>
          <a:prstGeom prst="rect">
            <a:avLst/>
          </a:prstGeom>
          <a:noFill/>
        </p:spPr>
        <p:txBody>
          <a:bodyPr wrap="square" rtlCol="0">
            <a:spAutoFit/>
          </a:bodyPr>
          <a:lstStyle/>
          <a:p>
            <a:pPr lvl="0">
              <a:lnSpc>
                <a:spcPct val="90000"/>
              </a:lnSpc>
              <a:spcBef>
                <a:spcPts val="1000"/>
              </a:spcBef>
            </a:pPr>
            <a:r>
              <a:rPr lang="en-US" sz="2400" dirty="0">
                <a:solidFill>
                  <a:prstClr val="black">
                    <a:lumMod val="50000"/>
                    <a:lumOff val="50000"/>
                  </a:prstClr>
                </a:solidFill>
                <a:latin typeface="Century Gothic" panose="020B0502020202020204" pitchFamily="34" charset="0"/>
              </a:rPr>
              <a:t>Future research can:</a:t>
            </a:r>
          </a:p>
        </p:txBody>
      </p:sp>
    </p:spTree>
    <p:extLst>
      <p:ext uri="{BB962C8B-B14F-4D97-AF65-F5344CB8AC3E}">
        <p14:creationId xmlns:p14="http://schemas.microsoft.com/office/powerpoint/2010/main" val="67165638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1610" y="1745674"/>
            <a:ext cx="10732874" cy="3722066"/>
          </a:xfrm>
        </p:spPr>
        <p:txBody>
          <a:bodyPr>
            <a:normAutofit lnSpcReduction="10000"/>
          </a:bodyPr>
          <a:lstStyle/>
          <a:p>
            <a:r>
              <a:rPr lang="en-US" sz="2200" dirty="0" smtClean="0"/>
              <a:t>The Southeast United States Agriculture team would like to thank the mentors and partner who provided their time and support to make this project possible: </a:t>
            </a:r>
            <a:endParaRPr lang="en-US" b="1" dirty="0"/>
          </a:p>
          <a:p>
            <a:endParaRPr lang="en-US" b="1" dirty="0" smtClean="0"/>
          </a:p>
          <a:p>
            <a:pPr>
              <a:spcBef>
                <a:spcPts val="0"/>
              </a:spcBef>
            </a:pPr>
            <a:r>
              <a:rPr lang="en-US" b="1" dirty="0" smtClean="0"/>
              <a:t>Partner</a:t>
            </a:r>
            <a:endParaRPr lang="en-US" dirty="0" smtClean="0"/>
          </a:p>
          <a:p>
            <a:pPr>
              <a:spcBef>
                <a:spcPts val="0"/>
              </a:spcBef>
            </a:pPr>
            <a:r>
              <a:rPr lang="en-US" dirty="0" smtClean="0"/>
              <a:t>USDA Southeast Regional Climate Hub (SERCH) (End-user) </a:t>
            </a:r>
          </a:p>
          <a:p>
            <a:pPr>
              <a:spcBef>
                <a:spcPts val="0"/>
              </a:spcBef>
            </a:pPr>
            <a:r>
              <a:rPr lang="en-US" dirty="0" smtClean="0"/>
              <a:t>POC: Jennifer Moore Myers(Project Manager) and John Cobb(Lead </a:t>
            </a:r>
            <a:r>
              <a:rPr lang="en-US" dirty="0" smtClean="0"/>
              <a:t>Developer)</a:t>
            </a:r>
          </a:p>
          <a:p>
            <a:pPr>
              <a:spcBef>
                <a:spcPts val="0"/>
              </a:spcBef>
            </a:pPr>
            <a:endParaRPr lang="en-US" b="1" dirty="0"/>
          </a:p>
          <a:p>
            <a:pPr>
              <a:spcBef>
                <a:spcPts val="0"/>
              </a:spcBef>
            </a:pPr>
            <a:r>
              <a:rPr lang="en-US" b="1" dirty="0" smtClean="0"/>
              <a:t>Mentors/Science </a:t>
            </a:r>
            <a:r>
              <a:rPr lang="en-US" b="1" dirty="0"/>
              <a:t>Advisors</a:t>
            </a:r>
            <a:endParaRPr lang="en-US" dirty="0"/>
          </a:p>
          <a:p>
            <a:pPr>
              <a:spcBef>
                <a:spcPts val="0"/>
              </a:spcBef>
            </a:pPr>
            <a:r>
              <a:rPr lang="en-US" dirty="0"/>
              <a:t>Dr. Kenton Ross</a:t>
            </a:r>
          </a:p>
          <a:p>
            <a:pPr>
              <a:spcBef>
                <a:spcPts val="0"/>
              </a:spcBef>
            </a:pPr>
            <a:r>
              <a:rPr lang="en-US" dirty="0"/>
              <a:t>Dr. Dewayne Cecil </a:t>
            </a:r>
          </a:p>
          <a:p>
            <a:pPr>
              <a:spcBef>
                <a:spcPts val="0"/>
              </a:spcBef>
            </a:pPr>
            <a:r>
              <a:rPr lang="en-US" dirty="0"/>
              <a:t>Bob </a:t>
            </a:r>
            <a:r>
              <a:rPr lang="en-US" dirty="0" err="1"/>
              <a:t>VanGundy</a:t>
            </a:r>
            <a:r>
              <a:rPr lang="en-US" dirty="0"/>
              <a:t> </a:t>
            </a:r>
          </a:p>
          <a:p>
            <a:pPr>
              <a:spcBef>
                <a:spcPts val="0"/>
              </a:spcBef>
            </a:pPr>
            <a:r>
              <a:rPr lang="en-US" dirty="0"/>
              <a:t>Michael Bender</a:t>
            </a:r>
          </a:p>
        </p:txBody>
      </p:sp>
      <p:sp>
        <p:nvSpPr>
          <p:cNvPr id="5" name="Text Placeholder 1"/>
          <p:cNvSpPr>
            <a:spLocks noGrp="1"/>
          </p:cNvSpPr>
          <p:nvPr>
            <p:ph type="body" sz="quarter" idx="4294967295"/>
          </p:nvPr>
        </p:nvSpPr>
        <p:spPr>
          <a:xfrm>
            <a:off x="741290" y="5567680"/>
            <a:ext cx="11023990" cy="765110"/>
          </a:xfrm>
          <a:prstGeom prst="rect">
            <a:avLst/>
          </a:prstGeom>
        </p:spPr>
        <p:txBody>
          <a:bodyPr>
            <a:noAutofit/>
          </a:bodyPr>
          <a:lstStyle/>
          <a:p>
            <a:pPr marL="0" indent="0">
              <a:buNone/>
            </a:pPr>
            <a:r>
              <a:rPr lang="en-US" sz="1600" i="1" dirty="0">
                <a:solidFill>
                  <a:schemeClr val="bg2">
                    <a:lumMod val="50000"/>
                  </a:schemeClr>
                </a:solidFill>
              </a:rPr>
              <a:t>Any opinions, findings, and conclusions or recommendations expressed in this material are those of the author(s) and do not necessarily reflect the views of the National Aeronautics and Space Administration (NASA).</a:t>
            </a:r>
            <a:endParaRPr lang="en-US" sz="1600" i="1" dirty="0" smtClean="0">
              <a:solidFill>
                <a:schemeClr val="bg2">
                  <a:lumMod val="50000"/>
                </a:schemeClr>
              </a:solidFill>
            </a:endParaRPr>
          </a:p>
        </p:txBody>
      </p:sp>
    </p:spTree>
    <p:extLst>
      <p:ext uri="{BB962C8B-B14F-4D97-AF65-F5344CB8AC3E}">
        <p14:creationId xmlns:p14="http://schemas.microsoft.com/office/powerpoint/2010/main" val="406931824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 y="1308227"/>
            <a:ext cx="7159371" cy="5422773"/>
          </a:xfrm>
          <a:prstGeom prst="rect">
            <a:avLst/>
          </a:prstGeom>
          <a:ln>
            <a:noFill/>
          </a:ln>
          <a:effectLst>
            <a:softEdge rad="112500"/>
          </a:effectLst>
        </p:spPr>
      </p:pic>
      <p:sp>
        <p:nvSpPr>
          <p:cNvPr id="2" name="Text Placeholder 1"/>
          <p:cNvSpPr>
            <a:spLocks noGrp="1"/>
          </p:cNvSpPr>
          <p:nvPr>
            <p:ph type="body" sz="quarter" idx="11"/>
          </p:nvPr>
        </p:nvSpPr>
        <p:spPr>
          <a:xfrm>
            <a:off x="7162694" y="1722501"/>
            <a:ext cx="4377034" cy="4529963"/>
          </a:xfrm>
        </p:spPr>
        <p:txBody>
          <a:bodyPr/>
          <a:lstStyle/>
          <a:p>
            <a:pPr algn="ctr"/>
            <a:endParaRPr lang="en-US" dirty="0" smtClean="0"/>
          </a:p>
          <a:p>
            <a:pPr algn="ctr"/>
            <a:r>
              <a:rPr lang="en-US" b="1" dirty="0" smtClean="0"/>
              <a:t>Southeast USA</a:t>
            </a:r>
          </a:p>
          <a:p>
            <a:pPr marL="342900" indent="-342900">
              <a:buFont typeface="Arial" panose="020B0604020202020204" pitchFamily="34" charset="0"/>
              <a:buChar char="•"/>
            </a:pPr>
            <a:r>
              <a:rPr lang="en-US" dirty="0"/>
              <a:t>11 States </a:t>
            </a:r>
          </a:p>
          <a:p>
            <a:pPr marL="342900" indent="-342900">
              <a:buFont typeface="Arial" panose="020B0604020202020204" pitchFamily="34" charset="0"/>
              <a:buChar char="•"/>
            </a:pPr>
            <a:r>
              <a:rPr lang="en-US" dirty="0"/>
              <a:t>Alabama, Arkansas, Georgia, Florida, Kentucky, </a:t>
            </a:r>
            <a:r>
              <a:rPr lang="en-US" dirty="0" smtClean="0"/>
              <a:t>Louisiana</a:t>
            </a:r>
            <a:r>
              <a:rPr lang="en-US" dirty="0"/>
              <a:t>, Mississippi, North Carolina, South Carolina, Tennessee, and Virginia </a:t>
            </a:r>
          </a:p>
          <a:p>
            <a:pPr marL="342900" indent="-342900">
              <a:buFont typeface="Arial" panose="020B0604020202020204" pitchFamily="34" charset="0"/>
              <a:buChar char="•"/>
            </a:pPr>
            <a:r>
              <a:rPr lang="en-US" dirty="0" smtClean="0"/>
              <a:t>Includes all states receiving services from </a:t>
            </a:r>
            <a:r>
              <a:rPr lang="en-US" dirty="0" smtClean="0"/>
              <a:t>SERCH</a:t>
            </a:r>
          </a:p>
          <a:p>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7" name="Rectangle 6"/>
          <p:cNvSpPr/>
          <p:nvPr/>
        </p:nvSpPr>
        <p:spPr>
          <a:xfrm>
            <a:off x="4378222" y="520838"/>
            <a:ext cx="2912977" cy="707886"/>
          </a:xfrm>
          <a:prstGeom prst="rect">
            <a:avLst/>
          </a:prstGeom>
        </p:spPr>
        <p:txBody>
          <a:bodyPr wrap="none">
            <a:spAutoFit/>
          </a:bodyPr>
          <a:lstStyle/>
          <a:p>
            <a:r>
              <a:rPr lang="en-US" sz="4000" dirty="0" smtClean="0">
                <a:solidFill>
                  <a:prstClr val="white"/>
                </a:solidFill>
                <a:latin typeface="Century Gothic" panose="020B0502020202020204" pitchFamily="34" charset="0"/>
              </a:rPr>
              <a:t>Study Area</a:t>
            </a:r>
            <a:endParaRPr lang="en-US" dirty="0"/>
          </a:p>
        </p:txBody>
      </p:sp>
      <p:pic>
        <p:nvPicPr>
          <p:cNvPr id="27" name="Picture 26"/>
          <p:cNvPicPr>
            <a:picLocks noChangeAspect="1"/>
          </p:cNvPicPr>
          <p:nvPr/>
        </p:nvPicPr>
        <p:blipFill>
          <a:blip r:embed="rId4"/>
          <a:stretch>
            <a:fillRect/>
          </a:stretch>
        </p:blipFill>
        <p:spPr>
          <a:xfrm>
            <a:off x="860866" y="5494903"/>
            <a:ext cx="372118" cy="812637"/>
          </a:xfrm>
          <a:prstGeom prst="rect">
            <a:avLst/>
          </a:prstGeom>
        </p:spPr>
      </p:pic>
      <p:sp>
        <p:nvSpPr>
          <p:cNvPr id="31" name="TextBox 30"/>
          <p:cNvSpPr txBox="1"/>
          <p:nvPr/>
        </p:nvSpPr>
        <p:spPr>
          <a:xfrm>
            <a:off x="1171194" y="3236742"/>
            <a:ext cx="493986" cy="369332"/>
          </a:xfrm>
          <a:prstGeom prst="rect">
            <a:avLst/>
          </a:prstGeom>
          <a:noFill/>
        </p:spPr>
        <p:txBody>
          <a:bodyPr wrap="square" rtlCol="0">
            <a:spAutoFit/>
          </a:bodyPr>
          <a:lstStyle/>
          <a:p>
            <a:r>
              <a:rPr lang="en-US" dirty="0" smtClean="0"/>
              <a:t>AK</a:t>
            </a:r>
            <a:endParaRPr lang="en-US" dirty="0"/>
          </a:p>
        </p:txBody>
      </p:sp>
      <p:sp>
        <p:nvSpPr>
          <p:cNvPr id="33" name="TextBox 32"/>
          <p:cNvSpPr txBox="1"/>
          <p:nvPr/>
        </p:nvSpPr>
        <p:spPr>
          <a:xfrm>
            <a:off x="4224327" y="5321272"/>
            <a:ext cx="515509" cy="369332"/>
          </a:xfrm>
          <a:prstGeom prst="rect">
            <a:avLst/>
          </a:prstGeom>
          <a:noFill/>
        </p:spPr>
        <p:txBody>
          <a:bodyPr wrap="square" rtlCol="0">
            <a:spAutoFit/>
          </a:bodyPr>
          <a:lstStyle/>
          <a:p>
            <a:r>
              <a:rPr lang="en-US" dirty="0" smtClean="0"/>
              <a:t>FL</a:t>
            </a:r>
            <a:endParaRPr lang="en-US" dirty="0"/>
          </a:p>
        </p:txBody>
      </p:sp>
      <p:sp>
        <p:nvSpPr>
          <p:cNvPr id="34" name="TextBox 33"/>
          <p:cNvSpPr txBox="1"/>
          <p:nvPr/>
        </p:nvSpPr>
        <p:spPr>
          <a:xfrm>
            <a:off x="1187718" y="4393800"/>
            <a:ext cx="460938" cy="369332"/>
          </a:xfrm>
          <a:prstGeom prst="rect">
            <a:avLst/>
          </a:prstGeom>
          <a:noFill/>
        </p:spPr>
        <p:txBody>
          <a:bodyPr wrap="square" rtlCol="0">
            <a:spAutoFit/>
          </a:bodyPr>
          <a:lstStyle/>
          <a:p>
            <a:r>
              <a:rPr lang="en-US" dirty="0" smtClean="0"/>
              <a:t>LA</a:t>
            </a:r>
            <a:endParaRPr lang="en-US" dirty="0"/>
          </a:p>
        </p:txBody>
      </p:sp>
      <p:sp>
        <p:nvSpPr>
          <p:cNvPr id="35" name="TextBox 34"/>
          <p:cNvSpPr txBox="1"/>
          <p:nvPr/>
        </p:nvSpPr>
        <p:spPr>
          <a:xfrm>
            <a:off x="1985094" y="3802816"/>
            <a:ext cx="635870" cy="369332"/>
          </a:xfrm>
          <a:prstGeom prst="rect">
            <a:avLst/>
          </a:prstGeom>
          <a:noFill/>
        </p:spPr>
        <p:txBody>
          <a:bodyPr wrap="square" rtlCol="0">
            <a:spAutoFit/>
          </a:bodyPr>
          <a:lstStyle/>
          <a:p>
            <a:r>
              <a:rPr lang="en-US" dirty="0" smtClean="0"/>
              <a:t>MS</a:t>
            </a:r>
            <a:endParaRPr lang="en-US" dirty="0"/>
          </a:p>
        </p:txBody>
      </p:sp>
      <p:sp>
        <p:nvSpPr>
          <p:cNvPr id="36" name="TextBox 35"/>
          <p:cNvSpPr txBox="1"/>
          <p:nvPr/>
        </p:nvSpPr>
        <p:spPr>
          <a:xfrm>
            <a:off x="2830906" y="3802816"/>
            <a:ext cx="536028" cy="369332"/>
          </a:xfrm>
          <a:prstGeom prst="rect">
            <a:avLst/>
          </a:prstGeom>
          <a:noFill/>
        </p:spPr>
        <p:txBody>
          <a:bodyPr wrap="square" rtlCol="0">
            <a:spAutoFit/>
          </a:bodyPr>
          <a:lstStyle/>
          <a:p>
            <a:r>
              <a:rPr lang="en-US" dirty="0" smtClean="0"/>
              <a:t>AL</a:t>
            </a:r>
            <a:endParaRPr lang="en-US" dirty="0"/>
          </a:p>
        </p:txBody>
      </p:sp>
      <p:sp>
        <p:nvSpPr>
          <p:cNvPr id="38" name="TextBox 37"/>
          <p:cNvSpPr txBox="1"/>
          <p:nvPr/>
        </p:nvSpPr>
        <p:spPr>
          <a:xfrm>
            <a:off x="3705935" y="3825279"/>
            <a:ext cx="577567" cy="369332"/>
          </a:xfrm>
          <a:prstGeom prst="rect">
            <a:avLst/>
          </a:prstGeom>
          <a:noFill/>
        </p:spPr>
        <p:txBody>
          <a:bodyPr wrap="square" rtlCol="0">
            <a:spAutoFit/>
          </a:bodyPr>
          <a:lstStyle/>
          <a:p>
            <a:r>
              <a:rPr lang="en-US" dirty="0" smtClean="0"/>
              <a:t>GA</a:t>
            </a:r>
            <a:endParaRPr lang="en-US" dirty="0"/>
          </a:p>
        </p:txBody>
      </p:sp>
      <p:sp>
        <p:nvSpPr>
          <p:cNvPr id="39" name="TextBox 38"/>
          <p:cNvSpPr txBox="1"/>
          <p:nvPr/>
        </p:nvSpPr>
        <p:spPr>
          <a:xfrm>
            <a:off x="4458334" y="3433484"/>
            <a:ext cx="626029" cy="369332"/>
          </a:xfrm>
          <a:prstGeom prst="rect">
            <a:avLst/>
          </a:prstGeom>
          <a:noFill/>
        </p:spPr>
        <p:txBody>
          <a:bodyPr wrap="square" rtlCol="0">
            <a:spAutoFit/>
          </a:bodyPr>
          <a:lstStyle/>
          <a:p>
            <a:r>
              <a:rPr lang="en-US" dirty="0" smtClean="0"/>
              <a:t>SC</a:t>
            </a:r>
            <a:endParaRPr lang="en-US" dirty="0"/>
          </a:p>
        </p:txBody>
      </p:sp>
      <p:sp>
        <p:nvSpPr>
          <p:cNvPr id="40" name="TextBox 39"/>
          <p:cNvSpPr txBox="1"/>
          <p:nvPr/>
        </p:nvSpPr>
        <p:spPr>
          <a:xfrm>
            <a:off x="4839159" y="2909071"/>
            <a:ext cx="853358" cy="369332"/>
          </a:xfrm>
          <a:prstGeom prst="rect">
            <a:avLst/>
          </a:prstGeom>
          <a:noFill/>
        </p:spPr>
        <p:txBody>
          <a:bodyPr wrap="square" rtlCol="0">
            <a:spAutoFit/>
          </a:bodyPr>
          <a:lstStyle/>
          <a:p>
            <a:r>
              <a:rPr lang="en-US" dirty="0" smtClean="0"/>
              <a:t>NC</a:t>
            </a:r>
            <a:endParaRPr lang="en-US" dirty="0"/>
          </a:p>
        </p:txBody>
      </p:sp>
      <p:sp>
        <p:nvSpPr>
          <p:cNvPr id="41" name="TextBox 40"/>
          <p:cNvSpPr txBox="1"/>
          <p:nvPr/>
        </p:nvSpPr>
        <p:spPr>
          <a:xfrm>
            <a:off x="4979901" y="2247667"/>
            <a:ext cx="571874" cy="369332"/>
          </a:xfrm>
          <a:prstGeom prst="rect">
            <a:avLst/>
          </a:prstGeom>
          <a:noFill/>
        </p:spPr>
        <p:txBody>
          <a:bodyPr wrap="square" rtlCol="0">
            <a:spAutoFit/>
          </a:bodyPr>
          <a:lstStyle/>
          <a:p>
            <a:r>
              <a:rPr lang="en-US" dirty="0" smtClean="0"/>
              <a:t>VA</a:t>
            </a:r>
            <a:endParaRPr lang="en-US" dirty="0"/>
          </a:p>
        </p:txBody>
      </p:sp>
      <p:sp>
        <p:nvSpPr>
          <p:cNvPr id="42" name="TextBox 41"/>
          <p:cNvSpPr txBox="1"/>
          <p:nvPr/>
        </p:nvSpPr>
        <p:spPr>
          <a:xfrm>
            <a:off x="2620367" y="2840576"/>
            <a:ext cx="519464" cy="369332"/>
          </a:xfrm>
          <a:prstGeom prst="rect">
            <a:avLst/>
          </a:prstGeom>
          <a:noFill/>
        </p:spPr>
        <p:txBody>
          <a:bodyPr wrap="square" rtlCol="0">
            <a:spAutoFit/>
          </a:bodyPr>
          <a:lstStyle/>
          <a:p>
            <a:r>
              <a:rPr lang="en-US" dirty="0" smtClean="0"/>
              <a:t>TN</a:t>
            </a:r>
            <a:endParaRPr lang="en-US" dirty="0"/>
          </a:p>
        </p:txBody>
      </p:sp>
      <p:sp>
        <p:nvSpPr>
          <p:cNvPr id="44" name="TextBox 43"/>
          <p:cNvSpPr txBox="1"/>
          <p:nvPr/>
        </p:nvSpPr>
        <p:spPr>
          <a:xfrm>
            <a:off x="3247067" y="2247667"/>
            <a:ext cx="671884" cy="369332"/>
          </a:xfrm>
          <a:prstGeom prst="rect">
            <a:avLst/>
          </a:prstGeom>
          <a:noFill/>
        </p:spPr>
        <p:txBody>
          <a:bodyPr wrap="square" rtlCol="0">
            <a:spAutoFit/>
          </a:bodyPr>
          <a:lstStyle/>
          <a:p>
            <a:r>
              <a:rPr lang="en-US" dirty="0" smtClean="0"/>
              <a:t>KY</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9276461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644170"/>
            <a:ext cx="8686800" cy="1569660"/>
          </a:xfrm>
          <a:prstGeom prst="rect">
            <a:avLst/>
          </a:prstGeom>
          <a:noFill/>
        </p:spPr>
        <p:txBody>
          <a:bodyPr wrap="square" rtlCol="0">
            <a:spAutoFit/>
          </a:bodyPr>
          <a:lstStyle/>
          <a:p>
            <a:pPr algn="ctr"/>
            <a:r>
              <a:rPr lang="en-US" sz="9600" dirty="0" smtClean="0">
                <a:ln w="0"/>
                <a:solidFill>
                  <a:schemeClr val="accent6">
                    <a:lumMod val="75000"/>
                  </a:schemeClr>
                </a:solidFill>
                <a:effectLst>
                  <a:outerShdw blurRad="38100" dist="19050" dir="2700000" algn="tl" rotWithShape="0">
                    <a:schemeClr val="dk1">
                      <a:alpha val="40000"/>
                    </a:schemeClr>
                  </a:outerShdw>
                </a:effectLst>
              </a:rPr>
              <a:t>THANK YOU</a:t>
            </a:r>
            <a:endParaRPr lang="en-US" sz="9600" dirty="0">
              <a:solidFill>
                <a:schemeClr val="accent6">
                  <a:lumMod val="75000"/>
                </a:schemeClr>
              </a:solidFill>
            </a:endParaRPr>
          </a:p>
        </p:txBody>
      </p:sp>
    </p:spTree>
    <p:extLst>
      <p:ext uri="{BB962C8B-B14F-4D97-AF65-F5344CB8AC3E}">
        <p14:creationId xmlns:p14="http://schemas.microsoft.com/office/powerpoint/2010/main" val="155929977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69186" y="1591872"/>
            <a:ext cx="4791456" cy="4529963"/>
          </a:xfrm>
        </p:spPr>
        <p:txBody>
          <a:bodyPr/>
          <a:lstStyle/>
          <a:p>
            <a:pPr algn="ctr"/>
            <a:r>
              <a:rPr lang="en-US" sz="2700" b="1" dirty="0" smtClean="0"/>
              <a:t>SMAP Point </a:t>
            </a:r>
            <a:r>
              <a:rPr lang="en-US" sz="2700" b="1" dirty="0" smtClean="0"/>
              <a:t>Validation </a:t>
            </a:r>
            <a:endParaRPr lang="en-US" sz="2700" b="1" dirty="0" smtClean="0"/>
          </a:p>
          <a:p>
            <a:pPr algn="ctr"/>
            <a:endParaRPr lang="en-US" sz="2800" b="1" dirty="0" smtClean="0"/>
          </a:p>
          <a:p>
            <a:pPr marL="342900" indent="-342900">
              <a:buFont typeface="Arial" panose="020B0604020202020204" pitchFamily="34" charset="0"/>
              <a:buChar char="•"/>
            </a:pPr>
            <a:r>
              <a:rPr lang="en-US" dirty="0" smtClean="0"/>
              <a:t>The four stations were located in Georgia, Mississippi, Texas and Alabama.</a:t>
            </a:r>
            <a:r>
              <a:rPr lang="en-US" b="1" dirty="0" smtClean="0"/>
              <a:t> </a:t>
            </a:r>
          </a:p>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dirty="0" smtClean="0"/>
              <a:t>The correlations found throughout the stations range from about 0.5 to 0.9 (quite high)</a:t>
            </a:r>
          </a:p>
        </p:txBody>
      </p:sp>
      <p:sp>
        <p:nvSpPr>
          <p:cNvPr id="5" name="Text Placeholder 2"/>
          <p:cNvSpPr txBox="1">
            <a:spLocks/>
          </p:cNvSpPr>
          <p:nvPr/>
        </p:nvSpPr>
        <p:spPr>
          <a:xfrm>
            <a:off x="4977873" y="580445"/>
            <a:ext cx="2764160" cy="587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	Results </a:t>
            </a:r>
            <a:endParaRPr lang="en-US" sz="4000" dirty="0">
              <a:solidFill>
                <a:prstClr val="white"/>
              </a:solidFill>
            </a:endParaRPr>
          </a:p>
        </p:txBody>
      </p:sp>
      <p:graphicFrame>
        <p:nvGraphicFramePr>
          <p:cNvPr id="19" name="Picture Placeholder 18"/>
          <p:cNvGraphicFramePr>
            <a:graphicFrameLocks noGrp="1"/>
          </p:cNvGraphicFramePr>
          <p:nvPr>
            <p:ph type="pic" sz="quarter" idx="12"/>
            <p:extLst/>
          </p:nvPr>
        </p:nvGraphicFramePr>
        <p:xfrm>
          <a:off x="851648" y="1158421"/>
          <a:ext cx="6096000"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51648" y="1600617"/>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a:t>
            </a:r>
            <a:r>
              <a:rPr lang="en-US" sz="2000" dirty="0" smtClean="0">
                <a:solidFill>
                  <a:schemeClr val="tx1">
                    <a:lumMod val="50000"/>
                    <a:lumOff val="50000"/>
                  </a:schemeClr>
                </a:solidFill>
                <a:sym typeface="Garamond"/>
              </a:rPr>
              <a:t>:</a:t>
            </a:r>
            <a:r>
              <a:rPr lang="en-US" sz="2000" b="1" dirty="0" smtClean="0">
                <a:solidFill>
                  <a:schemeClr val="tx1">
                    <a:lumMod val="50000"/>
                    <a:lumOff val="50000"/>
                  </a:schemeClr>
                </a:solidFill>
                <a:sym typeface="Garamond"/>
              </a:rPr>
              <a:t> 0.9124</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0.6802</a:t>
            </a:r>
            <a:endParaRPr lang="en-US" sz="2000" b="1" dirty="0">
              <a:solidFill>
                <a:schemeClr val="tx1">
                  <a:lumMod val="50000"/>
                  <a:lumOff val="50000"/>
                </a:schemeClr>
              </a:solidFill>
              <a:sym typeface="Garamond"/>
            </a:endParaRPr>
          </a:p>
        </p:txBody>
      </p:sp>
      <p:sp>
        <p:nvSpPr>
          <p:cNvPr id="6" name="TextBox 5"/>
          <p:cNvSpPr txBox="1"/>
          <p:nvPr/>
        </p:nvSpPr>
        <p:spPr>
          <a:xfrm>
            <a:off x="4697063" y="1591872"/>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r>
              <a:rPr lang="en-US" sz="2000" b="1" dirty="0" smtClean="0">
                <a:solidFill>
                  <a:schemeClr val="tx1">
                    <a:lumMod val="50000"/>
                    <a:lumOff val="50000"/>
                  </a:schemeClr>
                </a:solidFill>
                <a:sym typeface="Garamond"/>
              </a:rPr>
              <a:t>0.6817</a:t>
            </a:r>
          </a:p>
          <a:p>
            <a:pPr lvl="0"/>
            <a:endParaRPr lang="en-US" sz="2000" b="1" dirty="0">
              <a:solidFill>
                <a:schemeClr val="tx1">
                  <a:lumMod val="50000"/>
                  <a:lumOff val="50000"/>
                </a:schemeClr>
              </a:solidFill>
            </a:endParaRPr>
          </a:p>
          <a:p>
            <a:pPr lvl="0"/>
            <a:r>
              <a:rPr lang="en-US" sz="2000" dirty="0" smtClean="0">
                <a:solidFill>
                  <a:schemeClr val="tx1">
                    <a:lumMod val="50000"/>
                    <a:lumOff val="50000"/>
                  </a:schemeClr>
                </a:solidFill>
                <a:sym typeface="Garamond"/>
              </a:rPr>
              <a:t>         Year </a:t>
            </a:r>
            <a:r>
              <a:rPr lang="en-US" sz="2000" dirty="0">
                <a:solidFill>
                  <a:schemeClr val="tx1">
                    <a:lumMod val="50000"/>
                    <a:lumOff val="50000"/>
                  </a:schemeClr>
                </a:solidFill>
                <a:sym typeface="Garamond"/>
              </a:rPr>
              <a:t>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0.7634</a:t>
            </a:r>
            <a:endParaRPr lang="en-US" sz="2000" b="1" dirty="0">
              <a:solidFill>
                <a:schemeClr val="tx1">
                  <a:lumMod val="50000"/>
                  <a:lumOff val="50000"/>
                </a:schemeClr>
              </a:solidFill>
              <a:sym typeface="Garamond"/>
            </a:endParaRPr>
          </a:p>
        </p:txBody>
      </p:sp>
      <p:sp>
        <p:nvSpPr>
          <p:cNvPr id="7" name="TextBox 6"/>
          <p:cNvSpPr txBox="1"/>
          <p:nvPr/>
        </p:nvSpPr>
        <p:spPr>
          <a:xfrm>
            <a:off x="953248" y="5226784"/>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a:t>
            </a:r>
            <a:r>
              <a:rPr lang="en-US" sz="2000" b="1" dirty="0" smtClean="0">
                <a:solidFill>
                  <a:schemeClr val="tx1">
                    <a:lumMod val="50000"/>
                    <a:lumOff val="50000"/>
                  </a:schemeClr>
                </a:solidFill>
                <a:sym typeface="Garamond"/>
              </a:rPr>
              <a:t>0.245</a:t>
            </a:r>
            <a:endParaRPr lang="en-US" sz="2000" b="1" dirty="0" smtClean="0">
              <a:solidFill>
                <a:schemeClr val="tx1">
                  <a:lumMod val="50000"/>
                  <a:lumOff val="50000"/>
                </a:schemeClr>
              </a:solidFill>
              <a:sym typeface="Garamond"/>
            </a:endParaRP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r>
              <a:rPr lang="en-US" sz="2000" b="1" dirty="0" smtClean="0">
                <a:solidFill>
                  <a:schemeClr val="tx1">
                    <a:lumMod val="50000"/>
                    <a:lumOff val="50000"/>
                  </a:schemeClr>
                </a:solidFill>
                <a:sym typeface="Garamond"/>
              </a:rPr>
              <a:t>0.6526</a:t>
            </a:r>
            <a:endParaRPr lang="en-US" sz="2000" b="1" dirty="0">
              <a:solidFill>
                <a:schemeClr val="tx1">
                  <a:lumMod val="50000"/>
                  <a:lumOff val="50000"/>
                </a:schemeClr>
              </a:solidFill>
              <a:sym typeface="Garamond"/>
            </a:endParaRPr>
          </a:p>
        </p:txBody>
      </p:sp>
      <p:sp>
        <p:nvSpPr>
          <p:cNvPr id="8" name="TextBox 7"/>
          <p:cNvSpPr txBox="1"/>
          <p:nvPr/>
        </p:nvSpPr>
        <p:spPr>
          <a:xfrm>
            <a:off x="4697063" y="5237743"/>
            <a:ext cx="2352185" cy="1323439"/>
          </a:xfrm>
          <a:prstGeom prst="rect">
            <a:avLst/>
          </a:prstGeom>
          <a:noFill/>
        </p:spPr>
        <p:txBody>
          <a:bodyPr wrap="square" rtlCol="0">
            <a:spAutoFit/>
          </a:bodyPr>
          <a:lstStyle/>
          <a:p>
            <a:pPr lvl="0" algn="r"/>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lgn="ctr"/>
            <a:r>
              <a:rPr lang="en-US" sz="2000" b="1" dirty="0" smtClean="0">
                <a:solidFill>
                  <a:schemeClr val="tx1">
                    <a:lumMod val="50000"/>
                    <a:lumOff val="50000"/>
                  </a:schemeClr>
                </a:solidFill>
                <a:sym typeface="Garamond"/>
              </a:rPr>
              <a:t>           0.9177</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a:t>
            </a:r>
            <a:r>
              <a:rPr lang="en-US" sz="2000" dirty="0" smtClean="0">
                <a:solidFill>
                  <a:schemeClr val="tx1">
                    <a:lumMod val="50000"/>
                    <a:lumOff val="50000"/>
                  </a:schemeClr>
                </a:solidFill>
                <a:sym typeface="Garamond"/>
              </a:rPr>
              <a:t>: </a:t>
            </a:r>
            <a:r>
              <a:rPr lang="en-US" sz="2000" b="1" dirty="0" smtClean="0">
                <a:solidFill>
                  <a:schemeClr val="tx1">
                    <a:lumMod val="50000"/>
                    <a:lumOff val="50000"/>
                  </a:schemeClr>
                </a:solidFill>
                <a:sym typeface="Garamond"/>
              </a:rPr>
              <a:t>0.4612</a:t>
            </a:r>
            <a:endParaRPr lang="en-US" sz="2000" b="1" dirty="0">
              <a:solidFill>
                <a:schemeClr val="tx1">
                  <a:lumMod val="50000"/>
                  <a:lumOff val="50000"/>
                </a:schemeClr>
              </a:solidFill>
              <a:sym typeface="Garamond"/>
            </a:endParaRPr>
          </a:p>
        </p:txBody>
      </p:sp>
    </p:spTree>
    <p:extLst>
      <p:ext uri="{BB962C8B-B14F-4D97-AF65-F5344CB8AC3E}">
        <p14:creationId xmlns:p14="http://schemas.microsoft.com/office/powerpoint/2010/main" val="39836149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pPr algn="ctr"/>
            <a:r>
              <a:rPr lang="en-US" b="1" dirty="0" smtClean="0"/>
              <a:t>NLDAS Point </a:t>
            </a:r>
            <a:r>
              <a:rPr lang="en-US" b="1" dirty="0" smtClean="0"/>
              <a:t>Validation </a:t>
            </a:r>
            <a:endParaRPr lang="en-US" b="1" dirty="0" smtClean="0"/>
          </a:p>
          <a:p>
            <a:pPr algn="ctr"/>
            <a:endParaRPr lang="en-US" b="1" dirty="0" smtClean="0"/>
          </a:p>
          <a:p>
            <a:pPr marL="342900" indent="-342900">
              <a:buFont typeface="Arial" panose="020B0604020202020204" pitchFamily="34" charset="0"/>
              <a:buChar char="•"/>
            </a:pPr>
            <a:r>
              <a:rPr lang="en-US" dirty="0" smtClean="0"/>
              <a:t>The four stations randomly selected were located in Georgia, Mississippi, Texas and Alabama.</a:t>
            </a:r>
            <a:r>
              <a:rPr lang="en-US" b="1" dirty="0" smtClean="0"/>
              <a:t> </a:t>
            </a:r>
            <a:endParaRPr lang="en-US" b="1" dirty="0" smtClean="0"/>
          </a:p>
          <a:p>
            <a:endParaRPr lang="en-US" b="1" dirty="0" smtClean="0"/>
          </a:p>
          <a:p>
            <a:pPr marL="342900" indent="-342900">
              <a:buFont typeface="Arial" panose="020B0604020202020204" pitchFamily="34" charset="0"/>
              <a:buChar char="•"/>
            </a:pPr>
            <a:r>
              <a:rPr lang="en-US" dirty="0" smtClean="0"/>
              <a:t>The correlations found throughout the stations range from about 0.3 to 0.8 (quite high)</a:t>
            </a:r>
          </a:p>
        </p:txBody>
      </p:sp>
      <p:sp>
        <p:nvSpPr>
          <p:cNvPr id="5" name="Text Placeholder 2"/>
          <p:cNvSpPr txBox="1">
            <a:spLocks/>
          </p:cNvSpPr>
          <p:nvPr/>
        </p:nvSpPr>
        <p:spPr>
          <a:xfrm>
            <a:off x="3024187" y="514352"/>
            <a:ext cx="7193756"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prstClr val="white"/>
                </a:solidFill>
              </a:rPr>
              <a:t>Results: </a:t>
            </a:r>
            <a:endParaRPr lang="en-US" sz="4000" dirty="0">
              <a:solidFill>
                <a:prstClr val="white"/>
              </a:solidFill>
            </a:endParaRPr>
          </a:p>
        </p:txBody>
      </p:sp>
      <p:graphicFrame>
        <p:nvGraphicFramePr>
          <p:cNvPr id="19" name="Picture Placeholder 18"/>
          <p:cNvGraphicFramePr>
            <a:graphicFrameLocks noGrp="1"/>
          </p:cNvGraphicFramePr>
          <p:nvPr>
            <p:ph type="pic" sz="quarter" idx="12"/>
            <p:extLst>
              <p:ext uri="{D42A27DB-BD31-4B8C-83A1-F6EECF244321}">
                <p14:modId xmlns:p14="http://schemas.microsoft.com/office/powerpoint/2010/main" val="170851728"/>
              </p:ext>
            </p:extLst>
          </p:nvPr>
        </p:nvGraphicFramePr>
        <p:xfrm>
          <a:off x="582856" y="902335"/>
          <a:ext cx="5881444" cy="6044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04655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878760114"/>
              </p:ext>
            </p:extLst>
          </p:nvPr>
        </p:nvGraphicFramePr>
        <p:xfrm>
          <a:off x="558800" y="228600"/>
          <a:ext cx="10642600" cy="3454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329831991"/>
              </p:ext>
            </p:extLst>
          </p:nvPr>
        </p:nvGraphicFramePr>
        <p:xfrm>
          <a:off x="558800" y="3355235"/>
          <a:ext cx="10541000" cy="3213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58800" y="5746488"/>
            <a:ext cx="4241800" cy="378565"/>
          </a:xfrm>
          <a:prstGeom prst="rect">
            <a:avLst/>
          </a:prstGeom>
          <a:noFill/>
        </p:spPr>
        <p:txBody>
          <a:bodyPr wrap="square" rtlCol="0">
            <a:spAutoFit/>
          </a:bodyPr>
          <a:lstStyle/>
          <a:p>
            <a:r>
              <a:rPr lang="en-US" sz="1860" dirty="0" smtClean="0">
                <a:solidFill>
                  <a:schemeClr val="tx1">
                    <a:lumMod val="50000"/>
                    <a:lumOff val="50000"/>
                  </a:schemeClr>
                </a:solidFill>
              </a:rPr>
              <a:t>SMAP/SCAN Time Plot Comparison </a:t>
            </a:r>
            <a:endParaRPr lang="en-US" sz="1860" dirty="0">
              <a:solidFill>
                <a:schemeClr val="tx1">
                  <a:lumMod val="50000"/>
                  <a:lumOff val="50000"/>
                </a:schemeClr>
              </a:solidFill>
            </a:endParaRPr>
          </a:p>
        </p:txBody>
      </p:sp>
    </p:spTree>
    <p:extLst>
      <p:ext uri="{BB962C8B-B14F-4D97-AF65-F5344CB8AC3E}">
        <p14:creationId xmlns:p14="http://schemas.microsoft.com/office/powerpoint/2010/main" val="51462757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6110763" y="1212734"/>
            <a:ext cx="2966976" cy="591870"/>
          </a:xfrm>
          <a:ln w="19050">
            <a:noFill/>
          </a:ln>
        </p:spPr>
        <p:style>
          <a:lnRef idx="2">
            <a:schemeClr val="accent6"/>
          </a:lnRef>
          <a:fillRef idx="1">
            <a:schemeClr val="lt1"/>
          </a:fillRef>
          <a:effectRef idx="0">
            <a:schemeClr val="accent6"/>
          </a:effectRef>
          <a:fontRef idx="minor">
            <a:schemeClr val="dk1"/>
          </a:fontRef>
        </p:style>
        <p:txBody>
          <a:bodyPr>
            <a:normAutofit fontScale="92500"/>
          </a:bodyPr>
          <a:lstStyle/>
          <a:p>
            <a:r>
              <a:rPr lang="en-US" sz="2200" b="1" dirty="0"/>
              <a:t>Daily data 2015-2016</a:t>
            </a:r>
            <a:endParaRPr lang="en-US" sz="2200" b="1" dirty="0"/>
          </a:p>
        </p:txBody>
      </p:sp>
      <p:sp>
        <p:nvSpPr>
          <p:cNvPr id="12" name="Text Placeholder 11"/>
          <p:cNvSpPr>
            <a:spLocks noGrp="1"/>
          </p:cNvSpPr>
          <p:nvPr>
            <p:ph type="body" sz="quarter" idx="14"/>
          </p:nvPr>
        </p:nvSpPr>
        <p:spPr/>
        <p:txBody>
          <a:bodyPr/>
          <a:lstStyle/>
          <a:p>
            <a:r>
              <a:rPr lang="en-US" dirty="0" smtClean="0"/>
              <a:t>Study Period </a:t>
            </a:r>
            <a:endParaRPr lang="en-US" dirty="0"/>
          </a:p>
        </p:txBody>
      </p:sp>
      <p:sp>
        <p:nvSpPr>
          <p:cNvPr id="6" name="Round Diagonal Corner Rectangle 5"/>
          <p:cNvSpPr/>
          <p:nvPr/>
        </p:nvSpPr>
        <p:spPr>
          <a:xfrm>
            <a:off x="7870373" y="2989945"/>
            <a:ext cx="1861457" cy="1647370"/>
          </a:xfrm>
          <a:prstGeom prst="round2DiagRect">
            <a:avLst/>
          </a:prstGeom>
          <a:solidFill>
            <a:srgbClr val="0808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SCAN</a:t>
            </a:r>
          </a:p>
          <a:p>
            <a:pPr algn="ctr"/>
            <a:r>
              <a:rPr lang="en-US" sz="2000" b="1" dirty="0"/>
              <a:t>In Situ Data</a:t>
            </a:r>
            <a:endParaRPr lang="en-US" sz="2000" b="1" dirty="0"/>
          </a:p>
        </p:txBody>
      </p:sp>
      <p:sp>
        <p:nvSpPr>
          <p:cNvPr id="7" name="Snip Diagonal Corner Rectangle 6"/>
          <p:cNvSpPr/>
          <p:nvPr/>
        </p:nvSpPr>
        <p:spPr>
          <a:xfrm>
            <a:off x="2547258" y="3014367"/>
            <a:ext cx="1937657" cy="1598526"/>
          </a:xfrm>
          <a:prstGeom prst="snip2DiagRect">
            <a:avLst/>
          </a:prstGeom>
          <a:solidFill>
            <a:srgbClr val="A980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SMAP</a:t>
            </a:r>
          </a:p>
          <a:p>
            <a:pPr algn="ctr"/>
            <a:r>
              <a:rPr lang="en-US" sz="2000" b="1" dirty="0"/>
              <a:t>Daily Data</a:t>
            </a:r>
            <a:endParaRPr lang="en-US" sz="2000" b="1" dirty="0"/>
          </a:p>
        </p:txBody>
      </p:sp>
      <p:sp>
        <p:nvSpPr>
          <p:cNvPr id="8" name="TextBox 7"/>
          <p:cNvSpPr txBox="1"/>
          <p:nvPr/>
        </p:nvSpPr>
        <p:spPr>
          <a:xfrm>
            <a:off x="2660197" y="5617029"/>
            <a:ext cx="7451271" cy="400110"/>
          </a:xfrm>
          <a:prstGeom prst="rect">
            <a:avLst/>
          </a:prstGeom>
          <a:noFill/>
        </p:spPr>
        <p:txBody>
          <a:bodyPr wrap="square" rtlCol="0">
            <a:spAutoFit/>
          </a:bodyPr>
          <a:lstStyle/>
          <a:p>
            <a:r>
              <a:rPr lang="en-US" sz="2000" b="1" dirty="0">
                <a:solidFill>
                  <a:schemeClr val="tx1">
                    <a:lumMod val="50000"/>
                    <a:lumOff val="50000"/>
                  </a:schemeClr>
                </a:solidFill>
              </a:rPr>
              <a:t>2015-Present </a:t>
            </a:r>
            <a:r>
              <a:rPr lang="en-US" sz="2000" b="1" dirty="0">
                <a:solidFill>
                  <a:schemeClr val="tx1">
                    <a:lumMod val="50000"/>
                    <a:lumOff val="50000"/>
                  </a:schemeClr>
                </a:solidFill>
              </a:rPr>
              <a:t>		 1980-2015   	</a:t>
            </a:r>
            <a:r>
              <a:rPr lang="en-US" sz="2000" b="1" dirty="0" smtClean="0">
                <a:solidFill>
                  <a:schemeClr val="tx1">
                    <a:lumMod val="50000"/>
                    <a:lumOff val="50000"/>
                  </a:schemeClr>
                </a:solidFill>
              </a:rPr>
              <a:t>         2006-Present </a:t>
            </a:r>
            <a:endParaRPr lang="en-US" sz="2000" b="1" dirty="0">
              <a:solidFill>
                <a:schemeClr val="tx1">
                  <a:lumMod val="50000"/>
                  <a:lumOff val="50000"/>
                </a:schemeClr>
              </a:solidFill>
            </a:endParaRPr>
          </a:p>
        </p:txBody>
      </p:sp>
      <p:sp>
        <p:nvSpPr>
          <p:cNvPr id="13" name="Rounded Rectangle 12"/>
          <p:cNvSpPr/>
          <p:nvPr/>
        </p:nvSpPr>
        <p:spPr>
          <a:xfrm>
            <a:off x="5563961" y="2658069"/>
            <a:ext cx="1763486" cy="1741714"/>
          </a:xfrm>
          <a:prstGeom prst="roundRect">
            <a:avLst/>
          </a:prstGeom>
          <a:solidFill>
            <a:srgbClr val="426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504089" y="2752413"/>
            <a:ext cx="1763486" cy="1741714"/>
          </a:xfrm>
          <a:prstGeom prst="roundRect">
            <a:avLst/>
          </a:prstGeom>
          <a:solidFill>
            <a:srgbClr val="51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417003" y="2897557"/>
            <a:ext cx="1763486" cy="1741714"/>
          </a:xfrm>
          <a:prstGeom prst="roundRect">
            <a:avLst/>
          </a:prstGeom>
          <a:solidFill>
            <a:srgbClr val="598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329917" y="3040745"/>
            <a:ext cx="1763486" cy="1741714"/>
          </a:xfrm>
          <a:prstGeom prst="roundRect">
            <a:avLst/>
          </a:prstGeom>
          <a:solidFill>
            <a:srgbClr val="5F9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242832" y="3183933"/>
            <a:ext cx="1763486" cy="1741714"/>
          </a:xfrm>
          <a:prstGeom prst="roundRect">
            <a:avLst/>
          </a:prstGeom>
          <a:solidFill>
            <a:srgbClr val="67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181219" y="3327121"/>
            <a:ext cx="1763486" cy="1741714"/>
          </a:xfrm>
          <a:prstGeom prst="round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NLDAS</a:t>
            </a:r>
          </a:p>
          <a:p>
            <a:pPr algn="ctr"/>
            <a:r>
              <a:rPr lang="en-US" sz="2400" b="1" dirty="0"/>
              <a:t>Hourly</a:t>
            </a:r>
          </a:p>
          <a:p>
            <a:pPr algn="ctr"/>
            <a:r>
              <a:rPr lang="en-US" sz="2400" b="1" dirty="0"/>
              <a:t>Data</a:t>
            </a:r>
            <a:endParaRPr lang="en-US" b="1" dirty="0"/>
          </a:p>
        </p:txBody>
      </p:sp>
    </p:spTree>
    <p:extLst>
      <p:ext uri="{BB962C8B-B14F-4D97-AF65-F5344CB8AC3E}">
        <p14:creationId xmlns:p14="http://schemas.microsoft.com/office/powerpoint/2010/main" val="118410066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60" y="1350122"/>
            <a:ext cx="11695814" cy="5092980"/>
          </a:xfrm>
          <a:prstGeom prst="rect">
            <a:avLst/>
          </a:prstGeom>
        </p:spPr>
      </p:pic>
      <p:sp>
        <p:nvSpPr>
          <p:cNvPr id="7" name="Text Placeholder 6"/>
          <p:cNvSpPr>
            <a:spLocks noGrp="1"/>
          </p:cNvSpPr>
          <p:nvPr>
            <p:ph type="body" sz="quarter" idx="11"/>
          </p:nvPr>
        </p:nvSpPr>
        <p:spPr>
          <a:xfrm>
            <a:off x="6035962" y="3438118"/>
            <a:ext cx="5266944" cy="704088"/>
          </a:xfrm>
          <a:solidFill>
            <a:schemeClr val="bg1"/>
          </a:solidFill>
        </p:spPr>
        <p:txBody>
          <a:bodyPr/>
          <a:lstStyle/>
          <a:p>
            <a:pPr algn="ctr"/>
            <a:r>
              <a:rPr lang="en-US" dirty="0" smtClean="0"/>
              <a:t>Creating Reference Layers</a:t>
            </a:r>
            <a:endParaRPr lang="en-US" dirty="0"/>
          </a:p>
        </p:txBody>
      </p:sp>
      <p:sp>
        <p:nvSpPr>
          <p:cNvPr id="8" name="Text Placeholder 7"/>
          <p:cNvSpPr>
            <a:spLocks noGrp="1"/>
          </p:cNvSpPr>
          <p:nvPr>
            <p:ph type="body" sz="quarter" idx="15"/>
          </p:nvPr>
        </p:nvSpPr>
        <p:spPr>
          <a:xfrm>
            <a:off x="792480" y="2117563"/>
            <a:ext cx="4754880" cy="768096"/>
          </a:xfrm>
          <a:solidFill>
            <a:schemeClr val="bg1"/>
          </a:solidFill>
        </p:spPr>
        <p:txBody>
          <a:bodyPr>
            <a:normAutofit fontScale="92500"/>
          </a:bodyPr>
          <a:lstStyle/>
          <a:p>
            <a:r>
              <a:rPr lang="en-US" dirty="0" smtClean="0"/>
              <a:t>Improving LIGHTS</a:t>
            </a:r>
            <a:endParaRPr lang="en-US" dirty="0"/>
          </a:p>
        </p:txBody>
      </p:sp>
      <p:sp>
        <p:nvSpPr>
          <p:cNvPr id="13" name="Rectangle 12"/>
          <p:cNvSpPr/>
          <p:nvPr/>
        </p:nvSpPr>
        <p:spPr>
          <a:xfrm>
            <a:off x="4480023" y="501978"/>
            <a:ext cx="2642070" cy="707886"/>
          </a:xfrm>
          <a:prstGeom prst="rect">
            <a:avLst/>
          </a:prstGeom>
        </p:spPr>
        <p:txBody>
          <a:bodyPr wrap="none">
            <a:spAutoFit/>
          </a:bodyPr>
          <a:lstStyle/>
          <a:p>
            <a:pPr lvl="0"/>
            <a:r>
              <a:rPr lang="en-US" sz="4000" dirty="0" smtClean="0">
                <a:solidFill>
                  <a:prstClr val="white"/>
                </a:solidFill>
                <a:latin typeface="Century Gothic" panose="020B0502020202020204" pitchFamily="34" charset="0"/>
              </a:rPr>
              <a:t>Objective</a:t>
            </a:r>
            <a:endParaRPr lang="en-US" dirty="0">
              <a:solidFill>
                <a:prstClr val="black"/>
              </a:solidFill>
            </a:endParaRPr>
          </a:p>
        </p:txBody>
      </p:sp>
      <p:sp>
        <p:nvSpPr>
          <p:cNvPr id="16" name="Text Placeholder 6"/>
          <p:cNvSpPr txBox="1">
            <a:spLocks/>
          </p:cNvSpPr>
          <p:nvPr/>
        </p:nvSpPr>
        <p:spPr>
          <a:xfrm>
            <a:off x="6035962" y="4696916"/>
            <a:ext cx="5266944" cy="704088"/>
          </a:xfrm>
          <a:prstGeom prst="rect">
            <a:avLst/>
          </a:prstGeom>
          <a:solidFill>
            <a:schemeClr val="bg1"/>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Developing math and computer logic for augmentation of </a:t>
            </a:r>
            <a:r>
              <a:rPr lang="en-US" dirty="0" smtClean="0"/>
              <a:t>LIGHTS</a:t>
            </a:r>
            <a:endParaRPr lang="en-US" dirty="0"/>
          </a:p>
        </p:txBody>
      </p:sp>
      <p:pic>
        <p:nvPicPr>
          <p:cNvPr id="19" name="Picture 18"/>
          <p:cNvPicPr>
            <a:picLocks noChangeAspect="1"/>
          </p:cNvPicPr>
          <p:nvPr/>
        </p:nvPicPr>
        <p:blipFill>
          <a:blip r:embed="rId4"/>
          <a:stretch>
            <a:fillRect/>
          </a:stretch>
        </p:blipFill>
        <p:spPr>
          <a:xfrm>
            <a:off x="8250137" y="6443102"/>
            <a:ext cx="3865199" cy="362840"/>
          </a:xfrm>
          <a:prstGeom prst="rect">
            <a:avLst/>
          </a:prstGeom>
        </p:spPr>
      </p:pic>
      <p:sp>
        <p:nvSpPr>
          <p:cNvPr id="9" name="Text Placeholder 8"/>
          <p:cNvSpPr>
            <a:spLocks noGrp="1"/>
          </p:cNvSpPr>
          <p:nvPr>
            <p:ph type="body" sz="quarter" idx="16"/>
          </p:nvPr>
        </p:nvSpPr>
        <p:spPr>
          <a:xfrm>
            <a:off x="6035962" y="2117563"/>
            <a:ext cx="5266944" cy="768096"/>
          </a:xfrm>
          <a:solidFill>
            <a:schemeClr val="bg1"/>
          </a:solidFill>
        </p:spPr>
        <p:txBody>
          <a:bodyPr>
            <a:normAutofit/>
          </a:bodyPr>
          <a:lstStyle/>
          <a:p>
            <a:r>
              <a:rPr lang="en-US" dirty="0" smtClean="0"/>
              <a:t>Incorporating </a:t>
            </a:r>
            <a:r>
              <a:rPr lang="en-US" dirty="0" smtClean="0"/>
              <a:t>soil moisture data in </a:t>
            </a:r>
            <a:r>
              <a:rPr lang="en-US" dirty="0" smtClean="0"/>
              <a:t>SERCH LIGHTS tool for better </a:t>
            </a:r>
            <a:r>
              <a:rPr lang="en-US" dirty="0" smtClean="0"/>
              <a:t>utility</a:t>
            </a:r>
            <a:endParaRPr lang="en-US" dirty="0"/>
          </a:p>
        </p:txBody>
      </p:sp>
      <p:sp>
        <p:nvSpPr>
          <p:cNvPr id="12" name="Text Placeholder 11"/>
          <p:cNvSpPr>
            <a:spLocks noGrp="1"/>
          </p:cNvSpPr>
          <p:nvPr>
            <p:ph type="body" sz="quarter" idx="19"/>
          </p:nvPr>
        </p:nvSpPr>
        <p:spPr>
          <a:xfrm>
            <a:off x="6035962" y="2115043"/>
            <a:ext cx="5266944" cy="704088"/>
          </a:xfrm>
          <a:solidFill>
            <a:schemeClr val="bg1"/>
          </a:solidFill>
        </p:spPr>
        <p:txBody>
          <a:bodyPr/>
          <a:lstStyle/>
          <a:p>
            <a:r>
              <a:rPr lang="en-US" dirty="0" smtClean="0"/>
              <a:t>Demonstrating </a:t>
            </a:r>
            <a:r>
              <a:rPr lang="en-US" dirty="0" smtClean="0"/>
              <a:t>access to SMAP data</a:t>
            </a:r>
            <a:endParaRPr lang="en-US" dirty="0"/>
          </a:p>
        </p:txBody>
      </p:sp>
    </p:spTree>
    <p:extLst>
      <p:ext uri="{BB962C8B-B14F-4D97-AF65-F5344CB8AC3E}">
        <p14:creationId xmlns:p14="http://schemas.microsoft.com/office/powerpoint/2010/main" val="1997073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xEl>
                                              <p:pRg st="0" end="0"/>
                                            </p:txEl>
                                          </p:spTgt>
                                        </p:tgtEl>
                                        <p:attrNameLst>
                                          <p:attrName>ppt_w</p:attrName>
                                        </p:attrNameLst>
                                      </p:cBhvr>
                                      <p:tavLst>
                                        <p:tav tm="0">
                                          <p:val>
                                            <p:strVal val="ppt_w"/>
                                          </p:val>
                                        </p:tav>
                                        <p:tav tm="100000">
                                          <p:val>
                                            <p:fltVal val="0"/>
                                          </p:val>
                                        </p:tav>
                                      </p:tavLst>
                                    </p:anim>
                                    <p:anim calcmode="lin" valueType="num">
                                      <p:cBhvr>
                                        <p:cTn id="7" dur="1000"/>
                                        <p:tgtEl>
                                          <p:spTgt spid="8">
                                            <p:txEl>
                                              <p:pRg st="0" end="0"/>
                                            </p:txEl>
                                          </p:spTgt>
                                        </p:tgtEl>
                                        <p:attrNameLst>
                                          <p:attrName>ppt_h</p:attrName>
                                        </p:attrNameLst>
                                      </p:cBhvr>
                                      <p:tavLst>
                                        <p:tav tm="0">
                                          <p:val>
                                            <p:strVal val="ppt_h"/>
                                          </p:val>
                                        </p:tav>
                                        <p:tav tm="100000">
                                          <p:val>
                                            <p:fltVal val="0"/>
                                          </p:val>
                                        </p:tav>
                                      </p:tavLst>
                                    </p:anim>
                                    <p:anim calcmode="lin" valueType="num">
                                      <p:cBhvr>
                                        <p:cTn id="8" dur="1000"/>
                                        <p:tgtEl>
                                          <p:spTgt spid="8">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0" end="0"/>
                                            </p:txEl>
                                          </p:spTgt>
                                        </p:tgtEl>
                                      </p:cBhvr>
                                    </p:animEffect>
                                    <p:set>
                                      <p:cBhvr>
                                        <p:cTn id="10" dur="1" fill="hold">
                                          <p:stCondLst>
                                            <p:cond delay="999"/>
                                          </p:stCondLst>
                                        </p:cTn>
                                        <p:tgtEl>
                                          <p:spTgt spid="8">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bg/>
                                          </p:spTgt>
                                        </p:tgtEl>
                                        <p:attrNameLst>
                                          <p:attrName>ppt_w</p:attrName>
                                        </p:attrNameLst>
                                      </p:cBhvr>
                                      <p:tavLst>
                                        <p:tav tm="0">
                                          <p:val>
                                            <p:strVal val="ppt_w"/>
                                          </p:val>
                                        </p:tav>
                                        <p:tav tm="100000">
                                          <p:val>
                                            <p:fltVal val="0"/>
                                          </p:val>
                                        </p:tav>
                                      </p:tavLst>
                                    </p:anim>
                                    <p:anim calcmode="lin" valueType="num">
                                      <p:cBhvr>
                                        <p:cTn id="13" dur="1000"/>
                                        <p:tgtEl>
                                          <p:spTgt spid="8">
                                            <p:bg/>
                                          </p:spTgt>
                                        </p:tgtEl>
                                        <p:attrNameLst>
                                          <p:attrName>ppt_h</p:attrName>
                                        </p:attrNameLst>
                                      </p:cBhvr>
                                      <p:tavLst>
                                        <p:tav tm="0">
                                          <p:val>
                                            <p:strVal val="ppt_h"/>
                                          </p:val>
                                        </p:tav>
                                        <p:tav tm="100000">
                                          <p:val>
                                            <p:fltVal val="0"/>
                                          </p:val>
                                        </p:tav>
                                      </p:tavLst>
                                    </p:anim>
                                    <p:anim calcmode="lin" valueType="num">
                                      <p:cBhvr>
                                        <p:cTn id="14" dur="1000"/>
                                        <p:tgtEl>
                                          <p:spTgt spid="8">
                                            <p:bg/>
                                          </p:spTgt>
                                        </p:tgtEl>
                                        <p:attrNameLst>
                                          <p:attrName>style.rotation</p:attrName>
                                        </p:attrNameLst>
                                      </p:cBhvr>
                                      <p:tavLst>
                                        <p:tav tm="0">
                                          <p:val>
                                            <p:fltVal val="0"/>
                                          </p:val>
                                        </p:tav>
                                        <p:tav tm="100000">
                                          <p:val>
                                            <p:fltVal val="90"/>
                                          </p:val>
                                        </p:tav>
                                      </p:tavLst>
                                    </p:anim>
                                    <p:animEffect transition="out" filter="fade">
                                      <p:cBhvr>
                                        <p:cTn id="15" dur="1000"/>
                                        <p:tgtEl>
                                          <p:spTgt spid="8">
                                            <p:bg/>
                                          </p:spTgt>
                                        </p:tgtEl>
                                      </p:cBhvr>
                                    </p:animEffect>
                                    <p:set>
                                      <p:cBhvr>
                                        <p:cTn id="16" dur="1" fill="hold">
                                          <p:stCondLst>
                                            <p:cond delay="999"/>
                                          </p:stCondLst>
                                        </p:cTn>
                                        <p:tgtEl>
                                          <p:spTgt spid="8">
                                            <p:bg/>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xEl>
                                              <p:pRg st="0" end="0"/>
                                            </p:txEl>
                                          </p:spTgt>
                                        </p:tgtEl>
                                        <p:attrNameLst>
                                          <p:attrName>ppt_w</p:attrName>
                                        </p:attrNameLst>
                                      </p:cBhvr>
                                      <p:tavLst>
                                        <p:tav tm="0">
                                          <p:val>
                                            <p:strVal val="ppt_w"/>
                                          </p:val>
                                        </p:tav>
                                        <p:tav tm="100000">
                                          <p:val>
                                            <p:fltVal val="0"/>
                                          </p:val>
                                        </p:tav>
                                      </p:tavLst>
                                    </p:anim>
                                    <p:anim calcmode="lin" valueType="num">
                                      <p:cBhvr>
                                        <p:cTn id="19" dur="1000"/>
                                        <p:tgtEl>
                                          <p:spTgt spid="9">
                                            <p:txEl>
                                              <p:pRg st="0" end="0"/>
                                            </p:txEl>
                                          </p:spTgt>
                                        </p:tgtEl>
                                        <p:attrNameLst>
                                          <p:attrName>ppt_h</p:attrName>
                                        </p:attrNameLst>
                                      </p:cBhvr>
                                      <p:tavLst>
                                        <p:tav tm="0">
                                          <p:val>
                                            <p:strVal val="ppt_h"/>
                                          </p:val>
                                        </p:tav>
                                        <p:tav tm="100000">
                                          <p:val>
                                            <p:fltVal val="0"/>
                                          </p:val>
                                        </p:tav>
                                      </p:tavLst>
                                    </p:anim>
                                    <p:anim calcmode="lin" valueType="num">
                                      <p:cBhvr>
                                        <p:cTn id="20" dur="1000"/>
                                        <p:tgtEl>
                                          <p:spTgt spid="9">
                                            <p:txEl>
                                              <p:pRg st="0" end="0"/>
                                            </p:txEl>
                                          </p:spTgt>
                                        </p:tgtEl>
                                        <p:attrNameLst>
                                          <p:attrName>style.rotation</p:attrName>
                                        </p:attrNameLst>
                                      </p:cBhvr>
                                      <p:tavLst>
                                        <p:tav tm="0">
                                          <p:val>
                                            <p:fltVal val="0"/>
                                          </p:val>
                                        </p:tav>
                                        <p:tav tm="100000">
                                          <p:val>
                                            <p:fltVal val="90"/>
                                          </p:val>
                                        </p:tav>
                                      </p:tavLst>
                                    </p:anim>
                                    <p:animEffect transition="out" filter="fade">
                                      <p:cBhvr>
                                        <p:cTn id="21" dur="1000"/>
                                        <p:tgtEl>
                                          <p:spTgt spid="9">
                                            <p:txEl>
                                              <p:pRg st="0" end="0"/>
                                            </p:txEl>
                                          </p:spTgt>
                                        </p:tgtEl>
                                      </p:cBhvr>
                                    </p:animEffect>
                                    <p:set>
                                      <p:cBhvr>
                                        <p:cTn id="22" dur="1" fill="hold">
                                          <p:stCondLst>
                                            <p:cond delay="999"/>
                                          </p:stCondLst>
                                        </p:cTn>
                                        <p:tgtEl>
                                          <p:spTgt spid="9">
                                            <p:txEl>
                                              <p:pRg st="0" end="0"/>
                                            </p:txEl>
                                          </p:spTgt>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9">
                                            <p:bg/>
                                          </p:spTgt>
                                        </p:tgtEl>
                                        <p:attrNameLst>
                                          <p:attrName>ppt_w</p:attrName>
                                        </p:attrNameLst>
                                      </p:cBhvr>
                                      <p:tavLst>
                                        <p:tav tm="0">
                                          <p:val>
                                            <p:strVal val="ppt_w"/>
                                          </p:val>
                                        </p:tav>
                                        <p:tav tm="100000">
                                          <p:val>
                                            <p:fltVal val="0"/>
                                          </p:val>
                                        </p:tav>
                                      </p:tavLst>
                                    </p:anim>
                                    <p:anim calcmode="lin" valueType="num">
                                      <p:cBhvr>
                                        <p:cTn id="25" dur="1000"/>
                                        <p:tgtEl>
                                          <p:spTgt spid="9">
                                            <p:bg/>
                                          </p:spTgt>
                                        </p:tgtEl>
                                        <p:attrNameLst>
                                          <p:attrName>ppt_h</p:attrName>
                                        </p:attrNameLst>
                                      </p:cBhvr>
                                      <p:tavLst>
                                        <p:tav tm="0">
                                          <p:val>
                                            <p:strVal val="ppt_h"/>
                                          </p:val>
                                        </p:tav>
                                        <p:tav tm="100000">
                                          <p:val>
                                            <p:fltVal val="0"/>
                                          </p:val>
                                        </p:tav>
                                      </p:tavLst>
                                    </p:anim>
                                    <p:anim calcmode="lin" valueType="num">
                                      <p:cBhvr>
                                        <p:cTn id="26" dur="1000"/>
                                        <p:tgtEl>
                                          <p:spTgt spid="9">
                                            <p:bg/>
                                          </p:spTgt>
                                        </p:tgtEl>
                                        <p:attrNameLst>
                                          <p:attrName>style.rotation</p:attrName>
                                        </p:attrNameLst>
                                      </p:cBhvr>
                                      <p:tavLst>
                                        <p:tav tm="0">
                                          <p:val>
                                            <p:fltVal val="0"/>
                                          </p:val>
                                        </p:tav>
                                        <p:tav tm="100000">
                                          <p:val>
                                            <p:fltVal val="90"/>
                                          </p:val>
                                        </p:tav>
                                      </p:tavLst>
                                    </p:anim>
                                    <p:animEffect transition="out" filter="fade">
                                      <p:cBhvr>
                                        <p:cTn id="27" dur="1000"/>
                                        <p:tgtEl>
                                          <p:spTgt spid="9">
                                            <p:bg/>
                                          </p:spTgt>
                                        </p:tgtEl>
                                      </p:cBhvr>
                                    </p:animEffect>
                                    <p:set>
                                      <p:cBhvr>
                                        <p:cTn id="28" dur="1" fill="hold">
                                          <p:stCondLst>
                                            <p:cond delay="999"/>
                                          </p:stCondLst>
                                        </p:cTn>
                                        <p:tgtEl>
                                          <p:spTgt spid="9">
                                            <p:bg/>
                                          </p:spTgt>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16" grpId="0" animBg="1"/>
      <p:bldP spid="9" grpId="0" uiExpand="1" build="allAtOnce"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endParaRPr lang="en-US" dirty="0"/>
          </a:p>
          <a:p>
            <a:pPr marL="342900" indent="-342900">
              <a:buFont typeface="Arial" panose="020B0604020202020204" pitchFamily="34" charset="0"/>
              <a:buChar char="•"/>
            </a:pPr>
            <a:r>
              <a:rPr lang="en-US" dirty="0" smtClean="0"/>
              <a:t>Regional </a:t>
            </a:r>
            <a:r>
              <a:rPr lang="en-US" b="1" dirty="0"/>
              <a:t>climate variability </a:t>
            </a:r>
            <a:r>
              <a:rPr lang="en-US" dirty="0"/>
              <a:t>impacts on </a:t>
            </a:r>
            <a:r>
              <a:rPr lang="en-US" b="1" dirty="0"/>
              <a:t>agricultural</a:t>
            </a:r>
            <a:r>
              <a:rPr lang="en-US" dirty="0"/>
              <a:t> and </a:t>
            </a:r>
            <a:r>
              <a:rPr lang="en-US" b="1" dirty="0"/>
              <a:t>forestry</a:t>
            </a:r>
            <a:r>
              <a:rPr lang="en-US" dirty="0"/>
              <a:t> </a:t>
            </a:r>
            <a:r>
              <a:rPr lang="en-US" dirty="0" smtClean="0"/>
              <a:t>sector</a:t>
            </a:r>
          </a:p>
          <a:p>
            <a:endParaRPr lang="en-US" dirty="0" smtClean="0"/>
          </a:p>
          <a:p>
            <a:pPr marL="342900" indent="-342900">
              <a:buFont typeface="Arial" panose="020B0604020202020204" pitchFamily="34" charset="0"/>
              <a:buChar char="•"/>
            </a:pPr>
            <a:r>
              <a:rPr lang="en-US" dirty="0"/>
              <a:t>Drought impacts on </a:t>
            </a:r>
            <a:r>
              <a:rPr lang="en-US" b="1" dirty="0" smtClean="0"/>
              <a:t>managing </a:t>
            </a:r>
            <a:r>
              <a:rPr lang="en-US" b="1" dirty="0"/>
              <a:t>water </a:t>
            </a:r>
            <a:r>
              <a:rPr lang="en-US" b="1" dirty="0" smtClean="0"/>
              <a:t>resources </a:t>
            </a:r>
            <a:r>
              <a:rPr lang="en-US" dirty="0" smtClean="0"/>
              <a:t>in Ag </a:t>
            </a:r>
            <a:r>
              <a:rPr lang="en-US" dirty="0"/>
              <a:t>&amp;</a:t>
            </a:r>
            <a:r>
              <a:rPr lang="en-US" dirty="0" smtClean="0"/>
              <a:t> Forestry</a:t>
            </a:r>
          </a:p>
          <a:p>
            <a:endParaRPr lang="en-US" dirty="0"/>
          </a:p>
          <a:p>
            <a:pPr marL="342900" indent="-342900">
              <a:buFont typeface="Arial" panose="020B0604020202020204" pitchFamily="34" charset="0"/>
              <a:buChar char="•"/>
            </a:pPr>
            <a:r>
              <a:rPr lang="en-US" dirty="0" smtClean="0"/>
              <a:t>LIGHTS tool lacks </a:t>
            </a:r>
            <a:r>
              <a:rPr lang="en-US" b="1" dirty="0"/>
              <a:t>soil moisture </a:t>
            </a:r>
            <a:r>
              <a:rPr lang="en-US" dirty="0" smtClean="0"/>
              <a:t>data</a:t>
            </a:r>
            <a:endParaRPr lang="en-US" dirty="0"/>
          </a:p>
          <a:p>
            <a:endParaRPr lang="en-US" dirty="0"/>
          </a:p>
        </p:txBody>
      </p:sp>
      <p:sp>
        <p:nvSpPr>
          <p:cNvPr id="10" name="Text Placeholder 9"/>
          <p:cNvSpPr>
            <a:spLocks noGrp="1"/>
          </p:cNvSpPr>
          <p:nvPr>
            <p:ph type="body" sz="quarter" idx="13"/>
          </p:nvPr>
        </p:nvSpPr>
        <p:spPr>
          <a:xfrm>
            <a:off x="3140779" y="6484411"/>
            <a:ext cx="2657856" cy="274320"/>
          </a:xfrm>
        </p:spPr>
        <p:txBody>
          <a:bodyPr/>
          <a:lstStyle/>
          <a:p>
            <a:r>
              <a:rPr lang="en-US" dirty="0" smtClean="0"/>
              <a:t>Image Credit: USDA</a:t>
            </a:r>
            <a:endParaRPr lang="en-US" dirty="0"/>
          </a:p>
        </p:txBody>
      </p:sp>
      <p:sp>
        <p:nvSpPr>
          <p:cNvPr id="13" name="Rectangle 12"/>
          <p:cNvSpPr/>
          <p:nvPr/>
        </p:nvSpPr>
        <p:spPr>
          <a:xfrm>
            <a:off x="3367398" y="405419"/>
            <a:ext cx="5615640" cy="707886"/>
          </a:xfrm>
          <a:prstGeom prst="rect">
            <a:avLst/>
          </a:prstGeom>
        </p:spPr>
        <p:txBody>
          <a:bodyPr wrap="none">
            <a:spAutoFit/>
          </a:bodyPr>
          <a:lstStyle/>
          <a:p>
            <a:pPr lvl="0" algn="ctr"/>
            <a:r>
              <a:rPr lang="en-US" sz="4000" dirty="0">
                <a:solidFill>
                  <a:prstClr val="white"/>
                </a:solidFill>
                <a:latin typeface="Century Gothic" panose="020B0502020202020204" pitchFamily="34" charset="0"/>
              </a:rPr>
              <a:t>Community Concerns</a:t>
            </a:r>
            <a:endParaRPr lang="en-US" dirty="0">
              <a:solidFill>
                <a:prstClr val="black"/>
              </a:solidFill>
            </a:endParaRPr>
          </a:p>
        </p:txBody>
      </p:sp>
      <p:pic>
        <p:nvPicPr>
          <p:cNvPr id="26" name="Picture Placeholder 2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6598" b="16598"/>
          <a:stretch>
            <a:fillRect/>
          </a:stretch>
        </p:blipFill>
        <p:spPr>
          <a:xfrm>
            <a:off x="440203" y="1366989"/>
            <a:ext cx="5737573" cy="5117421"/>
          </a:xfrm>
          <a:prstGeom prst="rect">
            <a:avLst/>
          </a:prstGeom>
          <a:ln>
            <a:noFill/>
          </a:ln>
          <a:effectLst>
            <a:softEdge rad="112500"/>
          </a:effectLst>
        </p:spPr>
      </p:pic>
    </p:spTree>
    <p:extLst>
      <p:ext uri="{BB962C8B-B14F-4D97-AF65-F5344CB8AC3E}">
        <p14:creationId xmlns:p14="http://schemas.microsoft.com/office/powerpoint/2010/main" val="14467616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2820791292"/>
              </p:ext>
            </p:extLst>
          </p:nvPr>
        </p:nvGraphicFramePr>
        <p:xfrm>
          <a:off x="4120896" y="1680210"/>
          <a:ext cx="7900417" cy="4594860"/>
        </p:xfrm>
        <a:graphic>
          <a:graphicData uri="http://schemas.openxmlformats.org/drawingml/2006/table">
            <a:tbl>
              <a:tblPr firstRow="1" firstCol="1" bandRow="1">
                <a:tableStyleId>{93296810-A885-4BE3-A3E7-6D5BEEA58F35}</a:tableStyleId>
              </a:tblPr>
              <a:tblGrid>
                <a:gridCol w="1846479"/>
                <a:gridCol w="1744034"/>
                <a:gridCol w="4309904"/>
              </a:tblGrid>
              <a:tr h="1216511">
                <a:tc>
                  <a:txBody>
                    <a:bodyPr/>
                    <a:lstStyle/>
                    <a:p>
                      <a:pPr marL="0" marR="0" algn="ctr">
                        <a:spcBef>
                          <a:spcPts val="0"/>
                        </a:spcBef>
                        <a:spcAft>
                          <a:spcPts val="0"/>
                        </a:spcAft>
                      </a:pPr>
                      <a:r>
                        <a:rPr lang="en-US" sz="2000" dirty="0">
                          <a:effectLst/>
                        </a:rPr>
                        <a:t>Platform &amp; Sensor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378349">
                <a:tc>
                  <a:txBody>
                    <a:bodyPr/>
                    <a:lstStyle/>
                    <a:p>
                      <a:pPr marL="0" marR="0" algn="ctr">
                        <a:spcBef>
                          <a:spcPts val="0"/>
                        </a:spcBef>
                        <a:spcAft>
                          <a:spcPts val="0"/>
                        </a:spcAft>
                      </a:pPr>
                      <a:r>
                        <a:rPr lang="en-US" sz="2000" dirty="0" smtClean="0">
                          <a:effectLst/>
                        </a:rPr>
                        <a:t>Soil Moisture Active Passive</a:t>
                      </a:r>
                      <a:r>
                        <a:rPr lang="en-US" sz="2000" baseline="0" dirty="0" smtClean="0">
                          <a:effectLst/>
                        </a:rPr>
                        <a:t> (</a:t>
                      </a:r>
                      <a:r>
                        <a:rPr lang="en-US" sz="2000" dirty="0" smtClean="0">
                          <a:effectLst/>
                        </a:rPr>
                        <a:t>SMAP),</a:t>
                      </a:r>
                    </a:p>
                    <a:p>
                      <a:pPr marL="0" marR="0" algn="ctr">
                        <a:spcBef>
                          <a:spcPts val="0"/>
                        </a:spcBef>
                        <a:spcAft>
                          <a:spcPts val="0"/>
                        </a:spcAft>
                      </a:pPr>
                      <a:r>
                        <a:rPr lang="en-US" sz="2000" dirty="0" smtClean="0">
                          <a:effectLst/>
                          <a:latin typeface="Century Gothic"/>
                          <a:ea typeface="Century Gothic"/>
                          <a:cs typeface="Times New Roman"/>
                        </a:rPr>
                        <a:t>Passive Radiometer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spcBef>
                          <a:spcPts val="0"/>
                        </a:spcBef>
                        <a:spcAft>
                          <a:spcPts val="0"/>
                        </a:spcAft>
                      </a:pPr>
                      <a:r>
                        <a:rPr lang="en-US" sz="2000" dirty="0">
                          <a:effectLst/>
                        </a:rPr>
                        <a:t>Soil </a:t>
                      </a:r>
                      <a:r>
                        <a:rPr lang="en-US" sz="2000" dirty="0" smtClean="0">
                          <a:effectLst/>
                        </a:rPr>
                        <a:t>Moisture, Level-3, 36km Resolution</a:t>
                      </a:r>
                      <a:endParaRPr lang="en-US" sz="2000" dirty="0">
                        <a:effectLst/>
                        <a:latin typeface="Century Gothic"/>
                        <a:ea typeface="Century Gothic"/>
                        <a:cs typeface="Times New Roman"/>
                      </a:endParaRPr>
                    </a:p>
                  </a:txBody>
                  <a:tcPr marL="68580" marR="68580" marT="0" marB="0" anchor="ctr"/>
                </a:tc>
                <a:tc>
                  <a:txBody>
                    <a:bodyPr/>
                    <a:lstStyle/>
                    <a:p>
                      <a:pPr marL="0" marR="0">
                        <a:spcBef>
                          <a:spcPts val="0"/>
                        </a:spcBef>
                        <a:spcAft>
                          <a:spcPts val="0"/>
                        </a:spcAft>
                      </a:pPr>
                      <a:r>
                        <a:rPr lang="en-US" sz="2000" dirty="0">
                          <a:effectLst/>
                        </a:rPr>
                        <a:t>Soil moisture data </a:t>
                      </a:r>
                      <a:r>
                        <a:rPr lang="en-US" sz="2000" dirty="0" smtClean="0">
                          <a:effectLst/>
                        </a:rPr>
                        <a:t>will be incorporated </a:t>
                      </a:r>
                      <a:r>
                        <a:rPr lang="en-US" sz="2000" dirty="0">
                          <a:effectLst/>
                        </a:rPr>
                        <a:t>into the SERCH LIGHTS tool to increase the relevance of the tool for water management purposes and better drought prediction. </a:t>
                      </a:r>
                      <a:endParaRPr lang="en-US" sz="2000" dirty="0">
                        <a:effectLst/>
                        <a:latin typeface="Century Gothic"/>
                        <a:ea typeface="Century Gothic"/>
                        <a:cs typeface="Times New Roman"/>
                      </a:endParaRPr>
                    </a:p>
                  </a:txBody>
                  <a:tcPr marL="68580" marR="68580" marT="0" marB="0" anchor="ctr"/>
                </a:tc>
              </a:tr>
            </a:tbl>
          </a:graphicData>
        </a:graphic>
      </p:graphicFrame>
      <p:sp>
        <p:nvSpPr>
          <p:cNvPr id="4" name="Text Placeholder 3"/>
          <p:cNvSpPr>
            <a:spLocks noGrp="1"/>
          </p:cNvSpPr>
          <p:nvPr>
            <p:ph type="body" sz="quarter" idx="13"/>
          </p:nvPr>
        </p:nvSpPr>
        <p:spPr>
          <a:xfrm>
            <a:off x="1237805" y="6279134"/>
            <a:ext cx="1969516" cy="329946"/>
          </a:xfrm>
        </p:spPr>
        <p:txBody>
          <a:bodyPr>
            <a:noAutofit/>
          </a:bodyPr>
          <a:lstStyle/>
          <a:p>
            <a:r>
              <a:rPr lang="en-US" dirty="0" smtClean="0"/>
              <a:t>Image Credit: NASA</a:t>
            </a:r>
            <a:endParaRPr lang="en-US" dirty="0"/>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NASA </a:t>
            </a:r>
            <a:r>
              <a:rPr lang="en-US" sz="4000" dirty="0" smtClean="0">
                <a:solidFill>
                  <a:prstClr val="white"/>
                </a:solidFill>
              </a:rPr>
              <a:t>Satellites/Sensors </a:t>
            </a:r>
            <a:r>
              <a:rPr lang="en-US" sz="4000" dirty="0">
                <a:solidFill>
                  <a:prstClr val="white"/>
                </a:solidFill>
              </a:rPr>
              <a:t>U</a:t>
            </a:r>
            <a:r>
              <a:rPr lang="en-US" sz="4000" dirty="0" smtClean="0">
                <a:solidFill>
                  <a:prstClr val="white"/>
                </a:solidFill>
              </a:rPr>
              <a:t>sed</a:t>
            </a:r>
            <a:endParaRPr lang="en-US" sz="4000" dirty="0">
              <a:solidFill>
                <a:prstClr val="white"/>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29" y="1657604"/>
            <a:ext cx="3796667" cy="4594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69948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1375661615"/>
              </p:ext>
            </p:extLst>
          </p:nvPr>
        </p:nvGraphicFramePr>
        <p:xfrm>
          <a:off x="3767327" y="1680210"/>
          <a:ext cx="7824598" cy="4594860"/>
        </p:xfrm>
        <a:graphic>
          <a:graphicData uri="http://schemas.openxmlformats.org/drawingml/2006/table">
            <a:tbl>
              <a:tblPr firstRow="1" firstCol="1" bandRow="1">
                <a:tableStyleId>{93296810-A885-4BE3-A3E7-6D5BEEA58F35}</a:tableStyleId>
              </a:tblPr>
              <a:tblGrid>
                <a:gridCol w="1828760"/>
                <a:gridCol w="1727295"/>
                <a:gridCol w="4268543"/>
              </a:tblGrid>
              <a:tr h="1000786">
                <a:tc>
                  <a:txBody>
                    <a:bodyPr/>
                    <a:lstStyle/>
                    <a:p>
                      <a:pPr marL="0" marR="0" algn="ctr">
                        <a:spcBef>
                          <a:spcPts val="0"/>
                        </a:spcBef>
                        <a:spcAft>
                          <a:spcPts val="0"/>
                        </a:spcAft>
                      </a:pPr>
                      <a:r>
                        <a:rPr lang="en-US" sz="2000" dirty="0" smtClean="0">
                          <a:effectLst/>
                          <a:latin typeface="Century Gothic"/>
                          <a:ea typeface="Century Gothic"/>
                          <a:cs typeface="Times New Roman"/>
                        </a:rPr>
                        <a:t>Data</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594074">
                <a:tc>
                  <a:txBody>
                    <a:bodyPr/>
                    <a:lstStyle/>
                    <a:p>
                      <a:pPr marL="0" marR="0" algn="ctr">
                        <a:spcBef>
                          <a:spcPts val="0"/>
                        </a:spcBef>
                        <a:spcAft>
                          <a:spcPts val="0"/>
                        </a:spcAft>
                      </a:pPr>
                      <a:r>
                        <a:rPr lang="en-US" sz="2000" dirty="0" smtClean="0">
                          <a:effectLst/>
                        </a:rPr>
                        <a:t>NASA North American Land Data Assimilation System (NLDAS)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spcBef>
                          <a:spcPts val="0"/>
                        </a:spcBef>
                        <a:spcAft>
                          <a:spcPts val="0"/>
                        </a:spcAft>
                      </a:pPr>
                      <a:r>
                        <a:rPr lang="en-US" sz="2000" dirty="0" smtClean="0">
                          <a:effectLst/>
                        </a:rPr>
                        <a:t>Soil moisture </a:t>
                      </a:r>
                      <a:endParaRPr lang="en-US" sz="2000" dirty="0">
                        <a:effectLst/>
                        <a:latin typeface="Century Gothic"/>
                        <a:ea typeface="Century Gothic"/>
                        <a:cs typeface="Times New Roman"/>
                      </a:endParaRPr>
                    </a:p>
                  </a:txBody>
                  <a:tcPr marL="68580" marR="68580" marT="0" marB="0" anchor="ctr"/>
                </a:tc>
                <a:tc>
                  <a:txBody>
                    <a:bodyPr/>
                    <a:lstStyle/>
                    <a:p>
                      <a:pPr marL="0" marR="0">
                        <a:spcBef>
                          <a:spcPts val="0"/>
                        </a:spcBef>
                        <a:spcAft>
                          <a:spcPts val="0"/>
                        </a:spcAft>
                      </a:pPr>
                      <a:r>
                        <a:rPr lang="en-US" sz="2000" dirty="0" smtClean="0">
                          <a:effectLst/>
                        </a:rPr>
                        <a:t>Soil moisture data will</a:t>
                      </a:r>
                      <a:r>
                        <a:rPr lang="en-US" sz="2000" baseline="0" dirty="0" smtClean="0">
                          <a:effectLst/>
                        </a:rPr>
                        <a:t> be </a:t>
                      </a:r>
                      <a:r>
                        <a:rPr lang="en-US" sz="2000" dirty="0" smtClean="0">
                          <a:effectLst/>
                        </a:rPr>
                        <a:t>incorporated into the SERCH LIGHTS tool to increase the relevance of the tool for water management purposes and better drought prediction.</a:t>
                      </a:r>
                      <a:endParaRPr lang="en-US" sz="2000" dirty="0">
                        <a:effectLst/>
                        <a:latin typeface="Century Gothic"/>
                        <a:ea typeface="Century Gothic"/>
                        <a:cs typeface="Times New Roman"/>
                      </a:endParaRPr>
                    </a:p>
                  </a:txBody>
                  <a:tcPr marL="68580" marR="68580" marT="0" marB="0" anchor="ctr"/>
                </a:tc>
              </a:tr>
            </a:tbl>
          </a:graphicData>
        </a:graphic>
      </p:graphicFrame>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Ancillary Data used </a:t>
            </a:r>
            <a:endParaRPr lang="en-US" sz="4000" dirty="0">
              <a:solidFill>
                <a:prstClr val="white"/>
              </a:solidFill>
            </a:endParaRPr>
          </a:p>
        </p:txBody>
      </p:sp>
      <p:pic>
        <p:nvPicPr>
          <p:cNvPr id="3074" name="Picture 2" descr="NLDA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30" y="2251710"/>
            <a:ext cx="2597092" cy="285680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876300" y="6061774"/>
            <a:ext cx="1924812" cy="29184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Image Credit: GSFC</a:t>
            </a:r>
          </a:p>
        </p:txBody>
      </p:sp>
    </p:spTree>
    <p:extLst>
      <p:ext uri="{BB962C8B-B14F-4D97-AF65-F5344CB8AC3E}">
        <p14:creationId xmlns:p14="http://schemas.microsoft.com/office/powerpoint/2010/main" val="136757021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1093004008"/>
              </p:ext>
            </p:extLst>
          </p:nvPr>
        </p:nvGraphicFramePr>
        <p:xfrm>
          <a:off x="3755136" y="1680210"/>
          <a:ext cx="7836789" cy="4594860"/>
        </p:xfrm>
        <a:graphic>
          <a:graphicData uri="http://schemas.openxmlformats.org/drawingml/2006/table">
            <a:tbl>
              <a:tblPr firstRow="1" firstCol="1" bandRow="1">
                <a:tableStyleId>{93296810-A885-4BE3-A3E7-6D5BEEA58F35}</a:tableStyleId>
              </a:tblPr>
              <a:tblGrid>
                <a:gridCol w="1831609"/>
                <a:gridCol w="1729986"/>
                <a:gridCol w="4275194"/>
              </a:tblGrid>
              <a:tr h="1109241">
                <a:tc>
                  <a:txBody>
                    <a:bodyPr/>
                    <a:lstStyle/>
                    <a:p>
                      <a:pPr marL="0" marR="0" algn="ctr">
                        <a:spcBef>
                          <a:spcPts val="0"/>
                        </a:spcBef>
                        <a:spcAft>
                          <a:spcPts val="0"/>
                        </a:spcAft>
                      </a:pPr>
                      <a:r>
                        <a:rPr lang="en-US" sz="2000" dirty="0" smtClean="0">
                          <a:effectLst/>
                        </a:rPr>
                        <a:t>Sensor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485619">
                <a:tc>
                  <a:txBody>
                    <a:bodyPr/>
                    <a:lstStyle/>
                    <a:p>
                      <a:pPr marL="0" marR="0" algn="ctr">
                        <a:spcBef>
                          <a:spcPts val="0"/>
                        </a:spcBef>
                        <a:spcAft>
                          <a:spcPts val="0"/>
                        </a:spcAft>
                      </a:pPr>
                      <a:r>
                        <a:rPr lang="en-US" sz="2000" dirty="0" smtClean="0">
                          <a:effectLst/>
                        </a:rPr>
                        <a:t>USDA</a:t>
                      </a:r>
                      <a:r>
                        <a:rPr lang="en-US" sz="2000" baseline="0" dirty="0" smtClean="0">
                          <a:effectLst/>
                        </a:rPr>
                        <a:t> </a:t>
                      </a:r>
                      <a:r>
                        <a:rPr lang="en-US" sz="2000" dirty="0" smtClean="0">
                          <a:effectLst/>
                        </a:rPr>
                        <a:t>Soil Climate Analysis Network (SCAN)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Soil Moisture</a:t>
                      </a:r>
                      <a:endParaRPr lang="en-US" sz="2000" dirty="0" smtClean="0">
                        <a:effectLst/>
                        <a:latin typeface="+mn-lt"/>
                        <a:ea typeface="Century Gothic"/>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SCAN Soil Moisture</a:t>
                      </a:r>
                    </a:p>
                    <a:p>
                      <a:pPr marL="0" marR="0">
                        <a:spcBef>
                          <a:spcPts val="0"/>
                        </a:spcBef>
                        <a:spcAft>
                          <a:spcPts val="0"/>
                        </a:spcAft>
                      </a:pPr>
                      <a:r>
                        <a:rPr lang="en-US" sz="2000" dirty="0" smtClean="0">
                          <a:effectLst/>
                        </a:rPr>
                        <a:t>data  from testing stations in the study area were used</a:t>
                      </a:r>
                      <a:r>
                        <a:rPr lang="en-US" sz="2000" baseline="0" dirty="0" smtClean="0">
                          <a:effectLst/>
                        </a:rPr>
                        <a:t> for validation.</a:t>
                      </a:r>
                      <a:r>
                        <a:rPr lang="en-US" sz="2000" dirty="0" smtClean="0">
                          <a:effectLst/>
                        </a:rPr>
                        <a:t> The sensor was a dielectric constant measuring device, at a depth of 5.08cm.</a:t>
                      </a:r>
                      <a:endParaRPr lang="en-US" sz="2000" dirty="0">
                        <a:effectLst/>
                        <a:latin typeface="Century Gothic"/>
                        <a:ea typeface="Century Gothic"/>
                        <a:cs typeface="Times New Roman"/>
                      </a:endParaRPr>
                    </a:p>
                  </a:txBody>
                  <a:tcPr marL="68580" marR="68580" marT="0" marB="0" anchor="ctr"/>
                </a:tc>
              </a:tr>
            </a:tbl>
          </a:graphicData>
        </a:graphic>
      </p:graphicFrame>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prstClr val="white"/>
                </a:solidFill>
              </a:rPr>
              <a:t>Ancillary Data U</a:t>
            </a:r>
            <a:r>
              <a:rPr lang="en-US" sz="4000" dirty="0" smtClean="0">
                <a:solidFill>
                  <a:prstClr val="white"/>
                </a:solidFill>
              </a:rPr>
              <a:t>sed</a:t>
            </a:r>
            <a:endParaRPr lang="en-US" sz="4000" dirty="0">
              <a:solidFill>
                <a:prstClr val="white"/>
              </a:solidFill>
            </a:endParaRPr>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0272"/>
          <a:stretch/>
        </p:blipFill>
        <p:spPr bwMode="auto">
          <a:xfrm>
            <a:off x="168546" y="1680210"/>
            <a:ext cx="3376883" cy="452056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3"/>
          <p:cNvSpPr txBox="1">
            <a:spLocks/>
          </p:cNvSpPr>
          <p:nvPr/>
        </p:nvSpPr>
        <p:spPr>
          <a:xfrm>
            <a:off x="953565" y="6266434"/>
            <a:ext cx="1797812" cy="27914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Image Credit: </a:t>
            </a:r>
            <a:r>
              <a:rPr lang="fr-FR" dirty="0"/>
              <a:t>NRCS </a:t>
            </a:r>
            <a:endParaRPr lang="en-US" dirty="0"/>
          </a:p>
        </p:txBody>
      </p:sp>
    </p:spTree>
    <p:extLst>
      <p:ext uri="{BB962C8B-B14F-4D97-AF65-F5344CB8AC3E}">
        <p14:creationId xmlns:p14="http://schemas.microsoft.com/office/powerpoint/2010/main" val="182792962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sz="quarter" idx="12"/>
            <p:extLst>
              <p:ext uri="{D42A27DB-BD31-4B8C-83A1-F6EECF244321}">
                <p14:modId xmlns:p14="http://schemas.microsoft.com/office/powerpoint/2010/main" val="1847030164"/>
              </p:ext>
            </p:extLst>
          </p:nvPr>
        </p:nvGraphicFramePr>
        <p:xfrm>
          <a:off x="662155" y="1485900"/>
          <a:ext cx="10929769" cy="529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Methodology</a:t>
            </a:r>
          </a:p>
        </p:txBody>
      </p:sp>
      <p:pic>
        <p:nvPicPr>
          <p:cNvPr id="1026" name="Picture 2" descr="https://www.nasa.gov/sites/default/files/thumbnails/image/pia19133_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303" r="3781"/>
          <a:stretch/>
        </p:blipFill>
        <p:spPr bwMode="auto">
          <a:xfrm>
            <a:off x="869942" y="2280500"/>
            <a:ext cx="2680073" cy="34663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3"/>
          </p:nvPr>
        </p:nvSpPr>
        <p:spPr>
          <a:xfrm>
            <a:off x="535286" y="6128960"/>
            <a:ext cx="2657856" cy="274320"/>
          </a:xfrm>
        </p:spPr>
        <p:txBody>
          <a:bodyPr/>
          <a:lstStyle/>
          <a:p>
            <a:r>
              <a:rPr lang="en-US" dirty="0" smtClean="0"/>
              <a:t>Image Credit: NASA</a:t>
            </a:r>
            <a:endParaRPr lang="en-US" dirty="0"/>
          </a:p>
        </p:txBody>
      </p:sp>
      <p:sp>
        <p:nvSpPr>
          <p:cNvPr id="2" name="Rectangle 1"/>
          <p:cNvSpPr/>
          <p:nvPr/>
        </p:nvSpPr>
        <p:spPr>
          <a:xfrm>
            <a:off x="5866184" y="1357170"/>
            <a:ext cx="1859805"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a:t>
            </a:r>
            <a:r>
              <a:rPr lang="en-US" sz="5400" b="0" cap="none" spc="0" dirty="0" smtClean="0">
                <a:ln w="0"/>
                <a:solidFill>
                  <a:schemeClr val="tx1">
                    <a:lumMod val="50000"/>
                    <a:lumOff val="50000"/>
                  </a:schemeClr>
                </a:solidFill>
                <a:effectLst/>
              </a:rPr>
              <a:t> </a:t>
            </a: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978006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5402</TotalTime>
  <Words>3126</Words>
  <Application>Microsoft Office PowerPoint</Application>
  <PresentationFormat>Widescreen</PresentationFormat>
  <Paragraphs>411</Paragraphs>
  <Slides>23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Cambria Math</vt:lpstr>
      <vt:lpstr>Century Gothic</vt:lpstr>
      <vt:lpstr>Garamond</vt:lpstr>
      <vt:lpstr>Questrial</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DEVELOP-15</cp:lastModifiedBy>
  <cp:revision>348</cp:revision>
  <dcterms:created xsi:type="dcterms:W3CDTF">2015-05-18T13:26:09Z</dcterms:created>
  <dcterms:modified xsi:type="dcterms:W3CDTF">2016-08-04T20:45:20Z</dcterms:modified>
</cp:coreProperties>
</file>