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67"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Garamond" panose="02020404030301010803" pitchFamily="18" charset="0"/>
      <p:regular r:id="rId8"/>
      <p:bold r:id="rId9"/>
      <p:italic r:id="rId10"/>
    </p:embeddedFont>
    <p:embeddedFont>
      <p:font typeface="Questrial" panose="020B0604020202020204" charset="0"/>
      <p:regular r:id="rId11"/>
    </p:embeddedFont>
    <p:embeddedFont>
      <p:font typeface="Webdings" panose="05030102010509060703" pitchFamily="18" charset="2"/>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userDrawn="1">
          <p15:clr>
            <a:srgbClr val="A4A3A4"/>
          </p15:clr>
        </p15:guide>
        <p15:guide id="2" pos="83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5" clrIdx="0">
    <p:extLst/>
  </p:cmAuthor>
  <p:cmAuthor id="2" name="Emma Baghel" initials="EB" lastIdx="1" clrIdx="1"/>
  <p:cmAuthor id="3" name="Childs, Lauren M. (LARC-E3)[DEVELOP]" initials="LCG" lastIdx="1" clrIdx="2">
    <p:extLst>
      <p:ext uri="{19B8F6BF-5375-455C-9EA6-DF929625EA0E}">
        <p15:presenceInfo xmlns:p15="http://schemas.microsoft.com/office/powerpoint/2012/main" userId="Childs, Lauren M. (LARC-E3)[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995" autoAdjust="0"/>
    <p:restoredTop sz="94660"/>
  </p:normalViewPr>
  <p:slideViewPr>
    <p:cSldViewPr snapToGrid="0" showGuides="1">
      <p:cViewPr varScale="1">
        <p:scale>
          <a:sx n="13" d="100"/>
          <a:sy n="13" d="100"/>
        </p:scale>
        <p:origin x="2694" y="96"/>
      </p:cViewPr>
      <p:guideLst>
        <p:guide orient="horz" pos="11520"/>
        <p:guide pos="8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14190327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49" name="Shape 34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206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3A9DB"/>
              </a:buClr>
              <a:buFont typeface="Arial"/>
              <a:buNone/>
              <a:defRPr sz="6000" b="1" i="0" u="none" strike="noStrike" cap="none">
                <a:solidFill>
                  <a:srgbClr val="73A9D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5AADB"/>
              </a:buClr>
              <a:buFont typeface="Arial"/>
              <a:buNone/>
              <a:defRPr sz="16000" b="0" i="0" u="none" strike="noStrike" cap="none">
                <a:solidFill>
                  <a:srgbClr val="75AAD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1" name="Shape 5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52" name="Shape 5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7" name="Shape 7"/>
          <p:cNvPicPr preferRelativeResize="0"/>
          <p:nvPr/>
        </p:nvPicPr>
        <p:blipFill rotWithShape="1">
          <a:blip r:embed="rId3">
            <a:alphaModFix/>
          </a:blip>
          <a:srcRect/>
          <a:stretch/>
        </p:blipFill>
        <p:spPr>
          <a:xfrm>
            <a:off x="923028" y="698499"/>
            <a:ext cx="2482776" cy="2512396"/>
          </a:xfrm>
          <a:prstGeom prst="rect">
            <a:avLst/>
          </a:prstGeom>
          <a:noFill/>
          <a:ln>
            <a:noFill/>
          </a:ln>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49158" y="766354"/>
            <a:ext cx="2870622" cy="2377441"/>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6.tif"/><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8.png"/><Relationship Id="rId20" Type="http://schemas.microsoft.com/office/2007/relationships/hdphoto" Target="../media/hdphoto1.wdp"/><Relationship Id="rId29" Type="http://schemas.openxmlformats.org/officeDocument/2006/relationships/image" Target="../media/image29.tiff"/><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jpeg"/><Relationship Id="rId32" Type="http://schemas.openxmlformats.org/officeDocument/2006/relationships/image" Target="../media/image32.png"/><Relationship Id="rId5" Type="http://schemas.openxmlformats.org/officeDocument/2006/relationships/image" Target="../media/image7.png"/><Relationship Id="rId15" Type="http://schemas.openxmlformats.org/officeDocument/2006/relationships/image" Target="../media/image17.png"/><Relationship Id="rId23" Type="http://schemas.microsoft.com/office/2007/relationships/hdphoto" Target="../media/hdphoto2.wdp"/><Relationship Id="rId28"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3.png"/><Relationship Id="rId27" Type="http://schemas.openxmlformats.org/officeDocument/2006/relationships/image" Target="../media/image27.png"/><Relationship Id="rId30"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43052" y="20263370"/>
            <a:ext cx="5190768" cy="2454366"/>
          </a:xfrm>
          <a:prstGeom prst="rect">
            <a:avLst/>
          </a:prstGeom>
        </p:spPr>
      </p:pic>
      <p:grpSp>
        <p:nvGrpSpPr>
          <p:cNvPr id="253" name="Group 252"/>
          <p:cNvGrpSpPr/>
          <p:nvPr/>
        </p:nvGrpSpPr>
        <p:grpSpPr>
          <a:xfrm>
            <a:off x="974764" y="10202322"/>
            <a:ext cx="11690405" cy="10332881"/>
            <a:chOff x="974764" y="10202322"/>
            <a:chExt cx="11690405" cy="10332881"/>
          </a:xfrm>
        </p:grpSpPr>
        <p:grpSp>
          <p:nvGrpSpPr>
            <p:cNvPr id="327" name="Group 326"/>
            <p:cNvGrpSpPr/>
            <p:nvPr/>
          </p:nvGrpSpPr>
          <p:grpSpPr>
            <a:xfrm>
              <a:off x="979906" y="10202322"/>
              <a:ext cx="11685263" cy="10332881"/>
              <a:chOff x="728210" y="10582609"/>
              <a:chExt cx="11685263" cy="10332881"/>
            </a:xfrm>
          </p:grpSpPr>
          <p:sp>
            <p:nvSpPr>
              <p:cNvPr id="82" name="Shape 55"/>
              <p:cNvSpPr txBox="1"/>
              <p:nvPr/>
            </p:nvSpPr>
            <p:spPr>
              <a:xfrm>
                <a:off x="5602875" y="12353204"/>
                <a:ext cx="2783454" cy="1191850"/>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    NDVI</a:t>
                </a:r>
              </a:p>
            </p:txBody>
          </p:sp>
          <p:sp>
            <p:nvSpPr>
              <p:cNvPr id="85" name="Shape 55"/>
              <p:cNvSpPr txBox="1"/>
              <p:nvPr/>
            </p:nvSpPr>
            <p:spPr>
              <a:xfrm>
                <a:off x="5602876" y="10926251"/>
                <a:ext cx="2783454" cy="1191850"/>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    LST</a:t>
                </a:r>
              </a:p>
            </p:txBody>
          </p:sp>
          <p:sp>
            <p:nvSpPr>
              <p:cNvPr id="87" name="Shape 55"/>
              <p:cNvSpPr txBox="1"/>
              <p:nvPr/>
            </p:nvSpPr>
            <p:spPr>
              <a:xfrm>
                <a:off x="5595708" y="13780158"/>
                <a:ext cx="2790622" cy="1556549"/>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Precipitation </a:t>
                </a:r>
              </a:p>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Radar Data</a:t>
                </a:r>
              </a:p>
              <a:p>
                <a:pPr>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Resampled to</a:t>
                </a:r>
              </a:p>
              <a:p>
                <a:pPr>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0.1°-spatial </a:t>
                </a:r>
              </a:p>
              <a:p>
                <a:pPr>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resolution</a:t>
                </a:r>
              </a:p>
            </p:txBody>
          </p:sp>
          <p:cxnSp>
            <p:nvCxnSpPr>
              <p:cNvPr id="88" name="Straight Arrow Connector 87"/>
              <p:cNvCxnSpPr/>
              <p:nvPr/>
            </p:nvCxnSpPr>
            <p:spPr>
              <a:xfrm>
                <a:off x="4905618" y="14214995"/>
                <a:ext cx="638337" cy="2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905618" y="11652824"/>
                <a:ext cx="2539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159554" y="11274234"/>
                <a:ext cx="0" cy="139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159753" y="11274234"/>
                <a:ext cx="384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5159554" y="12664727"/>
                <a:ext cx="3844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8386331" y="11274234"/>
                <a:ext cx="311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400985" y="14032958"/>
                <a:ext cx="298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400985" y="12715955"/>
                <a:ext cx="298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697656" y="11274234"/>
                <a:ext cx="16921" cy="2758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8699923" y="12715955"/>
                <a:ext cx="2373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731168" y="10589695"/>
                <a:ext cx="4174450" cy="1865218"/>
                <a:chOff x="731168" y="10589695"/>
                <a:chExt cx="4174450" cy="1470648"/>
              </a:xfrm>
            </p:grpSpPr>
            <p:sp>
              <p:nvSpPr>
                <p:cNvPr id="81" name="Shape 54"/>
                <p:cNvSpPr txBox="1"/>
                <p:nvPr/>
              </p:nvSpPr>
              <p:spPr>
                <a:xfrm>
                  <a:off x="731168" y="10589695"/>
                  <a:ext cx="4174450" cy="147064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1463040" tIns="45700" rIns="91425" bIns="45700" anchor="ctr" anchorCtr="0">
                  <a:noAutofit/>
                </a:bodyPr>
                <a:lstStyle/>
                <a:p>
                  <a:pPr algn="ct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Terra MODIS</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NDVI and LST</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0.05° Spatial Resolution</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Level 3 product</a:t>
                  </a:r>
                </a:p>
              </p:txBody>
            </p:sp>
            <p:pic>
              <p:nvPicPr>
                <p:cNvPr id="98" name="Picture 2" descr="05 Terr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0109" y="10826918"/>
                  <a:ext cx="1172926" cy="8818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750740" y="12670111"/>
                <a:ext cx="4174450" cy="1882381"/>
                <a:chOff x="750522" y="12407649"/>
                <a:chExt cx="4174450" cy="1484180"/>
              </a:xfrm>
            </p:grpSpPr>
            <p:sp>
              <p:nvSpPr>
                <p:cNvPr id="86" name="Shape 54"/>
                <p:cNvSpPr txBox="1"/>
                <p:nvPr/>
              </p:nvSpPr>
              <p:spPr>
                <a:xfrm>
                  <a:off x="750522" y="12407649"/>
                  <a:ext cx="4174450" cy="1484180"/>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1463040" tIns="45700" rIns="91425" bIns="45700" anchor="ctr" anchorCtr="0">
                  <a:noAutofit/>
                </a:bodyPr>
                <a:lstStyle/>
                <a:p>
                  <a:pPr algn="ct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TRMM- PR</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Daily Precipitation (mm)</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0.25° Spatial Resolution</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3B43 Level 3 Product</a:t>
                  </a:r>
                </a:p>
              </p:txBody>
            </p:sp>
            <p:pic>
              <p:nvPicPr>
                <p:cNvPr id="99" name="Picture 4" descr="04 TRM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6985" y="12596399"/>
                  <a:ext cx="1340511" cy="1140860"/>
                </a:xfrm>
                <a:prstGeom prst="rect">
                  <a:avLst/>
                </a:prstGeom>
                <a:noFill/>
                <a:extLst>
                  <a:ext uri="{909E8E84-426E-40DD-AFC4-6F175D3DCCD1}">
                    <a14:hiddenFill xmlns:a14="http://schemas.microsoft.com/office/drawing/2010/main">
                      <a:solidFill>
                        <a:srgbClr val="FFFFFF"/>
                      </a:solidFill>
                    </a14:hiddenFill>
                  </a:ext>
                </a:extLst>
              </p:spPr>
            </p:pic>
          </p:grpSp>
          <p:sp>
            <p:nvSpPr>
              <p:cNvPr id="143" name="CuadroTexto 2"/>
              <p:cNvSpPr txBox="1"/>
              <p:nvPr/>
            </p:nvSpPr>
            <p:spPr>
              <a:xfrm>
                <a:off x="1065886" y="20665201"/>
                <a:ext cx="2077061"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800" b="1" dirty="0">
                    <a:solidFill>
                      <a:schemeClr val="bg1"/>
                    </a:solidFill>
                    <a:latin typeface="Century Gothic" panose="020B0502020202020204" pitchFamily="34" charset="0"/>
                  </a:rPr>
                  <a:t>Photo credit: European Space Agency</a:t>
                </a:r>
              </a:p>
            </p:txBody>
          </p:sp>
          <p:cxnSp>
            <p:nvCxnSpPr>
              <p:cNvPr id="152" name="Straight Arrow Connector 151"/>
              <p:cNvCxnSpPr/>
              <p:nvPr/>
            </p:nvCxnSpPr>
            <p:spPr>
              <a:xfrm>
                <a:off x="8722883" y="16136478"/>
                <a:ext cx="2311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V="1">
                <a:off x="8440532" y="18427576"/>
                <a:ext cx="496715" cy="1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2" name="Shape 54"/>
              <p:cNvSpPr txBox="1"/>
              <p:nvPr/>
            </p:nvSpPr>
            <p:spPr>
              <a:xfrm>
                <a:off x="731515" y="19031749"/>
                <a:ext cx="4174450" cy="1883741"/>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1463040" tIns="45700" rIns="91425" bIns="45700" anchor="ctr" anchorCtr="0">
                <a:noAutofit/>
              </a:bodyPr>
              <a:lstStyle/>
              <a:p>
                <a:pPr algn="ct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SRTM v-2 C-Band</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90m Spatial Resolution Digital Elevation Model</a:t>
                </a:r>
              </a:p>
            </p:txBody>
          </p:sp>
          <p:cxnSp>
            <p:nvCxnSpPr>
              <p:cNvPr id="182" name="Straight Connector 181"/>
              <p:cNvCxnSpPr/>
              <p:nvPr/>
            </p:nvCxnSpPr>
            <p:spPr>
              <a:xfrm>
                <a:off x="4938384" y="15683453"/>
                <a:ext cx="298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224603" y="15683453"/>
                <a:ext cx="9336" cy="4258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925678" y="19941833"/>
                <a:ext cx="298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7012260" y="17499903"/>
                <a:ext cx="4743" cy="225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8404017" y="14456741"/>
                <a:ext cx="318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8717609" y="14456741"/>
                <a:ext cx="5274" cy="1679737"/>
              </a:xfrm>
              <a:prstGeom prst="line">
                <a:avLst/>
              </a:prstGeom>
            </p:spPr>
            <p:style>
              <a:lnRef idx="1">
                <a:schemeClr val="accent1"/>
              </a:lnRef>
              <a:fillRef idx="0">
                <a:schemeClr val="accent1"/>
              </a:fillRef>
              <a:effectRef idx="0">
                <a:schemeClr val="accent1"/>
              </a:effectRef>
              <a:fontRef idx="minor">
                <a:schemeClr val="tx1"/>
              </a:fontRef>
            </p:style>
          </p:cxnSp>
          <p:sp>
            <p:nvSpPr>
              <p:cNvPr id="162" name="Shape 54"/>
              <p:cNvSpPr txBox="1"/>
              <p:nvPr/>
            </p:nvSpPr>
            <p:spPr>
              <a:xfrm>
                <a:off x="731168" y="14778256"/>
                <a:ext cx="4174450" cy="1888855"/>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1463040" tIns="45700" rIns="91425" bIns="45700" anchor="ctr" anchorCtr="0">
                <a:noAutofit/>
              </a:bodyPr>
              <a:lstStyle/>
              <a:p>
                <a:pPr algn="ctr">
                  <a:buClr>
                    <a:schemeClr val="dk1"/>
                  </a:buClr>
                  <a:buSzPct val="25000"/>
                </a:pPr>
                <a:r>
                  <a:rPr lang="en-US" sz="2000" b="1" dirty="0" err="1">
                    <a:solidFill>
                      <a:schemeClr val="accent3">
                        <a:lumMod val="50000"/>
                      </a:schemeClr>
                    </a:solidFill>
                    <a:latin typeface="Garamond" panose="02020404030301010803" pitchFamily="18" charset="0"/>
                    <a:ea typeface="Garamond"/>
                    <a:cs typeface="Garamond"/>
                    <a:sym typeface="Garamond"/>
                  </a:rPr>
                  <a:t>eMODIS</a:t>
                </a:r>
                <a:r>
                  <a:rPr lang="en-US" sz="2000" b="1" dirty="0">
                    <a:solidFill>
                      <a:schemeClr val="accent3">
                        <a:lumMod val="50000"/>
                      </a:schemeClr>
                    </a:solidFill>
                    <a:latin typeface="Garamond" panose="02020404030301010803" pitchFamily="18" charset="0"/>
                    <a:ea typeface="Garamond"/>
                    <a:cs typeface="Garamond"/>
                    <a:sym typeface="Garamond"/>
                  </a:rPr>
                  <a:t> &amp; AVHRR</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Land Cover </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Classification </a:t>
                </a:r>
              </a:p>
            </p:txBody>
          </p:sp>
          <p:pic>
            <p:nvPicPr>
              <p:cNvPr id="46" name="Picture 4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9341" y="19321957"/>
                <a:ext cx="1017305" cy="1124094"/>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20791" y="10984485"/>
                <a:ext cx="1219068" cy="1103291"/>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17003" y="12364382"/>
                <a:ext cx="1289897" cy="1130533"/>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26065" y="13966723"/>
                <a:ext cx="1268104" cy="1174120"/>
              </a:xfrm>
              <a:prstGeom prst="rect">
                <a:avLst/>
              </a:prstGeom>
            </p:spPr>
          </p:pic>
          <p:grpSp>
            <p:nvGrpSpPr>
              <p:cNvPr id="61" name="Group 60"/>
              <p:cNvGrpSpPr/>
              <p:nvPr/>
            </p:nvGrpSpPr>
            <p:grpSpPr>
              <a:xfrm>
                <a:off x="9010598" y="10582609"/>
                <a:ext cx="3402875" cy="3248977"/>
                <a:chOff x="9011346" y="10852541"/>
                <a:chExt cx="3402875" cy="3248977"/>
              </a:xfrm>
            </p:grpSpPr>
            <p:sp>
              <p:nvSpPr>
                <p:cNvPr id="100" name="Shape 60"/>
                <p:cNvSpPr txBox="1"/>
                <p:nvPr/>
              </p:nvSpPr>
              <p:spPr>
                <a:xfrm>
                  <a:off x="9011346" y="10852541"/>
                  <a:ext cx="3332193" cy="318041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40" tIns="45720" rIns="1828800" bIns="45700" anchor="ctr" anchorCtr="0">
                  <a:noAutofit/>
                </a:bodyPr>
                <a:lstStyle/>
                <a:p>
                  <a:pPr algn="ctr">
                    <a:lnSpc>
                      <a:spcPct val="90000"/>
                    </a:lnSpc>
                    <a:buClr>
                      <a:schemeClr val="dk1"/>
                    </a:buClr>
                    <a:buSzPct val="25000"/>
                  </a:pPr>
                  <a:endParaRPr lang="en-US" sz="2000" dirty="0">
                    <a:solidFill>
                      <a:schemeClr val="accent3">
                        <a:lumMod val="50000"/>
                      </a:schemeClr>
                    </a:solidFill>
                    <a:latin typeface="Garamond" panose="02020404030301010803" pitchFamily="18" charset="0"/>
                    <a:ea typeface="Garamond"/>
                    <a:cs typeface="Garamond"/>
                    <a:sym typeface="Garamond"/>
                  </a:endParaRPr>
                </a:p>
              </p:txBody>
            </p:sp>
            <p:sp>
              <p:nvSpPr>
                <p:cNvPr id="84" name="TextBox 83"/>
                <p:cNvSpPr txBox="1"/>
                <p:nvPr/>
              </p:nvSpPr>
              <p:spPr>
                <a:xfrm>
                  <a:off x="9065264" y="10975260"/>
                  <a:ext cx="1791729" cy="1526572"/>
                </a:xfrm>
                <a:prstGeom prst="rect">
                  <a:avLst/>
                </a:prstGeom>
                <a:noFill/>
              </p:spPr>
              <p:txBody>
                <a:bodyPr wrap="square" rtlCol="0">
                  <a:spAutoFit/>
                </a:bodyPr>
                <a:lstStyle/>
                <a:p>
                  <a:pPr>
                    <a:lnSpc>
                      <a:spcPct val="90000"/>
                    </a:lnSpc>
                    <a:buClr>
                      <a:schemeClr val="dk1"/>
                    </a:buClr>
                    <a:buSzPct val="25000"/>
                  </a:pPr>
                  <a:r>
                    <a:rPr lang="en-US" sz="4000" b="1" dirty="0">
                      <a:solidFill>
                        <a:schemeClr val="accent3">
                          <a:lumMod val="50000"/>
                        </a:schemeClr>
                      </a:solidFill>
                      <a:latin typeface="Garamond" panose="02020404030301010803" pitchFamily="18" charset="0"/>
                      <a:ea typeface="Garamond"/>
                      <a:cs typeface="Garamond"/>
                      <a:sym typeface="Garamond"/>
                    </a:rPr>
                    <a:t>SDCI</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1-month </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temporal </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resolution</a:t>
                  </a:r>
                </a:p>
                <a:p>
                  <a:endParaRPr lang="en-US" dirty="0">
                    <a:latin typeface="Garamond" panose="02020404030301010803" pitchFamily="18" charset="0"/>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56020" y="11376271"/>
                  <a:ext cx="2958201" cy="2725247"/>
                </a:xfrm>
                <a:prstGeom prst="rect">
                  <a:avLst/>
                </a:prstGeom>
              </p:spPr>
            </p:pic>
          </p:grpSp>
          <p:grpSp>
            <p:nvGrpSpPr>
              <p:cNvPr id="323" name="Group 322"/>
              <p:cNvGrpSpPr/>
              <p:nvPr/>
            </p:nvGrpSpPr>
            <p:grpSpPr>
              <a:xfrm>
                <a:off x="9013534" y="14097986"/>
                <a:ext cx="3373085" cy="3216861"/>
                <a:chOff x="9010598" y="13983464"/>
                <a:chExt cx="3373085" cy="3216861"/>
              </a:xfrm>
            </p:grpSpPr>
            <p:grpSp>
              <p:nvGrpSpPr>
                <p:cNvPr id="322" name="Group 321"/>
                <p:cNvGrpSpPr/>
                <p:nvPr/>
              </p:nvGrpSpPr>
              <p:grpSpPr>
                <a:xfrm>
                  <a:off x="9010598" y="13983464"/>
                  <a:ext cx="3373085" cy="3216861"/>
                  <a:chOff x="9010598" y="13983464"/>
                  <a:chExt cx="3373085" cy="3216861"/>
                </a:xfrm>
              </p:grpSpPr>
              <p:sp>
                <p:nvSpPr>
                  <p:cNvPr id="168" name="Shape 60"/>
                  <p:cNvSpPr txBox="1"/>
                  <p:nvPr/>
                </p:nvSpPr>
                <p:spPr>
                  <a:xfrm>
                    <a:off x="9010598" y="14019907"/>
                    <a:ext cx="3332193" cy="318041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40" tIns="45720" rIns="1828800" bIns="45700" anchor="ctr" anchorCtr="0">
                    <a:noAutofit/>
                  </a:bodyPr>
                  <a:lstStyle/>
                  <a:p>
                    <a:pPr algn="ctr">
                      <a:lnSpc>
                        <a:spcPct val="90000"/>
                      </a:lnSpc>
                      <a:buClr>
                        <a:schemeClr val="dk1"/>
                      </a:buClr>
                      <a:buSzPct val="25000"/>
                    </a:pPr>
                    <a:endParaRPr lang="en-US" sz="2000" dirty="0">
                      <a:solidFill>
                        <a:schemeClr val="accent3">
                          <a:lumMod val="50000"/>
                        </a:schemeClr>
                      </a:solidFill>
                      <a:latin typeface="Garamond" panose="02020404030301010803" pitchFamily="18" charset="0"/>
                      <a:ea typeface="Garamond"/>
                      <a:cs typeface="Garamond"/>
                      <a:sym typeface="Garamond"/>
                    </a:endParaRPr>
                  </a:p>
                </p:txBody>
              </p:sp>
              <p:pic>
                <p:nvPicPr>
                  <p:cNvPr id="71" name="Picture 7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629363" y="13983464"/>
                    <a:ext cx="2754320" cy="3048731"/>
                  </a:xfrm>
                  <a:prstGeom prst="rect">
                    <a:avLst/>
                  </a:prstGeom>
                </p:spPr>
              </p:pic>
            </p:grpSp>
            <p:sp>
              <p:nvSpPr>
                <p:cNvPr id="170" name="TextBox 169"/>
                <p:cNvSpPr txBox="1"/>
                <p:nvPr/>
              </p:nvSpPr>
              <p:spPr>
                <a:xfrm>
                  <a:off x="9066152" y="14186852"/>
                  <a:ext cx="1791729" cy="1526572"/>
                </a:xfrm>
                <a:prstGeom prst="rect">
                  <a:avLst/>
                </a:prstGeom>
                <a:noFill/>
              </p:spPr>
              <p:txBody>
                <a:bodyPr wrap="square" rtlCol="0">
                  <a:spAutoFit/>
                </a:bodyPr>
                <a:lstStyle/>
                <a:p>
                  <a:pPr>
                    <a:lnSpc>
                      <a:spcPct val="90000"/>
                    </a:lnSpc>
                    <a:buClr>
                      <a:schemeClr val="dk1"/>
                    </a:buClr>
                    <a:buSzPct val="25000"/>
                  </a:pPr>
                  <a:r>
                    <a:rPr lang="en-US" sz="4000" b="1" dirty="0">
                      <a:solidFill>
                        <a:schemeClr val="accent3">
                          <a:lumMod val="50000"/>
                        </a:schemeClr>
                      </a:solidFill>
                      <a:latin typeface="Garamond" panose="02020404030301010803" pitchFamily="18" charset="0"/>
                      <a:ea typeface="Garamond"/>
                      <a:cs typeface="Garamond"/>
                      <a:sym typeface="Garamond"/>
                    </a:rPr>
                    <a:t>SPI</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1-month </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Temporal </a:t>
                  </a:r>
                </a:p>
                <a:p>
                  <a:pPr lvl="0">
                    <a:lnSpc>
                      <a:spcPct val="90000"/>
                    </a:lnSpc>
                    <a:buClr>
                      <a:schemeClr val="dk1"/>
                    </a:buClr>
                    <a:buSzPct val="25000"/>
                  </a:pPr>
                  <a:r>
                    <a:rPr lang="en-US" sz="1600" dirty="0">
                      <a:solidFill>
                        <a:schemeClr val="accent3">
                          <a:lumMod val="50000"/>
                        </a:schemeClr>
                      </a:solidFill>
                      <a:latin typeface="Garamond" panose="02020404030301010803" pitchFamily="18" charset="0"/>
                      <a:ea typeface="Garamond"/>
                      <a:cs typeface="Garamond"/>
                      <a:sym typeface="Garamond"/>
                    </a:rPr>
                    <a:t>Resolution</a:t>
                  </a:r>
                </a:p>
                <a:p>
                  <a:endParaRPr lang="en-US" dirty="0">
                    <a:latin typeface="Garamond" panose="02020404030301010803" pitchFamily="18" charset="0"/>
                  </a:endParaRPr>
                </a:p>
              </p:txBody>
            </p:sp>
          </p:grpSp>
          <p:sp>
            <p:nvSpPr>
              <p:cNvPr id="179" name="Shape 55"/>
              <p:cNvSpPr txBox="1"/>
              <p:nvPr/>
            </p:nvSpPr>
            <p:spPr>
              <a:xfrm>
                <a:off x="5602875" y="16169111"/>
                <a:ext cx="2783454" cy="1319935"/>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   Local </a:t>
                </a:r>
              </a:p>
              <a:p>
                <a:pP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   Weather </a:t>
                </a:r>
              </a:p>
              <a:p>
                <a:pP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   Data</a:t>
                </a:r>
              </a:p>
            </p:txBody>
          </p:sp>
          <p:sp>
            <p:nvSpPr>
              <p:cNvPr id="192" name="Shape 55"/>
              <p:cNvSpPr txBox="1"/>
              <p:nvPr/>
            </p:nvSpPr>
            <p:spPr>
              <a:xfrm>
                <a:off x="5582931" y="19540831"/>
                <a:ext cx="2818053" cy="106977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lgn="ct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HWSD</a:t>
                </a:r>
                <a:r>
                  <a:rPr lang="en-US" sz="2000" dirty="0">
                    <a:solidFill>
                      <a:schemeClr val="accent3">
                        <a:lumMod val="50000"/>
                      </a:schemeClr>
                    </a:solidFill>
                    <a:latin typeface="Garamond" panose="02020404030301010803" pitchFamily="18" charset="0"/>
                    <a:ea typeface="Garamond"/>
                    <a:cs typeface="Garamond"/>
                    <a:sym typeface="Garamond"/>
                  </a:rPr>
                  <a:t> </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Land Cover Classification</a:t>
                </a:r>
                <a:endParaRPr lang="en-US" sz="2000" b="1" dirty="0">
                  <a:solidFill>
                    <a:schemeClr val="accent3">
                      <a:lumMod val="50000"/>
                    </a:schemeClr>
                  </a:solidFill>
                  <a:latin typeface="Garamond" panose="02020404030301010803" pitchFamily="18" charset="0"/>
                  <a:ea typeface="Garamond"/>
                  <a:cs typeface="Garamond"/>
                  <a:sym typeface="Garamond"/>
                </a:endParaRPr>
              </a:p>
            </p:txBody>
          </p:sp>
          <p:cxnSp>
            <p:nvCxnSpPr>
              <p:cNvPr id="199" name="Straight Arrow Connector 198"/>
              <p:cNvCxnSpPr/>
              <p:nvPr/>
            </p:nvCxnSpPr>
            <p:spPr>
              <a:xfrm flipV="1">
                <a:off x="7012260" y="19285330"/>
                <a:ext cx="0" cy="247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3" name="Shape 60"/>
              <p:cNvSpPr txBox="1"/>
              <p:nvPr/>
            </p:nvSpPr>
            <p:spPr>
              <a:xfrm>
                <a:off x="9010450" y="17695121"/>
                <a:ext cx="3332193" cy="318041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40" tIns="45720" rIns="1828800" bIns="45700" anchor="ctr" anchorCtr="0">
                <a:noAutofit/>
              </a:bodyPr>
              <a:lstStyle/>
              <a:p>
                <a:pPr algn="ctr">
                  <a:lnSpc>
                    <a:spcPct val="90000"/>
                  </a:lnSpc>
                  <a:buClr>
                    <a:schemeClr val="dk1"/>
                  </a:buClr>
                  <a:buSzPct val="25000"/>
                </a:pPr>
                <a:endParaRPr lang="en-US" sz="2000" dirty="0">
                  <a:solidFill>
                    <a:schemeClr val="accent3">
                      <a:lumMod val="50000"/>
                    </a:schemeClr>
                  </a:solidFill>
                  <a:latin typeface="Garamond" panose="02020404030301010803" pitchFamily="18" charset="0"/>
                  <a:ea typeface="Garamond"/>
                  <a:cs typeface="Garamond"/>
                  <a:sym typeface="Garamond"/>
                </a:endParaRPr>
              </a:p>
            </p:txBody>
          </p:sp>
          <p:sp>
            <p:nvSpPr>
              <p:cNvPr id="204" name="TextBox 203"/>
              <p:cNvSpPr txBox="1"/>
              <p:nvPr/>
            </p:nvSpPr>
            <p:spPr>
              <a:xfrm>
                <a:off x="9079124" y="17758247"/>
                <a:ext cx="3146284" cy="760401"/>
              </a:xfrm>
              <a:prstGeom prst="rect">
                <a:avLst/>
              </a:prstGeom>
              <a:noFill/>
            </p:spPr>
            <p:txBody>
              <a:bodyPr wrap="square" rtlCol="0">
                <a:spAutoFit/>
              </a:bodyPr>
              <a:lstStyle/>
              <a:p>
                <a:pPr>
                  <a:lnSpc>
                    <a:spcPct val="90000"/>
                  </a:lnSpc>
                  <a:buClr>
                    <a:schemeClr val="dk1"/>
                  </a:buClr>
                  <a:buSzPct val="25000"/>
                </a:pPr>
                <a:r>
                  <a:rPr lang="en-US" sz="2400" b="1" dirty="0">
                    <a:solidFill>
                      <a:schemeClr val="accent3">
                        <a:lumMod val="50000"/>
                      </a:schemeClr>
                    </a:solidFill>
                    <a:latin typeface="Garamond" panose="02020404030301010803" pitchFamily="18" charset="0"/>
                    <a:ea typeface="Garamond"/>
                    <a:cs typeface="Garamond"/>
                    <a:sym typeface="Garamond"/>
                  </a:rPr>
                  <a:t>Evapotranspiration and Superficial Flow</a:t>
                </a:r>
                <a:endParaRPr lang="en-US" sz="2400" dirty="0">
                  <a:latin typeface="Garamond" panose="02020404030301010803" pitchFamily="18" charset="0"/>
                </a:endParaRPr>
              </a:p>
            </p:txBody>
          </p:sp>
          <p:sp>
            <p:nvSpPr>
              <p:cNvPr id="185" name="Shape 55"/>
              <p:cNvSpPr txBox="1"/>
              <p:nvPr/>
            </p:nvSpPr>
            <p:spPr>
              <a:xfrm>
                <a:off x="5603869" y="17782207"/>
                <a:ext cx="2790622" cy="1459819"/>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5" tIns="45700" rIns="91425" bIns="45700" anchor="ctr" anchorCtr="0">
                <a:noAutofit/>
              </a:bodyPr>
              <a:lstStyle/>
              <a:p>
                <a:pPr>
                  <a:buClr>
                    <a:schemeClr val="dk1"/>
                  </a:buClr>
                  <a:buSzPct val="25000"/>
                </a:pPr>
                <a:endParaRPr lang="en-US" sz="2000" b="1" dirty="0">
                  <a:solidFill>
                    <a:schemeClr val="accent3">
                      <a:lumMod val="50000"/>
                    </a:schemeClr>
                  </a:solidFill>
                  <a:latin typeface="Garamond" panose="02020404030301010803" pitchFamily="18" charset="0"/>
                  <a:ea typeface="Garamond"/>
                  <a:cs typeface="Garamond"/>
                  <a:sym typeface="Garamond"/>
                </a:endParaRPr>
              </a:p>
              <a:p>
                <a:pPr>
                  <a:buClr>
                    <a:schemeClr val="dk1"/>
                  </a:buClr>
                  <a:buSzPct val="25000"/>
                </a:pPr>
                <a:endParaRPr lang="en-US" sz="2000" b="1" dirty="0">
                  <a:solidFill>
                    <a:schemeClr val="accent3">
                      <a:lumMod val="50000"/>
                    </a:schemeClr>
                  </a:solidFill>
                  <a:latin typeface="Garamond" panose="02020404030301010803" pitchFamily="18" charset="0"/>
                  <a:ea typeface="Garamond"/>
                  <a:cs typeface="Garamond"/>
                  <a:sym typeface="Garamond"/>
                </a:endParaRPr>
              </a:p>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Soil and </a:t>
                </a:r>
              </a:p>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Watershed </a:t>
                </a:r>
              </a:p>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Assessment </a:t>
                </a:r>
              </a:p>
              <a:p>
                <a:pP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Tool</a:t>
                </a:r>
                <a:endParaRPr lang="en-US" sz="2000" dirty="0">
                  <a:solidFill>
                    <a:schemeClr val="accent3">
                      <a:lumMod val="50000"/>
                    </a:schemeClr>
                  </a:solidFill>
                  <a:latin typeface="Garamond" panose="02020404030301010803" pitchFamily="18" charset="0"/>
                  <a:ea typeface="Garamond"/>
                  <a:cs typeface="Garamond"/>
                  <a:sym typeface="Garamond"/>
                </a:endParaRPr>
              </a:p>
              <a:p>
                <a:pPr>
                  <a:buClr>
                    <a:schemeClr val="dk1"/>
                  </a:buClr>
                  <a:buSzPct val="25000"/>
                </a:pPr>
                <a:endParaRPr lang="en-US" sz="2000" dirty="0">
                  <a:solidFill>
                    <a:schemeClr val="accent3">
                      <a:lumMod val="50000"/>
                    </a:schemeClr>
                  </a:solidFill>
                  <a:latin typeface="Garamond" panose="02020404030301010803" pitchFamily="18" charset="0"/>
                  <a:ea typeface="Garamond"/>
                  <a:cs typeface="Garamond"/>
                  <a:sym typeface="Garamond"/>
                </a:endParaRPr>
              </a:p>
              <a:p>
                <a:pPr>
                  <a:buClr>
                    <a:schemeClr val="dk1"/>
                  </a:buClr>
                  <a:buSzPct val="25000"/>
                </a:pPr>
                <a:endParaRPr lang="en-US" sz="2000" dirty="0">
                  <a:solidFill>
                    <a:schemeClr val="accent3">
                      <a:lumMod val="50000"/>
                    </a:schemeClr>
                  </a:solidFill>
                  <a:latin typeface="Garamond" panose="02020404030301010803" pitchFamily="18" charset="0"/>
                  <a:ea typeface="Garamond"/>
                  <a:cs typeface="Garamond"/>
                  <a:sym typeface="Garamond"/>
                </a:endParaRPr>
              </a:p>
            </p:txBody>
          </p:sp>
          <p:sp>
            <p:nvSpPr>
              <p:cNvPr id="212" name="Shape 54"/>
              <p:cNvSpPr txBox="1"/>
              <p:nvPr/>
            </p:nvSpPr>
            <p:spPr>
              <a:xfrm>
                <a:off x="728210" y="16916214"/>
                <a:ext cx="4174450" cy="1865218"/>
              </a:xfrm>
              <a:prstGeom prst="rect">
                <a:avLst/>
              </a:prstGeom>
              <a:solidFill>
                <a:schemeClr val="accent1">
                  <a:lumMod val="40000"/>
                  <a:lumOff val="60000"/>
                </a:schemeClr>
              </a:solidFill>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1463040" tIns="45700" rIns="91425" bIns="45700" anchor="ctr" anchorCtr="0">
                <a:noAutofit/>
              </a:bodyPr>
              <a:lstStyle/>
              <a:p>
                <a:pPr algn="ctr">
                  <a:buClr>
                    <a:schemeClr val="dk1"/>
                  </a:buClr>
                  <a:buSzPct val="25000"/>
                </a:pPr>
                <a:r>
                  <a:rPr lang="en-US" sz="2000" b="1" dirty="0">
                    <a:solidFill>
                      <a:schemeClr val="accent3">
                        <a:lumMod val="50000"/>
                      </a:schemeClr>
                    </a:solidFill>
                    <a:latin typeface="Garamond" panose="02020404030301010803" pitchFamily="18" charset="0"/>
                    <a:ea typeface="Garamond"/>
                    <a:cs typeface="Garamond"/>
                    <a:sym typeface="Garamond"/>
                  </a:rPr>
                  <a:t>Terra MODIS</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NDVI and LST</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0.05° Spatial Resolution</a:t>
                </a:r>
              </a:p>
              <a:p>
                <a:pPr algn="ctr">
                  <a:buClr>
                    <a:schemeClr val="dk1"/>
                  </a:buClr>
                  <a:buSzPct val="25000"/>
                </a:pPr>
                <a:r>
                  <a:rPr lang="en-US" sz="2000" dirty="0">
                    <a:solidFill>
                      <a:schemeClr val="accent3">
                        <a:lumMod val="50000"/>
                      </a:schemeClr>
                    </a:solidFill>
                    <a:latin typeface="Garamond" panose="02020404030301010803" pitchFamily="18" charset="0"/>
                    <a:ea typeface="Garamond"/>
                    <a:cs typeface="Garamond"/>
                    <a:sym typeface="Garamond"/>
                  </a:rPr>
                  <a:t>Level 3 Product</a:t>
                </a:r>
              </a:p>
            </p:txBody>
          </p:sp>
          <p:pic>
            <p:nvPicPr>
              <p:cNvPr id="213" name="Picture 2" descr="05 Terr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1273" y="17241030"/>
                <a:ext cx="1172926" cy="1118510"/>
              </a:xfrm>
              <a:prstGeom prst="rect">
                <a:avLst/>
              </a:prstGeom>
              <a:noFill/>
              <a:extLst>
                <a:ext uri="{909E8E84-426E-40DD-AFC4-6F175D3DCCD1}">
                  <a14:hiddenFill xmlns:a14="http://schemas.microsoft.com/office/drawing/2010/main">
                    <a:solidFill>
                      <a:srgbClr val="FFFFFF"/>
                    </a:solidFill>
                  </a14:hiddenFill>
                </a:ext>
              </a:extLst>
            </p:spPr>
          </p:pic>
          <p:cxnSp>
            <p:nvCxnSpPr>
              <p:cNvPr id="215" name="Straight Arrow Connector 214"/>
              <p:cNvCxnSpPr/>
              <p:nvPr/>
            </p:nvCxnSpPr>
            <p:spPr>
              <a:xfrm>
                <a:off x="4888641" y="18290413"/>
                <a:ext cx="690091" cy="3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52" name="Picture 25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74764" y="14861646"/>
              <a:ext cx="2018585" cy="965410"/>
            </a:xfrm>
            <a:prstGeom prst="rect">
              <a:avLst/>
            </a:prstGeom>
          </p:spPr>
        </p:pic>
      </p:grpSp>
      <p:sp>
        <p:nvSpPr>
          <p:cNvPr id="136" name="Text Placeholder 16"/>
          <p:cNvSpPr txBox="1">
            <a:spLocks/>
          </p:cNvSpPr>
          <p:nvPr/>
        </p:nvSpPr>
        <p:spPr>
          <a:xfrm>
            <a:off x="12983201" y="10208150"/>
            <a:ext cx="11318070" cy="361056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spcBef>
                <a:spcPts val="1200"/>
              </a:spcBef>
              <a:buClr>
                <a:srgbClr val="75AADB"/>
              </a:buClr>
            </a:pPr>
            <a:r>
              <a:rPr lang="en-US" b="1" dirty="0">
                <a:solidFill>
                  <a:schemeClr val="accent1">
                    <a:lumMod val="60000"/>
                    <a:lumOff val="40000"/>
                  </a:schemeClr>
                </a:solidFill>
                <a:latin typeface="Garamond" panose="02020404030301010803" pitchFamily="18" charset="0"/>
              </a:rPr>
              <a:t>Develop</a:t>
            </a:r>
            <a:r>
              <a:rPr lang="en-US" dirty="0">
                <a:solidFill>
                  <a:schemeClr val="tx1">
                    <a:lumMod val="75000"/>
                  </a:schemeClr>
                </a:solidFill>
                <a:latin typeface="Garamond" panose="02020404030301010803" pitchFamily="18" charset="0"/>
              </a:rPr>
              <a:t> </a:t>
            </a:r>
            <a:r>
              <a:rPr lang="en-US" dirty="0">
                <a:solidFill>
                  <a:srgbClr val="595555"/>
                </a:solidFill>
                <a:latin typeface="Garamond" panose="02020404030301010803" pitchFamily="18" charset="0"/>
              </a:rPr>
              <a:t>a time series for the meteorological and agricultural drought indexes for the </a:t>
            </a:r>
            <a:r>
              <a:rPr lang="en-US" dirty="0" err="1">
                <a:solidFill>
                  <a:srgbClr val="595555"/>
                </a:solidFill>
                <a:latin typeface="Garamond" panose="02020404030301010803" pitchFamily="18" charset="0"/>
              </a:rPr>
              <a:t>Arenal-Tempisque</a:t>
            </a:r>
            <a:r>
              <a:rPr lang="en-US" dirty="0">
                <a:solidFill>
                  <a:srgbClr val="595555"/>
                </a:solidFill>
                <a:latin typeface="Garamond" panose="02020404030301010803" pitchFamily="18" charset="0"/>
              </a:rPr>
              <a:t> watershed using the Standardized Drought Condition Index and Standardized Precipitation Index.</a:t>
            </a:r>
          </a:p>
          <a:p>
            <a:pPr marL="347663" indent="-347663" algn="just">
              <a:spcBef>
                <a:spcPts val="1200"/>
              </a:spcBef>
              <a:buClr>
                <a:srgbClr val="75AADB"/>
              </a:buClr>
            </a:pPr>
            <a:r>
              <a:rPr lang="en-US" b="1" dirty="0">
                <a:solidFill>
                  <a:schemeClr val="accent1">
                    <a:lumMod val="60000"/>
                    <a:lumOff val="40000"/>
                  </a:schemeClr>
                </a:solidFill>
                <a:latin typeface="Garamond" panose="02020404030301010803" pitchFamily="18" charset="0"/>
              </a:rPr>
              <a:t>Create</a:t>
            </a:r>
            <a:r>
              <a:rPr lang="en-US" b="1" dirty="0">
                <a:solidFill>
                  <a:schemeClr val="tx1">
                    <a:lumMod val="75000"/>
                  </a:schemeClr>
                </a:solidFill>
                <a:latin typeface="Garamond" panose="02020404030301010803" pitchFamily="18" charset="0"/>
              </a:rPr>
              <a:t> </a:t>
            </a:r>
            <a:r>
              <a:rPr lang="en-US" dirty="0">
                <a:solidFill>
                  <a:srgbClr val="595555"/>
                </a:solidFill>
                <a:latin typeface="Garamond" panose="02020404030301010803" pitchFamily="18" charset="0"/>
              </a:rPr>
              <a:t>a near-real time drought monitoring tool for the </a:t>
            </a:r>
            <a:r>
              <a:rPr lang="en-US" dirty="0" err="1">
                <a:solidFill>
                  <a:srgbClr val="595555"/>
                </a:solidFill>
                <a:latin typeface="Garamond" panose="02020404030301010803" pitchFamily="18" charset="0"/>
              </a:rPr>
              <a:t>Arenal-Tempisque</a:t>
            </a:r>
            <a:r>
              <a:rPr lang="en-US" dirty="0">
                <a:solidFill>
                  <a:srgbClr val="595555"/>
                </a:solidFill>
                <a:latin typeface="Garamond" panose="02020404030301010803" pitchFamily="18" charset="0"/>
              </a:rPr>
              <a:t> watershed for partners to utilize in the future.</a:t>
            </a:r>
          </a:p>
          <a:p>
            <a:pPr marL="347663" indent="-347663" algn="just">
              <a:spcBef>
                <a:spcPts val="1200"/>
              </a:spcBef>
              <a:buClr>
                <a:srgbClr val="75AADB"/>
              </a:buClr>
            </a:pPr>
            <a:r>
              <a:rPr lang="en-US" b="1" dirty="0">
                <a:solidFill>
                  <a:schemeClr val="accent1">
                    <a:lumMod val="60000"/>
                    <a:lumOff val="40000"/>
                  </a:schemeClr>
                </a:solidFill>
                <a:latin typeface="Garamond" panose="02020404030301010803" pitchFamily="18" charset="0"/>
              </a:rPr>
              <a:t>Analyze</a:t>
            </a:r>
            <a:r>
              <a:rPr lang="en-US" dirty="0">
                <a:solidFill>
                  <a:schemeClr val="accent1">
                    <a:lumMod val="60000"/>
                    <a:lumOff val="40000"/>
                  </a:schemeClr>
                </a:solidFill>
                <a:latin typeface="Garamond" panose="02020404030301010803" pitchFamily="18" charset="0"/>
              </a:rPr>
              <a:t> </a:t>
            </a:r>
            <a:r>
              <a:rPr lang="en-US" dirty="0">
                <a:solidFill>
                  <a:srgbClr val="595555"/>
                </a:solidFill>
                <a:latin typeface="Garamond" panose="02020404030301010803" pitchFamily="18" charset="0"/>
              </a:rPr>
              <a:t>local water systems using </a:t>
            </a:r>
            <a:r>
              <a:rPr lang="en-US" dirty="0" err="1">
                <a:solidFill>
                  <a:srgbClr val="595555"/>
                </a:solidFill>
                <a:latin typeface="Garamond" panose="02020404030301010803" pitchFamily="18" charset="0"/>
              </a:rPr>
              <a:t>ArcSWAT</a:t>
            </a:r>
            <a:r>
              <a:rPr lang="en-US" dirty="0">
                <a:solidFill>
                  <a:srgbClr val="595555"/>
                </a:solidFill>
                <a:latin typeface="Garamond" panose="02020404030301010803" pitchFamily="18" charset="0"/>
              </a:rPr>
              <a:t> to produce results that will be incorporated into a water balance assessment toolset for the </a:t>
            </a:r>
            <a:r>
              <a:rPr lang="en-US" dirty="0" err="1">
                <a:solidFill>
                  <a:srgbClr val="595555"/>
                </a:solidFill>
                <a:latin typeface="Garamond" panose="02020404030301010803" pitchFamily="18" charset="0"/>
              </a:rPr>
              <a:t>Arenal-Tempisque</a:t>
            </a:r>
            <a:r>
              <a:rPr lang="en-US" dirty="0">
                <a:solidFill>
                  <a:srgbClr val="595555"/>
                </a:solidFill>
                <a:latin typeface="Garamond" panose="02020404030301010803" pitchFamily="18" charset="0"/>
              </a:rPr>
              <a:t> watershed.</a:t>
            </a:r>
          </a:p>
        </p:txBody>
      </p:sp>
      <p:sp>
        <p:nvSpPr>
          <p:cNvPr id="351" name="Shape 351"/>
          <p:cNvSpPr txBox="1">
            <a:spLocks noGrp="1"/>
          </p:cNvSpPr>
          <p:nvPr>
            <p:ph type="body" idx="1"/>
          </p:nvPr>
        </p:nvSpPr>
        <p:spPr>
          <a:xfrm>
            <a:off x="4009644" y="787400"/>
            <a:ext cx="19412711" cy="2069432"/>
          </a:xfrm>
          <a:prstGeom prst="rect">
            <a:avLst/>
          </a:prstGeom>
          <a:noFill/>
          <a:ln>
            <a:noFill/>
          </a:ln>
        </p:spPr>
        <p:txBody>
          <a:bodyPr lIns="91425" tIns="45700" rIns="91425" bIns="45700" anchor="t" anchorCtr="0">
            <a:noAutofit/>
          </a:bodyPr>
          <a:lstStyle/>
          <a:p>
            <a:pPr lvl="0">
              <a:spcBef>
                <a:spcPts val="0"/>
              </a:spcBef>
              <a:buSzPct val="25000"/>
            </a:pPr>
            <a:r>
              <a:rPr lang="en-US" dirty="0">
                <a:latin typeface="Century Gothic" panose="020B0502020202020204" pitchFamily="34" charset="0"/>
              </a:rPr>
              <a:t>Monitoring Drought and Water Balance in the Guanacaste Province to Enhance Decision Making and Response Planning in Costa Rica</a:t>
            </a:r>
            <a:endParaRPr sz="6000" i="0" u="none" strike="noStrike" cap="none" dirty="0">
              <a:solidFill>
                <a:srgbClr val="73A9DB"/>
              </a:solidFill>
              <a:latin typeface="Century Gothic" panose="020B0502020202020204" pitchFamily="34" charset="0"/>
              <a:sym typeface="Questrial"/>
            </a:endParaRPr>
          </a:p>
        </p:txBody>
      </p:sp>
      <p:sp>
        <p:nvSpPr>
          <p:cNvPr id="352" name="Shape 352"/>
          <p:cNvSpPr txBox="1">
            <a:spLocks noGrp="1"/>
          </p:cNvSpPr>
          <p:nvPr>
            <p:ph type="body" idx="2"/>
          </p:nvPr>
        </p:nvSpPr>
        <p:spPr>
          <a:xfrm rot="-5400000">
            <a:off x="11395220" y="18076757"/>
            <a:ext cx="28438685" cy="23140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5AADB"/>
              </a:buClr>
              <a:buSzPct val="25000"/>
              <a:buFont typeface="Arial"/>
              <a:buNone/>
            </a:pPr>
            <a:r>
              <a:rPr lang="en-US" sz="16000" b="1" i="0" u="none" strike="noStrike" cap="none" dirty="0">
                <a:solidFill>
                  <a:srgbClr val="75AADB"/>
                </a:solidFill>
                <a:latin typeface="Century Gothic" panose="020B0502020202020204" pitchFamily="34" charset="0"/>
                <a:sym typeface="Questrial"/>
              </a:rPr>
              <a:t>Costa Rica </a:t>
            </a:r>
            <a:r>
              <a:rPr lang="en-US" sz="16000" b="0" i="0" u="none" strike="noStrike" cap="none" dirty="0">
                <a:solidFill>
                  <a:srgbClr val="75AADB"/>
                </a:solidFill>
                <a:latin typeface="Century Gothic" panose="020B0502020202020204" pitchFamily="34" charset="0"/>
                <a:sym typeface="Questrial"/>
              </a:rPr>
              <a:t>Water Resources</a:t>
            </a:r>
            <a:endParaRPr sz="16000" b="0" i="0" u="none" strike="noStrike" cap="none" dirty="0">
              <a:solidFill>
                <a:srgbClr val="75AADB"/>
              </a:solidFill>
              <a:latin typeface="Century Gothic" panose="020B0502020202020204" pitchFamily="34" charset="0"/>
              <a:sym typeface="Questrial"/>
            </a:endParaRPr>
          </a:p>
        </p:txBody>
      </p:sp>
      <p:sp>
        <p:nvSpPr>
          <p:cNvPr id="354" name="Shape 354"/>
          <p:cNvSpPr txBox="1"/>
          <p:nvPr/>
        </p:nvSpPr>
        <p:spPr>
          <a:xfrm>
            <a:off x="930675" y="21826871"/>
            <a:ext cx="12418145" cy="2123078"/>
          </a:xfrm>
          <a:prstGeom prst="rect">
            <a:avLst/>
          </a:prstGeom>
          <a:noFill/>
          <a:ln>
            <a:noFill/>
          </a:ln>
        </p:spPr>
        <p:txBody>
          <a:bodyPr lIns="91425" tIns="45700" rIns="91425" bIns="45700" anchor="t" anchorCtr="0">
            <a:noAutofit/>
          </a:bodyPr>
          <a:lstStyle/>
          <a:p>
            <a:pPr>
              <a:lnSpc>
                <a:spcPct val="90000"/>
              </a:lnSpc>
              <a:spcAft>
                <a:spcPts val="1200"/>
              </a:spcAft>
              <a:buClr>
                <a:srgbClr val="585454"/>
              </a:buClr>
              <a:buSzPct val="25000"/>
            </a:pPr>
            <a:r>
              <a:rPr lang="en-US" sz="2600" dirty="0">
                <a:solidFill>
                  <a:srgbClr val="595555"/>
                </a:solidFill>
                <a:latin typeface="Garamond"/>
                <a:ea typeface="Garamond"/>
                <a:cs typeface="Garamond"/>
                <a:sym typeface="Garamond"/>
              </a:rPr>
              <a:t>Embassy of Costa Rica to the United States</a:t>
            </a:r>
          </a:p>
          <a:p>
            <a:pPr lvl="0">
              <a:lnSpc>
                <a:spcPct val="90000"/>
              </a:lnSpc>
              <a:spcAft>
                <a:spcPts val="1200"/>
              </a:spcAft>
              <a:buClr>
                <a:srgbClr val="585454"/>
              </a:buClr>
              <a:buSzPct val="25000"/>
            </a:pPr>
            <a:r>
              <a:rPr lang="en-US" sz="2600" dirty="0">
                <a:solidFill>
                  <a:srgbClr val="595555"/>
                </a:solidFill>
                <a:latin typeface="Garamond"/>
                <a:ea typeface="Garamond"/>
                <a:cs typeface="Garamond"/>
                <a:sym typeface="Garamond"/>
              </a:rPr>
              <a:t>Costa Rica Ministry of Energy and the Environment (MINAE)</a:t>
            </a:r>
          </a:p>
          <a:p>
            <a:pPr lvl="0">
              <a:lnSpc>
                <a:spcPct val="90000"/>
              </a:lnSpc>
              <a:spcAft>
                <a:spcPts val="1200"/>
              </a:spcAft>
              <a:buClr>
                <a:srgbClr val="585454"/>
              </a:buClr>
              <a:buSzPct val="25000"/>
            </a:pPr>
            <a:r>
              <a:rPr lang="en-US" sz="2600" dirty="0">
                <a:solidFill>
                  <a:srgbClr val="595555"/>
                </a:solidFill>
                <a:latin typeface="Garamond"/>
                <a:ea typeface="Garamond"/>
                <a:cs typeface="Garamond"/>
                <a:sym typeface="Garamond"/>
              </a:rPr>
              <a:t>Costa Rica’s National Service of Underground Water, Irrigation, and Drainage (SENARA) </a:t>
            </a:r>
          </a:p>
          <a:p>
            <a:pPr lvl="0">
              <a:lnSpc>
                <a:spcPct val="90000"/>
              </a:lnSpc>
              <a:spcAft>
                <a:spcPts val="1200"/>
              </a:spcAft>
              <a:buClr>
                <a:srgbClr val="585454"/>
              </a:buClr>
              <a:buSzPct val="25000"/>
            </a:pPr>
            <a:r>
              <a:rPr lang="en-US" sz="2600" dirty="0">
                <a:solidFill>
                  <a:srgbClr val="595555"/>
                </a:solidFill>
                <a:latin typeface="Garamond"/>
                <a:ea typeface="Garamond"/>
                <a:cs typeface="Garamond"/>
                <a:sym typeface="Garamond"/>
              </a:rPr>
              <a:t>University of Costa Rica </a:t>
            </a:r>
          </a:p>
        </p:txBody>
      </p:sp>
      <p:sp>
        <p:nvSpPr>
          <p:cNvPr id="355" name="Shape 355"/>
          <p:cNvSpPr txBox="1"/>
          <p:nvPr/>
        </p:nvSpPr>
        <p:spPr>
          <a:xfrm>
            <a:off x="924736" y="31805828"/>
            <a:ext cx="10972799" cy="2554155"/>
          </a:xfrm>
          <a:prstGeom prst="rect">
            <a:avLst/>
          </a:prstGeom>
          <a:noFill/>
          <a:ln>
            <a:noFill/>
          </a:ln>
        </p:spPr>
        <p:txBody>
          <a:bodyPr lIns="91425" tIns="45700" rIns="91425" bIns="45700" anchor="t" anchorCtr="0">
            <a:noAutofit/>
          </a:bodyPr>
          <a:lstStyle/>
          <a:p>
            <a:pPr algn="just">
              <a:lnSpc>
                <a:spcPct val="90000"/>
              </a:lnSpc>
              <a:buClr>
                <a:srgbClr val="585454"/>
              </a:buClr>
              <a:buSzPct val="25000"/>
            </a:pPr>
            <a:r>
              <a:rPr lang="en-US" sz="2700" b="1" dirty="0">
                <a:solidFill>
                  <a:srgbClr val="595555"/>
                </a:solidFill>
                <a:latin typeface="Garamond"/>
                <a:ea typeface="Garamond"/>
                <a:cs typeface="Garamond"/>
                <a:sym typeface="Garamond"/>
              </a:rPr>
              <a:t>Dr. Marguerite Madden</a:t>
            </a:r>
            <a:r>
              <a:rPr lang="en-US" sz="2700" dirty="0">
                <a:solidFill>
                  <a:srgbClr val="595555"/>
                </a:solidFill>
                <a:latin typeface="Garamond"/>
                <a:ea typeface="Garamond"/>
                <a:cs typeface="Garamond"/>
                <a:sym typeface="Garamond"/>
              </a:rPr>
              <a:t>, University of Georgia, Department of Geography</a:t>
            </a:r>
          </a:p>
          <a:p>
            <a:pPr algn="just">
              <a:lnSpc>
                <a:spcPct val="90000"/>
              </a:lnSpc>
              <a:buClr>
                <a:srgbClr val="585454"/>
              </a:buClr>
              <a:buSzPct val="25000"/>
            </a:pPr>
            <a:r>
              <a:rPr lang="en-US" sz="2700" b="1" dirty="0">
                <a:solidFill>
                  <a:srgbClr val="595555"/>
                </a:solidFill>
                <a:latin typeface="Garamond"/>
                <a:ea typeface="Garamond"/>
                <a:cs typeface="Garamond"/>
                <a:sym typeface="Garamond"/>
              </a:rPr>
              <a:t>Dr. Sergio </a:t>
            </a:r>
            <a:r>
              <a:rPr lang="en-US" sz="2700" b="1" dirty="0" err="1">
                <a:solidFill>
                  <a:srgbClr val="595555"/>
                </a:solidFill>
                <a:latin typeface="Garamond"/>
                <a:ea typeface="Garamond"/>
                <a:cs typeface="Garamond"/>
                <a:sym typeface="Garamond"/>
              </a:rPr>
              <a:t>Bernardes</a:t>
            </a:r>
            <a:r>
              <a:rPr lang="en-US" sz="2700" dirty="0">
                <a:solidFill>
                  <a:srgbClr val="595555"/>
                </a:solidFill>
                <a:latin typeface="Garamond"/>
                <a:ea typeface="Garamond"/>
                <a:cs typeface="Garamond"/>
                <a:sym typeface="Garamond"/>
              </a:rPr>
              <a:t>, University of Georgia, Department of Geography</a:t>
            </a:r>
          </a:p>
          <a:p>
            <a:pPr algn="just">
              <a:lnSpc>
                <a:spcPct val="90000"/>
              </a:lnSpc>
              <a:buClr>
                <a:srgbClr val="585454"/>
              </a:buClr>
              <a:buSzPct val="25000"/>
            </a:pPr>
            <a:r>
              <a:rPr lang="en-US" sz="2700" b="1" dirty="0">
                <a:solidFill>
                  <a:srgbClr val="595555"/>
                </a:solidFill>
                <a:latin typeface="Garamond"/>
                <a:ea typeface="Garamond"/>
                <a:cs typeface="Garamond"/>
                <a:sym typeface="Garamond"/>
              </a:rPr>
              <a:t>Dr. Adam </a:t>
            </a:r>
            <a:r>
              <a:rPr lang="en-US" sz="2700" b="1" dirty="0" err="1">
                <a:solidFill>
                  <a:srgbClr val="595555"/>
                </a:solidFill>
                <a:latin typeface="Garamond"/>
                <a:ea typeface="Garamond"/>
                <a:cs typeface="Garamond"/>
                <a:sym typeface="Garamond"/>
              </a:rPr>
              <a:t>Milewski</a:t>
            </a:r>
            <a:r>
              <a:rPr lang="en-US" sz="2700" dirty="0">
                <a:solidFill>
                  <a:srgbClr val="595555"/>
                </a:solidFill>
                <a:latin typeface="Garamond"/>
                <a:ea typeface="Garamond"/>
                <a:cs typeface="Garamond"/>
                <a:sym typeface="Garamond"/>
              </a:rPr>
              <a:t>, University of Georgia, Department of Geology</a:t>
            </a:r>
          </a:p>
          <a:p>
            <a:pPr algn="just">
              <a:lnSpc>
                <a:spcPct val="90000"/>
              </a:lnSpc>
              <a:buClr>
                <a:srgbClr val="585454"/>
              </a:buClr>
              <a:buSzPct val="25000"/>
            </a:pPr>
            <a:r>
              <a:rPr lang="en-US" sz="2700" b="1" dirty="0">
                <a:solidFill>
                  <a:srgbClr val="595555"/>
                </a:solidFill>
                <a:latin typeface="Garamond"/>
                <a:ea typeface="Garamond"/>
                <a:cs typeface="Garamond"/>
                <a:sym typeface="Garamond"/>
              </a:rPr>
              <a:t>Dr. Angelica Gutierrez</a:t>
            </a:r>
            <a:r>
              <a:rPr lang="en-US" sz="2700" dirty="0">
                <a:solidFill>
                  <a:srgbClr val="595555"/>
                </a:solidFill>
                <a:latin typeface="Garamond"/>
                <a:ea typeface="Garamond"/>
                <a:cs typeface="Garamond"/>
                <a:sym typeface="Garamond"/>
              </a:rPr>
              <a:t>, National Oceanic and Atmospheric Administration </a:t>
            </a:r>
            <a:endParaRPr lang="en-US" sz="2700" i="1" dirty="0">
              <a:solidFill>
                <a:srgbClr val="595555"/>
              </a:solidFill>
              <a:latin typeface="Garamond"/>
              <a:ea typeface="Garamond"/>
              <a:cs typeface="Garamond"/>
              <a:sym typeface="Garamond"/>
            </a:endParaRPr>
          </a:p>
          <a:p>
            <a:pPr lvl="0" algn="just">
              <a:spcBef>
                <a:spcPts val="600"/>
              </a:spcBef>
            </a:pPr>
            <a:endParaRPr lang="en-US" i="1" dirty="0">
              <a:solidFill>
                <a:srgbClr val="595555"/>
              </a:solidFill>
              <a:latin typeface="Garamond" panose="02020404030301010803" pitchFamily="18" charset="0"/>
            </a:endParaRPr>
          </a:p>
          <a:p>
            <a:pPr lvl="0" algn="just">
              <a:spcBef>
                <a:spcPts val="600"/>
              </a:spcBef>
            </a:pPr>
            <a:r>
              <a:rPr lang="en-US" i="1" dirty="0">
                <a:solidFill>
                  <a:srgbClr val="595555"/>
                </a:solidFill>
                <a:latin typeface="Garamond" panose="02020404030301010803" pitchFamily="18" charset="0"/>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
        <p:nvSpPr>
          <p:cNvPr id="361" name="Shape 361"/>
          <p:cNvSpPr txBox="1"/>
          <p:nvPr/>
        </p:nvSpPr>
        <p:spPr>
          <a:xfrm>
            <a:off x="919191" y="5328728"/>
            <a:ext cx="23382080" cy="4170889"/>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700" dirty="0">
                <a:solidFill>
                  <a:srgbClr val="595555"/>
                </a:solidFill>
                <a:latin typeface="Garamond"/>
                <a:ea typeface="Garamond"/>
                <a:cs typeface="Garamond"/>
                <a:sym typeface="Garamond"/>
              </a:rPr>
              <a:t>The </a:t>
            </a:r>
            <a:r>
              <a:rPr lang="en-US" sz="2700" dirty="0" err="1">
                <a:solidFill>
                  <a:srgbClr val="595555"/>
                </a:solidFill>
                <a:latin typeface="Garamond"/>
                <a:ea typeface="Garamond"/>
                <a:cs typeface="Garamond"/>
                <a:sym typeface="Garamond"/>
              </a:rPr>
              <a:t>Arenal-Tempisque</a:t>
            </a:r>
            <a:r>
              <a:rPr lang="en-US" sz="2700" dirty="0">
                <a:solidFill>
                  <a:srgbClr val="595555"/>
                </a:solidFill>
                <a:latin typeface="Garamond"/>
                <a:ea typeface="Garamond"/>
                <a:cs typeface="Garamond"/>
                <a:sym typeface="Garamond"/>
              </a:rPr>
              <a:t> watershed in northwestern Costa Rica has experienced severe drought conditions during the last four years, complicating water management and agricultural production. Additional information for response planning and management is required to tackle the consequences of drought. In partnership with the Costa Rica Ministry of Environment and Energy (MINAE), Costa Rica National Service of Underground Water, Irrigation, and Drainage (SENARA), the University of Costa Rica (UCR) and the Costa Rican Embassy in Washington, D.C, the NASA DEVELOP team used data from various Earth observing satellites (Landsat 8, Terra MODIS, GPM, AVHRR, and TRMM) and in situ stations to analyze and monitor the current state of meteorological and agricultural drought across the </a:t>
            </a:r>
            <a:r>
              <a:rPr lang="en-US" sz="2700" dirty="0" err="1">
                <a:solidFill>
                  <a:srgbClr val="595555"/>
                </a:solidFill>
                <a:latin typeface="Garamond"/>
                <a:ea typeface="Garamond"/>
                <a:cs typeface="Garamond"/>
                <a:sym typeface="Garamond"/>
              </a:rPr>
              <a:t>Arenal-Tempisque</a:t>
            </a:r>
            <a:r>
              <a:rPr lang="en-US" sz="2700" dirty="0">
                <a:solidFill>
                  <a:srgbClr val="595555"/>
                </a:solidFill>
                <a:latin typeface="Garamond"/>
                <a:ea typeface="Garamond"/>
                <a:cs typeface="Garamond"/>
                <a:sym typeface="Garamond"/>
              </a:rPr>
              <a:t> watershed using two indices. The Standardized Precipitation Index (SPI) was used to monitor meteorological drought and the Scaled Drought Condition Index (SDCI) was used to monitor agricultural drought. The team also created information for water balance assessment using the Soil Water Assessment Tool (SWAT) model by combining NASA Earth observations, ancillary data sources, and in situ data. Upon receiving the hydrological data and tools, project partners at SENARA and MINAE will be able to replicate the project’s methods to continuously update their understanding of watershed conditions. These results will allow project partners to make a more efficient water management plan, benefitting the local inhabitants and stakeholders.</a:t>
            </a:r>
          </a:p>
        </p:txBody>
      </p:sp>
      <p:sp>
        <p:nvSpPr>
          <p:cNvPr id="363" name="Shape 363"/>
          <p:cNvSpPr txBox="1"/>
          <p:nvPr/>
        </p:nvSpPr>
        <p:spPr>
          <a:xfrm>
            <a:off x="887513" y="4493746"/>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Abstract</a:t>
            </a:r>
          </a:p>
        </p:txBody>
      </p:sp>
      <p:sp>
        <p:nvSpPr>
          <p:cNvPr id="364" name="Shape 364"/>
          <p:cNvSpPr txBox="1"/>
          <p:nvPr/>
        </p:nvSpPr>
        <p:spPr>
          <a:xfrm>
            <a:off x="13058020" y="933860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Objectives</a:t>
            </a:r>
          </a:p>
        </p:txBody>
      </p:sp>
      <p:sp>
        <p:nvSpPr>
          <p:cNvPr id="365" name="Shape 365"/>
          <p:cNvSpPr txBox="1"/>
          <p:nvPr/>
        </p:nvSpPr>
        <p:spPr>
          <a:xfrm>
            <a:off x="906661" y="9338606"/>
            <a:ext cx="114077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Methodology</a:t>
            </a:r>
          </a:p>
        </p:txBody>
      </p:sp>
      <p:sp>
        <p:nvSpPr>
          <p:cNvPr id="368" name="Shape 368"/>
          <p:cNvSpPr txBox="1"/>
          <p:nvPr/>
        </p:nvSpPr>
        <p:spPr>
          <a:xfrm>
            <a:off x="13058021" y="19028729"/>
            <a:ext cx="10670188" cy="69913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Results</a:t>
            </a:r>
          </a:p>
        </p:txBody>
      </p:sp>
      <p:sp>
        <p:nvSpPr>
          <p:cNvPr id="369" name="Shape 369"/>
          <p:cNvSpPr txBox="1"/>
          <p:nvPr/>
        </p:nvSpPr>
        <p:spPr>
          <a:xfrm>
            <a:off x="13058020" y="29418021"/>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Conclusions</a:t>
            </a:r>
          </a:p>
        </p:txBody>
      </p:sp>
      <p:sp>
        <p:nvSpPr>
          <p:cNvPr id="370" name="Shape 370"/>
          <p:cNvSpPr txBox="1"/>
          <p:nvPr/>
        </p:nvSpPr>
        <p:spPr>
          <a:xfrm>
            <a:off x="922737" y="30926760"/>
            <a:ext cx="8229600" cy="9071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Acknowledgements</a:t>
            </a:r>
          </a:p>
        </p:txBody>
      </p:sp>
      <p:sp>
        <p:nvSpPr>
          <p:cNvPr id="371" name="Shape 371"/>
          <p:cNvSpPr txBox="1"/>
          <p:nvPr/>
        </p:nvSpPr>
        <p:spPr>
          <a:xfrm>
            <a:off x="930675" y="21049753"/>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Project Partners</a:t>
            </a:r>
          </a:p>
        </p:txBody>
      </p:sp>
      <p:sp>
        <p:nvSpPr>
          <p:cNvPr id="380" name="Shape 380"/>
          <p:cNvSpPr txBox="1"/>
          <p:nvPr/>
        </p:nvSpPr>
        <p:spPr>
          <a:xfrm>
            <a:off x="843099" y="34694240"/>
            <a:ext cx="18035450" cy="87151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a:solidFill>
                  <a:schemeClr val="lt1"/>
                </a:solidFill>
                <a:latin typeface="Questrial"/>
                <a:ea typeface="Questrial"/>
                <a:cs typeface="Questrial"/>
                <a:sym typeface="Questrial"/>
              </a:rPr>
              <a:t>University of Georgia – Summer 2016</a:t>
            </a:r>
          </a:p>
        </p:txBody>
      </p:sp>
      <p:sp>
        <p:nvSpPr>
          <p:cNvPr id="367" name="Shape 367"/>
          <p:cNvSpPr txBox="1"/>
          <p:nvPr/>
        </p:nvSpPr>
        <p:spPr>
          <a:xfrm>
            <a:off x="18452120" y="13940724"/>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Earth Observations</a:t>
            </a:r>
          </a:p>
        </p:txBody>
      </p:sp>
      <p:grpSp>
        <p:nvGrpSpPr>
          <p:cNvPr id="255" name="Group 254"/>
          <p:cNvGrpSpPr/>
          <p:nvPr/>
        </p:nvGrpSpPr>
        <p:grpSpPr>
          <a:xfrm>
            <a:off x="17923625" y="14821803"/>
            <a:ext cx="7440195" cy="4407421"/>
            <a:chOff x="17844969" y="15337765"/>
            <a:chExt cx="7440195" cy="4407421"/>
          </a:xfrm>
        </p:grpSpPr>
        <p:grpSp>
          <p:nvGrpSpPr>
            <p:cNvPr id="19" name="Group 18"/>
            <p:cNvGrpSpPr/>
            <p:nvPr/>
          </p:nvGrpSpPr>
          <p:grpSpPr>
            <a:xfrm>
              <a:off x="17844969" y="15495107"/>
              <a:ext cx="2870641" cy="3187158"/>
              <a:chOff x="7843247" y="17251343"/>
              <a:chExt cx="2870641" cy="3187158"/>
            </a:xfrm>
          </p:grpSpPr>
          <p:sp>
            <p:nvSpPr>
              <p:cNvPr id="360" name="Shape 360"/>
              <p:cNvSpPr txBox="1"/>
              <p:nvPr/>
            </p:nvSpPr>
            <p:spPr>
              <a:xfrm>
                <a:off x="7843247" y="18908995"/>
                <a:ext cx="2870641" cy="1529506"/>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TRMM-PR</a:t>
                </a:r>
              </a:p>
            </p:txBody>
          </p:sp>
          <p:pic>
            <p:nvPicPr>
              <p:cNvPr id="1026" name="Picture 2" descr="04 TRMM.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19073" y="17251343"/>
                <a:ext cx="1842922" cy="1568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0462603" y="15389275"/>
              <a:ext cx="2853081" cy="2471804"/>
              <a:chOff x="10950271" y="16998191"/>
              <a:chExt cx="2853081" cy="2471804"/>
            </a:xfrm>
          </p:grpSpPr>
          <p:sp>
            <p:nvSpPr>
              <p:cNvPr id="50" name="Shape 360"/>
              <p:cNvSpPr txBox="1"/>
              <p:nvPr/>
            </p:nvSpPr>
            <p:spPr>
              <a:xfrm>
                <a:off x="11060153" y="18756008"/>
                <a:ext cx="2743199" cy="7139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600" dirty="0">
                    <a:solidFill>
                      <a:srgbClr val="595555"/>
                    </a:solidFill>
                    <a:latin typeface="Garamond"/>
                    <a:ea typeface="Garamond"/>
                    <a:cs typeface="Garamond"/>
                    <a:sym typeface="Garamond"/>
                  </a:rPr>
                  <a:t>Terra MODIS</a:t>
                </a:r>
              </a:p>
            </p:txBody>
          </p:sp>
          <p:pic>
            <p:nvPicPr>
              <p:cNvPr id="1028" name="Picture 4" descr="05 Terr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50271" y="16998191"/>
                <a:ext cx="2006880" cy="1508932"/>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Shape 360"/>
            <p:cNvSpPr txBox="1"/>
            <p:nvPr/>
          </p:nvSpPr>
          <p:spPr>
            <a:xfrm>
              <a:off x="21888313" y="18995427"/>
              <a:ext cx="2743199" cy="7139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600" dirty="0">
                  <a:solidFill>
                    <a:srgbClr val="595555"/>
                  </a:solidFill>
                  <a:latin typeface="Garamond"/>
                  <a:ea typeface="Garamond"/>
                  <a:cs typeface="Garamond"/>
                  <a:sym typeface="Garamond"/>
                </a:rPr>
                <a:t>GPM IMERG</a:t>
              </a:r>
            </a:p>
          </p:txBody>
        </p:sp>
        <p:sp>
          <p:nvSpPr>
            <p:cNvPr id="104" name="Shape 360"/>
            <p:cNvSpPr txBox="1"/>
            <p:nvPr/>
          </p:nvSpPr>
          <p:spPr>
            <a:xfrm>
              <a:off x="19508560" y="19031199"/>
              <a:ext cx="2743199" cy="7139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600" dirty="0">
                  <a:solidFill>
                    <a:srgbClr val="595555"/>
                  </a:solidFill>
                  <a:latin typeface="Garamond"/>
                  <a:ea typeface="Garamond"/>
                  <a:cs typeface="Garamond"/>
                  <a:sym typeface="Garamond"/>
                </a:rPr>
                <a:t>Landsat 8 OLI</a:t>
              </a:r>
            </a:p>
          </p:txBody>
        </p:sp>
        <p:sp>
          <p:nvSpPr>
            <p:cNvPr id="106" name="Shape 360"/>
            <p:cNvSpPr txBox="1"/>
            <p:nvPr/>
          </p:nvSpPr>
          <p:spPr>
            <a:xfrm>
              <a:off x="22541965" y="17111320"/>
              <a:ext cx="2743199" cy="7139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600" dirty="0">
                  <a:solidFill>
                    <a:srgbClr val="595555"/>
                  </a:solidFill>
                  <a:latin typeface="Garamond"/>
                  <a:ea typeface="Garamond"/>
                  <a:cs typeface="Garamond"/>
                  <a:sym typeface="Garamond"/>
                </a:rPr>
                <a:t>SRTM C-Band</a:t>
              </a:r>
            </a:p>
          </p:txBody>
        </p:sp>
        <p:pic>
          <p:nvPicPr>
            <p:cNvPr id="1030" name="Picture 6" descr="03 Landsat8.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9249120" y="17570129"/>
              <a:ext cx="1693059" cy="1382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08 GPM.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294764" y="17609951"/>
              <a:ext cx="2354788" cy="11773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2 SRTM.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2616483" y="15337765"/>
              <a:ext cx="1436923" cy="1587760"/>
            </a:xfrm>
            <a:prstGeom prst="rect">
              <a:avLst/>
            </a:prstGeom>
            <a:noFill/>
            <a:extLst>
              <a:ext uri="{909E8E84-426E-40DD-AFC4-6F175D3DCCD1}">
                <a14:hiddenFill xmlns:a14="http://schemas.microsoft.com/office/drawing/2010/main">
                  <a:solidFill>
                    <a:srgbClr val="FFFFFF"/>
                  </a:solidFill>
                </a14:hiddenFill>
              </a:ext>
            </a:extLst>
          </p:spPr>
        </p:pic>
      </p:grpSp>
      <p:sp>
        <p:nvSpPr>
          <p:cNvPr id="372" name="Shape 372"/>
          <p:cNvSpPr txBox="1"/>
          <p:nvPr/>
        </p:nvSpPr>
        <p:spPr>
          <a:xfrm>
            <a:off x="843099" y="23976450"/>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Team Members</a:t>
            </a:r>
          </a:p>
        </p:txBody>
      </p:sp>
      <p:sp>
        <p:nvSpPr>
          <p:cNvPr id="33" name="Shape 353"/>
          <p:cNvSpPr txBox="1"/>
          <p:nvPr/>
        </p:nvSpPr>
        <p:spPr>
          <a:xfrm>
            <a:off x="4867478" y="27112541"/>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dirty="0">
                <a:solidFill>
                  <a:srgbClr val="595555"/>
                </a:solidFill>
                <a:latin typeface="Garamond"/>
                <a:ea typeface="Garamond"/>
                <a:cs typeface="Garamond"/>
                <a:sym typeface="Garamond"/>
              </a:rPr>
              <a:t>Rachel Durham</a:t>
            </a:r>
          </a:p>
          <a:p>
            <a:pPr marL="0" marR="0" lvl="0" indent="0" algn="ctr" rtl="0">
              <a:lnSpc>
                <a:spcPct val="100000"/>
              </a:lnSpc>
              <a:spcBef>
                <a:spcPts val="0"/>
              </a:spcBef>
              <a:buClr>
                <a:srgbClr val="585454"/>
              </a:buClr>
              <a:buSzPct val="25000"/>
              <a:buFont typeface="Arial"/>
              <a:buNone/>
            </a:pPr>
            <a:r>
              <a:rPr lang="en-US" sz="2700" i="1" dirty="0">
                <a:solidFill>
                  <a:srgbClr val="595555"/>
                </a:solidFill>
                <a:latin typeface="Garamond"/>
                <a:ea typeface="Garamond"/>
                <a:cs typeface="Garamond"/>
                <a:sym typeface="Garamond"/>
              </a:rPr>
              <a:t>Project Co-Lead</a:t>
            </a:r>
          </a:p>
        </p:txBody>
      </p:sp>
      <p:grpSp>
        <p:nvGrpSpPr>
          <p:cNvPr id="6" name="Group 5"/>
          <p:cNvGrpSpPr/>
          <p:nvPr/>
        </p:nvGrpSpPr>
        <p:grpSpPr>
          <a:xfrm>
            <a:off x="5253868" y="24966219"/>
            <a:ext cx="2057403" cy="2081787"/>
            <a:chOff x="5253868" y="25096848"/>
            <a:chExt cx="2057403" cy="2081787"/>
          </a:xfrm>
        </p:grpSpPr>
        <p:pic>
          <p:nvPicPr>
            <p:cNvPr id="34" name="Shape 376"/>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5253868" y="25096848"/>
              <a:ext cx="2057403" cy="2081787"/>
            </a:xfrm>
            <a:prstGeom prst="rect">
              <a:avLst/>
            </a:prstGeom>
            <a:noFill/>
            <a:ln>
              <a:noFill/>
            </a:ln>
          </p:spPr>
        </p:pic>
        <p:pic>
          <p:nvPicPr>
            <p:cNvPr id="2" name="Picture 1"/>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459609" y="25310743"/>
              <a:ext cx="1645920" cy="1653997"/>
            </a:xfrm>
            <a:prstGeom prst="ellipse">
              <a:avLst/>
            </a:prstGeom>
          </p:spPr>
        </p:pic>
      </p:grpSp>
      <p:sp>
        <p:nvSpPr>
          <p:cNvPr id="35" name="Shape 375"/>
          <p:cNvSpPr txBox="1"/>
          <p:nvPr/>
        </p:nvSpPr>
        <p:spPr>
          <a:xfrm>
            <a:off x="2035377" y="30262272"/>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95555"/>
                </a:solidFill>
                <a:latin typeface="Garamond"/>
                <a:ea typeface="Garamond"/>
                <a:cs typeface="Garamond"/>
                <a:sym typeface="Garamond"/>
              </a:rPr>
              <a:t>Nelson Venegas </a:t>
            </a:r>
          </a:p>
        </p:txBody>
      </p:sp>
      <p:grpSp>
        <p:nvGrpSpPr>
          <p:cNvPr id="22" name="Group 21"/>
          <p:cNvGrpSpPr/>
          <p:nvPr/>
        </p:nvGrpSpPr>
        <p:grpSpPr>
          <a:xfrm>
            <a:off x="2438974" y="28181936"/>
            <a:ext cx="2113110" cy="2081787"/>
            <a:chOff x="2438974" y="28225479"/>
            <a:chExt cx="2113110" cy="2081787"/>
          </a:xfrm>
        </p:grpSpPr>
        <p:pic>
          <p:nvPicPr>
            <p:cNvPr id="36" name="Shape 378"/>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2438974" y="28225479"/>
              <a:ext cx="2113110" cy="2081787"/>
            </a:xfrm>
            <a:prstGeom prst="rect">
              <a:avLst/>
            </a:prstGeom>
            <a:noFill/>
            <a:ln>
              <a:noFill/>
            </a:ln>
          </p:spPr>
        </p:pic>
        <p:pic>
          <p:nvPicPr>
            <p:cNvPr id="3" name="Picture 2"/>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668215" y="28443412"/>
              <a:ext cx="1654629" cy="1645920"/>
            </a:xfrm>
            <a:prstGeom prst="ellipse">
              <a:avLst/>
            </a:prstGeom>
          </p:spPr>
        </p:pic>
      </p:grpSp>
      <p:sp>
        <p:nvSpPr>
          <p:cNvPr id="37" name="Shape 375"/>
          <p:cNvSpPr txBox="1"/>
          <p:nvPr/>
        </p:nvSpPr>
        <p:spPr>
          <a:xfrm>
            <a:off x="4930797" y="30262272"/>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95555"/>
                </a:solidFill>
                <a:latin typeface="Garamond"/>
                <a:ea typeface="Garamond"/>
                <a:cs typeface="Garamond"/>
                <a:sym typeface="Garamond"/>
              </a:rPr>
              <a:t>Luis Quesada</a:t>
            </a:r>
          </a:p>
        </p:txBody>
      </p:sp>
      <p:grpSp>
        <p:nvGrpSpPr>
          <p:cNvPr id="23" name="Group 22"/>
          <p:cNvGrpSpPr/>
          <p:nvPr/>
        </p:nvGrpSpPr>
        <p:grpSpPr>
          <a:xfrm>
            <a:off x="5335951" y="28168208"/>
            <a:ext cx="2016891" cy="2081787"/>
            <a:chOff x="5335951" y="28211751"/>
            <a:chExt cx="2016891" cy="2081787"/>
          </a:xfrm>
        </p:grpSpPr>
        <p:pic>
          <p:nvPicPr>
            <p:cNvPr id="38" name="Shape 378"/>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5335951" y="28211751"/>
              <a:ext cx="2016891" cy="2081787"/>
            </a:xfrm>
            <a:prstGeom prst="rect">
              <a:avLst/>
            </a:prstGeom>
            <a:noFill/>
            <a:ln>
              <a:noFill/>
            </a:ln>
          </p:spPr>
        </p:pic>
        <p:pic>
          <p:nvPicPr>
            <p:cNvPr id="12" name="Picture 11"/>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rcRect/>
            <a:stretch/>
          </p:blipFill>
          <p:spPr>
            <a:xfrm>
              <a:off x="5521436" y="28429684"/>
              <a:ext cx="1645920" cy="1645920"/>
            </a:xfrm>
            <a:prstGeom prst="ellipse">
              <a:avLst/>
            </a:prstGeom>
          </p:spPr>
        </p:pic>
      </p:grpSp>
      <p:sp>
        <p:nvSpPr>
          <p:cNvPr id="374" name="Shape 374"/>
          <p:cNvSpPr txBox="1"/>
          <p:nvPr/>
        </p:nvSpPr>
        <p:spPr>
          <a:xfrm>
            <a:off x="7727309" y="27109481"/>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a:solidFill>
                  <a:srgbClr val="595555"/>
                </a:solidFill>
                <a:latin typeface="Garamond"/>
                <a:ea typeface="Garamond"/>
                <a:cs typeface="Garamond"/>
                <a:sym typeface="Garamond"/>
              </a:rPr>
              <a:t>Madison Davis</a:t>
            </a:r>
          </a:p>
        </p:txBody>
      </p:sp>
      <p:grpSp>
        <p:nvGrpSpPr>
          <p:cNvPr id="17" name="Group 16"/>
          <p:cNvGrpSpPr/>
          <p:nvPr/>
        </p:nvGrpSpPr>
        <p:grpSpPr>
          <a:xfrm>
            <a:off x="8092836" y="24971897"/>
            <a:ext cx="2087928" cy="2130187"/>
            <a:chOff x="8092836" y="25102526"/>
            <a:chExt cx="2087928" cy="2130187"/>
          </a:xfrm>
        </p:grpSpPr>
        <p:pic>
          <p:nvPicPr>
            <p:cNvPr id="377" name="Shape 377"/>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8092836" y="25102526"/>
              <a:ext cx="2087928" cy="2130187"/>
            </a:xfrm>
            <a:prstGeom prst="rect">
              <a:avLst/>
            </a:prstGeom>
            <a:noFill/>
            <a:ln>
              <a:noFill/>
            </a:ln>
          </p:spPr>
        </p:pic>
        <p:pic>
          <p:nvPicPr>
            <p:cNvPr id="14" name="Picture 13"/>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8318661" y="25344659"/>
              <a:ext cx="1636279" cy="1645920"/>
            </a:xfrm>
            <a:prstGeom prst="ellipse">
              <a:avLst/>
            </a:prstGeom>
          </p:spPr>
        </p:pic>
      </p:grpSp>
      <p:sp>
        <p:nvSpPr>
          <p:cNvPr id="353" name="Shape 353"/>
          <p:cNvSpPr txBox="1"/>
          <p:nvPr/>
        </p:nvSpPr>
        <p:spPr>
          <a:xfrm>
            <a:off x="2011206" y="27109481"/>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dirty="0" err="1">
                <a:solidFill>
                  <a:srgbClr val="595555"/>
                </a:solidFill>
                <a:latin typeface="Garamond"/>
                <a:ea typeface="Garamond"/>
                <a:cs typeface="Garamond"/>
                <a:sym typeface="Garamond"/>
              </a:rPr>
              <a:t>María</a:t>
            </a:r>
            <a:r>
              <a:rPr lang="en-US" sz="2700" dirty="0">
                <a:solidFill>
                  <a:srgbClr val="595555"/>
                </a:solidFill>
                <a:latin typeface="Garamond"/>
                <a:ea typeface="Garamond"/>
                <a:cs typeface="Garamond"/>
                <a:sym typeface="Garamond"/>
              </a:rPr>
              <a:t> José Rivera</a:t>
            </a:r>
          </a:p>
          <a:p>
            <a:pPr marL="0" marR="0" lvl="0" indent="0" algn="ctr" rtl="0">
              <a:lnSpc>
                <a:spcPct val="100000"/>
              </a:lnSpc>
              <a:spcBef>
                <a:spcPts val="0"/>
              </a:spcBef>
              <a:buClr>
                <a:srgbClr val="585454"/>
              </a:buClr>
              <a:buSzPct val="25000"/>
              <a:buFont typeface="Arial"/>
              <a:buNone/>
            </a:pPr>
            <a:r>
              <a:rPr lang="en-US" sz="2700" i="1" dirty="0">
                <a:solidFill>
                  <a:srgbClr val="595555"/>
                </a:solidFill>
                <a:latin typeface="Garamond"/>
                <a:ea typeface="Garamond"/>
                <a:cs typeface="Garamond"/>
                <a:sym typeface="Garamond"/>
              </a:rPr>
              <a:t>Project Co-Lead</a:t>
            </a:r>
          </a:p>
        </p:txBody>
      </p:sp>
      <p:grpSp>
        <p:nvGrpSpPr>
          <p:cNvPr id="5" name="Group 4"/>
          <p:cNvGrpSpPr/>
          <p:nvPr/>
        </p:nvGrpSpPr>
        <p:grpSpPr>
          <a:xfrm>
            <a:off x="2397596" y="24963159"/>
            <a:ext cx="2057403" cy="2081787"/>
            <a:chOff x="2397596" y="25093788"/>
            <a:chExt cx="2057403" cy="2081787"/>
          </a:xfrm>
        </p:grpSpPr>
        <p:pic>
          <p:nvPicPr>
            <p:cNvPr id="376" name="Shape 376"/>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2397596" y="25093788"/>
              <a:ext cx="2057403" cy="2081787"/>
            </a:xfrm>
            <a:prstGeom prst="rect">
              <a:avLst/>
            </a:prstGeom>
            <a:noFill/>
            <a:ln>
              <a:noFill/>
            </a:ln>
          </p:spPr>
        </p:pic>
        <p:pic>
          <p:nvPicPr>
            <p:cNvPr id="20" name="Picture 19"/>
            <p:cNvPicPr>
              <a:picLocks noChangeAspect="1"/>
            </p:cNvPicPr>
            <p:nvPr/>
          </p:nvPicPr>
          <p:blipFill rotWithShape="1">
            <a:blip r:embed="rId22" cstate="print">
              <a:extLst>
                <a:ext uri="{BEBA8EAE-BF5A-486C-A8C5-ECC9F3942E4B}">
                  <a14:imgProps xmlns:a14="http://schemas.microsoft.com/office/drawing/2010/main">
                    <a14:imgLayer r:embed="rId23">
                      <a14:imgEffect>
                        <a14:brightnessContrast bright="20000" contrast="20000"/>
                      </a14:imgEffect>
                    </a14:imgLayer>
                  </a14:imgProps>
                </a:ext>
                <a:ext uri="{28A0092B-C50C-407E-A947-70E740481C1C}">
                  <a14:useLocalDpi xmlns:a14="http://schemas.microsoft.com/office/drawing/2010/main"/>
                </a:ext>
              </a:extLst>
            </a:blip>
            <a:srcRect l="10494" t="5374" r="21776" b="29922"/>
            <a:stretch/>
          </p:blipFill>
          <p:spPr>
            <a:xfrm>
              <a:off x="2603337" y="25310769"/>
              <a:ext cx="1645920" cy="1647825"/>
            </a:xfrm>
            <a:prstGeom prst="ellipse">
              <a:avLst/>
            </a:prstGeom>
          </p:spPr>
        </p:pic>
      </p:grpSp>
      <p:sp>
        <p:nvSpPr>
          <p:cNvPr id="375" name="Shape 375"/>
          <p:cNvSpPr txBox="1"/>
          <p:nvPr/>
        </p:nvSpPr>
        <p:spPr>
          <a:xfrm>
            <a:off x="7821444" y="30268393"/>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dirty="0" err="1">
                <a:solidFill>
                  <a:srgbClr val="595555"/>
                </a:solidFill>
                <a:latin typeface="Garamond"/>
                <a:ea typeface="Garamond"/>
                <a:cs typeface="Garamond"/>
                <a:sym typeface="Garamond"/>
              </a:rPr>
              <a:t>Diyang</a:t>
            </a:r>
            <a:r>
              <a:rPr lang="en-US" sz="2700" dirty="0">
                <a:solidFill>
                  <a:srgbClr val="595555"/>
                </a:solidFill>
                <a:latin typeface="Garamond"/>
                <a:ea typeface="Garamond"/>
                <a:cs typeface="Garamond"/>
                <a:sym typeface="Garamond"/>
              </a:rPr>
              <a:t> Cui</a:t>
            </a:r>
          </a:p>
        </p:txBody>
      </p:sp>
      <p:grpSp>
        <p:nvGrpSpPr>
          <p:cNvPr id="24" name="Group 23"/>
          <p:cNvGrpSpPr/>
          <p:nvPr/>
        </p:nvGrpSpPr>
        <p:grpSpPr>
          <a:xfrm>
            <a:off x="8228414" y="28164283"/>
            <a:ext cx="2057403" cy="2081787"/>
            <a:chOff x="8228414" y="28207826"/>
            <a:chExt cx="2057403" cy="2081787"/>
          </a:xfrm>
        </p:grpSpPr>
        <p:pic>
          <p:nvPicPr>
            <p:cNvPr id="378" name="Shape 378"/>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8228414" y="28207826"/>
              <a:ext cx="2057403" cy="2081787"/>
            </a:xfrm>
            <a:prstGeom prst="rect">
              <a:avLst/>
            </a:prstGeom>
            <a:noFill/>
            <a:ln>
              <a:noFill/>
            </a:ln>
          </p:spPr>
        </p:pic>
        <p:pic>
          <p:nvPicPr>
            <p:cNvPr id="40" name="Picture 39"/>
            <p:cNvPicPr>
              <a:picLocks noChangeAspect="1"/>
            </p:cNvPicPr>
            <p:nvPr/>
          </p:nvPicPr>
          <p:blipFill rotWithShape="1">
            <a:blip r:embed="rId24" cstate="print">
              <a:extLst>
                <a:ext uri="{28A0092B-C50C-407E-A947-70E740481C1C}">
                  <a14:useLocalDpi xmlns:a14="http://schemas.microsoft.com/office/drawing/2010/main"/>
                </a:ext>
              </a:extLst>
            </a:blip>
            <a:srcRect l="-1261" r="-443"/>
            <a:stretch/>
          </p:blipFill>
          <p:spPr>
            <a:xfrm>
              <a:off x="8414084" y="28425759"/>
              <a:ext cx="1686063" cy="1645920"/>
            </a:xfrm>
            <a:prstGeom prst="ellipse">
              <a:avLst/>
            </a:prstGeom>
          </p:spPr>
        </p:pic>
      </p:grpSp>
      <p:sp>
        <p:nvSpPr>
          <p:cNvPr id="220" name="Shape 355"/>
          <p:cNvSpPr txBox="1"/>
          <p:nvPr/>
        </p:nvSpPr>
        <p:spPr>
          <a:xfrm>
            <a:off x="13124497" y="24047528"/>
            <a:ext cx="11112497" cy="1760928"/>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700" dirty="0">
                <a:solidFill>
                  <a:srgbClr val="595555"/>
                </a:solidFill>
                <a:latin typeface="Garamond"/>
                <a:ea typeface="Garamond"/>
                <a:cs typeface="Garamond"/>
                <a:sym typeface="Garamond"/>
              </a:rPr>
              <a:t>Maps of each index were analyzed in a series at a monthly scale to interpret the spatial extent of drought in the </a:t>
            </a:r>
            <a:r>
              <a:rPr lang="en-US" sz="2700" dirty="0" err="1">
                <a:solidFill>
                  <a:srgbClr val="595555"/>
                </a:solidFill>
                <a:latin typeface="Garamond"/>
                <a:ea typeface="Garamond"/>
                <a:cs typeface="Garamond"/>
                <a:sym typeface="Garamond"/>
              </a:rPr>
              <a:t>Arenal-Tempisque</a:t>
            </a:r>
            <a:r>
              <a:rPr lang="en-US" sz="2700" dirty="0">
                <a:solidFill>
                  <a:srgbClr val="595555"/>
                </a:solidFill>
                <a:latin typeface="Garamond"/>
                <a:ea typeface="Garamond"/>
                <a:cs typeface="Garamond"/>
                <a:sym typeface="Garamond"/>
              </a:rPr>
              <a:t> watershed. Time series plots were analyzed for any of the meteorological stations in the study area to compare the indices. This allowed us to identify drought anomalies. </a:t>
            </a:r>
          </a:p>
        </p:txBody>
      </p:sp>
      <p:sp>
        <p:nvSpPr>
          <p:cNvPr id="230" name="Text Placeholder 16"/>
          <p:cNvSpPr txBox="1">
            <a:spLocks/>
          </p:cNvSpPr>
          <p:nvPr/>
        </p:nvSpPr>
        <p:spPr>
          <a:xfrm>
            <a:off x="13010175" y="30310739"/>
            <a:ext cx="10961897" cy="410599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5AADB"/>
              </a:buClr>
            </a:pPr>
            <a:r>
              <a:rPr lang="en-US" dirty="0">
                <a:solidFill>
                  <a:srgbClr val="595555"/>
                </a:solidFill>
                <a:latin typeface="Garamond"/>
                <a:ea typeface="Garamond"/>
                <a:cs typeface="Garamond"/>
                <a:sym typeface="Garamond"/>
              </a:rPr>
              <a:t>SPI monitored meteorological drought from precipitation measurements and SDCI monitored agricultural drought. These results analyzed in a one month temporal resolution and plotted in a time series, which will provide partners with water resource management decisions in the future.</a:t>
            </a:r>
          </a:p>
          <a:p>
            <a:pPr marL="347663" indent="-347663" algn="just">
              <a:buClr>
                <a:srgbClr val="75AADB"/>
              </a:buClr>
            </a:pPr>
            <a:r>
              <a:rPr lang="en-US" dirty="0">
                <a:solidFill>
                  <a:srgbClr val="595555"/>
                </a:solidFill>
                <a:latin typeface="Garamond"/>
                <a:ea typeface="Garamond"/>
                <a:cs typeface="Garamond"/>
                <a:sym typeface="Garamond"/>
              </a:rPr>
              <a:t>A near-real time drought monitoring tool for SDCI was produced, aiding partners with the most up-to-date information on drought in their area.</a:t>
            </a:r>
          </a:p>
          <a:p>
            <a:pPr marL="347663" indent="-347663" algn="just">
              <a:buClr>
                <a:srgbClr val="75AADB"/>
              </a:buClr>
            </a:pPr>
            <a:r>
              <a:rPr lang="en-US" dirty="0">
                <a:solidFill>
                  <a:srgbClr val="595555"/>
                </a:solidFill>
                <a:latin typeface="Garamond"/>
                <a:ea typeface="Garamond"/>
                <a:cs typeface="Garamond"/>
                <a:sym typeface="Garamond"/>
              </a:rPr>
              <a:t>The </a:t>
            </a:r>
            <a:r>
              <a:rPr lang="en-US" dirty="0" err="1">
                <a:solidFill>
                  <a:srgbClr val="595555"/>
                </a:solidFill>
                <a:latin typeface="Garamond"/>
                <a:ea typeface="Garamond"/>
                <a:cs typeface="Garamond"/>
                <a:sym typeface="Garamond"/>
              </a:rPr>
              <a:t>ArcSWAT</a:t>
            </a:r>
            <a:r>
              <a:rPr lang="en-US" dirty="0">
                <a:solidFill>
                  <a:srgbClr val="595555"/>
                </a:solidFill>
                <a:latin typeface="Garamond"/>
                <a:ea typeface="Garamond"/>
                <a:cs typeface="Garamond"/>
                <a:sym typeface="Garamond"/>
              </a:rPr>
              <a:t> analysis provided outputs of evapotranspiration and superficial flow. Understanding the effects of various land uses on water availability will aid partners in future regulations in this area. </a:t>
            </a:r>
            <a:endParaRPr lang="en-US" dirty="0">
              <a:solidFill>
                <a:srgbClr val="595555"/>
              </a:solidFill>
              <a:latin typeface="Garamond" panose="02020404030301010803" pitchFamily="18" charset="0"/>
            </a:endParaRPr>
          </a:p>
        </p:txBody>
      </p:sp>
      <p:pic>
        <p:nvPicPr>
          <p:cNvPr id="328" name="Picture 327"/>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15736303" y="22244050"/>
            <a:ext cx="266701" cy="431800"/>
          </a:xfrm>
          <a:prstGeom prst="rect">
            <a:avLst/>
          </a:prstGeom>
        </p:spPr>
      </p:pic>
      <p:sp>
        <p:nvSpPr>
          <p:cNvPr id="223" name="Shape 355"/>
          <p:cNvSpPr txBox="1"/>
          <p:nvPr/>
        </p:nvSpPr>
        <p:spPr>
          <a:xfrm>
            <a:off x="13103577" y="22699916"/>
            <a:ext cx="5289130" cy="1328871"/>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1600" dirty="0">
                <a:solidFill>
                  <a:srgbClr val="595555"/>
                </a:solidFill>
                <a:latin typeface="Garamond"/>
                <a:ea typeface="Garamond"/>
                <a:cs typeface="Garamond"/>
                <a:sym typeface="Garamond"/>
              </a:rPr>
              <a:t>In December 2015, both indices show a drought anomaly from the time series plot at for the </a:t>
            </a:r>
            <a:r>
              <a:rPr lang="en-US" sz="1600" dirty="0" err="1">
                <a:solidFill>
                  <a:srgbClr val="595555"/>
                </a:solidFill>
                <a:latin typeface="Garamond"/>
                <a:ea typeface="Garamond"/>
                <a:cs typeface="Garamond"/>
                <a:sym typeface="Garamond"/>
              </a:rPr>
              <a:t>Pelon</a:t>
            </a:r>
            <a:r>
              <a:rPr lang="en-US" sz="1600" dirty="0">
                <a:solidFill>
                  <a:srgbClr val="595555"/>
                </a:solidFill>
                <a:latin typeface="Garamond"/>
                <a:ea typeface="Garamond"/>
                <a:cs typeface="Garamond"/>
                <a:sym typeface="Garamond"/>
              </a:rPr>
              <a:t> de la </a:t>
            </a:r>
            <a:r>
              <a:rPr lang="en-US" sz="1600" dirty="0" err="1">
                <a:solidFill>
                  <a:srgbClr val="595555"/>
                </a:solidFill>
                <a:latin typeface="Garamond"/>
                <a:ea typeface="Garamond"/>
                <a:cs typeface="Garamond"/>
                <a:sym typeface="Garamond"/>
              </a:rPr>
              <a:t>Bajura</a:t>
            </a:r>
            <a:r>
              <a:rPr lang="en-US" sz="1600" dirty="0">
                <a:solidFill>
                  <a:srgbClr val="595555"/>
                </a:solidFill>
                <a:latin typeface="Garamond"/>
                <a:ea typeface="Garamond"/>
                <a:cs typeface="Garamond"/>
                <a:sym typeface="Garamond"/>
              </a:rPr>
              <a:t> Station, located in the central area of the </a:t>
            </a:r>
            <a:r>
              <a:rPr lang="en-US" sz="1600" dirty="0" err="1">
                <a:solidFill>
                  <a:srgbClr val="595555"/>
                </a:solidFill>
                <a:latin typeface="Garamond"/>
                <a:ea typeface="Garamond"/>
                <a:cs typeface="Garamond"/>
                <a:sym typeface="Garamond"/>
              </a:rPr>
              <a:t>Arenal-Tempisque</a:t>
            </a:r>
            <a:r>
              <a:rPr lang="en-US" sz="1600" dirty="0">
                <a:solidFill>
                  <a:srgbClr val="595555"/>
                </a:solidFill>
                <a:latin typeface="Garamond"/>
                <a:ea typeface="Garamond"/>
                <a:cs typeface="Garamond"/>
                <a:sym typeface="Garamond"/>
              </a:rPr>
              <a:t> watershed. The index maps at this time substantiate these conditions throughout the study area.</a:t>
            </a:r>
          </a:p>
        </p:txBody>
      </p:sp>
      <p:sp>
        <p:nvSpPr>
          <p:cNvPr id="225" name="Shape 355"/>
          <p:cNvSpPr txBox="1"/>
          <p:nvPr/>
        </p:nvSpPr>
        <p:spPr>
          <a:xfrm>
            <a:off x="14265361" y="20035656"/>
            <a:ext cx="4781192" cy="340032"/>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1600" b="1" dirty="0">
                <a:solidFill>
                  <a:srgbClr val="595555"/>
                </a:solidFill>
                <a:latin typeface="Garamond"/>
                <a:ea typeface="Garamond"/>
                <a:cs typeface="Garamond"/>
                <a:sym typeface="Garamond"/>
              </a:rPr>
              <a:t>Drought Anomaly in December 2015</a:t>
            </a:r>
          </a:p>
        </p:txBody>
      </p:sp>
      <p:sp>
        <p:nvSpPr>
          <p:cNvPr id="235" name="Shape 355"/>
          <p:cNvSpPr txBox="1"/>
          <p:nvPr/>
        </p:nvSpPr>
        <p:spPr>
          <a:xfrm>
            <a:off x="15899650" y="22416007"/>
            <a:ext cx="350870" cy="277081"/>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0   </a:t>
            </a:r>
          </a:p>
        </p:txBody>
      </p:sp>
      <p:sp>
        <p:nvSpPr>
          <p:cNvPr id="236" name="Shape 355"/>
          <p:cNvSpPr txBox="1"/>
          <p:nvPr/>
        </p:nvSpPr>
        <p:spPr>
          <a:xfrm>
            <a:off x="13287379" y="22162087"/>
            <a:ext cx="278143" cy="276945"/>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3   </a:t>
            </a:r>
          </a:p>
        </p:txBody>
      </p:sp>
      <p:sp>
        <p:nvSpPr>
          <p:cNvPr id="237" name="Shape 355"/>
          <p:cNvSpPr txBox="1"/>
          <p:nvPr/>
        </p:nvSpPr>
        <p:spPr>
          <a:xfrm>
            <a:off x="15539518" y="21937247"/>
            <a:ext cx="685165" cy="302916"/>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b="1" dirty="0">
                <a:solidFill>
                  <a:srgbClr val="595555"/>
                </a:solidFill>
                <a:latin typeface="Garamond"/>
                <a:ea typeface="Garamond"/>
                <a:cs typeface="Garamond"/>
                <a:sym typeface="Garamond"/>
              </a:rPr>
              <a:t>SDCI   </a:t>
            </a:r>
          </a:p>
        </p:txBody>
      </p:sp>
      <p:sp>
        <p:nvSpPr>
          <p:cNvPr id="238" name="Shape 355"/>
          <p:cNvSpPr txBox="1"/>
          <p:nvPr/>
        </p:nvSpPr>
        <p:spPr>
          <a:xfrm>
            <a:off x="15905673" y="22175727"/>
            <a:ext cx="333149" cy="284223"/>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1   </a:t>
            </a:r>
          </a:p>
        </p:txBody>
      </p:sp>
      <p:sp>
        <p:nvSpPr>
          <p:cNvPr id="239" name="Shape 355"/>
          <p:cNvSpPr txBox="1"/>
          <p:nvPr/>
        </p:nvSpPr>
        <p:spPr>
          <a:xfrm>
            <a:off x="13001571" y="21915953"/>
            <a:ext cx="685165" cy="302916"/>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b="1" dirty="0">
                <a:solidFill>
                  <a:srgbClr val="595555"/>
                </a:solidFill>
                <a:latin typeface="Garamond"/>
                <a:ea typeface="Garamond"/>
                <a:cs typeface="Garamond"/>
                <a:sym typeface="Garamond"/>
              </a:rPr>
              <a:t>SPI   </a:t>
            </a:r>
          </a:p>
        </p:txBody>
      </p:sp>
      <p:sp>
        <p:nvSpPr>
          <p:cNvPr id="240" name="Shape 355"/>
          <p:cNvSpPr txBox="1"/>
          <p:nvPr/>
        </p:nvSpPr>
        <p:spPr>
          <a:xfrm>
            <a:off x="13198048" y="22407986"/>
            <a:ext cx="383644" cy="276945"/>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-3   </a:t>
            </a:r>
          </a:p>
        </p:txBody>
      </p:sp>
      <p:sp>
        <p:nvSpPr>
          <p:cNvPr id="241" name="Shape 355"/>
          <p:cNvSpPr txBox="1"/>
          <p:nvPr/>
        </p:nvSpPr>
        <p:spPr>
          <a:xfrm>
            <a:off x="15882100" y="26502695"/>
            <a:ext cx="8116889" cy="2775444"/>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700" dirty="0">
                <a:solidFill>
                  <a:srgbClr val="595555"/>
                </a:solidFill>
                <a:latin typeface="Garamond"/>
                <a:ea typeface="Garamond"/>
                <a:cs typeface="Garamond"/>
                <a:sym typeface="Garamond"/>
              </a:rPr>
              <a:t>The </a:t>
            </a:r>
            <a:r>
              <a:rPr lang="en-US" sz="2700" dirty="0" err="1">
                <a:solidFill>
                  <a:srgbClr val="595555"/>
                </a:solidFill>
                <a:latin typeface="Garamond"/>
                <a:ea typeface="Garamond"/>
                <a:cs typeface="Garamond"/>
                <a:sym typeface="Garamond"/>
              </a:rPr>
              <a:t>ArcSWAT</a:t>
            </a:r>
            <a:r>
              <a:rPr lang="en-US" sz="2700" dirty="0">
                <a:solidFill>
                  <a:srgbClr val="595555"/>
                </a:solidFill>
                <a:latin typeface="Garamond"/>
                <a:ea typeface="Garamond"/>
                <a:cs typeface="Garamond"/>
                <a:sym typeface="Garamond"/>
              </a:rPr>
              <a:t> analysis created a model of climactic conditions in the area, which will aid in drought monitoring and provide water availability in the </a:t>
            </a:r>
            <a:r>
              <a:rPr lang="en-US" sz="2700" dirty="0" err="1">
                <a:solidFill>
                  <a:srgbClr val="595555"/>
                </a:solidFill>
                <a:latin typeface="Garamond"/>
                <a:ea typeface="Garamond"/>
                <a:cs typeface="Garamond"/>
                <a:sym typeface="Garamond"/>
              </a:rPr>
              <a:t>Arenal-Tempisque</a:t>
            </a:r>
            <a:r>
              <a:rPr lang="en-US" sz="2700" dirty="0">
                <a:solidFill>
                  <a:srgbClr val="595555"/>
                </a:solidFill>
                <a:latin typeface="Garamond"/>
                <a:ea typeface="Garamond"/>
                <a:cs typeface="Garamond"/>
                <a:sym typeface="Garamond"/>
              </a:rPr>
              <a:t> watershed. Land use was input as a parameter to the </a:t>
            </a:r>
            <a:r>
              <a:rPr lang="en-US" sz="2700" dirty="0" err="1">
                <a:solidFill>
                  <a:srgbClr val="595555"/>
                </a:solidFill>
                <a:latin typeface="Garamond"/>
                <a:ea typeface="Garamond"/>
                <a:cs typeface="Garamond"/>
                <a:sym typeface="Garamond"/>
              </a:rPr>
              <a:t>ArcSWAT</a:t>
            </a:r>
            <a:r>
              <a:rPr lang="en-US" sz="2700" dirty="0">
                <a:solidFill>
                  <a:srgbClr val="595555"/>
                </a:solidFill>
                <a:latin typeface="Garamond"/>
                <a:ea typeface="Garamond"/>
                <a:cs typeface="Garamond"/>
                <a:sym typeface="Garamond"/>
              </a:rPr>
              <a:t> model and indicated the water availability of areas of varying land cover.</a:t>
            </a:r>
          </a:p>
        </p:txBody>
      </p:sp>
      <p:grpSp>
        <p:nvGrpSpPr>
          <p:cNvPr id="337" name="Group 336"/>
          <p:cNvGrpSpPr/>
          <p:nvPr/>
        </p:nvGrpSpPr>
        <p:grpSpPr>
          <a:xfrm>
            <a:off x="18368749" y="20041699"/>
            <a:ext cx="5870827" cy="3327496"/>
            <a:chOff x="18575266" y="20509846"/>
            <a:chExt cx="5870827" cy="3327496"/>
          </a:xfrm>
        </p:grpSpPr>
        <p:sp>
          <p:nvSpPr>
            <p:cNvPr id="229" name="Shape 355"/>
            <p:cNvSpPr txBox="1"/>
            <p:nvPr/>
          </p:nvSpPr>
          <p:spPr>
            <a:xfrm>
              <a:off x="18575266" y="20509846"/>
              <a:ext cx="5426507" cy="569865"/>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b="1" dirty="0">
                  <a:solidFill>
                    <a:srgbClr val="595555"/>
                  </a:solidFill>
                  <a:latin typeface="Garamond"/>
                  <a:ea typeface="Garamond"/>
                  <a:cs typeface="Garamond"/>
                  <a:sym typeface="Garamond"/>
                </a:rPr>
                <a:t>Monthly Drought Indices for </a:t>
              </a:r>
              <a:r>
                <a:rPr lang="en-US" sz="1600" b="1" dirty="0" err="1">
                  <a:solidFill>
                    <a:srgbClr val="595555"/>
                  </a:solidFill>
                  <a:latin typeface="Garamond"/>
                  <a:ea typeface="Garamond"/>
                  <a:cs typeface="Garamond"/>
                  <a:sym typeface="Garamond"/>
                </a:rPr>
                <a:t>Estación</a:t>
              </a:r>
              <a:r>
                <a:rPr lang="en-US" sz="1600" b="1" dirty="0">
                  <a:solidFill>
                    <a:srgbClr val="595555"/>
                  </a:solidFill>
                  <a:latin typeface="Garamond"/>
                  <a:ea typeface="Garamond"/>
                  <a:cs typeface="Garamond"/>
                  <a:sym typeface="Garamond"/>
                </a:rPr>
                <a:t> de </a:t>
              </a:r>
              <a:r>
                <a:rPr lang="en-US" sz="1600" b="1" dirty="0" err="1">
                  <a:solidFill>
                    <a:srgbClr val="595555"/>
                  </a:solidFill>
                  <a:latin typeface="Garamond"/>
                  <a:ea typeface="Garamond"/>
                  <a:cs typeface="Garamond"/>
                  <a:sym typeface="Garamond"/>
                </a:rPr>
                <a:t>Pelon</a:t>
              </a:r>
              <a:r>
                <a:rPr lang="en-US" sz="1600" b="1" dirty="0">
                  <a:solidFill>
                    <a:srgbClr val="595555"/>
                  </a:solidFill>
                  <a:latin typeface="Garamond"/>
                  <a:ea typeface="Garamond"/>
                  <a:cs typeface="Garamond"/>
                  <a:sym typeface="Garamond"/>
                </a:rPr>
                <a:t> de La </a:t>
              </a:r>
              <a:r>
                <a:rPr lang="en-US" sz="1600" b="1" dirty="0" err="1">
                  <a:solidFill>
                    <a:srgbClr val="595555"/>
                  </a:solidFill>
                  <a:latin typeface="Garamond"/>
                  <a:ea typeface="Garamond"/>
                  <a:cs typeface="Garamond"/>
                  <a:sym typeface="Garamond"/>
                </a:rPr>
                <a:t>Bajura</a:t>
              </a:r>
              <a:r>
                <a:rPr lang="en-US" sz="1600" b="1" dirty="0">
                  <a:solidFill>
                    <a:srgbClr val="595555"/>
                  </a:solidFill>
                  <a:latin typeface="Garamond"/>
                  <a:ea typeface="Garamond"/>
                  <a:cs typeface="Garamond"/>
                  <a:sym typeface="Garamond"/>
                </a:rPr>
                <a:t> Guanacaste Province: January 2000- March 2016</a:t>
              </a:r>
            </a:p>
          </p:txBody>
        </p:sp>
        <p:grpSp>
          <p:nvGrpSpPr>
            <p:cNvPr id="335" name="Group 334"/>
            <p:cNvGrpSpPr/>
            <p:nvPr/>
          </p:nvGrpSpPr>
          <p:grpSpPr>
            <a:xfrm>
              <a:off x="18644217" y="21120008"/>
              <a:ext cx="5801876" cy="2717334"/>
              <a:chOff x="18611673" y="21210820"/>
              <a:chExt cx="5801876" cy="2717334"/>
            </a:xfrm>
          </p:grpSpPr>
          <p:pic>
            <p:nvPicPr>
              <p:cNvPr id="332" name="Picture 331"/>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8611673" y="21210820"/>
                <a:ext cx="5801876" cy="2717334"/>
              </a:xfrm>
              <a:prstGeom prst="rect">
                <a:avLst/>
              </a:prstGeom>
            </p:spPr>
          </p:pic>
          <p:sp>
            <p:nvSpPr>
              <p:cNvPr id="234" name="Shape 355"/>
              <p:cNvSpPr txBox="1"/>
              <p:nvPr/>
            </p:nvSpPr>
            <p:spPr>
              <a:xfrm>
                <a:off x="19491960" y="21825304"/>
                <a:ext cx="3910930" cy="344487"/>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95555"/>
                    </a:solidFill>
                    <a:latin typeface="Garamond"/>
                    <a:ea typeface="Garamond"/>
                    <a:cs typeface="Garamond"/>
                    <a:sym typeface="Garamond"/>
                  </a:rPr>
                  <a:t>Drought condition begins when SDCI ≤ 0.5 </a:t>
                </a:r>
              </a:p>
            </p:txBody>
          </p:sp>
          <p:sp>
            <p:nvSpPr>
              <p:cNvPr id="242" name="Shape 355"/>
              <p:cNvSpPr txBox="1"/>
              <p:nvPr/>
            </p:nvSpPr>
            <p:spPr>
              <a:xfrm>
                <a:off x="19489518" y="23266220"/>
                <a:ext cx="3682980" cy="344487"/>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95555"/>
                    </a:solidFill>
                    <a:latin typeface="Garamond"/>
                    <a:ea typeface="Garamond"/>
                    <a:cs typeface="Garamond"/>
                    <a:sym typeface="Garamond"/>
                  </a:rPr>
                  <a:t>Drought condition begins when SPI ≤ -0.5 </a:t>
                </a:r>
              </a:p>
            </p:txBody>
          </p:sp>
        </p:grpSp>
      </p:grpSp>
      <p:pic>
        <p:nvPicPr>
          <p:cNvPr id="338" name="Picture 337"/>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9325672" y="18062050"/>
            <a:ext cx="3183170" cy="2504190"/>
          </a:xfrm>
          <a:prstGeom prst="rect">
            <a:avLst/>
          </a:prstGeom>
        </p:spPr>
      </p:pic>
      <p:pic>
        <p:nvPicPr>
          <p:cNvPr id="339" name="Picture 338"/>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7177866" y="17537091"/>
            <a:ext cx="1375044" cy="1173698"/>
          </a:xfrm>
          <a:prstGeom prst="rect">
            <a:avLst/>
          </a:prstGeom>
        </p:spPr>
      </p:pic>
      <p:pic>
        <p:nvPicPr>
          <p:cNvPr id="15" name="Picture 14"/>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2727132" y="14575389"/>
            <a:ext cx="5757765" cy="4318324"/>
          </a:xfrm>
          <a:prstGeom prst="rect">
            <a:avLst/>
          </a:prstGeom>
        </p:spPr>
      </p:pic>
      <p:sp>
        <p:nvSpPr>
          <p:cNvPr id="366" name="Shape 366"/>
          <p:cNvSpPr txBox="1"/>
          <p:nvPr/>
        </p:nvSpPr>
        <p:spPr>
          <a:xfrm>
            <a:off x="13058020" y="13891266"/>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5AADB"/>
                </a:solidFill>
                <a:latin typeface="Century Gothic" panose="020B0502020202020204" pitchFamily="34" charset="0"/>
                <a:ea typeface="Questrial"/>
                <a:cs typeface="Questrial"/>
                <a:sym typeface="Questrial"/>
              </a:rPr>
              <a:t>Study Area</a:t>
            </a:r>
          </a:p>
        </p:txBody>
      </p:sp>
      <p:sp>
        <p:nvSpPr>
          <p:cNvPr id="359" name="Shape 359"/>
          <p:cNvSpPr txBox="1"/>
          <p:nvPr/>
        </p:nvSpPr>
        <p:spPr>
          <a:xfrm>
            <a:off x="15530043" y="16102422"/>
            <a:ext cx="1805215" cy="69938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2700" dirty="0">
                <a:solidFill>
                  <a:schemeClr val="tx1">
                    <a:lumMod val="50000"/>
                  </a:schemeClr>
                </a:solidFill>
                <a:latin typeface="Garamond"/>
                <a:ea typeface="Garamond"/>
                <a:cs typeface="Garamond"/>
                <a:sym typeface="Garamond"/>
              </a:rPr>
              <a:t>Costa Rica</a:t>
            </a:r>
          </a:p>
        </p:txBody>
      </p:sp>
      <p:sp>
        <p:nvSpPr>
          <p:cNvPr id="233" name="Shape 359"/>
          <p:cNvSpPr txBox="1"/>
          <p:nvPr/>
        </p:nvSpPr>
        <p:spPr>
          <a:xfrm>
            <a:off x="14680598" y="15375221"/>
            <a:ext cx="1652609" cy="761940"/>
          </a:xfrm>
          <a:prstGeom prst="rect">
            <a:avLst/>
          </a:prstGeom>
          <a:noFill/>
          <a:ln>
            <a:noFill/>
          </a:ln>
        </p:spPr>
        <p:txBody>
          <a:bodyPr lIns="91425" tIns="45700" rIns="91425" bIns="45700" anchor="t" anchorCtr="0">
            <a:noAutofit/>
          </a:bodyPr>
          <a:lstStyle/>
          <a:p>
            <a:pPr marL="347663" indent="-347663">
              <a:buClr>
                <a:srgbClr val="75AADB"/>
              </a:buClr>
            </a:pPr>
            <a:r>
              <a:rPr lang="en-US" sz="1600" dirty="0" err="1">
                <a:solidFill>
                  <a:schemeClr val="tx1">
                    <a:lumMod val="50000"/>
                  </a:schemeClr>
                </a:solidFill>
                <a:latin typeface="Garamond" panose="02020404030301010803" pitchFamily="18" charset="0"/>
              </a:rPr>
              <a:t>Arenal-Tempisque</a:t>
            </a:r>
            <a:r>
              <a:rPr lang="en-US" sz="1600" dirty="0">
                <a:solidFill>
                  <a:schemeClr val="tx1">
                    <a:lumMod val="50000"/>
                  </a:schemeClr>
                </a:solidFill>
                <a:latin typeface="Garamond" panose="02020404030301010803" pitchFamily="18" charset="0"/>
              </a:rPr>
              <a:t> Watershed</a:t>
            </a:r>
          </a:p>
        </p:txBody>
      </p:sp>
      <p:cxnSp>
        <p:nvCxnSpPr>
          <p:cNvPr id="248" name="Straight Connector 247"/>
          <p:cNvCxnSpPr/>
          <p:nvPr/>
        </p:nvCxnSpPr>
        <p:spPr>
          <a:xfrm flipV="1">
            <a:off x="14287046" y="15717315"/>
            <a:ext cx="640080" cy="208003"/>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50" name="Group 249"/>
          <p:cNvGrpSpPr/>
          <p:nvPr/>
        </p:nvGrpSpPr>
        <p:grpSpPr>
          <a:xfrm>
            <a:off x="12893265" y="25954978"/>
            <a:ext cx="2957931" cy="2987403"/>
            <a:chOff x="13294709" y="26039382"/>
            <a:chExt cx="2957931" cy="2987403"/>
          </a:xfrm>
        </p:grpSpPr>
        <p:grpSp>
          <p:nvGrpSpPr>
            <p:cNvPr id="334" name="Group 333"/>
            <p:cNvGrpSpPr/>
            <p:nvPr/>
          </p:nvGrpSpPr>
          <p:grpSpPr>
            <a:xfrm>
              <a:off x="13294709" y="26039382"/>
              <a:ext cx="2957931" cy="2987403"/>
              <a:chOff x="12963926" y="25982087"/>
              <a:chExt cx="2957931" cy="2987403"/>
            </a:xfrm>
          </p:grpSpPr>
          <p:pic>
            <p:nvPicPr>
              <p:cNvPr id="330" name="Picture 329"/>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12963926" y="26597844"/>
                <a:ext cx="2936582" cy="2371646"/>
              </a:xfrm>
              <a:prstGeom prst="rect">
                <a:avLst/>
              </a:prstGeom>
            </p:spPr>
          </p:pic>
          <p:sp>
            <p:nvSpPr>
              <p:cNvPr id="226" name="Shape 355"/>
              <p:cNvSpPr txBox="1"/>
              <p:nvPr/>
            </p:nvSpPr>
            <p:spPr>
              <a:xfrm>
                <a:off x="13157814" y="25982087"/>
                <a:ext cx="2764043" cy="607922"/>
              </a:xfrm>
              <a:prstGeom prst="rect">
                <a:avLst/>
              </a:prstGeom>
              <a:noFill/>
              <a:ln>
                <a:noFill/>
              </a:ln>
            </p:spPr>
            <p:txBody>
              <a:bodyPr lIns="91425" tIns="45700" rIns="91425" bIns="45700" anchor="t" anchorCtr="0">
                <a:noAutofit/>
              </a:bodyPr>
              <a:lstStyle/>
              <a:p>
                <a:pPr lvl="0" algn="ctr">
                  <a:lnSpc>
                    <a:spcPct val="90000"/>
                  </a:lnSpc>
                  <a:buClr>
                    <a:srgbClr val="585454"/>
                  </a:buClr>
                  <a:buSzPct val="25000"/>
                </a:pPr>
                <a:r>
                  <a:rPr lang="en-US" sz="1600" dirty="0">
                    <a:solidFill>
                      <a:srgbClr val="595555"/>
                    </a:solidFill>
                    <a:latin typeface="Garamond"/>
                    <a:ea typeface="Garamond"/>
                    <a:cs typeface="Garamond"/>
                    <a:sym typeface="Garamond"/>
                  </a:rPr>
                  <a:t>Evapotranspiration Rates Identified by the SWAT Model</a:t>
                </a:r>
              </a:p>
            </p:txBody>
          </p:sp>
        </p:grpSp>
        <p:sp>
          <p:nvSpPr>
            <p:cNvPr id="272" name="Shape 355"/>
            <p:cNvSpPr txBox="1"/>
            <p:nvPr/>
          </p:nvSpPr>
          <p:spPr>
            <a:xfrm>
              <a:off x="13391681" y="28462321"/>
              <a:ext cx="583549" cy="276945"/>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95555"/>
                  </a:solidFill>
                  <a:latin typeface="Garamond"/>
                  <a:ea typeface="Garamond"/>
                  <a:cs typeface="Garamond"/>
                  <a:sym typeface="Garamond"/>
                </a:rPr>
                <a:t>High   </a:t>
              </a:r>
            </a:p>
          </p:txBody>
        </p:sp>
        <p:sp>
          <p:nvSpPr>
            <p:cNvPr id="273" name="Shape 355"/>
            <p:cNvSpPr txBox="1"/>
            <p:nvPr/>
          </p:nvSpPr>
          <p:spPr>
            <a:xfrm>
              <a:off x="13379996" y="28739266"/>
              <a:ext cx="583549" cy="276945"/>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1600" dirty="0">
                  <a:solidFill>
                    <a:srgbClr val="595555"/>
                  </a:solidFill>
                  <a:latin typeface="Garamond"/>
                  <a:ea typeface="Garamond"/>
                  <a:cs typeface="Garamond"/>
                  <a:sym typeface="Garamond"/>
                </a:rPr>
                <a:t>Low  </a:t>
              </a:r>
            </a:p>
          </p:txBody>
        </p:sp>
      </p:grpSp>
      <p:pic>
        <p:nvPicPr>
          <p:cNvPr id="251" name="Picture 250"/>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7143537" y="15860660"/>
            <a:ext cx="1447509" cy="1233329"/>
          </a:xfrm>
          <a:prstGeom prst="rect">
            <a:avLst/>
          </a:prstGeom>
        </p:spPr>
      </p:pic>
      <p:pic>
        <p:nvPicPr>
          <p:cNvPr id="151" name="Picture 150"/>
          <p:cNvPicPr>
            <a:picLocks noChangeAspect="1"/>
          </p:cNvPicPr>
          <p:nvPr/>
        </p:nvPicPr>
        <p:blipFill rotWithShape="1">
          <a:blip r:embed="rId32" cstate="print">
            <a:extLst>
              <a:ext uri="{28A0092B-C50C-407E-A947-70E740481C1C}">
                <a14:useLocalDpi xmlns:a14="http://schemas.microsoft.com/office/drawing/2010/main"/>
              </a:ext>
            </a:extLst>
          </a:blip>
          <a:srcRect l="-18109"/>
          <a:stretch/>
        </p:blipFill>
        <p:spPr>
          <a:xfrm>
            <a:off x="13101055" y="22244050"/>
            <a:ext cx="234950" cy="381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622</TotalTime>
  <Words>885</Words>
  <Application>Microsoft Office PowerPoint</Application>
  <PresentationFormat>Custom</PresentationFormat>
  <Paragraphs>106</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Century Gothic</vt:lpstr>
      <vt:lpstr>Garamond</vt:lpstr>
      <vt:lpstr>Questrial</vt:lpstr>
      <vt:lpstr>Arial</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Durham</dc:creator>
  <cp:lastModifiedBy>Owner</cp:lastModifiedBy>
  <cp:revision>83</cp:revision>
  <dcterms:modified xsi:type="dcterms:W3CDTF">2016-08-18T20:26:23Z</dcterms:modified>
</cp:coreProperties>
</file>