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4"/>
  </p:notesMasterIdLst>
  <p:sldIdLst>
    <p:sldId id="275" r:id="rId2"/>
    <p:sldId id="312" r:id="rId3"/>
    <p:sldId id="297" r:id="rId4"/>
    <p:sldId id="298" r:id="rId5"/>
    <p:sldId id="289" r:id="rId6"/>
    <p:sldId id="307" r:id="rId7"/>
    <p:sldId id="302" r:id="rId8"/>
    <p:sldId id="304" r:id="rId9"/>
    <p:sldId id="322" r:id="rId10"/>
    <p:sldId id="305" r:id="rId11"/>
    <p:sldId id="308" r:id="rId12"/>
    <p:sldId id="313" r:id="rId13"/>
    <p:sldId id="316" r:id="rId14"/>
    <p:sldId id="318" r:id="rId15"/>
    <p:sldId id="320" r:id="rId16"/>
    <p:sldId id="317" r:id="rId17"/>
    <p:sldId id="321" r:id="rId18"/>
    <p:sldId id="319" r:id="rId19"/>
    <p:sldId id="324" r:id="rId20"/>
    <p:sldId id="309" r:id="rId21"/>
    <p:sldId id="325" r:id="rId22"/>
    <p:sldId id="292"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userDrawn="1">
          <p15:clr>
            <a:srgbClr val="A4A3A4"/>
          </p15:clr>
        </p15:guide>
        <p15:guide id="2" pos="3792" userDrawn="1">
          <p15:clr>
            <a:srgbClr val="A4A3A4"/>
          </p15:clr>
        </p15:guide>
        <p15:guide id="3" orient="horz" pos="1920" userDrawn="1">
          <p15:clr>
            <a:srgbClr val="A4A3A4"/>
          </p15:clr>
        </p15:guide>
        <p15:guide id="4" pos="6888" userDrawn="1">
          <p15:clr>
            <a:srgbClr val="A4A3A4"/>
          </p15:clr>
        </p15:guide>
        <p15:guide id="5" orient="horz" pos="2808" userDrawn="1">
          <p15:clr>
            <a:srgbClr val="A4A3A4"/>
          </p15:clr>
        </p15:guide>
        <p15:guide id="6" orient="horz" pos="2952" userDrawn="1">
          <p15:clr>
            <a:srgbClr val="A4A3A4"/>
          </p15:clr>
        </p15:guide>
        <p15:guide id="7" orient="horz" pos="1584" userDrawn="1">
          <p15:clr>
            <a:srgbClr val="A4A3A4"/>
          </p15:clr>
        </p15:guide>
        <p15:guide id="8" pos="5160" userDrawn="1">
          <p15:clr>
            <a:srgbClr val="A4A3A4"/>
          </p15:clr>
        </p15:guide>
        <p15:guide id="9" pos="5832" userDrawn="1">
          <p15:clr>
            <a:srgbClr val="A4A3A4"/>
          </p15:clr>
        </p15:guide>
        <p15:guide id="10" pos="7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Mark Russell-Bourne Beatty" initials="MRB" lastIdx="3" clrIdx="6"/>
  <p:cmAuthor id="1" name="Owner" initials="O" lastIdx="28" clrIdx="0">
    <p:extLst/>
  </p:cmAuthor>
  <p:cmAuthor id="2" name="crms" initials="c" lastIdx="2" clrIdx="1">
    <p:extLst/>
  </p:cmAuthor>
  <p:cmAuthor id="3" name="Fenn, Teresa E. (LARC-E3)[SSAI DEVELOP]" initials="FTE(D" lastIdx="11" clrIdx="2">
    <p:extLst/>
  </p:cmAuthor>
  <p:cmAuthor id="4" name="Emma Baghel" initials="EB" lastIdx="4" clrIdx="3"/>
  <p:cmAuthor id="5" name="Childs, Lauren M. (LARC-E3)[DEVELOP]" initials="LCG" lastIdx="1" clrIdx="4">
    <p:extLst/>
  </p:cmAuthor>
  <p:cmAuthor id="6" name="Mark R B Beatty" initials="MRBB" lastIdx="1"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3A9DB"/>
    <a:srgbClr val="2F8AB4"/>
    <a:srgbClr val="C15442"/>
    <a:srgbClr val="52B37B"/>
    <a:srgbClr val="218754"/>
    <a:srgbClr val="EA7845"/>
    <a:srgbClr val="EAA24A"/>
    <a:srgbClr val="586991"/>
    <a:srgbClr val="7DB862"/>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098" autoAdjust="0"/>
    <p:restoredTop sz="92229" autoAdjust="0"/>
  </p:normalViewPr>
  <p:slideViewPr>
    <p:cSldViewPr snapToGrid="0">
      <p:cViewPr varScale="1">
        <p:scale>
          <a:sx n="64" d="100"/>
          <a:sy n="64" d="100"/>
        </p:scale>
        <p:origin x="126" y="1020"/>
      </p:cViewPr>
      <p:guideLst>
        <p:guide orient="horz"/>
        <p:guide pos="3792"/>
        <p:guide orient="horz" pos="1920"/>
        <p:guide pos="6888"/>
        <p:guide orient="horz" pos="2808"/>
        <p:guide orient="horz" pos="2952"/>
        <p:guide orient="horz" pos="1584"/>
        <p:guide pos="5160"/>
        <p:guide pos="5832"/>
        <p:guide pos="72"/>
      </p:guideLst>
    </p:cSldViewPr>
  </p:slideViewPr>
  <p:outlineViewPr>
    <p:cViewPr>
      <p:scale>
        <a:sx n="33" d="100"/>
        <a:sy n="33" d="100"/>
      </p:scale>
      <p:origin x="0" y="1596"/>
    </p:cViewPr>
  </p:outlineViewPr>
  <p:notesTextViewPr>
    <p:cViewPr>
      <p:scale>
        <a:sx n="100" d="100"/>
        <a:sy n="100" d="100"/>
      </p:scale>
      <p:origin x="0" y="0"/>
    </p:cViewPr>
  </p:notesText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B7D24-6C88-410E-ACB5-D95ED598E96E}" type="datetimeFigureOut">
              <a:rPr lang="en-US" smtClean="0"/>
              <a:t>8/5/2016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CE636-EDCB-4E8F-A496-90D3D4BBB61E}" type="slidenum">
              <a:rPr lang="en-US" smtClean="0"/>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a:t>
            </a:fld>
            <a:endParaRPr lang="en-US"/>
          </a:p>
        </p:txBody>
      </p:sp>
    </p:spTree>
    <p:extLst>
      <p:ext uri="{BB962C8B-B14F-4D97-AF65-F5344CB8AC3E}">
        <p14:creationId xmlns:p14="http://schemas.microsoft.com/office/powerpoint/2010/main" val="159561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This is the confusion matrix for our 2015 Landsat-based classification. Kappa measures the strength of classification on a 0 to 1 scale-</a:t>
            </a:r>
            <a:r>
              <a:rPr lang="en-US" baseline="0" dirty="0"/>
              <a:t> a 0.75 value is considered substantially accurate. The majority of misclassification came from the bare land class. This is likely due to the low number of accuracy assessment points (total of 3) compared to the other classes.  Comparing the 2001 NLCD to our 2015 classification showed some trends: 32% of the study area changed its land cover type. Of this change, 47% of it is loss of forested land.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10</a:t>
            </a:fld>
            <a:endParaRPr lang="en-US"/>
          </a:p>
        </p:txBody>
      </p:sp>
    </p:spTree>
    <p:extLst>
      <p:ext uri="{BB962C8B-B14F-4D97-AF65-F5344CB8AC3E}">
        <p14:creationId xmlns:p14="http://schemas.microsoft.com/office/powerpoint/2010/main" val="21787842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11</a:t>
            </a:fld>
            <a:endParaRPr lang="en-US"/>
          </a:p>
        </p:txBody>
      </p:sp>
    </p:spTree>
    <p:extLst>
      <p:ext uri="{BB962C8B-B14F-4D97-AF65-F5344CB8AC3E}">
        <p14:creationId xmlns:p14="http://schemas.microsoft.com/office/powerpoint/2010/main" val="41694476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R</a:t>
            </a:r>
            <a:r>
              <a:rPr lang="en-US" baseline="30000" dirty="0"/>
              <a:t>2</a:t>
            </a:r>
            <a:r>
              <a:rPr lang="en-US" baseline="0" dirty="0"/>
              <a:t> value represents a statistical measurement of how close the data are to the fitted regression line (a.k.a. our models observed flow rate calculations). </a:t>
            </a:r>
          </a:p>
          <a:p>
            <a:r>
              <a:rPr lang="en-US" baseline="0" dirty="0"/>
              <a:t>The Nash-</a:t>
            </a:r>
            <a:r>
              <a:rPr lang="en-US" baseline="0" dirty="0" err="1"/>
              <a:t>Sutfliffe</a:t>
            </a:r>
            <a:r>
              <a:rPr lang="en-US" baseline="0" dirty="0"/>
              <a:t> efficiency (NSE) coefficient is sued to assess predictive power of hydrologic models. In general, model simulation can be judged as satisfactory if NSE &gt; 0.50.</a:t>
            </a:r>
          </a:p>
          <a:p>
            <a:r>
              <a:rPr lang="en-US" baseline="0" dirty="0"/>
              <a:t>Our results for surface water flow rate in the Upper Chattahoochee, Middle Chattahoochee, Upper Ocmulgee, and Etowah watersheds have proven to be scientifically satisfactory with R</a:t>
            </a:r>
            <a:r>
              <a:rPr lang="en-US" baseline="30000" dirty="0"/>
              <a:t>2</a:t>
            </a:r>
            <a:r>
              <a:rPr lang="en-US" baseline="0" dirty="0"/>
              <a:t> and NSE values above 0.50. </a:t>
            </a:r>
          </a:p>
          <a:p>
            <a:r>
              <a:rPr lang="en-US" baseline="0" dirty="0"/>
              <a:t>(The range of the p-factor and the r-factor vary from 0-1. A p-factor value close to 1 indicates a very high model performance and efficiency. The r-factor refers to the thickness of the PPU envelope. The </a:t>
            </a:r>
            <a:r>
              <a:rPr lang="en-US" i="1" baseline="0" dirty="0"/>
              <a:t>p-</a:t>
            </a:r>
            <a:r>
              <a:rPr lang="en-US" i="0" baseline="0" dirty="0"/>
              <a:t> and </a:t>
            </a:r>
            <a:r>
              <a:rPr lang="en-US" i="1" baseline="0" dirty="0"/>
              <a:t>r-factors</a:t>
            </a:r>
            <a:r>
              <a:rPr lang="en-US" i="0" baseline="0" dirty="0"/>
              <a:t> are closely related to each other, which indicates that a large p-factor can be achieved only at the expense of a higher r-factor.)</a:t>
            </a:r>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12</a:t>
            </a:fld>
            <a:endParaRPr lang="en-US"/>
          </a:p>
        </p:txBody>
      </p:sp>
    </p:spTree>
    <p:extLst>
      <p:ext uri="{BB962C8B-B14F-4D97-AF65-F5344CB8AC3E}">
        <p14:creationId xmlns:p14="http://schemas.microsoft.com/office/powerpoint/2010/main" val="41694476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R</a:t>
            </a:r>
            <a:r>
              <a:rPr lang="en-US" baseline="30000" dirty="0"/>
              <a:t>2</a:t>
            </a:r>
            <a:r>
              <a:rPr lang="en-US" baseline="0" dirty="0"/>
              <a:t> value represents a statistical measurement of how close the data are to the fitted regression line (a.k.a. our models observed flow rate calculations). </a:t>
            </a:r>
          </a:p>
          <a:p>
            <a:r>
              <a:rPr lang="en-US" baseline="0" dirty="0"/>
              <a:t>The Nash-</a:t>
            </a:r>
            <a:r>
              <a:rPr lang="en-US" baseline="0" dirty="0" err="1"/>
              <a:t>Sutfliffe</a:t>
            </a:r>
            <a:r>
              <a:rPr lang="en-US" baseline="0" dirty="0"/>
              <a:t> efficiency (NSE) coefficient is sued to assess predictive power of hydrologic models. In general, model simulation can be judged as satisfactory if NSE &gt; 0.50.</a:t>
            </a:r>
          </a:p>
          <a:p>
            <a:r>
              <a:rPr lang="en-US" baseline="0" dirty="0"/>
              <a:t>Our results for surface water flow rate in the Upper Chattahoochee, Middle Chattahoochee, Upper Ocmulgee, and Etowah watersheds have proven to be scientifically satisfactory with R</a:t>
            </a:r>
            <a:r>
              <a:rPr lang="en-US" baseline="30000" dirty="0"/>
              <a:t>2</a:t>
            </a:r>
            <a:r>
              <a:rPr lang="en-US" baseline="0" dirty="0"/>
              <a:t> and NSE values above 0.50. </a:t>
            </a:r>
          </a:p>
          <a:p>
            <a:r>
              <a:rPr lang="en-US" baseline="0" dirty="0"/>
              <a:t>(The range of the p-factor and the r-factor vary from 0-1. A p-factor value close to 1 indicates a very high model performance and efficiency. The r-factor refers to the thickness of the PPU envelope. The </a:t>
            </a:r>
            <a:r>
              <a:rPr lang="en-US" i="1" baseline="0" dirty="0"/>
              <a:t>p-</a:t>
            </a:r>
            <a:r>
              <a:rPr lang="en-US" i="0" baseline="0" dirty="0"/>
              <a:t> and </a:t>
            </a:r>
            <a:r>
              <a:rPr lang="en-US" i="1" baseline="0" dirty="0"/>
              <a:t>r-factors</a:t>
            </a:r>
            <a:r>
              <a:rPr lang="en-US" i="0" baseline="0" dirty="0"/>
              <a:t> are closely related to each other, which indicates that a large p-factor can be achieved only at the expense of a higher r-factor.)</a:t>
            </a:r>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13</a:t>
            </a:fld>
            <a:endParaRPr lang="en-US"/>
          </a:p>
        </p:txBody>
      </p:sp>
    </p:spTree>
    <p:extLst>
      <p:ext uri="{BB962C8B-B14F-4D97-AF65-F5344CB8AC3E}">
        <p14:creationId xmlns:p14="http://schemas.microsoft.com/office/powerpoint/2010/main" val="41694476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R</a:t>
            </a:r>
            <a:r>
              <a:rPr lang="en-US" baseline="30000" dirty="0"/>
              <a:t>2</a:t>
            </a:r>
            <a:r>
              <a:rPr lang="en-US" baseline="0" dirty="0"/>
              <a:t> value represents a statistical measurement of how close the data are to the fitted regression line (a.k.a. our models observed flow rate calculations). </a:t>
            </a:r>
          </a:p>
          <a:p>
            <a:r>
              <a:rPr lang="en-US" baseline="0" dirty="0"/>
              <a:t>The Nash-</a:t>
            </a:r>
            <a:r>
              <a:rPr lang="en-US" baseline="0" dirty="0" err="1"/>
              <a:t>Sutfliffe</a:t>
            </a:r>
            <a:r>
              <a:rPr lang="en-US" baseline="0" dirty="0"/>
              <a:t> efficiency (NSE) coefficient is sued to assess predictive power of hydrologic models. In general, model simulation can be judged as satisfactory if NSE &gt; 0.50.</a:t>
            </a:r>
          </a:p>
          <a:p>
            <a:r>
              <a:rPr lang="en-US" baseline="0" dirty="0"/>
              <a:t>Our results for surface water flow rate in the Upper Chattahoochee, Middle Chattahoochee, Upper Ocmulgee, and Etowah watersheds have proven to be scientifically satisfactory with R</a:t>
            </a:r>
            <a:r>
              <a:rPr lang="en-US" baseline="30000" dirty="0"/>
              <a:t>2</a:t>
            </a:r>
            <a:r>
              <a:rPr lang="en-US" baseline="0" dirty="0"/>
              <a:t> and NSE values above 0.50. </a:t>
            </a:r>
          </a:p>
          <a:p>
            <a:r>
              <a:rPr lang="en-US" baseline="0" dirty="0"/>
              <a:t>(The range of the p-factor and the r-factor vary from 0-1. A p-factor value close to 1 indicates a very high model performance and efficiency. The r-factor refers to the thickness of the PPU envelope. The </a:t>
            </a:r>
            <a:r>
              <a:rPr lang="en-US" i="1" baseline="0" dirty="0"/>
              <a:t>p-</a:t>
            </a:r>
            <a:r>
              <a:rPr lang="en-US" i="0" baseline="0" dirty="0"/>
              <a:t> and </a:t>
            </a:r>
            <a:r>
              <a:rPr lang="en-US" i="1" baseline="0" dirty="0"/>
              <a:t>r-factors</a:t>
            </a:r>
            <a:r>
              <a:rPr lang="en-US" i="0" baseline="0" dirty="0"/>
              <a:t> are closely related to each other, which indicates that a large p-factor can be achieved only at the expense of a higher r-factor.)</a:t>
            </a:r>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14</a:t>
            </a:fld>
            <a:endParaRPr lang="en-US"/>
          </a:p>
        </p:txBody>
      </p:sp>
    </p:spTree>
    <p:extLst>
      <p:ext uri="{BB962C8B-B14F-4D97-AF65-F5344CB8AC3E}">
        <p14:creationId xmlns:p14="http://schemas.microsoft.com/office/powerpoint/2010/main" val="41694476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R</a:t>
            </a:r>
            <a:r>
              <a:rPr lang="en-US" baseline="30000" dirty="0"/>
              <a:t>2</a:t>
            </a:r>
            <a:r>
              <a:rPr lang="en-US" baseline="0" dirty="0"/>
              <a:t> value represents a statistical measurement of how close the data are to the fitted regression line (a.k.a. our models observed flow rate calculations). </a:t>
            </a:r>
          </a:p>
          <a:p>
            <a:r>
              <a:rPr lang="en-US" baseline="0" dirty="0"/>
              <a:t>The Nash-</a:t>
            </a:r>
            <a:r>
              <a:rPr lang="en-US" baseline="0" dirty="0" err="1"/>
              <a:t>Sutfliffe</a:t>
            </a:r>
            <a:r>
              <a:rPr lang="en-US" baseline="0" dirty="0"/>
              <a:t> efficiency (NSE) coefficient is sued to assess predictive power of hydrologic models. In general, model simulation can be judged as satisfactory if NSE &gt; 0.50.</a:t>
            </a:r>
          </a:p>
          <a:p>
            <a:r>
              <a:rPr lang="en-US" baseline="0" dirty="0"/>
              <a:t>Our results for surface water flow rate in the Upper Chattahoochee, Middle Chattahoochee, Upper Ocmulgee, and Etowah watersheds have proven to be scientifically satisfactory with R</a:t>
            </a:r>
            <a:r>
              <a:rPr lang="en-US" baseline="30000" dirty="0"/>
              <a:t>2</a:t>
            </a:r>
            <a:r>
              <a:rPr lang="en-US" baseline="0" dirty="0"/>
              <a:t> and NSE values above 0.50. </a:t>
            </a:r>
          </a:p>
          <a:p>
            <a:r>
              <a:rPr lang="en-US" baseline="0" dirty="0"/>
              <a:t>(The range of the p-factor and the r-factor vary from 0-1. A p-factor value close to 1 indicates a very high model performance and efficiency. The r-factor refers to the thickness of the PPU envelope. The </a:t>
            </a:r>
            <a:r>
              <a:rPr lang="en-US" i="1" baseline="0" dirty="0"/>
              <a:t>p-</a:t>
            </a:r>
            <a:r>
              <a:rPr lang="en-US" i="0" baseline="0" dirty="0"/>
              <a:t> and </a:t>
            </a:r>
            <a:r>
              <a:rPr lang="en-US" i="1" baseline="0" dirty="0"/>
              <a:t>r-factors</a:t>
            </a:r>
            <a:r>
              <a:rPr lang="en-US" i="0" baseline="0" dirty="0"/>
              <a:t> are closely related to each other, which indicates that a large p-factor can be achieved only at the expense of a higher r-factor.)</a:t>
            </a:r>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15</a:t>
            </a:fld>
            <a:endParaRPr lang="en-US"/>
          </a:p>
        </p:txBody>
      </p:sp>
    </p:spTree>
    <p:extLst>
      <p:ext uri="{BB962C8B-B14F-4D97-AF65-F5344CB8AC3E}">
        <p14:creationId xmlns:p14="http://schemas.microsoft.com/office/powerpoint/2010/main" val="41694476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R</a:t>
            </a:r>
            <a:r>
              <a:rPr lang="en-US" baseline="30000" dirty="0"/>
              <a:t>2</a:t>
            </a:r>
            <a:r>
              <a:rPr lang="en-US" baseline="0" dirty="0"/>
              <a:t> value represents a statistical measurement of how close the data are to the fitted regression line (a.k.a. our models observed flow rate calculations). </a:t>
            </a:r>
          </a:p>
          <a:p>
            <a:r>
              <a:rPr lang="en-US" baseline="0" dirty="0"/>
              <a:t>The Nash-</a:t>
            </a:r>
            <a:r>
              <a:rPr lang="en-US" baseline="0" dirty="0" err="1"/>
              <a:t>Sutfliffe</a:t>
            </a:r>
            <a:r>
              <a:rPr lang="en-US" baseline="0" dirty="0"/>
              <a:t> efficiency (NSE) coefficient is sued to assess predictive power of hydrologic models. In general, model simulation can be judged as satisfactory if NSE &gt; 0.50.</a:t>
            </a:r>
          </a:p>
          <a:p>
            <a:r>
              <a:rPr lang="en-US" baseline="0" dirty="0"/>
              <a:t>Our results for surface water flow rate in the Upper Chattahoochee, Middle Chattahoochee, Upper Ocmulgee, and Etowah watersheds have proven to be scientifically satisfactory with R</a:t>
            </a:r>
            <a:r>
              <a:rPr lang="en-US" baseline="30000" dirty="0"/>
              <a:t>2</a:t>
            </a:r>
            <a:r>
              <a:rPr lang="en-US" baseline="0" dirty="0"/>
              <a:t> and NSE values above 0.50. </a:t>
            </a:r>
          </a:p>
          <a:p>
            <a:r>
              <a:rPr lang="en-US" baseline="0" dirty="0"/>
              <a:t>(The range of the p-factor and the r-factor vary from 0-1. A p-factor value close to 1 indicates a very high model performance and efficiency. The r-factor refers to the thickness of the PPU envelope. The </a:t>
            </a:r>
            <a:r>
              <a:rPr lang="en-US" i="1" baseline="0" dirty="0"/>
              <a:t>p-</a:t>
            </a:r>
            <a:r>
              <a:rPr lang="en-US" i="0" baseline="0" dirty="0"/>
              <a:t> and </a:t>
            </a:r>
            <a:r>
              <a:rPr lang="en-US" i="1" baseline="0" dirty="0"/>
              <a:t>r-factors</a:t>
            </a:r>
            <a:r>
              <a:rPr lang="en-US" i="0" baseline="0" dirty="0"/>
              <a:t> are closely related to each other, which indicates that a large p-factor can be achieved only at the expense of a higher r-factor.)</a:t>
            </a:r>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16</a:t>
            </a:fld>
            <a:endParaRPr lang="en-US"/>
          </a:p>
        </p:txBody>
      </p:sp>
    </p:spTree>
    <p:extLst>
      <p:ext uri="{BB962C8B-B14F-4D97-AF65-F5344CB8AC3E}">
        <p14:creationId xmlns:p14="http://schemas.microsoft.com/office/powerpoint/2010/main" val="41694476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R</a:t>
            </a:r>
            <a:r>
              <a:rPr lang="en-US" baseline="30000" dirty="0"/>
              <a:t>2</a:t>
            </a:r>
            <a:r>
              <a:rPr lang="en-US" baseline="0" dirty="0"/>
              <a:t> value represents a statistical measurement of how close the data are to the fitted regression line (a.k.a. our models observed flow rate calculations). </a:t>
            </a:r>
          </a:p>
          <a:p>
            <a:r>
              <a:rPr lang="en-US" baseline="0" dirty="0"/>
              <a:t>The Nash-</a:t>
            </a:r>
            <a:r>
              <a:rPr lang="en-US" baseline="0" dirty="0" err="1"/>
              <a:t>Sutfliffe</a:t>
            </a:r>
            <a:r>
              <a:rPr lang="en-US" baseline="0" dirty="0"/>
              <a:t> efficiency (NSE) coefficient is sued to assess predictive power of hydrologic models. In general, model simulation can be judged as satisfactory if NSE &gt; 0.50.</a:t>
            </a:r>
          </a:p>
          <a:p>
            <a:r>
              <a:rPr lang="en-US" baseline="0" dirty="0"/>
              <a:t>Our results for surface water flow rate in the Upper Chattahoochee, Middle Chattahoochee, Upper Ocmulgee, and Etowah watersheds have proven to be scientifically satisfactory with R</a:t>
            </a:r>
            <a:r>
              <a:rPr lang="en-US" baseline="30000" dirty="0"/>
              <a:t>2</a:t>
            </a:r>
            <a:r>
              <a:rPr lang="en-US" baseline="0" dirty="0"/>
              <a:t> and NSE values above 0.50. </a:t>
            </a:r>
          </a:p>
          <a:p>
            <a:r>
              <a:rPr lang="en-US" baseline="0" dirty="0"/>
              <a:t>(The range of the p-factor and the r-factor vary from 0-1. A p-factor value close to 1 indicates a very high model performance and efficiency. The r-factor refers to the thickness of the PPU envelope. The </a:t>
            </a:r>
            <a:r>
              <a:rPr lang="en-US" i="1" baseline="0" dirty="0"/>
              <a:t>p-</a:t>
            </a:r>
            <a:r>
              <a:rPr lang="en-US" i="0" baseline="0" dirty="0"/>
              <a:t> and </a:t>
            </a:r>
            <a:r>
              <a:rPr lang="en-US" i="1" baseline="0" dirty="0"/>
              <a:t>r-factors</a:t>
            </a:r>
            <a:r>
              <a:rPr lang="en-US" i="0" baseline="0" dirty="0"/>
              <a:t> are closely related to each other, which indicates that a large p-factor can be achieved only at the expense of a higher r-factor.)</a:t>
            </a:r>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17</a:t>
            </a:fld>
            <a:endParaRPr lang="en-US"/>
          </a:p>
        </p:txBody>
      </p:sp>
    </p:spTree>
    <p:extLst>
      <p:ext uri="{BB962C8B-B14F-4D97-AF65-F5344CB8AC3E}">
        <p14:creationId xmlns:p14="http://schemas.microsoft.com/office/powerpoint/2010/main" val="41694476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R</a:t>
            </a:r>
            <a:r>
              <a:rPr lang="en-US" baseline="30000" dirty="0"/>
              <a:t>2</a:t>
            </a:r>
            <a:r>
              <a:rPr lang="en-US" baseline="0" dirty="0"/>
              <a:t> value represents a statistical measurement of how close the data are to the fitted regression line (a.k.a. our models observed flow rate calculations). </a:t>
            </a:r>
          </a:p>
          <a:p>
            <a:r>
              <a:rPr lang="en-US" baseline="0" dirty="0"/>
              <a:t>The Nash-</a:t>
            </a:r>
            <a:r>
              <a:rPr lang="en-US" baseline="0" dirty="0" err="1"/>
              <a:t>Sutfliffe</a:t>
            </a:r>
            <a:r>
              <a:rPr lang="en-US" baseline="0" dirty="0"/>
              <a:t> efficiency (NSE) coefficient is sued to assess predictive power of hydrologic models. In general, model simulation can be judged as satisfactory if NSE &gt; 0.50.</a:t>
            </a:r>
          </a:p>
          <a:p>
            <a:r>
              <a:rPr lang="en-US" baseline="0" dirty="0"/>
              <a:t>Our results for surface water flow rate in the Upper Chattahoochee, Middle Chattahoochee, Upper Ocmulgee, and Etowah watersheds have proven to be scientifically satisfactory with R</a:t>
            </a:r>
            <a:r>
              <a:rPr lang="en-US" baseline="30000" dirty="0"/>
              <a:t>2</a:t>
            </a:r>
            <a:r>
              <a:rPr lang="en-US" baseline="0" dirty="0"/>
              <a:t> and NSE values above 0.50. </a:t>
            </a:r>
          </a:p>
          <a:p>
            <a:r>
              <a:rPr lang="en-US" baseline="0" dirty="0"/>
              <a:t>(The range of the p-factor and the r-factor vary from 0-1. A p-factor value close to 1 indicates a very high model performance and efficiency. The r-factor refers to the thickness of the PPU envelope. The </a:t>
            </a:r>
            <a:r>
              <a:rPr lang="en-US" i="1" baseline="0" dirty="0"/>
              <a:t>p-</a:t>
            </a:r>
            <a:r>
              <a:rPr lang="en-US" i="0" baseline="0" dirty="0"/>
              <a:t> and </a:t>
            </a:r>
            <a:r>
              <a:rPr lang="en-US" i="1" baseline="0" dirty="0"/>
              <a:t>r-factors</a:t>
            </a:r>
            <a:r>
              <a:rPr lang="en-US" i="0" baseline="0" dirty="0"/>
              <a:t> are closely related to each other, which indicates that a large p-factor can be achieved only at the expense of a higher r-factor.)</a:t>
            </a:r>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18</a:t>
            </a:fld>
            <a:endParaRPr lang="en-US"/>
          </a:p>
        </p:txBody>
      </p:sp>
    </p:spTree>
    <p:extLst>
      <p:ext uri="{BB962C8B-B14F-4D97-AF65-F5344CB8AC3E}">
        <p14:creationId xmlns:p14="http://schemas.microsoft.com/office/powerpoint/2010/main" val="41694476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err="1"/>
              <a:t>NoData</a:t>
            </a:r>
            <a:r>
              <a:rPr lang="en-US" dirty="0"/>
              <a:t> values in existing datasets (such</a:t>
            </a:r>
            <a:r>
              <a:rPr lang="en-US" baseline="0" dirty="0"/>
              <a:t> as soil permeability) can have a huge effect on model outputs</a:t>
            </a:r>
            <a:endParaRPr lang="en-US" dirty="0"/>
          </a:p>
          <a:p>
            <a:endParaRPr lang="en-US" dirty="0"/>
          </a:p>
          <a:p>
            <a:r>
              <a:rPr lang="en-US" dirty="0"/>
              <a:t>Misclassification of land cover</a:t>
            </a:r>
            <a:r>
              <a:rPr lang="en-US" baseline="0" dirty="0"/>
              <a:t> in the 2015 Landsat 8 imagery occurred primarily in the bare land class</a:t>
            </a:r>
          </a:p>
          <a:p>
            <a:endParaRPr lang="en-US" baseline="0" dirty="0"/>
          </a:p>
          <a:p>
            <a:r>
              <a:rPr lang="en-US" baseline="0" dirty="0"/>
              <a:t>LUCIS weights will be refined/determined through communicating with The Nature Conservancy </a:t>
            </a:r>
            <a:endParaRPr lang="en-US" dirty="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19</a:t>
            </a:fld>
            <a:endParaRPr lang="en-US"/>
          </a:p>
        </p:txBody>
      </p:sp>
    </p:spTree>
    <p:extLst>
      <p:ext uri="{BB962C8B-B14F-4D97-AF65-F5344CB8AC3E}">
        <p14:creationId xmlns:p14="http://schemas.microsoft.com/office/powerpoint/2010/main" val="173223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defTabSz="942289">
              <a:defRPr/>
            </a:pPr>
            <a:r>
              <a:rPr lang="en-US" dirty="0"/>
              <a:t>The study area focused on the Metropolitan North Georgia Water Planning District (MNGWPD) (approx. 12k km</a:t>
            </a:r>
            <a:r>
              <a:rPr lang="en-US" baseline="30000" dirty="0"/>
              <a:t>2</a:t>
            </a:r>
            <a:r>
              <a:rPr lang="en-US" dirty="0"/>
              <a:t>),</a:t>
            </a:r>
            <a:r>
              <a:rPr lang="en-US" baseline="0" dirty="0"/>
              <a:t> which was composed of  the following 15 counties in GA: </a:t>
            </a:r>
            <a:r>
              <a:rPr lang="en-US" dirty="0"/>
              <a:t>Bartow, Cherokee, Clayton, Cobb, Coweta, DeKalb, Douglas, Fayette, Forsyth, Fulton, Gwinnett, Hall, Henry, Paulding, and Rockdale. Nine major watersheds that cross/are contained in the MNGWPD are: Upper Chattahoochee, Middle, Chattahoochee, Upper Ocmulgee, Flint, Upper Tallapoosa, Etowah, Upper Oconee, </a:t>
            </a:r>
            <a:r>
              <a:rPr lang="en-US" dirty="0" err="1"/>
              <a:t>Coosawattee</a:t>
            </a:r>
            <a:r>
              <a:rPr lang="en-US" dirty="0"/>
              <a:t>, and Oostanaula. </a:t>
            </a:r>
          </a:p>
          <a:p>
            <a:r>
              <a:rPr lang="en-US" dirty="0"/>
              <a:t>It is notable to mention that our study area also contained the city of Atlanta , as it is one of the largest and most populated cities in the USA.</a:t>
            </a:r>
          </a:p>
          <a:p>
            <a:r>
              <a:rPr lang="en-US" dirty="0"/>
              <a:t>Our </a:t>
            </a:r>
            <a:r>
              <a:rPr lang="en-US" b="1" dirty="0"/>
              <a:t>study period </a:t>
            </a:r>
            <a:r>
              <a:rPr lang="en-US" dirty="0"/>
              <a:t>spans from 2001- 2015 . This timeframe allowed us a sufficient data collection period, and it also documented the pattern in Atlanta’s growth around and after the time of the 2008 national recession.  </a:t>
            </a:r>
          </a:p>
        </p:txBody>
      </p:sp>
      <p:sp>
        <p:nvSpPr>
          <p:cNvPr id="4" name="Slide Number Placeholder 3"/>
          <p:cNvSpPr>
            <a:spLocks noGrp="1"/>
          </p:cNvSpPr>
          <p:nvPr>
            <p:ph type="sldNum" sz="quarter" idx="10"/>
          </p:nvPr>
        </p:nvSpPr>
        <p:spPr/>
        <p:txBody>
          <a:bodyPr/>
          <a:lstStyle/>
          <a:p>
            <a:fld id="{DFFCE636-EDCB-4E8F-A496-90D3D4BBB61E}" type="slidenum">
              <a:rPr lang="en-US" smtClean="0"/>
              <a:t>2</a:t>
            </a:fld>
            <a:endParaRPr lang="en-US"/>
          </a:p>
        </p:txBody>
      </p:sp>
    </p:spTree>
    <p:extLst>
      <p:ext uri="{BB962C8B-B14F-4D97-AF65-F5344CB8AC3E}">
        <p14:creationId xmlns:p14="http://schemas.microsoft.com/office/powerpoint/2010/main" val="19338131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results of the LUCIS model analysis will provide project partners with an understanding of potential land use conflicts</a:t>
            </a:r>
            <a:r>
              <a:rPr lang="en-US" baseline="0" dirty="0"/>
              <a:t> from a spatial and stakeholder perspective. This model shows that there are significant opportunities for reforestation and green space expansion to assist </a:t>
            </a:r>
            <a:r>
              <a:rPr lang="en-US" baseline="0" dirty="0" err="1"/>
              <a:t>stormwater</a:t>
            </a:r>
            <a:r>
              <a:rPr lang="en-US" baseline="0" dirty="0"/>
              <a:t> management around Atlanta.</a:t>
            </a:r>
          </a:p>
          <a:p>
            <a:r>
              <a:rPr lang="en-US" baseline="0" dirty="0"/>
              <a:t>These results will allow The Nature Conservancy to identify lands for future conservation efforts relating to reforestation. </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20</a:t>
            </a:fld>
            <a:endParaRPr lang="en-US"/>
          </a:p>
        </p:txBody>
      </p:sp>
    </p:spTree>
    <p:extLst>
      <p:ext uri="{BB962C8B-B14F-4D97-AF65-F5344CB8AC3E}">
        <p14:creationId xmlns:p14="http://schemas.microsoft.com/office/powerpoint/2010/main" val="24208098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a:t>
            </a:r>
            <a:r>
              <a:rPr lang="en-US" baseline="0" dirty="0"/>
              <a:t> Atlanta Water Resources Project is scheduled to have a third term this upcoming Fall semester. In the summer term, </a:t>
            </a:r>
            <a:r>
              <a:rPr lang="en-US" baseline="0" dirty="0" err="1"/>
              <a:t>DEVELOPers</a:t>
            </a:r>
            <a:r>
              <a:rPr lang="en-US" baseline="0" dirty="0"/>
              <a:t> will take make a more in-depth analysis of land use prioritization, allocation scenarios and run the SWAT model for watershed characterization and contaminant mapping.</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21</a:t>
            </a:fld>
            <a:endParaRPr lang="en-US"/>
          </a:p>
        </p:txBody>
      </p:sp>
    </p:spTree>
    <p:extLst>
      <p:ext uri="{BB962C8B-B14F-4D97-AF65-F5344CB8AC3E}">
        <p14:creationId xmlns:p14="http://schemas.microsoft.com/office/powerpoint/2010/main" val="19343801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would like to</a:t>
            </a:r>
            <a:r>
              <a:rPr lang="en-US" baseline="0" dirty="0"/>
              <a:t> take the time to thank our Science Advisors  Dr. Marguerite Madden and Dr. Rosanna Rivero for their guidance and continued support. </a:t>
            </a:r>
          </a:p>
          <a:p>
            <a:r>
              <a:rPr lang="en-US" baseline="0" dirty="0"/>
              <a:t>We would also like to thank our project partners Sara Gottlieb, Whitney </a:t>
            </a:r>
            <a:r>
              <a:rPr lang="en-US" baseline="0" dirty="0" err="1"/>
              <a:t>Palanci</a:t>
            </a:r>
            <a:r>
              <a:rPr lang="en-US" baseline="0" dirty="0"/>
              <a:t> and Myriam Dormer of The Nature Conservancy, </a:t>
            </a:r>
            <a:r>
              <a:rPr lang="en-US" baseline="0" dirty="0">
                <a:solidFill>
                  <a:srgbClr val="FF0000"/>
                </a:solidFill>
              </a:rPr>
              <a:t>who are here with us today</a:t>
            </a:r>
            <a:r>
              <a:rPr lang="en-US" baseline="0" dirty="0"/>
              <a:t>. They have had a very interactive role with this project, whether it be providing helpful ancillary datasets for the model or providing insightful feedback, which will help shape the project in the second term.</a:t>
            </a:r>
          </a:p>
          <a:p>
            <a:r>
              <a:rPr lang="en-US" baseline="0" dirty="0"/>
              <a:t>Lastly, we would like to acknowledge Dr. Adam </a:t>
            </a:r>
            <a:r>
              <a:rPr lang="en-US" baseline="0" dirty="0" err="1"/>
              <a:t>Milewski</a:t>
            </a:r>
            <a:r>
              <a:rPr lang="en-US" baseline="0" dirty="0"/>
              <a:t> for his expertise on the SWAT model and UGA Center Lead Caren </a:t>
            </a:r>
            <a:r>
              <a:rPr lang="en-US" baseline="0" dirty="0" err="1"/>
              <a:t>Remillard</a:t>
            </a:r>
            <a:r>
              <a:rPr lang="en-US" baseline="0" dirty="0"/>
              <a:t> for her support. </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22</a:t>
            </a:fld>
            <a:endParaRPr lang="en-US"/>
          </a:p>
        </p:txBody>
      </p:sp>
    </p:spTree>
    <p:extLst>
      <p:ext uri="{BB962C8B-B14F-4D97-AF65-F5344CB8AC3E}">
        <p14:creationId xmlns:p14="http://schemas.microsoft.com/office/powerpoint/2010/main" val="3013635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objectives of this project were designed to assist The Nature Conservancy with their on-going work in the Atlanta region and to provide a spatial analysis for their proposed reforestation efforts. We accomplished our objectives by identifying prime reforestation targets to help reduce harmful </a:t>
            </a:r>
            <a:r>
              <a:rPr lang="en-US" dirty="0" err="1"/>
              <a:t>stormwater</a:t>
            </a:r>
            <a:r>
              <a:rPr lang="en-US" dirty="0"/>
              <a:t> runoff and by modeling multiple land allocation scenarios for reforestation purposes using the Land Use Conflict Identification Strategy, or LUCIS model. </a:t>
            </a:r>
          </a:p>
          <a:p>
            <a:endParaRPr lang="en-US" dirty="0"/>
          </a:p>
          <a:p>
            <a:r>
              <a:rPr lang="en-US" dirty="0"/>
              <a:t>Initially, we intended to simulate and characterize the hydrological processes of the MNGWPD watershed and identify at- risk/ vulnerable areas within our study area with a Soil and Water Assessment Tool, or SWAT model. However, due to difficulties in obtaining the necessary data, the SWAT model will be implemented in the next term. </a:t>
            </a:r>
          </a:p>
          <a:p>
            <a:pPr defTabSz="942289">
              <a:defRPr/>
            </a:pP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a:t>
            </a:fld>
            <a:endParaRPr lang="en-US"/>
          </a:p>
        </p:txBody>
      </p:sp>
    </p:spTree>
    <p:extLst>
      <p:ext uri="{BB962C8B-B14F-4D97-AF65-F5344CB8AC3E}">
        <p14:creationId xmlns:p14="http://schemas.microsoft.com/office/powerpoint/2010/main" val="277243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defTabSz="942289">
              <a:defRPr/>
            </a:pPr>
            <a:r>
              <a:rPr lang="en-US" dirty="0"/>
              <a:t>Atlanta is one of the fastest growing</a:t>
            </a:r>
            <a:r>
              <a:rPr lang="en-US" baseline="0" dirty="0"/>
              <a:t> cities in the nation, and it is considered a key player when it comes to Georgia’s regional water resource use discussions for two reasons: (1) Atlanta is Georgia’s largest city (2) The Chattahoochee river, which supplies this region and neighboring areas with most of its water, flows through the heart of the city.  As of late, the c</a:t>
            </a:r>
            <a:r>
              <a:rPr lang="en-US" dirty="0"/>
              <a:t>osts of municipal water management in the metropolitan Atlanta area are rising due to an increased demand of infrastructure required to handle </a:t>
            </a:r>
            <a:r>
              <a:rPr lang="en-US" dirty="0" err="1"/>
              <a:t>stormwater</a:t>
            </a:r>
            <a:r>
              <a:rPr lang="en-US" dirty="0"/>
              <a:t> runoff.  This predicament is expected to worsen as rapid, continued development in the city of Atlanta and its suburbs will expand areas of impervious surface cover, exacerbating </a:t>
            </a:r>
            <a:r>
              <a:rPr lang="en-US" dirty="0" err="1"/>
              <a:t>stormwater</a:t>
            </a:r>
            <a:r>
              <a:rPr lang="en-US" dirty="0"/>
              <a:t> management problems.</a:t>
            </a:r>
            <a:r>
              <a:rPr lang="en-US" baseline="0" dirty="0"/>
              <a:t> </a:t>
            </a:r>
            <a:r>
              <a:rPr lang="en-US" dirty="0"/>
              <a:t>In an attempt to relieve the extensive </a:t>
            </a:r>
            <a:r>
              <a:rPr lang="en-US" dirty="0" err="1"/>
              <a:t>stormwater</a:t>
            </a:r>
            <a:r>
              <a:rPr lang="en-US" baseline="0" dirty="0"/>
              <a:t> volumes that tax existing infrastructure, the Nature Conservancy suggested implementing green infrastructure in Atlanta and its surrounding areas.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4</a:t>
            </a:fld>
            <a:endParaRPr lang="en-US"/>
          </a:p>
        </p:txBody>
      </p:sp>
    </p:spTree>
    <p:extLst>
      <p:ext uri="{BB962C8B-B14F-4D97-AF65-F5344CB8AC3E}">
        <p14:creationId xmlns:p14="http://schemas.microsoft.com/office/powerpoint/2010/main" val="927943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address the needs of the Nature Conservancy, we decided</a:t>
            </a:r>
            <a:r>
              <a:rPr lang="en-US" baseline="0" dirty="0"/>
              <a:t> to implement a Land Use Conflict Identification Strategy or (LUCIS) model and a Soil and Water Assessment Tool or (SWAT) model.  For these models’  input datasets, w</a:t>
            </a:r>
            <a:r>
              <a:rPr lang="en-US" dirty="0"/>
              <a:t>e obtained cloud-free Landsat 8 OLI images from</a:t>
            </a:r>
            <a:r>
              <a:rPr lang="en-US" baseline="0" dirty="0"/>
              <a:t> October, 2015. Images were obtained for 2 Landsat scenes corresponding to the coverage of the MNGWPD by path-row.  We also downloaded 30m ASTER DEMs for elevation data. </a:t>
            </a:r>
          </a:p>
          <a:p>
            <a:r>
              <a:rPr lang="en-US" baseline="0" dirty="0"/>
              <a:t>Both datasets were acquired through the USGS </a:t>
            </a:r>
            <a:r>
              <a:rPr lang="en-US" baseline="0" dirty="0" err="1"/>
              <a:t>EarthExplorer</a:t>
            </a:r>
            <a:r>
              <a:rPr lang="en-US" baseline="0" dirty="0"/>
              <a:t> website. </a:t>
            </a:r>
            <a:endParaRPr lang="en-US" dirty="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5</a:t>
            </a:fld>
            <a:endParaRPr lang="en-US"/>
          </a:p>
        </p:txBody>
      </p:sp>
    </p:spTree>
    <p:extLst>
      <p:ext uri="{BB962C8B-B14F-4D97-AF65-F5344CB8AC3E}">
        <p14:creationId xmlns:p14="http://schemas.microsoft.com/office/powerpoint/2010/main" val="3455333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aseline="0" dirty="0"/>
              <a:t>This graph represents flow chart of our analysis. We used LUCIS and SWAT for identifying important sites for water quality and conservation purposes. All ancillary and project-generated datasets were utilized based on goals and objectives (marked in green) corresponding to three primary land use types (urban, agriculture and conservation). These objectives were used to perform suitability and perform land use prioritization. </a:t>
            </a:r>
            <a:r>
              <a:rPr lang="en-US" sz="1200" kern="1200" dirty="0">
                <a:solidFill>
                  <a:schemeClr val="tx1"/>
                </a:solidFill>
                <a:effectLst/>
                <a:latin typeface="+mn-lt"/>
                <a:ea typeface="+mn-ea"/>
                <a:cs typeface="+mn-cs"/>
              </a:rPr>
              <a:t>We integrated the SWAT and LUCIS models, and produced in-depth land use prioritization and allocation scenarios with the help of project partners. </a:t>
            </a:r>
            <a:endParaRPr lang="en-US" baseline="0" dirty="0"/>
          </a:p>
        </p:txBody>
      </p:sp>
      <p:sp>
        <p:nvSpPr>
          <p:cNvPr id="4" name="Slide Number Placeholder 3"/>
          <p:cNvSpPr>
            <a:spLocks noGrp="1"/>
          </p:cNvSpPr>
          <p:nvPr>
            <p:ph type="sldNum" sz="quarter" idx="10"/>
          </p:nvPr>
        </p:nvSpPr>
        <p:spPr/>
        <p:txBody>
          <a:bodyPr/>
          <a:lstStyle/>
          <a:p>
            <a:fld id="{DFFCE636-EDCB-4E8F-A496-90D3D4BBB61E}" type="slidenum">
              <a:rPr lang="en-US" smtClean="0"/>
              <a:t>6</a:t>
            </a:fld>
            <a:endParaRPr lang="en-US"/>
          </a:p>
        </p:txBody>
      </p:sp>
    </p:spTree>
    <p:extLst>
      <p:ext uri="{BB962C8B-B14F-4D97-AF65-F5344CB8AC3E}">
        <p14:creationId xmlns:p14="http://schemas.microsoft.com/office/powerpoint/2010/main" val="41977218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supervised land cover classification was performed in</a:t>
            </a:r>
            <a:r>
              <a:rPr lang="en-US" baseline="0" dirty="0"/>
              <a:t> ENVI on our Landsat 8 images. This classification scheme is meant to reflect the major land use allocations in LUCIS. The accuracy assessment was done by generating 150 random points and interpreting them using NAIP imagery. </a:t>
            </a:r>
            <a:endParaRPr lang="en-US" dirty="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7</a:t>
            </a:fld>
            <a:endParaRPr lang="en-US"/>
          </a:p>
        </p:txBody>
      </p:sp>
    </p:spTree>
    <p:extLst>
      <p:ext uri="{BB962C8B-B14F-4D97-AF65-F5344CB8AC3E}">
        <p14:creationId xmlns:p14="http://schemas.microsoft.com/office/powerpoint/2010/main" val="24002365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defTabSz="942289">
              <a:defRPr/>
            </a:pPr>
            <a:r>
              <a:rPr lang="en-US" b="0" dirty="0">
                <a:solidFill>
                  <a:srgbClr val="767171"/>
                </a:solidFill>
              </a:rPr>
              <a:t>LUCIS was</a:t>
            </a:r>
            <a:r>
              <a:rPr lang="en-US" b="0" baseline="0" dirty="0">
                <a:solidFill>
                  <a:srgbClr val="767171"/>
                </a:solidFill>
              </a:rPr>
              <a:t> developed by </a:t>
            </a:r>
            <a:r>
              <a:rPr lang="en-US" b="0" baseline="0" dirty="0" err="1">
                <a:solidFill>
                  <a:srgbClr val="767171"/>
                </a:solidFill>
              </a:rPr>
              <a:t>Carr</a:t>
            </a:r>
            <a:r>
              <a:rPr lang="en-US" b="0" baseline="0" dirty="0">
                <a:solidFill>
                  <a:srgbClr val="767171"/>
                </a:solidFill>
              </a:rPr>
              <a:t> and Zwick at the University of Florida. It was previously used in the UGA DEVELOP Miami Ecological Forecasting project (2014). LUCIS is a flexible model that can account for variations in stakeholder and local interest groups as it relates to land use allocation. </a:t>
            </a:r>
          </a:p>
          <a:p>
            <a:pPr defTabSz="942289">
              <a:defRPr/>
            </a:pPr>
            <a:endParaRPr lang="en-US" b="1" dirty="0"/>
          </a:p>
          <a:p>
            <a:pPr defTabSz="942289">
              <a:defRPr/>
            </a:pPr>
            <a:r>
              <a:rPr lang="en-US" b="1" dirty="0"/>
              <a:t>LUCIS</a:t>
            </a:r>
            <a:r>
              <a:rPr lang="en-US" b="1" baseline="0" dirty="0"/>
              <a:t> </a:t>
            </a:r>
            <a:r>
              <a:rPr lang="en-US" b="1" dirty="0"/>
              <a:t>Integrates</a:t>
            </a:r>
            <a:r>
              <a:rPr lang="en-US" dirty="0"/>
              <a:t> a broad range of input datasets to create suitability data layers based on defined goals and objectives for primary land use categories (urban, agriculture, and conservation)</a:t>
            </a:r>
          </a:p>
          <a:p>
            <a:pPr defTabSz="942289">
              <a:defRPr/>
            </a:pPr>
            <a:r>
              <a:rPr lang="en-US" b="1" dirty="0"/>
              <a:t>LUCIS Produces</a:t>
            </a:r>
            <a:r>
              <a:rPr lang="en-US" dirty="0"/>
              <a:t> flexible land use allocation scenarios based on goals and objectives that can be adapted to </a:t>
            </a:r>
            <a:r>
              <a:rPr lang="en-US" dirty="0">
                <a:solidFill>
                  <a:srgbClr val="767171"/>
                </a:solidFill>
              </a:rPr>
              <a:t>a range of stakeholder and community preferences </a:t>
            </a:r>
            <a:endParaRPr lang="en-US" dirty="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8</a:t>
            </a:fld>
            <a:endParaRPr lang="en-US"/>
          </a:p>
        </p:txBody>
      </p:sp>
    </p:spTree>
    <p:extLst>
      <p:ext uri="{BB962C8B-B14F-4D97-AF65-F5344CB8AC3E}">
        <p14:creationId xmlns:p14="http://schemas.microsoft.com/office/powerpoint/2010/main" val="34367334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Soil Water</a:t>
            </a:r>
            <a:r>
              <a:rPr lang="en-US" sz="1200" kern="1200" baseline="0" dirty="0">
                <a:solidFill>
                  <a:schemeClr val="tx1"/>
                </a:solidFill>
                <a:effectLst/>
                <a:latin typeface="+mn-lt"/>
                <a:ea typeface="+mn-ea"/>
                <a:cs typeface="+mn-cs"/>
              </a:rPr>
              <a:t> Analysis Tool (SWAT) </a:t>
            </a:r>
            <a:r>
              <a:rPr lang="en-US" sz="1200" kern="1200" dirty="0">
                <a:solidFill>
                  <a:schemeClr val="tx1"/>
                </a:solidFill>
                <a:effectLst/>
                <a:latin typeface="+mn-lt"/>
                <a:ea typeface="+mn-ea"/>
                <a:cs typeface="+mn-cs"/>
              </a:rPr>
              <a:t>ArcGIS 10.2 was</a:t>
            </a:r>
            <a:r>
              <a:rPr lang="en-US" sz="1200" kern="1200" baseline="0" dirty="0">
                <a:solidFill>
                  <a:schemeClr val="tx1"/>
                </a:solidFill>
                <a:effectLst/>
                <a:latin typeface="+mn-lt"/>
                <a:ea typeface="+mn-ea"/>
                <a:cs typeface="+mn-cs"/>
              </a:rPr>
              <a:t> developed at</a:t>
            </a:r>
            <a:r>
              <a:rPr lang="en-US" sz="1200" kern="1200" dirty="0">
                <a:solidFill>
                  <a:schemeClr val="tx1"/>
                </a:solidFill>
                <a:effectLst/>
                <a:latin typeface="+mn-lt"/>
                <a:ea typeface="+mn-ea"/>
                <a:cs typeface="+mn-cs"/>
              </a:rPr>
              <a:t> the Texas A&amp;M University.</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SWAT has been widely applied for modeling water-related processes in watersheds and quantifying the effect of land management on ecosystems to inform best management practices and policies. The SWAT model was used to assess the impact of different land management practices, pollutions sources, and contaminants on local watersheds.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9</a:t>
            </a:fld>
            <a:endParaRPr lang="en-US"/>
          </a:p>
        </p:txBody>
      </p:sp>
    </p:spTree>
    <p:extLst>
      <p:ext uri="{BB962C8B-B14F-4D97-AF65-F5344CB8AC3E}">
        <p14:creationId xmlns:p14="http://schemas.microsoft.com/office/powerpoint/2010/main" val="41112997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Authors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3751" y="238125"/>
            <a:ext cx="870608" cy="741586"/>
          </a:xfrm>
          <a:prstGeom prst="rect">
            <a:avLst/>
          </a:prstGeom>
        </p:spPr>
      </p:pic>
      <p:sp>
        <p:nvSpPr>
          <p:cNvPr id="8" name="TextBox 7"/>
          <p:cNvSpPr txBox="1"/>
          <p:nvPr userDrawn="1"/>
        </p:nvSpPr>
        <p:spPr>
          <a:xfrm>
            <a:off x="8047038" y="442912"/>
            <a:ext cx="1962150" cy="415498"/>
          </a:xfrm>
          <a:prstGeom prst="rect">
            <a:avLst/>
          </a:prstGeom>
          <a:noFill/>
        </p:spPr>
        <p:txBody>
          <a:bodyPr wrap="square" rtlCol="0">
            <a:spAutoFit/>
          </a:bodyPr>
          <a:lstStyle/>
          <a:p>
            <a:pPr algn="r"/>
            <a:r>
              <a:rPr lang="en-US" sz="1050" dirty="0">
                <a:latin typeface="Arial" panose="020B0604020202020204" pitchFamily="34" charset="0"/>
                <a:cs typeface="Arial" panose="020B0604020202020204" pitchFamily="34" charset="0"/>
              </a:rPr>
              <a:t>National</a:t>
            </a:r>
            <a:r>
              <a:rPr lang="en-US" sz="1050" baseline="0" dirty="0">
                <a:latin typeface="Arial" panose="020B0604020202020204" pitchFamily="34" charset="0"/>
                <a:cs typeface="Arial" panose="020B0604020202020204" pitchFamily="34" charset="0"/>
              </a:rPr>
              <a:t> Aeronautics and</a:t>
            </a:r>
          </a:p>
          <a:p>
            <a:pPr algn="r"/>
            <a:r>
              <a:rPr lang="en-US" sz="1050" baseline="0" dirty="0">
                <a:latin typeface="Arial" panose="020B0604020202020204" pitchFamily="34" charset="0"/>
                <a:cs typeface="Arial" panose="020B0604020202020204" pitchFamily="34" charset="0"/>
              </a:rPr>
              <a:t>Space Administration</a:t>
            </a:r>
            <a:endParaRPr lang="en-US" sz="1050"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475913" y="30480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29891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spTree>
    <p:extLst>
      <p:ext uri="{BB962C8B-B14F-4D97-AF65-F5344CB8AC3E}">
        <p14:creationId xmlns:p14="http://schemas.microsoft.com/office/powerpoint/2010/main" val="21822795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eft Image Right Text Slide">
    <p:spTree>
      <p:nvGrpSpPr>
        <p:cNvPr id="1" name=""/>
        <p:cNvGrpSpPr/>
        <p:nvPr/>
      </p:nvGrpSpPr>
      <p:grpSpPr>
        <a:xfrm>
          <a:off x="0" y="0"/>
          <a:ext cx="0" cy="0"/>
          <a:chOff x="0" y="0"/>
          <a:chExt cx="0" cy="0"/>
        </a:xfrm>
      </p:grpSpPr>
      <p:sp>
        <p:nvSpPr>
          <p:cNvPr id="4" name="Rectangle 3"/>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 name="Oval 1"/>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a:t>Body Text Here</a:t>
            </a:r>
          </a:p>
        </p:txBody>
      </p:sp>
      <p:sp>
        <p:nvSpPr>
          <p:cNvPr id="26"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27"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a:t>Image Credit: Source</a:t>
            </a:r>
            <a:endParaRPr lang="en-US" dirty="0"/>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29" name="Picture 2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spTree>
    <p:extLst>
      <p:ext uri="{BB962C8B-B14F-4D97-AF65-F5344CB8AC3E}">
        <p14:creationId xmlns:p14="http://schemas.microsoft.com/office/powerpoint/2010/main" val="1027618381"/>
      </p:ext>
    </p:extLst>
  </p:cSld>
  <p:clrMapOvr>
    <a:masterClrMapping/>
  </p:clrMapOvr>
  <p:extLst mod="1">
    <p:ext uri="{DCECCB84-F9BA-43D5-87BE-67443E8EF086}">
      <p15:sldGuideLst xmlns:p15="http://schemas.microsoft.com/office/powerpoint/2012/main">
        <p15:guide id="1" orient="horz" pos="307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Acknowledgements Slide - Logo">
    <p:spTree>
      <p:nvGrpSpPr>
        <p:cNvPr id="1" name=""/>
        <p:cNvGrpSpPr/>
        <p:nvPr/>
      </p:nvGrpSpPr>
      <p:grpSpPr>
        <a:xfrm>
          <a:off x="0" y="0"/>
          <a:ext cx="0" cy="0"/>
          <a:chOff x="0" y="0"/>
          <a:chExt cx="0" cy="0"/>
        </a:xfrm>
      </p:grpSpPr>
      <p:sp>
        <p:nvSpPr>
          <p:cNvPr id="4" name="Rectangle 3"/>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 name="Oval 1"/>
          <p:cNvSpPr/>
          <p:nvPr userDrawn="1"/>
        </p:nvSpPr>
        <p:spPr>
          <a:xfrm>
            <a:off x="10313901"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9836" y="239654"/>
            <a:ext cx="1124648" cy="1138066"/>
          </a:xfrm>
          <a:prstGeom prst="rect">
            <a:avLst/>
          </a:prstGeom>
        </p:spPr>
      </p:pic>
      <p:sp>
        <p:nvSpPr>
          <p:cNvPr id="15" name="TextBox 14"/>
          <p:cNvSpPr txBox="1"/>
          <p:nvPr userDrawn="1"/>
        </p:nvSpPr>
        <p:spPr>
          <a:xfrm>
            <a:off x="717899" y="366406"/>
            <a:ext cx="8878104" cy="830997"/>
          </a:xfrm>
          <a:prstGeom prst="rect">
            <a:avLst/>
          </a:prstGeom>
          <a:noFill/>
        </p:spPr>
        <p:txBody>
          <a:bodyPr wrap="square" rtlCol="0">
            <a:spAutoFit/>
          </a:bodyPr>
          <a:lstStyle/>
          <a:p>
            <a:r>
              <a:rPr lang="en-US" sz="4800" b="0" dirty="0">
                <a:solidFill>
                  <a:schemeClr val="bg1"/>
                </a:solidFill>
                <a:latin typeface="Century Gothic" panose="020B0502020202020204" pitchFamily="34" charset="0"/>
              </a:rPr>
              <a:t>Acknowledgements</a:t>
            </a:r>
          </a:p>
        </p:txBody>
      </p:sp>
      <p:sp>
        <p:nvSpPr>
          <p:cNvPr id="16" name="Text Placeholder 4"/>
          <p:cNvSpPr>
            <a:spLocks noGrp="1"/>
          </p:cNvSpPr>
          <p:nvPr>
            <p:ph type="body" sz="quarter" idx="10" hasCustomPrompt="1"/>
          </p:nvPr>
        </p:nvSpPr>
        <p:spPr>
          <a:xfrm>
            <a:off x="761611" y="2056134"/>
            <a:ext cx="10732874" cy="704088"/>
          </a:xfrm>
          <a:prstGeom prst="rect">
            <a:avLst/>
          </a:prstGeom>
        </p:spPr>
        <p:txBody>
          <a:bodyPr>
            <a:normAutofit/>
          </a:bodyPr>
          <a:lstStyle>
            <a:lvl1pPr marL="0" indent="0">
              <a:buNone/>
              <a:defRPr sz="2000" baseline="0">
                <a:solidFill>
                  <a:schemeClr val="tx1">
                    <a:lumMod val="50000"/>
                    <a:lumOff val="50000"/>
                  </a:schemeClr>
                </a:solidFill>
              </a:defRPr>
            </a:lvl1pPr>
          </a:lstStyle>
          <a:p>
            <a:pPr lvl="0"/>
            <a:r>
              <a:rPr lang="en-US" dirty="0"/>
              <a:t>Name, Affiliation</a:t>
            </a:r>
          </a:p>
        </p:txBody>
      </p:sp>
      <p:sp>
        <p:nvSpPr>
          <p:cNvPr id="24" name="Text Placeholder 4"/>
          <p:cNvSpPr>
            <a:spLocks noGrp="1"/>
          </p:cNvSpPr>
          <p:nvPr>
            <p:ph type="body" sz="quarter" idx="11" hasCustomPrompt="1"/>
          </p:nvPr>
        </p:nvSpPr>
        <p:spPr>
          <a:xfrm>
            <a:off x="761610" y="3646687"/>
            <a:ext cx="10732874" cy="704088"/>
          </a:xfrm>
          <a:prstGeom prst="rect">
            <a:avLst/>
          </a:prstGeom>
        </p:spPr>
        <p:txBody>
          <a:bodyPr>
            <a:normAutofit/>
          </a:bodyPr>
          <a:lstStyle>
            <a:lvl1pPr marL="0" indent="0">
              <a:buNone/>
              <a:defRPr sz="2000" baseline="0">
                <a:solidFill>
                  <a:schemeClr val="tx1">
                    <a:lumMod val="50000"/>
                    <a:lumOff val="50000"/>
                  </a:schemeClr>
                </a:solidFill>
              </a:defRPr>
            </a:lvl1pPr>
          </a:lstStyle>
          <a:p>
            <a:pPr lvl="0"/>
            <a:r>
              <a:rPr lang="en-US" dirty="0"/>
              <a:t>Name, Affiliation</a:t>
            </a:r>
          </a:p>
        </p:txBody>
      </p:sp>
      <p:sp>
        <p:nvSpPr>
          <p:cNvPr id="26" name="Text Placeholder 4"/>
          <p:cNvSpPr>
            <a:spLocks noGrp="1"/>
          </p:cNvSpPr>
          <p:nvPr>
            <p:ph type="body" sz="quarter" idx="12" hasCustomPrompt="1"/>
          </p:nvPr>
        </p:nvSpPr>
        <p:spPr>
          <a:xfrm>
            <a:off x="761611" y="5263567"/>
            <a:ext cx="10732873" cy="704088"/>
          </a:xfrm>
          <a:prstGeom prst="rect">
            <a:avLst/>
          </a:prstGeom>
        </p:spPr>
        <p:txBody>
          <a:bodyPr>
            <a:normAutofit/>
          </a:bodyPr>
          <a:lstStyle>
            <a:lvl1pPr marL="0" indent="0">
              <a:buNone/>
              <a:defRPr sz="2000" baseline="0">
                <a:solidFill>
                  <a:schemeClr val="tx1">
                    <a:lumMod val="50000"/>
                    <a:lumOff val="50000"/>
                  </a:schemeClr>
                </a:solidFill>
              </a:defRPr>
            </a:lvl1pPr>
          </a:lstStyle>
          <a:p>
            <a:pPr lvl="0"/>
            <a:r>
              <a:rPr lang="en-US" dirty="0"/>
              <a:t>Name, Affiliation</a:t>
            </a:r>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sp>
        <p:nvSpPr>
          <p:cNvPr id="12" name="contract info"/>
          <p:cNvSpPr/>
          <p:nvPr userDrawn="1"/>
        </p:nvSpPr>
        <p:spPr>
          <a:xfrm>
            <a:off x="0" y="6566238"/>
            <a:ext cx="12192000" cy="184666"/>
          </a:xfrm>
          <a:prstGeom prst="rect">
            <a:avLst/>
          </a:prstGeom>
        </p:spPr>
        <p:txBody>
          <a:bodyPr wrap="square">
            <a:spAutoFit/>
          </a:bodyPr>
          <a:lstStyle/>
          <a:p>
            <a:pPr lvl="0" algn="ctr">
              <a:buClr>
                <a:schemeClr val="dk1"/>
              </a:buClr>
              <a:buSzPct val="25000"/>
            </a:pPr>
            <a:r>
              <a:rPr lang="en-US" sz="600" i="1" baseline="0" dirty="0">
                <a:solidFill>
                  <a:schemeClr val="bg1">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through contract NNL11AA00B and cooperative agreement NNX14AB60A. </a:t>
            </a:r>
            <a:r>
              <a:rPr lang="en-US" sz="600" i="1" dirty="0">
                <a:solidFill>
                  <a:schemeClr val="bg1">
                    <a:lumMod val="50000"/>
                  </a:schemeClr>
                </a:solidFill>
                <a:latin typeface="Arial" panose="020B0604020202020204" pitchFamily="34" charset="0"/>
                <a:cs typeface="Arial" panose="020B0604020202020204" pitchFamily="34" charset="0"/>
              </a:rPr>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2884046494"/>
      </p:ext>
    </p:extLst>
  </p:cSld>
  <p:clrMapOvr>
    <a:masterClrMapping/>
  </p:clrMapOvr>
  <p:extLst mod="1">
    <p:ext uri="{DCECCB84-F9BA-43D5-87BE-67443E8EF086}">
      <p15:sldGuideLst xmlns:p15="http://schemas.microsoft.com/office/powerpoint/2012/main">
        <p15:guide id="1" orient="horz" pos="307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Right text, Left image">
    <p:spTree>
      <p:nvGrpSpPr>
        <p:cNvPr id="1" name=""/>
        <p:cNvGrpSpPr/>
        <p:nvPr/>
      </p:nvGrpSpPr>
      <p:grpSpPr>
        <a:xfrm>
          <a:off x="0" y="0"/>
          <a:ext cx="0" cy="0"/>
          <a:chOff x="0" y="0"/>
          <a:chExt cx="0" cy="0"/>
        </a:xfrm>
      </p:grpSpPr>
      <p:sp>
        <p:nvSpPr>
          <p:cNvPr id="8" name="Rectangle 7"/>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1" name="Oval 10"/>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a:t>Body Text Here</a:t>
            </a:r>
          </a:p>
        </p:txBody>
      </p:sp>
      <p:sp>
        <p:nvSpPr>
          <p:cNvPr id="18"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19"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a:t>Image Credit: Source</a:t>
            </a:r>
            <a:endParaRPr lang="en-US" dirty="0"/>
          </a:p>
        </p:txBody>
      </p:sp>
      <p:pic>
        <p:nvPicPr>
          <p:cNvPr id="30" name="Picture 2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31" name="Picture 3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spTree>
    <p:extLst>
      <p:ext uri="{BB962C8B-B14F-4D97-AF65-F5344CB8AC3E}">
        <p14:creationId xmlns:p14="http://schemas.microsoft.com/office/powerpoint/2010/main" val="3012135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Bottom text, Top image B">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768096" y="4814316"/>
            <a:ext cx="10643616" cy="1444752"/>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a:t>Body Text Here</a:t>
            </a:r>
          </a:p>
        </p:txBody>
      </p:sp>
      <p:sp>
        <p:nvSpPr>
          <p:cNvPr id="3" name="Section Head"/>
          <p:cNvSpPr>
            <a:spLocks noGrp="1"/>
          </p:cNvSpPr>
          <p:nvPr>
            <p:ph type="body" sz="quarter" idx="14" hasCustomPrompt="1"/>
          </p:nvPr>
        </p:nvSpPr>
        <p:spPr>
          <a:xfrm>
            <a:off x="768096" y="3954780"/>
            <a:ext cx="10643616" cy="704088"/>
          </a:xfrm>
          <a:prstGeom prst="rect">
            <a:avLst/>
          </a:prstGeom>
        </p:spPr>
        <p:txBody>
          <a:bodyPr>
            <a:noAutofit/>
          </a:bodyPr>
          <a:lstStyle>
            <a:lvl1pPr marL="0" indent="0" algn="l">
              <a:buNone/>
              <a:defRPr sz="4000" b="1" baseline="0">
                <a:solidFill>
                  <a:srgbClr val="73A9DB"/>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a:t>Section Head</a:t>
            </a:r>
          </a:p>
        </p:txBody>
      </p:sp>
      <p:sp>
        <p:nvSpPr>
          <p:cNvPr id="15" name="Imagery"/>
          <p:cNvSpPr>
            <a:spLocks noGrp="1"/>
          </p:cNvSpPr>
          <p:nvPr>
            <p:ph type="pic" sz="quarter" idx="12" hasCustomPrompt="1"/>
          </p:nvPr>
        </p:nvSpPr>
        <p:spPr>
          <a:xfrm>
            <a:off x="0" y="117987"/>
            <a:ext cx="12192000" cy="319302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9" name="Image Credit"/>
          <p:cNvSpPr>
            <a:spLocks noGrp="1"/>
          </p:cNvSpPr>
          <p:nvPr>
            <p:ph type="body" sz="quarter" idx="13" hasCustomPrompt="1"/>
          </p:nvPr>
        </p:nvSpPr>
        <p:spPr>
          <a:xfrm>
            <a:off x="8253984" y="3429000"/>
            <a:ext cx="3060192" cy="274320"/>
          </a:xfrm>
          <a:prstGeom prst="rect">
            <a:avLst/>
          </a:prstGeom>
        </p:spPr>
        <p:txBody>
          <a:bodyPr>
            <a:normAutofit/>
          </a:bodyPr>
          <a:lstStyle>
            <a:lvl1pPr marL="0" indent="0" algn="r">
              <a:buNone/>
              <a:defRPr sz="1200" baseline="0">
                <a:solidFill>
                  <a:schemeClr val="bg2">
                    <a:lumMod val="65000"/>
                  </a:schemeClr>
                </a:solidFill>
                <a:latin typeface="Century Gothic" panose="020B0502020202020204" pitchFamily="34" charset="0"/>
              </a:defRPr>
            </a:lvl1pPr>
          </a:lstStyle>
          <a:p>
            <a:pPr lvl="0"/>
            <a:r>
              <a:rPr lang="en-US" sz="1200" dirty="0"/>
              <a:t>Image Credit: Source</a:t>
            </a:r>
            <a:endParaRPr lang="en-US" dirty="0"/>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7"/>
          </a:xfrm>
          <a:prstGeom prst="rect">
            <a:avLst/>
          </a:prstGeom>
        </p:spPr>
      </p:pic>
    </p:spTree>
    <p:extLst>
      <p:ext uri="{BB962C8B-B14F-4D97-AF65-F5344CB8AC3E}">
        <p14:creationId xmlns:p14="http://schemas.microsoft.com/office/powerpoint/2010/main" val="31477333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15" name="Imagery"/>
          <p:cNvSpPr>
            <a:spLocks noGrp="1"/>
          </p:cNvSpPr>
          <p:nvPr>
            <p:ph type="pic" sz="quarter" idx="12" hasCustomPrompt="1"/>
          </p:nvPr>
        </p:nvSpPr>
        <p:spPr>
          <a:xfrm>
            <a:off x="0" y="117988"/>
            <a:ext cx="12192000" cy="3311012"/>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17" name="Image Credit"/>
          <p:cNvSpPr>
            <a:spLocks noGrp="1"/>
          </p:cNvSpPr>
          <p:nvPr>
            <p:ph type="body" sz="quarter" idx="13" hasCustomPrompt="1"/>
          </p:nvPr>
        </p:nvSpPr>
        <p:spPr>
          <a:xfrm>
            <a:off x="8253984" y="3429000"/>
            <a:ext cx="3060192" cy="274320"/>
          </a:xfrm>
          <a:prstGeom prst="rect">
            <a:avLst/>
          </a:prstGeom>
        </p:spPr>
        <p:txBody>
          <a:bodyPr>
            <a:normAutofit/>
          </a:bodyPr>
          <a:lstStyle>
            <a:lvl1pPr marL="0" indent="0" algn="r">
              <a:buNone/>
              <a:defRPr sz="1200" baseline="0">
                <a:solidFill>
                  <a:schemeClr val="bg2">
                    <a:lumMod val="65000"/>
                  </a:schemeClr>
                </a:solidFill>
              </a:defRPr>
            </a:lvl1pPr>
          </a:lstStyle>
          <a:p>
            <a:pPr lvl="0"/>
            <a:r>
              <a:rPr lang="en-US" sz="1200" dirty="0"/>
              <a:t>Image Credit: Source</a:t>
            </a:r>
            <a:endParaRPr lang="en-US" dirty="0"/>
          </a:p>
        </p:txBody>
      </p:sp>
      <p:sp>
        <p:nvSpPr>
          <p:cNvPr id="9" name="Section Body Text"/>
          <p:cNvSpPr>
            <a:spLocks noGrp="1"/>
          </p:cNvSpPr>
          <p:nvPr>
            <p:ph type="body" sz="quarter" idx="11" hasCustomPrompt="1"/>
          </p:nvPr>
        </p:nvSpPr>
        <p:spPr>
          <a:xfrm>
            <a:off x="6010656" y="4540968"/>
            <a:ext cx="5303520" cy="1627632"/>
          </a:xfrm>
          <a:prstGeom prst="rect">
            <a:avLst/>
          </a:prstGeom>
        </p:spPr>
        <p:txBody>
          <a:bodyPr anchor="ctr">
            <a:normAutofit/>
          </a:bodyPr>
          <a:lstStyle>
            <a:lvl1pPr marL="0" indent="0">
              <a:buNone/>
              <a:defRPr sz="2000" baseline="0">
                <a:solidFill>
                  <a:schemeClr val="tx1">
                    <a:lumMod val="50000"/>
                    <a:lumOff val="50000"/>
                  </a:schemeClr>
                </a:solidFill>
              </a:defRPr>
            </a:lvl1pPr>
          </a:lstStyle>
          <a:p>
            <a:pPr lvl="0"/>
            <a:r>
              <a:rPr lang="en-US" dirty="0"/>
              <a:t>Body Text Here</a:t>
            </a:r>
          </a:p>
        </p:txBody>
      </p:sp>
      <p:sp>
        <p:nvSpPr>
          <p:cNvPr id="10" name="Section Head"/>
          <p:cNvSpPr>
            <a:spLocks noGrp="1"/>
          </p:cNvSpPr>
          <p:nvPr>
            <p:ph type="body" sz="quarter" idx="14" hasCustomPrompt="1"/>
          </p:nvPr>
        </p:nvSpPr>
        <p:spPr>
          <a:xfrm>
            <a:off x="890016" y="4466510"/>
            <a:ext cx="4145280" cy="1830106"/>
          </a:xfrm>
          <a:prstGeom prst="rect">
            <a:avLst/>
          </a:prstGeom>
        </p:spPr>
        <p:txBody>
          <a:bodyPr anchor="ctr">
            <a:noAutofit/>
          </a:bodyPr>
          <a:lstStyle>
            <a:lvl1pPr marL="0" indent="0" algn="r">
              <a:buNone/>
              <a:defRPr sz="4800" b="1" baseline="0">
                <a:solidFill>
                  <a:srgbClr val="73A9DB"/>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a:t>Section Head</a:t>
            </a:r>
          </a:p>
        </p:txBody>
      </p:sp>
      <p:cxnSp>
        <p:nvCxnSpPr>
          <p:cNvPr id="11" name="Straight Connector 10"/>
          <p:cNvCxnSpPr/>
          <p:nvPr userDrawn="1"/>
        </p:nvCxnSpPr>
        <p:spPr>
          <a:xfrm>
            <a:off x="5474589" y="454096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7"/>
          </a:xfrm>
          <a:prstGeom prst="rect">
            <a:avLst/>
          </a:prstGeom>
        </p:spPr>
      </p:pic>
    </p:spTree>
    <p:extLst>
      <p:ext uri="{BB962C8B-B14F-4D97-AF65-F5344CB8AC3E}">
        <p14:creationId xmlns:p14="http://schemas.microsoft.com/office/powerpoint/2010/main" val="42061700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108192" y="750018"/>
            <a:ext cx="5303520" cy="1627632"/>
          </a:xfrm>
          <a:prstGeom prst="rect">
            <a:avLst/>
          </a:prstGeom>
        </p:spPr>
        <p:txBody>
          <a:bodyPr anchor="ctr">
            <a:normAutofit/>
          </a:bodyPr>
          <a:lstStyle>
            <a:lvl1pPr marL="0" indent="0">
              <a:buNone/>
              <a:defRPr sz="2000" baseline="0">
                <a:solidFill>
                  <a:schemeClr val="tx1">
                    <a:lumMod val="50000"/>
                    <a:lumOff val="50000"/>
                  </a:schemeClr>
                </a:solidFill>
              </a:defRPr>
            </a:lvl1pPr>
          </a:lstStyle>
          <a:p>
            <a:pPr lvl="0"/>
            <a:r>
              <a:rPr lang="en-US" dirty="0"/>
              <a:t>Body Text Here</a:t>
            </a:r>
          </a:p>
        </p:txBody>
      </p:sp>
      <p:sp>
        <p:nvSpPr>
          <p:cNvPr id="3" name="Section Head"/>
          <p:cNvSpPr>
            <a:spLocks noGrp="1"/>
          </p:cNvSpPr>
          <p:nvPr>
            <p:ph type="body" sz="quarter" idx="14" hasCustomPrompt="1"/>
          </p:nvPr>
        </p:nvSpPr>
        <p:spPr>
          <a:xfrm>
            <a:off x="987552" y="675560"/>
            <a:ext cx="4145280" cy="1830106"/>
          </a:xfrm>
          <a:prstGeom prst="rect">
            <a:avLst/>
          </a:prstGeom>
        </p:spPr>
        <p:txBody>
          <a:bodyPr anchor="ctr">
            <a:noAutofit/>
          </a:bodyPr>
          <a:lstStyle>
            <a:lvl1pPr marL="0" indent="0" algn="r">
              <a:buNone/>
              <a:defRPr sz="4800" b="1" baseline="0">
                <a:solidFill>
                  <a:srgbClr val="73A9DB"/>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a:t>Section Head</a:t>
            </a:r>
          </a:p>
        </p:txBody>
      </p:sp>
      <p:sp>
        <p:nvSpPr>
          <p:cNvPr id="15" name="Imagery"/>
          <p:cNvSpPr>
            <a:spLocks noGrp="1"/>
          </p:cNvSpPr>
          <p:nvPr>
            <p:ph type="pic" sz="quarter" idx="12" hasCustomPrompt="1"/>
          </p:nvPr>
        </p:nvSpPr>
        <p:spPr>
          <a:xfrm>
            <a:off x="0" y="3429000"/>
            <a:ext cx="12192000" cy="3429000"/>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17" name="Image Credit"/>
          <p:cNvSpPr>
            <a:spLocks noGrp="1"/>
          </p:cNvSpPr>
          <p:nvPr>
            <p:ph type="body" sz="quarter" idx="13" hasCustomPrompt="1"/>
          </p:nvPr>
        </p:nvSpPr>
        <p:spPr>
          <a:xfrm>
            <a:off x="8253984" y="3154680"/>
            <a:ext cx="3060192" cy="274320"/>
          </a:xfrm>
          <a:prstGeom prst="rect">
            <a:avLst/>
          </a:prstGeom>
        </p:spPr>
        <p:txBody>
          <a:bodyPr>
            <a:normAutofit/>
          </a:bodyPr>
          <a:lstStyle>
            <a:lvl1pPr marL="0" indent="0" algn="r">
              <a:buNone/>
              <a:defRPr sz="1200" baseline="0">
                <a:solidFill>
                  <a:schemeClr val="bg2">
                    <a:lumMod val="65000"/>
                  </a:schemeClr>
                </a:solidFill>
                <a:latin typeface="Century Gothic" panose="020B0502020202020204" pitchFamily="34" charset="0"/>
              </a:defRPr>
            </a:lvl1pPr>
          </a:lstStyle>
          <a:p>
            <a:pPr lvl="0"/>
            <a:r>
              <a:rPr lang="en-US" sz="1200" dirty="0"/>
              <a:t>Image Credit: Source</a:t>
            </a:r>
            <a:endParaRPr lang="en-US" dirty="0"/>
          </a:p>
        </p:txBody>
      </p:sp>
      <p:cxnSp>
        <p:nvCxnSpPr>
          <p:cNvPr id="9" name="Straight Connector 8"/>
          <p:cNvCxnSpPr/>
          <p:nvPr userDrawn="1"/>
        </p:nvCxnSpPr>
        <p:spPr>
          <a:xfrm>
            <a:off x="5572125" y="75001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7"/>
          </a:xfrm>
          <a:prstGeom prst="rect">
            <a:avLst/>
          </a:prstGeom>
        </p:spPr>
      </p:pic>
    </p:spTree>
    <p:extLst>
      <p:ext uri="{BB962C8B-B14F-4D97-AF65-F5344CB8AC3E}">
        <p14:creationId xmlns:p14="http://schemas.microsoft.com/office/powerpoint/2010/main" val="12354813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999744" y="2255520"/>
            <a:ext cx="10204704" cy="3706368"/>
          </a:xfrm>
          <a:prstGeom prst="rect">
            <a:avLst/>
          </a:prstGeom>
        </p:spPr>
        <p:txBody>
          <a:bodyPr>
            <a:normAutofit/>
          </a:bodyPr>
          <a:lstStyle>
            <a:lvl1pPr marL="0" indent="0" algn="ctr">
              <a:buNone/>
              <a:defRPr sz="4800" b="0" baseline="0">
                <a:solidFill>
                  <a:schemeClr val="tx1">
                    <a:lumMod val="50000"/>
                    <a:lumOff val="50000"/>
                  </a:schemeClr>
                </a:solidFill>
                <a:latin typeface="Century Gothic" panose="020B0502020202020204" pitchFamily="34" charset="0"/>
              </a:defRPr>
            </a:lvl1pPr>
          </a:lstStyle>
          <a:p>
            <a:pPr lvl="0"/>
            <a:r>
              <a:rPr lang="en-US" dirty="0"/>
              <a:t>Spell out the components</a:t>
            </a:r>
          </a:p>
        </p:txBody>
      </p:sp>
      <p:sp>
        <p:nvSpPr>
          <p:cNvPr id="6" name="Rectangle 5"/>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8" name="TextBox 7"/>
          <p:cNvSpPr txBox="1"/>
          <p:nvPr userDrawn="1"/>
        </p:nvSpPr>
        <p:spPr>
          <a:xfrm>
            <a:off x="2743199" y="397728"/>
            <a:ext cx="8461249" cy="830997"/>
          </a:xfrm>
          <a:prstGeom prst="rect">
            <a:avLst/>
          </a:prstGeom>
          <a:noFill/>
        </p:spPr>
        <p:txBody>
          <a:bodyPr wrap="square" rtlCol="0">
            <a:spAutoFit/>
          </a:bodyPr>
          <a:lstStyle/>
          <a:p>
            <a:pPr algn="ctr"/>
            <a:r>
              <a:rPr lang="en-US" sz="4800" dirty="0">
                <a:solidFill>
                  <a:schemeClr val="bg1"/>
                </a:solidFill>
                <a:latin typeface="Century Gothic" panose="020B0502020202020204" pitchFamily="34" charset="0"/>
              </a:rPr>
              <a:t>Acronym</a:t>
            </a:r>
          </a:p>
        </p:txBody>
      </p:sp>
      <p:sp>
        <p:nvSpPr>
          <p:cNvPr id="9" name="Oval 8"/>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28" name="Picture 2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spTree>
    <p:extLst>
      <p:ext uri="{BB962C8B-B14F-4D97-AF65-F5344CB8AC3E}">
        <p14:creationId xmlns:p14="http://schemas.microsoft.com/office/powerpoint/2010/main" val="1382651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0631815"/>
      </p:ext>
    </p:extLst>
  </p:cSld>
  <p:clrMap bg1="lt1" tx1="dk1" bg2="lt2" tx2="dk2" accent1="accent1" accent2="accent2" accent3="accent3" accent4="accent4" accent5="accent5" accent6="accent6" hlink="hlink" folHlink="folHlink"/>
  <p:sldLayoutIdLst>
    <p:sldLayoutId id="2147483674" r:id="rId1"/>
    <p:sldLayoutId id="2147483673" r:id="rId2"/>
    <p:sldLayoutId id="2147483692" r:id="rId3"/>
    <p:sldLayoutId id="2147483684" r:id="rId4"/>
    <p:sldLayoutId id="2147483686" r:id="rId5"/>
    <p:sldLayoutId id="2147483687" r:id="rId6"/>
    <p:sldLayoutId id="2147483664" r:id="rId7"/>
    <p:sldLayoutId id="2147483665" r:id="rId8"/>
    <p:sldLayoutId id="214748366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7.jp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37.emf"/></Relationships>
</file>

<file path=ppt/slides/_rels/slide16.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39.emf"/></Relationships>
</file>

<file path=ppt/slides/_rels/slide17.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41.emf"/></Relationships>
</file>

<file path=ppt/slides/_rels/slide18.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43.emf"/></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47.jpeg"/><Relationship Id="rId4" Type="http://schemas.openxmlformats.org/officeDocument/2006/relationships/image" Target="../media/image46.jpeg"/></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8.JPG"/><Relationship Id="rId5" Type="http://schemas.microsoft.com/office/2007/relationships/hdphoto" Target="../media/hdphoto1.wdp"/><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1.png"/><Relationship Id="rId12" Type="http://schemas.microsoft.com/office/2007/relationships/hdphoto" Target="../media/hdphoto6.wdp"/><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microsoft.com/office/2007/relationships/hdphoto" Target="../media/hdphoto3.wdp"/><Relationship Id="rId11" Type="http://schemas.openxmlformats.org/officeDocument/2006/relationships/image" Target="../media/image23.png"/><Relationship Id="rId5" Type="http://schemas.openxmlformats.org/officeDocument/2006/relationships/image" Target="../media/image20.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22.png"/><Relationship Id="rId14" Type="http://schemas.microsoft.com/office/2007/relationships/hdphoto" Target="../media/hdphoto7.wdp"/></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0922" y="-1"/>
            <a:ext cx="5862102" cy="4651185"/>
          </a:xfrm>
          <a:prstGeom prst="rect">
            <a:avLst/>
          </a:prstGeom>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1250" y="-1"/>
            <a:ext cx="8134274" cy="6927575"/>
          </a:xfrm>
          <a:prstGeom prst="rect">
            <a:avLst/>
          </a:prstGeom>
        </p:spPr>
      </p:pic>
      <p:sp>
        <p:nvSpPr>
          <p:cNvPr id="17" name="Title 16"/>
          <p:cNvSpPr>
            <a:spLocks noGrp="1"/>
          </p:cNvSpPr>
          <p:nvPr>
            <p:ph type="title" idx="4294967295"/>
          </p:nvPr>
        </p:nvSpPr>
        <p:spPr>
          <a:xfrm>
            <a:off x="977431" y="3964390"/>
            <a:ext cx="5726097" cy="981353"/>
          </a:xfrm>
          <a:prstGeom prst="rect">
            <a:avLst/>
          </a:prstGeom>
        </p:spPr>
        <p:txBody>
          <a:bodyPr>
            <a:normAutofit fontScale="90000"/>
          </a:bodyPr>
          <a:lstStyle/>
          <a:p>
            <a:pPr algn="ctr"/>
            <a:r>
              <a:rPr lang="en-US" sz="2400" dirty="0">
                <a:solidFill>
                  <a:schemeClr val="bg1"/>
                </a:solidFill>
                <a:latin typeface="Century Gothic" panose="020B0502020202020204" pitchFamily="34" charset="0"/>
              </a:rPr>
              <a:t>Identifying Key Urban Areas to Reduce </a:t>
            </a:r>
            <a:r>
              <a:rPr lang="en-US" sz="2400" dirty="0" err="1">
                <a:solidFill>
                  <a:schemeClr val="bg1"/>
                </a:solidFill>
                <a:latin typeface="Century Gothic" panose="020B0502020202020204" pitchFamily="34" charset="0"/>
              </a:rPr>
              <a:t>Stormwater</a:t>
            </a:r>
            <a:r>
              <a:rPr lang="en-US" sz="2400" dirty="0">
                <a:solidFill>
                  <a:schemeClr val="bg1"/>
                </a:solidFill>
                <a:latin typeface="Century Gothic" panose="020B0502020202020204" pitchFamily="34" charset="0"/>
              </a:rPr>
              <a:t> Runoff and Maximize Conservation Efforts in Metropolitan Atlanta</a:t>
            </a:r>
          </a:p>
        </p:txBody>
      </p:sp>
      <p:sp>
        <p:nvSpPr>
          <p:cNvPr id="2" name="TextBox 1"/>
          <p:cNvSpPr txBox="1"/>
          <p:nvPr/>
        </p:nvSpPr>
        <p:spPr>
          <a:xfrm>
            <a:off x="1182537" y="3333448"/>
            <a:ext cx="5315883" cy="523220"/>
          </a:xfrm>
          <a:prstGeom prst="rect">
            <a:avLst/>
          </a:prstGeom>
          <a:noFill/>
        </p:spPr>
        <p:txBody>
          <a:bodyPr wrap="square" rtlCol="0">
            <a:spAutoFit/>
          </a:bodyPr>
          <a:lstStyle/>
          <a:p>
            <a:pPr algn="ctr"/>
            <a:r>
              <a:rPr lang="en-US" sz="2800" b="1" dirty="0" smtClean="0">
                <a:solidFill>
                  <a:schemeClr val="bg1"/>
                </a:solidFill>
                <a:latin typeface="Century Gothic" panose="020B0502020202020204" pitchFamily="34" charset="0"/>
              </a:rPr>
              <a:t>ATLANTA WATER RESOURCES II</a:t>
            </a:r>
            <a:endParaRPr lang="en-US" sz="2800" dirty="0"/>
          </a:p>
        </p:txBody>
      </p:sp>
      <p:sp>
        <p:nvSpPr>
          <p:cNvPr id="13" name="Text Placeholder 17"/>
          <p:cNvSpPr txBox="1">
            <a:spLocks/>
          </p:cNvSpPr>
          <p:nvPr/>
        </p:nvSpPr>
        <p:spPr>
          <a:xfrm>
            <a:off x="8146676" y="2766091"/>
            <a:ext cx="3641912" cy="35106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tabLst>
                <a:tab pos="1828800" algn="l"/>
                <a:tab pos="1890713" algn="l"/>
              </a:tabLst>
            </a:pPr>
            <a:r>
              <a:rPr lang="en-US" sz="2000" dirty="0">
                <a:solidFill>
                  <a:schemeClr val="bg2">
                    <a:lumMod val="50000"/>
                  </a:schemeClr>
                </a:solidFill>
                <a:latin typeface="Century Gothic" panose="020B0502020202020204" pitchFamily="34" charset="0"/>
              </a:rPr>
              <a:t>Christopher </a:t>
            </a:r>
            <a:r>
              <a:rPr lang="en-US" sz="2000" dirty="0" smtClean="0">
                <a:solidFill>
                  <a:schemeClr val="bg2">
                    <a:lumMod val="50000"/>
                  </a:schemeClr>
                </a:solidFill>
                <a:latin typeface="Century Gothic" panose="020B0502020202020204" pitchFamily="34" charset="0"/>
              </a:rPr>
              <a:t>Cameron (Project Lead)</a:t>
            </a:r>
            <a:endParaRPr lang="en-US" sz="2000" dirty="0">
              <a:solidFill>
                <a:schemeClr val="bg2">
                  <a:lumMod val="50000"/>
                </a:schemeClr>
              </a:solidFill>
              <a:latin typeface="Century Gothic" panose="020B0502020202020204" pitchFamily="34" charset="0"/>
            </a:endParaRPr>
          </a:p>
        </p:txBody>
      </p:sp>
      <p:sp>
        <p:nvSpPr>
          <p:cNvPr id="14" name="Text Placeholder 18"/>
          <p:cNvSpPr txBox="1">
            <a:spLocks/>
          </p:cNvSpPr>
          <p:nvPr/>
        </p:nvSpPr>
        <p:spPr>
          <a:xfrm>
            <a:off x="8146676" y="3595058"/>
            <a:ext cx="2647950" cy="36933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solidFill>
                  <a:schemeClr val="bg2">
                    <a:lumMod val="50000"/>
                  </a:schemeClr>
                </a:solidFill>
                <a:latin typeface="Century Gothic" panose="020B0502020202020204" pitchFamily="34" charset="0"/>
              </a:rPr>
              <a:t>Ike Sari </a:t>
            </a:r>
            <a:r>
              <a:rPr lang="en-US" sz="1800" dirty="0" err="1">
                <a:solidFill>
                  <a:schemeClr val="bg2">
                    <a:lumMod val="50000"/>
                  </a:schemeClr>
                </a:solidFill>
                <a:latin typeface="Century Gothic" panose="020B0502020202020204" pitchFamily="34" charset="0"/>
              </a:rPr>
              <a:t>Astuti</a:t>
            </a:r>
            <a:endParaRPr lang="en-US" sz="1800" dirty="0">
              <a:solidFill>
                <a:schemeClr val="bg2">
                  <a:lumMod val="50000"/>
                </a:schemeClr>
              </a:solidFill>
              <a:latin typeface="Century Gothic" panose="020B0502020202020204" pitchFamily="34" charset="0"/>
            </a:endParaRPr>
          </a:p>
        </p:txBody>
      </p:sp>
      <p:sp>
        <p:nvSpPr>
          <p:cNvPr id="18" name="Text Placeholder 19"/>
          <p:cNvSpPr txBox="1">
            <a:spLocks/>
          </p:cNvSpPr>
          <p:nvPr/>
        </p:nvSpPr>
        <p:spPr>
          <a:xfrm>
            <a:off x="8177242" y="4112816"/>
            <a:ext cx="2617384" cy="36933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chemeClr val="bg2">
                    <a:lumMod val="50000"/>
                  </a:schemeClr>
                </a:solidFill>
                <a:latin typeface="Century Gothic" panose="020B0502020202020204" pitchFamily="34" charset="0"/>
              </a:rPr>
              <a:t>Mark Beatty</a:t>
            </a:r>
            <a:endParaRPr lang="en-US" sz="1800" dirty="0">
              <a:solidFill>
                <a:schemeClr val="bg2">
                  <a:lumMod val="50000"/>
                </a:schemeClr>
              </a:solidFill>
              <a:latin typeface="+mj-lt"/>
            </a:endParaRPr>
          </a:p>
        </p:txBody>
      </p:sp>
      <p:sp>
        <p:nvSpPr>
          <p:cNvPr id="19" name="Text Placeholder 20"/>
          <p:cNvSpPr txBox="1">
            <a:spLocks/>
          </p:cNvSpPr>
          <p:nvPr/>
        </p:nvSpPr>
        <p:spPr>
          <a:xfrm>
            <a:off x="8146676" y="5197644"/>
            <a:ext cx="2647950" cy="37466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err="1">
                <a:solidFill>
                  <a:schemeClr val="bg2">
                    <a:lumMod val="50000"/>
                  </a:schemeClr>
                </a:solidFill>
                <a:latin typeface="Century Gothic" panose="020B0502020202020204" pitchFamily="34" charset="0"/>
              </a:rPr>
              <a:t>Manasi</a:t>
            </a:r>
            <a:r>
              <a:rPr lang="en-US" sz="1800" dirty="0">
                <a:solidFill>
                  <a:schemeClr val="bg2">
                    <a:lumMod val="50000"/>
                  </a:schemeClr>
                </a:solidFill>
                <a:latin typeface="Century Gothic" panose="020B0502020202020204" pitchFamily="34" charset="0"/>
              </a:rPr>
              <a:t> </a:t>
            </a:r>
            <a:r>
              <a:rPr lang="en-US" sz="1800" dirty="0" err="1">
                <a:solidFill>
                  <a:schemeClr val="bg2">
                    <a:lumMod val="50000"/>
                  </a:schemeClr>
                </a:solidFill>
                <a:latin typeface="Century Gothic" panose="020B0502020202020204" pitchFamily="34" charset="0"/>
              </a:rPr>
              <a:t>Parkhi</a:t>
            </a:r>
            <a:endParaRPr lang="en-US" sz="1800" dirty="0">
              <a:solidFill>
                <a:schemeClr val="bg2">
                  <a:lumMod val="50000"/>
                </a:schemeClr>
              </a:solidFill>
              <a:latin typeface="Century Gothic" panose="020B0502020202020204" pitchFamily="34" charset="0"/>
            </a:endParaRPr>
          </a:p>
        </p:txBody>
      </p:sp>
      <p:sp>
        <p:nvSpPr>
          <p:cNvPr id="20" name="Text Placeholder 21"/>
          <p:cNvSpPr txBox="1">
            <a:spLocks/>
          </p:cNvSpPr>
          <p:nvPr/>
        </p:nvSpPr>
        <p:spPr>
          <a:xfrm>
            <a:off x="8146676" y="4688927"/>
            <a:ext cx="2867025" cy="36933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solidFill>
                  <a:schemeClr val="bg2">
                    <a:lumMod val="50000"/>
                  </a:schemeClr>
                </a:solidFill>
                <a:latin typeface="Century Gothic" panose="020B0502020202020204" pitchFamily="34" charset="0"/>
              </a:rPr>
              <a:t>Natalia </a:t>
            </a:r>
            <a:r>
              <a:rPr lang="en-US" sz="1800" dirty="0" err="1">
                <a:solidFill>
                  <a:schemeClr val="bg2">
                    <a:lumMod val="50000"/>
                  </a:schemeClr>
                </a:solidFill>
                <a:latin typeface="Century Gothic" panose="020B0502020202020204" pitchFamily="34" charset="0"/>
              </a:rPr>
              <a:t>Bhattacharjee</a:t>
            </a:r>
            <a:endParaRPr lang="en-US" sz="1800" dirty="0">
              <a:solidFill>
                <a:schemeClr val="bg2">
                  <a:lumMod val="50000"/>
                </a:schemeClr>
              </a:solidFill>
              <a:latin typeface="Century Gothic" panose="020B0502020202020204" pitchFamily="34" charset="0"/>
            </a:endParaRPr>
          </a:p>
        </p:txBody>
      </p:sp>
      <p:sp>
        <p:nvSpPr>
          <p:cNvPr id="21" name="Text Placeholder 22"/>
          <p:cNvSpPr txBox="1">
            <a:spLocks/>
          </p:cNvSpPr>
          <p:nvPr/>
        </p:nvSpPr>
        <p:spPr>
          <a:xfrm>
            <a:off x="8146676" y="5711694"/>
            <a:ext cx="2647950" cy="36933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solidFill>
                  <a:schemeClr val="bg2">
                    <a:lumMod val="50000"/>
                  </a:schemeClr>
                </a:solidFill>
                <a:latin typeface="Century Gothic" panose="020B0502020202020204" pitchFamily="34" charset="0"/>
              </a:rPr>
              <a:t>Alex Smith</a:t>
            </a:r>
          </a:p>
        </p:txBody>
      </p:sp>
    </p:spTree>
    <p:extLst>
      <p:ext uri="{BB962C8B-B14F-4D97-AF65-F5344CB8AC3E}">
        <p14:creationId xmlns:p14="http://schemas.microsoft.com/office/powerpoint/2010/main" val="4397128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table"/>
          <p:cNvPicPr>
            <a:picLocks noChangeAspect="1"/>
          </p:cNvPicPr>
          <p:nvPr/>
        </p:nvPicPr>
        <p:blipFill>
          <a:blip r:embed="rId3"/>
          <a:stretch>
            <a:fillRect/>
          </a:stretch>
        </p:blipFill>
        <p:spPr>
          <a:xfrm>
            <a:off x="1315277" y="1574683"/>
            <a:ext cx="9721087" cy="3508415"/>
          </a:xfrm>
          <a:prstGeom prst="rect">
            <a:avLst/>
          </a:prstGeom>
        </p:spPr>
      </p:pic>
      <p:sp>
        <p:nvSpPr>
          <p:cNvPr id="28" name="Rectangle 27"/>
          <p:cNvSpPr/>
          <p:nvPr/>
        </p:nvSpPr>
        <p:spPr>
          <a:xfrm>
            <a:off x="132521" y="149912"/>
            <a:ext cx="9144000" cy="707886"/>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75AADB"/>
                </a:solidFill>
              </a:rPr>
              <a:t>Results: Land Cover</a:t>
            </a:r>
          </a:p>
        </p:txBody>
      </p:sp>
      <p:sp>
        <p:nvSpPr>
          <p:cNvPr id="29" name="Text Placeholder 2"/>
          <p:cNvSpPr>
            <a:spLocks noGrp="1"/>
          </p:cNvSpPr>
          <p:nvPr/>
        </p:nvSpPr>
        <p:spPr>
          <a:xfrm>
            <a:off x="4409667" y="1091785"/>
            <a:ext cx="3532306" cy="41368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solidFill>
                  <a:schemeClr val="bg2">
                    <a:lumMod val="50000"/>
                  </a:schemeClr>
                </a:solidFill>
              </a:rPr>
              <a:t>Accuracy Assessment </a:t>
            </a:r>
          </a:p>
        </p:txBody>
      </p:sp>
      <p:sp>
        <p:nvSpPr>
          <p:cNvPr id="30" name="Text Placeholder 1"/>
          <p:cNvSpPr txBox="1">
            <a:spLocks/>
          </p:cNvSpPr>
          <p:nvPr/>
        </p:nvSpPr>
        <p:spPr>
          <a:xfrm>
            <a:off x="914400" y="5096879"/>
            <a:ext cx="10121964" cy="1596572"/>
          </a:xfrm>
          <a:prstGeom prst="rect">
            <a:avLst/>
          </a:prstGeom>
        </p:spPr>
        <p:txBody>
          <a:bodyPr vert="horz" lIns="91440" tIns="45720" rIns="91440" bIns="45720"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Bef>
                <a:spcPts val="200"/>
              </a:spcBef>
              <a:buClr>
                <a:schemeClr val="accent1"/>
              </a:buClr>
              <a:buFont typeface="Webdings" panose="05030102010509060703" pitchFamily="18" charset="2"/>
              <a:buChar char="4"/>
            </a:pPr>
            <a:r>
              <a:rPr lang="en-US" sz="2000" dirty="0">
                <a:solidFill>
                  <a:schemeClr val="bg2">
                    <a:lumMod val="50000"/>
                  </a:schemeClr>
                </a:solidFill>
                <a:latin typeface="Century Gothic" panose="020B0502020202020204" pitchFamily="34" charset="0"/>
              </a:rPr>
              <a:t>From 2001 to 2015, approximately one-third of this area (4,000 km</a:t>
            </a:r>
            <a:r>
              <a:rPr lang="en-US" sz="2000" baseline="30000" dirty="0">
                <a:solidFill>
                  <a:schemeClr val="bg2">
                    <a:lumMod val="50000"/>
                  </a:schemeClr>
                </a:solidFill>
                <a:latin typeface="Century Gothic" panose="020B0502020202020204" pitchFamily="34" charset="0"/>
              </a:rPr>
              <a:t>2</a:t>
            </a:r>
            <a:r>
              <a:rPr lang="en-US" sz="2000" dirty="0">
                <a:solidFill>
                  <a:schemeClr val="bg2">
                    <a:lumMod val="50000"/>
                  </a:schemeClr>
                </a:solidFill>
                <a:latin typeface="Century Gothic" panose="020B0502020202020204" pitchFamily="34" charset="0"/>
              </a:rPr>
              <a:t>) experienced a change in land cover</a:t>
            </a:r>
          </a:p>
          <a:p>
            <a:pPr marL="342900" indent="-342900">
              <a:spcBef>
                <a:spcPts val="200"/>
              </a:spcBef>
              <a:buClr>
                <a:schemeClr val="accent1"/>
              </a:buClr>
              <a:buFont typeface="Webdings" panose="05030102010509060703" pitchFamily="18" charset="2"/>
              <a:buChar char="4"/>
            </a:pPr>
            <a:endParaRPr lang="en-US" sz="2000" dirty="0">
              <a:solidFill>
                <a:schemeClr val="bg2">
                  <a:lumMod val="50000"/>
                </a:schemeClr>
              </a:solidFill>
              <a:latin typeface="Century Gothic" panose="020B0502020202020204" pitchFamily="34" charset="0"/>
            </a:endParaRPr>
          </a:p>
          <a:p>
            <a:pPr marL="342900" indent="-342900">
              <a:spcBef>
                <a:spcPts val="200"/>
              </a:spcBef>
              <a:buClr>
                <a:schemeClr val="accent1"/>
              </a:buClr>
              <a:buFont typeface="Webdings" panose="05030102010509060703" pitchFamily="18" charset="2"/>
              <a:buChar char="4"/>
            </a:pPr>
            <a:r>
              <a:rPr lang="en-US" sz="2000" dirty="0">
                <a:solidFill>
                  <a:schemeClr val="bg2">
                    <a:lumMod val="50000"/>
                  </a:schemeClr>
                </a:solidFill>
                <a:latin typeface="Century Gothic" panose="020B0502020202020204" pitchFamily="34" charset="0"/>
              </a:rPr>
              <a:t>Almost half of all land cover change was deforestation </a:t>
            </a:r>
          </a:p>
        </p:txBody>
      </p:sp>
    </p:spTree>
    <p:extLst>
      <p:ext uri="{BB962C8B-B14F-4D97-AF65-F5344CB8AC3E}">
        <p14:creationId xmlns:p14="http://schemas.microsoft.com/office/powerpoint/2010/main" val="15506296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5699226" y="481272"/>
            <a:ext cx="6640245" cy="6007396"/>
            <a:chOff x="5717456" y="808076"/>
            <a:chExt cx="6640245" cy="6007396"/>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1291" b="1378"/>
            <a:stretch/>
          </p:blipFill>
          <p:spPr>
            <a:xfrm>
              <a:off x="5717456" y="808076"/>
              <a:ext cx="4769376" cy="6007396"/>
            </a:xfrm>
            <a:prstGeom prst="rect">
              <a:avLst/>
            </a:prstGeom>
          </p:spPr>
        </p:pic>
        <p:grpSp>
          <p:nvGrpSpPr>
            <p:cNvPr id="9" name="Group 8"/>
            <p:cNvGrpSpPr/>
            <p:nvPr/>
          </p:nvGrpSpPr>
          <p:grpSpPr>
            <a:xfrm>
              <a:off x="10393371" y="5107674"/>
              <a:ext cx="1964330" cy="1615554"/>
              <a:chOff x="10393371" y="5107674"/>
              <a:chExt cx="1964330" cy="1615554"/>
            </a:xfrm>
          </p:grpSpPr>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65035" t="75426" r="20285" b="1017"/>
              <a:stretch/>
            </p:blipFill>
            <p:spPr>
              <a:xfrm>
                <a:off x="10393371" y="5107674"/>
                <a:ext cx="777923" cy="1615554"/>
              </a:xfrm>
              <a:prstGeom prst="rect">
                <a:avLst/>
              </a:prstGeom>
              <a:ln>
                <a:noFill/>
              </a:ln>
            </p:spPr>
          </p:pic>
          <p:sp>
            <p:nvSpPr>
              <p:cNvPr id="8" name="TextBox 7"/>
              <p:cNvSpPr txBox="1"/>
              <p:nvPr/>
            </p:nvSpPr>
            <p:spPr>
              <a:xfrm>
                <a:off x="10923279" y="5363569"/>
                <a:ext cx="1419367" cy="261610"/>
              </a:xfrm>
              <a:prstGeom prst="rect">
                <a:avLst/>
              </a:prstGeom>
              <a:noFill/>
            </p:spPr>
            <p:txBody>
              <a:bodyPr wrap="square" rtlCol="0">
                <a:spAutoFit/>
              </a:bodyPr>
              <a:lstStyle/>
              <a:p>
                <a:r>
                  <a:rPr lang="en-US" sz="1100" dirty="0">
                    <a:latin typeface="Century Gothic" panose="020B0502020202020204" pitchFamily="34" charset="0"/>
                  </a:rPr>
                  <a:t>MNGWPD</a:t>
                </a:r>
              </a:p>
            </p:txBody>
          </p:sp>
          <p:sp>
            <p:nvSpPr>
              <p:cNvPr id="14" name="TextBox 13"/>
              <p:cNvSpPr txBox="1"/>
              <p:nvPr/>
            </p:nvSpPr>
            <p:spPr>
              <a:xfrm>
                <a:off x="10920104" y="5625179"/>
                <a:ext cx="1419367" cy="261610"/>
              </a:xfrm>
              <a:prstGeom prst="rect">
                <a:avLst/>
              </a:prstGeom>
              <a:noFill/>
            </p:spPr>
            <p:txBody>
              <a:bodyPr wrap="square" rtlCol="0">
                <a:spAutoFit/>
              </a:bodyPr>
              <a:lstStyle/>
              <a:p>
                <a:r>
                  <a:rPr lang="en-US" sz="1100" dirty="0">
                    <a:latin typeface="Century Gothic" panose="020B0502020202020204" pitchFamily="34" charset="0"/>
                  </a:rPr>
                  <a:t>Counties</a:t>
                </a:r>
              </a:p>
            </p:txBody>
          </p:sp>
          <p:sp>
            <p:nvSpPr>
              <p:cNvPr id="15" name="TextBox 14"/>
              <p:cNvSpPr txBox="1"/>
              <p:nvPr/>
            </p:nvSpPr>
            <p:spPr>
              <a:xfrm>
                <a:off x="10923278" y="5886789"/>
                <a:ext cx="1419367" cy="261610"/>
              </a:xfrm>
              <a:prstGeom prst="rect">
                <a:avLst/>
              </a:prstGeom>
              <a:noFill/>
            </p:spPr>
            <p:txBody>
              <a:bodyPr wrap="square" rtlCol="0">
                <a:spAutoFit/>
              </a:bodyPr>
              <a:lstStyle/>
              <a:p>
                <a:r>
                  <a:rPr lang="en-US" sz="1100" dirty="0">
                    <a:latin typeface="Century Gothic" panose="020B0502020202020204" pitchFamily="34" charset="0"/>
                  </a:rPr>
                  <a:t>Water Bodies</a:t>
                </a:r>
              </a:p>
            </p:txBody>
          </p:sp>
          <p:sp>
            <p:nvSpPr>
              <p:cNvPr id="16" name="TextBox 15"/>
              <p:cNvSpPr txBox="1"/>
              <p:nvPr/>
            </p:nvSpPr>
            <p:spPr>
              <a:xfrm>
                <a:off x="10935979" y="6136647"/>
                <a:ext cx="1419367" cy="253916"/>
              </a:xfrm>
              <a:prstGeom prst="rect">
                <a:avLst/>
              </a:prstGeom>
              <a:noFill/>
            </p:spPr>
            <p:txBody>
              <a:bodyPr wrap="square" rtlCol="0">
                <a:spAutoFit/>
              </a:bodyPr>
              <a:lstStyle/>
              <a:p>
                <a:r>
                  <a:rPr lang="en-US" sz="1050" dirty="0">
                    <a:latin typeface="Century Gothic" panose="020B0502020202020204" pitchFamily="34" charset="0"/>
                  </a:rPr>
                  <a:t>High: 5.85</a:t>
                </a:r>
              </a:p>
            </p:txBody>
          </p:sp>
          <p:sp>
            <p:nvSpPr>
              <p:cNvPr id="17" name="TextBox 16"/>
              <p:cNvSpPr txBox="1"/>
              <p:nvPr/>
            </p:nvSpPr>
            <p:spPr>
              <a:xfrm>
                <a:off x="10938334" y="6453815"/>
                <a:ext cx="1419367" cy="261610"/>
              </a:xfrm>
              <a:prstGeom prst="rect">
                <a:avLst/>
              </a:prstGeom>
              <a:noFill/>
            </p:spPr>
            <p:txBody>
              <a:bodyPr wrap="square" rtlCol="0">
                <a:spAutoFit/>
              </a:bodyPr>
              <a:lstStyle/>
              <a:p>
                <a:r>
                  <a:rPr lang="en-US" sz="1050" dirty="0">
                    <a:latin typeface="Century Gothic" panose="020B0502020202020204" pitchFamily="34" charset="0"/>
                  </a:rPr>
                  <a:t>Low: 2.35</a:t>
                </a:r>
              </a:p>
            </p:txBody>
          </p:sp>
        </p:grpSp>
      </p:grpSp>
      <p:sp>
        <p:nvSpPr>
          <p:cNvPr id="28" name="Rectangle 27"/>
          <p:cNvSpPr/>
          <p:nvPr/>
        </p:nvSpPr>
        <p:spPr>
          <a:xfrm>
            <a:off x="132521" y="149912"/>
            <a:ext cx="9144000" cy="707886"/>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75AADB"/>
                </a:solidFill>
              </a:rPr>
              <a:t>Results: LUCIS</a:t>
            </a:r>
          </a:p>
        </p:txBody>
      </p:sp>
      <p:sp>
        <p:nvSpPr>
          <p:cNvPr id="2" name="TextBox 1"/>
          <p:cNvSpPr txBox="1"/>
          <p:nvPr/>
        </p:nvSpPr>
        <p:spPr>
          <a:xfrm>
            <a:off x="8293196" y="6488668"/>
            <a:ext cx="2100176" cy="369332"/>
          </a:xfrm>
          <a:prstGeom prst="rect">
            <a:avLst/>
          </a:prstGeom>
          <a:noFill/>
        </p:spPr>
        <p:txBody>
          <a:bodyPr wrap="square" rtlCol="0">
            <a:spAutoFit/>
          </a:bodyPr>
          <a:lstStyle/>
          <a:p>
            <a:r>
              <a:rPr lang="en-US" dirty="0">
                <a:solidFill>
                  <a:schemeClr val="bg2">
                    <a:lumMod val="50000"/>
                  </a:schemeClr>
                </a:solidFill>
              </a:rPr>
              <a:t>Prioritization Map</a:t>
            </a:r>
          </a:p>
        </p:txBody>
      </p:sp>
      <p:sp>
        <p:nvSpPr>
          <p:cNvPr id="3" name="TextBox 2"/>
          <p:cNvSpPr txBox="1"/>
          <p:nvPr/>
        </p:nvSpPr>
        <p:spPr>
          <a:xfrm>
            <a:off x="296883" y="1686296"/>
            <a:ext cx="5201392" cy="3139321"/>
          </a:xfrm>
          <a:prstGeom prst="rect">
            <a:avLst/>
          </a:prstGeom>
          <a:noFill/>
        </p:spPr>
        <p:txBody>
          <a:bodyPr wrap="square" rtlCol="0">
            <a:spAutoFit/>
          </a:bodyPr>
          <a:lstStyle/>
          <a:p>
            <a:r>
              <a:rPr lang="en-US" b="1" dirty="0">
                <a:solidFill>
                  <a:schemeClr val="bg2">
                    <a:lumMod val="50000"/>
                  </a:schemeClr>
                </a:solidFill>
              </a:rPr>
              <a:t>Land-Use Prioritization Identification Strategy</a:t>
            </a:r>
          </a:p>
          <a:p>
            <a:endParaRPr lang="en-US" b="1" dirty="0">
              <a:solidFill>
                <a:schemeClr val="bg2">
                  <a:lumMod val="50000"/>
                </a:schemeClr>
              </a:solidFill>
            </a:endParaRPr>
          </a:p>
          <a:p>
            <a:endParaRPr lang="en-US" b="1" dirty="0">
              <a:solidFill>
                <a:schemeClr val="bg2">
                  <a:lumMod val="50000"/>
                </a:schemeClr>
              </a:solidFill>
            </a:endParaRPr>
          </a:p>
          <a:p>
            <a:pPr marL="285750" indent="-285750">
              <a:buClr>
                <a:schemeClr val="accent1"/>
              </a:buClr>
              <a:buSzPct val="75000"/>
              <a:buFont typeface="Century Gothic" panose="020B0502020202020204" pitchFamily="34" charset="0"/>
              <a:buChar char="►"/>
            </a:pPr>
            <a:r>
              <a:rPr lang="en-US" dirty="0">
                <a:solidFill>
                  <a:schemeClr val="bg2">
                    <a:lumMod val="50000"/>
                  </a:schemeClr>
                </a:solidFill>
              </a:rPr>
              <a:t>Our model spatially analyzes the metropolitan region of Atlanta to designate prioritization values based on a locations suitability for conservation efforts.</a:t>
            </a:r>
          </a:p>
          <a:p>
            <a:pPr marL="285750" indent="-285750">
              <a:buClr>
                <a:schemeClr val="accent1"/>
              </a:buClr>
              <a:buSzPct val="75000"/>
              <a:buFont typeface="Century Gothic" panose="020B0502020202020204" pitchFamily="34" charset="0"/>
              <a:buChar char="►"/>
            </a:pPr>
            <a:endParaRPr lang="en-US" dirty="0">
              <a:solidFill>
                <a:schemeClr val="bg2">
                  <a:lumMod val="50000"/>
                </a:schemeClr>
              </a:solidFill>
            </a:endParaRPr>
          </a:p>
          <a:p>
            <a:pPr marL="285750" indent="-285750">
              <a:buClr>
                <a:schemeClr val="accent1"/>
              </a:buClr>
              <a:buSzPct val="75000"/>
              <a:buFont typeface="Century Gothic" panose="020B0502020202020204" pitchFamily="34" charset="0"/>
              <a:buChar char="►"/>
            </a:pPr>
            <a:r>
              <a:rPr lang="en-US" dirty="0">
                <a:solidFill>
                  <a:schemeClr val="bg2">
                    <a:lumMod val="50000"/>
                  </a:schemeClr>
                </a:solidFill>
              </a:rPr>
              <a:t>Based on a scale of 2.35 – 5.85, The Nature Conservancy can use this to guide their efforts in land acquisition strategies.</a:t>
            </a:r>
          </a:p>
        </p:txBody>
      </p:sp>
    </p:spTree>
    <p:extLst>
      <p:ext uri="{BB962C8B-B14F-4D97-AF65-F5344CB8AC3E}">
        <p14:creationId xmlns:p14="http://schemas.microsoft.com/office/powerpoint/2010/main" val="14655479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132521" y="149912"/>
            <a:ext cx="9144000" cy="707886"/>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75AADB"/>
                </a:solidFill>
              </a:rPr>
              <a:t>Results: SWAT &amp; SWAT-CUP </a:t>
            </a:r>
          </a:p>
        </p:txBody>
      </p:sp>
      <p:sp>
        <p:nvSpPr>
          <p:cNvPr id="3" name="TextBox 2"/>
          <p:cNvSpPr txBox="1"/>
          <p:nvPr/>
        </p:nvSpPr>
        <p:spPr>
          <a:xfrm>
            <a:off x="1059550" y="2006561"/>
            <a:ext cx="4734796" cy="1631216"/>
          </a:xfrm>
          <a:prstGeom prst="rect">
            <a:avLst/>
          </a:prstGeom>
          <a:noFill/>
        </p:spPr>
        <p:txBody>
          <a:bodyPr wrap="square" rtlCol="0">
            <a:spAutoFit/>
          </a:bodyPr>
          <a:lstStyle/>
          <a:p>
            <a:pPr marL="285750" indent="-285750">
              <a:buClr>
                <a:schemeClr val="accent1"/>
              </a:buClr>
              <a:buSzPct val="75000"/>
              <a:buFont typeface="Century Gothic" panose="020B0502020202020204" pitchFamily="34" charset="0"/>
              <a:buChar char="►"/>
            </a:pPr>
            <a:r>
              <a:rPr lang="en-US" sz="2000" b="1" dirty="0">
                <a:solidFill>
                  <a:schemeClr val="bg2">
                    <a:lumMod val="50000"/>
                  </a:schemeClr>
                </a:solidFill>
              </a:rPr>
              <a:t>Upper Chattahoochee</a:t>
            </a:r>
          </a:p>
          <a:p>
            <a:pPr lvl="1">
              <a:buClr>
                <a:schemeClr val="accent1"/>
              </a:buClr>
              <a:buSzPct val="75000"/>
            </a:pPr>
            <a:endParaRPr lang="pt-BR" sz="2000" dirty="0">
              <a:solidFill>
                <a:schemeClr val="bg2">
                  <a:lumMod val="50000"/>
                </a:schemeClr>
              </a:solidFill>
              <a:latin typeface="Calibri" panose="020F0502020204030204" pitchFamily="34" charset="0"/>
            </a:endParaRPr>
          </a:p>
          <a:p>
            <a:pPr marL="742950" lvl="1" indent="-285750">
              <a:buClr>
                <a:schemeClr val="accent1"/>
              </a:buClr>
              <a:buSzPct val="75000"/>
              <a:buFont typeface="Century Gothic" panose="020B0502020202020204" pitchFamily="34" charset="0"/>
              <a:buChar char="►"/>
            </a:pPr>
            <a:r>
              <a:rPr lang="pt-BR" sz="2000" dirty="0">
                <a:solidFill>
                  <a:schemeClr val="bg2">
                    <a:lumMod val="50000"/>
                  </a:schemeClr>
                </a:solidFill>
                <a:latin typeface="Calibri" panose="020F0502020204030204" pitchFamily="34" charset="0"/>
              </a:rPr>
              <a:t>R</a:t>
            </a:r>
            <a:r>
              <a:rPr lang="pt-BR" sz="2000" baseline="30000" dirty="0">
                <a:solidFill>
                  <a:schemeClr val="bg2">
                    <a:lumMod val="50000"/>
                  </a:schemeClr>
                </a:solidFill>
                <a:latin typeface="Calibri" panose="020F0502020204030204" pitchFamily="34" charset="0"/>
              </a:rPr>
              <a:t>2</a:t>
            </a:r>
            <a:r>
              <a:rPr lang="pt-BR" sz="2000" dirty="0">
                <a:solidFill>
                  <a:schemeClr val="bg2">
                    <a:lumMod val="50000"/>
                  </a:schemeClr>
                </a:solidFill>
                <a:latin typeface="Calibri" panose="020F0502020204030204" pitchFamily="34" charset="0"/>
              </a:rPr>
              <a:t> = 0.69 </a:t>
            </a:r>
          </a:p>
          <a:p>
            <a:pPr marL="742950" lvl="1" indent="-285750">
              <a:buClr>
                <a:schemeClr val="accent1"/>
              </a:buClr>
              <a:buSzPct val="75000"/>
              <a:buFont typeface="Century Gothic" panose="020B0502020202020204" pitchFamily="34" charset="0"/>
              <a:buChar char="►"/>
            </a:pPr>
            <a:r>
              <a:rPr lang="pt-BR" sz="2000" dirty="0">
                <a:solidFill>
                  <a:schemeClr val="bg2">
                    <a:lumMod val="50000"/>
                  </a:schemeClr>
                </a:solidFill>
                <a:latin typeface="Calibri" panose="020F0502020204030204" pitchFamily="34" charset="0"/>
              </a:rPr>
              <a:t>NSE = 0.69</a:t>
            </a:r>
          </a:p>
          <a:p>
            <a:pPr marL="742950" lvl="1" indent="-285750">
              <a:buClr>
                <a:schemeClr val="accent1"/>
              </a:buClr>
              <a:buSzPct val="75000"/>
              <a:buFont typeface="Century Gothic" panose="020B0502020202020204" pitchFamily="34" charset="0"/>
              <a:buChar char="►"/>
            </a:pPr>
            <a:r>
              <a:rPr lang="pt-BR" sz="2000" dirty="0">
                <a:solidFill>
                  <a:schemeClr val="bg2">
                    <a:lumMod val="50000"/>
                  </a:schemeClr>
                </a:solidFill>
                <a:latin typeface="Calibri" panose="020F0502020204030204" pitchFamily="34" charset="0"/>
              </a:rPr>
              <a:t>p-factor = 0.96</a:t>
            </a:r>
          </a:p>
        </p:txBody>
      </p:sp>
      <p:pic>
        <p:nvPicPr>
          <p:cNvPr id="19" name="Picture 2" descr="midchatt.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985"/>
          <a:stretch/>
        </p:blipFill>
        <p:spPr bwMode="auto">
          <a:xfrm>
            <a:off x="5794346" y="3917857"/>
            <a:ext cx="6126157" cy="244152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59550" y="3917857"/>
            <a:ext cx="4544791" cy="1754326"/>
          </a:xfrm>
          <a:prstGeom prst="rect">
            <a:avLst/>
          </a:prstGeom>
          <a:noFill/>
        </p:spPr>
        <p:txBody>
          <a:bodyPr wrap="square" rtlCol="0">
            <a:spAutoFit/>
          </a:bodyPr>
          <a:lstStyle/>
          <a:p>
            <a:pPr marL="285750" indent="-285750">
              <a:buClr>
                <a:schemeClr val="accent1"/>
              </a:buClr>
              <a:buSzPct val="75000"/>
              <a:buFont typeface="Century Gothic" panose="020B0502020202020204" pitchFamily="34" charset="0"/>
              <a:buChar char="►"/>
            </a:pPr>
            <a:r>
              <a:rPr lang="en-US" sz="2000" b="1" dirty="0">
                <a:solidFill>
                  <a:schemeClr val="bg2">
                    <a:lumMod val="50000"/>
                  </a:schemeClr>
                </a:solidFill>
              </a:rPr>
              <a:t>Middle Chattahoochee</a:t>
            </a:r>
          </a:p>
          <a:p>
            <a:pPr marL="742950" lvl="1" indent="-285750">
              <a:buClr>
                <a:schemeClr val="accent1"/>
              </a:buClr>
              <a:buSzPct val="75000"/>
              <a:buFont typeface="Century Gothic" panose="020B0502020202020204" pitchFamily="34" charset="0"/>
              <a:buChar char="►"/>
            </a:pPr>
            <a:endParaRPr lang="en-US" sz="2400" dirty="0">
              <a:solidFill>
                <a:schemeClr val="bg2">
                  <a:lumMod val="50000"/>
                </a:schemeClr>
              </a:solidFill>
            </a:endParaRPr>
          </a:p>
          <a:p>
            <a:pPr marL="742950" lvl="1" indent="-285750">
              <a:buClr>
                <a:schemeClr val="accent1"/>
              </a:buClr>
              <a:buSzPct val="75000"/>
              <a:buFont typeface="Century Gothic" panose="020B0502020202020204" pitchFamily="34" charset="0"/>
              <a:buChar char="►"/>
            </a:pPr>
            <a:r>
              <a:rPr lang="pt-BR" sz="2000" dirty="0">
                <a:solidFill>
                  <a:schemeClr val="bg2">
                    <a:lumMod val="50000"/>
                  </a:schemeClr>
                </a:solidFill>
                <a:latin typeface="Calibri" panose="020F0502020204030204" pitchFamily="34" charset="0"/>
              </a:rPr>
              <a:t>R</a:t>
            </a:r>
            <a:r>
              <a:rPr lang="pt-BR" sz="2000" baseline="30000" dirty="0">
                <a:solidFill>
                  <a:schemeClr val="bg2">
                    <a:lumMod val="50000"/>
                  </a:schemeClr>
                </a:solidFill>
                <a:latin typeface="Calibri" panose="020F0502020204030204" pitchFamily="34" charset="0"/>
              </a:rPr>
              <a:t>2</a:t>
            </a:r>
            <a:r>
              <a:rPr lang="pt-BR" sz="2000" dirty="0">
                <a:solidFill>
                  <a:schemeClr val="bg2">
                    <a:lumMod val="50000"/>
                  </a:schemeClr>
                </a:solidFill>
                <a:latin typeface="Calibri" panose="020F0502020204030204" pitchFamily="34" charset="0"/>
              </a:rPr>
              <a:t> = 0.65</a:t>
            </a:r>
          </a:p>
          <a:p>
            <a:pPr marL="742950" lvl="1" indent="-285750">
              <a:buClr>
                <a:schemeClr val="accent1"/>
              </a:buClr>
              <a:buSzPct val="75000"/>
              <a:buFont typeface="Century Gothic" panose="020B0502020202020204" pitchFamily="34" charset="0"/>
              <a:buChar char="►"/>
            </a:pPr>
            <a:r>
              <a:rPr lang="pt-BR" sz="2000" dirty="0">
                <a:solidFill>
                  <a:schemeClr val="bg2">
                    <a:lumMod val="50000"/>
                  </a:schemeClr>
                </a:solidFill>
                <a:latin typeface="Calibri" panose="020F0502020204030204" pitchFamily="34" charset="0"/>
              </a:rPr>
              <a:t>NSE =0.5</a:t>
            </a:r>
          </a:p>
          <a:p>
            <a:pPr marL="742950" lvl="1" indent="-285750">
              <a:buClr>
                <a:schemeClr val="accent1"/>
              </a:buClr>
              <a:buSzPct val="75000"/>
              <a:buFont typeface="Century Gothic" panose="020B0502020202020204" pitchFamily="34" charset="0"/>
              <a:buChar char="►"/>
            </a:pPr>
            <a:r>
              <a:rPr lang="pt-BR" sz="2000" dirty="0">
                <a:solidFill>
                  <a:schemeClr val="bg2">
                    <a:lumMod val="50000"/>
                  </a:schemeClr>
                </a:solidFill>
                <a:latin typeface="Calibri" panose="020F0502020204030204" pitchFamily="34" charset="0"/>
              </a:rPr>
              <a:t>p-factor = 0.96</a:t>
            </a:r>
          </a:p>
        </p:txBody>
      </p:sp>
      <p:sp>
        <p:nvSpPr>
          <p:cNvPr id="11" name="Rectangle 10"/>
          <p:cNvSpPr/>
          <p:nvPr/>
        </p:nvSpPr>
        <p:spPr>
          <a:xfrm>
            <a:off x="691931" y="1381247"/>
            <a:ext cx="3542958" cy="400110"/>
          </a:xfrm>
          <a:prstGeom prst="rect">
            <a:avLst/>
          </a:prstGeom>
        </p:spPr>
        <p:txBody>
          <a:bodyPr wrap="none">
            <a:spAutoFit/>
          </a:bodyPr>
          <a:lstStyle/>
          <a:p>
            <a:r>
              <a:rPr lang="en-US" sz="2000" b="1" dirty="0">
                <a:solidFill>
                  <a:schemeClr val="accent1"/>
                </a:solidFill>
              </a:rPr>
              <a:t>SWAT Flow Rate Calibration</a:t>
            </a:r>
          </a:p>
        </p:txBody>
      </p:sp>
      <p:pic>
        <p:nvPicPr>
          <p:cNvPr id="1026" name="Picture 2" descr="https://lh3.googleusercontent.com/woYrkfaTALzMdzXZPRQAtsQ8xSxC9Ljce1W5Gg-izPva3qUNH_0dgT-QzrxSBys-y-RjPL8Rvk7WHHbnaquyaAJdLD0QnA4TSwbBqP64Y27BLnK2ecN3SaqjtY2HZzVuOeBhmAC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7086"/>
          <a:stretch/>
        </p:blipFill>
        <p:spPr bwMode="auto">
          <a:xfrm>
            <a:off x="5794346" y="1390771"/>
            <a:ext cx="5943600" cy="239838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rot="16200000">
            <a:off x="4838754" y="5318239"/>
            <a:ext cx="1703090" cy="215444"/>
          </a:xfrm>
          <a:prstGeom prst="rect">
            <a:avLst/>
          </a:prstGeom>
          <a:noFill/>
        </p:spPr>
        <p:txBody>
          <a:bodyPr wrap="square" rtlCol="0">
            <a:spAutoFit/>
          </a:bodyPr>
          <a:lstStyle/>
          <a:p>
            <a:pPr algn="ctr"/>
            <a:r>
              <a:rPr lang="en-US" sz="800" dirty="0">
                <a:solidFill>
                  <a:schemeClr val="bg2">
                    <a:lumMod val="50000"/>
                  </a:schemeClr>
                </a:solidFill>
              </a:rPr>
              <a:t>Cubic Meters per Second</a:t>
            </a:r>
          </a:p>
        </p:txBody>
      </p:sp>
      <p:sp>
        <p:nvSpPr>
          <p:cNvPr id="10" name="TextBox 9"/>
          <p:cNvSpPr txBox="1"/>
          <p:nvPr/>
        </p:nvSpPr>
        <p:spPr>
          <a:xfrm rot="16200000">
            <a:off x="4835079" y="2525180"/>
            <a:ext cx="1703090" cy="215444"/>
          </a:xfrm>
          <a:prstGeom prst="rect">
            <a:avLst/>
          </a:prstGeom>
          <a:noFill/>
        </p:spPr>
        <p:txBody>
          <a:bodyPr wrap="square" rtlCol="0">
            <a:spAutoFit/>
          </a:bodyPr>
          <a:lstStyle/>
          <a:p>
            <a:r>
              <a:rPr lang="en-US" sz="800" dirty="0">
                <a:solidFill>
                  <a:schemeClr val="bg2">
                    <a:lumMod val="50000"/>
                  </a:schemeClr>
                </a:solidFill>
              </a:rPr>
              <a:t>Cubic Meters per Second</a:t>
            </a:r>
          </a:p>
        </p:txBody>
      </p:sp>
      <p:sp>
        <p:nvSpPr>
          <p:cNvPr id="12" name="TextBox 11"/>
          <p:cNvSpPr txBox="1"/>
          <p:nvPr/>
        </p:nvSpPr>
        <p:spPr>
          <a:xfrm>
            <a:off x="8047139" y="6315148"/>
            <a:ext cx="1503825" cy="230832"/>
          </a:xfrm>
          <a:prstGeom prst="rect">
            <a:avLst/>
          </a:prstGeom>
          <a:noFill/>
        </p:spPr>
        <p:txBody>
          <a:bodyPr wrap="square" rtlCol="0">
            <a:spAutoFit/>
          </a:bodyPr>
          <a:lstStyle/>
          <a:p>
            <a:pPr algn="ctr"/>
            <a:r>
              <a:rPr lang="en-US" sz="900" dirty="0">
                <a:solidFill>
                  <a:schemeClr val="bg2">
                    <a:lumMod val="50000"/>
                  </a:schemeClr>
                </a:solidFill>
              </a:rPr>
              <a:t>Months</a:t>
            </a:r>
          </a:p>
        </p:txBody>
      </p:sp>
      <p:sp>
        <p:nvSpPr>
          <p:cNvPr id="14" name="TextBox 13"/>
          <p:cNvSpPr txBox="1"/>
          <p:nvPr/>
        </p:nvSpPr>
        <p:spPr>
          <a:xfrm>
            <a:off x="8047138" y="3802440"/>
            <a:ext cx="1503825" cy="230832"/>
          </a:xfrm>
          <a:prstGeom prst="rect">
            <a:avLst/>
          </a:prstGeom>
          <a:noFill/>
        </p:spPr>
        <p:txBody>
          <a:bodyPr wrap="square" rtlCol="0">
            <a:spAutoFit/>
          </a:bodyPr>
          <a:lstStyle/>
          <a:p>
            <a:pPr algn="ctr"/>
            <a:r>
              <a:rPr lang="en-US" sz="900" dirty="0">
                <a:solidFill>
                  <a:schemeClr val="bg2">
                    <a:lumMod val="50000"/>
                  </a:schemeClr>
                </a:solidFill>
              </a:rPr>
              <a:t>Months</a:t>
            </a:r>
          </a:p>
        </p:txBody>
      </p:sp>
    </p:spTree>
    <p:extLst>
      <p:ext uri="{BB962C8B-B14F-4D97-AF65-F5344CB8AC3E}">
        <p14:creationId xmlns:p14="http://schemas.microsoft.com/office/powerpoint/2010/main" val="39862941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idchatt.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772"/>
          <a:stretch/>
        </p:blipFill>
        <p:spPr bwMode="auto">
          <a:xfrm>
            <a:off x="5852541" y="1443457"/>
            <a:ext cx="5939147" cy="234717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ppOcmul.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774"/>
          <a:stretch/>
        </p:blipFill>
        <p:spPr bwMode="auto">
          <a:xfrm>
            <a:off x="5845717" y="3859897"/>
            <a:ext cx="5885405" cy="2339835"/>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132521" y="149912"/>
            <a:ext cx="9144000" cy="707886"/>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75AADB"/>
                </a:solidFill>
              </a:rPr>
              <a:t>Results: SWAT &amp; SWAT-CUP </a:t>
            </a:r>
          </a:p>
        </p:txBody>
      </p:sp>
      <p:sp>
        <p:nvSpPr>
          <p:cNvPr id="11" name="Rectangle 10"/>
          <p:cNvSpPr/>
          <p:nvPr/>
        </p:nvSpPr>
        <p:spPr>
          <a:xfrm>
            <a:off x="691931" y="1402513"/>
            <a:ext cx="3542958" cy="400110"/>
          </a:xfrm>
          <a:prstGeom prst="rect">
            <a:avLst/>
          </a:prstGeom>
        </p:spPr>
        <p:txBody>
          <a:bodyPr wrap="none">
            <a:spAutoFit/>
          </a:bodyPr>
          <a:lstStyle/>
          <a:p>
            <a:r>
              <a:rPr lang="en-US" sz="2000" b="1" dirty="0">
                <a:solidFill>
                  <a:schemeClr val="accent1"/>
                </a:solidFill>
              </a:rPr>
              <a:t>SWAT Flow Rate Calibration</a:t>
            </a:r>
          </a:p>
        </p:txBody>
      </p:sp>
      <p:sp>
        <p:nvSpPr>
          <p:cNvPr id="8" name="TextBox 7"/>
          <p:cNvSpPr txBox="1"/>
          <p:nvPr/>
        </p:nvSpPr>
        <p:spPr>
          <a:xfrm>
            <a:off x="1052235" y="2027830"/>
            <a:ext cx="3421153" cy="1600438"/>
          </a:xfrm>
          <a:prstGeom prst="rect">
            <a:avLst/>
          </a:prstGeom>
          <a:noFill/>
          <a:ln>
            <a:noFill/>
          </a:ln>
        </p:spPr>
        <p:txBody>
          <a:bodyPr wrap="square" rtlCol="0">
            <a:spAutoFit/>
          </a:bodyPr>
          <a:lstStyle/>
          <a:p>
            <a:pPr marL="285750" indent="-285750">
              <a:buClr>
                <a:schemeClr val="accent1"/>
              </a:buClr>
              <a:buSzPct val="75000"/>
              <a:buFont typeface="Century Gothic" panose="020B0502020202020204" pitchFamily="34" charset="0"/>
              <a:buChar char="►"/>
            </a:pPr>
            <a:r>
              <a:rPr lang="en-US" sz="2000" b="1" dirty="0">
                <a:solidFill>
                  <a:schemeClr val="bg2">
                    <a:lumMod val="50000"/>
                  </a:schemeClr>
                </a:solidFill>
              </a:rPr>
              <a:t>Upper</a:t>
            </a:r>
            <a:r>
              <a:rPr lang="en-US" sz="2000" dirty="0">
                <a:solidFill>
                  <a:schemeClr val="bg2">
                    <a:lumMod val="50000"/>
                  </a:schemeClr>
                </a:solidFill>
              </a:rPr>
              <a:t> </a:t>
            </a:r>
            <a:r>
              <a:rPr lang="en-US" sz="2000" b="1" dirty="0">
                <a:solidFill>
                  <a:schemeClr val="bg2">
                    <a:lumMod val="50000"/>
                  </a:schemeClr>
                </a:solidFill>
              </a:rPr>
              <a:t>Ocmulgee</a:t>
            </a:r>
          </a:p>
          <a:p>
            <a:pPr marL="285750" indent="-285750">
              <a:buClr>
                <a:schemeClr val="accent1"/>
              </a:buClr>
              <a:buSzPct val="75000"/>
              <a:buFont typeface="Century Gothic" panose="020B0502020202020204" pitchFamily="34" charset="0"/>
              <a:buChar char="►"/>
            </a:pPr>
            <a:endParaRPr lang="en-US" dirty="0">
              <a:solidFill>
                <a:schemeClr val="bg2">
                  <a:lumMod val="50000"/>
                </a:schemeClr>
              </a:solidFill>
            </a:endParaRPr>
          </a:p>
          <a:p>
            <a:pPr marL="742950" lvl="1" indent="-285750">
              <a:buClr>
                <a:schemeClr val="accent1"/>
              </a:buClr>
              <a:buSzPct val="75000"/>
              <a:buFont typeface="Century Gothic" panose="020B0502020202020204" pitchFamily="34" charset="0"/>
              <a:buChar char="►"/>
            </a:pPr>
            <a:r>
              <a:rPr lang="pt-BR" sz="2000" dirty="0">
                <a:solidFill>
                  <a:schemeClr val="bg2">
                    <a:lumMod val="50000"/>
                  </a:schemeClr>
                </a:solidFill>
                <a:latin typeface="Calibri" panose="020F0502020204030204" pitchFamily="34" charset="0"/>
              </a:rPr>
              <a:t>R</a:t>
            </a:r>
            <a:r>
              <a:rPr lang="pt-BR" sz="2000" baseline="30000" dirty="0">
                <a:solidFill>
                  <a:schemeClr val="bg2">
                    <a:lumMod val="50000"/>
                  </a:schemeClr>
                </a:solidFill>
                <a:latin typeface="Calibri" panose="020F0502020204030204" pitchFamily="34" charset="0"/>
              </a:rPr>
              <a:t>2</a:t>
            </a:r>
            <a:r>
              <a:rPr lang="pt-BR" sz="2000" dirty="0">
                <a:solidFill>
                  <a:schemeClr val="bg2">
                    <a:lumMod val="50000"/>
                  </a:schemeClr>
                </a:solidFill>
                <a:latin typeface="Calibri" panose="020F0502020204030204" pitchFamily="34" charset="0"/>
              </a:rPr>
              <a:t> = 0.77</a:t>
            </a:r>
          </a:p>
          <a:p>
            <a:pPr marL="742950" lvl="1" indent="-285750">
              <a:buClr>
                <a:schemeClr val="accent1"/>
              </a:buClr>
              <a:buSzPct val="75000"/>
              <a:buFont typeface="Century Gothic" panose="020B0502020202020204" pitchFamily="34" charset="0"/>
              <a:buChar char="►"/>
            </a:pPr>
            <a:r>
              <a:rPr lang="pt-BR" sz="2000" dirty="0">
                <a:solidFill>
                  <a:schemeClr val="bg2">
                    <a:lumMod val="50000"/>
                  </a:schemeClr>
                </a:solidFill>
                <a:latin typeface="Calibri" panose="020F0502020204030204" pitchFamily="34" charset="0"/>
              </a:rPr>
              <a:t>NSE =0.76</a:t>
            </a:r>
          </a:p>
          <a:p>
            <a:pPr marL="742950" lvl="1" indent="-285750">
              <a:buClr>
                <a:schemeClr val="accent1"/>
              </a:buClr>
              <a:buSzPct val="75000"/>
              <a:buFont typeface="Century Gothic" panose="020B0502020202020204" pitchFamily="34" charset="0"/>
              <a:buChar char="►"/>
            </a:pPr>
            <a:r>
              <a:rPr lang="pt-BR" sz="2000" dirty="0">
                <a:solidFill>
                  <a:schemeClr val="bg2">
                    <a:lumMod val="50000"/>
                  </a:schemeClr>
                </a:solidFill>
                <a:latin typeface="Calibri" panose="020F0502020204030204" pitchFamily="34" charset="0"/>
              </a:rPr>
              <a:t>p-factor = 0.99</a:t>
            </a:r>
          </a:p>
        </p:txBody>
      </p:sp>
      <p:sp>
        <p:nvSpPr>
          <p:cNvPr id="9" name="TextBox 8"/>
          <p:cNvSpPr txBox="1"/>
          <p:nvPr/>
        </p:nvSpPr>
        <p:spPr>
          <a:xfrm>
            <a:off x="1060448" y="3917856"/>
            <a:ext cx="4544791" cy="1600438"/>
          </a:xfrm>
          <a:prstGeom prst="rect">
            <a:avLst/>
          </a:prstGeom>
          <a:noFill/>
          <a:ln>
            <a:noFill/>
          </a:ln>
        </p:spPr>
        <p:txBody>
          <a:bodyPr wrap="square" rtlCol="0">
            <a:spAutoFit/>
          </a:bodyPr>
          <a:lstStyle/>
          <a:p>
            <a:pPr marL="285750" indent="-285750">
              <a:buClr>
                <a:schemeClr val="accent1"/>
              </a:buClr>
              <a:buSzPct val="75000"/>
              <a:buFont typeface="Century Gothic" panose="020B0502020202020204" pitchFamily="34" charset="0"/>
              <a:buChar char="►"/>
            </a:pPr>
            <a:r>
              <a:rPr lang="en-US" sz="2000" b="1" dirty="0">
                <a:solidFill>
                  <a:schemeClr val="bg2">
                    <a:lumMod val="50000"/>
                  </a:schemeClr>
                </a:solidFill>
              </a:rPr>
              <a:t>Etowah</a:t>
            </a:r>
          </a:p>
          <a:p>
            <a:pPr marL="285750" indent="-285750">
              <a:buClr>
                <a:schemeClr val="accent1"/>
              </a:buClr>
              <a:buSzPct val="75000"/>
              <a:buFont typeface="Century Gothic" panose="020B0502020202020204" pitchFamily="34" charset="0"/>
              <a:buChar char="►"/>
            </a:pPr>
            <a:endParaRPr lang="en-US" dirty="0">
              <a:solidFill>
                <a:schemeClr val="bg2">
                  <a:lumMod val="50000"/>
                </a:schemeClr>
              </a:solidFill>
            </a:endParaRPr>
          </a:p>
          <a:p>
            <a:pPr marL="742950" lvl="1" indent="-285750">
              <a:buClr>
                <a:schemeClr val="accent1"/>
              </a:buClr>
              <a:buSzPct val="75000"/>
              <a:buFont typeface="Century Gothic" panose="020B0502020202020204" pitchFamily="34" charset="0"/>
              <a:buChar char="►"/>
            </a:pPr>
            <a:r>
              <a:rPr lang="pt-BR" sz="2000" dirty="0">
                <a:solidFill>
                  <a:schemeClr val="bg2">
                    <a:lumMod val="50000"/>
                  </a:schemeClr>
                </a:solidFill>
                <a:latin typeface="Calibri" panose="020F0502020204030204" pitchFamily="34" charset="0"/>
              </a:rPr>
              <a:t>R</a:t>
            </a:r>
            <a:r>
              <a:rPr lang="pt-BR" sz="2000" baseline="30000" dirty="0">
                <a:solidFill>
                  <a:schemeClr val="bg2">
                    <a:lumMod val="50000"/>
                  </a:schemeClr>
                </a:solidFill>
                <a:latin typeface="Calibri" panose="020F0502020204030204" pitchFamily="34" charset="0"/>
              </a:rPr>
              <a:t>2</a:t>
            </a:r>
            <a:r>
              <a:rPr lang="pt-BR" sz="2000" dirty="0">
                <a:solidFill>
                  <a:schemeClr val="bg2">
                    <a:lumMod val="50000"/>
                  </a:schemeClr>
                </a:solidFill>
                <a:latin typeface="Calibri" panose="020F0502020204030204" pitchFamily="34" charset="0"/>
              </a:rPr>
              <a:t> = 0.78</a:t>
            </a:r>
          </a:p>
          <a:p>
            <a:pPr marL="742950" lvl="1" indent="-285750">
              <a:buClr>
                <a:schemeClr val="accent1"/>
              </a:buClr>
              <a:buSzPct val="75000"/>
              <a:buFont typeface="Century Gothic" panose="020B0502020202020204" pitchFamily="34" charset="0"/>
              <a:buChar char="►"/>
            </a:pPr>
            <a:r>
              <a:rPr lang="pt-BR" sz="2000" dirty="0">
                <a:solidFill>
                  <a:schemeClr val="bg2">
                    <a:lumMod val="50000"/>
                  </a:schemeClr>
                </a:solidFill>
                <a:latin typeface="Calibri" panose="020F0502020204030204" pitchFamily="34" charset="0"/>
              </a:rPr>
              <a:t>NSE =0.78</a:t>
            </a:r>
          </a:p>
          <a:p>
            <a:pPr marL="742950" lvl="1" indent="-285750">
              <a:buClr>
                <a:schemeClr val="accent1"/>
              </a:buClr>
              <a:buSzPct val="75000"/>
              <a:buFont typeface="Century Gothic" panose="020B0502020202020204" pitchFamily="34" charset="0"/>
              <a:buChar char="►"/>
            </a:pPr>
            <a:r>
              <a:rPr lang="pt-BR" sz="2000" dirty="0">
                <a:solidFill>
                  <a:schemeClr val="bg2">
                    <a:lumMod val="50000"/>
                  </a:schemeClr>
                </a:solidFill>
                <a:latin typeface="Calibri" panose="020F0502020204030204" pitchFamily="34" charset="0"/>
              </a:rPr>
              <a:t>p-factor = 0.92 </a:t>
            </a:r>
          </a:p>
        </p:txBody>
      </p:sp>
      <p:sp>
        <p:nvSpPr>
          <p:cNvPr id="5" name="TextBox 4"/>
          <p:cNvSpPr txBox="1"/>
          <p:nvPr/>
        </p:nvSpPr>
        <p:spPr>
          <a:xfrm>
            <a:off x="8047139" y="6315148"/>
            <a:ext cx="1503825" cy="215444"/>
          </a:xfrm>
          <a:prstGeom prst="rect">
            <a:avLst/>
          </a:prstGeom>
          <a:noFill/>
        </p:spPr>
        <p:txBody>
          <a:bodyPr wrap="square" rtlCol="0">
            <a:spAutoFit/>
          </a:bodyPr>
          <a:lstStyle/>
          <a:p>
            <a:pPr algn="ctr"/>
            <a:r>
              <a:rPr lang="en-US" sz="800" dirty="0">
                <a:solidFill>
                  <a:schemeClr val="bg2">
                    <a:lumMod val="50000"/>
                  </a:schemeClr>
                </a:solidFill>
              </a:rPr>
              <a:t>Months</a:t>
            </a:r>
          </a:p>
        </p:txBody>
      </p:sp>
      <p:sp>
        <p:nvSpPr>
          <p:cNvPr id="16" name="TextBox 15"/>
          <p:cNvSpPr txBox="1"/>
          <p:nvPr/>
        </p:nvSpPr>
        <p:spPr>
          <a:xfrm>
            <a:off x="8047138" y="3802440"/>
            <a:ext cx="1503825" cy="215444"/>
          </a:xfrm>
          <a:prstGeom prst="rect">
            <a:avLst/>
          </a:prstGeom>
          <a:noFill/>
        </p:spPr>
        <p:txBody>
          <a:bodyPr wrap="square" rtlCol="0">
            <a:spAutoFit/>
          </a:bodyPr>
          <a:lstStyle/>
          <a:p>
            <a:pPr algn="ctr"/>
            <a:r>
              <a:rPr lang="en-US" sz="800" dirty="0">
                <a:solidFill>
                  <a:schemeClr val="bg2">
                    <a:lumMod val="50000"/>
                  </a:schemeClr>
                </a:solidFill>
              </a:rPr>
              <a:t>Months</a:t>
            </a:r>
          </a:p>
        </p:txBody>
      </p:sp>
      <p:sp>
        <p:nvSpPr>
          <p:cNvPr id="17" name="TextBox 16"/>
          <p:cNvSpPr txBox="1"/>
          <p:nvPr/>
        </p:nvSpPr>
        <p:spPr>
          <a:xfrm rot="16200000">
            <a:off x="4838754" y="5318239"/>
            <a:ext cx="1703090" cy="215444"/>
          </a:xfrm>
          <a:prstGeom prst="rect">
            <a:avLst/>
          </a:prstGeom>
          <a:noFill/>
        </p:spPr>
        <p:txBody>
          <a:bodyPr wrap="square" rtlCol="0">
            <a:spAutoFit/>
          </a:bodyPr>
          <a:lstStyle/>
          <a:p>
            <a:pPr algn="ctr"/>
            <a:r>
              <a:rPr lang="en-US" sz="800" dirty="0">
                <a:solidFill>
                  <a:schemeClr val="bg2">
                    <a:lumMod val="50000"/>
                  </a:schemeClr>
                </a:solidFill>
              </a:rPr>
              <a:t>Cubic Meters per Second</a:t>
            </a:r>
          </a:p>
        </p:txBody>
      </p:sp>
      <p:sp>
        <p:nvSpPr>
          <p:cNvPr id="18" name="TextBox 17"/>
          <p:cNvSpPr txBox="1"/>
          <p:nvPr/>
        </p:nvSpPr>
        <p:spPr>
          <a:xfrm rot="16200000">
            <a:off x="4835079" y="2525180"/>
            <a:ext cx="1703090" cy="215444"/>
          </a:xfrm>
          <a:prstGeom prst="rect">
            <a:avLst/>
          </a:prstGeom>
          <a:noFill/>
        </p:spPr>
        <p:txBody>
          <a:bodyPr wrap="square" rtlCol="0">
            <a:spAutoFit/>
          </a:bodyPr>
          <a:lstStyle/>
          <a:p>
            <a:r>
              <a:rPr lang="en-US" sz="800" dirty="0">
                <a:solidFill>
                  <a:schemeClr val="bg2">
                    <a:lumMod val="50000"/>
                  </a:schemeClr>
                </a:solidFill>
              </a:rPr>
              <a:t>Cubic Meters per Second</a:t>
            </a:r>
          </a:p>
        </p:txBody>
      </p:sp>
    </p:spTree>
    <p:extLst>
      <p:ext uri="{BB962C8B-B14F-4D97-AF65-F5344CB8AC3E}">
        <p14:creationId xmlns:p14="http://schemas.microsoft.com/office/powerpoint/2010/main" val="7917150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5"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l="17317" t="27158" r="24371" b="34551"/>
          <a:stretch/>
        </p:blipFill>
        <p:spPr bwMode="auto">
          <a:xfrm>
            <a:off x="6680744" y="905984"/>
            <a:ext cx="3398292" cy="2884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Rectangle 27"/>
          <p:cNvSpPr/>
          <p:nvPr/>
        </p:nvSpPr>
        <p:spPr>
          <a:xfrm>
            <a:off x="132521" y="149912"/>
            <a:ext cx="9144000" cy="707886"/>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75AADB"/>
                </a:solidFill>
              </a:rPr>
              <a:t>Results: Arc SWAT</a:t>
            </a:r>
          </a:p>
        </p:txBody>
      </p:sp>
      <p:pic>
        <p:nvPicPr>
          <p:cNvPr id="1026" name="Picture 2" descr="https://lh3.googleusercontent.com/woYrkfaTALzMdzXZPRQAtsQ8xSxC9Ljce1W5Gg-izPva3qUNH_0dgT-QzrxSBys-y-RjPL8Rvk7WHHbnaquyaAJdLD0QnA4TSwbBqP64Y27BLnK2ecN3SaqjtY2HZzVuOeBhmAC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7086"/>
          <a:stretch/>
        </p:blipFill>
        <p:spPr bwMode="auto">
          <a:xfrm>
            <a:off x="5794346" y="3927381"/>
            <a:ext cx="5943600" cy="239838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29608" y="1101388"/>
            <a:ext cx="4019107" cy="338554"/>
          </a:xfrm>
          <a:prstGeom prst="rect">
            <a:avLst/>
          </a:prstGeom>
          <a:noFill/>
        </p:spPr>
        <p:txBody>
          <a:bodyPr wrap="square" rtlCol="0">
            <a:spAutoFit/>
          </a:bodyPr>
          <a:lstStyle/>
          <a:p>
            <a:r>
              <a:rPr lang="en-US" sz="1600" dirty="0">
                <a:solidFill>
                  <a:schemeClr val="bg2">
                    <a:lumMod val="50000"/>
                  </a:schemeClr>
                </a:solidFill>
                <a:latin typeface="Century Gothic" panose="020B0502020202020204" pitchFamily="34" charset="0"/>
              </a:rPr>
              <a:t>MNGWPD</a:t>
            </a:r>
            <a:endParaRPr lang="en-US" sz="1600" dirty="0">
              <a:solidFill>
                <a:schemeClr val="bg2">
                  <a:lumMod val="50000"/>
                </a:schemeClr>
              </a:solidFill>
            </a:endParaRPr>
          </a:p>
        </p:txBody>
      </p:sp>
      <p:sp>
        <p:nvSpPr>
          <p:cNvPr id="9" name="TextBox 8"/>
          <p:cNvSpPr txBox="1"/>
          <p:nvPr/>
        </p:nvSpPr>
        <p:spPr>
          <a:xfrm>
            <a:off x="6528373" y="567430"/>
            <a:ext cx="5018168" cy="400110"/>
          </a:xfrm>
          <a:prstGeom prst="rect">
            <a:avLst/>
          </a:prstGeom>
          <a:noFill/>
        </p:spPr>
        <p:txBody>
          <a:bodyPr wrap="square" rtlCol="0">
            <a:spAutoFit/>
          </a:bodyPr>
          <a:lstStyle/>
          <a:p>
            <a:pPr algn="ctr"/>
            <a:r>
              <a:rPr lang="en-US" sz="2000" dirty="0">
                <a:solidFill>
                  <a:schemeClr val="bg2">
                    <a:lumMod val="50000"/>
                  </a:schemeClr>
                </a:solidFill>
              </a:rPr>
              <a:t>Upper Chattahoochee Boundary map</a:t>
            </a:r>
          </a:p>
        </p:txBody>
      </p:sp>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t="2890"/>
          <a:stretch/>
        </p:blipFill>
        <p:spPr>
          <a:xfrm>
            <a:off x="455033" y="1463479"/>
            <a:ext cx="3598138" cy="4521832"/>
          </a:xfrm>
          <a:prstGeom prst="rect">
            <a:avLst/>
          </a:prstGeom>
        </p:spPr>
      </p:pic>
      <p:sp>
        <p:nvSpPr>
          <p:cNvPr id="3" name="TextBox 2"/>
          <p:cNvSpPr txBox="1"/>
          <p:nvPr/>
        </p:nvSpPr>
        <p:spPr>
          <a:xfrm>
            <a:off x="6170529" y="3896046"/>
            <a:ext cx="4734796" cy="615553"/>
          </a:xfrm>
          <a:prstGeom prst="rect">
            <a:avLst/>
          </a:prstGeom>
          <a:noFill/>
        </p:spPr>
        <p:txBody>
          <a:bodyPr wrap="square" rtlCol="0">
            <a:spAutoFit/>
          </a:bodyPr>
          <a:lstStyle/>
          <a:p>
            <a:pPr algn="ctr">
              <a:buClr>
                <a:schemeClr val="accent1"/>
              </a:buClr>
              <a:buSzPct val="75000"/>
            </a:pPr>
            <a:r>
              <a:rPr lang="en-US" sz="2000" dirty="0">
                <a:solidFill>
                  <a:schemeClr val="bg2">
                    <a:lumMod val="50000"/>
                  </a:schemeClr>
                </a:solidFill>
              </a:rPr>
              <a:t>Upper Chattahoochee Flow Rate</a:t>
            </a:r>
          </a:p>
          <a:p>
            <a:pPr lvl="1">
              <a:buClr>
                <a:schemeClr val="accent1"/>
              </a:buClr>
              <a:buSzPct val="75000"/>
            </a:pPr>
            <a:endParaRPr lang="pt-BR" sz="1400" dirty="0">
              <a:solidFill>
                <a:schemeClr val="bg2">
                  <a:lumMod val="50000"/>
                </a:schemeClr>
              </a:solidFill>
              <a:latin typeface="Calibri" panose="020F0502020204030204" pitchFamily="34" charset="0"/>
            </a:endParaRPr>
          </a:p>
        </p:txBody>
      </p:sp>
      <p:sp>
        <p:nvSpPr>
          <p:cNvPr id="13" name="TextBox 12"/>
          <p:cNvSpPr txBox="1"/>
          <p:nvPr/>
        </p:nvSpPr>
        <p:spPr>
          <a:xfrm rot="16200000">
            <a:off x="4838754" y="4985834"/>
            <a:ext cx="1703090" cy="646331"/>
          </a:xfrm>
          <a:prstGeom prst="rect">
            <a:avLst/>
          </a:prstGeom>
          <a:noFill/>
        </p:spPr>
        <p:txBody>
          <a:bodyPr wrap="square" rtlCol="0">
            <a:spAutoFit/>
          </a:bodyPr>
          <a:lstStyle/>
          <a:p>
            <a:pPr algn="ctr"/>
            <a:r>
              <a:rPr lang="en-US" dirty="0">
                <a:solidFill>
                  <a:schemeClr val="bg2">
                    <a:lumMod val="50000"/>
                  </a:schemeClr>
                </a:solidFill>
              </a:rPr>
              <a:t>Cubic Meters per Second</a:t>
            </a:r>
          </a:p>
        </p:txBody>
      </p:sp>
      <p:sp>
        <p:nvSpPr>
          <p:cNvPr id="15" name="TextBox 14"/>
          <p:cNvSpPr txBox="1"/>
          <p:nvPr/>
        </p:nvSpPr>
        <p:spPr>
          <a:xfrm>
            <a:off x="8047139" y="6315148"/>
            <a:ext cx="1503825" cy="369332"/>
          </a:xfrm>
          <a:prstGeom prst="rect">
            <a:avLst/>
          </a:prstGeom>
          <a:noFill/>
        </p:spPr>
        <p:txBody>
          <a:bodyPr wrap="square" rtlCol="0">
            <a:spAutoFit/>
          </a:bodyPr>
          <a:lstStyle/>
          <a:p>
            <a:pPr algn="ctr"/>
            <a:r>
              <a:rPr lang="en-US" dirty="0">
                <a:solidFill>
                  <a:schemeClr val="bg2">
                    <a:lumMod val="50000"/>
                  </a:schemeClr>
                </a:solidFill>
              </a:rPr>
              <a:t>Months</a:t>
            </a:r>
          </a:p>
        </p:txBody>
      </p:sp>
      <p:pic>
        <p:nvPicPr>
          <p:cNvPr id="11" name="Picture 2" descr="https://lh3.googleusercontent.com/woYrkfaTALzMdzXZPRQAtsQ8xSxC9Ljce1W5Gg-izPva3qUNH_0dgT-QzrxSBys-y-RjPL8Rvk7WHHbnaquyaAJdLD0QnA4TSwbBqP64Y27BLnK2ecN3SaqjtY2HZzVuOeBhmAC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1038" t="8221" r="1616" b="82368"/>
          <a:stretch/>
        </p:blipFill>
        <p:spPr bwMode="auto">
          <a:xfrm>
            <a:off x="10644979" y="3450787"/>
            <a:ext cx="1353313" cy="753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69790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132521" y="149912"/>
            <a:ext cx="9144000" cy="707886"/>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75AADB"/>
                </a:solidFill>
              </a:rPr>
              <a:t>Results: Arc SWAT Estimates  </a:t>
            </a:r>
          </a:p>
        </p:txBody>
      </p:sp>
      <p:sp>
        <p:nvSpPr>
          <p:cNvPr id="11" name="Rectangle 10"/>
          <p:cNvSpPr/>
          <p:nvPr/>
        </p:nvSpPr>
        <p:spPr>
          <a:xfrm>
            <a:off x="7672556" y="6325392"/>
            <a:ext cx="2688557" cy="400110"/>
          </a:xfrm>
          <a:prstGeom prst="rect">
            <a:avLst/>
          </a:prstGeom>
        </p:spPr>
        <p:txBody>
          <a:bodyPr wrap="none">
            <a:spAutoFit/>
          </a:bodyPr>
          <a:lstStyle/>
          <a:p>
            <a:r>
              <a:rPr lang="en-US" sz="2000" b="1" dirty="0">
                <a:solidFill>
                  <a:schemeClr val="accent1"/>
                </a:solidFill>
              </a:rPr>
              <a:t>SWAT Flow Estimates</a:t>
            </a:r>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5130" y="138903"/>
            <a:ext cx="5849938" cy="756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1621" y="4457699"/>
            <a:ext cx="1933574" cy="1791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15175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132521" y="149912"/>
            <a:ext cx="9144000" cy="707886"/>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75AADB"/>
                </a:solidFill>
              </a:rPr>
              <a:t>Results: Arc SWAT estimates  </a:t>
            </a:r>
          </a:p>
        </p:txBody>
      </p:sp>
      <p:sp>
        <p:nvSpPr>
          <p:cNvPr id="11" name="Rectangle 10"/>
          <p:cNvSpPr/>
          <p:nvPr/>
        </p:nvSpPr>
        <p:spPr>
          <a:xfrm>
            <a:off x="7672556" y="6325392"/>
            <a:ext cx="3297698" cy="400110"/>
          </a:xfrm>
          <a:prstGeom prst="rect">
            <a:avLst/>
          </a:prstGeom>
        </p:spPr>
        <p:txBody>
          <a:bodyPr wrap="none">
            <a:spAutoFit/>
          </a:bodyPr>
          <a:lstStyle/>
          <a:p>
            <a:r>
              <a:rPr lang="en-US" sz="2000" b="1" dirty="0">
                <a:solidFill>
                  <a:schemeClr val="accent1"/>
                </a:solidFill>
              </a:rPr>
              <a:t>SWAT Sediment Estimates</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2785" y="-161353"/>
            <a:ext cx="5870575" cy="731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6252" y="4457700"/>
            <a:ext cx="1881865" cy="1746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43370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132521" y="149912"/>
            <a:ext cx="9144000" cy="707886"/>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75AADB"/>
                </a:solidFill>
              </a:rPr>
              <a:t>Results: Arc SWAT estimates  </a:t>
            </a:r>
          </a:p>
        </p:txBody>
      </p:sp>
      <p:sp>
        <p:nvSpPr>
          <p:cNvPr id="11" name="Rectangle 10"/>
          <p:cNvSpPr/>
          <p:nvPr/>
        </p:nvSpPr>
        <p:spPr>
          <a:xfrm>
            <a:off x="7672556" y="6325392"/>
            <a:ext cx="3544560" cy="400110"/>
          </a:xfrm>
          <a:prstGeom prst="rect">
            <a:avLst/>
          </a:prstGeom>
        </p:spPr>
        <p:txBody>
          <a:bodyPr wrap="none">
            <a:spAutoFit/>
          </a:bodyPr>
          <a:lstStyle/>
          <a:p>
            <a:r>
              <a:rPr lang="en-US" sz="2000" b="1" dirty="0">
                <a:solidFill>
                  <a:schemeClr val="accent1"/>
                </a:solidFill>
              </a:rPr>
              <a:t>SWAT Phosphorus Estimates</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8566" y="186443"/>
            <a:ext cx="6162675" cy="753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1340" y="4370617"/>
            <a:ext cx="1823979" cy="1751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44821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132521" y="149912"/>
            <a:ext cx="9144000" cy="707886"/>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75AADB"/>
                </a:solidFill>
              </a:rPr>
              <a:t>Results: Arc SWAT estimates  </a:t>
            </a:r>
          </a:p>
        </p:txBody>
      </p:sp>
      <p:sp>
        <p:nvSpPr>
          <p:cNvPr id="11" name="Rectangle 10"/>
          <p:cNvSpPr/>
          <p:nvPr/>
        </p:nvSpPr>
        <p:spPr>
          <a:xfrm>
            <a:off x="7672556" y="6325392"/>
            <a:ext cx="3195105" cy="400110"/>
          </a:xfrm>
          <a:prstGeom prst="rect">
            <a:avLst/>
          </a:prstGeom>
        </p:spPr>
        <p:txBody>
          <a:bodyPr wrap="none">
            <a:spAutoFit/>
          </a:bodyPr>
          <a:lstStyle/>
          <a:p>
            <a:r>
              <a:rPr lang="en-US" sz="2000" b="1" dirty="0">
                <a:solidFill>
                  <a:schemeClr val="accent1"/>
                </a:solidFill>
              </a:rPr>
              <a:t>SWAT Nitrogen Estimates</a:t>
            </a:r>
          </a:p>
        </p:txBody>
      </p:sp>
      <p:pic>
        <p:nvPicPr>
          <p:cNvPr id="205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8778" y="200480"/>
            <a:ext cx="5870575" cy="7529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5717" y="4339988"/>
            <a:ext cx="1845590" cy="176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65782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Placeholder 2"/>
          <p:cNvSpPr>
            <a:spLocks noGrp="1"/>
          </p:cNvSpPr>
          <p:nvPr>
            <p:ph type="body" sz="quarter" idx="14"/>
          </p:nvPr>
        </p:nvSpPr>
        <p:spPr>
          <a:xfrm>
            <a:off x="0" y="277663"/>
            <a:ext cx="6637106" cy="626464"/>
          </a:xfrm>
        </p:spPr>
        <p:txBody>
          <a:bodyPr/>
          <a:lstStyle/>
          <a:p>
            <a:r>
              <a:rPr lang="en-US" dirty="0"/>
              <a:t>Errors and Uncertainties</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4989" b="12325"/>
          <a:stretch/>
        </p:blipFill>
        <p:spPr>
          <a:xfrm>
            <a:off x="2120018" y="4204510"/>
            <a:ext cx="7870075" cy="2420921"/>
          </a:xfrm>
          <a:prstGeom prst="rect">
            <a:avLst/>
          </a:prstGeom>
        </p:spPr>
      </p:pic>
      <p:sp>
        <p:nvSpPr>
          <p:cNvPr id="27" name="Text Placeholder 1"/>
          <p:cNvSpPr txBox="1">
            <a:spLocks/>
          </p:cNvSpPr>
          <p:nvPr/>
        </p:nvSpPr>
        <p:spPr>
          <a:xfrm>
            <a:off x="0" y="984811"/>
            <a:ext cx="12192000" cy="3219700"/>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0"/>
              </a:spcBef>
              <a:buClr>
                <a:srgbClr val="75AADB"/>
              </a:buClr>
              <a:buFont typeface="Webdings" panose="05030102010509060703" pitchFamily="18" charset="2"/>
              <a:buChar char="4"/>
            </a:pPr>
            <a:r>
              <a:rPr lang="en-US" dirty="0">
                <a:solidFill>
                  <a:srgbClr val="767171"/>
                </a:solidFill>
              </a:rPr>
              <a:t>Some datasets are incomplete</a:t>
            </a:r>
          </a:p>
          <a:p>
            <a:pPr marL="342900" indent="-342900">
              <a:spcBef>
                <a:spcPts val="0"/>
              </a:spcBef>
              <a:buClr>
                <a:srgbClr val="75AADB"/>
              </a:buClr>
              <a:buFont typeface="Webdings" panose="05030102010509060703" pitchFamily="18" charset="2"/>
              <a:buChar char="4"/>
            </a:pPr>
            <a:endParaRPr lang="en-US" dirty="0">
              <a:solidFill>
                <a:srgbClr val="767171"/>
              </a:solidFill>
            </a:endParaRPr>
          </a:p>
          <a:p>
            <a:pPr marL="342900" indent="-342900">
              <a:spcBef>
                <a:spcPts val="0"/>
              </a:spcBef>
              <a:buClr>
                <a:srgbClr val="75AADB"/>
              </a:buClr>
              <a:buFont typeface="Webdings" panose="05030102010509060703" pitchFamily="18" charset="2"/>
              <a:buChar char="4"/>
            </a:pPr>
            <a:r>
              <a:rPr lang="en-US" dirty="0">
                <a:solidFill>
                  <a:srgbClr val="767171"/>
                </a:solidFill>
              </a:rPr>
              <a:t>Land cover classification errors</a:t>
            </a:r>
          </a:p>
          <a:p>
            <a:pPr>
              <a:spcBef>
                <a:spcPts val="0"/>
              </a:spcBef>
              <a:buClr>
                <a:srgbClr val="75AADB"/>
              </a:buClr>
            </a:pPr>
            <a:endParaRPr lang="en-US" dirty="0">
              <a:solidFill>
                <a:srgbClr val="767171"/>
              </a:solidFill>
            </a:endParaRPr>
          </a:p>
          <a:p>
            <a:pPr marL="342900" indent="-342900">
              <a:spcBef>
                <a:spcPts val="0"/>
              </a:spcBef>
              <a:buClr>
                <a:srgbClr val="75AADB"/>
              </a:buClr>
              <a:buFont typeface="Webdings" panose="05030102010509060703" pitchFamily="18" charset="2"/>
              <a:buChar char="4"/>
            </a:pPr>
            <a:r>
              <a:rPr lang="en-US" dirty="0">
                <a:solidFill>
                  <a:srgbClr val="767171"/>
                </a:solidFill>
              </a:rPr>
              <a:t>LUCIS criteria weights should reflect the priorities of local stakeholders</a:t>
            </a:r>
          </a:p>
          <a:p>
            <a:pPr marL="342900" indent="-342900">
              <a:spcBef>
                <a:spcPts val="0"/>
              </a:spcBef>
              <a:buClr>
                <a:srgbClr val="75AADB"/>
              </a:buClr>
              <a:buFont typeface="Webdings" panose="05030102010509060703" pitchFamily="18" charset="2"/>
              <a:buChar char="4"/>
            </a:pPr>
            <a:endParaRPr lang="en-US" dirty="0">
              <a:solidFill>
                <a:srgbClr val="767171"/>
              </a:solidFill>
            </a:endParaRPr>
          </a:p>
          <a:p>
            <a:pPr marL="342900" indent="-342900">
              <a:spcBef>
                <a:spcPts val="0"/>
              </a:spcBef>
              <a:buClr>
                <a:srgbClr val="75AADB"/>
              </a:buClr>
              <a:buFont typeface="Webdings" panose="05030102010509060703" pitchFamily="18" charset="2"/>
              <a:buChar char="4"/>
            </a:pPr>
            <a:r>
              <a:rPr lang="en-US" dirty="0">
                <a:solidFill>
                  <a:srgbClr val="767171"/>
                </a:solidFill>
              </a:rPr>
              <a:t>Community preferences must be determined in order to identify conflict in land use allocation scenarios </a:t>
            </a:r>
            <a:endParaRPr lang="en-US" dirty="0" smtClean="0">
              <a:solidFill>
                <a:srgbClr val="767171"/>
              </a:solidFill>
            </a:endParaRPr>
          </a:p>
          <a:p>
            <a:pPr marL="342900" indent="-342900">
              <a:spcBef>
                <a:spcPts val="0"/>
              </a:spcBef>
              <a:buClr>
                <a:srgbClr val="75AADB"/>
              </a:buClr>
              <a:buFont typeface="Webdings" panose="05030102010509060703" pitchFamily="18" charset="2"/>
              <a:buChar char="4"/>
            </a:pPr>
            <a:endParaRPr lang="en-US" dirty="0">
              <a:solidFill>
                <a:srgbClr val="767171"/>
              </a:solidFill>
            </a:endParaRPr>
          </a:p>
          <a:p>
            <a:pPr marL="342900" indent="-342900">
              <a:spcBef>
                <a:spcPts val="0"/>
              </a:spcBef>
              <a:buClr>
                <a:srgbClr val="75AADB"/>
              </a:buClr>
              <a:buFont typeface="Webdings" panose="05030102010509060703" pitchFamily="18" charset="2"/>
              <a:buChar char="4"/>
            </a:pPr>
            <a:r>
              <a:rPr lang="en-US" dirty="0">
                <a:solidFill>
                  <a:srgbClr val="767171"/>
                </a:solidFill>
              </a:rPr>
              <a:t>SWAT model calibration must continue to include surface water nutrient data in order to accomplish the full range of partner interests</a:t>
            </a:r>
          </a:p>
          <a:p>
            <a:pPr marL="342900" indent="-342900">
              <a:spcBef>
                <a:spcPts val="0"/>
              </a:spcBef>
              <a:buClr>
                <a:srgbClr val="75AADB"/>
              </a:buClr>
              <a:buFont typeface="Webdings" panose="05030102010509060703" pitchFamily="18" charset="2"/>
              <a:buChar char="4"/>
            </a:pPr>
            <a:endParaRPr lang="en-US" dirty="0">
              <a:solidFill>
                <a:srgbClr val="767171"/>
              </a:solidFill>
            </a:endParaRPr>
          </a:p>
          <a:p>
            <a:pPr marL="342900" indent="-342900">
              <a:spcBef>
                <a:spcPts val="0"/>
              </a:spcBef>
              <a:buClr>
                <a:srgbClr val="75AADB"/>
              </a:buClr>
              <a:buFont typeface="Webdings" panose="05030102010509060703" pitchFamily="18" charset="2"/>
              <a:buChar char="4"/>
            </a:pPr>
            <a:r>
              <a:rPr lang="en-US" dirty="0">
                <a:solidFill>
                  <a:srgbClr val="767171"/>
                </a:solidFill>
              </a:rPr>
              <a:t>The SWAT model will enhance the investigation of land management practices and water quality </a:t>
            </a:r>
          </a:p>
          <a:p>
            <a:pPr marL="342900" indent="-342900">
              <a:spcBef>
                <a:spcPts val="0"/>
              </a:spcBef>
              <a:buClr>
                <a:srgbClr val="75AADB"/>
              </a:buClr>
              <a:buFont typeface="Webdings" panose="05030102010509060703" pitchFamily="18" charset="2"/>
              <a:buChar char="4"/>
            </a:pPr>
            <a:endParaRPr lang="en-US" dirty="0">
              <a:solidFill>
                <a:srgbClr val="767171"/>
              </a:solidFill>
            </a:endParaRPr>
          </a:p>
        </p:txBody>
      </p:sp>
      <p:sp>
        <p:nvSpPr>
          <p:cNvPr id="5" name="TextBox 4"/>
          <p:cNvSpPr txBox="1"/>
          <p:nvPr/>
        </p:nvSpPr>
        <p:spPr>
          <a:xfrm>
            <a:off x="6412593" y="6611779"/>
            <a:ext cx="3585046" cy="246221"/>
          </a:xfrm>
          <a:prstGeom prst="rect">
            <a:avLst/>
          </a:prstGeom>
          <a:noFill/>
        </p:spPr>
        <p:txBody>
          <a:bodyPr wrap="square" rtlCol="0">
            <a:spAutoFit/>
          </a:bodyPr>
          <a:lstStyle/>
          <a:p>
            <a:pPr algn="r"/>
            <a:r>
              <a:rPr lang="en-US" sz="1000" dirty="0">
                <a:solidFill>
                  <a:schemeClr val="bg2">
                    <a:lumMod val="50000"/>
                  </a:schemeClr>
                </a:solidFill>
              </a:rPr>
              <a:t>Image Credit: Natalia </a:t>
            </a:r>
            <a:r>
              <a:rPr lang="en-US" sz="1000" dirty="0" err="1">
                <a:solidFill>
                  <a:schemeClr val="bg2">
                    <a:lumMod val="50000"/>
                  </a:schemeClr>
                </a:solidFill>
              </a:rPr>
              <a:t>Bhattacharjee</a:t>
            </a:r>
            <a:endParaRPr lang="en-US" sz="1000" dirty="0">
              <a:solidFill>
                <a:schemeClr val="bg2">
                  <a:lumMod val="50000"/>
                </a:schemeClr>
              </a:solidFill>
            </a:endParaRPr>
          </a:p>
        </p:txBody>
      </p:sp>
    </p:spTree>
    <p:extLst>
      <p:ext uri="{BB962C8B-B14F-4D97-AF65-F5344CB8AC3E}">
        <p14:creationId xmlns:p14="http://schemas.microsoft.com/office/powerpoint/2010/main" val="20724731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122639" y="116252"/>
            <a:ext cx="10643616" cy="704088"/>
          </a:xfrm>
        </p:spPr>
        <p:txBody>
          <a:bodyPr/>
          <a:lstStyle/>
          <a:p>
            <a:r>
              <a:rPr lang="en-US" dirty="0"/>
              <a:t>Study Area &amp; Period</a:t>
            </a:r>
          </a:p>
        </p:txBody>
      </p:sp>
      <p:sp>
        <p:nvSpPr>
          <p:cNvPr id="11" name="TextBox 10"/>
          <p:cNvSpPr txBox="1"/>
          <p:nvPr/>
        </p:nvSpPr>
        <p:spPr>
          <a:xfrm>
            <a:off x="0" y="782731"/>
            <a:ext cx="5911702" cy="1374735"/>
          </a:xfrm>
          <a:prstGeom prst="rect">
            <a:avLst/>
          </a:prstGeom>
          <a:noFill/>
        </p:spPr>
        <p:txBody>
          <a:bodyPr wrap="square" rtlCol="0">
            <a:spAutoFit/>
          </a:bodyPr>
          <a:lstStyle/>
          <a:p>
            <a:pPr marL="342900" indent="-342900">
              <a:spcBef>
                <a:spcPts val="200"/>
              </a:spcBef>
              <a:buClr>
                <a:schemeClr val="accent1"/>
              </a:buClr>
              <a:buFont typeface="Webdings" panose="05030102010509060703" pitchFamily="18" charset="2"/>
              <a:buChar char="4"/>
            </a:pPr>
            <a:r>
              <a:rPr lang="en-US" sz="2000" dirty="0">
                <a:solidFill>
                  <a:schemeClr val="bg2">
                    <a:lumMod val="50000"/>
                  </a:schemeClr>
                </a:solidFill>
                <a:latin typeface="Century Gothic" panose="020B0502020202020204" pitchFamily="34" charset="0"/>
              </a:rPr>
              <a:t>Metropolitan North Georgia Water Planning District (MNGWPD) </a:t>
            </a:r>
          </a:p>
          <a:p>
            <a:pPr marL="1028700" lvl="1" indent="-342900">
              <a:spcBef>
                <a:spcPts val="200"/>
              </a:spcBef>
              <a:buClr>
                <a:schemeClr val="accent1"/>
              </a:buClr>
              <a:buFont typeface="Webdings" panose="05030102010509060703" pitchFamily="18" charset="2"/>
              <a:buChar char="4"/>
            </a:pPr>
            <a:r>
              <a:rPr lang="en-US" sz="2000" dirty="0">
                <a:solidFill>
                  <a:schemeClr val="bg2">
                    <a:lumMod val="50000"/>
                  </a:schemeClr>
                </a:solidFill>
                <a:latin typeface="Century Gothic" panose="020B0502020202020204" pitchFamily="34" charset="0"/>
              </a:rPr>
              <a:t>15 counties</a:t>
            </a:r>
          </a:p>
          <a:p>
            <a:pPr marL="1028700" lvl="1" indent="-342900">
              <a:spcBef>
                <a:spcPts val="200"/>
              </a:spcBef>
              <a:buClr>
                <a:schemeClr val="accent1"/>
              </a:buClr>
              <a:buFont typeface="Webdings" panose="05030102010509060703" pitchFamily="18" charset="2"/>
              <a:buChar char="4"/>
            </a:pPr>
            <a:r>
              <a:rPr lang="en-US" sz="2000" dirty="0">
                <a:solidFill>
                  <a:schemeClr val="bg2">
                    <a:lumMod val="50000"/>
                  </a:schemeClr>
                </a:solidFill>
                <a:latin typeface="Century Gothic" panose="020B0502020202020204" pitchFamily="34" charset="0"/>
              </a:rPr>
              <a:t>9 major watersheds</a:t>
            </a:r>
          </a:p>
        </p:txBody>
      </p:sp>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t="2890"/>
          <a:stretch/>
        </p:blipFill>
        <p:spPr>
          <a:xfrm>
            <a:off x="1156782" y="2157466"/>
            <a:ext cx="3598138" cy="4521832"/>
          </a:xfrm>
          <a:prstGeom prst="rect">
            <a:avLst/>
          </a:prstGeom>
        </p:spPr>
      </p:pic>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05724" y="2192211"/>
            <a:ext cx="3660531" cy="4521832"/>
          </a:xfrm>
          <a:prstGeom prst="rect">
            <a:avLst/>
          </a:prstGeom>
        </p:spPr>
      </p:pic>
      <p:sp>
        <p:nvSpPr>
          <p:cNvPr id="29" name="TextBox 28"/>
          <p:cNvSpPr txBox="1"/>
          <p:nvPr/>
        </p:nvSpPr>
        <p:spPr>
          <a:xfrm>
            <a:off x="6521559" y="701215"/>
            <a:ext cx="4791483" cy="1374735"/>
          </a:xfrm>
          <a:prstGeom prst="rect">
            <a:avLst/>
          </a:prstGeom>
          <a:noFill/>
        </p:spPr>
        <p:txBody>
          <a:bodyPr wrap="square" rtlCol="0">
            <a:spAutoFit/>
          </a:bodyPr>
          <a:lstStyle/>
          <a:p>
            <a:pPr marL="342900" indent="-342900">
              <a:spcBef>
                <a:spcPts val="200"/>
              </a:spcBef>
              <a:buClr>
                <a:schemeClr val="accent1"/>
              </a:buClr>
              <a:buFont typeface="Webdings" panose="05030102010509060703" pitchFamily="18" charset="2"/>
              <a:buChar char="4"/>
            </a:pPr>
            <a:r>
              <a:rPr lang="en-US" sz="2000" dirty="0">
                <a:solidFill>
                  <a:schemeClr val="bg2">
                    <a:lumMod val="50000"/>
                  </a:schemeClr>
                </a:solidFill>
                <a:latin typeface="Century Gothic" panose="020B0502020202020204" pitchFamily="34" charset="0"/>
              </a:rPr>
              <a:t>Time Period: 2001 - 2015</a:t>
            </a:r>
          </a:p>
          <a:p>
            <a:pPr marL="342900" indent="-342900">
              <a:spcBef>
                <a:spcPts val="200"/>
              </a:spcBef>
              <a:buClr>
                <a:schemeClr val="accent1"/>
              </a:buClr>
              <a:buFont typeface="Webdings" panose="05030102010509060703" pitchFamily="18" charset="2"/>
              <a:buChar char="4"/>
            </a:pPr>
            <a:r>
              <a:rPr lang="en-US" sz="2000" dirty="0">
                <a:solidFill>
                  <a:schemeClr val="bg2">
                    <a:lumMod val="50000"/>
                  </a:schemeClr>
                </a:solidFill>
                <a:latin typeface="Century Gothic" panose="020B0502020202020204" pitchFamily="34" charset="0"/>
              </a:rPr>
              <a:t>Contains the greater Atlanta area</a:t>
            </a:r>
          </a:p>
          <a:p>
            <a:pPr marL="1028700" lvl="1" indent="-342900">
              <a:spcBef>
                <a:spcPts val="200"/>
              </a:spcBef>
              <a:buClr>
                <a:schemeClr val="accent1"/>
              </a:buClr>
              <a:buFont typeface="Webdings" panose="05030102010509060703" pitchFamily="18" charset="2"/>
              <a:buChar char="4"/>
            </a:pPr>
            <a:r>
              <a:rPr lang="en-US" sz="2000" dirty="0">
                <a:solidFill>
                  <a:schemeClr val="bg2">
                    <a:lumMod val="50000"/>
                  </a:schemeClr>
                </a:solidFill>
                <a:latin typeface="Century Gothic" panose="020B0502020202020204" pitchFamily="34" charset="0"/>
              </a:rPr>
              <a:t>Population of approximately  5.2 million (U.S. Census, 2010)</a:t>
            </a:r>
          </a:p>
        </p:txBody>
      </p:sp>
      <p:sp>
        <p:nvSpPr>
          <p:cNvPr id="30" name="TextBox 29"/>
          <p:cNvSpPr txBox="1"/>
          <p:nvPr/>
        </p:nvSpPr>
        <p:spPr>
          <a:xfrm>
            <a:off x="8973877" y="6411811"/>
            <a:ext cx="805029" cy="246221"/>
          </a:xfrm>
          <a:prstGeom prst="rect">
            <a:avLst/>
          </a:prstGeom>
          <a:noFill/>
        </p:spPr>
        <p:txBody>
          <a:bodyPr wrap="none" rtlCol="0">
            <a:spAutoFit/>
          </a:bodyPr>
          <a:lstStyle/>
          <a:p>
            <a:r>
              <a:rPr lang="en-US" sz="1000" dirty="0"/>
              <a:t>MNGWPD</a:t>
            </a:r>
          </a:p>
        </p:txBody>
      </p:sp>
      <p:sp>
        <p:nvSpPr>
          <p:cNvPr id="8" name="TextBox 7"/>
          <p:cNvSpPr txBox="1"/>
          <p:nvPr/>
        </p:nvSpPr>
        <p:spPr>
          <a:xfrm>
            <a:off x="8952611" y="6149544"/>
            <a:ext cx="867545" cy="246221"/>
          </a:xfrm>
          <a:prstGeom prst="rect">
            <a:avLst/>
          </a:prstGeom>
          <a:noFill/>
        </p:spPr>
        <p:txBody>
          <a:bodyPr wrap="none" rtlCol="0">
            <a:spAutoFit/>
          </a:bodyPr>
          <a:lstStyle/>
          <a:p>
            <a:r>
              <a:rPr lang="en-US" sz="1000" dirty="0"/>
              <a:t>Study Area</a:t>
            </a:r>
          </a:p>
        </p:txBody>
      </p:sp>
      <p:pic>
        <p:nvPicPr>
          <p:cNvPr id="10" name="Picture 9"/>
          <p:cNvPicPr>
            <a:picLocks noChangeAspect="1"/>
          </p:cNvPicPr>
          <p:nvPr/>
        </p:nvPicPr>
        <p:blipFill rotWithShape="1">
          <a:blip r:embed="rId5"/>
          <a:srcRect l="33985" t="71947" r="62932" b="25090"/>
          <a:stretch/>
        </p:blipFill>
        <p:spPr>
          <a:xfrm>
            <a:off x="3642056" y="6230121"/>
            <a:ext cx="1057276" cy="304800"/>
          </a:xfrm>
          <a:prstGeom prst="rect">
            <a:avLst/>
          </a:prstGeom>
        </p:spPr>
      </p:pic>
    </p:spTree>
    <p:extLst>
      <p:ext uri="{BB962C8B-B14F-4D97-AF65-F5344CB8AC3E}">
        <p14:creationId xmlns:p14="http://schemas.microsoft.com/office/powerpoint/2010/main" val="19513985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Placeholder 2"/>
          <p:cNvSpPr>
            <a:spLocks noGrp="1"/>
          </p:cNvSpPr>
          <p:nvPr>
            <p:ph type="body" sz="quarter" idx="14"/>
          </p:nvPr>
        </p:nvSpPr>
        <p:spPr>
          <a:xfrm>
            <a:off x="0" y="277663"/>
            <a:ext cx="6637106" cy="626464"/>
          </a:xfrm>
        </p:spPr>
        <p:txBody>
          <a:bodyPr/>
          <a:lstStyle/>
          <a:p>
            <a:r>
              <a:rPr lang="en-US" dirty="0"/>
              <a:t>Conclusions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76650" y="3951050"/>
            <a:ext cx="3194728" cy="2677286"/>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b="13222"/>
          <a:stretch/>
        </p:blipFill>
        <p:spPr>
          <a:xfrm>
            <a:off x="7162800" y="677122"/>
            <a:ext cx="4791075" cy="5951214"/>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10880" t="21589" r="7879" b="17325"/>
          <a:stretch/>
        </p:blipFill>
        <p:spPr>
          <a:xfrm>
            <a:off x="368135" y="3960575"/>
            <a:ext cx="2994190" cy="2667762"/>
          </a:xfrm>
          <a:prstGeom prst="rect">
            <a:avLst/>
          </a:prstGeom>
        </p:spPr>
      </p:pic>
      <p:sp>
        <p:nvSpPr>
          <p:cNvPr id="7" name="Text Placeholder 2"/>
          <p:cNvSpPr>
            <a:spLocks noGrp="1"/>
          </p:cNvSpPr>
          <p:nvPr>
            <p:ph type="body" sz="quarter" idx="11"/>
          </p:nvPr>
        </p:nvSpPr>
        <p:spPr>
          <a:xfrm>
            <a:off x="5026747" y="6628336"/>
            <a:ext cx="2176490" cy="339071"/>
          </a:xfrm>
        </p:spPr>
        <p:txBody>
          <a:bodyPr>
            <a:noAutofit/>
          </a:bodyPr>
          <a:lstStyle/>
          <a:p>
            <a:r>
              <a:rPr lang="en-US" sz="1000" dirty="0">
                <a:solidFill>
                  <a:schemeClr val="bg2">
                    <a:lumMod val="50000"/>
                  </a:schemeClr>
                </a:solidFill>
              </a:rPr>
              <a:t>Image Credit: Sara Gottlieb</a:t>
            </a:r>
            <a:endParaRPr lang="en-US" sz="1000" dirty="0"/>
          </a:p>
        </p:txBody>
      </p:sp>
      <p:sp>
        <p:nvSpPr>
          <p:cNvPr id="8" name="Text Placeholder 1"/>
          <p:cNvSpPr txBox="1">
            <a:spLocks/>
          </p:cNvSpPr>
          <p:nvPr/>
        </p:nvSpPr>
        <p:spPr>
          <a:xfrm>
            <a:off x="0" y="1167231"/>
            <a:ext cx="7162800" cy="247257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200"/>
              </a:spcBef>
              <a:buClr>
                <a:srgbClr val="75AADB"/>
              </a:buClr>
              <a:buFont typeface="Webdings" panose="05030102010509060703" pitchFamily="18" charset="2"/>
              <a:buChar char="4"/>
            </a:pPr>
            <a:r>
              <a:rPr lang="en-US" sz="1800" dirty="0">
                <a:solidFill>
                  <a:srgbClr val="767171"/>
                </a:solidFill>
              </a:rPr>
              <a:t>NASA datasets were successfully integrated with ancillary data to assess three water resource management goals:</a:t>
            </a:r>
          </a:p>
          <a:p>
            <a:pPr marL="342900" indent="-342900">
              <a:spcBef>
                <a:spcPts val="200"/>
              </a:spcBef>
              <a:buClr>
                <a:srgbClr val="75AADB"/>
              </a:buClr>
              <a:buFont typeface="Webdings" panose="05030102010509060703" pitchFamily="18" charset="2"/>
              <a:buChar char="4"/>
            </a:pPr>
            <a:endParaRPr lang="en-US" sz="1800" dirty="0">
              <a:solidFill>
                <a:srgbClr val="767171"/>
              </a:solidFill>
            </a:endParaRPr>
          </a:p>
          <a:p>
            <a:pPr marL="342900" indent="-342900">
              <a:spcBef>
                <a:spcPts val="200"/>
              </a:spcBef>
              <a:buClr>
                <a:srgbClr val="75AADB"/>
              </a:buClr>
              <a:buFont typeface="Webdings" panose="05030102010509060703" pitchFamily="18" charset="2"/>
              <a:buChar char="4"/>
            </a:pPr>
            <a:r>
              <a:rPr lang="en-US" sz="1800" dirty="0">
                <a:solidFill>
                  <a:srgbClr val="767171"/>
                </a:solidFill>
              </a:rPr>
              <a:t>The LUCIS model provided detailed designations of areas with high impact or potential to affect local water quality</a:t>
            </a:r>
          </a:p>
          <a:p>
            <a:pPr marL="342900" indent="-342900">
              <a:spcBef>
                <a:spcPts val="200"/>
              </a:spcBef>
              <a:buClr>
                <a:srgbClr val="75AADB"/>
              </a:buClr>
              <a:buFont typeface="Webdings" panose="05030102010509060703" pitchFamily="18" charset="2"/>
              <a:buChar char="4"/>
            </a:pPr>
            <a:endParaRPr lang="en-US" sz="1800" dirty="0">
              <a:solidFill>
                <a:srgbClr val="767171"/>
              </a:solidFill>
            </a:endParaRPr>
          </a:p>
          <a:p>
            <a:pPr marL="342900" indent="-342900">
              <a:spcBef>
                <a:spcPts val="200"/>
              </a:spcBef>
              <a:buClr>
                <a:srgbClr val="75AADB"/>
              </a:buClr>
              <a:buFont typeface="Webdings" panose="05030102010509060703" pitchFamily="18" charset="2"/>
              <a:buChar char="4"/>
            </a:pPr>
            <a:r>
              <a:rPr lang="en-US" sz="1800" dirty="0">
                <a:solidFill>
                  <a:srgbClr val="767171"/>
                </a:solidFill>
              </a:rPr>
              <a:t>The SWAT model provided a detailed analysis of water flow processes in the five focus watersheds to integrate into the land use prioritization model.</a:t>
            </a:r>
          </a:p>
        </p:txBody>
      </p:sp>
      <p:sp>
        <p:nvSpPr>
          <p:cNvPr id="9" name="Text Placeholder 2"/>
          <p:cNvSpPr>
            <a:spLocks noGrp="1"/>
          </p:cNvSpPr>
          <p:nvPr>
            <p:ph type="body" sz="quarter" idx="11"/>
          </p:nvPr>
        </p:nvSpPr>
        <p:spPr>
          <a:xfrm>
            <a:off x="1532096" y="6628336"/>
            <a:ext cx="2176490" cy="339071"/>
          </a:xfrm>
        </p:spPr>
        <p:txBody>
          <a:bodyPr>
            <a:noAutofit/>
          </a:bodyPr>
          <a:lstStyle/>
          <a:p>
            <a:r>
              <a:rPr lang="en-US" sz="1000" dirty="0">
                <a:solidFill>
                  <a:schemeClr val="bg2">
                    <a:lumMod val="50000"/>
                  </a:schemeClr>
                </a:solidFill>
              </a:rPr>
              <a:t>Image Credit: </a:t>
            </a:r>
            <a:r>
              <a:rPr lang="en-US" sz="1000" dirty="0" err="1">
                <a:solidFill>
                  <a:schemeClr val="bg2">
                    <a:lumMod val="50000"/>
                  </a:schemeClr>
                </a:solidFill>
              </a:rPr>
              <a:t>Manasi</a:t>
            </a:r>
            <a:r>
              <a:rPr lang="en-US" sz="1000" dirty="0">
                <a:solidFill>
                  <a:schemeClr val="bg2">
                    <a:lumMod val="50000"/>
                  </a:schemeClr>
                </a:solidFill>
              </a:rPr>
              <a:t> </a:t>
            </a:r>
            <a:r>
              <a:rPr lang="en-US" sz="1000" dirty="0" err="1">
                <a:solidFill>
                  <a:schemeClr val="bg2">
                    <a:lumMod val="50000"/>
                  </a:schemeClr>
                </a:solidFill>
              </a:rPr>
              <a:t>Parkhi</a:t>
            </a:r>
            <a:endParaRPr lang="en-US" sz="1000" dirty="0"/>
          </a:p>
        </p:txBody>
      </p:sp>
      <p:sp>
        <p:nvSpPr>
          <p:cNvPr id="10" name="Text Placeholder 2"/>
          <p:cNvSpPr>
            <a:spLocks noGrp="1"/>
          </p:cNvSpPr>
          <p:nvPr>
            <p:ph type="body" sz="quarter" idx="11"/>
          </p:nvPr>
        </p:nvSpPr>
        <p:spPr>
          <a:xfrm>
            <a:off x="9660472" y="6628336"/>
            <a:ext cx="2667000" cy="339071"/>
          </a:xfrm>
        </p:spPr>
        <p:txBody>
          <a:bodyPr>
            <a:noAutofit/>
          </a:bodyPr>
          <a:lstStyle/>
          <a:p>
            <a:r>
              <a:rPr lang="en-US" sz="1000" dirty="0">
                <a:solidFill>
                  <a:schemeClr val="bg2">
                    <a:lumMod val="50000"/>
                  </a:schemeClr>
                </a:solidFill>
              </a:rPr>
              <a:t>Image Credit: Natalia </a:t>
            </a:r>
            <a:r>
              <a:rPr lang="en-US" sz="1000" dirty="0" err="1">
                <a:solidFill>
                  <a:schemeClr val="bg2">
                    <a:lumMod val="50000"/>
                  </a:schemeClr>
                </a:solidFill>
              </a:rPr>
              <a:t>Bhattacharjee</a:t>
            </a:r>
            <a:endParaRPr lang="en-US" sz="1000" dirty="0"/>
          </a:p>
        </p:txBody>
      </p:sp>
    </p:spTree>
    <p:extLst>
      <p:ext uri="{BB962C8B-B14F-4D97-AF65-F5344CB8AC3E}">
        <p14:creationId xmlns:p14="http://schemas.microsoft.com/office/powerpoint/2010/main" val="20591708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Placeholder 2"/>
          <p:cNvSpPr>
            <a:spLocks noGrp="1"/>
          </p:cNvSpPr>
          <p:nvPr>
            <p:ph type="body" sz="quarter" idx="14"/>
          </p:nvPr>
        </p:nvSpPr>
        <p:spPr>
          <a:xfrm>
            <a:off x="0" y="277663"/>
            <a:ext cx="6637106" cy="626464"/>
          </a:xfrm>
        </p:spPr>
        <p:txBody>
          <a:bodyPr/>
          <a:lstStyle/>
          <a:p>
            <a:r>
              <a:rPr lang="en-US" dirty="0"/>
              <a:t>Future Work</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6706" t="7598" r="19109" b="9922"/>
          <a:stretch/>
        </p:blipFill>
        <p:spPr>
          <a:xfrm>
            <a:off x="114300" y="1095511"/>
            <a:ext cx="5489058" cy="5290181"/>
          </a:xfrm>
          <a:prstGeom prst="rect">
            <a:avLst/>
          </a:prstGeom>
          <a:ln>
            <a:solidFill>
              <a:schemeClr val="accent6">
                <a:lumMod val="75000"/>
              </a:schemeClr>
            </a:solidFill>
          </a:ln>
        </p:spPr>
      </p:pic>
      <p:sp>
        <p:nvSpPr>
          <p:cNvPr id="6" name="TextBox 5"/>
          <p:cNvSpPr txBox="1"/>
          <p:nvPr/>
        </p:nvSpPr>
        <p:spPr>
          <a:xfrm>
            <a:off x="5895311" y="5418460"/>
            <a:ext cx="5825634" cy="369332"/>
          </a:xfrm>
          <a:prstGeom prst="rect">
            <a:avLst/>
          </a:prstGeom>
          <a:noFill/>
        </p:spPr>
        <p:txBody>
          <a:bodyPr wrap="none" rtlCol="0">
            <a:spAutoFit/>
          </a:bodyPr>
          <a:lstStyle/>
          <a:p>
            <a:r>
              <a:rPr lang="en-US" dirty="0">
                <a:solidFill>
                  <a:schemeClr val="bg2">
                    <a:lumMod val="50000"/>
                  </a:schemeClr>
                </a:solidFill>
              </a:rPr>
              <a:t>This project will continue in the next term, Fall 2016.</a:t>
            </a:r>
          </a:p>
        </p:txBody>
      </p:sp>
      <p:sp>
        <p:nvSpPr>
          <p:cNvPr id="3" name="TextBox 2"/>
          <p:cNvSpPr txBox="1"/>
          <p:nvPr/>
        </p:nvSpPr>
        <p:spPr>
          <a:xfrm>
            <a:off x="5812071" y="1200664"/>
            <a:ext cx="5908874" cy="3970318"/>
          </a:xfrm>
          <a:prstGeom prst="rect">
            <a:avLst/>
          </a:prstGeom>
          <a:noFill/>
        </p:spPr>
        <p:txBody>
          <a:bodyPr wrap="square" rtlCol="0">
            <a:spAutoFit/>
          </a:bodyPr>
          <a:lstStyle/>
          <a:p>
            <a:pPr marL="285750" indent="-285750">
              <a:buClr>
                <a:schemeClr val="accent1"/>
              </a:buClr>
              <a:buSzPct val="75000"/>
              <a:buFont typeface="Century Gothic" panose="020B0502020202020204" pitchFamily="34" charset="0"/>
              <a:buChar char="►"/>
            </a:pPr>
            <a:r>
              <a:rPr lang="en-US" b="1" dirty="0">
                <a:solidFill>
                  <a:schemeClr val="accent1"/>
                </a:solidFill>
              </a:rPr>
              <a:t>Continue</a:t>
            </a:r>
            <a:r>
              <a:rPr lang="en-US" dirty="0"/>
              <a:t> </a:t>
            </a:r>
            <a:r>
              <a:rPr lang="en-US" dirty="0">
                <a:solidFill>
                  <a:schemeClr val="bg2">
                    <a:lumMod val="50000"/>
                  </a:schemeClr>
                </a:solidFill>
              </a:rPr>
              <a:t>calibration of SWAT results in all watersheds.</a:t>
            </a:r>
          </a:p>
          <a:p>
            <a:pPr marL="285750" indent="-285750">
              <a:buClr>
                <a:schemeClr val="accent1"/>
              </a:buClr>
              <a:buSzPct val="75000"/>
              <a:buFont typeface="Century Gothic" panose="020B0502020202020204" pitchFamily="34" charset="0"/>
              <a:buChar char="►"/>
            </a:pPr>
            <a:endParaRPr lang="en-US" dirty="0">
              <a:solidFill>
                <a:schemeClr val="bg2">
                  <a:lumMod val="50000"/>
                </a:schemeClr>
              </a:solidFill>
            </a:endParaRPr>
          </a:p>
          <a:p>
            <a:pPr marL="285750" indent="-285750">
              <a:buClr>
                <a:schemeClr val="accent1"/>
              </a:buClr>
              <a:buSzPct val="75000"/>
              <a:buFont typeface="Century Gothic" panose="020B0502020202020204" pitchFamily="34" charset="0"/>
              <a:buChar char="►"/>
            </a:pPr>
            <a:r>
              <a:rPr lang="en-US" b="1" dirty="0">
                <a:solidFill>
                  <a:schemeClr val="accent1"/>
                </a:solidFill>
              </a:rPr>
              <a:t>Implement</a:t>
            </a:r>
            <a:r>
              <a:rPr lang="en-US" dirty="0"/>
              <a:t> </a:t>
            </a:r>
            <a:r>
              <a:rPr lang="en-US" dirty="0">
                <a:solidFill>
                  <a:schemeClr val="bg2">
                    <a:lumMod val="50000"/>
                  </a:schemeClr>
                </a:solidFill>
              </a:rPr>
              <a:t>SWAT model methodology on remaining watersheds located within our study area: Etowah, Flint, and Ocmulgee.</a:t>
            </a:r>
          </a:p>
          <a:p>
            <a:pPr marL="285750" indent="-285750">
              <a:buClr>
                <a:schemeClr val="accent1"/>
              </a:buClr>
              <a:buSzPct val="75000"/>
              <a:buFont typeface="Century Gothic" panose="020B0502020202020204" pitchFamily="34" charset="0"/>
              <a:buChar char="►"/>
            </a:pPr>
            <a:endParaRPr lang="en-US" dirty="0">
              <a:solidFill>
                <a:schemeClr val="bg2">
                  <a:lumMod val="50000"/>
                </a:schemeClr>
              </a:solidFill>
            </a:endParaRPr>
          </a:p>
          <a:p>
            <a:pPr marL="285750" indent="-285750">
              <a:buClr>
                <a:schemeClr val="accent1"/>
              </a:buClr>
              <a:buSzPct val="75000"/>
              <a:buFont typeface="Century Gothic" panose="020B0502020202020204" pitchFamily="34" charset="0"/>
              <a:buChar char="►"/>
            </a:pPr>
            <a:r>
              <a:rPr lang="en-US" b="1" dirty="0">
                <a:solidFill>
                  <a:schemeClr val="accent1"/>
                </a:solidFill>
              </a:rPr>
              <a:t>Combine</a:t>
            </a:r>
            <a:r>
              <a:rPr lang="en-US" dirty="0"/>
              <a:t> </a:t>
            </a:r>
            <a:r>
              <a:rPr lang="en-US" dirty="0">
                <a:solidFill>
                  <a:schemeClr val="bg2">
                    <a:lumMod val="50000"/>
                  </a:schemeClr>
                </a:solidFill>
              </a:rPr>
              <a:t>final LUCIS and SWAT results for the entire study area for a comprehensive analysis of the region.</a:t>
            </a:r>
          </a:p>
          <a:p>
            <a:pPr marL="285750" indent="-285750">
              <a:buClr>
                <a:schemeClr val="accent1"/>
              </a:buClr>
              <a:buSzPct val="75000"/>
              <a:buFont typeface="Century Gothic" panose="020B0502020202020204" pitchFamily="34" charset="0"/>
              <a:buChar char="►"/>
            </a:pPr>
            <a:endParaRPr lang="en-US" dirty="0">
              <a:solidFill>
                <a:schemeClr val="bg2">
                  <a:lumMod val="50000"/>
                </a:schemeClr>
              </a:solidFill>
            </a:endParaRPr>
          </a:p>
          <a:p>
            <a:pPr marL="285750" indent="-285750">
              <a:buClr>
                <a:schemeClr val="accent1"/>
              </a:buClr>
              <a:buSzPct val="75000"/>
              <a:buFont typeface="Century Gothic" panose="020B0502020202020204" pitchFamily="34" charset="0"/>
              <a:buChar char="►"/>
            </a:pPr>
            <a:r>
              <a:rPr lang="en-US" b="1" dirty="0">
                <a:solidFill>
                  <a:schemeClr val="accent1"/>
                </a:solidFill>
              </a:rPr>
              <a:t>Act</a:t>
            </a:r>
            <a:r>
              <a:rPr lang="en-US" dirty="0"/>
              <a:t> </a:t>
            </a:r>
            <a:r>
              <a:rPr lang="en-US" dirty="0">
                <a:solidFill>
                  <a:schemeClr val="bg2">
                    <a:lumMod val="50000"/>
                  </a:schemeClr>
                </a:solidFill>
              </a:rPr>
              <a:t>further with the Nature Conservancy to integrate our results with their overall goals for the metropolitan region.</a:t>
            </a:r>
            <a:endParaRPr lang="en-US" dirty="0"/>
          </a:p>
        </p:txBody>
      </p:sp>
      <p:sp>
        <p:nvSpPr>
          <p:cNvPr id="7" name="Text Placeholder 2"/>
          <p:cNvSpPr>
            <a:spLocks noGrp="1"/>
          </p:cNvSpPr>
          <p:nvPr>
            <p:ph type="body" sz="quarter" idx="11"/>
          </p:nvPr>
        </p:nvSpPr>
        <p:spPr>
          <a:xfrm>
            <a:off x="3533743" y="6407540"/>
            <a:ext cx="2176490" cy="339071"/>
          </a:xfrm>
        </p:spPr>
        <p:txBody>
          <a:bodyPr>
            <a:noAutofit/>
          </a:bodyPr>
          <a:lstStyle/>
          <a:p>
            <a:r>
              <a:rPr lang="en-US" sz="1000" dirty="0">
                <a:solidFill>
                  <a:schemeClr val="bg2">
                    <a:lumMod val="50000"/>
                  </a:schemeClr>
                </a:solidFill>
              </a:rPr>
              <a:t>Image Credit: Caren </a:t>
            </a:r>
            <a:r>
              <a:rPr lang="en-US" sz="1000" dirty="0" err="1">
                <a:solidFill>
                  <a:schemeClr val="bg2">
                    <a:lumMod val="50000"/>
                  </a:schemeClr>
                </a:solidFill>
              </a:rPr>
              <a:t>Remillard</a:t>
            </a:r>
            <a:endParaRPr lang="en-US" sz="1000" dirty="0"/>
          </a:p>
        </p:txBody>
      </p:sp>
    </p:spTree>
    <p:extLst>
      <p:ext uri="{BB962C8B-B14F-4D97-AF65-F5344CB8AC3E}">
        <p14:creationId xmlns:p14="http://schemas.microsoft.com/office/powerpoint/2010/main" val="17693366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p:cNvSpPr>
            <a:spLocks noGrp="1"/>
          </p:cNvSpPr>
          <p:nvPr>
            <p:ph type="body" sz="quarter" idx="10"/>
          </p:nvPr>
        </p:nvSpPr>
        <p:spPr>
          <a:xfrm>
            <a:off x="571207" y="1726084"/>
            <a:ext cx="11232865" cy="704088"/>
          </a:xfrm>
        </p:spPr>
        <p:txBody>
          <a:bodyPr>
            <a:noAutofit/>
          </a:bodyPr>
          <a:lstStyle/>
          <a:p>
            <a:r>
              <a:rPr lang="en-US" b="1" dirty="0">
                <a:solidFill>
                  <a:schemeClr val="bg2">
                    <a:lumMod val="50000"/>
                  </a:schemeClr>
                </a:solidFill>
                <a:latin typeface="Century Gothic" panose="020B0502020202020204" pitchFamily="34" charset="0"/>
              </a:rPr>
              <a:t>Dr. Marguerite Madden</a:t>
            </a:r>
            <a:r>
              <a:rPr lang="en-US" dirty="0">
                <a:solidFill>
                  <a:schemeClr val="bg2">
                    <a:lumMod val="50000"/>
                  </a:schemeClr>
                </a:solidFill>
                <a:latin typeface="Century Gothic" panose="020B0502020202020204" pitchFamily="34" charset="0"/>
              </a:rPr>
              <a:t>, UGA Center for Geospatial Research Director</a:t>
            </a:r>
          </a:p>
          <a:p>
            <a:r>
              <a:rPr lang="en-US" b="1" dirty="0">
                <a:solidFill>
                  <a:schemeClr val="bg2">
                    <a:lumMod val="50000"/>
                  </a:schemeClr>
                </a:solidFill>
                <a:latin typeface="Century Gothic" panose="020B0502020202020204" pitchFamily="34" charset="0"/>
              </a:rPr>
              <a:t>Dr. Rosanna </a:t>
            </a:r>
            <a:r>
              <a:rPr lang="en-US" b="1" dirty="0" err="1">
                <a:solidFill>
                  <a:schemeClr val="bg2">
                    <a:lumMod val="50000"/>
                  </a:schemeClr>
                </a:solidFill>
                <a:latin typeface="Century Gothic" panose="020B0502020202020204" pitchFamily="34" charset="0"/>
              </a:rPr>
              <a:t>Rivero</a:t>
            </a:r>
            <a:r>
              <a:rPr lang="en-US" dirty="0">
                <a:solidFill>
                  <a:schemeClr val="bg2">
                    <a:lumMod val="50000"/>
                  </a:schemeClr>
                </a:solidFill>
                <a:latin typeface="Century Gothic" panose="020B0502020202020204" pitchFamily="34" charset="0"/>
              </a:rPr>
              <a:t>, UGA College of Environment and Design Assistant Professor</a:t>
            </a:r>
          </a:p>
          <a:p>
            <a:endParaRPr lang="en-US" dirty="0"/>
          </a:p>
        </p:txBody>
      </p:sp>
      <p:sp>
        <p:nvSpPr>
          <p:cNvPr id="5" name="Text Placeholder 2"/>
          <p:cNvSpPr>
            <a:spLocks noGrp="1"/>
          </p:cNvSpPr>
          <p:nvPr>
            <p:ph type="body" sz="quarter" idx="11"/>
          </p:nvPr>
        </p:nvSpPr>
        <p:spPr>
          <a:xfrm>
            <a:off x="617510" y="3075052"/>
            <a:ext cx="10759051" cy="704088"/>
          </a:xfrm>
        </p:spPr>
        <p:txBody>
          <a:bodyPr>
            <a:noAutofit/>
          </a:bodyPr>
          <a:lstStyle/>
          <a:p>
            <a:r>
              <a:rPr lang="en-US" b="1" dirty="0">
                <a:solidFill>
                  <a:schemeClr val="bg2">
                    <a:lumMod val="50000"/>
                  </a:schemeClr>
                </a:solidFill>
                <a:latin typeface="Century Gothic" panose="020B0502020202020204" pitchFamily="34" charset="0"/>
              </a:rPr>
              <a:t>Sara Gottlieb</a:t>
            </a:r>
            <a:r>
              <a:rPr lang="en-US" dirty="0">
                <a:solidFill>
                  <a:schemeClr val="bg2">
                    <a:lumMod val="50000"/>
                  </a:schemeClr>
                </a:solidFill>
                <a:latin typeface="Century Gothic" panose="020B0502020202020204" pitchFamily="34" charset="0"/>
              </a:rPr>
              <a:t>, The Nature Conservancy Conservation Planner</a:t>
            </a:r>
          </a:p>
          <a:p>
            <a:r>
              <a:rPr lang="en-US" b="1" dirty="0">
                <a:solidFill>
                  <a:schemeClr val="bg2">
                    <a:lumMod val="50000"/>
                  </a:schemeClr>
                </a:solidFill>
                <a:latin typeface="Century Gothic" panose="020B0502020202020204" pitchFamily="34" charset="0"/>
              </a:rPr>
              <a:t>Whitney </a:t>
            </a:r>
            <a:r>
              <a:rPr lang="en-US" b="1" dirty="0" err="1">
                <a:solidFill>
                  <a:schemeClr val="bg2">
                    <a:lumMod val="50000"/>
                  </a:schemeClr>
                </a:solidFill>
                <a:latin typeface="Century Gothic" panose="020B0502020202020204" pitchFamily="34" charset="0"/>
              </a:rPr>
              <a:t>Palanci</a:t>
            </a:r>
            <a:r>
              <a:rPr lang="en-US" b="1" dirty="0">
                <a:solidFill>
                  <a:schemeClr val="bg2">
                    <a:lumMod val="50000"/>
                  </a:schemeClr>
                </a:solidFill>
                <a:latin typeface="Century Gothic" panose="020B0502020202020204" pitchFamily="34" charset="0"/>
              </a:rPr>
              <a:t>, </a:t>
            </a:r>
            <a:r>
              <a:rPr lang="en-US" dirty="0">
                <a:solidFill>
                  <a:schemeClr val="bg2">
                    <a:lumMod val="50000"/>
                  </a:schemeClr>
                </a:solidFill>
                <a:latin typeface="Century Gothic" panose="020B0502020202020204" pitchFamily="34" charset="0"/>
              </a:rPr>
              <a:t>The Nature Conservancy Conservation Strategy Specialist</a:t>
            </a:r>
            <a:endParaRPr lang="en-US" b="1" dirty="0">
              <a:solidFill>
                <a:schemeClr val="bg2">
                  <a:lumMod val="50000"/>
                </a:schemeClr>
              </a:solidFill>
              <a:latin typeface="Century Gothic" panose="020B0502020202020204" pitchFamily="34" charset="0"/>
            </a:endParaRPr>
          </a:p>
          <a:p>
            <a:r>
              <a:rPr lang="en-US" b="1" dirty="0">
                <a:solidFill>
                  <a:schemeClr val="bg2">
                    <a:lumMod val="50000"/>
                  </a:schemeClr>
                </a:solidFill>
                <a:latin typeface="Century Gothic" panose="020B0502020202020204" pitchFamily="34" charset="0"/>
              </a:rPr>
              <a:t>Myriam Dormer</a:t>
            </a:r>
            <a:r>
              <a:rPr lang="en-US" dirty="0">
                <a:solidFill>
                  <a:schemeClr val="bg2">
                    <a:lumMod val="50000"/>
                  </a:schemeClr>
                </a:solidFill>
                <a:latin typeface="Century Gothic" panose="020B0502020202020204" pitchFamily="34" charset="0"/>
              </a:rPr>
              <a:t>, The Nature Conservancy Community Engagement Coordinator</a:t>
            </a:r>
          </a:p>
          <a:p>
            <a:endParaRPr lang="en-US" dirty="0"/>
          </a:p>
        </p:txBody>
      </p:sp>
      <p:sp>
        <p:nvSpPr>
          <p:cNvPr id="6" name="Text Placeholder 3"/>
          <p:cNvSpPr>
            <a:spLocks noGrp="1"/>
          </p:cNvSpPr>
          <p:nvPr>
            <p:ph type="body" sz="quarter" idx="12"/>
          </p:nvPr>
        </p:nvSpPr>
        <p:spPr>
          <a:xfrm>
            <a:off x="617510" y="4746249"/>
            <a:ext cx="9059082" cy="976168"/>
          </a:xfrm>
        </p:spPr>
        <p:txBody>
          <a:bodyPr>
            <a:noAutofit/>
          </a:bodyPr>
          <a:lstStyle/>
          <a:p>
            <a:r>
              <a:rPr lang="en-US" b="1" dirty="0">
                <a:solidFill>
                  <a:schemeClr val="bg2">
                    <a:lumMod val="50000"/>
                  </a:schemeClr>
                </a:solidFill>
                <a:latin typeface="Century Gothic" panose="020B0502020202020204" pitchFamily="34" charset="0"/>
              </a:rPr>
              <a:t>Caren </a:t>
            </a:r>
            <a:r>
              <a:rPr lang="en-US" b="1" dirty="0" err="1">
                <a:solidFill>
                  <a:schemeClr val="bg2">
                    <a:lumMod val="50000"/>
                  </a:schemeClr>
                </a:solidFill>
                <a:latin typeface="Century Gothic" panose="020B0502020202020204" pitchFamily="34" charset="0"/>
              </a:rPr>
              <a:t>Remillard</a:t>
            </a:r>
            <a:r>
              <a:rPr lang="en-US" dirty="0">
                <a:solidFill>
                  <a:schemeClr val="bg2">
                    <a:lumMod val="50000"/>
                  </a:schemeClr>
                </a:solidFill>
                <a:latin typeface="Century Gothic" panose="020B0502020202020204" pitchFamily="34" charset="0"/>
              </a:rPr>
              <a:t>, NASA DEVELOP UGA Center Lead</a:t>
            </a:r>
          </a:p>
          <a:p>
            <a:r>
              <a:rPr lang="en-US" b="1" dirty="0">
                <a:solidFill>
                  <a:schemeClr val="bg2">
                    <a:lumMod val="50000"/>
                  </a:schemeClr>
                </a:solidFill>
                <a:latin typeface="Century Gothic" panose="020B0502020202020204" pitchFamily="34" charset="0"/>
              </a:rPr>
              <a:t>Dr. Adam </a:t>
            </a:r>
            <a:r>
              <a:rPr lang="en-US" b="1" dirty="0" err="1">
                <a:solidFill>
                  <a:schemeClr val="bg2">
                    <a:lumMod val="50000"/>
                  </a:schemeClr>
                </a:solidFill>
                <a:latin typeface="Century Gothic" panose="020B0502020202020204" pitchFamily="34" charset="0"/>
              </a:rPr>
              <a:t>Milewski</a:t>
            </a:r>
            <a:r>
              <a:rPr lang="en-US" b="1" dirty="0">
                <a:solidFill>
                  <a:schemeClr val="bg2">
                    <a:lumMod val="50000"/>
                  </a:schemeClr>
                </a:solidFill>
                <a:latin typeface="Century Gothic" panose="020B0502020202020204" pitchFamily="34" charset="0"/>
              </a:rPr>
              <a:t> </a:t>
            </a:r>
            <a:r>
              <a:rPr lang="en-US" dirty="0">
                <a:solidFill>
                  <a:schemeClr val="bg2">
                    <a:lumMod val="50000"/>
                  </a:schemeClr>
                </a:solidFill>
                <a:latin typeface="Century Gothic" panose="020B0502020202020204" pitchFamily="34" charset="0"/>
              </a:rPr>
              <a:t>UGA Geology Department Assistant Professor</a:t>
            </a:r>
            <a:endParaRPr lang="en-US" b="1" dirty="0">
              <a:solidFill>
                <a:schemeClr val="bg2">
                  <a:lumMod val="50000"/>
                </a:schemeClr>
              </a:solidFill>
              <a:latin typeface="Century Gothic" panose="020B0502020202020204" pitchFamily="34" charset="0"/>
            </a:endParaRPr>
          </a:p>
        </p:txBody>
      </p:sp>
      <p:sp>
        <p:nvSpPr>
          <p:cNvPr id="7" name="TextBox 6"/>
          <p:cNvSpPr txBox="1"/>
          <p:nvPr/>
        </p:nvSpPr>
        <p:spPr>
          <a:xfrm>
            <a:off x="594359" y="1245163"/>
            <a:ext cx="2577819" cy="523220"/>
          </a:xfrm>
          <a:prstGeom prst="rect">
            <a:avLst/>
          </a:prstGeom>
          <a:noFill/>
        </p:spPr>
        <p:txBody>
          <a:bodyPr wrap="square" rtlCol="0">
            <a:spAutoFit/>
          </a:bodyPr>
          <a:lstStyle/>
          <a:p>
            <a:pPr algn="l"/>
            <a:r>
              <a:rPr lang="en-US" sz="2800" b="1" dirty="0">
                <a:solidFill>
                  <a:schemeClr val="accent1"/>
                </a:solidFill>
                <a:latin typeface="Century Gothic" panose="020B0502020202020204" pitchFamily="34" charset="0"/>
              </a:rPr>
              <a:t>Advisors</a:t>
            </a:r>
            <a:endParaRPr lang="en-US" sz="2800" dirty="0">
              <a:solidFill>
                <a:schemeClr val="accent1"/>
              </a:solidFill>
              <a:latin typeface="Century Gothic" panose="020B0502020202020204" pitchFamily="34" charset="0"/>
            </a:endParaRPr>
          </a:p>
        </p:txBody>
      </p:sp>
      <p:sp>
        <p:nvSpPr>
          <p:cNvPr id="8" name="TextBox 7"/>
          <p:cNvSpPr txBox="1"/>
          <p:nvPr/>
        </p:nvSpPr>
        <p:spPr>
          <a:xfrm>
            <a:off x="594359" y="2581649"/>
            <a:ext cx="2577819" cy="523220"/>
          </a:xfrm>
          <a:prstGeom prst="rect">
            <a:avLst/>
          </a:prstGeom>
          <a:noFill/>
        </p:spPr>
        <p:txBody>
          <a:bodyPr wrap="square" rtlCol="0">
            <a:spAutoFit/>
          </a:bodyPr>
          <a:lstStyle/>
          <a:p>
            <a:pPr algn="l"/>
            <a:r>
              <a:rPr lang="en-US" sz="2800" b="1" dirty="0">
                <a:solidFill>
                  <a:schemeClr val="accent1"/>
                </a:solidFill>
                <a:latin typeface="Century Gothic" panose="020B0502020202020204" pitchFamily="34" charset="0"/>
              </a:rPr>
              <a:t>Partners</a:t>
            </a:r>
            <a:endParaRPr lang="en-US" sz="2800" dirty="0">
              <a:solidFill>
                <a:schemeClr val="accent1"/>
              </a:solidFill>
              <a:latin typeface="Century Gothic" panose="020B0502020202020204" pitchFamily="34" charset="0"/>
            </a:endParaRPr>
          </a:p>
        </p:txBody>
      </p:sp>
      <p:sp>
        <p:nvSpPr>
          <p:cNvPr id="9" name="TextBox 8"/>
          <p:cNvSpPr txBox="1"/>
          <p:nvPr/>
        </p:nvSpPr>
        <p:spPr>
          <a:xfrm>
            <a:off x="571207" y="4272645"/>
            <a:ext cx="2577819" cy="523220"/>
          </a:xfrm>
          <a:prstGeom prst="rect">
            <a:avLst/>
          </a:prstGeom>
          <a:noFill/>
        </p:spPr>
        <p:txBody>
          <a:bodyPr wrap="square" rtlCol="0">
            <a:spAutoFit/>
          </a:bodyPr>
          <a:lstStyle/>
          <a:p>
            <a:pPr algn="l"/>
            <a:r>
              <a:rPr lang="en-US" sz="2800" b="1" dirty="0">
                <a:solidFill>
                  <a:schemeClr val="accent1"/>
                </a:solidFill>
                <a:latin typeface="Century Gothic" panose="020B0502020202020204" pitchFamily="34" charset="0"/>
              </a:rPr>
              <a:t>Others</a:t>
            </a:r>
            <a:endParaRPr lang="en-US" sz="2800" dirty="0">
              <a:solidFill>
                <a:schemeClr val="accent1"/>
              </a:solidFill>
              <a:latin typeface="Century Gothic" panose="020B0502020202020204" pitchFamily="34" charset="0"/>
            </a:endParaRPr>
          </a:p>
        </p:txBody>
      </p:sp>
      <p:sp>
        <p:nvSpPr>
          <p:cNvPr id="10" name="Text Placeholder 3"/>
          <p:cNvSpPr txBox="1">
            <a:spLocks/>
          </p:cNvSpPr>
          <p:nvPr/>
        </p:nvSpPr>
        <p:spPr>
          <a:xfrm>
            <a:off x="617510" y="6056899"/>
            <a:ext cx="10919344" cy="367169"/>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2">
                    <a:lumMod val="50000"/>
                  </a:schemeClr>
                </a:solidFill>
                <a:latin typeface="Century Gothic" panose="020B0502020202020204" pitchFamily="34" charset="0"/>
              </a:rPr>
              <a:t>Beatriz Avila	 Veronica Fay 	    Jason Reynolds      Jacob Spaulding       </a:t>
            </a:r>
            <a:r>
              <a:rPr lang="en-US" b="1" dirty="0" err="1">
                <a:solidFill>
                  <a:schemeClr val="bg2">
                    <a:lumMod val="50000"/>
                  </a:schemeClr>
                </a:solidFill>
                <a:latin typeface="Century Gothic" panose="020B0502020202020204" pitchFamily="34" charset="0"/>
              </a:rPr>
              <a:t>Wenjing</a:t>
            </a:r>
            <a:r>
              <a:rPr lang="en-US" b="1" dirty="0">
                <a:solidFill>
                  <a:schemeClr val="bg2">
                    <a:lumMod val="50000"/>
                  </a:schemeClr>
                </a:solidFill>
                <a:latin typeface="Century Gothic" panose="020B0502020202020204" pitchFamily="34" charset="0"/>
              </a:rPr>
              <a:t> Xu</a:t>
            </a:r>
          </a:p>
        </p:txBody>
      </p:sp>
      <p:sp>
        <p:nvSpPr>
          <p:cNvPr id="11" name="TextBox 10"/>
          <p:cNvSpPr txBox="1"/>
          <p:nvPr/>
        </p:nvSpPr>
        <p:spPr>
          <a:xfrm>
            <a:off x="617510" y="5583295"/>
            <a:ext cx="8847123" cy="523220"/>
          </a:xfrm>
          <a:prstGeom prst="rect">
            <a:avLst/>
          </a:prstGeom>
          <a:noFill/>
        </p:spPr>
        <p:txBody>
          <a:bodyPr wrap="square" rtlCol="0">
            <a:spAutoFit/>
          </a:bodyPr>
          <a:lstStyle/>
          <a:p>
            <a:pPr algn="l"/>
            <a:r>
              <a:rPr lang="en-US" sz="2800" b="1" dirty="0">
                <a:solidFill>
                  <a:schemeClr val="accent1"/>
                </a:solidFill>
                <a:latin typeface="Century Gothic" panose="020B0502020202020204" pitchFamily="34" charset="0"/>
              </a:rPr>
              <a:t>Past Contributors </a:t>
            </a:r>
            <a:r>
              <a:rPr lang="en-US" sz="1600" b="1" dirty="0">
                <a:solidFill>
                  <a:schemeClr val="accent1"/>
                </a:solidFill>
                <a:latin typeface="Century Gothic" panose="020B0502020202020204" pitchFamily="34" charset="0"/>
              </a:rPr>
              <a:t>(Atlanta Water Resources Team Members Spring 2016)</a:t>
            </a:r>
            <a:endParaRPr lang="en-US" sz="2800" dirty="0">
              <a:solidFill>
                <a:schemeClr val="accent1"/>
              </a:solidFill>
              <a:latin typeface="Century Gothic" panose="020B0502020202020204" pitchFamily="34" charset="0"/>
            </a:endParaRPr>
          </a:p>
        </p:txBody>
      </p:sp>
    </p:spTree>
    <p:extLst>
      <p:ext uri="{BB962C8B-B14F-4D97-AF65-F5344CB8AC3E}">
        <p14:creationId xmlns:p14="http://schemas.microsoft.com/office/powerpoint/2010/main" val="23280802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124933" y="108178"/>
            <a:ext cx="10643616" cy="704088"/>
          </a:xfrm>
        </p:spPr>
        <p:txBody>
          <a:bodyPr/>
          <a:lstStyle/>
          <a:p>
            <a:r>
              <a:rPr lang="en-US" dirty="0"/>
              <a:t>Objectives</a:t>
            </a:r>
          </a:p>
        </p:txBody>
      </p:sp>
      <p:sp>
        <p:nvSpPr>
          <p:cNvPr id="7" name="Text Placeholder 1"/>
          <p:cNvSpPr txBox="1">
            <a:spLocks/>
          </p:cNvSpPr>
          <p:nvPr/>
        </p:nvSpPr>
        <p:spPr>
          <a:xfrm>
            <a:off x="1124931" y="812266"/>
            <a:ext cx="10128566" cy="269095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200"/>
              </a:spcBef>
              <a:buClr>
                <a:schemeClr val="accent1"/>
              </a:buClr>
              <a:buFont typeface="Webdings" panose="05030102010509060703" pitchFamily="18" charset="2"/>
              <a:buChar char="4"/>
            </a:pPr>
            <a:r>
              <a:rPr lang="en-US" b="1" dirty="0">
                <a:solidFill>
                  <a:schemeClr val="bg2">
                    <a:lumMod val="50000"/>
                  </a:schemeClr>
                </a:solidFill>
                <a:latin typeface="Century Gothic" panose="020B0502020202020204" pitchFamily="34" charset="0"/>
              </a:rPr>
              <a:t>Identify</a:t>
            </a:r>
            <a:r>
              <a:rPr lang="en-US" dirty="0">
                <a:solidFill>
                  <a:schemeClr val="bg2">
                    <a:lumMod val="50000"/>
                  </a:schemeClr>
                </a:solidFill>
                <a:latin typeface="Century Gothic" panose="020B0502020202020204" pitchFamily="34" charset="0"/>
              </a:rPr>
              <a:t> reforestation targets to help reduce harmful </a:t>
            </a:r>
            <a:r>
              <a:rPr lang="en-US" dirty="0" err="1">
                <a:solidFill>
                  <a:schemeClr val="bg2">
                    <a:lumMod val="50000"/>
                  </a:schemeClr>
                </a:solidFill>
                <a:latin typeface="Century Gothic" panose="020B0502020202020204" pitchFamily="34" charset="0"/>
              </a:rPr>
              <a:t>stormwater</a:t>
            </a:r>
            <a:r>
              <a:rPr lang="en-US" dirty="0">
                <a:solidFill>
                  <a:schemeClr val="bg2">
                    <a:lumMod val="50000"/>
                  </a:schemeClr>
                </a:solidFill>
                <a:latin typeface="Century Gothic" panose="020B0502020202020204" pitchFamily="34" charset="0"/>
              </a:rPr>
              <a:t> runoff  </a:t>
            </a:r>
          </a:p>
          <a:p>
            <a:pPr marL="342900" indent="-342900">
              <a:spcBef>
                <a:spcPts val="200"/>
              </a:spcBef>
              <a:buClr>
                <a:schemeClr val="accent1"/>
              </a:buClr>
              <a:buFont typeface="Webdings" panose="05030102010509060703" pitchFamily="18" charset="2"/>
              <a:buChar char="4"/>
            </a:pPr>
            <a:endParaRPr lang="en-US" dirty="0">
              <a:solidFill>
                <a:schemeClr val="bg2">
                  <a:lumMod val="50000"/>
                </a:schemeClr>
              </a:solidFill>
              <a:latin typeface="Century Gothic" panose="020B0502020202020204" pitchFamily="34" charset="0"/>
            </a:endParaRPr>
          </a:p>
          <a:p>
            <a:pPr marL="342900" indent="-342900">
              <a:spcBef>
                <a:spcPts val="200"/>
              </a:spcBef>
              <a:buClr>
                <a:schemeClr val="accent1"/>
              </a:buClr>
              <a:buFont typeface="Webdings" panose="05030102010509060703" pitchFamily="18" charset="2"/>
              <a:buChar char="4"/>
            </a:pPr>
            <a:r>
              <a:rPr lang="en-US" b="1" dirty="0">
                <a:solidFill>
                  <a:schemeClr val="bg2">
                    <a:lumMod val="50000"/>
                  </a:schemeClr>
                </a:solidFill>
                <a:latin typeface="Century Gothic" panose="020B0502020202020204" pitchFamily="34" charset="0"/>
              </a:rPr>
              <a:t>Analyze</a:t>
            </a:r>
            <a:r>
              <a:rPr lang="en-US" dirty="0">
                <a:solidFill>
                  <a:schemeClr val="bg2">
                    <a:lumMod val="50000"/>
                  </a:schemeClr>
                </a:solidFill>
                <a:latin typeface="Century Gothic" panose="020B0502020202020204" pitchFamily="34" charset="0"/>
              </a:rPr>
              <a:t> watershed processes using the Soil Water Assessment Tool (SWAT)</a:t>
            </a:r>
          </a:p>
          <a:p>
            <a:pPr marL="342900" indent="-342900">
              <a:spcBef>
                <a:spcPts val="200"/>
              </a:spcBef>
              <a:buClr>
                <a:schemeClr val="accent1"/>
              </a:buClr>
              <a:buFont typeface="Webdings" panose="05030102010509060703" pitchFamily="18" charset="2"/>
              <a:buChar char="4"/>
            </a:pPr>
            <a:endParaRPr lang="en-US" dirty="0">
              <a:solidFill>
                <a:schemeClr val="bg2">
                  <a:lumMod val="50000"/>
                </a:schemeClr>
              </a:solidFill>
              <a:latin typeface="Century Gothic" panose="020B0502020202020204" pitchFamily="34" charset="0"/>
            </a:endParaRPr>
          </a:p>
          <a:p>
            <a:pPr marL="342900" indent="-342900">
              <a:spcBef>
                <a:spcPts val="200"/>
              </a:spcBef>
              <a:buClr>
                <a:schemeClr val="accent1"/>
              </a:buClr>
              <a:buFont typeface="Webdings" panose="05030102010509060703" pitchFamily="18" charset="2"/>
              <a:buChar char="4"/>
            </a:pPr>
            <a:r>
              <a:rPr lang="en-US" b="1" dirty="0">
                <a:solidFill>
                  <a:schemeClr val="bg2">
                    <a:lumMod val="50000"/>
                  </a:schemeClr>
                </a:solidFill>
                <a:latin typeface="Century Gothic" panose="020B0502020202020204" pitchFamily="34" charset="0"/>
              </a:rPr>
              <a:t>Model </a:t>
            </a:r>
            <a:r>
              <a:rPr lang="en-US" dirty="0">
                <a:solidFill>
                  <a:schemeClr val="bg2">
                    <a:lumMod val="50000"/>
                  </a:schemeClr>
                </a:solidFill>
                <a:latin typeface="Century Gothic" panose="020B0502020202020204" pitchFamily="34" charset="0"/>
              </a:rPr>
              <a:t>multiple land allocation scenarios for reforestation purposes using the Land Use Conflict Identification Strategy (LUCIS)</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034" t="12694" b="6185"/>
          <a:stretch/>
        </p:blipFill>
        <p:spPr>
          <a:xfrm>
            <a:off x="1590255" y="3048000"/>
            <a:ext cx="9050867" cy="3483980"/>
          </a:xfrm>
          <a:prstGeom prst="rect">
            <a:avLst/>
          </a:prstGeom>
        </p:spPr>
      </p:pic>
      <p:sp>
        <p:nvSpPr>
          <p:cNvPr id="5" name="TextBox 4"/>
          <p:cNvSpPr txBox="1"/>
          <p:nvPr/>
        </p:nvSpPr>
        <p:spPr>
          <a:xfrm>
            <a:off x="8281725" y="6503614"/>
            <a:ext cx="2623342" cy="246221"/>
          </a:xfrm>
          <a:prstGeom prst="rect">
            <a:avLst/>
          </a:prstGeom>
          <a:noFill/>
        </p:spPr>
        <p:txBody>
          <a:bodyPr wrap="square" rtlCol="0">
            <a:spAutoFit/>
          </a:bodyPr>
          <a:lstStyle/>
          <a:p>
            <a:r>
              <a:rPr lang="en-US" sz="1000" dirty="0">
                <a:solidFill>
                  <a:schemeClr val="bg2">
                    <a:lumMod val="50000"/>
                  </a:schemeClr>
                </a:solidFill>
              </a:rPr>
              <a:t>Image Credit: Natalia </a:t>
            </a:r>
            <a:r>
              <a:rPr lang="en-US" sz="1000" dirty="0" err="1">
                <a:solidFill>
                  <a:schemeClr val="bg2">
                    <a:lumMod val="50000"/>
                  </a:schemeClr>
                </a:solidFill>
              </a:rPr>
              <a:t>Bhattacharjee</a:t>
            </a:r>
            <a:endParaRPr lang="en-US" sz="1000" dirty="0">
              <a:solidFill>
                <a:schemeClr val="bg2">
                  <a:lumMod val="50000"/>
                </a:schemeClr>
              </a:solidFill>
            </a:endParaRPr>
          </a:p>
        </p:txBody>
      </p:sp>
    </p:spTree>
    <p:extLst>
      <p:ext uri="{BB962C8B-B14F-4D97-AF65-F5344CB8AC3E}">
        <p14:creationId xmlns:p14="http://schemas.microsoft.com/office/powerpoint/2010/main" val="7672100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p:cNvSpPr>
            <a:spLocks noGrp="1"/>
          </p:cNvSpPr>
          <p:nvPr>
            <p:ph type="body" sz="quarter" idx="14"/>
          </p:nvPr>
        </p:nvSpPr>
        <p:spPr>
          <a:xfrm>
            <a:off x="116970" y="128172"/>
            <a:ext cx="7982712" cy="704088"/>
          </a:xfrm>
        </p:spPr>
        <p:txBody>
          <a:bodyPr/>
          <a:lstStyle/>
          <a:p>
            <a:r>
              <a:rPr lang="en-US" dirty="0"/>
              <a:t>Community Concerns</a:t>
            </a:r>
          </a:p>
        </p:txBody>
      </p:sp>
      <p:sp>
        <p:nvSpPr>
          <p:cNvPr id="10" name="Text Placeholder 1"/>
          <p:cNvSpPr txBox="1">
            <a:spLocks/>
          </p:cNvSpPr>
          <p:nvPr/>
        </p:nvSpPr>
        <p:spPr>
          <a:xfrm>
            <a:off x="5275331" y="1094496"/>
            <a:ext cx="6317974" cy="3077014"/>
          </a:xfrm>
          <a:prstGeom prst="rect">
            <a:avLst/>
          </a:prstGeom>
        </p:spPr>
        <p:txBody>
          <a:bodyPr vert="horz" lIns="91440" tIns="45720" rIns="91440" bIns="45720" rtlCol="0">
            <a:normAutofit fontScale="5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20000"/>
              </a:lnSpc>
              <a:spcBef>
                <a:spcPts val="200"/>
              </a:spcBef>
              <a:buClr>
                <a:schemeClr val="accent1"/>
              </a:buClr>
              <a:buFont typeface="Webdings" panose="05030102010509060703" pitchFamily="18" charset="2"/>
              <a:buChar char="4"/>
            </a:pPr>
            <a:r>
              <a:rPr lang="en-US" sz="3600" b="1" dirty="0">
                <a:solidFill>
                  <a:srgbClr val="73A9DB"/>
                </a:solidFill>
              </a:rPr>
              <a:t>Rising </a:t>
            </a:r>
            <a:r>
              <a:rPr lang="en-US" sz="3600" dirty="0">
                <a:solidFill>
                  <a:schemeClr val="bg1">
                    <a:lumMod val="50000"/>
                  </a:schemeClr>
                </a:solidFill>
              </a:rPr>
              <a:t>cost</a:t>
            </a:r>
            <a:r>
              <a:rPr lang="en-US" sz="3600" b="1" dirty="0">
                <a:solidFill>
                  <a:srgbClr val="73A9DB"/>
                </a:solidFill>
              </a:rPr>
              <a:t> </a:t>
            </a:r>
            <a:r>
              <a:rPr lang="en-US" sz="3600" dirty="0">
                <a:solidFill>
                  <a:schemeClr val="bg2">
                    <a:lumMod val="50000"/>
                  </a:schemeClr>
                </a:solidFill>
              </a:rPr>
              <a:t>of municipal water management in metro Atlanta</a:t>
            </a:r>
          </a:p>
          <a:p>
            <a:pPr marL="342900" indent="-342900">
              <a:lnSpc>
                <a:spcPct val="120000"/>
              </a:lnSpc>
              <a:spcBef>
                <a:spcPts val="200"/>
              </a:spcBef>
              <a:buClr>
                <a:schemeClr val="accent1"/>
              </a:buClr>
              <a:buFont typeface="Webdings" panose="05030102010509060703" pitchFamily="18" charset="2"/>
              <a:buChar char="4"/>
            </a:pPr>
            <a:endParaRPr lang="en-US" sz="3600" dirty="0">
              <a:solidFill>
                <a:schemeClr val="bg2">
                  <a:lumMod val="50000"/>
                </a:schemeClr>
              </a:solidFill>
            </a:endParaRPr>
          </a:p>
          <a:p>
            <a:pPr marL="342900" indent="-342900">
              <a:lnSpc>
                <a:spcPct val="120000"/>
              </a:lnSpc>
              <a:spcBef>
                <a:spcPts val="200"/>
              </a:spcBef>
              <a:buClr>
                <a:schemeClr val="accent1"/>
              </a:buClr>
              <a:buFont typeface="Webdings" panose="05030102010509060703" pitchFamily="18" charset="2"/>
              <a:buChar char="4"/>
            </a:pPr>
            <a:r>
              <a:rPr lang="en-US" sz="3600" b="1" dirty="0">
                <a:solidFill>
                  <a:srgbClr val="73A9DB"/>
                </a:solidFill>
              </a:rPr>
              <a:t>Growth</a:t>
            </a:r>
            <a:r>
              <a:rPr lang="en-US" sz="3600" dirty="0">
                <a:solidFill>
                  <a:schemeClr val="bg2">
                    <a:lumMod val="50000"/>
                  </a:schemeClr>
                </a:solidFill>
              </a:rPr>
              <a:t> of Atlanta exacerbates </a:t>
            </a:r>
            <a:r>
              <a:rPr lang="en-US" sz="3600" dirty="0" err="1">
                <a:solidFill>
                  <a:schemeClr val="bg2">
                    <a:lumMod val="50000"/>
                  </a:schemeClr>
                </a:solidFill>
              </a:rPr>
              <a:t>stormwater</a:t>
            </a:r>
            <a:r>
              <a:rPr lang="en-US" sz="3600" dirty="0">
                <a:solidFill>
                  <a:schemeClr val="bg2">
                    <a:lumMod val="50000"/>
                  </a:schemeClr>
                </a:solidFill>
              </a:rPr>
              <a:t> management problems</a:t>
            </a:r>
          </a:p>
          <a:p>
            <a:pPr marL="342900" indent="-342900">
              <a:lnSpc>
                <a:spcPct val="120000"/>
              </a:lnSpc>
              <a:spcBef>
                <a:spcPts val="200"/>
              </a:spcBef>
              <a:buClr>
                <a:schemeClr val="accent1"/>
              </a:buClr>
              <a:buFont typeface="Webdings" panose="05030102010509060703" pitchFamily="18" charset="2"/>
              <a:buChar char="4"/>
            </a:pPr>
            <a:endParaRPr lang="en-US" sz="3600" dirty="0">
              <a:solidFill>
                <a:schemeClr val="bg2">
                  <a:lumMod val="50000"/>
                </a:schemeClr>
              </a:solidFill>
            </a:endParaRPr>
          </a:p>
          <a:p>
            <a:pPr marL="342900" indent="-342900">
              <a:lnSpc>
                <a:spcPct val="120000"/>
              </a:lnSpc>
              <a:spcBef>
                <a:spcPts val="200"/>
              </a:spcBef>
              <a:buClr>
                <a:schemeClr val="accent1"/>
              </a:buClr>
              <a:buFont typeface="Webdings" panose="05030102010509060703" pitchFamily="18" charset="2"/>
              <a:buChar char="4"/>
            </a:pPr>
            <a:r>
              <a:rPr lang="en-US" sz="3600" b="1" dirty="0">
                <a:solidFill>
                  <a:srgbClr val="73A9DB"/>
                </a:solidFill>
              </a:rPr>
              <a:t>Increased</a:t>
            </a:r>
            <a:r>
              <a:rPr lang="en-US" sz="3600" dirty="0">
                <a:solidFill>
                  <a:schemeClr val="bg2">
                    <a:lumMod val="50000"/>
                  </a:schemeClr>
                </a:solidFill>
              </a:rPr>
              <a:t> impervious surface cover could mean more pollution enters waterways through runoff   </a:t>
            </a:r>
          </a:p>
          <a:p>
            <a:pPr marL="342900" indent="-342900">
              <a:lnSpc>
                <a:spcPct val="120000"/>
              </a:lnSpc>
              <a:spcBef>
                <a:spcPts val="200"/>
              </a:spcBef>
              <a:buClr>
                <a:schemeClr val="accent1"/>
              </a:buClr>
              <a:buFont typeface="Webdings" panose="05030102010509060703" pitchFamily="18" charset="2"/>
              <a:buChar char="4"/>
            </a:pPr>
            <a:endParaRPr lang="en-US" dirty="0"/>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8761" b="4828"/>
          <a:stretch/>
        </p:blipFill>
        <p:spPr>
          <a:xfrm rot="5400000">
            <a:off x="-200805" y="1485246"/>
            <a:ext cx="5487666" cy="4839515"/>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81518" y="4134237"/>
            <a:ext cx="3352800" cy="25146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48700" y="4134237"/>
            <a:ext cx="3352800" cy="2514600"/>
          </a:xfrm>
          <a:prstGeom prst="rect">
            <a:avLst/>
          </a:prstGeom>
        </p:spPr>
      </p:pic>
      <p:sp>
        <p:nvSpPr>
          <p:cNvPr id="13" name="Text Placeholder 2"/>
          <p:cNvSpPr>
            <a:spLocks noGrp="1"/>
          </p:cNvSpPr>
          <p:nvPr>
            <p:ph type="body" sz="quarter" idx="11"/>
          </p:nvPr>
        </p:nvSpPr>
        <p:spPr>
          <a:xfrm>
            <a:off x="10015510" y="6638677"/>
            <a:ext cx="2176490" cy="339071"/>
          </a:xfrm>
        </p:spPr>
        <p:txBody>
          <a:bodyPr>
            <a:noAutofit/>
          </a:bodyPr>
          <a:lstStyle/>
          <a:p>
            <a:r>
              <a:rPr lang="en-US" sz="1000" dirty="0">
                <a:solidFill>
                  <a:schemeClr val="bg2">
                    <a:lumMod val="50000"/>
                  </a:schemeClr>
                </a:solidFill>
              </a:rPr>
              <a:t>Image Credit: Sara Gottlieb</a:t>
            </a:r>
            <a:endParaRPr lang="en-US" sz="1000" dirty="0"/>
          </a:p>
        </p:txBody>
      </p:sp>
      <p:sp>
        <p:nvSpPr>
          <p:cNvPr id="14" name="Text Placeholder 2"/>
          <p:cNvSpPr>
            <a:spLocks noGrp="1"/>
          </p:cNvSpPr>
          <p:nvPr>
            <p:ph type="body" sz="quarter" idx="11"/>
          </p:nvPr>
        </p:nvSpPr>
        <p:spPr>
          <a:xfrm>
            <a:off x="6527045" y="6638676"/>
            <a:ext cx="2176490" cy="339071"/>
          </a:xfrm>
        </p:spPr>
        <p:txBody>
          <a:bodyPr>
            <a:noAutofit/>
          </a:bodyPr>
          <a:lstStyle/>
          <a:p>
            <a:r>
              <a:rPr lang="en-US" sz="1000" dirty="0">
                <a:solidFill>
                  <a:schemeClr val="bg2">
                    <a:lumMod val="50000"/>
                  </a:schemeClr>
                </a:solidFill>
              </a:rPr>
              <a:t>Image Credit: Sara Gottlieb</a:t>
            </a:r>
            <a:endParaRPr lang="en-US" sz="1000" dirty="0"/>
          </a:p>
        </p:txBody>
      </p:sp>
      <p:sp>
        <p:nvSpPr>
          <p:cNvPr id="11" name="TextBox 10"/>
          <p:cNvSpPr txBox="1"/>
          <p:nvPr/>
        </p:nvSpPr>
        <p:spPr>
          <a:xfrm>
            <a:off x="2588413" y="6623436"/>
            <a:ext cx="2975530" cy="246221"/>
          </a:xfrm>
          <a:prstGeom prst="rect">
            <a:avLst/>
          </a:prstGeom>
          <a:noFill/>
        </p:spPr>
        <p:txBody>
          <a:bodyPr wrap="square" rtlCol="0">
            <a:spAutoFit/>
          </a:bodyPr>
          <a:lstStyle/>
          <a:p>
            <a:r>
              <a:rPr lang="en-US" sz="1000" dirty="0">
                <a:solidFill>
                  <a:schemeClr val="bg2">
                    <a:lumMod val="50000"/>
                  </a:schemeClr>
                </a:solidFill>
              </a:rPr>
              <a:t>Image Credit: Natalia </a:t>
            </a:r>
            <a:r>
              <a:rPr lang="en-US" sz="1000" dirty="0" err="1">
                <a:solidFill>
                  <a:schemeClr val="bg2">
                    <a:lumMod val="50000"/>
                  </a:schemeClr>
                </a:solidFill>
              </a:rPr>
              <a:t>Bhattacharjee</a:t>
            </a:r>
            <a:r>
              <a:rPr lang="en-US" sz="1000" dirty="0">
                <a:solidFill>
                  <a:schemeClr val="bg2">
                    <a:lumMod val="50000"/>
                  </a:schemeClr>
                </a:solidFill>
              </a:rPr>
              <a:t> </a:t>
            </a:r>
          </a:p>
        </p:txBody>
      </p:sp>
    </p:spTree>
    <p:extLst>
      <p:ext uri="{BB962C8B-B14F-4D97-AF65-F5344CB8AC3E}">
        <p14:creationId xmlns:p14="http://schemas.microsoft.com/office/powerpoint/2010/main" val="21958530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NASA Earth Observing Systems</a:t>
            </a:r>
          </a:p>
        </p:txBody>
      </p:sp>
      <p:sp>
        <p:nvSpPr>
          <p:cNvPr id="8" name="Text Placeholder 4"/>
          <p:cNvSpPr>
            <a:spLocks noGrp="1"/>
          </p:cNvSpPr>
          <p:nvPr>
            <p:ph type="body" sz="quarter" idx="13"/>
          </p:nvPr>
        </p:nvSpPr>
        <p:spPr>
          <a:xfrm>
            <a:off x="2000250" y="4602480"/>
            <a:ext cx="2295144" cy="274320"/>
          </a:xfrm>
        </p:spPr>
        <p:txBody>
          <a:bodyPr>
            <a:noAutofit/>
          </a:bodyPr>
          <a:lstStyle/>
          <a:p>
            <a:r>
              <a:rPr lang="en-US" sz="2000" b="1" dirty="0">
                <a:solidFill>
                  <a:schemeClr val="bg2">
                    <a:lumMod val="50000"/>
                  </a:schemeClr>
                </a:solidFill>
              </a:rPr>
              <a:t>Landsat 8</a:t>
            </a:r>
            <a:r>
              <a:rPr lang="en-US" sz="2000" dirty="0">
                <a:solidFill>
                  <a:schemeClr val="bg2">
                    <a:lumMod val="50000"/>
                  </a:schemeClr>
                </a:solidFill>
              </a:rPr>
              <a:t>, OLI</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1671" y="1719131"/>
            <a:ext cx="3831291" cy="2884111"/>
          </a:xfrm>
          <a:prstGeom prst="rect">
            <a:avLst/>
          </a:prstGeom>
        </p:spPr>
      </p:pic>
      <p:pic>
        <p:nvPicPr>
          <p:cNvPr id="10" name="Picture 9"/>
          <p:cNvPicPr>
            <a:picLocks noChangeAspect="1"/>
          </p:cNvPicPr>
          <p:nvPr/>
        </p:nvPicPr>
        <p:blipFill>
          <a:blip r:embed="rId4"/>
          <a:stretch>
            <a:fillRect/>
          </a:stretch>
        </p:blipFill>
        <p:spPr>
          <a:xfrm>
            <a:off x="2131257" y="1719131"/>
            <a:ext cx="3537117" cy="2884111"/>
          </a:xfrm>
          <a:prstGeom prst="rect">
            <a:avLst/>
          </a:prstGeom>
        </p:spPr>
      </p:pic>
      <p:sp>
        <p:nvSpPr>
          <p:cNvPr id="11" name="Text Placeholder 4"/>
          <p:cNvSpPr txBox="1">
            <a:spLocks/>
          </p:cNvSpPr>
          <p:nvPr/>
        </p:nvSpPr>
        <p:spPr>
          <a:xfrm>
            <a:off x="5121530" y="4601340"/>
            <a:ext cx="2295144" cy="274320"/>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bg2">
                    <a:lumMod val="50000"/>
                  </a:schemeClr>
                </a:solidFill>
              </a:rPr>
              <a:t>Terra</a:t>
            </a:r>
            <a:r>
              <a:rPr lang="en-US" sz="2000" dirty="0">
                <a:solidFill>
                  <a:schemeClr val="bg2">
                    <a:lumMod val="50000"/>
                  </a:schemeClr>
                </a:solidFill>
              </a:rPr>
              <a:t>, ASTER</a:t>
            </a:r>
          </a:p>
        </p:txBody>
      </p:sp>
      <p:sp>
        <p:nvSpPr>
          <p:cNvPr id="12" name="Text Placeholder 7"/>
          <p:cNvSpPr>
            <a:spLocks noGrp="1"/>
          </p:cNvSpPr>
          <p:nvPr>
            <p:ph type="body" sz="quarter" idx="11"/>
          </p:nvPr>
        </p:nvSpPr>
        <p:spPr>
          <a:xfrm>
            <a:off x="2004949" y="5401374"/>
            <a:ext cx="7982712" cy="1884812"/>
          </a:xfrm>
        </p:spPr>
        <p:txBody>
          <a:bodyPr/>
          <a:lstStyle/>
          <a:p>
            <a:r>
              <a:rPr lang="en-US" b="1" dirty="0">
                <a:solidFill>
                  <a:schemeClr val="bg2">
                    <a:lumMod val="50000"/>
                  </a:schemeClr>
                </a:solidFill>
              </a:rPr>
              <a:t>Landsat 8</a:t>
            </a:r>
            <a:r>
              <a:rPr lang="en-US" dirty="0">
                <a:solidFill>
                  <a:schemeClr val="bg2">
                    <a:lumMod val="50000"/>
                  </a:schemeClr>
                </a:solidFill>
              </a:rPr>
              <a:t> and </a:t>
            </a:r>
            <a:r>
              <a:rPr lang="en-US" b="1" dirty="0">
                <a:solidFill>
                  <a:schemeClr val="bg2">
                    <a:lumMod val="50000"/>
                  </a:schemeClr>
                </a:solidFill>
              </a:rPr>
              <a:t>Terra</a:t>
            </a:r>
            <a:r>
              <a:rPr lang="en-US" dirty="0">
                <a:solidFill>
                  <a:schemeClr val="bg2">
                    <a:lumMod val="50000"/>
                  </a:schemeClr>
                </a:solidFill>
              </a:rPr>
              <a:t> satellites were utilized in this project to produce land cover and topographic datasets</a:t>
            </a:r>
          </a:p>
        </p:txBody>
      </p:sp>
    </p:spTree>
    <p:extLst>
      <p:ext uri="{BB962C8B-B14F-4D97-AF65-F5344CB8AC3E}">
        <p14:creationId xmlns:p14="http://schemas.microsoft.com/office/powerpoint/2010/main" val="36916611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p:cNvGrpSpPr/>
          <p:nvPr/>
        </p:nvGrpSpPr>
        <p:grpSpPr>
          <a:xfrm>
            <a:off x="191387" y="829336"/>
            <a:ext cx="11734890" cy="5901070"/>
            <a:chOff x="304799" y="175448"/>
            <a:chExt cx="11621477" cy="6592674"/>
          </a:xfrm>
        </p:grpSpPr>
        <p:sp>
          <p:nvSpPr>
            <p:cNvPr id="50" name="Rectangle 49"/>
            <p:cNvSpPr/>
            <p:nvPr/>
          </p:nvSpPr>
          <p:spPr>
            <a:xfrm>
              <a:off x="304799" y="2466975"/>
              <a:ext cx="11621477" cy="4301147"/>
            </a:xfrm>
            <a:prstGeom prst="rect">
              <a:avLst/>
            </a:prstGeom>
            <a:gradFill flip="none" rotWithShape="1">
              <a:gsLst>
                <a:gs pos="0">
                  <a:srgbClr val="75AADB"/>
                </a:gs>
                <a:gs pos="100000">
                  <a:schemeClr val="accent1">
                    <a:tint val="23500"/>
                    <a:satMod val="160000"/>
                  </a:schemeClr>
                </a:gs>
              </a:gsLst>
              <a:lin ang="16200000" scaled="1"/>
              <a:tileRect/>
            </a:gra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1" name="Rounded Rectangle 50"/>
            <p:cNvSpPr/>
            <p:nvPr/>
          </p:nvSpPr>
          <p:spPr>
            <a:xfrm>
              <a:off x="4342291" y="2707337"/>
              <a:ext cx="3472151" cy="1350906"/>
            </a:xfrm>
            <a:prstGeom prst="roundRect">
              <a:avLst/>
            </a:prstGeom>
            <a:solidFill>
              <a:schemeClr val="bg1">
                <a:lumMod val="9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2" name="Rounded Rectangle 51"/>
            <p:cNvSpPr/>
            <p:nvPr/>
          </p:nvSpPr>
          <p:spPr>
            <a:xfrm>
              <a:off x="446109" y="2707337"/>
              <a:ext cx="3479604" cy="1350906"/>
            </a:xfrm>
            <a:prstGeom prst="roundRect">
              <a:avLst/>
            </a:prstGeom>
            <a:solidFill>
              <a:schemeClr val="bg1">
                <a:lumMod val="9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3" name="Rectangle 52"/>
            <p:cNvSpPr/>
            <p:nvPr/>
          </p:nvSpPr>
          <p:spPr>
            <a:xfrm>
              <a:off x="6232541" y="175448"/>
              <a:ext cx="5689160" cy="2043813"/>
            </a:xfrm>
            <a:prstGeom prst="rect">
              <a:avLst/>
            </a:prstGeom>
            <a:gradFill>
              <a:gsLst>
                <a:gs pos="0">
                  <a:srgbClr val="75AADB"/>
                </a:gs>
                <a:gs pos="79000">
                  <a:schemeClr val="accent1">
                    <a:tint val="44500"/>
                    <a:satMod val="160000"/>
                  </a:schemeClr>
                </a:gs>
                <a:gs pos="100000">
                  <a:schemeClr val="accent1">
                    <a:tint val="23500"/>
                    <a:satMod val="160000"/>
                  </a:schemeClr>
                </a:gs>
              </a:gsLst>
              <a:lin ang="5400000" scaled="0"/>
            </a:gra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4" name="TextBox 53"/>
            <p:cNvSpPr txBox="1"/>
            <p:nvPr/>
          </p:nvSpPr>
          <p:spPr>
            <a:xfrm>
              <a:off x="6519629" y="178121"/>
              <a:ext cx="1864827" cy="928390"/>
            </a:xfrm>
            <a:prstGeom prst="rect">
              <a:avLst/>
            </a:prstGeom>
            <a:noFill/>
          </p:spPr>
          <p:txBody>
            <a:bodyPr wrap="square" rtlCol="0">
              <a:spAutoFit/>
            </a:bodyPr>
            <a:lstStyle/>
            <a:p>
              <a:r>
                <a:rPr lang="en-US" sz="1600" b="1" dirty="0"/>
                <a:t>Soil &amp; Watershed Assessment Tool (SWAT) </a:t>
              </a:r>
              <a:endParaRPr lang="en-US" sz="1600" dirty="0"/>
            </a:p>
          </p:txBody>
        </p:sp>
        <p:sp>
          <p:nvSpPr>
            <p:cNvPr id="55" name="TextBox 54"/>
            <p:cNvSpPr txBox="1"/>
            <p:nvPr/>
          </p:nvSpPr>
          <p:spPr>
            <a:xfrm>
              <a:off x="8547032" y="5742968"/>
              <a:ext cx="3148563" cy="653310"/>
            </a:xfrm>
            <a:prstGeom prst="rect">
              <a:avLst/>
            </a:prstGeom>
            <a:noFill/>
          </p:spPr>
          <p:txBody>
            <a:bodyPr wrap="square" rtlCol="0">
              <a:spAutoFit/>
            </a:bodyPr>
            <a:lstStyle/>
            <a:p>
              <a:pPr algn="r"/>
              <a:r>
                <a:rPr lang="en-US" sz="1600" b="1" dirty="0"/>
                <a:t>Land Use Conflict Identification Strategy (LUCIS)</a:t>
              </a:r>
              <a:endParaRPr lang="en-US" sz="1600" dirty="0"/>
            </a:p>
          </p:txBody>
        </p:sp>
        <p:sp>
          <p:nvSpPr>
            <p:cNvPr id="56" name="Rectangle 55"/>
            <p:cNvSpPr/>
            <p:nvPr/>
          </p:nvSpPr>
          <p:spPr>
            <a:xfrm>
              <a:off x="304799" y="201558"/>
              <a:ext cx="5640200" cy="2015808"/>
            </a:xfrm>
            <a:prstGeom prst="rect">
              <a:avLst/>
            </a:prstGeom>
            <a:gradFill>
              <a:gsLst>
                <a:gs pos="100000">
                  <a:schemeClr val="bg1">
                    <a:lumMod val="65000"/>
                  </a:schemeClr>
                </a:gs>
                <a:gs pos="100000">
                  <a:schemeClr val="accent1">
                    <a:tint val="23500"/>
                    <a:satMod val="160000"/>
                  </a:schemeClr>
                </a:gs>
              </a:gsLst>
              <a:lin ang="5400000" scaled="0"/>
            </a:gradFill>
            <a:ln w="254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7" name="TextBox 56"/>
            <p:cNvSpPr txBox="1"/>
            <p:nvPr/>
          </p:nvSpPr>
          <p:spPr>
            <a:xfrm>
              <a:off x="502586" y="2789293"/>
              <a:ext cx="1514232" cy="584541"/>
            </a:xfrm>
            <a:prstGeom prst="rect">
              <a:avLst/>
            </a:prstGeom>
            <a:noFill/>
          </p:spPr>
          <p:txBody>
            <a:bodyPr wrap="square" rtlCol="0">
              <a:spAutoFit/>
            </a:bodyPr>
            <a:lstStyle/>
            <a:p>
              <a:pPr algn="ctr"/>
              <a:r>
                <a:rPr lang="en-US" sz="1400" dirty="0" err="1"/>
                <a:t>Stormwater</a:t>
              </a:r>
              <a:r>
                <a:rPr lang="en-US" sz="1400" dirty="0"/>
                <a:t> Infrastructure</a:t>
              </a:r>
            </a:p>
          </p:txBody>
        </p:sp>
        <p:sp>
          <p:nvSpPr>
            <p:cNvPr id="58" name="TextBox 57"/>
            <p:cNvSpPr txBox="1"/>
            <p:nvPr/>
          </p:nvSpPr>
          <p:spPr>
            <a:xfrm>
              <a:off x="2299764" y="3402235"/>
              <a:ext cx="1240149" cy="584541"/>
            </a:xfrm>
            <a:prstGeom prst="rect">
              <a:avLst/>
            </a:prstGeom>
            <a:noFill/>
          </p:spPr>
          <p:txBody>
            <a:bodyPr wrap="square" rtlCol="0">
              <a:spAutoFit/>
            </a:bodyPr>
            <a:lstStyle/>
            <a:p>
              <a:pPr algn="ctr"/>
              <a:r>
                <a:rPr lang="en-US" sz="1400" dirty="0"/>
                <a:t>Open Spaces</a:t>
              </a:r>
            </a:p>
          </p:txBody>
        </p:sp>
        <p:sp>
          <p:nvSpPr>
            <p:cNvPr id="59" name="TextBox 58"/>
            <p:cNvSpPr txBox="1"/>
            <p:nvPr/>
          </p:nvSpPr>
          <p:spPr>
            <a:xfrm>
              <a:off x="2196852" y="2851829"/>
              <a:ext cx="1514232" cy="584541"/>
            </a:xfrm>
            <a:prstGeom prst="rect">
              <a:avLst/>
            </a:prstGeom>
            <a:noFill/>
          </p:spPr>
          <p:txBody>
            <a:bodyPr wrap="square" rtlCol="0">
              <a:spAutoFit/>
            </a:bodyPr>
            <a:lstStyle/>
            <a:p>
              <a:pPr algn="ctr"/>
              <a:r>
                <a:rPr lang="en-US" sz="1400" dirty="0"/>
                <a:t>Proximity to Waterways</a:t>
              </a:r>
            </a:p>
          </p:txBody>
        </p:sp>
        <p:sp>
          <p:nvSpPr>
            <p:cNvPr id="107" name="TextBox 106"/>
            <p:cNvSpPr txBox="1"/>
            <p:nvPr/>
          </p:nvSpPr>
          <p:spPr>
            <a:xfrm>
              <a:off x="680163" y="3410540"/>
              <a:ext cx="1121794" cy="584541"/>
            </a:xfrm>
            <a:prstGeom prst="rect">
              <a:avLst/>
            </a:prstGeom>
            <a:noFill/>
          </p:spPr>
          <p:txBody>
            <a:bodyPr wrap="square" rtlCol="0">
              <a:spAutoFit/>
            </a:bodyPr>
            <a:lstStyle/>
            <a:p>
              <a:pPr algn="ctr"/>
              <a:r>
                <a:rPr lang="en-US" sz="1400" dirty="0"/>
                <a:t>Pollution Sources</a:t>
              </a:r>
            </a:p>
          </p:txBody>
        </p:sp>
        <p:sp>
          <p:nvSpPr>
            <p:cNvPr id="108" name="TextBox 107"/>
            <p:cNvSpPr txBox="1"/>
            <p:nvPr/>
          </p:nvSpPr>
          <p:spPr>
            <a:xfrm>
              <a:off x="472927" y="1764216"/>
              <a:ext cx="1320376" cy="378232"/>
            </a:xfrm>
            <a:prstGeom prst="rect">
              <a:avLst/>
            </a:prstGeom>
            <a:noFill/>
          </p:spPr>
          <p:txBody>
            <a:bodyPr wrap="square" rtlCol="0">
              <a:spAutoFit/>
            </a:bodyPr>
            <a:lstStyle/>
            <a:p>
              <a:pPr algn="r"/>
              <a:r>
                <a:rPr lang="en-US" sz="1600" b="1" dirty="0"/>
                <a:t>Input Data</a:t>
              </a:r>
              <a:endParaRPr lang="en-US" sz="1600" dirty="0"/>
            </a:p>
          </p:txBody>
        </p:sp>
        <p:sp>
          <p:nvSpPr>
            <p:cNvPr id="109" name="Rounded Rectangle 108"/>
            <p:cNvSpPr/>
            <p:nvPr/>
          </p:nvSpPr>
          <p:spPr>
            <a:xfrm>
              <a:off x="8234482" y="2707337"/>
              <a:ext cx="3482888" cy="1358294"/>
            </a:xfrm>
            <a:prstGeom prst="roundRect">
              <a:avLst/>
            </a:prstGeom>
            <a:solidFill>
              <a:schemeClr val="bg1">
                <a:lumMod val="9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0" name="TextBox 109"/>
            <p:cNvSpPr txBox="1"/>
            <p:nvPr/>
          </p:nvSpPr>
          <p:spPr>
            <a:xfrm>
              <a:off x="4411421" y="3106946"/>
              <a:ext cx="1514232" cy="343848"/>
            </a:xfrm>
            <a:prstGeom prst="rect">
              <a:avLst/>
            </a:prstGeom>
            <a:noFill/>
          </p:spPr>
          <p:txBody>
            <a:bodyPr wrap="square" rtlCol="0">
              <a:spAutoFit/>
            </a:bodyPr>
            <a:lstStyle/>
            <a:p>
              <a:pPr algn="ctr"/>
              <a:r>
                <a:rPr lang="en-US" sz="1400" dirty="0"/>
                <a:t>Canopy Cover </a:t>
              </a:r>
            </a:p>
          </p:txBody>
        </p:sp>
        <p:sp>
          <p:nvSpPr>
            <p:cNvPr id="111" name="TextBox 110"/>
            <p:cNvSpPr txBox="1"/>
            <p:nvPr/>
          </p:nvSpPr>
          <p:spPr>
            <a:xfrm>
              <a:off x="4414439" y="3409098"/>
              <a:ext cx="1514232" cy="584541"/>
            </a:xfrm>
            <a:prstGeom prst="rect">
              <a:avLst/>
            </a:prstGeom>
            <a:noFill/>
          </p:spPr>
          <p:txBody>
            <a:bodyPr wrap="square" rtlCol="0">
              <a:spAutoFit/>
            </a:bodyPr>
            <a:lstStyle/>
            <a:p>
              <a:pPr algn="ctr"/>
              <a:r>
                <a:rPr lang="en-US" sz="1400" dirty="0"/>
                <a:t>Proximity to Waterways</a:t>
              </a:r>
            </a:p>
          </p:txBody>
        </p:sp>
        <p:sp>
          <p:nvSpPr>
            <p:cNvPr id="112" name="TextBox 111"/>
            <p:cNvSpPr txBox="1"/>
            <p:nvPr/>
          </p:nvSpPr>
          <p:spPr>
            <a:xfrm>
              <a:off x="4411420" y="2782474"/>
              <a:ext cx="1504707" cy="343848"/>
            </a:xfrm>
            <a:prstGeom prst="rect">
              <a:avLst/>
            </a:prstGeom>
            <a:noFill/>
          </p:spPr>
          <p:txBody>
            <a:bodyPr wrap="square" rtlCol="0">
              <a:spAutoFit/>
            </a:bodyPr>
            <a:lstStyle/>
            <a:p>
              <a:pPr algn="ctr"/>
              <a:r>
                <a:rPr lang="en-US" sz="1400" dirty="0"/>
                <a:t>Green Spaces</a:t>
              </a:r>
            </a:p>
          </p:txBody>
        </p:sp>
        <p:sp>
          <p:nvSpPr>
            <p:cNvPr id="113" name="TextBox 112"/>
            <p:cNvSpPr txBox="1"/>
            <p:nvPr/>
          </p:nvSpPr>
          <p:spPr>
            <a:xfrm>
              <a:off x="6144133" y="3387163"/>
              <a:ext cx="1514232" cy="584541"/>
            </a:xfrm>
            <a:prstGeom prst="rect">
              <a:avLst/>
            </a:prstGeom>
            <a:noFill/>
          </p:spPr>
          <p:txBody>
            <a:bodyPr wrap="square" rtlCol="0">
              <a:spAutoFit/>
            </a:bodyPr>
            <a:lstStyle/>
            <a:p>
              <a:pPr algn="ctr"/>
              <a:r>
                <a:rPr lang="en-US" sz="1400" dirty="0"/>
                <a:t>Associated Land Cover</a:t>
              </a:r>
            </a:p>
          </p:txBody>
        </p:sp>
        <p:sp>
          <p:nvSpPr>
            <p:cNvPr id="114" name="TextBox 113"/>
            <p:cNvSpPr txBox="1"/>
            <p:nvPr/>
          </p:nvSpPr>
          <p:spPr>
            <a:xfrm>
              <a:off x="6178787" y="2815842"/>
              <a:ext cx="1514232" cy="584541"/>
            </a:xfrm>
            <a:prstGeom prst="rect">
              <a:avLst/>
            </a:prstGeom>
            <a:noFill/>
          </p:spPr>
          <p:txBody>
            <a:bodyPr wrap="square" rtlCol="0">
              <a:spAutoFit/>
            </a:bodyPr>
            <a:lstStyle/>
            <a:p>
              <a:pPr algn="ctr"/>
              <a:r>
                <a:rPr lang="en-US" sz="1400" dirty="0"/>
                <a:t>Community Impact</a:t>
              </a:r>
            </a:p>
          </p:txBody>
        </p:sp>
        <p:sp>
          <p:nvSpPr>
            <p:cNvPr id="115" name="Rounded Rectangle 114"/>
            <p:cNvSpPr/>
            <p:nvPr/>
          </p:nvSpPr>
          <p:spPr>
            <a:xfrm>
              <a:off x="474981" y="4224837"/>
              <a:ext cx="3479604" cy="809971"/>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6" name="TextBox 115"/>
            <p:cNvSpPr txBox="1"/>
            <p:nvPr/>
          </p:nvSpPr>
          <p:spPr>
            <a:xfrm>
              <a:off x="474981" y="4305674"/>
              <a:ext cx="3479604" cy="584541"/>
            </a:xfrm>
            <a:prstGeom prst="rect">
              <a:avLst/>
            </a:prstGeom>
            <a:noFill/>
          </p:spPr>
          <p:txBody>
            <a:bodyPr wrap="square" rtlCol="0">
              <a:spAutoFit/>
            </a:bodyPr>
            <a:lstStyle/>
            <a:p>
              <a:pPr algn="ctr"/>
              <a:r>
                <a:rPr lang="en-US" sz="1400" b="1" dirty="0"/>
                <a:t>Minimize Untreated </a:t>
              </a:r>
              <a:r>
                <a:rPr lang="en-US" sz="1400" b="1" dirty="0" err="1"/>
                <a:t>Stormwater</a:t>
              </a:r>
              <a:r>
                <a:rPr lang="en-US" sz="1400" b="1" dirty="0"/>
                <a:t> Flow from Impervious Surface</a:t>
              </a:r>
              <a:endParaRPr lang="en-US" sz="1400" dirty="0"/>
            </a:p>
          </p:txBody>
        </p:sp>
        <p:sp>
          <p:nvSpPr>
            <p:cNvPr id="117" name="Rounded Rectangle 116"/>
            <p:cNvSpPr/>
            <p:nvPr/>
          </p:nvSpPr>
          <p:spPr>
            <a:xfrm>
              <a:off x="4373740" y="4224836"/>
              <a:ext cx="3472150" cy="809972"/>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8" name="Rounded Rectangle 117"/>
            <p:cNvSpPr/>
            <p:nvPr/>
          </p:nvSpPr>
          <p:spPr>
            <a:xfrm>
              <a:off x="8264175" y="4222873"/>
              <a:ext cx="3481247" cy="811935"/>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9" name="Rounded Rectangle 118"/>
            <p:cNvSpPr/>
            <p:nvPr/>
          </p:nvSpPr>
          <p:spPr>
            <a:xfrm>
              <a:off x="5124937" y="5379188"/>
              <a:ext cx="2007878" cy="437759"/>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20" name="Rounded Rectangle 119"/>
            <p:cNvSpPr/>
            <p:nvPr/>
          </p:nvSpPr>
          <p:spPr>
            <a:xfrm>
              <a:off x="5105133" y="6088731"/>
              <a:ext cx="2027682" cy="577567"/>
            </a:xfrm>
            <a:prstGeom prst="roundRect">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sp>
          <p:nvSpPr>
            <p:cNvPr id="121" name="TextBox 120"/>
            <p:cNvSpPr txBox="1"/>
            <p:nvPr/>
          </p:nvSpPr>
          <p:spPr>
            <a:xfrm>
              <a:off x="8275298" y="4289924"/>
              <a:ext cx="3458999" cy="584541"/>
            </a:xfrm>
            <a:prstGeom prst="rect">
              <a:avLst/>
            </a:prstGeom>
            <a:noFill/>
          </p:spPr>
          <p:txBody>
            <a:bodyPr wrap="square" rtlCol="0">
              <a:spAutoFit/>
            </a:bodyPr>
            <a:lstStyle/>
            <a:p>
              <a:pPr algn="ctr"/>
              <a:r>
                <a:rPr lang="en-US" sz="1400" b="1" dirty="0"/>
                <a:t>Identify lands with a high potential to impact water quality</a:t>
              </a:r>
              <a:endParaRPr lang="en-US" sz="1400" dirty="0"/>
            </a:p>
          </p:txBody>
        </p:sp>
        <p:sp>
          <p:nvSpPr>
            <p:cNvPr id="122" name="TextBox 121"/>
            <p:cNvSpPr txBox="1"/>
            <p:nvPr/>
          </p:nvSpPr>
          <p:spPr>
            <a:xfrm>
              <a:off x="4472562" y="4214323"/>
              <a:ext cx="3241398" cy="825235"/>
            </a:xfrm>
            <a:prstGeom prst="rect">
              <a:avLst/>
            </a:prstGeom>
            <a:noFill/>
          </p:spPr>
          <p:txBody>
            <a:bodyPr wrap="square" rtlCol="0">
              <a:spAutoFit/>
            </a:bodyPr>
            <a:lstStyle/>
            <a:p>
              <a:pPr algn="ctr"/>
              <a:r>
                <a:rPr lang="en-US" sz="1400" b="1" dirty="0"/>
                <a:t>Protect existing green infrastructure and identify opportunities for conservation</a:t>
              </a:r>
              <a:endParaRPr lang="en-US" sz="1400" dirty="0"/>
            </a:p>
          </p:txBody>
        </p:sp>
        <p:sp>
          <p:nvSpPr>
            <p:cNvPr id="123" name="TextBox 122"/>
            <p:cNvSpPr txBox="1"/>
            <p:nvPr/>
          </p:nvSpPr>
          <p:spPr>
            <a:xfrm>
              <a:off x="5251429" y="6088730"/>
              <a:ext cx="1850861" cy="584541"/>
            </a:xfrm>
            <a:prstGeom prst="rect">
              <a:avLst/>
            </a:prstGeom>
            <a:noFill/>
          </p:spPr>
          <p:txBody>
            <a:bodyPr wrap="square" rtlCol="0">
              <a:spAutoFit/>
            </a:bodyPr>
            <a:lstStyle/>
            <a:p>
              <a:pPr algn="ctr"/>
              <a:r>
                <a:rPr lang="en-US" sz="1400" b="1" dirty="0">
                  <a:solidFill>
                    <a:schemeClr val="bg1"/>
                  </a:solidFill>
                </a:rPr>
                <a:t>Land Use Prioritization</a:t>
              </a:r>
              <a:endParaRPr lang="en-US" sz="1400" dirty="0">
                <a:solidFill>
                  <a:schemeClr val="bg1"/>
                </a:solidFill>
              </a:endParaRPr>
            </a:p>
          </p:txBody>
        </p:sp>
        <p:sp>
          <p:nvSpPr>
            <p:cNvPr id="124" name="TextBox 123"/>
            <p:cNvSpPr txBox="1"/>
            <p:nvPr/>
          </p:nvSpPr>
          <p:spPr>
            <a:xfrm>
              <a:off x="5193919" y="5379189"/>
              <a:ext cx="1894317" cy="343848"/>
            </a:xfrm>
            <a:prstGeom prst="rect">
              <a:avLst/>
            </a:prstGeom>
            <a:noFill/>
            <a:ln>
              <a:noFill/>
            </a:ln>
          </p:spPr>
          <p:txBody>
            <a:bodyPr wrap="square" rtlCol="0">
              <a:spAutoFit/>
            </a:bodyPr>
            <a:lstStyle/>
            <a:p>
              <a:pPr algn="ctr"/>
              <a:r>
                <a:rPr lang="en-US" sz="1400" b="1" dirty="0"/>
                <a:t>Suitability Analysis</a:t>
              </a:r>
              <a:endParaRPr lang="en-US" sz="1400" dirty="0"/>
            </a:p>
          </p:txBody>
        </p:sp>
        <p:sp>
          <p:nvSpPr>
            <p:cNvPr id="125" name="Rounded Rectangle 124"/>
            <p:cNvSpPr/>
            <p:nvPr/>
          </p:nvSpPr>
          <p:spPr>
            <a:xfrm>
              <a:off x="8773138" y="351850"/>
              <a:ext cx="1428283" cy="687214"/>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26" name="Rounded Rectangle 125"/>
            <p:cNvSpPr/>
            <p:nvPr/>
          </p:nvSpPr>
          <p:spPr>
            <a:xfrm>
              <a:off x="10306014" y="338213"/>
              <a:ext cx="1428283" cy="687214"/>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27" name="Rounded Rectangle 126"/>
            <p:cNvSpPr/>
            <p:nvPr/>
          </p:nvSpPr>
          <p:spPr>
            <a:xfrm>
              <a:off x="8755358" y="1387851"/>
              <a:ext cx="1428283" cy="687214"/>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28" name="Rounded Rectangle 127"/>
            <p:cNvSpPr/>
            <p:nvPr/>
          </p:nvSpPr>
          <p:spPr>
            <a:xfrm>
              <a:off x="10306014" y="1387851"/>
              <a:ext cx="1428283" cy="687214"/>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29" name="TextBox 128"/>
            <p:cNvSpPr txBox="1"/>
            <p:nvPr/>
          </p:nvSpPr>
          <p:spPr>
            <a:xfrm>
              <a:off x="8876891" y="397450"/>
              <a:ext cx="1276187" cy="653310"/>
            </a:xfrm>
            <a:prstGeom prst="rect">
              <a:avLst/>
            </a:prstGeom>
            <a:noFill/>
          </p:spPr>
          <p:txBody>
            <a:bodyPr wrap="square" rtlCol="0">
              <a:spAutoFit/>
            </a:bodyPr>
            <a:lstStyle/>
            <a:p>
              <a:pPr algn="ctr"/>
              <a:r>
                <a:rPr lang="en-US" sz="1600" b="1" dirty="0"/>
                <a:t>Soils &amp; Geology</a:t>
              </a:r>
              <a:endParaRPr lang="en-US" sz="1600" dirty="0"/>
            </a:p>
          </p:txBody>
        </p:sp>
        <p:sp>
          <p:nvSpPr>
            <p:cNvPr id="130" name="TextBox 129"/>
            <p:cNvSpPr txBox="1"/>
            <p:nvPr/>
          </p:nvSpPr>
          <p:spPr>
            <a:xfrm>
              <a:off x="10312125" y="481792"/>
              <a:ext cx="1420307" cy="378232"/>
            </a:xfrm>
            <a:prstGeom prst="rect">
              <a:avLst/>
            </a:prstGeom>
            <a:noFill/>
          </p:spPr>
          <p:txBody>
            <a:bodyPr wrap="square" rtlCol="0">
              <a:spAutoFit/>
            </a:bodyPr>
            <a:lstStyle/>
            <a:p>
              <a:pPr algn="ctr"/>
              <a:r>
                <a:rPr lang="en-US" sz="1600" b="1" dirty="0"/>
                <a:t>Topography</a:t>
              </a:r>
              <a:endParaRPr lang="en-US" sz="1600" dirty="0"/>
            </a:p>
          </p:txBody>
        </p:sp>
        <p:sp>
          <p:nvSpPr>
            <p:cNvPr id="131" name="TextBox 130"/>
            <p:cNvSpPr txBox="1"/>
            <p:nvPr/>
          </p:nvSpPr>
          <p:spPr>
            <a:xfrm>
              <a:off x="8810246" y="1406332"/>
              <a:ext cx="1373395" cy="653310"/>
            </a:xfrm>
            <a:prstGeom prst="rect">
              <a:avLst/>
            </a:prstGeom>
            <a:noFill/>
          </p:spPr>
          <p:txBody>
            <a:bodyPr wrap="square" rtlCol="0">
              <a:spAutoFit/>
            </a:bodyPr>
            <a:lstStyle/>
            <a:p>
              <a:r>
                <a:rPr lang="en-US" sz="1600" b="1" dirty="0"/>
                <a:t>Land Cover &amp; Land Use</a:t>
              </a:r>
              <a:endParaRPr lang="en-US" sz="1600" dirty="0"/>
            </a:p>
          </p:txBody>
        </p:sp>
        <p:sp>
          <p:nvSpPr>
            <p:cNvPr id="132" name="TextBox 131"/>
            <p:cNvSpPr txBox="1"/>
            <p:nvPr/>
          </p:nvSpPr>
          <p:spPr>
            <a:xfrm>
              <a:off x="10514616" y="1544832"/>
              <a:ext cx="1013986" cy="378232"/>
            </a:xfrm>
            <a:prstGeom prst="rect">
              <a:avLst/>
            </a:prstGeom>
            <a:noFill/>
          </p:spPr>
          <p:txBody>
            <a:bodyPr wrap="square" rtlCol="0">
              <a:spAutoFit/>
            </a:bodyPr>
            <a:lstStyle/>
            <a:p>
              <a:r>
                <a:rPr lang="en-US" sz="1600" b="1" dirty="0"/>
                <a:t>Climate</a:t>
              </a:r>
              <a:endParaRPr lang="en-US" sz="1600" dirty="0"/>
            </a:p>
          </p:txBody>
        </p:sp>
        <p:sp>
          <p:nvSpPr>
            <p:cNvPr id="133" name="Rounded Rectangle 132"/>
            <p:cNvSpPr/>
            <p:nvPr/>
          </p:nvSpPr>
          <p:spPr>
            <a:xfrm>
              <a:off x="472927" y="283221"/>
              <a:ext cx="2246828" cy="381061"/>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34" name="TextBox 133"/>
            <p:cNvSpPr txBox="1"/>
            <p:nvPr/>
          </p:nvSpPr>
          <p:spPr>
            <a:xfrm>
              <a:off x="474981" y="313806"/>
              <a:ext cx="2246238" cy="343848"/>
            </a:xfrm>
            <a:prstGeom prst="rect">
              <a:avLst/>
            </a:prstGeom>
            <a:noFill/>
          </p:spPr>
          <p:txBody>
            <a:bodyPr wrap="square" rtlCol="0">
              <a:spAutoFit/>
            </a:bodyPr>
            <a:lstStyle/>
            <a:p>
              <a:r>
                <a:rPr lang="en-US" sz="1400" b="1" dirty="0"/>
                <a:t>Landsat 8 OLI imagery</a:t>
              </a:r>
              <a:endParaRPr lang="en-US" sz="1400" dirty="0"/>
            </a:p>
          </p:txBody>
        </p:sp>
        <p:sp>
          <p:nvSpPr>
            <p:cNvPr id="135" name="Rounded Rectangle 134"/>
            <p:cNvSpPr/>
            <p:nvPr/>
          </p:nvSpPr>
          <p:spPr>
            <a:xfrm>
              <a:off x="476507" y="781450"/>
              <a:ext cx="2989134" cy="381061"/>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36" name="TextBox 135"/>
            <p:cNvSpPr txBox="1"/>
            <p:nvPr/>
          </p:nvSpPr>
          <p:spPr>
            <a:xfrm>
              <a:off x="485573" y="796840"/>
              <a:ext cx="2996339" cy="343848"/>
            </a:xfrm>
            <a:prstGeom prst="rect">
              <a:avLst/>
            </a:prstGeom>
            <a:noFill/>
          </p:spPr>
          <p:txBody>
            <a:bodyPr wrap="square" rtlCol="0">
              <a:spAutoFit/>
            </a:bodyPr>
            <a:lstStyle/>
            <a:p>
              <a:r>
                <a:rPr lang="en-US" sz="1400" b="1" dirty="0"/>
                <a:t>National Hydrography Dataset</a:t>
              </a:r>
              <a:endParaRPr lang="en-US" sz="1400" dirty="0"/>
            </a:p>
          </p:txBody>
        </p:sp>
        <p:sp>
          <p:nvSpPr>
            <p:cNvPr id="137" name="Rounded Rectangle 136"/>
            <p:cNvSpPr/>
            <p:nvPr/>
          </p:nvSpPr>
          <p:spPr>
            <a:xfrm>
              <a:off x="2982840" y="278429"/>
              <a:ext cx="1192909" cy="374031"/>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38" name="TextBox 137"/>
            <p:cNvSpPr txBox="1"/>
            <p:nvPr/>
          </p:nvSpPr>
          <p:spPr>
            <a:xfrm>
              <a:off x="2990655" y="288918"/>
              <a:ext cx="1192909" cy="343848"/>
            </a:xfrm>
            <a:prstGeom prst="rect">
              <a:avLst/>
            </a:prstGeom>
            <a:noFill/>
          </p:spPr>
          <p:txBody>
            <a:bodyPr wrap="square" rtlCol="0">
              <a:spAutoFit/>
            </a:bodyPr>
            <a:lstStyle/>
            <a:p>
              <a:r>
                <a:rPr lang="en-US" sz="1400" b="1" dirty="0"/>
                <a:t>US Census</a:t>
              </a:r>
              <a:endParaRPr lang="en-US" sz="1400" dirty="0"/>
            </a:p>
          </p:txBody>
        </p:sp>
        <p:sp>
          <p:nvSpPr>
            <p:cNvPr id="139" name="Rounded Rectangle 138"/>
            <p:cNvSpPr/>
            <p:nvPr/>
          </p:nvSpPr>
          <p:spPr>
            <a:xfrm>
              <a:off x="2967034" y="1733891"/>
              <a:ext cx="2793866" cy="381061"/>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40" name="TextBox 139"/>
            <p:cNvSpPr txBox="1"/>
            <p:nvPr/>
          </p:nvSpPr>
          <p:spPr>
            <a:xfrm>
              <a:off x="3019630" y="1755144"/>
              <a:ext cx="2738924" cy="343848"/>
            </a:xfrm>
            <a:prstGeom prst="rect">
              <a:avLst/>
            </a:prstGeom>
            <a:noFill/>
          </p:spPr>
          <p:txBody>
            <a:bodyPr wrap="square" rtlCol="0">
              <a:spAutoFit/>
            </a:bodyPr>
            <a:lstStyle/>
            <a:p>
              <a:pPr algn="ctr"/>
              <a:r>
                <a:rPr lang="en-US" sz="1400" b="1" dirty="0"/>
                <a:t>National Land Cover Dataset</a:t>
              </a:r>
              <a:endParaRPr lang="en-US" sz="1400" dirty="0"/>
            </a:p>
          </p:txBody>
        </p:sp>
        <p:sp>
          <p:nvSpPr>
            <p:cNvPr id="141" name="Rounded Rectangle 140"/>
            <p:cNvSpPr/>
            <p:nvPr/>
          </p:nvSpPr>
          <p:spPr>
            <a:xfrm>
              <a:off x="4451714" y="276083"/>
              <a:ext cx="1306839" cy="381061"/>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42" name="TextBox 141"/>
            <p:cNvSpPr txBox="1"/>
            <p:nvPr/>
          </p:nvSpPr>
          <p:spPr>
            <a:xfrm>
              <a:off x="4414368" y="301232"/>
              <a:ext cx="1406916" cy="343848"/>
            </a:xfrm>
            <a:prstGeom prst="rect">
              <a:avLst/>
            </a:prstGeom>
            <a:noFill/>
          </p:spPr>
          <p:txBody>
            <a:bodyPr wrap="square" rtlCol="0">
              <a:spAutoFit/>
            </a:bodyPr>
            <a:lstStyle/>
            <a:p>
              <a:r>
                <a:rPr lang="en-US" sz="1400" b="1" dirty="0"/>
                <a:t>ASTER DEM</a:t>
              </a:r>
              <a:endParaRPr lang="en-US" sz="1400" dirty="0"/>
            </a:p>
          </p:txBody>
        </p:sp>
        <p:sp>
          <p:nvSpPr>
            <p:cNvPr id="143" name="Rounded Rectangle 142"/>
            <p:cNvSpPr/>
            <p:nvPr/>
          </p:nvSpPr>
          <p:spPr>
            <a:xfrm>
              <a:off x="4637459" y="1269801"/>
              <a:ext cx="1121094" cy="355210"/>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44" name="TextBox 143"/>
            <p:cNvSpPr txBox="1"/>
            <p:nvPr/>
          </p:nvSpPr>
          <p:spPr>
            <a:xfrm>
              <a:off x="4646583" y="1276522"/>
              <a:ext cx="1111970" cy="343848"/>
            </a:xfrm>
            <a:prstGeom prst="rect">
              <a:avLst/>
            </a:prstGeom>
            <a:noFill/>
          </p:spPr>
          <p:txBody>
            <a:bodyPr wrap="square" rtlCol="0">
              <a:spAutoFit/>
            </a:bodyPr>
            <a:lstStyle/>
            <a:p>
              <a:r>
                <a:rPr lang="en-US" sz="1400" b="1" dirty="0" err="1"/>
                <a:t>gSSURGO</a:t>
              </a:r>
              <a:endParaRPr lang="en-US" sz="1400" dirty="0"/>
            </a:p>
          </p:txBody>
        </p:sp>
        <p:sp>
          <p:nvSpPr>
            <p:cNvPr id="145" name="Rounded Rectangle 144"/>
            <p:cNvSpPr/>
            <p:nvPr/>
          </p:nvSpPr>
          <p:spPr>
            <a:xfrm>
              <a:off x="3569530" y="789478"/>
              <a:ext cx="2201162" cy="381061"/>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46" name="TextBox 145"/>
            <p:cNvSpPr txBox="1"/>
            <p:nvPr/>
          </p:nvSpPr>
          <p:spPr>
            <a:xfrm>
              <a:off x="3679844" y="808217"/>
              <a:ext cx="2195440" cy="343848"/>
            </a:xfrm>
            <a:prstGeom prst="rect">
              <a:avLst/>
            </a:prstGeom>
            <a:noFill/>
          </p:spPr>
          <p:txBody>
            <a:bodyPr wrap="square" rtlCol="0">
              <a:spAutoFit/>
            </a:bodyPr>
            <a:lstStyle/>
            <a:p>
              <a:r>
                <a:rPr lang="en-US" sz="1400" b="1" dirty="0"/>
                <a:t>Global Weather Data</a:t>
              </a:r>
            </a:p>
          </p:txBody>
        </p:sp>
        <p:sp>
          <p:nvSpPr>
            <p:cNvPr id="147" name="Rounded Rectangle 146"/>
            <p:cNvSpPr/>
            <p:nvPr/>
          </p:nvSpPr>
          <p:spPr>
            <a:xfrm>
              <a:off x="1286688" y="1255748"/>
              <a:ext cx="3185874" cy="383317"/>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48" name="TextBox 147"/>
            <p:cNvSpPr txBox="1"/>
            <p:nvPr/>
          </p:nvSpPr>
          <p:spPr>
            <a:xfrm>
              <a:off x="1280647" y="1262779"/>
              <a:ext cx="3170008" cy="343848"/>
            </a:xfrm>
            <a:prstGeom prst="rect">
              <a:avLst/>
            </a:prstGeom>
            <a:noFill/>
          </p:spPr>
          <p:txBody>
            <a:bodyPr wrap="square" rtlCol="0">
              <a:spAutoFit/>
            </a:bodyPr>
            <a:lstStyle/>
            <a:p>
              <a:r>
                <a:rPr lang="en-US" sz="1400" b="1" dirty="0"/>
                <a:t>USGS </a:t>
              </a:r>
              <a:r>
                <a:rPr lang="en-US" sz="1400" b="1" dirty="0" err="1"/>
                <a:t>Streamflow</a:t>
              </a:r>
              <a:r>
                <a:rPr lang="en-US" sz="1400" b="1" dirty="0"/>
                <a:t> &amp; Water Quality</a:t>
              </a:r>
              <a:endParaRPr lang="en-US" sz="1400" dirty="0"/>
            </a:p>
          </p:txBody>
        </p:sp>
        <p:cxnSp>
          <p:nvCxnSpPr>
            <p:cNvPr id="149" name="Elbow Connector 148"/>
            <p:cNvCxnSpPr>
              <a:stCxn id="115" idx="2"/>
              <a:endCxn id="119" idx="1"/>
            </p:cNvCxnSpPr>
            <p:nvPr/>
          </p:nvCxnSpPr>
          <p:spPr>
            <a:xfrm rot="16200000" flipH="1">
              <a:off x="3388230" y="3861361"/>
              <a:ext cx="563260" cy="2910154"/>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0" name="Elbow Connector 149"/>
            <p:cNvCxnSpPr>
              <a:stCxn id="118" idx="2"/>
              <a:endCxn id="119" idx="3"/>
            </p:cNvCxnSpPr>
            <p:nvPr/>
          </p:nvCxnSpPr>
          <p:spPr>
            <a:xfrm rot="5400000">
              <a:off x="8287177" y="3880446"/>
              <a:ext cx="563260" cy="2871984"/>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1" name="TextBox 150"/>
            <p:cNvSpPr txBox="1"/>
            <p:nvPr/>
          </p:nvSpPr>
          <p:spPr>
            <a:xfrm>
              <a:off x="10505422" y="3511784"/>
              <a:ext cx="1024321" cy="343848"/>
            </a:xfrm>
            <a:prstGeom prst="rect">
              <a:avLst/>
            </a:prstGeom>
            <a:noFill/>
          </p:spPr>
          <p:txBody>
            <a:bodyPr wrap="square" rtlCol="0">
              <a:spAutoFit/>
            </a:bodyPr>
            <a:lstStyle/>
            <a:p>
              <a:pPr algn="ctr"/>
              <a:r>
                <a:rPr lang="en-US" sz="1400" dirty="0"/>
                <a:t>Slope</a:t>
              </a:r>
            </a:p>
          </p:txBody>
        </p:sp>
        <p:sp>
          <p:nvSpPr>
            <p:cNvPr id="152" name="TextBox 151"/>
            <p:cNvSpPr txBox="1"/>
            <p:nvPr/>
          </p:nvSpPr>
          <p:spPr>
            <a:xfrm>
              <a:off x="8400853" y="2798310"/>
              <a:ext cx="1514232" cy="584541"/>
            </a:xfrm>
            <a:prstGeom prst="rect">
              <a:avLst/>
            </a:prstGeom>
            <a:noFill/>
          </p:spPr>
          <p:txBody>
            <a:bodyPr wrap="square" rtlCol="0">
              <a:spAutoFit/>
            </a:bodyPr>
            <a:lstStyle/>
            <a:p>
              <a:pPr algn="ctr"/>
              <a:r>
                <a:rPr lang="en-US" sz="1400" dirty="0"/>
                <a:t>Soil Permeability</a:t>
              </a:r>
            </a:p>
          </p:txBody>
        </p:sp>
        <p:sp>
          <p:nvSpPr>
            <p:cNvPr id="153" name="TextBox 152"/>
            <p:cNvSpPr txBox="1"/>
            <p:nvPr/>
          </p:nvSpPr>
          <p:spPr>
            <a:xfrm>
              <a:off x="10382943" y="2888186"/>
              <a:ext cx="1269277" cy="584541"/>
            </a:xfrm>
            <a:prstGeom prst="rect">
              <a:avLst/>
            </a:prstGeom>
            <a:noFill/>
          </p:spPr>
          <p:txBody>
            <a:bodyPr wrap="square" rtlCol="0">
              <a:spAutoFit/>
            </a:bodyPr>
            <a:lstStyle/>
            <a:p>
              <a:pPr algn="ctr"/>
              <a:r>
                <a:rPr lang="en-US" sz="1400" dirty="0"/>
                <a:t>Proximity to Forests</a:t>
              </a:r>
            </a:p>
          </p:txBody>
        </p:sp>
        <p:sp>
          <p:nvSpPr>
            <p:cNvPr id="154" name="TextBox 153"/>
            <p:cNvSpPr txBox="1"/>
            <p:nvPr/>
          </p:nvSpPr>
          <p:spPr>
            <a:xfrm>
              <a:off x="8355584" y="3344073"/>
              <a:ext cx="1514232" cy="584541"/>
            </a:xfrm>
            <a:prstGeom prst="rect">
              <a:avLst/>
            </a:prstGeom>
            <a:noFill/>
          </p:spPr>
          <p:txBody>
            <a:bodyPr wrap="square" rtlCol="0">
              <a:spAutoFit/>
            </a:bodyPr>
            <a:lstStyle/>
            <a:p>
              <a:pPr algn="ctr"/>
              <a:r>
                <a:rPr lang="en-US" sz="1400" dirty="0"/>
                <a:t>Proximity to Waterways</a:t>
              </a:r>
            </a:p>
          </p:txBody>
        </p:sp>
        <p:sp>
          <p:nvSpPr>
            <p:cNvPr id="155" name="Striped Right Arrow 154"/>
            <p:cNvSpPr/>
            <p:nvPr/>
          </p:nvSpPr>
          <p:spPr>
            <a:xfrm rot="5400000">
              <a:off x="2012848" y="3851064"/>
              <a:ext cx="346125" cy="587873"/>
            </a:xfrm>
            <a:prstGeom prst="stripedRightArrow">
              <a:avLst>
                <a:gd name="adj1" fmla="val 47030"/>
                <a:gd name="adj2" fmla="val 41488"/>
              </a:avLst>
            </a:prstGeom>
            <a:solidFill>
              <a:schemeClr val="bg1">
                <a:lumMod val="50000"/>
              </a:schemeClr>
            </a:solidFill>
            <a:ln w="254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6" name="Striped Right Arrow 155"/>
            <p:cNvSpPr/>
            <p:nvPr/>
          </p:nvSpPr>
          <p:spPr>
            <a:xfrm rot="21600000">
              <a:off x="5818049" y="804671"/>
              <a:ext cx="594975" cy="1041119"/>
            </a:xfrm>
            <a:prstGeom prst="stripedRightArrow">
              <a:avLst>
                <a:gd name="adj1" fmla="val 47030"/>
                <a:gd name="adj2" fmla="val 44729"/>
              </a:avLst>
            </a:prstGeom>
            <a:gradFill>
              <a:gsLst>
                <a:gs pos="0">
                  <a:schemeClr val="tx1"/>
                </a:gs>
                <a:gs pos="79000">
                  <a:schemeClr val="accent1">
                    <a:tint val="44500"/>
                    <a:satMod val="160000"/>
                  </a:schemeClr>
                </a:gs>
                <a:gs pos="100000">
                  <a:schemeClr val="accent1">
                    <a:tint val="23500"/>
                    <a:satMod val="160000"/>
                  </a:schemeClr>
                </a:gs>
              </a:gsLst>
              <a:lin ang="5400000" scaled="0"/>
            </a:gra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7" name="Striped Right Arrow 156"/>
            <p:cNvSpPr/>
            <p:nvPr/>
          </p:nvSpPr>
          <p:spPr>
            <a:xfrm rot="5400000">
              <a:off x="8166993" y="1870609"/>
              <a:ext cx="467720" cy="881249"/>
            </a:xfrm>
            <a:prstGeom prst="stripedRightArrow">
              <a:avLst>
                <a:gd name="adj1" fmla="val 47030"/>
                <a:gd name="adj2" fmla="val 44729"/>
              </a:avLst>
            </a:prstGeom>
            <a:gradFill>
              <a:gsLst>
                <a:gs pos="0">
                  <a:schemeClr val="tx1"/>
                </a:gs>
                <a:gs pos="79000">
                  <a:schemeClr val="accent1">
                    <a:tint val="44500"/>
                    <a:satMod val="160000"/>
                  </a:schemeClr>
                </a:gs>
                <a:gs pos="100000">
                  <a:schemeClr val="accent1">
                    <a:tint val="23500"/>
                    <a:satMod val="160000"/>
                  </a:schemeClr>
                </a:gs>
              </a:gsLst>
              <a:lin ang="5400000" scaled="0"/>
            </a:gra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8" name="Striped Right Arrow 157"/>
            <p:cNvSpPr/>
            <p:nvPr/>
          </p:nvSpPr>
          <p:spPr>
            <a:xfrm rot="5400000">
              <a:off x="2177839" y="1845899"/>
              <a:ext cx="467720" cy="881249"/>
            </a:xfrm>
            <a:prstGeom prst="stripedRightArrow">
              <a:avLst>
                <a:gd name="adj1" fmla="val 47030"/>
                <a:gd name="adj2" fmla="val 44729"/>
              </a:avLst>
            </a:prstGeom>
            <a:gradFill>
              <a:gsLst>
                <a:gs pos="0">
                  <a:schemeClr val="tx1"/>
                </a:gs>
                <a:gs pos="79000">
                  <a:schemeClr val="accent1">
                    <a:tint val="44500"/>
                    <a:satMod val="160000"/>
                  </a:schemeClr>
                </a:gs>
                <a:gs pos="100000">
                  <a:schemeClr val="accent1">
                    <a:tint val="23500"/>
                    <a:satMod val="160000"/>
                  </a:schemeClr>
                </a:gs>
              </a:gsLst>
              <a:lin ang="5400000" scaled="0"/>
            </a:gra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9" name="Striped Right Arrow 158"/>
            <p:cNvSpPr/>
            <p:nvPr/>
          </p:nvSpPr>
          <p:spPr>
            <a:xfrm rot="5400000">
              <a:off x="5912490" y="3851064"/>
              <a:ext cx="346125" cy="587873"/>
            </a:xfrm>
            <a:prstGeom prst="stripedRightArrow">
              <a:avLst>
                <a:gd name="adj1" fmla="val 47030"/>
                <a:gd name="adj2" fmla="val 41488"/>
              </a:avLst>
            </a:prstGeom>
            <a:solidFill>
              <a:schemeClr val="bg1">
                <a:lumMod val="50000"/>
              </a:schemeClr>
            </a:solidFill>
            <a:ln w="254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60" name="Striped Right Arrow 159"/>
            <p:cNvSpPr/>
            <p:nvPr/>
          </p:nvSpPr>
          <p:spPr>
            <a:xfrm rot="5400000">
              <a:off x="9867367" y="3807974"/>
              <a:ext cx="346125" cy="587873"/>
            </a:xfrm>
            <a:prstGeom prst="stripedRightArrow">
              <a:avLst>
                <a:gd name="adj1" fmla="val 47030"/>
                <a:gd name="adj2" fmla="val 41488"/>
              </a:avLst>
            </a:prstGeom>
            <a:solidFill>
              <a:schemeClr val="bg1">
                <a:lumMod val="50000"/>
              </a:schemeClr>
            </a:solidFill>
            <a:ln w="254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161" name="Straight Arrow Connector 160"/>
            <p:cNvCxnSpPr/>
            <p:nvPr/>
          </p:nvCxnSpPr>
          <p:spPr>
            <a:xfrm flipH="1">
              <a:off x="6158315" y="5041241"/>
              <a:ext cx="1" cy="34747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2" name="Straight Arrow Connector 161"/>
            <p:cNvCxnSpPr/>
            <p:nvPr/>
          </p:nvCxnSpPr>
          <p:spPr>
            <a:xfrm flipH="1">
              <a:off x="6128876" y="5814510"/>
              <a:ext cx="1" cy="28346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63" name="Rectangle 162"/>
          <p:cNvSpPr/>
          <p:nvPr/>
        </p:nvSpPr>
        <p:spPr>
          <a:xfrm>
            <a:off x="132521" y="128646"/>
            <a:ext cx="9144000" cy="707886"/>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75AADB"/>
                </a:solidFill>
              </a:rPr>
              <a:t>Methodology</a:t>
            </a:r>
          </a:p>
        </p:txBody>
      </p:sp>
    </p:spTree>
    <p:extLst>
      <p:ext uri="{BB962C8B-B14F-4D97-AF65-F5344CB8AC3E}">
        <p14:creationId xmlns:p14="http://schemas.microsoft.com/office/powerpoint/2010/main" val="23233435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487" y="220598"/>
            <a:ext cx="8832323" cy="707886"/>
          </a:xfrm>
          <a:prstGeom prst="rect">
            <a:avLst/>
          </a:prstGeom>
        </p:spPr>
        <p:txBody>
          <a:bodyPr wrap="square">
            <a:spAutoFit/>
          </a:bodyPr>
          <a:lstStyle/>
          <a:p>
            <a:r>
              <a:rPr lang="en-US" sz="4000" b="1" dirty="0">
                <a:solidFill>
                  <a:srgbClr val="75AADB"/>
                </a:solidFill>
              </a:rPr>
              <a:t>Land Cover Classification</a:t>
            </a:r>
          </a:p>
        </p:txBody>
      </p:sp>
      <p:grpSp>
        <p:nvGrpSpPr>
          <p:cNvPr id="16" name="Group 15"/>
          <p:cNvGrpSpPr/>
          <p:nvPr/>
        </p:nvGrpSpPr>
        <p:grpSpPr>
          <a:xfrm>
            <a:off x="532957" y="1002019"/>
            <a:ext cx="4175386" cy="5657371"/>
            <a:chOff x="9582446" y="1861029"/>
            <a:chExt cx="4175386" cy="5367787"/>
          </a:xfrm>
        </p:grpSpPr>
        <p:grpSp>
          <p:nvGrpSpPr>
            <p:cNvPr id="18" name="Group 17"/>
            <p:cNvGrpSpPr/>
            <p:nvPr/>
          </p:nvGrpSpPr>
          <p:grpSpPr>
            <a:xfrm>
              <a:off x="9678292" y="1861029"/>
              <a:ext cx="4012308" cy="1243041"/>
              <a:chOff x="9487792" y="822797"/>
              <a:chExt cx="4012308" cy="1243041"/>
            </a:xfrm>
          </p:grpSpPr>
          <p:sp>
            <p:nvSpPr>
              <p:cNvPr id="40" name="Rounded Rectangle 39"/>
              <p:cNvSpPr/>
              <p:nvPr/>
            </p:nvSpPr>
            <p:spPr>
              <a:xfrm>
                <a:off x="9487826" y="822797"/>
                <a:ext cx="4012274" cy="1243041"/>
              </a:xfrm>
              <a:prstGeom prst="roundRect">
                <a:avLst>
                  <a:gd name="adj" fmla="val 10000"/>
                </a:avLst>
              </a:prstGeom>
              <a:solidFill>
                <a:srgbClr val="5B9BD5">
                  <a:lumMod val="40000"/>
                  <a:lumOff val="60000"/>
                </a:srgbClr>
              </a:solidFill>
              <a:ln w="12700" cap="flat" cmpd="sng" algn="ctr">
                <a:solidFill>
                  <a:srgbClr val="4472C4"/>
                </a:solidFill>
                <a:prstDash val="solid"/>
                <a:miter lim="800000"/>
              </a:ln>
              <a:effectLst/>
            </p:spPr>
          </p:sp>
          <p:sp>
            <p:nvSpPr>
              <p:cNvPr id="41" name="Rectangle 40"/>
              <p:cNvSpPr/>
              <p:nvPr/>
            </p:nvSpPr>
            <p:spPr>
              <a:xfrm>
                <a:off x="9487792" y="944027"/>
                <a:ext cx="4012274" cy="319687"/>
              </a:xfrm>
              <a:prstGeom prst="rect">
                <a:avLst/>
              </a:prstGeom>
              <a:solidFill>
                <a:sysClr val="window" lastClr="FFFFFF"/>
              </a:solidFill>
              <a:ln w="12700" cap="flat" cmpd="sng" algn="ctr">
                <a:solidFill>
                  <a:srgbClr val="4472C4"/>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42" name="TextBox 41"/>
              <p:cNvSpPr txBox="1"/>
              <p:nvPr/>
            </p:nvSpPr>
            <p:spPr>
              <a:xfrm>
                <a:off x="10613144" y="896785"/>
                <a:ext cx="1666529" cy="379630"/>
              </a:xfrm>
              <a:prstGeom prst="rect">
                <a:avLst/>
              </a:prstGeom>
              <a:noFill/>
            </p:spPr>
            <p:txBody>
              <a:bodyPr wrap="square" rtlCol="0">
                <a:spAutoFit/>
              </a:bodyPr>
              <a:lstStyle/>
              <a:p>
                <a:pPr algn="ctr">
                  <a:defRPr/>
                </a:pPr>
                <a:r>
                  <a:rPr lang="en-US" sz="2000" b="1" kern="0" dirty="0">
                    <a:solidFill>
                      <a:prstClr val="black"/>
                    </a:solidFill>
                    <a:latin typeface="Century Gothic" panose="020B0502020202020204" pitchFamily="34" charset="0"/>
                  </a:rPr>
                  <a:t>Processing</a:t>
                </a:r>
              </a:p>
            </p:txBody>
          </p:sp>
          <p:sp>
            <p:nvSpPr>
              <p:cNvPr id="43" name="Rounded Rectangle 42"/>
              <p:cNvSpPr/>
              <p:nvPr/>
            </p:nvSpPr>
            <p:spPr>
              <a:xfrm>
                <a:off x="9565387" y="1359777"/>
                <a:ext cx="1190171" cy="567607"/>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44" name="TextBox 43"/>
              <p:cNvSpPr txBox="1"/>
              <p:nvPr/>
            </p:nvSpPr>
            <p:spPr>
              <a:xfrm>
                <a:off x="9597256" y="1420115"/>
                <a:ext cx="1090859" cy="365028"/>
              </a:xfrm>
              <a:prstGeom prst="rect">
                <a:avLst/>
              </a:prstGeom>
              <a:noFill/>
            </p:spPr>
            <p:txBody>
              <a:bodyPr wrap="square" rtlCol="0">
                <a:spAutoFit/>
              </a:bodyPr>
              <a:lstStyle/>
              <a:p>
                <a:pPr algn="ctr">
                  <a:defRPr/>
                </a:pPr>
                <a:r>
                  <a:rPr lang="en-US" sz="1900" kern="0" dirty="0">
                    <a:solidFill>
                      <a:prstClr val="white"/>
                    </a:solidFill>
                    <a:latin typeface="Century Gothic" panose="020B0502020202020204" pitchFamily="34" charset="0"/>
                  </a:rPr>
                  <a:t>Mosaic</a:t>
                </a:r>
              </a:p>
            </p:txBody>
          </p:sp>
          <p:sp>
            <p:nvSpPr>
              <p:cNvPr id="45" name="Rounded Rectangle 44"/>
              <p:cNvSpPr/>
              <p:nvPr/>
            </p:nvSpPr>
            <p:spPr>
              <a:xfrm>
                <a:off x="10878135" y="1367959"/>
                <a:ext cx="2579566" cy="559424"/>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46" name="TextBox 45"/>
              <p:cNvSpPr txBox="1"/>
              <p:nvPr/>
            </p:nvSpPr>
            <p:spPr>
              <a:xfrm>
                <a:off x="11015993" y="1327606"/>
                <a:ext cx="2248219" cy="642449"/>
              </a:xfrm>
              <a:prstGeom prst="rect">
                <a:avLst/>
              </a:prstGeom>
              <a:noFill/>
            </p:spPr>
            <p:txBody>
              <a:bodyPr wrap="square" rtlCol="0">
                <a:spAutoFit/>
              </a:bodyPr>
              <a:lstStyle/>
              <a:p>
                <a:pPr algn="ctr">
                  <a:defRPr/>
                </a:pPr>
                <a:r>
                  <a:rPr lang="en-US" sz="1900" kern="0" dirty="0">
                    <a:solidFill>
                      <a:prstClr val="white"/>
                    </a:solidFill>
                    <a:latin typeface="Century Gothic" panose="020B0502020202020204" pitchFamily="34" charset="0"/>
                  </a:rPr>
                  <a:t>Atmospheric Correction</a:t>
                </a:r>
              </a:p>
            </p:txBody>
          </p:sp>
        </p:grpSp>
        <p:grpSp>
          <p:nvGrpSpPr>
            <p:cNvPr id="19" name="Group 18"/>
            <p:cNvGrpSpPr/>
            <p:nvPr/>
          </p:nvGrpSpPr>
          <p:grpSpPr>
            <a:xfrm>
              <a:off x="9582446" y="3272363"/>
              <a:ext cx="4175386" cy="1243041"/>
              <a:chOff x="9582446" y="3272363"/>
              <a:chExt cx="4175386" cy="1243041"/>
            </a:xfrm>
          </p:grpSpPr>
          <p:sp>
            <p:nvSpPr>
              <p:cNvPr id="33" name="Rounded Rectangle 32"/>
              <p:cNvSpPr/>
              <p:nvPr/>
            </p:nvSpPr>
            <p:spPr>
              <a:xfrm>
                <a:off x="9680803" y="3272363"/>
                <a:ext cx="4001945" cy="1243041"/>
              </a:xfrm>
              <a:prstGeom prst="roundRect">
                <a:avLst>
                  <a:gd name="adj" fmla="val 10000"/>
                </a:avLst>
              </a:prstGeom>
              <a:solidFill>
                <a:srgbClr val="5B9BD5">
                  <a:lumMod val="40000"/>
                  <a:lumOff val="60000"/>
                </a:srgbClr>
              </a:solidFill>
              <a:ln w="12700" cap="flat" cmpd="sng" algn="ctr">
                <a:solidFill>
                  <a:srgbClr val="4472C4"/>
                </a:solidFill>
                <a:prstDash val="solid"/>
                <a:miter lim="800000"/>
              </a:ln>
              <a:effectLst/>
            </p:spPr>
          </p:sp>
          <p:sp>
            <p:nvSpPr>
              <p:cNvPr id="34" name="Rectangle 33"/>
              <p:cNvSpPr/>
              <p:nvPr/>
            </p:nvSpPr>
            <p:spPr>
              <a:xfrm>
                <a:off x="9681468" y="3393087"/>
                <a:ext cx="4000886" cy="273297"/>
              </a:xfrm>
              <a:prstGeom prst="rect">
                <a:avLst/>
              </a:prstGeom>
              <a:solidFill>
                <a:sysClr val="window" lastClr="FFFFFF"/>
              </a:solidFill>
              <a:ln w="12700" cap="flat" cmpd="sng" algn="ctr">
                <a:solidFill>
                  <a:srgbClr val="4472C4"/>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35" name="TextBox 34"/>
              <p:cNvSpPr txBox="1"/>
              <p:nvPr/>
            </p:nvSpPr>
            <p:spPr>
              <a:xfrm>
                <a:off x="10864436" y="3327431"/>
                <a:ext cx="1820154" cy="379630"/>
              </a:xfrm>
              <a:prstGeom prst="rect">
                <a:avLst/>
              </a:prstGeom>
              <a:noFill/>
            </p:spPr>
            <p:txBody>
              <a:bodyPr wrap="square" rtlCol="0">
                <a:spAutoFit/>
              </a:bodyPr>
              <a:lstStyle/>
              <a:p>
                <a:pPr algn="ctr">
                  <a:defRPr/>
                </a:pPr>
                <a:r>
                  <a:rPr lang="en-US" sz="2000" b="1" kern="0" dirty="0">
                    <a:solidFill>
                      <a:prstClr val="black"/>
                    </a:solidFill>
                    <a:latin typeface="Century Gothic" panose="020B0502020202020204" pitchFamily="34" charset="0"/>
                  </a:rPr>
                  <a:t>Classification</a:t>
                </a:r>
              </a:p>
            </p:txBody>
          </p:sp>
          <p:sp>
            <p:nvSpPr>
              <p:cNvPr id="36" name="Rounded Rectangle 35"/>
              <p:cNvSpPr/>
              <p:nvPr/>
            </p:nvSpPr>
            <p:spPr>
              <a:xfrm>
                <a:off x="9755887" y="3785609"/>
                <a:ext cx="1190172" cy="593485"/>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37" name="TextBox 36"/>
              <p:cNvSpPr txBox="1"/>
              <p:nvPr/>
            </p:nvSpPr>
            <p:spPr>
              <a:xfrm>
                <a:off x="9582446" y="3726857"/>
                <a:ext cx="1505399" cy="642449"/>
              </a:xfrm>
              <a:prstGeom prst="rect">
                <a:avLst/>
              </a:prstGeom>
              <a:noFill/>
            </p:spPr>
            <p:txBody>
              <a:bodyPr wrap="square" rtlCol="0">
                <a:spAutoFit/>
              </a:bodyPr>
              <a:lstStyle/>
              <a:p>
                <a:pPr algn="ctr">
                  <a:defRPr/>
                </a:pPr>
                <a:r>
                  <a:rPr lang="en-US" sz="1900" kern="0" dirty="0">
                    <a:solidFill>
                      <a:prstClr val="white"/>
                    </a:solidFill>
                    <a:latin typeface="Century Gothic" panose="020B0502020202020204" pitchFamily="34" charset="0"/>
                  </a:rPr>
                  <a:t>Training Sets</a:t>
                </a:r>
              </a:p>
            </p:txBody>
          </p:sp>
          <p:sp>
            <p:nvSpPr>
              <p:cNvPr id="38" name="Rounded Rectangle 37"/>
              <p:cNvSpPr/>
              <p:nvPr/>
            </p:nvSpPr>
            <p:spPr>
              <a:xfrm>
                <a:off x="11068634" y="3785610"/>
                <a:ext cx="2579567" cy="576422"/>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39" name="TextBox 38"/>
              <p:cNvSpPr txBox="1"/>
              <p:nvPr/>
            </p:nvSpPr>
            <p:spPr>
              <a:xfrm>
                <a:off x="10973047" y="3740404"/>
                <a:ext cx="2784785" cy="642449"/>
              </a:xfrm>
              <a:prstGeom prst="rect">
                <a:avLst/>
              </a:prstGeom>
              <a:noFill/>
            </p:spPr>
            <p:txBody>
              <a:bodyPr wrap="square" rtlCol="0">
                <a:spAutoFit/>
              </a:bodyPr>
              <a:lstStyle/>
              <a:p>
                <a:pPr algn="ctr">
                  <a:defRPr/>
                </a:pPr>
                <a:r>
                  <a:rPr lang="en-US" sz="1900" kern="0" dirty="0">
                    <a:solidFill>
                      <a:prstClr val="white"/>
                    </a:solidFill>
                    <a:latin typeface="Century Gothic" panose="020B0502020202020204" pitchFamily="34" charset="0"/>
                  </a:rPr>
                  <a:t>Maximum Likelihood Classification</a:t>
                </a:r>
              </a:p>
            </p:txBody>
          </p:sp>
        </p:grpSp>
        <p:grpSp>
          <p:nvGrpSpPr>
            <p:cNvPr id="20" name="Group 19"/>
            <p:cNvGrpSpPr/>
            <p:nvPr/>
          </p:nvGrpSpPr>
          <p:grpSpPr>
            <a:xfrm>
              <a:off x="9655735" y="4634482"/>
              <a:ext cx="4027013" cy="1240913"/>
              <a:chOff x="9655735" y="4634482"/>
              <a:chExt cx="4027013" cy="1240913"/>
            </a:xfrm>
          </p:grpSpPr>
          <p:sp>
            <p:nvSpPr>
              <p:cNvPr id="26" name="Rounded Rectangle 25"/>
              <p:cNvSpPr/>
              <p:nvPr/>
            </p:nvSpPr>
            <p:spPr>
              <a:xfrm>
                <a:off x="9655735" y="4634482"/>
                <a:ext cx="4027013" cy="1240913"/>
              </a:xfrm>
              <a:prstGeom prst="roundRect">
                <a:avLst>
                  <a:gd name="adj" fmla="val 10000"/>
                </a:avLst>
              </a:prstGeom>
              <a:solidFill>
                <a:srgbClr val="5B9BD5">
                  <a:lumMod val="40000"/>
                  <a:lumOff val="60000"/>
                </a:srgbClr>
              </a:solidFill>
              <a:ln w="12700" cap="flat" cmpd="sng" algn="ctr">
                <a:solidFill>
                  <a:srgbClr val="4472C4"/>
                </a:solidFill>
                <a:prstDash val="solid"/>
                <a:miter lim="800000"/>
              </a:ln>
              <a:effectLst/>
            </p:spPr>
          </p:sp>
          <p:sp>
            <p:nvSpPr>
              <p:cNvPr id="27" name="Rectangle 26"/>
              <p:cNvSpPr/>
              <p:nvPr/>
            </p:nvSpPr>
            <p:spPr>
              <a:xfrm>
                <a:off x="9655735" y="4758618"/>
                <a:ext cx="4025305" cy="305077"/>
              </a:xfrm>
              <a:prstGeom prst="rect">
                <a:avLst/>
              </a:prstGeom>
              <a:solidFill>
                <a:sysClr val="window" lastClr="FFFFFF"/>
              </a:solidFill>
              <a:ln w="12700" cap="flat" cmpd="sng" algn="ctr">
                <a:solidFill>
                  <a:srgbClr val="4472C4"/>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28" name="TextBox 27"/>
              <p:cNvSpPr txBox="1"/>
              <p:nvPr/>
            </p:nvSpPr>
            <p:spPr>
              <a:xfrm>
                <a:off x="10911806" y="4709775"/>
                <a:ext cx="1440729" cy="379630"/>
              </a:xfrm>
              <a:prstGeom prst="rect">
                <a:avLst/>
              </a:prstGeom>
              <a:noFill/>
            </p:spPr>
            <p:txBody>
              <a:bodyPr wrap="square" rtlCol="0">
                <a:spAutoFit/>
              </a:bodyPr>
              <a:lstStyle/>
              <a:p>
                <a:pPr algn="ctr">
                  <a:defRPr/>
                </a:pPr>
                <a:r>
                  <a:rPr lang="en-US" sz="2000" b="1" kern="0" dirty="0">
                    <a:solidFill>
                      <a:prstClr val="black"/>
                    </a:solidFill>
                    <a:latin typeface="Century Gothic" panose="020B0502020202020204" pitchFamily="34" charset="0"/>
                  </a:rPr>
                  <a:t>Validation</a:t>
                </a:r>
              </a:p>
            </p:txBody>
          </p:sp>
          <p:sp>
            <p:nvSpPr>
              <p:cNvPr id="29" name="Rounded Rectangle 28"/>
              <p:cNvSpPr/>
              <p:nvPr/>
            </p:nvSpPr>
            <p:spPr>
              <a:xfrm>
                <a:off x="9747179" y="5191898"/>
                <a:ext cx="1899716" cy="572409"/>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30" name="TextBox 29"/>
              <p:cNvSpPr txBox="1"/>
              <p:nvPr/>
            </p:nvSpPr>
            <p:spPr>
              <a:xfrm>
                <a:off x="9677870" y="5151360"/>
                <a:ext cx="1899717" cy="642449"/>
              </a:xfrm>
              <a:prstGeom prst="rect">
                <a:avLst/>
              </a:prstGeom>
              <a:noFill/>
            </p:spPr>
            <p:txBody>
              <a:bodyPr wrap="square" rtlCol="0">
                <a:spAutoFit/>
              </a:bodyPr>
              <a:lstStyle/>
              <a:p>
                <a:pPr algn="ctr">
                  <a:defRPr/>
                </a:pPr>
                <a:r>
                  <a:rPr lang="en-US" sz="1900" kern="0" dirty="0">
                    <a:solidFill>
                      <a:prstClr val="white"/>
                    </a:solidFill>
                    <a:latin typeface="Century Gothic" panose="020B0502020202020204" pitchFamily="34" charset="0"/>
                  </a:rPr>
                  <a:t>Accuracy Assessment</a:t>
                </a:r>
              </a:p>
            </p:txBody>
          </p:sp>
          <p:sp>
            <p:nvSpPr>
              <p:cNvPr id="31" name="Rounded Rectangle 30"/>
              <p:cNvSpPr/>
              <p:nvPr/>
            </p:nvSpPr>
            <p:spPr>
              <a:xfrm>
                <a:off x="11826825" y="5191497"/>
                <a:ext cx="1821376" cy="573505"/>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32" name="TextBox 31"/>
              <p:cNvSpPr txBox="1"/>
              <p:nvPr/>
            </p:nvSpPr>
            <p:spPr>
              <a:xfrm>
                <a:off x="11896133" y="5132814"/>
                <a:ext cx="1584766" cy="642449"/>
              </a:xfrm>
              <a:prstGeom prst="rect">
                <a:avLst/>
              </a:prstGeom>
              <a:noFill/>
            </p:spPr>
            <p:txBody>
              <a:bodyPr wrap="square" rtlCol="0">
                <a:spAutoFit/>
              </a:bodyPr>
              <a:lstStyle/>
              <a:p>
                <a:pPr algn="ctr">
                  <a:defRPr/>
                </a:pPr>
                <a:r>
                  <a:rPr lang="en-US" sz="1900" kern="0" dirty="0">
                    <a:solidFill>
                      <a:prstClr val="white"/>
                    </a:solidFill>
                    <a:latin typeface="Century Gothic" panose="020B0502020202020204" pitchFamily="34" charset="0"/>
                  </a:rPr>
                  <a:t>Confusion Matrix</a:t>
                </a:r>
              </a:p>
            </p:txBody>
          </p:sp>
        </p:grpSp>
        <p:sp>
          <p:nvSpPr>
            <p:cNvPr id="21" name="Rounded Rectangle 20"/>
            <p:cNvSpPr/>
            <p:nvPr/>
          </p:nvSpPr>
          <p:spPr>
            <a:xfrm>
              <a:off x="9654027" y="5974176"/>
              <a:ext cx="4027013" cy="1254640"/>
            </a:xfrm>
            <a:prstGeom prst="roundRect">
              <a:avLst>
                <a:gd name="adj" fmla="val 10000"/>
              </a:avLst>
            </a:prstGeom>
            <a:solidFill>
              <a:srgbClr val="5B9BD5">
                <a:lumMod val="40000"/>
                <a:lumOff val="60000"/>
              </a:srgbClr>
            </a:solidFill>
            <a:ln w="12700" cap="flat" cmpd="sng" algn="ctr">
              <a:solidFill>
                <a:srgbClr val="4472C4"/>
              </a:solidFill>
              <a:prstDash val="solid"/>
              <a:miter lim="800000"/>
            </a:ln>
            <a:effectLst/>
          </p:spPr>
        </p:sp>
        <p:sp>
          <p:nvSpPr>
            <p:cNvPr id="22" name="Rectangle 21"/>
            <p:cNvSpPr/>
            <p:nvPr/>
          </p:nvSpPr>
          <p:spPr>
            <a:xfrm>
              <a:off x="9655734" y="6109200"/>
              <a:ext cx="4027013" cy="326728"/>
            </a:xfrm>
            <a:prstGeom prst="rect">
              <a:avLst/>
            </a:prstGeom>
            <a:solidFill>
              <a:sysClr val="window" lastClr="FFFFFF"/>
            </a:solidFill>
            <a:ln w="12700" cap="flat" cmpd="sng" algn="ctr">
              <a:solidFill>
                <a:srgbClr val="4472C4"/>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23" name="TextBox 22"/>
            <p:cNvSpPr txBox="1"/>
            <p:nvPr/>
          </p:nvSpPr>
          <p:spPr>
            <a:xfrm>
              <a:off x="10808114" y="6078575"/>
              <a:ext cx="1861373" cy="379630"/>
            </a:xfrm>
            <a:prstGeom prst="rect">
              <a:avLst/>
            </a:prstGeom>
            <a:noFill/>
          </p:spPr>
          <p:txBody>
            <a:bodyPr wrap="square" rtlCol="0">
              <a:spAutoFit/>
            </a:bodyPr>
            <a:lstStyle/>
            <a:p>
              <a:pPr algn="ctr">
                <a:defRPr/>
              </a:pPr>
              <a:r>
                <a:rPr lang="en-US" sz="2000" b="1" kern="0" dirty="0">
                  <a:solidFill>
                    <a:prstClr val="black"/>
                  </a:solidFill>
                  <a:latin typeface="Century Gothic" panose="020B0502020202020204" pitchFamily="34" charset="0"/>
                </a:rPr>
                <a:t>End-Product</a:t>
              </a:r>
            </a:p>
          </p:txBody>
        </p:sp>
        <p:sp>
          <p:nvSpPr>
            <p:cNvPr id="24" name="Rounded Rectangle 23"/>
            <p:cNvSpPr/>
            <p:nvPr/>
          </p:nvSpPr>
          <p:spPr>
            <a:xfrm>
              <a:off x="9958712" y="6469397"/>
              <a:ext cx="3495999" cy="656478"/>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25" name="TextBox 24"/>
            <p:cNvSpPr txBox="1"/>
            <p:nvPr/>
          </p:nvSpPr>
          <p:spPr>
            <a:xfrm>
              <a:off x="10332093" y="6471115"/>
              <a:ext cx="2728813" cy="642449"/>
            </a:xfrm>
            <a:prstGeom prst="rect">
              <a:avLst/>
            </a:prstGeom>
            <a:noFill/>
          </p:spPr>
          <p:txBody>
            <a:bodyPr wrap="square" rtlCol="0">
              <a:spAutoFit/>
            </a:bodyPr>
            <a:lstStyle/>
            <a:p>
              <a:pPr algn="ctr">
                <a:defRPr/>
              </a:pPr>
              <a:r>
                <a:rPr lang="en-US" sz="1900" kern="0" dirty="0">
                  <a:solidFill>
                    <a:prstClr val="white"/>
                  </a:solidFill>
                  <a:latin typeface="Century Gothic" panose="020B0502020202020204" pitchFamily="34" charset="0"/>
                </a:rPr>
                <a:t>Supervised 2015 Land Cover Classification</a:t>
              </a:r>
            </a:p>
          </p:txBody>
        </p:sp>
      </p:grpSp>
      <p:grpSp>
        <p:nvGrpSpPr>
          <p:cNvPr id="48" name="Group 47"/>
          <p:cNvGrpSpPr/>
          <p:nvPr/>
        </p:nvGrpSpPr>
        <p:grpSpPr>
          <a:xfrm>
            <a:off x="10320013" y="3766012"/>
            <a:ext cx="2221791" cy="1277097"/>
            <a:chOff x="2324266" y="4451878"/>
            <a:chExt cx="1360176" cy="1145050"/>
          </a:xfrm>
        </p:grpSpPr>
        <p:pic>
          <p:nvPicPr>
            <p:cNvPr id="49" name="Picture 4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4266" y="4452405"/>
              <a:ext cx="385067" cy="1144523"/>
            </a:xfrm>
            <a:prstGeom prst="rect">
              <a:avLst/>
            </a:prstGeom>
          </p:spPr>
        </p:pic>
        <p:sp>
          <p:nvSpPr>
            <p:cNvPr id="50" name="TextBox 49"/>
            <p:cNvSpPr txBox="1"/>
            <p:nvPr/>
          </p:nvSpPr>
          <p:spPr>
            <a:xfrm>
              <a:off x="2709333" y="4451878"/>
              <a:ext cx="840234" cy="303549"/>
            </a:xfrm>
            <a:prstGeom prst="rect">
              <a:avLst/>
            </a:prstGeom>
            <a:noFill/>
          </p:spPr>
          <p:txBody>
            <a:bodyPr wrap="square" rtlCol="0">
              <a:spAutoFit/>
            </a:bodyPr>
            <a:lstStyle/>
            <a:p>
              <a:r>
                <a:rPr lang="en-US" sz="1600" dirty="0">
                  <a:solidFill>
                    <a:srgbClr val="767171"/>
                  </a:solidFill>
                </a:rPr>
                <a:t>Urban</a:t>
              </a:r>
            </a:p>
          </p:txBody>
        </p:sp>
        <p:sp>
          <p:nvSpPr>
            <p:cNvPr id="51" name="TextBox 50"/>
            <p:cNvSpPr txBox="1"/>
            <p:nvPr/>
          </p:nvSpPr>
          <p:spPr>
            <a:xfrm>
              <a:off x="2691808" y="4639239"/>
              <a:ext cx="992634" cy="303549"/>
            </a:xfrm>
            <a:prstGeom prst="rect">
              <a:avLst/>
            </a:prstGeom>
            <a:noFill/>
          </p:spPr>
          <p:txBody>
            <a:bodyPr wrap="square" rtlCol="0">
              <a:spAutoFit/>
            </a:bodyPr>
            <a:lstStyle/>
            <a:p>
              <a:r>
                <a:rPr lang="en-US" sz="1600" dirty="0">
                  <a:solidFill>
                    <a:srgbClr val="767171"/>
                  </a:solidFill>
                </a:rPr>
                <a:t>Agriculture</a:t>
              </a:r>
            </a:p>
          </p:txBody>
        </p:sp>
        <p:sp>
          <p:nvSpPr>
            <p:cNvPr id="52" name="TextBox 51"/>
            <p:cNvSpPr txBox="1"/>
            <p:nvPr/>
          </p:nvSpPr>
          <p:spPr>
            <a:xfrm>
              <a:off x="2691808" y="4859093"/>
              <a:ext cx="840234" cy="303549"/>
            </a:xfrm>
            <a:prstGeom prst="rect">
              <a:avLst/>
            </a:prstGeom>
            <a:noFill/>
          </p:spPr>
          <p:txBody>
            <a:bodyPr wrap="square" rtlCol="0">
              <a:spAutoFit/>
            </a:bodyPr>
            <a:lstStyle/>
            <a:p>
              <a:r>
                <a:rPr lang="en-US" sz="1600" dirty="0">
                  <a:solidFill>
                    <a:srgbClr val="767171"/>
                  </a:solidFill>
                </a:rPr>
                <a:t>Water</a:t>
              </a:r>
            </a:p>
          </p:txBody>
        </p:sp>
        <p:sp>
          <p:nvSpPr>
            <p:cNvPr id="53" name="TextBox 52"/>
            <p:cNvSpPr txBox="1"/>
            <p:nvPr/>
          </p:nvSpPr>
          <p:spPr>
            <a:xfrm>
              <a:off x="2700571" y="5066317"/>
              <a:ext cx="840234" cy="303549"/>
            </a:xfrm>
            <a:prstGeom prst="rect">
              <a:avLst/>
            </a:prstGeom>
            <a:noFill/>
          </p:spPr>
          <p:txBody>
            <a:bodyPr wrap="square" rtlCol="0">
              <a:spAutoFit/>
            </a:bodyPr>
            <a:lstStyle/>
            <a:p>
              <a:r>
                <a:rPr lang="en-US" sz="1600" dirty="0">
                  <a:solidFill>
                    <a:srgbClr val="767171"/>
                  </a:solidFill>
                </a:rPr>
                <a:t>Forest</a:t>
              </a:r>
            </a:p>
          </p:txBody>
        </p:sp>
        <p:sp>
          <p:nvSpPr>
            <p:cNvPr id="54" name="TextBox 53"/>
            <p:cNvSpPr txBox="1"/>
            <p:nvPr/>
          </p:nvSpPr>
          <p:spPr>
            <a:xfrm>
              <a:off x="2709333" y="5251537"/>
              <a:ext cx="840234" cy="303549"/>
            </a:xfrm>
            <a:prstGeom prst="rect">
              <a:avLst/>
            </a:prstGeom>
            <a:noFill/>
          </p:spPr>
          <p:txBody>
            <a:bodyPr wrap="square" rtlCol="0">
              <a:spAutoFit/>
            </a:bodyPr>
            <a:lstStyle/>
            <a:p>
              <a:r>
                <a:rPr lang="en-US" sz="1600" dirty="0">
                  <a:solidFill>
                    <a:srgbClr val="767171"/>
                  </a:solidFill>
                </a:rPr>
                <a:t>Bare</a:t>
              </a:r>
            </a:p>
          </p:txBody>
        </p:sp>
      </p:grpSp>
      <p:grpSp>
        <p:nvGrpSpPr>
          <p:cNvPr id="2" name="Group 1"/>
          <p:cNvGrpSpPr/>
          <p:nvPr/>
        </p:nvGrpSpPr>
        <p:grpSpPr>
          <a:xfrm>
            <a:off x="6600839" y="1568568"/>
            <a:ext cx="4276433" cy="4336514"/>
            <a:chOff x="6600839" y="1568568"/>
            <a:chExt cx="4276433" cy="4336514"/>
          </a:xfrm>
        </p:grpSpPr>
        <p:pic>
          <p:nvPicPr>
            <p:cNvPr id="47" name="Content Placeholder 5"/>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8798" b="85878" l="10000" r="88889"/>
                      </a14:imgEffect>
                    </a14:imgLayer>
                  </a14:imgProps>
                </a:ext>
                <a:ext uri="{28A0092B-C50C-407E-A947-70E740481C1C}">
                  <a14:useLocalDpi xmlns:a14="http://schemas.microsoft.com/office/drawing/2010/main" val="0"/>
                </a:ext>
              </a:extLst>
            </a:blip>
            <a:srcRect l="9725" t="18670" r="10600" b="14618"/>
            <a:stretch/>
          </p:blipFill>
          <p:spPr>
            <a:xfrm>
              <a:off x="6600839" y="1568568"/>
              <a:ext cx="4276433" cy="4255158"/>
            </a:xfrm>
            <a:prstGeom prst="rect">
              <a:avLst/>
            </a:prstGeom>
          </p:spPr>
        </p:pic>
        <p:grpSp>
          <p:nvGrpSpPr>
            <p:cNvPr id="55" name="Group 54"/>
            <p:cNvGrpSpPr/>
            <p:nvPr/>
          </p:nvGrpSpPr>
          <p:grpSpPr>
            <a:xfrm>
              <a:off x="8739055" y="5337064"/>
              <a:ext cx="1385090" cy="568018"/>
              <a:chOff x="757767" y="4646201"/>
              <a:chExt cx="1291166" cy="529500"/>
            </a:xfrm>
          </p:grpSpPr>
          <p:pic>
            <p:nvPicPr>
              <p:cNvPr id="56" name="Picture 5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4713" y="4842197"/>
                <a:ext cx="920221" cy="90328"/>
              </a:xfrm>
              <a:prstGeom prst="rect">
                <a:avLst/>
              </a:prstGeom>
            </p:spPr>
          </p:pic>
          <p:sp>
            <p:nvSpPr>
              <p:cNvPr id="57" name="TextBox 56"/>
              <p:cNvSpPr txBox="1"/>
              <p:nvPr/>
            </p:nvSpPr>
            <p:spPr>
              <a:xfrm>
                <a:off x="757767" y="4646202"/>
                <a:ext cx="601134" cy="276999"/>
              </a:xfrm>
              <a:prstGeom prst="rect">
                <a:avLst/>
              </a:prstGeom>
              <a:noFill/>
            </p:spPr>
            <p:txBody>
              <a:bodyPr wrap="square" rtlCol="0">
                <a:spAutoFit/>
              </a:bodyPr>
              <a:lstStyle/>
              <a:p>
                <a:r>
                  <a:rPr lang="en-US" sz="1200" dirty="0">
                    <a:solidFill>
                      <a:srgbClr val="767171"/>
                    </a:solidFill>
                  </a:rPr>
                  <a:t>0</a:t>
                </a:r>
              </a:p>
            </p:txBody>
          </p:sp>
          <p:sp>
            <p:nvSpPr>
              <p:cNvPr id="58" name="TextBox 57"/>
              <p:cNvSpPr txBox="1"/>
              <p:nvPr/>
            </p:nvSpPr>
            <p:spPr>
              <a:xfrm>
                <a:off x="1651000" y="4646201"/>
                <a:ext cx="397933" cy="276999"/>
              </a:xfrm>
              <a:prstGeom prst="rect">
                <a:avLst/>
              </a:prstGeom>
              <a:noFill/>
            </p:spPr>
            <p:txBody>
              <a:bodyPr wrap="square" rtlCol="0">
                <a:spAutoFit/>
              </a:bodyPr>
              <a:lstStyle/>
              <a:p>
                <a:r>
                  <a:rPr lang="en-US" sz="1200" dirty="0">
                    <a:solidFill>
                      <a:srgbClr val="767171"/>
                    </a:solidFill>
                  </a:rPr>
                  <a:t>40</a:t>
                </a:r>
              </a:p>
            </p:txBody>
          </p:sp>
          <p:sp>
            <p:nvSpPr>
              <p:cNvPr id="59" name="TextBox 58"/>
              <p:cNvSpPr txBox="1"/>
              <p:nvPr/>
            </p:nvSpPr>
            <p:spPr>
              <a:xfrm>
                <a:off x="1123951" y="4898702"/>
                <a:ext cx="469899" cy="276999"/>
              </a:xfrm>
              <a:prstGeom prst="rect">
                <a:avLst/>
              </a:prstGeom>
              <a:noFill/>
            </p:spPr>
            <p:txBody>
              <a:bodyPr wrap="square" rtlCol="0">
                <a:spAutoFit/>
              </a:bodyPr>
              <a:lstStyle/>
              <a:p>
                <a:r>
                  <a:rPr lang="en-US" sz="1200" dirty="0">
                    <a:solidFill>
                      <a:srgbClr val="767171"/>
                    </a:solidFill>
                  </a:rPr>
                  <a:t>Km</a:t>
                </a:r>
              </a:p>
            </p:txBody>
          </p:sp>
        </p:grpSp>
      </p:grpSp>
    </p:spTree>
    <p:extLst>
      <p:ext uri="{BB962C8B-B14F-4D97-AF65-F5344CB8AC3E}">
        <p14:creationId xmlns:p14="http://schemas.microsoft.com/office/powerpoint/2010/main" val="29889924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8397716" y="1506544"/>
            <a:ext cx="1484667" cy="852852"/>
            <a:chOff x="5877029" y="1422033"/>
            <a:chExt cx="1484667" cy="852852"/>
          </a:xfrm>
          <a:solidFill>
            <a:schemeClr val="accent4"/>
          </a:solidFill>
        </p:grpSpPr>
        <p:sp>
          <p:nvSpPr>
            <p:cNvPr id="11" name="Rounded Rectangle 10"/>
            <p:cNvSpPr/>
            <p:nvPr/>
          </p:nvSpPr>
          <p:spPr>
            <a:xfrm>
              <a:off x="5877029" y="1422033"/>
              <a:ext cx="1484667" cy="852852"/>
            </a:xfrm>
            <a:prstGeom prst="roundRect">
              <a:avLst/>
            </a:prstGeom>
            <a:grp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5967235" y="1541230"/>
              <a:ext cx="1394461" cy="646331"/>
            </a:xfrm>
            <a:prstGeom prst="rect">
              <a:avLst/>
            </a:prstGeom>
            <a:grpFill/>
          </p:spPr>
          <p:txBody>
            <a:bodyPr wrap="square" rtlCol="0">
              <a:spAutoFit/>
            </a:bodyPr>
            <a:lstStyle/>
            <a:p>
              <a:pPr algn="ctr"/>
              <a:r>
                <a:rPr lang="en-US" b="1" dirty="0">
                  <a:solidFill>
                    <a:schemeClr val="tx1">
                      <a:lumMod val="50000"/>
                    </a:schemeClr>
                  </a:solidFill>
                </a:rPr>
                <a:t>Suitability Analysis</a:t>
              </a:r>
            </a:p>
          </p:txBody>
        </p:sp>
      </p:grpSp>
      <p:pic>
        <p:nvPicPr>
          <p:cNvPr id="13" name="Picture 12"/>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533543" y="234186"/>
            <a:ext cx="1130063" cy="1047764"/>
          </a:xfrm>
          <a:prstGeom prst="rect">
            <a:avLst/>
          </a:prstGeom>
        </p:spPr>
      </p:pic>
      <p:pic>
        <p:nvPicPr>
          <p:cNvPr id="14" name="Content Placeholder 5"/>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8798" b="85878" l="10000" r="88889"/>
                    </a14:imgEffect>
                  </a14:imgLayer>
                </a14:imgProps>
              </a:ext>
              <a:ext uri="{28A0092B-C50C-407E-A947-70E740481C1C}">
                <a14:useLocalDpi xmlns:a14="http://schemas.microsoft.com/office/drawing/2010/main" val="0"/>
              </a:ext>
            </a:extLst>
          </a:blip>
          <a:srcRect l="9725" t="18670" r="10600" b="14618"/>
          <a:stretch/>
        </p:blipFill>
        <p:spPr>
          <a:xfrm>
            <a:off x="10133426" y="2185066"/>
            <a:ext cx="1100101" cy="1076479"/>
          </a:xfrm>
          <a:prstGeom prst="rect">
            <a:avLst/>
          </a:prstGeom>
        </p:spPr>
      </p:pic>
      <p:pic>
        <p:nvPicPr>
          <p:cNvPr id="15" name="Picture 14"/>
          <p:cNvPicPr>
            <a:picLocks noChangeAspect="1"/>
          </p:cNvPicPr>
          <p:nvPr/>
        </p:nvPicPr>
        <p:blipFill>
          <a:blip r:embed="rId7">
            <a:extLst>
              <a:ext uri="{BEBA8EAE-BF5A-486C-A8C5-ECC9F3942E4B}">
                <a14:imgProps xmlns:a14="http://schemas.microsoft.com/office/drawing/2010/main">
                  <a14:imgLayer r:embed="rId8">
                    <a14:imgEffect>
                      <a14:backgroundRemoval t="4618" b="96815" l="3136" r="97387"/>
                    </a14:imgEffect>
                  </a14:imgLayer>
                </a14:imgProps>
              </a:ext>
            </a:extLst>
          </a:blip>
          <a:stretch>
            <a:fillRect/>
          </a:stretch>
        </p:blipFill>
        <p:spPr>
          <a:xfrm>
            <a:off x="7143719" y="2180422"/>
            <a:ext cx="1225020" cy="1183001"/>
          </a:xfrm>
          <a:prstGeom prst="rect">
            <a:avLst/>
          </a:prstGeom>
        </p:spPr>
      </p:pic>
      <p:pic>
        <p:nvPicPr>
          <p:cNvPr id="16" name="Picture 15"/>
          <p:cNvPicPr>
            <a:picLocks noChangeAspect="1"/>
          </p:cNvPicPr>
          <p:nvPr/>
        </p:nvPicPr>
        <p:blipFill rotWithShape="1">
          <a:blip r:embed="rId9">
            <a:extLst>
              <a:ext uri="{BEBA8EAE-BF5A-486C-A8C5-ECC9F3942E4B}">
                <a14:imgProps xmlns:a14="http://schemas.microsoft.com/office/drawing/2010/main">
                  <a14:imgLayer r:embed="rId10">
                    <a14:imgEffect>
                      <a14:backgroundRemoval t="3828" b="95853" l="4968" r="87340"/>
                    </a14:imgEffect>
                  </a14:imgLayer>
                </a14:imgProps>
              </a:ext>
            </a:extLst>
          </a:blip>
          <a:srcRect r="9750"/>
          <a:stretch/>
        </p:blipFill>
        <p:spPr>
          <a:xfrm>
            <a:off x="7104039" y="832887"/>
            <a:ext cx="1132840" cy="1100082"/>
          </a:xfrm>
          <a:prstGeom prst="rect">
            <a:avLst/>
          </a:prstGeom>
        </p:spPr>
      </p:pic>
      <p:pic>
        <p:nvPicPr>
          <p:cNvPr id="17" name="Picture 16"/>
          <p:cNvPicPr>
            <a:picLocks noChangeAspect="1"/>
          </p:cNvPicPr>
          <p:nvPr/>
        </p:nvPicPr>
        <p:blipFill rotWithShape="1">
          <a:blip r:embed="rId11">
            <a:extLst>
              <a:ext uri="{BEBA8EAE-BF5A-486C-A8C5-ECC9F3942E4B}">
                <a14:imgProps xmlns:a14="http://schemas.microsoft.com/office/drawing/2010/main">
                  <a14:imgLayer r:embed="rId12">
                    <a14:imgEffect>
                      <a14:backgroundRemoval t="10379" b="90110" l="7229" r="70099"/>
                    </a14:imgEffect>
                  </a14:imgLayer>
                </a14:imgProps>
              </a:ext>
            </a:extLst>
          </a:blip>
          <a:srcRect l="4970" t="5879" r="25076" b="6278"/>
          <a:stretch/>
        </p:blipFill>
        <p:spPr>
          <a:xfrm>
            <a:off x="10064546" y="750171"/>
            <a:ext cx="1168981" cy="1171256"/>
          </a:xfrm>
          <a:prstGeom prst="rect">
            <a:avLst/>
          </a:prstGeom>
        </p:spPr>
      </p:pic>
      <p:pic>
        <p:nvPicPr>
          <p:cNvPr id="18" name="Picture 17"/>
          <p:cNvPicPr>
            <a:picLocks noChangeAspect="1"/>
          </p:cNvPicPr>
          <p:nvPr/>
        </p:nvPicPr>
        <p:blipFill rotWithShape="1">
          <a:blip r:embed="rId13">
            <a:extLst>
              <a:ext uri="{BEBA8EAE-BF5A-486C-A8C5-ECC9F3942E4B}">
                <a14:imgProps xmlns:a14="http://schemas.microsoft.com/office/drawing/2010/main">
                  <a14:imgLayer r:embed="rId14">
                    <a14:imgEffect>
                      <a14:backgroundRemoval t="5858" b="97275" l="9907" r="89977"/>
                    </a14:imgEffect>
                  </a14:imgLayer>
                </a14:imgProps>
              </a:ext>
            </a:extLst>
          </a:blip>
          <a:srcRect l="12285" t="6706" r="13735"/>
          <a:stretch/>
        </p:blipFill>
        <p:spPr>
          <a:xfrm>
            <a:off x="8679884" y="2584145"/>
            <a:ext cx="1142396" cy="1059789"/>
          </a:xfrm>
          <a:prstGeom prst="rect">
            <a:avLst/>
          </a:prstGeom>
        </p:spPr>
      </p:pic>
      <p:cxnSp>
        <p:nvCxnSpPr>
          <p:cNvPr id="19" name="Straight Arrow Connector 18"/>
          <p:cNvCxnSpPr/>
          <p:nvPr/>
        </p:nvCxnSpPr>
        <p:spPr>
          <a:xfrm>
            <a:off x="9098574" y="1257915"/>
            <a:ext cx="0" cy="200009"/>
          </a:xfrm>
          <a:prstGeom prst="straightConnector1">
            <a:avLst/>
          </a:prstGeom>
          <a:ln>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9140049" y="2430431"/>
            <a:ext cx="0" cy="200009"/>
          </a:xfrm>
          <a:prstGeom prst="straightConnector1">
            <a:avLst/>
          </a:prstGeom>
          <a:ln>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9982169" y="1509799"/>
            <a:ext cx="164754" cy="100005"/>
          </a:xfrm>
          <a:prstGeom prst="straightConnector1">
            <a:avLst/>
          </a:prstGeom>
          <a:ln>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8100692" y="1506544"/>
            <a:ext cx="164754" cy="100005"/>
          </a:xfrm>
          <a:prstGeom prst="straightConnector1">
            <a:avLst/>
          </a:prstGeom>
          <a:ln>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flipV="1">
            <a:off x="9982169" y="2430431"/>
            <a:ext cx="164754" cy="100005"/>
          </a:xfrm>
          <a:prstGeom prst="straightConnector1">
            <a:avLst/>
          </a:prstGeom>
          <a:ln>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8266826" y="2462656"/>
            <a:ext cx="164754" cy="100005"/>
          </a:xfrm>
          <a:prstGeom prst="straightConnector1">
            <a:avLst/>
          </a:prstGeom>
          <a:ln>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 name="Text Placeholder 2"/>
          <p:cNvSpPr>
            <a:spLocks noGrp="1"/>
          </p:cNvSpPr>
          <p:nvPr>
            <p:ph type="body" sz="quarter" idx="14"/>
          </p:nvPr>
        </p:nvSpPr>
        <p:spPr>
          <a:xfrm>
            <a:off x="0" y="103001"/>
            <a:ext cx="4102100" cy="3368964"/>
          </a:xfrm>
        </p:spPr>
        <p:txBody>
          <a:bodyPr/>
          <a:lstStyle/>
          <a:p>
            <a:r>
              <a:rPr lang="en-US" dirty="0"/>
              <a:t>Land</a:t>
            </a:r>
          </a:p>
          <a:p>
            <a:r>
              <a:rPr lang="en-US" dirty="0"/>
              <a:t>Use</a:t>
            </a:r>
          </a:p>
          <a:p>
            <a:r>
              <a:rPr lang="en-US" dirty="0"/>
              <a:t>Conflict </a:t>
            </a:r>
          </a:p>
          <a:p>
            <a:r>
              <a:rPr lang="en-US" dirty="0"/>
              <a:t>Identification </a:t>
            </a:r>
          </a:p>
          <a:p>
            <a:r>
              <a:rPr lang="en-US" dirty="0"/>
              <a:t>Strategy (LUCIS)</a:t>
            </a:r>
          </a:p>
        </p:txBody>
      </p:sp>
      <p:sp>
        <p:nvSpPr>
          <p:cNvPr id="26" name="Text Placeholder 1"/>
          <p:cNvSpPr txBox="1">
            <a:spLocks/>
          </p:cNvSpPr>
          <p:nvPr/>
        </p:nvSpPr>
        <p:spPr>
          <a:xfrm>
            <a:off x="10633" y="3719715"/>
            <a:ext cx="12199681" cy="313828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200"/>
              </a:spcBef>
              <a:buClr>
                <a:schemeClr val="accent1"/>
              </a:buClr>
              <a:buFont typeface="Webdings" panose="05030102010509060703" pitchFamily="18" charset="2"/>
              <a:buChar char="4"/>
            </a:pPr>
            <a:r>
              <a:rPr lang="en-US" b="1" dirty="0">
                <a:solidFill>
                  <a:schemeClr val="bg2">
                    <a:lumMod val="50000"/>
                  </a:schemeClr>
                </a:solidFill>
                <a:latin typeface="Century Gothic" panose="020B0502020202020204" pitchFamily="34" charset="0"/>
              </a:rPr>
              <a:t>Integrates</a:t>
            </a:r>
            <a:r>
              <a:rPr lang="en-US" dirty="0">
                <a:solidFill>
                  <a:schemeClr val="bg2">
                    <a:lumMod val="50000"/>
                  </a:schemeClr>
                </a:solidFill>
                <a:latin typeface="Century Gothic" panose="020B0502020202020204" pitchFamily="34" charset="0"/>
              </a:rPr>
              <a:t> input datasets to create suitability data layers based on defined goals and objectives </a:t>
            </a:r>
          </a:p>
          <a:p>
            <a:pPr marL="342900" indent="-342900">
              <a:spcBef>
                <a:spcPts val="200"/>
              </a:spcBef>
              <a:buClr>
                <a:schemeClr val="accent1"/>
              </a:buClr>
              <a:buFont typeface="Webdings" panose="05030102010509060703" pitchFamily="18" charset="2"/>
              <a:buChar char="4"/>
            </a:pPr>
            <a:endParaRPr lang="en-US" b="1" dirty="0">
              <a:solidFill>
                <a:schemeClr val="bg2">
                  <a:lumMod val="50000"/>
                </a:schemeClr>
              </a:solidFill>
              <a:latin typeface="Century Gothic" panose="020B0502020202020204" pitchFamily="34" charset="0"/>
            </a:endParaRPr>
          </a:p>
          <a:p>
            <a:pPr marL="342900" lvl="0" indent="-342900">
              <a:spcBef>
                <a:spcPts val="200"/>
              </a:spcBef>
              <a:buClr>
                <a:schemeClr val="accent1"/>
              </a:buClr>
              <a:buFont typeface="Webdings" panose="05030102010509060703" pitchFamily="18" charset="2"/>
              <a:buChar char="4"/>
            </a:pPr>
            <a:r>
              <a:rPr lang="en-US" b="1" dirty="0">
                <a:solidFill>
                  <a:schemeClr val="bg2">
                    <a:lumMod val="50000"/>
                  </a:schemeClr>
                </a:solidFill>
                <a:latin typeface="Century Gothic" panose="020B0502020202020204" pitchFamily="34" charset="0"/>
              </a:rPr>
              <a:t>Locates</a:t>
            </a:r>
            <a:r>
              <a:rPr lang="en-US" dirty="0">
                <a:solidFill>
                  <a:schemeClr val="bg2">
                    <a:lumMod val="50000"/>
                  </a:schemeClr>
                </a:solidFill>
                <a:latin typeface="Century Gothic" panose="020B0502020202020204" pitchFamily="34" charset="0"/>
              </a:rPr>
              <a:t> areas of potential land use conflict based on suitability prioritization and ranking </a:t>
            </a:r>
          </a:p>
          <a:p>
            <a:pPr marL="342900" lvl="0" indent="-342900">
              <a:spcBef>
                <a:spcPts val="200"/>
              </a:spcBef>
              <a:buClr>
                <a:schemeClr val="accent1"/>
              </a:buClr>
              <a:buFont typeface="Webdings" panose="05030102010509060703" pitchFamily="18" charset="2"/>
              <a:buChar char="4"/>
            </a:pPr>
            <a:endParaRPr lang="en-US" dirty="0">
              <a:solidFill>
                <a:schemeClr val="bg2">
                  <a:lumMod val="50000"/>
                </a:schemeClr>
              </a:solidFill>
              <a:latin typeface="Century Gothic" panose="020B0502020202020204" pitchFamily="34" charset="0"/>
            </a:endParaRPr>
          </a:p>
          <a:p>
            <a:pPr marL="342900" indent="-342900">
              <a:spcBef>
                <a:spcPts val="200"/>
              </a:spcBef>
              <a:buClr>
                <a:schemeClr val="accent1"/>
              </a:buClr>
              <a:buFont typeface="Webdings" panose="05030102010509060703" pitchFamily="18" charset="2"/>
              <a:buChar char="4"/>
            </a:pPr>
            <a:r>
              <a:rPr lang="en-US" b="1" dirty="0">
                <a:solidFill>
                  <a:schemeClr val="bg2">
                    <a:lumMod val="50000"/>
                  </a:schemeClr>
                </a:solidFill>
                <a:latin typeface="Century Gothic" panose="020B0502020202020204" pitchFamily="34" charset="0"/>
              </a:rPr>
              <a:t>Produces</a:t>
            </a:r>
            <a:r>
              <a:rPr lang="en-US" dirty="0">
                <a:solidFill>
                  <a:schemeClr val="bg2">
                    <a:lumMod val="50000"/>
                  </a:schemeClr>
                </a:solidFill>
                <a:latin typeface="Century Gothic" panose="020B0502020202020204" pitchFamily="34" charset="0"/>
              </a:rPr>
              <a:t> flexible land use allocation scenarios based on goals and objectives that can be easily adapted</a:t>
            </a:r>
          </a:p>
        </p:txBody>
      </p:sp>
    </p:spTree>
    <p:extLst>
      <p:ext uri="{BB962C8B-B14F-4D97-AF65-F5344CB8AC3E}">
        <p14:creationId xmlns:p14="http://schemas.microsoft.com/office/powerpoint/2010/main" val="23379089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Placeholder 2"/>
          <p:cNvSpPr>
            <a:spLocks noGrp="1"/>
          </p:cNvSpPr>
          <p:nvPr>
            <p:ph type="body" sz="quarter" idx="14"/>
          </p:nvPr>
        </p:nvSpPr>
        <p:spPr>
          <a:xfrm>
            <a:off x="0" y="103001"/>
            <a:ext cx="4102100" cy="3368964"/>
          </a:xfrm>
        </p:spPr>
        <p:txBody>
          <a:bodyPr/>
          <a:lstStyle/>
          <a:p>
            <a:r>
              <a:rPr lang="en-US" dirty="0"/>
              <a:t>Soil</a:t>
            </a:r>
          </a:p>
          <a:p>
            <a:r>
              <a:rPr lang="en-US" dirty="0"/>
              <a:t>Water</a:t>
            </a:r>
          </a:p>
          <a:p>
            <a:r>
              <a:rPr lang="en-US" dirty="0"/>
              <a:t>Analysis</a:t>
            </a:r>
          </a:p>
          <a:p>
            <a:r>
              <a:rPr lang="en-US" dirty="0"/>
              <a:t>Tool (SWAT)</a:t>
            </a:r>
          </a:p>
        </p:txBody>
      </p:sp>
      <p:sp>
        <p:nvSpPr>
          <p:cNvPr id="26" name="Text Placeholder 1"/>
          <p:cNvSpPr txBox="1">
            <a:spLocks/>
          </p:cNvSpPr>
          <p:nvPr/>
        </p:nvSpPr>
        <p:spPr>
          <a:xfrm>
            <a:off x="10633" y="3471965"/>
            <a:ext cx="12199681" cy="301456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200"/>
              </a:spcBef>
              <a:buClr>
                <a:schemeClr val="accent1"/>
              </a:buClr>
              <a:buFont typeface="Webdings" panose="05030102010509060703" pitchFamily="18" charset="2"/>
              <a:buChar char="4"/>
            </a:pPr>
            <a:r>
              <a:rPr lang="en-US" b="1" dirty="0">
                <a:solidFill>
                  <a:schemeClr val="bg2">
                    <a:lumMod val="50000"/>
                  </a:schemeClr>
                </a:solidFill>
                <a:latin typeface="Century Gothic" panose="020B0502020202020204" pitchFamily="34" charset="0"/>
              </a:rPr>
              <a:t>Delineates </a:t>
            </a:r>
            <a:r>
              <a:rPr lang="en-US" dirty="0">
                <a:solidFill>
                  <a:schemeClr val="bg2">
                    <a:lumMod val="50000"/>
                  </a:schemeClr>
                </a:solidFill>
                <a:latin typeface="Century Gothic" panose="020B0502020202020204" pitchFamily="34" charset="0"/>
              </a:rPr>
              <a:t> watersheds and their sub basin from chosen location utilizing a DEM</a:t>
            </a:r>
          </a:p>
          <a:p>
            <a:pPr marL="342900" indent="-342900">
              <a:spcBef>
                <a:spcPts val="200"/>
              </a:spcBef>
              <a:buClr>
                <a:schemeClr val="accent1"/>
              </a:buClr>
              <a:buFont typeface="Webdings" panose="05030102010509060703" pitchFamily="18" charset="2"/>
              <a:buChar char="4"/>
            </a:pPr>
            <a:endParaRPr lang="en-US" dirty="0">
              <a:solidFill>
                <a:schemeClr val="bg2">
                  <a:lumMod val="50000"/>
                </a:schemeClr>
              </a:solidFill>
              <a:latin typeface="Century Gothic" panose="020B0502020202020204" pitchFamily="34" charset="0"/>
            </a:endParaRPr>
          </a:p>
          <a:p>
            <a:pPr marL="342900" lvl="0" indent="-342900">
              <a:spcBef>
                <a:spcPts val="200"/>
              </a:spcBef>
              <a:buClr>
                <a:schemeClr val="accent1"/>
              </a:buClr>
              <a:buFont typeface="Webdings" panose="05030102010509060703" pitchFamily="18" charset="2"/>
              <a:buChar char="4"/>
            </a:pPr>
            <a:r>
              <a:rPr lang="en-US" b="1" dirty="0">
                <a:solidFill>
                  <a:schemeClr val="bg2">
                    <a:lumMod val="50000"/>
                  </a:schemeClr>
                </a:solidFill>
                <a:latin typeface="Century Gothic" panose="020B0502020202020204" pitchFamily="34" charset="0"/>
              </a:rPr>
              <a:t>Incorporates </a:t>
            </a:r>
            <a:r>
              <a:rPr lang="en-US" dirty="0">
                <a:solidFill>
                  <a:schemeClr val="bg2">
                    <a:lumMod val="50000"/>
                  </a:schemeClr>
                </a:solidFill>
                <a:latin typeface="Century Gothic" panose="020B0502020202020204" pitchFamily="34" charset="0"/>
              </a:rPr>
              <a:t>soil data to best model the interaction between soil properties and precipitation.</a:t>
            </a:r>
          </a:p>
          <a:p>
            <a:pPr lvl="0">
              <a:spcBef>
                <a:spcPts val="200"/>
              </a:spcBef>
              <a:buClr>
                <a:schemeClr val="accent1"/>
              </a:buClr>
            </a:pPr>
            <a:endParaRPr lang="en-US" dirty="0">
              <a:solidFill>
                <a:schemeClr val="bg2">
                  <a:lumMod val="50000"/>
                </a:schemeClr>
              </a:solidFill>
              <a:latin typeface="Century Gothic" panose="020B0502020202020204" pitchFamily="34" charset="0"/>
            </a:endParaRPr>
          </a:p>
          <a:p>
            <a:pPr marL="342900" indent="-342900">
              <a:spcBef>
                <a:spcPts val="200"/>
              </a:spcBef>
              <a:buClr>
                <a:schemeClr val="accent1"/>
              </a:buClr>
              <a:buFont typeface="Webdings" panose="05030102010509060703" pitchFamily="18" charset="2"/>
              <a:buChar char="4"/>
            </a:pPr>
            <a:r>
              <a:rPr lang="en-US" b="1" dirty="0">
                <a:solidFill>
                  <a:schemeClr val="bg2">
                    <a:lumMod val="50000"/>
                  </a:schemeClr>
                </a:solidFill>
                <a:latin typeface="Century Gothic" panose="020B0502020202020204" pitchFamily="34" charset="0"/>
              </a:rPr>
              <a:t>Produces</a:t>
            </a:r>
            <a:r>
              <a:rPr lang="en-US" dirty="0">
                <a:solidFill>
                  <a:schemeClr val="bg2">
                    <a:lumMod val="50000"/>
                  </a:schemeClr>
                </a:solidFill>
                <a:latin typeface="Century Gothic" panose="020B0502020202020204" pitchFamily="34" charset="0"/>
              </a:rPr>
              <a:t> hydrological model of water-related processes in watersheds</a:t>
            </a:r>
          </a:p>
          <a:p>
            <a:pPr>
              <a:spcBef>
                <a:spcPts val="200"/>
              </a:spcBef>
              <a:buClr>
                <a:schemeClr val="accent1"/>
              </a:buClr>
            </a:pPr>
            <a:endParaRPr lang="en-US" dirty="0">
              <a:solidFill>
                <a:schemeClr val="bg2">
                  <a:lumMod val="50000"/>
                </a:schemeClr>
              </a:solidFill>
              <a:latin typeface="Century Gothic" panose="020B0502020202020204" pitchFamily="34" charset="0"/>
            </a:endParaRPr>
          </a:p>
          <a:p>
            <a:pPr marL="342900" lvl="0" indent="-342900">
              <a:spcBef>
                <a:spcPts val="200"/>
              </a:spcBef>
              <a:buClr>
                <a:schemeClr val="accent1"/>
              </a:buClr>
              <a:buFont typeface="Webdings" panose="05030102010509060703" pitchFamily="18" charset="2"/>
              <a:buChar char="4"/>
            </a:pPr>
            <a:r>
              <a:rPr lang="en-US" b="1" dirty="0">
                <a:solidFill>
                  <a:schemeClr val="bg2">
                    <a:lumMod val="50000"/>
                  </a:schemeClr>
                </a:solidFill>
                <a:latin typeface="Century Gothic" panose="020B0502020202020204" pitchFamily="34" charset="0"/>
              </a:rPr>
              <a:t>Quantifies</a:t>
            </a:r>
            <a:r>
              <a:rPr lang="en-US" dirty="0">
                <a:solidFill>
                  <a:schemeClr val="bg2">
                    <a:lumMod val="50000"/>
                  </a:schemeClr>
                </a:solidFill>
                <a:latin typeface="Century Gothic" panose="020B0502020202020204" pitchFamily="34" charset="0"/>
              </a:rPr>
              <a:t> the effect of land use and management on ecosystems to inform best management practices</a:t>
            </a:r>
          </a:p>
          <a:p>
            <a:pPr marL="342900" lvl="0" indent="-342900">
              <a:spcBef>
                <a:spcPts val="200"/>
              </a:spcBef>
              <a:buClr>
                <a:schemeClr val="accent1"/>
              </a:buClr>
              <a:buFont typeface="Webdings" panose="05030102010509060703" pitchFamily="18" charset="2"/>
              <a:buChar char="4"/>
            </a:pPr>
            <a:endParaRPr lang="en-US" dirty="0">
              <a:solidFill>
                <a:schemeClr val="bg2">
                  <a:lumMod val="50000"/>
                </a:schemeClr>
              </a:solidFill>
              <a:latin typeface="Century Gothic" panose="020B0502020202020204" pitchFamily="34" charset="0"/>
            </a:endParaRPr>
          </a:p>
          <a:p>
            <a:pPr marL="342900" lvl="0" indent="-342900">
              <a:spcBef>
                <a:spcPts val="200"/>
              </a:spcBef>
              <a:buClr>
                <a:schemeClr val="accent1"/>
              </a:buClr>
              <a:buFont typeface="Webdings" panose="05030102010509060703" pitchFamily="18" charset="2"/>
              <a:buChar char="4"/>
            </a:pPr>
            <a:endParaRPr lang="en-US" dirty="0">
              <a:solidFill>
                <a:schemeClr val="bg2">
                  <a:lumMod val="50000"/>
                </a:schemeClr>
              </a:solidFill>
              <a:latin typeface="Century Gothic" panose="020B050202020202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7922" y="511514"/>
            <a:ext cx="1491845" cy="258513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1960" y="454485"/>
            <a:ext cx="1724471" cy="2700159"/>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t="2641" b="1"/>
          <a:stretch/>
        </p:blipFill>
        <p:spPr>
          <a:xfrm>
            <a:off x="10407167" y="420322"/>
            <a:ext cx="1582411" cy="2734322"/>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00004" y="420322"/>
            <a:ext cx="1582026" cy="2578521"/>
          </a:xfrm>
          <a:prstGeom prst="rect">
            <a:avLst/>
          </a:prstGeom>
        </p:spPr>
      </p:pic>
    </p:spTree>
    <p:extLst>
      <p:ext uri="{BB962C8B-B14F-4D97-AF65-F5344CB8AC3E}">
        <p14:creationId xmlns:p14="http://schemas.microsoft.com/office/powerpoint/2010/main" val="21594463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4345</TotalTime>
  <Words>3419</Words>
  <Application>Microsoft Office PowerPoint</Application>
  <PresentationFormat>Widescreen</PresentationFormat>
  <Paragraphs>299</Paragraphs>
  <Slides>22</Slides>
  <Notes>22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Century Gothic</vt:lpstr>
      <vt:lpstr>Questrial</vt:lpstr>
      <vt:lpstr>Webdings</vt:lpstr>
      <vt:lpstr>Office Theme</vt:lpstr>
      <vt:lpstr>Identifying Key Urban Areas to Reduce Stormwater Runoff and Maximize Conservation Efforts in Metropolitan Atlanta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Fenn, Teresa E. (LARC-E3)[SSAI DEVELOP]</cp:lastModifiedBy>
  <cp:revision>307</cp:revision>
  <dcterms:created xsi:type="dcterms:W3CDTF">2015-05-18T13:26:09Z</dcterms:created>
  <dcterms:modified xsi:type="dcterms:W3CDTF">2016-08-05T20:28:39Z</dcterms:modified>
</cp:coreProperties>
</file>