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Stuyvesant" initials="" lastIdx="1" clrIdx="0"/>
  <p:cmAuthor id="1" name="Stuyvesant, Amy (LARC-E3)[DEVELOP]" initials="SA(" lastIdx="2" clrIdx="1">
    <p:extLst>
      <p:ext uri="{19B8F6BF-5375-455C-9EA6-DF929625EA0E}">
        <p15:presenceInfo xmlns:p15="http://schemas.microsoft.com/office/powerpoint/2012/main" userId="S-1-5-21-330711430-3775241029-4075259233-668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277E304-A260-441E-AD97-09693E2BD4BC}">
  <a:tblStyle styleId="{D277E304-A260-441E-AD97-09693E2BD4BC}"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64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lvl1pPr marL="0" marR="0" indent="0" algn="r" rtl="0">
              <a:lnSpc>
                <a:spcPct val="100000"/>
              </a:lnSpc>
              <a:spcBef>
                <a:spcPts val="0"/>
              </a:spcBef>
              <a:spcAft>
                <a:spcPts val="0"/>
              </a:spcAft>
              <a:buNone/>
              <a:defRPr sz="1200" b="0" i="0" u="none" strike="noStrike" cap="none" baseline="0">
                <a:solidFill>
                  <a:schemeClr val="dk1"/>
                </a:solidFill>
                <a:latin typeface="Calibri"/>
                <a:ea typeface="Calibri"/>
                <a:cs typeface="Calibri"/>
                <a:sym typeface="Calibri"/>
                <a:rtl val="0"/>
              </a:defRPr>
            </a:lvl1pPr>
          </a:lstStyle>
          <a:p>
            <a:pPr marL="0" lvl="0" indent="0">
              <a:spcBef>
                <a:spcPts val="0"/>
              </a:spcBef>
              <a:buClr>
                <a:schemeClr val="dk1"/>
              </a:buClr>
              <a:buSzPct val="25000"/>
              <a:buFont typeface="Calibri"/>
              <a:buNone/>
            </a:pPr>
            <a:fld id="{00000000-1234-1234-1234-123412341234}" type="slidenum">
              <a:rPr lang="en-US"/>
              <a:t>‹#›</a:t>
            </a:fld>
            <a:endParaRPr lang="en-US"/>
          </a:p>
        </p:txBody>
      </p:sp>
    </p:spTree>
    <p:extLst>
      <p:ext uri="{BB962C8B-B14F-4D97-AF65-F5344CB8AC3E}">
        <p14:creationId xmlns:p14="http://schemas.microsoft.com/office/powerpoint/2010/main" val="171759160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Good Afternoon. My name is Amy Stuyvesant and I am the team lead for the Arizona Health and Air Quality project where we are looking at enhancing extreme heat intervention and preparedness activities in Maricopa County, AZ.</a:t>
            </a:r>
          </a:p>
        </p:txBody>
      </p:sp>
      <p:sp>
        <p:nvSpPr>
          <p:cNvPr id="115" name="Shape 11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58228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Our project aimed to answer the “how” and “when/where” questions of variations in the UHI effect. Future studies would benefit by increasing this analysis to tackle the “why” questions, such as quantifying surface feature classifications under each heat anomaly to determine any patterns. On top of that, we see potential for this project to continue even further and provide insight into longer term bigger focus solutions that tackle other DEVELOP areas of interest, such as energy and water resources. Over time, we would like to see this information used as a means to provide a suitability analysis for the effective placement of solar panels (or at least to get the conversations heading this way in how solar panels can help save lives in Maricopa) with the idea being that cleaner energy reducing negative climate forcings and solar panels specifically are less water intensive and can inherently cool buildings more efficiently when placed on rooftops by creating an inverse insulation effect.</a:t>
            </a:r>
          </a:p>
        </p:txBody>
      </p:sp>
      <p:sp>
        <p:nvSpPr>
          <p:cNvPr id="239" name="Shape 239"/>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10</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960707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200" b="0" i="0" u="none" strike="noStrike" cap="none" baseline="0">
              <a:solidFill>
                <a:schemeClr val="dk1"/>
              </a:solidFill>
              <a:latin typeface="Arial"/>
              <a:ea typeface="Arial"/>
              <a:cs typeface="Arial"/>
              <a:sym typeface="Arial"/>
            </a:endParaRPr>
          </a:p>
        </p:txBody>
      </p:sp>
      <p:sp>
        <p:nvSpPr>
          <p:cNvPr id="249" name="Shape 24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9067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Basemap: ESRI basemaps</a:t>
            </a:r>
          </a:p>
          <a:p>
            <a:pPr marL="0" marR="0" lvl="0" indent="0" algn="l" rtl="0">
              <a:spcBef>
                <a:spcPts val="0"/>
              </a:spcBef>
              <a:buClr>
                <a:schemeClr val="dk1"/>
              </a:buClr>
              <a:buSzPct val="25000"/>
              <a:buFont typeface="Arial"/>
              <a:buNone/>
            </a:pPr>
            <a:r>
              <a:rPr lang="en-US" sz="1200">
                <a:solidFill>
                  <a:schemeClr val="dk1"/>
                </a:solidFill>
              </a:rPr>
              <a:t>Our study areas takes place in the southwest portion of Arizona</a:t>
            </a:r>
            <a:r>
              <a:rPr lang="en-US" sz="1200" b="0" i="0" u="none" strike="noStrike" cap="none" baseline="0">
                <a:solidFill>
                  <a:schemeClr val="dk1"/>
                </a:solidFill>
                <a:latin typeface="Arial"/>
                <a:ea typeface="Arial"/>
                <a:cs typeface="Arial"/>
                <a:sym typeface="Arial"/>
              </a:rPr>
              <a:t>. This includes the major city of Phoenix</a:t>
            </a:r>
            <a:r>
              <a:rPr lang="en-US" sz="1200">
                <a:solidFill>
                  <a:schemeClr val="dk1"/>
                </a:solidFill>
              </a:rPr>
              <a:t> that provides us with interesting data </a:t>
            </a:r>
            <a:r>
              <a:rPr lang="en-US" sz="1200" b="0" i="0" u="none" strike="noStrike" cap="none" baseline="0">
                <a:solidFill>
                  <a:schemeClr val="dk1"/>
                </a:solidFill>
                <a:latin typeface="Arial"/>
                <a:ea typeface="Arial"/>
                <a:cs typeface="Arial"/>
                <a:sym typeface="Arial"/>
              </a:rPr>
              <a:t>based on its Urban Heat Index effects. </a:t>
            </a:r>
            <a:r>
              <a:rPr lang="en-US" sz="1200">
                <a:solidFill>
                  <a:schemeClr val="dk1"/>
                </a:solidFill>
              </a:rPr>
              <a:t>Our time period includes the summer months, May - September,</a:t>
            </a:r>
            <a:r>
              <a:rPr lang="en-US" sz="1200" b="0" i="0" u="none" strike="noStrike" cap="none" baseline="0">
                <a:solidFill>
                  <a:schemeClr val="dk1"/>
                </a:solidFill>
                <a:latin typeface="Arial"/>
                <a:ea typeface="Arial"/>
                <a:cs typeface="Arial"/>
                <a:sym typeface="Arial"/>
              </a:rPr>
              <a:t> </a:t>
            </a:r>
            <a:r>
              <a:rPr lang="en-US" sz="1200">
                <a:solidFill>
                  <a:schemeClr val="dk1"/>
                </a:solidFill>
              </a:rPr>
              <a:t>for </a:t>
            </a:r>
            <a:r>
              <a:rPr lang="en-US" sz="1200" b="0" i="0" u="none" strike="noStrike" cap="none" baseline="0">
                <a:solidFill>
                  <a:schemeClr val="dk1"/>
                </a:solidFill>
                <a:latin typeface="Arial"/>
                <a:ea typeface="Arial"/>
                <a:cs typeface="Arial"/>
                <a:sym typeface="Arial"/>
              </a:rPr>
              <a:t>2005 - 201</a:t>
            </a:r>
            <a:r>
              <a:rPr lang="en-US" sz="1200">
                <a:solidFill>
                  <a:schemeClr val="dk1"/>
                </a:solidFill>
              </a:rPr>
              <a:t>4</a:t>
            </a:r>
            <a:r>
              <a:rPr lang="en-US" sz="1200" b="0" i="0" u="none" strike="noStrike" cap="none" baseline="0">
                <a:solidFill>
                  <a:schemeClr val="dk1"/>
                </a:solidFill>
                <a:latin typeface="Arial"/>
                <a:ea typeface="Arial"/>
                <a:cs typeface="Arial"/>
                <a:sym typeface="Arial"/>
              </a:rPr>
              <a:t>.</a:t>
            </a:r>
          </a:p>
        </p:txBody>
      </p:sp>
      <p:sp>
        <p:nvSpPr>
          <p:cNvPr id="131" name="Shape 131"/>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7548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a:latin typeface="Century Gothic"/>
                <a:ea typeface="Century Gothic"/>
                <a:cs typeface="Century Gothic"/>
                <a:sym typeface="Century Gothic"/>
              </a:rPr>
              <a:t>(Source authors: Greene et al., 2011, Hartz et al., 2012, and Zhang et al. 2013, MCDPH, 2014, Harlan, 2006, Johnson &amp; Wilson, 2009)</a:t>
            </a:r>
          </a:p>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Extreme heat causes heat related and heat caused deaths throughout Maricopa County, where nearly 100 people die each year and nearly 1000s suffer from heat related illnesses. These effects are not distributed equally throughout the city or among demographic groups, where the civilians most affected in</a:t>
            </a:r>
            <a:r>
              <a:rPr lang="en-US" sz="1200">
                <a:solidFill>
                  <a:schemeClr val="dk1"/>
                </a:solidFill>
                <a:latin typeface="Calibri"/>
                <a:ea typeface="Calibri"/>
                <a:cs typeface="Calibri"/>
                <a:sym typeface="Calibri"/>
              </a:rPr>
              <a:t>clude those without air conditioning or proper insulation, low-income, newcomers, homeless, minorities, and the socially isolated</a:t>
            </a:r>
            <a:r>
              <a:rPr lang="en-US" sz="1200" b="0" i="0" u="none" strike="noStrike" cap="none" baseline="0">
                <a:solidFill>
                  <a:schemeClr val="dk1"/>
                </a:solidFill>
                <a:latin typeface="Calibri"/>
                <a:ea typeface="Calibri"/>
                <a:cs typeface="Calibri"/>
                <a:sym typeface="Calibri"/>
              </a:rPr>
              <a:t>. While these deaths are tragic, they are preventable.</a:t>
            </a:r>
          </a:p>
        </p:txBody>
      </p:sp>
      <p:sp>
        <p:nvSpPr>
          <p:cNvPr id="142" name="Shape 142"/>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tl val="0"/>
              </a:rPr>
              <a:t>3</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52650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Our project fills knowledge gaps associated with the variability within the UHI effect, particular</a:t>
            </a:r>
            <a:r>
              <a:rPr lang="en-US" sz="1200">
                <a:solidFill>
                  <a:schemeClr val="dk1"/>
                </a:solidFill>
              </a:rPr>
              <a:t>ly on a day-to-day basis</a:t>
            </a:r>
            <a:r>
              <a:rPr lang="en-US" sz="1200" b="0" i="0" u="none" strike="noStrike" cap="none" baseline="0">
                <a:solidFill>
                  <a:schemeClr val="dk1"/>
                </a:solidFill>
                <a:latin typeface="Arial"/>
                <a:ea typeface="Arial"/>
                <a:cs typeface="Arial"/>
                <a:sym typeface="Arial"/>
              </a:rPr>
              <a:t>. We </a:t>
            </a:r>
            <a:r>
              <a:rPr lang="en-US" sz="1200">
                <a:solidFill>
                  <a:schemeClr val="dk1"/>
                </a:solidFill>
              </a:rPr>
              <a:t>aimed to look at extreme heat anomalies, or days reaching temperatures above 104F, in order to to then understand where, how, and why these variations occur. As you can see in these images, the hottest areas in the county differ by day. </a:t>
            </a:r>
            <a:r>
              <a:rPr lang="en-US" sz="1200" b="0" i="0" u="none" strike="noStrike" cap="none" baseline="0">
                <a:solidFill>
                  <a:schemeClr val="dk1"/>
                </a:solidFill>
                <a:latin typeface="Arial"/>
                <a:ea typeface="Arial"/>
                <a:cs typeface="Arial"/>
                <a:sym typeface="Arial"/>
              </a:rPr>
              <a:t>On top of this, previous studies have used statistical regressions to assume demographic patterns. We have access to survey results that will more accurately calculate these demographic trends. Together, we will be able to provide a more detailed look into the UHI variable effect on top of locating communities most at risk so that the MCDPH’s adaptive capacity may effectively anticipate needs for relief efforts.</a:t>
            </a:r>
          </a:p>
        </p:txBody>
      </p:sp>
      <p:sp>
        <p:nvSpPr>
          <p:cNvPr id="157" name="Shape 15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4</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96853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We primarily used Aqua MODIS to gather surface temperature values on a daily basis. We used weather station data to isolate dates where air temperature was above 104F as dates of interest from ou</a:t>
            </a:r>
            <a:r>
              <a:rPr lang="en-US" sz="1200">
                <a:solidFill>
                  <a:schemeClr val="dk1"/>
                </a:solidFill>
              </a:rPr>
              <a:t>r study. Images on these dates were then </a:t>
            </a:r>
            <a:r>
              <a:rPr lang="en-US" sz="1200" b="0" i="0" u="none" strike="noStrike" cap="none" baseline="0">
                <a:solidFill>
                  <a:schemeClr val="dk1"/>
                </a:solidFill>
                <a:latin typeface="Arial"/>
                <a:ea typeface="Arial"/>
                <a:cs typeface="Arial"/>
                <a:sym typeface="Arial"/>
              </a:rPr>
              <a:t>averaged by census tract for </a:t>
            </a:r>
            <a:r>
              <a:rPr lang="en-US" sz="1200">
                <a:solidFill>
                  <a:schemeClr val="dk1"/>
                </a:solidFill>
              </a:rPr>
              <a:t>surface</a:t>
            </a:r>
            <a:r>
              <a:rPr lang="en-US" sz="1200" b="0" i="0" u="none" strike="noStrike" cap="none" baseline="0">
                <a:solidFill>
                  <a:schemeClr val="dk1"/>
                </a:solidFill>
                <a:latin typeface="Arial"/>
                <a:ea typeface="Arial"/>
                <a:cs typeface="Arial"/>
                <a:sym typeface="Arial"/>
              </a:rPr>
              <a:t> </a:t>
            </a:r>
            <a:r>
              <a:rPr lang="en-US" sz="1200">
                <a:solidFill>
                  <a:schemeClr val="dk1"/>
                </a:solidFill>
              </a:rPr>
              <a:t>temperature. Although air temperature is more relevant to what people feel, surface temperature provides insight into where and why UHI effects occur. We then </a:t>
            </a:r>
            <a:r>
              <a:rPr lang="en-US" sz="1200" b="0" i="0" u="none" strike="noStrike" cap="none" baseline="0">
                <a:solidFill>
                  <a:schemeClr val="dk1"/>
                </a:solidFill>
                <a:latin typeface="Arial"/>
                <a:ea typeface="Arial"/>
                <a:cs typeface="Arial"/>
                <a:sym typeface="Arial"/>
              </a:rPr>
              <a:t>compared in two ways: 1) in a</a:t>
            </a:r>
            <a:r>
              <a:rPr lang="en-US" sz="1200">
                <a:solidFill>
                  <a:schemeClr val="dk1"/>
                </a:solidFill>
              </a:rPr>
              <a:t> spatial consistency analysis</a:t>
            </a:r>
            <a:r>
              <a:rPr lang="en-US" sz="1200" b="0" i="0" u="none" strike="noStrike" cap="none" baseline="0">
                <a:solidFill>
                  <a:schemeClr val="dk1"/>
                </a:solidFill>
                <a:latin typeface="Arial"/>
                <a:ea typeface="Arial"/>
                <a:cs typeface="Arial"/>
                <a:sym typeface="Arial"/>
              </a:rPr>
              <a:t> to determine if the 30% hottest tracts are </a:t>
            </a:r>
            <a:r>
              <a:rPr lang="en-US" sz="1200">
                <a:solidFill>
                  <a:schemeClr val="dk1"/>
                </a:solidFill>
              </a:rPr>
              <a:t>consistently hot throughout the season</a:t>
            </a:r>
            <a:r>
              <a:rPr lang="en-US" sz="1200" b="0" i="0" u="none" strike="noStrike" cap="none" baseline="0">
                <a:solidFill>
                  <a:schemeClr val="dk1"/>
                </a:solidFill>
                <a:latin typeface="Arial"/>
                <a:ea typeface="Arial"/>
                <a:cs typeface="Arial"/>
                <a:sym typeface="Arial"/>
              </a:rPr>
              <a:t> and 2) how the measures of average surface temperature compare to each other within a season</a:t>
            </a:r>
            <a:r>
              <a:rPr lang="en-US" sz="1200">
                <a:solidFill>
                  <a:schemeClr val="dk1"/>
                </a:solidFill>
              </a:rPr>
              <a:t>, </a:t>
            </a:r>
            <a:r>
              <a:rPr lang="en-US" sz="1200" b="0" i="0" u="none" strike="noStrike" cap="none" baseline="0">
                <a:solidFill>
                  <a:schemeClr val="dk1"/>
                </a:solidFill>
                <a:latin typeface="Arial"/>
                <a:ea typeface="Arial"/>
                <a:cs typeface="Arial"/>
                <a:sym typeface="Arial"/>
              </a:rPr>
              <a:t>between years, and between days. This will reveal both spatial nuances and actual surface temperature nuances within the UHI effect. Our project is also using Landsat 8 and Terra ASTER to </a:t>
            </a:r>
            <a:r>
              <a:rPr lang="en-US" sz="1200">
                <a:solidFill>
                  <a:schemeClr val="dk1"/>
                </a:solidFill>
              </a:rPr>
              <a:t>determine accuracy of classifying land surfaces under the hottest tracts to begin answering why such variations occur, which will be expanded upon next term.</a:t>
            </a:r>
          </a:p>
        </p:txBody>
      </p:sp>
      <p:sp>
        <p:nvSpPr>
          <p:cNvPr id="177" name="Shape 177"/>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5</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3485958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b="0" i="0" u="none" strike="noStrike" cap="none" baseline="0">
                <a:solidFill>
                  <a:schemeClr val="dk1"/>
                </a:solidFill>
                <a:latin typeface="Arial"/>
                <a:ea typeface="Arial"/>
                <a:cs typeface="Arial"/>
                <a:sym typeface="Arial"/>
              </a:rPr>
              <a:t>With the survey results we ran various regressions to answer questions regarding the likelihood of AC use (against things like income, </a:t>
            </a:r>
            <a:r>
              <a:rPr lang="en-US" sz="1200">
                <a:solidFill>
                  <a:schemeClr val="dk1"/>
                </a:solidFill>
              </a:rPr>
              <a:t>non-native english speaker, and education</a:t>
            </a:r>
            <a:r>
              <a:rPr lang="en-US" sz="1200" b="0" i="0" u="none" strike="noStrike" cap="none" baseline="0">
                <a:solidFill>
                  <a:schemeClr val="dk1"/>
                </a:solidFill>
                <a:latin typeface="Arial"/>
                <a:ea typeface="Arial"/>
                <a:cs typeface="Arial"/>
                <a:sym typeface="Arial"/>
              </a:rPr>
              <a:t>). We also looked at what factors made someone more or less likely to </a:t>
            </a:r>
            <a:r>
              <a:rPr lang="en-US" sz="1200">
                <a:solidFill>
                  <a:schemeClr val="dk1"/>
                </a:solidFill>
              </a:rPr>
              <a:t>hear deployed warning messages</a:t>
            </a:r>
            <a:r>
              <a:rPr lang="en-US" sz="1200" b="0" i="0" u="none" strike="noStrike" cap="none" baseline="0">
                <a:solidFill>
                  <a:schemeClr val="dk1"/>
                </a:solidFill>
                <a:latin typeface="Arial"/>
                <a:ea typeface="Arial"/>
                <a:cs typeface="Arial"/>
                <a:sym typeface="Arial"/>
              </a:rPr>
              <a:t>. We added a spatial component by mapping </a:t>
            </a:r>
            <a:r>
              <a:rPr lang="en-US" sz="1200">
                <a:solidFill>
                  <a:schemeClr val="dk1"/>
                </a:solidFill>
              </a:rPr>
              <a:t>clusters </a:t>
            </a:r>
            <a:r>
              <a:rPr lang="en-US" sz="1200" b="0" i="0" u="none" strike="noStrike" cap="none" baseline="0">
                <a:solidFill>
                  <a:schemeClr val="dk1"/>
                </a:solidFill>
                <a:latin typeface="Arial"/>
                <a:ea typeface="Arial"/>
                <a:cs typeface="Arial"/>
                <a:sym typeface="Arial"/>
              </a:rPr>
              <a:t>of survey respondents and their answers. This map repres</a:t>
            </a:r>
            <a:r>
              <a:rPr lang="en-US" sz="1200">
                <a:solidFill>
                  <a:schemeClr val="dk1"/>
                </a:solidFill>
              </a:rPr>
              <a:t>ents the distributions of surveys throughout Phoenix and surrounding areas.</a:t>
            </a:r>
          </a:p>
        </p:txBody>
      </p:sp>
      <p:sp>
        <p:nvSpPr>
          <p:cNvPr id="189" name="Shape 189"/>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6</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0895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a:t>While we did establish that there is a significant association of the amount of extreme heat days between month and year and that the surface temperatures varied within a season and between years, the take away results refer to the daily surface temperature comparisons. Here we have the top 30% hottest census tracts compared to the rest of the tracts in the county on a day by day basis for the year 2012 both for daytime thermal imagery and nighttime. We found that for daytime across years, May tended to exhibit the most variability, with as much as 10 degrees celsius difference in the hottest tracts between days. Some years, not pictured here, also demonstrated that the gap between the hottest 30% and the rest of the census tracts generally was larger in May compared to other parts of the season. For nighttime surface temperature, we found the variations between days to be more consistent, with a clear increase in the mid season and a lag into the late season not apparent in the day time values.</a:t>
            </a:r>
          </a:p>
        </p:txBody>
      </p:sp>
      <p:sp>
        <p:nvSpPr>
          <p:cNvPr id="210" name="Shape 210"/>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chemeClr val="dk1"/>
              </a:buClr>
              <a:buSzPct val="25000"/>
              <a:buFont typeface="Calibri"/>
              <a:buNone/>
            </a:pPr>
            <a:fld id="{00000000-1234-1234-1234-123412341234}" type="slidenum">
              <a:rPr lang="en-US"/>
              <a:t>7</a:t>
            </a:fld>
            <a:endParaRPr lang="en-US"/>
          </a:p>
        </p:txBody>
      </p:sp>
    </p:spTree>
    <p:extLst>
      <p:ext uri="{BB962C8B-B14F-4D97-AF65-F5344CB8AC3E}">
        <p14:creationId xmlns:p14="http://schemas.microsoft.com/office/powerpoint/2010/main" val="346962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Our spatial analysis of consistency overlaid with survey responses relaying that respondents felt there was something preventing them from using their AC created this map for 2012. The darker census tracts represent tracts whose daily average surface temperature consistently ranked in the top 30% hottest throughout the whole season and the points represent those who answered ‘yes’ to the question about no AC use. These responses are in surface block clusters, so the darker the red the higher percent of respondents answering yes in a cluster (usually 7 homes in a cluster). The left circle represents a rural neighborhood, the top circle includes a lot of retirement homes, and the right circle approximates the downtown area. Additionally, a linear regression on income and AC use showed that as income decreases, the likelihood of not using AC decreases/increases by X%, shown in this figure.</a:t>
            </a:r>
          </a:p>
        </p:txBody>
      </p:sp>
      <p:sp>
        <p:nvSpPr>
          <p:cNvPr id="224" name="Shape 224"/>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200" b="0" i="0" u="none" strike="noStrike" cap="none" baseline="0">
                <a:solidFill>
                  <a:schemeClr val="dk1"/>
                </a:solidFill>
                <a:latin typeface="Calibri"/>
                <a:ea typeface="Calibri"/>
                <a:cs typeface="Calibri"/>
                <a:sym typeface="Calibri"/>
                <a:rtl val="0"/>
              </a:rPr>
              <a:t>8</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49130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200">
                <a:solidFill>
                  <a:schemeClr val="dk1"/>
                </a:solidFill>
              </a:rPr>
              <a:t>These animations show daily images for surface temperature, left, and daily surface temperature images for night, right. </a:t>
            </a:r>
            <a:r>
              <a:rPr lang="en-US" sz="1200" b="0" i="0" u="none" strike="noStrike" cap="none" baseline="0">
                <a:solidFill>
                  <a:schemeClr val="dk1"/>
                </a:solidFill>
                <a:latin typeface="Arial"/>
                <a:ea typeface="Arial"/>
                <a:cs typeface="Arial"/>
                <a:sym typeface="Arial"/>
              </a:rPr>
              <a:t>We established </a:t>
            </a:r>
            <a:r>
              <a:rPr lang="en-US" sz="1200">
                <a:solidFill>
                  <a:schemeClr val="dk1"/>
                </a:solidFill>
              </a:rPr>
              <a:t>that </a:t>
            </a:r>
            <a:r>
              <a:rPr lang="en-US" sz="1200" b="0" i="0" u="none" strike="noStrike" cap="none" baseline="0">
                <a:solidFill>
                  <a:schemeClr val="dk1"/>
                </a:solidFill>
                <a:latin typeface="Arial"/>
                <a:ea typeface="Arial"/>
                <a:cs typeface="Arial"/>
                <a:sym typeface="Arial"/>
              </a:rPr>
              <a:t>within a season, the hottest census tracts are not always the hottest. On top of this, surface temperatures are not consistent throughout the season, where some months are consistently higher than other months and some days have greater </a:t>
            </a:r>
            <a:r>
              <a:rPr lang="en-US" sz="1200">
                <a:solidFill>
                  <a:schemeClr val="dk1"/>
                </a:solidFill>
              </a:rPr>
              <a:t>variability in relation to one another</a:t>
            </a:r>
            <a:r>
              <a:rPr lang="en-US" sz="1200" b="0" i="0" u="none" strike="noStrike" cap="none" baseline="0">
                <a:solidFill>
                  <a:schemeClr val="dk1"/>
                </a:solidFill>
                <a:latin typeface="Arial"/>
                <a:ea typeface="Arial"/>
                <a:cs typeface="Arial"/>
                <a:sym typeface="Arial"/>
              </a:rPr>
              <a:t>. </a:t>
            </a:r>
            <a:r>
              <a:rPr lang="en-US" sz="1200">
                <a:solidFill>
                  <a:schemeClr val="dk1"/>
                </a:solidFill>
              </a:rPr>
              <a:t>The nighttime effect should not be neglected, as there is a very clear increase in average temperature in the mid season and a lag into the later season</a:t>
            </a:r>
            <a:r>
              <a:rPr lang="en-US" sz="1200" b="0" i="0" u="none" strike="noStrike" cap="none" baseline="0">
                <a:solidFill>
                  <a:schemeClr val="dk1"/>
                </a:solidFill>
                <a:latin typeface="Arial"/>
                <a:ea typeface="Arial"/>
                <a:cs typeface="Arial"/>
                <a:sym typeface="Arial"/>
              </a:rPr>
              <a:t>. While daily temperatures may cool earlier in the season, the area is not </a:t>
            </a:r>
            <a:r>
              <a:rPr lang="en-US" sz="1200">
                <a:solidFill>
                  <a:schemeClr val="dk1"/>
                </a:solidFill>
              </a:rPr>
              <a:t>providing necessary relief at night, possibly amplifying the health risk.</a:t>
            </a:r>
            <a:r>
              <a:rPr lang="en-US" sz="1200" b="0" i="0" u="none" strike="noStrike" cap="none" baseline="0">
                <a:solidFill>
                  <a:schemeClr val="dk1"/>
                </a:solidFill>
                <a:latin typeface="Arial"/>
                <a:ea typeface="Arial"/>
                <a:cs typeface="Arial"/>
                <a:sym typeface="Arial"/>
              </a:rPr>
              <a:t> Knowing this pattern, the MCDPH can strategically aim their warning messages at the riskier areas in that part of the season. This will hopefully allow more individuals to know when to seek cooling centers and when the event will be amplified and sustained by a stronger UHI potential.</a:t>
            </a:r>
          </a:p>
        </p:txBody>
      </p:sp>
      <p:sp>
        <p:nvSpPr>
          <p:cNvPr id="230" name="Shape 2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78935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50"/>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16" name="Shape 16"/>
          <p:cNvPicPr preferRelativeResize="0"/>
          <p:nvPr/>
        </p:nvPicPr>
        <p:blipFill rotWithShape="1">
          <a:blip r:embed="rId2">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2"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2"/>
            <a:ext cx="3182110"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rtl val="0"/>
              </a:endParaRPr>
            </a:p>
          </p:txBody>
        </p:sp>
        <p:sp>
          <p:nvSpPr>
            <p:cNvPr id="28" name="Shape 28"/>
            <p:cNvSpPr txBox="1"/>
            <p:nvPr/>
          </p:nvSpPr>
          <p:spPr>
            <a:xfrm>
              <a:off x="153984"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3" name="Shape 9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0" name="Shape 100"/>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01" name="Shape 101"/>
          <p:cNvSpPr txBox="1">
            <a:spLocks noGrp="1"/>
          </p:cNvSpPr>
          <p:nvPr>
            <p:ph type="body" idx="1"/>
          </p:nvPr>
        </p:nvSpPr>
        <p:spPr>
          <a:xfrm>
            <a:off x="749808" y="2255518"/>
            <a:ext cx="7653528" cy="3706366"/>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2" name="Shape 3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3" name="Shape 33"/>
          <p:cNvSpPr txBox="1">
            <a:spLocks noGrp="1"/>
          </p:cNvSpPr>
          <p:nvPr>
            <p:ph type="body" idx="1"/>
          </p:nvPr>
        </p:nvSpPr>
        <p:spPr>
          <a:xfrm>
            <a:off x="4572000" y="4709160"/>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320038"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3"/>
          </p:nvPr>
        </p:nvSpPr>
        <p:spPr>
          <a:xfrm>
            <a:off x="594360" y="2115310"/>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4"/>
          </p:nvPr>
        </p:nvSpPr>
        <p:spPr>
          <a:xfrm>
            <a:off x="4572000" y="2103118"/>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5"/>
          </p:nvPr>
        </p:nvSpPr>
        <p:spPr>
          <a:xfrm>
            <a:off x="594360" y="4721351"/>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body" idx="6"/>
          </p:nvPr>
        </p:nvSpPr>
        <p:spPr>
          <a:xfrm>
            <a:off x="594360" y="3418332"/>
            <a:ext cx="3566158" cy="768094"/>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7"/>
          </p:nvPr>
        </p:nvSpPr>
        <p:spPr>
          <a:xfrm>
            <a:off x="4572000" y="3406139"/>
            <a:ext cx="395020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0"/>
        <p:cNvGrpSpPr/>
        <p:nvPr/>
      </p:nvGrpSpPr>
      <p:grpSpPr>
        <a:xfrm>
          <a:off x="0" y="0"/>
          <a:ext cx="0" cy="0"/>
          <a:chOff x="0" y="0"/>
          <a:chExt cx="0" cy="0"/>
        </a:xfrm>
      </p:grpSpPr>
      <p:sp>
        <p:nvSpPr>
          <p:cNvPr id="41" name="Shape 4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2" name="Shape 42"/>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3" name="Shape 43"/>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a:spLocks noGrp="1"/>
          </p:cNvSpPr>
          <p:nvPr>
            <p:ph type="pic" idx="3"/>
          </p:nvPr>
        </p:nvSpPr>
        <p:spPr>
          <a:xfrm>
            <a:off x="0" y="0"/>
            <a:ext cx="9144000" cy="3429000"/>
          </a:xfrm>
          <a:prstGeom prst="rect">
            <a:avLst/>
          </a:prstGeom>
          <a:noFill/>
          <a:ln>
            <a:noFill/>
          </a:ln>
        </p:spPr>
      </p:sp>
      <p:sp>
        <p:nvSpPr>
          <p:cNvPr id="46" name="Shape 4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47"/>
        <p:cNvGrpSpPr/>
        <p:nvPr/>
      </p:nvGrpSpPr>
      <p:grpSpPr>
        <a:xfrm>
          <a:off x="0" y="0"/>
          <a:ext cx="0" cy="0"/>
          <a:chOff x="0" y="0"/>
          <a:chExt cx="0" cy="0"/>
        </a:xfrm>
      </p:grpSpPr>
      <p:sp>
        <p:nvSpPr>
          <p:cNvPr id="48" name="Shape 4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9" name="Shape 49"/>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0" name="Shape 50"/>
          <p:cNvSpPr txBox="1">
            <a:spLocks noGrp="1"/>
          </p:cNvSpPr>
          <p:nvPr>
            <p:ph type="body" idx="1"/>
          </p:nvPr>
        </p:nvSpPr>
        <p:spPr>
          <a:xfrm>
            <a:off x="521208"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1" name="Shape 5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a:spLocks noGrp="1"/>
          </p:cNvSpPr>
          <p:nvPr>
            <p:ph type="pic" idx="3"/>
          </p:nvPr>
        </p:nvSpPr>
        <p:spPr>
          <a:xfrm>
            <a:off x="4572000" y="0"/>
            <a:ext cx="4572000" cy="6858000"/>
          </a:xfrm>
          <a:prstGeom prst="rect">
            <a:avLst/>
          </a:prstGeom>
          <a:noFill/>
          <a:ln>
            <a:noFill/>
          </a:ln>
        </p:spPr>
      </p:sp>
      <p:sp>
        <p:nvSpPr>
          <p:cNvPr id="53" name="Shape 5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54"/>
        <p:cNvGrpSpPr/>
        <p:nvPr/>
      </p:nvGrpSpPr>
      <p:grpSpPr>
        <a:xfrm>
          <a:off x="0" y="0"/>
          <a:ext cx="0" cy="0"/>
          <a:chOff x="0" y="0"/>
          <a:chExt cx="0" cy="0"/>
        </a:xfrm>
      </p:grpSpPr>
      <p:sp>
        <p:nvSpPr>
          <p:cNvPr id="55" name="Shape 5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6" name="Shape 5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57"/>
          <p:cNvSpPr txBox="1">
            <a:spLocks noGrp="1"/>
          </p:cNvSpPr>
          <p:nvPr>
            <p:ph type="body" idx="1"/>
          </p:nvPr>
        </p:nvSpPr>
        <p:spPr>
          <a:xfrm>
            <a:off x="5102351" y="2130550"/>
            <a:ext cx="3593592" cy="3374134"/>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3"/>
          </p:nvPr>
        </p:nvSpPr>
        <p:spPr>
          <a:xfrm>
            <a:off x="0" y="0"/>
            <a:ext cx="4572000" cy="6858000"/>
          </a:xfrm>
          <a:prstGeom prst="rect">
            <a:avLst/>
          </a:prstGeom>
          <a:noFill/>
          <a:ln>
            <a:noFill/>
          </a:ln>
        </p:spPr>
      </p:sp>
      <p:sp>
        <p:nvSpPr>
          <p:cNvPr id="60" name="Shape 60"/>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3" name="Shape 63"/>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64"/>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65" name="Shape 65"/>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txBox="1">
            <a:spLocks noGrp="1"/>
          </p:cNvSpPr>
          <p:nvPr>
            <p:ph type="body" idx="2"/>
          </p:nvPr>
        </p:nvSpPr>
        <p:spPr>
          <a:xfrm>
            <a:off x="3511296" y="2369943"/>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7" name="Shape 67"/>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8" name="Shape 6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9"/>
        <p:cNvGrpSpPr/>
        <p:nvPr/>
      </p:nvGrpSpPr>
      <p:grpSpPr>
        <a:xfrm>
          <a:off x="0" y="0"/>
          <a:ext cx="0" cy="0"/>
          <a:chOff x="0" y="0"/>
          <a:chExt cx="0" cy="0"/>
        </a:xfrm>
      </p:grpSpPr>
      <p:sp>
        <p:nvSpPr>
          <p:cNvPr id="70" name="Shape 70"/>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1" name="Shape 71"/>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2" name="Shape 72"/>
          <p:cNvSpPr txBox="1">
            <a:spLocks noGrp="1"/>
          </p:cNvSpPr>
          <p:nvPr>
            <p:ph type="body" idx="1"/>
          </p:nvPr>
        </p:nvSpPr>
        <p:spPr>
          <a:xfrm>
            <a:off x="576072" y="1438654"/>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a:spLocks noGrp="1"/>
          </p:cNvSpPr>
          <p:nvPr>
            <p:ph type="pic" idx="3"/>
          </p:nvPr>
        </p:nvSpPr>
        <p:spPr>
          <a:xfrm>
            <a:off x="0" y="3429000"/>
            <a:ext cx="9144000" cy="3429000"/>
          </a:xfrm>
          <a:prstGeom prst="rect">
            <a:avLst/>
          </a:prstGeom>
          <a:noFill/>
          <a:ln>
            <a:noFill/>
          </a:ln>
        </p:spPr>
      </p:sp>
      <p:sp>
        <p:nvSpPr>
          <p:cNvPr id="75" name="Shape 75"/>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78"/>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9" name="Shape 79"/>
          <p:cNvSpPr txBox="1"/>
          <p:nvPr/>
        </p:nvSpPr>
        <p:spPr>
          <a:xfrm>
            <a:off x="320039"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tl val="0"/>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5"/>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6" name="Shape 86"/>
          <p:cNvSpPr/>
          <p:nvPr/>
        </p:nvSpPr>
        <p:spPr>
          <a:xfrm>
            <a:off x="0" y="6784846"/>
            <a:ext cx="9144000" cy="7315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028950" y="6356351"/>
            <a:ext cx="3086098"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BFBDBD"/>
                </a:solidFill>
                <a:latin typeface="Questrial"/>
                <a:ea typeface="Questrial"/>
                <a:cs typeface="Questrial"/>
                <a:sym typeface="Questrial"/>
                <a:rtl val="0"/>
              </a:defRPr>
            </a:lvl1pPr>
          </a:lstStyle>
          <a:p>
            <a:pPr marL="0" lvl="0" indent="0">
              <a:spcBef>
                <a:spcPts val="0"/>
              </a:spcBef>
              <a:buClr>
                <a:srgbClr val="BFBDBD"/>
              </a:buClr>
              <a:buSzPct val="25000"/>
              <a:buFont typeface="Questrial"/>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4"/><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329975" y="1221775"/>
            <a:ext cx="8472300" cy="26370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Arizona Health </a:t>
            </a:r>
          </a:p>
          <a:p>
            <a:pPr marL="0" marR="0" lvl="0" indent="0" algn="ctr" rtl="0">
              <a:lnSpc>
                <a:spcPct val="90000"/>
              </a:lnSpc>
              <a:spcBef>
                <a:spcPts val="0"/>
              </a:spcBef>
              <a:spcAft>
                <a:spcPts val="0"/>
              </a:spcAft>
              <a:buClr>
                <a:schemeClr val="accent1"/>
              </a:buClr>
              <a:buSzPct val="25000"/>
              <a:buFont typeface="Arial"/>
              <a:buNone/>
            </a:pPr>
            <a:r>
              <a:rPr lang="en-US" sz="8000" b="1" i="0" u="none" strike="noStrike" cap="none" baseline="0">
                <a:solidFill>
                  <a:schemeClr val="accent1"/>
                </a:solidFill>
                <a:latin typeface="Century Gothic"/>
                <a:ea typeface="Century Gothic"/>
                <a:cs typeface="Century Gothic"/>
                <a:sym typeface="Century Gothic"/>
                <a:rtl val="0"/>
              </a:rPr>
              <a:t>&amp; Air Quality</a:t>
            </a:r>
          </a:p>
        </p:txBody>
      </p:sp>
      <p:sp>
        <p:nvSpPr>
          <p:cNvPr id="105" name="Shape 105"/>
          <p:cNvSpPr txBox="1">
            <a:spLocks noGrp="1"/>
          </p:cNvSpPr>
          <p:nvPr>
            <p:ph type="body" idx="2"/>
          </p:nvPr>
        </p:nvSpPr>
        <p:spPr>
          <a:xfrm>
            <a:off x="1587640" y="5358382"/>
            <a:ext cx="3843894"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Amy Stuyvesant (Team Lead)</a:t>
            </a:r>
          </a:p>
        </p:txBody>
      </p:sp>
      <p:sp>
        <p:nvSpPr>
          <p:cNvPr id="106" name="Shape 106"/>
          <p:cNvSpPr txBox="1">
            <a:spLocks noGrp="1"/>
          </p:cNvSpPr>
          <p:nvPr>
            <p:ph type="body" idx="3"/>
          </p:nvPr>
        </p:nvSpPr>
        <p:spPr>
          <a:xfrm>
            <a:off x="2249424" y="5751576"/>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Geordi Alm</a:t>
            </a:r>
          </a:p>
        </p:txBody>
      </p:sp>
      <p:sp>
        <p:nvSpPr>
          <p:cNvPr id="107" name="Shape 107"/>
          <p:cNvSpPr txBox="1">
            <a:spLocks noGrp="1"/>
          </p:cNvSpPr>
          <p:nvPr>
            <p:ph type="body" idx="4"/>
          </p:nvPr>
        </p:nvSpPr>
        <p:spPr>
          <a:xfrm>
            <a:off x="2249424" y="615391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Rocky Garcia</a:t>
            </a:r>
          </a:p>
        </p:txBody>
      </p:sp>
      <p:sp>
        <p:nvSpPr>
          <p:cNvPr id="108" name="Shape 108"/>
          <p:cNvSpPr txBox="1">
            <a:spLocks noGrp="1"/>
          </p:cNvSpPr>
          <p:nvPr>
            <p:ph type="body" idx="5"/>
          </p:nvPr>
        </p:nvSpPr>
        <p:spPr>
          <a:xfrm>
            <a:off x="5663182" y="535838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Emma Baghel</a:t>
            </a:r>
          </a:p>
        </p:txBody>
      </p:sp>
      <p:sp>
        <p:nvSpPr>
          <p:cNvPr id="109" name="Shape 109"/>
          <p:cNvSpPr txBox="1">
            <a:spLocks noGrp="1"/>
          </p:cNvSpPr>
          <p:nvPr>
            <p:ph type="body" idx="6"/>
          </p:nvPr>
        </p:nvSpPr>
        <p:spPr>
          <a:xfrm>
            <a:off x="5660135" y="5751576"/>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April Rascon</a:t>
            </a:r>
          </a:p>
        </p:txBody>
      </p:sp>
      <p:sp>
        <p:nvSpPr>
          <p:cNvPr id="110" name="Shape 110"/>
          <p:cNvSpPr txBox="1">
            <a:spLocks noGrp="1"/>
          </p:cNvSpPr>
          <p:nvPr>
            <p:ph type="body" idx="7"/>
          </p:nvPr>
        </p:nvSpPr>
        <p:spPr>
          <a:xfrm>
            <a:off x="5660135" y="6153912"/>
            <a:ext cx="3182110"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800" b="0" i="0" u="none" strike="noStrike" cap="none" baseline="0">
                <a:solidFill>
                  <a:srgbClr val="A5A5A5"/>
                </a:solidFill>
                <a:latin typeface="Century Gothic"/>
                <a:ea typeface="Century Gothic"/>
                <a:cs typeface="Century Gothic"/>
                <a:sym typeface="Century Gothic"/>
                <a:rtl val="0"/>
              </a:rPr>
              <a:t>Bernardo Gracia</a:t>
            </a:r>
          </a:p>
        </p:txBody>
      </p:sp>
      <p:sp>
        <p:nvSpPr>
          <p:cNvPr id="111" name="Shape 111"/>
          <p:cNvSpPr txBox="1">
            <a:spLocks noGrp="1"/>
          </p:cNvSpPr>
          <p:nvPr>
            <p:ph type="body" idx="8"/>
          </p:nvPr>
        </p:nvSpPr>
        <p:spPr>
          <a:xfrm>
            <a:off x="285375" y="3959625"/>
            <a:ext cx="8472300" cy="102569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a:solidFill>
                  <a:schemeClr val="dk1"/>
                </a:solidFill>
                <a:latin typeface="Century Gothic"/>
                <a:ea typeface="Century Gothic"/>
                <a:cs typeface="Century Gothic"/>
                <a:sym typeface="Century Gothic"/>
                <a:rtl val="0"/>
              </a:rPr>
              <a:t>Enhancing Extreme Heat Intervention and Preparedness Activities in Maricopa County, AZ</a:t>
            </a:r>
          </a:p>
        </p:txBody>
      </p:sp>
      <p:sp>
        <p:nvSpPr>
          <p:cNvPr id="112" name="Shape 112"/>
          <p:cNvSpPr txBox="1"/>
          <p:nvPr/>
        </p:nvSpPr>
        <p:spPr>
          <a:xfrm>
            <a:off x="44600" y="205125"/>
            <a:ext cx="2604299" cy="5993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body" idx="1"/>
          </p:nvPr>
        </p:nvSpPr>
        <p:spPr>
          <a:xfrm>
            <a:off x="5190325" y="2130550"/>
            <a:ext cx="3540599" cy="3374099"/>
          </a:xfrm>
          <a:prstGeom prst="rect">
            <a:avLst/>
          </a:prstGeom>
          <a:noFill/>
          <a:ln>
            <a:noFill/>
          </a:ln>
        </p:spPr>
        <p:txBody>
          <a:bodyPr lIns="91425" tIns="45700" rIns="91425" bIns="45700" anchor="t" anchorCtr="0">
            <a:noAutofit/>
          </a:bodyPr>
          <a:lstStyle/>
          <a:p>
            <a:pPr marL="457200" marR="0" lvl="0" indent="-355600" algn="l" rtl="0">
              <a:lnSpc>
                <a:spcPct val="9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Employ land use classification to answer why shifts occur</a:t>
            </a:r>
          </a:p>
          <a:p>
            <a:pPr marL="342900" marR="0" lvl="0" indent="-342900" algn="l" rtl="0">
              <a:lnSpc>
                <a:spcPct val="90000"/>
              </a:lnSpc>
              <a:spcBef>
                <a:spcPts val="0"/>
              </a:spcBef>
              <a:spcAft>
                <a:spcPts val="0"/>
              </a:spcAft>
              <a:buClr>
                <a:schemeClr val="accent1"/>
              </a:buClr>
              <a:buFont typeface="Century Gothic" panose="020B0502020202020204" pitchFamily="34" charset="0"/>
              <a:buChar char="►"/>
            </a:pPr>
            <a:endParaRPr sz="2000" dirty="0">
              <a:solidFill>
                <a:schemeClr val="dk1"/>
              </a:solidFill>
              <a:latin typeface="Century Gothic"/>
              <a:ea typeface="Century Gothic"/>
              <a:cs typeface="Century Gothic"/>
              <a:sym typeface="Century Gothic"/>
              <a:rtl val="0"/>
            </a:endParaRPr>
          </a:p>
          <a:p>
            <a:pPr marL="457200" marR="0" lvl="0" indent="-355600" algn="l" rtl="0">
              <a:lnSpc>
                <a:spcPct val="9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tl val="0"/>
              </a:rPr>
              <a:t>Synoptic upper air circulation and surface weather type classifications</a:t>
            </a:r>
          </a:p>
          <a:p>
            <a:pPr marR="0" lvl="0" algn="l" rtl="0">
              <a:lnSpc>
                <a:spcPct val="90000"/>
              </a:lnSpc>
              <a:spcBef>
                <a:spcPts val="0"/>
              </a:spcBef>
              <a:spcAft>
                <a:spcPts val="0"/>
              </a:spcAft>
              <a:buNone/>
            </a:pPr>
            <a:endParaRPr sz="2000" dirty="0">
              <a:solidFill>
                <a:schemeClr val="dk1"/>
              </a:solidFill>
              <a:latin typeface="Century Gothic"/>
              <a:ea typeface="Century Gothic"/>
              <a:cs typeface="Century Gothic"/>
              <a:sym typeface="Century Gothic"/>
              <a:rtl val="0"/>
            </a:endParaRPr>
          </a:p>
          <a:p>
            <a:pPr marR="0" lvl="0" algn="l" rtl="0">
              <a:lnSpc>
                <a:spcPct val="90000"/>
              </a:lnSpc>
              <a:spcBef>
                <a:spcPts val="0"/>
              </a:spcBef>
              <a:spcAft>
                <a:spcPts val="0"/>
              </a:spcAft>
              <a:buNone/>
            </a:pPr>
            <a:endParaRPr sz="2000" dirty="0">
              <a:latin typeface="Century Gothic"/>
              <a:ea typeface="Century Gothic"/>
              <a:cs typeface="Century Gothic"/>
              <a:sym typeface="Century Gothic"/>
            </a:endParaRPr>
          </a:p>
        </p:txBody>
      </p:sp>
      <p:sp>
        <p:nvSpPr>
          <p:cNvPr id="233" name="Shape 233"/>
          <p:cNvSpPr txBox="1">
            <a:spLocks noGrp="1"/>
          </p:cNvSpPr>
          <p:nvPr>
            <p:ph type="body" idx="2"/>
          </p:nvPr>
        </p:nvSpPr>
        <p:spPr>
          <a:xfrm>
            <a:off x="5162900" y="640075"/>
            <a:ext cx="3378299" cy="132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Future Work</a:t>
            </a:r>
          </a:p>
        </p:txBody>
      </p:sp>
      <p:sp>
        <p:nvSpPr>
          <p:cNvPr id="234" name="Shape 234"/>
          <p:cNvSpPr txBox="1">
            <a:spLocks noGrp="1"/>
          </p:cNvSpPr>
          <p:nvPr>
            <p:ph type="body" idx="3"/>
          </p:nvPr>
        </p:nvSpPr>
        <p:spPr>
          <a:xfrm>
            <a:off x="0" y="6438174"/>
            <a:ext cx="4806900" cy="351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a:solidFill>
                  <a:srgbClr val="585454"/>
                </a:solidFill>
                <a:latin typeface="Questrial"/>
                <a:ea typeface="Questrial"/>
                <a:cs typeface="Questrial"/>
                <a:sym typeface="Questrial"/>
              </a:rPr>
              <a:t>Landsat 8 Bands 7-5-1 RGB</a:t>
            </a:r>
          </a:p>
        </p:txBody>
      </p:sp>
      <p:pic>
        <p:nvPicPr>
          <p:cNvPr id="235" name="Shape 235"/>
          <p:cNvPicPr preferRelativeResize="0"/>
          <p:nvPr/>
        </p:nvPicPr>
        <p:blipFill>
          <a:blip r:embed="rId3">
            <a:alphaModFix/>
          </a:blip>
          <a:stretch>
            <a:fillRect/>
          </a:stretch>
        </p:blipFill>
        <p:spPr>
          <a:xfrm>
            <a:off x="0" y="116225"/>
            <a:ext cx="5078674" cy="632195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2960786" y="1022925"/>
            <a:ext cx="5832600" cy="12761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a:solidFill>
                  <a:schemeClr val="dk1"/>
                </a:solidFill>
                <a:latin typeface="Century Gothic"/>
                <a:ea typeface="Century Gothic"/>
                <a:cs typeface="Century Gothic"/>
                <a:sym typeface="Century Gothic"/>
              </a:rPr>
              <a:t>Dr. </a:t>
            </a:r>
            <a:r>
              <a:rPr lang="en-US" sz="1800" b="1" i="0" u="none" strike="noStrike" cap="none" baseline="0">
                <a:solidFill>
                  <a:schemeClr val="dk1"/>
                </a:solidFill>
                <a:latin typeface="Century Gothic"/>
                <a:ea typeface="Century Gothic"/>
                <a:cs typeface="Century Gothic"/>
                <a:sym typeface="Century Gothic"/>
                <a:rtl val="0"/>
              </a:rPr>
              <a:t>David Hondula</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Arizona State University: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Geographic Science and Urban Planning</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Dr. Kenton Ross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National </a:t>
            </a:r>
          </a:p>
          <a:p>
            <a:pPr marL="0" marR="0" lvl="0" indent="0" algn="l" rtl="0">
              <a:lnSpc>
                <a:spcPct val="90000"/>
              </a:lnSpc>
              <a:spcBef>
                <a:spcPts val="0"/>
              </a:spcBef>
              <a:spcAft>
                <a:spcPts val="0"/>
              </a:spcAft>
              <a:buClr>
                <a:schemeClr val="dk1"/>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     Science Advisor</a:t>
            </a:r>
          </a:p>
        </p:txBody>
      </p:sp>
      <p:sp>
        <p:nvSpPr>
          <p:cNvPr id="242" name="Shape 242"/>
          <p:cNvSpPr txBox="1">
            <a:spLocks noGrp="1"/>
          </p:cNvSpPr>
          <p:nvPr>
            <p:ph type="body" idx="2"/>
          </p:nvPr>
        </p:nvSpPr>
        <p:spPr>
          <a:xfrm>
            <a:off x="2962286" y="2492571"/>
            <a:ext cx="5832600" cy="1395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Arizona Department of Health Services </a:t>
            </a:r>
          </a:p>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ASU Environmental Remote Sensing and Informatics </a:t>
            </a:r>
          </a:p>
          <a:p>
            <a:pPr marL="0" marR="0" lvl="0" indent="0" algn="l" rtl="0">
              <a:lnSpc>
                <a:spcPct val="90000"/>
              </a:lnSpc>
              <a:spcBef>
                <a:spcPts val="0"/>
              </a:spcBef>
              <a:spcAft>
                <a:spcPts val="0"/>
              </a:spcAft>
              <a:buClr>
                <a:srgbClr val="D2798C"/>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Lab </a:t>
            </a:r>
          </a:p>
          <a:p>
            <a:pPr marL="0" marR="0" lvl="0" indent="0" algn="l" rtl="0">
              <a:lnSpc>
                <a:spcPct val="90000"/>
              </a:lnSpc>
              <a:spcBef>
                <a:spcPts val="0"/>
              </a:spcBef>
              <a:spcAft>
                <a:spcPts val="0"/>
              </a:spcAft>
              <a:buClr>
                <a:srgbClr val="D2798C"/>
              </a:buClr>
              <a:buSzPct val="25000"/>
              <a:buFont typeface="Arial"/>
              <a:buNone/>
            </a:pPr>
            <a:r>
              <a:rPr lang="en-US" sz="1800" b="0" i="1" u="none" strike="noStrike" cap="none" baseline="0">
                <a:solidFill>
                  <a:schemeClr val="dk1"/>
                </a:solidFill>
                <a:latin typeface="Century Gothic"/>
                <a:ea typeface="Century Gothic"/>
                <a:cs typeface="Century Gothic"/>
                <a:sym typeface="Century Gothic"/>
                <a:rtl val="0"/>
              </a:rPr>
              <a:t>ASU Center for Policy Informatics </a:t>
            </a:r>
          </a:p>
        </p:txBody>
      </p:sp>
      <p:sp>
        <p:nvSpPr>
          <p:cNvPr id="243" name="Shape 243"/>
          <p:cNvSpPr txBox="1">
            <a:spLocks noGrp="1"/>
          </p:cNvSpPr>
          <p:nvPr>
            <p:ph type="body" idx="3"/>
          </p:nvPr>
        </p:nvSpPr>
        <p:spPr>
          <a:xfrm>
            <a:off x="2965250" y="4024675"/>
            <a:ext cx="5899200" cy="25389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Emily Adams</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Center 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Dan Wozniak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LaRC Assistant Center  </a:t>
            </a:r>
          </a:p>
          <a:p>
            <a:pPr marL="0" marR="0" lvl="0" indent="0" algn="l" rtl="0">
              <a:lnSpc>
                <a:spcPct val="90000"/>
              </a:lnSpc>
              <a:spcBef>
                <a:spcPts val="0"/>
              </a:spcBef>
              <a:spcAft>
                <a:spcPts val="0"/>
              </a:spcAft>
              <a:buClr>
                <a:schemeClr val="dk1"/>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Lead</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Jeff Ely </a:t>
            </a:r>
            <a:r>
              <a:rPr lang="en-US" sz="1800" b="0" i="0" u="none" strike="noStrike" cap="none" baseline="0">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NASA DEVELOP Geoinformatics </a:t>
            </a:r>
            <a:r>
              <a:rPr lang="en-US" sz="1800" i="1">
                <a:solidFill>
                  <a:schemeClr val="dk1"/>
                </a:solidFill>
                <a:latin typeface="Century Gothic"/>
                <a:ea typeface="Century Gothic"/>
                <a:cs typeface="Century Gothic"/>
                <a:sym typeface="Century Gothic"/>
                <a:rtl val="0"/>
              </a:rPr>
              <a:t>S</a:t>
            </a:r>
            <a:r>
              <a:rPr lang="en-US" sz="1800" b="0" i="1" u="none" strike="noStrike" cap="none" baseline="0">
                <a:solidFill>
                  <a:schemeClr val="dk1"/>
                </a:solidFill>
                <a:latin typeface="Century Gothic"/>
                <a:ea typeface="Century Gothic"/>
                <a:cs typeface="Century Gothic"/>
                <a:sym typeface="Century Gothic"/>
                <a:rtl val="0"/>
              </a:rPr>
              <a:t>cientist</a:t>
            </a:r>
          </a:p>
          <a:p>
            <a:pPr marL="0" marR="0" lvl="0" indent="0" algn="l" rtl="0">
              <a:lnSpc>
                <a:spcPct val="90000"/>
              </a:lnSpc>
              <a:spcBef>
                <a:spcPts val="0"/>
              </a:spcBef>
              <a:spcAft>
                <a:spcPts val="0"/>
              </a:spcAft>
              <a:buClr>
                <a:schemeClr val="dk1"/>
              </a:buClr>
              <a:buSzPct val="25000"/>
              <a:buFont typeface="Arial"/>
              <a:buNone/>
            </a:pPr>
            <a:r>
              <a:rPr lang="en-US" sz="1800" b="1" i="0" u="none" strike="noStrike" cap="none" baseline="0">
                <a:solidFill>
                  <a:schemeClr val="dk1"/>
                </a:solidFill>
                <a:latin typeface="Century Gothic"/>
                <a:ea typeface="Century Gothic"/>
                <a:cs typeface="Century Gothic"/>
                <a:sym typeface="Century Gothic"/>
                <a:rtl val="0"/>
              </a:rPr>
              <a:t>Grant Mercer</a:t>
            </a:r>
            <a:r>
              <a:rPr lang="en-US" sz="1800" b="0" i="0" u="none" strike="noStrike" cap="none" baseline="0">
                <a:solidFill>
                  <a:schemeClr val="dk1"/>
                </a:solidFill>
                <a:latin typeface="Century Gothic"/>
                <a:ea typeface="Century Gothic"/>
                <a:cs typeface="Century Gothic"/>
                <a:sym typeface="Century Gothic"/>
                <a:rtl val="0"/>
              </a:rPr>
              <a:t> - </a:t>
            </a:r>
            <a:r>
              <a:rPr lang="en-US" sz="1800" b="0" i="1" u="none" strike="noStrike" cap="none" baseline="0">
                <a:solidFill>
                  <a:schemeClr val="dk1"/>
                </a:solidFill>
                <a:latin typeface="Century Gothic"/>
                <a:ea typeface="Century Gothic"/>
                <a:cs typeface="Century Gothic"/>
                <a:sym typeface="Century Gothic"/>
                <a:rtl val="0"/>
              </a:rPr>
              <a:t>NASA DEVELOP LaRC 2015 Summer </a:t>
            </a:r>
          </a:p>
          <a:p>
            <a:pPr marL="0" marR="0" lvl="0" indent="0" algn="l" rtl="0">
              <a:lnSpc>
                <a:spcPct val="90000"/>
              </a:lnSpc>
              <a:spcBef>
                <a:spcPts val="0"/>
              </a:spcBef>
              <a:spcAft>
                <a:spcPts val="0"/>
              </a:spcAft>
              <a:buClr>
                <a:schemeClr val="dk1"/>
              </a:buClr>
              <a:buSzPct val="25000"/>
              <a:buFont typeface="Arial"/>
              <a:buNone/>
            </a:pPr>
            <a:r>
              <a:rPr lang="en-US" sz="1800" i="1">
                <a:solidFill>
                  <a:schemeClr val="dk1"/>
                </a:solidFill>
                <a:latin typeface="Century Gothic"/>
                <a:ea typeface="Century Gothic"/>
                <a:cs typeface="Century Gothic"/>
                <a:sym typeface="Century Gothic"/>
                <a:rtl val="0"/>
              </a:rPr>
              <a:t>     </a:t>
            </a:r>
            <a:r>
              <a:rPr lang="en-US" sz="1800" b="0" i="1" u="none" strike="noStrike" cap="none" baseline="0">
                <a:solidFill>
                  <a:schemeClr val="dk1"/>
                </a:solidFill>
                <a:latin typeface="Century Gothic"/>
                <a:ea typeface="Century Gothic"/>
                <a:cs typeface="Century Gothic"/>
                <a:sym typeface="Century Gothic"/>
                <a:rtl val="0"/>
              </a:rPr>
              <a:t>Participant</a:t>
            </a:r>
          </a:p>
        </p:txBody>
      </p:sp>
      <p:sp>
        <p:nvSpPr>
          <p:cNvPr id="244" name="Shape 244"/>
          <p:cNvSpPr txBox="1"/>
          <p:nvPr/>
        </p:nvSpPr>
        <p:spPr>
          <a:xfrm>
            <a:off x="176323" y="102292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Advisors</a:t>
            </a:r>
          </a:p>
        </p:txBody>
      </p:sp>
      <p:sp>
        <p:nvSpPr>
          <p:cNvPr id="245" name="Shape 245"/>
          <p:cNvSpPr txBox="1"/>
          <p:nvPr/>
        </p:nvSpPr>
        <p:spPr>
          <a:xfrm>
            <a:off x="177823" y="2492575"/>
            <a:ext cx="25793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Partners</a:t>
            </a:r>
          </a:p>
        </p:txBody>
      </p:sp>
      <p:sp>
        <p:nvSpPr>
          <p:cNvPr id="246" name="Shape 246"/>
          <p:cNvSpPr txBox="1"/>
          <p:nvPr/>
        </p:nvSpPr>
        <p:spPr>
          <a:xfrm>
            <a:off x="349112" y="4024673"/>
            <a:ext cx="2411099" cy="769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accent1"/>
              </a:buClr>
              <a:buSzPct val="25000"/>
              <a:buFont typeface="Questrial"/>
              <a:buNone/>
            </a:pPr>
            <a:r>
              <a:rPr lang="en-US" sz="4400" b="1" i="0" u="none" strike="noStrike" cap="none" baseline="0">
                <a:solidFill>
                  <a:schemeClr val="accent1"/>
                </a:solidFill>
                <a:latin typeface="Century Gothic"/>
                <a:ea typeface="Century Gothic"/>
                <a:cs typeface="Century Gothic"/>
                <a:sym typeface="Century Gothic"/>
                <a:rtl val="0"/>
              </a:rPr>
              <a:t>Others</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20038" y="450289"/>
            <a:ext cx="8503799" cy="9233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BFBFBF"/>
              </a:buClr>
              <a:buSzPct val="25000"/>
              <a:buFont typeface="Arial"/>
              <a:buNone/>
            </a:pPr>
            <a:r>
              <a:rPr lang="en-US" sz="5400" b="1" i="0" u="none" strike="noStrike" cap="none" baseline="0">
                <a:solidFill>
                  <a:schemeClr val="accent1"/>
                </a:solidFill>
                <a:latin typeface="Century Gothic"/>
                <a:ea typeface="Century Gothic"/>
                <a:cs typeface="Century Gothic"/>
                <a:sym typeface="Century Gothic"/>
                <a:rtl val="0"/>
              </a:rPr>
              <a:t>Study Area and Dates</a:t>
            </a:r>
          </a:p>
        </p:txBody>
      </p:sp>
      <p:sp>
        <p:nvSpPr>
          <p:cNvPr id="118" name="Shape 118"/>
          <p:cNvSpPr txBox="1">
            <a:spLocks noGrp="1"/>
          </p:cNvSpPr>
          <p:nvPr>
            <p:ph type="body" idx="2"/>
          </p:nvPr>
        </p:nvSpPr>
        <p:spPr>
          <a:xfrm>
            <a:off x="982195" y="6337275"/>
            <a:ext cx="7167017" cy="392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a:solidFill>
                  <a:schemeClr val="dk1"/>
                </a:solidFill>
                <a:latin typeface="Century Gothic"/>
                <a:ea typeface="Century Gothic"/>
                <a:cs typeface="Century Gothic"/>
                <a:sym typeface="Century Gothic"/>
                <a:rtl val="0"/>
              </a:rPr>
              <a:t>Study Dates: May - September, 2005 - 2015</a:t>
            </a:r>
          </a:p>
        </p:txBody>
      </p:sp>
      <p:pic>
        <p:nvPicPr>
          <p:cNvPr id="119" name="Shape 119"/>
          <p:cNvPicPr preferRelativeResize="0"/>
          <p:nvPr/>
        </p:nvPicPr>
        <p:blipFill rotWithShape="1">
          <a:blip r:embed="rId3">
            <a:alphaModFix/>
          </a:blip>
          <a:srcRect/>
          <a:stretch/>
        </p:blipFill>
        <p:spPr>
          <a:xfrm>
            <a:off x="8286943" y="5936525"/>
            <a:ext cx="751032" cy="759571"/>
          </a:xfrm>
          <a:prstGeom prst="rect">
            <a:avLst/>
          </a:prstGeom>
          <a:noFill/>
          <a:ln>
            <a:noFill/>
          </a:ln>
        </p:spPr>
      </p:pic>
      <p:pic>
        <p:nvPicPr>
          <p:cNvPr id="120" name="Shape 120"/>
          <p:cNvPicPr preferRelativeResize="0"/>
          <p:nvPr/>
        </p:nvPicPr>
        <p:blipFill rotWithShape="1">
          <a:blip r:embed="rId4">
            <a:alphaModFix/>
          </a:blip>
          <a:srcRect b="11071"/>
          <a:stretch/>
        </p:blipFill>
        <p:spPr>
          <a:xfrm>
            <a:off x="76350" y="5936525"/>
            <a:ext cx="905845" cy="803548"/>
          </a:xfrm>
          <a:prstGeom prst="rect">
            <a:avLst/>
          </a:prstGeom>
          <a:noFill/>
          <a:ln>
            <a:noFill/>
          </a:ln>
        </p:spPr>
      </p:pic>
      <p:pic>
        <p:nvPicPr>
          <p:cNvPr id="121" name="Shape 121"/>
          <p:cNvPicPr preferRelativeResize="0"/>
          <p:nvPr/>
        </p:nvPicPr>
        <p:blipFill rotWithShape="1">
          <a:blip r:embed="rId5">
            <a:alphaModFix/>
          </a:blip>
          <a:srcRect l="14792" b="19510"/>
          <a:stretch/>
        </p:blipFill>
        <p:spPr>
          <a:xfrm>
            <a:off x="6301362" y="1373698"/>
            <a:ext cx="1814327" cy="1141578"/>
          </a:xfrm>
          <a:prstGeom prst="rect">
            <a:avLst/>
          </a:prstGeom>
          <a:noFill/>
          <a:ln w="19050" cap="flat" cmpd="sng">
            <a:solidFill>
              <a:schemeClr val="dk1"/>
            </a:solidFill>
            <a:prstDash val="solid"/>
            <a:round/>
            <a:headEnd type="none" w="med" len="med"/>
            <a:tailEnd type="none" w="med" len="med"/>
          </a:ln>
        </p:spPr>
      </p:pic>
      <p:pic>
        <p:nvPicPr>
          <p:cNvPr id="122" name="Shape 122"/>
          <p:cNvPicPr preferRelativeResize="0"/>
          <p:nvPr/>
        </p:nvPicPr>
        <p:blipFill rotWithShape="1">
          <a:blip r:embed="rId6">
            <a:alphaModFix/>
          </a:blip>
          <a:srcRect t="6804" r="23035" b="20500"/>
          <a:stretch/>
        </p:blipFill>
        <p:spPr>
          <a:xfrm>
            <a:off x="6301362" y="2515275"/>
            <a:ext cx="1814327" cy="1141578"/>
          </a:xfrm>
          <a:prstGeom prst="rect">
            <a:avLst/>
          </a:prstGeom>
          <a:noFill/>
          <a:ln w="19050" cap="flat" cmpd="sng">
            <a:solidFill>
              <a:schemeClr val="dk1"/>
            </a:solidFill>
            <a:prstDash val="solid"/>
            <a:round/>
            <a:headEnd type="none" w="med" len="med"/>
            <a:tailEnd type="none" w="med" len="med"/>
          </a:ln>
        </p:spPr>
      </p:pic>
      <p:pic>
        <p:nvPicPr>
          <p:cNvPr id="123" name="Shape 123"/>
          <p:cNvPicPr preferRelativeResize="0"/>
          <p:nvPr/>
        </p:nvPicPr>
        <p:blipFill rotWithShape="1">
          <a:blip r:embed="rId7">
            <a:alphaModFix/>
          </a:blip>
          <a:srcRect t="5535"/>
          <a:stretch/>
        </p:blipFill>
        <p:spPr>
          <a:xfrm>
            <a:off x="6301362" y="3656850"/>
            <a:ext cx="1814327" cy="1141578"/>
          </a:xfrm>
          <a:prstGeom prst="rect">
            <a:avLst/>
          </a:prstGeom>
          <a:noFill/>
          <a:ln w="19050" cap="flat" cmpd="sng">
            <a:solidFill>
              <a:schemeClr val="dk1"/>
            </a:solidFill>
            <a:prstDash val="solid"/>
            <a:round/>
            <a:headEnd type="none" w="med" len="med"/>
            <a:tailEnd type="none" w="med" len="med"/>
          </a:ln>
        </p:spPr>
      </p:pic>
      <p:pic>
        <p:nvPicPr>
          <p:cNvPr id="124" name="Shape 124"/>
          <p:cNvPicPr preferRelativeResize="0"/>
          <p:nvPr/>
        </p:nvPicPr>
        <p:blipFill rotWithShape="1">
          <a:blip r:embed="rId8">
            <a:alphaModFix/>
          </a:blip>
          <a:srcRect b="5535"/>
          <a:stretch/>
        </p:blipFill>
        <p:spPr>
          <a:xfrm>
            <a:off x="6301362" y="4798425"/>
            <a:ext cx="1814327" cy="1141578"/>
          </a:xfrm>
          <a:prstGeom prst="rect">
            <a:avLst/>
          </a:prstGeom>
          <a:noFill/>
          <a:ln w="19050" cap="flat" cmpd="sng">
            <a:solidFill>
              <a:schemeClr val="dk1"/>
            </a:solidFill>
            <a:prstDash val="solid"/>
            <a:round/>
            <a:headEnd type="none" w="med" len="med"/>
            <a:tailEnd type="none" w="med" len="med"/>
          </a:ln>
        </p:spPr>
      </p:pic>
      <p:sp>
        <p:nvSpPr>
          <p:cNvPr id="125" name="Shape 125"/>
          <p:cNvSpPr txBox="1"/>
          <p:nvPr/>
        </p:nvSpPr>
        <p:spPr>
          <a:xfrm>
            <a:off x="6167975" y="5859175"/>
            <a:ext cx="2353199" cy="478200"/>
          </a:xfrm>
          <a:prstGeom prst="rect">
            <a:avLst/>
          </a:prstGeom>
          <a:noFill/>
          <a:ln>
            <a:noFill/>
          </a:ln>
        </p:spPr>
        <p:txBody>
          <a:bodyPr lIns="91425" tIns="91425" rIns="91425" bIns="91425" anchor="t" anchorCtr="0">
            <a:noAutofit/>
          </a:bodyPr>
          <a:lstStyle/>
          <a:p>
            <a:pPr rtl="0">
              <a:spcBef>
                <a:spcPts val="0"/>
              </a:spcBef>
              <a:buNone/>
            </a:pPr>
            <a:r>
              <a:rPr lang="en-US" sz="1200">
                <a:latin typeface="Questrial"/>
                <a:ea typeface="Questrial"/>
                <a:cs typeface="Questrial"/>
                <a:sym typeface="Questrial"/>
              </a:rPr>
              <a:t>Downtown Phoenix</a:t>
            </a:r>
          </a:p>
          <a:p>
            <a:pPr>
              <a:spcBef>
                <a:spcPts val="0"/>
              </a:spcBef>
              <a:buNone/>
            </a:pPr>
            <a:r>
              <a:rPr lang="en-US" sz="1200">
                <a:latin typeface="Questrial"/>
                <a:ea typeface="Questrial"/>
                <a:cs typeface="Questrial"/>
                <a:sym typeface="Questrial"/>
              </a:rPr>
              <a:t>Photos by Geordi Alm (ASU)</a:t>
            </a:r>
          </a:p>
        </p:txBody>
      </p:sp>
      <p:pic>
        <p:nvPicPr>
          <p:cNvPr id="126" name="Shape 126"/>
          <p:cNvPicPr preferRelativeResize="0"/>
          <p:nvPr/>
        </p:nvPicPr>
        <p:blipFill>
          <a:blip r:embed="rId9">
            <a:alphaModFix/>
          </a:blip>
          <a:stretch>
            <a:fillRect/>
          </a:stretch>
        </p:blipFill>
        <p:spPr>
          <a:xfrm>
            <a:off x="76349" y="1462350"/>
            <a:ext cx="6225024" cy="4385524"/>
          </a:xfrm>
          <a:prstGeom prst="rect">
            <a:avLst/>
          </a:prstGeom>
          <a:noFill/>
          <a:ln>
            <a:noFill/>
          </a:ln>
        </p:spPr>
      </p:pic>
      <p:sp>
        <p:nvSpPr>
          <p:cNvPr id="127" name="Shape 127"/>
          <p:cNvSpPr txBox="1">
            <a:spLocks noGrp="1"/>
          </p:cNvSpPr>
          <p:nvPr>
            <p:ph type="body" idx="3"/>
          </p:nvPr>
        </p:nvSpPr>
        <p:spPr>
          <a:xfrm>
            <a:off x="0" y="1747275"/>
            <a:ext cx="29144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400" b="1">
                <a:latin typeface="Century Gothic"/>
                <a:ea typeface="Century Gothic"/>
                <a:cs typeface="Century Gothic"/>
                <a:sym typeface="Century Gothic"/>
              </a:rPr>
              <a:t>Maricopa County</a:t>
            </a:r>
          </a:p>
        </p:txBody>
      </p:sp>
      <p:sp>
        <p:nvSpPr>
          <p:cNvPr id="128" name="Shape 128"/>
          <p:cNvSpPr txBox="1">
            <a:spLocks noGrp="1"/>
          </p:cNvSpPr>
          <p:nvPr>
            <p:ph type="body" idx="4"/>
          </p:nvPr>
        </p:nvSpPr>
        <p:spPr>
          <a:xfrm>
            <a:off x="4882525" y="4066987"/>
            <a:ext cx="1231800" cy="3213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Arizona</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576075" y="4280675"/>
            <a:ext cx="7982700" cy="2381099"/>
          </a:xfrm>
          <a:prstGeom prst="rect">
            <a:avLst/>
          </a:prstGeom>
          <a:noFill/>
          <a:ln>
            <a:noFill/>
          </a:ln>
        </p:spPr>
        <p:txBody>
          <a:bodyPr lIns="91425" tIns="45700" rIns="91425" bIns="45700" anchor="t" anchorCtr="0">
            <a:noAutofit/>
          </a:bodyPr>
          <a:lstStyle/>
          <a:p>
            <a:pPr marL="457200" marR="0" lvl="0" indent="-355600" algn="l" rtl="0">
              <a:lnSpc>
                <a:spcPct val="12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Extreme heat is a chronic health hazard and is expected to become more dangerous with increased urbanization</a:t>
            </a:r>
          </a:p>
          <a:p>
            <a:pPr marL="457200" marR="0" lvl="0" indent="-355600" algn="l" rtl="0">
              <a:lnSpc>
                <a:spcPct val="120000"/>
              </a:lnSpc>
              <a:spcBef>
                <a:spcPts val="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Civilians most affected: those without air conditioning, proper insulation, low-income, newcomers, homeless, minorities, and socially isolated</a:t>
            </a:r>
          </a:p>
          <a:p>
            <a:pPr marL="0" marR="0" lvl="0" indent="0" algn="l" rtl="0">
              <a:lnSpc>
                <a:spcPct val="115000"/>
              </a:lnSpc>
              <a:spcBef>
                <a:spcPts val="0"/>
              </a:spcBef>
              <a:spcAft>
                <a:spcPts val="0"/>
              </a:spcAft>
              <a:buClr>
                <a:srgbClr val="000000"/>
              </a:buClr>
              <a:buFont typeface="Arial"/>
              <a:buNone/>
            </a:pPr>
            <a:endParaRPr sz="1100" dirty="0">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Font typeface="Arial"/>
              <a:buNone/>
            </a:pPr>
            <a:endParaRPr sz="2000" b="0" i="0" u="none" strike="noStrike" cap="none" baseline="0" dirty="0">
              <a:solidFill>
                <a:schemeClr val="dk1"/>
              </a:solidFill>
              <a:latin typeface="Century Gothic"/>
              <a:ea typeface="Century Gothic"/>
              <a:cs typeface="Century Gothic"/>
              <a:sym typeface="Century Gothic"/>
              <a:rtl val="0"/>
            </a:endParaRPr>
          </a:p>
          <a:p>
            <a:pPr marL="0" marR="0" lvl="0" indent="0" algn="l" rtl="0">
              <a:lnSpc>
                <a:spcPct val="90000"/>
              </a:lnSpc>
              <a:spcBef>
                <a:spcPts val="1000"/>
              </a:spcBef>
              <a:spcAft>
                <a:spcPts val="0"/>
              </a:spcAft>
              <a:buClr>
                <a:schemeClr val="dk1"/>
              </a:buClr>
              <a:buFont typeface="Arial"/>
              <a:buNone/>
            </a:pPr>
            <a:endParaRPr sz="2000" b="0" i="0" u="none" strike="noStrike" cap="none" baseline="0" dirty="0">
              <a:solidFill>
                <a:schemeClr val="dk1"/>
              </a:solidFill>
              <a:latin typeface="Century Gothic"/>
              <a:ea typeface="Century Gothic"/>
              <a:cs typeface="Century Gothic"/>
              <a:sym typeface="Century Gothic"/>
              <a:rtl val="0"/>
            </a:endParaRPr>
          </a:p>
        </p:txBody>
      </p:sp>
      <p:sp>
        <p:nvSpPr>
          <p:cNvPr id="134" name="Shape 134"/>
          <p:cNvSpPr txBox="1">
            <a:spLocks noGrp="1"/>
          </p:cNvSpPr>
          <p:nvPr>
            <p:ph type="body" idx="2"/>
          </p:nvPr>
        </p:nvSpPr>
        <p:spPr>
          <a:xfrm>
            <a:off x="576075" y="3464279"/>
            <a:ext cx="7982700" cy="1194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Community Concern</a:t>
            </a:r>
          </a:p>
        </p:txBody>
      </p:sp>
      <p:sp>
        <p:nvSpPr>
          <p:cNvPr id="135" name="Shape 135"/>
          <p:cNvSpPr txBox="1">
            <a:spLocks noGrp="1"/>
          </p:cNvSpPr>
          <p:nvPr>
            <p:ph type="body" idx="3"/>
          </p:nvPr>
        </p:nvSpPr>
        <p:spPr>
          <a:xfrm>
            <a:off x="5272475" y="3190075"/>
            <a:ext cx="3583199"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rgbClr val="A5A5A5"/>
              </a:buClr>
              <a:buSzPct val="25000"/>
              <a:buFont typeface="Arial"/>
              <a:buNone/>
            </a:pPr>
            <a:r>
              <a:rPr lang="en-US" sz="1200" b="0" i="0" u="none" strike="noStrike" cap="none" baseline="0">
                <a:solidFill>
                  <a:srgbClr val="A5A5A5"/>
                </a:solidFill>
                <a:latin typeface="Questrial"/>
                <a:ea typeface="Questrial"/>
                <a:cs typeface="Questrial"/>
                <a:sym typeface="Questrial"/>
                <a:rtl val="0"/>
              </a:rPr>
              <a:t>Image Credit: AZGS</a:t>
            </a:r>
          </a:p>
        </p:txBody>
      </p:sp>
      <p:pic>
        <p:nvPicPr>
          <p:cNvPr id="136" name="Shape 136"/>
          <p:cNvPicPr preferRelativeResize="0"/>
          <p:nvPr/>
        </p:nvPicPr>
        <p:blipFill rotWithShape="1">
          <a:blip r:embed="rId3">
            <a:alphaModFix/>
          </a:blip>
          <a:srcRect t="14478"/>
          <a:stretch/>
        </p:blipFill>
        <p:spPr>
          <a:xfrm>
            <a:off x="0" y="0"/>
            <a:ext cx="9144000" cy="3550200"/>
          </a:xfrm>
          <a:prstGeom prst="rect">
            <a:avLst/>
          </a:prstGeom>
          <a:noFill/>
          <a:ln>
            <a:noFill/>
          </a:ln>
        </p:spPr>
      </p:pic>
      <p:pic>
        <p:nvPicPr>
          <p:cNvPr id="137" name="Shape 137"/>
          <p:cNvPicPr preferRelativeResize="0"/>
          <p:nvPr/>
        </p:nvPicPr>
        <p:blipFill rotWithShape="1">
          <a:blip r:embed="rId4">
            <a:alphaModFix/>
          </a:blip>
          <a:srcRect t="9287" b="9246"/>
          <a:stretch/>
        </p:blipFill>
        <p:spPr>
          <a:xfrm>
            <a:off x="-4575" y="-1"/>
            <a:ext cx="9144000" cy="3550200"/>
          </a:xfrm>
          <a:prstGeom prst="rect">
            <a:avLst/>
          </a:prstGeom>
          <a:noFill/>
          <a:ln>
            <a:noFill/>
          </a:ln>
        </p:spPr>
      </p:pic>
      <p:sp>
        <p:nvSpPr>
          <p:cNvPr id="138" name="Shape 138"/>
          <p:cNvSpPr txBox="1"/>
          <p:nvPr/>
        </p:nvSpPr>
        <p:spPr>
          <a:xfrm>
            <a:off x="0" y="6219425"/>
            <a:ext cx="9144000" cy="354300"/>
          </a:xfrm>
          <a:prstGeom prst="rect">
            <a:avLst/>
          </a:prstGeom>
          <a:noFill/>
          <a:ln>
            <a:noFill/>
          </a:ln>
        </p:spPr>
        <p:txBody>
          <a:bodyPr lIns="91425" tIns="91425" rIns="91425" bIns="91425" anchor="t" anchorCtr="0">
            <a:noAutofit/>
          </a:bodyPr>
          <a:lstStyle/>
          <a:p>
            <a:pPr>
              <a:spcBef>
                <a:spcPts val="0"/>
              </a:spcBef>
              <a:buNone/>
            </a:pPr>
            <a:endParaRPr sz="1200">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320038" y="548639"/>
            <a:ext cx="8503799" cy="9233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5400" b="1" i="0" u="none" strike="noStrike" cap="none" baseline="0">
                <a:solidFill>
                  <a:schemeClr val="accent1"/>
                </a:solidFill>
                <a:latin typeface="Century Gothic"/>
                <a:ea typeface="Century Gothic"/>
                <a:cs typeface="Century Gothic"/>
                <a:sym typeface="Century Gothic"/>
                <a:rtl val="0"/>
              </a:rPr>
              <a:t>Objectives</a:t>
            </a:r>
          </a:p>
        </p:txBody>
      </p:sp>
      <p:sp>
        <p:nvSpPr>
          <p:cNvPr id="145" name="Shape 145"/>
          <p:cNvSpPr txBox="1">
            <a:spLocks noGrp="1"/>
          </p:cNvSpPr>
          <p:nvPr>
            <p:ph type="body" idx="2"/>
          </p:nvPr>
        </p:nvSpPr>
        <p:spPr>
          <a:xfrm>
            <a:off x="463750" y="1369350"/>
            <a:ext cx="8120399" cy="3415499"/>
          </a:xfrm>
          <a:prstGeom prst="rect">
            <a:avLst/>
          </a:prstGeom>
          <a:noFill/>
          <a:ln>
            <a:noFill/>
          </a:ln>
        </p:spPr>
        <p:txBody>
          <a:bodyPr lIns="91425" tIns="91425" rIns="91425" bIns="91425" anchor="t" anchorCtr="0">
            <a:noAutofit/>
          </a:bodyPr>
          <a:lstStyle/>
          <a:p>
            <a:pPr marL="457200" marR="0" lvl="0" indent="-355600" algn="l" rtl="0">
              <a:lnSpc>
                <a:spcPct val="90000"/>
              </a:lnSpc>
              <a:spcBef>
                <a:spcPts val="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Analyze days with extreme heat anomalies</a:t>
            </a:r>
          </a:p>
          <a:p>
            <a:pPr marL="1143000" marR="0" lvl="1" indent="-355600" algn="l" rtl="0">
              <a:lnSpc>
                <a:spcPct val="90000"/>
              </a:lnSpc>
              <a:spcBef>
                <a:spcPts val="1200"/>
              </a:spcBef>
              <a:spcAft>
                <a:spcPts val="0"/>
              </a:spcAft>
              <a:buClr>
                <a:schemeClr val="accent1"/>
              </a:buClr>
              <a:buSzPct val="100000"/>
              <a:buFont typeface="Century Gothic" panose="020B0502020202020204" pitchFamily="34" charset="0"/>
              <a:buChar char="►"/>
            </a:pPr>
            <a:r>
              <a:rPr lang="en-US" sz="2000" b="0" i="0" u="none" strike="noStrike" cap="none" baseline="0" dirty="0">
                <a:solidFill>
                  <a:schemeClr val="dk1"/>
                </a:solidFill>
                <a:latin typeface="Century Gothic"/>
                <a:ea typeface="Century Gothic"/>
                <a:cs typeface="Century Gothic"/>
                <a:sym typeface="Century Gothic"/>
                <a:rtl val="0"/>
              </a:rPr>
              <a:t>Understand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how</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why </a:t>
            </a:r>
            <a:r>
              <a:rPr lang="en-US" sz="2000" b="0" i="0" u="none" strike="noStrike" cap="none" baseline="0" dirty="0">
                <a:solidFill>
                  <a:schemeClr val="dk1"/>
                </a:solidFill>
                <a:latin typeface="Century Gothic"/>
                <a:ea typeface="Century Gothic"/>
                <a:cs typeface="Century Gothic"/>
                <a:sym typeface="Century Gothic"/>
                <a:rtl val="0"/>
              </a:rPr>
              <a:t>daily variations occur</a:t>
            </a:r>
          </a:p>
          <a:p>
            <a:pPr marL="457200" marR="0" lvl="0" indent="-355600" algn="l" rtl="0">
              <a:lnSpc>
                <a:spcPct val="90000"/>
              </a:lnSpc>
              <a:spcBef>
                <a:spcPts val="1200"/>
              </a:spcBef>
              <a:spcAft>
                <a:spcPts val="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Establish how users of heat relief resources correlate with 	socioeconomic vulnerability</a:t>
            </a:r>
          </a:p>
          <a:p>
            <a:pPr marL="457200" marR="0" lvl="0" indent="-355600" algn="l" rtl="0">
              <a:lnSpc>
                <a:spcPct val="90000"/>
              </a:lnSpc>
              <a:spcBef>
                <a:spcPts val="1200"/>
              </a:spcBef>
              <a:spcAft>
                <a:spcPts val="1200"/>
              </a:spcAft>
              <a:buClr>
                <a:schemeClr val="dk1"/>
              </a:buClr>
              <a:buSzPct val="100000"/>
              <a:buFont typeface="Century Gothic"/>
              <a:buAutoNum type="arabicPeriod"/>
            </a:pPr>
            <a:r>
              <a:rPr lang="en-US" sz="2000" b="0" i="0" u="none" strike="noStrike" cap="none" baseline="0" dirty="0">
                <a:solidFill>
                  <a:schemeClr val="dk1"/>
                </a:solidFill>
                <a:latin typeface="Century Gothic"/>
                <a:ea typeface="Century Gothic"/>
                <a:cs typeface="Century Gothic"/>
                <a:sym typeface="Century Gothic"/>
                <a:rtl val="0"/>
              </a:rPr>
              <a:t>Determine </a:t>
            </a:r>
            <a:r>
              <a:rPr lang="en-US" sz="2000" b="1" i="0" u="none" strike="noStrike" cap="none" baseline="0" dirty="0">
                <a:solidFill>
                  <a:schemeClr val="dk1"/>
                </a:solidFill>
                <a:latin typeface="Century Gothic"/>
                <a:ea typeface="Century Gothic"/>
                <a:cs typeface="Century Gothic"/>
                <a:sym typeface="Century Gothic"/>
                <a:rtl val="0"/>
              </a:rPr>
              <a:t>where</a:t>
            </a:r>
            <a:r>
              <a:rPr lang="en-US" sz="2000" b="0" i="0" u="none" strike="noStrike" cap="none" baseline="0" dirty="0">
                <a:solidFill>
                  <a:schemeClr val="dk1"/>
                </a:solidFill>
                <a:latin typeface="Century Gothic"/>
                <a:ea typeface="Century Gothic"/>
                <a:cs typeface="Century Gothic"/>
                <a:sym typeface="Century Gothic"/>
                <a:rtl val="0"/>
              </a:rPr>
              <a:t>, </a:t>
            </a:r>
            <a:r>
              <a:rPr lang="en-US" sz="2000" b="1" i="0" u="none" strike="noStrike" cap="none" baseline="0" dirty="0">
                <a:solidFill>
                  <a:schemeClr val="dk1"/>
                </a:solidFill>
                <a:latin typeface="Century Gothic"/>
                <a:ea typeface="Century Gothic"/>
                <a:cs typeface="Century Gothic"/>
                <a:sym typeface="Century Gothic"/>
                <a:rtl val="0"/>
              </a:rPr>
              <a:t>when</a:t>
            </a:r>
            <a:r>
              <a:rPr lang="en-US" sz="2000" b="0" i="0" u="none" strike="noStrike" cap="none" baseline="0" dirty="0">
                <a:solidFill>
                  <a:schemeClr val="dk1"/>
                </a:solidFill>
                <a:latin typeface="Century Gothic"/>
                <a:ea typeface="Century Gothic"/>
                <a:cs typeface="Century Gothic"/>
                <a:sym typeface="Century Gothic"/>
                <a:rtl val="0"/>
              </a:rPr>
              <a:t>, and </a:t>
            </a:r>
            <a:r>
              <a:rPr lang="en-US" sz="2000" b="1" i="0" u="none" strike="noStrike" cap="none" baseline="0" dirty="0">
                <a:solidFill>
                  <a:schemeClr val="dk1"/>
                </a:solidFill>
                <a:latin typeface="Century Gothic"/>
                <a:ea typeface="Century Gothic"/>
                <a:cs typeface="Century Gothic"/>
                <a:sym typeface="Century Gothic"/>
                <a:rtl val="0"/>
              </a:rPr>
              <a:t>how </a:t>
            </a:r>
            <a:r>
              <a:rPr lang="en-US" sz="2000" b="0" i="0" u="none" strike="noStrike" cap="none" baseline="0" dirty="0">
                <a:solidFill>
                  <a:schemeClr val="dk1"/>
                </a:solidFill>
                <a:latin typeface="Century Gothic"/>
                <a:ea typeface="Century Gothic"/>
                <a:cs typeface="Century Gothic"/>
                <a:sym typeface="Century Gothic"/>
                <a:rtl val="0"/>
              </a:rPr>
              <a:t>relief efforts should intervene</a:t>
            </a:r>
          </a:p>
        </p:txBody>
      </p:sp>
      <p:pic>
        <p:nvPicPr>
          <p:cNvPr id="146" name="Shape 146"/>
          <p:cNvPicPr preferRelativeResize="0"/>
          <p:nvPr/>
        </p:nvPicPr>
        <p:blipFill rotWithShape="1">
          <a:blip r:embed="rId3">
            <a:alphaModFix/>
          </a:blip>
          <a:srcRect/>
          <a:stretch/>
        </p:blipFill>
        <p:spPr>
          <a:xfrm>
            <a:off x="191314" y="4050303"/>
            <a:ext cx="4123800" cy="2239500"/>
          </a:xfrm>
          <a:prstGeom prst="rect">
            <a:avLst/>
          </a:prstGeom>
          <a:noFill/>
          <a:ln>
            <a:noFill/>
          </a:ln>
        </p:spPr>
      </p:pic>
      <p:pic>
        <p:nvPicPr>
          <p:cNvPr id="147" name="Shape 147"/>
          <p:cNvPicPr preferRelativeResize="0"/>
          <p:nvPr/>
        </p:nvPicPr>
        <p:blipFill rotWithShape="1">
          <a:blip r:embed="rId4">
            <a:alphaModFix/>
          </a:blip>
          <a:srcRect/>
          <a:stretch/>
        </p:blipFill>
        <p:spPr>
          <a:xfrm>
            <a:off x="4862301" y="4050290"/>
            <a:ext cx="3961500" cy="2239500"/>
          </a:xfrm>
          <a:prstGeom prst="rect">
            <a:avLst/>
          </a:prstGeom>
          <a:noFill/>
          <a:ln>
            <a:noFill/>
          </a:ln>
        </p:spPr>
      </p:pic>
      <p:sp>
        <p:nvSpPr>
          <p:cNvPr id="148" name="Shape 148"/>
          <p:cNvSpPr txBox="1"/>
          <p:nvPr/>
        </p:nvSpPr>
        <p:spPr>
          <a:xfrm>
            <a:off x="255663" y="6289803"/>
            <a:ext cx="3995099"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May 21, 2005</a:t>
            </a:r>
          </a:p>
        </p:txBody>
      </p:sp>
      <p:sp>
        <p:nvSpPr>
          <p:cNvPr id="149" name="Shape 149"/>
          <p:cNvSpPr txBox="1"/>
          <p:nvPr/>
        </p:nvSpPr>
        <p:spPr>
          <a:xfrm>
            <a:off x="4845501" y="6289803"/>
            <a:ext cx="3995099" cy="2132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400" b="0" i="0" u="none" strike="noStrike" cap="none" baseline="0">
                <a:solidFill>
                  <a:schemeClr val="dk1"/>
                </a:solidFill>
                <a:latin typeface="Century Gothic"/>
                <a:ea typeface="Century Gothic"/>
                <a:cs typeface="Century Gothic"/>
                <a:sym typeface="Century Gothic"/>
                <a:rtl val="0"/>
              </a:rPr>
              <a:t>Surface Temperature on July 2, 2005</a:t>
            </a:r>
          </a:p>
        </p:txBody>
      </p:sp>
      <p:sp>
        <p:nvSpPr>
          <p:cNvPr id="150" name="Shape 150"/>
          <p:cNvSpPr/>
          <p:nvPr/>
        </p:nvSpPr>
        <p:spPr>
          <a:xfrm>
            <a:off x="320039" y="536640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1" name="Shape 151"/>
          <p:cNvSpPr/>
          <p:nvPr/>
        </p:nvSpPr>
        <p:spPr>
          <a:xfrm>
            <a:off x="5604889" y="5079728"/>
            <a:ext cx="1562099" cy="805200"/>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2" name="Shape 152"/>
          <p:cNvSpPr/>
          <p:nvPr/>
        </p:nvSpPr>
        <p:spPr>
          <a:xfrm>
            <a:off x="2188739" y="412290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53" name="Shape 153"/>
          <p:cNvSpPr/>
          <p:nvPr/>
        </p:nvSpPr>
        <p:spPr>
          <a:xfrm>
            <a:off x="6901564" y="4154953"/>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Shape 159"/>
          <p:cNvPicPr preferRelativeResize="0"/>
          <p:nvPr/>
        </p:nvPicPr>
        <p:blipFill rotWithShape="1">
          <a:blip r:embed="rId3">
            <a:alphaModFix/>
          </a:blip>
          <a:srcRect l="21618" t="4888" r="20109" b="18371"/>
          <a:stretch/>
        </p:blipFill>
        <p:spPr>
          <a:xfrm rot="5400000">
            <a:off x="4228287" y="2105187"/>
            <a:ext cx="5335099" cy="3651274"/>
          </a:xfrm>
          <a:prstGeom prst="rect">
            <a:avLst/>
          </a:prstGeom>
          <a:noFill/>
          <a:ln>
            <a:noFill/>
          </a:ln>
        </p:spPr>
      </p:pic>
      <p:sp>
        <p:nvSpPr>
          <p:cNvPr id="160" name="Shape 160"/>
          <p:cNvSpPr txBox="1">
            <a:spLocks noGrp="1"/>
          </p:cNvSpPr>
          <p:nvPr>
            <p:ph type="body" idx="1"/>
          </p:nvPr>
        </p:nvSpPr>
        <p:spPr>
          <a:xfrm>
            <a:off x="481575" y="5222812"/>
            <a:ext cx="4139099" cy="1031099"/>
          </a:xfrm>
          <a:prstGeom prst="rect">
            <a:avLst/>
          </a:prstGeom>
          <a:noFill/>
          <a:ln>
            <a:noFill/>
          </a:ln>
        </p:spPr>
        <p:txBody>
          <a:bodyPr lIns="91425" tIns="91425" rIns="91425" bIns="91425" anchor="t" anchorCtr="0">
            <a:noAutofit/>
          </a:bodyPr>
          <a:lstStyle/>
          <a:p>
            <a:pPr lvl="0" algn="r" rtl="0">
              <a:spcBef>
                <a:spcPts val="0"/>
              </a:spcBef>
              <a:buClr>
                <a:schemeClr val="dk1"/>
              </a:buClr>
              <a:buSzPct val="25000"/>
              <a:buFont typeface="Questrial"/>
              <a:buNone/>
            </a:pPr>
            <a:r>
              <a:rPr lang="en-US" sz="2000">
                <a:solidFill>
                  <a:schemeClr val="dk1"/>
                </a:solidFill>
                <a:latin typeface="Century Gothic"/>
                <a:ea typeface="Century Gothic"/>
                <a:cs typeface="Century Gothic"/>
                <a:sym typeface="Century Gothic"/>
              </a:rPr>
              <a:t>Land use classification of the urban environment </a:t>
            </a:r>
          </a:p>
          <a:p>
            <a:pPr marL="0" marR="0" lvl="0" indent="0" algn="r" rtl="0">
              <a:lnSpc>
                <a:spcPct val="90000"/>
              </a:lnSpc>
              <a:spcBef>
                <a:spcPts val="0"/>
              </a:spcBef>
              <a:spcAft>
                <a:spcPts val="0"/>
              </a:spcAft>
              <a:buClr>
                <a:schemeClr val="dk1"/>
              </a:buClr>
              <a:buFont typeface="Questrial"/>
              <a:buNone/>
            </a:pPr>
            <a:endParaRPr sz="2000">
              <a:solidFill>
                <a:schemeClr val="dk1"/>
              </a:solidFill>
              <a:latin typeface="Century Gothic"/>
              <a:ea typeface="Century Gothic"/>
              <a:cs typeface="Century Gothic"/>
              <a:sym typeface="Century Gothic"/>
            </a:endParaRPr>
          </a:p>
        </p:txBody>
      </p:sp>
      <p:sp>
        <p:nvSpPr>
          <p:cNvPr id="161" name="Shape 161"/>
          <p:cNvSpPr txBox="1">
            <a:spLocks noGrp="1"/>
          </p:cNvSpPr>
          <p:nvPr>
            <p:ph type="body" idx="2"/>
          </p:nvPr>
        </p:nvSpPr>
        <p:spPr>
          <a:xfrm>
            <a:off x="320088" y="298288"/>
            <a:ext cx="8503799" cy="92339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rgbClr val="BFBFBF"/>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NASA Satellites and Methods </a:t>
            </a:r>
          </a:p>
        </p:txBody>
      </p:sp>
      <p:sp>
        <p:nvSpPr>
          <p:cNvPr id="162" name="Shape 162"/>
          <p:cNvSpPr txBox="1">
            <a:spLocks noGrp="1"/>
          </p:cNvSpPr>
          <p:nvPr>
            <p:ph type="body" idx="3"/>
          </p:nvPr>
        </p:nvSpPr>
        <p:spPr>
          <a:xfrm>
            <a:off x="481575" y="3387662"/>
            <a:ext cx="4139099" cy="529799"/>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Landsat 8</a:t>
            </a:r>
          </a:p>
        </p:txBody>
      </p:sp>
      <p:sp>
        <p:nvSpPr>
          <p:cNvPr id="163" name="Shape 163"/>
          <p:cNvSpPr txBox="1">
            <a:spLocks noGrp="1"/>
          </p:cNvSpPr>
          <p:nvPr>
            <p:ph type="body" idx="4"/>
          </p:nvPr>
        </p:nvSpPr>
        <p:spPr>
          <a:xfrm>
            <a:off x="795775" y="2195850"/>
            <a:ext cx="3824999" cy="11919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D</a:t>
            </a:r>
            <a:r>
              <a:rPr lang="en-US" sz="2000" b="0" i="0" u="none" strike="noStrike" cap="none" baseline="0">
                <a:solidFill>
                  <a:schemeClr val="dk1"/>
                </a:solidFill>
                <a:latin typeface="Century Gothic"/>
                <a:ea typeface="Century Gothic"/>
                <a:cs typeface="Century Gothic"/>
                <a:sym typeface="Century Gothic"/>
                <a:rtl val="0"/>
              </a:rPr>
              <a:t>aily surface temperature data per census tract for statistical comparisons</a:t>
            </a:r>
          </a:p>
        </p:txBody>
      </p:sp>
      <p:sp>
        <p:nvSpPr>
          <p:cNvPr id="164" name="Shape 164"/>
          <p:cNvSpPr txBox="1">
            <a:spLocks noGrp="1"/>
          </p:cNvSpPr>
          <p:nvPr>
            <p:ph type="body" idx="5"/>
          </p:nvPr>
        </p:nvSpPr>
        <p:spPr>
          <a:xfrm>
            <a:off x="608074" y="1839787"/>
            <a:ext cx="4012799" cy="7680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i="0" u="none" strike="noStrike" cap="none" baseline="0">
                <a:solidFill>
                  <a:schemeClr val="dk1"/>
                </a:solidFill>
                <a:latin typeface="Century Gothic"/>
                <a:ea typeface="Century Gothic"/>
                <a:cs typeface="Century Gothic"/>
                <a:sym typeface="Century Gothic"/>
                <a:rtl val="0"/>
              </a:rPr>
              <a:t>Aqua MODIS</a:t>
            </a:r>
          </a:p>
        </p:txBody>
      </p:sp>
      <p:sp>
        <p:nvSpPr>
          <p:cNvPr id="165" name="Shape 165"/>
          <p:cNvSpPr txBox="1">
            <a:spLocks noGrp="1"/>
          </p:cNvSpPr>
          <p:nvPr>
            <p:ph type="body" idx="6"/>
          </p:nvPr>
        </p:nvSpPr>
        <p:spPr>
          <a:xfrm>
            <a:off x="608075" y="4931437"/>
            <a:ext cx="4012799" cy="529799"/>
          </a:xfrm>
          <a:prstGeom prst="rect">
            <a:avLst/>
          </a:prstGeom>
          <a:noFill/>
          <a:ln>
            <a:noFill/>
          </a:ln>
        </p:spPr>
        <p:txBody>
          <a:bodyPr lIns="91425" tIns="91425" rIns="91425" bIns="91425" anchor="t" anchorCtr="0">
            <a:noAutofit/>
          </a:bodyPr>
          <a:lstStyle/>
          <a:p>
            <a:pPr marL="0" marR="0" lvl="0" indent="0" rtl="0">
              <a:lnSpc>
                <a:spcPct val="90000"/>
              </a:lnSpc>
              <a:spcBef>
                <a:spcPts val="0"/>
              </a:spcBef>
              <a:spcAft>
                <a:spcPts val="0"/>
              </a:spcAft>
              <a:buClr>
                <a:schemeClr val="accent1"/>
              </a:buClr>
              <a:buSzPct val="25000"/>
              <a:buFont typeface="Questrial"/>
              <a:buNone/>
            </a:pPr>
            <a:r>
              <a:rPr lang="en-US" sz="1800" b="1" i="0" u="none" strike="noStrike" cap="none" baseline="0">
                <a:solidFill>
                  <a:schemeClr val="dk1"/>
                </a:solidFill>
                <a:latin typeface="Century Gothic"/>
                <a:ea typeface="Century Gothic"/>
                <a:cs typeface="Century Gothic"/>
                <a:sym typeface="Century Gothic"/>
                <a:rtl val="0"/>
              </a:rPr>
              <a:t>Terra </a:t>
            </a:r>
            <a:r>
              <a:rPr lang="en-US" sz="1800" b="1">
                <a:solidFill>
                  <a:schemeClr val="dk1"/>
                </a:solidFill>
                <a:latin typeface="Century Gothic"/>
                <a:ea typeface="Century Gothic"/>
                <a:cs typeface="Century Gothic"/>
                <a:sym typeface="Century Gothic"/>
                <a:rtl val="0"/>
              </a:rPr>
              <a:t>ASTER</a:t>
            </a:r>
          </a:p>
        </p:txBody>
      </p:sp>
      <p:pic>
        <p:nvPicPr>
          <p:cNvPr id="166" name="Shape 166"/>
          <p:cNvPicPr preferRelativeResize="0"/>
          <p:nvPr/>
        </p:nvPicPr>
        <p:blipFill rotWithShape="1">
          <a:blip r:embed="rId4">
            <a:alphaModFix/>
          </a:blip>
          <a:srcRect/>
          <a:stretch/>
        </p:blipFill>
        <p:spPr>
          <a:xfrm>
            <a:off x="426545" y="3352762"/>
            <a:ext cx="1020000" cy="833700"/>
          </a:xfrm>
          <a:prstGeom prst="rect">
            <a:avLst/>
          </a:prstGeom>
          <a:noFill/>
          <a:ln>
            <a:noFill/>
          </a:ln>
        </p:spPr>
      </p:pic>
      <p:pic>
        <p:nvPicPr>
          <p:cNvPr id="167" name="Shape 167"/>
          <p:cNvPicPr preferRelativeResize="0"/>
          <p:nvPr/>
        </p:nvPicPr>
        <p:blipFill rotWithShape="1">
          <a:blip r:embed="rId5">
            <a:alphaModFix/>
          </a:blip>
          <a:srcRect/>
          <a:stretch/>
        </p:blipFill>
        <p:spPr>
          <a:xfrm>
            <a:off x="481575" y="1629982"/>
            <a:ext cx="1591199" cy="833700"/>
          </a:xfrm>
          <a:prstGeom prst="rect">
            <a:avLst/>
          </a:prstGeom>
          <a:noFill/>
          <a:ln>
            <a:noFill/>
          </a:ln>
        </p:spPr>
      </p:pic>
      <p:pic>
        <p:nvPicPr>
          <p:cNvPr id="168" name="Shape 168"/>
          <p:cNvPicPr preferRelativeResize="0"/>
          <p:nvPr/>
        </p:nvPicPr>
        <p:blipFill rotWithShape="1">
          <a:blip r:embed="rId6">
            <a:alphaModFix/>
          </a:blip>
          <a:srcRect/>
          <a:stretch/>
        </p:blipFill>
        <p:spPr>
          <a:xfrm rot="-1724730">
            <a:off x="382919" y="4643191"/>
            <a:ext cx="1107252" cy="833636"/>
          </a:xfrm>
          <a:prstGeom prst="rect">
            <a:avLst/>
          </a:prstGeom>
          <a:noFill/>
          <a:ln>
            <a:noFill/>
          </a:ln>
        </p:spPr>
      </p:pic>
      <p:sp>
        <p:nvSpPr>
          <p:cNvPr id="169" name="Shape 169"/>
          <p:cNvSpPr txBox="1">
            <a:spLocks noGrp="1"/>
          </p:cNvSpPr>
          <p:nvPr>
            <p:ph type="body" idx="7"/>
          </p:nvPr>
        </p:nvSpPr>
        <p:spPr>
          <a:xfrm>
            <a:off x="1019300" y="3783175"/>
            <a:ext cx="3601500" cy="9233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Land use classification of the urban environment </a:t>
            </a:r>
          </a:p>
        </p:txBody>
      </p:sp>
      <p:sp>
        <p:nvSpPr>
          <p:cNvPr id="170" name="Shape 170"/>
          <p:cNvSpPr/>
          <p:nvPr/>
        </p:nvSpPr>
        <p:spPr>
          <a:xfrm>
            <a:off x="6053949" y="172160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Surface Temperature Averages</a:t>
            </a:r>
          </a:p>
        </p:txBody>
      </p:sp>
      <p:sp>
        <p:nvSpPr>
          <p:cNvPr id="171" name="Shape 171"/>
          <p:cNvSpPr/>
          <p:nvPr/>
        </p:nvSpPr>
        <p:spPr>
          <a:xfrm>
            <a:off x="5150675" y="3411825"/>
            <a:ext cx="16742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a:solidFill>
                  <a:schemeClr val="lt1"/>
                </a:solidFill>
                <a:latin typeface="Century Gothic"/>
                <a:ea typeface="Century Gothic"/>
                <a:cs typeface="Century Gothic"/>
                <a:sym typeface="Century Gothic"/>
              </a:rPr>
              <a:t>Spatial Consistency Analysis</a:t>
            </a:r>
          </a:p>
        </p:txBody>
      </p:sp>
      <p:sp>
        <p:nvSpPr>
          <p:cNvPr id="172" name="Shape 172"/>
          <p:cNvSpPr/>
          <p:nvPr/>
        </p:nvSpPr>
        <p:spPr>
          <a:xfrm>
            <a:off x="6954275" y="3342975"/>
            <a:ext cx="1767300" cy="1263299"/>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Average Comparisons</a:t>
            </a:r>
          </a:p>
        </p:txBody>
      </p:sp>
      <p:sp>
        <p:nvSpPr>
          <p:cNvPr id="173" name="Shape 173"/>
          <p:cNvSpPr/>
          <p:nvPr/>
        </p:nvSpPr>
        <p:spPr>
          <a:xfrm>
            <a:off x="6091800" y="4986525"/>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1" i="0" u="none" strike="noStrike" cap="none" baseline="0">
                <a:solidFill>
                  <a:schemeClr val="lt1"/>
                </a:solidFill>
                <a:latin typeface="Century Gothic"/>
                <a:ea typeface="Century Gothic"/>
                <a:cs typeface="Century Gothic"/>
                <a:sym typeface="Century Gothic"/>
                <a:rtl val="0"/>
              </a:rPr>
              <a:t>Nuances within UHI</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Shape 179"/>
          <p:cNvPicPr preferRelativeResize="0"/>
          <p:nvPr/>
        </p:nvPicPr>
        <p:blipFill rotWithShape="1">
          <a:blip r:embed="rId3">
            <a:alphaModFix/>
          </a:blip>
          <a:srcRect l="3501" t="4817" r="19367" b="17602"/>
          <a:stretch/>
        </p:blipFill>
        <p:spPr>
          <a:xfrm>
            <a:off x="3468597" y="1019542"/>
            <a:ext cx="5607274" cy="2847449"/>
          </a:xfrm>
          <a:prstGeom prst="rect">
            <a:avLst/>
          </a:prstGeom>
          <a:noFill/>
          <a:ln>
            <a:noFill/>
          </a:ln>
        </p:spPr>
      </p:pic>
      <p:sp>
        <p:nvSpPr>
          <p:cNvPr id="180" name="Shape 180"/>
          <p:cNvSpPr txBox="1">
            <a:spLocks noGrp="1"/>
          </p:cNvSpPr>
          <p:nvPr>
            <p:ph type="body" idx="1"/>
          </p:nvPr>
        </p:nvSpPr>
        <p:spPr>
          <a:xfrm>
            <a:off x="215150" y="277175"/>
            <a:ext cx="7554900" cy="16899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Survey Analysis </a:t>
            </a:r>
          </a:p>
          <a:p>
            <a:pPr marL="0" marR="0" lvl="0" indent="0" algn="l" rtl="0">
              <a:lnSpc>
                <a:spcPct val="90000"/>
              </a:lnSpc>
              <a:spcBef>
                <a:spcPts val="0"/>
              </a:spcBef>
              <a:spcAft>
                <a:spcPts val="0"/>
              </a:spcAft>
              <a:buClr>
                <a:schemeClr val="dk1"/>
              </a:buClr>
              <a:buSzPct val="25000"/>
              <a:buFont typeface="Questrial"/>
              <a:buNone/>
            </a:pPr>
            <a:r>
              <a:rPr lang="en-US" sz="4600" b="1" i="0" u="none" strike="noStrike" cap="none" baseline="0">
                <a:solidFill>
                  <a:schemeClr val="accent1"/>
                </a:solidFill>
                <a:latin typeface="Century Gothic"/>
                <a:ea typeface="Century Gothic"/>
                <a:cs typeface="Century Gothic"/>
                <a:sym typeface="Century Gothic"/>
                <a:rtl val="0"/>
              </a:rPr>
              <a:t>Methods</a:t>
            </a:r>
          </a:p>
          <a:p>
            <a:pPr marL="0" marR="0" lvl="0" indent="0" algn="l" rtl="0">
              <a:lnSpc>
                <a:spcPct val="90000"/>
              </a:lnSpc>
              <a:spcBef>
                <a:spcPts val="0"/>
              </a:spcBef>
              <a:spcAft>
                <a:spcPts val="0"/>
              </a:spcAft>
              <a:buClr>
                <a:schemeClr val="dk1"/>
              </a:buClr>
              <a:buFont typeface="Questrial"/>
              <a:buNone/>
            </a:pPr>
            <a:endParaRPr sz="1400" b="0" i="0" u="none" strike="noStrike" cap="none" baseline="0">
              <a:solidFill>
                <a:srgbClr val="000000"/>
              </a:solidFill>
              <a:latin typeface="Arial"/>
              <a:ea typeface="Arial"/>
              <a:cs typeface="Arial"/>
              <a:sym typeface="Arial"/>
              <a:rtl val="0"/>
            </a:endParaRPr>
          </a:p>
        </p:txBody>
      </p:sp>
      <p:sp>
        <p:nvSpPr>
          <p:cNvPr id="181" name="Shape 181"/>
          <p:cNvSpPr/>
          <p:nvPr/>
        </p:nvSpPr>
        <p:spPr>
          <a:xfrm>
            <a:off x="5045073" y="1973155"/>
            <a:ext cx="1097399" cy="8928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Raw CASPER Results</a:t>
            </a:r>
          </a:p>
        </p:txBody>
      </p:sp>
      <p:sp>
        <p:nvSpPr>
          <p:cNvPr id="182" name="Shape 182"/>
          <p:cNvSpPr/>
          <p:nvPr/>
        </p:nvSpPr>
        <p:spPr>
          <a:xfrm>
            <a:off x="6297061" y="1396957"/>
            <a:ext cx="1258200" cy="6585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Likelihood of AC Use</a:t>
            </a:r>
          </a:p>
        </p:txBody>
      </p:sp>
      <p:sp>
        <p:nvSpPr>
          <p:cNvPr id="183" name="Shape 183"/>
          <p:cNvSpPr/>
          <p:nvPr/>
        </p:nvSpPr>
        <p:spPr>
          <a:xfrm>
            <a:off x="6212797" y="2865955"/>
            <a:ext cx="1363200" cy="572099"/>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Likelihood of </a:t>
            </a:r>
            <a:r>
              <a:rPr lang="en-US" sz="1600" b="1" dirty="0">
                <a:solidFill>
                  <a:schemeClr val="lt1"/>
                </a:solidFill>
                <a:latin typeface="Century Gothic"/>
                <a:ea typeface="Century Gothic"/>
                <a:cs typeface="Century Gothic"/>
                <a:sym typeface="Century Gothic"/>
                <a:rtl val="0"/>
              </a:rPr>
              <a:t>Hearing Warning Message</a:t>
            </a:r>
          </a:p>
        </p:txBody>
      </p:sp>
      <p:sp>
        <p:nvSpPr>
          <p:cNvPr id="184" name="Shape 184"/>
          <p:cNvSpPr/>
          <p:nvPr/>
        </p:nvSpPr>
        <p:spPr>
          <a:xfrm>
            <a:off x="7464785" y="1921319"/>
            <a:ext cx="1518600" cy="1087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Century Gothic"/>
                <a:ea typeface="Century Gothic"/>
                <a:cs typeface="Century Gothic"/>
                <a:sym typeface="Century Gothic"/>
                <a:rtl val="0"/>
              </a:rPr>
              <a:t>Comparison to Assumed Patterns</a:t>
            </a:r>
          </a:p>
        </p:txBody>
      </p:sp>
      <p:sp>
        <p:nvSpPr>
          <p:cNvPr id="185" name="Shape 185"/>
          <p:cNvSpPr/>
          <p:nvPr/>
        </p:nvSpPr>
        <p:spPr>
          <a:xfrm>
            <a:off x="3631120" y="1108105"/>
            <a:ext cx="1363200" cy="12956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dirty="0">
                <a:solidFill>
                  <a:schemeClr val="lt1"/>
                </a:solidFill>
                <a:latin typeface="Century Gothic"/>
                <a:ea typeface="Century Gothic"/>
                <a:cs typeface="Century Gothic"/>
                <a:sym typeface="Century Gothic"/>
              </a:rPr>
              <a:t>Comm. Health &amp; Emergency Response Survey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94361"/>
            <a:ext cx="5982789" cy="3615228"/>
          </a:xfrm>
          <a:prstGeom prst="rect">
            <a:avLst/>
          </a:prstGeom>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414750" y="282900"/>
            <a:ext cx="10026000" cy="116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Pr>
              <a:t>Results</a:t>
            </a:r>
          </a:p>
        </p:txBody>
      </p:sp>
      <p:pic>
        <p:nvPicPr>
          <p:cNvPr id="192" name="Shape 192"/>
          <p:cNvPicPr preferRelativeResize="0"/>
          <p:nvPr/>
        </p:nvPicPr>
        <p:blipFill>
          <a:blip r:embed="rId3">
            <a:alphaModFix/>
          </a:blip>
          <a:stretch>
            <a:fillRect/>
          </a:stretch>
        </p:blipFill>
        <p:spPr>
          <a:xfrm>
            <a:off x="373600" y="1729764"/>
            <a:ext cx="2890050" cy="2123460"/>
          </a:xfrm>
          <a:prstGeom prst="rect">
            <a:avLst/>
          </a:prstGeom>
          <a:noFill/>
          <a:ln>
            <a:noFill/>
          </a:ln>
        </p:spPr>
      </p:pic>
      <p:pic>
        <p:nvPicPr>
          <p:cNvPr id="193" name="Shape 193"/>
          <p:cNvPicPr preferRelativeResize="0"/>
          <p:nvPr/>
        </p:nvPicPr>
        <p:blipFill>
          <a:blip r:embed="rId4">
            <a:alphaModFix/>
          </a:blip>
          <a:stretch>
            <a:fillRect/>
          </a:stretch>
        </p:blipFill>
        <p:spPr>
          <a:xfrm>
            <a:off x="3350475" y="1729775"/>
            <a:ext cx="2815903" cy="2103924"/>
          </a:xfrm>
          <a:prstGeom prst="rect">
            <a:avLst/>
          </a:prstGeom>
          <a:noFill/>
          <a:ln>
            <a:noFill/>
          </a:ln>
        </p:spPr>
      </p:pic>
      <p:pic>
        <p:nvPicPr>
          <p:cNvPr id="194" name="Shape 194"/>
          <p:cNvPicPr preferRelativeResize="0"/>
          <p:nvPr/>
        </p:nvPicPr>
        <p:blipFill>
          <a:blip r:embed="rId5">
            <a:alphaModFix/>
          </a:blip>
          <a:stretch>
            <a:fillRect/>
          </a:stretch>
        </p:blipFill>
        <p:spPr>
          <a:xfrm>
            <a:off x="6253200" y="1796450"/>
            <a:ext cx="2815900" cy="2056777"/>
          </a:xfrm>
          <a:prstGeom prst="rect">
            <a:avLst/>
          </a:prstGeom>
          <a:noFill/>
          <a:ln>
            <a:noFill/>
          </a:ln>
        </p:spPr>
      </p:pic>
      <p:pic>
        <p:nvPicPr>
          <p:cNvPr id="195" name="Shape 195"/>
          <p:cNvPicPr preferRelativeResize="0"/>
          <p:nvPr/>
        </p:nvPicPr>
        <p:blipFill>
          <a:blip r:embed="rId6">
            <a:alphaModFix/>
          </a:blip>
          <a:stretch>
            <a:fillRect/>
          </a:stretch>
        </p:blipFill>
        <p:spPr>
          <a:xfrm>
            <a:off x="319975" y="4183850"/>
            <a:ext cx="2890049" cy="2123449"/>
          </a:xfrm>
          <a:prstGeom prst="rect">
            <a:avLst/>
          </a:prstGeom>
          <a:noFill/>
          <a:ln>
            <a:noFill/>
          </a:ln>
        </p:spPr>
      </p:pic>
      <p:pic>
        <p:nvPicPr>
          <p:cNvPr id="196" name="Shape 196"/>
          <p:cNvPicPr preferRelativeResize="0"/>
          <p:nvPr/>
        </p:nvPicPr>
        <p:blipFill>
          <a:blip r:embed="rId7">
            <a:alphaModFix/>
          </a:blip>
          <a:stretch>
            <a:fillRect/>
          </a:stretch>
        </p:blipFill>
        <p:spPr>
          <a:xfrm>
            <a:off x="3296850" y="4183850"/>
            <a:ext cx="2815900" cy="2123449"/>
          </a:xfrm>
          <a:prstGeom prst="rect">
            <a:avLst/>
          </a:prstGeom>
          <a:noFill/>
          <a:ln>
            <a:noFill/>
          </a:ln>
        </p:spPr>
      </p:pic>
      <p:pic>
        <p:nvPicPr>
          <p:cNvPr id="197" name="Shape 197"/>
          <p:cNvPicPr preferRelativeResize="0"/>
          <p:nvPr/>
        </p:nvPicPr>
        <p:blipFill>
          <a:blip r:embed="rId8">
            <a:alphaModFix/>
          </a:blip>
          <a:stretch>
            <a:fillRect/>
          </a:stretch>
        </p:blipFill>
        <p:spPr>
          <a:xfrm>
            <a:off x="6112750" y="4143625"/>
            <a:ext cx="2792300" cy="2203900"/>
          </a:xfrm>
          <a:prstGeom prst="rect">
            <a:avLst/>
          </a:prstGeom>
          <a:noFill/>
          <a:ln>
            <a:noFill/>
          </a:ln>
        </p:spPr>
      </p:pic>
      <p:sp>
        <p:nvSpPr>
          <p:cNvPr id="198" name="Shape 198"/>
          <p:cNvSpPr txBox="1">
            <a:spLocks noGrp="1"/>
          </p:cNvSpPr>
          <p:nvPr>
            <p:ph type="body" idx="1"/>
          </p:nvPr>
        </p:nvSpPr>
        <p:spPr>
          <a:xfrm>
            <a:off x="4874625" y="779570"/>
            <a:ext cx="4012799"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Day - 2012</a:t>
            </a:r>
          </a:p>
        </p:txBody>
      </p:sp>
      <p:sp>
        <p:nvSpPr>
          <p:cNvPr id="199" name="Shape 199"/>
          <p:cNvSpPr txBox="1">
            <a:spLocks noGrp="1"/>
          </p:cNvSpPr>
          <p:nvPr>
            <p:ph type="body" idx="2"/>
          </p:nvPr>
        </p:nvSpPr>
        <p:spPr>
          <a:xfrm>
            <a:off x="4937200" y="3955808"/>
            <a:ext cx="4012799" cy="520800"/>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accent1"/>
              </a:buClr>
              <a:buSzPct val="25000"/>
              <a:buFont typeface="Questrial"/>
              <a:buNone/>
            </a:pPr>
            <a:r>
              <a:rPr lang="en-US" sz="2000" b="1">
                <a:solidFill>
                  <a:schemeClr val="dk1"/>
                </a:solidFill>
                <a:latin typeface="Century Gothic"/>
                <a:ea typeface="Century Gothic"/>
                <a:cs typeface="Century Gothic"/>
                <a:sym typeface="Century Gothic"/>
              </a:rPr>
              <a:t>Night - 2012</a:t>
            </a:r>
          </a:p>
        </p:txBody>
      </p:sp>
      <p:sp>
        <p:nvSpPr>
          <p:cNvPr id="200" name="Shape 200"/>
          <p:cNvSpPr txBox="1"/>
          <p:nvPr/>
        </p:nvSpPr>
        <p:spPr>
          <a:xfrm>
            <a:off x="1099675"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Early Season</a:t>
            </a:r>
          </a:p>
        </p:txBody>
      </p:sp>
      <p:sp>
        <p:nvSpPr>
          <p:cNvPr id="201" name="Shape 201"/>
          <p:cNvSpPr txBox="1"/>
          <p:nvPr/>
        </p:nvSpPr>
        <p:spPr>
          <a:xfrm>
            <a:off x="4020937"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a:solidFill>
                  <a:schemeClr val="dk1"/>
                </a:solidFill>
                <a:latin typeface="Century Gothic"/>
                <a:ea typeface="Century Gothic"/>
                <a:cs typeface="Century Gothic"/>
                <a:sym typeface="Century Gothic"/>
              </a:rPr>
              <a:t>Mid Season</a:t>
            </a:r>
          </a:p>
        </p:txBody>
      </p:sp>
      <p:sp>
        <p:nvSpPr>
          <p:cNvPr id="202" name="Shape 202"/>
          <p:cNvSpPr txBox="1"/>
          <p:nvPr/>
        </p:nvSpPr>
        <p:spPr>
          <a:xfrm>
            <a:off x="6942225" y="1336275"/>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Late Season</a:t>
            </a:r>
          </a:p>
        </p:txBody>
      </p:sp>
      <p:sp>
        <p:nvSpPr>
          <p:cNvPr id="203" name="Shape 203"/>
          <p:cNvSpPr txBox="1"/>
          <p:nvPr/>
        </p:nvSpPr>
        <p:spPr>
          <a:xfrm rot="-5400000">
            <a:off x="-1542450" y="3607774"/>
            <a:ext cx="3442500"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Average Surface Temperature (C)</a:t>
            </a:r>
          </a:p>
        </p:txBody>
      </p:sp>
      <p:pic>
        <p:nvPicPr>
          <p:cNvPr id="204" name="Shape 204"/>
          <p:cNvPicPr preferRelativeResize="0"/>
          <p:nvPr/>
        </p:nvPicPr>
        <p:blipFill>
          <a:blip r:embed="rId9">
            <a:alphaModFix/>
          </a:blip>
          <a:stretch>
            <a:fillRect/>
          </a:stretch>
        </p:blipFill>
        <p:spPr>
          <a:xfrm>
            <a:off x="7449521" y="2065327"/>
            <a:ext cx="1437900" cy="419118"/>
          </a:xfrm>
          <a:prstGeom prst="rect">
            <a:avLst/>
          </a:prstGeom>
          <a:noFill/>
          <a:ln>
            <a:noFill/>
          </a:ln>
        </p:spPr>
      </p:pic>
      <p:pic>
        <p:nvPicPr>
          <p:cNvPr id="205" name="Shape 205"/>
          <p:cNvPicPr preferRelativeResize="0"/>
          <p:nvPr/>
        </p:nvPicPr>
        <p:blipFill>
          <a:blip r:embed="rId10">
            <a:alphaModFix/>
          </a:blip>
          <a:stretch>
            <a:fillRect/>
          </a:stretch>
        </p:blipFill>
        <p:spPr>
          <a:xfrm>
            <a:off x="824775" y="4476600"/>
            <a:ext cx="1257375" cy="419125"/>
          </a:xfrm>
          <a:prstGeom prst="rect">
            <a:avLst/>
          </a:prstGeom>
          <a:noFill/>
          <a:ln>
            <a:noFill/>
          </a:ln>
        </p:spPr>
      </p:pic>
      <p:sp>
        <p:nvSpPr>
          <p:cNvPr id="206" name="Shape 206"/>
          <p:cNvSpPr txBox="1"/>
          <p:nvPr/>
        </p:nvSpPr>
        <p:spPr>
          <a:xfrm>
            <a:off x="3107475" y="6347525"/>
            <a:ext cx="3442500"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a:solidFill>
                  <a:schemeClr val="dk1"/>
                </a:solidFill>
                <a:latin typeface="Century Gothic"/>
                <a:ea typeface="Century Gothic"/>
                <a:cs typeface="Century Gothic"/>
                <a:sym typeface="Century Gothic"/>
              </a:rPr>
              <a:t>Date May - September 2012</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520799" y="1173200"/>
            <a:ext cx="8102399" cy="11595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000">
                <a:solidFill>
                  <a:schemeClr val="dk1"/>
                </a:solidFill>
                <a:latin typeface="Century Gothic"/>
                <a:ea typeface="Century Gothic"/>
                <a:cs typeface="Century Gothic"/>
                <a:sym typeface="Century Gothic"/>
              </a:rPr>
              <a:t>Census tract average surface temperatures vary between days and how often a tract registers as occurring in the hottest 30%</a:t>
            </a:r>
          </a:p>
        </p:txBody>
      </p:sp>
      <p:sp>
        <p:nvSpPr>
          <p:cNvPr id="213" name="Shape 213"/>
          <p:cNvSpPr txBox="1"/>
          <p:nvPr/>
        </p:nvSpPr>
        <p:spPr>
          <a:xfrm>
            <a:off x="441600" y="425975"/>
            <a:ext cx="10026000" cy="11696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000" b="1" i="0" u="none" strike="noStrike" cap="none" baseline="0">
                <a:solidFill>
                  <a:schemeClr val="accent1"/>
                </a:solidFill>
                <a:latin typeface="Century Gothic"/>
                <a:ea typeface="Century Gothic"/>
                <a:cs typeface="Century Gothic"/>
                <a:sym typeface="Century Gothic"/>
                <a:rtl val="0"/>
              </a:rPr>
              <a:t>Results</a:t>
            </a:r>
          </a:p>
        </p:txBody>
      </p:sp>
      <p:sp>
        <p:nvSpPr>
          <p:cNvPr id="215" name="Shape 215"/>
          <p:cNvSpPr txBox="1"/>
          <p:nvPr/>
        </p:nvSpPr>
        <p:spPr>
          <a:xfrm>
            <a:off x="4176012" y="2180700"/>
            <a:ext cx="4792799" cy="680399"/>
          </a:xfrm>
          <a:prstGeom prst="rect">
            <a:avLst/>
          </a:prstGeom>
          <a:noFill/>
          <a:ln>
            <a:noFill/>
          </a:ln>
        </p:spPr>
        <p:txBody>
          <a:bodyPr lIns="91425" tIns="91425" rIns="91425" bIns="91425" anchor="t" anchorCtr="0">
            <a:noAutofit/>
          </a:bodyPr>
          <a:lstStyle/>
          <a:p>
            <a:pPr algn="ctr" rtl="0">
              <a:lnSpc>
                <a:spcPct val="90000"/>
              </a:lnSpc>
              <a:spcBef>
                <a:spcPts val="0"/>
              </a:spcBef>
              <a:buNone/>
            </a:pPr>
            <a:r>
              <a:rPr lang="en-US" sz="1200">
                <a:solidFill>
                  <a:schemeClr val="dk1"/>
                </a:solidFill>
                <a:latin typeface="Century Gothic"/>
                <a:ea typeface="Century Gothic"/>
                <a:cs typeface="Century Gothic"/>
                <a:sym typeface="Century Gothic"/>
              </a:rPr>
              <a:t>Consistency of Daily Top 30% Hottest Census Tracts</a:t>
            </a:r>
          </a:p>
          <a:p>
            <a:pPr algn="ctr" rtl="0">
              <a:lnSpc>
                <a:spcPct val="90000"/>
              </a:lnSpc>
              <a:spcBef>
                <a:spcPts val="0"/>
              </a:spcBef>
              <a:buNone/>
            </a:pPr>
            <a:r>
              <a:rPr lang="en-US" sz="1200">
                <a:solidFill>
                  <a:schemeClr val="dk1"/>
                </a:solidFill>
                <a:latin typeface="Century Gothic"/>
                <a:ea typeface="Century Gothic"/>
                <a:cs typeface="Century Gothic"/>
                <a:sym typeface="Century Gothic"/>
              </a:rPr>
              <a:t>and Survey Response for no A/C Use Due to Cost</a:t>
            </a:r>
          </a:p>
          <a:p>
            <a:pPr algn="ctr" rtl="0">
              <a:lnSpc>
                <a:spcPct val="90000"/>
              </a:lnSpc>
              <a:spcBef>
                <a:spcPts val="0"/>
              </a:spcBef>
              <a:buNone/>
            </a:pPr>
            <a:r>
              <a:rPr lang="en-US" sz="1200">
                <a:solidFill>
                  <a:schemeClr val="dk1"/>
                </a:solidFill>
                <a:latin typeface="Century Gothic"/>
                <a:ea typeface="Century Gothic"/>
                <a:cs typeface="Century Gothic"/>
                <a:sym typeface="Century Gothic"/>
              </a:rPr>
              <a:t>(June - September 2006)</a:t>
            </a:r>
          </a:p>
          <a:p>
            <a:pPr>
              <a:spcBef>
                <a:spcPts val="0"/>
              </a:spcBef>
              <a:buNone/>
            </a:pPr>
            <a:endParaRPr sz="1200">
              <a:solidFill>
                <a:schemeClr val="dk1"/>
              </a:solidFill>
              <a:latin typeface="Century Gothic"/>
              <a:ea typeface="Century Gothic"/>
              <a:cs typeface="Century Gothic"/>
              <a:sym typeface="Century Gothic"/>
            </a:endParaRPr>
          </a:p>
        </p:txBody>
      </p:sp>
      <p:sp>
        <p:nvSpPr>
          <p:cNvPr id="217" name="Shape 217"/>
          <p:cNvSpPr txBox="1"/>
          <p:nvPr/>
        </p:nvSpPr>
        <p:spPr>
          <a:xfrm>
            <a:off x="133075" y="2180700"/>
            <a:ext cx="3953999" cy="680399"/>
          </a:xfrm>
          <a:prstGeom prst="rect">
            <a:avLst/>
          </a:prstGeom>
          <a:noFill/>
          <a:ln>
            <a:noFill/>
          </a:ln>
        </p:spPr>
        <p:txBody>
          <a:bodyPr lIns="91425" tIns="91425" rIns="91425" bIns="91425" anchor="t" anchorCtr="0">
            <a:noAutofit/>
          </a:bodyPr>
          <a:lstStyle/>
          <a:p>
            <a:pPr lvl="0" algn="ctr" rtl="0">
              <a:lnSpc>
                <a:spcPct val="90000"/>
              </a:lnSpc>
              <a:spcBef>
                <a:spcPts val="0"/>
              </a:spcBef>
              <a:buNone/>
            </a:pPr>
            <a:r>
              <a:rPr lang="en-US" sz="1200" dirty="0">
                <a:solidFill>
                  <a:schemeClr val="dk1"/>
                </a:solidFill>
                <a:latin typeface="Century Gothic"/>
                <a:ea typeface="Century Gothic"/>
                <a:cs typeface="Century Gothic"/>
                <a:sym typeface="Century Gothic"/>
              </a:rPr>
              <a:t>Effect of Households with a Non-English speaker on Choosing not to Use A/C for Any Reason</a:t>
            </a:r>
          </a:p>
          <a:p>
            <a:pPr lvl="0" rtl="0">
              <a:spcBef>
                <a:spcPts val="0"/>
              </a:spcBef>
              <a:buNone/>
            </a:pPr>
            <a:endParaRPr sz="1200" dirty="0">
              <a:solidFill>
                <a:schemeClr val="dk1"/>
              </a:solidFill>
              <a:latin typeface="Century Gothic"/>
              <a:ea typeface="Century Gothic"/>
              <a:cs typeface="Century Gothic"/>
              <a:sym typeface="Century Gothic"/>
            </a:endParaRPr>
          </a:p>
        </p:txBody>
      </p:sp>
      <p:pic>
        <p:nvPicPr>
          <p:cNvPr id="1028" name="Picture 4" descr="Final Image 20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113" y="2816002"/>
            <a:ext cx="4614298" cy="373259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152"/>
          <p:cNvSpPr/>
          <p:nvPr/>
        </p:nvSpPr>
        <p:spPr>
          <a:xfrm>
            <a:off x="5112243" y="4420840"/>
            <a:ext cx="1327194" cy="820861"/>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
        <p:nvSpPr>
          <p:cNvPr id="17" name="Shape 152"/>
          <p:cNvSpPr/>
          <p:nvPr/>
        </p:nvSpPr>
        <p:spPr>
          <a:xfrm>
            <a:off x="5958162" y="3517740"/>
            <a:ext cx="1288199" cy="923399"/>
          </a:xfrm>
          <a:prstGeom prst="ellipse">
            <a:avLst/>
          </a:prstGeom>
          <a:noFill/>
          <a:ln w="38100" cap="flat" cmpd="sng">
            <a:solidFill>
              <a:srgbClr val="741B47"/>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3" name="Night_Time_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36424" y="1260652"/>
            <a:ext cx="4386352" cy="3289764"/>
          </a:xfrm>
          <a:prstGeom prst="rect">
            <a:avLst/>
          </a:prstGeom>
        </p:spPr>
      </p:pic>
      <p:sp>
        <p:nvSpPr>
          <p:cNvPr id="226" name="Shape 226"/>
          <p:cNvSpPr txBox="1">
            <a:spLocks noGrp="1"/>
          </p:cNvSpPr>
          <p:nvPr>
            <p:ph type="body" idx="1"/>
          </p:nvPr>
        </p:nvSpPr>
        <p:spPr>
          <a:xfrm>
            <a:off x="520800" y="528954"/>
            <a:ext cx="3566099" cy="7317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a:solidFill>
                  <a:schemeClr val="accent1"/>
                </a:solidFill>
                <a:latin typeface="Century Gothic"/>
                <a:ea typeface="Century Gothic"/>
                <a:cs typeface="Century Gothic"/>
                <a:sym typeface="Century Gothic"/>
                <a:rtl val="0"/>
              </a:rPr>
              <a:t>Conclusions</a:t>
            </a:r>
          </a:p>
        </p:txBody>
      </p:sp>
      <p:sp>
        <p:nvSpPr>
          <p:cNvPr id="227" name="Shape 227"/>
          <p:cNvSpPr txBox="1"/>
          <p:nvPr/>
        </p:nvSpPr>
        <p:spPr>
          <a:xfrm>
            <a:off x="520800" y="4318650"/>
            <a:ext cx="8161200" cy="2128198"/>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chemeClr val="accent1"/>
              </a:buClr>
              <a:buFont typeface="Century Gothic" panose="020B0502020202020204" pitchFamily="34" charset="0"/>
              <a:buChar char="►"/>
            </a:pPr>
            <a:endParaRPr dirty="0">
              <a:latin typeface="Century Gothic"/>
              <a:ea typeface="Century Gothic"/>
              <a:cs typeface="Century Gothic"/>
              <a:sym typeface="Century Gothic"/>
            </a:endParaRPr>
          </a:p>
          <a:p>
            <a:pPr marL="457200" marR="0" lvl="0" indent="-355600" algn="l" rtl="0">
              <a:lnSpc>
                <a:spcPct val="10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Within and between extreme heat dates, average values vary for day and night - adaptive capacity</a:t>
            </a:r>
          </a:p>
          <a:p>
            <a:pPr marL="914400" lvl="1" indent="-355600" rtl="0">
              <a:spcBef>
                <a:spcPts val="0"/>
              </a:spcBef>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Day: Early season varies the most</a:t>
            </a:r>
          </a:p>
          <a:p>
            <a:pPr marL="914400" lvl="1" indent="-355600" rtl="0">
              <a:spcBef>
                <a:spcPts val="0"/>
              </a:spcBef>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Night: more consistent and lag into late season</a:t>
            </a:r>
          </a:p>
          <a:p>
            <a:pPr marL="457200" marR="0" lvl="0" indent="-355600" algn="l" rtl="0">
              <a:lnSpc>
                <a:spcPct val="100000"/>
              </a:lnSpc>
              <a:spcBef>
                <a:spcPts val="0"/>
              </a:spcBef>
              <a:spcAft>
                <a:spcPts val="0"/>
              </a:spcAft>
              <a:buClr>
                <a:schemeClr val="accent1"/>
              </a:buClr>
              <a:buSzPct val="100000"/>
              <a:buFont typeface="Century Gothic" panose="020B0502020202020204" pitchFamily="34" charset="0"/>
              <a:buChar char="►"/>
            </a:pPr>
            <a:r>
              <a:rPr lang="en-US" sz="2000" dirty="0">
                <a:solidFill>
                  <a:schemeClr val="dk1"/>
                </a:solidFill>
                <a:latin typeface="Century Gothic"/>
                <a:ea typeface="Century Gothic"/>
                <a:cs typeface="Century Gothic"/>
                <a:sym typeface="Century Gothic"/>
              </a:rPr>
              <a:t>Efforts should focus on census tracts both consistently ranking in top 30% and showing disadvantage for relief efforts</a:t>
            </a:r>
          </a:p>
          <a:p>
            <a:pPr marL="0" marR="0" lvl="0" indent="0" algn="l" rtl="0">
              <a:lnSpc>
                <a:spcPct val="100000"/>
              </a:lnSpc>
              <a:spcBef>
                <a:spcPts val="0"/>
              </a:spcBef>
              <a:spcAft>
                <a:spcPts val="0"/>
              </a:spcAft>
              <a:buNone/>
            </a:pPr>
            <a:endParaRPr sz="2000" dirty="0">
              <a:solidFill>
                <a:schemeClr val="dk1"/>
              </a:solidFill>
              <a:latin typeface="Century Gothic"/>
              <a:ea typeface="Century Gothic"/>
              <a:cs typeface="Century Gothic"/>
              <a:sym typeface="Century Gothic"/>
            </a:endParaRPr>
          </a:p>
        </p:txBody>
      </p:sp>
      <p:pic>
        <p:nvPicPr>
          <p:cNvPr id="2" name="Day_Time_Loo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8839" y="1260653"/>
            <a:ext cx="4442561" cy="3331921"/>
          </a:xfrm>
          <a:prstGeom prst="rect">
            <a:avLst/>
          </a:prstGeom>
        </p:spPr>
      </p:pic>
      <p:sp>
        <p:nvSpPr>
          <p:cNvPr id="6" name="Shape 201"/>
          <p:cNvSpPr txBox="1"/>
          <p:nvPr/>
        </p:nvSpPr>
        <p:spPr>
          <a:xfrm>
            <a:off x="2801540" y="4056176"/>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smtClean="0">
                <a:solidFill>
                  <a:schemeClr val="dk1"/>
                </a:solidFill>
                <a:latin typeface="Century Gothic"/>
                <a:ea typeface="Century Gothic"/>
                <a:cs typeface="Century Gothic"/>
                <a:sym typeface="Century Gothic"/>
              </a:rPr>
              <a:t>Day</a:t>
            </a:r>
            <a:endParaRPr lang="en-US" b="1" dirty="0">
              <a:solidFill>
                <a:schemeClr val="dk1"/>
              </a:solidFill>
              <a:latin typeface="Century Gothic"/>
              <a:ea typeface="Century Gothic"/>
              <a:cs typeface="Century Gothic"/>
              <a:sym typeface="Century Gothic"/>
            </a:endParaRPr>
          </a:p>
        </p:txBody>
      </p:sp>
      <p:sp>
        <p:nvSpPr>
          <p:cNvPr id="7" name="Shape 201"/>
          <p:cNvSpPr txBox="1"/>
          <p:nvPr/>
        </p:nvSpPr>
        <p:spPr>
          <a:xfrm>
            <a:off x="7425081" y="4022869"/>
            <a:ext cx="1437899" cy="3575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b="1" dirty="0" smtClean="0">
                <a:solidFill>
                  <a:schemeClr val="dk1"/>
                </a:solidFill>
                <a:latin typeface="Century Gothic"/>
                <a:ea typeface="Century Gothic"/>
                <a:cs typeface="Century Gothic"/>
                <a:sym typeface="Century Gothic"/>
              </a:rPr>
              <a:t>Night</a:t>
            </a:r>
            <a:endParaRPr lang="en-US" b="1" dirty="0">
              <a:solidFill>
                <a:schemeClr val="dk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1784</Words>
  <Application>Microsoft Office PowerPoint</Application>
  <PresentationFormat>On-screen Show (4:3)</PresentationFormat>
  <Paragraphs>108</Paragraphs>
  <Slides>11</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Stuyvesant, Amy (LARC-E3)[DEVELOP]</dc:creator>
  <cp:lastModifiedBy>Stuyvesant, Amy (LARC-E3)[DEVELOP]</cp:lastModifiedBy>
  <cp:revision>4</cp:revision>
  <dcterms:modified xsi:type="dcterms:W3CDTF">2015-07-16T21:16:17Z</dcterms:modified>
</cp:coreProperties>
</file>