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5" r:id="rId2"/>
    <p:sldId id="285" r:id="rId3"/>
    <p:sldId id="294" r:id="rId4"/>
    <p:sldId id="290" r:id="rId5"/>
    <p:sldId id="286" r:id="rId6"/>
    <p:sldId id="293" r:id="rId7"/>
    <p:sldId id="287" r:id="rId8"/>
    <p:sldId id="288" r:id="rId9"/>
    <p:sldId id="295" r:id="rId10"/>
    <p:sldId id="277" r:id="rId11"/>
    <p:sldId id="29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hawman" initials="ph" lastIdx="6" clrIdx="0">
    <p:extLst/>
  </p:cmAuthor>
  <p:cmAuthor id="2" name="Orne, Tiffani N. (LARC-E3)[SSAI DEVELOP]" initials="OTN(D" lastIdx="11" clrIdx="1">
    <p:extLst/>
  </p:cmAuthor>
  <p:cmAuthor id="3" name="DEVELOP2" initials="D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01A"/>
    <a:srgbClr val="1A601C"/>
    <a:srgbClr val="427A45"/>
    <a:srgbClr val="E9A149"/>
    <a:srgbClr val="FFFFFF"/>
    <a:srgbClr val="333333"/>
    <a:srgbClr val="FFFFF5"/>
    <a:srgbClr val="FFFFF3"/>
    <a:srgbClr val="DC7D0A"/>
    <a:srgbClr val="DE8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5" autoAdjust="0"/>
    <p:restoredTop sz="88921" autoAdjust="0"/>
  </p:normalViewPr>
  <p:slideViewPr>
    <p:cSldViewPr snapToGrid="0">
      <p:cViewPr>
        <p:scale>
          <a:sx n="80" d="100"/>
          <a:sy n="80" d="100"/>
        </p:scale>
        <p:origin x="-12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768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B7D24-6C88-410E-ACB5-D95ED598E96E}" type="datetimeFigureOut">
              <a:rPr lang="en-US" smtClean="0"/>
              <a:t>08/06/2015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CE636-EDCB-4E8F-A496-90D3D4BB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8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16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study area  (217 </a:t>
            </a:r>
            <a:r>
              <a:rPr lang="en-US" baseline="0" dirty="0" err="1" smtClean="0"/>
              <a:t>sq</a:t>
            </a:r>
            <a:r>
              <a:rPr lang="en-US" baseline="0" dirty="0" smtClean="0"/>
              <a:t> km) covers about half of the District of </a:t>
            </a:r>
            <a:r>
              <a:rPr lang="en-US" baseline="0" dirty="0" err="1" smtClean="0"/>
              <a:t>Cascas</a:t>
            </a:r>
            <a:r>
              <a:rPr lang="en-US" baseline="0" dirty="0" smtClean="0"/>
              <a:t> (465 </a:t>
            </a:r>
            <a:r>
              <a:rPr lang="en-US" baseline="0" dirty="0" err="1" smtClean="0"/>
              <a:t>sq</a:t>
            </a:r>
            <a:r>
              <a:rPr lang="en-US" baseline="0" dirty="0" smtClean="0"/>
              <a:t> km &amp; the lighter yellow region in background) and is 110 km inland from the coastal city of Trujillo.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mountains are covered with woody and herbaceous vegetation which protects from large scale erosion and landslides. &gt;&gt; Stream channels tend to be steep, yet stable from this dense land cover &gt;&gt; Water levels are  intermittent and can fluctuate rapidly &gt;&gt; The rainy season is from November to April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area is predominantly rural with the economy revolving around agriculture and livestock-rearing. &gt;&gt;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Agriculture of the sub-basin’s river valleys includes wheat,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beans,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rice, alfalfa, tomatoes, fruits, and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wine-making. 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basin was selected as the study area due to its active involvement in projects done by Water for People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63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source:</a:t>
            </a:r>
            <a:r>
              <a:rPr lang="en-US" baseline="0" dirty="0" smtClean="0"/>
              <a:t> Water for People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Peru listed in top 20 in report by World Bank &amp; GFDRR of countries at ‘high </a:t>
            </a:r>
            <a:r>
              <a:rPr lang="en-US" baseline="0" dirty="0" err="1" smtClean="0"/>
              <a:t>sconomic</a:t>
            </a:r>
            <a:r>
              <a:rPr lang="en-US" baseline="0" dirty="0" smtClean="0"/>
              <a:t> risk multiple hazards’ ---almost a quarter of population lives in flood prone areas.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&gt;&gt; This report noted “Monitoring systems and technology tools for modeling and assessment need to be scaled up to address subnational government and sectoral knowledge needs in particular”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Rainy season flooding from November to April &gt;&gt; Concern that El Nino event in 2015 will exasperate conditions &gt;&gt; Major flood events in 2008, 2013, 2014 during rainy season in central Peru were especially intense and this year is true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 of a flood warning system as not been accurately created due to a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 of accurate rainfall and geophysical data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as well as the inability to produce near real time flood maps using topographical data from the region.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62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</a:t>
            </a:r>
            <a:r>
              <a:rPr lang="en-US" baseline="0" dirty="0" smtClean="0"/>
              <a:t> Water for People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Peru Water for People work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within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Cascas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Asuncion districts.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 has been assisting Water for People with creating tools and methodologies for water resource efforts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Peru Disasters I saw the incorporation of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ArcSWAT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their work as a tool for water budgeting. 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Flood risk assessment is not a usual part of Water for People’s workload. Because of their enduring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prescence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ground however,  expanding the scope of their role is vital for these outlying regions where local governments are often ill-equipped.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8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source:</a:t>
            </a:r>
            <a:r>
              <a:rPr lang="en-US" baseline="0" dirty="0" smtClean="0"/>
              <a:t> Water for People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Resources include directions /</a:t>
            </a:r>
            <a:r>
              <a:rPr lang="en-US" baseline="0" dirty="0" smtClean="0"/>
              <a:t> materials for partner replication of CREST workflow. Could also include data directory for basin as well as project folder itself.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23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</a:t>
            </a:r>
            <a:r>
              <a:rPr lang="en-US" dirty="0" err="1" smtClean="0"/>
              <a:t>developdia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Analysis of this project was conducted using remotely sensed data from NASA’s Earth Observation Systems (EOS) as input for the hydrological NASA/OU CREST 2.0 model.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8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dirty="0" smtClean="0"/>
              <a:t>The CREST model required datasets for the study area encompassing precipitation data, DEM, FDR, FAC and potential evapotranspiration (PET) data. </a:t>
            </a:r>
          </a:p>
          <a:p>
            <a:endParaRPr lang="en-US" dirty="0" smtClean="0"/>
          </a:p>
          <a:p>
            <a:r>
              <a:rPr lang="en-US" dirty="0" smtClean="0"/>
              <a:t>Ideally,</a:t>
            </a:r>
            <a:r>
              <a:rPr lang="en-US" baseline="0" dirty="0" smtClean="0"/>
              <a:t> time series data would be matched against known observed data but unlikely in remote basins. Thus, CREST is run in simulation mode. </a:t>
            </a:r>
          </a:p>
          <a:p>
            <a:r>
              <a:rPr lang="en-US" baseline="0" dirty="0" smtClean="0"/>
              <a:t>Distributed out puts include streamflow (discharge)….can be converted to KML for Google Earth display.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42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 to</a:t>
            </a:r>
            <a:r>
              <a:rPr lang="en-US" baseline="0" dirty="0" smtClean="0"/>
              <a:t> Right: Grant Bloomer, Anthony </a:t>
            </a:r>
            <a:r>
              <a:rPr lang="en-US" baseline="0" dirty="0" err="1" smtClean="0"/>
              <a:t>Donzella</a:t>
            </a:r>
            <a:r>
              <a:rPr lang="en-US" baseline="0" dirty="0" smtClean="0"/>
              <a:t>, Allison Daniel, Josh </a:t>
            </a:r>
            <a:r>
              <a:rPr lang="en-US" baseline="0" dirty="0" err="1" smtClean="0"/>
              <a:t>Hammes</a:t>
            </a:r>
            <a:r>
              <a:rPr lang="en-US" baseline="0" dirty="0" smtClean="0"/>
              <a:t>, Will Wilson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Photo Credit: Jordan Bates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77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ottom grey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pp area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96" y="5467376"/>
            <a:ext cx="1010529" cy="1010529"/>
          </a:xfrm>
          <a:prstGeom prst="rect">
            <a:avLst/>
          </a:prstGeom>
        </p:spPr>
      </p:pic>
      <p:sp>
        <p:nvSpPr>
          <p:cNvPr id="23" name="author 6"/>
          <p:cNvSpPr>
            <a:spLocks noGrp="1"/>
          </p:cNvSpPr>
          <p:nvPr>
            <p:ph type="body" sz="quarter" idx="16" hasCustomPrompt="1"/>
          </p:nvPr>
        </p:nvSpPr>
        <p:spPr>
          <a:xfrm>
            <a:off x="5660136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2" name="author 5"/>
          <p:cNvSpPr>
            <a:spLocks noGrp="1"/>
          </p:cNvSpPr>
          <p:nvPr>
            <p:ph type="body" sz="quarter" idx="15" hasCustomPrompt="1"/>
          </p:nvPr>
        </p:nvSpPr>
        <p:spPr>
          <a:xfrm>
            <a:off x="5660136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1" name="author 4"/>
          <p:cNvSpPr>
            <a:spLocks noGrp="1"/>
          </p:cNvSpPr>
          <p:nvPr>
            <p:ph type="body" sz="quarter" idx="14" hasCustomPrompt="1"/>
          </p:nvPr>
        </p:nvSpPr>
        <p:spPr>
          <a:xfrm>
            <a:off x="566318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0" name="autho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49424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9" name="autho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49424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7" name="author project lead"/>
          <p:cNvSpPr>
            <a:spLocks noGrp="1"/>
          </p:cNvSpPr>
          <p:nvPr>
            <p:ph type="body" sz="quarter" idx="11" hasCustomPrompt="1"/>
          </p:nvPr>
        </p:nvSpPr>
        <p:spPr>
          <a:xfrm>
            <a:off x="224942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 (Project Lead)</a:t>
            </a:r>
            <a:endParaRPr lang="en-US" dirty="0"/>
          </a:p>
        </p:txBody>
      </p:sp>
      <p:cxnSp>
        <p:nvCxnSpPr>
          <p:cNvPr id="13" name="author rule"/>
          <p:cNvCxnSpPr/>
          <p:nvPr userDrawn="1"/>
        </p:nvCxnSpPr>
        <p:spPr>
          <a:xfrm>
            <a:off x="228600" y="5168336"/>
            <a:ext cx="8686800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032504"/>
            <a:ext cx="6858000" cy="740664"/>
          </a:xfrm>
        </p:spPr>
        <p:txBody>
          <a:bodyPr>
            <a:normAutofit/>
          </a:bodyPr>
          <a:lstStyle>
            <a:lvl1pPr marL="0" indent="0" algn="ctr">
              <a:buNone/>
              <a:defRPr sz="2800" i="1" baseline="0"/>
            </a:lvl1pPr>
          </a:lstStyle>
          <a:p>
            <a:pPr lvl="0"/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12" name="Project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26464"/>
            <a:ext cx="7772400" cy="2432304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Main Project Title Here</a:t>
            </a:r>
            <a:endParaRPr lang="en-US" dirty="0"/>
          </a:p>
        </p:txBody>
      </p:sp>
      <p:grpSp>
        <p:nvGrpSpPr>
          <p:cNvPr id="10" name="NASA logo configuration"/>
          <p:cNvGrpSpPr/>
          <p:nvPr userDrawn="1"/>
        </p:nvGrpSpPr>
        <p:grpSpPr>
          <a:xfrm>
            <a:off x="0" y="-44450"/>
            <a:ext cx="9144000" cy="1077912"/>
            <a:chOff x="0" y="-44450"/>
            <a:chExt cx="9144000" cy="1077912"/>
          </a:xfrm>
        </p:grpSpPr>
        <p:sp>
          <p:nvSpPr>
            <p:cNvPr id="7" name="top background"/>
            <p:cNvSpPr txBox="1"/>
            <p:nvPr userDrawn="1"/>
          </p:nvSpPr>
          <p:spPr>
            <a:xfrm>
              <a:off x="0" y="0"/>
              <a:ext cx="9144000" cy="9778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" name="NASA text"/>
            <p:cNvSpPr txBox="1"/>
            <p:nvPr userDrawn="1"/>
          </p:nvSpPr>
          <p:spPr>
            <a:xfrm>
              <a:off x="153986" y="260350"/>
              <a:ext cx="2332036" cy="338136"/>
            </a:xfrm>
            <a:prstGeom prst="rect">
              <a:avLst/>
            </a:prstGeom>
            <a:noFill/>
            <a:ln>
              <a:noFill/>
            </a:ln>
          </p:spPr>
          <p:txBody>
            <a:bodyPr lIns="91375" tIns="45675" rIns="91375" bIns="456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Questrial"/>
                <a:buNone/>
              </a:pPr>
              <a:endParaRPr sz="800" b="1" i="0" u="none" strike="noStrike" cap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800" b="0" i="0" u="none" strike="noStrike" cap="none" baseline="0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Aeronautics and Space Administration</a:t>
              </a:r>
            </a:p>
          </p:txBody>
        </p:sp>
        <p:pic>
          <p:nvPicPr>
            <p:cNvPr id="9" name="NASA logo"/>
            <p:cNvPicPr preferRelativeResize="0"/>
            <p:nvPr userDrawn="1"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24825" y="-44450"/>
              <a:ext cx="935037" cy="107791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5969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1296" y="1220919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11296" y="2369945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11296" y="4118716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335181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1208" y="1421134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1207" y="3011687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208" y="4628567"/>
            <a:ext cx="8051582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47734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21208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6583680"/>
            <a:ext cx="1993392" cy="27432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2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102352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102352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2578608" y="6583680"/>
            <a:ext cx="1993392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3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4123944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4049486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7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481431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395478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9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3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750018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675560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8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143865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57912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3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acrony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749808" y="2255520"/>
            <a:ext cx="7653528" cy="3706368"/>
          </a:xfrm>
        </p:spPr>
        <p:txBody>
          <a:bodyPr>
            <a:normAutofit/>
          </a:bodyPr>
          <a:lstStyle>
            <a:lvl1pPr marL="0" indent="0" algn="ctr">
              <a:buNone/>
              <a:defRPr sz="6000" b="0" baseline="0"/>
            </a:lvl1pPr>
          </a:lstStyle>
          <a:p>
            <a:pPr lvl="0"/>
            <a:r>
              <a:rPr lang="en-US" dirty="0" smtClean="0"/>
              <a:t>Spell out the components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9808" y="779403"/>
            <a:ext cx="7653528" cy="1289304"/>
          </a:xfrm>
        </p:spPr>
        <p:txBody>
          <a:bodyPr>
            <a:noAutofit/>
          </a:bodyPr>
          <a:lstStyle>
            <a:lvl1pPr marL="0" indent="0" algn="ctr">
              <a:buNone/>
              <a:defRPr sz="96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ACRONYM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5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470916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" y="548640"/>
            <a:ext cx="8503920" cy="923544"/>
          </a:xfrm>
        </p:spPr>
        <p:txBody>
          <a:bodyPr anchor="b">
            <a:noAutofit/>
          </a:bodyPr>
          <a:lstStyle>
            <a:lvl1pPr marL="0" indent="0" algn="ctr">
              <a:buNone/>
              <a:defRPr sz="5400" b="1" baseline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94360" y="211531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1</a:t>
            </a:r>
            <a:endParaRPr lang="en-US" dirty="0"/>
          </a:p>
        </p:txBody>
      </p:sp>
      <p:sp>
        <p:nvSpPr>
          <p:cNvPr id="10" name="Section Body Text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210312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94360" y="472135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3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94360" y="341833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2</a:t>
            </a:r>
            <a:endParaRPr lang="en-US" dirty="0"/>
          </a:p>
        </p:txBody>
      </p:sp>
      <p:sp>
        <p:nvSpPr>
          <p:cNvPr id="14" name="Section Body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340614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6C5E3-BCDC-405F-8F3C-092E69121BD4}" type="datetimeFigureOut">
              <a:rPr lang="en-US" smtClean="0"/>
              <a:t>08/06/2015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C0BE9-6F9F-4714-AB34-61ADAC463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4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5800" y="1426464"/>
            <a:ext cx="7772400" cy="1627632"/>
          </a:xfrm>
        </p:spPr>
        <p:txBody>
          <a:bodyPr/>
          <a:lstStyle/>
          <a:p>
            <a:r>
              <a:rPr lang="en-US" dirty="0" smtClean="0"/>
              <a:t>Peru Disasters II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William Wilson (Project Lead)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Grant Bloomer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Allison Daniel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Anthony </a:t>
            </a:r>
            <a:r>
              <a:rPr lang="en-US" dirty="0" err="1" smtClean="0"/>
              <a:t>Donzella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Josh </a:t>
            </a:r>
            <a:r>
              <a:rPr lang="en-US" dirty="0" err="1" smtClean="0"/>
              <a:t>Hammes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914400" y="3662172"/>
            <a:ext cx="7206018" cy="65052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Identifying and mapping flood prone regions in the La Libertad Region of Peru using NASA’s Earth 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7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71208" y="1375869"/>
            <a:ext cx="8051583" cy="7023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Dr. Kenton Ross</a:t>
            </a:r>
            <a:r>
              <a:rPr lang="en-US" dirty="0"/>
              <a:t>, (NASA DEVELOP/Langley Research Center)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Dr. DeWayne Cecil</a:t>
            </a:r>
            <a:r>
              <a:rPr lang="en-US" dirty="0" smtClean="0"/>
              <a:t>, (Global Science and Technology, Inc.)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71205" y="2612835"/>
            <a:ext cx="8051583" cy="10528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Mark </a:t>
            </a:r>
            <a:r>
              <a:rPr lang="en-US" b="1" dirty="0" err="1" smtClean="0"/>
              <a:t>Duey</a:t>
            </a:r>
            <a:r>
              <a:rPr lang="en-US" b="1" dirty="0" smtClean="0"/>
              <a:t>, </a:t>
            </a:r>
            <a:r>
              <a:rPr lang="en-US" dirty="0" smtClean="0"/>
              <a:t>Water for People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Francisco Soto</a:t>
            </a:r>
            <a:r>
              <a:rPr lang="en-US" dirty="0" smtClean="0"/>
              <a:t>, Water for People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19153" y="3740802"/>
            <a:ext cx="7931081" cy="26597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Jordan Bates</a:t>
            </a:r>
            <a:r>
              <a:rPr lang="en-US" dirty="0"/>
              <a:t>, Center Lead (NASA DEVELOP WC)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Lance </a:t>
            </a:r>
            <a:r>
              <a:rPr lang="en-US" b="1" dirty="0"/>
              <a:t>Watkins</a:t>
            </a:r>
            <a:r>
              <a:rPr lang="en-US" dirty="0"/>
              <a:t>, </a:t>
            </a:r>
            <a:r>
              <a:rPr lang="en-US" dirty="0" smtClean="0"/>
              <a:t>Geoinformatics Team (NASA DEVELOP)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Jack Kennedy</a:t>
            </a:r>
            <a:r>
              <a:rPr lang="en-US" dirty="0" smtClean="0"/>
              <a:t>, Clerk of Circuit Court for Wise County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Ms. Melanie Salyer</a:t>
            </a:r>
            <a:r>
              <a:rPr lang="en-US" dirty="0"/>
              <a:t>, Principal Investigator (NASA DEVELOP </a:t>
            </a:r>
            <a:r>
              <a:rPr lang="en-US" dirty="0" smtClean="0"/>
              <a:t>WC) 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Dr</a:t>
            </a:r>
            <a:r>
              <a:rPr lang="en-US" b="1" dirty="0"/>
              <a:t>. Xinyi Shen</a:t>
            </a:r>
            <a:r>
              <a:rPr lang="en-US" dirty="0"/>
              <a:t>, </a:t>
            </a:r>
            <a:r>
              <a:rPr lang="en-US" dirty="0" smtClean="0"/>
              <a:t> HYDROS Lab (University </a:t>
            </a:r>
            <a:r>
              <a:rPr lang="en-US" dirty="0"/>
              <a:t>of </a:t>
            </a:r>
            <a:r>
              <a:rPr lang="en-US" dirty="0" smtClean="0"/>
              <a:t>Oklahoma)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err="1" smtClean="0"/>
              <a:t>Xianwu</a:t>
            </a:r>
            <a:r>
              <a:rPr lang="en-US" b="1" dirty="0" smtClean="0"/>
              <a:t> </a:t>
            </a:r>
            <a:r>
              <a:rPr lang="en-US" b="1" dirty="0" err="1" smtClean="0"/>
              <a:t>Xue</a:t>
            </a:r>
            <a:r>
              <a:rPr lang="en-US" b="1" dirty="0" smtClean="0"/>
              <a:t>, </a:t>
            </a:r>
            <a:r>
              <a:rPr lang="en-US" dirty="0" smtClean="0"/>
              <a:t>HYDROS Lab, (University of Oklahoma)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err="1" smtClean="0"/>
              <a:t>Ashutosh</a:t>
            </a:r>
            <a:r>
              <a:rPr lang="en-US" b="1" dirty="0" smtClean="0"/>
              <a:t> S. </a:t>
            </a:r>
            <a:r>
              <a:rPr lang="en-US" b="1" dirty="0" err="1" smtClean="0"/>
              <a:t>Limaye</a:t>
            </a:r>
            <a:r>
              <a:rPr lang="en-US" dirty="0" smtClean="0"/>
              <a:t>, NASA SERVIR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err="1"/>
              <a:t>Manabendra</a:t>
            </a:r>
            <a:r>
              <a:rPr lang="en-US" b="1" dirty="0"/>
              <a:t> </a:t>
            </a:r>
            <a:r>
              <a:rPr lang="en-US" b="1" dirty="0" err="1"/>
              <a:t>Saharia</a:t>
            </a:r>
            <a:r>
              <a:rPr lang="en-US" dirty="0"/>
              <a:t>, Graduate Research </a:t>
            </a:r>
            <a:r>
              <a:rPr lang="en-US" dirty="0" smtClean="0"/>
              <a:t>Assistant</a:t>
            </a:r>
            <a:r>
              <a:rPr lang="en-US" dirty="0"/>
              <a:t> </a:t>
            </a:r>
            <a:r>
              <a:rPr lang="en-US" dirty="0" smtClean="0"/>
              <a:t>(University </a:t>
            </a:r>
            <a:r>
              <a:rPr lang="en-US" dirty="0"/>
              <a:t>of </a:t>
            </a:r>
            <a:r>
              <a:rPr lang="en-US" dirty="0" smtClean="0"/>
              <a:t>Oklahoma)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1176" y="939930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</a:t>
            </a:r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dvisors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177" y="2184854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Partners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1177" y="3324599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Others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4716510" cy="1325880"/>
          </a:xfrm>
        </p:spPr>
        <p:txBody>
          <a:bodyPr/>
          <a:lstStyle/>
          <a:p>
            <a:r>
              <a:rPr lang="en-US" dirty="0" smtClean="0"/>
              <a:t>Peru Project Team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52" y="1422388"/>
            <a:ext cx="7338951" cy="510164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35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21208" y="599440"/>
            <a:ext cx="3566160" cy="682591"/>
          </a:xfrm>
        </p:spPr>
        <p:txBody>
          <a:bodyPr/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8025" y="2179796"/>
            <a:ext cx="336769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Font typeface="Wingdings" panose="05000000000000000000" pitchFamily="2" charset="2"/>
              <a:buChar char="v"/>
            </a:pPr>
            <a:endParaRPr lang="en-US" sz="2000" dirty="0" smtClean="0"/>
          </a:p>
          <a:p>
            <a:pPr marL="274320" indent="-274320">
              <a:buFont typeface="Wingdings" panose="05000000000000000000" pitchFamily="2" charset="2"/>
              <a:buChar char="v"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883" y="1494962"/>
            <a:ext cx="2938098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sz="2000" dirty="0"/>
              <a:t>Ochape Sub-Basin, District of </a:t>
            </a:r>
            <a:r>
              <a:rPr lang="en-US" sz="2000" dirty="0" err="1"/>
              <a:t>Cascas</a:t>
            </a:r>
            <a:r>
              <a:rPr lang="en-US" sz="2000" dirty="0"/>
              <a:t>, La Libertad, Peru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sz="2000" dirty="0"/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sz="2000" dirty="0"/>
              <a:t>Andes Mountain highlands cut by converging river systems and </a:t>
            </a:r>
            <a:r>
              <a:rPr lang="en-US" sz="2000" dirty="0" smtClean="0"/>
              <a:t>gorges </a:t>
            </a:r>
            <a:endParaRPr lang="en-US" sz="2000" dirty="0"/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sz="2000" dirty="0"/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sz="2000" dirty="0"/>
              <a:t>Farms and villages located in river valleys – central city is </a:t>
            </a:r>
            <a:r>
              <a:rPr lang="en-US" sz="2000" dirty="0" err="1" smtClean="0"/>
              <a:t>Cascas</a:t>
            </a:r>
            <a:r>
              <a:rPr lang="en-US" sz="2000" dirty="0" smtClean="0"/>
              <a:t> 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858" y="1448288"/>
            <a:ext cx="3647963" cy="450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8579" y="11134354"/>
            <a:ext cx="4052202" cy="370838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114" y="1471929"/>
            <a:ext cx="2107081" cy="192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310" y="3456548"/>
            <a:ext cx="2342690" cy="2513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26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2969" y="3938537"/>
            <a:ext cx="8285908" cy="2346323"/>
          </a:xfrm>
        </p:spPr>
        <p:txBody>
          <a:bodyPr>
            <a:noAutofit/>
          </a:bodyPr>
          <a:lstStyle/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Seasonal flooding events claim lives, disrupt the local economy and damage property.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Current </a:t>
            </a:r>
            <a:r>
              <a:rPr lang="en-US" dirty="0"/>
              <a:t>flood disaster management plans </a:t>
            </a:r>
            <a:r>
              <a:rPr lang="en-US" dirty="0" smtClean="0"/>
              <a:t>are largely incomplete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/>
              <a:t>L</a:t>
            </a:r>
            <a:r>
              <a:rPr lang="en-US" dirty="0" smtClean="0"/>
              <a:t>ack </a:t>
            </a:r>
            <a:r>
              <a:rPr lang="en-US" dirty="0"/>
              <a:t>of </a:t>
            </a:r>
            <a:r>
              <a:rPr lang="en-US" dirty="0" smtClean="0"/>
              <a:t>accurate / site-specific geophysical data.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7210" y="-262890"/>
            <a:ext cx="6972300" cy="1325880"/>
          </a:xfrm>
        </p:spPr>
        <p:txBody>
          <a:bodyPr/>
          <a:lstStyle/>
          <a:p>
            <a:r>
              <a:rPr lang="en-US" dirty="0" smtClean="0"/>
              <a:t>Community Concerns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31" y="1268730"/>
            <a:ext cx="7230584" cy="2345922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85629" y="3614652"/>
            <a:ext cx="1991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Credit: Water for People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0719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34046" y="1527075"/>
            <a:ext cx="4247949" cy="4386714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20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Char char="4"/>
            </a:pPr>
            <a:endParaRPr lang="en-US" dirty="0"/>
          </a:p>
          <a:p>
            <a:pPr marL="342900" lvl="0" indent="-342900">
              <a:spcBef>
                <a:spcPts val="20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Char char="4"/>
            </a:pPr>
            <a:r>
              <a:rPr lang="en-US" dirty="0"/>
              <a:t>Water for People is a non-profit organization that works to provide water security for countries around </a:t>
            </a:r>
            <a:r>
              <a:rPr lang="en-US" dirty="0" smtClean="0"/>
              <a:t>the </a:t>
            </a:r>
            <a:r>
              <a:rPr lang="en-US" dirty="0"/>
              <a:t>world.</a:t>
            </a:r>
          </a:p>
          <a:p>
            <a:pPr marL="274320" lvl="0" indent="-27432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dirty="0"/>
          </a:p>
          <a:p>
            <a:pPr marL="342900" lvl="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/>
              <a:t>INDECI is directly responsible for disaster management in Peru.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/>
              <a:t>Partners from Water for People are currently in contact with INDECI and Consejo de Cuenca.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8635" y="592579"/>
            <a:ext cx="4008120" cy="685800"/>
          </a:xfrm>
        </p:spPr>
        <p:txBody>
          <a:bodyPr/>
          <a:lstStyle/>
          <a:p>
            <a:r>
              <a:rPr lang="en-US" dirty="0" smtClean="0"/>
              <a:t>Project Partners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10"/>
          <a:stretch/>
        </p:blipFill>
        <p:spPr>
          <a:xfrm>
            <a:off x="4381995" y="2042556"/>
            <a:ext cx="4447556" cy="3355753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86989" y="5398309"/>
            <a:ext cx="1991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Credit: Water for People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7248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28896" y="1360300"/>
            <a:ext cx="8686207" cy="1929166"/>
          </a:xfrm>
        </p:spPr>
        <p:txBody>
          <a:bodyPr>
            <a:noAutofit/>
          </a:bodyPr>
          <a:lstStyle/>
          <a:p>
            <a:pPr marL="342900" lvl="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/>
              <a:t>Improve upon the resources necessary to provide a preliminary flood risk </a:t>
            </a:r>
            <a:r>
              <a:rPr lang="en-US" dirty="0" smtClean="0"/>
              <a:t>analysis</a:t>
            </a:r>
          </a:p>
          <a:p>
            <a:pPr marL="342900" lvl="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/>
              <a:t>Obtain a successful calibration of the CREST 2.0 model</a:t>
            </a:r>
          </a:p>
          <a:p>
            <a:pPr lvl="0">
              <a:spcBef>
                <a:spcPts val="200"/>
              </a:spcBef>
              <a:buClr>
                <a:schemeClr val="accent1"/>
              </a:buClr>
            </a:pPr>
            <a:endParaRPr lang="en-US" dirty="0"/>
          </a:p>
          <a:p>
            <a:pPr marL="342900" lvl="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/>
              <a:t>Produce </a:t>
            </a:r>
            <a:r>
              <a:rPr lang="en-US" dirty="0" smtClean="0"/>
              <a:t>historic flood </a:t>
            </a:r>
            <a:r>
              <a:rPr lang="en-US" dirty="0"/>
              <a:t>maps </a:t>
            </a:r>
            <a:r>
              <a:rPr lang="en-US" dirty="0" smtClean="0"/>
              <a:t>/ time series data utilizing NASA’s </a:t>
            </a:r>
            <a:r>
              <a:rPr lang="en-US" dirty="0"/>
              <a:t>Earth observation satellites and mathematical models for requested area within the La Libertad Region of </a:t>
            </a:r>
            <a:r>
              <a:rPr lang="en-US" dirty="0" smtClean="0"/>
              <a:t>Peru in order for partner analysis. </a:t>
            </a:r>
          </a:p>
          <a:p>
            <a:pPr marL="342900" lvl="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/>
          </a:p>
          <a:p>
            <a:pPr marL="342900" lvl="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640" y="640080"/>
            <a:ext cx="3566160" cy="703602"/>
          </a:xfrm>
        </p:spPr>
        <p:txBody>
          <a:bodyPr>
            <a:normAutofit/>
          </a:bodyPr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2244"/>
            <a:ext cx="9144000" cy="2805756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581001"/>
            <a:ext cx="1991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Credit: Water for People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6664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78357" y="4287114"/>
            <a:ext cx="2893996" cy="209613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800" b="1" dirty="0" smtClean="0"/>
              <a:t>Satellite: </a:t>
            </a:r>
            <a:r>
              <a:rPr lang="en-US" sz="1800" dirty="0" smtClean="0"/>
              <a:t>Tropical Rainfall Measuring Mission (TRMM)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800" b="1" dirty="0" smtClean="0"/>
              <a:t>Sensor: </a:t>
            </a:r>
            <a:r>
              <a:rPr lang="en-US" sz="1800" dirty="0" smtClean="0"/>
              <a:t>TRMM Microwave Imager (TMI)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800" b="1" dirty="0" smtClean="0"/>
              <a:t>Data: </a:t>
            </a:r>
            <a:r>
              <a:rPr lang="en-US" sz="1800" dirty="0" smtClean="0"/>
              <a:t>Rainfall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0013" y="0"/>
            <a:ext cx="7909562" cy="1325880"/>
          </a:xfrm>
        </p:spPr>
        <p:txBody>
          <a:bodyPr/>
          <a:lstStyle/>
          <a:p>
            <a:r>
              <a:rPr lang="en-US" dirty="0" smtClean="0"/>
              <a:t>NASA Earth Observations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88" y="1831243"/>
            <a:ext cx="2385629" cy="19976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788" y="1724004"/>
            <a:ext cx="2630465" cy="21761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42636" y="4287114"/>
            <a:ext cx="2489900" cy="1805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b="1" dirty="0" smtClean="0"/>
              <a:t>Satellite: </a:t>
            </a:r>
            <a:r>
              <a:rPr lang="en-US" dirty="0" smtClean="0"/>
              <a:t>Shuttle Radar Topography Mission (SRTM)</a:t>
            </a:r>
          </a:p>
          <a:p>
            <a:pPr>
              <a:spcBef>
                <a:spcPts val="200"/>
              </a:spcBef>
            </a:pPr>
            <a:r>
              <a:rPr lang="en-US" b="1" dirty="0" smtClean="0"/>
              <a:t>Sensor: </a:t>
            </a:r>
          </a:p>
          <a:p>
            <a:pPr>
              <a:spcBef>
                <a:spcPts val="200"/>
              </a:spcBef>
            </a:pPr>
            <a:r>
              <a:rPr lang="en-US" b="1" dirty="0" smtClean="0"/>
              <a:t>Data: </a:t>
            </a:r>
            <a:r>
              <a:rPr lang="en-US" dirty="0" smtClean="0"/>
              <a:t>Topography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790" y="2056060"/>
            <a:ext cx="2525664" cy="15479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8790" y="4247151"/>
            <a:ext cx="2723784" cy="1225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</a:pPr>
            <a:r>
              <a:rPr lang="en-US" b="1" dirty="0" smtClean="0"/>
              <a:t>Satellite: </a:t>
            </a:r>
            <a:r>
              <a:rPr lang="en-US" dirty="0" smtClean="0"/>
              <a:t>Terra</a:t>
            </a:r>
          </a:p>
          <a:p>
            <a:pPr>
              <a:spcBef>
                <a:spcPts val="100"/>
              </a:spcBef>
            </a:pPr>
            <a:r>
              <a:rPr lang="en-US" b="1" dirty="0" smtClean="0"/>
              <a:t>Sensor: </a:t>
            </a:r>
            <a:r>
              <a:rPr lang="en-US" dirty="0" smtClean="0"/>
              <a:t>MODIS</a:t>
            </a:r>
          </a:p>
          <a:p>
            <a:pPr>
              <a:spcBef>
                <a:spcPts val="100"/>
              </a:spcBef>
            </a:pPr>
            <a:r>
              <a:rPr lang="en-US" b="1" dirty="0" smtClean="0"/>
              <a:t>Data: </a:t>
            </a:r>
            <a:r>
              <a:rPr lang="en-US" dirty="0" smtClean="0"/>
              <a:t>MOD16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62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31" y="3102116"/>
            <a:ext cx="1146533" cy="1359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4013" y="434109"/>
            <a:ext cx="3566160" cy="762802"/>
          </a:xfrm>
        </p:spPr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7" name="Rounded Rectangle 4"/>
          <p:cNvSpPr/>
          <p:nvPr/>
        </p:nvSpPr>
        <p:spPr>
          <a:xfrm>
            <a:off x="9678387" y="3313685"/>
            <a:ext cx="2909457" cy="58142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t" anchorCtr="0">
            <a:noAutofit/>
          </a:bodyPr>
          <a:lstStyle/>
          <a:p>
            <a:pPr lvl="0"/>
            <a:endParaRPr lang="en-US" sz="2600" b="1" kern="1200" dirty="0">
              <a:latin typeface="+mj-lt"/>
            </a:endParaRPr>
          </a:p>
        </p:txBody>
      </p:sp>
      <p:sp>
        <p:nvSpPr>
          <p:cNvPr id="8" name="Rounded Rectangle 4"/>
          <p:cNvSpPr/>
          <p:nvPr/>
        </p:nvSpPr>
        <p:spPr>
          <a:xfrm>
            <a:off x="8977745" y="4910917"/>
            <a:ext cx="6400800" cy="5250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t" anchorCtr="0">
            <a:noAutofit/>
          </a:bodyPr>
          <a:lstStyle/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600" b="1" kern="1200" dirty="0">
              <a:latin typeface="+mj-lt"/>
            </a:endParaRPr>
          </a:p>
        </p:txBody>
      </p:sp>
      <p:sp>
        <p:nvSpPr>
          <p:cNvPr id="14" name="Rounded Rectangle 4"/>
          <p:cNvSpPr/>
          <p:nvPr/>
        </p:nvSpPr>
        <p:spPr>
          <a:xfrm>
            <a:off x="9144000" y="5179521"/>
            <a:ext cx="4997231" cy="154956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t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600" b="1" kern="1200" dirty="0">
              <a:latin typeface="+mj-lt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35329" y="3238736"/>
            <a:ext cx="3069772" cy="64670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Rounded Rectangle 28"/>
          <p:cNvSpPr/>
          <p:nvPr/>
        </p:nvSpPr>
        <p:spPr>
          <a:xfrm>
            <a:off x="635329" y="1866558"/>
            <a:ext cx="3069772" cy="64670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Rounded Rectangle 29"/>
          <p:cNvSpPr/>
          <p:nvPr/>
        </p:nvSpPr>
        <p:spPr>
          <a:xfrm>
            <a:off x="635329" y="5307598"/>
            <a:ext cx="3069772" cy="64670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Rounded Rectangle 30"/>
          <p:cNvSpPr/>
          <p:nvPr/>
        </p:nvSpPr>
        <p:spPr>
          <a:xfrm>
            <a:off x="635329" y="3927748"/>
            <a:ext cx="3069772" cy="64670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Rounded Rectangle 31"/>
          <p:cNvSpPr/>
          <p:nvPr/>
        </p:nvSpPr>
        <p:spPr>
          <a:xfrm>
            <a:off x="635329" y="2552403"/>
            <a:ext cx="3069772" cy="64670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Rounded Rectangle 32"/>
          <p:cNvSpPr/>
          <p:nvPr/>
        </p:nvSpPr>
        <p:spPr>
          <a:xfrm>
            <a:off x="635329" y="4615277"/>
            <a:ext cx="3069772" cy="64670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Rounded Rectangle 33"/>
          <p:cNvSpPr/>
          <p:nvPr/>
        </p:nvSpPr>
        <p:spPr>
          <a:xfrm>
            <a:off x="693664" y="1961564"/>
            <a:ext cx="657154" cy="456693"/>
          </a:xfrm>
          <a:prstGeom prst="roundRect">
            <a:avLst>
              <a:gd name="adj" fmla="val 10000"/>
            </a:avLst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" b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Rounded Rectangle 34"/>
          <p:cNvSpPr/>
          <p:nvPr/>
        </p:nvSpPr>
        <p:spPr>
          <a:xfrm>
            <a:off x="693663" y="2633925"/>
            <a:ext cx="657155" cy="483661"/>
          </a:xfrm>
          <a:prstGeom prst="roundRect">
            <a:avLst>
              <a:gd name="adj" fmla="val 10000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000" b="-1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Rounded Rectangle 35"/>
          <p:cNvSpPr/>
          <p:nvPr/>
        </p:nvSpPr>
        <p:spPr>
          <a:xfrm>
            <a:off x="710738" y="3315271"/>
            <a:ext cx="640080" cy="493636"/>
          </a:xfrm>
          <a:prstGeom prst="roundRect">
            <a:avLst>
              <a:gd name="adj" fmla="val 10000"/>
            </a:avLst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000" b="-1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Rounded Rectangle 36"/>
          <p:cNvSpPr/>
          <p:nvPr/>
        </p:nvSpPr>
        <p:spPr>
          <a:xfrm>
            <a:off x="710739" y="4004283"/>
            <a:ext cx="640080" cy="493636"/>
          </a:xfrm>
          <a:prstGeom prst="roundRect">
            <a:avLst>
              <a:gd name="adj" fmla="val 10000"/>
            </a:avLst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000" b="-1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Rounded Rectangle 37"/>
          <p:cNvSpPr/>
          <p:nvPr/>
        </p:nvSpPr>
        <p:spPr>
          <a:xfrm>
            <a:off x="710739" y="4688763"/>
            <a:ext cx="640080" cy="499733"/>
          </a:xfrm>
          <a:prstGeom prst="roundRect">
            <a:avLst>
              <a:gd name="adj" fmla="val 10000"/>
            </a:avLst>
          </a:prstGeom>
          <a:blipFill rotWithShape="1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Rounded Rectangle 38"/>
          <p:cNvSpPr/>
          <p:nvPr/>
        </p:nvSpPr>
        <p:spPr>
          <a:xfrm>
            <a:off x="710739" y="5367805"/>
            <a:ext cx="623004" cy="526292"/>
          </a:xfrm>
          <a:prstGeom prst="roundRect">
            <a:avLst>
              <a:gd name="adj" fmla="val 10000"/>
            </a:avLst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000" r="-1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TextBox 3"/>
          <p:cNvSpPr txBox="1"/>
          <p:nvPr/>
        </p:nvSpPr>
        <p:spPr>
          <a:xfrm>
            <a:off x="1350819" y="1895656"/>
            <a:ext cx="2218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Shapefile of Study Area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3743" y="2633925"/>
            <a:ext cx="2178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Digital Elevation Model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0856" y="3297087"/>
            <a:ext cx="1399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Flow Direction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0856" y="4004283"/>
            <a:ext cx="1853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Flow Accumulation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62141" y="4665276"/>
            <a:ext cx="2108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Potential </a:t>
            </a:r>
            <a:r>
              <a:rPr lang="en-US" sz="1400" dirty="0" err="1" smtClean="0">
                <a:solidFill>
                  <a:schemeClr val="bg1"/>
                </a:solidFill>
              </a:rPr>
              <a:t>Evapo</a:t>
            </a:r>
            <a:r>
              <a:rPr lang="en-US" sz="1400" dirty="0" smtClean="0">
                <a:solidFill>
                  <a:schemeClr val="bg1"/>
                </a:solidFill>
              </a:rPr>
              <a:t>-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Transpiration </a:t>
            </a:r>
            <a:r>
              <a:rPr lang="en-US" sz="1400" b="1" dirty="0" smtClean="0">
                <a:solidFill>
                  <a:schemeClr val="bg1"/>
                </a:solidFill>
              </a:rPr>
              <a:t>(MOD16)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33743" y="5367805"/>
            <a:ext cx="2095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3- Hourly Rainfall Data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706" y="3040907"/>
            <a:ext cx="936318" cy="144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9" name="Straight Connector 58"/>
          <p:cNvCxnSpPr>
            <a:stCxn id="29" idx="3"/>
          </p:cNvCxnSpPr>
          <p:nvPr/>
        </p:nvCxnSpPr>
        <p:spPr>
          <a:xfrm flipV="1">
            <a:off x="3705101" y="2189910"/>
            <a:ext cx="261257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705100" y="2889560"/>
            <a:ext cx="261257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3705099" y="3575841"/>
            <a:ext cx="261257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3705099" y="4302062"/>
            <a:ext cx="261257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3691243" y="4926884"/>
            <a:ext cx="261257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3703118" y="5630949"/>
            <a:ext cx="261257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952500" y="2189910"/>
            <a:ext cx="13858" cy="34410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3966358" y="3808907"/>
            <a:ext cx="42937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168" y="1380872"/>
            <a:ext cx="2090057" cy="1618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133" y="4134100"/>
            <a:ext cx="1641884" cy="1806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3" name="Straight Connector 92"/>
          <p:cNvCxnSpPr/>
          <p:nvPr/>
        </p:nvCxnSpPr>
        <p:spPr>
          <a:xfrm>
            <a:off x="5540521" y="3781969"/>
            <a:ext cx="3360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Connector 1023"/>
          <p:cNvCxnSpPr/>
          <p:nvPr/>
        </p:nvCxnSpPr>
        <p:spPr>
          <a:xfrm flipV="1">
            <a:off x="5878313" y="2203433"/>
            <a:ext cx="0" cy="16399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/>
          <p:cNvCxnSpPr/>
          <p:nvPr/>
        </p:nvCxnSpPr>
        <p:spPr>
          <a:xfrm>
            <a:off x="5878313" y="3843398"/>
            <a:ext cx="0" cy="1345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Straight Arrow Connector 1039"/>
          <p:cNvCxnSpPr/>
          <p:nvPr/>
        </p:nvCxnSpPr>
        <p:spPr>
          <a:xfrm>
            <a:off x="5878313" y="2203433"/>
            <a:ext cx="34435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5878313" y="5188496"/>
            <a:ext cx="34435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3" name="TextBox 1042"/>
          <p:cNvSpPr txBox="1"/>
          <p:nvPr/>
        </p:nvSpPr>
        <p:spPr>
          <a:xfrm>
            <a:off x="6529877" y="2856587"/>
            <a:ext cx="1604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Time Series Data</a:t>
            </a:r>
            <a:endParaRPr lang="en-US" sz="1400" dirty="0"/>
          </a:p>
        </p:txBody>
      </p:sp>
      <p:sp>
        <p:nvSpPr>
          <p:cNvPr id="1044" name="TextBox 1043"/>
          <p:cNvSpPr txBox="1"/>
          <p:nvPr/>
        </p:nvSpPr>
        <p:spPr>
          <a:xfrm>
            <a:off x="6529877" y="5954305"/>
            <a:ext cx="1840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Distributed Outputs</a:t>
            </a:r>
            <a:endParaRPr lang="en-US" sz="1400" dirty="0"/>
          </a:p>
        </p:txBody>
      </p:sp>
      <p:sp>
        <p:nvSpPr>
          <p:cNvPr id="1045" name="TextBox 1044"/>
          <p:cNvSpPr txBox="1"/>
          <p:nvPr/>
        </p:nvSpPr>
        <p:spPr>
          <a:xfrm>
            <a:off x="1333743" y="2172658"/>
            <a:ext cx="1124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(DIVA-GIS)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46" name="TextBox 1045"/>
          <p:cNvSpPr txBox="1"/>
          <p:nvPr/>
        </p:nvSpPr>
        <p:spPr>
          <a:xfrm>
            <a:off x="1324125" y="2838750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(</a:t>
            </a:r>
            <a:r>
              <a:rPr lang="en-US" sz="1400" b="1" dirty="0" err="1" smtClean="0">
                <a:solidFill>
                  <a:schemeClr val="bg1"/>
                </a:solidFill>
              </a:rPr>
              <a:t>HydroSHEDS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47" name="TextBox 1046"/>
          <p:cNvSpPr txBox="1"/>
          <p:nvPr/>
        </p:nvSpPr>
        <p:spPr>
          <a:xfrm>
            <a:off x="1324125" y="3541793"/>
            <a:ext cx="1366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(</a:t>
            </a:r>
            <a:r>
              <a:rPr lang="en-US" sz="1400" b="1" dirty="0" err="1" smtClean="0">
                <a:solidFill>
                  <a:schemeClr val="bg1"/>
                </a:solidFill>
              </a:rPr>
              <a:t>HydroSHEDS</a:t>
            </a:r>
            <a:r>
              <a:rPr lang="en-US" sz="1400" b="1" dirty="0" smtClean="0">
                <a:solidFill>
                  <a:schemeClr val="bg1"/>
                </a:solidFill>
              </a:rPr>
              <a:t>)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48" name="TextBox 1047"/>
          <p:cNvSpPr txBox="1"/>
          <p:nvPr/>
        </p:nvSpPr>
        <p:spPr>
          <a:xfrm>
            <a:off x="1324125" y="4263849"/>
            <a:ext cx="1362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(</a:t>
            </a:r>
            <a:r>
              <a:rPr lang="en-US" sz="1400" b="1" dirty="0" err="1" smtClean="0">
                <a:solidFill>
                  <a:schemeClr val="bg1"/>
                </a:solidFill>
              </a:rPr>
              <a:t>HydroSHEDS</a:t>
            </a:r>
            <a:r>
              <a:rPr lang="en-US" sz="1400" b="1" dirty="0" smtClean="0">
                <a:solidFill>
                  <a:schemeClr val="bg1"/>
                </a:solidFill>
              </a:rPr>
              <a:t>)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49" name="TextBox 1048"/>
          <p:cNvSpPr txBox="1"/>
          <p:nvPr/>
        </p:nvSpPr>
        <p:spPr>
          <a:xfrm>
            <a:off x="1391998" y="5626713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(Giovanni)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8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99159" y="1708805"/>
            <a:ext cx="7803395" cy="4191989"/>
          </a:xfrm>
        </p:spPr>
        <p:txBody>
          <a:bodyPr/>
          <a:lstStyle/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 smtClean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Deactivated </a:t>
            </a:r>
            <a:r>
              <a:rPr lang="en-US" dirty="0"/>
              <a:t>functionality with 2014 MATLAB version,  2015 update (CREST v2.1.3) was released mid July</a:t>
            </a:r>
            <a:r>
              <a:rPr lang="en-US" dirty="0" smtClean="0"/>
              <a:t>.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b="1" dirty="0" smtClean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/>
              <a:t>CREST code inaccessible, makes trouble-shooting cumbersome. </a:t>
            </a:r>
            <a:endParaRPr lang="en-US" dirty="0" smtClean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 smtClean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/>
              <a:t>Late switch to FORTRAN version for compatibility with partner resources. 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 smtClean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639" y="640080"/>
            <a:ext cx="4688379" cy="75558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Results &amp; Limitations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6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99159" y="1708805"/>
            <a:ext cx="7803395" cy="4191989"/>
          </a:xfrm>
        </p:spPr>
        <p:txBody>
          <a:bodyPr/>
          <a:lstStyle/>
          <a:p>
            <a:pPr>
              <a:spcBef>
                <a:spcPts val="200"/>
              </a:spcBef>
              <a:buClr>
                <a:schemeClr val="accent1"/>
              </a:buClr>
            </a:pPr>
            <a:r>
              <a:rPr lang="en-US" dirty="0" smtClean="0"/>
              <a:t>Dialogue </a:t>
            </a:r>
            <a:r>
              <a:rPr lang="en-US" dirty="0"/>
              <a:t>between  partners, CREST developers, and SEVIR to continue into interim.  Goal is to: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/>
              <a:t>Perform trial runs of basin data over  selected  time intervals to produce results. 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/>
              <a:t>Have forcing inputs  formatted for availability with model. Allows partners flexible incorporation with years of data on hand. 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/>
              <a:t>Provide manual for obtaining data for other basins. 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639" y="640080"/>
            <a:ext cx="4688379" cy="75558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Conclusions &amp; Outlook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52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isasters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57688F"/>
      </a:accent1>
      <a:accent2>
        <a:srgbClr val="7F7AA1"/>
      </a:accent2>
      <a:accent3>
        <a:srgbClr val="A990B7"/>
      </a:accent3>
      <a:accent4>
        <a:srgbClr val="D7D678"/>
      </a:accent4>
      <a:accent5>
        <a:srgbClr val="C0AF5D"/>
      </a:accent5>
      <a:accent6>
        <a:srgbClr val="AF8D46"/>
      </a:accent6>
      <a:hlink>
        <a:srgbClr val="57688F"/>
      </a:hlink>
      <a:folHlink>
        <a:srgbClr val="57688F"/>
      </a:folHlink>
    </a:clrScheme>
    <a:fontScheme name="DEVELOP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4853</TotalTime>
  <Words>1098</Words>
  <Application>Microsoft Office PowerPoint</Application>
  <PresentationFormat>On-screen Show (4:3)</PresentationFormat>
  <Paragraphs>145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DEVELOP6</cp:lastModifiedBy>
  <cp:revision>272</cp:revision>
  <dcterms:created xsi:type="dcterms:W3CDTF">2015-05-18T13:26:09Z</dcterms:created>
  <dcterms:modified xsi:type="dcterms:W3CDTF">2015-08-06T22:47:36Z</dcterms:modified>
</cp:coreProperties>
</file>