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3ACE24-CE07-3DA7-0C1D-CFD0E1628C80}" name="Grayson Shanley-Barr" initials="" userId="S::grayson.shanleybarr@ama-inc.com::dc05c049-595c-4ff2-8379-2119db2a05ed" providerId="AD"/>
  <p188:author id="{7682193C-BB9E-E956-0B3A-C012E7FA750D}" name="Kathryn Caruso" initials="" userId="S::kathryn.caruso@ama-inc.com::44b946e9-a4b7-4f09-a24a-fed7f49a6b49" providerId="AD"/>
  <p188:author id="{5617F66E-9885-27E6-5E39-41F00D75ADC9}" name="Devon V. Maloney" initials="DM" userId="S::devon.v.maloney@ama-inc.com::94485028-5b3d-4a6e-b185-33d589fe66b7" providerId="AD"/>
  <p188:author id="{808C37AA-FBE4-657D-3B06-B32E6F95157D}" name="Manpreet K. Singh" initials="MS" userId="S::manpreet.k.singh@ama-inc.com::2084b410-0985-471d-aad9-497ff75d1748" providerId="AD"/>
  <p188:author id="{65B509C2-FE1C-BFC2-1290-9AA86498F60B}" name="Sofya S. Goncharenko" initials="" userId="S::sofya.s.goncharenko@ama-inc.com::a019d60a-88f7-40c0-a5eb-7f3a0211d6a6" providerId="AD"/>
  <p188:author id="{9B671DC4-F867-8520-73EF-EAFB98317814}" name="Hunter, Shanise Y. (LARC-E3)[SSAI DEVELOP]" initials="HSY(ED" userId="S::syhunter@ndc.nasa.gov::4313d2d7-74c6-49cc-8409-3769577baa24" providerId="AD"/>
  <p188:author id="{43E0A9DF-F0D8-D5B5-6098-D909BBD1A78E}" name="Maya L. Hall" initials="MH" userId="S::maya.l.hall@ama-inc.com::2c85cfb8-5a55-4584-ae40-979e7ca382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72B"/>
    <a:srgbClr val="9DB23F"/>
    <a:srgbClr val="236F99"/>
    <a:srgbClr val="BA3A50"/>
    <a:srgbClr val="8A5A9A"/>
    <a:srgbClr val="8A8480"/>
    <a:srgbClr val="895999"/>
    <a:srgbClr val="C13E2D"/>
    <a:srgbClr val="67A478"/>
    <a:srgbClr val="2E6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BA384-1261-3E40-B30E-A877D6F2E2B2}" v="17" dt="2024-03-19T17:05:27.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3/27/2024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3/27/2024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45484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D2672B"/>
                </a:solidFill>
              </a:defRPr>
            </a:lvl1pPr>
          </a:lstStyle>
          <a:p>
            <a:pPr lvl="0"/>
            <a:r>
              <a:rPr lang="en-US"/>
              <a:t>Study Area Agriculture</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D2672B"/>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E828B002-0E32-0F52-66CD-BF8A01AEFCBA}"/>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3/27/2024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742306A-F9EF-3EB8-5FB1-E8751A2332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76504" y="29418955"/>
            <a:ext cx="2103120" cy="2103120"/>
          </a:xfrm>
          <a:prstGeom prst="rect">
            <a:avLst/>
          </a:prstGeom>
        </p:spPr>
      </p:pic>
      <p:pic>
        <p:nvPicPr>
          <p:cNvPr id="13" name="Picture 2">
            <a:extLst>
              <a:ext uri="{FF2B5EF4-FFF2-40B4-BE49-F238E27FC236}">
                <a16:creationId xmlns:a16="http://schemas.microsoft.com/office/drawing/2014/main" id="{0AD6761C-2E7B-E25E-6DA1-64314CAA30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79" t="8422" r="20530" b="22368"/>
          <a:stretch/>
        </p:blipFill>
        <p:spPr bwMode="auto">
          <a:xfrm>
            <a:off x="4305104" y="29647555"/>
            <a:ext cx="1645920"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3" descr="A map of the country&#10;&#10;Description automatically generated">
            <a:extLst>
              <a:ext uri="{FF2B5EF4-FFF2-40B4-BE49-F238E27FC236}">
                <a16:creationId xmlns:a16="http://schemas.microsoft.com/office/drawing/2014/main" id="{CC483F5A-5870-DA81-3EB6-1E72FF0B17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98" t="4660" r="33285" b="5473"/>
          <a:stretch/>
        </p:blipFill>
        <p:spPr>
          <a:xfrm>
            <a:off x="14662669" y="6155562"/>
            <a:ext cx="5775262" cy="5771904"/>
          </a:xfrm>
          <a:prstGeom prst="rect">
            <a:avLst/>
          </a:prstGeom>
        </p:spPr>
      </p:pic>
      <p:sp>
        <p:nvSpPr>
          <p:cNvPr id="43" name="Rectangle 42">
            <a:extLst>
              <a:ext uri="{FF2B5EF4-FFF2-40B4-BE49-F238E27FC236}">
                <a16:creationId xmlns:a16="http://schemas.microsoft.com/office/drawing/2014/main" id="{927E5393-3038-1693-FA60-1CFA9596918F}"/>
              </a:ext>
            </a:extLst>
          </p:cNvPr>
          <p:cNvSpPr/>
          <p:nvPr/>
        </p:nvSpPr>
        <p:spPr>
          <a:xfrm>
            <a:off x="14906068" y="10871557"/>
            <a:ext cx="2070339" cy="805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p:txBody>
          <a:bodyPr>
            <a:normAutofit/>
          </a:bodyPr>
          <a:lstStyle/>
          <a:p>
            <a:r>
              <a:rPr lang="en-US"/>
              <a:t>Northern &amp; Central Brazil Agriculture</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51596" y="2318679"/>
            <a:ext cx="22494557" cy="1821550"/>
          </a:xfrm>
        </p:spPr>
        <p:txBody>
          <a:bodyPr vert="horz" lIns="91440" tIns="45720" rIns="91440" bIns="45720" rtlCol="0" anchor="t">
            <a:noAutofit/>
          </a:bodyPr>
          <a:lstStyle/>
          <a:p>
            <a:r>
              <a:rPr lang="en-US" sz="4400">
                <a:effectLst/>
                <a:latin typeface="+mj-lt"/>
                <a:ea typeface="Garamond" panose="02020404030301010803" pitchFamily="18" charset="0"/>
                <a:cs typeface="Garamond" panose="02020404030301010803" pitchFamily="18" charset="0"/>
              </a:rPr>
              <a:t>Measuring Soybean Yields in Northern Brazil During El Niño-Southern Oscillation Conditions to Evaluate Trends in Agricultural Production and Support Crop Forecasting, 1984 – 2023</a:t>
            </a:r>
          </a:p>
          <a:p>
            <a:endParaRPr lang="en-US" sz="4800">
              <a:effectLst/>
              <a:latin typeface="+mj-lt"/>
              <a:ea typeface="Garamond" panose="02020404030301010803" pitchFamily="18" charset="0"/>
              <a:cs typeface="Garamond" panose="02020404030301010803" pitchFamily="18" charset="0"/>
            </a:endParaRPr>
          </a:p>
          <a:p>
            <a:endParaRPr lang="en-US"/>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lstStyle/>
          <a:p>
            <a:r>
              <a:rPr lang="en-US"/>
              <a:t>North Carolina – NCEI | Spring 2024</a:t>
            </a:r>
          </a:p>
        </p:txBody>
      </p:sp>
      <p:sp>
        <p:nvSpPr>
          <p:cNvPr id="5" name="Text Placeholder 16">
            <a:extLst>
              <a:ext uri="{FF2B5EF4-FFF2-40B4-BE49-F238E27FC236}">
                <a16:creationId xmlns:a16="http://schemas.microsoft.com/office/drawing/2014/main" id="{773BA4E7-1766-23B7-6E28-BEB30D5C92BB}"/>
              </a:ext>
            </a:extLst>
          </p:cNvPr>
          <p:cNvSpPr txBox="1">
            <a:spLocks/>
          </p:cNvSpPr>
          <p:nvPr/>
        </p:nvSpPr>
        <p:spPr>
          <a:xfrm>
            <a:off x="928002" y="6214359"/>
            <a:ext cx="11407715" cy="432054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chemeClr val="tx1">
                    <a:lumMod val="75000"/>
                    <a:lumOff val="25000"/>
                  </a:schemeClr>
                </a:solidFill>
                <a:latin typeface="Garamond"/>
              </a:rPr>
              <a:t>Brazil, one of the largest agricultural exporters in the world, holds a significant role in the world's food supply. Crop productivity in Brazil is heavily influenced by El Niño-Southern Oscillation (ENSO), which in northern Brazil is associated with drier than normal conditions and lower than normal rates of precipitation, that drives spatially heterogenous effects on growing conditions of crops, including soybean. In recent years, crop production has expanded towards the northern and central interior of Brazil. This project focused on understanding the relationship between ENSO conditions and soybean productivity from 1984 to 2023 in four states: Pará, Mato Grosso, Tocantins, and Bahia. The results of this project will be used by the United States Department of Agriculture Foreign Agriculture Services to inform crop productivity forecasting. </a:t>
            </a:r>
            <a:endParaRPr lang="en-US" sz="1100">
              <a:solidFill>
                <a:schemeClr val="tx1">
                  <a:lumMod val="75000"/>
                  <a:lumOff val="25000"/>
                </a:schemeClr>
              </a:solidFill>
              <a:latin typeface="Garamond"/>
            </a:endParaRPr>
          </a:p>
        </p:txBody>
      </p:sp>
      <p:sp>
        <p:nvSpPr>
          <p:cNvPr id="6" name="TextBox 5">
            <a:extLst>
              <a:ext uri="{FF2B5EF4-FFF2-40B4-BE49-F238E27FC236}">
                <a16:creationId xmlns:a16="http://schemas.microsoft.com/office/drawing/2014/main" id="{AC85576F-308E-47E6-82D4-B98D4F77AB30}"/>
              </a:ext>
            </a:extLst>
          </p:cNvPr>
          <p:cNvSpPr txBox="1"/>
          <p:nvPr/>
        </p:nvSpPr>
        <p:spPr>
          <a:xfrm>
            <a:off x="928002" y="5474129"/>
            <a:ext cx="8173519"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Project Synopsis</a:t>
            </a:r>
          </a:p>
        </p:txBody>
      </p:sp>
      <p:sp>
        <p:nvSpPr>
          <p:cNvPr id="7" name="Text Placeholder 16">
            <a:extLst>
              <a:ext uri="{FF2B5EF4-FFF2-40B4-BE49-F238E27FC236}">
                <a16:creationId xmlns:a16="http://schemas.microsoft.com/office/drawing/2014/main" id="{E6DD4A7D-FE1C-C8BA-EA24-EA828A8C7421}"/>
              </a:ext>
            </a:extLst>
          </p:cNvPr>
          <p:cNvSpPr txBox="1">
            <a:spLocks/>
          </p:cNvSpPr>
          <p:nvPr/>
        </p:nvSpPr>
        <p:spPr>
          <a:xfrm>
            <a:off x="886698" y="11518150"/>
            <a:ext cx="11576819" cy="4483244"/>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D2672B"/>
              </a:buClr>
              <a:buFont typeface="Arial" panose="020B0604020202020204" pitchFamily="34" charset="0"/>
              <a:buChar char="•"/>
            </a:pPr>
            <a:r>
              <a:rPr lang="en-US" b="1">
                <a:solidFill>
                  <a:srgbClr val="D2672B"/>
                </a:solidFill>
                <a:latin typeface="Garamond"/>
              </a:rPr>
              <a:t>Examine </a:t>
            </a:r>
            <a:r>
              <a:rPr lang="en-US">
                <a:solidFill>
                  <a:schemeClr val="tx1">
                    <a:lumMod val="75000"/>
                    <a:lumOff val="25000"/>
                  </a:schemeClr>
                </a:solidFill>
                <a:latin typeface="Garamond"/>
              </a:rPr>
              <a:t>the relationship between soybean production yield, normalized difference vegetation index (NDVI), and precipitation, temperature, and ENSO conditions.</a:t>
            </a:r>
            <a:endParaRPr lang="en-US">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b="1">
                <a:solidFill>
                  <a:srgbClr val="D2672B"/>
                </a:solidFill>
                <a:latin typeface="Garamond"/>
              </a:rPr>
              <a:t>Produce </a:t>
            </a:r>
            <a:r>
              <a:rPr lang="en-US">
                <a:solidFill>
                  <a:schemeClr val="tx1">
                    <a:lumMod val="75000"/>
                    <a:lumOff val="25000"/>
                  </a:schemeClr>
                </a:solidFill>
                <a:latin typeface="Garamond"/>
              </a:rPr>
              <a:t>a time series analysis from 1984 to 2023 comparing crop yield and environmental conditions during ENSO phases.</a:t>
            </a:r>
          </a:p>
          <a:p>
            <a:pPr>
              <a:lnSpc>
                <a:spcPct val="100000"/>
              </a:lnSpc>
              <a:spcBef>
                <a:spcPts val="0"/>
              </a:spcBef>
              <a:spcAft>
                <a:spcPts val="600"/>
              </a:spcAft>
              <a:buClr>
                <a:srgbClr val="D2672B"/>
              </a:buClr>
              <a:buFont typeface="Arial" panose="020B0604020202020204" pitchFamily="34" charset="0"/>
              <a:buChar char="•"/>
            </a:pPr>
            <a:r>
              <a:rPr lang="en-US" b="1">
                <a:solidFill>
                  <a:srgbClr val="D2672B"/>
                </a:solidFill>
                <a:latin typeface="Garamond"/>
              </a:rPr>
              <a:t>Conduct</a:t>
            </a:r>
            <a:r>
              <a:rPr lang="en-US">
                <a:solidFill>
                  <a:srgbClr val="D2672B"/>
                </a:solidFill>
                <a:latin typeface="Garamond"/>
                <a:ea typeface="+mn-lt"/>
                <a:cs typeface="+mn-lt"/>
              </a:rPr>
              <a:t> </a:t>
            </a:r>
            <a:r>
              <a:rPr lang="en-US">
                <a:solidFill>
                  <a:srgbClr val="333333"/>
                </a:solidFill>
                <a:latin typeface="Garamond"/>
                <a:ea typeface="+mn-lt"/>
                <a:cs typeface="+mn-lt"/>
              </a:rPr>
              <a:t>conduct statistical analysis to examine relationships between soybean crop yield, NDVI, and temperature, precipitation, and ENSO conditions.</a:t>
            </a:r>
            <a:endParaRPr lang="en-US">
              <a:solidFill>
                <a:schemeClr val="tx1">
                  <a:lumMod val="75000"/>
                  <a:lumOff val="25000"/>
                </a:schemeClr>
              </a:solidFill>
              <a:latin typeface="Garamond"/>
            </a:endParaRPr>
          </a:p>
        </p:txBody>
      </p:sp>
      <p:sp>
        <p:nvSpPr>
          <p:cNvPr id="8" name="TextBox 7">
            <a:extLst>
              <a:ext uri="{FF2B5EF4-FFF2-40B4-BE49-F238E27FC236}">
                <a16:creationId xmlns:a16="http://schemas.microsoft.com/office/drawing/2014/main" id="{B16735CE-DBE5-1D03-5CFA-70984C8D7632}"/>
              </a:ext>
            </a:extLst>
          </p:cNvPr>
          <p:cNvSpPr txBox="1"/>
          <p:nvPr/>
        </p:nvSpPr>
        <p:spPr>
          <a:xfrm>
            <a:off x="844614" y="10693891"/>
            <a:ext cx="8654986"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Objectives</a:t>
            </a:r>
          </a:p>
        </p:txBody>
      </p:sp>
      <p:sp>
        <p:nvSpPr>
          <p:cNvPr id="10" name="TextBox 9">
            <a:extLst>
              <a:ext uri="{FF2B5EF4-FFF2-40B4-BE49-F238E27FC236}">
                <a16:creationId xmlns:a16="http://schemas.microsoft.com/office/drawing/2014/main" id="{B7E89E02-9B19-071E-D188-366BC3FB347B}"/>
              </a:ext>
            </a:extLst>
          </p:cNvPr>
          <p:cNvSpPr txBox="1"/>
          <p:nvPr/>
        </p:nvSpPr>
        <p:spPr>
          <a:xfrm>
            <a:off x="730337" y="15236609"/>
            <a:ext cx="8169559"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Methodology</a:t>
            </a:r>
          </a:p>
        </p:txBody>
      </p:sp>
      <p:sp>
        <p:nvSpPr>
          <p:cNvPr id="12" name="TextBox 11">
            <a:extLst>
              <a:ext uri="{FF2B5EF4-FFF2-40B4-BE49-F238E27FC236}">
                <a16:creationId xmlns:a16="http://schemas.microsoft.com/office/drawing/2014/main" id="{1BB73315-A654-CB52-F7DD-27CAB3785659}"/>
              </a:ext>
            </a:extLst>
          </p:cNvPr>
          <p:cNvSpPr txBox="1"/>
          <p:nvPr/>
        </p:nvSpPr>
        <p:spPr>
          <a:xfrm>
            <a:off x="14605026" y="5334674"/>
            <a:ext cx="7345672"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Study Area</a:t>
            </a:r>
          </a:p>
        </p:txBody>
      </p:sp>
      <p:sp>
        <p:nvSpPr>
          <p:cNvPr id="14" name="TextBox 13">
            <a:extLst>
              <a:ext uri="{FF2B5EF4-FFF2-40B4-BE49-F238E27FC236}">
                <a16:creationId xmlns:a16="http://schemas.microsoft.com/office/drawing/2014/main" id="{E3314279-E5E3-0DC5-601E-B40E51101224}"/>
              </a:ext>
            </a:extLst>
          </p:cNvPr>
          <p:cNvSpPr txBox="1"/>
          <p:nvPr/>
        </p:nvSpPr>
        <p:spPr>
          <a:xfrm>
            <a:off x="851303" y="23920836"/>
            <a:ext cx="8659257"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Earth Observations</a:t>
            </a:r>
          </a:p>
        </p:txBody>
      </p:sp>
      <p:sp>
        <p:nvSpPr>
          <p:cNvPr id="16" name="TextBox 15">
            <a:extLst>
              <a:ext uri="{FF2B5EF4-FFF2-40B4-BE49-F238E27FC236}">
                <a16:creationId xmlns:a16="http://schemas.microsoft.com/office/drawing/2014/main" id="{2C88B2C6-BA60-1BF2-900F-3D4C0534724E}"/>
              </a:ext>
            </a:extLst>
          </p:cNvPr>
          <p:cNvSpPr txBox="1"/>
          <p:nvPr/>
        </p:nvSpPr>
        <p:spPr>
          <a:xfrm>
            <a:off x="14587709" y="12264741"/>
            <a:ext cx="7362989"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Results</a:t>
            </a:r>
          </a:p>
        </p:txBody>
      </p:sp>
      <p:sp>
        <p:nvSpPr>
          <p:cNvPr id="17" name="Text Placeholder 16">
            <a:extLst>
              <a:ext uri="{FF2B5EF4-FFF2-40B4-BE49-F238E27FC236}">
                <a16:creationId xmlns:a16="http://schemas.microsoft.com/office/drawing/2014/main" id="{B0A47A00-F936-566C-D1E0-3FE3DE058382}"/>
              </a:ext>
            </a:extLst>
          </p:cNvPr>
          <p:cNvSpPr txBox="1">
            <a:spLocks/>
          </p:cNvSpPr>
          <p:nvPr/>
        </p:nvSpPr>
        <p:spPr>
          <a:xfrm>
            <a:off x="14577163" y="22953709"/>
            <a:ext cx="11297427" cy="226464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D2672B"/>
              </a:buClr>
              <a:buFont typeface="Arial" panose="020B0604020202020204" pitchFamily="34" charset="0"/>
              <a:buChar char="•"/>
            </a:pPr>
            <a:r>
              <a:rPr lang="en-US">
                <a:solidFill>
                  <a:schemeClr val="tx1">
                    <a:lumMod val="75000"/>
                    <a:lumOff val="25000"/>
                  </a:schemeClr>
                </a:solidFill>
                <a:latin typeface="Garamond"/>
                <a:ea typeface="+mn-lt"/>
                <a:cs typeface="+mn-lt"/>
              </a:rPr>
              <a:t>Correlation and time series analysis with earth observation data can provide unique insights into the relationship between crop yields and climatic conditions such as ENSO, precipitation, and temperature. </a:t>
            </a:r>
          </a:p>
          <a:p>
            <a:pPr>
              <a:buClr>
                <a:srgbClr val="D2672B"/>
              </a:buClr>
              <a:buFont typeface="Arial" panose="020B0604020202020204" pitchFamily="34" charset="0"/>
              <a:buChar char="•"/>
            </a:pPr>
            <a:r>
              <a:rPr lang="en-US">
                <a:solidFill>
                  <a:schemeClr val="tx1">
                    <a:lumMod val="75000"/>
                    <a:lumOff val="25000"/>
                  </a:schemeClr>
                </a:solidFill>
                <a:latin typeface="Garamond"/>
                <a:ea typeface="+mn-lt"/>
                <a:cs typeface="+mn-lt"/>
              </a:rPr>
              <a:t>Given the complex, temporal relationship between soy production and climatic conditions, the impact of ENSO on soy NDVI in this study area is unclear.</a:t>
            </a:r>
          </a:p>
          <a:p>
            <a:pPr>
              <a:buClr>
                <a:srgbClr val="D2672B"/>
              </a:buClr>
              <a:buFont typeface="Arial" panose="020B0604020202020204" pitchFamily="34" charset="0"/>
              <a:buChar char="•"/>
            </a:pPr>
            <a:r>
              <a:rPr lang="en-US">
                <a:solidFill>
                  <a:schemeClr val="tx1">
                    <a:lumMod val="75000"/>
                    <a:lumOff val="25000"/>
                  </a:schemeClr>
                </a:solidFill>
                <a:latin typeface="Garamond"/>
                <a:ea typeface="+mn-lt"/>
                <a:cs typeface="+mn-lt"/>
              </a:rPr>
              <a:t>Based on our data and methodology, we did not find a correlation between ESNO anomalies and soy NDVIs for forecasting crop production yield.</a:t>
            </a:r>
            <a:endParaRPr lang="en-US">
              <a:solidFill>
                <a:schemeClr val="tx1">
                  <a:lumMod val="75000"/>
                  <a:lumOff val="25000"/>
                </a:schemeClr>
              </a:solidFill>
              <a:latin typeface="Garamond"/>
            </a:endParaRPr>
          </a:p>
        </p:txBody>
      </p:sp>
      <p:sp>
        <p:nvSpPr>
          <p:cNvPr id="18" name="TextBox 17">
            <a:extLst>
              <a:ext uri="{FF2B5EF4-FFF2-40B4-BE49-F238E27FC236}">
                <a16:creationId xmlns:a16="http://schemas.microsoft.com/office/drawing/2014/main" id="{4B774890-6BF2-86BF-29FB-0AE3C9180D15}"/>
              </a:ext>
            </a:extLst>
          </p:cNvPr>
          <p:cNvSpPr txBox="1"/>
          <p:nvPr/>
        </p:nvSpPr>
        <p:spPr>
          <a:xfrm>
            <a:off x="14577164" y="22046520"/>
            <a:ext cx="7373534"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Conclusions</a:t>
            </a:r>
          </a:p>
        </p:txBody>
      </p:sp>
      <p:sp>
        <p:nvSpPr>
          <p:cNvPr id="20" name="TextBox 19">
            <a:extLst>
              <a:ext uri="{FF2B5EF4-FFF2-40B4-BE49-F238E27FC236}">
                <a16:creationId xmlns:a16="http://schemas.microsoft.com/office/drawing/2014/main" id="{45C41932-2CB9-EA43-2CD4-CA2216FD972C}"/>
              </a:ext>
            </a:extLst>
          </p:cNvPr>
          <p:cNvSpPr txBox="1"/>
          <p:nvPr/>
        </p:nvSpPr>
        <p:spPr>
          <a:xfrm>
            <a:off x="14630399" y="26143560"/>
            <a:ext cx="7320299"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Acknowledgements</a:t>
            </a:r>
          </a:p>
        </p:txBody>
      </p:sp>
      <p:sp>
        <p:nvSpPr>
          <p:cNvPr id="22" name="TextBox 21">
            <a:extLst>
              <a:ext uri="{FF2B5EF4-FFF2-40B4-BE49-F238E27FC236}">
                <a16:creationId xmlns:a16="http://schemas.microsoft.com/office/drawing/2014/main" id="{713D1384-4C3F-CCA8-F8C8-FB70238BED0B}"/>
              </a:ext>
            </a:extLst>
          </p:cNvPr>
          <p:cNvSpPr txBox="1"/>
          <p:nvPr/>
        </p:nvSpPr>
        <p:spPr>
          <a:xfrm>
            <a:off x="14662669" y="30378042"/>
            <a:ext cx="7288030"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Project Partners</a:t>
            </a:r>
          </a:p>
        </p:txBody>
      </p:sp>
      <p:sp>
        <p:nvSpPr>
          <p:cNvPr id="23" name="TextBox 22">
            <a:extLst>
              <a:ext uri="{FF2B5EF4-FFF2-40B4-BE49-F238E27FC236}">
                <a16:creationId xmlns:a16="http://schemas.microsoft.com/office/drawing/2014/main" id="{B4A0CEBA-CFBA-B9B9-2455-DC86C59F79A6}"/>
              </a:ext>
            </a:extLst>
          </p:cNvPr>
          <p:cNvSpPr txBox="1"/>
          <p:nvPr/>
        </p:nvSpPr>
        <p:spPr>
          <a:xfrm>
            <a:off x="936787" y="28363117"/>
            <a:ext cx="8164734"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Team Members</a:t>
            </a:r>
          </a:p>
        </p:txBody>
      </p:sp>
      <p:sp>
        <p:nvSpPr>
          <p:cNvPr id="25" name="Text Placeholder 16">
            <a:extLst>
              <a:ext uri="{FF2B5EF4-FFF2-40B4-BE49-F238E27FC236}">
                <a16:creationId xmlns:a16="http://schemas.microsoft.com/office/drawing/2014/main" id="{8EB74875-4E52-B274-D84D-703C79CB843C}"/>
              </a:ext>
            </a:extLst>
          </p:cNvPr>
          <p:cNvSpPr txBox="1">
            <a:spLocks/>
          </p:cNvSpPr>
          <p:nvPr/>
        </p:nvSpPr>
        <p:spPr>
          <a:xfrm>
            <a:off x="722815" y="3167072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Garamond" panose="02020404030301010803" pitchFamily="18" charset="0"/>
              </a:rPr>
              <a:t>Devon V. Maloney</a:t>
            </a:r>
          </a:p>
          <a:p>
            <a:pPr algn="ctr">
              <a:lnSpc>
                <a:spcPct val="100000"/>
              </a:lnSpc>
              <a:spcBef>
                <a:spcPts val="0"/>
              </a:spcBef>
            </a:pPr>
            <a:r>
              <a:rPr lang="en-US">
                <a:solidFill>
                  <a:schemeClr val="tx1">
                    <a:lumMod val="75000"/>
                  </a:schemeClr>
                </a:solidFill>
                <a:latin typeface="Garamond" panose="02020404030301010803" pitchFamily="18" charset="0"/>
              </a:rPr>
              <a:t>Project Lead</a:t>
            </a:r>
          </a:p>
        </p:txBody>
      </p:sp>
      <p:sp>
        <p:nvSpPr>
          <p:cNvPr id="26" name="Text Placeholder 16">
            <a:extLst>
              <a:ext uri="{FF2B5EF4-FFF2-40B4-BE49-F238E27FC236}">
                <a16:creationId xmlns:a16="http://schemas.microsoft.com/office/drawing/2014/main" id="{F6EE2B43-E8A3-4755-A993-461B2FCE7B0B}"/>
              </a:ext>
            </a:extLst>
          </p:cNvPr>
          <p:cNvSpPr txBox="1">
            <a:spLocks/>
          </p:cNvSpPr>
          <p:nvPr/>
        </p:nvSpPr>
        <p:spPr>
          <a:xfrm>
            <a:off x="3492336" y="3167072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Manpreet K. Singh</a:t>
            </a:r>
          </a:p>
        </p:txBody>
      </p:sp>
      <p:sp>
        <p:nvSpPr>
          <p:cNvPr id="27" name="Text Placeholder 16">
            <a:extLst>
              <a:ext uri="{FF2B5EF4-FFF2-40B4-BE49-F238E27FC236}">
                <a16:creationId xmlns:a16="http://schemas.microsoft.com/office/drawing/2014/main" id="{C9D56256-62AB-03F7-FB19-51F9FA420D17}"/>
              </a:ext>
            </a:extLst>
          </p:cNvPr>
          <p:cNvSpPr txBox="1">
            <a:spLocks/>
          </p:cNvSpPr>
          <p:nvPr/>
        </p:nvSpPr>
        <p:spPr>
          <a:xfrm>
            <a:off x="6381743" y="31670723"/>
            <a:ext cx="318680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Grayson Shanley Barr</a:t>
            </a:r>
          </a:p>
        </p:txBody>
      </p:sp>
      <p:sp>
        <p:nvSpPr>
          <p:cNvPr id="28" name="Text Placeholder 16">
            <a:extLst>
              <a:ext uri="{FF2B5EF4-FFF2-40B4-BE49-F238E27FC236}">
                <a16:creationId xmlns:a16="http://schemas.microsoft.com/office/drawing/2014/main" id="{562DE67C-886B-AF4E-B5E4-CF736AF0F777}"/>
              </a:ext>
            </a:extLst>
          </p:cNvPr>
          <p:cNvSpPr txBox="1">
            <a:spLocks/>
          </p:cNvSpPr>
          <p:nvPr/>
        </p:nvSpPr>
        <p:spPr>
          <a:xfrm>
            <a:off x="9568543" y="3165754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Sofya Goncharenko</a:t>
            </a:r>
          </a:p>
        </p:txBody>
      </p:sp>
      <p:pic>
        <p:nvPicPr>
          <p:cNvPr id="29" name="Picture 28">
            <a:extLst>
              <a:ext uri="{FF2B5EF4-FFF2-40B4-BE49-F238E27FC236}">
                <a16:creationId xmlns:a16="http://schemas.microsoft.com/office/drawing/2014/main" id="{2A3DB938-9584-BD3D-626C-5FEBF80863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98402" y="29418955"/>
            <a:ext cx="2103120" cy="2103120"/>
          </a:xfrm>
          <a:prstGeom prst="rect">
            <a:avLst/>
          </a:prstGeom>
        </p:spPr>
      </p:pic>
      <p:pic>
        <p:nvPicPr>
          <p:cNvPr id="30" name="Picture 29">
            <a:extLst>
              <a:ext uri="{FF2B5EF4-FFF2-40B4-BE49-F238E27FC236}">
                <a16:creationId xmlns:a16="http://schemas.microsoft.com/office/drawing/2014/main" id="{924788AD-AD65-6880-C748-7354BAD5E1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54606" y="29418955"/>
            <a:ext cx="2103120" cy="2103120"/>
          </a:xfrm>
          <a:prstGeom prst="rect">
            <a:avLst/>
          </a:prstGeom>
        </p:spPr>
      </p:pic>
      <p:pic>
        <p:nvPicPr>
          <p:cNvPr id="32" name="Picture 31">
            <a:extLst>
              <a:ext uri="{FF2B5EF4-FFF2-40B4-BE49-F238E27FC236}">
                <a16:creationId xmlns:a16="http://schemas.microsoft.com/office/drawing/2014/main" id="{DCE1E9A4-4187-5189-350F-EAB0452ED8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0300" y="29418955"/>
            <a:ext cx="2103120" cy="2103120"/>
          </a:xfrm>
          <a:prstGeom prst="rect">
            <a:avLst/>
          </a:prstGeom>
        </p:spPr>
      </p:pic>
      <p:pic>
        <p:nvPicPr>
          <p:cNvPr id="2" name="Picture 1" descr="File:US-ForeignAgriculturalService-Logo.svg - Wikipedia">
            <a:extLst>
              <a:ext uri="{FF2B5EF4-FFF2-40B4-BE49-F238E27FC236}">
                <a16:creationId xmlns:a16="http://schemas.microsoft.com/office/drawing/2014/main" id="{11797920-1553-4A3F-EF21-E073D52E19FC}"/>
              </a:ext>
            </a:extLst>
          </p:cNvPr>
          <p:cNvPicPr>
            <a:picLocks noChangeAspect="1"/>
          </p:cNvPicPr>
          <p:nvPr/>
        </p:nvPicPr>
        <p:blipFill>
          <a:blip r:embed="rId6"/>
          <a:stretch>
            <a:fillRect/>
          </a:stretch>
        </p:blipFill>
        <p:spPr>
          <a:xfrm>
            <a:off x="23897904" y="30053241"/>
            <a:ext cx="2588605" cy="2902013"/>
          </a:xfrm>
          <a:prstGeom prst="rect">
            <a:avLst/>
          </a:prstGeom>
        </p:spPr>
      </p:pic>
      <p:sp>
        <p:nvSpPr>
          <p:cNvPr id="3" name="Text Placeholder 16">
            <a:extLst>
              <a:ext uri="{FF2B5EF4-FFF2-40B4-BE49-F238E27FC236}">
                <a16:creationId xmlns:a16="http://schemas.microsoft.com/office/drawing/2014/main" id="{1C84EB48-A4AE-1794-C5AF-67CC96B15168}"/>
              </a:ext>
            </a:extLst>
          </p:cNvPr>
          <p:cNvSpPr txBox="1">
            <a:spLocks/>
          </p:cNvSpPr>
          <p:nvPr/>
        </p:nvSpPr>
        <p:spPr>
          <a:xfrm>
            <a:off x="14415616" y="27059394"/>
            <a:ext cx="11776520" cy="391249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a:solidFill>
                  <a:schemeClr val="tx1">
                    <a:lumMod val="75000"/>
                    <a:lumOff val="25000"/>
                  </a:schemeClr>
                </a:solidFill>
                <a:latin typeface="Garamond" panose="02020404030301010803" pitchFamily="18" charset="0"/>
              </a:rPr>
              <a:t>The team would like to thank everyone who made this project possible:</a:t>
            </a:r>
          </a:p>
          <a:p>
            <a:pPr marL="457200" indent="-457200">
              <a:lnSpc>
                <a:spcPct val="100000"/>
              </a:lnSpc>
              <a:spcBef>
                <a:spcPts val="0"/>
              </a:spcBef>
              <a:spcAft>
                <a:spcPts val="600"/>
              </a:spcAft>
              <a:buClr>
                <a:srgbClr val="D2672B"/>
              </a:buClr>
              <a:buFont typeface="Arial" panose="020B0604020202020204" pitchFamily="34" charset="0"/>
              <a:buChar char="•"/>
            </a:pPr>
            <a:r>
              <a:rPr lang="en-US" b="1">
                <a:solidFill>
                  <a:srgbClr val="D2672B"/>
                </a:solidFill>
                <a:latin typeface="Garamond" panose="02020404030301010803" pitchFamily="18" charset="0"/>
              </a:rPr>
              <a:t>Partners:</a:t>
            </a:r>
            <a:r>
              <a:rPr lang="en-US">
                <a:solidFill>
                  <a:srgbClr val="D2672B"/>
                </a:solidFill>
                <a:latin typeface="Garamond" panose="02020404030301010803" pitchFamily="18" charset="0"/>
              </a:rPr>
              <a:t> </a:t>
            </a:r>
            <a:r>
              <a:rPr lang="en-US">
                <a:solidFill>
                  <a:schemeClr val="tx1">
                    <a:lumMod val="75000"/>
                    <a:lumOff val="25000"/>
                  </a:schemeClr>
                </a:solidFill>
                <a:latin typeface="Garamond" panose="02020404030301010803" pitchFamily="18" charset="0"/>
              </a:rPr>
              <a:t>Dr. Sunita Yadav-</a:t>
            </a:r>
            <a:r>
              <a:rPr lang="en-US" err="1">
                <a:solidFill>
                  <a:schemeClr val="tx1">
                    <a:lumMod val="75000"/>
                    <a:lumOff val="25000"/>
                  </a:schemeClr>
                </a:solidFill>
                <a:latin typeface="Garamond" panose="02020404030301010803" pitchFamily="18" charset="0"/>
              </a:rPr>
              <a:t>Pauletto</a:t>
            </a:r>
            <a:r>
              <a:rPr lang="en-US">
                <a:solidFill>
                  <a:schemeClr val="tx1">
                    <a:lumMod val="75000"/>
                    <a:lumOff val="25000"/>
                  </a:schemeClr>
                </a:solidFill>
                <a:latin typeface="Garamond" panose="02020404030301010803" pitchFamily="18" charset="0"/>
              </a:rPr>
              <a:t> (USDA Foreign Agricultural Services International Production Assessment Division), Dr. Mark </a:t>
            </a:r>
            <a:r>
              <a:rPr lang="en-US" err="1">
                <a:solidFill>
                  <a:schemeClr val="tx1">
                    <a:lumMod val="75000"/>
                    <a:lumOff val="25000"/>
                  </a:schemeClr>
                </a:solidFill>
                <a:latin typeface="Garamond" panose="02020404030301010803" pitchFamily="18" charset="0"/>
              </a:rPr>
              <a:t>Brusberg</a:t>
            </a:r>
            <a:r>
              <a:rPr lang="en-US">
                <a:solidFill>
                  <a:schemeClr val="tx1">
                    <a:lumMod val="75000"/>
                    <a:lumOff val="25000"/>
                  </a:schemeClr>
                </a:solidFill>
                <a:latin typeface="Garamond" panose="02020404030301010803" pitchFamily="18" charset="0"/>
              </a:rPr>
              <a:t> (USDA Office of Chief Economist and World Agriculture Outlook Board)</a:t>
            </a:r>
            <a:endParaRPr lang="en-US">
              <a:solidFill>
                <a:srgbClr val="D2672B"/>
              </a:solidFill>
              <a:latin typeface="Garamond" panose="02020404030301010803" pitchFamily="18" charset="0"/>
            </a:endParaRPr>
          </a:p>
          <a:p>
            <a:pPr marL="457200" indent="-457200">
              <a:lnSpc>
                <a:spcPct val="100000"/>
              </a:lnSpc>
              <a:spcBef>
                <a:spcPts val="0"/>
              </a:spcBef>
              <a:spcAft>
                <a:spcPts val="600"/>
              </a:spcAft>
              <a:buClr>
                <a:srgbClr val="D2672B"/>
              </a:buClr>
              <a:buFont typeface="Arial" panose="020B0604020202020204" pitchFamily="34" charset="0"/>
              <a:buChar char="•"/>
            </a:pPr>
            <a:r>
              <a:rPr lang="en-US" b="1">
                <a:solidFill>
                  <a:srgbClr val="D2672B"/>
                </a:solidFill>
                <a:latin typeface="Garamond" panose="02020404030301010803" pitchFamily="18" charset="0"/>
              </a:rPr>
              <a:t>Advisors: </a:t>
            </a:r>
            <a:r>
              <a:rPr lang="en-US">
                <a:solidFill>
                  <a:schemeClr val="tx1">
                    <a:lumMod val="75000"/>
                    <a:lumOff val="25000"/>
                  </a:schemeClr>
                </a:solidFill>
                <a:latin typeface="Garamond" panose="02020404030301010803" pitchFamily="18" charset="0"/>
              </a:rPr>
              <a:t>Dr. Garrett Graham (NCEI), Dr. Boyin Huang, (NOAA), Molly </a:t>
            </a:r>
            <a:r>
              <a:rPr lang="en-US" err="1">
                <a:solidFill>
                  <a:schemeClr val="tx1">
                    <a:lumMod val="75000"/>
                    <a:lumOff val="25000"/>
                  </a:schemeClr>
                </a:solidFill>
                <a:latin typeface="Garamond" panose="02020404030301010803" pitchFamily="18" charset="0"/>
              </a:rPr>
              <a:t>Wolosyzn</a:t>
            </a:r>
            <a:r>
              <a:rPr lang="en-US">
                <a:solidFill>
                  <a:schemeClr val="tx1">
                    <a:lumMod val="75000"/>
                    <a:lumOff val="25000"/>
                  </a:schemeClr>
                </a:solidFill>
                <a:latin typeface="Garamond" panose="02020404030301010803" pitchFamily="18" charset="0"/>
              </a:rPr>
              <a:t> (NOAA)</a:t>
            </a:r>
          </a:p>
          <a:p>
            <a:pPr marL="457200" indent="-457200">
              <a:lnSpc>
                <a:spcPct val="100000"/>
              </a:lnSpc>
              <a:spcBef>
                <a:spcPts val="0"/>
              </a:spcBef>
              <a:spcAft>
                <a:spcPts val="600"/>
              </a:spcAft>
              <a:buClr>
                <a:srgbClr val="D2672B"/>
              </a:buClr>
              <a:buFont typeface="Arial" panose="020B0604020202020204" pitchFamily="34" charset="0"/>
              <a:buChar char="•"/>
            </a:pPr>
            <a:r>
              <a:rPr lang="en-US" b="1">
                <a:solidFill>
                  <a:srgbClr val="D2672B"/>
                </a:solidFill>
                <a:latin typeface="Garamond" panose="02020404030301010803" pitchFamily="18" charset="0"/>
              </a:rPr>
              <a:t>Lead: </a:t>
            </a:r>
            <a:r>
              <a:rPr lang="en-US">
                <a:solidFill>
                  <a:schemeClr val="tx1">
                    <a:lumMod val="75000"/>
                    <a:lumOff val="25000"/>
                  </a:schemeClr>
                </a:solidFill>
                <a:latin typeface="Garamond" panose="02020404030301010803" pitchFamily="18" charset="0"/>
              </a:rPr>
              <a:t>Katie Caruso (DEVELOP NCEI)</a:t>
            </a:r>
          </a:p>
        </p:txBody>
      </p:sp>
      <p:sp>
        <p:nvSpPr>
          <p:cNvPr id="41" name="Rectangle 40">
            <a:extLst>
              <a:ext uri="{FF2B5EF4-FFF2-40B4-BE49-F238E27FC236}">
                <a16:creationId xmlns:a16="http://schemas.microsoft.com/office/drawing/2014/main" id="{084017BE-1534-CF4F-8BC2-9801A6926A21}"/>
              </a:ext>
            </a:extLst>
          </p:cNvPr>
          <p:cNvSpPr/>
          <p:nvPr/>
        </p:nvSpPr>
        <p:spPr>
          <a:xfrm>
            <a:off x="14997750" y="11005160"/>
            <a:ext cx="391503" cy="224444"/>
          </a:xfrm>
          <a:prstGeom prst="rect">
            <a:avLst/>
          </a:prstGeom>
          <a:solidFill>
            <a:srgbClr val="CAA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a16="http://schemas.microsoft.com/office/drawing/2014/main" id="{8335B2A0-9DC7-A4DA-F623-AB421284B257}"/>
              </a:ext>
            </a:extLst>
          </p:cNvPr>
          <p:cNvSpPr/>
          <p:nvPr/>
        </p:nvSpPr>
        <p:spPr>
          <a:xfrm>
            <a:off x="14997749" y="11321364"/>
            <a:ext cx="391503" cy="224444"/>
          </a:xfrm>
          <a:prstGeom prst="rect">
            <a:avLst/>
          </a:prstGeom>
          <a:solidFill>
            <a:srgbClr val="EA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6EE572F6-EDA3-CB22-81B3-4BA79E4CA6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3206" y="29652855"/>
            <a:ext cx="1645920"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F355D2B-631A-B692-3E7D-B2F1898B6F3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813" t="22051" r="12306" b="29410"/>
          <a:stretch/>
        </p:blipFill>
        <p:spPr bwMode="auto">
          <a:xfrm>
            <a:off x="7226174" y="29652628"/>
            <a:ext cx="1647576" cy="1645920"/>
          </a:xfrm>
          <a:prstGeom prst="ellipse">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B4A8D82-EE03-E5B2-4E52-FA560EDA6C64}"/>
              </a:ext>
            </a:extLst>
          </p:cNvPr>
          <p:cNvSpPr txBox="1"/>
          <p:nvPr/>
        </p:nvSpPr>
        <p:spPr>
          <a:xfrm>
            <a:off x="14584927" y="31156648"/>
            <a:ext cx="912801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solidFill>
                  <a:srgbClr val="404040"/>
                </a:solidFill>
                <a:latin typeface="Garamond"/>
              </a:rPr>
              <a:t>We collaborated with the following partners:</a:t>
            </a:r>
          </a:p>
          <a:p>
            <a:pPr marL="457200" indent="-457200">
              <a:buFont typeface="Arial" panose="020B0604020202020204" pitchFamily="34" charset="0"/>
              <a:buChar char="•"/>
            </a:pPr>
            <a:r>
              <a:rPr lang="en-US" sz="2700" b="1">
                <a:solidFill>
                  <a:srgbClr val="D2672B"/>
                </a:solidFill>
                <a:latin typeface="Garamond"/>
              </a:rPr>
              <a:t>USDA</a:t>
            </a:r>
            <a:r>
              <a:rPr lang="en-US" sz="2700">
                <a:solidFill>
                  <a:srgbClr val="404040"/>
                </a:solidFill>
                <a:latin typeface="Garamond"/>
              </a:rPr>
              <a:t> Foreign Agricultural Service International Production Assessment Division</a:t>
            </a:r>
            <a:r>
              <a:rPr lang="en-US" sz="2700">
                <a:latin typeface="Garamond"/>
              </a:rPr>
              <a:t>​</a:t>
            </a:r>
          </a:p>
          <a:p>
            <a:pPr marL="457200" indent="-457200">
              <a:buFont typeface="Arial" panose="020B0604020202020204" pitchFamily="34" charset="0"/>
              <a:buChar char="•"/>
            </a:pPr>
            <a:r>
              <a:rPr lang="en-US" sz="2700" b="1">
                <a:solidFill>
                  <a:srgbClr val="D2672B"/>
                </a:solidFill>
                <a:latin typeface="Garamond"/>
              </a:rPr>
              <a:t>USDA</a:t>
            </a:r>
            <a:r>
              <a:rPr lang="en-US" sz="2700">
                <a:latin typeface="Garamond"/>
              </a:rPr>
              <a:t> Office of the Chief Economist and World Agriculture Outlook Board</a:t>
            </a:r>
          </a:p>
          <a:p>
            <a:endParaRPr lang="en-US" sz="2700">
              <a:latin typeface="Garamond"/>
            </a:endParaRPr>
          </a:p>
        </p:txBody>
      </p:sp>
      <p:pic>
        <p:nvPicPr>
          <p:cNvPr id="19" name="Picture 18">
            <a:extLst>
              <a:ext uri="{FF2B5EF4-FFF2-40B4-BE49-F238E27FC236}">
                <a16:creationId xmlns:a16="http://schemas.microsoft.com/office/drawing/2014/main" id="{6AA4F61E-70BA-0647-A7FA-18D3C1805731}"/>
              </a:ext>
            </a:extLst>
          </p:cNvPr>
          <p:cNvPicPr>
            <a:picLocks noChangeAspect="1"/>
          </p:cNvPicPr>
          <p:nvPr/>
        </p:nvPicPr>
        <p:blipFill rotWithShape="1">
          <a:blip r:embed="rId9">
            <a:extLst>
              <a:ext uri="{28A0092B-C50C-407E-A947-70E740481C1C}">
                <a14:useLocalDpi xmlns:a14="http://schemas.microsoft.com/office/drawing/2010/main" val="0"/>
              </a:ext>
            </a:extLst>
          </a:blip>
          <a:srcRect l="19881" t="3125" r="18279" b="44422"/>
          <a:stretch/>
        </p:blipFill>
        <p:spPr>
          <a:xfrm>
            <a:off x="10144424" y="29653622"/>
            <a:ext cx="1645965" cy="1633786"/>
          </a:xfrm>
          <a:prstGeom prst="flowChartConnector">
            <a:avLst/>
          </a:prstGeom>
        </p:spPr>
      </p:pic>
      <p:sp>
        <p:nvSpPr>
          <p:cNvPr id="21" name="Text Placeholder 16">
            <a:extLst>
              <a:ext uri="{FF2B5EF4-FFF2-40B4-BE49-F238E27FC236}">
                <a16:creationId xmlns:a16="http://schemas.microsoft.com/office/drawing/2014/main" id="{2040A565-71DC-A852-141A-DBA68760F9C5}"/>
              </a:ext>
            </a:extLst>
          </p:cNvPr>
          <p:cNvSpPr txBox="1">
            <a:spLocks/>
          </p:cNvSpPr>
          <p:nvPr/>
        </p:nvSpPr>
        <p:spPr>
          <a:xfrm>
            <a:off x="20733997" y="6172866"/>
            <a:ext cx="5704621" cy="570529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latin typeface="Garamond"/>
                <a:ea typeface="+mn-lt"/>
                <a:cs typeface="+mn-lt"/>
              </a:rPr>
              <a:t>This project focused on four states in Brazil: Pará, Mato Grosso, Tocantins, and Bahia. These states were selected in cooperation with project partners who identified this region as of particular interest. This region, which exhibits both tropical and savanna climates, accounts for the largest soybean production in the country, which are extremely important to both the country of Brazil and global agriculture.</a:t>
            </a:r>
            <a:endParaRPr lang="en-US">
              <a:solidFill>
                <a:schemeClr val="tx1">
                  <a:lumMod val="75000"/>
                  <a:lumOff val="25000"/>
                </a:schemeClr>
              </a:solidFill>
              <a:latin typeface="Garamond"/>
            </a:endParaRPr>
          </a:p>
          <a:p>
            <a:endParaRPr lang="en-US">
              <a:solidFill>
                <a:schemeClr val="tx1">
                  <a:lumMod val="75000"/>
                  <a:lumOff val="25000"/>
                </a:schemeClr>
              </a:solidFill>
              <a:latin typeface="Garamond"/>
              <a:cs typeface="Arial"/>
            </a:endParaRPr>
          </a:p>
        </p:txBody>
      </p:sp>
      <p:sp>
        <p:nvSpPr>
          <p:cNvPr id="34" name="Text Placeholder 16">
            <a:extLst>
              <a:ext uri="{FF2B5EF4-FFF2-40B4-BE49-F238E27FC236}">
                <a16:creationId xmlns:a16="http://schemas.microsoft.com/office/drawing/2014/main" id="{40DCE318-59D5-4F66-4F96-13C1DF3BDB77}"/>
              </a:ext>
            </a:extLst>
          </p:cNvPr>
          <p:cNvSpPr txBox="1">
            <a:spLocks/>
          </p:cNvSpPr>
          <p:nvPr/>
        </p:nvSpPr>
        <p:spPr>
          <a:xfrm>
            <a:off x="17436790" y="7457243"/>
            <a:ext cx="809477" cy="78781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a:solidFill>
                  <a:schemeClr val="bg1"/>
                </a:solidFill>
                <a:latin typeface="Garamond" panose="02020404030301010803" pitchFamily="18" charset="0"/>
                <a:cs typeface="Arial"/>
              </a:rPr>
              <a:t>PA</a:t>
            </a:r>
          </a:p>
          <a:p>
            <a:endParaRPr lang="en-US">
              <a:latin typeface="Garamond" panose="02020404030301010803" pitchFamily="18" charset="0"/>
            </a:endParaRPr>
          </a:p>
        </p:txBody>
      </p:sp>
      <p:sp>
        <p:nvSpPr>
          <p:cNvPr id="35" name="Text Placeholder 16">
            <a:extLst>
              <a:ext uri="{FF2B5EF4-FFF2-40B4-BE49-F238E27FC236}">
                <a16:creationId xmlns:a16="http://schemas.microsoft.com/office/drawing/2014/main" id="{486ECCD1-F783-BD62-CF54-AEE1A74340BB}"/>
              </a:ext>
            </a:extLst>
          </p:cNvPr>
          <p:cNvSpPr txBox="1">
            <a:spLocks/>
          </p:cNvSpPr>
          <p:nvPr/>
        </p:nvSpPr>
        <p:spPr>
          <a:xfrm>
            <a:off x="16976714" y="8664940"/>
            <a:ext cx="809477" cy="78781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a:solidFill>
                  <a:schemeClr val="bg1"/>
                </a:solidFill>
                <a:latin typeface="Garamond" panose="02020404030301010803" pitchFamily="18" charset="0"/>
                <a:cs typeface="Arial"/>
              </a:rPr>
              <a:t>MT</a:t>
            </a:r>
          </a:p>
          <a:p>
            <a:endParaRPr lang="en-US">
              <a:solidFill>
                <a:schemeClr val="bg1"/>
              </a:solidFill>
              <a:latin typeface="Garamond" panose="02020404030301010803" pitchFamily="18" charset="0"/>
            </a:endParaRPr>
          </a:p>
        </p:txBody>
      </p:sp>
      <p:sp>
        <p:nvSpPr>
          <p:cNvPr id="39" name="Text Placeholder 16">
            <a:extLst>
              <a:ext uri="{FF2B5EF4-FFF2-40B4-BE49-F238E27FC236}">
                <a16:creationId xmlns:a16="http://schemas.microsoft.com/office/drawing/2014/main" id="{EC338CC1-412F-DE69-4C28-DFAE7A60011D}"/>
              </a:ext>
            </a:extLst>
          </p:cNvPr>
          <p:cNvSpPr txBox="1">
            <a:spLocks/>
          </p:cNvSpPr>
          <p:nvPr/>
        </p:nvSpPr>
        <p:spPr>
          <a:xfrm>
            <a:off x="18050223" y="8339054"/>
            <a:ext cx="809477" cy="78781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a:solidFill>
                  <a:schemeClr val="bg1"/>
                </a:solidFill>
                <a:latin typeface="Garamond" panose="02020404030301010803" pitchFamily="18" charset="0"/>
                <a:cs typeface="Arial"/>
              </a:rPr>
              <a:t>TO</a:t>
            </a:r>
          </a:p>
          <a:p>
            <a:endParaRPr lang="en-US">
              <a:latin typeface="Garamond" panose="02020404030301010803" pitchFamily="18" charset="0"/>
            </a:endParaRPr>
          </a:p>
        </p:txBody>
      </p:sp>
      <p:sp>
        <p:nvSpPr>
          <p:cNvPr id="40" name="Text Placeholder 16">
            <a:extLst>
              <a:ext uri="{FF2B5EF4-FFF2-40B4-BE49-F238E27FC236}">
                <a16:creationId xmlns:a16="http://schemas.microsoft.com/office/drawing/2014/main" id="{93B13060-A744-B8B8-F64E-455E4F43D8B9}"/>
              </a:ext>
            </a:extLst>
          </p:cNvPr>
          <p:cNvSpPr txBox="1">
            <a:spLocks/>
          </p:cNvSpPr>
          <p:nvPr/>
        </p:nvSpPr>
        <p:spPr>
          <a:xfrm>
            <a:off x="18989545" y="8549923"/>
            <a:ext cx="809477" cy="78781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a:solidFill>
                  <a:schemeClr val="bg1"/>
                </a:solidFill>
                <a:latin typeface="Garamond" panose="02020404030301010803" pitchFamily="18" charset="0"/>
                <a:cs typeface="Arial"/>
              </a:rPr>
              <a:t>BA</a:t>
            </a:r>
          </a:p>
          <a:p>
            <a:endParaRPr lang="en-US">
              <a:latin typeface="Garamond" panose="02020404030301010803" pitchFamily="18" charset="0"/>
            </a:endParaRPr>
          </a:p>
        </p:txBody>
      </p:sp>
      <p:sp>
        <p:nvSpPr>
          <p:cNvPr id="44" name="Text Placeholder 16">
            <a:extLst>
              <a:ext uri="{FF2B5EF4-FFF2-40B4-BE49-F238E27FC236}">
                <a16:creationId xmlns:a16="http://schemas.microsoft.com/office/drawing/2014/main" id="{24221C2F-7FDA-CC3A-43F4-B04F4A711DCF}"/>
              </a:ext>
            </a:extLst>
          </p:cNvPr>
          <p:cNvSpPr txBox="1">
            <a:spLocks/>
          </p:cNvSpPr>
          <p:nvPr/>
        </p:nvSpPr>
        <p:spPr>
          <a:xfrm>
            <a:off x="15481469" y="10984488"/>
            <a:ext cx="1614608" cy="32774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800">
                <a:latin typeface="Garamond" panose="02020404030301010803" pitchFamily="18" charset="0"/>
                <a:cs typeface="Arial"/>
              </a:rPr>
              <a:t>Study area</a:t>
            </a:r>
            <a:endParaRPr lang="en-US">
              <a:latin typeface="Garamond" panose="02020404030301010803" pitchFamily="18" charset="0"/>
            </a:endParaRPr>
          </a:p>
        </p:txBody>
      </p:sp>
      <p:sp>
        <p:nvSpPr>
          <p:cNvPr id="46" name="Text Placeholder 16">
            <a:extLst>
              <a:ext uri="{FF2B5EF4-FFF2-40B4-BE49-F238E27FC236}">
                <a16:creationId xmlns:a16="http://schemas.microsoft.com/office/drawing/2014/main" id="{5D4AB42D-19C6-DB3B-DE27-569458C03992}"/>
              </a:ext>
            </a:extLst>
          </p:cNvPr>
          <p:cNvSpPr txBox="1">
            <a:spLocks/>
          </p:cNvSpPr>
          <p:nvPr/>
        </p:nvSpPr>
        <p:spPr>
          <a:xfrm>
            <a:off x="15481468" y="11329543"/>
            <a:ext cx="1269552" cy="34691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800">
                <a:latin typeface="Garamond" panose="02020404030301010803" pitchFamily="18" charset="0"/>
                <a:cs typeface="Arial"/>
              </a:rPr>
              <a:t>Brazil</a:t>
            </a:r>
            <a:endParaRPr lang="en-US">
              <a:latin typeface="Garamond" panose="02020404030301010803" pitchFamily="18" charset="0"/>
            </a:endParaRPr>
          </a:p>
        </p:txBody>
      </p:sp>
      <p:sp>
        <p:nvSpPr>
          <p:cNvPr id="47" name="Text Placeholder 16">
            <a:extLst>
              <a:ext uri="{FF2B5EF4-FFF2-40B4-BE49-F238E27FC236}">
                <a16:creationId xmlns:a16="http://schemas.microsoft.com/office/drawing/2014/main" id="{B7C2387A-52B8-9A3F-8137-9EEB9C72C76D}"/>
              </a:ext>
            </a:extLst>
          </p:cNvPr>
          <p:cNvSpPr txBox="1">
            <a:spLocks/>
          </p:cNvSpPr>
          <p:nvPr/>
        </p:nvSpPr>
        <p:spPr>
          <a:xfrm>
            <a:off x="18299432" y="11463734"/>
            <a:ext cx="330231" cy="28940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200">
                <a:solidFill>
                  <a:schemeClr val="bg1">
                    <a:lumMod val="75000"/>
                  </a:schemeClr>
                </a:solidFill>
                <a:latin typeface="Garamond" panose="02020404030301010803" pitchFamily="18" charset="0"/>
                <a:cs typeface="Arial"/>
              </a:rPr>
              <a:t>0</a:t>
            </a:r>
            <a:endParaRPr lang="en-US" sz="1200">
              <a:solidFill>
                <a:schemeClr val="bg1">
                  <a:lumMod val="75000"/>
                </a:schemeClr>
              </a:solidFill>
              <a:latin typeface="Garamond" panose="02020404030301010803" pitchFamily="18" charset="0"/>
            </a:endParaRPr>
          </a:p>
        </p:txBody>
      </p:sp>
      <p:sp>
        <p:nvSpPr>
          <p:cNvPr id="49" name="Text Placeholder 16">
            <a:extLst>
              <a:ext uri="{FF2B5EF4-FFF2-40B4-BE49-F238E27FC236}">
                <a16:creationId xmlns:a16="http://schemas.microsoft.com/office/drawing/2014/main" id="{2A8DF55A-F50F-8999-E96B-E401DF9F189D}"/>
              </a:ext>
            </a:extLst>
          </p:cNvPr>
          <p:cNvSpPr txBox="1">
            <a:spLocks/>
          </p:cNvSpPr>
          <p:nvPr/>
        </p:nvSpPr>
        <p:spPr>
          <a:xfrm>
            <a:off x="18989545" y="11463733"/>
            <a:ext cx="521929" cy="28940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200">
                <a:solidFill>
                  <a:schemeClr val="bg1">
                    <a:lumMod val="75000"/>
                  </a:schemeClr>
                </a:solidFill>
                <a:latin typeface="Garamond" panose="02020404030301010803" pitchFamily="18" charset="0"/>
                <a:cs typeface="Arial"/>
              </a:rPr>
              <a:t>500</a:t>
            </a:r>
            <a:endParaRPr lang="en-US" sz="1200">
              <a:solidFill>
                <a:schemeClr val="bg1">
                  <a:lumMod val="75000"/>
                </a:schemeClr>
              </a:solidFill>
              <a:latin typeface="Garamond" panose="02020404030301010803" pitchFamily="18" charset="0"/>
            </a:endParaRPr>
          </a:p>
        </p:txBody>
      </p:sp>
      <p:sp>
        <p:nvSpPr>
          <p:cNvPr id="50" name="Text Placeholder 16">
            <a:extLst>
              <a:ext uri="{FF2B5EF4-FFF2-40B4-BE49-F238E27FC236}">
                <a16:creationId xmlns:a16="http://schemas.microsoft.com/office/drawing/2014/main" id="{099953EA-4BB7-C8A2-E585-F89DE06A91E0}"/>
              </a:ext>
            </a:extLst>
          </p:cNvPr>
          <p:cNvSpPr txBox="1">
            <a:spLocks/>
          </p:cNvSpPr>
          <p:nvPr/>
        </p:nvSpPr>
        <p:spPr>
          <a:xfrm>
            <a:off x="19602978" y="11463731"/>
            <a:ext cx="982004" cy="28940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200">
                <a:solidFill>
                  <a:schemeClr val="bg1">
                    <a:lumMod val="75000"/>
                  </a:schemeClr>
                </a:solidFill>
                <a:latin typeface="Garamond" panose="02020404030301010803" pitchFamily="18" charset="0"/>
                <a:cs typeface="Arial"/>
              </a:rPr>
              <a:t>1,000km</a:t>
            </a:r>
            <a:endParaRPr lang="en-US" sz="1200">
              <a:solidFill>
                <a:schemeClr val="bg1">
                  <a:lumMod val="75000"/>
                </a:schemeClr>
              </a:solidFill>
              <a:latin typeface="Garamond" panose="02020404030301010803" pitchFamily="18" charset="0"/>
            </a:endParaRPr>
          </a:p>
        </p:txBody>
      </p:sp>
      <p:sp>
        <p:nvSpPr>
          <p:cNvPr id="55" name="Text Placeholder 16">
            <a:extLst>
              <a:ext uri="{FF2B5EF4-FFF2-40B4-BE49-F238E27FC236}">
                <a16:creationId xmlns:a16="http://schemas.microsoft.com/office/drawing/2014/main" id="{D08B832E-3258-2CAF-4FAF-35FBB060164E}"/>
              </a:ext>
            </a:extLst>
          </p:cNvPr>
          <p:cNvSpPr txBox="1">
            <a:spLocks/>
          </p:cNvSpPr>
          <p:nvPr/>
        </p:nvSpPr>
        <p:spPr>
          <a:xfrm>
            <a:off x="865065" y="27889666"/>
            <a:ext cx="2744149" cy="39254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800" b="1">
                <a:solidFill>
                  <a:schemeClr val="bg1">
                    <a:lumMod val="85000"/>
                  </a:schemeClr>
                </a:solidFill>
                <a:latin typeface="Century Gothic"/>
                <a:cs typeface="Arial"/>
              </a:rPr>
              <a:t>Image Credit: NASA</a:t>
            </a:r>
          </a:p>
          <a:p>
            <a:endParaRPr lang="en-US" sz="1800">
              <a:latin typeface="Garamond"/>
            </a:endParaRPr>
          </a:p>
        </p:txBody>
      </p:sp>
      <p:pic>
        <p:nvPicPr>
          <p:cNvPr id="9" name="Picture 2">
            <a:extLst>
              <a:ext uri="{FF2B5EF4-FFF2-40B4-BE49-F238E27FC236}">
                <a16:creationId xmlns:a16="http://schemas.microsoft.com/office/drawing/2014/main" id="{FB1A355D-E9C9-90D0-6F59-EA1895681F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2421" y="25411445"/>
            <a:ext cx="3300125" cy="134009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78066C1-94CB-5D30-D611-A98B06EDFFCA}"/>
              </a:ext>
            </a:extLst>
          </p:cNvPr>
          <p:cNvSpPr txBox="1"/>
          <p:nvPr/>
        </p:nvSpPr>
        <p:spPr>
          <a:xfrm>
            <a:off x="5008718" y="27033733"/>
            <a:ext cx="2690395" cy="646331"/>
          </a:xfrm>
          <a:prstGeom prst="rect">
            <a:avLst/>
          </a:prstGeom>
          <a:noFill/>
        </p:spPr>
        <p:txBody>
          <a:bodyPr wrap="square" rtlCol="0">
            <a:spAutoFit/>
          </a:bodyPr>
          <a:lstStyle/>
          <a:p>
            <a:r>
              <a:rPr lang="en-US">
                <a:solidFill>
                  <a:schemeClr val="tx1">
                    <a:lumMod val="75000"/>
                  </a:schemeClr>
                </a:solidFill>
                <a:latin typeface="Garamond"/>
              </a:rPr>
              <a:t>Landsat 7 Enhanced Thematic Mapper </a:t>
            </a:r>
            <a:endParaRPr lang="en-US"/>
          </a:p>
        </p:txBody>
      </p:sp>
      <p:pic>
        <p:nvPicPr>
          <p:cNvPr id="45" name="Picture 4">
            <a:extLst>
              <a:ext uri="{FF2B5EF4-FFF2-40B4-BE49-F238E27FC236}">
                <a16:creationId xmlns:a16="http://schemas.microsoft.com/office/drawing/2014/main" id="{D5B5E9AA-9BF7-6447-C9EB-C08E9F77BC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048" y="24864910"/>
            <a:ext cx="2408166" cy="232930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C726D09E-59DD-E090-0EE8-1FE0F623D971}"/>
              </a:ext>
            </a:extLst>
          </p:cNvPr>
          <p:cNvSpPr txBox="1"/>
          <p:nvPr/>
        </p:nvSpPr>
        <p:spPr>
          <a:xfrm>
            <a:off x="1006813" y="27000255"/>
            <a:ext cx="1939372" cy="646331"/>
          </a:xfrm>
          <a:prstGeom prst="rect">
            <a:avLst/>
          </a:prstGeom>
          <a:noFill/>
        </p:spPr>
        <p:txBody>
          <a:bodyPr wrap="square" rtlCol="0">
            <a:spAutoFit/>
          </a:bodyPr>
          <a:lstStyle/>
          <a:p>
            <a:r>
              <a:rPr lang="en-US">
                <a:solidFill>
                  <a:schemeClr val="tx1">
                    <a:lumMod val="75000"/>
                  </a:schemeClr>
                </a:solidFill>
                <a:latin typeface="Garamond"/>
              </a:rPr>
              <a:t>Landsat 5 Thematic Mapper</a:t>
            </a:r>
            <a:endParaRPr lang="en-US"/>
          </a:p>
        </p:txBody>
      </p:sp>
      <p:pic>
        <p:nvPicPr>
          <p:cNvPr id="52" name="Picture 6">
            <a:extLst>
              <a:ext uri="{FF2B5EF4-FFF2-40B4-BE49-F238E27FC236}">
                <a16:creationId xmlns:a16="http://schemas.microsoft.com/office/drawing/2014/main" id="{A8F3A280-5C4A-AFBB-DEEB-22938EB8FF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67458" y="25413747"/>
            <a:ext cx="2034445" cy="1663955"/>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B3244E57-39CB-FCB5-7EEF-E9ABA466BC41}"/>
              </a:ext>
            </a:extLst>
          </p:cNvPr>
          <p:cNvSpPr txBox="1"/>
          <p:nvPr/>
        </p:nvSpPr>
        <p:spPr>
          <a:xfrm>
            <a:off x="8693109" y="27243335"/>
            <a:ext cx="2307270" cy="646331"/>
          </a:xfrm>
          <a:prstGeom prst="rect">
            <a:avLst/>
          </a:prstGeom>
          <a:noFill/>
        </p:spPr>
        <p:txBody>
          <a:bodyPr wrap="square" rtlCol="0">
            <a:spAutoFit/>
          </a:bodyPr>
          <a:lstStyle/>
          <a:p>
            <a:r>
              <a:rPr lang="en-US">
                <a:solidFill>
                  <a:schemeClr val="tx1">
                    <a:lumMod val="75000"/>
                  </a:schemeClr>
                </a:solidFill>
                <a:latin typeface="Garamond"/>
              </a:rPr>
              <a:t>Landsat 8 </a:t>
            </a:r>
            <a:r>
              <a:rPr lang="en-US" sz="1800">
                <a:effectLst/>
                <a:latin typeface="Garamond" panose="02020404030301010803" pitchFamily="18" charset="0"/>
                <a:ea typeface="Garamond" panose="02020404030301010803" pitchFamily="18" charset="0"/>
                <a:cs typeface="Garamond" panose="02020404030301010803" pitchFamily="18" charset="0"/>
              </a:rPr>
              <a:t>Operational Land Imager</a:t>
            </a:r>
            <a:r>
              <a:rPr lang="en-US">
                <a:effectLst/>
              </a:rPr>
              <a:t>  </a:t>
            </a:r>
            <a:endParaRPr lang="en-US"/>
          </a:p>
        </p:txBody>
      </p:sp>
      <p:sp>
        <p:nvSpPr>
          <p:cNvPr id="54" name="Text Placeholder 16">
            <a:extLst>
              <a:ext uri="{FF2B5EF4-FFF2-40B4-BE49-F238E27FC236}">
                <a16:creationId xmlns:a16="http://schemas.microsoft.com/office/drawing/2014/main" id="{2D8C5B79-0EB2-498A-010B-D941D1B422C7}"/>
              </a:ext>
            </a:extLst>
          </p:cNvPr>
          <p:cNvSpPr txBox="1">
            <a:spLocks/>
          </p:cNvSpPr>
          <p:nvPr/>
        </p:nvSpPr>
        <p:spPr>
          <a:xfrm>
            <a:off x="16317412" y="12015934"/>
            <a:ext cx="4265725" cy="45187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1800" b="1">
                <a:solidFill>
                  <a:schemeClr val="bg1">
                    <a:lumMod val="85000"/>
                  </a:schemeClr>
                </a:solidFill>
                <a:latin typeface="Century Gothic"/>
                <a:cs typeface="Arial"/>
              </a:rPr>
              <a:t>Base map: Google Satellite Imagery </a:t>
            </a:r>
          </a:p>
          <a:p>
            <a:pPr>
              <a:spcBef>
                <a:spcPts val="1000"/>
              </a:spcBef>
            </a:pPr>
            <a:endParaRPr lang="en-US" sz="1800" b="1">
              <a:solidFill>
                <a:schemeClr val="bg1">
                  <a:lumMod val="95000"/>
                </a:schemeClr>
              </a:solidFill>
              <a:latin typeface="Century Gothic"/>
              <a:cs typeface="Arial"/>
            </a:endParaRPr>
          </a:p>
        </p:txBody>
      </p:sp>
      <p:sp>
        <p:nvSpPr>
          <p:cNvPr id="1040" name="Flowchart: Data 5">
            <a:extLst>
              <a:ext uri="{FF2B5EF4-FFF2-40B4-BE49-F238E27FC236}">
                <a16:creationId xmlns:a16="http://schemas.microsoft.com/office/drawing/2014/main" id="{5665032B-46A1-AA6E-C6AA-9B12A01F398D}"/>
              </a:ext>
            </a:extLst>
          </p:cNvPr>
          <p:cNvSpPr/>
          <p:nvPr/>
        </p:nvSpPr>
        <p:spPr>
          <a:xfrm>
            <a:off x="249382" y="16464448"/>
            <a:ext cx="2357089" cy="663742"/>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MapBiomas Annual LULC Classification</a:t>
            </a:r>
            <a:endParaRPr lang="en-US" sz="1400">
              <a:solidFill>
                <a:schemeClr val="tx1"/>
              </a:solidFill>
              <a:latin typeface="Century Gothic"/>
            </a:endParaRPr>
          </a:p>
        </p:txBody>
      </p:sp>
      <p:sp>
        <p:nvSpPr>
          <p:cNvPr id="1041" name="Oval 1040">
            <a:extLst>
              <a:ext uri="{FF2B5EF4-FFF2-40B4-BE49-F238E27FC236}">
                <a16:creationId xmlns:a16="http://schemas.microsoft.com/office/drawing/2014/main" id="{7A10DE2B-61B5-2800-C252-150557A77825}"/>
              </a:ext>
            </a:extLst>
          </p:cNvPr>
          <p:cNvSpPr/>
          <p:nvPr/>
        </p:nvSpPr>
        <p:spPr>
          <a:xfrm>
            <a:off x="3003700" y="16482918"/>
            <a:ext cx="1742726" cy="732232"/>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Mask soybean pixels </a:t>
            </a:r>
            <a:endParaRPr lang="en-US" sz="1400">
              <a:solidFill>
                <a:schemeClr val="tx1"/>
              </a:solidFill>
              <a:latin typeface="Century Gothic"/>
            </a:endParaRPr>
          </a:p>
        </p:txBody>
      </p:sp>
      <p:grpSp>
        <p:nvGrpSpPr>
          <p:cNvPr id="1042" name="Group 1041">
            <a:extLst>
              <a:ext uri="{FF2B5EF4-FFF2-40B4-BE49-F238E27FC236}">
                <a16:creationId xmlns:a16="http://schemas.microsoft.com/office/drawing/2014/main" id="{9E5665AC-B12E-3645-A20D-4D986120404C}"/>
              </a:ext>
            </a:extLst>
          </p:cNvPr>
          <p:cNvGrpSpPr/>
          <p:nvPr/>
        </p:nvGrpSpPr>
        <p:grpSpPr>
          <a:xfrm>
            <a:off x="180966" y="17658563"/>
            <a:ext cx="2458870" cy="766285"/>
            <a:chOff x="154815" y="1453450"/>
            <a:chExt cx="3003280" cy="1069493"/>
          </a:xfrm>
        </p:grpSpPr>
        <p:sp>
          <p:nvSpPr>
            <p:cNvPr id="1043" name="Flowchart: Data 57">
              <a:extLst>
                <a:ext uri="{FF2B5EF4-FFF2-40B4-BE49-F238E27FC236}">
                  <a16:creationId xmlns:a16="http://schemas.microsoft.com/office/drawing/2014/main" id="{940B8B9A-968E-82DD-5719-94496771DDE4}"/>
                </a:ext>
              </a:extLst>
            </p:cNvPr>
            <p:cNvSpPr/>
            <p:nvPr/>
          </p:nvSpPr>
          <p:spPr>
            <a:xfrm>
              <a:off x="279132" y="1596569"/>
              <a:ext cx="2878963" cy="926374"/>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Century Gothic" panose="020B0502020202020204" pitchFamily="34" charset="0"/>
                <a:cs typeface="Times New Roman"/>
              </a:endParaRPr>
            </a:p>
          </p:txBody>
        </p:sp>
        <p:sp>
          <p:nvSpPr>
            <p:cNvPr id="1044" name="Flowchart: Data 58">
              <a:extLst>
                <a:ext uri="{FF2B5EF4-FFF2-40B4-BE49-F238E27FC236}">
                  <a16:creationId xmlns:a16="http://schemas.microsoft.com/office/drawing/2014/main" id="{28E904B2-7DE6-C9EF-5723-1EE7817CC713}"/>
                </a:ext>
              </a:extLst>
            </p:cNvPr>
            <p:cNvSpPr/>
            <p:nvPr/>
          </p:nvSpPr>
          <p:spPr>
            <a:xfrm>
              <a:off x="223675" y="1522343"/>
              <a:ext cx="2878963" cy="926374"/>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Century Gothic" panose="020B0502020202020204" pitchFamily="34" charset="0"/>
                <a:cs typeface="Times New Roman"/>
              </a:endParaRPr>
            </a:p>
          </p:txBody>
        </p:sp>
        <p:sp>
          <p:nvSpPr>
            <p:cNvPr id="1045" name="Flowchart: Data 59">
              <a:extLst>
                <a:ext uri="{FF2B5EF4-FFF2-40B4-BE49-F238E27FC236}">
                  <a16:creationId xmlns:a16="http://schemas.microsoft.com/office/drawing/2014/main" id="{F036FB00-9248-8095-D56A-BA483D5370BF}"/>
                </a:ext>
              </a:extLst>
            </p:cNvPr>
            <p:cNvSpPr/>
            <p:nvPr/>
          </p:nvSpPr>
          <p:spPr>
            <a:xfrm>
              <a:off x="154815" y="1453450"/>
              <a:ext cx="2878963" cy="926374"/>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Landsat 5,7,8</a:t>
              </a:r>
              <a:endParaRPr lang="en-US" sz="1400">
                <a:solidFill>
                  <a:schemeClr val="tx1"/>
                </a:solidFill>
                <a:latin typeface="Century Gothic"/>
              </a:endParaRPr>
            </a:p>
          </p:txBody>
        </p:sp>
      </p:grpSp>
      <p:sp>
        <p:nvSpPr>
          <p:cNvPr id="1046" name="Oval 1045">
            <a:extLst>
              <a:ext uri="{FF2B5EF4-FFF2-40B4-BE49-F238E27FC236}">
                <a16:creationId xmlns:a16="http://schemas.microsoft.com/office/drawing/2014/main" id="{BF835C64-AF19-5139-5B86-0A8B03B2A60A}"/>
              </a:ext>
            </a:extLst>
          </p:cNvPr>
          <p:cNvSpPr/>
          <p:nvPr/>
        </p:nvSpPr>
        <p:spPr>
          <a:xfrm>
            <a:off x="4983519" y="16792708"/>
            <a:ext cx="1678299" cy="914159"/>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Calculate monthly mean NDVI</a:t>
            </a:r>
            <a:endParaRPr lang="en-US" sz="1400">
              <a:solidFill>
                <a:schemeClr val="tx1"/>
              </a:solidFill>
              <a:latin typeface="Century Gothic"/>
            </a:endParaRPr>
          </a:p>
        </p:txBody>
      </p:sp>
      <p:sp>
        <p:nvSpPr>
          <p:cNvPr id="1047" name="Oval 1046">
            <a:extLst>
              <a:ext uri="{FF2B5EF4-FFF2-40B4-BE49-F238E27FC236}">
                <a16:creationId xmlns:a16="http://schemas.microsoft.com/office/drawing/2014/main" id="{B3183EB0-00E5-2B5C-8B9B-0129A45EC028}"/>
              </a:ext>
            </a:extLst>
          </p:cNvPr>
          <p:cNvSpPr/>
          <p:nvPr/>
        </p:nvSpPr>
        <p:spPr>
          <a:xfrm>
            <a:off x="6860744" y="16648225"/>
            <a:ext cx="2291827" cy="1204287"/>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Sum NDVI for each soybean growing season </a:t>
            </a:r>
          </a:p>
          <a:p>
            <a:pPr algn="ctr"/>
            <a:r>
              <a:rPr lang="en-US" sz="1400">
                <a:solidFill>
                  <a:schemeClr val="tx1"/>
                </a:solidFill>
                <a:latin typeface="Century Gothic"/>
                <a:cs typeface="Times New Roman"/>
              </a:rPr>
              <a:t> by state</a:t>
            </a:r>
            <a:endParaRPr lang="en-US" sz="1400">
              <a:solidFill>
                <a:schemeClr val="tx1"/>
              </a:solidFill>
              <a:latin typeface="Century Gothic"/>
            </a:endParaRPr>
          </a:p>
        </p:txBody>
      </p:sp>
      <p:cxnSp>
        <p:nvCxnSpPr>
          <p:cNvPr id="1050" name="Straight Arrow Connector 1049">
            <a:extLst>
              <a:ext uri="{FF2B5EF4-FFF2-40B4-BE49-F238E27FC236}">
                <a16:creationId xmlns:a16="http://schemas.microsoft.com/office/drawing/2014/main" id="{6B36E9BF-0B77-383F-BF78-DD0B730C64FA}"/>
              </a:ext>
            </a:extLst>
          </p:cNvPr>
          <p:cNvCxnSpPr>
            <a:cxnSpLocks/>
          </p:cNvCxnSpPr>
          <p:nvPr/>
        </p:nvCxnSpPr>
        <p:spPr>
          <a:xfrm>
            <a:off x="6671116" y="17263489"/>
            <a:ext cx="1827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1" name="Flowchart: Data 6">
            <a:extLst>
              <a:ext uri="{FF2B5EF4-FFF2-40B4-BE49-F238E27FC236}">
                <a16:creationId xmlns:a16="http://schemas.microsoft.com/office/drawing/2014/main" id="{F7AB842C-5800-91BA-945A-043AC47C2772}"/>
              </a:ext>
            </a:extLst>
          </p:cNvPr>
          <p:cNvSpPr/>
          <p:nvPr/>
        </p:nvSpPr>
        <p:spPr>
          <a:xfrm>
            <a:off x="190042" y="18952078"/>
            <a:ext cx="2357089" cy="663742"/>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Soybean Crop Yield</a:t>
            </a:r>
            <a:endParaRPr lang="en-US" sz="1400">
              <a:solidFill>
                <a:schemeClr val="tx1"/>
              </a:solidFill>
              <a:latin typeface="Century Gothic"/>
            </a:endParaRPr>
          </a:p>
        </p:txBody>
      </p:sp>
      <p:sp>
        <p:nvSpPr>
          <p:cNvPr id="1052" name="Oval 1051">
            <a:extLst>
              <a:ext uri="{FF2B5EF4-FFF2-40B4-BE49-F238E27FC236}">
                <a16:creationId xmlns:a16="http://schemas.microsoft.com/office/drawing/2014/main" id="{1F1343DA-D127-02B3-F958-7888F38899B2}"/>
              </a:ext>
            </a:extLst>
          </p:cNvPr>
          <p:cNvSpPr/>
          <p:nvPr/>
        </p:nvSpPr>
        <p:spPr>
          <a:xfrm>
            <a:off x="2965390" y="19013797"/>
            <a:ext cx="2121258" cy="713673"/>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latin typeface="Century Gothic"/>
                <a:cs typeface="Times New Roman"/>
              </a:rPr>
              <a:t>Detrend Annual Yield Data</a:t>
            </a:r>
            <a:endParaRPr lang="en-US" sz="1400">
              <a:solidFill>
                <a:schemeClr val="tx1"/>
              </a:solidFill>
              <a:latin typeface="Century Gothic"/>
            </a:endParaRPr>
          </a:p>
        </p:txBody>
      </p:sp>
      <p:sp>
        <p:nvSpPr>
          <p:cNvPr id="1054" name="Oval 1053">
            <a:extLst>
              <a:ext uri="{FF2B5EF4-FFF2-40B4-BE49-F238E27FC236}">
                <a16:creationId xmlns:a16="http://schemas.microsoft.com/office/drawing/2014/main" id="{2E1A5D2E-341D-CE22-B442-8151B2F7E0B7}"/>
              </a:ext>
            </a:extLst>
          </p:cNvPr>
          <p:cNvSpPr/>
          <p:nvPr/>
        </p:nvSpPr>
        <p:spPr>
          <a:xfrm>
            <a:off x="9475809" y="16478001"/>
            <a:ext cx="2625989" cy="1443029"/>
          </a:xfrm>
          <a:prstGeom prst="ellipse">
            <a:avLst/>
          </a:prstGeom>
          <a:solidFill>
            <a:schemeClr val="accent6">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Cumulative annual  growing season NDVI for soybean planted areas by state</a:t>
            </a:r>
            <a:endParaRPr lang="en-US" sz="1400">
              <a:solidFill>
                <a:schemeClr val="tx1"/>
              </a:solidFill>
              <a:latin typeface="Century Gothic"/>
            </a:endParaRPr>
          </a:p>
        </p:txBody>
      </p:sp>
      <p:sp>
        <p:nvSpPr>
          <p:cNvPr id="1057" name="Oval 1056">
            <a:extLst>
              <a:ext uri="{FF2B5EF4-FFF2-40B4-BE49-F238E27FC236}">
                <a16:creationId xmlns:a16="http://schemas.microsoft.com/office/drawing/2014/main" id="{5667D5AC-DB63-6D15-3A18-B2B32458DD66}"/>
              </a:ext>
            </a:extLst>
          </p:cNvPr>
          <p:cNvSpPr/>
          <p:nvPr/>
        </p:nvSpPr>
        <p:spPr>
          <a:xfrm>
            <a:off x="2908821" y="17680797"/>
            <a:ext cx="2348470" cy="959196"/>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Filter dataset annually for cloud-free pixels</a:t>
            </a:r>
          </a:p>
        </p:txBody>
      </p:sp>
      <p:cxnSp>
        <p:nvCxnSpPr>
          <p:cNvPr id="1058" name="Straight Arrow Connector 1057">
            <a:extLst>
              <a:ext uri="{FF2B5EF4-FFF2-40B4-BE49-F238E27FC236}">
                <a16:creationId xmlns:a16="http://schemas.microsoft.com/office/drawing/2014/main" id="{B98C6588-3D01-3795-547C-92036B983D61}"/>
              </a:ext>
            </a:extLst>
          </p:cNvPr>
          <p:cNvCxnSpPr>
            <a:cxnSpLocks/>
          </p:cNvCxnSpPr>
          <p:nvPr/>
        </p:nvCxnSpPr>
        <p:spPr>
          <a:xfrm flipV="1">
            <a:off x="4980377" y="17648537"/>
            <a:ext cx="274161" cy="22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9" name="Straight Arrow Connector 1058">
            <a:extLst>
              <a:ext uri="{FF2B5EF4-FFF2-40B4-BE49-F238E27FC236}">
                <a16:creationId xmlns:a16="http://schemas.microsoft.com/office/drawing/2014/main" id="{F2D095D9-1D6A-8318-0E87-8FEEC08C657D}"/>
              </a:ext>
            </a:extLst>
          </p:cNvPr>
          <p:cNvCxnSpPr>
            <a:cxnSpLocks/>
          </p:cNvCxnSpPr>
          <p:nvPr/>
        </p:nvCxnSpPr>
        <p:spPr>
          <a:xfrm>
            <a:off x="2396265" y="18107464"/>
            <a:ext cx="489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0" name="Straight Arrow Connector 1059">
            <a:extLst>
              <a:ext uri="{FF2B5EF4-FFF2-40B4-BE49-F238E27FC236}">
                <a16:creationId xmlns:a16="http://schemas.microsoft.com/office/drawing/2014/main" id="{5931709C-27EC-ACBD-B7C5-9710F98BB7DD}"/>
              </a:ext>
            </a:extLst>
          </p:cNvPr>
          <p:cNvCxnSpPr>
            <a:cxnSpLocks/>
          </p:cNvCxnSpPr>
          <p:nvPr/>
        </p:nvCxnSpPr>
        <p:spPr>
          <a:xfrm flipV="1">
            <a:off x="9130266" y="17244289"/>
            <a:ext cx="328845" cy="3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1" name="Flowchart: Data 17">
            <a:extLst>
              <a:ext uri="{FF2B5EF4-FFF2-40B4-BE49-F238E27FC236}">
                <a16:creationId xmlns:a16="http://schemas.microsoft.com/office/drawing/2014/main" id="{2C7F9CB9-109D-F1EC-22BD-2594AE65114E}"/>
              </a:ext>
            </a:extLst>
          </p:cNvPr>
          <p:cNvSpPr/>
          <p:nvPr/>
        </p:nvSpPr>
        <p:spPr>
          <a:xfrm>
            <a:off x="98698" y="22340594"/>
            <a:ext cx="2357089" cy="663742"/>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CHIRPS</a:t>
            </a:r>
            <a:endParaRPr lang="en-US" sz="1400">
              <a:solidFill>
                <a:schemeClr val="tx1"/>
              </a:solidFill>
              <a:latin typeface="Century Gothic"/>
            </a:endParaRPr>
          </a:p>
        </p:txBody>
      </p:sp>
      <p:sp>
        <p:nvSpPr>
          <p:cNvPr id="1062" name="Flowchart: Data 9">
            <a:extLst>
              <a:ext uri="{FF2B5EF4-FFF2-40B4-BE49-F238E27FC236}">
                <a16:creationId xmlns:a16="http://schemas.microsoft.com/office/drawing/2014/main" id="{10656B71-D692-15CD-8A34-376EDC6E47CE}"/>
              </a:ext>
            </a:extLst>
          </p:cNvPr>
          <p:cNvSpPr/>
          <p:nvPr/>
        </p:nvSpPr>
        <p:spPr>
          <a:xfrm>
            <a:off x="194431" y="20031303"/>
            <a:ext cx="2357089" cy="663742"/>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El Niño 3.4 Dataset</a:t>
            </a:r>
          </a:p>
        </p:txBody>
      </p:sp>
      <p:sp>
        <p:nvSpPr>
          <p:cNvPr id="1063" name="Flowchart: Data 9">
            <a:extLst>
              <a:ext uri="{FF2B5EF4-FFF2-40B4-BE49-F238E27FC236}">
                <a16:creationId xmlns:a16="http://schemas.microsoft.com/office/drawing/2014/main" id="{9F5810E0-58C3-0194-DF8C-2A364F160992}"/>
              </a:ext>
            </a:extLst>
          </p:cNvPr>
          <p:cNvSpPr/>
          <p:nvPr/>
        </p:nvSpPr>
        <p:spPr>
          <a:xfrm>
            <a:off x="197642" y="21168188"/>
            <a:ext cx="2357089" cy="663742"/>
          </a:xfrm>
          <a:prstGeom prst="flowChartInputOutp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ERA5 Data</a:t>
            </a:r>
            <a:endParaRPr lang="en-US" sz="1400">
              <a:solidFill>
                <a:schemeClr val="tx1"/>
              </a:solidFill>
            </a:endParaRPr>
          </a:p>
        </p:txBody>
      </p:sp>
      <p:sp>
        <p:nvSpPr>
          <p:cNvPr id="1064" name="Oval 1063">
            <a:extLst>
              <a:ext uri="{FF2B5EF4-FFF2-40B4-BE49-F238E27FC236}">
                <a16:creationId xmlns:a16="http://schemas.microsoft.com/office/drawing/2014/main" id="{D66F75DB-4985-6A1F-8480-9E2933BA29E9}"/>
              </a:ext>
            </a:extLst>
          </p:cNvPr>
          <p:cNvSpPr/>
          <p:nvPr/>
        </p:nvSpPr>
        <p:spPr>
          <a:xfrm>
            <a:off x="3007632" y="19883951"/>
            <a:ext cx="2219861" cy="947718"/>
          </a:xfrm>
          <a:prstGeom prst="ellipse">
            <a:avLst/>
          </a:prstGeom>
          <a:solidFill>
            <a:schemeClr val="accent6">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latin typeface="Century Gothic"/>
                <a:cs typeface="Times New Roman"/>
              </a:rPr>
              <a:t>ENSO SST temperature anomalies</a:t>
            </a:r>
            <a:endParaRPr lang="en-US" sz="1400">
              <a:solidFill>
                <a:schemeClr val="tx1"/>
              </a:solidFill>
              <a:latin typeface="Century Gothic"/>
            </a:endParaRPr>
          </a:p>
        </p:txBody>
      </p:sp>
      <p:sp>
        <p:nvSpPr>
          <p:cNvPr id="1065" name="Oval 1064">
            <a:extLst>
              <a:ext uri="{FF2B5EF4-FFF2-40B4-BE49-F238E27FC236}">
                <a16:creationId xmlns:a16="http://schemas.microsoft.com/office/drawing/2014/main" id="{5936B9F5-B4BE-F722-D8CA-6BE8E3B5E020}"/>
              </a:ext>
            </a:extLst>
          </p:cNvPr>
          <p:cNvSpPr/>
          <p:nvPr/>
        </p:nvSpPr>
        <p:spPr>
          <a:xfrm>
            <a:off x="5427204" y="21033409"/>
            <a:ext cx="2567414" cy="965682"/>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Measure monthly total  precipitation and temperatures</a:t>
            </a:r>
          </a:p>
        </p:txBody>
      </p:sp>
      <p:sp>
        <p:nvSpPr>
          <p:cNvPr id="1066" name="Oval 1065">
            <a:extLst>
              <a:ext uri="{FF2B5EF4-FFF2-40B4-BE49-F238E27FC236}">
                <a16:creationId xmlns:a16="http://schemas.microsoft.com/office/drawing/2014/main" id="{C1D94906-B2C4-D0C8-F909-5ACEDE61544C}"/>
              </a:ext>
            </a:extLst>
          </p:cNvPr>
          <p:cNvSpPr/>
          <p:nvPr/>
        </p:nvSpPr>
        <p:spPr>
          <a:xfrm>
            <a:off x="2945604" y="21168189"/>
            <a:ext cx="2062383" cy="658246"/>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latin typeface="Century Gothic"/>
              </a:rPr>
              <a:t>Filter by study states</a:t>
            </a:r>
          </a:p>
        </p:txBody>
      </p:sp>
      <p:sp>
        <p:nvSpPr>
          <p:cNvPr id="1067" name="Oval 1066">
            <a:extLst>
              <a:ext uri="{FF2B5EF4-FFF2-40B4-BE49-F238E27FC236}">
                <a16:creationId xmlns:a16="http://schemas.microsoft.com/office/drawing/2014/main" id="{26F5780D-C6F5-F07A-7DB6-988EF67A2CF9}"/>
              </a:ext>
            </a:extLst>
          </p:cNvPr>
          <p:cNvSpPr/>
          <p:nvPr/>
        </p:nvSpPr>
        <p:spPr>
          <a:xfrm>
            <a:off x="4666424" y="22230979"/>
            <a:ext cx="2436039" cy="954800"/>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Measure total precipitation and temperature </a:t>
            </a:r>
          </a:p>
        </p:txBody>
      </p:sp>
      <p:sp>
        <p:nvSpPr>
          <p:cNvPr id="1068" name="Oval 1067">
            <a:extLst>
              <a:ext uri="{FF2B5EF4-FFF2-40B4-BE49-F238E27FC236}">
                <a16:creationId xmlns:a16="http://schemas.microsoft.com/office/drawing/2014/main" id="{9DC9B2B9-A154-7DE7-C18A-CABF395D0D38}"/>
              </a:ext>
            </a:extLst>
          </p:cNvPr>
          <p:cNvSpPr/>
          <p:nvPr/>
        </p:nvSpPr>
        <p:spPr>
          <a:xfrm>
            <a:off x="3014383" y="22420513"/>
            <a:ext cx="1345694" cy="557828"/>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latin typeface="Century Gothic"/>
                <a:cs typeface="Times New Roman"/>
              </a:rPr>
              <a:t>Gap-fill data</a:t>
            </a:r>
            <a:endParaRPr lang="en-US" sz="1400">
              <a:solidFill>
                <a:schemeClr val="tx1"/>
              </a:solidFill>
              <a:latin typeface="Century Gothic"/>
            </a:endParaRPr>
          </a:p>
        </p:txBody>
      </p:sp>
      <p:cxnSp>
        <p:nvCxnSpPr>
          <p:cNvPr id="1072" name="Straight Arrow Connector 1071">
            <a:extLst>
              <a:ext uri="{FF2B5EF4-FFF2-40B4-BE49-F238E27FC236}">
                <a16:creationId xmlns:a16="http://schemas.microsoft.com/office/drawing/2014/main" id="{B4FB090F-38A0-2777-291D-4158A46D69E3}"/>
              </a:ext>
            </a:extLst>
          </p:cNvPr>
          <p:cNvCxnSpPr>
            <a:cxnSpLocks/>
          </p:cNvCxnSpPr>
          <p:nvPr/>
        </p:nvCxnSpPr>
        <p:spPr>
          <a:xfrm>
            <a:off x="4520179" y="21855671"/>
            <a:ext cx="408118" cy="541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5" name="Oval 1074">
            <a:extLst>
              <a:ext uri="{FF2B5EF4-FFF2-40B4-BE49-F238E27FC236}">
                <a16:creationId xmlns:a16="http://schemas.microsoft.com/office/drawing/2014/main" id="{4B027B99-91EA-D576-E0AD-11D3DD0F4F05}"/>
              </a:ext>
            </a:extLst>
          </p:cNvPr>
          <p:cNvSpPr/>
          <p:nvPr/>
        </p:nvSpPr>
        <p:spPr>
          <a:xfrm>
            <a:off x="7315429" y="22234465"/>
            <a:ext cx="2243967" cy="976017"/>
          </a:xfrm>
          <a:prstGeom prst="ellipse">
            <a:avLst/>
          </a:prstGeom>
          <a:solidFill>
            <a:schemeClr val="accent4">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latin typeface="Century Gothic"/>
                <a:cs typeface="Times New Roman"/>
              </a:rPr>
              <a:t>Aggregate into monthly means</a:t>
            </a:r>
            <a:endParaRPr lang="en-US" sz="1400">
              <a:solidFill>
                <a:schemeClr val="tx1"/>
              </a:solidFill>
              <a:latin typeface="Century Gothic"/>
            </a:endParaRPr>
          </a:p>
        </p:txBody>
      </p:sp>
      <p:sp>
        <p:nvSpPr>
          <p:cNvPr id="1076" name="Oval 1075">
            <a:extLst>
              <a:ext uri="{FF2B5EF4-FFF2-40B4-BE49-F238E27FC236}">
                <a16:creationId xmlns:a16="http://schemas.microsoft.com/office/drawing/2014/main" id="{11B20DDF-6661-C38A-468C-DED4DB32440C}"/>
              </a:ext>
            </a:extLst>
          </p:cNvPr>
          <p:cNvSpPr/>
          <p:nvPr/>
        </p:nvSpPr>
        <p:spPr>
          <a:xfrm>
            <a:off x="8491998" y="20981675"/>
            <a:ext cx="2429647" cy="1066867"/>
          </a:xfrm>
          <a:prstGeom prst="ellipse">
            <a:avLst/>
          </a:prstGeom>
          <a:solidFill>
            <a:schemeClr val="accent6">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Mean monthly precipitation and temperature </a:t>
            </a:r>
            <a:endParaRPr lang="en-US" sz="1400">
              <a:solidFill>
                <a:schemeClr val="tx1"/>
              </a:solidFill>
              <a:latin typeface="Century Gothic"/>
            </a:endParaRPr>
          </a:p>
        </p:txBody>
      </p:sp>
      <p:sp>
        <p:nvSpPr>
          <p:cNvPr id="1077" name="Oval 1076">
            <a:extLst>
              <a:ext uri="{FF2B5EF4-FFF2-40B4-BE49-F238E27FC236}">
                <a16:creationId xmlns:a16="http://schemas.microsoft.com/office/drawing/2014/main" id="{4D15139E-99C3-F14A-BAB1-CB305BFD341D}"/>
              </a:ext>
            </a:extLst>
          </p:cNvPr>
          <p:cNvSpPr/>
          <p:nvPr/>
        </p:nvSpPr>
        <p:spPr>
          <a:xfrm>
            <a:off x="9734070" y="22290649"/>
            <a:ext cx="2172000" cy="869664"/>
          </a:xfrm>
          <a:prstGeom prst="ellipse">
            <a:avLst/>
          </a:prstGeom>
          <a:solidFill>
            <a:schemeClr val="accent6">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Mean monthly  </a:t>
            </a:r>
          </a:p>
          <a:p>
            <a:pPr algn="ctr"/>
            <a:r>
              <a:rPr lang="en-US" sz="1400">
                <a:solidFill>
                  <a:schemeClr val="tx1"/>
                </a:solidFill>
                <a:latin typeface="Century Gothic"/>
                <a:cs typeface="Times New Roman"/>
              </a:rPr>
              <a:t>temperature</a:t>
            </a:r>
            <a:endParaRPr lang="en-US" sz="1400">
              <a:solidFill>
                <a:schemeClr val="tx1"/>
              </a:solidFill>
              <a:latin typeface="Century Gothic"/>
            </a:endParaRPr>
          </a:p>
        </p:txBody>
      </p:sp>
      <p:cxnSp>
        <p:nvCxnSpPr>
          <p:cNvPr id="1079" name="Straight Arrow Connector 1078">
            <a:extLst>
              <a:ext uri="{FF2B5EF4-FFF2-40B4-BE49-F238E27FC236}">
                <a16:creationId xmlns:a16="http://schemas.microsoft.com/office/drawing/2014/main" id="{5CBE63CA-CF40-2FB4-559C-4A498BCB31FF}"/>
              </a:ext>
            </a:extLst>
          </p:cNvPr>
          <p:cNvCxnSpPr>
            <a:cxnSpLocks/>
          </p:cNvCxnSpPr>
          <p:nvPr/>
        </p:nvCxnSpPr>
        <p:spPr>
          <a:xfrm flipV="1">
            <a:off x="9553608" y="22725481"/>
            <a:ext cx="235216" cy="14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0" name="Oval 1119">
            <a:extLst>
              <a:ext uri="{FF2B5EF4-FFF2-40B4-BE49-F238E27FC236}">
                <a16:creationId xmlns:a16="http://schemas.microsoft.com/office/drawing/2014/main" id="{63A2034B-269E-2DB2-2AC5-47234879DF6A}"/>
              </a:ext>
            </a:extLst>
          </p:cNvPr>
          <p:cNvSpPr/>
          <p:nvPr/>
        </p:nvSpPr>
        <p:spPr>
          <a:xfrm>
            <a:off x="5481607" y="18077222"/>
            <a:ext cx="2330901" cy="1059563"/>
          </a:xfrm>
          <a:prstGeom prst="ellipse">
            <a:avLst/>
          </a:prstGeom>
          <a:solidFill>
            <a:schemeClr val="accent6">
              <a:lumMod val="60000"/>
              <a:lumOff val="4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r>
              <a:rPr lang="en-US" sz="1400">
                <a:solidFill>
                  <a:schemeClr val="tx1"/>
                </a:solidFill>
                <a:latin typeface="Century Gothic"/>
                <a:cs typeface="Times New Roman"/>
              </a:rPr>
              <a:t>Detrended annual soybean crop yield by state</a:t>
            </a:r>
            <a:endParaRPr lang="en-US" sz="1400">
              <a:solidFill>
                <a:schemeClr val="tx1"/>
              </a:solidFill>
              <a:latin typeface="Century Gothic"/>
            </a:endParaRPr>
          </a:p>
        </p:txBody>
      </p:sp>
      <p:cxnSp>
        <p:nvCxnSpPr>
          <p:cNvPr id="1159" name="Straight Arrow Connector 1158">
            <a:extLst>
              <a:ext uri="{FF2B5EF4-FFF2-40B4-BE49-F238E27FC236}">
                <a16:creationId xmlns:a16="http://schemas.microsoft.com/office/drawing/2014/main" id="{41AD88D1-0DB7-F34B-AD2C-0B5AA7C62750}"/>
              </a:ext>
            </a:extLst>
          </p:cNvPr>
          <p:cNvCxnSpPr>
            <a:cxnSpLocks/>
          </p:cNvCxnSpPr>
          <p:nvPr/>
        </p:nvCxnSpPr>
        <p:spPr>
          <a:xfrm>
            <a:off x="4735321" y="16927339"/>
            <a:ext cx="257905" cy="162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5ABACE9-EC5C-94F9-6EB3-926632FBE98F}"/>
              </a:ext>
            </a:extLst>
          </p:cNvPr>
          <p:cNvGrpSpPr/>
          <p:nvPr/>
        </p:nvGrpSpPr>
        <p:grpSpPr>
          <a:xfrm>
            <a:off x="6930434" y="18767996"/>
            <a:ext cx="5075751" cy="2067005"/>
            <a:chOff x="7987720" y="18583096"/>
            <a:chExt cx="5075751" cy="2067005"/>
          </a:xfrm>
        </p:grpSpPr>
        <p:sp>
          <p:nvSpPr>
            <p:cNvPr id="1172" name="Flowchart: Data 5">
              <a:extLst>
                <a:ext uri="{FF2B5EF4-FFF2-40B4-BE49-F238E27FC236}">
                  <a16:creationId xmlns:a16="http://schemas.microsoft.com/office/drawing/2014/main" id="{59783D75-912D-1500-4724-7F84C4C623F6}"/>
                </a:ext>
              </a:extLst>
            </p:cNvPr>
            <p:cNvSpPr/>
            <p:nvPr/>
          </p:nvSpPr>
          <p:spPr>
            <a:xfrm>
              <a:off x="8191427" y="19326847"/>
              <a:ext cx="2463739" cy="824588"/>
            </a:xfrm>
            <a:prstGeom prst="flowChartInputOutput">
              <a:avLst/>
            </a:prstGeom>
            <a:solidFill>
              <a:srgbClr val="A1A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Correlation Analysis</a:t>
              </a:r>
              <a:endParaRPr lang="en-US" sz="1200">
                <a:solidFill>
                  <a:schemeClr val="tx1"/>
                </a:solidFill>
                <a:latin typeface="Century Gothic"/>
              </a:endParaRPr>
            </a:p>
          </p:txBody>
        </p:sp>
        <p:sp>
          <p:nvSpPr>
            <p:cNvPr id="1173" name="Rounded Rectangle 1172">
              <a:extLst>
                <a:ext uri="{FF2B5EF4-FFF2-40B4-BE49-F238E27FC236}">
                  <a16:creationId xmlns:a16="http://schemas.microsoft.com/office/drawing/2014/main" id="{D4F6E83F-87F4-1BFD-81C0-5832337D1569}"/>
                </a:ext>
              </a:extLst>
            </p:cNvPr>
            <p:cNvSpPr/>
            <p:nvPr/>
          </p:nvSpPr>
          <p:spPr>
            <a:xfrm>
              <a:off x="11081976" y="18583096"/>
              <a:ext cx="1961804" cy="873592"/>
            </a:xfrm>
            <a:prstGeom prst="roundRect">
              <a:avLst/>
            </a:prstGeom>
            <a:solidFill>
              <a:srgbClr val="8C8B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entury Gothic"/>
                  <a:cs typeface="Times New Roman"/>
                </a:rPr>
                <a:t>NDVI Maps</a:t>
              </a:r>
              <a:endParaRPr lang="en-US" sz="1400">
                <a:solidFill>
                  <a:schemeClr val="tx1"/>
                </a:solidFill>
                <a:latin typeface="Century Gothic"/>
              </a:endParaRPr>
            </a:p>
          </p:txBody>
        </p:sp>
        <p:sp>
          <p:nvSpPr>
            <p:cNvPr id="1174" name="Rounded Rectangle 1173">
              <a:extLst>
                <a:ext uri="{FF2B5EF4-FFF2-40B4-BE49-F238E27FC236}">
                  <a16:creationId xmlns:a16="http://schemas.microsoft.com/office/drawing/2014/main" id="{4A0E65CB-7D4E-94B9-9BEC-F80B9EA2D20F}"/>
                </a:ext>
              </a:extLst>
            </p:cNvPr>
            <p:cNvSpPr/>
            <p:nvPr/>
          </p:nvSpPr>
          <p:spPr>
            <a:xfrm>
              <a:off x="11101667" y="19776509"/>
              <a:ext cx="1961804" cy="873592"/>
            </a:xfrm>
            <a:prstGeom prst="roundRect">
              <a:avLst/>
            </a:prstGeom>
            <a:solidFill>
              <a:srgbClr val="8C8B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entury Gothic"/>
                  <a:cs typeface="Times New Roman"/>
                </a:rPr>
                <a:t>Climatic Time </a:t>
              </a:r>
              <a:br>
                <a:rPr lang="en-US" sz="1400">
                  <a:solidFill>
                    <a:schemeClr val="tx1"/>
                  </a:solidFill>
                  <a:latin typeface="Century Gothic"/>
                  <a:cs typeface="Times New Roman"/>
                </a:rPr>
              </a:br>
              <a:r>
                <a:rPr lang="en-US" sz="1400">
                  <a:solidFill>
                    <a:schemeClr val="tx1"/>
                  </a:solidFill>
                  <a:latin typeface="Century Gothic"/>
                  <a:cs typeface="Times New Roman"/>
                </a:rPr>
                <a:t>Series Analysis</a:t>
              </a:r>
              <a:endParaRPr lang="en-US" sz="1400">
                <a:solidFill>
                  <a:schemeClr val="tx1"/>
                </a:solidFill>
                <a:latin typeface="Century Gothic"/>
              </a:endParaRPr>
            </a:p>
          </p:txBody>
        </p:sp>
        <p:sp>
          <p:nvSpPr>
            <p:cNvPr id="1189" name="Flowchart: Data 5">
              <a:extLst>
                <a:ext uri="{FF2B5EF4-FFF2-40B4-BE49-F238E27FC236}">
                  <a16:creationId xmlns:a16="http://schemas.microsoft.com/office/drawing/2014/main" id="{74FAACF5-27CE-CDFC-FA2E-ADD78518DC61}"/>
                </a:ext>
              </a:extLst>
            </p:cNvPr>
            <p:cNvSpPr/>
            <p:nvPr/>
          </p:nvSpPr>
          <p:spPr>
            <a:xfrm>
              <a:off x="8116110" y="19231484"/>
              <a:ext cx="2463739" cy="824588"/>
            </a:xfrm>
            <a:prstGeom prst="flowChartInputOutput">
              <a:avLst/>
            </a:prstGeom>
            <a:solidFill>
              <a:srgbClr val="A1A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Correlation Analysis</a:t>
              </a:r>
              <a:endParaRPr lang="en-US" sz="1200">
                <a:solidFill>
                  <a:schemeClr val="tx1"/>
                </a:solidFill>
                <a:latin typeface="Century Gothic"/>
              </a:endParaRPr>
            </a:p>
          </p:txBody>
        </p:sp>
        <p:sp>
          <p:nvSpPr>
            <p:cNvPr id="1190" name="Flowchart: Data 5">
              <a:extLst>
                <a:ext uri="{FF2B5EF4-FFF2-40B4-BE49-F238E27FC236}">
                  <a16:creationId xmlns:a16="http://schemas.microsoft.com/office/drawing/2014/main" id="{2C251F66-2B7D-675F-CF45-13B8D4DE760E}"/>
                </a:ext>
              </a:extLst>
            </p:cNvPr>
            <p:cNvSpPr/>
            <p:nvPr/>
          </p:nvSpPr>
          <p:spPr>
            <a:xfrm>
              <a:off x="8040793" y="19120783"/>
              <a:ext cx="2463739" cy="824588"/>
            </a:xfrm>
            <a:prstGeom prst="flowChartInputOutput">
              <a:avLst/>
            </a:prstGeom>
            <a:solidFill>
              <a:srgbClr val="A1A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Correlation Analysis</a:t>
              </a:r>
              <a:endParaRPr lang="en-US" sz="1200">
                <a:solidFill>
                  <a:schemeClr val="tx1"/>
                </a:solidFill>
                <a:latin typeface="Century Gothic"/>
              </a:endParaRPr>
            </a:p>
          </p:txBody>
        </p:sp>
        <p:sp>
          <p:nvSpPr>
            <p:cNvPr id="1191" name="Flowchart: Data 5">
              <a:extLst>
                <a:ext uri="{FF2B5EF4-FFF2-40B4-BE49-F238E27FC236}">
                  <a16:creationId xmlns:a16="http://schemas.microsoft.com/office/drawing/2014/main" id="{32A0BC5D-0D80-3F14-30F2-5B8562288355}"/>
                </a:ext>
              </a:extLst>
            </p:cNvPr>
            <p:cNvSpPr/>
            <p:nvPr/>
          </p:nvSpPr>
          <p:spPr>
            <a:xfrm>
              <a:off x="7987720" y="19022894"/>
              <a:ext cx="2463739" cy="824588"/>
            </a:xfrm>
            <a:prstGeom prst="flowChartInputOutput">
              <a:avLst/>
            </a:prstGeom>
            <a:solidFill>
              <a:srgbClr val="A1A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Century Gothic"/>
                  <a:cs typeface="Times New Roman"/>
                </a:rPr>
                <a:t>Correlation Analysis</a:t>
              </a:r>
              <a:endParaRPr lang="en-US" sz="1400">
                <a:solidFill>
                  <a:schemeClr val="tx1"/>
                </a:solidFill>
                <a:latin typeface="Century Gothic"/>
              </a:endParaRPr>
            </a:p>
          </p:txBody>
        </p:sp>
        <p:cxnSp>
          <p:nvCxnSpPr>
            <p:cNvPr id="1221" name="Elbow Connector 1220">
              <a:extLst>
                <a:ext uri="{FF2B5EF4-FFF2-40B4-BE49-F238E27FC236}">
                  <a16:creationId xmlns:a16="http://schemas.microsoft.com/office/drawing/2014/main" id="{F3EF39AC-B497-65E0-E5C6-08E238227BDB}"/>
                </a:ext>
              </a:extLst>
            </p:cNvPr>
            <p:cNvCxnSpPr>
              <a:cxnSpLocks/>
            </p:cNvCxnSpPr>
            <p:nvPr/>
          </p:nvCxnSpPr>
          <p:spPr>
            <a:xfrm>
              <a:off x="10481898" y="19784985"/>
              <a:ext cx="506090" cy="44240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5" name="Elbow Connector 1224">
              <a:extLst>
                <a:ext uri="{FF2B5EF4-FFF2-40B4-BE49-F238E27FC236}">
                  <a16:creationId xmlns:a16="http://schemas.microsoft.com/office/drawing/2014/main" id="{BB6CB4AA-DA79-D321-6C59-CF9DE7A3A0E4}"/>
                </a:ext>
              </a:extLst>
            </p:cNvPr>
            <p:cNvCxnSpPr>
              <a:cxnSpLocks/>
            </p:cNvCxnSpPr>
            <p:nvPr/>
          </p:nvCxnSpPr>
          <p:spPr>
            <a:xfrm flipV="1">
              <a:off x="10494868" y="19033979"/>
              <a:ext cx="486399" cy="751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056" name="Straight Arrow Connector 1055">
            <a:extLst>
              <a:ext uri="{FF2B5EF4-FFF2-40B4-BE49-F238E27FC236}">
                <a16:creationId xmlns:a16="http://schemas.microsoft.com/office/drawing/2014/main" id="{6E3E8EC7-F369-3679-8C5A-8B6D191E1945}"/>
              </a:ext>
            </a:extLst>
          </p:cNvPr>
          <p:cNvCxnSpPr>
            <a:cxnSpLocks/>
          </p:cNvCxnSpPr>
          <p:nvPr/>
        </p:nvCxnSpPr>
        <p:spPr>
          <a:xfrm flipV="1">
            <a:off x="5065184" y="18948530"/>
            <a:ext cx="489118" cy="34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CB6D65-F9C0-294F-8CFD-591B8881B4C8}"/>
              </a:ext>
            </a:extLst>
          </p:cNvPr>
          <p:cNvCxnSpPr>
            <a:cxnSpLocks/>
          </p:cNvCxnSpPr>
          <p:nvPr/>
        </p:nvCxnSpPr>
        <p:spPr>
          <a:xfrm>
            <a:off x="2368887" y="19366817"/>
            <a:ext cx="489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84BDE5B-346B-F83A-C7F6-B087BF565F90}"/>
              </a:ext>
            </a:extLst>
          </p:cNvPr>
          <p:cNvCxnSpPr>
            <a:cxnSpLocks/>
          </p:cNvCxnSpPr>
          <p:nvPr/>
        </p:nvCxnSpPr>
        <p:spPr>
          <a:xfrm>
            <a:off x="2423642" y="16820733"/>
            <a:ext cx="489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8A2442A-9AD0-7694-E835-94E421395E03}"/>
              </a:ext>
            </a:extLst>
          </p:cNvPr>
          <p:cNvCxnSpPr>
            <a:cxnSpLocks/>
          </p:cNvCxnSpPr>
          <p:nvPr/>
        </p:nvCxnSpPr>
        <p:spPr>
          <a:xfrm>
            <a:off x="2396264" y="20379775"/>
            <a:ext cx="489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6339A42-EE50-CF1D-23C9-27360DCAB300}"/>
              </a:ext>
            </a:extLst>
          </p:cNvPr>
          <p:cNvCxnSpPr>
            <a:cxnSpLocks/>
          </p:cNvCxnSpPr>
          <p:nvPr/>
        </p:nvCxnSpPr>
        <p:spPr>
          <a:xfrm>
            <a:off x="2368887" y="21584374"/>
            <a:ext cx="489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6B9E8C0-392D-6D17-7A62-5E9ABEB56D58}"/>
              </a:ext>
            </a:extLst>
          </p:cNvPr>
          <p:cNvCxnSpPr>
            <a:cxnSpLocks/>
          </p:cNvCxnSpPr>
          <p:nvPr/>
        </p:nvCxnSpPr>
        <p:spPr>
          <a:xfrm>
            <a:off x="2314132" y="22734217"/>
            <a:ext cx="573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2D41B84-1E5E-7D27-B156-62AFEECEB836}"/>
              </a:ext>
            </a:extLst>
          </p:cNvPr>
          <p:cNvCxnSpPr>
            <a:cxnSpLocks/>
          </p:cNvCxnSpPr>
          <p:nvPr/>
        </p:nvCxnSpPr>
        <p:spPr>
          <a:xfrm>
            <a:off x="5024479" y="21502242"/>
            <a:ext cx="352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F2DC7FA-2E34-F1B1-0CFE-15E12F98340D}"/>
              </a:ext>
            </a:extLst>
          </p:cNvPr>
          <p:cNvCxnSpPr>
            <a:cxnSpLocks/>
          </p:cNvCxnSpPr>
          <p:nvPr/>
        </p:nvCxnSpPr>
        <p:spPr>
          <a:xfrm>
            <a:off x="7981222" y="21556996"/>
            <a:ext cx="489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BF11D72-270A-4EE1-D581-71A8A1A39CE5}"/>
              </a:ext>
            </a:extLst>
          </p:cNvPr>
          <p:cNvCxnSpPr>
            <a:cxnSpLocks/>
          </p:cNvCxnSpPr>
          <p:nvPr/>
        </p:nvCxnSpPr>
        <p:spPr>
          <a:xfrm>
            <a:off x="4367425" y="22761594"/>
            <a:ext cx="292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a:extLst>
              <a:ext uri="{FF2B5EF4-FFF2-40B4-BE49-F238E27FC236}">
                <a16:creationId xmlns:a16="http://schemas.microsoft.com/office/drawing/2014/main" id="{CDCC53B6-6B7E-A06F-C395-77F938AA1E68}"/>
              </a:ext>
            </a:extLst>
          </p:cNvPr>
          <p:cNvCxnSpPr>
            <a:cxnSpLocks/>
          </p:cNvCxnSpPr>
          <p:nvPr/>
        </p:nvCxnSpPr>
        <p:spPr>
          <a:xfrm>
            <a:off x="7105149" y="22706839"/>
            <a:ext cx="292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F00B929E-9DDC-317D-9EA4-15DE56F64486}"/>
              </a:ext>
            </a:extLst>
          </p:cNvPr>
          <p:cNvCxnSpPr>
            <a:cxnSpLocks/>
          </p:cNvCxnSpPr>
          <p:nvPr/>
        </p:nvCxnSpPr>
        <p:spPr>
          <a:xfrm flipV="1">
            <a:off x="5251315" y="20052400"/>
            <a:ext cx="1586406" cy="260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7187FE0-35BC-65C4-82BF-6B144A123400}"/>
              </a:ext>
            </a:extLst>
          </p:cNvPr>
          <p:cNvCxnSpPr>
            <a:cxnSpLocks/>
          </p:cNvCxnSpPr>
          <p:nvPr/>
        </p:nvCxnSpPr>
        <p:spPr>
          <a:xfrm>
            <a:off x="7818711" y="18652566"/>
            <a:ext cx="343592" cy="457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08C42F63-3430-0165-EE32-A51E77FF0579}"/>
              </a:ext>
            </a:extLst>
          </p:cNvPr>
          <p:cNvCxnSpPr>
            <a:cxnSpLocks/>
          </p:cNvCxnSpPr>
          <p:nvPr/>
        </p:nvCxnSpPr>
        <p:spPr>
          <a:xfrm flipH="1">
            <a:off x="8693109" y="18004503"/>
            <a:ext cx="2066541" cy="1105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a:extLst>
              <a:ext uri="{FF2B5EF4-FFF2-40B4-BE49-F238E27FC236}">
                <a16:creationId xmlns:a16="http://schemas.microsoft.com/office/drawing/2014/main" id="{DFF8E526-B6AC-FCF1-D881-B3FD9A7360F6}"/>
              </a:ext>
            </a:extLst>
          </p:cNvPr>
          <p:cNvCxnSpPr>
            <a:cxnSpLocks/>
            <a:stCxn id="1076" idx="1"/>
          </p:cNvCxnSpPr>
          <p:nvPr/>
        </p:nvCxnSpPr>
        <p:spPr>
          <a:xfrm flipH="1" flipV="1">
            <a:off x="8471064" y="20379775"/>
            <a:ext cx="376748" cy="758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2" name="Straight Arrow Connector 1031">
            <a:extLst>
              <a:ext uri="{FF2B5EF4-FFF2-40B4-BE49-F238E27FC236}">
                <a16:creationId xmlns:a16="http://schemas.microsoft.com/office/drawing/2014/main" id="{6C91B2EF-7EC3-A2B0-54E0-AA43A81F23B4}"/>
              </a:ext>
            </a:extLst>
          </p:cNvPr>
          <p:cNvCxnSpPr>
            <a:cxnSpLocks/>
          </p:cNvCxnSpPr>
          <p:nvPr/>
        </p:nvCxnSpPr>
        <p:spPr>
          <a:xfrm flipH="1" flipV="1">
            <a:off x="9095789" y="20336335"/>
            <a:ext cx="2485178" cy="210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A red and blue squares&#10;&#10;Description automatically generated">
            <a:extLst>
              <a:ext uri="{FF2B5EF4-FFF2-40B4-BE49-F238E27FC236}">
                <a16:creationId xmlns:a16="http://schemas.microsoft.com/office/drawing/2014/main" id="{A3D60AD6-293D-00E9-02AD-84B9E7EC9313}"/>
              </a:ext>
            </a:extLst>
          </p:cNvPr>
          <p:cNvPicPr>
            <a:picLocks noChangeAspect="1"/>
          </p:cNvPicPr>
          <p:nvPr/>
        </p:nvPicPr>
        <p:blipFill rotWithShape="1">
          <a:blip r:embed="rId13">
            <a:extLst>
              <a:ext uri="{28A0092B-C50C-407E-A947-70E740481C1C}">
                <a14:useLocalDpi xmlns:a14="http://schemas.microsoft.com/office/drawing/2010/main" val="0"/>
              </a:ext>
            </a:extLst>
          </a:blip>
          <a:srcRect l="1407"/>
          <a:stretch/>
        </p:blipFill>
        <p:spPr>
          <a:xfrm>
            <a:off x="15851306" y="13650776"/>
            <a:ext cx="3876289" cy="2958345"/>
          </a:xfrm>
          <a:prstGeom prst="rect">
            <a:avLst/>
          </a:prstGeom>
        </p:spPr>
      </p:pic>
      <p:grpSp>
        <p:nvGrpSpPr>
          <p:cNvPr id="1028" name="Group 1027">
            <a:extLst>
              <a:ext uri="{FF2B5EF4-FFF2-40B4-BE49-F238E27FC236}">
                <a16:creationId xmlns:a16="http://schemas.microsoft.com/office/drawing/2014/main" id="{182670B0-440F-8D00-CF86-4B8752FF3F60}"/>
              </a:ext>
            </a:extLst>
          </p:cNvPr>
          <p:cNvGrpSpPr/>
          <p:nvPr/>
        </p:nvGrpSpPr>
        <p:grpSpPr>
          <a:xfrm>
            <a:off x="14384034" y="13280393"/>
            <a:ext cx="5538728" cy="4708001"/>
            <a:chOff x="699341" y="1384813"/>
            <a:chExt cx="5538728" cy="4708001"/>
          </a:xfrm>
        </p:grpSpPr>
        <p:grpSp>
          <p:nvGrpSpPr>
            <p:cNvPr id="1033" name="Group 1032">
              <a:extLst>
                <a:ext uri="{FF2B5EF4-FFF2-40B4-BE49-F238E27FC236}">
                  <a16:creationId xmlns:a16="http://schemas.microsoft.com/office/drawing/2014/main" id="{5E99F528-3F52-FC39-B4EF-E147E2BBDEAC}"/>
                </a:ext>
              </a:extLst>
            </p:cNvPr>
            <p:cNvGrpSpPr/>
            <p:nvPr/>
          </p:nvGrpSpPr>
          <p:grpSpPr>
            <a:xfrm>
              <a:off x="699341" y="1938418"/>
              <a:ext cx="5236358" cy="4154396"/>
              <a:chOff x="3512116" y="2055150"/>
              <a:chExt cx="5236358" cy="4154396"/>
            </a:xfrm>
          </p:grpSpPr>
          <p:sp>
            <p:nvSpPr>
              <p:cNvPr id="1035" name="TextBox 1034">
                <a:extLst>
                  <a:ext uri="{FF2B5EF4-FFF2-40B4-BE49-F238E27FC236}">
                    <a16:creationId xmlns:a16="http://schemas.microsoft.com/office/drawing/2014/main" id="{18C08725-4EF2-DDB2-29F9-3796A35498DF}"/>
                  </a:ext>
                </a:extLst>
              </p:cNvPr>
              <p:cNvSpPr txBox="1"/>
              <p:nvPr/>
            </p:nvSpPr>
            <p:spPr>
              <a:xfrm rot="18852333">
                <a:off x="4145475" y="5137137"/>
                <a:ext cx="1560042" cy="584775"/>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ENSO Anomaly </a:t>
                </a:r>
                <a:br>
                  <a:rPr lang="en-US" sz="1600">
                    <a:solidFill>
                      <a:schemeClr val="tx1">
                        <a:lumMod val="75000"/>
                        <a:lumOff val="25000"/>
                      </a:schemeClr>
                    </a:solidFill>
                    <a:latin typeface="Garamond" panose="02020404030301010803" pitchFamily="18" charset="0"/>
                  </a:rPr>
                </a:br>
                <a:r>
                  <a:rPr lang="en-US" sz="1600">
                    <a:solidFill>
                      <a:schemeClr val="tx1">
                        <a:lumMod val="75000"/>
                        <a:lumOff val="25000"/>
                      </a:schemeClr>
                    </a:solidFill>
                    <a:latin typeface="Garamond" panose="02020404030301010803" pitchFamily="18" charset="0"/>
                  </a:rPr>
                  <a:t>(8-month lag) </a:t>
                </a:r>
                <a:endParaRPr lang="en-US">
                  <a:solidFill>
                    <a:schemeClr val="tx1">
                      <a:lumMod val="75000"/>
                      <a:lumOff val="25000"/>
                    </a:schemeClr>
                  </a:solidFill>
                  <a:latin typeface="Garamond" panose="02020404030301010803" pitchFamily="18" charset="0"/>
                </a:endParaRPr>
              </a:p>
            </p:txBody>
          </p:sp>
          <p:grpSp>
            <p:nvGrpSpPr>
              <p:cNvPr id="1036" name="Group 1035">
                <a:extLst>
                  <a:ext uri="{FF2B5EF4-FFF2-40B4-BE49-F238E27FC236}">
                    <a16:creationId xmlns:a16="http://schemas.microsoft.com/office/drawing/2014/main" id="{736C41CD-FBE1-5860-9C82-51DDE2148832}"/>
                  </a:ext>
                </a:extLst>
              </p:cNvPr>
              <p:cNvGrpSpPr/>
              <p:nvPr/>
            </p:nvGrpSpPr>
            <p:grpSpPr>
              <a:xfrm>
                <a:off x="3512116" y="2055150"/>
                <a:ext cx="5236358" cy="4056019"/>
                <a:chOff x="3512116" y="2055150"/>
                <a:chExt cx="5236358" cy="4056019"/>
              </a:xfrm>
            </p:grpSpPr>
            <p:sp>
              <p:nvSpPr>
                <p:cNvPr id="1037" name="TextBox 1036">
                  <a:extLst>
                    <a:ext uri="{FF2B5EF4-FFF2-40B4-BE49-F238E27FC236}">
                      <a16:creationId xmlns:a16="http://schemas.microsoft.com/office/drawing/2014/main" id="{4BF1174D-EBF9-080B-A17F-8435E68594B1}"/>
                    </a:ext>
                  </a:extLst>
                </p:cNvPr>
                <p:cNvSpPr txBox="1"/>
                <p:nvPr/>
              </p:nvSpPr>
              <p:spPr>
                <a:xfrm rot="18620339">
                  <a:off x="6669832" y="5087032"/>
                  <a:ext cx="1244251" cy="584775"/>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Precipitation </a:t>
                  </a:r>
                  <a:br>
                    <a:rPr lang="en-US">
                      <a:latin typeface="Garamond" panose="02020404030301010803" pitchFamily="18" charset="0"/>
                    </a:rPr>
                  </a:br>
                  <a:r>
                    <a:rPr lang="en-US" sz="1600">
                      <a:solidFill>
                        <a:schemeClr val="tx1">
                          <a:lumMod val="75000"/>
                          <a:lumOff val="25000"/>
                        </a:schemeClr>
                      </a:solidFill>
                      <a:latin typeface="Garamond" panose="02020404030301010803" pitchFamily="18" charset="0"/>
                    </a:rPr>
                    <a:t>Anomaly</a:t>
                  </a:r>
                  <a:endParaRPr lang="en-US">
                    <a:solidFill>
                      <a:schemeClr val="tx1">
                        <a:lumMod val="75000"/>
                        <a:lumOff val="25000"/>
                      </a:schemeClr>
                    </a:solidFill>
                    <a:latin typeface="Garamond" panose="02020404030301010803" pitchFamily="18" charset="0"/>
                  </a:endParaRPr>
                </a:p>
              </p:txBody>
            </p:sp>
            <p:grpSp>
              <p:nvGrpSpPr>
                <p:cNvPr id="1038" name="Group 1037">
                  <a:extLst>
                    <a:ext uri="{FF2B5EF4-FFF2-40B4-BE49-F238E27FC236}">
                      <a16:creationId xmlns:a16="http://schemas.microsoft.com/office/drawing/2014/main" id="{696DFC83-8548-AB84-D831-506932F3BFFE}"/>
                    </a:ext>
                  </a:extLst>
                </p:cNvPr>
                <p:cNvGrpSpPr/>
                <p:nvPr/>
              </p:nvGrpSpPr>
              <p:grpSpPr>
                <a:xfrm>
                  <a:off x="3512116" y="2055150"/>
                  <a:ext cx="5236358" cy="4056019"/>
                  <a:chOff x="3512116" y="2055150"/>
                  <a:chExt cx="5236358" cy="4056019"/>
                </a:xfrm>
              </p:grpSpPr>
              <p:sp>
                <p:nvSpPr>
                  <p:cNvPr id="1039" name="Rectangle 1038">
                    <a:extLst>
                      <a:ext uri="{FF2B5EF4-FFF2-40B4-BE49-F238E27FC236}">
                        <a16:creationId xmlns:a16="http://schemas.microsoft.com/office/drawing/2014/main" id="{52A7433B-8F0B-143C-B83E-210225197567}"/>
                      </a:ext>
                    </a:extLst>
                  </p:cNvPr>
                  <p:cNvSpPr/>
                  <p:nvPr/>
                </p:nvSpPr>
                <p:spPr>
                  <a:xfrm>
                    <a:off x="8373890" y="2524678"/>
                    <a:ext cx="340698" cy="19303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48" name="TextBox 1047">
                    <a:extLst>
                      <a:ext uri="{FF2B5EF4-FFF2-40B4-BE49-F238E27FC236}">
                        <a16:creationId xmlns:a16="http://schemas.microsoft.com/office/drawing/2014/main" id="{ACAB5BBF-9EF6-0683-75F2-20A3EB049872}"/>
                      </a:ext>
                    </a:extLst>
                  </p:cNvPr>
                  <p:cNvSpPr txBox="1"/>
                  <p:nvPr/>
                </p:nvSpPr>
                <p:spPr>
                  <a:xfrm>
                    <a:off x="3512116" y="4104504"/>
                    <a:ext cx="1560042" cy="584775"/>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ENSO Anomaly </a:t>
                    </a:r>
                    <a:br>
                      <a:rPr lang="en-US" sz="1600">
                        <a:solidFill>
                          <a:schemeClr val="tx1">
                            <a:lumMod val="75000"/>
                            <a:lumOff val="25000"/>
                          </a:schemeClr>
                        </a:solidFill>
                        <a:latin typeface="Garamond" panose="02020404030301010803" pitchFamily="18" charset="0"/>
                      </a:rPr>
                    </a:br>
                    <a:r>
                      <a:rPr lang="en-US" sz="1600">
                        <a:solidFill>
                          <a:schemeClr val="tx1">
                            <a:lumMod val="75000"/>
                            <a:lumOff val="25000"/>
                          </a:schemeClr>
                        </a:solidFill>
                        <a:latin typeface="Garamond" panose="02020404030301010803" pitchFamily="18" charset="0"/>
                      </a:rPr>
                      <a:t>(8-month lag) </a:t>
                    </a:r>
                    <a:endParaRPr lang="en-US">
                      <a:solidFill>
                        <a:schemeClr val="tx1">
                          <a:lumMod val="75000"/>
                          <a:lumOff val="25000"/>
                        </a:schemeClr>
                      </a:solidFill>
                      <a:latin typeface="Garamond" panose="02020404030301010803" pitchFamily="18" charset="0"/>
                    </a:endParaRPr>
                  </a:p>
                </p:txBody>
              </p:sp>
              <p:sp>
                <p:nvSpPr>
                  <p:cNvPr id="1049" name="TextBox 1048">
                    <a:extLst>
                      <a:ext uri="{FF2B5EF4-FFF2-40B4-BE49-F238E27FC236}">
                        <a16:creationId xmlns:a16="http://schemas.microsoft.com/office/drawing/2014/main" id="{EAC2F3EE-123D-DBC9-67F0-44D873B5B6EC}"/>
                      </a:ext>
                    </a:extLst>
                  </p:cNvPr>
                  <p:cNvSpPr txBox="1"/>
                  <p:nvPr/>
                </p:nvSpPr>
                <p:spPr>
                  <a:xfrm>
                    <a:off x="3540041" y="3527088"/>
                    <a:ext cx="148002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NDVI Anomaly</a:t>
                    </a:r>
                    <a:endParaRPr lang="en-US">
                      <a:latin typeface="Garamond" panose="02020404030301010803" pitchFamily="18" charset="0"/>
                    </a:endParaRPr>
                  </a:p>
                </p:txBody>
              </p:sp>
              <p:sp>
                <p:nvSpPr>
                  <p:cNvPr id="1053" name="TextBox 1052">
                    <a:extLst>
                      <a:ext uri="{FF2B5EF4-FFF2-40B4-BE49-F238E27FC236}">
                        <a16:creationId xmlns:a16="http://schemas.microsoft.com/office/drawing/2014/main" id="{E13A1BC5-61FB-1CD3-9D2A-CC7E1E568AA3}"/>
                      </a:ext>
                    </a:extLst>
                  </p:cNvPr>
                  <p:cNvSpPr txBox="1"/>
                  <p:nvPr/>
                </p:nvSpPr>
                <p:spPr>
                  <a:xfrm>
                    <a:off x="3769608" y="2717759"/>
                    <a:ext cx="1250342" cy="584775"/>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Temperature </a:t>
                    </a:r>
                    <a:br>
                      <a:rPr lang="en-US" sz="1600">
                        <a:solidFill>
                          <a:schemeClr val="tx1">
                            <a:lumMod val="75000"/>
                            <a:lumOff val="25000"/>
                          </a:schemeClr>
                        </a:solidFill>
                        <a:latin typeface="Garamond" panose="02020404030301010803" pitchFamily="18" charset="0"/>
                      </a:rPr>
                    </a:br>
                    <a:r>
                      <a:rPr lang="en-US" sz="1600">
                        <a:solidFill>
                          <a:schemeClr val="tx1">
                            <a:lumMod val="75000"/>
                            <a:lumOff val="25000"/>
                          </a:schemeClr>
                        </a:solidFill>
                        <a:latin typeface="Garamond" panose="02020404030301010803" pitchFamily="18" charset="0"/>
                      </a:rPr>
                      <a:t>Anomaly</a:t>
                    </a:r>
                    <a:endParaRPr lang="en-US">
                      <a:solidFill>
                        <a:schemeClr val="tx1">
                          <a:lumMod val="75000"/>
                          <a:lumOff val="25000"/>
                        </a:schemeClr>
                      </a:solidFill>
                      <a:latin typeface="Garamond" panose="02020404030301010803" pitchFamily="18" charset="0"/>
                    </a:endParaRPr>
                  </a:p>
                </p:txBody>
              </p:sp>
              <p:sp>
                <p:nvSpPr>
                  <p:cNvPr id="1055" name="TextBox 1054">
                    <a:extLst>
                      <a:ext uri="{FF2B5EF4-FFF2-40B4-BE49-F238E27FC236}">
                        <a16:creationId xmlns:a16="http://schemas.microsoft.com/office/drawing/2014/main" id="{9D994451-8978-9CB7-795B-6416C44ECCFC}"/>
                      </a:ext>
                    </a:extLst>
                  </p:cNvPr>
                  <p:cNvSpPr txBox="1"/>
                  <p:nvPr/>
                </p:nvSpPr>
                <p:spPr>
                  <a:xfrm>
                    <a:off x="3814938" y="2055150"/>
                    <a:ext cx="1244251" cy="584775"/>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Precipitation </a:t>
                    </a:r>
                    <a:br>
                      <a:rPr lang="en-US">
                        <a:latin typeface="Garamond" panose="02020404030301010803" pitchFamily="18" charset="0"/>
                      </a:rPr>
                    </a:br>
                    <a:r>
                      <a:rPr lang="en-US" sz="1600">
                        <a:solidFill>
                          <a:schemeClr val="tx1">
                            <a:lumMod val="75000"/>
                            <a:lumOff val="25000"/>
                          </a:schemeClr>
                        </a:solidFill>
                        <a:latin typeface="Garamond" panose="02020404030301010803" pitchFamily="18" charset="0"/>
                      </a:rPr>
                      <a:t>Anomaly</a:t>
                    </a:r>
                    <a:endParaRPr lang="en-US">
                      <a:solidFill>
                        <a:schemeClr val="tx1">
                          <a:lumMod val="75000"/>
                          <a:lumOff val="25000"/>
                        </a:schemeClr>
                      </a:solidFill>
                      <a:latin typeface="Garamond" panose="02020404030301010803" pitchFamily="18" charset="0"/>
                    </a:endParaRPr>
                  </a:p>
                </p:txBody>
              </p:sp>
              <p:sp>
                <p:nvSpPr>
                  <p:cNvPr id="1069" name="TextBox 1068">
                    <a:extLst>
                      <a:ext uri="{FF2B5EF4-FFF2-40B4-BE49-F238E27FC236}">
                        <a16:creationId xmlns:a16="http://schemas.microsoft.com/office/drawing/2014/main" id="{FE3FBBD6-31D0-567C-D912-6A3F652FF951}"/>
                      </a:ext>
                    </a:extLst>
                  </p:cNvPr>
                  <p:cNvSpPr txBox="1"/>
                  <p:nvPr/>
                </p:nvSpPr>
                <p:spPr>
                  <a:xfrm rot="18772115">
                    <a:off x="4970981" y="5201882"/>
                    <a:ext cx="148002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NDVI Anomaly</a:t>
                    </a:r>
                    <a:endParaRPr lang="en-US">
                      <a:latin typeface="Garamond" panose="02020404030301010803" pitchFamily="18" charset="0"/>
                    </a:endParaRPr>
                  </a:p>
                </p:txBody>
              </p:sp>
              <p:sp>
                <p:nvSpPr>
                  <p:cNvPr id="1070" name="TextBox 1069">
                    <a:extLst>
                      <a:ext uri="{FF2B5EF4-FFF2-40B4-BE49-F238E27FC236}">
                        <a16:creationId xmlns:a16="http://schemas.microsoft.com/office/drawing/2014/main" id="{59A16B4A-5FEF-9942-05BD-46030C27445B}"/>
                      </a:ext>
                    </a:extLst>
                  </p:cNvPr>
                  <p:cNvSpPr txBox="1"/>
                  <p:nvPr/>
                </p:nvSpPr>
                <p:spPr>
                  <a:xfrm>
                    <a:off x="5228307" y="4227614"/>
                    <a:ext cx="421910"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1.0</a:t>
                    </a:r>
                    <a:endParaRPr lang="en-US">
                      <a:solidFill>
                        <a:schemeClr val="tx1">
                          <a:lumMod val="75000"/>
                          <a:lumOff val="25000"/>
                        </a:schemeClr>
                      </a:solidFill>
                      <a:latin typeface="Garamond" panose="02020404030301010803" pitchFamily="18" charset="0"/>
                    </a:endParaRPr>
                  </a:p>
                </p:txBody>
              </p:sp>
              <p:sp>
                <p:nvSpPr>
                  <p:cNvPr id="1071" name="TextBox 1070">
                    <a:extLst>
                      <a:ext uri="{FF2B5EF4-FFF2-40B4-BE49-F238E27FC236}">
                        <a16:creationId xmlns:a16="http://schemas.microsoft.com/office/drawing/2014/main" id="{6CAB0B5B-415E-3388-9432-93459B8E795C}"/>
                      </a:ext>
                    </a:extLst>
                  </p:cNvPr>
                  <p:cNvSpPr txBox="1"/>
                  <p:nvPr/>
                </p:nvSpPr>
                <p:spPr>
                  <a:xfrm>
                    <a:off x="5939494" y="3527088"/>
                    <a:ext cx="421910"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1.0</a:t>
                    </a:r>
                    <a:endParaRPr lang="en-US">
                      <a:solidFill>
                        <a:schemeClr val="tx1">
                          <a:lumMod val="75000"/>
                          <a:lumOff val="25000"/>
                        </a:schemeClr>
                      </a:solidFill>
                      <a:latin typeface="Garamond" panose="02020404030301010803" pitchFamily="18" charset="0"/>
                    </a:endParaRPr>
                  </a:p>
                </p:txBody>
              </p:sp>
              <p:sp>
                <p:nvSpPr>
                  <p:cNvPr id="1073" name="TextBox 1072">
                    <a:extLst>
                      <a:ext uri="{FF2B5EF4-FFF2-40B4-BE49-F238E27FC236}">
                        <a16:creationId xmlns:a16="http://schemas.microsoft.com/office/drawing/2014/main" id="{A89566E2-A625-C733-40F6-3FD1B3B15921}"/>
                      </a:ext>
                    </a:extLst>
                  </p:cNvPr>
                  <p:cNvSpPr txBox="1"/>
                  <p:nvPr/>
                </p:nvSpPr>
                <p:spPr>
                  <a:xfrm>
                    <a:off x="6648967" y="2852757"/>
                    <a:ext cx="421910"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1.0</a:t>
                    </a:r>
                    <a:endParaRPr lang="en-US">
                      <a:solidFill>
                        <a:schemeClr val="tx1">
                          <a:lumMod val="75000"/>
                          <a:lumOff val="25000"/>
                        </a:schemeClr>
                      </a:solidFill>
                      <a:latin typeface="Garamond" panose="02020404030301010803" pitchFamily="18" charset="0"/>
                    </a:endParaRPr>
                  </a:p>
                </p:txBody>
              </p:sp>
              <p:sp>
                <p:nvSpPr>
                  <p:cNvPr id="1074" name="TextBox 1073">
                    <a:extLst>
                      <a:ext uri="{FF2B5EF4-FFF2-40B4-BE49-F238E27FC236}">
                        <a16:creationId xmlns:a16="http://schemas.microsoft.com/office/drawing/2014/main" id="{D1BF466D-7F1B-76D3-2D4D-A3C71E3579E5}"/>
                      </a:ext>
                    </a:extLst>
                  </p:cNvPr>
                  <p:cNvSpPr txBox="1"/>
                  <p:nvPr/>
                </p:nvSpPr>
                <p:spPr>
                  <a:xfrm>
                    <a:off x="7338445" y="2135323"/>
                    <a:ext cx="421910"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1.0</a:t>
                    </a:r>
                    <a:endParaRPr lang="en-US">
                      <a:solidFill>
                        <a:schemeClr val="tx1">
                          <a:lumMod val="75000"/>
                          <a:lumOff val="25000"/>
                        </a:schemeClr>
                      </a:solidFill>
                      <a:latin typeface="Garamond" panose="02020404030301010803" pitchFamily="18" charset="0"/>
                    </a:endParaRPr>
                  </a:p>
                </p:txBody>
              </p:sp>
              <p:sp>
                <p:nvSpPr>
                  <p:cNvPr id="1078" name="TextBox 1077">
                    <a:extLst>
                      <a:ext uri="{FF2B5EF4-FFF2-40B4-BE49-F238E27FC236}">
                        <a16:creationId xmlns:a16="http://schemas.microsoft.com/office/drawing/2014/main" id="{0AB42406-3176-4989-24D4-10D5AFFBF9C8}"/>
                      </a:ext>
                    </a:extLst>
                  </p:cNvPr>
                  <p:cNvSpPr txBox="1"/>
                  <p:nvPr/>
                </p:nvSpPr>
                <p:spPr>
                  <a:xfrm>
                    <a:off x="5821978" y="4206388"/>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-0.04</a:t>
                    </a:r>
                    <a:endParaRPr lang="en-US">
                      <a:solidFill>
                        <a:schemeClr val="tx1">
                          <a:lumMod val="75000"/>
                          <a:lumOff val="25000"/>
                        </a:schemeClr>
                      </a:solidFill>
                      <a:latin typeface="Garamond" panose="02020404030301010803" pitchFamily="18" charset="0"/>
                    </a:endParaRPr>
                  </a:p>
                </p:txBody>
              </p:sp>
              <p:sp>
                <p:nvSpPr>
                  <p:cNvPr id="1080" name="TextBox 1079">
                    <a:extLst>
                      <a:ext uri="{FF2B5EF4-FFF2-40B4-BE49-F238E27FC236}">
                        <a16:creationId xmlns:a16="http://schemas.microsoft.com/office/drawing/2014/main" id="{A2EF131C-8351-A554-85D2-CE9D4CBDDF78}"/>
                      </a:ext>
                    </a:extLst>
                  </p:cNvPr>
                  <p:cNvSpPr txBox="1"/>
                  <p:nvPr/>
                </p:nvSpPr>
                <p:spPr>
                  <a:xfrm>
                    <a:off x="5163203" y="3540034"/>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-0.04</a:t>
                    </a:r>
                    <a:endParaRPr lang="en-US">
                      <a:solidFill>
                        <a:schemeClr val="tx1">
                          <a:lumMod val="75000"/>
                          <a:lumOff val="25000"/>
                        </a:schemeClr>
                      </a:solidFill>
                      <a:latin typeface="Garamond" panose="02020404030301010803" pitchFamily="18" charset="0"/>
                    </a:endParaRPr>
                  </a:p>
                </p:txBody>
              </p:sp>
              <p:sp>
                <p:nvSpPr>
                  <p:cNvPr id="1081" name="TextBox 1080">
                    <a:extLst>
                      <a:ext uri="{FF2B5EF4-FFF2-40B4-BE49-F238E27FC236}">
                        <a16:creationId xmlns:a16="http://schemas.microsoft.com/office/drawing/2014/main" id="{22CA57A9-7862-531C-7768-659FF62E9E99}"/>
                      </a:ext>
                    </a:extLst>
                  </p:cNvPr>
                  <p:cNvSpPr txBox="1"/>
                  <p:nvPr/>
                </p:nvSpPr>
                <p:spPr>
                  <a:xfrm>
                    <a:off x="6591405" y="4206388"/>
                    <a:ext cx="51809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0.24</a:t>
                    </a:r>
                    <a:endParaRPr lang="en-US">
                      <a:solidFill>
                        <a:schemeClr val="tx1">
                          <a:lumMod val="75000"/>
                          <a:lumOff val="25000"/>
                        </a:schemeClr>
                      </a:solidFill>
                      <a:latin typeface="Garamond" panose="02020404030301010803" pitchFamily="18" charset="0"/>
                    </a:endParaRPr>
                  </a:p>
                </p:txBody>
              </p:sp>
              <p:sp>
                <p:nvSpPr>
                  <p:cNvPr id="1082" name="TextBox 1081">
                    <a:extLst>
                      <a:ext uri="{FF2B5EF4-FFF2-40B4-BE49-F238E27FC236}">
                        <a16:creationId xmlns:a16="http://schemas.microsoft.com/office/drawing/2014/main" id="{4ABC0AFA-8D20-17AA-4348-7FDA9512A5F4}"/>
                      </a:ext>
                    </a:extLst>
                  </p:cNvPr>
                  <p:cNvSpPr txBox="1"/>
                  <p:nvPr/>
                </p:nvSpPr>
                <p:spPr>
                  <a:xfrm>
                    <a:off x="5184560" y="2852843"/>
                    <a:ext cx="51809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0.24</a:t>
                    </a:r>
                    <a:endParaRPr lang="en-US">
                      <a:solidFill>
                        <a:schemeClr val="tx1">
                          <a:lumMod val="75000"/>
                          <a:lumOff val="25000"/>
                        </a:schemeClr>
                      </a:solidFill>
                      <a:latin typeface="Garamond" panose="02020404030301010803" pitchFamily="18" charset="0"/>
                    </a:endParaRPr>
                  </a:p>
                </p:txBody>
              </p:sp>
              <p:sp>
                <p:nvSpPr>
                  <p:cNvPr id="1083" name="TextBox 1082">
                    <a:extLst>
                      <a:ext uri="{FF2B5EF4-FFF2-40B4-BE49-F238E27FC236}">
                        <a16:creationId xmlns:a16="http://schemas.microsoft.com/office/drawing/2014/main" id="{BB46837D-BB27-4F58-04E4-82DB84791187}"/>
                      </a:ext>
                    </a:extLst>
                  </p:cNvPr>
                  <p:cNvSpPr txBox="1"/>
                  <p:nvPr/>
                </p:nvSpPr>
                <p:spPr>
                  <a:xfrm>
                    <a:off x="5146651" y="2136218"/>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-0.06</a:t>
                    </a:r>
                    <a:endParaRPr lang="en-US">
                      <a:solidFill>
                        <a:schemeClr val="tx1">
                          <a:lumMod val="75000"/>
                          <a:lumOff val="25000"/>
                        </a:schemeClr>
                      </a:solidFill>
                      <a:latin typeface="Garamond" panose="02020404030301010803" pitchFamily="18" charset="0"/>
                    </a:endParaRPr>
                  </a:p>
                </p:txBody>
              </p:sp>
              <p:sp>
                <p:nvSpPr>
                  <p:cNvPr id="1084" name="TextBox 1083">
                    <a:extLst>
                      <a:ext uri="{FF2B5EF4-FFF2-40B4-BE49-F238E27FC236}">
                        <a16:creationId xmlns:a16="http://schemas.microsoft.com/office/drawing/2014/main" id="{D41CF423-5158-F9EE-2FAF-B9E842D69867}"/>
                      </a:ext>
                    </a:extLst>
                  </p:cNvPr>
                  <p:cNvSpPr txBox="1"/>
                  <p:nvPr/>
                </p:nvSpPr>
                <p:spPr>
                  <a:xfrm>
                    <a:off x="5852900" y="2131260"/>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-0.17</a:t>
                    </a:r>
                    <a:endParaRPr lang="en-US">
                      <a:solidFill>
                        <a:schemeClr val="tx1">
                          <a:lumMod val="75000"/>
                          <a:lumOff val="25000"/>
                        </a:schemeClr>
                      </a:solidFill>
                      <a:latin typeface="Garamond" panose="02020404030301010803" pitchFamily="18" charset="0"/>
                    </a:endParaRPr>
                  </a:p>
                </p:txBody>
              </p:sp>
              <p:sp>
                <p:nvSpPr>
                  <p:cNvPr id="1085" name="TextBox 1084">
                    <a:extLst>
                      <a:ext uri="{FF2B5EF4-FFF2-40B4-BE49-F238E27FC236}">
                        <a16:creationId xmlns:a16="http://schemas.microsoft.com/office/drawing/2014/main" id="{9A9DB93D-3B16-5839-8612-89128E817592}"/>
                      </a:ext>
                    </a:extLst>
                  </p:cNvPr>
                  <p:cNvSpPr txBox="1"/>
                  <p:nvPr/>
                </p:nvSpPr>
                <p:spPr>
                  <a:xfrm>
                    <a:off x="6530795" y="2125759"/>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-0.55</a:t>
                    </a:r>
                    <a:endParaRPr lang="en-US">
                      <a:solidFill>
                        <a:schemeClr val="tx1">
                          <a:lumMod val="75000"/>
                          <a:lumOff val="25000"/>
                        </a:schemeClr>
                      </a:solidFill>
                      <a:latin typeface="Garamond" panose="02020404030301010803" pitchFamily="18" charset="0"/>
                    </a:endParaRPr>
                  </a:p>
                </p:txBody>
              </p:sp>
              <p:sp>
                <p:nvSpPr>
                  <p:cNvPr id="1086" name="TextBox 1085">
                    <a:extLst>
                      <a:ext uri="{FF2B5EF4-FFF2-40B4-BE49-F238E27FC236}">
                        <a16:creationId xmlns:a16="http://schemas.microsoft.com/office/drawing/2014/main" id="{69E95169-EC5D-9F55-6AA2-2AD5E5B75AA3}"/>
                      </a:ext>
                    </a:extLst>
                  </p:cNvPr>
                  <p:cNvSpPr txBox="1"/>
                  <p:nvPr/>
                </p:nvSpPr>
                <p:spPr>
                  <a:xfrm>
                    <a:off x="5907320" y="2833260"/>
                    <a:ext cx="51809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0.04</a:t>
                    </a:r>
                    <a:endParaRPr lang="en-US">
                      <a:solidFill>
                        <a:schemeClr val="tx1">
                          <a:lumMod val="75000"/>
                          <a:lumOff val="25000"/>
                        </a:schemeClr>
                      </a:solidFill>
                      <a:latin typeface="Garamond" panose="02020404030301010803" pitchFamily="18" charset="0"/>
                    </a:endParaRPr>
                  </a:p>
                </p:txBody>
              </p:sp>
              <p:sp>
                <p:nvSpPr>
                  <p:cNvPr id="1087" name="TextBox 1086">
                    <a:extLst>
                      <a:ext uri="{FF2B5EF4-FFF2-40B4-BE49-F238E27FC236}">
                        <a16:creationId xmlns:a16="http://schemas.microsoft.com/office/drawing/2014/main" id="{BB36B655-AF24-B1CE-6E0A-45FE6A2D0FE7}"/>
                      </a:ext>
                    </a:extLst>
                  </p:cNvPr>
                  <p:cNvSpPr txBox="1"/>
                  <p:nvPr/>
                </p:nvSpPr>
                <p:spPr>
                  <a:xfrm>
                    <a:off x="6591405" y="3523777"/>
                    <a:ext cx="51809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0.04</a:t>
                    </a:r>
                    <a:endParaRPr lang="en-US">
                      <a:solidFill>
                        <a:schemeClr val="tx1">
                          <a:lumMod val="75000"/>
                          <a:lumOff val="25000"/>
                        </a:schemeClr>
                      </a:solidFill>
                      <a:latin typeface="Garamond" panose="02020404030301010803" pitchFamily="18" charset="0"/>
                    </a:endParaRPr>
                  </a:p>
                </p:txBody>
              </p:sp>
              <p:sp>
                <p:nvSpPr>
                  <p:cNvPr id="1088" name="TextBox 1087">
                    <a:extLst>
                      <a:ext uri="{FF2B5EF4-FFF2-40B4-BE49-F238E27FC236}">
                        <a16:creationId xmlns:a16="http://schemas.microsoft.com/office/drawing/2014/main" id="{58A7CCE4-4EA2-AAAB-CC66-7BCAF8D4673F}"/>
                      </a:ext>
                    </a:extLst>
                  </p:cNvPr>
                  <p:cNvSpPr txBox="1"/>
                  <p:nvPr/>
                </p:nvSpPr>
                <p:spPr>
                  <a:xfrm>
                    <a:off x="7226909" y="4213125"/>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-0.06</a:t>
                    </a:r>
                    <a:endParaRPr lang="en-US">
                      <a:solidFill>
                        <a:schemeClr val="tx1">
                          <a:lumMod val="75000"/>
                          <a:lumOff val="25000"/>
                        </a:schemeClr>
                      </a:solidFill>
                      <a:latin typeface="Garamond" panose="02020404030301010803" pitchFamily="18" charset="0"/>
                    </a:endParaRPr>
                  </a:p>
                </p:txBody>
              </p:sp>
              <p:sp>
                <p:nvSpPr>
                  <p:cNvPr id="1089" name="TextBox 1088">
                    <a:extLst>
                      <a:ext uri="{FF2B5EF4-FFF2-40B4-BE49-F238E27FC236}">
                        <a16:creationId xmlns:a16="http://schemas.microsoft.com/office/drawing/2014/main" id="{625CC4B1-F577-ACA0-2316-D0C69A4BC400}"/>
                      </a:ext>
                    </a:extLst>
                  </p:cNvPr>
                  <p:cNvSpPr txBox="1"/>
                  <p:nvPr/>
                </p:nvSpPr>
                <p:spPr>
                  <a:xfrm>
                    <a:off x="7219703" y="3524216"/>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-0.17</a:t>
                    </a:r>
                    <a:endParaRPr lang="en-US">
                      <a:solidFill>
                        <a:schemeClr val="tx1">
                          <a:lumMod val="75000"/>
                          <a:lumOff val="25000"/>
                        </a:schemeClr>
                      </a:solidFill>
                      <a:latin typeface="Garamond" panose="02020404030301010803" pitchFamily="18" charset="0"/>
                    </a:endParaRPr>
                  </a:p>
                </p:txBody>
              </p:sp>
              <p:sp>
                <p:nvSpPr>
                  <p:cNvPr id="1090" name="TextBox 1089">
                    <a:extLst>
                      <a:ext uri="{FF2B5EF4-FFF2-40B4-BE49-F238E27FC236}">
                        <a16:creationId xmlns:a16="http://schemas.microsoft.com/office/drawing/2014/main" id="{A02C5C3D-3EAA-5F99-ADCA-97CD715C9CED}"/>
                      </a:ext>
                    </a:extLst>
                  </p:cNvPr>
                  <p:cNvSpPr txBox="1"/>
                  <p:nvPr/>
                </p:nvSpPr>
                <p:spPr>
                  <a:xfrm>
                    <a:off x="7203698" y="2832797"/>
                    <a:ext cx="582211" cy="338554"/>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-0.55</a:t>
                    </a:r>
                    <a:endParaRPr lang="en-US">
                      <a:solidFill>
                        <a:schemeClr val="tx1">
                          <a:lumMod val="75000"/>
                          <a:lumOff val="25000"/>
                        </a:schemeClr>
                      </a:solidFill>
                      <a:latin typeface="Garamond" panose="02020404030301010803" pitchFamily="18" charset="0"/>
                    </a:endParaRPr>
                  </a:p>
                </p:txBody>
              </p:sp>
              <p:sp>
                <p:nvSpPr>
                  <p:cNvPr id="1091" name="TextBox 1090">
                    <a:extLst>
                      <a:ext uri="{FF2B5EF4-FFF2-40B4-BE49-F238E27FC236}">
                        <a16:creationId xmlns:a16="http://schemas.microsoft.com/office/drawing/2014/main" id="{C7B2A7D4-2D91-E614-C301-11DCE0464FF4}"/>
                      </a:ext>
                    </a:extLst>
                  </p:cNvPr>
                  <p:cNvSpPr txBox="1"/>
                  <p:nvPr/>
                </p:nvSpPr>
                <p:spPr>
                  <a:xfrm>
                    <a:off x="8300417" y="2830438"/>
                    <a:ext cx="335348" cy="246221"/>
                  </a:xfrm>
                  <a:prstGeom prst="rect">
                    <a:avLst/>
                  </a:prstGeom>
                  <a:noFill/>
                </p:spPr>
                <p:txBody>
                  <a:bodyPr wrap="none" lIns="91440" tIns="45720" rIns="91440" bIns="45720" rtlCol="0" anchor="t">
                    <a:spAutoFit/>
                  </a:bodyPr>
                  <a:lstStyle/>
                  <a:p>
                    <a:r>
                      <a:rPr lang="en-US" sz="1000">
                        <a:solidFill>
                          <a:schemeClr val="tx1">
                            <a:lumMod val="75000"/>
                            <a:lumOff val="25000"/>
                          </a:schemeClr>
                        </a:solidFill>
                        <a:latin typeface="Garamond" panose="02020404030301010803" pitchFamily="18" charset="0"/>
                      </a:rPr>
                      <a:t>1.0</a:t>
                    </a:r>
                    <a:endParaRPr lang="en-US" sz="1050">
                      <a:solidFill>
                        <a:schemeClr val="tx1">
                          <a:lumMod val="75000"/>
                          <a:lumOff val="25000"/>
                        </a:schemeClr>
                      </a:solidFill>
                      <a:latin typeface="Garamond" panose="02020404030301010803" pitchFamily="18" charset="0"/>
                    </a:endParaRPr>
                  </a:p>
                </p:txBody>
              </p:sp>
              <p:sp>
                <p:nvSpPr>
                  <p:cNvPr id="1092" name="TextBox 1091">
                    <a:extLst>
                      <a:ext uri="{FF2B5EF4-FFF2-40B4-BE49-F238E27FC236}">
                        <a16:creationId xmlns:a16="http://schemas.microsoft.com/office/drawing/2014/main" id="{39340CDB-AF14-93E9-DA08-178EB07B38F6}"/>
                      </a:ext>
                    </a:extLst>
                  </p:cNvPr>
                  <p:cNvSpPr txBox="1"/>
                  <p:nvPr/>
                </p:nvSpPr>
                <p:spPr>
                  <a:xfrm>
                    <a:off x="8300416" y="3076659"/>
                    <a:ext cx="335348" cy="246221"/>
                  </a:xfrm>
                  <a:prstGeom prst="rect">
                    <a:avLst/>
                  </a:prstGeom>
                  <a:noFill/>
                </p:spPr>
                <p:txBody>
                  <a:bodyPr wrap="none" lIns="91440" tIns="45720" rIns="91440" bIns="45720" rtlCol="0" anchor="t">
                    <a:spAutoFit/>
                  </a:bodyPr>
                  <a:lstStyle/>
                  <a:p>
                    <a:r>
                      <a:rPr lang="en-US" sz="1000">
                        <a:solidFill>
                          <a:schemeClr val="tx1">
                            <a:lumMod val="75000"/>
                            <a:lumOff val="25000"/>
                          </a:schemeClr>
                        </a:solidFill>
                        <a:latin typeface="Garamond" panose="02020404030301010803" pitchFamily="18" charset="0"/>
                      </a:rPr>
                      <a:t>0.5</a:t>
                    </a:r>
                    <a:endParaRPr lang="en-US" sz="1050">
                      <a:solidFill>
                        <a:schemeClr val="tx1">
                          <a:lumMod val="75000"/>
                          <a:lumOff val="25000"/>
                        </a:schemeClr>
                      </a:solidFill>
                      <a:latin typeface="Garamond" panose="02020404030301010803" pitchFamily="18" charset="0"/>
                    </a:endParaRPr>
                  </a:p>
                </p:txBody>
              </p:sp>
              <p:sp>
                <p:nvSpPr>
                  <p:cNvPr id="1093" name="Rectangle 1092">
                    <a:extLst>
                      <a:ext uri="{FF2B5EF4-FFF2-40B4-BE49-F238E27FC236}">
                        <a16:creationId xmlns:a16="http://schemas.microsoft.com/office/drawing/2014/main" id="{6C1E30AC-03A1-8B01-07A3-55B9D9631B15}"/>
                      </a:ext>
                    </a:extLst>
                  </p:cNvPr>
                  <p:cNvSpPr/>
                  <p:nvPr/>
                </p:nvSpPr>
                <p:spPr>
                  <a:xfrm rot="5400000">
                    <a:off x="8135729" y="2473254"/>
                    <a:ext cx="340698" cy="468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94" name="TextBox 1093">
                    <a:extLst>
                      <a:ext uri="{FF2B5EF4-FFF2-40B4-BE49-F238E27FC236}">
                        <a16:creationId xmlns:a16="http://schemas.microsoft.com/office/drawing/2014/main" id="{C1F2415D-C1BD-A80F-AF66-4FD14A969B27}"/>
                      </a:ext>
                    </a:extLst>
                  </p:cNvPr>
                  <p:cNvSpPr txBox="1"/>
                  <p:nvPr/>
                </p:nvSpPr>
                <p:spPr>
                  <a:xfrm>
                    <a:off x="7997948" y="2628985"/>
                    <a:ext cx="750526" cy="246221"/>
                  </a:xfrm>
                  <a:prstGeom prst="rect">
                    <a:avLst/>
                  </a:prstGeom>
                  <a:noFill/>
                </p:spPr>
                <p:txBody>
                  <a:bodyPr wrap="none" lIns="91440" tIns="45720" rIns="91440" bIns="45720" rtlCol="0" anchor="t">
                    <a:spAutoFit/>
                  </a:bodyPr>
                  <a:lstStyle/>
                  <a:p>
                    <a:r>
                      <a:rPr lang="en-US" sz="1000">
                        <a:solidFill>
                          <a:schemeClr val="tx1">
                            <a:lumMod val="75000"/>
                            <a:lumOff val="25000"/>
                          </a:schemeClr>
                        </a:solidFill>
                        <a:latin typeface="Garamond" panose="02020404030301010803" pitchFamily="18" charset="0"/>
                      </a:rPr>
                      <a:t>Correlation</a:t>
                    </a:r>
                    <a:endParaRPr lang="en-US" sz="1050">
                      <a:solidFill>
                        <a:schemeClr val="tx1">
                          <a:lumMod val="75000"/>
                          <a:lumOff val="25000"/>
                        </a:schemeClr>
                      </a:solidFill>
                      <a:latin typeface="Garamond" panose="02020404030301010803" pitchFamily="18" charset="0"/>
                    </a:endParaRPr>
                  </a:p>
                </p:txBody>
              </p:sp>
              <p:sp>
                <p:nvSpPr>
                  <p:cNvPr id="1095" name="TextBox 1094">
                    <a:extLst>
                      <a:ext uri="{FF2B5EF4-FFF2-40B4-BE49-F238E27FC236}">
                        <a16:creationId xmlns:a16="http://schemas.microsoft.com/office/drawing/2014/main" id="{AF10A341-7291-7AE5-8B73-718162A2C41A}"/>
                      </a:ext>
                    </a:extLst>
                  </p:cNvPr>
                  <p:cNvSpPr txBox="1"/>
                  <p:nvPr/>
                </p:nvSpPr>
                <p:spPr>
                  <a:xfrm>
                    <a:off x="8317684" y="3834025"/>
                    <a:ext cx="375424" cy="246221"/>
                  </a:xfrm>
                  <a:prstGeom prst="rect">
                    <a:avLst/>
                  </a:prstGeom>
                  <a:noFill/>
                </p:spPr>
                <p:txBody>
                  <a:bodyPr wrap="none" lIns="91440" tIns="45720" rIns="91440" bIns="45720" rtlCol="0" anchor="t">
                    <a:spAutoFit/>
                  </a:bodyPr>
                  <a:lstStyle/>
                  <a:p>
                    <a:r>
                      <a:rPr lang="en-US" sz="1000">
                        <a:solidFill>
                          <a:schemeClr val="tx1">
                            <a:lumMod val="75000"/>
                            <a:lumOff val="25000"/>
                          </a:schemeClr>
                        </a:solidFill>
                        <a:latin typeface="Garamond" panose="02020404030301010803" pitchFamily="18" charset="0"/>
                      </a:rPr>
                      <a:t>-1.0</a:t>
                    </a:r>
                    <a:endParaRPr lang="en-US" sz="1050">
                      <a:solidFill>
                        <a:schemeClr val="tx1">
                          <a:lumMod val="75000"/>
                          <a:lumOff val="25000"/>
                        </a:schemeClr>
                      </a:solidFill>
                      <a:latin typeface="Garamond" panose="02020404030301010803" pitchFamily="18" charset="0"/>
                    </a:endParaRPr>
                  </a:p>
                </p:txBody>
              </p:sp>
              <p:sp>
                <p:nvSpPr>
                  <p:cNvPr id="1096" name="TextBox 1095">
                    <a:extLst>
                      <a:ext uri="{FF2B5EF4-FFF2-40B4-BE49-F238E27FC236}">
                        <a16:creationId xmlns:a16="http://schemas.microsoft.com/office/drawing/2014/main" id="{A82637C1-9D77-EBBA-5BEA-AEABC37A87BB}"/>
                      </a:ext>
                    </a:extLst>
                  </p:cNvPr>
                  <p:cNvSpPr txBox="1"/>
                  <p:nvPr/>
                </p:nvSpPr>
                <p:spPr>
                  <a:xfrm>
                    <a:off x="8303042" y="3600106"/>
                    <a:ext cx="375424" cy="246221"/>
                  </a:xfrm>
                  <a:prstGeom prst="rect">
                    <a:avLst/>
                  </a:prstGeom>
                  <a:noFill/>
                </p:spPr>
                <p:txBody>
                  <a:bodyPr wrap="none" lIns="91440" tIns="45720" rIns="91440" bIns="45720" rtlCol="0" anchor="t">
                    <a:spAutoFit/>
                  </a:bodyPr>
                  <a:lstStyle/>
                  <a:p>
                    <a:r>
                      <a:rPr lang="en-US" sz="1000">
                        <a:solidFill>
                          <a:schemeClr val="tx1">
                            <a:lumMod val="75000"/>
                            <a:lumOff val="25000"/>
                          </a:schemeClr>
                        </a:solidFill>
                        <a:latin typeface="Garamond" panose="02020404030301010803" pitchFamily="18" charset="0"/>
                      </a:rPr>
                      <a:t>-0.5</a:t>
                    </a:r>
                    <a:endParaRPr lang="en-US" sz="1050">
                      <a:solidFill>
                        <a:schemeClr val="tx1">
                          <a:lumMod val="75000"/>
                          <a:lumOff val="25000"/>
                        </a:schemeClr>
                      </a:solidFill>
                      <a:latin typeface="Garamond" panose="02020404030301010803" pitchFamily="18" charset="0"/>
                    </a:endParaRPr>
                  </a:p>
                </p:txBody>
              </p:sp>
              <p:sp>
                <p:nvSpPr>
                  <p:cNvPr id="1097" name="TextBox 1096">
                    <a:extLst>
                      <a:ext uri="{FF2B5EF4-FFF2-40B4-BE49-F238E27FC236}">
                        <a16:creationId xmlns:a16="http://schemas.microsoft.com/office/drawing/2014/main" id="{54978887-A351-F2A7-D290-358A2B9DE690}"/>
                      </a:ext>
                    </a:extLst>
                  </p:cNvPr>
                  <p:cNvSpPr txBox="1"/>
                  <p:nvPr/>
                </p:nvSpPr>
                <p:spPr>
                  <a:xfrm>
                    <a:off x="8292298" y="3366187"/>
                    <a:ext cx="360996" cy="246221"/>
                  </a:xfrm>
                  <a:prstGeom prst="rect">
                    <a:avLst/>
                  </a:prstGeom>
                  <a:noFill/>
                </p:spPr>
                <p:txBody>
                  <a:bodyPr wrap="square" lIns="91440" tIns="45720" rIns="91440" bIns="45720" rtlCol="0" anchor="t">
                    <a:spAutoFit/>
                  </a:bodyPr>
                  <a:lstStyle/>
                  <a:p>
                    <a:pPr algn="ctr"/>
                    <a:r>
                      <a:rPr lang="en-US" sz="1000">
                        <a:solidFill>
                          <a:schemeClr val="tx1">
                            <a:lumMod val="75000"/>
                            <a:lumOff val="25000"/>
                          </a:schemeClr>
                        </a:solidFill>
                        <a:latin typeface="Garamond" panose="02020404030301010803" pitchFamily="18" charset="0"/>
                      </a:rPr>
                      <a:t>0</a:t>
                    </a:r>
                    <a:endParaRPr lang="en-US" sz="1050">
                      <a:solidFill>
                        <a:schemeClr val="tx1">
                          <a:lumMod val="75000"/>
                          <a:lumOff val="25000"/>
                        </a:schemeClr>
                      </a:solidFill>
                      <a:latin typeface="Garamond" panose="02020404030301010803" pitchFamily="18" charset="0"/>
                    </a:endParaRPr>
                  </a:p>
                </p:txBody>
              </p:sp>
              <p:sp>
                <p:nvSpPr>
                  <p:cNvPr id="1098" name="TextBox 1097">
                    <a:extLst>
                      <a:ext uri="{FF2B5EF4-FFF2-40B4-BE49-F238E27FC236}">
                        <a16:creationId xmlns:a16="http://schemas.microsoft.com/office/drawing/2014/main" id="{08C8AEEF-EE27-F202-E8D4-D4A6BFF30E1E}"/>
                      </a:ext>
                    </a:extLst>
                  </p:cNvPr>
                  <p:cNvSpPr txBox="1"/>
                  <p:nvPr/>
                </p:nvSpPr>
                <p:spPr>
                  <a:xfrm rot="18832611">
                    <a:off x="5877840" y="5078772"/>
                    <a:ext cx="1250342" cy="584775"/>
                  </a:xfrm>
                  <a:prstGeom prst="rect">
                    <a:avLst/>
                  </a:prstGeom>
                  <a:noFill/>
                </p:spPr>
                <p:txBody>
                  <a:bodyPr wrap="none" lIns="91440" tIns="45720" rIns="91440" bIns="45720" rtlCol="0" anchor="t">
                    <a:spAutoFit/>
                  </a:bodyPr>
                  <a:lstStyle/>
                  <a:p>
                    <a:pPr algn="r"/>
                    <a:r>
                      <a:rPr lang="en-US" sz="1600">
                        <a:solidFill>
                          <a:schemeClr val="tx1">
                            <a:lumMod val="75000"/>
                            <a:lumOff val="25000"/>
                          </a:schemeClr>
                        </a:solidFill>
                        <a:latin typeface="Garamond" panose="02020404030301010803" pitchFamily="18" charset="0"/>
                      </a:rPr>
                      <a:t>Temperature </a:t>
                    </a:r>
                    <a:br>
                      <a:rPr lang="en-US" sz="1600">
                        <a:solidFill>
                          <a:schemeClr val="tx1">
                            <a:lumMod val="75000"/>
                            <a:lumOff val="25000"/>
                          </a:schemeClr>
                        </a:solidFill>
                        <a:latin typeface="Garamond" panose="02020404030301010803" pitchFamily="18" charset="0"/>
                      </a:rPr>
                    </a:br>
                    <a:r>
                      <a:rPr lang="en-US" sz="1600">
                        <a:solidFill>
                          <a:schemeClr val="tx1">
                            <a:lumMod val="75000"/>
                            <a:lumOff val="25000"/>
                          </a:schemeClr>
                        </a:solidFill>
                        <a:latin typeface="Garamond" panose="02020404030301010803" pitchFamily="18" charset="0"/>
                      </a:rPr>
                      <a:t>Anomaly</a:t>
                    </a:r>
                    <a:endParaRPr lang="en-US">
                      <a:solidFill>
                        <a:schemeClr val="tx1">
                          <a:lumMod val="75000"/>
                          <a:lumOff val="25000"/>
                        </a:schemeClr>
                      </a:solidFill>
                      <a:latin typeface="Garamond" panose="02020404030301010803" pitchFamily="18" charset="0"/>
                    </a:endParaRPr>
                  </a:p>
                </p:txBody>
              </p:sp>
            </p:grpSp>
          </p:grpSp>
        </p:grpSp>
        <p:sp>
          <p:nvSpPr>
            <p:cNvPr id="1034" name="TextBox 1033">
              <a:extLst>
                <a:ext uri="{FF2B5EF4-FFF2-40B4-BE49-F238E27FC236}">
                  <a16:creationId xmlns:a16="http://schemas.microsoft.com/office/drawing/2014/main" id="{17B9B300-0AF9-08B0-8BA3-D782F373319A}"/>
                </a:ext>
              </a:extLst>
            </p:cNvPr>
            <p:cNvSpPr txBox="1"/>
            <p:nvPr/>
          </p:nvSpPr>
          <p:spPr>
            <a:xfrm>
              <a:off x="895765" y="1384813"/>
              <a:ext cx="5342304" cy="400110"/>
            </a:xfrm>
            <a:prstGeom prst="rect">
              <a:avLst/>
            </a:prstGeom>
            <a:noFill/>
          </p:spPr>
          <p:txBody>
            <a:bodyPr wrap="square" lIns="91440" tIns="45720" rIns="91440" bIns="45720" rtlCol="0" anchor="t">
              <a:spAutoFit/>
            </a:bodyPr>
            <a:lstStyle/>
            <a:p>
              <a:pPr algn="ctr"/>
              <a:r>
                <a:rPr lang="en-US" sz="2000" b="1">
                  <a:solidFill>
                    <a:schemeClr val="tx1">
                      <a:lumMod val="75000"/>
                      <a:lumOff val="25000"/>
                    </a:schemeClr>
                  </a:solidFill>
                  <a:latin typeface="Garamond" panose="02020404030301010803" pitchFamily="18" charset="0"/>
                </a:rPr>
                <a:t>Correlation Coefficient Matrix</a:t>
              </a:r>
              <a:endParaRPr lang="en-US" sz="2400" b="1">
                <a:solidFill>
                  <a:schemeClr val="tx1">
                    <a:lumMod val="75000"/>
                    <a:lumOff val="25000"/>
                  </a:schemeClr>
                </a:solidFill>
                <a:latin typeface="Garamond" panose="02020404030301010803" pitchFamily="18" charset="0"/>
              </a:endParaRPr>
            </a:p>
          </p:txBody>
        </p:sp>
      </p:grpSp>
      <p:sp>
        <p:nvSpPr>
          <p:cNvPr id="1101" name="TextBox 1100">
            <a:extLst>
              <a:ext uri="{FF2B5EF4-FFF2-40B4-BE49-F238E27FC236}">
                <a16:creationId xmlns:a16="http://schemas.microsoft.com/office/drawing/2014/main" id="{D11657C2-B8CB-FCB4-FE70-E57C95E0838F}"/>
              </a:ext>
            </a:extLst>
          </p:cNvPr>
          <p:cNvSpPr txBox="1"/>
          <p:nvPr/>
        </p:nvSpPr>
        <p:spPr>
          <a:xfrm>
            <a:off x="19827224" y="13077685"/>
            <a:ext cx="702575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solidFill>
                  <a:schemeClr val="tx1">
                    <a:lumMod val="75000"/>
                    <a:lumOff val="25000"/>
                  </a:schemeClr>
                </a:solidFill>
                <a:latin typeface="Garamond"/>
              </a:rPr>
              <a:t>PCA analysis on the correlation between variables. Little to no correlation exists between NDVI and the 8-month ENSO lag, however there are positive correlations between NDVI and temperature, and ENSO and temperature. Meanwhile, there are negative correlations between temperature and precipitation. There is also a slight negative correlation between ENSO and precipitation. </a:t>
            </a:r>
          </a:p>
        </p:txBody>
      </p:sp>
      <p:grpSp>
        <p:nvGrpSpPr>
          <p:cNvPr id="1110" name="Group 1109">
            <a:extLst>
              <a:ext uri="{FF2B5EF4-FFF2-40B4-BE49-F238E27FC236}">
                <a16:creationId xmlns:a16="http://schemas.microsoft.com/office/drawing/2014/main" id="{60C77D1C-DC0A-3C53-7CF3-F98050E3A57E}"/>
              </a:ext>
            </a:extLst>
          </p:cNvPr>
          <p:cNvGrpSpPr/>
          <p:nvPr/>
        </p:nvGrpSpPr>
        <p:grpSpPr>
          <a:xfrm>
            <a:off x="18383297" y="19528439"/>
            <a:ext cx="1354058" cy="2122472"/>
            <a:chOff x="10693649" y="3508715"/>
            <a:chExt cx="1354058" cy="1451816"/>
          </a:xfrm>
        </p:grpSpPr>
        <p:cxnSp>
          <p:nvCxnSpPr>
            <p:cNvPr id="1111" name="Straight Connector 1110">
              <a:extLst>
                <a:ext uri="{FF2B5EF4-FFF2-40B4-BE49-F238E27FC236}">
                  <a16:creationId xmlns:a16="http://schemas.microsoft.com/office/drawing/2014/main" id="{6DF29CC9-D6A2-E6D1-F7D6-5B7E4EC1D333}"/>
                </a:ext>
              </a:extLst>
            </p:cNvPr>
            <p:cNvCxnSpPr>
              <a:cxnSpLocks/>
            </p:cNvCxnSpPr>
            <p:nvPr/>
          </p:nvCxnSpPr>
          <p:spPr>
            <a:xfrm>
              <a:off x="10723285" y="3979387"/>
              <a:ext cx="2164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1F9C0C5D-505F-0321-CE63-9BF9B7EC315A}"/>
                </a:ext>
              </a:extLst>
            </p:cNvPr>
            <p:cNvCxnSpPr>
              <a:cxnSpLocks/>
            </p:cNvCxnSpPr>
            <p:nvPr/>
          </p:nvCxnSpPr>
          <p:spPr>
            <a:xfrm>
              <a:off x="10723285" y="4292921"/>
              <a:ext cx="216426" cy="0"/>
            </a:xfrm>
            <a:prstGeom prst="line">
              <a:avLst/>
            </a:prstGeom>
            <a:ln w="28575">
              <a:solidFill>
                <a:srgbClr val="2078B4"/>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695C1377-5718-4300-1884-3097355C6C11}"/>
                </a:ext>
              </a:extLst>
            </p:cNvPr>
            <p:cNvCxnSpPr>
              <a:cxnSpLocks/>
            </p:cNvCxnSpPr>
            <p:nvPr/>
          </p:nvCxnSpPr>
          <p:spPr>
            <a:xfrm>
              <a:off x="10723285" y="4594166"/>
              <a:ext cx="216426" cy="0"/>
            </a:xfrm>
            <a:prstGeom prst="line">
              <a:avLst/>
            </a:prstGeom>
            <a:ln w="28575">
              <a:solidFill>
                <a:srgbClr val="34A02B"/>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57A9B80E-526B-35B7-BAEE-7E87A912342E}"/>
                </a:ext>
              </a:extLst>
            </p:cNvPr>
            <p:cNvCxnSpPr>
              <a:cxnSpLocks/>
            </p:cNvCxnSpPr>
            <p:nvPr/>
          </p:nvCxnSpPr>
          <p:spPr>
            <a:xfrm>
              <a:off x="10723285" y="4903893"/>
              <a:ext cx="21642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15" name="TextBox 1114">
              <a:extLst>
                <a:ext uri="{FF2B5EF4-FFF2-40B4-BE49-F238E27FC236}">
                  <a16:creationId xmlns:a16="http://schemas.microsoft.com/office/drawing/2014/main" id="{C8401141-63E5-3301-4547-9B1A5D553FA1}"/>
                </a:ext>
              </a:extLst>
            </p:cNvPr>
            <p:cNvSpPr txBox="1"/>
            <p:nvPr/>
          </p:nvSpPr>
          <p:spPr>
            <a:xfrm>
              <a:off x="10939711" y="3824724"/>
              <a:ext cx="575799" cy="210526"/>
            </a:xfrm>
            <a:prstGeom prst="rect">
              <a:avLst/>
            </a:prstGeom>
            <a:noFill/>
          </p:spPr>
          <p:txBody>
            <a:bodyPr wrap="none" rtlCol="0">
              <a:spAutoFit/>
            </a:bodyPr>
            <a:lstStyle/>
            <a:p>
              <a:r>
                <a:rPr lang="en-US" sz="1400">
                  <a:solidFill>
                    <a:schemeClr val="tx1">
                      <a:lumMod val="75000"/>
                      <a:lumOff val="25000"/>
                    </a:schemeClr>
                  </a:solidFill>
                  <a:latin typeface="Garamond" panose="02020404030301010803" pitchFamily="18" charset="0"/>
                </a:rPr>
                <a:t>Bahia</a:t>
              </a:r>
            </a:p>
          </p:txBody>
        </p:sp>
        <p:sp>
          <p:nvSpPr>
            <p:cNvPr id="1116" name="TextBox 1115">
              <a:extLst>
                <a:ext uri="{FF2B5EF4-FFF2-40B4-BE49-F238E27FC236}">
                  <a16:creationId xmlns:a16="http://schemas.microsoft.com/office/drawing/2014/main" id="{B567A203-1D2B-9B9E-1D5A-A102CFBAD81E}"/>
                </a:ext>
              </a:extLst>
            </p:cNvPr>
            <p:cNvSpPr txBox="1"/>
            <p:nvPr/>
          </p:nvSpPr>
          <p:spPr>
            <a:xfrm>
              <a:off x="10939711" y="4134451"/>
              <a:ext cx="1107996" cy="210526"/>
            </a:xfrm>
            <a:prstGeom prst="rect">
              <a:avLst/>
            </a:prstGeom>
            <a:noFill/>
          </p:spPr>
          <p:txBody>
            <a:bodyPr wrap="none" rtlCol="0">
              <a:spAutoFit/>
            </a:bodyPr>
            <a:lstStyle/>
            <a:p>
              <a:r>
                <a:rPr lang="en-US" sz="1400">
                  <a:solidFill>
                    <a:schemeClr val="tx1">
                      <a:lumMod val="75000"/>
                      <a:lumOff val="25000"/>
                    </a:schemeClr>
                  </a:solidFill>
                  <a:latin typeface="Garamond" panose="02020404030301010803" pitchFamily="18" charset="0"/>
                </a:rPr>
                <a:t>Mato Grosso</a:t>
              </a:r>
            </a:p>
          </p:txBody>
        </p:sp>
        <p:sp>
          <p:nvSpPr>
            <p:cNvPr id="1117" name="TextBox 1116">
              <a:extLst>
                <a:ext uri="{FF2B5EF4-FFF2-40B4-BE49-F238E27FC236}">
                  <a16:creationId xmlns:a16="http://schemas.microsoft.com/office/drawing/2014/main" id="{8E3FBAE1-746F-3D72-C293-048F2620CDAA}"/>
                </a:ext>
              </a:extLst>
            </p:cNvPr>
            <p:cNvSpPr txBox="1"/>
            <p:nvPr/>
          </p:nvSpPr>
          <p:spPr>
            <a:xfrm>
              <a:off x="10945366" y="4440278"/>
              <a:ext cx="486928" cy="210526"/>
            </a:xfrm>
            <a:prstGeom prst="rect">
              <a:avLst/>
            </a:prstGeom>
            <a:noFill/>
          </p:spPr>
          <p:txBody>
            <a:bodyPr wrap="none" rtlCol="0">
              <a:spAutoFit/>
            </a:bodyPr>
            <a:lstStyle/>
            <a:p>
              <a:r>
                <a:rPr lang="en-US" sz="1400">
                  <a:solidFill>
                    <a:schemeClr val="tx1">
                      <a:lumMod val="75000"/>
                      <a:lumOff val="25000"/>
                    </a:schemeClr>
                  </a:solidFill>
                  <a:latin typeface="Garamond" panose="02020404030301010803" pitchFamily="18" charset="0"/>
                </a:rPr>
                <a:t>Pará</a:t>
              </a:r>
            </a:p>
          </p:txBody>
        </p:sp>
        <p:sp>
          <p:nvSpPr>
            <p:cNvPr id="1118" name="TextBox 1117">
              <a:extLst>
                <a:ext uri="{FF2B5EF4-FFF2-40B4-BE49-F238E27FC236}">
                  <a16:creationId xmlns:a16="http://schemas.microsoft.com/office/drawing/2014/main" id="{F0FE055F-2906-96B6-79BA-9265A49948EB}"/>
                </a:ext>
              </a:extLst>
            </p:cNvPr>
            <p:cNvSpPr txBox="1"/>
            <p:nvPr/>
          </p:nvSpPr>
          <p:spPr>
            <a:xfrm>
              <a:off x="10939711" y="4750005"/>
              <a:ext cx="865237" cy="210526"/>
            </a:xfrm>
            <a:prstGeom prst="rect">
              <a:avLst/>
            </a:prstGeom>
            <a:noFill/>
          </p:spPr>
          <p:txBody>
            <a:bodyPr wrap="none" rtlCol="0">
              <a:spAutoFit/>
            </a:bodyPr>
            <a:lstStyle/>
            <a:p>
              <a:r>
                <a:rPr lang="en-US" sz="1400">
                  <a:solidFill>
                    <a:schemeClr val="tx1">
                      <a:lumMod val="75000"/>
                      <a:lumOff val="25000"/>
                    </a:schemeClr>
                  </a:solidFill>
                  <a:latin typeface="Garamond" panose="02020404030301010803" pitchFamily="18" charset="0"/>
                </a:rPr>
                <a:t>Tocantins</a:t>
              </a:r>
            </a:p>
          </p:txBody>
        </p:sp>
        <p:sp>
          <p:nvSpPr>
            <p:cNvPr id="1119" name="TextBox 1118">
              <a:extLst>
                <a:ext uri="{FF2B5EF4-FFF2-40B4-BE49-F238E27FC236}">
                  <a16:creationId xmlns:a16="http://schemas.microsoft.com/office/drawing/2014/main" id="{48B678E4-094E-75C4-6FC3-6C1D9C521A6E}"/>
                </a:ext>
              </a:extLst>
            </p:cNvPr>
            <p:cNvSpPr txBox="1"/>
            <p:nvPr/>
          </p:nvSpPr>
          <p:spPr>
            <a:xfrm>
              <a:off x="10693649" y="3508715"/>
              <a:ext cx="611065" cy="231578"/>
            </a:xfrm>
            <a:prstGeom prst="rect">
              <a:avLst/>
            </a:prstGeom>
            <a:noFill/>
          </p:spPr>
          <p:txBody>
            <a:bodyPr wrap="none" rtlCol="0">
              <a:spAutoFit/>
            </a:bodyPr>
            <a:lstStyle/>
            <a:p>
              <a:r>
                <a:rPr lang="en-US" sz="1600" b="1">
                  <a:solidFill>
                    <a:schemeClr val="tx1">
                      <a:lumMod val="75000"/>
                      <a:lumOff val="25000"/>
                    </a:schemeClr>
                  </a:solidFill>
                  <a:latin typeface="Garamond" panose="02020404030301010803" pitchFamily="18" charset="0"/>
                </a:rPr>
                <a:t>State</a:t>
              </a:r>
            </a:p>
          </p:txBody>
        </p:sp>
      </p:grpSp>
      <p:pic>
        <p:nvPicPr>
          <p:cNvPr id="1121" name="Content Placeholder 4" descr="A graph of a graph showing the number of months and months&#10;&#10;Description automatically generated with medium confidence">
            <a:extLst>
              <a:ext uri="{FF2B5EF4-FFF2-40B4-BE49-F238E27FC236}">
                <a16:creationId xmlns:a16="http://schemas.microsoft.com/office/drawing/2014/main" id="{A540F1EF-112E-16E9-A37B-13E7F0ED37E6}"/>
              </a:ext>
            </a:extLst>
          </p:cNvPr>
          <p:cNvPicPr>
            <a:picLocks noChangeAspect="1"/>
          </p:cNvPicPr>
          <p:nvPr/>
        </p:nvPicPr>
        <p:blipFill rotWithShape="1">
          <a:blip r:embed="rId14">
            <a:extLst>
              <a:ext uri="{28A0092B-C50C-407E-A947-70E740481C1C}">
                <a14:useLocalDpi xmlns:a14="http://schemas.microsoft.com/office/drawing/2010/main" val="0"/>
              </a:ext>
            </a:extLst>
          </a:blip>
          <a:srcRect l="6383" t="8062" r="7942" b="8033"/>
          <a:stretch/>
        </p:blipFill>
        <p:spPr>
          <a:xfrm>
            <a:off x="20149136" y="17150361"/>
            <a:ext cx="6023671" cy="4417412"/>
          </a:xfrm>
          <a:prstGeom prst="rect">
            <a:avLst/>
          </a:prstGeom>
        </p:spPr>
      </p:pic>
      <p:sp>
        <p:nvSpPr>
          <p:cNvPr id="1122" name="TextBox 1121">
            <a:extLst>
              <a:ext uri="{FF2B5EF4-FFF2-40B4-BE49-F238E27FC236}">
                <a16:creationId xmlns:a16="http://schemas.microsoft.com/office/drawing/2014/main" id="{616F5692-F5B1-7BE7-9417-A043ABD83A57}"/>
              </a:ext>
            </a:extLst>
          </p:cNvPr>
          <p:cNvSpPr txBox="1"/>
          <p:nvPr/>
        </p:nvSpPr>
        <p:spPr>
          <a:xfrm>
            <a:off x="20289366" y="16710232"/>
            <a:ext cx="5849743" cy="369332"/>
          </a:xfrm>
          <a:prstGeom prst="rect">
            <a:avLst/>
          </a:prstGeom>
          <a:noFill/>
        </p:spPr>
        <p:txBody>
          <a:bodyPr wrap="none" lIns="91440" tIns="45720" rIns="91440" bIns="45720" rtlCol="0" anchor="t">
            <a:spAutoFit/>
          </a:bodyPr>
          <a:lstStyle/>
          <a:p>
            <a:pPr algn="ctr"/>
            <a:r>
              <a:rPr lang="en-US" b="1">
                <a:solidFill>
                  <a:schemeClr val="tx1">
                    <a:lumMod val="75000"/>
                    <a:lumOff val="25000"/>
                  </a:schemeClr>
                </a:solidFill>
                <a:latin typeface="Garamond" panose="02020404030301010803" pitchFamily="18" charset="0"/>
              </a:rPr>
              <a:t>Monthly Soy* NDVI and </a:t>
            </a:r>
            <a:r>
              <a:rPr lang="en-US" b="1">
                <a:solidFill>
                  <a:schemeClr val="tx1">
                    <a:lumMod val="75000"/>
                    <a:lumOff val="25000"/>
                  </a:schemeClr>
                </a:solidFill>
                <a:latin typeface="Garamond" panose="02020404030301010803" pitchFamily="18" charset="0"/>
                <a:ea typeface="+mn-lt"/>
                <a:cs typeface="+mn-lt"/>
              </a:rPr>
              <a:t>ENSO Anomaly (8-Month Lag) </a:t>
            </a:r>
            <a:endParaRPr lang="en-US" b="1">
              <a:solidFill>
                <a:schemeClr val="tx1">
                  <a:lumMod val="75000"/>
                  <a:lumOff val="25000"/>
                </a:schemeClr>
              </a:solidFill>
              <a:latin typeface="Garamond" panose="02020404030301010803" pitchFamily="18" charset="0"/>
            </a:endParaRPr>
          </a:p>
        </p:txBody>
      </p:sp>
      <p:sp>
        <p:nvSpPr>
          <p:cNvPr id="1124" name="TextBox 1123">
            <a:extLst>
              <a:ext uri="{FF2B5EF4-FFF2-40B4-BE49-F238E27FC236}">
                <a16:creationId xmlns:a16="http://schemas.microsoft.com/office/drawing/2014/main" id="{49539334-5107-875D-32DD-FC1B2ED519AE}"/>
              </a:ext>
            </a:extLst>
          </p:cNvPr>
          <p:cNvSpPr txBox="1"/>
          <p:nvPr/>
        </p:nvSpPr>
        <p:spPr>
          <a:xfrm>
            <a:off x="21749075" y="21522961"/>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01</a:t>
            </a:r>
          </a:p>
        </p:txBody>
      </p:sp>
      <p:sp>
        <p:nvSpPr>
          <p:cNvPr id="1125" name="TextBox 1124">
            <a:extLst>
              <a:ext uri="{FF2B5EF4-FFF2-40B4-BE49-F238E27FC236}">
                <a16:creationId xmlns:a16="http://schemas.microsoft.com/office/drawing/2014/main" id="{B223B0E4-034C-8698-54CC-984F13BA7FF5}"/>
              </a:ext>
            </a:extLst>
          </p:cNvPr>
          <p:cNvSpPr txBox="1"/>
          <p:nvPr/>
        </p:nvSpPr>
        <p:spPr>
          <a:xfrm>
            <a:off x="22242794" y="21522961"/>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02</a:t>
            </a:r>
          </a:p>
        </p:txBody>
      </p:sp>
      <p:sp>
        <p:nvSpPr>
          <p:cNvPr id="1126" name="TextBox 1125">
            <a:extLst>
              <a:ext uri="{FF2B5EF4-FFF2-40B4-BE49-F238E27FC236}">
                <a16:creationId xmlns:a16="http://schemas.microsoft.com/office/drawing/2014/main" id="{5132DF8D-41EE-0C5E-0A26-26EEC8323750}"/>
              </a:ext>
            </a:extLst>
          </p:cNvPr>
          <p:cNvSpPr txBox="1"/>
          <p:nvPr/>
        </p:nvSpPr>
        <p:spPr>
          <a:xfrm>
            <a:off x="22736513" y="21522959"/>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03</a:t>
            </a:r>
          </a:p>
        </p:txBody>
      </p:sp>
      <p:sp>
        <p:nvSpPr>
          <p:cNvPr id="1127" name="TextBox 1126">
            <a:extLst>
              <a:ext uri="{FF2B5EF4-FFF2-40B4-BE49-F238E27FC236}">
                <a16:creationId xmlns:a16="http://schemas.microsoft.com/office/drawing/2014/main" id="{0C041AF9-53D1-75DE-F13F-F9CC80536346}"/>
              </a:ext>
            </a:extLst>
          </p:cNvPr>
          <p:cNvSpPr txBox="1"/>
          <p:nvPr/>
        </p:nvSpPr>
        <p:spPr>
          <a:xfrm>
            <a:off x="23230232" y="21522959"/>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04</a:t>
            </a:r>
          </a:p>
        </p:txBody>
      </p:sp>
      <p:sp>
        <p:nvSpPr>
          <p:cNvPr id="1128" name="TextBox 1127">
            <a:extLst>
              <a:ext uri="{FF2B5EF4-FFF2-40B4-BE49-F238E27FC236}">
                <a16:creationId xmlns:a16="http://schemas.microsoft.com/office/drawing/2014/main" id="{96F1D990-AEA2-EB3A-A24B-E79046AFF601}"/>
              </a:ext>
            </a:extLst>
          </p:cNvPr>
          <p:cNvSpPr txBox="1"/>
          <p:nvPr/>
        </p:nvSpPr>
        <p:spPr>
          <a:xfrm>
            <a:off x="23723951" y="21522959"/>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05</a:t>
            </a:r>
          </a:p>
        </p:txBody>
      </p:sp>
      <p:sp>
        <p:nvSpPr>
          <p:cNvPr id="1129" name="TextBox 1128">
            <a:extLst>
              <a:ext uri="{FF2B5EF4-FFF2-40B4-BE49-F238E27FC236}">
                <a16:creationId xmlns:a16="http://schemas.microsoft.com/office/drawing/2014/main" id="{1EFA5BFC-5BEE-0CB1-1FBC-003BAAFC5F40}"/>
              </a:ext>
            </a:extLst>
          </p:cNvPr>
          <p:cNvSpPr txBox="1"/>
          <p:nvPr/>
        </p:nvSpPr>
        <p:spPr>
          <a:xfrm>
            <a:off x="24217670" y="21522958"/>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06</a:t>
            </a:r>
          </a:p>
        </p:txBody>
      </p:sp>
      <p:sp>
        <p:nvSpPr>
          <p:cNvPr id="1130" name="TextBox 1129">
            <a:extLst>
              <a:ext uri="{FF2B5EF4-FFF2-40B4-BE49-F238E27FC236}">
                <a16:creationId xmlns:a16="http://schemas.microsoft.com/office/drawing/2014/main" id="{AFDD9711-37B1-F07E-FF9E-08AB0BB17DEF}"/>
              </a:ext>
            </a:extLst>
          </p:cNvPr>
          <p:cNvSpPr txBox="1"/>
          <p:nvPr/>
        </p:nvSpPr>
        <p:spPr>
          <a:xfrm>
            <a:off x="24707257" y="21522958"/>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07</a:t>
            </a:r>
          </a:p>
        </p:txBody>
      </p:sp>
      <p:sp>
        <p:nvSpPr>
          <p:cNvPr id="1131" name="TextBox 1130">
            <a:extLst>
              <a:ext uri="{FF2B5EF4-FFF2-40B4-BE49-F238E27FC236}">
                <a16:creationId xmlns:a16="http://schemas.microsoft.com/office/drawing/2014/main" id="{DE4713A2-F08A-8DF1-4AD2-3C0251D1A945}"/>
              </a:ext>
            </a:extLst>
          </p:cNvPr>
          <p:cNvSpPr txBox="1"/>
          <p:nvPr/>
        </p:nvSpPr>
        <p:spPr>
          <a:xfrm>
            <a:off x="25201032" y="21522957"/>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08</a:t>
            </a:r>
          </a:p>
        </p:txBody>
      </p:sp>
      <p:sp>
        <p:nvSpPr>
          <p:cNvPr id="1132" name="TextBox 1131">
            <a:extLst>
              <a:ext uri="{FF2B5EF4-FFF2-40B4-BE49-F238E27FC236}">
                <a16:creationId xmlns:a16="http://schemas.microsoft.com/office/drawing/2014/main" id="{D60C596E-5FD9-9492-B491-5A6725DE6375}"/>
              </a:ext>
            </a:extLst>
          </p:cNvPr>
          <p:cNvSpPr txBox="1"/>
          <p:nvPr/>
        </p:nvSpPr>
        <p:spPr>
          <a:xfrm>
            <a:off x="25685189" y="21518799"/>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09</a:t>
            </a:r>
          </a:p>
        </p:txBody>
      </p:sp>
      <p:sp>
        <p:nvSpPr>
          <p:cNvPr id="1133" name="TextBox 1132">
            <a:extLst>
              <a:ext uri="{FF2B5EF4-FFF2-40B4-BE49-F238E27FC236}">
                <a16:creationId xmlns:a16="http://schemas.microsoft.com/office/drawing/2014/main" id="{53D01D95-D77C-4D10-3122-7AD8C00F9E9B}"/>
              </a:ext>
            </a:extLst>
          </p:cNvPr>
          <p:cNvSpPr txBox="1"/>
          <p:nvPr/>
        </p:nvSpPr>
        <p:spPr>
          <a:xfrm>
            <a:off x="20271997" y="21519529"/>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10</a:t>
            </a:r>
          </a:p>
        </p:txBody>
      </p:sp>
      <p:sp>
        <p:nvSpPr>
          <p:cNvPr id="1134" name="TextBox 1133">
            <a:extLst>
              <a:ext uri="{FF2B5EF4-FFF2-40B4-BE49-F238E27FC236}">
                <a16:creationId xmlns:a16="http://schemas.microsoft.com/office/drawing/2014/main" id="{6C33756D-6F5C-C151-CB24-88DE5C3ABBEA}"/>
              </a:ext>
            </a:extLst>
          </p:cNvPr>
          <p:cNvSpPr txBox="1"/>
          <p:nvPr/>
        </p:nvSpPr>
        <p:spPr>
          <a:xfrm>
            <a:off x="20760963" y="21528824"/>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11</a:t>
            </a:r>
          </a:p>
        </p:txBody>
      </p:sp>
      <p:sp>
        <p:nvSpPr>
          <p:cNvPr id="1135" name="TextBox 1134">
            <a:extLst>
              <a:ext uri="{FF2B5EF4-FFF2-40B4-BE49-F238E27FC236}">
                <a16:creationId xmlns:a16="http://schemas.microsoft.com/office/drawing/2014/main" id="{FC7F760B-159F-2036-36F2-93C662D44C22}"/>
              </a:ext>
            </a:extLst>
          </p:cNvPr>
          <p:cNvSpPr txBox="1"/>
          <p:nvPr/>
        </p:nvSpPr>
        <p:spPr>
          <a:xfrm>
            <a:off x="21249929" y="21523150"/>
            <a:ext cx="354584"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12</a:t>
            </a:r>
          </a:p>
        </p:txBody>
      </p:sp>
      <p:sp>
        <p:nvSpPr>
          <p:cNvPr id="1136" name="TextBox 1135">
            <a:extLst>
              <a:ext uri="{FF2B5EF4-FFF2-40B4-BE49-F238E27FC236}">
                <a16:creationId xmlns:a16="http://schemas.microsoft.com/office/drawing/2014/main" id="{41B49445-C93E-8369-601D-F6BE48D484EA}"/>
              </a:ext>
            </a:extLst>
          </p:cNvPr>
          <p:cNvSpPr txBox="1"/>
          <p:nvPr/>
        </p:nvSpPr>
        <p:spPr>
          <a:xfrm>
            <a:off x="19937436" y="18592637"/>
            <a:ext cx="269625"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1</a:t>
            </a:r>
          </a:p>
        </p:txBody>
      </p:sp>
      <p:sp>
        <p:nvSpPr>
          <p:cNvPr id="1137" name="TextBox 1136">
            <a:extLst>
              <a:ext uri="{FF2B5EF4-FFF2-40B4-BE49-F238E27FC236}">
                <a16:creationId xmlns:a16="http://schemas.microsoft.com/office/drawing/2014/main" id="{0184EDA7-6D0A-87E7-9089-8AEC966EFBBC}"/>
              </a:ext>
            </a:extLst>
          </p:cNvPr>
          <p:cNvSpPr txBox="1"/>
          <p:nvPr/>
        </p:nvSpPr>
        <p:spPr>
          <a:xfrm>
            <a:off x="19948851" y="19418048"/>
            <a:ext cx="269625"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0</a:t>
            </a:r>
          </a:p>
        </p:txBody>
      </p:sp>
      <p:sp>
        <p:nvSpPr>
          <p:cNvPr id="1138" name="TextBox 1137">
            <a:extLst>
              <a:ext uri="{FF2B5EF4-FFF2-40B4-BE49-F238E27FC236}">
                <a16:creationId xmlns:a16="http://schemas.microsoft.com/office/drawing/2014/main" id="{BD3C9FCC-5C4D-2A6B-A4E3-4EC527A3DF73}"/>
              </a:ext>
            </a:extLst>
          </p:cNvPr>
          <p:cNvSpPr txBox="1"/>
          <p:nvPr/>
        </p:nvSpPr>
        <p:spPr>
          <a:xfrm>
            <a:off x="19851034" y="20253291"/>
            <a:ext cx="376524"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-1</a:t>
            </a:r>
          </a:p>
        </p:txBody>
      </p:sp>
      <p:sp>
        <p:nvSpPr>
          <p:cNvPr id="1139" name="TextBox 1138">
            <a:extLst>
              <a:ext uri="{FF2B5EF4-FFF2-40B4-BE49-F238E27FC236}">
                <a16:creationId xmlns:a16="http://schemas.microsoft.com/office/drawing/2014/main" id="{700849B7-B6C5-320B-8DF2-3155EF0164A1}"/>
              </a:ext>
            </a:extLst>
          </p:cNvPr>
          <p:cNvSpPr txBox="1"/>
          <p:nvPr/>
        </p:nvSpPr>
        <p:spPr>
          <a:xfrm>
            <a:off x="19856731" y="21078702"/>
            <a:ext cx="376524"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-2</a:t>
            </a:r>
          </a:p>
        </p:txBody>
      </p:sp>
      <p:sp>
        <p:nvSpPr>
          <p:cNvPr id="1140" name="TextBox 1139">
            <a:extLst>
              <a:ext uri="{FF2B5EF4-FFF2-40B4-BE49-F238E27FC236}">
                <a16:creationId xmlns:a16="http://schemas.microsoft.com/office/drawing/2014/main" id="{A3A2FCD3-C7C9-1814-05D2-F6D87BAA85B7}"/>
              </a:ext>
            </a:extLst>
          </p:cNvPr>
          <p:cNvSpPr txBox="1"/>
          <p:nvPr/>
        </p:nvSpPr>
        <p:spPr>
          <a:xfrm>
            <a:off x="19943392" y="17778719"/>
            <a:ext cx="269625" cy="307777"/>
          </a:xfrm>
          <a:prstGeom prst="rect">
            <a:avLst/>
          </a:prstGeom>
          <a:noFill/>
        </p:spPr>
        <p:txBody>
          <a:bodyPr wrap="none" rtlCol="0">
            <a:spAutoFit/>
          </a:bodyPr>
          <a:lstStyle/>
          <a:p>
            <a:pPr algn="ctr"/>
            <a:r>
              <a:rPr lang="en-US" sz="1400">
                <a:solidFill>
                  <a:schemeClr val="tx1">
                    <a:lumMod val="75000"/>
                    <a:lumOff val="25000"/>
                  </a:schemeClr>
                </a:solidFill>
                <a:latin typeface="Garamond" panose="02020404030301010803" pitchFamily="18" charset="0"/>
              </a:rPr>
              <a:t>2</a:t>
            </a:r>
          </a:p>
        </p:txBody>
      </p:sp>
      <p:sp>
        <p:nvSpPr>
          <p:cNvPr id="1141" name="TextBox 1140">
            <a:extLst>
              <a:ext uri="{FF2B5EF4-FFF2-40B4-BE49-F238E27FC236}">
                <a16:creationId xmlns:a16="http://schemas.microsoft.com/office/drawing/2014/main" id="{0753745B-36ED-4A1F-9D81-80AFD4850461}"/>
              </a:ext>
            </a:extLst>
          </p:cNvPr>
          <p:cNvSpPr txBox="1"/>
          <p:nvPr/>
        </p:nvSpPr>
        <p:spPr>
          <a:xfrm>
            <a:off x="26127892" y="18592637"/>
            <a:ext cx="479631"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0.1</a:t>
            </a:r>
          </a:p>
        </p:txBody>
      </p:sp>
      <p:sp>
        <p:nvSpPr>
          <p:cNvPr id="1142" name="TextBox 1141">
            <a:extLst>
              <a:ext uri="{FF2B5EF4-FFF2-40B4-BE49-F238E27FC236}">
                <a16:creationId xmlns:a16="http://schemas.microsoft.com/office/drawing/2014/main" id="{85ED004D-440B-5FCE-8D28-A6918C988B1B}"/>
              </a:ext>
            </a:extLst>
          </p:cNvPr>
          <p:cNvSpPr txBox="1"/>
          <p:nvPr/>
        </p:nvSpPr>
        <p:spPr>
          <a:xfrm>
            <a:off x="26119644" y="19418048"/>
            <a:ext cx="414356"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0</a:t>
            </a:r>
          </a:p>
        </p:txBody>
      </p:sp>
      <p:sp>
        <p:nvSpPr>
          <p:cNvPr id="1143" name="TextBox 1142">
            <a:extLst>
              <a:ext uri="{FF2B5EF4-FFF2-40B4-BE49-F238E27FC236}">
                <a16:creationId xmlns:a16="http://schemas.microsoft.com/office/drawing/2014/main" id="{3FF3ED53-AC97-EFED-49B6-0C514FAFE2E2}"/>
              </a:ext>
            </a:extLst>
          </p:cNvPr>
          <p:cNvSpPr txBox="1"/>
          <p:nvPr/>
        </p:nvSpPr>
        <p:spPr>
          <a:xfrm>
            <a:off x="26038872" y="20253291"/>
            <a:ext cx="629704"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-0.1</a:t>
            </a:r>
          </a:p>
        </p:txBody>
      </p:sp>
      <p:sp>
        <p:nvSpPr>
          <p:cNvPr id="1144" name="TextBox 1143">
            <a:extLst>
              <a:ext uri="{FF2B5EF4-FFF2-40B4-BE49-F238E27FC236}">
                <a16:creationId xmlns:a16="http://schemas.microsoft.com/office/drawing/2014/main" id="{F5E7ED44-3E3D-B8B9-2D04-2017B8A4B4A9}"/>
              </a:ext>
            </a:extLst>
          </p:cNvPr>
          <p:cNvSpPr txBox="1"/>
          <p:nvPr/>
        </p:nvSpPr>
        <p:spPr>
          <a:xfrm>
            <a:off x="26064233" y="21088534"/>
            <a:ext cx="549248"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-0.2</a:t>
            </a:r>
          </a:p>
        </p:txBody>
      </p:sp>
      <p:sp>
        <p:nvSpPr>
          <p:cNvPr id="1145" name="TextBox 1144">
            <a:extLst>
              <a:ext uri="{FF2B5EF4-FFF2-40B4-BE49-F238E27FC236}">
                <a16:creationId xmlns:a16="http://schemas.microsoft.com/office/drawing/2014/main" id="{0D69FAC8-C195-FE78-40AE-73F88BF34950}"/>
              </a:ext>
            </a:extLst>
          </p:cNvPr>
          <p:cNvSpPr txBox="1"/>
          <p:nvPr/>
        </p:nvSpPr>
        <p:spPr>
          <a:xfrm>
            <a:off x="26133849" y="17778719"/>
            <a:ext cx="479632" cy="307777"/>
          </a:xfrm>
          <a:prstGeom prst="rect">
            <a:avLst/>
          </a:prstGeom>
          <a:noFill/>
        </p:spPr>
        <p:txBody>
          <a:bodyPr wrap="square" rtlCol="0">
            <a:spAutoFit/>
          </a:bodyPr>
          <a:lstStyle/>
          <a:p>
            <a:pPr algn="ctr"/>
            <a:r>
              <a:rPr lang="en-US" sz="1400">
                <a:solidFill>
                  <a:schemeClr val="tx1">
                    <a:lumMod val="75000"/>
                    <a:lumOff val="25000"/>
                  </a:schemeClr>
                </a:solidFill>
                <a:latin typeface="Garamond" panose="02020404030301010803" pitchFamily="18" charset="0"/>
              </a:rPr>
              <a:t>0.2</a:t>
            </a:r>
          </a:p>
        </p:txBody>
      </p:sp>
      <p:sp>
        <p:nvSpPr>
          <p:cNvPr id="1146" name="TextBox 1145">
            <a:extLst>
              <a:ext uri="{FF2B5EF4-FFF2-40B4-BE49-F238E27FC236}">
                <a16:creationId xmlns:a16="http://schemas.microsoft.com/office/drawing/2014/main" id="{EFA9CA8C-61D8-376F-9117-64030C802145}"/>
              </a:ext>
            </a:extLst>
          </p:cNvPr>
          <p:cNvSpPr txBox="1"/>
          <p:nvPr/>
        </p:nvSpPr>
        <p:spPr>
          <a:xfrm rot="5400000">
            <a:off x="26188549" y="19283402"/>
            <a:ext cx="829971" cy="369332"/>
          </a:xfrm>
          <a:prstGeom prst="rect">
            <a:avLst/>
          </a:prstGeom>
          <a:noFill/>
        </p:spPr>
        <p:txBody>
          <a:bodyPr wrap="none" lIns="91440" tIns="45720" rIns="91440" bIns="45720" rtlCol="0" anchor="t">
            <a:spAutoFit/>
          </a:bodyPr>
          <a:lstStyle/>
          <a:p>
            <a:pPr algn="ctr"/>
            <a:r>
              <a:rPr lang="en-US">
                <a:solidFill>
                  <a:schemeClr val="tx1">
                    <a:lumMod val="75000"/>
                    <a:lumOff val="25000"/>
                  </a:schemeClr>
                </a:solidFill>
                <a:latin typeface="Garamond" panose="02020404030301010803" pitchFamily="18" charset="0"/>
              </a:rPr>
              <a:t> NDVI</a:t>
            </a:r>
            <a:endParaRPr lang="en-US" sz="2000">
              <a:latin typeface="Garamond" panose="02020404030301010803" pitchFamily="18" charset="0"/>
            </a:endParaRPr>
          </a:p>
        </p:txBody>
      </p:sp>
      <p:sp>
        <p:nvSpPr>
          <p:cNvPr id="1148" name="TextBox 1147">
            <a:extLst>
              <a:ext uri="{FF2B5EF4-FFF2-40B4-BE49-F238E27FC236}">
                <a16:creationId xmlns:a16="http://schemas.microsoft.com/office/drawing/2014/main" id="{FA07D8EF-1476-E7B9-9F02-032B24BBCF7C}"/>
              </a:ext>
            </a:extLst>
          </p:cNvPr>
          <p:cNvSpPr txBox="1"/>
          <p:nvPr/>
        </p:nvSpPr>
        <p:spPr>
          <a:xfrm>
            <a:off x="23823785" y="22024095"/>
            <a:ext cx="2866490" cy="307777"/>
          </a:xfrm>
          <a:prstGeom prst="rect">
            <a:avLst/>
          </a:prstGeom>
          <a:noFill/>
        </p:spPr>
        <p:txBody>
          <a:bodyPr wrap="square" lIns="91440" tIns="45720" rIns="91440" bIns="45720" rtlCol="0" anchor="t">
            <a:spAutoFit/>
          </a:bodyPr>
          <a:lstStyle/>
          <a:p>
            <a:pPr algn="ctr"/>
            <a:r>
              <a:rPr lang="en-US" sz="1400">
                <a:solidFill>
                  <a:schemeClr val="tx1">
                    <a:lumMod val="75000"/>
                    <a:lumOff val="25000"/>
                  </a:schemeClr>
                </a:solidFill>
                <a:latin typeface="Garamond" panose="02020404030301010803" pitchFamily="18" charset="0"/>
              </a:rPr>
              <a:t>*Soy crop mask by MapBiomas</a:t>
            </a:r>
          </a:p>
        </p:txBody>
      </p:sp>
      <p:sp>
        <p:nvSpPr>
          <p:cNvPr id="1149" name="TextBox 1148">
            <a:extLst>
              <a:ext uri="{FF2B5EF4-FFF2-40B4-BE49-F238E27FC236}">
                <a16:creationId xmlns:a16="http://schemas.microsoft.com/office/drawing/2014/main" id="{16C01E04-9A6F-E93A-02C0-EE0119B29A1D}"/>
              </a:ext>
            </a:extLst>
          </p:cNvPr>
          <p:cNvSpPr txBox="1"/>
          <p:nvPr/>
        </p:nvSpPr>
        <p:spPr>
          <a:xfrm>
            <a:off x="22770703" y="21868317"/>
            <a:ext cx="795410" cy="369332"/>
          </a:xfrm>
          <a:prstGeom prst="rect">
            <a:avLst/>
          </a:prstGeom>
          <a:noFill/>
        </p:spPr>
        <p:txBody>
          <a:bodyPr wrap="none" lIns="91440" tIns="45720" rIns="91440" bIns="45720" rtlCol="0" anchor="t">
            <a:spAutoFit/>
          </a:bodyPr>
          <a:lstStyle/>
          <a:p>
            <a:pPr algn="ctr"/>
            <a:r>
              <a:rPr lang="en-US">
                <a:solidFill>
                  <a:schemeClr val="tx1">
                    <a:lumMod val="75000"/>
                    <a:lumOff val="25000"/>
                  </a:schemeClr>
                </a:solidFill>
                <a:latin typeface="Garamond" panose="02020404030301010803" pitchFamily="18" charset="0"/>
              </a:rPr>
              <a:t>Month</a:t>
            </a:r>
            <a:endParaRPr lang="en-US" sz="2000">
              <a:latin typeface="Garamond" panose="02020404030301010803" pitchFamily="18" charset="0"/>
            </a:endParaRPr>
          </a:p>
        </p:txBody>
      </p:sp>
      <p:sp>
        <p:nvSpPr>
          <p:cNvPr id="1150" name="TextBox 1149">
            <a:extLst>
              <a:ext uri="{FF2B5EF4-FFF2-40B4-BE49-F238E27FC236}">
                <a16:creationId xmlns:a16="http://schemas.microsoft.com/office/drawing/2014/main" id="{19AA05DA-026B-2849-1C42-9A7BAC23F88E}"/>
              </a:ext>
            </a:extLst>
          </p:cNvPr>
          <p:cNvSpPr txBox="1"/>
          <p:nvPr/>
        </p:nvSpPr>
        <p:spPr>
          <a:xfrm rot="-5400000">
            <a:off x="18727526" y="19045088"/>
            <a:ext cx="2156360" cy="369332"/>
          </a:xfrm>
          <a:prstGeom prst="rect">
            <a:avLst/>
          </a:prstGeom>
          <a:noFill/>
        </p:spPr>
        <p:txBody>
          <a:bodyPr wrap="none" lIns="91440" tIns="45720" rIns="91440" bIns="45720" rtlCol="0" anchor="t">
            <a:spAutoFit/>
          </a:bodyPr>
          <a:lstStyle/>
          <a:p>
            <a:pPr algn="ctr"/>
            <a:r>
              <a:rPr lang="en-US">
                <a:solidFill>
                  <a:schemeClr val="tx1">
                    <a:lumMod val="75000"/>
                    <a:lumOff val="25000"/>
                  </a:schemeClr>
                </a:solidFill>
                <a:latin typeface="Garamond" panose="02020404030301010803" pitchFamily="18" charset="0"/>
              </a:rPr>
              <a:t> ENSO SST Anomaly</a:t>
            </a:r>
            <a:endParaRPr lang="en-US" sz="2000">
              <a:latin typeface="Garamond" panose="02020404030301010803" pitchFamily="18" charset="0"/>
            </a:endParaRPr>
          </a:p>
        </p:txBody>
      </p:sp>
      <p:sp>
        <p:nvSpPr>
          <p:cNvPr id="56" name="TextBox 55">
            <a:extLst>
              <a:ext uri="{FF2B5EF4-FFF2-40B4-BE49-F238E27FC236}">
                <a16:creationId xmlns:a16="http://schemas.microsoft.com/office/drawing/2014/main" id="{E9E05E39-017A-2356-73BC-4F2C2AC87F6E}"/>
              </a:ext>
            </a:extLst>
          </p:cNvPr>
          <p:cNvSpPr txBox="1"/>
          <p:nvPr/>
        </p:nvSpPr>
        <p:spPr>
          <a:xfrm>
            <a:off x="15007130" y="18214864"/>
            <a:ext cx="34067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solidFill>
                  <a:schemeClr val="tx1">
                    <a:lumMod val="75000"/>
                    <a:lumOff val="25000"/>
                  </a:schemeClr>
                </a:solidFill>
                <a:latin typeface="Garamond"/>
              </a:rPr>
              <a:t>Soybean NDVI and ENSO anomalies do not correspond well with one another, suggesting a seasonal disconnect between the local effects of ENSO and soy NDVI.</a:t>
            </a:r>
          </a:p>
        </p:txBody>
      </p:sp>
    </p:spTree>
    <p:extLst>
      <p:ext uri="{BB962C8B-B14F-4D97-AF65-F5344CB8AC3E}">
        <p14:creationId xmlns:p14="http://schemas.microsoft.com/office/powerpoint/2010/main" val="2680647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ab83896-aab5-4bd0-8483-2509975cde97">
      <UserInfo>
        <DisplayName/>
        <AccountId xsi:nil="true"/>
        <AccountType/>
      </UserInfo>
    </SharedWithUsers>
    <lcf76f155ced4ddcb4097134ff3c332f xmlns="4eda033e-a47d-4c30-b1aa-2ec495e3f466">
      <Terms xmlns="http://schemas.microsoft.com/office/infopath/2007/PartnerControls"/>
    </lcf76f155ced4ddcb4097134ff3c332f>
    <TaxCatchAll xmlns="5ab83896-aab5-4bd0-8483-2509975cde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79F8CB76D0E34B89531DCE233395D6" ma:contentTypeVersion="12" ma:contentTypeDescription="Create a new document." ma:contentTypeScope="" ma:versionID="9ae90b53dc59691aa399d70aa2a66d07">
  <xsd:schema xmlns:xsd="http://www.w3.org/2001/XMLSchema" xmlns:xs="http://www.w3.org/2001/XMLSchema" xmlns:p="http://schemas.microsoft.com/office/2006/metadata/properties" xmlns:ns2="4eda033e-a47d-4c30-b1aa-2ec495e3f466" xmlns:ns3="5ab83896-aab5-4bd0-8483-2509975cde97" targetNamespace="http://schemas.microsoft.com/office/2006/metadata/properties" ma:root="true" ma:fieldsID="0d2ad0a4de1d38763d542ca10e62f056" ns2:_="" ns3:_="">
    <xsd:import namespace="4eda033e-a47d-4c30-b1aa-2ec495e3f466"/>
    <xsd:import namespace="5ab83896-aab5-4bd0-8483-2509975cd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a033e-a47d-4c30-b1aa-2ec495e3f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83896-aab5-4bd0-8483-2509975cd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ad498-9d0a-4059-9a88-54eb36bf998a}" ma:internalName="TaxCatchAll" ma:showField="CatchAllData" ma:web="5ab83896-aab5-4bd0-8483-2509975cd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4eda033e-a47d-4c30-b1aa-2ec495e3f466"/>
    <ds:schemaRef ds:uri="5ab83896-aab5-4bd0-8483-2509975cde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D4A36D-85AC-4DCA-A097-055F6DB5ABD7}">
  <ds:schemaRefs>
    <ds:schemaRef ds:uri="4eda033e-a47d-4c30-b1aa-2ec495e3f466"/>
    <ds:schemaRef ds:uri="5ab83896-aab5-4bd0-8483-2509975cde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revision>2</cp:revision>
  <dcterms:created xsi:type="dcterms:W3CDTF">2019-02-05T16:32:03Z</dcterms:created>
  <dcterms:modified xsi:type="dcterms:W3CDTF">2024-03-27T14:54:55Z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