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3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9"/>
  </p:notesMasterIdLst>
  <p:sldIdLst>
    <p:sldId id="256" r:id="rId2"/>
    <p:sldId id="258" r:id="rId3"/>
    <p:sldId id="257" r:id="rId4"/>
    <p:sldId id="259" r:id="rId5"/>
    <p:sldId id="260" r:id="rId6"/>
    <p:sldId id="299" r:id="rId7"/>
    <p:sldId id="263" r:id="rId8"/>
    <p:sldId id="264" r:id="rId9"/>
    <p:sldId id="265" r:id="rId10"/>
    <p:sldId id="291" r:id="rId11"/>
    <p:sldId id="266" r:id="rId12"/>
    <p:sldId id="300" r:id="rId13"/>
    <p:sldId id="268" r:id="rId14"/>
    <p:sldId id="269" r:id="rId15"/>
    <p:sldId id="270" r:id="rId16"/>
    <p:sldId id="272" r:id="rId17"/>
    <p:sldId id="273" r:id="rId18"/>
    <p:sldId id="274" r:id="rId19"/>
    <p:sldId id="290" r:id="rId20"/>
    <p:sldId id="293" r:id="rId21"/>
    <p:sldId id="295" r:id="rId22"/>
    <p:sldId id="296" r:id="rId23"/>
    <p:sldId id="276" r:id="rId24"/>
    <p:sldId id="297" r:id="rId25"/>
    <p:sldId id="278" r:id="rId26"/>
    <p:sldId id="279" r:id="rId27"/>
    <p:sldId id="280" r:id="rId28"/>
    <p:sldId id="298" r:id="rId29"/>
    <p:sldId id="281" r:id="rId30"/>
    <p:sldId id="282" r:id="rId31"/>
    <p:sldId id="283" r:id="rId32"/>
    <p:sldId id="284" r:id="rId33"/>
    <p:sldId id="285" r:id="rId34"/>
    <p:sldId id="287" r:id="rId35"/>
    <p:sldId id="288" r:id="rId36"/>
    <p:sldId id="294" r:id="rId37"/>
    <p:sldId id="289"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Wingdings 3" pitchFamily="2" charset="2"/>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UNw6kyLBQ/HAxBPuf47tn2okh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B"/>
    <a:srgbClr val="C74C33"/>
    <a:srgbClr val="FFFFF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DBF018-391C-4EC6-B65E-95A9106C5F07}">
  <a:tblStyle styleId="{65DBF018-391C-4EC6-B65E-95A9106C5F0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228F481-5D06-4E3A-A11D-11B6A2C5EE2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880C20-0114-4356-9B55-2D45260DCB87}"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3" autoAdjust="0"/>
    <p:restoredTop sz="85841" autoAdjust="0"/>
  </p:normalViewPr>
  <p:slideViewPr>
    <p:cSldViewPr snapToGrid="0">
      <p:cViewPr varScale="1">
        <p:scale>
          <a:sx n="91" d="100"/>
          <a:sy n="91" d="100"/>
        </p:scale>
        <p:origin x="208" y="3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tatum\Desktop\stats%20tables\all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tatum\Desktop\stats%20tables\allDATA.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statum\Desktop\stats%20tables\allDAT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statum\Desktop\stats%20tables\SNP_In_Situ_Satellites.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tatum\Desktop\stats%20tables\all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ingd\Documents\NASA_2019\DATA\allDATA_multre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ingd\Documents\NASA_2019\DATA\allDATA_multre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ingd\Documents\NASA_2019\DATA\allDATA_multre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tatum\Desktop\stats%20tables\all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tatum\Desktop\stats%20tables\all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tatum\Desktop\stats%20tables\all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800" b="1" dirty="0"/>
              <a:t>Summer EO vs. </a:t>
            </a:r>
            <a:r>
              <a:rPr lang="en-US" sz="1800" b="1" i="1" dirty="0"/>
              <a:t>in situ</a:t>
            </a:r>
            <a:endParaRPr lang="en-US" sz="1800" b="1" dirty="0"/>
          </a:p>
        </c:rich>
      </c:tx>
      <c:layout>
        <c:manualLayout>
          <c:xMode val="edge"/>
          <c:yMode val="edge"/>
          <c:x val="0.30218042377376469"/>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6366426502083761"/>
          <c:y val="5.1393478275588579E-2"/>
          <c:w val="0.7325144850004438"/>
          <c:h val="0.73856718367941587"/>
        </c:manualLayout>
      </c:layout>
      <c:scatterChart>
        <c:scatterStyle val="lineMarker"/>
        <c:varyColors val="0"/>
        <c:ser>
          <c:idx val="0"/>
          <c:order val="0"/>
          <c:tx>
            <c:v>Satellite/in situ</c:v>
          </c:tx>
          <c:spPr>
            <a:ln w="25400" cap="rnd">
              <a:noFill/>
              <a:round/>
            </a:ln>
            <a:effectLst/>
          </c:spPr>
          <c:marker>
            <c:symbol val="circle"/>
            <c:size val="6"/>
            <c:spPr>
              <a:solidFill>
                <a:srgbClr val="BC3643"/>
              </a:solidFill>
              <a:ln w="9525">
                <a:noFill/>
              </a:ln>
              <a:effectLst/>
            </c:spPr>
          </c:marker>
          <c:trendline>
            <c:spPr>
              <a:ln w="19050" cap="rnd">
                <a:solidFill>
                  <a:schemeClr val="accent1"/>
                </a:solidFill>
                <a:prstDash val="solid"/>
              </a:ln>
              <a:effectLst/>
            </c:spPr>
            <c:trendlineType val="linear"/>
            <c:intercept val="0"/>
            <c:dispRSqr val="1"/>
            <c:dispEq val="1"/>
            <c:trendlineLbl>
              <c:layout>
                <c:manualLayout>
                  <c:x val="-0.25788119068166487"/>
                  <c:y val="-4.0784416820312031E-2"/>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 = 0.9817x</a:t>
                    </a:r>
                    <a:br>
                      <a:rPr lang="en-US"/>
                    </a:br>
                    <a:r>
                      <a:rPr lang="en-US"/>
                      <a:t>R² = 0.5645</a:t>
                    </a:r>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seasons!$AD$3:$AD$37</c:f>
              <c:numCache>
                <c:formatCode>0.0</c:formatCode>
                <c:ptCount val="35"/>
                <c:pt idx="0">
                  <c:v>89.400199999999998</c:v>
                </c:pt>
                <c:pt idx="1">
                  <c:v>89.400199999999998</c:v>
                </c:pt>
                <c:pt idx="2">
                  <c:v>88.7</c:v>
                </c:pt>
                <c:pt idx="3">
                  <c:v>88.500200000000007</c:v>
                </c:pt>
                <c:pt idx="4">
                  <c:v>88.7</c:v>
                </c:pt>
                <c:pt idx="5">
                  <c:v>88.199600000000004</c:v>
                </c:pt>
                <c:pt idx="6">
                  <c:v>87.299599999999998</c:v>
                </c:pt>
                <c:pt idx="7">
                  <c:v>88.899799999999999</c:v>
                </c:pt>
                <c:pt idx="8">
                  <c:v>87.499399999999994</c:v>
                </c:pt>
                <c:pt idx="9">
                  <c:v>87.007999999999996</c:v>
                </c:pt>
                <c:pt idx="10">
                  <c:v>88.300399999999996</c:v>
                </c:pt>
                <c:pt idx="11">
                  <c:v>88.1006</c:v>
                </c:pt>
                <c:pt idx="12">
                  <c:v>88.3994</c:v>
                </c:pt>
                <c:pt idx="13">
                  <c:v>87.400400000000005</c:v>
                </c:pt>
                <c:pt idx="14">
                  <c:v>87.099800000000002</c:v>
                </c:pt>
                <c:pt idx="15">
                  <c:v>88.800799999999995</c:v>
                </c:pt>
                <c:pt idx="16">
                  <c:v>86.799199999999999</c:v>
                </c:pt>
                <c:pt idx="17">
                  <c:v>87.499399999999994</c:v>
                </c:pt>
                <c:pt idx="18">
                  <c:v>86.9</c:v>
                </c:pt>
                <c:pt idx="19">
                  <c:v>89.000600000000006</c:v>
                </c:pt>
                <c:pt idx="20">
                  <c:v>88.3994</c:v>
                </c:pt>
                <c:pt idx="21">
                  <c:v>85.5</c:v>
                </c:pt>
                <c:pt idx="22">
                  <c:v>87.3</c:v>
                </c:pt>
                <c:pt idx="23">
                  <c:v>81.900000000000006</c:v>
                </c:pt>
                <c:pt idx="24">
                  <c:v>80.200400000000002</c:v>
                </c:pt>
                <c:pt idx="25">
                  <c:v>83.400099999999995</c:v>
                </c:pt>
                <c:pt idx="26">
                  <c:v>85.698999999999998</c:v>
                </c:pt>
                <c:pt idx="27">
                  <c:v>82.700999999999993</c:v>
                </c:pt>
                <c:pt idx="28">
                  <c:v>86.500399999999999</c:v>
                </c:pt>
                <c:pt idx="29">
                  <c:v>87.200599999999994</c:v>
                </c:pt>
                <c:pt idx="30">
                  <c:v>82.099400000000003</c:v>
                </c:pt>
                <c:pt idx="31">
                  <c:v>80.700800000000001</c:v>
                </c:pt>
                <c:pt idx="32">
                  <c:v>85.400599999999997</c:v>
                </c:pt>
                <c:pt idx="33">
                  <c:v>86.199799999999996</c:v>
                </c:pt>
                <c:pt idx="34">
                  <c:v>83.3</c:v>
                </c:pt>
              </c:numCache>
            </c:numRef>
          </c:xVal>
          <c:yVal>
            <c:numRef>
              <c:f>seasons!$AC$3:$AC$37</c:f>
              <c:numCache>
                <c:formatCode>0.0</c:formatCode>
                <c:ptCount val="35"/>
                <c:pt idx="0">
                  <c:v>91.670044000000004</c:v>
                </c:pt>
                <c:pt idx="1">
                  <c:v>89.942001342799998</c:v>
                </c:pt>
                <c:pt idx="2">
                  <c:v>84.433998107899995</c:v>
                </c:pt>
                <c:pt idx="3">
                  <c:v>88.970046999999994</c:v>
                </c:pt>
                <c:pt idx="4">
                  <c:v>85.442001342799998</c:v>
                </c:pt>
                <c:pt idx="5">
                  <c:v>85.045997619600001</c:v>
                </c:pt>
                <c:pt idx="6">
                  <c:v>83.930000305199997</c:v>
                </c:pt>
                <c:pt idx="7">
                  <c:v>91.130004999999997</c:v>
                </c:pt>
                <c:pt idx="8">
                  <c:v>87.026000976600002</c:v>
                </c:pt>
                <c:pt idx="9">
                  <c:v>84.830001831100006</c:v>
                </c:pt>
                <c:pt idx="10">
                  <c:v>87.530013999999994</c:v>
                </c:pt>
                <c:pt idx="11">
                  <c:v>85.082000732400004</c:v>
                </c:pt>
                <c:pt idx="12">
                  <c:v>90.697998046899997</c:v>
                </c:pt>
                <c:pt idx="13">
                  <c:v>83.569999694800003</c:v>
                </c:pt>
                <c:pt idx="14">
                  <c:v>92.210021999999995</c:v>
                </c:pt>
                <c:pt idx="15">
                  <c:v>82.454002380399999</c:v>
                </c:pt>
                <c:pt idx="16">
                  <c:v>82.237998962399999</c:v>
                </c:pt>
                <c:pt idx="17">
                  <c:v>85.550003000000004</c:v>
                </c:pt>
                <c:pt idx="18">
                  <c:v>83.281997680700002</c:v>
                </c:pt>
                <c:pt idx="19">
                  <c:v>90.050003051800005</c:v>
                </c:pt>
                <c:pt idx="20">
                  <c:v>82.849998474100005</c:v>
                </c:pt>
                <c:pt idx="21">
                  <c:v>86.270042000000004</c:v>
                </c:pt>
                <c:pt idx="22">
                  <c:v>86.666000366199995</c:v>
                </c:pt>
                <c:pt idx="23">
                  <c:v>79.358001709000007</c:v>
                </c:pt>
                <c:pt idx="24">
                  <c:v>79.790030999999999</c:v>
                </c:pt>
                <c:pt idx="25">
                  <c:v>81.4820022583</c:v>
                </c:pt>
                <c:pt idx="26">
                  <c:v>83.029998779300001</c:v>
                </c:pt>
                <c:pt idx="27">
                  <c:v>79.970001220699999</c:v>
                </c:pt>
                <c:pt idx="28">
                  <c:v>88.430008000000001</c:v>
                </c:pt>
                <c:pt idx="29">
                  <c:v>87.314002990700004</c:v>
                </c:pt>
                <c:pt idx="30">
                  <c:v>77.809997558600003</c:v>
                </c:pt>
                <c:pt idx="31">
                  <c:v>78.890029999999996</c:v>
                </c:pt>
                <c:pt idx="32">
                  <c:v>82.382003784199995</c:v>
                </c:pt>
                <c:pt idx="33">
                  <c:v>83.138000488299994</c:v>
                </c:pt>
                <c:pt idx="34">
                  <c:v>80.150001525899995</c:v>
                </c:pt>
              </c:numCache>
            </c:numRef>
          </c:yVal>
          <c:smooth val="0"/>
          <c:extLst>
            <c:ext xmlns:c16="http://schemas.microsoft.com/office/drawing/2014/chart" uri="{C3380CC4-5D6E-409C-BE32-E72D297353CC}">
              <c16:uniqueId val="{00000000-6BC7-44B6-997E-4375BB01C887}"/>
            </c:ext>
          </c:extLst>
        </c:ser>
        <c:ser>
          <c:idx val="1"/>
          <c:order val="1"/>
          <c:tx>
            <c:v>"1/1"</c:v>
          </c:tx>
          <c:spPr>
            <a:ln w="25400" cap="rnd">
              <a:noFill/>
              <a:round/>
            </a:ln>
            <a:effectLst>
              <a:outerShdw blurRad="50800" dist="50800" dir="5400000" algn="ctr" rotWithShape="0">
                <a:schemeClr val="bg1"/>
              </a:outerShdw>
            </a:effectLst>
          </c:spPr>
          <c:marker>
            <c:symbol val="circle"/>
            <c:size val="5"/>
            <c:spPr>
              <a:noFill/>
              <a:ln w="9525">
                <a:solidFill>
                  <a:schemeClr val="bg1"/>
                </a:solidFill>
              </a:ln>
              <a:effectLst>
                <a:outerShdw blurRad="50800" dist="50800" dir="5400000" algn="ctr" rotWithShape="0">
                  <a:schemeClr val="bg1"/>
                </a:outerShdw>
              </a:effectLst>
            </c:spPr>
          </c:marker>
          <c:trendline>
            <c:spPr>
              <a:ln w="19050" cap="rnd" cmpd="sng">
                <a:solidFill>
                  <a:schemeClr val="bg2">
                    <a:lumMod val="75000"/>
                  </a:schemeClr>
                </a:solidFill>
                <a:prstDash val="dash"/>
              </a:ln>
              <a:effectLst/>
            </c:spPr>
            <c:trendlineType val="linear"/>
            <c:dispRSqr val="0"/>
            <c:dispEq val="0"/>
          </c:trendline>
          <c:xVal>
            <c:numRef>
              <c:f>seasons!$AI$75:$AI$95</c:f>
              <c:numCache>
                <c:formatCode>General</c:formatCode>
                <c:ptCount val="21"/>
                <c:pt idx="0">
                  <c:v>75</c:v>
                </c:pt>
                <c:pt idx="1">
                  <c:v>76</c:v>
                </c:pt>
                <c:pt idx="2">
                  <c:v>77</c:v>
                </c:pt>
                <c:pt idx="3">
                  <c:v>78</c:v>
                </c:pt>
                <c:pt idx="4">
                  <c:v>79</c:v>
                </c:pt>
                <c:pt idx="5">
                  <c:v>80</c:v>
                </c:pt>
                <c:pt idx="6">
                  <c:v>81</c:v>
                </c:pt>
                <c:pt idx="7">
                  <c:v>82</c:v>
                </c:pt>
                <c:pt idx="8">
                  <c:v>83</c:v>
                </c:pt>
                <c:pt idx="9">
                  <c:v>84</c:v>
                </c:pt>
                <c:pt idx="10">
                  <c:v>85</c:v>
                </c:pt>
                <c:pt idx="11">
                  <c:v>86</c:v>
                </c:pt>
                <c:pt idx="12">
                  <c:v>87</c:v>
                </c:pt>
                <c:pt idx="13">
                  <c:v>88</c:v>
                </c:pt>
                <c:pt idx="14">
                  <c:v>89</c:v>
                </c:pt>
                <c:pt idx="15">
                  <c:v>90</c:v>
                </c:pt>
                <c:pt idx="16">
                  <c:v>91</c:v>
                </c:pt>
                <c:pt idx="17">
                  <c:v>92</c:v>
                </c:pt>
                <c:pt idx="18">
                  <c:v>93</c:v>
                </c:pt>
                <c:pt idx="19">
                  <c:v>94</c:v>
                </c:pt>
                <c:pt idx="20">
                  <c:v>95</c:v>
                </c:pt>
              </c:numCache>
            </c:numRef>
          </c:xVal>
          <c:yVal>
            <c:numRef>
              <c:f>seasons!$AJ$75:$AJ$95</c:f>
              <c:numCache>
                <c:formatCode>General</c:formatCode>
                <c:ptCount val="21"/>
                <c:pt idx="0">
                  <c:v>75</c:v>
                </c:pt>
                <c:pt idx="1">
                  <c:v>76</c:v>
                </c:pt>
                <c:pt idx="2">
                  <c:v>77</c:v>
                </c:pt>
                <c:pt idx="3">
                  <c:v>78</c:v>
                </c:pt>
                <c:pt idx="4">
                  <c:v>79</c:v>
                </c:pt>
                <c:pt idx="5">
                  <c:v>80</c:v>
                </c:pt>
                <c:pt idx="6">
                  <c:v>81</c:v>
                </c:pt>
                <c:pt idx="7">
                  <c:v>82</c:v>
                </c:pt>
                <c:pt idx="8">
                  <c:v>83</c:v>
                </c:pt>
                <c:pt idx="9">
                  <c:v>84</c:v>
                </c:pt>
                <c:pt idx="10">
                  <c:v>85</c:v>
                </c:pt>
                <c:pt idx="11">
                  <c:v>86</c:v>
                </c:pt>
                <c:pt idx="12">
                  <c:v>87</c:v>
                </c:pt>
                <c:pt idx="13">
                  <c:v>88</c:v>
                </c:pt>
                <c:pt idx="14">
                  <c:v>89</c:v>
                </c:pt>
                <c:pt idx="15">
                  <c:v>90</c:v>
                </c:pt>
                <c:pt idx="16">
                  <c:v>91</c:v>
                </c:pt>
                <c:pt idx="17">
                  <c:v>92</c:v>
                </c:pt>
                <c:pt idx="18">
                  <c:v>93</c:v>
                </c:pt>
                <c:pt idx="19">
                  <c:v>94</c:v>
                </c:pt>
                <c:pt idx="20">
                  <c:v>95</c:v>
                </c:pt>
              </c:numCache>
            </c:numRef>
          </c:yVal>
          <c:smooth val="0"/>
          <c:extLst>
            <c:ext xmlns:c16="http://schemas.microsoft.com/office/drawing/2014/chart" uri="{C3380CC4-5D6E-409C-BE32-E72D297353CC}">
              <c16:uniqueId val="{00000001-6BC7-44B6-997E-4375BB01C887}"/>
            </c:ext>
          </c:extLst>
        </c:ser>
        <c:dLbls>
          <c:showLegendKey val="0"/>
          <c:showVal val="0"/>
          <c:showCatName val="0"/>
          <c:showSerName val="0"/>
          <c:showPercent val="0"/>
          <c:showBubbleSize val="0"/>
        </c:dLbls>
        <c:axId val="1409086831"/>
        <c:axId val="1409082671"/>
      </c:scatterChart>
      <c:valAx>
        <c:axId val="1409086831"/>
        <c:scaling>
          <c:orientation val="minMax"/>
          <c:max val="93"/>
          <c:min val="77"/>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i="1" dirty="0"/>
                  <a:t>in situ </a:t>
                </a:r>
                <a:r>
                  <a:rPr lang="en-US" b="1" dirty="0"/>
                  <a:t>Temperature (</a:t>
                </a:r>
                <a:r>
                  <a:rPr lang="en-US" sz="1400" b="1" i="0" u="none" strike="noStrike" baseline="0" dirty="0">
                    <a:effectLst/>
                  </a:rPr>
                  <a:t>°</a:t>
                </a:r>
                <a:r>
                  <a:rPr lang="en-US" b="1" dirty="0"/>
                  <a:t>F)</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409082671"/>
        <c:crosses val="autoZero"/>
        <c:crossBetween val="midCat"/>
      </c:valAx>
      <c:valAx>
        <c:axId val="1409082671"/>
        <c:scaling>
          <c:orientation val="minMax"/>
          <c:max val="93"/>
          <c:min val="77"/>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dirty="0"/>
                  <a:t>EO </a:t>
                </a:r>
                <a:r>
                  <a:rPr lang="en-US" b="1" baseline="0" dirty="0"/>
                  <a:t>Temperature</a:t>
                </a:r>
                <a:r>
                  <a:rPr lang="en-US" b="1" dirty="0"/>
                  <a:t> (</a:t>
                </a:r>
                <a:r>
                  <a:rPr lang="en-US" sz="1400" b="1" i="0" u="none" strike="noStrike" baseline="0" dirty="0">
                    <a:effectLst/>
                  </a:rPr>
                  <a:t>°</a:t>
                </a:r>
                <a:r>
                  <a:rPr lang="en-US" b="1" dirty="0"/>
                  <a:t>F)</a:t>
                </a:r>
              </a:p>
            </c:rich>
          </c:tx>
          <c:layout>
            <c:manualLayout>
              <c:xMode val="edge"/>
              <c:yMode val="edge"/>
              <c:x val="1.9444444444444445E-2"/>
              <c:y val="9.9372995042286374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409086831"/>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16535485326715"/>
          <c:y val="5.0926001301145628E-2"/>
          <c:w val="0.71717155167836899"/>
          <c:h val="0.74397382618839314"/>
        </c:manualLayout>
      </c:layout>
      <c:scatterChart>
        <c:scatterStyle val="lineMarker"/>
        <c:varyColors val="0"/>
        <c:ser>
          <c:idx val="0"/>
          <c:order val="0"/>
          <c:tx>
            <c:strRef>
              <c:f>satCOMP!$A$128</c:f>
              <c:strCache>
                <c:ptCount val="1"/>
                <c:pt idx="0">
                  <c:v>Landsat</c:v>
                </c:pt>
              </c:strCache>
            </c:strRef>
          </c:tx>
          <c:spPr>
            <a:ln w="25400" cap="rnd">
              <a:solidFill>
                <a:schemeClr val="bg1"/>
              </a:solidFill>
              <a:round/>
            </a:ln>
            <a:effectLst/>
          </c:spPr>
          <c:marker>
            <c:symbol val="circle"/>
            <c:size val="5"/>
            <c:spPr>
              <a:solidFill>
                <a:srgbClr val="C74C33"/>
              </a:solidFill>
              <a:ln w="9525">
                <a:noFill/>
              </a:ln>
              <a:effectLst/>
            </c:spPr>
          </c:marker>
          <c:xVal>
            <c:numRef>
              <c:f>satCOMP!$C$121:$C$190</c:f>
              <c:numCache>
                <c:formatCode>0.0</c:formatCode>
                <c:ptCount val="70"/>
                <c:pt idx="0">
                  <c:v>83.2</c:v>
                </c:pt>
                <c:pt idx="1">
                  <c:v>51.2</c:v>
                </c:pt>
                <c:pt idx="2">
                  <c:v>77.7</c:v>
                </c:pt>
                <c:pt idx="3">
                  <c:v>50.5</c:v>
                </c:pt>
                <c:pt idx="4">
                  <c:v>80.599999999999994</c:v>
                </c:pt>
                <c:pt idx="5">
                  <c:v>69.499399999999994</c:v>
                </c:pt>
                <c:pt idx="6">
                  <c:v>66.000200000000007</c:v>
                </c:pt>
                <c:pt idx="7">
                  <c:v>82.900400000000005</c:v>
                </c:pt>
                <c:pt idx="8" formatCode="General">
                  <c:v>82.500799999999998</c:v>
                </c:pt>
                <c:pt idx="9">
                  <c:v>89.400199999999998</c:v>
                </c:pt>
                <c:pt idx="10" formatCode="General">
                  <c:v>48.099200000000003</c:v>
                </c:pt>
                <c:pt idx="11">
                  <c:v>91.500799999999998</c:v>
                </c:pt>
                <c:pt idx="12">
                  <c:v>55.099400000000003</c:v>
                </c:pt>
                <c:pt idx="13" formatCode="General">
                  <c:v>88.500200000000007</c:v>
                </c:pt>
                <c:pt idx="14">
                  <c:v>83.9</c:v>
                </c:pt>
                <c:pt idx="15">
                  <c:v>50.2</c:v>
                </c:pt>
                <c:pt idx="16">
                  <c:v>75.900000000000006</c:v>
                </c:pt>
                <c:pt idx="17">
                  <c:v>49.9</c:v>
                </c:pt>
                <c:pt idx="18" formatCode="General">
                  <c:v>80.000600000000006</c:v>
                </c:pt>
                <c:pt idx="19">
                  <c:v>67.499600000000001</c:v>
                </c:pt>
                <c:pt idx="20">
                  <c:v>65.499799999999993</c:v>
                </c:pt>
                <c:pt idx="21">
                  <c:v>81.199399999999997</c:v>
                </c:pt>
                <c:pt idx="22" formatCode="General">
                  <c:v>80.000600000000006</c:v>
                </c:pt>
                <c:pt idx="23">
                  <c:v>88.899799999999999</c:v>
                </c:pt>
                <c:pt idx="24" formatCode="General">
                  <c:v>47.4998</c:v>
                </c:pt>
                <c:pt idx="25">
                  <c:v>88.1</c:v>
                </c:pt>
                <c:pt idx="26">
                  <c:v>54.6008</c:v>
                </c:pt>
                <c:pt idx="27" formatCode="General">
                  <c:v>88.300399999999996</c:v>
                </c:pt>
                <c:pt idx="28">
                  <c:v>82.5</c:v>
                </c:pt>
                <c:pt idx="29">
                  <c:v>51</c:v>
                </c:pt>
                <c:pt idx="30">
                  <c:v>75.900000000000006</c:v>
                </c:pt>
                <c:pt idx="31">
                  <c:v>46.1</c:v>
                </c:pt>
                <c:pt idx="32" formatCode="General">
                  <c:v>78.000799999999998</c:v>
                </c:pt>
                <c:pt idx="33">
                  <c:v>63.300199999999997</c:v>
                </c:pt>
                <c:pt idx="34">
                  <c:v>62.700800000000001</c:v>
                </c:pt>
                <c:pt idx="35">
                  <c:v>81.100399999999993</c:v>
                </c:pt>
                <c:pt idx="36" formatCode="General">
                  <c:v>83.199200000000005</c:v>
                </c:pt>
                <c:pt idx="37">
                  <c:v>87.099800000000002</c:v>
                </c:pt>
                <c:pt idx="38" formatCode="General">
                  <c:v>46.999400000000001</c:v>
                </c:pt>
                <c:pt idx="39">
                  <c:v>88.199600000000004</c:v>
                </c:pt>
                <c:pt idx="40">
                  <c:v>52.9</c:v>
                </c:pt>
                <c:pt idx="41" formatCode="General">
                  <c:v>87.499399999999994</c:v>
                </c:pt>
                <c:pt idx="42">
                  <c:v>79.099999999999994</c:v>
                </c:pt>
                <c:pt idx="43">
                  <c:v>49.2</c:v>
                </c:pt>
                <c:pt idx="44">
                  <c:v>71</c:v>
                </c:pt>
                <c:pt idx="45">
                  <c:v>44.4</c:v>
                </c:pt>
                <c:pt idx="46" formatCode="General">
                  <c:v>76.099999999999994</c:v>
                </c:pt>
                <c:pt idx="47">
                  <c:v>61.801000000000002</c:v>
                </c:pt>
                <c:pt idx="48">
                  <c:v>61.598999999999997</c:v>
                </c:pt>
                <c:pt idx="49">
                  <c:v>80.700999999999993</c:v>
                </c:pt>
                <c:pt idx="50" formatCode="General">
                  <c:v>79.500200000000007</c:v>
                </c:pt>
                <c:pt idx="51">
                  <c:v>85.5</c:v>
                </c:pt>
                <c:pt idx="52" formatCode="General">
                  <c:v>44.700800000000001</c:v>
                </c:pt>
                <c:pt idx="53">
                  <c:v>83.600999999999999</c:v>
                </c:pt>
                <c:pt idx="54">
                  <c:v>52</c:v>
                </c:pt>
                <c:pt idx="55" formatCode="General">
                  <c:v>80.200400000000002</c:v>
                </c:pt>
                <c:pt idx="56">
                  <c:v>78.900000000000006</c:v>
                </c:pt>
                <c:pt idx="57">
                  <c:v>48.4</c:v>
                </c:pt>
                <c:pt idx="58">
                  <c:v>70.900000000000006</c:v>
                </c:pt>
                <c:pt idx="59">
                  <c:v>44.1</c:v>
                </c:pt>
                <c:pt idx="60" formatCode="General">
                  <c:v>74.499799999999993</c:v>
                </c:pt>
                <c:pt idx="61">
                  <c:v>62.000599999999999</c:v>
                </c:pt>
                <c:pt idx="62">
                  <c:v>62.400199999999998</c:v>
                </c:pt>
                <c:pt idx="63">
                  <c:v>78.699200000000005</c:v>
                </c:pt>
                <c:pt idx="64" formatCode="General">
                  <c:v>79.800799999999995</c:v>
                </c:pt>
                <c:pt idx="65">
                  <c:v>86.500399999999999</c:v>
                </c:pt>
                <c:pt idx="66" formatCode="General">
                  <c:v>45.199399999999997</c:v>
                </c:pt>
                <c:pt idx="67">
                  <c:v>84.2</c:v>
                </c:pt>
                <c:pt idx="68">
                  <c:v>52.300400000000003</c:v>
                </c:pt>
                <c:pt idx="69" formatCode="General">
                  <c:v>80.700800000000001</c:v>
                </c:pt>
              </c:numCache>
            </c:numRef>
          </c:xVal>
          <c:yVal>
            <c:numRef>
              <c:f>satCOMP!$B$121:$B$190</c:f>
              <c:numCache>
                <c:formatCode>0.0</c:formatCode>
                <c:ptCount val="70"/>
                <c:pt idx="0">
                  <c:v>82.849997999999999</c:v>
                </c:pt>
                <c:pt idx="1">
                  <c:v>50.270041999999997</c:v>
                </c:pt>
                <c:pt idx="2">
                  <c:v>77.449996999999996</c:v>
                </c:pt>
                <c:pt idx="3">
                  <c:v>49.910018999999998</c:v>
                </c:pt>
                <c:pt idx="4">
                  <c:v>82.130004999999997</c:v>
                </c:pt>
                <c:pt idx="5">
                  <c:v>68.990036000000003</c:v>
                </c:pt>
                <c:pt idx="6">
                  <c:v>66.830009000000004</c:v>
                </c:pt>
                <c:pt idx="7">
                  <c:v>89.330009000000004</c:v>
                </c:pt>
                <c:pt idx="8">
                  <c:v>85.730011000000005</c:v>
                </c:pt>
                <c:pt idx="9">
                  <c:v>91.670044000000004</c:v>
                </c:pt>
                <c:pt idx="10">
                  <c:v>48.290030999999999</c:v>
                </c:pt>
                <c:pt idx="11">
                  <c:v>92.390029999999996</c:v>
                </c:pt>
                <c:pt idx="12">
                  <c:v>53.150002000000001</c:v>
                </c:pt>
                <c:pt idx="13">
                  <c:v>88.970046999999994</c:v>
                </c:pt>
                <c:pt idx="14">
                  <c:v>82.670044000000004</c:v>
                </c:pt>
                <c:pt idx="15">
                  <c:v>49.730010999999998</c:v>
                </c:pt>
                <c:pt idx="16">
                  <c:v>76.370041000000001</c:v>
                </c:pt>
                <c:pt idx="17">
                  <c:v>48.290030999999999</c:v>
                </c:pt>
                <c:pt idx="18">
                  <c:v>81.590027000000006</c:v>
                </c:pt>
                <c:pt idx="19">
                  <c:v>67.550003000000004</c:v>
                </c:pt>
                <c:pt idx="20">
                  <c:v>66.470046999999994</c:v>
                </c:pt>
                <c:pt idx="21">
                  <c:v>88.610016000000002</c:v>
                </c:pt>
                <c:pt idx="22">
                  <c:v>86.090027000000006</c:v>
                </c:pt>
                <c:pt idx="23">
                  <c:v>91.130004999999997</c:v>
                </c:pt>
                <c:pt idx="24">
                  <c:v>47.75</c:v>
                </c:pt>
                <c:pt idx="25">
                  <c:v>91.849997999999999</c:v>
                </c:pt>
                <c:pt idx="26">
                  <c:v>52.970042999999997</c:v>
                </c:pt>
                <c:pt idx="27">
                  <c:v>87.530013999999994</c:v>
                </c:pt>
                <c:pt idx="28">
                  <c:v>81.949996999999996</c:v>
                </c:pt>
                <c:pt idx="29">
                  <c:v>49.010021000000002</c:v>
                </c:pt>
                <c:pt idx="30">
                  <c:v>75.649994000000007</c:v>
                </c:pt>
                <c:pt idx="31">
                  <c:v>45.410023000000002</c:v>
                </c:pt>
                <c:pt idx="32">
                  <c:v>80.870041000000001</c:v>
                </c:pt>
                <c:pt idx="33">
                  <c:v>62.870041000000001</c:v>
                </c:pt>
                <c:pt idx="34">
                  <c:v>65.030013999999994</c:v>
                </c:pt>
                <c:pt idx="35">
                  <c:v>86.990036000000003</c:v>
                </c:pt>
                <c:pt idx="36">
                  <c:v>86.090027000000006</c:v>
                </c:pt>
                <c:pt idx="37">
                  <c:v>92.210021999999995</c:v>
                </c:pt>
                <c:pt idx="38">
                  <c:v>48.290030999999999</c:v>
                </c:pt>
                <c:pt idx="39">
                  <c:v>90.230011000000005</c:v>
                </c:pt>
                <c:pt idx="40">
                  <c:v>53.690033</c:v>
                </c:pt>
                <c:pt idx="41">
                  <c:v>85.550003000000004</c:v>
                </c:pt>
                <c:pt idx="42">
                  <c:v>79.790030999999999</c:v>
                </c:pt>
                <c:pt idx="43">
                  <c:v>47.390034</c:v>
                </c:pt>
                <c:pt idx="44">
                  <c:v>71.870041000000001</c:v>
                </c:pt>
                <c:pt idx="45">
                  <c:v>43.790030999999999</c:v>
                </c:pt>
                <c:pt idx="46">
                  <c:v>75.110016000000002</c:v>
                </c:pt>
                <c:pt idx="47">
                  <c:v>62.150002000000001</c:v>
                </c:pt>
                <c:pt idx="48">
                  <c:v>62.870041000000001</c:v>
                </c:pt>
                <c:pt idx="49">
                  <c:v>86.090027000000006</c:v>
                </c:pt>
                <c:pt idx="50">
                  <c:v>83.030013999999994</c:v>
                </c:pt>
                <c:pt idx="51">
                  <c:v>86.270042000000004</c:v>
                </c:pt>
                <c:pt idx="52">
                  <c:v>44.690033</c:v>
                </c:pt>
                <c:pt idx="53">
                  <c:v>84.830009000000004</c:v>
                </c:pt>
                <c:pt idx="54">
                  <c:v>52.790030999999999</c:v>
                </c:pt>
                <c:pt idx="55">
                  <c:v>79.790030999999999</c:v>
                </c:pt>
                <c:pt idx="56">
                  <c:v>79.790030999999999</c:v>
                </c:pt>
                <c:pt idx="57">
                  <c:v>47.030009999999997</c:v>
                </c:pt>
                <c:pt idx="58">
                  <c:v>72.050003000000004</c:v>
                </c:pt>
                <c:pt idx="59">
                  <c:v>43.790030999999999</c:v>
                </c:pt>
                <c:pt idx="60">
                  <c:v>75.830009000000004</c:v>
                </c:pt>
                <c:pt idx="61">
                  <c:v>61.790030999999999</c:v>
                </c:pt>
                <c:pt idx="62">
                  <c:v>63.410018999999998</c:v>
                </c:pt>
                <c:pt idx="63">
                  <c:v>82.310019999999994</c:v>
                </c:pt>
                <c:pt idx="64">
                  <c:v>77.449996999999996</c:v>
                </c:pt>
                <c:pt idx="65">
                  <c:v>88.430008000000001</c:v>
                </c:pt>
                <c:pt idx="66">
                  <c:v>45.049999</c:v>
                </c:pt>
                <c:pt idx="67">
                  <c:v>84.830009000000004</c:v>
                </c:pt>
                <c:pt idx="68">
                  <c:v>52.970042999999997</c:v>
                </c:pt>
                <c:pt idx="69">
                  <c:v>78.890029999999996</c:v>
                </c:pt>
              </c:numCache>
            </c:numRef>
          </c:yVal>
          <c:smooth val="0"/>
          <c:extLst>
            <c:ext xmlns:c16="http://schemas.microsoft.com/office/drawing/2014/chart" uri="{C3380CC4-5D6E-409C-BE32-E72D297353CC}">
              <c16:uniqueId val="{00000000-A80F-4307-B7DD-0F45DE45EF75}"/>
            </c:ext>
          </c:extLst>
        </c:ser>
        <c:ser>
          <c:idx val="1"/>
          <c:order val="1"/>
          <c:tx>
            <c:strRef>
              <c:f>satCOMP!$A$3</c:f>
              <c:strCache>
                <c:ptCount val="1"/>
                <c:pt idx="0">
                  <c:v>ASTER</c:v>
                </c:pt>
              </c:strCache>
            </c:strRef>
          </c:tx>
          <c:spPr>
            <a:ln w="25400" cap="rnd">
              <a:noFill/>
              <a:round/>
            </a:ln>
            <a:effectLst/>
          </c:spPr>
          <c:marker>
            <c:symbol val="circle"/>
            <c:size val="6"/>
            <c:spPr>
              <a:solidFill>
                <a:srgbClr val="7030A0"/>
              </a:solidFill>
              <a:ln w="9525">
                <a:noFill/>
              </a:ln>
              <a:effectLst/>
            </c:spPr>
          </c:marker>
          <c:xVal>
            <c:numRef>
              <c:f>satCOMP!$C$3:$C$50</c:f>
              <c:numCache>
                <c:formatCode>0.0</c:formatCode>
                <c:ptCount val="48"/>
                <c:pt idx="0" formatCode="General">
                  <c:v>63.7</c:v>
                </c:pt>
                <c:pt idx="1">
                  <c:v>79.8</c:v>
                </c:pt>
                <c:pt idx="2">
                  <c:v>74.400000000000006</c:v>
                </c:pt>
                <c:pt idx="3">
                  <c:v>54.3992</c:v>
                </c:pt>
                <c:pt idx="4">
                  <c:v>80.599999999999994</c:v>
                </c:pt>
                <c:pt idx="5">
                  <c:v>71.995999999999995</c:v>
                </c:pt>
                <c:pt idx="6">
                  <c:v>62.099600000000002</c:v>
                </c:pt>
                <c:pt idx="7">
                  <c:v>76.400599999999997</c:v>
                </c:pt>
                <c:pt idx="8">
                  <c:v>51.299599999999998</c:v>
                </c:pt>
                <c:pt idx="9">
                  <c:v>58.400599999999997</c:v>
                </c:pt>
                <c:pt idx="10" formatCode="General">
                  <c:v>64</c:v>
                </c:pt>
                <c:pt idx="11">
                  <c:v>80.3</c:v>
                </c:pt>
                <c:pt idx="12">
                  <c:v>73.5</c:v>
                </c:pt>
                <c:pt idx="13">
                  <c:v>54.1</c:v>
                </c:pt>
                <c:pt idx="14">
                  <c:v>79.599199999999996</c:v>
                </c:pt>
                <c:pt idx="15">
                  <c:v>71.599999999999994</c:v>
                </c:pt>
                <c:pt idx="16">
                  <c:v>61.3994</c:v>
                </c:pt>
                <c:pt idx="17">
                  <c:v>74.199200000000005</c:v>
                </c:pt>
                <c:pt idx="18">
                  <c:v>51.9998</c:v>
                </c:pt>
                <c:pt idx="19">
                  <c:v>57.2</c:v>
                </c:pt>
                <c:pt idx="20" formatCode="General">
                  <c:v>62.6</c:v>
                </c:pt>
                <c:pt idx="21">
                  <c:v>77</c:v>
                </c:pt>
                <c:pt idx="22">
                  <c:v>71.599999999999994</c:v>
                </c:pt>
                <c:pt idx="23">
                  <c:v>53.799799999999998</c:v>
                </c:pt>
                <c:pt idx="24">
                  <c:v>80.700800000000001</c:v>
                </c:pt>
                <c:pt idx="25">
                  <c:v>69</c:v>
                </c:pt>
                <c:pt idx="26">
                  <c:v>59.700200000000002</c:v>
                </c:pt>
                <c:pt idx="27">
                  <c:v>74.400800000000004</c:v>
                </c:pt>
                <c:pt idx="28">
                  <c:v>50.799199999999999</c:v>
                </c:pt>
                <c:pt idx="29">
                  <c:v>55.700600000000001</c:v>
                </c:pt>
                <c:pt idx="30" formatCode="General">
                  <c:v>59.7</c:v>
                </c:pt>
                <c:pt idx="31">
                  <c:v>73.8</c:v>
                </c:pt>
                <c:pt idx="32">
                  <c:v>65.400000000000006</c:v>
                </c:pt>
                <c:pt idx="33">
                  <c:v>52.399000000000001</c:v>
                </c:pt>
                <c:pt idx="34">
                  <c:v>78.099999999999994</c:v>
                </c:pt>
                <c:pt idx="35">
                  <c:v>68.5</c:v>
                </c:pt>
                <c:pt idx="36">
                  <c:v>73</c:v>
                </c:pt>
                <c:pt idx="37">
                  <c:v>50</c:v>
                </c:pt>
                <c:pt idx="38">
                  <c:v>54.801000000000002</c:v>
                </c:pt>
                <c:pt idx="39" formatCode="General">
                  <c:v>59.4</c:v>
                </c:pt>
                <c:pt idx="40">
                  <c:v>71.5</c:v>
                </c:pt>
                <c:pt idx="41">
                  <c:v>64.900000000000006</c:v>
                </c:pt>
                <c:pt idx="42">
                  <c:v>52.199599999999997</c:v>
                </c:pt>
                <c:pt idx="43">
                  <c:v>75.099199999999996</c:v>
                </c:pt>
                <c:pt idx="44">
                  <c:v>67.099999999999994</c:v>
                </c:pt>
                <c:pt idx="45">
                  <c:v>73.799599999999998</c:v>
                </c:pt>
                <c:pt idx="46">
                  <c:v>48.500599999999999</c:v>
                </c:pt>
                <c:pt idx="47">
                  <c:v>55.099400000000003</c:v>
                </c:pt>
              </c:numCache>
            </c:numRef>
          </c:xVal>
          <c:yVal>
            <c:numRef>
              <c:f>satCOMP!$B$3:$B$50</c:f>
              <c:numCache>
                <c:formatCode>General</c:formatCode>
                <c:ptCount val="48"/>
                <c:pt idx="0">
                  <c:v>67.190002440000001</c:v>
                </c:pt>
                <c:pt idx="1">
                  <c:v>79.61000061</c:v>
                </c:pt>
                <c:pt idx="2">
                  <c:v>74.02999878</c:v>
                </c:pt>
                <c:pt idx="3">
                  <c:v>54.770000459999999</c:v>
                </c:pt>
                <c:pt idx="4">
                  <c:v>78.52999878</c:v>
                </c:pt>
                <c:pt idx="5">
                  <c:v>72.769996640000002</c:v>
                </c:pt>
                <c:pt idx="6">
                  <c:v>62.33000183</c:v>
                </c:pt>
                <c:pt idx="7">
                  <c:v>80.150001529999997</c:v>
                </c:pt>
                <c:pt idx="8">
                  <c:v>53.150001529999997</c:v>
                </c:pt>
                <c:pt idx="9">
                  <c:v>54.409999849999998</c:v>
                </c:pt>
                <c:pt idx="10" formatCode="0.0">
                  <c:v>66.47000122</c:v>
                </c:pt>
                <c:pt idx="11" formatCode="0.0">
                  <c:v>80.510002139999997</c:v>
                </c:pt>
                <c:pt idx="12" formatCode="0.0">
                  <c:v>72.769996640000002</c:v>
                </c:pt>
                <c:pt idx="13" formatCode="0.0">
                  <c:v>54.409999849999998</c:v>
                </c:pt>
                <c:pt idx="14" formatCode="0.0">
                  <c:v>79.069999690000003</c:v>
                </c:pt>
                <c:pt idx="15" formatCode="0.0">
                  <c:v>72.230003359999998</c:v>
                </c:pt>
                <c:pt idx="16" formatCode="0.0">
                  <c:v>62.33000183</c:v>
                </c:pt>
                <c:pt idx="17" formatCode="0.0">
                  <c:v>79.790000919999997</c:v>
                </c:pt>
                <c:pt idx="18" formatCode="0.0">
                  <c:v>53.33000183</c:v>
                </c:pt>
                <c:pt idx="19" formatCode="0.0">
                  <c:v>53.689998629999998</c:v>
                </c:pt>
                <c:pt idx="20" formatCode="0.0">
                  <c:v>64.66999817</c:v>
                </c:pt>
                <c:pt idx="21" formatCode="0.0">
                  <c:v>76.910003660000001</c:v>
                </c:pt>
                <c:pt idx="22" formatCode="0.0">
                  <c:v>71.150001529999997</c:v>
                </c:pt>
                <c:pt idx="23" formatCode="0.0">
                  <c:v>53.509998320000001</c:v>
                </c:pt>
                <c:pt idx="24" formatCode="0.0">
                  <c:v>81.050003050000001</c:v>
                </c:pt>
                <c:pt idx="25" formatCode="0.0">
                  <c:v>69.88999939</c:v>
                </c:pt>
                <c:pt idx="26" formatCode="0.0">
                  <c:v>62.509998320000001</c:v>
                </c:pt>
                <c:pt idx="27" formatCode="0.0">
                  <c:v>76.190002440000001</c:v>
                </c:pt>
                <c:pt idx="28" formatCode="0.0">
                  <c:v>53.869998930000001</c:v>
                </c:pt>
                <c:pt idx="29" formatCode="0.0">
                  <c:v>52.069999690000003</c:v>
                </c:pt>
                <c:pt idx="30">
                  <c:v>61.25</c:v>
                </c:pt>
                <c:pt idx="31">
                  <c:v>73.849998470000003</c:v>
                </c:pt>
                <c:pt idx="32" formatCode="0.0">
                  <c:v>65.569999690000003</c:v>
                </c:pt>
                <c:pt idx="33">
                  <c:v>53.869998930000001</c:v>
                </c:pt>
                <c:pt idx="34">
                  <c:v>76.190002440000001</c:v>
                </c:pt>
                <c:pt idx="35" formatCode="0.0">
                  <c:v>68.089996339999999</c:v>
                </c:pt>
                <c:pt idx="36">
                  <c:v>75.290000919999997</c:v>
                </c:pt>
                <c:pt idx="37">
                  <c:v>52.430000309999997</c:v>
                </c:pt>
                <c:pt idx="38">
                  <c:v>52.430000309999997</c:v>
                </c:pt>
                <c:pt idx="39">
                  <c:v>61.790000919999997</c:v>
                </c:pt>
                <c:pt idx="40">
                  <c:v>72.050003050000001</c:v>
                </c:pt>
                <c:pt idx="41" formatCode="0.0">
                  <c:v>63.950000760000002</c:v>
                </c:pt>
                <c:pt idx="42">
                  <c:v>52.25</c:v>
                </c:pt>
                <c:pt idx="43" formatCode="0.0">
                  <c:v>74.930000309999997</c:v>
                </c:pt>
                <c:pt idx="44" formatCode="0.0">
                  <c:v>68.449996949999999</c:v>
                </c:pt>
                <c:pt idx="45">
                  <c:v>76.730003359999998</c:v>
                </c:pt>
                <c:pt idx="46">
                  <c:v>51.88999939</c:v>
                </c:pt>
                <c:pt idx="47">
                  <c:v>51.709999080000003</c:v>
                </c:pt>
              </c:numCache>
            </c:numRef>
          </c:yVal>
          <c:smooth val="0"/>
          <c:extLst>
            <c:ext xmlns:c16="http://schemas.microsoft.com/office/drawing/2014/chart" uri="{C3380CC4-5D6E-409C-BE32-E72D297353CC}">
              <c16:uniqueId val="{00000001-A80F-4307-B7DD-0F45DE45EF75}"/>
            </c:ext>
          </c:extLst>
        </c:ser>
        <c:ser>
          <c:idx val="2"/>
          <c:order val="2"/>
          <c:tx>
            <c:strRef>
              <c:f>satCOMP!$A$51</c:f>
              <c:strCache>
                <c:ptCount val="1"/>
                <c:pt idx="0">
                  <c:v>ECOSTRESS</c:v>
                </c:pt>
              </c:strCache>
            </c:strRef>
          </c:tx>
          <c:spPr>
            <a:ln w="25400" cap="rnd">
              <a:noFill/>
              <a:round/>
            </a:ln>
            <a:effectLst/>
          </c:spPr>
          <c:marker>
            <c:symbol val="circle"/>
            <c:size val="5"/>
            <c:spPr>
              <a:solidFill>
                <a:schemeClr val="accent6"/>
              </a:solidFill>
              <a:ln w="9525">
                <a:noFill/>
              </a:ln>
              <a:effectLst/>
            </c:spPr>
          </c:marker>
          <c:xVal>
            <c:numRef>
              <c:f>satCOMP!$C$51:$C$120</c:f>
              <c:numCache>
                <c:formatCode>0.0</c:formatCode>
                <c:ptCount val="70"/>
                <c:pt idx="0">
                  <c:v>89.400199999999998</c:v>
                </c:pt>
                <c:pt idx="1">
                  <c:v>88.7</c:v>
                </c:pt>
                <c:pt idx="2">
                  <c:v>48.999200000000002</c:v>
                </c:pt>
                <c:pt idx="3">
                  <c:v>88.7</c:v>
                </c:pt>
                <c:pt idx="4">
                  <c:v>88.199600000000004</c:v>
                </c:pt>
                <c:pt idx="5">
                  <c:v>87.299599999999998</c:v>
                </c:pt>
                <c:pt idx="6">
                  <c:v>90.399199999999993</c:v>
                </c:pt>
                <c:pt idx="7">
                  <c:v>90.699799999999996</c:v>
                </c:pt>
                <c:pt idx="8">
                  <c:v>89.200400000000002</c:v>
                </c:pt>
                <c:pt idx="9">
                  <c:v>89.200400000000002</c:v>
                </c:pt>
                <c:pt idx="10">
                  <c:v>90.300200000000004</c:v>
                </c:pt>
                <c:pt idx="11">
                  <c:v>91.799599999999998</c:v>
                </c:pt>
                <c:pt idx="12">
                  <c:v>88.800799999999995</c:v>
                </c:pt>
                <c:pt idx="13">
                  <c:v>87.400400000000005</c:v>
                </c:pt>
                <c:pt idx="14">
                  <c:v>87.499399999999994</c:v>
                </c:pt>
                <c:pt idx="15">
                  <c:v>87.007999999999996</c:v>
                </c:pt>
                <c:pt idx="16">
                  <c:v>49.1</c:v>
                </c:pt>
                <c:pt idx="17">
                  <c:v>88.1006</c:v>
                </c:pt>
                <c:pt idx="18">
                  <c:v>88.3994</c:v>
                </c:pt>
                <c:pt idx="19">
                  <c:v>87.400400000000005</c:v>
                </c:pt>
                <c:pt idx="20">
                  <c:v>90.199399999999997</c:v>
                </c:pt>
                <c:pt idx="21">
                  <c:v>90.399199999999993</c:v>
                </c:pt>
                <c:pt idx="22">
                  <c:v>89.499200000000002</c:v>
                </c:pt>
                <c:pt idx="23">
                  <c:v>88.899799999999999</c:v>
                </c:pt>
                <c:pt idx="24">
                  <c:v>89.999600000000001</c:v>
                </c:pt>
                <c:pt idx="25">
                  <c:v>90.699799999999996</c:v>
                </c:pt>
                <c:pt idx="26">
                  <c:v>87.099800000000002</c:v>
                </c:pt>
                <c:pt idx="27">
                  <c:v>86.399600000000007</c:v>
                </c:pt>
                <c:pt idx="28">
                  <c:v>88.800799999999995</c:v>
                </c:pt>
                <c:pt idx="29">
                  <c:v>86.799199999999999</c:v>
                </c:pt>
                <c:pt idx="30">
                  <c:v>50.500399999999999</c:v>
                </c:pt>
                <c:pt idx="31">
                  <c:v>86.9</c:v>
                </c:pt>
                <c:pt idx="32">
                  <c:v>89.000600000000006</c:v>
                </c:pt>
                <c:pt idx="33">
                  <c:v>88.3994</c:v>
                </c:pt>
                <c:pt idx="34">
                  <c:v>88.800799999999995</c:v>
                </c:pt>
                <c:pt idx="35">
                  <c:v>90.199399999999997</c:v>
                </c:pt>
                <c:pt idx="36">
                  <c:v>89.099599999999995</c:v>
                </c:pt>
                <c:pt idx="37">
                  <c:v>88.599199999999996</c:v>
                </c:pt>
                <c:pt idx="38">
                  <c:v>88.599199999999996</c:v>
                </c:pt>
                <c:pt idx="39">
                  <c:v>89.900599999999997</c:v>
                </c:pt>
                <c:pt idx="40">
                  <c:v>86.599400000000003</c:v>
                </c:pt>
                <c:pt idx="41">
                  <c:v>84.900199999999998</c:v>
                </c:pt>
                <c:pt idx="42">
                  <c:v>87.3</c:v>
                </c:pt>
                <c:pt idx="43">
                  <c:v>81.900000000000006</c:v>
                </c:pt>
                <c:pt idx="44">
                  <c:v>48</c:v>
                </c:pt>
                <c:pt idx="45">
                  <c:v>83.400099999999995</c:v>
                </c:pt>
                <c:pt idx="46">
                  <c:v>85.698999999999998</c:v>
                </c:pt>
                <c:pt idx="47">
                  <c:v>82.700999999999993</c:v>
                </c:pt>
                <c:pt idx="48">
                  <c:v>82.099000000000004</c:v>
                </c:pt>
                <c:pt idx="49">
                  <c:v>83.7</c:v>
                </c:pt>
                <c:pt idx="50">
                  <c:v>82</c:v>
                </c:pt>
                <c:pt idx="51" formatCode="General">
                  <c:v>82.998999999999995</c:v>
                </c:pt>
                <c:pt idx="52">
                  <c:v>83.198999999999998</c:v>
                </c:pt>
                <c:pt idx="53">
                  <c:v>84.998999999999995</c:v>
                </c:pt>
                <c:pt idx="54">
                  <c:v>81.3</c:v>
                </c:pt>
                <c:pt idx="55">
                  <c:v>81.099999999999994</c:v>
                </c:pt>
                <c:pt idx="56">
                  <c:v>87.200599999999994</c:v>
                </c:pt>
                <c:pt idx="57">
                  <c:v>82.099400000000003</c:v>
                </c:pt>
                <c:pt idx="58">
                  <c:v>48.799399999999999</c:v>
                </c:pt>
                <c:pt idx="59">
                  <c:v>85.400599999999997</c:v>
                </c:pt>
                <c:pt idx="60">
                  <c:v>86.199799999999996</c:v>
                </c:pt>
                <c:pt idx="61">
                  <c:v>83.3</c:v>
                </c:pt>
                <c:pt idx="62">
                  <c:v>83.699600000000004</c:v>
                </c:pt>
                <c:pt idx="63">
                  <c:v>84.700400000000002</c:v>
                </c:pt>
                <c:pt idx="64">
                  <c:v>82.500799999999998</c:v>
                </c:pt>
                <c:pt idx="65">
                  <c:v>84.099199999999996</c:v>
                </c:pt>
                <c:pt idx="66">
                  <c:v>84.399799999999999</c:v>
                </c:pt>
                <c:pt idx="67">
                  <c:v>87.099800000000002</c:v>
                </c:pt>
                <c:pt idx="68">
                  <c:v>82.004000000000005</c:v>
                </c:pt>
                <c:pt idx="69">
                  <c:v>81.699799999999996</c:v>
                </c:pt>
              </c:numCache>
            </c:numRef>
          </c:xVal>
          <c:yVal>
            <c:numRef>
              <c:f>satCOMP!$B$51:$B$120</c:f>
              <c:numCache>
                <c:formatCode>0.0</c:formatCode>
                <c:ptCount val="70"/>
                <c:pt idx="0">
                  <c:v>89.942001342799998</c:v>
                </c:pt>
                <c:pt idx="1">
                  <c:v>84.433998107899995</c:v>
                </c:pt>
                <c:pt idx="2">
                  <c:v>48.2540016174</c:v>
                </c:pt>
                <c:pt idx="3">
                  <c:v>85.442001342799998</c:v>
                </c:pt>
                <c:pt idx="4">
                  <c:v>85.045997619600001</c:v>
                </c:pt>
                <c:pt idx="5">
                  <c:v>83.930000305199997</c:v>
                </c:pt>
                <c:pt idx="6">
                  <c:v>85.837997436500004</c:v>
                </c:pt>
                <c:pt idx="7">
                  <c:v>87.241996765099998</c:v>
                </c:pt>
                <c:pt idx="8">
                  <c:v>84.038002014200003</c:v>
                </c:pt>
                <c:pt idx="9">
                  <c:v>86.342002868700007</c:v>
                </c:pt>
                <c:pt idx="10">
                  <c:v>87.674003601099997</c:v>
                </c:pt>
                <c:pt idx="11">
                  <c:v>89.185997009299996</c:v>
                </c:pt>
                <c:pt idx="12">
                  <c:v>82.202003478999998</c:v>
                </c:pt>
                <c:pt idx="13">
                  <c:v>82.921997070299994</c:v>
                </c:pt>
                <c:pt idx="14">
                  <c:v>87.026000976600002</c:v>
                </c:pt>
                <c:pt idx="15">
                  <c:v>84.830001831100006</c:v>
                </c:pt>
                <c:pt idx="16">
                  <c:v>47.965999603299998</c:v>
                </c:pt>
                <c:pt idx="17">
                  <c:v>85.082000732400004</c:v>
                </c:pt>
                <c:pt idx="18">
                  <c:v>90.697998046899997</c:v>
                </c:pt>
                <c:pt idx="19">
                  <c:v>83.569999694800003</c:v>
                </c:pt>
                <c:pt idx="20">
                  <c:v>85.550003051800005</c:v>
                </c:pt>
                <c:pt idx="21">
                  <c:v>88.286003112800003</c:v>
                </c:pt>
                <c:pt idx="22">
                  <c:v>85.585998535200005</c:v>
                </c:pt>
                <c:pt idx="23">
                  <c:v>84.722000122099999</c:v>
                </c:pt>
                <c:pt idx="24">
                  <c:v>87.529998779300001</c:v>
                </c:pt>
                <c:pt idx="25">
                  <c:v>89.510002136200001</c:v>
                </c:pt>
                <c:pt idx="26">
                  <c:v>82.561996460000003</c:v>
                </c:pt>
                <c:pt idx="27">
                  <c:v>82.129997253400006</c:v>
                </c:pt>
                <c:pt idx="28">
                  <c:v>82.454002380399999</c:v>
                </c:pt>
                <c:pt idx="29">
                  <c:v>82.237998962399999</c:v>
                </c:pt>
                <c:pt idx="30">
                  <c:v>47.678001403800003</c:v>
                </c:pt>
                <c:pt idx="31">
                  <c:v>83.281997680700002</c:v>
                </c:pt>
                <c:pt idx="32">
                  <c:v>90.050003051800005</c:v>
                </c:pt>
                <c:pt idx="33">
                  <c:v>82.849998474100005</c:v>
                </c:pt>
                <c:pt idx="34">
                  <c:v>84.290000915500002</c:v>
                </c:pt>
                <c:pt idx="35">
                  <c:v>88.681999206499995</c:v>
                </c:pt>
                <c:pt idx="36">
                  <c:v>84.433998107899995</c:v>
                </c:pt>
                <c:pt idx="37">
                  <c:v>84.650001525899995</c:v>
                </c:pt>
                <c:pt idx="38">
                  <c:v>85.945999145499997</c:v>
                </c:pt>
                <c:pt idx="39">
                  <c:v>87.961997985799997</c:v>
                </c:pt>
                <c:pt idx="40">
                  <c:v>81.374000549300007</c:v>
                </c:pt>
                <c:pt idx="41">
                  <c:v>81.877998352099993</c:v>
                </c:pt>
                <c:pt idx="42">
                  <c:v>86.666000366199995</c:v>
                </c:pt>
                <c:pt idx="43">
                  <c:v>79.358001709000007</c:v>
                </c:pt>
                <c:pt idx="44">
                  <c:v>47.209999084499998</c:v>
                </c:pt>
                <c:pt idx="45">
                  <c:v>81.4820022583</c:v>
                </c:pt>
                <c:pt idx="46">
                  <c:v>83.029998779300001</c:v>
                </c:pt>
                <c:pt idx="47">
                  <c:v>79.970001220699999</c:v>
                </c:pt>
                <c:pt idx="48">
                  <c:v>79.970001220699999</c:v>
                </c:pt>
                <c:pt idx="49">
                  <c:v>89.797996521000002</c:v>
                </c:pt>
                <c:pt idx="50">
                  <c:v>80.078002929700006</c:v>
                </c:pt>
                <c:pt idx="51">
                  <c:v>81.302001953100003</c:v>
                </c:pt>
                <c:pt idx="52">
                  <c:v>81.050003051800005</c:v>
                </c:pt>
                <c:pt idx="53">
                  <c:v>86.125999450699993</c:v>
                </c:pt>
                <c:pt idx="54">
                  <c:v>77.809997558600003</c:v>
                </c:pt>
                <c:pt idx="55">
                  <c:v>78.061996460000003</c:v>
                </c:pt>
                <c:pt idx="56">
                  <c:v>87.314002990700004</c:v>
                </c:pt>
                <c:pt idx="57">
                  <c:v>77.809997558600003</c:v>
                </c:pt>
                <c:pt idx="58">
                  <c:v>46.886001586900001</c:v>
                </c:pt>
                <c:pt idx="59">
                  <c:v>82.382003784199995</c:v>
                </c:pt>
                <c:pt idx="60">
                  <c:v>83.138000488299994</c:v>
                </c:pt>
                <c:pt idx="61">
                  <c:v>80.150001525899995</c:v>
                </c:pt>
                <c:pt idx="62">
                  <c:v>79.321998596200004</c:v>
                </c:pt>
                <c:pt idx="63">
                  <c:v>84.973999023399998</c:v>
                </c:pt>
                <c:pt idx="64">
                  <c:v>80.185997009299996</c:v>
                </c:pt>
                <c:pt idx="65">
                  <c:v>81.085998535200005</c:v>
                </c:pt>
                <c:pt idx="66">
                  <c:v>81.230003356899999</c:v>
                </c:pt>
                <c:pt idx="67">
                  <c:v>86.377998352099993</c:v>
                </c:pt>
                <c:pt idx="68">
                  <c:v>78.097999572800006</c:v>
                </c:pt>
                <c:pt idx="69">
                  <c:v>79.25</c:v>
                </c:pt>
              </c:numCache>
            </c:numRef>
          </c:yVal>
          <c:smooth val="0"/>
          <c:extLst>
            <c:ext xmlns:c16="http://schemas.microsoft.com/office/drawing/2014/chart" uri="{C3380CC4-5D6E-409C-BE32-E72D297353CC}">
              <c16:uniqueId val="{00000002-A80F-4307-B7DD-0F45DE45EF75}"/>
            </c:ext>
          </c:extLst>
        </c:ser>
        <c:ser>
          <c:idx val="3"/>
          <c:order val="3"/>
          <c:tx>
            <c:v>all</c:v>
          </c:tx>
          <c:spPr>
            <a:ln w="19050" cap="rnd">
              <a:noFill/>
              <a:round/>
            </a:ln>
            <a:effectLst/>
          </c:spPr>
          <c:marker>
            <c:symbol val="circle"/>
            <c:size val="4"/>
            <c:spPr>
              <a:noFill/>
              <a:ln w="9525">
                <a:solidFill>
                  <a:srgbClr val="FFFFFF">
                    <a:alpha val="0"/>
                  </a:srgbClr>
                </a:solidFill>
              </a:ln>
              <a:effectLst/>
            </c:spPr>
          </c:marker>
          <c:dPt>
            <c:idx val="27"/>
            <c:marker>
              <c:symbol val="circle"/>
              <c:size val="4"/>
              <c:spPr>
                <a:solidFill>
                  <a:srgbClr val="7030A0"/>
                </a:solidFill>
                <a:ln w="9525">
                  <a:noFill/>
                </a:ln>
                <a:effectLst/>
              </c:spPr>
            </c:marker>
            <c:bubble3D val="0"/>
            <c:extLst>
              <c:ext xmlns:c16="http://schemas.microsoft.com/office/drawing/2014/chart" uri="{C3380CC4-5D6E-409C-BE32-E72D297353CC}">
                <c16:uniqueId val="{00000003-A80F-4307-B7DD-0F45DE45EF75}"/>
              </c:ext>
            </c:extLst>
          </c:dPt>
          <c:trendline>
            <c:spPr>
              <a:ln w="19050" cap="rnd">
                <a:solidFill>
                  <a:schemeClr val="accent1">
                    <a:lumMod val="50000"/>
                  </a:schemeClr>
                </a:solidFill>
                <a:prstDash val="sysDot"/>
              </a:ln>
              <a:effectLst/>
            </c:spPr>
            <c:trendlineType val="linear"/>
            <c:intercept val="0"/>
            <c:dispRSqr val="0"/>
            <c:dispEq val="0"/>
          </c:trendline>
          <c:xVal>
            <c:numRef>
              <c:f>satCOMP!$C$3:$C$190</c:f>
              <c:numCache>
                <c:formatCode>0.0</c:formatCode>
                <c:ptCount val="188"/>
                <c:pt idx="0" formatCode="General">
                  <c:v>63.7</c:v>
                </c:pt>
                <c:pt idx="1">
                  <c:v>79.8</c:v>
                </c:pt>
                <c:pt idx="2">
                  <c:v>74.400000000000006</c:v>
                </c:pt>
                <c:pt idx="3">
                  <c:v>54.3992</c:v>
                </c:pt>
                <c:pt idx="4">
                  <c:v>80.599999999999994</c:v>
                </c:pt>
                <c:pt idx="5">
                  <c:v>71.995999999999995</c:v>
                </c:pt>
                <c:pt idx="6">
                  <c:v>62.099600000000002</c:v>
                </c:pt>
                <c:pt idx="7">
                  <c:v>76.400599999999997</c:v>
                </c:pt>
                <c:pt idx="8">
                  <c:v>51.299599999999998</c:v>
                </c:pt>
                <c:pt idx="9">
                  <c:v>58.400599999999997</c:v>
                </c:pt>
                <c:pt idx="10" formatCode="General">
                  <c:v>64</c:v>
                </c:pt>
                <c:pt idx="11">
                  <c:v>80.3</c:v>
                </c:pt>
                <c:pt idx="12">
                  <c:v>73.5</c:v>
                </c:pt>
                <c:pt idx="13">
                  <c:v>54.1</c:v>
                </c:pt>
                <c:pt idx="14">
                  <c:v>79.599199999999996</c:v>
                </c:pt>
                <c:pt idx="15">
                  <c:v>71.599999999999994</c:v>
                </c:pt>
                <c:pt idx="16">
                  <c:v>61.3994</c:v>
                </c:pt>
                <c:pt idx="17">
                  <c:v>74.199200000000005</c:v>
                </c:pt>
                <c:pt idx="18">
                  <c:v>51.9998</c:v>
                </c:pt>
                <c:pt idx="19">
                  <c:v>57.2</c:v>
                </c:pt>
                <c:pt idx="20" formatCode="General">
                  <c:v>62.6</c:v>
                </c:pt>
                <c:pt idx="21">
                  <c:v>77</c:v>
                </c:pt>
                <c:pt idx="22">
                  <c:v>71.599999999999994</c:v>
                </c:pt>
                <c:pt idx="23">
                  <c:v>53.799799999999998</c:v>
                </c:pt>
                <c:pt idx="24">
                  <c:v>80.700800000000001</c:v>
                </c:pt>
                <c:pt idx="25">
                  <c:v>69</c:v>
                </c:pt>
                <c:pt idx="26">
                  <c:v>59.700200000000002</c:v>
                </c:pt>
                <c:pt idx="27">
                  <c:v>74.400800000000004</c:v>
                </c:pt>
                <c:pt idx="28">
                  <c:v>50.799199999999999</c:v>
                </c:pt>
                <c:pt idx="29">
                  <c:v>55.700600000000001</c:v>
                </c:pt>
                <c:pt idx="30" formatCode="General">
                  <c:v>59.7</c:v>
                </c:pt>
                <c:pt idx="31">
                  <c:v>73.8</c:v>
                </c:pt>
                <c:pt idx="32">
                  <c:v>65.400000000000006</c:v>
                </c:pt>
                <c:pt idx="33">
                  <c:v>52.399000000000001</c:v>
                </c:pt>
                <c:pt idx="34">
                  <c:v>78.099999999999994</c:v>
                </c:pt>
                <c:pt idx="35">
                  <c:v>68.5</c:v>
                </c:pt>
                <c:pt idx="36">
                  <c:v>73</c:v>
                </c:pt>
                <c:pt idx="37">
                  <c:v>50</c:v>
                </c:pt>
                <c:pt idx="38">
                  <c:v>54.801000000000002</c:v>
                </c:pt>
                <c:pt idx="39" formatCode="General">
                  <c:v>59.4</c:v>
                </c:pt>
                <c:pt idx="40">
                  <c:v>71.5</c:v>
                </c:pt>
                <c:pt idx="41">
                  <c:v>64.900000000000006</c:v>
                </c:pt>
                <c:pt idx="42">
                  <c:v>52.199599999999997</c:v>
                </c:pt>
                <c:pt idx="43">
                  <c:v>75.099199999999996</c:v>
                </c:pt>
                <c:pt idx="44">
                  <c:v>67.099999999999994</c:v>
                </c:pt>
                <c:pt idx="45">
                  <c:v>73.799599999999998</c:v>
                </c:pt>
                <c:pt idx="46">
                  <c:v>48.500599999999999</c:v>
                </c:pt>
                <c:pt idx="47">
                  <c:v>55.099400000000003</c:v>
                </c:pt>
                <c:pt idx="48">
                  <c:v>89.400199999999998</c:v>
                </c:pt>
                <c:pt idx="49">
                  <c:v>88.7</c:v>
                </c:pt>
                <c:pt idx="50">
                  <c:v>48.999200000000002</c:v>
                </c:pt>
                <c:pt idx="51">
                  <c:v>88.7</c:v>
                </c:pt>
                <c:pt idx="52">
                  <c:v>88.199600000000004</c:v>
                </c:pt>
                <c:pt idx="53">
                  <c:v>87.299599999999998</c:v>
                </c:pt>
                <c:pt idx="54">
                  <c:v>90.399199999999993</c:v>
                </c:pt>
                <c:pt idx="55">
                  <c:v>90.699799999999996</c:v>
                </c:pt>
                <c:pt idx="56">
                  <c:v>89.200400000000002</c:v>
                </c:pt>
                <c:pt idx="57">
                  <c:v>89.200400000000002</c:v>
                </c:pt>
                <c:pt idx="58">
                  <c:v>90.300200000000004</c:v>
                </c:pt>
                <c:pt idx="59">
                  <c:v>91.799599999999998</c:v>
                </c:pt>
                <c:pt idx="60">
                  <c:v>88.800799999999995</c:v>
                </c:pt>
                <c:pt idx="61">
                  <c:v>87.400400000000005</c:v>
                </c:pt>
                <c:pt idx="62">
                  <c:v>87.499399999999994</c:v>
                </c:pt>
                <c:pt idx="63">
                  <c:v>87.007999999999996</c:v>
                </c:pt>
                <c:pt idx="64">
                  <c:v>49.1</c:v>
                </c:pt>
                <c:pt idx="65">
                  <c:v>88.1006</c:v>
                </c:pt>
                <c:pt idx="66">
                  <c:v>88.3994</c:v>
                </c:pt>
                <c:pt idx="67">
                  <c:v>87.400400000000005</c:v>
                </c:pt>
                <c:pt idx="68">
                  <c:v>90.199399999999997</c:v>
                </c:pt>
                <c:pt idx="69">
                  <c:v>90.399199999999993</c:v>
                </c:pt>
                <c:pt idx="70">
                  <c:v>89.499200000000002</c:v>
                </c:pt>
                <c:pt idx="71">
                  <c:v>88.899799999999999</c:v>
                </c:pt>
                <c:pt idx="72">
                  <c:v>89.999600000000001</c:v>
                </c:pt>
                <c:pt idx="73">
                  <c:v>90.699799999999996</c:v>
                </c:pt>
                <c:pt idx="74">
                  <c:v>87.099800000000002</c:v>
                </c:pt>
                <c:pt idx="75">
                  <c:v>86.399600000000007</c:v>
                </c:pt>
                <c:pt idx="76">
                  <c:v>88.800799999999995</c:v>
                </c:pt>
                <c:pt idx="77">
                  <c:v>86.799199999999999</c:v>
                </c:pt>
                <c:pt idx="78">
                  <c:v>50.500399999999999</c:v>
                </c:pt>
                <c:pt idx="79">
                  <c:v>86.9</c:v>
                </c:pt>
                <c:pt idx="80">
                  <c:v>89.000600000000006</c:v>
                </c:pt>
                <c:pt idx="81">
                  <c:v>88.3994</c:v>
                </c:pt>
                <c:pt idx="82">
                  <c:v>88.800799999999995</c:v>
                </c:pt>
                <c:pt idx="83">
                  <c:v>90.199399999999997</c:v>
                </c:pt>
                <c:pt idx="84">
                  <c:v>89.099599999999995</c:v>
                </c:pt>
                <c:pt idx="85">
                  <c:v>88.599199999999996</c:v>
                </c:pt>
                <c:pt idx="86">
                  <c:v>88.599199999999996</c:v>
                </c:pt>
                <c:pt idx="87">
                  <c:v>89.900599999999997</c:v>
                </c:pt>
                <c:pt idx="88">
                  <c:v>86.599400000000003</c:v>
                </c:pt>
                <c:pt idx="89">
                  <c:v>84.900199999999998</c:v>
                </c:pt>
                <c:pt idx="90">
                  <c:v>87.3</c:v>
                </c:pt>
                <c:pt idx="91">
                  <c:v>81.900000000000006</c:v>
                </c:pt>
                <c:pt idx="92">
                  <c:v>48</c:v>
                </c:pt>
                <c:pt idx="93">
                  <c:v>83.400099999999995</c:v>
                </c:pt>
                <c:pt idx="94">
                  <c:v>85.698999999999998</c:v>
                </c:pt>
                <c:pt idx="95">
                  <c:v>82.700999999999993</c:v>
                </c:pt>
                <c:pt idx="96">
                  <c:v>82.099000000000004</c:v>
                </c:pt>
                <c:pt idx="97">
                  <c:v>83.7</c:v>
                </c:pt>
                <c:pt idx="98">
                  <c:v>82</c:v>
                </c:pt>
                <c:pt idx="99" formatCode="General">
                  <c:v>82.998999999999995</c:v>
                </c:pt>
                <c:pt idx="100">
                  <c:v>83.198999999999998</c:v>
                </c:pt>
                <c:pt idx="101">
                  <c:v>84.998999999999995</c:v>
                </c:pt>
                <c:pt idx="102">
                  <c:v>81.3</c:v>
                </c:pt>
                <c:pt idx="103">
                  <c:v>81.099999999999994</c:v>
                </c:pt>
                <c:pt idx="104">
                  <c:v>87.200599999999994</c:v>
                </c:pt>
                <c:pt idx="105">
                  <c:v>82.099400000000003</c:v>
                </c:pt>
                <c:pt idx="106">
                  <c:v>48.799399999999999</c:v>
                </c:pt>
                <c:pt idx="107">
                  <c:v>85.400599999999997</c:v>
                </c:pt>
                <c:pt idx="108">
                  <c:v>86.199799999999996</c:v>
                </c:pt>
                <c:pt idx="109">
                  <c:v>83.3</c:v>
                </c:pt>
                <c:pt idx="110">
                  <c:v>83.699600000000004</c:v>
                </c:pt>
                <c:pt idx="111">
                  <c:v>84.700400000000002</c:v>
                </c:pt>
                <c:pt idx="112">
                  <c:v>82.500799999999998</c:v>
                </c:pt>
                <c:pt idx="113">
                  <c:v>84.099199999999996</c:v>
                </c:pt>
                <c:pt idx="114">
                  <c:v>84.399799999999999</c:v>
                </c:pt>
                <c:pt idx="115">
                  <c:v>87.099800000000002</c:v>
                </c:pt>
                <c:pt idx="116">
                  <c:v>82.004000000000005</c:v>
                </c:pt>
                <c:pt idx="117">
                  <c:v>81.699799999999996</c:v>
                </c:pt>
                <c:pt idx="118">
                  <c:v>83.2</c:v>
                </c:pt>
                <c:pt idx="119">
                  <c:v>51.2</c:v>
                </c:pt>
                <c:pt idx="120">
                  <c:v>77.7</c:v>
                </c:pt>
                <c:pt idx="121">
                  <c:v>50.5</c:v>
                </c:pt>
                <c:pt idx="122">
                  <c:v>80.599999999999994</c:v>
                </c:pt>
                <c:pt idx="123">
                  <c:v>69.499399999999994</c:v>
                </c:pt>
                <c:pt idx="124">
                  <c:v>66.000200000000007</c:v>
                </c:pt>
                <c:pt idx="125">
                  <c:v>82.900400000000005</c:v>
                </c:pt>
                <c:pt idx="126" formatCode="General">
                  <c:v>82.500799999999998</c:v>
                </c:pt>
                <c:pt idx="127">
                  <c:v>89.400199999999998</c:v>
                </c:pt>
                <c:pt idx="128" formatCode="General">
                  <c:v>48.099200000000003</c:v>
                </c:pt>
                <c:pt idx="129">
                  <c:v>91.500799999999998</c:v>
                </c:pt>
                <c:pt idx="130">
                  <c:v>55.099400000000003</c:v>
                </c:pt>
                <c:pt idx="131" formatCode="General">
                  <c:v>88.500200000000007</c:v>
                </c:pt>
                <c:pt idx="132">
                  <c:v>83.9</c:v>
                </c:pt>
                <c:pt idx="133">
                  <c:v>50.2</c:v>
                </c:pt>
                <c:pt idx="134">
                  <c:v>75.900000000000006</c:v>
                </c:pt>
                <c:pt idx="135">
                  <c:v>49.9</c:v>
                </c:pt>
                <c:pt idx="136" formatCode="General">
                  <c:v>80.000600000000006</c:v>
                </c:pt>
                <c:pt idx="137">
                  <c:v>67.499600000000001</c:v>
                </c:pt>
                <c:pt idx="138">
                  <c:v>65.499799999999993</c:v>
                </c:pt>
                <c:pt idx="139">
                  <c:v>81.199399999999997</c:v>
                </c:pt>
                <c:pt idx="140" formatCode="General">
                  <c:v>80.000600000000006</c:v>
                </c:pt>
                <c:pt idx="141">
                  <c:v>88.899799999999999</c:v>
                </c:pt>
                <c:pt idx="142" formatCode="General">
                  <c:v>47.4998</c:v>
                </c:pt>
                <c:pt idx="143">
                  <c:v>88.1</c:v>
                </c:pt>
                <c:pt idx="144">
                  <c:v>54.6008</c:v>
                </c:pt>
                <c:pt idx="145" formatCode="General">
                  <c:v>88.300399999999996</c:v>
                </c:pt>
                <c:pt idx="146">
                  <c:v>82.5</c:v>
                </c:pt>
                <c:pt idx="147">
                  <c:v>51</c:v>
                </c:pt>
                <c:pt idx="148">
                  <c:v>75.900000000000006</c:v>
                </c:pt>
                <c:pt idx="149">
                  <c:v>46.1</c:v>
                </c:pt>
                <c:pt idx="150" formatCode="General">
                  <c:v>78.000799999999998</c:v>
                </c:pt>
                <c:pt idx="151">
                  <c:v>63.300199999999997</c:v>
                </c:pt>
                <c:pt idx="152">
                  <c:v>62.700800000000001</c:v>
                </c:pt>
                <c:pt idx="153">
                  <c:v>81.100399999999993</c:v>
                </c:pt>
                <c:pt idx="154" formatCode="General">
                  <c:v>83.199200000000005</c:v>
                </c:pt>
                <c:pt idx="155">
                  <c:v>87.099800000000002</c:v>
                </c:pt>
                <c:pt idx="156" formatCode="General">
                  <c:v>46.999400000000001</c:v>
                </c:pt>
                <c:pt idx="157">
                  <c:v>88.199600000000004</c:v>
                </c:pt>
                <c:pt idx="158">
                  <c:v>52.9</c:v>
                </c:pt>
                <c:pt idx="159" formatCode="General">
                  <c:v>87.499399999999994</c:v>
                </c:pt>
                <c:pt idx="160">
                  <c:v>79.099999999999994</c:v>
                </c:pt>
                <c:pt idx="161">
                  <c:v>49.2</c:v>
                </c:pt>
                <c:pt idx="162">
                  <c:v>71</c:v>
                </c:pt>
                <c:pt idx="163">
                  <c:v>44.4</c:v>
                </c:pt>
                <c:pt idx="164" formatCode="General">
                  <c:v>76.099999999999994</c:v>
                </c:pt>
                <c:pt idx="165">
                  <c:v>61.801000000000002</c:v>
                </c:pt>
                <c:pt idx="166">
                  <c:v>61.598999999999997</c:v>
                </c:pt>
                <c:pt idx="167">
                  <c:v>80.700999999999993</c:v>
                </c:pt>
                <c:pt idx="168" formatCode="General">
                  <c:v>79.500200000000007</c:v>
                </c:pt>
                <c:pt idx="169">
                  <c:v>85.5</c:v>
                </c:pt>
                <c:pt idx="170" formatCode="General">
                  <c:v>44.700800000000001</c:v>
                </c:pt>
                <c:pt idx="171">
                  <c:v>83.600999999999999</c:v>
                </c:pt>
                <c:pt idx="172">
                  <c:v>52</c:v>
                </c:pt>
                <c:pt idx="173" formatCode="General">
                  <c:v>80.200400000000002</c:v>
                </c:pt>
                <c:pt idx="174">
                  <c:v>78.900000000000006</c:v>
                </c:pt>
                <c:pt idx="175">
                  <c:v>48.4</c:v>
                </c:pt>
                <c:pt idx="176">
                  <c:v>70.900000000000006</c:v>
                </c:pt>
                <c:pt idx="177">
                  <c:v>44.1</c:v>
                </c:pt>
                <c:pt idx="178" formatCode="General">
                  <c:v>74.499799999999993</c:v>
                </c:pt>
                <c:pt idx="179">
                  <c:v>62.000599999999999</c:v>
                </c:pt>
                <c:pt idx="180">
                  <c:v>62.400199999999998</c:v>
                </c:pt>
                <c:pt idx="181">
                  <c:v>78.699200000000005</c:v>
                </c:pt>
                <c:pt idx="182" formatCode="General">
                  <c:v>79.800799999999995</c:v>
                </c:pt>
                <c:pt idx="183">
                  <c:v>86.500399999999999</c:v>
                </c:pt>
                <c:pt idx="184" formatCode="General">
                  <c:v>45.199399999999997</c:v>
                </c:pt>
                <c:pt idx="185">
                  <c:v>84.2</c:v>
                </c:pt>
                <c:pt idx="186">
                  <c:v>52.300400000000003</c:v>
                </c:pt>
                <c:pt idx="187" formatCode="General">
                  <c:v>80.700800000000001</c:v>
                </c:pt>
              </c:numCache>
            </c:numRef>
          </c:xVal>
          <c:yVal>
            <c:numRef>
              <c:f>satCOMP!$B$3:$B$190</c:f>
              <c:numCache>
                <c:formatCode>General</c:formatCode>
                <c:ptCount val="188"/>
                <c:pt idx="0">
                  <c:v>67.190002440000001</c:v>
                </c:pt>
                <c:pt idx="1">
                  <c:v>79.61000061</c:v>
                </c:pt>
                <c:pt idx="2">
                  <c:v>74.02999878</c:v>
                </c:pt>
                <c:pt idx="3">
                  <c:v>54.770000459999999</c:v>
                </c:pt>
                <c:pt idx="4">
                  <c:v>78.52999878</c:v>
                </c:pt>
                <c:pt idx="5">
                  <c:v>72.769996640000002</c:v>
                </c:pt>
                <c:pt idx="6">
                  <c:v>62.33000183</c:v>
                </c:pt>
                <c:pt idx="7">
                  <c:v>80.150001529999997</c:v>
                </c:pt>
                <c:pt idx="8">
                  <c:v>53.150001529999997</c:v>
                </c:pt>
                <c:pt idx="9">
                  <c:v>54.409999849999998</c:v>
                </c:pt>
                <c:pt idx="10" formatCode="0.0">
                  <c:v>66.47000122</c:v>
                </c:pt>
                <c:pt idx="11" formatCode="0.0">
                  <c:v>80.510002139999997</c:v>
                </c:pt>
                <c:pt idx="12" formatCode="0.0">
                  <c:v>72.769996640000002</c:v>
                </c:pt>
                <c:pt idx="13" formatCode="0.0">
                  <c:v>54.409999849999998</c:v>
                </c:pt>
                <c:pt idx="14" formatCode="0.0">
                  <c:v>79.069999690000003</c:v>
                </c:pt>
                <c:pt idx="15" formatCode="0.0">
                  <c:v>72.230003359999998</c:v>
                </c:pt>
                <c:pt idx="16" formatCode="0.0">
                  <c:v>62.33000183</c:v>
                </c:pt>
                <c:pt idx="17" formatCode="0.0">
                  <c:v>79.790000919999997</c:v>
                </c:pt>
                <c:pt idx="18" formatCode="0.0">
                  <c:v>53.33000183</c:v>
                </c:pt>
                <c:pt idx="19" formatCode="0.0">
                  <c:v>53.689998629999998</c:v>
                </c:pt>
                <c:pt idx="20" formatCode="0.0">
                  <c:v>64.66999817</c:v>
                </c:pt>
                <c:pt idx="21" formatCode="0.0">
                  <c:v>76.910003660000001</c:v>
                </c:pt>
                <c:pt idx="22" formatCode="0.0">
                  <c:v>71.150001529999997</c:v>
                </c:pt>
                <c:pt idx="23" formatCode="0.0">
                  <c:v>53.509998320000001</c:v>
                </c:pt>
                <c:pt idx="24" formatCode="0.0">
                  <c:v>81.050003050000001</c:v>
                </c:pt>
                <c:pt idx="25" formatCode="0.0">
                  <c:v>69.88999939</c:v>
                </c:pt>
                <c:pt idx="26" formatCode="0.0">
                  <c:v>62.509998320000001</c:v>
                </c:pt>
                <c:pt idx="27" formatCode="0.0">
                  <c:v>76.190002440000001</c:v>
                </c:pt>
                <c:pt idx="28" formatCode="0.0">
                  <c:v>53.869998930000001</c:v>
                </c:pt>
                <c:pt idx="29" formatCode="0.0">
                  <c:v>52.069999690000003</c:v>
                </c:pt>
                <c:pt idx="30">
                  <c:v>61.25</c:v>
                </c:pt>
                <c:pt idx="31">
                  <c:v>73.849998470000003</c:v>
                </c:pt>
                <c:pt idx="32" formatCode="0.0">
                  <c:v>65.569999690000003</c:v>
                </c:pt>
                <c:pt idx="33">
                  <c:v>53.869998930000001</c:v>
                </c:pt>
                <c:pt idx="34">
                  <c:v>76.190002440000001</c:v>
                </c:pt>
                <c:pt idx="35" formatCode="0.0">
                  <c:v>68.089996339999999</c:v>
                </c:pt>
                <c:pt idx="36">
                  <c:v>75.290000919999997</c:v>
                </c:pt>
                <c:pt idx="37">
                  <c:v>52.430000309999997</c:v>
                </c:pt>
                <c:pt idx="38">
                  <c:v>52.430000309999997</c:v>
                </c:pt>
                <c:pt idx="39">
                  <c:v>61.790000919999997</c:v>
                </c:pt>
                <c:pt idx="40">
                  <c:v>72.050003050000001</c:v>
                </c:pt>
                <c:pt idx="41" formatCode="0.0">
                  <c:v>63.950000760000002</c:v>
                </c:pt>
                <c:pt idx="42">
                  <c:v>52.25</c:v>
                </c:pt>
                <c:pt idx="43" formatCode="0.0">
                  <c:v>74.930000309999997</c:v>
                </c:pt>
                <c:pt idx="44" formatCode="0.0">
                  <c:v>68.449996949999999</c:v>
                </c:pt>
                <c:pt idx="45">
                  <c:v>76.730003359999998</c:v>
                </c:pt>
                <c:pt idx="46">
                  <c:v>51.88999939</c:v>
                </c:pt>
                <c:pt idx="47">
                  <c:v>51.709999080000003</c:v>
                </c:pt>
                <c:pt idx="48" formatCode="0.0">
                  <c:v>89.942001342799998</c:v>
                </c:pt>
                <c:pt idx="49" formatCode="0.0">
                  <c:v>84.433998107899995</c:v>
                </c:pt>
                <c:pt idx="50" formatCode="0.0">
                  <c:v>48.2540016174</c:v>
                </c:pt>
                <c:pt idx="51" formatCode="0.0">
                  <c:v>85.442001342799998</c:v>
                </c:pt>
                <c:pt idx="52" formatCode="0.0">
                  <c:v>85.045997619600001</c:v>
                </c:pt>
                <c:pt idx="53" formatCode="0.0">
                  <c:v>83.930000305199997</c:v>
                </c:pt>
                <c:pt idx="54" formatCode="0.0">
                  <c:v>85.837997436500004</c:v>
                </c:pt>
                <c:pt idx="55" formatCode="0.0">
                  <c:v>87.241996765099998</c:v>
                </c:pt>
                <c:pt idx="56" formatCode="0.0">
                  <c:v>84.038002014200003</c:v>
                </c:pt>
                <c:pt idx="57" formatCode="0.0">
                  <c:v>86.342002868700007</c:v>
                </c:pt>
                <c:pt idx="58" formatCode="0.0">
                  <c:v>87.674003601099997</c:v>
                </c:pt>
                <c:pt idx="59" formatCode="0.0">
                  <c:v>89.185997009299996</c:v>
                </c:pt>
                <c:pt idx="60" formatCode="0.0">
                  <c:v>82.202003478999998</c:v>
                </c:pt>
                <c:pt idx="61" formatCode="0.0">
                  <c:v>82.921997070299994</c:v>
                </c:pt>
                <c:pt idx="62" formatCode="0.0">
                  <c:v>87.026000976600002</c:v>
                </c:pt>
                <c:pt idx="63" formatCode="0.0">
                  <c:v>84.830001831100006</c:v>
                </c:pt>
                <c:pt idx="64" formatCode="0.0">
                  <c:v>47.965999603299998</c:v>
                </c:pt>
                <c:pt idx="65" formatCode="0.0">
                  <c:v>85.082000732400004</c:v>
                </c:pt>
                <c:pt idx="66" formatCode="0.0">
                  <c:v>90.697998046899997</c:v>
                </c:pt>
                <c:pt idx="67" formatCode="0.0">
                  <c:v>83.569999694800003</c:v>
                </c:pt>
                <c:pt idx="68" formatCode="0.0">
                  <c:v>85.550003051800005</c:v>
                </c:pt>
                <c:pt idx="69" formatCode="0.0">
                  <c:v>88.286003112800003</c:v>
                </c:pt>
                <c:pt idx="70" formatCode="0.0">
                  <c:v>85.585998535200005</c:v>
                </c:pt>
                <c:pt idx="71" formatCode="0.0">
                  <c:v>84.722000122099999</c:v>
                </c:pt>
                <c:pt idx="72" formatCode="0.0">
                  <c:v>87.529998779300001</c:v>
                </c:pt>
                <c:pt idx="73" formatCode="0.0">
                  <c:v>89.510002136200001</c:v>
                </c:pt>
                <c:pt idx="74" formatCode="0.0">
                  <c:v>82.561996460000003</c:v>
                </c:pt>
                <c:pt idx="75" formatCode="0.0">
                  <c:v>82.129997253400006</c:v>
                </c:pt>
                <c:pt idx="76" formatCode="0.0">
                  <c:v>82.454002380399999</c:v>
                </c:pt>
                <c:pt idx="77" formatCode="0.0">
                  <c:v>82.237998962399999</c:v>
                </c:pt>
                <c:pt idx="78" formatCode="0.0">
                  <c:v>47.678001403800003</c:v>
                </c:pt>
                <c:pt idx="79" formatCode="0.0">
                  <c:v>83.281997680700002</c:v>
                </c:pt>
                <c:pt idx="80" formatCode="0.0">
                  <c:v>90.050003051800005</c:v>
                </c:pt>
                <c:pt idx="81" formatCode="0.0">
                  <c:v>82.849998474100005</c:v>
                </c:pt>
                <c:pt idx="82" formatCode="0.0">
                  <c:v>84.290000915500002</c:v>
                </c:pt>
                <c:pt idx="83" formatCode="0.0">
                  <c:v>88.681999206499995</c:v>
                </c:pt>
                <c:pt idx="84" formatCode="0.0">
                  <c:v>84.433998107899995</c:v>
                </c:pt>
                <c:pt idx="85" formatCode="0.0">
                  <c:v>84.650001525899995</c:v>
                </c:pt>
                <c:pt idx="86" formatCode="0.0">
                  <c:v>85.945999145499997</c:v>
                </c:pt>
                <c:pt idx="87" formatCode="0.0">
                  <c:v>87.961997985799997</c:v>
                </c:pt>
                <c:pt idx="88" formatCode="0.0">
                  <c:v>81.374000549300007</c:v>
                </c:pt>
                <c:pt idx="89" formatCode="0.0">
                  <c:v>81.877998352099993</c:v>
                </c:pt>
                <c:pt idx="90" formatCode="0.0">
                  <c:v>86.666000366199995</c:v>
                </c:pt>
                <c:pt idx="91" formatCode="0.0">
                  <c:v>79.358001709000007</c:v>
                </c:pt>
                <c:pt idx="92" formatCode="0.0">
                  <c:v>47.209999084499998</c:v>
                </c:pt>
                <c:pt idx="93" formatCode="0.0">
                  <c:v>81.4820022583</c:v>
                </c:pt>
                <c:pt idx="94" formatCode="0.0">
                  <c:v>83.029998779300001</c:v>
                </c:pt>
                <c:pt idx="95" formatCode="0.0">
                  <c:v>79.970001220699999</c:v>
                </c:pt>
                <c:pt idx="96" formatCode="0.0">
                  <c:v>79.970001220699999</c:v>
                </c:pt>
                <c:pt idx="97" formatCode="0.0">
                  <c:v>89.797996521000002</c:v>
                </c:pt>
                <c:pt idx="98" formatCode="0.0">
                  <c:v>80.078002929700006</c:v>
                </c:pt>
                <c:pt idx="99" formatCode="0.0">
                  <c:v>81.302001953100003</c:v>
                </c:pt>
                <c:pt idx="100" formatCode="0.0">
                  <c:v>81.050003051800005</c:v>
                </c:pt>
                <c:pt idx="101" formatCode="0.0">
                  <c:v>86.125999450699993</c:v>
                </c:pt>
                <c:pt idx="102" formatCode="0.0">
                  <c:v>77.809997558600003</c:v>
                </c:pt>
                <c:pt idx="103" formatCode="0.0">
                  <c:v>78.061996460000003</c:v>
                </c:pt>
                <c:pt idx="104" formatCode="0.0">
                  <c:v>87.314002990700004</c:v>
                </c:pt>
                <c:pt idx="105" formatCode="0.0">
                  <c:v>77.809997558600003</c:v>
                </c:pt>
                <c:pt idx="106" formatCode="0.0">
                  <c:v>46.886001586900001</c:v>
                </c:pt>
                <c:pt idx="107" formatCode="0.0">
                  <c:v>82.382003784199995</c:v>
                </c:pt>
                <c:pt idx="108" formatCode="0.0">
                  <c:v>83.138000488299994</c:v>
                </c:pt>
                <c:pt idx="109" formatCode="0.0">
                  <c:v>80.150001525899995</c:v>
                </c:pt>
                <c:pt idx="110" formatCode="0.0">
                  <c:v>79.321998596200004</c:v>
                </c:pt>
                <c:pt idx="111" formatCode="0.0">
                  <c:v>84.973999023399998</c:v>
                </c:pt>
                <c:pt idx="112" formatCode="0.0">
                  <c:v>80.185997009299996</c:v>
                </c:pt>
                <c:pt idx="113" formatCode="0.0">
                  <c:v>81.085998535200005</c:v>
                </c:pt>
                <c:pt idx="114" formatCode="0.0">
                  <c:v>81.230003356899999</c:v>
                </c:pt>
                <c:pt idx="115" formatCode="0.0">
                  <c:v>86.377998352099993</c:v>
                </c:pt>
                <c:pt idx="116" formatCode="0.0">
                  <c:v>78.097999572800006</c:v>
                </c:pt>
                <c:pt idx="117" formatCode="0.0">
                  <c:v>79.25</c:v>
                </c:pt>
                <c:pt idx="118" formatCode="0.0">
                  <c:v>82.849997999999999</c:v>
                </c:pt>
                <c:pt idx="119" formatCode="0.0">
                  <c:v>50.270041999999997</c:v>
                </c:pt>
                <c:pt idx="120" formatCode="0.0">
                  <c:v>77.449996999999996</c:v>
                </c:pt>
                <c:pt idx="121" formatCode="0.0">
                  <c:v>49.910018999999998</c:v>
                </c:pt>
                <c:pt idx="122" formatCode="0.0">
                  <c:v>82.130004999999997</c:v>
                </c:pt>
                <c:pt idx="123" formatCode="0.0">
                  <c:v>68.990036000000003</c:v>
                </c:pt>
                <c:pt idx="124" formatCode="0.0">
                  <c:v>66.830009000000004</c:v>
                </c:pt>
                <c:pt idx="125" formatCode="0.0">
                  <c:v>89.330009000000004</c:v>
                </c:pt>
                <c:pt idx="126" formatCode="0.0">
                  <c:v>85.730011000000005</c:v>
                </c:pt>
                <c:pt idx="127" formatCode="0.0">
                  <c:v>91.670044000000004</c:v>
                </c:pt>
                <c:pt idx="128" formatCode="0.0">
                  <c:v>48.290030999999999</c:v>
                </c:pt>
                <c:pt idx="129" formatCode="0.0">
                  <c:v>92.390029999999996</c:v>
                </c:pt>
                <c:pt idx="130" formatCode="0.0">
                  <c:v>53.150002000000001</c:v>
                </c:pt>
                <c:pt idx="131" formatCode="0.0">
                  <c:v>88.970046999999994</c:v>
                </c:pt>
                <c:pt idx="132" formatCode="0.0">
                  <c:v>82.670044000000004</c:v>
                </c:pt>
                <c:pt idx="133" formatCode="0.0">
                  <c:v>49.730010999999998</c:v>
                </c:pt>
                <c:pt idx="134" formatCode="0.0">
                  <c:v>76.370041000000001</c:v>
                </c:pt>
                <c:pt idx="135" formatCode="0.0">
                  <c:v>48.290030999999999</c:v>
                </c:pt>
                <c:pt idx="136" formatCode="0.0">
                  <c:v>81.590027000000006</c:v>
                </c:pt>
                <c:pt idx="137" formatCode="0.0">
                  <c:v>67.550003000000004</c:v>
                </c:pt>
                <c:pt idx="138" formatCode="0.0">
                  <c:v>66.470046999999994</c:v>
                </c:pt>
                <c:pt idx="139" formatCode="0.0">
                  <c:v>88.610016000000002</c:v>
                </c:pt>
                <c:pt idx="140" formatCode="0.0">
                  <c:v>86.090027000000006</c:v>
                </c:pt>
                <c:pt idx="141" formatCode="0.0">
                  <c:v>91.130004999999997</c:v>
                </c:pt>
                <c:pt idx="142" formatCode="0.0">
                  <c:v>47.75</c:v>
                </c:pt>
                <c:pt idx="143" formatCode="0.0">
                  <c:v>91.849997999999999</c:v>
                </c:pt>
                <c:pt idx="144" formatCode="0.0">
                  <c:v>52.970042999999997</c:v>
                </c:pt>
                <c:pt idx="145" formatCode="0.0">
                  <c:v>87.530013999999994</c:v>
                </c:pt>
                <c:pt idx="146" formatCode="0.0">
                  <c:v>81.949996999999996</c:v>
                </c:pt>
                <c:pt idx="147" formatCode="0.0">
                  <c:v>49.010021000000002</c:v>
                </c:pt>
                <c:pt idx="148" formatCode="0.0">
                  <c:v>75.649994000000007</c:v>
                </c:pt>
                <c:pt idx="149" formatCode="0.0">
                  <c:v>45.410023000000002</c:v>
                </c:pt>
                <c:pt idx="150" formatCode="0.0">
                  <c:v>80.870041000000001</c:v>
                </c:pt>
                <c:pt idx="151" formatCode="0.0">
                  <c:v>62.870041000000001</c:v>
                </c:pt>
                <c:pt idx="152" formatCode="0.0">
                  <c:v>65.030013999999994</c:v>
                </c:pt>
                <c:pt idx="153" formatCode="0.0">
                  <c:v>86.990036000000003</c:v>
                </c:pt>
                <c:pt idx="154" formatCode="0.0">
                  <c:v>86.090027000000006</c:v>
                </c:pt>
                <c:pt idx="155" formatCode="0.0">
                  <c:v>92.210021999999995</c:v>
                </c:pt>
                <c:pt idx="156" formatCode="0.0">
                  <c:v>48.290030999999999</c:v>
                </c:pt>
                <c:pt idx="157" formatCode="0.0">
                  <c:v>90.230011000000005</c:v>
                </c:pt>
                <c:pt idx="158" formatCode="0.0">
                  <c:v>53.690033</c:v>
                </c:pt>
                <c:pt idx="159" formatCode="0.0">
                  <c:v>85.550003000000004</c:v>
                </c:pt>
                <c:pt idx="160" formatCode="0.0">
                  <c:v>79.790030999999999</c:v>
                </c:pt>
                <c:pt idx="161" formatCode="0.0">
                  <c:v>47.390034</c:v>
                </c:pt>
                <c:pt idx="162" formatCode="0.0">
                  <c:v>71.870041000000001</c:v>
                </c:pt>
                <c:pt idx="163" formatCode="0.0">
                  <c:v>43.790030999999999</c:v>
                </c:pt>
                <c:pt idx="164" formatCode="0.0">
                  <c:v>75.110016000000002</c:v>
                </c:pt>
                <c:pt idx="165" formatCode="0.0">
                  <c:v>62.150002000000001</c:v>
                </c:pt>
                <c:pt idx="166" formatCode="0.0">
                  <c:v>62.870041000000001</c:v>
                </c:pt>
                <c:pt idx="167" formatCode="0.0">
                  <c:v>86.090027000000006</c:v>
                </c:pt>
                <c:pt idx="168" formatCode="0.0">
                  <c:v>83.030013999999994</c:v>
                </c:pt>
                <c:pt idx="169" formatCode="0.0">
                  <c:v>86.270042000000004</c:v>
                </c:pt>
                <c:pt idx="170" formatCode="0.0">
                  <c:v>44.690033</c:v>
                </c:pt>
                <c:pt idx="171" formatCode="0.0">
                  <c:v>84.830009000000004</c:v>
                </c:pt>
                <c:pt idx="172" formatCode="0.0">
                  <c:v>52.790030999999999</c:v>
                </c:pt>
                <c:pt idx="173" formatCode="0.0">
                  <c:v>79.790030999999999</c:v>
                </c:pt>
                <c:pt idx="174" formatCode="0.0">
                  <c:v>79.790030999999999</c:v>
                </c:pt>
                <c:pt idx="175" formatCode="0.0">
                  <c:v>47.030009999999997</c:v>
                </c:pt>
                <c:pt idx="176" formatCode="0.0">
                  <c:v>72.050003000000004</c:v>
                </c:pt>
                <c:pt idx="177" formatCode="0.0">
                  <c:v>43.790030999999999</c:v>
                </c:pt>
                <c:pt idx="178" formatCode="0.0">
                  <c:v>75.830009000000004</c:v>
                </c:pt>
                <c:pt idx="179" formatCode="0.0">
                  <c:v>61.790030999999999</c:v>
                </c:pt>
                <c:pt idx="180" formatCode="0.0">
                  <c:v>63.410018999999998</c:v>
                </c:pt>
                <c:pt idx="181" formatCode="0.0">
                  <c:v>82.310019999999994</c:v>
                </c:pt>
                <c:pt idx="182" formatCode="0.0">
                  <c:v>77.449996999999996</c:v>
                </c:pt>
                <c:pt idx="183" formatCode="0.0">
                  <c:v>88.430008000000001</c:v>
                </c:pt>
                <c:pt idx="184" formatCode="0.0">
                  <c:v>45.049999</c:v>
                </c:pt>
                <c:pt idx="185" formatCode="0.0">
                  <c:v>84.830009000000004</c:v>
                </c:pt>
                <c:pt idx="186" formatCode="0.0">
                  <c:v>52.970042999999997</c:v>
                </c:pt>
                <c:pt idx="187" formatCode="0.0">
                  <c:v>78.890029999999996</c:v>
                </c:pt>
              </c:numCache>
            </c:numRef>
          </c:yVal>
          <c:smooth val="0"/>
          <c:extLst>
            <c:ext xmlns:c16="http://schemas.microsoft.com/office/drawing/2014/chart" uri="{C3380CC4-5D6E-409C-BE32-E72D297353CC}">
              <c16:uniqueId val="{00000004-A80F-4307-B7DD-0F45DE45EF75}"/>
            </c:ext>
          </c:extLst>
        </c:ser>
        <c:dLbls>
          <c:showLegendKey val="0"/>
          <c:showVal val="0"/>
          <c:showCatName val="0"/>
          <c:showSerName val="0"/>
          <c:showPercent val="0"/>
          <c:showBubbleSize val="0"/>
        </c:dLbls>
        <c:axId val="1359523455"/>
        <c:axId val="1359525535"/>
      </c:scatterChart>
      <c:valAx>
        <c:axId val="1359523455"/>
        <c:scaling>
          <c:orientation val="minMax"/>
          <c:min val="40"/>
        </c:scaling>
        <c:delete val="0"/>
        <c:axPos val="b"/>
        <c:majorGridlines>
          <c:spPr>
            <a:ln w="9525" cap="flat" cmpd="sng" algn="ctr">
              <a:solidFill>
                <a:schemeClr val="bg1">
                  <a:alpha val="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r>
                  <a:rPr lang="en-US" sz="1400" b="1" i="1" dirty="0">
                    <a:solidFill>
                      <a:schemeClr val="tx1">
                        <a:lumMod val="75000"/>
                        <a:lumOff val="25000"/>
                      </a:schemeClr>
                    </a:solidFill>
                    <a:latin typeface="Century Gothic" panose="020B0502020202020204" pitchFamily="34" charset="0"/>
                  </a:rPr>
                  <a:t>In situ </a:t>
                </a:r>
                <a:r>
                  <a:rPr lang="en-US" sz="1400" b="1" dirty="0">
                    <a:solidFill>
                      <a:schemeClr val="tx1">
                        <a:lumMod val="75000"/>
                        <a:lumOff val="25000"/>
                      </a:schemeClr>
                    </a:solidFill>
                    <a:latin typeface="Century Gothic" panose="020B0502020202020204" pitchFamily="34" charset="0"/>
                  </a:rPr>
                  <a:t>Temperature (</a:t>
                </a:r>
                <a:r>
                  <a:rPr lang="en-US" sz="1400" b="1" i="0" u="none" strike="noStrike" baseline="0" dirty="0">
                    <a:solidFill>
                      <a:schemeClr val="tx1">
                        <a:lumMod val="75000"/>
                        <a:lumOff val="25000"/>
                      </a:schemeClr>
                    </a:solidFill>
                    <a:effectLst/>
                    <a:latin typeface="Century Gothic" panose="020B0502020202020204" pitchFamily="34" charset="0"/>
                  </a:rPr>
                  <a:t>°</a:t>
                </a:r>
                <a:r>
                  <a:rPr lang="en-US" sz="1400" b="1" dirty="0">
                    <a:solidFill>
                      <a:schemeClr val="tx1">
                        <a:lumMod val="75000"/>
                        <a:lumOff val="25000"/>
                      </a:schemeClr>
                    </a:solidFill>
                    <a:latin typeface="Century Gothic" panose="020B0502020202020204" pitchFamily="34" charset="0"/>
                  </a:rPr>
                  <a:t>F)</a:t>
                </a:r>
              </a:p>
            </c:rich>
          </c:tx>
          <c:layout>
            <c:manualLayout>
              <c:xMode val="edge"/>
              <c:yMode val="edge"/>
              <c:x val="0.39920149885619344"/>
              <c:y val="0.8712017085318342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0.0" sourceLinked="1"/>
        <c:majorTickMark val="none"/>
        <c:minorTickMark val="none"/>
        <c:tickLblPos val="low"/>
        <c:spPr>
          <a:noFill/>
          <a:ln w="6350" cap="flat" cmpd="sng" algn="ctr">
            <a:solidFill>
              <a:schemeClr val="accent3"/>
            </a:solidFill>
            <a:prstDash val="solid"/>
            <a:miter lim="800000"/>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1359525535"/>
        <c:crosses val="autoZero"/>
        <c:crossBetween val="midCat"/>
        <c:majorUnit val="20"/>
      </c:valAx>
      <c:valAx>
        <c:axId val="1359525535"/>
        <c:scaling>
          <c:orientation val="minMax"/>
          <c:min val="4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r>
                  <a:rPr lang="en-US" sz="1400" b="1" dirty="0">
                    <a:solidFill>
                      <a:schemeClr val="tx1">
                        <a:lumMod val="75000"/>
                        <a:lumOff val="25000"/>
                      </a:schemeClr>
                    </a:solidFill>
                    <a:latin typeface="Century Gothic" panose="020B0502020202020204" pitchFamily="34" charset="0"/>
                  </a:rPr>
                  <a:t>EO Temperature (°F)</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0.0" sourceLinked="1"/>
        <c:majorTickMark val="none"/>
        <c:minorTickMark val="none"/>
        <c:tickLblPos val="low"/>
        <c:spPr>
          <a:noFill/>
          <a:ln w="6350" cap="flat" cmpd="sng" algn="ctr">
            <a:solidFill>
              <a:schemeClr val="accent3"/>
            </a:solidFill>
            <a:prstDash val="solid"/>
            <a:miter lim="800000"/>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1359523455"/>
        <c:crosses val="autoZero"/>
        <c:crossBetween val="midCat"/>
        <c:majorUnit val="20"/>
      </c:valAx>
      <c:spPr>
        <a:noFill/>
        <a:ln>
          <a:noFill/>
        </a:ln>
        <a:effectLst/>
      </c:spPr>
    </c:plotArea>
    <c:legend>
      <c:legendPos val="r"/>
      <c:legendEntry>
        <c:idx val="3"/>
        <c:delete val="1"/>
      </c:legendEntry>
      <c:legendEntry>
        <c:idx val="4"/>
        <c:delete val="1"/>
      </c:legendEntry>
      <c:layout>
        <c:manualLayout>
          <c:xMode val="edge"/>
          <c:yMode val="edge"/>
          <c:x val="0.7196821446654329"/>
          <c:y val="0.42234821324425292"/>
          <c:w val="0.28031790891831393"/>
          <c:h val="0.244838843807128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solidFill>
        <a:schemeClr val="bg1">
          <a:alpha val="0"/>
        </a:schemeClr>
      </a:solidFill>
    </a:ln>
    <a:effectLst/>
  </c:spPr>
  <c:txPr>
    <a:bodyPr/>
    <a:lstStyle/>
    <a:p>
      <a:pPr>
        <a:defRPr sz="1600" b="0">
          <a:latin typeface="Century Gothic" panose="020B050202020202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b="1" dirty="0"/>
              <a:t>Temperature</a:t>
            </a:r>
            <a:r>
              <a:rPr lang="en-US" sz="2000" b="1" baseline="0" dirty="0"/>
              <a:t> Accuracy at BFNP</a:t>
            </a:r>
            <a:endParaRPr lang="en-US" sz="2000" b="1" dirty="0"/>
          </a:p>
        </c:rich>
      </c:tx>
      <c:layout>
        <c:manualLayout>
          <c:xMode val="edge"/>
          <c:yMode val="edge"/>
          <c:x val="0.21236566243909266"/>
          <c:y val="8.435005405266586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427759486472118"/>
          <c:y val="8.9593926441882257E-2"/>
          <c:w val="0.83325067638552208"/>
          <c:h val="0.7392784107475695"/>
        </c:manualLayout>
      </c:layout>
      <c:barChart>
        <c:barDir val="col"/>
        <c:grouping val="clustered"/>
        <c:varyColors val="0"/>
        <c:ser>
          <c:idx val="0"/>
          <c:order val="0"/>
          <c:spPr>
            <a:solidFill>
              <a:srgbClr val="C74C33"/>
            </a:solidFill>
            <a:ln>
              <a:noFill/>
            </a:ln>
            <a:effectLst/>
          </c:spPr>
          <c:invertIfNegative val="0"/>
          <c:cat>
            <c:numRef>
              <c:f>'in situ'!$I$16:$I$36</c:f>
              <c:numCache>
                <c:formatCode>General</c:formatCode>
                <c:ptCount val="21"/>
                <c:pt idx="0">
                  <c:v>-10</c:v>
                </c:pt>
                <c:pt idx="1">
                  <c:v>-9</c:v>
                </c:pt>
                <c:pt idx="2">
                  <c:v>-8</c:v>
                </c:pt>
                <c:pt idx="3">
                  <c:v>-7</c:v>
                </c:pt>
                <c:pt idx="4">
                  <c:v>-6</c:v>
                </c:pt>
                <c:pt idx="5">
                  <c:v>-5</c:v>
                </c:pt>
                <c:pt idx="6">
                  <c:v>-4</c:v>
                </c:pt>
                <c:pt idx="7">
                  <c:v>-3</c:v>
                </c:pt>
                <c:pt idx="8">
                  <c:v>-2</c:v>
                </c:pt>
                <c:pt idx="9">
                  <c:v>-1</c:v>
                </c:pt>
                <c:pt idx="10">
                  <c:v>0</c:v>
                </c:pt>
                <c:pt idx="11">
                  <c:v>1</c:v>
                </c:pt>
                <c:pt idx="12">
                  <c:v>2</c:v>
                </c:pt>
                <c:pt idx="13">
                  <c:v>3</c:v>
                </c:pt>
                <c:pt idx="14">
                  <c:v>4</c:v>
                </c:pt>
                <c:pt idx="15">
                  <c:v>5</c:v>
                </c:pt>
                <c:pt idx="16">
                  <c:v>6</c:v>
                </c:pt>
                <c:pt idx="17">
                  <c:v>7</c:v>
                </c:pt>
                <c:pt idx="18">
                  <c:v>8</c:v>
                </c:pt>
                <c:pt idx="19">
                  <c:v>9</c:v>
                </c:pt>
                <c:pt idx="20">
                  <c:v>10</c:v>
                </c:pt>
              </c:numCache>
            </c:numRef>
          </c:cat>
          <c:val>
            <c:numRef>
              <c:f>'in situ'!$J$16:$J$36</c:f>
              <c:numCache>
                <c:formatCode>General</c:formatCode>
                <c:ptCount val="21"/>
                <c:pt idx="2">
                  <c:v>0</c:v>
                </c:pt>
                <c:pt idx="3">
                  <c:v>0</c:v>
                </c:pt>
                <c:pt idx="4">
                  <c:v>2</c:v>
                </c:pt>
                <c:pt idx="5">
                  <c:v>3</c:v>
                </c:pt>
                <c:pt idx="6">
                  <c:v>12</c:v>
                </c:pt>
                <c:pt idx="7">
                  <c:v>22</c:v>
                </c:pt>
                <c:pt idx="8">
                  <c:v>18</c:v>
                </c:pt>
                <c:pt idx="9">
                  <c:v>18</c:v>
                </c:pt>
                <c:pt idx="10">
                  <c:v>33</c:v>
                </c:pt>
                <c:pt idx="11">
                  <c:v>33</c:v>
                </c:pt>
                <c:pt idx="12">
                  <c:v>17</c:v>
                </c:pt>
                <c:pt idx="13">
                  <c:v>14</c:v>
                </c:pt>
                <c:pt idx="14">
                  <c:v>8</c:v>
                </c:pt>
                <c:pt idx="15">
                  <c:v>0</c:v>
                </c:pt>
                <c:pt idx="16">
                  <c:v>4</c:v>
                </c:pt>
                <c:pt idx="17">
                  <c:v>3</c:v>
                </c:pt>
                <c:pt idx="18">
                  <c:v>1</c:v>
                </c:pt>
              </c:numCache>
            </c:numRef>
          </c:val>
          <c:extLst>
            <c:ext xmlns:c16="http://schemas.microsoft.com/office/drawing/2014/chart" uri="{C3380CC4-5D6E-409C-BE32-E72D297353CC}">
              <c16:uniqueId val="{00000000-378E-4B59-A662-EBEADBF6B386}"/>
            </c:ext>
          </c:extLst>
        </c:ser>
        <c:dLbls>
          <c:showLegendKey val="0"/>
          <c:showVal val="0"/>
          <c:showCatName val="0"/>
          <c:showSerName val="0"/>
          <c:showPercent val="0"/>
          <c:showBubbleSize val="0"/>
        </c:dLbls>
        <c:gapWidth val="150"/>
        <c:axId val="1359531775"/>
        <c:axId val="1359538015"/>
      </c:barChart>
      <c:catAx>
        <c:axId val="1359531775"/>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1600" b="1" dirty="0"/>
                  <a:t>Satellite and </a:t>
                </a:r>
                <a:r>
                  <a:rPr lang="en-US" sz="1600" b="1" i="1" dirty="0"/>
                  <a:t>in situ </a:t>
                </a:r>
                <a:r>
                  <a:rPr lang="en-US" sz="1600" b="1" dirty="0"/>
                  <a:t>Temperature Difference (</a:t>
                </a:r>
                <a:r>
                  <a:rPr lang="en-US" sz="1600" b="1" i="0" u="none" strike="noStrike" baseline="0" dirty="0">
                    <a:effectLst/>
                  </a:rPr>
                  <a:t>°</a:t>
                </a:r>
                <a:r>
                  <a:rPr lang="en-US" sz="1600" b="1" dirty="0"/>
                  <a:t>F)</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38015"/>
        <c:crosses val="autoZero"/>
        <c:auto val="1"/>
        <c:lblAlgn val="ctr"/>
        <c:lblOffset val="100"/>
        <c:noMultiLvlLbl val="1"/>
      </c:catAx>
      <c:valAx>
        <c:axId val="1359538015"/>
        <c:scaling>
          <c:orientation val="minMax"/>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1600" b="1"/>
                  <a:t>Frequency</a:t>
                </a:r>
              </a:p>
            </c:rich>
          </c:tx>
          <c:layout>
            <c:manualLayout>
              <c:xMode val="edge"/>
              <c:yMode val="edge"/>
              <c:x val="1.0896988621484605E-2"/>
              <c:y val="0.3403557889707765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31775"/>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[SNP_In_Situ_Satellites.xlsx]New_Georeferenced!$CK$3</c:f>
              <c:strCache>
                <c:ptCount val="1"/>
                <c:pt idx="0">
                  <c:v>Frequency</c:v>
                </c:pt>
              </c:strCache>
            </c:strRef>
          </c:tx>
          <c:spPr>
            <a:solidFill>
              <a:srgbClr val="7030A0"/>
            </a:solidFill>
            <a:ln>
              <a:noFill/>
            </a:ln>
            <a:effectLst/>
          </c:spPr>
          <c:invertIfNegative val="0"/>
          <c:cat>
            <c:numRef>
              <c:f>[SNP_In_Situ_Satellites.xlsx]New_Georeferenced!$CJ$4:$CJ$24</c:f>
              <c:numCache>
                <c:formatCode>General</c:formatCode>
                <c:ptCount val="21"/>
                <c:pt idx="0">
                  <c:v>-10</c:v>
                </c:pt>
                <c:pt idx="1">
                  <c:v>-9</c:v>
                </c:pt>
                <c:pt idx="2">
                  <c:v>-8</c:v>
                </c:pt>
                <c:pt idx="3">
                  <c:v>-7</c:v>
                </c:pt>
                <c:pt idx="4">
                  <c:v>-6</c:v>
                </c:pt>
                <c:pt idx="5">
                  <c:v>-5</c:v>
                </c:pt>
                <c:pt idx="6">
                  <c:v>-4</c:v>
                </c:pt>
                <c:pt idx="7">
                  <c:v>-3</c:v>
                </c:pt>
                <c:pt idx="8">
                  <c:v>-2</c:v>
                </c:pt>
                <c:pt idx="9">
                  <c:v>-1</c:v>
                </c:pt>
                <c:pt idx="10">
                  <c:v>0</c:v>
                </c:pt>
                <c:pt idx="11">
                  <c:v>1</c:v>
                </c:pt>
                <c:pt idx="12">
                  <c:v>2</c:v>
                </c:pt>
                <c:pt idx="13">
                  <c:v>3</c:v>
                </c:pt>
                <c:pt idx="14">
                  <c:v>4</c:v>
                </c:pt>
                <c:pt idx="15">
                  <c:v>5</c:v>
                </c:pt>
                <c:pt idx="16">
                  <c:v>6</c:v>
                </c:pt>
                <c:pt idx="17">
                  <c:v>7</c:v>
                </c:pt>
                <c:pt idx="18">
                  <c:v>8</c:v>
                </c:pt>
                <c:pt idx="19">
                  <c:v>9</c:v>
                </c:pt>
                <c:pt idx="20">
                  <c:v>10</c:v>
                </c:pt>
              </c:numCache>
            </c:numRef>
          </c:cat>
          <c:val>
            <c:numRef>
              <c:f>[SNP_In_Situ_Satellites.xlsx]New_Georeferenced!$CK$4:$CK$24</c:f>
              <c:numCache>
                <c:formatCode>General</c:formatCode>
                <c:ptCount val="21"/>
                <c:pt idx="0">
                  <c:v>1</c:v>
                </c:pt>
                <c:pt idx="1">
                  <c:v>0</c:v>
                </c:pt>
                <c:pt idx="2">
                  <c:v>1</c:v>
                </c:pt>
                <c:pt idx="3">
                  <c:v>4</c:v>
                </c:pt>
                <c:pt idx="4">
                  <c:v>4</c:v>
                </c:pt>
                <c:pt idx="5">
                  <c:v>11</c:v>
                </c:pt>
                <c:pt idx="6">
                  <c:v>1</c:v>
                </c:pt>
                <c:pt idx="7">
                  <c:v>7</c:v>
                </c:pt>
                <c:pt idx="8">
                  <c:v>4</c:v>
                </c:pt>
                <c:pt idx="9">
                  <c:v>8</c:v>
                </c:pt>
                <c:pt idx="10">
                  <c:v>8</c:v>
                </c:pt>
                <c:pt idx="11">
                  <c:v>3</c:v>
                </c:pt>
                <c:pt idx="12">
                  <c:v>5</c:v>
                </c:pt>
                <c:pt idx="13">
                  <c:v>10</c:v>
                </c:pt>
                <c:pt idx="14">
                  <c:v>1</c:v>
                </c:pt>
                <c:pt idx="15">
                  <c:v>1</c:v>
                </c:pt>
                <c:pt idx="16">
                  <c:v>1</c:v>
                </c:pt>
                <c:pt idx="17">
                  <c:v>1</c:v>
                </c:pt>
                <c:pt idx="18">
                  <c:v>1</c:v>
                </c:pt>
                <c:pt idx="19">
                  <c:v>0</c:v>
                </c:pt>
                <c:pt idx="20">
                  <c:v>1</c:v>
                </c:pt>
              </c:numCache>
            </c:numRef>
          </c:val>
          <c:extLst>
            <c:ext xmlns:c16="http://schemas.microsoft.com/office/drawing/2014/chart" uri="{C3380CC4-5D6E-409C-BE32-E72D297353CC}">
              <c16:uniqueId val="{00000000-509C-4514-804A-8D744A6185B1}"/>
            </c:ext>
          </c:extLst>
        </c:ser>
        <c:dLbls>
          <c:showLegendKey val="0"/>
          <c:showVal val="0"/>
          <c:showCatName val="0"/>
          <c:showSerName val="0"/>
          <c:showPercent val="0"/>
          <c:showBubbleSize val="0"/>
        </c:dLbls>
        <c:gapWidth val="150"/>
        <c:axId val="1880017679"/>
        <c:axId val="1880018095"/>
      </c:barChart>
      <c:catAx>
        <c:axId val="1880017679"/>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dirty="0"/>
                  <a:t>Satellite and </a:t>
                </a:r>
                <a:r>
                  <a:rPr lang="en-US" b="1" i="1" dirty="0"/>
                  <a:t>in situ </a:t>
                </a:r>
                <a:r>
                  <a:rPr lang="en-US" b="1" dirty="0"/>
                  <a:t>Temperature Difference (</a:t>
                </a:r>
                <a:r>
                  <a:rPr lang="en-US" sz="1600" b="1" i="0" u="none" strike="noStrike" baseline="0" dirty="0">
                    <a:effectLst/>
                  </a:rPr>
                  <a:t>°</a:t>
                </a:r>
                <a:r>
                  <a:rPr lang="en-US" b="1" dirty="0"/>
                  <a:t>F)</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880018095"/>
        <c:crosses val="autoZero"/>
        <c:auto val="1"/>
        <c:lblAlgn val="ctr"/>
        <c:lblOffset val="100"/>
        <c:noMultiLvlLbl val="0"/>
      </c:catAx>
      <c:valAx>
        <c:axId val="1880018095"/>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dirty="0"/>
                  <a:t>Frequency</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880017679"/>
        <c:crosses val="autoZero"/>
        <c:crossBetween val="between"/>
      </c:valAx>
      <c:spPr>
        <a:noFill/>
        <a:ln>
          <a:solidFill>
            <a:schemeClr val="bg1"/>
          </a:solidFill>
        </a:ln>
        <a:effectLst/>
      </c:spPr>
    </c:plotArea>
    <c:plotVisOnly val="1"/>
    <c:dispBlanksAs val="gap"/>
    <c:showDLblsOverMax val="0"/>
  </c:chart>
  <c:spPr>
    <a:noFill/>
    <a:ln>
      <a:noFill/>
    </a:ln>
    <a:effectLst/>
  </c:spPr>
  <c:txPr>
    <a:bodyPr/>
    <a:lstStyle/>
    <a:p>
      <a:pPr>
        <a:defRPr sz="1600">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800" b="1" dirty="0"/>
              <a:t>Winter EO vs. </a:t>
            </a:r>
            <a:r>
              <a:rPr lang="en-US" sz="1800" b="1" i="1" dirty="0"/>
              <a:t>in situ</a:t>
            </a:r>
            <a:endParaRPr lang="en-US" sz="1800" b="1" dirty="0"/>
          </a:p>
        </c:rich>
      </c:tx>
      <c:layout>
        <c:manualLayout>
          <c:xMode val="edge"/>
          <c:yMode val="edge"/>
          <c:x val="0.32032811885060214"/>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718523058552722"/>
          <c:y val="5.515078925925667E-2"/>
          <c:w val="0.72351423110636393"/>
          <c:h val="0.73440031005362905"/>
        </c:manualLayout>
      </c:layout>
      <c:scatterChart>
        <c:scatterStyle val="lineMarker"/>
        <c:varyColors val="0"/>
        <c:ser>
          <c:idx val="0"/>
          <c:order val="0"/>
          <c:tx>
            <c:v>Satellite/in situ</c:v>
          </c:tx>
          <c:spPr>
            <a:ln w="25400" cap="rnd">
              <a:noFill/>
              <a:round/>
            </a:ln>
            <a:effectLst/>
          </c:spPr>
          <c:marker>
            <c:symbol val="circle"/>
            <c:size val="6"/>
            <c:spPr>
              <a:solidFill>
                <a:srgbClr val="BC3643"/>
              </a:solidFill>
              <a:ln w="9525">
                <a:noFill/>
              </a:ln>
              <a:effectLst/>
            </c:spPr>
          </c:marker>
          <c:trendline>
            <c:spPr>
              <a:ln w="19050" cap="rnd">
                <a:solidFill>
                  <a:schemeClr val="accent1"/>
                </a:solidFill>
                <a:prstDash val="solid"/>
              </a:ln>
              <a:effectLst/>
            </c:spPr>
            <c:trendlineType val="linear"/>
            <c:intercept val="0"/>
            <c:dispRSqr val="1"/>
            <c:dispEq val="1"/>
            <c:trendlineLbl>
              <c:layout>
                <c:manualLayout>
                  <c:x val="-0.33801503034368546"/>
                  <c:y val="0.10140095317600251"/>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seasons!$AD$38:$AD$67</c:f>
              <c:numCache>
                <c:formatCode>0.0</c:formatCode>
                <c:ptCount val="30"/>
                <c:pt idx="0">
                  <c:v>51.2</c:v>
                </c:pt>
                <c:pt idx="1">
                  <c:v>50.5</c:v>
                </c:pt>
                <c:pt idx="2">
                  <c:v>48.099200000000003</c:v>
                </c:pt>
                <c:pt idx="3">
                  <c:v>55.099400000000003</c:v>
                </c:pt>
                <c:pt idx="4">
                  <c:v>51.299599999999998</c:v>
                </c:pt>
                <c:pt idx="5">
                  <c:v>48.999200000000002</c:v>
                </c:pt>
                <c:pt idx="6">
                  <c:v>50.2</c:v>
                </c:pt>
                <c:pt idx="7">
                  <c:v>49.9</c:v>
                </c:pt>
                <c:pt idx="8">
                  <c:v>47.4998</c:v>
                </c:pt>
                <c:pt idx="9">
                  <c:v>54.6008</c:v>
                </c:pt>
                <c:pt idx="10">
                  <c:v>51.9998</c:v>
                </c:pt>
                <c:pt idx="11">
                  <c:v>49.1</c:v>
                </c:pt>
                <c:pt idx="12">
                  <c:v>51</c:v>
                </c:pt>
                <c:pt idx="13">
                  <c:v>46.1</c:v>
                </c:pt>
                <c:pt idx="14">
                  <c:v>46.999400000000001</c:v>
                </c:pt>
                <c:pt idx="15">
                  <c:v>52.9</c:v>
                </c:pt>
                <c:pt idx="16">
                  <c:v>50.799199999999999</c:v>
                </c:pt>
                <c:pt idx="17">
                  <c:v>50.500399999999999</c:v>
                </c:pt>
                <c:pt idx="18">
                  <c:v>49.2</c:v>
                </c:pt>
                <c:pt idx="19">
                  <c:v>44.4</c:v>
                </c:pt>
                <c:pt idx="20">
                  <c:v>44.700800000000001</c:v>
                </c:pt>
                <c:pt idx="21">
                  <c:v>52</c:v>
                </c:pt>
                <c:pt idx="22">
                  <c:v>50</c:v>
                </c:pt>
                <c:pt idx="23">
                  <c:v>48</c:v>
                </c:pt>
                <c:pt idx="24">
                  <c:v>48.4</c:v>
                </c:pt>
                <c:pt idx="25">
                  <c:v>44.1</c:v>
                </c:pt>
                <c:pt idx="26">
                  <c:v>45.199399999999997</c:v>
                </c:pt>
                <c:pt idx="27">
                  <c:v>52.300400000000003</c:v>
                </c:pt>
                <c:pt idx="28">
                  <c:v>48.500599999999999</c:v>
                </c:pt>
                <c:pt idx="29">
                  <c:v>48.799399999999999</c:v>
                </c:pt>
              </c:numCache>
            </c:numRef>
          </c:xVal>
          <c:yVal>
            <c:numRef>
              <c:f>seasons!$AC$38:$AC$67</c:f>
              <c:numCache>
                <c:formatCode>0.0</c:formatCode>
                <c:ptCount val="30"/>
                <c:pt idx="0">
                  <c:v>50.270041999999997</c:v>
                </c:pt>
                <c:pt idx="1">
                  <c:v>49.910018999999998</c:v>
                </c:pt>
                <c:pt idx="2">
                  <c:v>48.290030999999999</c:v>
                </c:pt>
                <c:pt idx="3">
                  <c:v>53.150002000000001</c:v>
                </c:pt>
                <c:pt idx="4">
                  <c:v>53.150001529999997</c:v>
                </c:pt>
                <c:pt idx="5">
                  <c:v>48.2540016174</c:v>
                </c:pt>
                <c:pt idx="6">
                  <c:v>49.730010999999998</c:v>
                </c:pt>
                <c:pt idx="7">
                  <c:v>48.290030999999999</c:v>
                </c:pt>
                <c:pt idx="8">
                  <c:v>47.75</c:v>
                </c:pt>
                <c:pt idx="9">
                  <c:v>52.970042999999997</c:v>
                </c:pt>
                <c:pt idx="10">
                  <c:v>53.33000183</c:v>
                </c:pt>
                <c:pt idx="11">
                  <c:v>47.965999603299998</c:v>
                </c:pt>
                <c:pt idx="12">
                  <c:v>49.010021000000002</c:v>
                </c:pt>
                <c:pt idx="13">
                  <c:v>45.410023000000002</c:v>
                </c:pt>
                <c:pt idx="14">
                  <c:v>48.290030999999999</c:v>
                </c:pt>
                <c:pt idx="15">
                  <c:v>53.690033</c:v>
                </c:pt>
                <c:pt idx="16">
                  <c:v>53.869998930000001</c:v>
                </c:pt>
                <c:pt idx="17">
                  <c:v>47.678001403800003</c:v>
                </c:pt>
                <c:pt idx="18">
                  <c:v>47.390034</c:v>
                </c:pt>
                <c:pt idx="19">
                  <c:v>43.790030999999999</c:v>
                </c:pt>
                <c:pt idx="20">
                  <c:v>44.690033</c:v>
                </c:pt>
                <c:pt idx="21">
                  <c:v>52.790030999999999</c:v>
                </c:pt>
                <c:pt idx="22">
                  <c:v>52.430000309999997</c:v>
                </c:pt>
                <c:pt idx="23">
                  <c:v>47.209999084499998</c:v>
                </c:pt>
                <c:pt idx="24">
                  <c:v>47.030009999999997</c:v>
                </c:pt>
                <c:pt idx="25">
                  <c:v>43.790030999999999</c:v>
                </c:pt>
                <c:pt idx="26">
                  <c:v>45.049999</c:v>
                </c:pt>
                <c:pt idx="27">
                  <c:v>52.970042999999997</c:v>
                </c:pt>
                <c:pt idx="28">
                  <c:v>51.88999939</c:v>
                </c:pt>
                <c:pt idx="29">
                  <c:v>46.886001586900001</c:v>
                </c:pt>
              </c:numCache>
            </c:numRef>
          </c:yVal>
          <c:smooth val="0"/>
          <c:extLst>
            <c:ext xmlns:c16="http://schemas.microsoft.com/office/drawing/2014/chart" uri="{C3380CC4-5D6E-409C-BE32-E72D297353CC}">
              <c16:uniqueId val="{00000000-8A0B-4AE8-84DA-FA135100D423}"/>
            </c:ext>
          </c:extLst>
        </c:ser>
        <c:ser>
          <c:idx val="1"/>
          <c:order val="1"/>
          <c:tx>
            <c:v>1x1</c:v>
          </c:tx>
          <c:spPr>
            <a:ln w="25400" cap="rnd">
              <a:solidFill>
                <a:schemeClr val="bg2">
                  <a:lumMod val="75000"/>
                </a:schemeClr>
              </a:solidFill>
              <a:prstDash val="dash"/>
              <a:round/>
            </a:ln>
            <a:effectLst/>
          </c:spPr>
          <c:marker>
            <c:symbol val="none"/>
          </c:marker>
          <c:xVal>
            <c:numRef>
              <c:f>seasons!$AI$44:$AI$55</c:f>
              <c:numCache>
                <c:formatCode>General</c:formatCode>
                <c:ptCount val="12"/>
                <c:pt idx="0">
                  <c:v>44</c:v>
                </c:pt>
                <c:pt idx="1">
                  <c:v>45</c:v>
                </c:pt>
                <c:pt idx="2">
                  <c:v>46</c:v>
                </c:pt>
                <c:pt idx="3">
                  <c:v>47</c:v>
                </c:pt>
                <c:pt idx="4">
                  <c:v>48</c:v>
                </c:pt>
                <c:pt idx="5">
                  <c:v>49</c:v>
                </c:pt>
                <c:pt idx="6">
                  <c:v>50</c:v>
                </c:pt>
                <c:pt idx="7">
                  <c:v>51</c:v>
                </c:pt>
                <c:pt idx="8">
                  <c:v>52</c:v>
                </c:pt>
                <c:pt idx="9">
                  <c:v>53</c:v>
                </c:pt>
                <c:pt idx="10">
                  <c:v>54</c:v>
                </c:pt>
                <c:pt idx="11">
                  <c:v>55</c:v>
                </c:pt>
              </c:numCache>
            </c:numRef>
          </c:xVal>
          <c:yVal>
            <c:numRef>
              <c:f>seasons!$AJ$44:$AJ$55</c:f>
              <c:numCache>
                <c:formatCode>General</c:formatCode>
                <c:ptCount val="12"/>
                <c:pt idx="0">
                  <c:v>44</c:v>
                </c:pt>
                <c:pt idx="1">
                  <c:v>45</c:v>
                </c:pt>
                <c:pt idx="2">
                  <c:v>46</c:v>
                </c:pt>
                <c:pt idx="3">
                  <c:v>47</c:v>
                </c:pt>
                <c:pt idx="4">
                  <c:v>48</c:v>
                </c:pt>
                <c:pt idx="5">
                  <c:v>49</c:v>
                </c:pt>
                <c:pt idx="6">
                  <c:v>50</c:v>
                </c:pt>
                <c:pt idx="7">
                  <c:v>51</c:v>
                </c:pt>
                <c:pt idx="8">
                  <c:v>52</c:v>
                </c:pt>
                <c:pt idx="9">
                  <c:v>53</c:v>
                </c:pt>
                <c:pt idx="10">
                  <c:v>54</c:v>
                </c:pt>
                <c:pt idx="11">
                  <c:v>55</c:v>
                </c:pt>
              </c:numCache>
            </c:numRef>
          </c:yVal>
          <c:smooth val="0"/>
          <c:extLst>
            <c:ext xmlns:c16="http://schemas.microsoft.com/office/drawing/2014/chart" uri="{C3380CC4-5D6E-409C-BE32-E72D297353CC}">
              <c16:uniqueId val="{00000001-8A0B-4AE8-84DA-FA135100D423}"/>
            </c:ext>
          </c:extLst>
        </c:ser>
        <c:dLbls>
          <c:showLegendKey val="0"/>
          <c:showVal val="0"/>
          <c:showCatName val="0"/>
          <c:showSerName val="0"/>
          <c:showPercent val="0"/>
          <c:showBubbleSize val="0"/>
        </c:dLbls>
        <c:axId val="1409086831"/>
        <c:axId val="1409082671"/>
      </c:scatterChart>
      <c:valAx>
        <c:axId val="1409086831"/>
        <c:scaling>
          <c:orientation val="minMax"/>
          <c:max val="56"/>
          <c:min val="43"/>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i="1" dirty="0"/>
                  <a:t>in situ </a:t>
                </a:r>
                <a:r>
                  <a:rPr lang="en-US" b="1" dirty="0"/>
                  <a:t>Temperature (</a:t>
                </a:r>
                <a:r>
                  <a:rPr lang="en-US" sz="1400" b="1" i="0" u="none" strike="noStrike" baseline="0" dirty="0">
                    <a:effectLst/>
                  </a:rPr>
                  <a:t>°</a:t>
                </a:r>
                <a:r>
                  <a:rPr lang="en-US" b="1" dirty="0"/>
                  <a:t>F)</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409082671"/>
        <c:crosses val="autoZero"/>
        <c:crossBetween val="midCat"/>
        <c:majorUnit val="4"/>
      </c:valAx>
      <c:valAx>
        <c:axId val="1409082671"/>
        <c:scaling>
          <c:orientation val="minMax"/>
          <c:max val="56"/>
          <c:min val="43"/>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dirty="0"/>
                  <a:t>EO Temperature (</a:t>
                </a:r>
                <a:r>
                  <a:rPr lang="en-US" sz="1400" b="1" i="0" u="none" strike="noStrike" baseline="0" dirty="0">
                    <a:effectLst/>
                  </a:rPr>
                  <a:t>°</a:t>
                </a:r>
                <a:r>
                  <a:rPr lang="en-US" b="1" dirty="0"/>
                  <a:t>F)</a:t>
                </a:r>
              </a:p>
            </c:rich>
          </c:tx>
          <c:layout>
            <c:manualLayout>
              <c:xMode val="edge"/>
              <c:yMode val="edge"/>
              <c:x val="1.9444444444444445E-2"/>
              <c:y val="9.9372995042286374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409086831"/>
        <c:crosses val="autoZero"/>
        <c:crossBetween val="midCat"/>
        <c:majorUnit val="4"/>
      </c:valAx>
      <c:spPr>
        <a:noFill/>
        <a:ln>
          <a:noFill/>
        </a:ln>
        <a:effectLst/>
      </c:spPr>
    </c:plotArea>
    <c:plotVisOnly val="1"/>
    <c:dispBlanksAs val="gap"/>
    <c:showDLblsOverMax val="0"/>
  </c:chart>
  <c:spPr>
    <a:noFill/>
    <a:ln>
      <a:noFill/>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EOS ∆T</c:v>
          </c:tx>
          <c:spPr>
            <a:ln w="25400" cap="rnd">
              <a:noFill/>
              <a:round/>
            </a:ln>
            <a:effectLst/>
          </c:spPr>
          <c:marker>
            <c:symbol val="circle"/>
            <c:size val="7"/>
            <c:spPr>
              <a:solidFill>
                <a:srgbClr val="C74C33"/>
              </a:solidFill>
              <a:ln w="0">
                <a:noFill/>
              </a:ln>
              <a:effectLst/>
            </c:spPr>
          </c:marker>
          <c:trendline>
            <c:spPr>
              <a:ln w="25400" cap="rnd">
                <a:solidFill>
                  <a:schemeClr val="accent1">
                    <a:lumMod val="50000"/>
                  </a:schemeClr>
                </a:solidFill>
                <a:prstDash val="sysDot"/>
              </a:ln>
              <a:effectLst/>
            </c:spPr>
            <c:trendlineType val="linear"/>
            <c:dispRSqr val="0"/>
            <c:dispEq val="0"/>
          </c:trendline>
          <c:xVal>
            <c:numRef>
              <c:f>multreg!$P$2:$P$36</c:f>
              <c:numCache>
                <c:formatCode>General</c:formatCode>
                <c:ptCount val="35"/>
                <c:pt idx="0">
                  <c:v>26602</c:v>
                </c:pt>
                <c:pt idx="1">
                  <c:v>93311</c:v>
                </c:pt>
                <c:pt idx="2">
                  <c:v>69825</c:v>
                </c:pt>
                <c:pt idx="3">
                  <c:v>12431</c:v>
                </c:pt>
                <c:pt idx="4">
                  <c:v>73961</c:v>
                </c:pt>
                <c:pt idx="5">
                  <c:v>10544</c:v>
                </c:pt>
                <c:pt idx="6">
                  <c:v>11674</c:v>
                </c:pt>
                <c:pt idx="7">
                  <c:v>49775</c:v>
                </c:pt>
                <c:pt idx="8">
                  <c:v>38414</c:v>
                </c:pt>
                <c:pt idx="9">
                  <c:v>32537</c:v>
                </c:pt>
                <c:pt idx="10">
                  <c:v>27963</c:v>
                </c:pt>
                <c:pt idx="11">
                  <c:v>48306</c:v>
                </c:pt>
                <c:pt idx="12">
                  <c:v>40538</c:v>
                </c:pt>
                <c:pt idx="13">
                  <c:v>107671</c:v>
                </c:pt>
                <c:pt idx="14">
                  <c:v>34580</c:v>
                </c:pt>
                <c:pt idx="15">
                  <c:v>10452</c:v>
                </c:pt>
                <c:pt idx="16">
                  <c:v>63582</c:v>
                </c:pt>
                <c:pt idx="17">
                  <c:v>87588</c:v>
                </c:pt>
                <c:pt idx="18">
                  <c:v>19062</c:v>
                </c:pt>
                <c:pt idx="19">
                  <c:v>17401</c:v>
                </c:pt>
                <c:pt idx="20">
                  <c:v>90993</c:v>
                </c:pt>
                <c:pt idx="21">
                  <c:v>112815</c:v>
                </c:pt>
                <c:pt idx="22">
                  <c:v>100440</c:v>
                </c:pt>
                <c:pt idx="23">
                  <c:v>12896</c:v>
                </c:pt>
                <c:pt idx="24">
                  <c:v>85428</c:v>
                </c:pt>
                <c:pt idx="25">
                  <c:v>89095</c:v>
                </c:pt>
                <c:pt idx="26">
                  <c:v>30197</c:v>
                </c:pt>
                <c:pt idx="27">
                  <c:v>25677</c:v>
                </c:pt>
                <c:pt idx="28">
                  <c:v>19060</c:v>
                </c:pt>
                <c:pt idx="29">
                  <c:v>19013</c:v>
                </c:pt>
                <c:pt idx="30">
                  <c:v>18982</c:v>
                </c:pt>
                <c:pt idx="31">
                  <c:v>25666</c:v>
                </c:pt>
                <c:pt idx="32">
                  <c:v>28131</c:v>
                </c:pt>
                <c:pt idx="33">
                  <c:v>17226</c:v>
                </c:pt>
                <c:pt idx="34">
                  <c:v>17201</c:v>
                </c:pt>
              </c:numCache>
            </c:numRef>
          </c:xVal>
          <c:yVal>
            <c:numRef>
              <c:f>multreg!$O$2:$O$36</c:f>
              <c:numCache>
                <c:formatCode>General</c:formatCode>
                <c:ptCount val="35"/>
                <c:pt idx="0">
                  <c:v>2.6999819999999914</c:v>
                </c:pt>
                <c:pt idx="1">
                  <c:v>2.460002666666675</c:v>
                </c:pt>
                <c:pt idx="2">
                  <c:v>4.5900001500000016</c:v>
                </c:pt>
                <c:pt idx="3">
                  <c:v>4.5299886666666538</c:v>
                </c:pt>
                <c:pt idx="4">
                  <c:v>4.0799933333333342</c:v>
                </c:pt>
                <c:pt idx="5">
                  <c:v>6.0600013766666763</c:v>
                </c:pt>
                <c:pt idx="6">
                  <c:v>7.8899987583333342</c:v>
                </c:pt>
                <c:pt idx="7">
                  <c:v>1.1700000783333238</c:v>
                </c:pt>
                <c:pt idx="8">
                  <c:v>3.9899991316666643</c:v>
                </c:pt>
                <c:pt idx="9">
                  <c:v>6.0600118333333484</c:v>
                </c:pt>
                <c:pt idx="10">
                  <c:v>3.3600031516666746</c:v>
                </c:pt>
                <c:pt idx="11">
                  <c:v>2.7599995949999965</c:v>
                </c:pt>
                <c:pt idx="12">
                  <c:v>4.5000101666666694</c:v>
                </c:pt>
                <c:pt idx="13">
                  <c:v>2.9699933333333348</c:v>
                </c:pt>
                <c:pt idx="14">
                  <c:v>2.6999994900000104</c:v>
                </c:pt>
                <c:pt idx="15">
                  <c:v>4.1099968333333408</c:v>
                </c:pt>
                <c:pt idx="16">
                  <c:v>5.7300161666666867</c:v>
                </c:pt>
                <c:pt idx="17">
                  <c:v>3.240004666666664</c:v>
                </c:pt>
                <c:pt idx="18">
                  <c:v>5.2499999999999858</c:v>
                </c:pt>
                <c:pt idx="19">
                  <c:v>6.6600039999999865</c:v>
                </c:pt>
                <c:pt idx="20">
                  <c:v>0.38998899999999992</c:v>
                </c:pt>
                <c:pt idx="21">
                  <c:v>1.2900009133333299</c:v>
                </c:pt>
                <c:pt idx="22">
                  <c:v>0.91800053913333812</c:v>
                </c:pt>
                <c:pt idx="23">
                  <c:v>8.0099908333333474</c:v>
                </c:pt>
                <c:pt idx="24">
                  <c:v>1.3199996949999928</c:v>
                </c:pt>
                <c:pt idx="25">
                  <c:v>2.6699968973833421</c:v>
                </c:pt>
                <c:pt idx="26">
                  <c:v>5.5139999389666485</c:v>
                </c:pt>
                <c:pt idx="27">
                  <c:v>3.3899981180666714</c:v>
                </c:pt>
                <c:pt idx="28">
                  <c:v>5.580000559483338</c:v>
                </c:pt>
                <c:pt idx="29">
                  <c:v>4.5539995829333293</c:v>
                </c:pt>
                <c:pt idx="30">
                  <c:v>4.0440012614166676</c:v>
                </c:pt>
                <c:pt idx="31">
                  <c:v>5.9099973042833369</c:v>
                </c:pt>
                <c:pt idx="32">
                  <c:v>2.6340001423666877</c:v>
                </c:pt>
                <c:pt idx="33">
                  <c:v>4.0920015970666697</c:v>
                </c:pt>
                <c:pt idx="34">
                  <c:v>3.6539993286000083</c:v>
                </c:pt>
              </c:numCache>
            </c:numRef>
          </c:yVal>
          <c:smooth val="0"/>
          <c:extLst>
            <c:ext xmlns:c16="http://schemas.microsoft.com/office/drawing/2014/chart" uri="{C3380CC4-5D6E-409C-BE32-E72D297353CC}">
              <c16:uniqueId val="{00000000-C0B5-45BB-B77D-27DC3F3E95E5}"/>
            </c:ext>
          </c:extLst>
        </c:ser>
        <c:dLbls>
          <c:showLegendKey val="0"/>
          <c:showVal val="0"/>
          <c:showCatName val="0"/>
          <c:showSerName val="0"/>
          <c:showPercent val="0"/>
          <c:showBubbleSize val="0"/>
        </c:dLbls>
        <c:axId val="674615040"/>
        <c:axId val="674617008"/>
      </c:scatterChart>
      <c:valAx>
        <c:axId val="67461504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1600" b="1"/>
                  <a:t>Flow Rate (cfs)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74617008"/>
        <c:crosses val="autoZero"/>
        <c:crossBetween val="midCat"/>
      </c:valAx>
      <c:valAx>
        <c:axId val="674617008"/>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1600" b="1" dirty="0"/>
                  <a:t>∆T (°F)</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746150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75000"/>
          <a:lumOff val="25000"/>
        </a:schemeClr>
      </a:solidFill>
      <a:round/>
    </a:ln>
    <a:effectLst/>
  </c:spPr>
  <c:txPr>
    <a:bodyPr/>
    <a:lstStyle/>
    <a:p>
      <a:pPr>
        <a:defRPr>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EOS ∆T</c:v>
          </c:tx>
          <c:spPr>
            <a:ln w="25400" cap="rnd">
              <a:noFill/>
              <a:round/>
            </a:ln>
            <a:effectLst/>
          </c:spPr>
          <c:marker>
            <c:symbol val="circle"/>
            <c:size val="7"/>
            <c:spPr>
              <a:solidFill>
                <a:srgbClr val="C74C33"/>
              </a:solidFill>
              <a:ln w="0">
                <a:noFill/>
              </a:ln>
              <a:effectLst/>
            </c:spPr>
          </c:marker>
          <c:trendline>
            <c:spPr>
              <a:ln w="19050" cap="rnd">
                <a:solidFill>
                  <a:schemeClr val="accent1">
                    <a:lumMod val="50000"/>
                  </a:schemeClr>
                </a:solidFill>
                <a:prstDash val="sysDot"/>
              </a:ln>
              <a:effectLst/>
            </c:spPr>
            <c:trendlineType val="linear"/>
            <c:dispRSqr val="0"/>
            <c:dispEq val="0"/>
          </c:trendline>
          <c:xVal>
            <c:numRef>
              <c:f>multreg!$Q$2:$Q$36</c:f>
              <c:numCache>
                <c:formatCode>General</c:formatCode>
                <c:ptCount val="35"/>
                <c:pt idx="0">
                  <c:v>56.93</c:v>
                </c:pt>
                <c:pt idx="1">
                  <c:v>43.96</c:v>
                </c:pt>
                <c:pt idx="2">
                  <c:v>66.260000000000005</c:v>
                </c:pt>
                <c:pt idx="3">
                  <c:v>65.72</c:v>
                </c:pt>
                <c:pt idx="4">
                  <c:v>48.33</c:v>
                </c:pt>
                <c:pt idx="5">
                  <c:v>66.95</c:v>
                </c:pt>
                <c:pt idx="6">
                  <c:v>55.86</c:v>
                </c:pt>
                <c:pt idx="7">
                  <c:v>32.340200000000003</c:v>
                </c:pt>
                <c:pt idx="8">
                  <c:v>72.530600000000007</c:v>
                </c:pt>
                <c:pt idx="9">
                  <c:v>78.310400000000001</c:v>
                </c:pt>
                <c:pt idx="10">
                  <c:v>50.770400000000002</c:v>
                </c:pt>
                <c:pt idx="11">
                  <c:v>34.120399999999997</c:v>
                </c:pt>
                <c:pt idx="12">
                  <c:v>72.269599999999997</c:v>
                </c:pt>
                <c:pt idx="13">
                  <c:v>56.229799999999997</c:v>
                </c:pt>
                <c:pt idx="14">
                  <c:v>74.260400000000004</c:v>
                </c:pt>
                <c:pt idx="15">
                  <c:v>69.830600000000004</c:v>
                </c:pt>
                <c:pt idx="16">
                  <c:v>75.329599999999999</c:v>
                </c:pt>
                <c:pt idx="17">
                  <c:v>41.579599999999999</c:v>
                </c:pt>
                <c:pt idx="18">
                  <c:v>73.569199999999995</c:v>
                </c:pt>
                <c:pt idx="19">
                  <c:v>72.95</c:v>
                </c:pt>
                <c:pt idx="20">
                  <c:v>48.47</c:v>
                </c:pt>
                <c:pt idx="21">
                  <c:v>36.5</c:v>
                </c:pt>
                <c:pt idx="22">
                  <c:v>40.9298</c:v>
                </c:pt>
                <c:pt idx="23">
                  <c:v>70.950199999999995</c:v>
                </c:pt>
                <c:pt idx="24">
                  <c:v>56.550199999999997</c:v>
                </c:pt>
                <c:pt idx="25">
                  <c:v>83.400800000000004</c:v>
                </c:pt>
                <c:pt idx="26">
                  <c:v>75.790400000000005</c:v>
                </c:pt>
                <c:pt idx="27">
                  <c:v>77.199799999999996</c:v>
                </c:pt>
                <c:pt idx="28">
                  <c:v>73.160600000000002</c:v>
                </c:pt>
                <c:pt idx="29">
                  <c:v>70.460599999999999</c:v>
                </c:pt>
                <c:pt idx="30">
                  <c:v>71.389399999999995</c:v>
                </c:pt>
                <c:pt idx="31">
                  <c:v>75.210800000000006</c:v>
                </c:pt>
                <c:pt idx="32">
                  <c:v>82.230800000000002</c:v>
                </c:pt>
                <c:pt idx="33">
                  <c:v>72.170599999999993</c:v>
                </c:pt>
                <c:pt idx="34">
                  <c:v>73.239800000000002</c:v>
                </c:pt>
              </c:numCache>
            </c:numRef>
          </c:xVal>
          <c:yVal>
            <c:numRef>
              <c:f>multreg!$O$2:$O$36</c:f>
              <c:numCache>
                <c:formatCode>General</c:formatCode>
                <c:ptCount val="35"/>
                <c:pt idx="0">
                  <c:v>2.6999819999999914</c:v>
                </c:pt>
                <c:pt idx="1">
                  <c:v>2.460002666666675</c:v>
                </c:pt>
                <c:pt idx="2">
                  <c:v>4.5900001500000016</c:v>
                </c:pt>
                <c:pt idx="3">
                  <c:v>4.5299886666666538</c:v>
                </c:pt>
                <c:pt idx="4">
                  <c:v>4.0799933333333342</c:v>
                </c:pt>
                <c:pt idx="5">
                  <c:v>6.0600013766666763</c:v>
                </c:pt>
                <c:pt idx="6">
                  <c:v>7.8899987583333342</c:v>
                </c:pt>
                <c:pt idx="7">
                  <c:v>1.1700000783333238</c:v>
                </c:pt>
                <c:pt idx="8">
                  <c:v>3.9899991316666643</c:v>
                </c:pt>
                <c:pt idx="9">
                  <c:v>6.0600118333333484</c:v>
                </c:pt>
                <c:pt idx="10">
                  <c:v>3.3600031516666746</c:v>
                </c:pt>
                <c:pt idx="11">
                  <c:v>2.7599995949999965</c:v>
                </c:pt>
                <c:pt idx="12">
                  <c:v>4.5000101666666694</c:v>
                </c:pt>
                <c:pt idx="13">
                  <c:v>2.9699933333333348</c:v>
                </c:pt>
                <c:pt idx="14">
                  <c:v>2.6999994900000104</c:v>
                </c:pt>
                <c:pt idx="15">
                  <c:v>4.1099968333333408</c:v>
                </c:pt>
                <c:pt idx="16">
                  <c:v>5.7300161666666867</c:v>
                </c:pt>
                <c:pt idx="17">
                  <c:v>3.240004666666664</c:v>
                </c:pt>
                <c:pt idx="18">
                  <c:v>5.2499999999999858</c:v>
                </c:pt>
                <c:pt idx="19">
                  <c:v>6.6600039999999865</c:v>
                </c:pt>
                <c:pt idx="20">
                  <c:v>0.38998899999999992</c:v>
                </c:pt>
                <c:pt idx="21">
                  <c:v>1.2900009133333299</c:v>
                </c:pt>
                <c:pt idx="22">
                  <c:v>0.91800053913333812</c:v>
                </c:pt>
                <c:pt idx="23">
                  <c:v>8.0099908333333474</c:v>
                </c:pt>
                <c:pt idx="24">
                  <c:v>1.3199996949999928</c:v>
                </c:pt>
                <c:pt idx="25">
                  <c:v>2.6699968973833421</c:v>
                </c:pt>
                <c:pt idx="26">
                  <c:v>5.5139999389666485</c:v>
                </c:pt>
                <c:pt idx="27">
                  <c:v>3.3899981180666714</c:v>
                </c:pt>
                <c:pt idx="28">
                  <c:v>5.580000559483338</c:v>
                </c:pt>
                <c:pt idx="29">
                  <c:v>4.5539995829333293</c:v>
                </c:pt>
                <c:pt idx="30">
                  <c:v>4.0440012614166676</c:v>
                </c:pt>
                <c:pt idx="31">
                  <c:v>5.9099973042833369</c:v>
                </c:pt>
                <c:pt idx="32">
                  <c:v>2.6340001423666877</c:v>
                </c:pt>
                <c:pt idx="33">
                  <c:v>4.0920015970666697</c:v>
                </c:pt>
                <c:pt idx="34">
                  <c:v>3.6539993286000083</c:v>
                </c:pt>
              </c:numCache>
            </c:numRef>
          </c:yVal>
          <c:smooth val="0"/>
          <c:extLst>
            <c:ext xmlns:c16="http://schemas.microsoft.com/office/drawing/2014/chart" uri="{C3380CC4-5D6E-409C-BE32-E72D297353CC}">
              <c16:uniqueId val="{00000000-7255-4C56-B9C3-7A6C4F30BF51}"/>
            </c:ext>
          </c:extLst>
        </c:ser>
        <c:dLbls>
          <c:showLegendKey val="0"/>
          <c:showVal val="0"/>
          <c:showCatName val="0"/>
          <c:showSerName val="0"/>
          <c:showPercent val="0"/>
          <c:showBubbleSize val="0"/>
        </c:dLbls>
        <c:axId val="674621272"/>
        <c:axId val="674615696"/>
      </c:scatterChart>
      <c:valAx>
        <c:axId val="67462127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a:t>Air Temperature (°F)</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74615696"/>
        <c:crosses val="autoZero"/>
        <c:crossBetween val="midCat"/>
      </c:valAx>
      <c:valAx>
        <c:axId val="674615696"/>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a:t>∆T (°F)</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746212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75000"/>
          <a:lumOff val="25000"/>
        </a:schemeClr>
      </a:solid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EOS ∆T</c:v>
          </c:tx>
          <c:spPr>
            <a:ln w="25400" cap="rnd">
              <a:noFill/>
              <a:round/>
            </a:ln>
            <a:effectLst/>
          </c:spPr>
          <c:marker>
            <c:symbol val="circle"/>
            <c:size val="7"/>
            <c:spPr>
              <a:solidFill>
                <a:srgbClr val="C74C33"/>
              </a:solidFill>
              <a:ln w="0">
                <a:noFill/>
              </a:ln>
              <a:effectLst/>
            </c:spPr>
          </c:marker>
          <c:trendline>
            <c:spPr>
              <a:ln w="19050" cap="rnd">
                <a:solidFill>
                  <a:schemeClr val="accent1">
                    <a:lumMod val="50000"/>
                  </a:schemeClr>
                </a:solidFill>
                <a:prstDash val="sysDot"/>
              </a:ln>
              <a:effectLst/>
            </c:spPr>
            <c:trendlineType val="linear"/>
            <c:dispRSqr val="0"/>
            <c:dispEq val="0"/>
          </c:trendline>
          <c:xVal>
            <c:numRef>
              <c:f>multreg!$R$2:$R$36</c:f>
              <c:numCache>
                <c:formatCode>0.0</c:formatCode>
                <c:ptCount val="35"/>
                <c:pt idx="0">
                  <c:v>3362</c:v>
                </c:pt>
                <c:pt idx="1">
                  <c:v>3433</c:v>
                </c:pt>
                <c:pt idx="2">
                  <c:v>3440</c:v>
                </c:pt>
                <c:pt idx="3">
                  <c:v>3403</c:v>
                </c:pt>
                <c:pt idx="4">
                  <c:v>3448</c:v>
                </c:pt>
                <c:pt idx="5">
                  <c:v>3373</c:v>
                </c:pt>
                <c:pt idx="6">
                  <c:v>3410</c:v>
                </c:pt>
                <c:pt idx="7">
                  <c:v>3366</c:v>
                </c:pt>
                <c:pt idx="8">
                  <c:v>3366</c:v>
                </c:pt>
                <c:pt idx="9">
                  <c:v>3401</c:v>
                </c:pt>
                <c:pt idx="10">
                  <c:v>3440</c:v>
                </c:pt>
                <c:pt idx="11">
                  <c:v>3446</c:v>
                </c:pt>
                <c:pt idx="12">
                  <c:v>3371</c:v>
                </c:pt>
                <c:pt idx="13">
                  <c:v>3357</c:v>
                </c:pt>
                <c:pt idx="14">
                  <c:v>2216</c:v>
                </c:pt>
                <c:pt idx="15">
                  <c:v>3340</c:v>
                </c:pt>
                <c:pt idx="16">
                  <c:v>1996</c:v>
                </c:pt>
                <c:pt idx="17">
                  <c:v>3565</c:v>
                </c:pt>
                <c:pt idx="18">
                  <c:v>3234</c:v>
                </c:pt>
                <c:pt idx="19">
                  <c:v>3218</c:v>
                </c:pt>
                <c:pt idx="20">
                  <c:v>3498</c:v>
                </c:pt>
                <c:pt idx="21">
                  <c:v>3644</c:v>
                </c:pt>
                <c:pt idx="22">
                  <c:v>3590</c:v>
                </c:pt>
                <c:pt idx="23">
                  <c:v>3689</c:v>
                </c:pt>
                <c:pt idx="24">
                  <c:v>2831</c:v>
                </c:pt>
                <c:pt idx="25">
                  <c:v>3753</c:v>
                </c:pt>
                <c:pt idx="26">
                  <c:v>2675</c:v>
                </c:pt>
                <c:pt idx="27">
                  <c:v>3759</c:v>
                </c:pt>
                <c:pt idx="28">
                  <c:v>3756</c:v>
                </c:pt>
                <c:pt idx="29">
                  <c:v>3761</c:v>
                </c:pt>
                <c:pt idx="30">
                  <c:v>3759</c:v>
                </c:pt>
                <c:pt idx="31">
                  <c:v>3744</c:v>
                </c:pt>
                <c:pt idx="32">
                  <c:v>3736</c:v>
                </c:pt>
                <c:pt idx="33">
                  <c:v>2719</c:v>
                </c:pt>
                <c:pt idx="34">
                  <c:v>2523</c:v>
                </c:pt>
              </c:numCache>
            </c:numRef>
          </c:xVal>
          <c:yVal>
            <c:numRef>
              <c:f>multreg!$O$2:$O$36</c:f>
              <c:numCache>
                <c:formatCode>General</c:formatCode>
                <c:ptCount val="35"/>
                <c:pt idx="0">
                  <c:v>2.6999819999999914</c:v>
                </c:pt>
                <c:pt idx="1">
                  <c:v>2.460002666666675</c:v>
                </c:pt>
                <c:pt idx="2">
                  <c:v>4.5900001500000016</c:v>
                </c:pt>
                <c:pt idx="3">
                  <c:v>4.5299886666666538</c:v>
                </c:pt>
                <c:pt idx="4">
                  <c:v>4.0799933333333342</c:v>
                </c:pt>
                <c:pt idx="5">
                  <c:v>6.0600013766666763</c:v>
                </c:pt>
                <c:pt idx="6">
                  <c:v>7.8899987583333342</c:v>
                </c:pt>
                <c:pt idx="7">
                  <c:v>1.1700000783333238</c:v>
                </c:pt>
                <c:pt idx="8">
                  <c:v>3.9899991316666643</c:v>
                </c:pt>
                <c:pt idx="9">
                  <c:v>6.0600118333333484</c:v>
                </c:pt>
                <c:pt idx="10">
                  <c:v>3.3600031516666746</c:v>
                </c:pt>
                <c:pt idx="11">
                  <c:v>2.7599995949999965</c:v>
                </c:pt>
                <c:pt idx="12">
                  <c:v>4.5000101666666694</c:v>
                </c:pt>
                <c:pt idx="13">
                  <c:v>2.9699933333333348</c:v>
                </c:pt>
                <c:pt idx="14">
                  <c:v>2.6999994900000104</c:v>
                </c:pt>
                <c:pt idx="15">
                  <c:v>4.1099968333333408</c:v>
                </c:pt>
                <c:pt idx="16">
                  <c:v>5.7300161666666867</c:v>
                </c:pt>
                <c:pt idx="17">
                  <c:v>3.240004666666664</c:v>
                </c:pt>
                <c:pt idx="18">
                  <c:v>5.2499999999999858</c:v>
                </c:pt>
                <c:pt idx="19">
                  <c:v>6.6600039999999865</c:v>
                </c:pt>
                <c:pt idx="20">
                  <c:v>0.38998899999999992</c:v>
                </c:pt>
                <c:pt idx="21">
                  <c:v>1.2900009133333299</c:v>
                </c:pt>
                <c:pt idx="22">
                  <c:v>0.91800053913333812</c:v>
                </c:pt>
                <c:pt idx="23">
                  <c:v>8.0099908333333474</c:v>
                </c:pt>
                <c:pt idx="24">
                  <c:v>1.3199996949999928</c:v>
                </c:pt>
                <c:pt idx="25">
                  <c:v>2.6699968973833421</c:v>
                </c:pt>
                <c:pt idx="26">
                  <c:v>5.5139999389666485</c:v>
                </c:pt>
                <c:pt idx="27">
                  <c:v>3.3899981180666714</c:v>
                </c:pt>
                <c:pt idx="28">
                  <c:v>5.580000559483338</c:v>
                </c:pt>
                <c:pt idx="29">
                  <c:v>4.5539995829333293</c:v>
                </c:pt>
                <c:pt idx="30">
                  <c:v>4.0440012614166676</c:v>
                </c:pt>
                <c:pt idx="31">
                  <c:v>5.9099973042833369</c:v>
                </c:pt>
                <c:pt idx="32">
                  <c:v>2.6340001423666877</c:v>
                </c:pt>
                <c:pt idx="33">
                  <c:v>4.0920015970666697</c:v>
                </c:pt>
                <c:pt idx="34">
                  <c:v>3.6539993286000083</c:v>
                </c:pt>
              </c:numCache>
            </c:numRef>
          </c:yVal>
          <c:smooth val="0"/>
          <c:extLst>
            <c:ext xmlns:c16="http://schemas.microsoft.com/office/drawing/2014/chart" uri="{C3380CC4-5D6E-409C-BE32-E72D297353CC}">
              <c16:uniqueId val="{00000000-3BB4-454A-B437-1CAA7129F58E}"/>
            </c:ext>
          </c:extLst>
        </c:ser>
        <c:dLbls>
          <c:showLegendKey val="0"/>
          <c:showVal val="0"/>
          <c:showCatName val="0"/>
          <c:showSerName val="0"/>
          <c:showPercent val="0"/>
          <c:showBubbleSize val="0"/>
        </c:dLbls>
        <c:axId val="674593064"/>
        <c:axId val="674595032"/>
      </c:scatterChart>
      <c:valAx>
        <c:axId val="67459306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a:t>Power Output (MW)</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74595032"/>
        <c:crosses val="autoZero"/>
        <c:crossBetween val="midCat"/>
      </c:valAx>
      <c:valAx>
        <c:axId val="67459503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b="1"/>
                  <a:t>∆T (°F)</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745930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75000"/>
          <a:lumOff val="25000"/>
        </a:schemeClr>
      </a:solid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dirty="0">
                <a:latin typeface="Century Gothic" panose="020B0502020202020204" pitchFamily="34" charset="0"/>
              </a:rPr>
              <a:t>09/6/2019, ~2:00 pm </a:t>
            </a:r>
            <a:endParaRPr lang="en-NZ" sz="2400" b="1" dirty="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CORRELATION_111219!$C$3</c:f>
              <c:strCache>
                <c:ptCount val="1"/>
                <c:pt idx="0">
                  <c:v>EO TEMPERATURE</c:v>
                </c:pt>
              </c:strCache>
            </c:strRef>
          </c:tx>
          <c:spPr>
            <a:ln w="19050" cap="rnd">
              <a:solidFill>
                <a:srgbClr val="7030A0"/>
              </a:solidFill>
              <a:round/>
            </a:ln>
            <a:effectLst/>
          </c:spPr>
          <c:marker>
            <c:symbol val="none"/>
          </c:marker>
          <c:cat>
            <c:numRef>
              <c:f>CORRELATION_111219!$A$4:$A$101</c:f>
              <c:numCache>
                <c:formatCode>General</c:formatCode>
                <c:ptCount val="98"/>
                <c:pt idx="0">
                  <c:v>1</c:v>
                </c:pt>
                <c:pt idx="1">
                  <c:v>2</c:v>
                </c:pt>
                <c:pt idx="2">
                  <c:v>3</c:v>
                </c:pt>
                <c:pt idx="3">
                  <c:v>4</c:v>
                </c:pt>
                <c:pt idx="4">
                  <c:v>5</c:v>
                </c:pt>
                <c:pt idx="5">
                  <c:v>6</c:v>
                </c:pt>
                <c:pt idx="6">
                  <c:v>7</c:v>
                </c:pt>
                <c:pt idx="7">
                  <c:v>8</c:v>
                </c:pt>
                <c:pt idx="8">
                  <c:v>9</c:v>
                </c:pt>
                <c:pt idx="9">
                  <c:v>10</c:v>
                </c:pt>
                <c:pt idx="10">
                  <c:v>11</c:v>
                </c:pt>
                <c:pt idx="11">
                  <c:v>12</c:v>
                </c:pt>
                <c:pt idx="12">
                  <c:v>13</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38</c:v>
                </c:pt>
                <c:pt idx="36">
                  <c:v>39</c:v>
                </c:pt>
                <c:pt idx="37">
                  <c:v>40</c:v>
                </c:pt>
                <c:pt idx="38">
                  <c:v>41</c:v>
                </c:pt>
                <c:pt idx="39">
                  <c:v>42</c:v>
                </c:pt>
                <c:pt idx="40">
                  <c:v>43</c:v>
                </c:pt>
                <c:pt idx="41">
                  <c:v>44</c:v>
                </c:pt>
                <c:pt idx="42">
                  <c:v>45</c:v>
                </c:pt>
                <c:pt idx="43">
                  <c:v>46</c:v>
                </c:pt>
                <c:pt idx="44">
                  <c:v>47</c:v>
                </c:pt>
                <c:pt idx="45">
                  <c:v>48</c:v>
                </c:pt>
                <c:pt idx="46">
                  <c:v>49</c:v>
                </c:pt>
                <c:pt idx="47">
                  <c:v>50</c:v>
                </c:pt>
                <c:pt idx="48">
                  <c:v>51</c:v>
                </c:pt>
                <c:pt idx="49">
                  <c:v>52</c:v>
                </c:pt>
                <c:pt idx="50">
                  <c:v>53</c:v>
                </c:pt>
                <c:pt idx="51">
                  <c:v>54</c:v>
                </c:pt>
                <c:pt idx="52">
                  <c:v>55</c:v>
                </c:pt>
                <c:pt idx="53">
                  <c:v>56</c:v>
                </c:pt>
                <c:pt idx="54">
                  <c:v>57</c:v>
                </c:pt>
                <c:pt idx="55">
                  <c:v>58</c:v>
                </c:pt>
                <c:pt idx="56">
                  <c:v>59</c:v>
                </c:pt>
                <c:pt idx="57">
                  <c:v>60</c:v>
                </c:pt>
                <c:pt idx="58">
                  <c:v>61</c:v>
                </c:pt>
                <c:pt idx="59">
                  <c:v>62</c:v>
                </c:pt>
                <c:pt idx="60">
                  <c:v>63</c:v>
                </c:pt>
                <c:pt idx="61">
                  <c:v>64</c:v>
                </c:pt>
                <c:pt idx="62">
                  <c:v>65</c:v>
                </c:pt>
                <c:pt idx="63">
                  <c:v>66</c:v>
                </c:pt>
                <c:pt idx="64">
                  <c:v>67</c:v>
                </c:pt>
                <c:pt idx="65">
                  <c:v>68</c:v>
                </c:pt>
                <c:pt idx="66">
                  <c:v>69</c:v>
                </c:pt>
                <c:pt idx="67">
                  <c:v>70</c:v>
                </c:pt>
                <c:pt idx="68">
                  <c:v>71</c:v>
                </c:pt>
                <c:pt idx="69">
                  <c:v>72</c:v>
                </c:pt>
                <c:pt idx="70">
                  <c:v>73</c:v>
                </c:pt>
                <c:pt idx="71">
                  <c:v>74</c:v>
                </c:pt>
                <c:pt idx="72">
                  <c:v>75</c:v>
                </c:pt>
                <c:pt idx="73">
                  <c:v>76</c:v>
                </c:pt>
                <c:pt idx="74">
                  <c:v>77</c:v>
                </c:pt>
                <c:pt idx="75">
                  <c:v>78</c:v>
                </c:pt>
                <c:pt idx="76">
                  <c:v>79</c:v>
                </c:pt>
                <c:pt idx="77">
                  <c:v>80</c:v>
                </c:pt>
                <c:pt idx="78">
                  <c:v>81</c:v>
                </c:pt>
                <c:pt idx="79">
                  <c:v>82</c:v>
                </c:pt>
                <c:pt idx="80">
                  <c:v>83</c:v>
                </c:pt>
                <c:pt idx="81">
                  <c:v>84</c:v>
                </c:pt>
                <c:pt idx="82">
                  <c:v>85</c:v>
                </c:pt>
                <c:pt idx="83">
                  <c:v>86</c:v>
                </c:pt>
                <c:pt idx="84">
                  <c:v>87</c:v>
                </c:pt>
                <c:pt idx="85">
                  <c:v>88</c:v>
                </c:pt>
                <c:pt idx="86">
                  <c:v>89</c:v>
                </c:pt>
                <c:pt idx="87">
                  <c:v>90</c:v>
                </c:pt>
                <c:pt idx="88">
                  <c:v>91</c:v>
                </c:pt>
                <c:pt idx="89">
                  <c:v>92</c:v>
                </c:pt>
                <c:pt idx="90">
                  <c:v>93</c:v>
                </c:pt>
                <c:pt idx="91">
                  <c:v>94</c:v>
                </c:pt>
                <c:pt idx="92">
                  <c:v>95</c:v>
                </c:pt>
                <c:pt idx="93">
                  <c:v>96</c:v>
                </c:pt>
                <c:pt idx="94">
                  <c:v>97</c:v>
                </c:pt>
                <c:pt idx="95">
                  <c:v>98</c:v>
                </c:pt>
                <c:pt idx="96">
                  <c:v>99</c:v>
                </c:pt>
                <c:pt idx="97">
                  <c:v>100</c:v>
                </c:pt>
              </c:numCache>
            </c:numRef>
          </c:cat>
          <c:val>
            <c:numRef>
              <c:f>CORRELATION_111219!$C$4:$C$101</c:f>
              <c:numCache>
                <c:formatCode>General</c:formatCode>
                <c:ptCount val="98"/>
                <c:pt idx="0">
                  <c:v>80.222000122070312</c:v>
                </c:pt>
                <c:pt idx="1">
                  <c:v>81.445999145507812</c:v>
                </c:pt>
                <c:pt idx="2">
                  <c:v>79.106002807617188</c:v>
                </c:pt>
                <c:pt idx="3">
                  <c:v>78.998001098632812</c:v>
                </c:pt>
                <c:pt idx="4">
                  <c:v>78.277999877929688</c:v>
                </c:pt>
                <c:pt idx="5">
                  <c:v>76.333999633789062</c:v>
                </c:pt>
                <c:pt idx="6">
                  <c:v>76.694000244140625</c:v>
                </c:pt>
                <c:pt idx="7">
                  <c:v>79.393997192382812</c:v>
                </c:pt>
                <c:pt idx="8">
                  <c:v>78.169998168945312</c:v>
                </c:pt>
                <c:pt idx="9">
                  <c:v>77.197998046875</c:v>
                </c:pt>
                <c:pt idx="10">
                  <c:v>84.902000427246094</c:v>
                </c:pt>
                <c:pt idx="11">
                  <c:v>82.417999267578125</c:v>
                </c:pt>
                <c:pt idx="12">
                  <c:v>78.061996459960938</c:v>
                </c:pt>
                <c:pt idx="13">
                  <c:v>78.169998168945312</c:v>
                </c:pt>
                <c:pt idx="14">
                  <c:v>79.610000610351562</c:v>
                </c:pt>
                <c:pt idx="15">
                  <c:v>82.022003173828125</c:v>
                </c:pt>
                <c:pt idx="16">
                  <c:v>81.949996948242188</c:v>
                </c:pt>
                <c:pt idx="17">
                  <c:v>83.281997680664062</c:v>
                </c:pt>
                <c:pt idx="18">
                  <c:v>79.141998291015625</c:v>
                </c:pt>
                <c:pt idx="19">
                  <c:v>82.741996765136719</c:v>
                </c:pt>
                <c:pt idx="20">
                  <c:v>79.86199951171875</c:v>
                </c:pt>
                <c:pt idx="21">
                  <c:v>79.03399658203125</c:v>
                </c:pt>
                <c:pt idx="22">
                  <c:v>80.762001037597656</c:v>
                </c:pt>
                <c:pt idx="23">
                  <c:v>78.349998474121094</c:v>
                </c:pt>
                <c:pt idx="24">
                  <c:v>81.91400146484375</c:v>
                </c:pt>
                <c:pt idx="25">
                  <c:v>76.297996520996094</c:v>
                </c:pt>
                <c:pt idx="26">
                  <c:v>78.781997680664062</c:v>
                </c:pt>
                <c:pt idx="27">
                  <c:v>82.094001770019531</c:v>
                </c:pt>
                <c:pt idx="28">
                  <c:v>78.566001892089844</c:v>
                </c:pt>
                <c:pt idx="29">
                  <c:v>81.949996948242188</c:v>
                </c:pt>
                <c:pt idx="30">
                  <c:v>77.522003173828125</c:v>
                </c:pt>
                <c:pt idx="31">
                  <c:v>82.417999267578125</c:v>
                </c:pt>
                <c:pt idx="32">
                  <c:v>79.393997192382812</c:v>
                </c:pt>
                <c:pt idx="33">
                  <c:v>82.346000671386719</c:v>
                </c:pt>
                <c:pt idx="34">
                  <c:v>80.797996520996094</c:v>
                </c:pt>
                <c:pt idx="35">
                  <c:v>81.445999145507812</c:v>
                </c:pt>
                <c:pt idx="36">
                  <c:v>81.410003662109375</c:v>
                </c:pt>
                <c:pt idx="37">
                  <c:v>82.202003479003906</c:v>
                </c:pt>
                <c:pt idx="38">
                  <c:v>81.589996337890625</c:v>
                </c:pt>
                <c:pt idx="39">
                  <c:v>78.097999572753906</c:v>
                </c:pt>
                <c:pt idx="40">
                  <c:v>79.46600341796875</c:v>
                </c:pt>
                <c:pt idx="41">
                  <c:v>78.4219970703125</c:v>
                </c:pt>
                <c:pt idx="42">
                  <c:v>79.970001220703125</c:v>
                </c:pt>
                <c:pt idx="43">
                  <c:v>82.382003784179688</c:v>
                </c:pt>
                <c:pt idx="44">
                  <c:v>81.986000061035156</c:v>
                </c:pt>
                <c:pt idx="45">
                  <c:v>81.589996337890625</c:v>
                </c:pt>
                <c:pt idx="46">
                  <c:v>82.741996765136719</c:v>
                </c:pt>
                <c:pt idx="47">
                  <c:v>78.458000183105469</c:v>
                </c:pt>
                <c:pt idx="48">
                  <c:v>78.134002685546875</c:v>
                </c:pt>
                <c:pt idx="49">
                  <c:v>76.910003662109375</c:v>
                </c:pt>
                <c:pt idx="50">
                  <c:v>78.601997375488281</c:v>
                </c:pt>
                <c:pt idx="51">
                  <c:v>79.538002014160156</c:v>
                </c:pt>
                <c:pt idx="52">
                  <c:v>78.853996276855469</c:v>
                </c:pt>
                <c:pt idx="53">
                  <c:v>81.265998840332031</c:v>
                </c:pt>
                <c:pt idx="54">
                  <c:v>78.241996765136719</c:v>
                </c:pt>
                <c:pt idx="55">
                  <c:v>78.134002685546875</c:v>
                </c:pt>
                <c:pt idx="56">
                  <c:v>83.101997375488281</c:v>
                </c:pt>
                <c:pt idx="57">
                  <c:v>80.545997619628906</c:v>
                </c:pt>
                <c:pt idx="58">
                  <c:v>78.349998474121094</c:v>
                </c:pt>
                <c:pt idx="59">
                  <c:v>80.870002746582031</c:v>
                </c:pt>
                <c:pt idx="60">
                  <c:v>80.185997009277344</c:v>
                </c:pt>
                <c:pt idx="61">
                  <c:v>79.898002624511719</c:v>
                </c:pt>
                <c:pt idx="62">
                  <c:v>83.318000793457031</c:v>
                </c:pt>
                <c:pt idx="63">
                  <c:v>82.5260009765625</c:v>
                </c:pt>
                <c:pt idx="64">
                  <c:v>81.91400146484375</c:v>
                </c:pt>
                <c:pt idx="65">
                  <c:v>78.709999084472656</c:v>
                </c:pt>
                <c:pt idx="66">
                  <c:v>81.769996643066406</c:v>
                </c:pt>
                <c:pt idx="67">
                  <c:v>79.501998901367188</c:v>
                </c:pt>
                <c:pt idx="68">
                  <c:v>78.529998779296804</c:v>
                </c:pt>
                <c:pt idx="69">
                  <c:v>83.318000793457031</c:v>
                </c:pt>
                <c:pt idx="70">
                  <c:v>81.734001159667969</c:v>
                </c:pt>
                <c:pt idx="71">
                  <c:v>80.69000244140625</c:v>
                </c:pt>
                <c:pt idx="72">
                  <c:v>80.725997924804688</c:v>
                </c:pt>
                <c:pt idx="73">
                  <c:v>79.213996887207031</c:v>
                </c:pt>
                <c:pt idx="74">
                  <c:v>77.989997863769531</c:v>
                </c:pt>
                <c:pt idx="75">
                  <c:v>81.374000549316406</c:v>
                </c:pt>
                <c:pt idx="76">
                  <c:v>79.25</c:v>
                </c:pt>
                <c:pt idx="77">
                  <c:v>78.4219970703125</c:v>
                </c:pt>
                <c:pt idx="78">
                  <c:v>85.622001647949219</c:v>
                </c:pt>
                <c:pt idx="79">
                  <c:v>78.818000793457031</c:v>
                </c:pt>
                <c:pt idx="80">
                  <c:v>81.157997131347656</c:v>
                </c:pt>
                <c:pt idx="81">
                  <c:v>79.610000610351562</c:v>
                </c:pt>
                <c:pt idx="82">
                  <c:v>84.830001831054688</c:v>
                </c:pt>
                <c:pt idx="83">
                  <c:v>82.057998657226562</c:v>
                </c:pt>
                <c:pt idx="84">
                  <c:v>81.697998046875</c:v>
                </c:pt>
                <c:pt idx="85">
                  <c:v>79.790000915527344</c:v>
                </c:pt>
                <c:pt idx="86">
                  <c:v>82.094001770019531</c:v>
                </c:pt>
                <c:pt idx="87">
                  <c:v>78.818000793457031</c:v>
                </c:pt>
                <c:pt idx="88">
                  <c:v>79.358001708984375</c:v>
                </c:pt>
                <c:pt idx="89">
                  <c:v>79.681999206542969</c:v>
                </c:pt>
                <c:pt idx="90">
                  <c:v>81.877998352050781</c:v>
                </c:pt>
                <c:pt idx="91">
                  <c:v>78.314002990722656</c:v>
                </c:pt>
                <c:pt idx="92">
                  <c:v>78.781997680664062</c:v>
                </c:pt>
                <c:pt idx="93">
                  <c:v>79.286003112792969</c:v>
                </c:pt>
                <c:pt idx="94">
                  <c:v>81.337997436523438</c:v>
                </c:pt>
                <c:pt idx="95">
                  <c:v>83.389999389648438</c:v>
                </c:pt>
                <c:pt idx="96">
                  <c:v>81.265998840332031</c:v>
                </c:pt>
                <c:pt idx="97">
                  <c:v>81.949996948242188</c:v>
                </c:pt>
              </c:numCache>
            </c:numRef>
          </c:val>
          <c:smooth val="0"/>
          <c:extLst>
            <c:ext xmlns:c16="http://schemas.microsoft.com/office/drawing/2014/chart" uri="{C3380CC4-5D6E-409C-BE32-E72D297353CC}">
              <c16:uniqueId val="{00000000-93FD-426D-B3E6-78CA2CAB675D}"/>
            </c:ext>
          </c:extLst>
        </c:ser>
        <c:ser>
          <c:idx val="1"/>
          <c:order val="1"/>
          <c:tx>
            <c:strRef>
              <c:f>CORRELATION_111219!$D$3</c:f>
              <c:strCache>
                <c:ptCount val="1"/>
                <c:pt idx="0">
                  <c:v>MODEL TEMPERATURE</c:v>
                </c:pt>
              </c:strCache>
            </c:strRef>
          </c:tx>
          <c:spPr>
            <a:ln w="19050" cap="rnd">
              <a:solidFill>
                <a:srgbClr val="C74C33"/>
              </a:solidFill>
              <a:round/>
            </a:ln>
            <a:effectLst/>
          </c:spPr>
          <c:marker>
            <c:symbol val="none"/>
          </c:marker>
          <c:cat>
            <c:numRef>
              <c:f>CORRELATION_111219!$A$4:$A$101</c:f>
              <c:numCache>
                <c:formatCode>General</c:formatCode>
                <c:ptCount val="98"/>
                <c:pt idx="0">
                  <c:v>1</c:v>
                </c:pt>
                <c:pt idx="1">
                  <c:v>2</c:v>
                </c:pt>
                <c:pt idx="2">
                  <c:v>3</c:v>
                </c:pt>
                <c:pt idx="3">
                  <c:v>4</c:v>
                </c:pt>
                <c:pt idx="4">
                  <c:v>5</c:v>
                </c:pt>
                <c:pt idx="5">
                  <c:v>6</c:v>
                </c:pt>
                <c:pt idx="6">
                  <c:v>7</c:v>
                </c:pt>
                <c:pt idx="7">
                  <c:v>8</c:v>
                </c:pt>
                <c:pt idx="8">
                  <c:v>9</c:v>
                </c:pt>
                <c:pt idx="9">
                  <c:v>10</c:v>
                </c:pt>
                <c:pt idx="10">
                  <c:v>11</c:v>
                </c:pt>
                <c:pt idx="11">
                  <c:v>12</c:v>
                </c:pt>
                <c:pt idx="12">
                  <c:v>13</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38</c:v>
                </c:pt>
                <c:pt idx="36">
                  <c:v>39</c:v>
                </c:pt>
                <c:pt idx="37">
                  <c:v>40</c:v>
                </c:pt>
                <c:pt idx="38">
                  <c:v>41</c:v>
                </c:pt>
                <c:pt idx="39">
                  <c:v>42</c:v>
                </c:pt>
                <c:pt idx="40">
                  <c:v>43</c:v>
                </c:pt>
                <c:pt idx="41">
                  <c:v>44</c:v>
                </c:pt>
                <c:pt idx="42">
                  <c:v>45</c:v>
                </c:pt>
                <c:pt idx="43">
                  <c:v>46</c:v>
                </c:pt>
                <c:pt idx="44">
                  <c:v>47</c:v>
                </c:pt>
                <c:pt idx="45">
                  <c:v>48</c:v>
                </c:pt>
                <c:pt idx="46">
                  <c:v>49</c:v>
                </c:pt>
                <c:pt idx="47">
                  <c:v>50</c:v>
                </c:pt>
                <c:pt idx="48">
                  <c:v>51</c:v>
                </c:pt>
                <c:pt idx="49">
                  <c:v>52</c:v>
                </c:pt>
                <c:pt idx="50">
                  <c:v>53</c:v>
                </c:pt>
                <c:pt idx="51">
                  <c:v>54</c:v>
                </c:pt>
                <c:pt idx="52">
                  <c:v>55</c:v>
                </c:pt>
                <c:pt idx="53">
                  <c:v>56</c:v>
                </c:pt>
                <c:pt idx="54">
                  <c:v>57</c:v>
                </c:pt>
                <c:pt idx="55">
                  <c:v>58</c:v>
                </c:pt>
                <c:pt idx="56">
                  <c:v>59</c:v>
                </c:pt>
                <c:pt idx="57">
                  <c:v>60</c:v>
                </c:pt>
                <c:pt idx="58">
                  <c:v>61</c:v>
                </c:pt>
                <c:pt idx="59">
                  <c:v>62</c:v>
                </c:pt>
                <c:pt idx="60">
                  <c:v>63</c:v>
                </c:pt>
                <c:pt idx="61">
                  <c:v>64</c:v>
                </c:pt>
                <c:pt idx="62">
                  <c:v>65</c:v>
                </c:pt>
                <c:pt idx="63">
                  <c:v>66</c:v>
                </c:pt>
                <c:pt idx="64">
                  <c:v>67</c:v>
                </c:pt>
                <c:pt idx="65">
                  <c:v>68</c:v>
                </c:pt>
                <c:pt idx="66">
                  <c:v>69</c:v>
                </c:pt>
                <c:pt idx="67">
                  <c:v>70</c:v>
                </c:pt>
                <c:pt idx="68">
                  <c:v>71</c:v>
                </c:pt>
                <c:pt idx="69">
                  <c:v>72</c:v>
                </c:pt>
                <c:pt idx="70">
                  <c:v>73</c:v>
                </c:pt>
                <c:pt idx="71">
                  <c:v>74</c:v>
                </c:pt>
                <c:pt idx="72">
                  <c:v>75</c:v>
                </c:pt>
                <c:pt idx="73">
                  <c:v>76</c:v>
                </c:pt>
                <c:pt idx="74">
                  <c:v>77</c:v>
                </c:pt>
                <c:pt idx="75">
                  <c:v>78</c:v>
                </c:pt>
                <c:pt idx="76">
                  <c:v>79</c:v>
                </c:pt>
                <c:pt idx="77">
                  <c:v>80</c:v>
                </c:pt>
                <c:pt idx="78">
                  <c:v>81</c:v>
                </c:pt>
                <c:pt idx="79">
                  <c:v>82</c:v>
                </c:pt>
                <c:pt idx="80">
                  <c:v>83</c:v>
                </c:pt>
                <c:pt idx="81">
                  <c:v>84</c:v>
                </c:pt>
                <c:pt idx="82">
                  <c:v>85</c:v>
                </c:pt>
                <c:pt idx="83">
                  <c:v>86</c:v>
                </c:pt>
                <c:pt idx="84">
                  <c:v>87</c:v>
                </c:pt>
                <c:pt idx="85">
                  <c:v>88</c:v>
                </c:pt>
                <c:pt idx="86">
                  <c:v>89</c:v>
                </c:pt>
                <c:pt idx="87">
                  <c:v>90</c:v>
                </c:pt>
                <c:pt idx="88">
                  <c:v>91</c:v>
                </c:pt>
                <c:pt idx="89">
                  <c:v>92</c:v>
                </c:pt>
                <c:pt idx="90">
                  <c:v>93</c:v>
                </c:pt>
                <c:pt idx="91">
                  <c:v>94</c:v>
                </c:pt>
                <c:pt idx="92">
                  <c:v>95</c:v>
                </c:pt>
                <c:pt idx="93">
                  <c:v>96</c:v>
                </c:pt>
                <c:pt idx="94">
                  <c:v>97</c:v>
                </c:pt>
                <c:pt idx="95">
                  <c:v>98</c:v>
                </c:pt>
                <c:pt idx="96">
                  <c:v>99</c:v>
                </c:pt>
                <c:pt idx="97">
                  <c:v>100</c:v>
                </c:pt>
              </c:numCache>
            </c:numRef>
          </c:cat>
          <c:val>
            <c:numRef>
              <c:f>CORRELATION_111219!$D$4:$D$101</c:f>
              <c:numCache>
                <c:formatCode>General</c:formatCode>
                <c:ptCount val="98"/>
                <c:pt idx="0">
                  <c:v>83.605635359999994</c:v>
                </c:pt>
                <c:pt idx="1">
                  <c:v>83.605635359999994</c:v>
                </c:pt>
                <c:pt idx="2">
                  <c:v>82.048011049723755</c:v>
                </c:pt>
                <c:pt idx="3">
                  <c:v>82.614419889502756</c:v>
                </c:pt>
                <c:pt idx="4">
                  <c:v>81.481602209944754</c:v>
                </c:pt>
                <c:pt idx="5">
                  <c:v>83.605635359116036</c:v>
                </c:pt>
                <c:pt idx="6">
                  <c:v>78.932762430939221</c:v>
                </c:pt>
                <c:pt idx="7">
                  <c:v>82.897624309392256</c:v>
                </c:pt>
                <c:pt idx="8">
                  <c:v>78.932762430939221</c:v>
                </c:pt>
                <c:pt idx="9">
                  <c:v>79.074364639999999</c:v>
                </c:pt>
                <c:pt idx="10">
                  <c:v>93.942596685082876</c:v>
                </c:pt>
                <c:pt idx="11">
                  <c:v>87.995303867403322</c:v>
                </c:pt>
                <c:pt idx="12">
                  <c:v>81.481602209944754</c:v>
                </c:pt>
                <c:pt idx="13">
                  <c:v>83.605635359999994</c:v>
                </c:pt>
                <c:pt idx="14">
                  <c:v>81.481602209944754</c:v>
                </c:pt>
                <c:pt idx="15">
                  <c:v>86.579281767955791</c:v>
                </c:pt>
                <c:pt idx="16">
                  <c:v>84.030441988950287</c:v>
                </c:pt>
                <c:pt idx="17">
                  <c:v>83.464033149171286</c:v>
                </c:pt>
                <c:pt idx="18">
                  <c:v>82.614419889502756</c:v>
                </c:pt>
                <c:pt idx="19">
                  <c:v>90.544143646408855</c:v>
                </c:pt>
                <c:pt idx="20">
                  <c:v>82.614419889502756</c:v>
                </c:pt>
                <c:pt idx="21">
                  <c:v>83.180828729281771</c:v>
                </c:pt>
                <c:pt idx="22">
                  <c:v>82.614419889502756</c:v>
                </c:pt>
                <c:pt idx="23">
                  <c:v>83.180828729281771</c:v>
                </c:pt>
                <c:pt idx="24">
                  <c:v>88.136906080000003</c:v>
                </c:pt>
                <c:pt idx="25">
                  <c:v>78.932762430939221</c:v>
                </c:pt>
                <c:pt idx="26">
                  <c:v>83.605635359999994</c:v>
                </c:pt>
                <c:pt idx="27">
                  <c:v>84.880055248618788</c:v>
                </c:pt>
                <c:pt idx="28">
                  <c:v>80.915193370165753</c:v>
                </c:pt>
                <c:pt idx="29">
                  <c:v>84.030441988950287</c:v>
                </c:pt>
                <c:pt idx="30">
                  <c:v>79.074364639999999</c:v>
                </c:pt>
                <c:pt idx="31">
                  <c:v>84.030441988950287</c:v>
                </c:pt>
                <c:pt idx="32">
                  <c:v>81.481602209944754</c:v>
                </c:pt>
                <c:pt idx="33">
                  <c:v>85.72966850828729</c:v>
                </c:pt>
                <c:pt idx="34">
                  <c:v>82.614419889502756</c:v>
                </c:pt>
                <c:pt idx="35">
                  <c:v>82.614419889502756</c:v>
                </c:pt>
                <c:pt idx="36">
                  <c:v>84.880055248618788</c:v>
                </c:pt>
                <c:pt idx="37">
                  <c:v>88.136906080000003</c:v>
                </c:pt>
                <c:pt idx="38">
                  <c:v>86.01287292817679</c:v>
                </c:pt>
                <c:pt idx="39">
                  <c:v>83.605635359999994</c:v>
                </c:pt>
                <c:pt idx="40">
                  <c:v>83.464033149171286</c:v>
                </c:pt>
                <c:pt idx="41">
                  <c:v>82.614419889502756</c:v>
                </c:pt>
                <c:pt idx="42">
                  <c:v>83.605635359999994</c:v>
                </c:pt>
                <c:pt idx="43">
                  <c:v>84.030441988950287</c:v>
                </c:pt>
                <c:pt idx="44">
                  <c:v>88.844917127071824</c:v>
                </c:pt>
                <c:pt idx="45">
                  <c:v>86.862486187845306</c:v>
                </c:pt>
                <c:pt idx="46">
                  <c:v>86.862486187845306</c:v>
                </c:pt>
                <c:pt idx="47">
                  <c:v>79.074364639999999</c:v>
                </c:pt>
                <c:pt idx="48">
                  <c:v>79.782375690607751</c:v>
                </c:pt>
                <c:pt idx="49">
                  <c:v>79.074364639999999</c:v>
                </c:pt>
                <c:pt idx="50">
                  <c:v>82.614419889502756</c:v>
                </c:pt>
                <c:pt idx="51">
                  <c:v>80.631988950276252</c:v>
                </c:pt>
                <c:pt idx="52">
                  <c:v>83.605635359999994</c:v>
                </c:pt>
                <c:pt idx="53">
                  <c:v>83.464033149171286</c:v>
                </c:pt>
                <c:pt idx="54">
                  <c:v>79.074364639999999</c:v>
                </c:pt>
                <c:pt idx="55">
                  <c:v>82.048011049723755</c:v>
                </c:pt>
                <c:pt idx="56">
                  <c:v>89.411325966850825</c:v>
                </c:pt>
                <c:pt idx="57">
                  <c:v>87.428895027624321</c:v>
                </c:pt>
                <c:pt idx="58">
                  <c:v>79.074364639999999</c:v>
                </c:pt>
                <c:pt idx="59">
                  <c:v>87.145690607734807</c:v>
                </c:pt>
                <c:pt idx="60">
                  <c:v>83.605635359999994</c:v>
                </c:pt>
                <c:pt idx="61">
                  <c:v>83.605635359999994</c:v>
                </c:pt>
                <c:pt idx="62">
                  <c:v>89.977734806629826</c:v>
                </c:pt>
                <c:pt idx="63">
                  <c:v>86.862486187845306</c:v>
                </c:pt>
                <c:pt idx="64">
                  <c:v>86.862486187845306</c:v>
                </c:pt>
                <c:pt idx="65">
                  <c:v>79.074364639999999</c:v>
                </c:pt>
                <c:pt idx="66">
                  <c:v>84.596850828729288</c:v>
                </c:pt>
                <c:pt idx="67">
                  <c:v>82.614419889502756</c:v>
                </c:pt>
                <c:pt idx="68">
                  <c:v>79.074364639999999</c:v>
                </c:pt>
                <c:pt idx="69">
                  <c:v>88.136906080000003</c:v>
                </c:pt>
                <c:pt idx="70">
                  <c:v>84.030441988950287</c:v>
                </c:pt>
                <c:pt idx="71">
                  <c:v>81.481602209944754</c:v>
                </c:pt>
                <c:pt idx="72">
                  <c:v>89.411325966850825</c:v>
                </c:pt>
                <c:pt idx="73">
                  <c:v>80.348784530386752</c:v>
                </c:pt>
                <c:pt idx="74">
                  <c:v>82.048011049723755</c:v>
                </c:pt>
                <c:pt idx="75">
                  <c:v>85.446464088397789</c:v>
                </c:pt>
                <c:pt idx="76">
                  <c:v>82.897624309392256</c:v>
                </c:pt>
                <c:pt idx="77">
                  <c:v>81.34</c:v>
                </c:pt>
                <c:pt idx="78">
                  <c:v>94.225801104972362</c:v>
                </c:pt>
                <c:pt idx="79">
                  <c:v>81.481602209944754</c:v>
                </c:pt>
                <c:pt idx="80">
                  <c:v>86.01287292817679</c:v>
                </c:pt>
                <c:pt idx="81">
                  <c:v>82.614419889502756</c:v>
                </c:pt>
                <c:pt idx="82">
                  <c:v>89.128121546961324</c:v>
                </c:pt>
                <c:pt idx="83">
                  <c:v>87.428895027624321</c:v>
                </c:pt>
                <c:pt idx="84">
                  <c:v>83.605635359999994</c:v>
                </c:pt>
                <c:pt idx="85">
                  <c:v>83.605635359999994</c:v>
                </c:pt>
                <c:pt idx="86">
                  <c:v>84.596850828729288</c:v>
                </c:pt>
                <c:pt idx="87">
                  <c:v>79.782375690607751</c:v>
                </c:pt>
                <c:pt idx="88">
                  <c:v>82.048011049723755</c:v>
                </c:pt>
                <c:pt idx="89">
                  <c:v>83.464033149171286</c:v>
                </c:pt>
                <c:pt idx="90">
                  <c:v>84.596850828729288</c:v>
                </c:pt>
                <c:pt idx="91">
                  <c:v>81.481602209944754</c:v>
                </c:pt>
                <c:pt idx="92">
                  <c:v>83.605635359999994</c:v>
                </c:pt>
                <c:pt idx="93">
                  <c:v>82.897624309392256</c:v>
                </c:pt>
                <c:pt idx="94">
                  <c:v>88.136906080000003</c:v>
                </c:pt>
                <c:pt idx="95">
                  <c:v>89.411325966850825</c:v>
                </c:pt>
                <c:pt idx="96">
                  <c:v>83.464033149171286</c:v>
                </c:pt>
                <c:pt idx="97">
                  <c:v>83.605635359116036</c:v>
                </c:pt>
              </c:numCache>
            </c:numRef>
          </c:val>
          <c:smooth val="0"/>
          <c:extLst>
            <c:ext xmlns:c16="http://schemas.microsoft.com/office/drawing/2014/chart" uri="{C3380CC4-5D6E-409C-BE32-E72D297353CC}">
              <c16:uniqueId val="{00000001-93FD-426D-B3E6-78CA2CAB675D}"/>
            </c:ext>
          </c:extLst>
        </c:ser>
        <c:dLbls>
          <c:showLegendKey val="0"/>
          <c:showVal val="0"/>
          <c:showCatName val="0"/>
          <c:showSerName val="0"/>
          <c:showPercent val="0"/>
          <c:showBubbleSize val="0"/>
        </c:dLbls>
        <c:smooth val="0"/>
        <c:axId val="653568232"/>
        <c:axId val="653567576"/>
      </c:lineChart>
      <c:catAx>
        <c:axId val="65356823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1" dirty="0">
                    <a:latin typeface="Century Gothic" panose="020B0502020202020204" pitchFamily="34" charset="0"/>
                  </a:rPr>
                  <a:t>Random Points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53567576"/>
        <c:crosses val="autoZero"/>
        <c:auto val="1"/>
        <c:lblAlgn val="ctr"/>
        <c:lblOffset val="100"/>
        <c:noMultiLvlLbl val="0"/>
      </c:catAx>
      <c:valAx>
        <c:axId val="653567576"/>
        <c:scaling>
          <c:orientation val="minMax"/>
          <c:min val="6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1" dirty="0">
                    <a:latin typeface="Century Gothic" panose="020B0502020202020204" pitchFamily="34" charset="0"/>
                  </a:rPr>
                  <a:t>River</a:t>
                </a:r>
                <a:r>
                  <a:rPr lang="en-US" sz="1800" b="1" baseline="0" dirty="0">
                    <a:latin typeface="Century Gothic" panose="020B0502020202020204" pitchFamily="34" charset="0"/>
                  </a:rPr>
                  <a:t> Surface Temperature </a:t>
                </a:r>
                <a:r>
                  <a:rPr lang="en-US" sz="1800" b="1" i="0" u="none" strike="noStrike" baseline="0" dirty="0">
                    <a:effectLst/>
                    <a:latin typeface="Century Gothic" panose="020B0502020202020204" pitchFamily="34" charset="0"/>
                  </a:rPr>
                  <a:t>(°F)</a:t>
                </a:r>
                <a:endParaRPr lang="en-US" sz="1800" b="1" dirty="0">
                  <a:latin typeface="Century Gothic" panose="020B0502020202020204" pitchFamily="34"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53568232"/>
        <c:crosses val="autoZero"/>
        <c:crossBetween val="between"/>
      </c:valAx>
      <c:spPr>
        <a:noFill/>
        <a:ln>
          <a:noFill/>
        </a:ln>
        <a:effectLst/>
      </c:spPr>
    </c:plotArea>
    <c:legend>
      <c:legendPos val="r"/>
      <c:layout>
        <c:manualLayout>
          <c:xMode val="edge"/>
          <c:yMode val="edge"/>
          <c:x val="0.76292156820487078"/>
          <c:y val="0.62824107503627247"/>
          <c:w val="0.23272065508395701"/>
          <c:h val="0.1781990415567172"/>
        </c:manualLayout>
      </c:layout>
      <c:overlay val="1"/>
      <c:spPr>
        <a:solidFill>
          <a:schemeClr val="bg1"/>
        </a:solidFill>
        <a:ln>
          <a:solidFill>
            <a:schemeClr val="tx1">
              <a:lumMod val="75000"/>
              <a:lumOff val="25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45058844596578"/>
          <c:y val="7.5365430626849403E-2"/>
          <c:w val="0.75981547233591418"/>
          <c:h val="0.76673293285895017"/>
        </c:manualLayout>
      </c:layout>
      <c:scatterChart>
        <c:scatterStyle val="lineMarker"/>
        <c:varyColors val="0"/>
        <c:ser>
          <c:idx val="0"/>
          <c:order val="0"/>
          <c:spPr>
            <a:ln w="25400" cap="rnd">
              <a:noFill/>
              <a:round/>
            </a:ln>
            <a:effectLst/>
          </c:spPr>
          <c:marker>
            <c:symbol val="circle"/>
            <c:size val="5"/>
            <c:spPr>
              <a:solidFill>
                <a:srgbClr val="CC0000"/>
              </a:solidFill>
              <a:ln w="9525">
                <a:solidFill>
                  <a:srgbClr val="CC0000"/>
                </a:solidFill>
              </a:ln>
              <a:effectLst/>
            </c:spPr>
          </c:marker>
          <c:trendline>
            <c:spPr>
              <a:ln w="19050" cap="rnd">
                <a:solidFill>
                  <a:schemeClr val="tx1">
                    <a:lumMod val="75000"/>
                    <a:lumOff val="25000"/>
                  </a:schemeClr>
                </a:solidFill>
                <a:prstDash val="sysDot"/>
              </a:ln>
              <a:effectLst/>
            </c:spPr>
            <c:trendlineType val="linear"/>
            <c:intercept val="0"/>
            <c:dispRSqr val="1"/>
            <c:dispEq val="1"/>
            <c:trendlineLbl>
              <c:layout>
                <c:manualLayout>
                  <c:x val="-0.39251835646078703"/>
                  <c:y val="0.16268486974866064"/>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baseline="0" dirty="0">
                        <a:latin typeface="Century Gothic" panose="020B0502020202020204" pitchFamily="34" charset="0"/>
                      </a:rPr>
                      <a:t>R² = 0.98</a:t>
                    </a:r>
                    <a:endParaRPr lang="en-US" sz="1400" dirty="0">
                      <a:latin typeface="Century Gothic" panose="020B0502020202020204" pitchFamily="34" charset="0"/>
                    </a:endParaRPr>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satCOMP!$C$122:$C$190</c:f>
              <c:numCache>
                <c:formatCode>0.0</c:formatCode>
                <c:ptCount val="69"/>
                <c:pt idx="0">
                  <c:v>51.2</c:v>
                </c:pt>
                <c:pt idx="1">
                  <c:v>77.7</c:v>
                </c:pt>
                <c:pt idx="2">
                  <c:v>50.5</c:v>
                </c:pt>
                <c:pt idx="3">
                  <c:v>80.599999999999994</c:v>
                </c:pt>
                <c:pt idx="4">
                  <c:v>69.499399999999994</c:v>
                </c:pt>
                <c:pt idx="5">
                  <c:v>66.000200000000007</c:v>
                </c:pt>
                <c:pt idx="6">
                  <c:v>82.900400000000005</c:v>
                </c:pt>
                <c:pt idx="7" formatCode="General">
                  <c:v>82.500799999999998</c:v>
                </c:pt>
                <c:pt idx="8">
                  <c:v>89.400199999999998</c:v>
                </c:pt>
                <c:pt idx="9" formatCode="General">
                  <c:v>48.099200000000003</c:v>
                </c:pt>
                <c:pt idx="10">
                  <c:v>91.500799999999998</c:v>
                </c:pt>
                <c:pt idx="11">
                  <c:v>55.099400000000003</c:v>
                </c:pt>
                <c:pt idx="12" formatCode="General">
                  <c:v>88.500200000000007</c:v>
                </c:pt>
                <c:pt idx="13">
                  <c:v>83.9</c:v>
                </c:pt>
                <c:pt idx="14">
                  <c:v>50.2</c:v>
                </c:pt>
                <c:pt idx="15">
                  <c:v>75.900000000000006</c:v>
                </c:pt>
                <c:pt idx="16">
                  <c:v>49.9</c:v>
                </c:pt>
                <c:pt idx="17" formatCode="General">
                  <c:v>80.000600000000006</c:v>
                </c:pt>
                <c:pt idx="18">
                  <c:v>67.499600000000001</c:v>
                </c:pt>
                <c:pt idx="19">
                  <c:v>65.499799999999993</c:v>
                </c:pt>
                <c:pt idx="20">
                  <c:v>81.199399999999997</c:v>
                </c:pt>
                <c:pt idx="21" formatCode="General">
                  <c:v>80.000600000000006</c:v>
                </c:pt>
                <c:pt idx="22">
                  <c:v>88.899799999999999</c:v>
                </c:pt>
                <c:pt idx="23" formatCode="General">
                  <c:v>47.4998</c:v>
                </c:pt>
                <c:pt idx="24">
                  <c:v>88.1</c:v>
                </c:pt>
                <c:pt idx="25">
                  <c:v>54.6008</c:v>
                </c:pt>
                <c:pt idx="26" formatCode="General">
                  <c:v>88.300399999999996</c:v>
                </c:pt>
                <c:pt idx="27">
                  <c:v>82.5</c:v>
                </c:pt>
                <c:pt idx="28">
                  <c:v>51</c:v>
                </c:pt>
                <c:pt idx="29">
                  <c:v>75.900000000000006</c:v>
                </c:pt>
                <c:pt idx="30">
                  <c:v>46.1</c:v>
                </c:pt>
                <c:pt idx="31" formatCode="General">
                  <c:v>78.000799999999998</c:v>
                </c:pt>
                <c:pt idx="32">
                  <c:v>63.300199999999997</c:v>
                </c:pt>
                <c:pt idx="33">
                  <c:v>62.700800000000001</c:v>
                </c:pt>
                <c:pt idx="34">
                  <c:v>81.100399999999993</c:v>
                </c:pt>
                <c:pt idx="35" formatCode="General">
                  <c:v>83.199200000000005</c:v>
                </c:pt>
                <c:pt idx="36">
                  <c:v>87.099800000000002</c:v>
                </c:pt>
                <c:pt idx="37" formatCode="General">
                  <c:v>46.999400000000001</c:v>
                </c:pt>
                <c:pt idx="38">
                  <c:v>88.199600000000004</c:v>
                </c:pt>
                <c:pt idx="39">
                  <c:v>52.9</c:v>
                </c:pt>
                <c:pt idx="40" formatCode="General">
                  <c:v>87.499399999999994</c:v>
                </c:pt>
                <c:pt idx="41">
                  <c:v>79.099999999999994</c:v>
                </c:pt>
                <c:pt idx="42">
                  <c:v>49.2</c:v>
                </c:pt>
                <c:pt idx="43">
                  <c:v>71</c:v>
                </c:pt>
                <c:pt idx="44">
                  <c:v>44.4</c:v>
                </c:pt>
                <c:pt idx="45" formatCode="General">
                  <c:v>76.099999999999994</c:v>
                </c:pt>
                <c:pt idx="46">
                  <c:v>61.801000000000002</c:v>
                </c:pt>
                <c:pt idx="47">
                  <c:v>61.598999999999997</c:v>
                </c:pt>
                <c:pt idx="48">
                  <c:v>80.700999999999993</c:v>
                </c:pt>
                <c:pt idx="49" formatCode="General">
                  <c:v>79.500200000000007</c:v>
                </c:pt>
                <c:pt idx="50">
                  <c:v>85.5</c:v>
                </c:pt>
                <c:pt idx="51" formatCode="General">
                  <c:v>44.700800000000001</c:v>
                </c:pt>
                <c:pt idx="52">
                  <c:v>83.600999999999999</c:v>
                </c:pt>
                <c:pt idx="53">
                  <c:v>52</c:v>
                </c:pt>
                <c:pt idx="54" formatCode="General">
                  <c:v>80.200400000000002</c:v>
                </c:pt>
                <c:pt idx="55">
                  <c:v>78.900000000000006</c:v>
                </c:pt>
                <c:pt idx="56">
                  <c:v>48.4</c:v>
                </c:pt>
                <c:pt idx="57">
                  <c:v>70.900000000000006</c:v>
                </c:pt>
                <c:pt idx="58">
                  <c:v>44.1</c:v>
                </c:pt>
                <c:pt idx="59" formatCode="General">
                  <c:v>74.499799999999993</c:v>
                </c:pt>
                <c:pt idx="60">
                  <c:v>62.000599999999999</c:v>
                </c:pt>
                <c:pt idx="61">
                  <c:v>62.400199999999998</c:v>
                </c:pt>
                <c:pt idx="62">
                  <c:v>78.699200000000005</c:v>
                </c:pt>
                <c:pt idx="63" formatCode="General">
                  <c:v>79.800799999999995</c:v>
                </c:pt>
                <c:pt idx="64">
                  <c:v>86.500399999999999</c:v>
                </c:pt>
                <c:pt idx="65" formatCode="General">
                  <c:v>45.199399999999997</c:v>
                </c:pt>
                <c:pt idx="66">
                  <c:v>84.2</c:v>
                </c:pt>
                <c:pt idx="67">
                  <c:v>52.300400000000003</c:v>
                </c:pt>
                <c:pt idx="68" formatCode="General">
                  <c:v>80.700800000000001</c:v>
                </c:pt>
              </c:numCache>
            </c:numRef>
          </c:xVal>
          <c:yVal>
            <c:numRef>
              <c:f>satCOMP!$B$122:$B$190</c:f>
              <c:numCache>
                <c:formatCode>0.0</c:formatCode>
                <c:ptCount val="69"/>
                <c:pt idx="0">
                  <c:v>50.270041999999997</c:v>
                </c:pt>
                <c:pt idx="1">
                  <c:v>77.449996999999996</c:v>
                </c:pt>
                <c:pt idx="2">
                  <c:v>49.910018999999998</c:v>
                </c:pt>
                <c:pt idx="3">
                  <c:v>82.130004999999997</c:v>
                </c:pt>
                <c:pt idx="4">
                  <c:v>68.990036000000003</c:v>
                </c:pt>
                <c:pt idx="5">
                  <c:v>66.830009000000004</c:v>
                </c:pt>
                <c:pt idx="6">
                  <c:v>89.330009000000004</c:v>
                </c:pt>
                <c:pt idx="7">
                  <c:v>85.730011000000005</c:v>
                </c:pt>
                <c:pt idx="8">
                  <c:v>91.670044000000004</c:v>
                </c:pt>
                <c:pt idx="9">
                  <c:v>48.290030999999999</c:v>
                </c:pt>
                <c:pt idx="10">
                  <c:v>92.390029999999996</c:v>
                </c:pt>
                <c:pt idx="11">
                  <c:v>53.150002000000001</c:v>
                </c:pt>
                <c:pt idx="12">
                  <c:v>88.970046999999994</c:v>
                </c:pt>
                <c:pt idx="13">
                  <c:v>82.670044000000004</c:v>
                </c:pt>
                <c:pt idx="14">
                  <c:v>49.730010999999998</c:v>
                </c:pt>
                <c:pt idx="15">
                  <c:v>76.370041000000001</c:v>
                </c:pt>
                <c:pt idx="16">
                  <c:v>48.290030999999999</c:v>
                </c:pt>
                <c:pt idx="17">
                  <c:v>81.590027000000006</c:v>
                </c:pt>
                <c:pt idx="18">
                  <c:v>67.550003000000004</c:v>
                </c:pt>
                <c:pt idx="19">
                  <c:v>66.470046999999994</c:v>
                </c:pt>
                <c:pt idx="20">
                  <c:v>88.610016000000002</c:v>
                </c:pt>
                <c:pt idx="21">
                  <c:v>86.090027000000006</c:v>
                </c:pt>
                <c:pt idx="22">
                  <c:v>91.130004999999997</c:v>
                </c:pt>
                <c:pt idx="23">
                  <c:v>47.75</c:v>
                </c:pt>
                <c:pt idx="24">
                  <c:v>91.849997999999999</c:v>
                </c:pt>
                <c:pt idx="25">
                  <c:v>52.970042999999997</c:v>
                </c:pt>
                <c:pt idx="26">
                  <c:v>87.530013999999994</c:v>
                </c:pt>
                <c:pt idx="27">
                  <c:v>81.949996999999996</c:v>
                </c:pt>
                <c:pt idx="28">
                  <c:v>49.010021000000002</c:v>
                </c:pt>
                <c:pt idx="29">
                  <c:v>75.649994000000007</c:v>
                </c:pt>
                <c:pt idx="30">
                  <c:v>45.410023000000002</c:v>
                </c:pt>
                <c:pt idx="31">
                  <c:v>80.870041000000001</c:v>
                </c:pt>
                <c:pt idx="32">
                  <c:v>62.870041000000001</c:v>
                </c:pt>
                <c:pt idx="33">
                  <c:v>65.030013999999994</c:v>
                </c:pt>
                <c:pt idx="34">
                  <c:v>86.990036000000003</c:v>
                </c:pt>
                <c:pt idx="35">
                  <c:v>86.090027000000006</c:v>
                </c:pt>
                <c:pt idx="36">
                  <c:v>92.210021999999995</c:v>
                </c:pt>
                <c:pt idx="37">
                  <c:v>48.290030999999999</c:v>
                </c:pt>
                <c:pt idx="38">
                  <c:v>90.230011000000005</c:v>
                </c:pt>
                <c:pt idx="39">
                  <c:v>53.690033</c:v>
                </c:pt>
                <c:pt idx="40">
                  <c:v>85.550003000000004</c:v>
                </c:pt>
                <c:pt idx="41">
                  <c:v>79.790030999999999</c:v>
                </c:pt>
                <c:pt idx="42">
                  <c:v>47.390034</c:v>
                </c:pt>
                <c:pt idx="43">
                  <c:v>71.870041000000001</c:v>
                </c:pt>
                <c:pt idx="44">
                  <c:v>43.790030999999999</c:v>
                </c:pt>
                <c:pt idx="45">
                  <c:v>75.110016000000002</c:v>
                </c:pt>
                <c:pt idx="46">
                  <c:v>62.150002000000001</c:v>
                </c:pt>
                <c:pt idx="47">
                  <c:v>62.870041000000001</c:v>
                </c:pt>
                <c:pt idx="48">
                  <c:v>86.090027000000006</c:v>
                </c:pt>
                <c:pt idx="49">
                  <c:v>83.030013999999994</c:v>
                </c:pt>
                <c:pt idx="50">
                  <c:v>86.270042000000004</c:v>
                </c:pt>
                <c:pt idx="51">
                  <c:v>44.690033</c:v>
                </c:pt>
                <c:pt idx="52">
                  <c:v>84.830009000000004</c:v>
                </c:pt>
                <c:pt idx="53">
                  <c:v>52.790030999999999</c:v>
                </c:pt>
                <c:pt idx="54">
                  <c:v>79.790030999999999</c:v>
                </c:pt>
                <c:pt idx="55">
                  <c:v>79.790030999999999</c:v>
                </c:pt>
                <c:pt idx="56">
                  <c:v>47.030009999999997</c:v>
                </c:pt>
                <c:pt idx="57">
                  <c:v>72.050003000000004</c:v>
                </c:pt>
                <c:pt idx="58">
                  <c:v>43.790030999999999</c:v>
                </c:pt>
                <c:pt idx="59">
                  <c:v>75.830009000000004</c:v>
                </c:pt>
                <c:pt idx="60">
                  <c:v>61.790030999999999</c:v>
                </c:pt>
                <c:pt idx="61">
                  <c:v>63.410018999999998</c:v>
                </c:pt>
                <c:pt idx="62">
                  <c:v>82.310019999999994</c:v>
                </c:pt>
                <c:pt idx="63">
                  <c:v>77.449996999999996</c:v>
                </c:pt>
                <c:pt idx="64">
                  <c:v>88.430008000000001</c:v>
                </c:pt>
                <c:pt idx="65">
                  <c:v>45.049999</c:v>
                </c:pt>
                <c:pt idx="66">
                  <c:v>84.830009000000004</c:v>
                </c:pt>
                <c:pt idx="67">
                  <c:v>52.970042999999997</c:v>
                </c:pt>
                <c:pt idx="68">
                  <c:v>78.890029999999996</c:v>
                </c:pt>
              </c:numCache>
            </c:numRef>
          </c:yVal>
          <c:smooth val="0"/>
          <c:extLst>
            <c:ext xmlns:c16="http://schemas.microsoft.com/office/drawing/2014/chart" uri="{C3380CC4-5D6E-409C-BE32-E72D297353CC}">
              <c16:uniqueId val="{00000000-840F-4E11-B1C9-8C6333A580BA}"/>
            </c:ext>
          </c:extLst>
        </c:ser>
        <c:dLbls>
          <c:showLegendKey val="0"/>
          <c:showVal val="0"/>
          <c:showCatName val="0"/>
          <c:showSerName val="0"/>
          <c:showPercent val="0"/>
          <c:showBubbleSize val="0"/>
        </c:dLbls>
        <c:axId val="1359523455"/>
        <c:axId val="1359525535"/>
      </c:scatterChart>
      <c:valAx>
        <c:axId val="1359523455"/>
        <c:scaling>
          <c:orientation val="minMax"/>
          <c:min val="40"/>
        </c:scaling>
        <c:delete val="0"/>
        <c:axPos val="b"/>
        <c:majorGridlines>
          <c:spPr>
            <a:ln w="9525" cap="flat" cmpd="sng" algn="ctr">
              <a:solidFill>
                <a:schemeClr val="bg1"/>
              </a:solidFill>
              <a:round/>
            </a:ln>
            <a:effectLst/>
          </c:spPr>
        </c:majorGridlines>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25535"/>
        <c:crosses val="autoZero"/>
        <c:crossBetween val="midCat"/>
      </c:valAx>
      <c:valAx>
        <c:axId val="1359525535"/>
        <c:scaling>
          <c:orientation val="minMax"/>
          <c:max val="100"/>
          <c:min val="4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b="1" i="0" baseline="0" dirty="0">
                    <a:latin typeface="Century Gothic" panose="020B0502020202020204" pitchFamily="34" charset="0"/>
                  </a:rPr>
                  <a:t>Landsat Temperature(</a:t>
                </a:r>
                <a:r>
                  <a:rPr lang="en-US" sz="1400" b="1" i="0" u="none" strike="noStrike" baseline="0" dirty="0">
                    <a:effectLst/>
                  </a:rPr>
                  <a:t>°</a:t>
                </a:r>
                <a:r>
                  <a:rPr lang="en-US" sz="1400" b="1" i="0" baseline="0" dirty="0">
                    <a:latin typeface="Century Gothic" panose="020B0502020202020204" pitchFamily="34" charset="0"/>
                  </a:rPr>
                  <a:t>F)</a:t>
                </a:r>
                <a:endParaRPr lang="en-US" sz="1400" b="1" i="0" dirty="0">
                  <a:latin typeface="Century Gothic" panose="020B0502020202020204" pitchFamily="34" charset="0"/>
                </a:endParaRPr>
              </a:p>
            </c:rich>
          </c:tx>
          <c:layout>
            <c:manualLayout>
              <c:xMode val="edge"/>
              <c:yMode val="edge"/>
              <c:x val="3.9275429677093507E-2"/>
              <c:y val="0.1078144694749831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23455"/>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02263585591696"/>
          <c:y val="6.5123802819855997E-2"/>
          <c:w val="0.75850920158489632"/>
          <c:h val="0.66075440121763329"/>
        </c:manualLayout>
      </c:layout>
      <c:scatterChart>
        <c:scatterStyle val="lineMarker"/>
        <c:varyColors val="0"/>
        <c:ser>
          <c:idx val="0"/>
          <c:order val="0"/>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tx1">
                    <a:lumMod val="75000"/>
                    <a:lumOff val="25000"/>
                  </a:schemeClr>
                </a:solidFill>
                <a:prstDash val="sysDot"/>
              </a:ln>
              <a:effectLst/>
            </c:spPr>
            <c:trendlineType val="linear"/>
            <c:intercept val="0"/>
            <c:dispRSqr val="1"/>
            <c:dispEq val="1"/>
            <c:trendlineLbl>
              <c:layout>
                <c:manualLayout>
                  <c:x val="-0.37840086631053332"/>
                  <c:y val="0.12692195632463074"/>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baseline="0" dirty="0">
                        <a:latin typeface="Century Gothic" panose="020B0502020202020204" pitchFamily="34" charset="0"/>
                      </a:rPr>
                      <a:t>R² = 0.96</a:t>
                    </a:r>
                    <a:endParaRPr lang="en-US" sz="1400" dirty="0">
                      <a:latin typeface="Century Gothic" panose="020B0502020202020204" pitchFamily="34" charset="0"/>
                    </a:endParaRPr>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satCOMP!$C$51:$C$120</c:f>
              <c:numCache>
                <c:formatCode>0.0</c:formatCode>
                <c:ptCount val="70"/>
                <c:pt idx="0">
                  <c:v>89.400199999999998</c:v>
                </c:pt>
                <c:pt idx="1">
                  <c:v>88.7</c:v>
                </c:pt>
                <c:pt idx="2">
                  <c:v>48.999200000000002</c:v>
                </c:pt>
                <c:pt idx="3">
                  <c:v>88.7</c:v>
                </c:pt>
                <c:pt idx="4">
                  <c:v>88.199600000000004</c:v>
                </c:pt>
                <c:pt idx="5">
                  <c:v>87.299599999999998</c:v>
                </c:pt>
                <c:pt idx="6">
                  <c:v>90.399199999999993</c:v>
                </c:pt>
                <c:pt idx="7">
                  <c:v>90.699799999999996</c:v>
                </c:pt>
                <c:pt idx="8">
                  <c:v>89.200400000000002</c:v>
                </c:pt>
                <c:pt idx="9">
                  <c:v>89.200400000000002</c:v>
                </c:pt>
                <c:pt idx="10">
                  <c:v>90.300200000000004</c:v>
                </c:pt>
                <c:pt idx="11">
                  <c:v>91.799599999999998</c:v>
                </c:pt>
                <c:pt idx="12">
                  <c:v>88.800799999999995</c:v>
                </c:pt>
                <c:pt idx="13">
                  <c:v>87.400400000000005</c:v>
                </c:pt>
                <c:pt idx="14">
                  <c:v>87.499399999999994</c:v>
                </c:pt>
                <c:pt idx="15">
                  <c:v>87.007999999999996</c:v>
                </c:pt>
                <c:pt idx="16">
                  <c:v>49.1</c:v>
                </c:pt>
                <c:pt idx="17">
                  <c:v>88.1006</c:v>
                </c:pt>
                <c:pt idx="18">
                  <c:v>88.3994</c:v>
                </c:pt>
                <c:pt idx="19">
                  <c:v>87.400400000000005</c:v>
                </c:pt>
                <c:pt idx="20">
                  <c:v>90.199399999999997</c:v>
                </c:pt>
                <c:pt idx="21">
                  <c:v>90.399199999999993</c:v>
                </c:pt>
                <c:pt idx="22">
                  <c:v>89.499200000000002</c:v>
                </c:pt>
                <c:pt idx="23">
                  <c:v>88.899799999999999</c:v>
                </c:pt>
                <c:pt idx="24">
                  <c:v>89.999600000000001</c:v>
                </c:pt>
                <c:pt idx="25">
                  <c:v>90.699799999999996</c:v>
                </c:pt>
                <c:pt idx="26">
                  <c:v>87.099800000000002</c:v>
                </c:pt>
                <c:pt idx="27">
                  <c:v>86.399600000000007</c:v>
                </c:pt>
                <c:pt idx="28">
                  <c:v>88.800799999999995</c:v>
                </c:pt>
                <c:pt idx="29">
                  <c:v>86.799199999999999</c:v>
                </c:pt>
                <c:pt idx="30">
                  <c:v>50.500399999999999</c:v>
                </c:pt>
                <c:pt idx="31">
                  <c:v>86.9</c:v>
                </c:pt>
                <c:pt idx="32">
                  <c:v>89.000600000000006</c:v>
                </c:pt>
                <c:pt idx="33">
                  <c:v>88.3994</c:v>
                </c:pt>
                <c:pt idx="34">
                  <c:v>88.800799999999995</c:v>
                </c:pt>
                <c:pt idx="35">
                  <c:v>90.199399999999997</c:v>
                </c:pt>
                <c:pt idx="36">
                  <c:v>89.099599999999995</c:v>
                </c:pt>
                <c:pt idx="37">
                  <c:v>88.599199999999996</c:v>
                </c:pt>
                <c:pt idx="38">
                  <c:v>88.599199999999996</c:v>
                </c:pt>
                <c:pt idx="39">
                  <c:v>89.900599999999997</c:v>
                </c:pt>
                <c:pt idx="40">
                  <c:v>86.599400000000003</c:v>
                </c:pt>
                <c:pt idx="41">
                  <c:v>84.900199999999998</c:v>
                </c:pt>
                <c:pt idx="42">
                  <c:v>87.3</c:v>
                </c:pt>
                <c:pt idx="43">
                  <c:v>81.900000000000006</c:v>
                </c:pt>
                <c:pt idx="44">
                  <c:v>48</c:v>
                </c:pt>
                <c:pt idx="45">
                  <c:v>83.400099999999995</c:v>
                </c:pt>
                <c:pt idx="46">
                  <c:v>85.698999999999998</c:v>
                </c:pt>
                <c:pt idx="47">
                  <c:v>82.700999999999993</c:v>
                </c:pt>
                <c:pt idx="48">
                  <c:v>82.099000000000004</c:v>
                </c:pt>
                <c:pt idx="49">
                  <c:v>83.7</c:v>
                </c:pt>
                <c:pt idx="50">
                  <c:v>82</c:v>
                </c:pt>
                <c:pt idx="51" formatCode="General">
                  <c:v>82.998999999999995</c:v>
                </c:pt>
                <c:pt idx="52">
                  <c:v>83.198999999999998</c:v>
                </c:pt>
                <c:pt idx="53">
                  <c:v>84.998999999999995</c:v>
                </c:pt>
                <c:pt idx="54">
                  <c:v>81.3</c:v>
                </c:pt>
                <c:pt idx="55">
                  <c:v>81.099999999999994</c:v>
                </c:pt>
                <c:pt idx="56">
                  <c:v>87.200599999999994</c:v>
                </c:pt>
                <c:pt idx="57">
                  <c:v>82.099400000000003</c:v>
                </c:pt>
                <c:pt idx="58">
                  <c:v>48.799399999999999</c:v>
                </c:pt>
                <c:pt idx="59">
                  <c:v>85.400599999999997</c:v>
                </c:pt>
                <c:pt idx="60">
                  <c:v>86.199799999999996</c:v>
                </c:pt>
                <c:pt idx="61">
                  <c:v>83.3</c:v>
                </c:pt>
                <c:pt idx="62">
                  <c:v>83.699600000000004</c:v>
                </c:pt>
                <c:pt idx="63">
                  <c:v>84.700400000000002</c:v>
                </c:pt>
                <c:pt idx="64">
                  <c:v>82.500799999999998</c:v>
                </c:pt>
                <c:pt idx="65">
                  <c:v>84.099199999999996</c:v>
                </c:pt>
                <c:pt idx="66">
                  <c:v>84.399799999999999</c:v>
                </c:pt>
                <c:pt idx="67">
                  <c:v>87.099800000000002</c:v>
                </c:pt>
                <c:pt idx="68">
                  <c:v>82.004000000000005</c:v>
                </c:pt>
                <c:pt idx="69">
                  <c:v>81.699799999999996</c:v>
                </c:pt>
              </c:numCache>
            </c:numRef>
          </c:xVal>
          <c:yVal>
            <c:numRef>
              <c:f>satCOMP!$B$51:$B$120</c:f>
              <c:numCache>
                <c:formatCode>0.0</c:formatCode>
                <c:ptCount val="70"/>
                <c:pt idx="0">
                  <c:v>89.942001342799998</c:v>
                </c:pt>
                <c:pt idx="1">
                  <c:v>84.433998107899995</c:v>
                </c:pt>
                <c:pt idx="2">
                  <c:v>48.2540016174</c:v>
                </c:pt>
                <c:pt idx="3">
                  <c:v>85.442001342799998</c:v>
                </c:pt>
                <c:pt idx="4">
                  <c:v>85.045997619600001</c:v>
                </c:pt>
                <c:pt idx="5">
                  <c:v>83.930000305199997</c:v>
                </c:pt>
                <c:pt idx="6">
                  <c:v>85.837997436500004</c:v>
                </c:pt>
                <c:pt idx="7">
                  <c:v>87.241996765099998</c:v>
                </c:pt>
                <c:pt idx="8">
                  <c:v>84.038002014200003</c:v>
                </c:pt>
                <c:pt idx="9">
                  <c:v>86.342002868700007</c:v>
                </c:pt>
                <c:pt idx="10">
                  <c:v>87.674003601099997</c:v>
                </c:pt>
                <c:pt idx="11">
                  <c:v>89.185997009299996</c:v>
                </c:pt>
                <c:pt idx="12">
                  <c:v>82.202003478999998</c:v>
                </c:pt>
                <c:pt idx="13">
                  <c:v>82.921997070299994</c:v>
                </c:pt>
                <c:pt idx="14">
                  <c:v>87.026000976600002</c:v>
                </c:pt>
                <c:pt idx="15">
                  <c:v>84.830001831100006</c:v>
                </c:pt>
                <c:pt idx="16">
                  <c:v>47.965999603299998</c:v>
                </c:pt>
                <c:pt idx="17">
                  <c:v>85.082000732400004</c:v>
                </c:pt>
                <c:pt idx="18">
                  <c:v>90.697998046899997</c:v>
                </c:pt>
                <c:pt idx="19">
                  <c:v>83.569999694800003</c:v>
                </c:pt>
                <c:pt idx="20">
                  <c:v>85.550003051800005</c:v>
                </c:pt>
                <c:pt idx="21">
                  <c:v>88.286003112800003</c:v>
                </c:pt>
                <c:pt idx="22">
                  <c:v>85.585998535200005</c:v>
                </c:pt>
                <c:pt idx="23">
                  <c:v>84.722000122099999</c:v>
                </c:pt>
                <c:pt idx="24">
                  <c:v>87.529998779300001</c:v>
                </c:pt>
                <c:pt idx="25">
                  <c:v>89.510002136200001</c:v>
                </c:pt>
                <c:pt idx="26">
                  <c:v>82.561996460000003</c:v>
                </c:pt>
                <c:pt idx="27">
                  <c:v>82.129997253400006</c:v>
                </c:pt>
                <c:pt idx="28">
                  <c:v>82.454002380399999</c:v>
                </c:pt>
                <c:pt idx="29">
                  <c:v>82.237998962399999</c:v>
                </c:pt>
                <c:pt idx="30">
                  <c:v>47.678001403800003</c:v>
                </c:pt>
                <c:pt idx="31">
                  <c:v>83.281997680700002</c:v>
                </c:pt>
                <c:pt idx="32">
                  <c:v>90.050003051800005</c:v>
                </c:pt>
                <c:pt idx="33">
                  <c:v>82.849998474100005</c:v>
                </c:pt>
                <c:pt idx="34">
                  <c:v>84.290000915500002</c:v>
                </c:pt>
                <c:pt idx="35">
                  <c:v>88.681999206499995</c:v>
                </c:pt>
                <c:pt idx="36">
                  <c:v>84.433998107899995</c:v>
                </c:pt>
                <c:pt idx="37">
                  <c:v>84.650001525899995</c:v>
                </c:pt>
                <c:pt idx="38">
                  <c:v>85.945999145499997</c:v>
                </c:pt>
                <c:pt idx="39">
                  <c:v>87.961997985799997</c:v>
                </c:pt>
                <c:pt idx="40">
                  <c:v>81.374000549300007</c:v>
                </c:pt>
                <c:pt idx="41">
                  <c:v>81.877998352099993</c:v>
                </c:pt>
                <c:pt idx="42">
                  <c:v>86.666000366199995</c:v>
                </c:pt>
                <c:pt idx="43">
                  <c:v>79.358001709000007</c:v>
                </c:pt>
                <c:pt idx="44">
                  <c:v>47.209999084499998</c:v>
                </c:pt>
                <c:pt idx="45">
                  <c:v>81.4820022583</c:v>
                </c:pt>
                <c:pt idx="46">
                  <c:v>83.029998779300001</c:v>
                </c:pt>
                <c:pt idx="47">
                  <c:v>79.970001220699999</c:v>
                </c:pt>
                <c:pt idx="48">
                  <c:v>79.970001220699999</c:v>
                </c:pt>
                <c:pt idx="49">
                  <c:v>89.797996521000002</c:v>
                </c:pt>
                <c:pt idx="50">
                  <c:v>80.078002929700006</c:v>
                </c:pt>
                <c:pt idx="51">
                  <c:v>81.302001953100003</c:v>
                </c:pt>
                <c:pt idx="52">
                  <c:v>81.050003051800005</c:v>
                </c:pt>
                <c:pt idx="53">
                  <c:v>86.125999450699993</c:v>
                </c:pt>
                <c:pt idx="54">
                  <c:v>77.809997558600003</c:v>
                </c:pt>
                <c:pt idx="55">
                  <c:v>78.061996460000003</c:v>
                </c:pt>
                <c:pt idx="56">
                  <c:v>87.314002990700004</c:v>
                </c:pt>
                <c:pt idx="57">
                  <c:v>77.809997558600003</c:v>
                </c:pt>
                <c:pt idx="58">
                  <c:v>46.886001586900001</c:v>
                </c:pt>
                <c:pt idx="59">
                  <c:v>82.382003784199995</c:v>
                </c:pt>
                <c:pt idx="60">
                  <c:v>83.138000488299994</c:v>
                </c:pt>
                <c:pt idx="61">
                  <c:v>80.150001525899995</c:v>
                </c:pt>
                <c:pt idx="62">
                  <c:v>79.321998596200004</c:v>
                </c:pt>
                <c:pt idx="63">
                  <c:v>84.973999023399998</c:v>
                </c:pt>
                <c:pt idx="64">
                  <c:v>80.185997009299996</c:v>
                </c:pt>
                <c:pt idx="65">
                  <c:v>81.085998535200005</c:v>
                </c:pt>
                <c:pt idx="66">
                  <c:v>81.230003356899999</c:v>
                </c:pt>
                <c:pt idx="67">
                  <c:v>86.377998352099993</c:v>
                </c:pt>
                <c:pt idx="68">
                  <c:v>78.097999572800006</c:v>
                </c:pt>
                <c:pt idx="69">
                  <c:v>79.25</c:v>
                </c:pt>
              </c:numCache>
            </c:numRef>
          </c:yVal>
          <c:smooth val="0"/>
          <c:extLst>
            <c:ext xmlns:c16="http://schemas.microsoft.com/office/drawing/2014/chart" uri="{C3380CC4-5D6E-409C-BE32-E72D297353CC}">
              <c16:uniqueId val="{00000000-7C94-4E3B-825E-33A3D15D1606}"/>
            </c:ext>
          </c:extLst>
        </c:ser>
        <c:dLbls>
          <c:showLegendKey val="0"/>
          <c:showVal val="0"/>
          <c:showCatName val="0"/>
          <c:showSerName val="0"/>
          <c:showPercent val="0"/>
          <c:showBubbleSize val="0"/>
        </c:dLbls>
        <c:axId val="1359523455"/>
        <c:axId val="1359525535"/>
      </c:scatterChart>
      <c:valAx>
        <c:axId val="1359523455"/>
        <c:scaling>
          <c:orientation val="minMax"/>
          <c:min val="40"/>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b="1" i="1" baseline="0" dirty="0">
                    <a:latin typeface="Century Gothic" panose="020B0502020202020204" pitchFamily="34" charset="0"/>
                  </a:rPr>
                  <a:t>In situ </a:t>
                </a:r>
                <a:r>
                  <a:rPr lang="en-US" sz="1400" b="1" baseline="0" dirty="0">
                    <a:latin typeface="Century Gothic" panose="020B0502020202020204" pitchFamily="34" charset="0"/>
                  </a:rPr>
                  <a:t>Temperature </a:t>
                </a:r>
                <a:r>
                  <a:rPr lang="en-US" sz="1400" b="1" i="0" u="none" strike="noStrike" baseline="0" dirty="0">
                    <a:effectLst/>
                  </a:rPr>
                  <a:t>(°F)</a:t>
                </a:r>
                <a:endParaRPr lang="en-US" sz="1400" b="1" dirty="0">
                  <a:latin typeface="Century Gothic" panose="020B0502020202020204" pitchFamily="34" charset="0"/>
                </a:endParaRPr>
              </a:p>
            </c:rich>
          </c:tx>
          <c:layout>
            <c:manualLayout>
              <c:xMode val="edge"/>
              <c:yMode val="edge"/>
              <c:x val="0.4371087055204278"/>
              <c:y val="0.874695649944409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25535"/>
        <c:crosses val="autoZero"/>
        <c:crossBetween val="midCat"/>
      </c:valAx>
      <c:valAx>
        <c:axId val="1359525535"/>
        <c:scaling>
          <c:orientation val="minMax"/>
          <c:max val="100"/>
          <c:min val="4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b="1" i="0" baseline="0" dirty="0">
                    <a:latin typeface="Century Gothic" panose="020B0502020202020204" pitchFamily="34" charset="0"/>
                  </a:rPr>
                  <a:t>ECOSTRESS Temperature (</a:t>
                </a:r>
                <a:r>
                  <a:rPr lang="en-US" sz="1400" b="1" i="0" u="none" strike="noStrike" baseline="0" dirty="0">
                    <a:effectLst/>
                  </a:rPr>
                  <a:t>°</a:t>
                </a:r>
                <a:r>
                  <a:rPr lang="en-US" sz="1400" b="1" i="0" baseline="0" dirty="0">
                    <a:latin typeface="Century Gothic" panose="020B0502020202020204" pitchFamily="34" charset="0"/>
                  </a:rPr>
                  <a:t>F)</a:t>
                </a:r>
                <a:endParaRPr lang="en-US" sz="1400" b="1" i="0" dirty="0">
                  <a:latin typeface="Century Gothic" panose="020B0502020202020204" pitchFamily="34" charset="0"/>
                </a:endParaRPr>
              </a:p>
            </c:rich>
          </c:tx>
          <c:layout>
            <c:manualLayout>
              <c:xMode val="edge"/>
              <c:yMode val="edge"/>
              <c:x val="2.4242387818792954E-2"/>
              <c:y val="5.9203457108960002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23455"/>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75301551688362"/>
          <c:y val="8.2712100947839734E-2"/>
          <c:w val="0.76251304526499619"/>
          <c:h val="0.64373739605745184"/>
        </c:manualLayout>
      </c:layout>
      <c:scatterChart>
        <c:scatterStyle val="lineMarker"/>
        <c:varyColors val="0"/>
        <c:ser>
          <c:idx val="0"/>
          <c:order val="0"/>
          <c:spPr>
            <a:ln w="25400" cap="rnd">
              <a:noFill/>
              <a:round/>
            </a:ln>
            <a:effectLst/>
          </c:spPr>
          <c:marker>
            <c:symbol val="circle"/>
            <c:size val="5"/>
            <c:spPr>
              <a:solidFill>
                <a:srgbClr val="7030A0"/>
              </a:solidFill>
              <a:ln w="9525">
                <a:solidFill>
                  <a:srgbClr val="7030A0"/>
                </a:solidFill>
              </a:ln>
              <a:effectLst/>
            </c:spPr>
          </c:marker>
          <c:trendline>
            <c:spPr>
              <a:ln w="19050" cap="rnd">
                <a:solidFill>
                  <a:schemeClr val="tx1">
                    <a:lumMod val="75000"/>
                    <a:lumOff val="25000"/>
                  </a:schemeClr>
                </a:solidFill>
                <a:prstDash val="sysDot"/>
              </a:ln>
              <a:effectLst/>
            </c:spPr>
            <c:trendlineType val="linear"/>
            <c:intercept val="0"/>
            <c:dispRSqr val="1"/>
            <c:dispEq val="1"/>
            <c:trendlineLbl>
              <c:layout>
                <c:manualLayout>
                  <c:x val="-0.24628580191101496"/>
                  <c:y val="3.0895156131883469E-2"/>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baseline="0" dirty="0">
                        <a:latin typeface="Century Gothic" panose="020B0502020202020204" pitchFamily="34" charset="0"/>
                      </a:rPr>
                      <a:t>R² = 0.96</a:t>
                    </a:r>
                    <a:endParaRPr lang="en-US" sz="1400" dirty="0">
                      <a:latin typeface="Century Gothic" panose="020B0502020202020204" pitchFamily="34" charset="0"/>
                    </a:endParaRPr>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xVal>
            <c:numRef>
              <c:f>satCOMP!$C$3:$C$50</c:f>
              <c:numCache>
                <c:formatCode>0.0</c:formatCode>
                <c:ptCount val="48"/>
                <c:pt idx="0" formatCode="General">
                  <c:v>63.7</c:v>
                </c:pt>
                <c:pt idx="1">
                  <c:v>79.8</c:v>
                </c:pt>
                <c:pt idx="2">
                  <c:v>74.400000000000006</c:v>
                </c:pt>
                <c:pt idx="3">
                  <c:v>54.3992</c:v>
                </c:pt>
                <c:pt idx="4">
                  <c:v>80.599999999999994</c:v>
                </c:pt>
                <c:pt idx="5">
                  <c:v>71.995999999999995</c:v>
                </c:pt>
                <c:pt idx="6">
                  <c:v>62.099600000000002</c:v>
                </c:pt>
                <c:pt idx="7">
                  <c:v>76.400599999999997</c:v>
                </c:pt>
                <c:pt idx="8">
                  <c:v>51.299599999999998</c:v>
                </c:pt>
                <c:pt idx="9">
                  <c:v>58.400599999999997</c:v>
                </c:pt>
                <c:pt idx="10" formatCode="General">
                  <c:v>64</c:v>
                </c:pt>
                <c:pt idx="11">
                  <c:v>80.3</c:v>
                </c:pt>
                <c:pt idx="12">
                  <c:v>73.5</c:v>
                </c:pt>
                <c:pt idx="13">
                  <c:v>54.1</c:v>
                </c:pt>
                <c:pt idx="14">
                  <c:v>79.599199999999996</c:v>
                </c:pt>
                <c:pt idx="15">
                  <c:v>71.599999999999994</c:v>
                </c:pt>
                <c:pt idx="16">
                  <c:v>61.3994</c:v>
                </c:pt>
                <c:pt idx="17">
                  <c:v>74.199200000000005</c:v>
                </c:pt>
                <c:pt idx="18">
                  <c:v>51.9998</c:v>
                </c:pt>
                <c:pt idx="19">
                  <c:v>57.2</c:v>
                </c:pt>
                <c:pt idx="20" formatCode="General">
                  <c:v>62.6</c:v>
                </c:pt>
                <c:pt idx="21">
                  <c:v>77</c:v>
                </c:pt>
                <c:pt idx="22">
                  <c:v>71.599999999999994</c:v>
                </c:pt>
                <c:pt idx="23">
                  <c:v>53.799799999999998</c:v>
                </c:pt>
                <c:pt idx="24">
                  <c:v>80.700800000000001</c:v>
                </c:pt>
                <c:pt idx="25">
                  <c:v>69</c:v>
                </c:pt>
                <c:pt idx="26">
                  <c:v>59.700200000000002</c:v>
                </c:pt>
                <c:pt idx="27">
                  <c:v>74.400800000000004</c:v>
                </c:pt>
                <c:pt idx="28">
                  <c:v>50.799199999999999</c:v>
                </c:pt>
                <c:pt idx="29">
                  <c:v>55.700600000000001</c:v>
                </c:pt>
                <c:pt idx="30" formatCode="General">
                  <c:v>59.7</c:v>
                </c:pt>
                <c:pt idx="31">
                  <c:v>73.8</c:v>
                </c:pt>
                <c:pt idx="32">
                  <c:v>65.400000000000006</c:v>
                </c:pt>
                <c:pt idx="33">
                  <c:v>52.399000000000001</c:v>
                </c:pt>
                <c:pt idx="34">
                  <c:v>78.099999999999994</c:v>
                </c:pt>
                <c:pt idx="35">
                  <c:v>68.5</c:v>
                </c:pt>
                <c:pt idx="36">
                  <c:v>73</c:v>
                </c:pt>
                <c:pt idx="37">
                  <c:v>50</c:v>
                </c:pt>
                <c:pt idx="38">
                  <c:v>54.801000000000002</c:v>
                </c:pt>
                <c:pt idx="39" formatCode="General">
                  <c:v>59.4</c:v>
                </c:pt>
                <c:pt idx="40">
                  <c:v>71.5</c:v>
                </c:pt>
                <c:pt idx="41">
                  <c:v>64.900000000000006</c:v>
                </c:pt>
                <c:pt idx="42">
                  <c:v>52.199599999999997</c:v>
                </c:pt>
                <c:pt idx="43">
                  <c:v>75.099199999999996</c:v>
                </c:pt>
                <c:pt idx="44">
                  <c:v>67.099999999999994</c:v>
                </c:pt>
                <c:pt idx="45">
                  <c:v>73.799599999999998</c:v>
                </c:pt>
                <c:pt idx="46">
                  <c:v>48.500599999999999</c:v>
                </c:pt>
                <c:pt idx="47">
                  <c:v>55.099400000000003</c:v>
                </c:pt>
              </c:numCache>
            </c:numRef>
          </c:xVal>
          <c:yVal>
            <c:numRef>
              <c:f>satCOMP!$B$3:$B$50</c:f>
              <c:numCache>
                <c:formatCode>General</c:formatCode>
                <c:ptCount val="48"/>
                <c:pt idx="0">
                  <c:v>67.190002440000001</c:v>
                </c:pt>
                <c:pt idx="1">
                  <c:v>79.61000061</c:v>
                </c:pt>
                <c:pt idx="2">
                  <c:v>74.02999878</c:v>
                </c:pt>
                <c:pt idx="3">
                  <c:v>54.770000459999999</c:v>
                </c:pt>
                <c:pt idx="4">
                  <c:v>78.52999878</c:v>
                </c:pt>
                <c:pt idx="5">
                  <c:v>72.769996640000002</c:v>
                </c:pt>
                <c:pt idx="6">
                  <c:v>62.33000183</c:v>
                </c:pt>
                <c:pt idx="7">
                  <c:v>80.150001529999997</c:v>
                </c:pt>
                <c:pt idx="8">
                  <c:v>53.150001529999997</c:v>
                </c:pt>
                <c:pt idx="9">
                  <c:v>54.409999849999998</c:v>
                </c:pt>
                <c:pt idx="10" formatCode="0.0">
                  <c:v>66.47000122</c:v>
                </c:pt>
                <c:pt idx="11" formatCode="0.0">
                  <c:v>80.510002139999997</c:v>
                </c:pt>
                <c:pt idx="12" formatCode="0.0">
                  <c:v>72.769996640000002</c:v>
                </c:pt>
                <c:pt idx="13" formatCode="0.0">
                  <c:v>54.409999849999998</c:v>
                </c:pt>
                <c:pt idx="14" formatCode="0.0">
                  <c:v>79.069999690000003</c:v>
                </c:pt>
                <c:pt idx="15" formatCode="0.0">
                  <c:v>72.230003359999998</c:v>
                </c:pt>
                <c:pt idx="16" formatCode="0.0">
                  <c:v>62.33000183</c:v>
                </c:pt>
                <c:pt idx="17" formatCode="0.0">
                  <c:v>79.790000919999997</c:v>
                </c:pt>
                <c:pt idx="18" formatCode="0.0">
                  <c:v>53.33000183</c:v>
                </c:pt>
                <c:pt idx="19" formatCode="0.0">
                  <c:v>53.689998629999998</c:v>
                </c:pt>
                <c:pt idx="20" formatCode="0.0">
                  <c:v>64.66999817</c:v>
                </c:pt>
                <c:pt idx="21" formatCode="0.0">
                  <c:v>76.910003660000001</c:v>
                </c:pt>
                <c:pt idx="22" formatCode="0.0">
                  <c:v>71.150001529999997</c:v>
                </c:pt>
                <c:pt idx="23" formatCode="0.0">
                  <c:v>53.509998320000001</c:v>
                </c:pt>
                <c:pt idx="24" formatCode="0.0">
                  <c:v>81.050003050000001</c:v>
                </c:pt>
                <c:pt idx="25" formatCode="0.0">
                  <c:v>69.88999939</c:v>
                </c:pt>
                <c:pt idx="26" formatCode="0.0">
                  <c:v>62.509998320000001</c:v>
                </c:pt>
                <c:pt idx="27" formatCode="0.0">
                  <c:v>76.190002440000001</c:v>
                </c:pt>
                <c:pt idx="28" formatCode="0.0">
                  <c:v>53.869998930000001</c:v>
                </c:pt>
                <c:pt idx="29" formatCode="0.0">
                  <c:v>52.069999690000003</c:v>
                </c:pt>
                <c:pt idx="30">
                  <c:v>61.25</c:v>
                </c:pt>
                <c:pt idx="31">
                  <c:v>73.849998470000003</c:v>
                </c:pt>
                <c:pt idx="32" formatCode="0.0">
                  <c:v>65.569999690000003</c:v>
                </c:pt>
                <c:pt idx="33">
                  <c:v>53.869998930000001</c:v>
                </c:pt>
                <c:pt idx="34">
                  <c:v>76.190002440000001</c:v>
                </c:pt>
                <c:pt idx="35" formatCode="0.0">
                  <c:v>68.089996339999999</c:v>
                </c:pt>
                <c:pt idx="36">
                  <c:v>75.290000919999997</c:v>
                </c:pt>
                <c:pt idx="37">
                  <c:v>52.430000309999997</c:v>
                </c:pt>
                <c:pt idx="38">
                  <c:v>52.430000309999997</c:v>
                </c:pt>
                <c:pt idx="39">
                  <c:v>61.790000919999997</c:v>
                </c:pt>
                <c:pt idx="40">
                  <c:v>72.050003050000001</c:v>
                </c:pt>
                <c:pt idx="41" formatCode="0.0">
                  <c:v>63.950000760000002</c:v>
                </c:pt>
                <c:pt idx="42">
                  <c:v>52.25</c:v>
                </c:pt>
                <c:pt idx="43" formatCode="0.0">
                  <c:v>74.930000309999997</c:v>
                </c:pt>
                <c:pt idx="44" formatCode="0.0">
                  <c:v>68.449996949999999</c:v>
                </c:pt>
                <c:pt idx="45">
                  <c:v>76.730003359999998</c:v>
                </c:pt>
                <c:pt idx="46">
                  <c:v>51.88999939</c:v>
                </c:pt>
                <c:pt idx="47">
                  <c:v>51.709999080000003</c:v>
                </c:pt>
              </c:numCache>
            </c:numRef>
          </c:yVal>
          <c:smooth val="0"/>
          <c:extLst>
            <c:ext xmlns:c15="http://schemas.microsoft.com/office/drawing/2012/chart" uri="{02D57815-91ED-43cb-92C2-25804820EDAC}">
              <c15:filteredSeriesTitle>
                <c15:tx>
                  <c:v>ASTER</c:v>
                </c15:tx>
              </c15:filteredSeriesTitle>
            </c:ext>
            <c:ext xmlns:c16="http://schemas.microsoft.com/office/drawing/2014/chart" uri="{C3380CC4-5D6E-409C-BE32-E72D297353CC}">
              <c16:uniqueId val="{00000000-370B-4823-B006-6C9EE2FCFD40}"/>
            </c:ext>
          </c:extLst>
        </c:ser>
        <c:dLbls>
          <c:showLegendKey val="0"/>
          <c:showVal val="0"/>
          <c:showCatName val="0"/>
          <c:showSerName val="0"/>
          <c:showPercent val="0"/>
          <c:showBubbleSize val="0"/>
        </c:dLbls>
        <c:axId val="1359523455"/>
        <c:axId val="1359525535"/>
      </c:scatterChart>
      <c:valAx>
        <c:axId val="1359523455"/>
        <c:scaling>
          <c:orientation val="minMax"/>
          <c:max val="100"/>
          <c:min val="40"/>
        </c:scaling>
        <c:delete val="0"/>
        <c:axPos val="b"/>
        <c:majorGridlines>
          <c:spPr>
            <a:ln w="9525" cap="flat" cmpd="sng" algn="ctr">
              <a:solidFill>
                <a:schemeClr val="bg1"/>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25535"/>
        <c:crosses val="autoZero"/>
        <c:crossBetween val="midCat"/>
      </c:valAx>
      <c:valAx>
        <c:axId val="1359525535"/>
        <c:scaling>
          <c:orientation val="minMax"/>
          <c:max val="100"/>
          <c:min val="4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b="1" i="0" baseline="0" dirty="0">
                    <a:latin typeface="Century Gothic" panose="020B0502020202020204" pitchFamily="34" charset="0"/>
                  </a:rPr>
                  <a:t>ASTER  Temperature (</a:t>
                </a:r>
                <a:r>
                  <a:rPr lang="en-US" sz="1400" b="1" i="0" u="none" strike="noStrike" baseline="0" dirty="0">
                    <a:effectLst/>
                  </a:rPr>
                  <a:t>°</a:t>
                </a:r>
                <a:r>
                  <a:rPr lang="en-US" sz="1400" b="1" i="0" baseline="0" dirty="0">
                    <a:latin typeface="Century Gothic" panose="020B0502020202020204" pitchFamily="34" charset="0"/>
                  </a:rPr>
                  <a:t>F)</a:t>
                </a:r>
                <a:endParaRPr lang="en-US" sz="1400" b="1" i="0" dirty="0">
                  <a:latin typeface="Century Gothic" panose="020B0502020202020204" pitchFamily="34" charset="0"/>
                </a:endParaRPr>
              </a:p>
            </c:rich>
          </c:tx>
          <c:layout>
            <c:manualLayout>
              <c:xMode val="edge"/>
              <c:yMode val="edge"/>
              <c:x val="1.0747639666000595E-2"/>
              <c:y val="0.12997615863231959"/>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59523455"/>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0.62562</cdr:x>
      <cdr:y>0.32567</cdr:y>
    </cdr:from>
    <cdr:to>
      <cdr:x>0.7725</cdr:x>
      <cdr:y>0.79502</cdr:y>
    </cdr:to>
    <cdr:sp macro="" textlink="">
      <cdr:nvSpPr>
        <cdr:cNvPr id="5" name="TextBox 4"/>
        <cdr:cNvSpPr txBox="1"/>
      </cdr:nvSpPr>
      <cdr:spPr>
        <a:xfrm xmlns:a="http://schemas.openxmlformats.org/drawingml/2006/main">
          <a:off x="2910052" y="893380"/>
          <a:ext cx="683172" cy="12875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60107315@N00/1239765917"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60107315@N0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evelop.larc.nasa.gov/index.php"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asa.gov/centers/marshall/home/index.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pa.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entury Gothic"/>
              <a:buNone/>
            </a:pPr>
            <a:r>
              <a:rPr lang="en-US"/>
              <a:t>*Rachel*</a:t>
            </a:r>
            <a:endParaRPr/>
          </a:p>
          <a:p>
            <a:pPr marL="0" marR="0" lvl="0" indent="0" algn="l" rtl="0">
              <a:lnSpc>
                <a:spcPct val="100000"/>
              </a:lnSpc>
              <a:spcBef>
                <a:spcPts val="0"/>
              </a:spcBef>
              <a:spcAft>
                <a:spcPts val="0"/>
              </a:spcAft>
              <a:buClr>
                <a:srgbClr val="3F3F3F"/>
              </a:buClr>
              <a:buSzPts val="1200"/>
              <a:buFont typeface="Century Gothic"/>
              <a:buNone/>
            </a:pPr>
            <a:r>
              <a:rPr lang="en-US"/>
              <a:t>Hi everyone! We are the Tennessee Valley Energy Team. We are Lisa Dong, Samuel Tatum, Jessica Ding and Rachel Smith. Our project focused on the feasibility of using NASA Earth Observations to measure water surface temperature along the Tennessee River.</a:t>
            </a:r>
            <a:endParaRPr/>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b="1"/>
          </a:p>
        </p:txBody>
      </p:sp>
      <p:sp>
        <p:nvSpPr>
          <p:cNvPr id="113" name="Google Shape;11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*Jessica*</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The BFNP draws water from Wheeler Reservoir on the Tennessee River in its cooling systems, which are outlined in this slide (McGinty, 2007). In “open mode”, water from the reservoir is pumped into the turbine generator condensers, then discharged back into the reservoir via three submerged diffuser pipes. If the temperature of the water is within one degree of the NPDES hourly limit, “helper mode” is employed. The water is directed to the cooling towers, which help further cool the water before it is discharged into the reservoir. If “helper mode” is insufficient to keep river temperature from reaching the NPDES limit, the TVA reduces power output, or is forced to shut down one or more units, in order to remain in compliance (McGinty, 2007).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URLs from left to right:</a:t>
            </a:r>
          </a:p>
          <a:p>
            <a:pPr marL="0" lvl="0" indent="0" algn="l" rtl="0">
              <a:lnSpc>
                <a:spcPct val="100000"/>
              </a:lnSpc>
              <a:spcBef>
                <a:spcPts val="0"/>
              </a:spcBef>
              <a:spcAft>
                <a:spcPts val="0"/>
              </a:spcAft>
              <a:buSzPts val="1400"/>
              <a:buNone/>
            </a:pPr>
            <a:r>
              <a:rPr lang="en-US" dirty="0" err="1"/>
              <a:t>Left:</a:t>
            </a:r>
            <a:r>
              <a:rPr lang="en-US" sz="1200" b="0" i="1" u="none" strike="noStrike" cap="none" dirty="0" err="1">
                <a:solidFill>
                  <a:schemeClr val="dk1"/>
                </a:solidFill>
                <a:effectLst/>
                <a:latin typeface="Calibri"/>
                <a:ea typeface="Calibri"/>
                <a:cs typeface="Calibri"/>
                <a:sym typeface="Calibri"/>
                <a:hlinkClick r:id="rId3"/>
              </a:rPr>
              <a:t>"Water</a:t>
            </a:r>
            <a:r>
              <a:rPr lang="en-US" sz="1200" b="0" i="1" u="none" strike="noStrike" cap="none" dirty="0">
                <a:solidFill>
                  <a:schemeClr val="dk1"/>
                </a:solidFill>
                <a:effectLst/>
                <a:latin typeface="Calibri"/>
                <a:ea typeface="Calibri"/>
                <a:cs typeface="Calibri"/>
                <a:sym typeface="Calibri"/>
                <a:hlinkClick r:id="rId3"/>
              </a:rPr>
              <a:t> Texture"</a:t>
            </a:r>
            <a:r>
              <a:rPr lang="en-US" sz="1200" b="0" i="1" u="none" strike="noStrike" cap="none" dirty="0">
                <a:solidFill>
                  <a:schemeClr val="dk1"/>
                </a:solidFill>
                <a:effectLst/>
                <a:latin typeface="Calibri"/>
                <a:ea typeface="Calibri"/>
                <a:cs typeface="Calibri"/>
                <a:sym typeface="Calibri"/>
              </a:rPr>
              <a:t> by </a:t>
            </a:r>
            <a:r>
              <a:rPr lang="en-US" sz="1200" b="0" i="1" u="none" strike="noStrike" cap="none" dirty="0">
                <a:solidFill>
                  <a:schemeClr val="dk1"/>
                </a:solidFill>
                <a:effectLst/>
                <a:latin typeface="Calibri"/>
                <a:ea typeface="Calibri"/>
                <a:cs typeface="Calibri"/>
                <a:sym typeface="Calibri"/>
                <a:hlinkClick r:id="rId4"/>
              </a:rPr>
              <a:t>freefotouk</a:t>
            </a:r>
            <a:r>
              <a:rPr lang="en-US" sz="1200" b="0" i="1" u="none" strike="noStrike" cap="none" dirty="0">
                <a:solidFill>
                  <a:schemeClr val="dk1"/>
                </a:solidFill>
                <a:effectLst/>
                <a:latin typeface="Calibri"/>
                <a:ea typeface="Calibri"/>
                <a:cs typeface="Calibri"/>
                <a:sym typeface="Calibri"/>
              </a:rPr>
              <a:t> is licensed under </a:t>
            </a:r>
            <a:r>
              <a:rPr lang="en-US" sz="1200" b="0" i="1" u="none" strike="noStrike" cap="all" dirty="0">
                <a:solidFill>
                  <a:schemeClr val="dk1"/>
                </a:solidFill>
                <a:effectLst/>
                <a:latin typeface="Calibri"/>
                <a:ea typeface="Calibri"/>
                <a:cs typeface="Calibri"/>
                <a:sym typeface="Calibri"/>
                <a:hlinkClick r:id="rId5"/>
              </a:rPr>
              <a:t>CC BY-NC 2.0 </a:t>
            </a:r>
            <a:endParaRPr lang="en-US" dirty="0"/>
          </a:p>
          <a:p>
            <a:pPr marL="0" lvl="0" indent="0" algn="l" rtl="0">
              <a:lnSpc>
                <a:spcPct val="100000"/>
              </a:lnSpc>
              <a:spcBef>
                <a:spcPts val="0"/>
              </a:spcBef>
              <a:spcAft>
                <a:spcPts val="0"/>
              </a:spcAft>
              <a:buSzPts val="1400"/>
              <a:buNone/>
            </a:pPr>
            <a:r>
              <a:rPr lang="en-US" dirty="0" err="1"/>
              <a:t>Right:</a:t>
            </a:r>
            <a:r>
              <a:rPr lang="en-US" sz="1200" b="0" i="1" u="none" strike="noStrike" cap="none" dirty="0" err="1">
                <a:solidFill>
                  <a:schemeClr val="dk1"/>
                </a:solidFill>
                <a:effectLst/>
                <a:latin typeface="Calibri"/>
                <a:ea typeface="Calibri"/>
                <a:cs typeface="Calibri"/>
                <a:sym typeface="Calibri"/>
                <a:hlinkClick r:id="rId3"/>
              </a:rPr>
              <a:t>"Water</a:t>
            </a:r>
            <a:r>
              <a:rPr lang="en-US" sz="1200" b="0" i="1" u="none" strike="noStrike" cap="none" dirty="0">
                <a:solidFill>
                  <a:schemeClr val="dk1"/>
                </a:solidFill>
                <a:effectLst/>
                <a:latin typeface="Calibri"/>
                <a:ea typeface="Calibri"/>
                <a:cs typeface="Calibri"/>
                <a:sym typeface="Calibri"/>
                <a:hlinkClick r:id="rId3"/>
              </a:rPr>
              <a:t> Texture"</a:t>
            </a:r>
            <a:r>
              <a:rPr lang="en-US" sz="1200" b="0" i="1" u="none" strike="noStrike" cap="none" dirty="0">
                <a:solidFill>
                  <a:schemeClr val="dk1"/>
                </a:solidFill>
                <a:effectLst/>
                <a:latin typeface="Calibri"/>
                <a:ea typeface="Calibri"/>
                <a:cs typeface="Calibri"/>
                <a:sym typeface="Calibri"/>
              </a:rPr>
              <a:t> by </a:t>
            </a:r>
            <a:r>
              <a:rPr lang="en-US" sz="1200" b="0" i="1" u="none" strike="noStrike" cap="none" dirty="0">
                <a:solidFill>
                  <a:schemeClr val="dk1"/>
                </a:solidFill>
                <a:effectLst/>
                <a:latin typeface="Calibri"/>
                <a:ea typeface="Calibri"/>
                <a:cs typeface="Calibri"/>
                <a:sym typeface="Calibri"/>
                <a:hlinkClick r:id="rId4"/>
              </a:rPr>
              <a:t>freefotouk</a:t>
            </a:r>
            <a:r>
              <a:rPr lang="en-US" sz="1200" b="0" i="1" u="none" strike="noStrike" cap="none" dirty="0">
                <a:solidFill>
                  <a:schemeClr val="dk1"/>
                </a:solidFill>
                <a:effectLst/>
                <a:latin typeface="Calibri"/>
                <a:ea typeface="Calibri"/>
                <a:cs typeface="Calibri"/>
                <a:sym typeface="Calibri"/>
              </a:rPr>
              <a:t> is licensed under </a:t>
            </a:r>
            <a:r>
              <a:rPr lang="en-US" sz="1200" b="0" i="1" u="none" strike="noStrike" cap="all" dirty="0">
                <a:solidFill>
                  <a:schemeClr val="dk1"/>
                </a:solidFill>
                <a:effectLst/>
                <a:latin typeface="Calibri"/>
                <a:ea typeface="Calibri"/>
                <a:cs typeface="Calibri"/>
                <a:sym typeface="Calibri"/>
                <a:hlinkClick r:id="rId5"/>
              </a:rPr>
              <a:t>CC BY-NC 2.0 </a:t>
            </a:r>
            <a:endParaRPr dirty="0"/>
          </a:p>
          <a:p>
            <a:pPr marL="0" lvl="0" indent="0" algn="l" rtl="0">
              <a:lnSpc>
                <a:spcPct val="100000"/>
              </a:lnSpc>
              <a:spcBef>
                <a:spcPts val="0"/>
              </a:spcBef>
              <a:spcAft>
                <a:spcPts val="0"/>
              </a:spcAft>
              <a:buSzPts val="1400"/>
              <a:buNone/>
            </a:pPr>
            <a:endParaRPr sz="1200" b="1" i="1" u="none" strike="noStrike" cap="none" dirty="0">
              <a:solidFill>
                <a:schemeClr val="dk1"/>
              </a:solidFill>
              <a:latin typeface="Calibri"/>
              <a:ea typeface="Calibri"/>
              <a:cs typeface="Calibri"/>
              <a:sym typeface="Calibri"/>
            </a:endParaRPr>
          </a:p>
        </p:txBody>
      </p:sp>
      <p:sp>
        <p:nvSpPr>
          <p:cNvPr id="276" name="Google Shape;27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*Jessica*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left picture was taken inside one of the cooling towers at BFNP. “Helper mode” represents an additional cost to the TVA due to the electricity required to power the fans in the cooling towers. The right picture shows the end of the mixing zone - you can see that the area covered by the mixing zone (bottom half) is smoother because the warm water is mostly homogenous.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Images: Jessica Ding</a:t>
            </a:r>
            <a:endParaRPr dirty="0"/>
          </a:p>
        </p:txBody>
      </p:sp>
      <p:sp>
        <p:nvSpPr>
          <p:cNvPr id="273" name="Google Shape;273;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*Jessica*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right picture is a thermal image of the same area of the mixing zone. As you can see, the red and yellow parts demonstrate the extent of the mixing zone, and the green portion in the background shows where the mixing zone ends and the water is cooler.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Images: Jessica Ding, Dr. Jeffrey </a:t>
            </a:r>
            <a:r>
              <a:rPr lang="en-US" dirty="0" err="1"/>
              <a:t>Luvall</a:t>
            </a:r>
            <a:endParaRPr dirty="0"/>
          </a:p>
        </p:txBody>
      </p:sp>
      <p:sp>
        <p:nvSpPr>
          <p:cNvPr id="273" name="Google Shape;273;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174095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*Sam*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Current monitoring methods at the BFNP involve taking </a:t>
            </a:r>
            <a:r>
              <a:rPr lang="en-US" i="1" dirty="0"/>
              <a:t>in situ</a:t>
            </a:r>
            <a:r>
              <a:rPr lang="en-US" dirty="0"/>
              <a:t> water temperature measurements from five thermistors (two upstream and three downstream), with readings taken every hour and averaged from depths of 3, 5, and 7 ft due to thermal stratification. The bottom picture depicts temperature station 1 at BFNP, while the top picture shows the instrument that collects </a:t>
            </a:r>
            <a:r>
              <a:rPr lang="en-US" i="1" dirty="0"/>
              <a:t>in situ </a:t>
            </a:r>
            <a:r>
              <a:rPr lang="en-US" dirty="0"/>
              <a:t>water temperature data.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Images top to bottom: Lisa Dong, Jessica Ding</a:t>
            </a:r>
            <a:endParaRPr dirty="0"/>
          </a:p>
        </p:txBody>
      </p:sp>
      <p:sp>
        <p:nvSpPr>
          <p:cNvPr id="304" name="Google Shape;304;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*Sam*</a:t>
            </a:r>
            <a:endParaRPr dirty="0"/>
          </a:p>
          <a:p>
            <a:pPr marL="0" lvl="0" indent="0" algn="l" rtl="0">
              <a:lnSpc>
                <a:spcPct val="100000"/>
              </a:lnSpc>
              <a:spcBef>
                <a:spcPts val="0"/>
              </a:spcBef>
              <a:spcAft>
                <a:spcPts val="0"/>
              </a:spcAft>
              <a:buSzPts val="1400"/>
              <a:buNone/>
            </a:pPr>
            <a:r>
              <a:rPr lang="en-US" u="sng" dirty="0" err="1">
                <a:solidFill>
                  <a:schemeClr val="hlink"/>
                </a:solidFill>
                <a:hlinkClick r:id="rId3"/>
              </a:rPr>
              <a:t>Ecostress</a:t>
            </a:r>
            <a:r>
              <a:rPr lang="en-US" u="sng" dirty="0">
                <a:solidFill>
                  <a:schemeClr val="hlink"/>
                </a:solidFill>
                <a:hlinkClick r:id="rId3"/>
              </a:rPr>
              <a:t> Satellite Image: Provided by Dr. Jeffrey </a:t>
            </a:r>
            <a:r>
              <a:rPr lang="en-US" u="sng" dirty="0" err="1">
                <a:solidFill>
                  <a:schemeClr val="hlink"/>
                </a:solidFill>
                <a:hlinkClick r:id="rId3"/>
              </a:rPr>
              <a:t>Luvall</a:t>
            </a:r>
            <a:endParaRPr u="sng" dirty="0">
              <a:solidFill>
                <a:schemeClr val="hlink"/>
              </a:solidFill>
              <a:hlinkClick r:id="rId3"/>
            </a:endParaRPr>
          </a:p>
          <a:p>
            <a:pPr marL="0" lvl="0" indent="0" algn="l" rtl="0">
              <a:lnSpc>
                <a:spcPct val="100000"/>
              </a:lnSpc>
              <a:spcBef>
                <a:spcPts val="0"/>
              </a:spcBef>
              <a:spcAft>
                <a:spcPts val="0"/>
              </a:spcAft>
              <a:buSzPts val="1400"/>
              <a:buNone/>
            </a:pPr>
            <a:r>
              <a:rPr lang="en-US" u="sng" dirty="0">
                <a:solidFill>
                  <a:schemeClr val="hlink"/>
                </a:solidFill>
                <a:hlinkClick r:id="rId3"/>
              </a:rPr>
              <a:t>Other Images URL: http://www.devpedia.developexchange.com/dp/index.php?title=List_of_Satellite_Pictures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used ECOSTRESS, Landsat 8 TIRS, and Terra ASTER to obtain level 2 land surface temperature raster images. ECOSTRESS has a 70 meter resolution with dates from approximately August 2018 onwards. Landsat 8 TIRS has a 100 meter resolution which is resampled to 30 meter resolution from which we retrieved dates from January 2013 onwards. Lastly, Terra ASTER has a 90 meter resolution in which we obtained images from January 2013 onwards as well.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ECOSTRESS is a sensor on the International Space Station. The acronym stands for Ecosystem Spaceborne Thermal Radiometer Experiment on Space Station. We considered ECOSTRESS data because of its thermal sensing capacity, spatial resolution (70 m), and temporal resolution (3 to 5 days). Level 2 land surface temperature and emissivity ECOSTRESS products were gathered from NASA's Application for Extracting and Exploring Analysis Ready Samples (</a:t>
            </a:r>
            <a:r>
              <a:rPr lang="en-US" sz="1200" b="0" i="0" u="none" strike="noStrike" cap="none" dirty="0" err="1">
                <a:solidFill>
                  <a:schemeClr val="dk1"/>
                </a:solidFill>
                <a:latin typeface="Calibri"/>
                <a:ea typeface="Calibri"/>
                <a:cs typeface="Calibri"/>
                <a:sym typeface="Calibri"/>
              </a:rPr>
              <a:t>AppEEARS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AppEEARS</a:t>
            </a:r>
            <a:r>
              <a:rPr lang="en-US" sz="1200" b="0" i="0" u="none" strike="noStrike" cap="none" dirty="0">
                <a:solidFill>
                  <a:schemeClr val="dk1"/>
                </a:solidFill>
                <a:latin typeface="Calibri"/>
                <a:ea typeface="Calibri"/>
                <a:cs typeface="Calibri"/>
                <a:sym typeface="Calibri"/>
              </a:rPr>
              <a:t> converted L2_LSTE from HDF5 files into </a:t>
            </a:r>
            <a:r>
              <a:rPr lang="en-US" sz="1200" b="0" i="0" u="none" strike="noStrike" cap="none" dirty="0" err="1">
                <a:solidFill>
                  <a:schemeClr val="dk1"/>
                </a:solidFill>
                <a:latin typeface="Calibri"/>
                <a:ea typeface="Calibri"/>
                <a:cs typeface="Calibri"/>
                <a:sym typeface="Calibri"/>
              </a:rPr>
              <a:t>GeoTiff</a:t>
            </a:r>
            <a:r>
              <a:rPr lang="en-US" sz="1200" b="0" i="0" u="none" strike="noStrike" cap="none" dirty="0">
                <a:solidFill>
                  <a:schemeClr val="dk1"/>
                </a:solidFill>
                <a:latin typeface="Calibri"/>
                <a:ea typeface="Calibri"/>
                <a:cs typeface="Calibri"/>
                <a:sym typeface="Calibri"/>
              </a:rPr>
              <a:t> format, which eliminates the need for conversion scripts. </a:t>
            </a:r>
            <a:r>
              <a:rPr lang="en-US" sz="1200" b="0" i="0" u="none" strike="noStrike" cap="none" dirty="0" err="1">
                <a:solidFill>
                  <a:schemeClr val="dk1"/>
                </a:solidFill>
                <a:latin typeface="Calibri"/>
                <a:ea typeface="Calibri"/>
                <a:cs typeface="Calibri"/>
                <a:sym typeface="Calibri"/>
              </a:rPr>
              <a:t>AppEEARS</a:t>
            </a:r>
            <a:r>
              <a:rPr lang="en-US" sz="1200" b="0" i="0" u="none" strike="noStrike" cap="none" dirty="0">
                <a:solidFill>
                  <a:schemeClr val="dk1"/>
                </a:solidFill>
                <a:latin typeface="Calibri"/>
                <a:ea typeface="Calibri"/>
                <a:cs typeface="Calibri"/>
                <a:sym typeface="Calibri"/>
              </a:rPr>
              <a:t> also allows the user to select for desired layers, so that only relevant data can be downloaded to reduce download time. </a:t>
            </a:r>
            <a:endParaRPr dirty="0"/>
          </a:p>
          <a:p>
            <a:pPr marL="0" lvl="0" indent="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Landsat 8 is a satellite launched in 2013. Landsat 8 carries both the Operational Land Imager (OLI) and Thermal Infrared Sensor (TIRS). We chose Landsat 8 in order to utilize the TIRS sensor’s two spectral bands with Two spectral bands, 10 and 11 both of which have 100m spatial and 16 day temporal resolutions. Landsat imagery was accessed from USGS </a:t>
            </a:r>
            <a:r>
              <a:rPr lang="en-US" sz="1200" b="0" i="0" u="none" strike="noStrike" cap="none" dirty="0" err="1">
                <a:solidFill>
                  <a:schemeClr val="dk1"/>
                </a:solidFill>
                <a:latin typeface="Calibri"/>
                <a:ea typeface="Calibri"/>
                <a:cs typeface="Calibri"/>
                <a:sym typeface="Calibri"/>
              </a:rPr>
              <a:t>EarthExplorer</a:t>
            </a:r>
            <a:r>
              <a:rPr lang="en-US" sz="1200" b="0" i="0" u="none" strike="noStrike" cap="none" dirty="0">
                <a:solidFill>
                  <a:schemeClr val="dk1"/>
                </a:solidFill>
                <a:latin typeface="Calibri"/>
                <a:ea typeface="Calibri"/>
                <a:cs typeface="Calibri"/>
                <a:sym typeface="Calibri"/>
              </a:rPr>
              <a:t>. The parameters for searching the imagery were "Landsat 8 OIL TIRS," with less than 20% cloud cover. These images were filtered prior to download, then sorted and filtered post download. The images were selected based on proximity to the study area and the lowest percentage of cloud cover. The imagery was then input into </a:t>
            </a:r>
            <a:r>
              <a:rPr lang="en-US" sz="1200" b="0" i="0" u="none" strike="noStrike" cap="none" dirty="0" err="1">
                <a:solidFill>
                  <a:schemeClr val="dk1"/>
                </a:solidFill>
                <a:latin typeface="Calibri"/>
                <a:ea typeface="Calibri"/>
                <a:cs typeface="Calibri"/>
                <a:sym typeface="Calibri"/>
              </a:rPr>
              <a:t>ArcPro</a:t>
            </a:r>
            <a:r>
              <a:rPr lang="en-US" sz="1200" b="0" i="0" u="none" strike="noStrike" cap="none" dirty="0">
                <a:solidFill>
                  <a:schemeClr val="dk1"/>
                </a:solidFill>
                <a:latin typeface="Calibri"/>
                <a:ea typeface="Calibri"/>
                <a:cs typeface="Calibri"/>
                <a:sym typeface="Calibri"/>
              </a:rPr>
              <a:t> and scaled using an equation (x 0.1) to determined water temperature. The scaled images were then converted from Kelvin to Fahrenheit using a </a:t>
            </a:r>
            <a:r>
              <a:rPr lang="en-US" sz="1200" b="0" i="0" u="none" strike="noStrike" cap="none" dirty="0" err="1">
                <a:solidFill>
                  <a:schemeClr val="dk1"/>
                </a:solidFill>
                <a:latin typeface="Calibri"/>
                <a:ea typeface="Calibri"/>
                <a:cs typeface="Calibri"/>
                <a:sym typeface="Calibri"/>
              </a:rPr>
              <a:t>ArcPro’s</a:t>
            </a:r>
            <a:r>
              <a:rPr lang="en-US" sz="1200" b="0" i="0" u="none" strike="noStrike" cap="none" dirty="0">
                <a:solidFill>
                  <a:schemeClr val="dk1"/>
                </a:solidFill>
                <a:latin typeface="Calibri"/>
                <a:ea typeface="Calibri"/>
                <a:cs typeface="Calibri"/>
                <a:sym typeface="Calibri"/>
              </a:rPr>
              <a:t> raster calculator.</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a:t>ASTER is a sensor on the Terra satellite that was launched in 1999. We downloaded </a:t>
            </a:r>
            <a:r>
              <a:rPr lang="en-US" dirty="0">
                <a:solidFill>
                  <a:srgbClr val="3F3F3F"/>
                </a:solidFill>
                <a:latin typeface="Century Gothic"/>
                <a:ea typeface="Century Gothic"/>
                <a:cs typeface="Century Gothic"/>
                <a:sym typeface="Century Gothic"/>
              </a:rPr>
              <a:t>ASTER data from </a:t>
            </a:r>
            <a:r>
              <a:rPr lang="en-US" dirty="0" err="1">
                <a:solidFill>
                  <a:srgbClr val="3F3F3F"/>
                </a:solidFill>
                <a:latin typeface="Century Gothic"/>
                <a:ea typeface="Century Gothic"/>
                <a:cs typeface="Century Gothic"/>
                <a:sym typeface="Century Gothic"/>
              </a:rPr>
              <a:t>Earthdata</a:t>
            </a:r>
            <a:r>
              <a:rPr lang="en-US" dirty="0">
                <a:solidFill>
                  <a:srgbClr val="3F3F3F"/>
                </a:solidFill>
                <a:latin typeface="Century Gothic"/>
                <a:ea typeface="Century Gothic"/>
                <a:cs typeface="Century Gothic"/>
                <a:sym typeface="Century Gothic"/>
              </a:rPr>
              <a:t>. These were level 2 products in which the images were already atmospherically corrected, and temperatures were calculated using the Planck’s Law. The images obtained by ASTER have a 90 meter by 90 meter resolution. </a:t>
            </a:r>
            <a:endParaRPr dirty="0"/>
          </a:p>
        </p:txBody>
      </p:sp>
      <p:sp>
        <p:nvSpPr>
          <p:cNvPr id="333" name="Google Shape;3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*Sam</a:t>
            </a:r>
            <a:endParaRPr dirty="0"/>
          </a:p>
          <a:p>
            <a:pPr marL="0" marR="0" lvl="0" indent="0" algn="l" rtl="0">
              <a:lnSpc>
                <a:spcPct val="100000"/>
              </a:lnSpc>
              <a:spcBef>
                <a:spcPts val="0"/>
              </a:spcBef>
              <a:spcAft>
                <a:spcPts val="0"/>
              </a:spcAft>
              <a:buSzPts val="1400"/>
              <a:buNone/>
            </a:pPr>
            <a:r>
              <a:rPr lang="en-US" dirty="0"/>
              <a:t>We used in situ water temperature data, flow rate release data as taken by the dams, air temperature data, and Browns Ferry Power output data. Temperature station data was used to evaluate thermal image accuracy for image pixels that contained gage stations. The TVA’s flow data was used consider temperature spatial distribution at varying flows. Air temperature and BFNP power output were also considered with flow rate to see which variable had the greatest effect on the change in water temperature between upstream and downstream temperature gages. We also received model images that predicted water surface temperature (we compared this to our predicted satellite temperatures). All data was provided by  the TVA. </a:t>
            </a:r>
            <a:endParaRPr dirty="0"/>
          </a:p>
        </p:txBody>
      </p:sp>
      <p:sp>
        <p:nvSpPr>
          <p:cNvPr id="349" name="Google Shape;34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*Lisa</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For data acquisition, as we mentioned before, we acquired level 2 data from Terra ASTER, Landsat 8 TIRS, and ISS ECOSTRESS. These were all temperature ready data in which some had to be scaled and then converted from kelvin to Fahrenheit. We also had some ECOSTRESS images in which we georeferenced because the images were shifted. For the yearly maps, we used the raster calculator to calculate the change in temperature from a different time of the year over several years. Then we used several statistical analyses such as ANOVA, Tukey’s HSD, Regression, and One-tailed test to test for significant differences, correlations, and trends. Our end products are the seasonal time series maps, yearly maps (one day images over years), model comparison, story map, and a tutorial.</a:t>
            </a:r>
            <a:endParaRPr dirty="0"/>
          </a:p>
        </p:txBody>
      </p:sp>
      <p:sp>
        <p:nvSpPr>
          <p:cNvPr id="365" name="Google Shape;36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*Lisa*</a:t>
            </a:r>
            <a:endParaRPr dirty="0"/>
          </a:p>
          <a:p>
            <a:r>
              <a:rPr lang="en-US" sz="1200" b="0" i="0" u="none" strike="noStrike" cap="none" dirty="0">
                <a:solidFill>
                  <a:schemeClr val="dk1"/>
                </a:solidFill>
                <a:effectLst/>
                <a:latin typeface="Calibri"/>
                <a:ea typeface="Calibri"/>
                <a:cs typeface="Calibri"/>
                <a:sym typeface="Calibri"/>
              </a:rPr>
              <a:t>Here are our seasonal maps taken with ASTER. We have four images taken throughout the year at relatively the same time. Throughout the year, you can see that March was the coolest, May was the warmest, it cooled down in October and cooled even more in November. To your right is a table with the respective flow rates and air temperatures. What I would like you all to pay attention to is the downstream effluent area. A part of the TVA’s compliance is based on Delta T which is the temperature difference between upstream and downstream. In the downstream area, you can see that in respect to the rest of the river the water is warmer which makes sense since that is where the effluent is discharged. </a:t>
            </a:r>
            <a:endParaRPr lang="en-NZ"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sz="1100" dirty="0">
              <a:solidFill>
                <a:srgbClr val="FF0000"/>
              </a:solidFill>
            </a:endParaRPr>
          </a:p>
          <a:p>
            <a:pPr marL="0" lvl="0" indent="0" algn="l" rtl="0">
              <a:lnSpc>
                <a:spcPct val="100000"/>
              </a:lnSpc>
              <a:spcBef>
                <a:spcPts val="0"/>
              </a:spcBef>
              <a:spcAft>
                <a:spcPts val="0"/>
              </a:spcAft>
              <a:buClr>
                <a:schemeClr val="dk1"/>
              </a:buClr>
              <a:buSzPts val="1100"/>
              <a:buFont typeface="Arial"/>
              <a:buNone/>
            </a:pPr>
            <a:r>
              <a:rPr lang="en-US" dirty="0"/>
              <a:t>ASTER:</a:t>
            </a:r>
            <a:endParaRPr dirty="0"/>
          </a:p>
          <a:p>
            <a:pPr marL="0" lvl="0" indent="0" algn="l" rtl="0">
              <a:lnSpc>
                <a:spcPct val="100000"/>
              </a:lnSpc>
              <a:spcBef>
                <a:spcPts val="0"/>
              </a:spcBef>
              <a:spcAft>
                <a:spcPts val="0"/>
              </a:spcAft>
              <a:buSzPts val="1400"/>
              <a:buNone/>
            </a:pPr>
            <a:r>
              <a:rPr lang="en-US" sz="1000" dirty="0">
                <a:latin typeface="Arial"/>
                <a:ea typeface="Arial"/>
                <a:cs typeface="Arial"/>
                <a:sym typeface="Arial"/>
              </a:rPr>
              <a:t>03/16/17 3:56</a:t>
            </a:r>
            <a:endParaRPr sz="1000" dirty="0">
              <a:latin typeface="Arial"/>
              <a:ea typeface="Arial"/>
              <a:cs typeface="Arial"/>
              <a:sym typeface="Arial"/>
            </a:endParaRPr>
          </a:p>
          <a:p>
            <a:pPr marL="0" lvl="0" indent="0" algn="l" rtl="0">
              <a:lnSpc>
                <a:spcPct val="100000"/>
              </a:lnSpc>
              <a:spcBef>
                <a:spcPts val="0"/>
              </a:spcBef>
              <a:spcAft>
                <a:spcPts val="0"/>
              </a:spcAft>
              <a:buSzPts val="1400"/>
              <a:buNone/>
            </a:pPr>
            <a:r>
              <a:rPr lang="en-US" sz="1000" dirty="0">
                <a:latin typeface="Arial"/>
                <a:ea typeface="Arial"/>
                <a:cs typeface="Arial"/>
                <a:sym typeface="Arial"/>
              </a:rPr>
              <a:t>05/19/17 3:56</a:t>
            </a:r>
            <a:endParaRPr dirty="0"/>
          </a:p>
          <a:p>
            <a:pPr marL="0" lvl="0" indent="0" algn="l" rtl="0">
              <a:lnSpc>
                <a:spcPct val="100000"/>
              </a:lnSpc>
              <a:spcBef>
                <a:spcPts val="0"/>
              </a:spcBef>
              <a:spcAft>
                <a:spcPts val="0"/>
              </a:spcAft>
              <a:buSzPts val="1400"/>
              <a:buNone/>
            </a:pPr>
            <a:r>
              <a:rPr lang="en-US" sz="1000" dirty="0">
                <a:latin typeface="Arial"/>
                <a:ea typeface="Arial"/>
                <a:cs typeface="Arial"/>
                <a:sym typeface="Arial"/>
              </a:rPr>
              <a:t>11/20/17 3:50</a:t>
            </a:r>
            <a:endParaRPr sz="1000" dirty="0">
              <a:latin typeface="Arial"/>
              <a:ea typeface="Arial"/>
              <a:cs typeface="Arial"/>
              <a:sym typeface="Arial"/>
            </a:endParaRPr>
          </a:p>
          <a:p>
            <a:pPr marL="0" lvl="0" indent="0" algn="l" rtl="0">
              <a:lnSpc>
                <a:spcPct val="100000"/>
              </a:lnSpc>
              <a:spcBef>
                <a:spcPts val="0"/>
              </a:spcBef>
              <a:spcAft>
                <a:spcPts val="0"/>
              </a:spcAft>
              <a:buSzPts val="1400"/>
              <a:buNone/>
            </a:pPr>
            <a:r>
              <a:rPr lang="en-US" sz="1000" dirty="0">
                <a:latin typeface="Arial"/>
                <a:ea typeface="Arial"/>
                <a:cs typeface="Arial"/>
                <a:sym typeface="Arial"/>
              </a:rPr>
              <a:t>10/26/17 3:56</a:t>
            </a:r>
            <a:endParaRPr dirty="0"/>
          </a:p>
          <a:p>
            <a:pPr marL="0" lvl="0" indent="0" algn="l" rtl="0">
              <a:lnSpc>
                <a:spcPct val="100000"/>
              </a:lnSpc>
              <a:spcBef>
                <a:spcPts val="0"/>
              </a:spcBef>
              <a:spcAft>
                <a:spcPts val="0"/>
              </a:spcAft>
              <a:buSzPts val="1400"/>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100" dirty="0">
              <a:solidFill>
                <a:srgbClr val="FF0000"/>
              </a:solidFill>
            </a:endParaRPr>
          </a:p>
        </p:txBody>
      </p:sp>
      <p:sp>
        <p:nvSpPr>
          <p:cNvPr id="387" name="Google Shape;387;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*Lisa*</a:t>
            </a:r>
            <a:endParaRPr dirty="0"/>
          </a:p>
          <a:p>
            <a:r>
              <a:rPr lang="en-US" sz="1200" b="0" i="0" u="none" strike="noStrike" cap="none" dirty="0">
                <a:solidFill>
                  <a:schemeClr val="dk1"/>
                </a:solidFill>
                <a:effectLst/>
                <a:latin typeface="Calibri"/>
                <a:ea typeface="Calibri"/>
                <a:cs typeface="Calibri"/>
                <a:sym typeface="Calibri"/>
              </a:rPr>
              <a:t>Here is our Winter and Summer comparison with ECOSTRESS. In addition to the large temperature differences- blue and red at two extremes of cold and hot, what’s interesting is that the winter had approximately 4 times faster flow. This can be seen here in August where warmer water from the effluent had spread and in February, you can see the water pushing down in a dark blue stream.</a:t>
            </a:r>
            <a:endParaRPr lang="en-NZ"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{Winter vs. summer (define the months included), </a:t>
            </a:r>
            <a:endParaRPr dirty="0"/>
          </a:p>
          <a:p>
            <a:pPr marL="0" lvl="0" indent="0" algn="l" rtl="0">
              <a:lnSpc>
                <a:spcPct val="100000"/>
              </a:lnSpc>
              <a:spcBef>
                <a:spcPts val="0"/>
              </a:spcBef>
              <a:spcAft>
                <a:spcPts val="0"/>
              </a:spcAft>
              <a:buSzPts val="1400"/>
              <a:buNone/>
            </a:pPr>
            <a:endParaRPr sz="1100" dirty="0">
              <a:solidFill>
                <a:srgbClr val="FF0000"/>
              </a:solidFill>
            </a:endParaRPr>
          </a:p>
          <a:p>
            <a:pPr marL="0" lvl="0" indent="0" algn="l" rtl="0">
              <a:lnSpc>
                <a:spcPct val="100000"/>
              </a:lnSpc>
              <a:spcBef>
                <a:spcPts val="0"/>
              </a:spcBef>
              <a:spcAft>
                <a:spcPts val="0"/>
              </a:spcAft>
              <a:buSzPts val="1400"/>
              <a:buNone/>
            </a:pPr>
            <a:r>
              <a:rPr lang="en-US" sz="1000" dirty="0">
                <a:latin typeface="Arial"/>
                <a:ea typeface="Arial"/>
                <a:cs typeface="Arial"/>
                <a:sym typeface="Arial"/>
              </a:rPr>
              <a:t>ECOSTRESS (GWT):</a:t>
            </a:r>
            <a:endParaRPr dirty="0"/>
          </a:p>
          <a:p>
            <a:pPr marL="0" lvl="0" indent="0" algn="l" rtl="0">
              <a:lnSpc>
                <a:spcPct val="100000"/>
              </a:lnSpc>
              <a:spcBef>
                <a:spcPts val="0"/>
              </a:spcBef>
              <a:spcAft>
                <a:spcPts val="0"/>
              </a:spcAft>
              <a:buSzPts val="1400"/>
              <a:buNone/>
            </a:pPr>
            <a:r>
              <a:rPr lang="en-US" sz="1000" dirty="0">
                <a:latin typeface="Arial"/>
                <a:ea typeface="Arial"/>
                <a:cs typeface="Arial"/>
                <a:sym typeface="Arial"/>
              </a:rPr>
              <a:t>2/13/2019 3:28 PM</a:t>
            </a:r>
            <a:endParaRPr dirty="0"/>
          </a:p>
          <a:p>
            <a:pPr marL="0" lvl="0" indent="0" algn="l" rtl="0">
              <a:lnSpc>
                <a:spcPct val="100000"/>
              </a:lnSpc>
              <a:spcBef>
                <a:spcPts val="0"/>
              </a:spcBef>
              <a:spcAft>
                <a:spcPts val="0"/>
              </a:spcAft>
              <a:buSzPts val="1400"/>
              <a:buNone/>
            </a:pPr>
            <a:r>
              <a:rPr lang="en-US" sz="1000" dirty="0">
                <a:latin typeface="Arial"/>
                <a:ea typeface="Arial"/>
                <a:cs typeface="Arial"/>
                <a:sym typeface="Arial"/>
              </a:rPr>
              <a:t>8/30/2019 4:18 PM</a:t>
            </a: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100" dirty="0">
              <a:solidFill>
                <a:srgbClr val="FF0000"/>
              </a:solidFill>
            </a:endParaRPr>
          </a:p>
        </p:txBody>
      </p:sp>
      <p:sp>
        <p:nvSpPr>
          <p:cNvPr id="418" name="Google Shape;418;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43fdae89c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643fdae89c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These maps show how well EO preformed in the summer and winter through linear regressions. Summer satellite vs in situ is on the left and winter satellite vs in situ is on the right. From these graphs, EO seems to perform between in the winter rather than the summer. This may be a result of higher flow rates in the winter or more homogenous surface temperature distribution. </a:t>
            </a: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100" dirty="0">
              <a:solidFill>
                <a:srgbClr val="FF0000"/>
              </a:solidFill>
            </a:endParaRPr>
          </a:p>
        </p:txBody>
      </p:sp>
      <p:sp>
        <p:nvSpPr>
          <p:cNvPr id="355" name="Google Shape;355;g643fdae89c_1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330627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3F3F3F"/>
                </a:solidFill>
              </a:rPr>
              <a:t>*Rachel*</a:t>
            </a:r>
            <a:endParaRPr dirty="0">
              <a:solidFill>
                <a:srgbClr val="3F3F3F"/>
              </a:solidFill>
            </a:endParaRPr>
          </a:p>
          <a:p>
            <a:pPr marL="0" lvl="0" indent="0" algn="l" rtl="0">
              <a:lnSpc>
                <a:spcPct val="100000"/>
              </a:lnSpc>
              <a:spcBef>
                <a:spcPts val="0"/>
              </a:spcBef>
              <a:spcAft>
                <a:spcPts val="0"/>
              </a:spcAft>
              <a:buSzPts val="1400"/>
              <a:buNone/>
            </a:pPr>
            <a:endParaRPr sz="1350" b="1" dirty="0">
              <a:solidFill>
                <a:srgbClr val="0A46EB"/>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a:t>
            </a:r>
            <a:r>
              <a:rPr lang="en-US" b="1" dirty="0">
                <a:solidFill>
                  <a:srgbClr val="000000"/>
                </a:solidFill>
              </a:rPr>
              <a:t>TVA</a:t>
            </a:r>
            <a:r>
              <a:rPr lang="en-US" dirty="0">
                <a:solidFill>
                  <a:srgbClr val="000000"/>
                </a:solidFill>
              </a:rPr>
              <a:t> partnered with </a:t>
            </a:r>
            <a:r>
              <a:rPr lang="en-US" b="1" dirty="0">
                <a:solidFill>
                  <a:srgbClr val="000000"/>
                </a:solidFill>
                <a:uFill>
                  <a:noFill/>
                </a:uFill>
                <a:hlinkClick r:id="rId3"/>
              </a:rPr>
              <a:t>NASA DEVELOP</a:t>
            </a:r>
            <a:r>
              <a:rPr lang="en-US" dirty="0">
                <a:solidFill>
                  <a:srgbClr val="000000"/>
                </a:solidFill>
              </a:rPr>
              <a:t> at the </a:t>
            </a:r>
            <a:r>
              <a:rPr lang="en-US" b="1" dirty="0">
                <a:solidFill>
                  <a:srgbClr val="000000"/>
                </a:solidFill>
                <a:uFill>
                  <a:noFill/>
                </a:uFill>
                <a:hlinkClick r:id="rId4"/>
              </a:rPr>
              <a:t>Marshall Space Flight Center</a:t>
            </a:r>
            <a:r>
              <a:rPr lang="en-US" b="1" dirty="0">
                <a:solidFill>
                  <a:srgbClr val="000000"/>
                </a:solidFill>
              </a:rPr>
              <a:t> </a:t>
            </a:r>
            <a:r>
              <a:rPr lang="en-US" dirty="0">
                <a:solidFill>
                  <a:srgbClr val="000000"/>
                </a:solidFill>
              </a:rPr>
              <a:t>to assess the feasibility of incorporating Earth observations with their </a:t>
            </a:r>
            <a:r>
              <a:rPr lang="en-US" i="1" dirty="0">
                <a:solidFill>
                  <a:srgbClr val="000000"/>
                </a:solidFill>
              </a:rPr>
              <a:t>in situ </a:t>
            </a:r>
            <a:r>
              <a:rPr lang="en-US" dirty="0">
                <a:solidFill>
                  <a:srgbClr val="000000"/>
                </a:solidFill>
              </a:rPr>
              <a:t>data to enhance the understanding of water temperature fluctuations near nuclear power plant discharge monitoring zones.</a:t>
            </a:r>
            <a:endParaRPr dirty="0">
              <a:solidFill>
                <a:srgbClr val="000000"/>
              </a:solidFill>
            </a:endParaRPr>
          </a:p>
          <a:p>
            <a:pPr marL="0" lvl="0" indent="0" algn="l" rtl="0">
              <a:lnSpc>
                <a:spcPct val="100000"/>
              </a:lnSpc>
              <a:spcBef>
                <a:spcPts val="1100"/>
              </a:spcBef>
              <a:spcAft>
                <a:spcPts val="0"/>
              </a:spcAft>
              <a:buClr>
                <a:schemeClr val="dk1"/>
              </a:buClr>
              <a:buSzPts val="1100"/>
              <a:buFont typeface="Arial"/>
              <a:buNone/>
            </a:pPr>
            <a:r>
              <a:rPr lang="en-US" dirty="0">
                <a:solidFill>
                  <a:srgbClr val="000000"/>
                </a:solidFill>
              </a:rPr>
              <a:t>The </a:t>
            </a:r>
            <a:r>
              <a:rPr lang="en-US" b="1" dirty="0">
                <a:solidFill>
                  <a:srgbClr val="000000"/>
                </a:solidFill>
              </a:rPr>
              <a:t>DEVELOP</a:t>
            </a:r>
            <a:r>
              <a:rPr lang="en-US" dirty="0">
                <a:solidFill>
                  <a:srgbClr val="000000"/>
                </a:solidFill>
              </a:rPr>
              <a:t> team processed thermal infrared data using 3 sensors from </a:t>
            </a:r>
            <a:r>
              <a:rPr lang="en-US" b="1" dirty="0">
                <a:solidFill>
                  <a:srgbClr val="000000"/>
                </a:solidFill>
              </a:rPr>
              <a:t>2013</a:t>
            </a:r>
            <a:r>
              <a:rPr lang="en-US" dirty="0">
                <a:solidFill>
                  <a:srgbClr val="000000"/>
                </a:solidFill>
              </a:rPr>
              <a:t> to </a:t>
            </a:r>
            <a:r>
              <a:rPr lang="en-US" b="1" dirty="0">
                <a:solidFill>
                  <a:srgbClr val="000000"/>
                </a:solidFill>
              </a:rPr>
              <a:t>2019</a:t>
            </a:r>
            <a:r>
              <a:rPr lang="en-US" dirty="0">
                <a:solidFill>
                  <a:srgbClr val="000000"/>
                </a:solidFill>
              </a:rPr>
              <a:t> with goals to highlight spatial and temporal variation in water </a:t>
            </a:r>
            <a:r>
              <a:rPr lang="en-US" i="1" dirty="0">
                <a:solidFill>
                  <a:srgbClr val="000000"/>
                </a:solidFill>
              </a:rPr>
              <a:t>surface</a:t>
            </a:r>
            <a:r>
              <a:rPr lang="en-US" dirty="0">
                <a:solidFill>
                  <a:srgbClr val="000000"/>
                </a:solidFill>
              </a:rPr>
              <a:t> temperature using a spatial extent of 5 miles downstream and 13 miles upstream from Browns Ferry. The team created a collection of maps to </a:t>
            </a:r>
            <a:r>
              <a:rPr lang="en-US" dirty="0" err="1">
                <a:solidFill>
                  <a:srgbClr val="000000"/>
                </a:solidFill>
              </a:rPr>
              <a:t>visualise</a:t>
            </a:r>
            <a:r>
              <a:rPr lang="en-US" dirty="0">
                <a:solidFill>
                  <a:srgbClr val="000000"/>
                </a:solidFill>
              </a:rPr>
              <a:t> seasonal and yearly water temperature variation. These visualizations provide new perspectives on the behavior of thermal effluent at different locations along the Tennessee River as well as spatial insights concerning the impact of the uprate on the water temperature near Browns Ferry.</a:t>
            </a: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 </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3F3F3F"/>
              </a:solidFill>
            </a:endParaRPr>
          </a:p>
          <a:p>
            <a:pPr marL="0" lvl="0" indent="0" algn="l" rtl="0">
              <a:lnSpc>
                <a:spcPct val="100000"/>
              </a:lnSpc>
              <a:spcBef>
                <a:spcPts val="0"/>
              </a:spcBef>
              <a:spcAft>
                <a:spcPts val="0"/>
              </a:spcAft>
              <a:buClr>
                <a:schemeClr val="dk1"/>
              </a:buClr>
              <a:buSzPts val="1400"/>
              <a:buFont typeface="Arial"/>
              <a:buNone/>
            </a:pPr>
            <a:r>
              <a:rPr lang="en-US" dirty="0">
                <a:solidFill>
                  <a:srgbClr val="3F3F3F"/>
                </a:solidFill>
              </a:rPr>
              <a:t>Image source: Lisa Dong (media release forms signed by TVA)</a:t>
            </a:r>
            <a:endParaRPr b="1" dirty="0">
              <a:solidFill>
                <a:srgbClr val="3F3F3F"/>
              </a:solidFill>
            </a:endParaRPr>
          </a:p>
          <a:p>
            <a:pPr marL="0" lvl="0" indent="0" algn="l" rtl="0">
              <a:lnSpc>
                <a:spcPct val="100000"/>
              </a:lnSpc>
              <a:spcBef>
                <a:spcPts val="0"/>
              </a:spcBef>
              <a:spcAft>
                <a:spcPts val="0"/>
              </a:spcAft>
              <a:buSzPts val="1400"/>
              <a:buNone/>
            </a:pPr>
            <a:endParaRPr dirty="0">
              <a:solidFill>
                <a:srgbClr val="3F3F3F"/>
              </a:solidFill>
            </a:endParaRPr>
          </a:p>
        </p:txBody>
      </p:sp>
      <p:sp>
        <p:nvSpPr>
          <p:cNvPr id="145" name="Google Shape;1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Here we looked at images taken from 2013, 2018, 2019. There was one image for each year that were taken at relatively the same times of the year. The table to the left shows the air temperature in addition to flow rate of each year as well. As seen here, 2013 had the coolest water temperature with high a higher flow rate than the other two years. You can see the cooler water pushing into the effluent area. </a:t>
            </a:r>
            <a:endParaRPr lang="en-NZ"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0424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Here in 2018, we see that the water was a lot warmer than in 2013. We can also see that the downstream effluent had greater spread over a greater area.</a:t>
            </a:r>
            <a:endParaRPr lang="en-NZ"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542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 In 2019, we can see that the waters were cooler than 2018 even though 2019 had higher air temperature. </a:t>
            </a:r>
            <a:endParaRPr lang="en-NZ"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646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*Lisa*</a:t>
            </a:r>
            <a:endParaRPr dirty="0"/>
          </a:p>
          <a:p>
            <a:r>
              <a:rPr lang="en-US" sz="1200" b="0" i="0" u="none" strike="noStrike" cap="none" dirty="0">
                <a:solidFill>
                  <a:schemeClr val="dk1"/>
                </a:solidFill>
                <a:effectLst/>
                <a:latin typeface="Calibri"/>
                <a:ea typeface="Calibri"/>
                <a:cs typeface="Calibri"/>
                <a:sym typeface="Calibri"/>
              </a:rPr>
              <a:t>Here we see a temperature difference map between the images taken from 2013 and 2018. As seen downstream, there is a greater increase in temperatures relative to upstream temperatures. The darker red pattern that you see in the effluent area makes sense due to the difference in flow that caused the different spatial pattern. </a:t>
            </a:r>
            <a:endParaRPr lang="en-NZ"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solidFill>
                <a:srgbClr val="FF0000"/>
              </a:solidFill>
            </a:endParaRPr>
          </a:p>
        </p:txBody>
      </p:sp>
      <p:sp>
        <p:nvSpPr>
          <p:cNvPr id="467" name="Google Shape;46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*Lisa*</a:t>
            </a:r>
            <a:endParaRPr dirty="0"/>
          </a:p>
          <a:p>
            <a:r>
              <a:rPr lang="en-US" sz="1200" b="0" i="0" u="none" strike="noStrike" cap="none" dirty="0">
                <a:solidFill>
                  <a:schemeClr val="dk1"/>
                </a:solidFill>
                <a:effectLst/>
                <a:latin typeface="Calibri"/>
                <a:ea typeface="Calibri"/>
                <a:cs typeface="Calibri"/>
                <a:sym typeface="Calibri"/>
              </a:rPr>
              <a:t>Here we see the temperature difference between the two images from 2018 and 2019. As seen here, relative to the color ramp, there was a decrease in temperatures overall. However, as you can see here in the downstream effluent area, the darker green symbolizes a greater decrease relative to upstream temperatures. This is interesting because even though 2019 had greater power output relative to 2018, there was a decrease in delta t. </a:t>
            </a:r>
            <a:endParaRPr lang="en-NZ"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solidFill>
                <a:srgbClr val="FF0000"/>
              </a:solidFill>
            </a:endParaRPr>
          </a:p>
        </p:txBody>
      </p:sp>
      <p:sp>
        <p:nvSpPr>
          <p:cNvPr id="467" name="Google Shape;46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65355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*Jessica</a:t>
            </a:r>
            <a:endParaRPr/>
          </a:p>
          <a:p>
            <a:pPr marL="457200" marR="0" lvl="0" indent="-228600" algn="l" rtl="0">
              <a:lnSpc>
                <a:spcPct val="100000"/>
              </a:lnSpc>
              <a:spcBef>
                <a:spcPts val="0"/>
              </a:spcBef>
              <a:spcAft>
                <a:spcPts val="0"/>
              </a:spcAft>
              <a:buClr>
                <a:srgbClr val="000000"/>
              </a:buClr>
              <a:buSzPts val="1400"/>
              <a:buFont typeface="Arial"/>
              <a:buNone/>
            </a:pPr>
            <a:r>
              <a:rPr lang="en-US"/>
              <a:t>As seen in these figures, we used ANOVA to calculate whether change in delta t between downstream and upstream temperature stations were statistically significant over the years. We compared images from 2013, 2018, and 2019. Our results showed that the delta t was statistically significant. As you can see here, delta t was 2.178 in 2013. It went up to 5.724 in 2018 and dropped to 3.504 in 2019. 2013 was prior to the Browns Ferry expansion so a lower delta t is expected. However, 2019 was after the Browns Ferry Expansion, but had a lower delta t than in 2018. This did not support our hypothesis in that delta t should have been even greater in 2019. </a:t>
            </a:r>
            <a:endParaRPr/>
          </a:p>
        </p:txBody>
      </p:sp>
      <p:sp>
        <p:nvSpPr>
          <p:cNvPr id="521" name="Google Shape;52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*Jessica</a:t>
            </a:r>
          </a:p>
          <a:p>
            <a:pPr marL="0" lvl="0" indent="0" algn="l" rtl="0">
              <a:lnSpc>
                <a:spcPct val="100000"/>
              </a:lnSpc>
              <a:spcBef>
                <a:spcPts val="0"/>
              </a:spcBef>
              <a:spcAft>
                <a:spcPts val="0"/>
              </a:spcAft>
              <a:buSzPts val="1400"/>
              <a:buNone/>
            </a:pPr>
            <a:endParaRPr lang="en-US" sz="1100" dirty="0"/>
          </a:p>
          <a:p>
            <a:pPr marL="0" lvl="0" indent="0" algn="l" rtl="0">
              <a:lnSpc>
                <a:spcPct val="100000"/>
              </a:lnSpc>
              <a:spcBef>
                <a:spcPts val="0"/>
              </a:spcBef>
              <a:spcAft>
                <a:spcPts val="0"/>
              </a:spcAft>
              <a:buSzPts val="1400"/>
              <a:buNone/>
            </a:pPr>
            <a:r>
              <a:rPr lang="en-US" sz="1100" dirty="0"/>
              <a:t>We also analyzed the impact of flow rate, air temperature, and power output on water surface temperature by performing a multiple regression. As you can see from the p-values, the only variable that had a significant impact on water surface temperature was flow rate. This is also demonstrated through the multiple regression plot.</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532" name="Google Shape;532;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5333dcd80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65333dcd80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*Lisa*</a:t>
            </a:r>
            <a:endParaRPr/>
          </a:p>
          <a:p>
            <a:pPr marL="0" lvl="0" indent="0" algn="l" rtl="0">
              <a:lnSpc>
                <a:spcPct val="100000"/>
              </a:lnSpc>
              <a:spcBef>
                <a:spcPts val="0"/>
              </a:spcBef>
              <a:spcAft>
                <a:spcPts val="0"/>
              </a:spcAft>
              <a:buSzPts val="1400"/>
              <a:buNone/>
            </a:pPr>
            <a:r>
              <a:rPr lang="en-US"/>
              <a:t>This comparison showed times when river flow was high and when river flow was low. We expect different temperature spatial variations based on the degree of flow. As you can see here, for the high flow day, the cold water was pushing forward downstream faster and prevented the effluent from spreading. However, if you look at low flow, the downstream area has wider range of spread from the thermal effluent. </a:t>
            </a:r>
            <a:endParaRPr/>
          </a:p>
        </p:txBody>
      </p:sp>
      <p:sp>
        <p:nvSpPr>
          <p:cNvPr id="543" name="Google Shape;543;g65333dcd80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5333dcd80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65333dcd80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*Lisa*</a:t>
            </a:r>
            <a:endParaRPr/>
          </a:p>
          <a:p>
            <a:pPr marL="0" lvl="0" indent="0" algn="l" rtl="0">
              <a:lnSpc>
                <a:spcPct val="100000"/>
              </a:lnSpc>
              <a:spcBef>
                <a:spcPts val="0"/>
              </a:spcBef>
              <a:spcAft>
                <a:spcPts val="0"/>
              </a:spcAft>
              <a:buSzPts val="1400"/>
              <a:buNone/>
            </a:pPr>
            <a:r>
              <a:rPr lang="en-US"/>
              <a:t>This comparison showed times when river flow was high and when river flow was low. We expect different temperature spatial variations based on the degree of flow. As you can see here, for the high flow day, the cold water was pushing forward downstream faster and prevented the effluent from spreading. However, if you look at low flow, the downstream area has wider range of spread from the thermal effluent. </a:t>
            </a:r>
            <a:endParaRPr/>
          </a:p>
        </p:txBody>
      </p:sp>
      <p:sp>
        <p:nvSpPr>
          <p:cNvPr id="543" name="Google Shape;543;g65333dcd80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316556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*Lisa*</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Here is our model comparison where we compared one image from the model and from ECOSTRESS. These two maps here show that the temperatures predicted by ECOSTRESS were cooler than the model. We generated random points for the model and satellite comparison for the statistical analyses. Jessica will talk about this.</a:t>
            </a:r>
            <a:endParaRPr dirty="0"/>
          </a:p>
        </p:txBody>
      </p:sp>
      <p:sp>
        <p:nvSpPr>
          <p:cNvPr id="571" name="Google Shape;571;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b238fd4a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b238fd4aa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3F3F3F"/>
                </a:solidFill>
              </a:rPr>
              <a:t>*Rachel*</a:t>
            </a:r>
            <a:endParaRPr dirty="0">
              <a:solidFill>
                <a:srgbClr val="3F3F3F"/>
              </a:solidFill>
            </a:endParaRPr>
          </a:p>
          <a:p>
            <a:pPr marL="0" lvl="0" indent="0" algn="l" rtl="0">
              <a:spcBef>
                <a:spcPts val="0"/>
              </a:spcBef>
              <a:spcAft>
                <a:spcPts val="0"/>
              </a:spcAft>
              <a:buNone/>
            </a:pPr>
            <a:endParaRPr dirty="0">
              <a:solidFill>
                <a:srgbClr val="3F3F3F"/>
              </a:solidFill>
            </a:endParaRPr>
          </a:p>
          <a:p>
            <a:pPr marL="0" lvl="0" indent="0" algn="l" rtl="0">
              <a:spcBef>
                <a:spcPts val="0"/>
              </a:spcBef>
              <a:spcAft>
                <a:spcPts val="0"/>
              </a:spcAft>
              <a:buNone/>
            </a:pPr>
            <a:r>
              <a:rPr lang="en-US" dirty="0">
                <a:solidFill>
                  <a:srgbClr val="3F3F3F"/>
                </a:solidFill>
              </a:rPr>
              <a:t>The Tennessee Valley Authority (TVA) operates three nuclear plants along the Tennessee River, leading the way for nuclear power generation throughout seven of the southeastern United States. The TVA is a federal corporation created in 1933, providing holistic solutions to energy generation and resource management.</a:t>
            </a:r>
            <a:endParaRPr dirty="0">
              <a:solidFill>
                <a:srgbClr val="3F3F3F"/>
              </a:solidFill>
            </a:endParaRPr>
          </a:p>
          <a:p>
            <a:pPr marL="0" lvl="0" indent="0" algn="l" rtl="0">
              <a:spcBef>
                <a:spcPts val="0"/>
              </a:spcBef>
              <a:spcAft>
                <a:spcPts val="0"/>
              </a:spcAft>
              <a:buClr>
                <a:schemeClr val="dk1"/>
              </a:buClr>
              <a:buSzPts val="1400"/>
              <a:buFont typeface="Arial"/>
              <a:buNone/>
            </a:pPr>
            <a:endParaRPr dirty="0">
              <a:solidFill>
                <a:srgbClr val="3F3F3F"/>
              </a:solidFill>
            </a:endParaRPr>
          </a:p>
          <a:p>
            <a:pPr marL="0" lvl="0" indent="0" algn="l" rtl="0">
              <a:spcBef>
                <a:spcPts val="0"/>
              </a:spcBef>
              <a:spcAft>
                <a:spcPts val="0"/>
              </a:spcAft>
              <a:buNone/>
            </a:pPr>
            <a:r>
              <a:rPr lang="en-US" dirty="0"/>
              <a:t>TVA's three nuclear power plants: Browns Ferry, Sequoyah, and Watts Bar are positioned along the Tennessee River. These plants have a combined generating capacity of over 7,500 </a:t>
            </a:r>
            <a:r>
              <a:rPr lang="en-US" dirty="0" err="1"/>
              <a:t>megawatts!</a:t>
            </a:r>
            <a:r>
              <a:rPr lang="en-US" sz="1350" dirty="0" err="1">
                <a:solidFill>
                  <a:srgbClr val="FFFFFF"/>
                </a:solidFill>
                <a:latin typeface="Arial"/>
                <a:ea typeface="Arial"/>
                <a:cs typeface="Arial"/>
                <a:sym typeface="Arial"/>
              </a:rPr>
              <a:t>gawatts</a:t>
            </a:r>
            <a:r>
              <a:rPr lang="en-US" sz="1350" dirty="0">
                <a:solidFill>
                  <a:srgbClr val="FFFFFF"/>
                </a:solidFill>
                <a:latin typeface="Arial"/>
                <a:ea typeface="Arial"/>
                <a:cs typeface="Arial"/>
                <a:sym typeface="Arial"/>
              </a:rPr>
              <a:t>!</a:t>
            </a:r>
            <a:endParaRPr dirty="0"/>
          </a:p>
        </p:txBody>
      </p:sp>
      <p:sp>
        <p:nvSpPr>
          <p:cNvPr id="128" name="Google Shape;128;g6b238fd4aa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*Jessica*</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This graph shows water temperatures sampled from the 100 random points. The red line represents the temperatures predicted by the Delft3D model, while the purple line represents the temperatures measured by ECOSTRESS. As you can see, the model consistently predicted higher temperatures compared to ECOSTRESS at the same points. On average, temperatures from the model image were 3.6 degrees F higher than temperatures measured by ECOSTRESS. We found this difference to be statistically significant by conducting a one-tailed t-test on this data.</a:t>
            </a:r>
            <a:endParaRPr dirty="0"/>
          </a:p>
        </p:txBody>
      </p:sp>
      <p:sp>
        <p:nvSpPr>
          <p:cNvPr id="605" name="Google Shape;60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dirty="0"/>
              <a:t>*Sam</a:t>
            </a:r>
            <a:endParaRPr sz="1100" dirty="0"/>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chemeClr val="dk1"/>
                </a:solidFill>
                <a:latin typeface="Calibri"/>
                <a:ea typeface="Calibri"/>
                <a:cs typeface="Calibri"/>
                <a:sym typeface="Calibri"/>
              </a:rPr>
              <a:t>These figures show how well NASA Earth observations temperatures matched river gage temperatures at Browns Ferry Nuclear Power Plant and Sequoyah Nuclear Power Plant. The figure on the left shows a histogram of in situ and satellite temperature difference at </a:t>
            </a:r>
            <a:r>
              <a:rPr lang="en-US" sz="1100" b="1" i="0" u="none" strike="noStrike" cap="none" dirty="0">
                <a:solidFill>
                  <a:schemeClr val="dk1"/>
                </a:solidFill>
                <a:latin typeface="Calibri"/>
                <a:ea typeface="Calibri"/>
                <a:cs typeface="Calibri"/>
                <a:sym typeface="Calibri"/>
              </a:rPr>
              <a:t>BFNP</a:t>
            </a:r>
            <a:r>
              <a:rPr lang="en-US" sz="1100" b="0" i="0" u="none" strike="noStrike" cap="none" dirty="0">
                <a:solidFill>
                  <a:schemeClr val="dk1"/>
                </a:solidFill>
                <a:latin typeface="Calibri"/>
                <a:ea typeface="Calibri"/>
                <a:cs typeface="Calibri"/>
                <a:sym typeface="Calibri"/>
              </a:rPr>
              <a:t>. 95% of EO thermal values (or 2 standard deviations) are within -5.71 and 4.87 °F of </a:t>
            </a:r>
            <a:r>
              <a:rPr lang="en-US" sz="1100" b="0" i="1" u="none" strike="noStrike" cap="none" dirty="0">
                <a:solidFill>
                  <a:schemeClr val="dk1"/>
                </a:solidFill>
                <a:latin typeface="Calibri"/>
                <a:ea typeface="Calibri"/>
                <a:cs typeface="Calibri"/>
                <a:sym typeface="Calibri"/>
              </a:rPr>
              <a:t>in situ</a:t>
            </a:r>
            <a:r>
              <a:rPr lang="en-US" sz="1100" b="0" i="0" u="none" strike="noStrike" cap="none" dirty="0">
                <a:solidFill>
                  <a:schemeClr val="dk1"/>
                </a:solidFill>
                <a:latin typeface="Calibri"/>
                <a:ea typeface="Calibri"/>
                <a:cs typeface="Calibri"/>
                <a:sym typeface="Calibri"/>
              </a:rPr>
              <a:t> data (mean = -0.42, s = 2.6).</a:t>
            </a:r>
            <a:endParaRPr sz="1050" dirty="0"/>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chemeClr val="dk1"/>
                </a:solidFill>
                <a:latin typeface="Calibri"/>
                <a:ea typeface="Calibri"/>
                <a:cs typeface="Calibri"/>
                <a:sym typeface="Calibri"/>
              </a:rPr>
              <a:t>The table on the right shows the histogram of in situ and satellite temperature difference at </a:t>
            </a:r>
            <a:r>
              <a:rPr lang="en-US" sz="1100" b="1" i="0" u="none" strike="noStrike" cap="none" dirty="0">
                <a:solidFill>
                  <a:schemeClr val="dk1"/>
                </a:solidFill>
                <a:latin typeface="Calibri"/>
                <a:ea typeface="Calibri"/>
                <a:cs typeface="Calibri"/>
                <a:sym typeface="Calibri"/>
              </a:rPr>
              <a:t>SNP</a:t>
            </a:r>
            <a:r>
              <a:rPr lang="en-US" sz="1100" b="0" i="0" u="none" strike="noStrike" cap="none" dirty="0">
                <a:solidFill>
                  <a:schemeClr val="dk1"/>
                </a:solidFill>
                <a:latin typeface="Calibri"/>
                <a:ea typeface="Calibri"/>
                <a:cs typeface="Calibri"/>
                <a:sym typeface="Calibri"/>
              </a:rPr>
              <a:t>. 95% of EO thermal values (or 2 standard deviations) are within -9.8 and 6.5 °F of </a:t>
            </a:r>
            <a:r>
              <a:rPr lang="en-US" sz="1100" b="0" i="1" u="none" strike="noStrike" cap="none" dirty="0">
                <a:solidFill>
                  <a:schemeClr val="dk1"/>
                </a:solidFill>
                <a:latin typeface="Calibri"/>
                <a:ea typeface="Calibri"/>
                <a:cs typeface="Calibri"/>
                <a:sym typeface="Calibri"/>
              </a:rPr>
              <a:t>in situ</a:t>
            </a:r>
            <a:r>
              <a:rPr lang="en-US" sz="1100" b="0" i="0" u="none" strike="noStrike" cap="none" dirty="0">
                <a:solidFill>
                  <a:schemeClr val="dk1"/>
                </a:solidFill>
                <a:latin typeface="Calibri"/>
                <a:ea typeface="Calibri"/>
                <a:cs typeface="Calibri"/>
                <a:sym typeface="Calibri"/>
              </a:rPr>
              <a:t> data (mean = -1.6, s = 4.1).</a:t>
            </a:r>
            <a:r>
              <a:rPr lang="en-US" sz="105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050" b="0" i="0" u="none" strike="noStrike" cap="none" dirty="0">
                <a:solidFill>
                  <a:schemeClr val="dk1"/>
                </a:solidFill>
                <a:latin typeface="Calibri"/>
                <a:ea typeface="Calibri"/>
                <a:cs typeface="Calibri"/>
                <a:sym typeface="Calibri"/>
              </a:rPr>
              <a:t>Earth Observations did not perform as well at SNP as they did at BFNP when compared with in situ gage data. One explanation for this discrepancy is that SNP has temperature gages near the shore in contrast to BFNP. Since SNP gage locations were near the riverbank, it is likely that the satellite pixel that contained the gage station was mixed with land and water surfaces. This was not a problem at BFNP, where gage locations are sufficiently far from the river banks.</a:t>
            </a:r>
            <a:endParaRPr sz="1100" dirty="0"/>
          </a:p>
          <a:p>
            <a:pPr marL="0" lvl="0" indent="0" algn="l" rtl="0">
              <a:lnSpc>
                <a:spcPct val="100000"/>
              </a:lnSpc>
              <a:spcBef>
                <a:spcPts val="0"/>
              </a:spcBef>
              <a:spcAft>
                <a:spcPts val="0"/>
              </a:spcAft>
              <a:buSzPts val="1400"/>
              <a:buNone/>
            </a:pPr>
            <a:endParaRPr sz="1100" dirty="0"/>
          </a:p>
        </p:txBody>
      </p:sp>
      <p:sp>
        <p:nvSpPr>
          <p:cNvPr id="614" name="Google Shape;614;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*Sam</a:t>
            </a:r>
            <a:endParaRPr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These figures show how well NASA Earth observations temperatures matched river gage temperatures at Browns Ferry Nuclear Power Plant and Sequoyah Nuclear Power Plant. The figure on the left shows a histogram of in situ and satellite temperature difference at </a:t>
            </a:r>
            <a:r>
              <a:rPr lang="en-US" sz="1200" b="1" i="0" u="none" strike="noStrike" cap="none" dirty="0">
                <a:solidFill>
                  <a:schemeClr val="dk1"/>
                </a:solidFill>
                <a:latin typeface="Calibri"/>
                <a:ea typeface="Calibri"/>
                <a:cs typeface="Calibri"/>
                <a:sym typeface="Calibri"/>
              </a:rPr>
              <a:t>BFNP</a:t>
            </a:r>
            <a:r>
              <a:rPr lang="en-US" sz="1200" b="0" i="0" u="none" strike="noStrike" cap="none" dirty="0">
                <a:solidFill>
                  <a:schemeClr val="dk1"/>
                </a:solidFill>
                <a:latin typeface="Calibri"/>
                <a:ea typeface="Calibri"/>
                <a:cs typeface="Calibri"/>
                <a:sym typeface="Calibri"/>
              </a:rPr>
              <a:t>. 95% of EO thermal values (or 2 standard deviations) are within -5.71 and 4.87 °F of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data (mean = -0.42, s = 2.6).</a:t>
            </a:r>
            <a:endParaRPr sz="1100"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table on the right shows the histogram of in situ and satellite temperature difference at </a:t>
            </a:r>
            <a:r>
              <a:rPr lang="en-US" sz="1200" b="1" i="0" u="none" strike="noStrike" cap="none" dirty="0">
                <a:solidFill>
                  <a:schemeClr val="dk1"/>
                </a:solidFill>
                <a:latin typeface="Calibri"/>
                <a:ea typeface="Calibri"/>
                <a:cs typeface="Calibri"/>
                <a:sym typeface="Calibri"/>
              </a:rPr>
              <a:t>SNP</a:t>
            </a:r>
            <a:r>
              <a:rPr lang="en-US" sz="1200" b="0" i="0" u="none" strike="noStrike" cap="none" dirty="0">
                <a:solidFill>
                  <a:schemeClr val="dk1"/>
                </a:solidFill>
                <a:latin typeface="Calibri"/>
                <a:ea typeface="Calibri"/>
                <a:cs typeface="Calibri"/>
                <a:sym typeface="Calibri"/>
              </a:rPr>
              <a:t>. 95% of EO thermal values (or 2 standard deviations) are within -9.8 and 6.5 °F of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data (mean = -1.6, s = 4.1).</a:t>
            </a:r>
            <a:r>
              <a:rPr lang="en-US" sz="11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chemeClr val="dk1"/>
                </a:solidFill>
                <a:latin typeface="Calibri"/>
                <a:ea typeface="Calibri"/>
                <a:cs typeface="Calibri"/>
                <a:sym typeface="Calibri"/>
              </a:rPr>
              <a:t>Earth Observations did not perform as well at SNP as they did at BFNP when compared with in situ gage data. One explanation for this discrepancy is that SNP has temperature gages near the shore in contrast to BFNP. Since SNP gage locations were near the riverbank, it is likely that the satellite pixel that contained the gage station was mixed with land and water surfaces. This was not a problem at BFNP, where gage locations are sufficiently far from the riverbanks.</a:t>
            </a:r>
            <a:endParaRPr dirty="0"/>
          </a:p>
        </p:txBody>
      </p:sp>
      <p:sp>
        <p:nvSpPr>
          <p:cNvPr id="625" name="Google Shape;625;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3F3F3F"/>
                </a:solidFill>
                <a:latin typeface="Century Gothic"/>
                <a:ea typeface="Century Gothic"/>
                <a:cs typeface="Century Gothic"/>
                <a:sym typeface="Century Gothic"/>
              </a:rPr>
              <a:t>*Sam</a:t>
            </a:r>
            <a:endParaRPr dirty="0">
              <a:solidFill>
                <a:srgbClr val="3F3F3F"/>
              </a:solidFill>
              <a:latin typeface="Century Gothic"/>
              <a:ea typeface="Century Gothic"/>
              <a:cs typeface="Century Gothic"/>
              <a:sym typeface="Century Gothic"/>
            </a:endParaRPr>
          </a:p>
          <a:p>
            <a:pPr lvl="0"/>
            <a:r>
              <a:rPr lang="en-US" sz="1200" b="0" i="0" u="none" strike="noStrike" cap="none" dirty="0">
                <a:solidFill>
                  <a:schemeClr val="dk1"/>
                </a:solidFill>
                <a:effectLst/>
                <a:latin typeface="Calibri"/>
                <a:ea typeface="Calibri"/>
                <a:cs typeface="Calibri"/>
                <a:sym typeface="Calibri"/>
              </a:rPr>
              <a:t>Course spatial resolution: A piece of our project was comparing sensor temperature with satellite pixel temperature. The discrepancy between the point temperature values and area temperature values likely introduced error.</a:t>
            </a:r>
          </a:p>
          <a:p>
            <a:pPr lvl="0"/>
            <a:r>
              <a:rPr lang="en-US" sz="1200" b="0" i="0" u="none" strike="noStrike" cap="none" dirty="0">
                <a:solidFill>
                  <a:schemeClr val="dk1"/>
                </a:solidFill>
                <a:effectLst/>
                <a:latin typeface="Calibri"/>
                <a:ea typeface="Calibri"/>
                <a:cs typeface="Calibri"/>
                <a:sym typeface="Calibri"/>
              </a:rPr>
              <a:t>Sparse Temporal resolution: To meet regulation the TVA records river temperatures every 15 minutes. Satellite monitoring cannot match this temporal resolution. </a:t>
            </a:r>
          </a:p>
          <a:p>
            <a:pPr lvl="0"/>
            <a:r>
              <a:rPr lang="en-US" sz="1200" b="0" i="0" u="none" strike="noStrike" cap="none" dirty="0">
                <a:solidFill>
                  <a:schemeClr val="dk1"/>
                </a:solidFill>
                <a:effectLst/>
                <a:latin typeface="Calibri"/>
                <a:ea typeface="Calibri"/>
                <a:cs typeface="Calibri"/>
                <a:sym typeface="Calibri"/>
              </a:rPr>
              <a:t>Limited Available Data: At browns ferry plant there are only 5 gage stations or points to compare sensor accuracy with.</a:t>
            </a:r>
          </a:p>
          <a:p>
            <a:pPr lvl="0"/>
            <a:r>
              <a:rPr lang="en-US" sz="1200" b="0" i="0" u="none" strike="noStrike" cap="none" dirty="0">
                <a:solidFill>
                  <a:schemeClr val="dk1"/>
                </a:solidFill>
                <a:effectLst/>
                <a:latin typeface="Calibri"/>
                <a:ea typeface="Calibri"/>
                <a:cs typeface="Calibri"/>
                <a:sym typeface="Calibri"/>
              </a:rPr>
              <a:t>Clouds: Certain times of the year were omitted because of excessive cloud cover. Lightly clouded images also introduced error into some of our statistics.</a:t>
            </a:r>
          </a:p>
          <a:p>
            <a:pPr marL="0" lvl="0" indent="0" algn="l" rtl="0">
              <a:lnSpc>
                <a:spcPct val="100000"/>
              </a:lnSpc>
              <a:spcBef>
                <a:spcPts val="0"/>
              </a:spcBef>
              <a:spcAft>
                <a:spcPts val="0"/>
              </a:spcAft>
              <a:buSzPts val="1400"/>
              <a:buNone/>
            </a:pPr>
            <a:endParaRPr dirty="0">
              <a:solidFill>
                <a:srgbClr val="3F3F3F"/>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solidFill>
                  <a:srgbClr val="3F3F3F"/>
                </a:solidFill>
                <a:latin typeface="Century Gothic"/>
                <a:ea typeface="Century Gothic"/>
                <a:cs typeface="Century Gothic"/>
                <a:sym typeface="Century Gothic"/>
              </a:rPr>
              <a:t>Image sources: Lisa Dong, Samuel Tatum</a:t>
            </a:r>
            <a:endParaRPr dirty="0"/>
          </a:p>
        </p:txBody>
      </p:sp>
      <p:sp>
        <p:nvSpPr>
          <p:cNvPr id="637" name="Google Shape;6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*Rachel*</a:t>
            </a:r>
            <a:endParaRPr lang="en-US" dirty="0">
              <a:effectLst/>
            </a:endParaRPr>
          </a:p>
          <a:p>
            <a:pPr rtl="0"/>
            <a:r>
              <a:rPr lang="en-US" sz="1200" b="0" i="0" u="none" strike="noStrike" cap="none" dirty="0">
                <a:solidFill>
                  <a:schemeClr val="dk1"/>
                </a:solidFill>
                <a:effectLst/>
                <a:latin typeface="Calibri"/>
                <a:ea typeface="Calibri"/>
                <a:cs typeface="Calibri"/>
                <a:sym typeface="Calibri"/>
              </a:rPr>
              <a:t>NASA Earth observations may be useful in helping to confirm that the TVA’s temperature model is able to capture temperature variations. However, due to low spatial resolution, low temporal resolution, and earth observation errors, it cannot help the TVA report temperatures for compliance.</a:t>
            </a:r>
            <a:endParaRPr lang="en-US" dirty="0">
              <a:effectLst/>
            </a:endParaRPr>
          </a:p>
          <a:p>
            <a:pPr rtl="0"/>
            <a:r>
              <a:rPr lang="en-US" sz="1200" b="0" i="0" u="none" strike="noStrike" cap="none" dirty="0">
                <a:solidFill>
                  <a:schemeClr val="dk1"/>
                </a:solidFill>
                <a:effectLst/>
                <a:latin typeface="Calibri"/>
                <a:ea typeface="Calibri"/>
                <a:cs typeface="Calibri"/>
                <a:sym typeface="Calibri"/>
              </a:rPr>
              <a:t>In addition, we did see that river flow rate has a significant impact on river surface temperature whereas flow increased, delta t decreased. Flow rates is also one of the main factors that affect spatial trends in temperature. </a:t>
            </a:r>
            <a:endParaRPr lang="en-US" dirty="0">
              <a:effectLst/>
            </a:endParaRPr>
          </a:p>
        </p:txBody>
      </p:sp>
      <p:sp>
        <p:nvSpPr>
          <p:cNvPr id="668" name="Google Shape;6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*Rachel*</a:t>
            </a:r>
            <a:endParaRPr dirty="0"/>
          </a:p>
          <a:p>
            <a:pPr marL="0" lvl="0" indent="0" algn="l" rtl="0">
              <a:lnSpc>
                <a:spcPct val="100000"/>
              </a:lnSpc>
              <a:spcBef>
                <a:spcPts val="0"/>
              </a:spcBef>
              <a:spcAft>
                <a:spcPts val="0"/>
              </a:spcAft>
              <a:buSzPts val="1400"/>
              <a:buNone/>
            </a:pPr>
            <a:r>
              <a:rPr lang="en-US" dirty="0">
                <a:solidFill>
                  <a:srgbClr val="000000"/>
                </a:solidFill>
                <a:highlight>
                  <a:srgbClr val="F8F8F8"/>
                </a:highlight>
              </a:rPr>
              <a:t>Moving forward, the TVA and NASA DEVELOP are actively making plans to experiment with other applications using NASA's Earth observations to enhance and supplement monitoring for environmental and ecosystem impacts near Browns Ferry.</a:t>
            </a:r>
            <a:endParaRPr dirty="0">
              <a:solidFill>
                <a:srgbClr val="000000"/>
              </a:solidFill>
              <a:highlight>
                <a:srgbClr val="F8F8F8"/>
              </a:highlight>
            </a:endParaRPr>
          </a:p>
          <a:p>
            <a:pPr marL="0" lvl="0" indent="0" algn="l" rtl="0">
              <a:lnSpc>
                <a:spcPct val="100000"/>
              </a:lnSpc>
              <a:spcBef>
                <a:spcPts val="0"/>
              </a:spcBef>
              <a:spcAft>
                <a:spcPts val="0"/>
              </a:spcAft>
              <a:buSzPts val="1400"/>
              <a:buNone/>
            </a:pPr>
            <a:endParaRPr dirty="0">
              <a:solidFill>
                <a:srgbClr val="000000"/>
              </a:solidFill>
              <a:highlight>
                <a:srgbClr val="F8F8F8"/>
              </a:highlight>
            </a:endParaRPr>
          </a:p>
          <a:p>
            <a:pPr marL="0" lvl="0" indent="0" algn="l" rtl="0">
              <a:lnSpc>
                <a:spcPct val="100000"/>
              </a:lnSpc>
              <a:spcBef>
                <a:spcPts val="0"/>
              </a:spcBef>
              <a:spcAft>
                <a:spcPts val="0"/>
              </a:spcAft>
              <a:buSzPts val="1400"/>
              <a:buNone/>
            </a:pPr>
            <a:r>
              <a:rPr lang="en-US" dirty="0">
                <a:solidFill>
                  <a:srgbClr val="000000"/>
                </a:solidFill>
                <a:highlight>
                  <a:srgbClr val="F8F8F8"/>
                </a:highlight>
              </a:rPr>
              <a:t>Examples of future work include, but are not limited to:</a:t>
            </a:r>
            <a:endParaRPr dirty="0">
              <a:solidFill>
                <a:srgbClr val="000000"/>
              </a:solidFill>
              <a:highlight>
                <a:srgbClr val="F8F8F8"/>
              </a:highlight>
            </a:endParaRPr>
          </a:p>
          <a:p>
            <a:pPr marL="0" lvl="0" indent="0" algn="l" rtl="0">
              <a:lnSpc>
                <a:spcPct val="100000"/>
              </a:lnSpc>
              <a:spcBef>
                <a:spcPts val="0"/>
              </a:spcBef>
              <a:spcAft>
                <a:spcPts val="0"/>
              </a:spcAft>
              <a:buSzPts val="1400"/>
              <a:buNone/>
            </a:pPr>
            <a:r>
              <a:rPr lang="en-US" dirty="0">
                <a:solidFill>
                  <a:srgbClr val="000000"/>
                </a:solidFill>
                <a:highlight>
                  <a:srgbClr val="F8F8F8"/>
                </a:highlight>
              </a:rPr>
              <a:t>-Comparing temperatures predicted by the Delft3D model with NASA Earth observation temperatures. This can help the TVA see if their model is able to capture temperature spatial variations.</a:t>
            </a:r>
            <a:endParaRPr dirty="0">
              <a:solidFill>
                <a:srgbClr val="000000"/>
              </a:solidFill>
              <a:highlight>
                <a:srgbClr val="F8F8F8"/>
              </a:highlight>
            </a:endParaRPr>
          </a:p>
          <a:p>
            <a:pPr marL="0" lvl="0" indent="0" algn="l" rtl="0">
              <a:lnSpc>
                <a:spcPct val="100000"/>
              </a:lnSpc>
              <a:spcBef>
                <a:spcPts val="0"/>
              </a:spcBef>
              <a:spcAft>
                <a:spcPts val="0"/>
              </a:spcAft>
              <a:buSzPts val="1400"/>
              <a:buNone/>
            </a:pPr>
            <a:r>
              <a:rPr lang="en-US" dirty="0">
                <a:solidFill>
                  <a:srgbClr val="000000"/>
                </a:solidFill>
                <a:highlight>
                  <a:srgbClr val="F8F8F8"/>
                </a:highlight>
              </a:rPr>
              <a:t>-The TVA struggles with overgrowth of aquatic vegetation clogging their intake. The team can use Sentinel to mitigate this problem by predicting the growth of aquatic vegetation</a:t>
            </a:r>
            <a:endParaRPr dirty="0">
              <a:solidFill>
                <a:srgbClr val="000000"/>
              </a:solidFill>
              <a:highlight>
                <a:srgbClr val="F8F8F8"/>
              </a:highlight>
            </a:endParaRPr>
          </a:p>
          <a:p>
            <a:pPr marL="0" lvl="0" indent="0" algn="l" rtl="0">
              <a:lnSpc>
                <a:spcPct val="100000"/>
              </a:lnSpc>
              <a:spcBef>
                <a:spcPts val="0"/>
              </a:spcBef>
              <a:spcAft>
                <a:spcPts val="0"/>
              </a:spcAft>
              <a:buSzPts val="1400"/>
              <a:buNone/>
            </a:pPr>
            <a:r>
              <a:rPr lang="en-US" dirty="0">
                <a:solidFill>
                  <a:srgbClr val="000000"/>
                </a:solidFill>
                <a:highlight>
                  <a:srgbClr val="F8F8F8"/>
                </a:highlight>
              </a:rPr>
              <a:t>-Finally, Earth observations can be useful to measure the spatial distribution and abundance of wildlife both upstream and downstream from TVA’s various nuclear plants</a:t>
            </a:r>
            <a:endParaRPr dirty="0">
              <a:solidFill>
                <a:srgbClr val="000000"/>
              </a:solidFill>
              <a:highlight>
                <a:srgbClr val="F8F8F8"/>
              </a:highlight>
            </a:endParaRPr>
          </a:p>
        </p:txBody>
      </p:sp>
      <p:sp>
        <p:nvSpPr>
          <p:cNvPr id="675" name="Google Shape;6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*RACHEL*</a:t>
            </a:r>
            <a:endParaRPr lang="en-US" dirty="0">
              <a:effectLst/>
            </a:endParaRPr>
          </a:p>
          <a:p>
            <a:pPr rtl="0"/>
            <a:br>
              <a:rPr lang="en-US" dirty="0"/>
            </a:br>
            <a:r>
              <a:rPr lang="en-US" sz="1200" b="0" i="0" u="none" strike="noStrike" cap="none" dirty="0">
                <a:solidFill>
                  <a:schemeClr val="dk1"/>
                </a:solidFill>
                <a:effectLst/>
                <a:latin typeface="Calibri"/>
                <a:ea typeface="Calibri"/>
                <a:cs typeface="Calibri"/>
                <a:sym typeface="Calibri"/>
              </a:rPr>
              <a:t>The TVA and other sources of power generation get a bad rap due to harm to environment as well as economic strain. However, through the team’s exploration of the temperature values and interaction with TVA’s hydrothermal team, we wanted to highlight the positive efforts the TVA is making towards responsible ecological decision making. To engage the public and to encourage positive engagement with the TVA’s efforts we created a story map to showcase both the TVA’s work in nuclear power as well as the incorporation of NASA’s earth observations in supplementation of TVA’s goals. This will be available to the TVA to promote both NASA and Nuclear energy in the future. </a:t>
            </a:r>
            <a:endParaRPr lang="en-US"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269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6537ad30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*Rachel*</a:t>
            </a:r>
            <a:endParaRPr/>
          </a:p>
          <a:p>
            <a:pPr marL="0" lvl="0" indent="0" algn="l" rtl="0">
              <a:lnSpc>
                <a:spcPct val="100000"/>
              </a:lnSpc>
              <a:spcBef>
                <a:spcPts val="0"/>
              </a:spcBef>
              <a:spcAft>
                <a:spcPts val="0"/>
              </a:spcAft>
              <a:buSzPts val="1400"/>
              <a:buNone/>
            </a:pPr>
            <a:r>
              <a:rPr lang="en-US"/>
              <a:t>We would like to thank our science advisors, fellow, mentors and end users for their contributions and assistance to this project. </a:t>
            </a:r>
            <a:endParaRPr/>
          </a:p>
        </p:txBody>
      </p:sp>
      <p:sp>
        <p:nvSpPr>
          <p:cNvPr id="681" name="Google Shape;681;g6537ad300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*Rachel*</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The TVA manages three nuclear plants along the Tennessee River - Browns Ferry, Sequoyah, and Watts Bar. One of the TVA’s concerns regarding its nuclear plants is thermal pollution of the river due to water discharged from the plants’ cooling systems. We used data from </a:t>
            </a:r>
            <a:r>
              <a:rPr lang="en-US" i="1" dirty="0"/>
              <a:t>in situ </a:t>
            </a:r>
            <a:r>
              <a:rPr lang="en-US" dirty="0"/>
              <a:t>temperature stations and the TVA’s </a:t>
            </a:r>
            <a:r>
              <a:rPr lang="en-US" dirty="0">
                <a:highlight>
                  <a:srgbClr val="FFFF00"/>
                </a:highlight>
              </a:rPr>
              <a:t>Delft3D model,</a:t>
            </a:r>
            <a:r>
              <a:rPr lang="en-US" dirty="0"/>
              <a:t> as well as thermal remote sensing data, to evaluate the water surface temperature of the Tennessee River from 2013 to 2019. Our project focused on the Browns Ferry plant, however, we also applied our methodology to the Sequoyah plant in order to test applicability to the rest of the Tennessee River watershed. We chose not to include Watts Bar because the facility uses less water, and therefore does not collect as much data to monitor water temperature.</a:t>
            </a:r>
            <a:endParaRPr dirty="0"/>
          </a:p>
          <a:p>
            <a:pPr marL="0" lvl="0" indent="0" algn="l" rtl="0">
              <a:lnSpc>
                <a:spcPct val="100000"/>
              </a:lnSpc>
              <a:spcBef>
                <a:spcPts val="0"/>
              </a:spcBef>
              <a:spcAft>
                <a:spcPts val="0"/>
              </a:spcAft>
              <a:buSzPts val="1400"/>
              <a:buNone/>
            </a:pPr>
            <a:endParaRPr u="sng" dirty="0">
              <a:solidFill>
                <a:srgbClr val="3F3F3F"/>
              </a:solidFill>
            </a:endParaRPr>
          </a:p>
          <a:p>
            <a:pPr marL="0" lvl="0" indent="0" algn="l" rtl="0">
              <a:lnSpc>
                <a:spcPct val="100000"/>
              </a:lnSpc>
              <a:spcBef>
                <a:spcPts val="0"/>
              </a:spcBef>
              <a:spcAft>
                <a:spcPts val="0"/>
              </a:spcAft>
              <a:buSzPts val="1400"/>
              <a:buNone/>
            </a:pPr>
            <a:r>
              <a:rPr lang="en-US" dirty="0">
                <a:solidFill>
                  <a:srgbClr val="3F3F3F"/>
                </a:solidFill>
              </a:rPr>
              <a:t> [If questions are asked on why we chose 2013, we will say that 2015-2016 were dry years and 2018 was a very wet year. In order to have a better representation of the system, we went a few more years back and chose to start in 2013.]</a:t>
            </a:r>
            <a:endParaRPr dirty="0">
              <a:solidFill>
                <a:srgbClr val="3F3F3F"/>
              </a:solidFill>
            </a:endParaRPr>
          </a:p>
          <a:p>
            <a:pPr marL="0" lvl="0" indent="0" algn="l" rtl="0">
              <a:lnSpc>
                <a:spcPct val="100000"/>
              </a:lnSpc>
              <a:spcBef>
                <a:spcPts val="0"/>
              </a:spcBef>
              <a:spcAft>
                <a:spcPts val="0"/>
              </a:spcAft>
              <a:buSzPts val="1400"/>
              <a:buNone/>
            </a:pPr>
            <a:endParaRPr dirty="0">
              <a:solidFill>
                <a:srgbClr val="3F3F3F"/>
              </a:solidFill>
            </a:endParaRPr>
          </a:p>
          <a:p>
            <a:pPr marL="0" lvl="0" indent="0" algn="l" rtl="0">
              <a:lnSpc>
                <a:spcPct val="100000"/>
              </a:lnSpc>
              <a:spcBef>
                <a:spcPts val="0"/>
              </a:spcBef>
              <a:spcAft>
                <a:spcPts val="0"/>
              </a:spcAft>
              <a:buClr>
                <a:schemeClr val="dk1"/>
              </a:buClr>
              <a:buSzPts val="1400"/>
              <a:buFont typeface="Arial"/>
              <a:buNone/>
            </a:pPr>
            <a:r>
              <a:rPr lang="en-US" u="sng" dirty="0">
                <a:solidFill>
                  <a:srgbClr val="3F3F3F"/>
                </a:solidFill>
              </a:rPr>
              <a:t>Images: Lisa Dong</a:t>
            </a:r>
            <a:endParaRPr dirty="0">
              <a:solidFill>
                <a:srgbClr val="3F3F3F"/>
              </a:solidFill>
            </a:endParaRPr>
          </a:p>
          <a:p>
            <a:pPr marL="0" lvl="0" indent="0" algn="l" rtl="0">
              <a:lnSpc>
                <a:spcPct val="100000"/>
              </a:lnSpc>
              <a:spcBef>
                <a:spcPts val="0"/>
              </a:spcBef>
              <a:spcAft>
                <a:spcPts val="0"/>
              </a:spcAft>
              <a:buSzPts val="1400"/>
              <a:buNone/>
            </a:pPr>
            <a:endParaRPr sz="1200" i="1" u="sng" strike="noStrike" dirty="0">
              <a:solidFill>
                <a:srgbClr val="3F3F3F"/>
              </a:solidFill>
            </a:endParaRPr>
          </a:p>
        </p:txBody>
      </p:sp>
      <p:sp>
        <p:nvSpPr>
          <p:cNvPr id="158" name="Google Shape;15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b238fd4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6b238fd4a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*Rachel*</a:t>
            </a:r>
            <a:endParaRPr/>
          </a:p>
          <a:p>
            <a:pPr marL="0" lvl="0" indent="0" algn="l" rtl="0">
              <a:spcBef>
                <a:spcPts val="0"/>
              </a:spcBef>
              <a:spcAft>
                <a:spcPts val="0"/>
              </a:spcAft>
              <a:buNone/>
            </a:pPr>
            <a:r>
              <a:rPr lang="en-US">
                <a:solidFill>
                  <a:srgbClr val="3F3F3F"/>
                </a:solidFill>
              </a:rPr>
              <a:t> In 1974, TVA opened Browns Ferry in Athens, Alabama. Browns Ferry contains three units capable of generating 4,000 megawatts of combined electricity. Today, Browns Ferry is the largest and most productive of TVA's three Nuclear plants, producing roughly 10 percent of TVA's power. For the TVA, keeping a close eye on increasing water temperatures became particularly important in 2019, following an Extended Power Uprate at Browns Ferry. This uprate increased the power output of each of Browns Ferry's units to 120% of the plant's originally licensed thermal power. This increase in power output was accompanied by the predicted increase in mean water temperature in the surrounding Tennessee River. </a:t>
            </a:r>
            <a:endParaRPr>
              <a:solidFill>
                <a:srgbClr val="000000"/>
              </a:solidFill>
            </a:endParaRPr>
          </a:p>
        </p:txBody>
      </p:sp>
      <p:sp>
        <p:nvSpPr>
          <p:cNvPr id="194" name="Google Shape;194;g6b238fd4a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b238fd4aa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6b238fd4aa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*Jessica*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main concern regarding thermal effluent is its effect on the biodiversity and species distribution of the surrounding ecosystem. Changes in the water temperature surrounding nuclear plants could result in a loss of locally adapted species, leading to changes in species distribution and habitat ranges of aquatic organisms (</a:t>
            </a:r>
            <a:r>
              <a:rPr lang="en-US" dirty="0" err="1"/>
              <a:t>Beitinger</a:t>
            </a:r>
            <a:r>
              <a:rPr lang="en-US" dirty="0"/>
              <a:t>, Bennett, &amp; McCauley, 2000; </a:t>
            </a:r>
            <a:r>
              <a:rPr lang="en-US" dirty="0" err="1"/>
              <a:t>Ficke</a:t>
            </a:r>
            <a:r>
              <a:rPr lang="en-US" dirty="0"/>
              <a:t>, Myrick, &amp;Hansen, 2007; Kim, </a:t>
            </a:r>
            <a:r>
              <a:rPr lang="en-US" dirty="0" err="1"/>
              <a:t>Jeong</a:t>
            </a:r>
            <a:r>
              <a:rPr lang="en-US" dirty="0"/>
              <a:t>, Kim, </a:t>
            </a:r>
            <a:r>
              <a:rPr lang="en-US" dirty="0" err="1"/>
              <a:t>Dahms</a:t>
            </a:r>
            <a:r>
              <a:rPr lang="en-US" dirty="0"/>
              <a:t>, &amp; Han, 2017). A study conducted by Madden, Lewis, &amp; Davis found that the Tennessee River basin is especially vulnerable to species loss, due to its high level of aquatic biodiversity and the prevalence of once-through cooling systems (2013). In order to minimize the environmental impact of thermal pollution, the EPA sets regulations that the TVA must adhere to. Compliance with these regulations can result in financial loss to the TVA.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rgbClr val="3F3F3F"/>
                </a:solidFill>
              </a:rPr>
              <a:t>Images from left to right: Creative Commons, Jessica Ding</a:t>
            </a:r>
            <a:endParaRPr dirty="0"/>
          </a:p>
        </p:txBody>
      </p:sp>
      <p:sp>
        <p:nvSpPr>
          <p:cNvPr id="227" name="Google Shape;227;g6b238fd4aa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54838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*Jessica &amp; Rachel*</a:t>
            </a:r>
          </a:p>
          <a:p>
            <a:pPr marL="0" lvl="0" indent="0" algn="l" rtl="0">
              <a:lnSpc>
                <a:spcPct val="100000"/>
              </a:lnSpc>
              <a:spcBef>
                <a:spcPts val="0"/>
              </a:spcBef>
              <a:spcAft>
                <a:spcPts val="0"/>
              </a:spcAft>
              <a:buSzPts val="1400"/>
              <a:buNone/>
            </a:pPr>
            <a:r>
              <a:rPr lang="en-US" dirty="0"/>
              <a:t>Our objectives for the project were included: to create seasonal &amp; yearly time series maps, comparing the satellite performances at BFNP and SNP, seeing if other variables affected water surface temperatures, improving the TVA’s effluent model by comparing it to satellite images, explaining methodologies through a tutorial, and finally wrapping up everything in a story map. </a:t>
            </a:r>
            <a:endParaRPr dirty="0"/>
          </a:p>
        </p:txBody>
      </p:sp>
      <p:sp>
        <p:nvSpPr>
          <p:cNvPr id="237" name="Google Shape;2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*Rachel*</a:t>
            </a: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The Clean Water Act (CWA), administered by the Environmental Protection Agency (EPA), manages</a:t>
            </a: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pollution discharge of the United States’ surface waters. The standards in the CWA are supplemented with</a:t>
            </a: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regulatory standards by a National Pollutant Discharge Elimination System (NPDES) permit.</a:t>
            </a: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Regulatory guidelines regarding the discharge of thermal effluent are stated in section 316(a) of the Clean</a:t>
            </a: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Water Act (CWA). This law requires each point source to have a National Pollutant Discharge Elimination</a:t>
            </a: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System (NPDES) permit, which is specific to each source and is administered by state environmental agencies</a:t>
            </a:r>
            <a:endParaRPr dirty="0">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rPr>
              <a:t>(Madden et al., 2013). </a:t>
            </a:r>
            <a:endParaRPr dirty="0">
              <a:solidFill>
                <a:srgbClr val="3F3F3F"/>
              </a:solidFill>
            </a:endParaRPr>
          </a:p>
          <a:p>
            <a:pPr marL="0" lvl="0" indent="0" algn="l" rtl="0">
              <a:lnSpc>
                <a:spcPct val="100000"/>
              </a:lnSpc>
              <a:spcBef>
                <a:spcPts val="0"/>
              </a:spcBef>
              <a:spcAft>
                <a:spcPts val="0"/>
              </a:spcAft>
              <a:buClr>
                <a:schemeClr val="dk1"/>
              </a:buClr>
              <a:buSzPts val="1400"/>
              <a:buFont typeface="Arial"/>
              <a:buNone/>
            </a:pPr>
            <a:r>
              <a:rPr lang="en-US" dirty="0">
                <a:solidFill>
                  <a:srgbClr val="3F3F3F"/>
                </a:solidFill>
              </a:rPr>
              <a:t>Images cited from left to right: </a:t>
            </a:r>
            <a:endParaRPr dirty="0"/>
          </a:p>
          <a:p>
            <a:pPr marL="0" lvl="0" indent="0" algn="l" rtl="0">
              <a:lnSpc>
                <a:spcPct val="100000"/>
              </a:lnSpc>
              <a:spcBef>
                <a:spcPts val="0"/>
              </a:spcBef>
              <a:spcAft>
                <a:spcPts val="0"/>
              </a:spcAft>
              <a:buClr>
                <a:schemeClr val="dk1"/>
              </a:buClr>
              <a:buSzPts val="1400"/>
              <a:buFont typeface="Arial"/>
              <a:buNone/>
            </a:pPr>
            <a:endParaRPr dirty="0">
              <a:solidFill>
                <a:srgbClr val="3F3F3F"/>
              </a:solidFill>
            </a:endParaRPr>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3"/>
              </a:rPr>
              <a:t>https://www.epa.gov</a:t>
            </a:r>
            <a:endParaRPr dirty="0">
              <a:solidFill>
                <a:srgbClr val="3F3F3F"/>
              </a:solidFill>
            </a:endParaRPr>
          </a:p>
          <a:p>
            <a:pPr marL="0" lvl="0" indent="0" algn="l" rtl="0">
              <a:lnSpc>
                <a:spcPct val="100000"/>
              </a:lnSpc>
              <a:spcBef>
                <a:spcPts val="0"/>
              </a:spcBef>
              <a:spcAft>
                <a:spcPts val="0"/>
              </a:spcAft>
              <a:buSzPts val="1400"/>
              <a:buNone/>
            </a:pPr>
            <a:endParaRPr dirty="0">
              <a:solidFill>
                <a:srgbClr val="3F3F3F"/>
              </a:solidFill>
            </a:endParaRPr>
          </a:p>
          <a:p>
            <a:pPr marL="0" lvl="0" indent="0" algn="l" rtl="0">
              <a:lnSpc>
                <a:spcPct val="100000"/>
              </a:lnSpc>
              <a:spcBef>
                <a:spcPts val="0"/>
              </a:spcBef>
              <a:spcAft>
                <a:spcPts val="0"/>
              </a:spcAft>
              <a:buSzPts val="1400"/>
              <a:buNone/>
            </a:pPr>
            <a:r>
              <a:rPr lang="en-US" dirty="0">
                <a:solidFill>
                  <a:srgbClr val="3F3F3F"/>
                </a:solidFill>
              </a:rPr>
              <a:t>https://www.scarce.org/event/anniversary-clean-water-act/2019-10-18/</a:t>
            </a:r>
            <a:endParaRPr dirty="0"/>
          </a:p>
          <a:p>
            <a:pPr marL="0" lvl="0" indent="0" algn="l" rtl="0">
              <a:lnSpc>
                <a:spcPct val="100000"/>
              </a:lnSpc>
              <a:spcBef>
                <a:spcPts val="0"/>
              </a:spcBef>
              <a:spcAft>
                <a:spcPts val="0"/>
              </a:spcAft>
              <a:buSzPts val="1400"/>
              <a:buNone/>
            </a:pPr>
            <a:endParaRPr u="none" dirty="0">
              <a:solidFill>
                <a:srgbClr val="3F3F3F"/>
              </a:solidFill>
            </a:endParaRPr>
          </a:p>
          <a:p>
            <a:pPr marL="0" lvl="0" indent="0" algn="l" rtl="0">
              <a:lnSpc>
                <a:spcPct val="100000"/>
              </a:lnSpc>
              <a:spcBef>
                <a:spcPts val="0"/>
              </a:spcBef>
              <a:spcAft>
                <a:spcPts val="0"/>
              </a:spcAft>
              <a:buSzPts val="1400"/>
              <a:buNone/>
            </a:pPr>
            <a:r>
              <a:rPr lang="en-US" u="none" dirty="0">
                <a:solidFill>
                  <a:srgbClr val="3F3F3F"/>
                </a:solidFill>
              </a:rPr>
              <a:t>http://hka-design.com/wp-content/uploads/NPDES_basic_1-170x170.png</a:t>
            </a:r>
            <a:endParaRPr dirty="0"/>
          </a:p>
          <a:p>
            <a:pPr marL="0" lvl="0" indent="0" algn="l" rtl="0">
              <a:lnSpc>
                <a:spcPct val="100000"/>
              </a:lnSpc>
              <a:spcBef>
                <a:spcPts val="0"/>
              </a:spcBef>
              <a:spcAft>
                <a:spcPts val="0"/>
              </a:spcAft>
              <a:buSzPts val="1400"/>
              <a:buNone/>
            </a:pPr>
            <a:endParaRPr u="none" dirty="0">
              <a:solidFill>
                <a:srgbClr val="3F3F3F"/>
              </a:solidFill>
            </a:endParaRPr>
          </a:p>
          <a:p>
            <a:pPr marL="0" lvl="0" indent="0" algn="l" rtl="0">
              <a:lnSpc>
                <a:spcPct val="100000"/>
              </a:lnSpc>
              <a:spcBef>
                <a:spcPts val="0"/>
              </a:spcBef>
              <a:spcAft>
                <a:spcPts val="0"/>
              </a:spcAft>
              <a:buSzPts val="1400"/>
              <a:buNone/>
            </a:pPr>
            <a:r>
              <a:rPr lang="en-US" dirty="0">
                <a:solidFill>
                  <a:srgbClr val="3F3F3F"/>
                </a:solidFill>
              </a:rPr>
              <a:t>TVA</a:t>
            </a:r>
            <a:endParaRPr dirty="0"/>
          </a:p>
        </p:txBody>
      </p:sp>
      <p:sp>
        <p:nvSpPr>
          <p:cNvPr id="244" name="Google Shape;2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3F3F3F"/>
                </a:solidFill>
              </a:rPr>
              <a:t>*Rachel*</a:t>
            </a:r>
            <a:endParaRPr>
              <a:solidFill>
                <a:srgbClr val="3F3F3F"/>
              </a:solidFill>
            </a:endParaRPr>
          </a:p>
          <a:p>
            <a:pPr marL="0" lvl="0" indent="0" algn="l" rtl="0">
              <a:lnSpc>
                <a:spcPct val="100000"/>
              </a:lnSpc>
              <a:spcBef>
                <a:spcPts val="0"/>
              </a:spcBef>
              <a:spcAft>
                <a:spcPts val="0"/>
              </a:spcAft>
              <a:buClr>
                <a:schemeClr val="dk1"/>
              </a:buClr>
              <a:buSzPts val="1100"/>
              <a:buFont typeface="Arial"/>
              <a:buNone/>
            </a:pPr>
            <a:endParaRPr>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a:solidFill>
                  <a:srgbClr val="3F3F3F"/>
                </a:solidFill>
              </a:rPr>
              <a:t>The NPDES permit for the Browns Ferry Nuclear Plant (BFNP) limits thermal</a:t>
            </a:r>
            <a:endParaRPr>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a:solidFill>
                  <a:srgbClr val="3F3F3F"/>
                </a:solidFill>
              </a:rPr>
              <a:t>discharge as detected at a depth of 5 feet (ft), 2400 ft downstream of the discharge source (McGinty, 2007).</a:t>
            </a:r>
            <a:endParaRPr>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a:solidFill>
                  <a:srgbClr val="3F3F3F"/>
                </a:solidFill>
              </a:rPr>
              <a:t>This permit states that BFNP 1-hour average temperatures cannot exceed 93 °F, daily average temperatures</a:t>
            </a:r>
            <a:endParaRPr>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a:solidFill>
                  <a:srgbClr val="3F3F3F"/>
                </a:solidFill>
              </a:rPr>
              <a:t>cannot exceed 90 °F, and daily average temperature rise relative to ambient cannot exceed 10 °F (Tennessee</a:t>
            </a:r>
            <a:endParaRPr>
              <a:solidFill>
                <a:srgbClr val="3F3F3F"/>
              </a:solidFill>
            </a:endParaRPr>
          </a:p>
          <a:p>
            <a:pPr marL="0" lvl="0" indent="0" algn="l" rtl="0">
              <a:lnSpc>
                <a:spcPct val="100000"/>
              </a:lnSpc>
              <a:spcBef>
                <a:spcPts val="0"/>
              </a:spcBef>
              <a:spcAft>
                <a:spcPts val="0"/>
              </a:spcAft>
              <a:buClr>
                <a:schemeClr val="dk1"/>
              </a:buClr>
              <a:buSzPts val="1100"/>
              <a:buFont typeface="Arial"/>
              <a:buNone/>
            </a:pPr>
            <a:r>
              <a:rPr lang="en-US">
                <a:solidFill>
                  <a:srgbClr val="3F3F3F"/>
                </a:solidFill>
              </a:rPr>
              <a:t>Valley Authority, n.d.).</a:t>
            </a:r>
            <a:endParaRPr>
              <a:solidFill>
                <a:srgbClr val="3F3F3F"/>
              </a:solidFill>
            </a:endParaRPr>
          </a:p>
          <a:p>
            <a:pPr marL="0" lvl="0" indent="0" algn="l" rtl="0">
              <a:lnSpc>
                <a:spcPct val="100000"/>
              </a:lnSpc>
              <a:spcBef>
                <a:spcPts val="0"/>
              </a:spcBef>
              <a:spcAft>
                <a:spcPts val="0"/>
              </a:spcAft>
              <a:buSzPts val="1400"/>
              <a:buNone/>
            </a:pPr>
            <a:endParaRPr/>
          </a:p>
        </p:txBody>
      </p:sp>
      <p:sp>
        <p:nvSpPr>
          <p:cNvPr id="258" name="Google Shape;2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2"/>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transition>
    <p:fade/>
  </p:transition>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1">
  <p:cSld name="1_1">
    <p:spTree>
      <p:nvGrpSpPr>
        <p:cNvPr id="1" name="Shape 80"/>
        <p:cNvGrpSpPr/>
        <p:nvPr/>
      </p:nvGrpSpPr>
      <p:grpSpPr>
        <a:xfrm>
          <a:off x="0" y="0"/>
          <a:ext cx="0" cy="0"/>
          <a:chOff x="0" y="0"/>
          <a:chExt cx="0" cy="0"/>
        </a:xfrm>
      </p:grpSpPr>
      <p:sp>
        <p:nvSpPr>
          <p:cNvPr id="81" name="Google Shape;81;p44"/>
          <p:cNvSpPr/>
          <p:nvPr/>
        </p:nvSpPr>
        <p:spPr>
          <a:xfrm>
            <a:off x="0" y="6591300"/>
            <a:ext cx="12192000" cy="266700"/>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 name="Google Shape;82;p44"/>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 name="Google Shape;83;p44"/>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4" name="Google Shape;84;p44"/>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5" name="Google Shape;85;p44"/>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86"/>
        <p:cNvGrpSpPr/>
        <p:nvPr/>
      </p:nvGrpSpPr>
      <p:grpSpPr>
        <a:xfrm>
          <a:off x="0" y="0"/>
          <a:ext cx="0" cy="0"/>
          <a:chOff x="0" y="0"/>
          <a:chExt cx="0" cy="0"/>
        </a:xfrm>
      </p:grpSpPr>
      <p:sp>
        <p:nvSpPr>
          <p:cNvPr id="87" name="Google Shape;87;p33"/>
          <p:cNvSpPr/>
          <p:nvPr/>
        </p:nvSpPr>
        <p:spPr>
          <a:xfrm flipH="1">
            <a:off x="-4" y="0"/>
            <a:ext cx="12192003" cy="19050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8" name="Google Shape;88;p33"/>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A14B"/>
              </a:buClr>
              <a:buSzPts val="4400"/>
              <a:buFont typeface="Century Gothic"/>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3"/>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3"/>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3"/>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2"/>
        <p:cNvGrpSpPr/>
        <p:nvPr/>
      </p:nvGrpSpPr>
      <p:grpSpPr>
        <a:xfrm>
          <a:off x="0" y="0"/>
          <a:ext cx="0" cy="0"/>
          <a:chOff x="0" y="0"/>
          <a:chExt cx="0" cy="0"/>
        </a:xfrm>
      </p:grpSpPr>
      <p:pic>
        <p:nvPicPr>
          <p:cNvPr id="93" name="Google Shape;93;p34"/>
          <p:cNvPicPr preferRelativeResize="0"/>
          <p:nvPr/>
        </p:nvPicPr>
        <p:blipFill rotWithShape="1">
          <a:blip r:embed="rId2">
            <a:alphaModFix/>
          </a:blip>
          <a:srcRect r="15270"/>
          <a:stretch/>
        </p:blipFill>
        <p:spPr>
          <a:xfrm>
            <a:off x="0" y="0"/>
            <a:ext cx="10330249" cy="6858000"/>
          </a:xfrm>
          <a:prstGeom prst="rect">
            <a:avLst/>
          </a:prstGeom>
          <a:noFill/>
          <a:ln>
            <a:noFill/>
          </a:ln>
        </p:spPr>
      </p:pic>
      <p:pic>
        <p:nvPicPr>
          <p:cNvPr id="94" name="Google Shape;94;p34"/>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95" name="Google Shape;95;p3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7EB761"/>
              </a:buClr>
              <a:buSzPts val="4800"/>
              <a:buFont typeface="Century Gothic"/>
              <a:buNone/>
              <a:defRPr sz="4800" b="0">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4"/>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7" name="Google Shape;97;p34"/>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34"/>
          <p:cNvSpPr/>
          <p:nvPr/>
        </p:nvSpPr>
        <p:spPr>
          <a:xfrm>
            <a:off x="0" y="6812281"/>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99" name="Google Shape;99;p34"/>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00"/>
        <p:cNvGrpSpPr/>
        <p:nvPr/>
      </p:nvGrpSpPr>
      <p:grpSpPr>
        <a:xfrm>
          <a:off x="0" y="0"/>
          <a:ext cx="0" cy="0"/>
          <a:chOff x="0" y="0"/>
          <a:chExt cx="0" cy="0"/>
        </a:xfrm>
      </p:grpSpPr>
      <p:pic>
        <p:nvPicPr>
          <p:cNvPr id="101" name="Google Shape;101;p35"/>
          <p:cNvPicPr preferRelativeResize="0"/>
          <p:nvPr/>
        </p:nvPicPr>
        <p:blipFill rotWithShape="1">
          <a:blip r:embed="rId2">
            <a:alphaModFix/>
          </a:blip>
          <a:srcRect r="12432"/>
          <a:stretch/>
        </p:blipFill>
        <p:spPr>
          <a:xfrm>
            <a:off x="0" y="0"/>
            <a:ext cx="10676238" cy="6858000"/>
          </a:xfrm>
          <a:prstGeom prst="rect">
            <a:avLst/>
          </a:prstGeom>
          <a:noFill/>
          <a:ln>
            <a:noFill/>
          </a:ln>
        </p:spPr>
      </p:pic>
      <p:pic>
        <p:nvPicPr>
          <p:cNvPr id="102" name="Google Shape;102;p35"/>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103" name="Google Shape;103;p35"/>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7EB761"/>
              </a:buClr>
              <a:buSzPts val="4800"/>
              <a:buFont typeface="Century Gothic"/>
              <a:buNone/>
              <a:defRPr sz="4800" b="0">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5"/>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5" name="Google Shape;105;p35"/>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p35"/>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07" name="Google Shape;107;p35"/>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08" name="Google Shape;108;p3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109" name="Google Shape;109;p35"/>
          <p:cNvSpPr/>
          <p:nvPr/>
        </p:nvSpPr>
        <p:spPr>
          <a:xfrm>
            <a:off x="0" y="6812281"/>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8"/>
        <p:cNvGrpSpPr/>
        <p:nvPr/>
      </p:nvGrpSpPr>
      <p:grpSpPr>
        <a:xfrm>
          <a:off x="0" y="0"/>
          <a:ext cx="0" cy="0"/>
          <a:chOff x="0" y="0"/>
          <a:chExt cx="0" cy="0"/>
        </a:xfrm>
      </p:grpSpPr>
      <p:sp>
        <p:nvSpPr>
          <p:cNvPr id="19" name="Google Shape;19;p23"/>
          <p:cNvSpPr/>
          <p:nvPr/>
        </p:nvSpPr>
        <p:spPr>
          <a:xfrm>
            <a:off x="0" y="6172200"/>
            <a:ext cx="12192000" cy="685800"/>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23"/>
          <p:cNvSpPr/>
          <p:nvPr/>
        </p:nvSpPr>
        <p:spPr>
          <a:xfrm>
            <a:off x="0" y="1186372"/>
            <a:ext cx="11696700" cy="114553"/>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21" name="Google Shape;21;p23"/>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23"/>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A14B"/>
              </a:buClr>
              <a:buSzPts val="4400"/>
              <a:buFont typeface="Century Gothic"/>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3"/>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3"/>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7"/>
        <p:cNvGrpSpPr/>
        <p:nvPr/>
      </p:nvGrpSpPr>
      <p:grpSpPr>
        <a:xfrm>
          <a:off x="0" y="0"/>
          <a:ext cx="0" cy="0"/>
          <a:chOff x="0" y="0"/>
          <a:chExt cx="0" cy="0"/>
        </a:xfrm>
      </p:grpSpPr>
      <p:sp>
        <p:nvSpPr>
          <p:cNvPr id="28" name="Google Shape;28;p24"/>
          <p:cNvSpPr/>
          <p:nvPr/>
        </p:nvSpPr>
        <p:spPr>
          <a:xfrm rot="7200000">
            <a:off x="277328" y="-2758"/>
            <a:ext cx="564654" cy="491214"/>
          </a:xfrm>
          <a:prstGeom prst="hexagon">
            <a:avLst>
              <a:gd name="adj" fmla="val 28832"/>
              <a:gd name="vf" fmla="val 115470"/>
            </a:avLst>
          </a:prstGeom>
          <a:solidFill>
            <a:srgbClr val="E9A14B">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24"/>
          <p:cNvSpPr/>
          <p:nvPr/>
        </p:nvSpPr>
        <p:spPr>
          <a:xfrm>
            <a:off x="9465270" y="5257798"/>
            <a:ext cx="1839440" cy="1600202"/>
          </a:xfrm>
          <a:prstGeom prst="hexagon">
            <a:avLst>
              <a:gd name="adj" fmla="val 28832"/>
              <a:gd name="vf" fmla="val 115470"/>
            </a:avLst>
          </a:prstGeom>
          <a:solidFill>
            <a:srgbClr val="E9A14B">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24"/>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24"/>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24"/>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24"/>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A14B">
              <a:alpha val="7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4" name="Google Shape;34;p24"/>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35" name="Google Shape;35;p24"/>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A14B"/>
              </a:buClr>
              <a:buSzPts val="4400"/>
              <a:buFont typeface="Century Gothic"/>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4"/>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39"/>
        <p:cNvGrpSpPr/>
        <p:nvPr/>
      </p:nvGrpSpPr>
      <p:grpSpPr>
        <a:xfrm>
          <a:off x="0" y="0"/>
          <a:ext cx="0" cy="0"/>
          <a:chOff x="0" y="0"/>
          <a:chExt cx="0" cy="0"/>
        </a:xfrm>
      </p:grpSpPr>
      <p:sp>
        <p:nvSpPr>
          <p:cNvPr id="40" name="Google Shape;40;p25"/>
          <p:cNvSpPr/>
          <p:nvPr/>
        </p:nvSpPr>
        <p:spPr>
          <a:xfrm flipH="1">
            <a:off x="-4" y="428625"/>
            <a:ext cx="12192003" cy="628650"/>
          </a:xfrm>
          <a:prstGeom prst="rect">
            <a:avLst/>
          </a:prstGeom>
          <a:solidFill>
            <a:srgbClr val="E9A14B"/>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25"/>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42" name="Google Shape;42;p25"/>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5"/>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5"/>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A14B"/>
              </a:buClr>
              <a:buSzPts val="4400"/>
              <a:buFont typeface="Century Gothic"/>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p:nvPr/>
        </p:nvSpPr>
        <p:spPr>
          <a:xfrm>
            <a:off x="9465270" y="5257798"/>
            <a:ext cx="1839440" cy="1600202"/>
          </a:xfrm>
          <a:prstGeom prst="hexagon">
            <a:avLst>
              <a:gd name="adj" fmla="val 28832"/>
              <a:gd name="vf" fmla="val 115470"/>
            </a:avLst>
          </a:prstGeom>
          <a:solidFill>
            <a:srgbClr val="E9A14B">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 name="Google Shape;49;p30"/>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0" name="Google Shape;50;p30"/>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1" name="Google Shape;51;p30"/>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0"/>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0"/>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0"/>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55"/>
        <p:cNvGrpSpPr/>
        <p:nvPr/>
      </p:nvGrpSpPr>
      <p:grpSpPr>
        <a:xfrm>
          <a:off x="0" y="0"/>
          <a:ext cx="0" cy="0"/>
          <a:chOff x="0" y="0"/>
          <a:chExt cx="0" cy="0"/>
        </a:xfrm>
      </p:grpSpPr>
      <p:sp>
        <p:nvSpPr>
          <p:cNvPr id="56" name="Google Shape;56;p27"/>
          <p:cNvSpPr/>
          <p:nvPr/>
        </p:nvSpPr>
        <p:spPr>
          <a:xfrm>
            <a:off x="0" y="6591300"/>
            <a:ext cx="12192000" cy="266700"/>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7" name="Google Shape;57;p27"/>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8" name="Google Shape;58;p27"/>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7"/>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7"/>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A14B"/>
              </a:buClr>
              <a:buSzPts val="4400"/>
              <a:buFont typeface="Century Gothic"/>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61"/>
        <p:cNvGrpSpPr/>
        <p:nvPr/>
      </p:nvGrpSpPr>
      <p:grpSpPr>
        <a:xfrm>
          <a:off x="0" y="0"/>
          <a:ext cx="0" cy="0"/>
          <a:chOff x="0" y="0"/>
          <a:chExt cx="0" cy="0"/>
        </a:xfrm>
      </p:grpSpPr>
      <p:sp>
        <p:nvSpPr>
          <p:cNvPr id="62" name="Google Shape;62;p28"/>
          <p:cNvSpPr/>
          <p:nvPr/>
        </p:nvSpPr>
        <p:spPr>
          <a:xfrm flipH="1">
            <a:off x="-4" y="0"/>
            <a:ext cx="12192003" cy="190500"/>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Google Shape;63;p28"/>
          <p:cNvSpPr/>
          <p:nvPr/>
        </p:nvSpPr>
        <p:spPr>
          <a:xfrm flipH="1">
            <a:off x="-1" y="6593264"/>
            <a:ext cx="12192003" cy="266700"/>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28"/>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5" name="Google Shape;65;p28"/>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A14B"/>
              </a:buClr>
              <a:buSzPts val="4400"/>
              <a:buFont typeface="Century Gothic"/>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8"/>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8"/>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69"/>
        <p:cNvGrpSpPr/>
        <p:nvPr/>
      </p:nvGrpSpPr>
      <p:grpSpPr>
        <a:xfrm>
          <a:off x="0" y="0"/>
          <a:ext cx="0" cy="0"/>
          <a:chOff x="0" y="0"/>
          <a:chExt cx="0" cy="0"/>
        </a:xfrm>
      </p:grpSpPr>
      <p:sp>
        <p:nvSpPr>
          <p:cNvPr id="70" name="Google Shape;70;p43"/>
          <p:cNvSpPr/>
          <p:nvPr/>
        </p:nvSpPr>
        <p:spPr>
          <a:xfrm flipH="1">
            <a:off x="-2" y="6484538"/>
            <a:ext cx="12192003" cy="265176"/>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4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A14B"/>
              </a:buClr>
              <a:buSzPts val="4400"/>
              <a:buFont typeface="Century Gothic"/>
              <a:buNone/>
              <a:defRPr b="1">
                <a:solidFill>
                  <a:srgbClr val="E9A1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74"/>
        <p:cNvGrpSpPr/>
        <p:nvPr/>
      </p:nvGrpSpPr>
      <p:grpSpPr>
        <a:xfrm>
          <a:off x="0" y="0"/>
          <a:ext cx="0" cy="0"/>
          <a:chOff x="0" y="0"/>
          <a:chExt cx="0" cy="0"/>
        </a:xfrm>
      </p:grpSpPr>
      <p:sp>
        <p:nvSpPr>
          <p:cNvPr id="75" name="Google Shape;75;p32"/>
          <p:cNvSpPr/>
          <p:nvPr/>
        </p:nvSpPr>
        <p:spPr>
          <a:xfrm>
            <a:off x="0" y="6591300"/>
            <a:ext cx="12192000" cy="266700"/>
          </a:xfrm>
          <a:prstGeom prst="rect">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32"/>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32"/>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9A14B"/>
              </a:buClr>
              <a:buSzPts val="4400"/>
              <a:buFont typeface="Century Gothic"/>
              <a:buNone/>
            </a:pPr>
            <a:r>
              <a:rPr lang="en-US" sz="4400" b="1" i="0" u="none" strike="noStrike" cap="none">
                <a:solidFill>
                  <a:srgbClr val="E9A14B"/>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78" name="Google Shape;78;p32"/>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79" name="Google Shape;79;p32"/>
          <p:cNvPicPr preferRelativeResize="0"/>
          <p:nvPr/>
        </p:nvPicPr>
        <p:blipFill rotWithShape="1">
          <a:blip r:embed="rId3">
            <a:alphaModFix/>
          </a:blip>
          <a:srcRect/>
          <a:stretch/>
        </p:blipFill>
        <p:spPr>
          <a:xfrm>
            <a:off x="9585885" y="404637"/>
            <a:ext cx="2112264" cy="426040"/>
          </a:xfrm>
          <a:prstGeom prst="rect">
            <a:avLst/>
          </a:prstGeom>
          <a:noFill/>
          <a:ln>
            <a:noFill/>
          </a:ln>
        </p:spPr>
      </p:pic>
    </p:spTree>
  </p:cSld>
  <p:clrMapOvr>
    <a:masterClrMapping/>
  </p:clrMapOvr>
  <p:transition>
    <p:fade/>
  </p:transition>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gif"/><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gif"/><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9.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1.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3.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4.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45.png"/><Relationship Id="rId4" Type="http://schemas.openxmlformats.org/officeDocument/2006/relationships/image" Target="../media/image13.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en.wikipedia.org/wiki/Great_blue_heron" TargetMode="External"/><Relationship Id="rId5" Type="http://schemas.openxmlformats.org/officeDocument/2006/relationships/image" Target="../media/image21.jpg"/><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 descr="A close up of a coral&#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76" y="0"/>
            <a:ext cx="7391130" cy="6858000"/>
          </a:xfrm>
          <a:prstGeom prst="rect">
            <a:avLst/>
          </a:prstGeom>
          <a:noFill/>
          <a:ln>
            <a:noFill/>
          </a:ln>
        </p:spPr>
      </p:pic>
      <p:grpSp>
        <p:nvGrpSpPr>
          <p:cNvPr id="116" name="Google Shape;116;p1"/>
          <p:cNvGrpSpPr/>
          <p:nvPr/>
        </p:nvGrpSpPr>
        <p:grpSpPr>
          <a:xfrm>
            <a:off x="7850429" y="4221865"/>
            <a:ext cx="1820749" cy="1628504"/>
            <a:chOff x="8025208" y="3531159"/>
            <a:chExt cx="1820749" cy="1628504"/>
          </a:xfrm>
        </p:grpSpPr>
        <p:sp>
          <p:nvSpPr>
            <p:cNvPr id="117" name="Google Shape;117;p1"/>
            <p:cNvSpPr txBox="1"/>
            <p:nvPr/>
          </p:nvSpPr>
          <p:spPr>
            <a:xfrm>
              <a:off x="8025208" y="3531159"/>
              <a:ext cx="18207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Jessica Ding</a:t>
              </a:r>
              <a:endParaRPr sz="1400" b="0" i="0" u="none" strike="noStrike" cap="none">
                <a:solidFill>
                  <a:srgbClr val="3F3F3F"/>
                </a:solidFill>
                <a:latin typeface="Arial"/>
                <a:ea typeface="Arial"/>
                <a:cs typeface="Arial"/>
                <a:sym typeface="Arial"/>
              </a:endParaRPr>
            </a:p>
          </p:txBody>
        </p:sp>
        <p:sp>
          <p:nvSpPr>
            <p:cNvPr id="118" name="Google Shape;118;p1"/>
            <p:cNvSpPr/>
            <p:nvPr/>
          </p:nvSpPr>
          <p:spPr>
            <a:xfrm>
              <a:off x="8032640" y="3966272"/>
              <a:ext cx="1503938"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Samuel Tatum</a:t>
              </a:r>
              <a:endParaRPr sz="1400" b="0" i="0" u="none" strike="noStrike" cap="none">
                <a:solidFill>
                  <a:srgbClr val="3F3F3F"/>
                </a:solidFill>
                <a:latin typeface="Arial"/>
                <a:ea typeface="Arial"/>
                <a:cs typeface="Arial"/>
                <a:sym typeface="Arial"/>
              </a:endParaRPr>
            </a:p>
          </p:txBody>
        </p:sp>
        <p:sp>
          <p:nvSpPr>
            <p:cNvPr id="119" name="Google Shape;119;p1"/>
            <p:cNvSpPr/>
            <p:nvPr/>
          </p:nvSpPr>
          <p:spPr>
            <a:xfrm>
              <a:off x="8046764" y="4836498"/>
              <a:ext cx="108715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Lisa Dong</a:t>
              </a:r>
              <a:endParaRPr sz="1400" b="0" i="0" u="none" strike="noStrike" cap="none">
                <a:solidFill>
                  <a:srgbClr val="3F3F3F"/>
                </a:solidFill>
                <a:latin typeface="Arial"/>
                <a:ea typeface="Arial"/>
                <a:cs typeface="Arial"/>
                <a:sym typeface="Arial"/>
              </a:endParaRPr>
            </a:p>
          </p:txBody>
        </p:sp>
        <p:sp>
          <p:nvSpPr>
            <p:cNvPr id="120" name="Google Shape;120;p1"/>
            <p:cNvSpPr/>
            <p:nvPr/>
          </p:nvSpPr>
          <p:spPr>
            <a:xfrm>
              <a:off x="8036885" y="4401385"/>
              <a:ext cx="1390124"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Rachel Smith</a:t>
              </a:r>
              <a:endParaRPr sz="1400" b="0" i="0" u="none" strike="noStrike" cap="none">
                <a:solidFill>
                  <a:srgbClr val="3F3F3F"/>
                </a:solidFill>
                <a:latin typeface="Arial"/>
                <a:ea typeface="Arial"/>
                <a:cs typeface="Arial"/>
                <a:sym typeface="Arial"/>
              </a:endParaRPr>
            </a:p>
          </p:txBody>
        </p:sp>
      </p:grpSp>
      <p:sp>
        <p:nvSpPr>
          <p:cNvPr id="121" name="Google Shape;121;p1"/>
          <p:cNvSpPr txBox="1"/>
          <p:nvPr/>
        </p:nvSpPr>
        <p:spPr>
          <a:xfrm>
            <a:off x="7794625" y="1417552"/>
            <a:ext cx="3895726" cy="10764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E9A14B"/>
              </a:buClr>
              <a:buSzPts val="3200"/>
              <a:buFont typeface="Century Gothic"/>
              <a:buNone/>
            </a:pPr>
            <a:r>
              <a:rPr lang="en-US" sz="3200" b="1" i="0" u="none" strike="noStrike" cap="none">
                <a:solidFill>
                  <a:srgbClr val="E9A14B"/>
                </a:solidFill>
                <a:latin typeface="Century Gothic"/>
                <a:ea typeface="Century Gothic"/>
                <a:cs typeface="Century Gothic"/>
                <a:sym typeface="Century Gothic"/>
              </a:rPr>
              <a:t>TENNESSEE VALLEY ENERGY</a:t>
            </a:r>
            <a:endParaRPr sz="1400" b="0" i="0" u="none" strike="noStrike" cap="none">
              <a:solidFill>
                <a:srgbClr val="000000"/>
              </a:solidFill>
              <a:latin typeface="Arial"/>
              <a:ea typeface="Arial"/>
              <a:cs typeface="Arial"/>
              <a:sym typeface="Arial"/>
            </a:endParaRPr>
          </a:p>
        </p:txBody>
      </p:sp>
      <p:sp>
        <p:nvSpPr>
          <p:cNvPr id="122" name="Google Shape;122;p1"/>
          <p:cNvSpPr txBox="1"/>
          <p:nvPr/>
        </p:nvSpPr>
        <p:spPr>
          <a:xfrm>
            <a:off x="7800974" y="2584884"/>
            <a:ext cx="3889377" cy="14181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Assessing the Hydrothermal Outputs of Nuclear Power Plants Along the Tennessee River with NASA Earth Observations</a:t>
            </a:r>
            <a:endParaRPr sz="2000" b="0" i="0" u="none" strike="noStrike" cap="none">
              <a:solidFill>
                <a:srgbClr val="3F3F3F"/>
              </a:solidFill>
              <a:latin typeface="Arial"/>
              <a:ea typeface="Arial"/>
              <a:cs typeface="Arial"/>
              <a:sym typeface="Arial"/>
            </a:endParaRPr>
          </a:p>
        </p:txBody>
      </p:sp>
      <p:pic>
        <p:nvPicPr>
          <p:cNvPr id="123" name="Google Shape;123;p1"/>
          <p:cNvPicPr preferRelativeResize="0"/>
          <p:nvPr/>
        </p:nvPicPr>
        <p:blipFill rotWithShape="1">
          <a:blip r:embed="rId4">
            <a:alphaModFix/>
          </a:blip>
          <a:srcRect/>
          <a:stretch/>
        </p:blipFill>
        <p:spPr>
          <a:xfrm>
            <a:off x="0" y="6065993"/>
            <a:ext cx="12192000" cy="715571"/>
          </a:xfrm>
          <a:prstGeom prst="rect">
            <a:avLst/>
          </a:prstGeom>
          <a:noFill/>
          <a:ln>
            <a:noFill/>
          </a:ln>
        </p:spPr>
      </p:pic>
      <p:sp>
        <p:nvSpPr>
          <p:cNvPr id="124" name="Google Shape;124;p1"/>
          <p:cNvSpPr txBox="1"/>
          <p:nvPr/>
        </p:nvSpPr>
        <p:spPr>
          <a:xfrm>
            <a:off x="3155090" y="6226703"/>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Alabama – Marshall | Fall 2019</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37" name="Group 36">
            <a:extLst>
              <a:ext uri="{FF2B5EF4-FFF2-40B4-BE49-F238E27FC236}">
                <a16:creationId xmlns:a16="http://schemas.microsoft.com/office/drawing/2014/main" id="{26C8FE36-6780-44F9-A52C-C763B361021C}"/>
              </a:ext>
            </a:extLst>
          </p:cNvPr>
          <p:cNvGrpSpPr/>
          <p:nvPr/>
        </p:nvGrpSpPr>
        <p:grpSpPr>
          <a:xfrm>
            <a:off x="3880267" y="2865942"/>
            <a:ext cx="4301385" cy="22128"/>
            <a:chOff x="3880267" y="2930110"/>
            <a:chExt cx="4301385" cy="22128"/>
          </a:xfrm>
        </p:grpSpPr>
        <p:cxnSp>
          <p:nvCxnSpPr>
            <p:cNvPr id="32" name="Straight Arrow Connector 31">
              <a:extLst>
                <a:ext uri="{FF2B5EF4-FFF2-40B4-BE49-F238E27FC236}">
                  <a16:creationId xmlns:a16="http://schemas.microsoft.com/office/drawing/2014/main" id="{FFE3FD47-13CD-4D1F-AE98-E9C27F201C61}"/>
                </a:ext>
              </a:extLst>
            </p:cNvPr>
            <p:cNvCxnSpPr>
              <a:cxnSpLocks/>
            </p:cNvCxnSpPr>
            <p:nvPr/>
          </p:nvCxnSpPr>
          <p:spPr>
            <a:xfrm>
              <a:off x="3880267" y="2952238"/>
              <a:ext cx="2020803" cy="0"/>
            </a:xfrm>
            <a:prstGeom prst="straightConnector1">
              <a:avLst/>
            </a:prstGeom>
            <a:ln w="28575">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3CE2A6B-24A0-4FBC-A1B7-A6875E216005}"/>
                </a:ext>
              </a:extLst>
            </p:cNvPr>
            <p:cNvCxnSpPr>
              <a:cxnSpLocks/>
            </p:cNvCxnSpPr>
            <p:nvPr/>
          </p:nvCxnSpPr>
          <p:spPr>
            <a:xfrm flipV="1">
              <a:off x="5857412" y="2930110"/>
              <a:ext cx="2324240" cy="22128"/>
            </a:xfrm>
            <a:prstGeom prst="straightConnector1">
              <a:avLst/>
            </a:prstGeom>
            <a:ln w="28575">
              <a:solidFill>
                <a:srgbClr val="44546A"/>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Google Shape;286;p14">
            <a:extLst>
              <a:ext uri="{FF2B5EF4-FFF2-40B4-BE49-F238E27FC236}">
                <a16:creationId xmlns:a16="http://schemas.microsoft.com/office/drawing/2014/main" id="{CE0EA40F-F118-4389-B47C-FCDF4B5D3924}"/>
              </a:ext>
            </a:extLst>
          </p:cNvPr>
          <p:cNvSpPr/>
          <p:nvPr/>
        </p:nvSpPr>
        <p:spPr>
          <a:xfrm rot="5400000" flipH="1">
            <a:off x="8292276" y="2856008"/>
            <a:ext cx="1551436" cy="3631811"/>
          </a:xfrm>
          <a:prstGeom prst="bentArrow">
            <a:avLst>
              <a:gd name="adj1" fmla="val 3703"/>
              <a:gd name="adj2" fmla="val 7408"/>
              <a:gd name="adj3" fmla="val 11156"/>
              <a:gd name="adj4" fmla="val 2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entury Gothic"/>
              <a:ea typeface="Century Gothic"/>
              <a:cs typeface="Century Gothic"/>
              <a:sym typeface="Century Gothic"/>
            </a:endParaRPr>
          </a:p>
        </p:txBody>
      </p:sp>
      <p:sp>
        <p:nvSpPr>
          <p:cNvPr id="31" name="Google Shape;290;p14">
            <a:extLst>
              <a:ext uri="{FF2B5EF4-FFF2-40B4-BE49-F238E27FC236}">
                <a16:creationId xmlns:a16="http://schemas.microsoft.com/office/drawing/2014/main" id="{C13AC498-2003-4038-B7FA-DD24F049B514}"/>
              </a:ext>
            </a:extLst>
          </p:cNvPr>
          <p:cNvSpPr/>
          <p:nvPr/>
        </p:nvSpPr>
        <p:spPr>
          <a:xfrm>
            <a:off x="2549033" y="2761343"/>
            <a:ext cx="820166" cy="236791"/>
          </a:xfrm>
          <a:prstGeom prst="rightArrow">
            <a:avLst>
              <a:gd name="adj1" fmla="val 29600"/>
              <a:gd name="adj2" fmla="val 65797"/>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292;p14">
            <a:extLst>
              <a:ext uri="{FF2B5EF4-FFF2-40B4-BE49-F238E27FC236}">
                <a16:creationId xmlns:a16="http://schemas.microsoft.com/office/drawing/2014/main" id="{2E227BA8-277E-46BD-A758-265856EE121C}"/>
              </a:ext>
            </a:extLst>
          </p:cNvPr>
          <p:cNvSpPr/>
          <p:nvPr/>
        </p:nvSpPr>
        <p:spPr>
          <a:xfrm>
            <a:off x="8816393" y="2761343"/>
            <a:ext cx="750584" cy="236791"/>
          </a:xfrm>
          <a:prstGeom prst="rightArrow">
            <a:avLst>
              <a:gd name="adj1" fmla="val 29600"/>
              <a:gd name="adj2" fmla="val 6579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sp>
        <p:nvSpPr>
          <p:cNvPr id="34" name="Google Shape;297;p14">
            <a:extLst>
              <a:ext uri="{FF2B5EF4-FFF2-40B4-BE49-F238E27FC236}">
                <a16:creationId xmlns:a16="http://schemas.microsoft.com/office/drawing/2014/main" id="{6D73B619-D4B0-4F27-8F12-8F392E5C9888}"/>
              </a:ext>
            </a:extLst>
          </p:cNvPr>
          <p:cNvSpPr/>
          <p:nvPr/>
        </p:nvSpPr>
        <p:spPr>
          <a:xfrm rot="5400000">
            <a:off x="5681846" y="4095609"/>
            <a:ext cx="828306" cy="249529"/>
          </a:xfrm>
          <a:prstGeom prst="rightArrow">
            <a:avLst>
              <a:gd name="adj1" fmla="val 29600"/>
              <a:gd name="adj2" fmla="val 6579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9" name="Picture 18">
            <a:extLst>
              <a:ext uri="{FF2B5EF4-FFF2-40B4-BE49-F238E27FC236}">
                <a16:creationId xmlns:a16="http://schemas.microsoft.com/office/drawing/2014/main" id="{209336E8-22E7-E549-872F-C57A16C0F445}"/>
              </a:ext>
            </a:extLst>
          </p:cNvPr>
          <p:cNvPicPr>
            <a:picLocks noChangeAspect="1"/>
          </p:cNvPicPr>
          <p:nvPr/>
        </p:nvPicPr>
        <p:blipFill>
          <a:blip r:embed="rId3"/>
          <a:stretch>
            <a:fillRect/>
          </a:stretch>
        </p:blipFill>
        <p:spPr>
          <a:xfrm>
            <a:off x="9626665" y="1902595"/>
            <a:ext cx="2234391" cy="1926695"/>
          </a:xfrm>
          <a:prstGeom prst="hexagon">
            <a:avLst/>
          </a:prstGeom>
          <a:ln w="57150">
            <a:solidFill>
              <a:srgbClr val="FF0000"/>
            </a:solidFill>
          </a:ln>
        </p:spPr>
      </p:pic>
      <p:pic>
        <p:nvPicPr>
          <p:cNvPr id="3" name="Picture 2">
            <a:extLst>
              <a:ext uri="{FF2B5EF4-FFF2-40B4-BE49-F238E27FC236}">
                <a16:creationId xmlns:a16="http://schemas.microsoft.com/office/drawing/2014/main" id="{BFF8B817-94F8-C740-9AB5-A8DB4681AEDF}"/>
              </a:ext>
            </a:extLst>
          </p:cNvPr>
          <p:cNvPicPr>
            <a:picLocks noChangeAspect="1"/>
          </p:cNvPicPr>
          <p:nvPr/>
        </p:nvPicPr>
        <p:blipFill>
          <a:blip r:embed="rId3"/>
          <a:stretch>
            <a:fillRect/>
          </a:stretch>
        </p:blipFill>
        <p:spPr>
          <a:xfrm>
            <a:off x="330944" y="1894490"/>
            <a:ext cx="2234391" cy="1926698"/>
          </a:xfrm>
          <a:prstGeom prst="hexagon">
            <a:avLst/>
          </a:prstGeom>
          <a:ln w="57150">
            <a:solidFill>
              <a:schemeClr val="bg2"/>
            </a:solidFill>
          </a:ln>
        </p:spPr>
      </p:pic>
      <p:sp>
        <p:nvSpPr>
          <p:cNvPr id="286" name="Google Shape;286;p14"/>
          <p:cNvSpPr txBox="1"/>
          <p:nvPr/>
        </p:nvSpPr>
        <p:spPr>
          <a:xfrm>
            <a:off x="3959742" y="4741549"/>
            <a:ext cx="427251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“HELPER MODE”</a:t>
            </a:r>
            <a:endParaRPr sz="1400" b="0" i="0" u="none" strike="noStrike" cap="none">
              <a:solidFill>
                <a:srgbClr val="000000"/>
              </a:solidFill>
              <a:latin typeface="Arial"/>
              <a:ea typeface="Arial"/>
              <a:cs typeface="Arial"/>
              <a:sym typeface="Arial"/>
            </a:endParaRPr>
          </a:p>
        </p:txBody>
      </p:sp>
      <p:sp>
        <p:nvSpPr>
          <p:cNvPr id="287" name="Google Shape;287;p14"/>
          <p:cNvSpPr txBox="1"/>
          <p:nvPr/>
        </p:nvSpPr>
        <p:spPr>
          <a:xfrm>
            <a:off x="3909135" y="1473480"/>
            <a:ext cx="427251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“OPEN MODE”</a:t>
            </a:r>
            <a:endParaRPr sz="1400" b="0" i="0" u="none" strike="noStrike" cap="none" dirty="0">
              <a:solidFill>
                <a:srgbClr val="3F3F3F"/>
              </a:solidFill>
              <a:latin typeface="Arial"/>
              <a:ea typeface="Arial"/>
              <a:cs typeface="Arial"/>
              <a:sym typeface="Arial"/>
            </a:endParaRPr>
          </a:p>
        </p:txBody>
      </p:sp>
      <p:sp>
        <p:nvSpPr>
          <p:cNvPr id="288" name="Google Shape;288;p14"/>
          <p:cNvSpPr txBox="1"/>
          <p:nvPr/>
        </p:nvSpPr>
        <p:spPr>
          <a:xfrm>
            <a:off x="3909135" y="5268923"/>
            <a:ext cx="427251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3F3F3F"/>
                </a:solidFill>
                <a:latin typeface="Century Gothic"/>
                <a:ea typeface="Century Gothic"/>
                <a:cs typeface="Century Gothic"/>
                <a:sym typeface="Century Gothic"/>
              </a:rPr>
              <a:t>COOLING TOWERS</a:t>
            </a:r>
            <a:endParaRPr sz="1400" b="0" i="0" u="none" strike="noStrike" cap="none" dirty="0">
              <a:solidFill>
                <a:srgbClr val="000000"/>
              </a:solidFill>
              <a:latin typeface="Arial"/>
              <a:ea typeface="Arial"/>
              <a:cs typeface="Arial"/>
              <a:sym typeface="Arial"/>
            </a:endParaRPr>
          </a:p>
        </p:txBody>
      </p:sp>
      <p:sp>
        <p:nvSpPr>
          <p:cNvPr id="290" name="Google Shape;290;p14"/>
          <p:cNvSpPr/>
          <p:nvPr/>
        </p:nvSpPr>
        <p:spPr>
          <a:xfrm>
            <a:off x="4838703" y="5118176"/>
            <a:ext cx="2413385" cy="627831"/>
          </a:xfrm>
          <a:prstGeom prst="roundRect">
            <a:avLst>
              <a:gd name="adj" fmla="val 16667"/>
            </a:avLst>
          </a:prstGeom>
          <a:noFill/>
          <a:ln w="571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1" name="Google Shape;291;p14"/>
          <p:cNvSpPr txBox="1"/>
          <p:nvPr/>
        </p:nvSpPr>
        <p:spPr>
          <a:xfrm>
            <a:off x="6170159" y="6580972"/>
            <a:ext cx="4892353"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Source: CC BY-SA</a:t>
            </a:r>
            <a:endParaRPr sz="1400" b="0" i="0" u="none" strike="noStrike" cap="none" dirty="0">
              <a:solidFill>
                <a:schemeClr val="lt1"/>
              </a:solidFill>
              <a:latin typeface="Century Gothic"/>
              <a:ea typeface="Century Gothic"/>
              <a:cs typeface="Century Gothic"/>
              <a:sym typeface="Century Gothic"/>
            </a:endParaRPr>
          </a:p>
        </p:txBody>
      </p:sp>
      <p:sp>
        <p:nvSpPr>
          <p:cNvPr id="24" name="Google Shape;288;p14">
            <a:extLst>
              <a:ext uri="{FF2B5EF4-FFF2-40B4-BE49-F238E27FC236}">
                <a16:creationId xmlns:a16="http://schemas.microsoft.com/office/drawing/2014/main" id="{4C15E461-E9D8-4281-9483-631578032690}"/>
              </a:ext>
            </a:extLst>
          </p:cNvPr>
          <p:cNvSpPr txBox="1">
            <a:spLocks noGrp="1"/>
          </p:cNvSpPr>
          <p:nvPr>
            <p:ph type="title"/>
          </p:nvPr>
        </p:nvSpPr>
        <p:spPr>
          <a:xfrm>
            <a:off x="501316" y="486581"/>
            <a:ext cx="11189368" cy="5103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80"/>
              <a:buFont typeface="Century Gothic"/>
              <a:buNone/>
            </a:pPr>
            <a:r>
              <a:rPr lang="en-US" sz="4000" dirty="0"/>
              <a:t>COOLING SYSTEM</a:t>
            </a:r>
            <a:endParaRPr sz="4000" dirty="0"/>
          </a:p>
        </p:txBody>
      </p:sp>
      <p:grpSp>
        <p:nvGrpSpPr>
          <p:cNvPr id="6" name="Group 5">
            <a:extLst>
              <a:ext uri="{FF2B5EF4-FFF2-40B4-BE49-F238E27FC236}">
                <a16:creationId xmlns:a16="http://schemas.microsoft.com/office/drawing/2014/main" id="{78EFEA2E-ABAE-4264-929C-087BEF4269DE}"/>
              </a:ext>
            </a:extLst>
          </p:cNvPr>
          <p:cNvGrpSpPr/>
          <p:nvPr/>
        </p:nvGrpSpPr>
        <p:grpSpPr>
          <a:xfrm>
            <a:off x="4785423" y="2630747"/>
            <a:ext cx="478908" cy="595877"/>
            <a:chOff x="4785423" y="2694915"/>
            <a:chExt cx="478908" cy="595877"/>
          </a:xfrm>
        </p:grpSpPr>
        <p:sp>
          <p:nvSpPr>
            <p:cNvPr id="4" name="Isosceles Triangle 3">
              <a:extLst>
                <a:ext uri="{FF2B5EF4-FFF2-40B4-BE49-F238E27FC236}">
                  <a16:creationId xmlns:a16="http://schemas.microsoft.com/office/drawing/2014/main" id="{5B23894D-F8C7-4875-BA9A-ADF462460998}"/>
                </a:ext>
              </a:extLst>
            </p:cNvPr>
            <p:cNvSpPr/>
            <p:nvPr/>
          </p:nvSpPr>
          <p:spPr>
            <a:xfrm>
              <a:off x="4790370" y="2952238"/>
              <a:ext cx="464817" cy="338554"/>
            </a:xfrm>
            <a:prstGeom prst="triangle">
              <a:avLst/>
            </a:prstGeom>
            <a:solidFill>
              <a:schemeClr val="bg1"/>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6DF8305-556F-47DB-9A1C-685F09F4474F}"/>
                </a:ext>
              </a:extLst>
            </p:cNvPr>
            <p:cNvSpPr/>
            <p:nvPr/>
          </p:nvSpPr>
          <p:spPr>
            <a:xfrm>
              <a:off x="4785423" y="2694915"/>
              <a:ext cx="478908" cy="499299"/>
            </a:xfrm>
            <a:prstGeom prst="ellipse">
              <a:avLst/>
            </a:prstGeom>
            <a:solidFill>
              <a:schemeClr val="bg1"/>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EAA21601-10C2-42E2-B037-491EE004D0E0}"/>
              </a:ext>
            </a:extLst>
          </p:cNvPr>
          <p:cNvGrpSpPr/>
          <p:nvPr/>
        </p:nvGrpSpPr>
        <p:grpSpPr>
          <a:xfrm>
            <a:off x="6418718" y="2523584"/>
            <a:ext cx="603874" cy="605803"/>
            <a:chOff x="6418718" y="2587752"/>
            <a:chExt cx="603874" cy="605803"/>
          </a:xfrm>
        </p:grpSpPr>
        <p:cxnSp>
          <p:nvCxnSpPr>
            <p:cNvPr id="14" name="Straight Arrow Connector 13">
              <a:extLst>
                <a:ext uri="{FF2B5EF4-FFF2-40B4-BE49-F238E27FC236}">
                  <a16:creationId xmlns:a16="http://schemas.microsoft.com/office/drawing/2014/main" id="{904D4A7F-DDAF-4637-A9BF-6C50E3F128B7}"/>
                </a:ext>
              </a:extLst>
            </p:cNvPr>
            <p:cNvCxnSpPr>
              <a:cxnSpLocks/>
            </p:cNvCxnSpPr>
            <p:nvPr/>
          </p:nvCxnSpPr>
          <p:spPr>
            <a:xfrm flipV="1">
              <a:off x="6703892" y="2587752"/>
              <a:ext cx="318700" cy="446497"/>
            </a:xfrm>
            <a:prstGeom prst="straightConnector1">
              <a:avLst/>
            </a:prstGeom>
            <a:ln w="28575" cap="rnd">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F85547-35DA-4C63-88DE-3F3F980F7821}"/>
                </a:ext>
              </a:extLst>
            </p:cNvPr>
            <p:cNvCxnSpPr/>
            <p:nvPr/>
          </p:nvCxnSpPr>
          <p:spPr>
            <a:xfrm flipV="1">
              <a:off x="6418718" y="2811311"/>
              <a:ext cx="239454" cy="382244"/>
            </a:xfrm>
            <a:prstGeom prst="line">
              <a:avLst/>
            </a:prstGeom>
            <a:ln w="28575" cap="rnd">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2C82C2F-1CEE-49C4-BCC6-57EF91F29C71}"/>
                </a:ext>
              </a:extLst>
            </p:cNvPr>
            <p:cNvCxnSpPr>
              <a:cxnSpLocks/>
            </p:cNvCxnSpPr>
            <p:nvPr/>
          </p:nvCxnSpPr>
          <p:spPr>
            <a:xfrm>
              <a:off x="6659756" y="2811311"/>
              <a:ext cx="44136" cy="223559"/>
            </a:xfrm>
            <a:prstGeom prst="line">
              <a:avLst/>
            </a:prstGeom>
            <a:ln w="28575" cap="rnd">
              <a:solidFill>
                <a:srgbClr val="44546A"/>
              </a:solidFill>
            </a:ln>
          </p:spPr>
          <p:style>
            <a:lnRef idx="1">
              <a:schemeClr val="accent1"/>
            </a:lnRef>
            <a:fillRef idx="0">
              <a:schemeClr val="accent1"/>
            </a:fillRef>
            <a:effectRef idx="0">
              <a:schemeClr val="accent1"/>
            </a:effectRef>
            <a:fontRef idx="minor">
              <a:schemeClr val="tx1"/>
            </a:fontRef>
          </p:style>
        </p:cxnSp>
      </p:grpSp>
      <p:sp>
        <p:nvSpPr>
          <p:cNvPr id="57" name="Google Shape;285;p14">
            <a:extLst>
              <a:ext uri="{FF2B5EF4-FFF2-40B4-BE49-F238E27FC236}">
                <a16:creationId xmlns:a16="http://schemas.microsoft.com/office/drawing/2014/main" id="{90792435-1154-439B-B623-83E3B7B7C8A2}"/>
              </a:ext>
            </a:extLst>
          </p:cNvPr>
          <p:cNvSpPr txBox="1"/>
          <p:nvPr/>
        </p:nvSpPr>
        <p:spPr>
          <a:xfrm>
            <a:off x="3459094" y="2214801"/>
            <a:ext cx="845854"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Intake</a:t>
            </a:r>
            <a:endParaRPr sz="1500" b="1" i="0" u="none" strike="noStrike" cap="none" dirty="0">
              <a:solidFill>
                <a:srgbClr val="44546A"/>
              </a:solidFill>
              <a:sym typeface="Arial"/>
            </a:endParaRPr>
          </a:p>
        </p:txBody>
      </p:sp>
      <p:sp>
        <p:nvSpPr>
          <p:cNvPr id="58" name="Google Shape;285;p14">
            <a:extLst>
              <a:ext uri="{FF2B5EF4-FFF2-40B4-BE49-F238E27FC236}">
                <a16:creationId xmlns:a16="http://schemas.microsoft.com/office/drawing/2014/main" id="{4BF70DAF-A6B8-4F75-9B04-C3C2D948861D}"/>
              </a:ext>
            </a:extLst>
          </p:cNvPr>
          <p:cNvSpPr txBox="1"/>
          <p:nvPr/>
        </p:nvSpPr>
        <p:spPr>
          <a:xfrm>
            <a:off x="4627756" y="2211690"/>
            <a:ext cx="796915"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Pump</a:t>
            </a:r>
            <a:endParaRPr sz="1500" b="1" i="0" u="none" strike="noStrike" cap="none" dirty="0">
              <a:solidFill>
                <a:srgbClr val="44546A"/>
              </a:solidFill>
              <a:sym typeface="Arial"/>
            </a:endParaRPr>
          </a:p>
        </p:txBody>
      </p:sp>
      <p:sp>
        <p:nvSpPr>
          <p:cNvPr id="59" name="Google Shape;285;p14">
            <a:extLst>
              <a:ext uri="{FF2B5EF4-FFF2-40B4-BE49-F238E27FC236}">
                <a16:creationId xmlns:a16="http://schemas.microsoft.com/office/drawing/2014/main" id="{21E3C831-1EB9-40CF-958F-52742EE684FB}"/>
              </a:ext>
            </a:extLst>
          </p:cNvPr>
          <p:cNvSpPr txBox="1"/>
          <p:nvPr/>
        </p:nvSpPr>
        <p:spPr>
          <a:xfrm>
            <a:off x="5841381" y="2208203"/>
            <a:ext cx="1706734"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Heat Exchanger</a:t>
            </a:r>
            <a:endParaRPr sz="1500" b="1" i="0" u="none" strike="noStrike" cap="none" dirty="0">
              <a:solidFill>
                <a:srgbClr val="44546A"/>
              </a:solidFill>
              <a:sym typeface="Arial"/>
            </a:endParaRPr>
          </a:p>
        </p:txBody>
      </p:sp>
      <p:sp>
        <p:nvSpPr>
          <p:cNvPr id="60" name="Google Shape;285;p14">
            <a:extLst>
              <a:ext uri="{FF2B5EF4-FFF2-40B4-BE49-F238E27FC236}">
                <a16:creationId xmlns:a16="http://schemas.microsoft.com/office/drawing/2014/main" id="{9D9E8DF8-EF67-42A2-994C-14FF50B60430}"/>
              </a:ext>
            </a:extLst>
          </p:cNvPr>
          <p:cNvSpPr txBox="1"/>
          <p:nvPr/>
        </p:nvSpPr>
        <p:spPr>
          <a:xfrm>
            <a:off x="7581561" y="2210674"/>
            <a:ext cx="12001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Discharge</a:t>
            </a:r>
            <a:endParaRPr sz="1500" b="1" i="0" u="none" strike="noStrike" cap="none" dirty="0">
              <a:solidFill>
                <a:srgbClr val="44546A"/>
              </a:solidFill>
              <a:sym typeface="Arial"/>
            </a:endParaRPr>
          </a:p>
        </p:txBody>
      </p:sp>
      <p:grpSp>
        <p:nvGrpSpPr>
          <p:cNvPr id="51" name="Group 50">
            <a:extLst>
              <a:ext uri="{FF2B5EF4-FFF2-40B4-BE49-F238E27FC236}">
                <a16:creationId xmlns:a16="http://schemas.microsoft.com/office/drawing/2014/main" id="{AF38E147-C59C-4A15-B45A-CDF5977A8E07}"/>
              </a:ext>
            </a:extLst>
          </p:cNvPr>
          <p:cNvGrpSpPr/>
          <p:nvPr/>
        </p:nvGrpSpPr>
        <p:grpSpPr>
          <a:xfrm>
            <a:off x="3387109" y="1862014"/>
            <a:ext cx="5406136" cy="1926698"/>
            <a:chOff x="3387109" y="1926182"/>
            <a:chExt cx="5406136" cy="1926698"/>
          </a:xfrm>
        </p:grpSpPr>
        <p:sp>
          <p:nvSpPr>
            <p:cNvPr id="50" name="Rectangle: Rounded Corners 49">
              <a:extLst>
                <a:ext uri="{FF2B5EF4-FFF2-40B4-BE49-F238E27FC236}">
                  <a16:creationId xmlns:a16="http://schemas.microsoft.com/office/drawing/2014/main" id="{6813D848-F7D2-4EC3-8FB9-34FCAAA840C1}"/>
                </a:ext>
              </a:extLst>
            </p:cNvPr>
            <p:cNvSpPr/>
            <p:nvPr/>
          </p:nvSpPr>
          <p:spPr>
            <a:xfrm>
              <a:off x="3387109" y="1926182"/>
              <a:ext cx="5406136" cy="1926698"/>
            </a:xfrm>
            <a:prstGeom prst="roundRect">
              <a:avLst/>
            </a:prstGeom>
            <a:noFill/>
            <a:ln w="508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Google Shape;285;p14"/>
            <p:cNvSpPr txBox="1"/>
            <p:nvPr/>
          </p:nvSpPr>
          <p:spPr>
            <a:xfrm>
              <a:off x="4033900" y="3513250"/>
              <a:ext cx="427251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3F3F3F"/>
                  </a:solidFill>
                  <a:latin typeface="Century Gothic"/>
                  <a:ea typeface="Century Gothic"/>
                  <a:cs typeface="Century Gothic"/>
                  <a:sym typeface="Century Gothic"/>
                </a:rPr>
                <a:t>ONCE-THROUGH COOLING SYSTEM</a:t>
              </a:r>
              <a:endParaRPr sz="1400" b="0" i="0" u="none" strike="noStrike" cap="none" dirty="0">
                <a:solidFill>
                  <a:srgbClr val="000000"/>
                </a:solidFill>
                <a:latin typeface="Arial"/>
                <a:ea typeface="Arial"/>
                <a:cs typeface="Arial"/>
                <a:sym typeface="Arial"/>
              </a:endParaRPr>
            </a:p>
          </p:txBody>
        </p:sp>
        <p:sp>
          <p:nvSpPr>
            <p:cNvPr id="20" name="Oval 19">
              <a:extLst>
                <a:ext uri="{FF2B5EF4-FFF2-40B4-BE49-F238E27FC236}">
                  <a16:creationId xmlns:a16="http://schemas.microsoft.com/office/drawing/2014/main" id="{8BF663B4-9275-41EA-9ED7-3E4932719874}"/>
                </a:ext>
              </a:extLst>
            </p:cNvPr>
            <p:cNvSpPr/>
            <p:nvPr/>
          </p:nvSpPr>
          <p:spPr>
            <a:xfrm>
              <a:off x="6455294" y="2694256"/>
              <a:ext cx="478908" cy="499299"/>
            </a:xfrm>
            <a:prstGeom prst="ellipse">
              <a:avLst/>
            </a:prstGeom>
            <a:solidFill>
              <a:schemeClr val="bg1"/>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F3302CA-56A1-435A-A89C-D6E81B7943E9}"/>
                </a:ext>
              </a:extLst>
            </p:cNvPr>
            <p:cNvGrpSpPr/>
            <p:nvPr/>
          </p:nvGrpSpPr>
          <p:grpSpPr>
            <a:xfrm>
              <a:off x="3880267" y="2928170"/>
              <a:ext cx="4301385" cy="22128"/>
              <a:chOff x="3880267" y="2930110"/>
              <a:chExt cx="4301385" cy="22128"/>
            </a:xfrm>
          </p:grpSpPr>
          <p:cxnSp>
            <p:nvCxnSpPr>
              <p:cNvPr id="63" name="Straight Arrow Connector 62">
                <a:extLst>
                  <a:ext uri="{FF2B5EF4-FFF2-40B4-BE49-F238E27FC236}">
                    <a16:creationId xmlns:a16="http://schemas.microsoft.com/office/drawing/2014/main" id="{BF32035B-925B-4F42-87AE-DB81D18C24E2}"/>
                  </a:ext>
                </a:extLst>
              </p:cNvPr>
              <p:cNvCxnSpPr>
                <a:cxnSpLocks/>
              </p:cNvCxnSpPr>
              <p:nvPr/>
            </p:nvCxnSpPr>
            <p:spPr>
              <a:xfrm>
                <a:off x="3880267" y="2952238"/>
                <a:ext cx="2020803" cy="0"/>
              </a:xfrm>
              <a:prstGeom prst="straightConnector1">
                <a:avLst/>
              </a:prstGeom>
              <a:ln w="28575">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BE3399F-BFEC-43D8-940F-340286BBFD86}"/>
                  </a:ext>
                </a:extLst>
              </p:cNvPr>
              <p:cNvCxnSpPr>
                <a:cxnSpLocks/>
              </p:cNvCxnSpPr>
              <p:nvPr/>
            </p:nvCxnSpPr>
            <p:spPr>
              <a:xfrm flipV="1">
                <a:off x="5857412" y="2930110"/>
                <a:ext cx="2324240" cy="22128"/>
              </a:xfrm>
              <a:prstGeom prst="straightConnector1">
                <a:avLst/>
              </a:prstGeom>
              <a:ln w="28575">
                <a:solidFill>
                  <a:srgbClr val="44546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A5F717D9-AF56-4742-8BAC-EB0FB349D378}"/>
                </a:ext>
              </a:extLst>
            </p:cNvPr>
            <p:cNvGrpSpPr/>
            <p:nvPr/>
          </p:nvGrpSpPr>
          <p:grpSpPr>
            <a:xfrm>
              <a:off x="4785423" y="2692975"/>
              <a:ext cx="478908" cy="595877"/>
              <a:chOff x="4785423" y="2694915"/>
              <a:chExt cx="478908" cy="595877"/>
            </a:xfrm>
          </p:grpSpPr>
          <p:sp>
            <p:nvSpPr>
              <p:cNvPr id="66" name="Isosceles Triangle 65">
                <a:extLst>
                  <a:ext uri="{FF2B5EF4-FFF2-40B4-BE49-F238E27FC236}">
                    <a16:creationId xmlns:a16="http://schemas.microsoft.com/office/drawing/2014/main" id="{96C3E399-CACE-47B8-B504-554014404C92}"/>
                  </a:ext>
                </a:extLst>
              </p:cNvPr>
              <p:cNvSpPr/>
              <p:nvPr/>
            </p:nvSpPr>
            <p:spPr>
              <a:xfrm>
                <a:off x="4790370" y="2952238"/>
                <a:ext cx="464817" cy="338554"/>
              </a:xfrm>
              <a:prstGeom prst="triangle">
                <a:avLst/>
              </a:prstGeom>
              <a:solidFill>
                <a:schemeClr val="bg1"/>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6AB0113-9BF8-4CC1-AD1D-9AEE4DC8DBB2}"/>
                  </a:ext>
                </a:extLst>
              </p:cNvPr>
              <p:cNvSpPr/>
              <p:nvPr/>
            </p:nvSpPr>
            <p:spPr>
              <a:xfrm>
                <a:off x="4785423" y="2694915"/>
                <a:ext cx="478908" cy="499299"/>
              </a:xfrm>
              <a:prstGeom prst="ellipse">
                <a:avLst/>
              </a:prstGeom>
              <a:solidFill>
                <a:schemeClr val="bg1"/>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BE5B05CF-2DF1-4DF4-B5F0-2C45FBE57D9A}"/>
                </a:ext>
              </a:extLst>
            </p:cNvPr>
            <p:cNvGrpSpPr/>
            <p:nvPr/>
          </p:nvGrpSpPr>
          <p:grpSpPr>
            <a:xfrm>
              <a:off x="6418718" y="2585812"/>
              <a:ext cx="603874" cy="605803"/>
              <a:chOff x="6418718" y="2587752"/>
              <a:chExt cx="603874" cy="605803"/>
            </a:xfrm>
          </p:grpSpPr>
          <p:cxnSp>
            <p:nvCxnSpPr>
              <p:cNvPr id="69" name="Straight Arrow Connector 68">
                <a:extLst>
                  <a:ext uri="{FF2B5EF4-FFF2-40B4-BE49-F238E27FC236}">
                    <a16:creationId xmlns:a16="http://schemas.microsoft.com/office/drawing/2014/main" id="{D16EF86E-32B2-40E0-895E-6742E52DE9B3}"/>
                  </a:ext>
                </a:extLst>
              </p:cNvPr>
              <p:cNvCxnSpPr>
                <a:cxnSpLocks/>
              </p:cNvCxnSpPr>
              <p:nvPr/>
            </p:nvCxnSpPr>
            <p:spPr>
              <a:xfrm flipV="1">
                <a:off x="6703892" y="2587752"/>
                <a:ext cx="318700" cy="446497"/>
              </a:xfrm>
              <a:prstGeom prst="straightConnector1">
                <a:avLst/>
              </a:prstGeom>
              <a:ln w="28575" cap="rnd">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2C6EDB2-9A2D-42F4-8732-2DFAF38B0D44}"/>
                  </a:ext>
                </a:extLst>
              </p:cNvPr>
              <p:cNvCxnSpPr/>
              <p:nvPr/>
            </p:nvCxnSpPr>
            <p:spPr>
              <a:xfrm flipV="1">
                <a:off x="6418718" y="2811311"/>
                <a:ext cx="239454" cy="382244"/>
              </a:xfrm>
              <a:prstGeom prst="line">
                <a:avLst/>
              </a:prstGeom>
              <a:ln w="28575" cap="rnd">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7B0B0D4-3A45-4D84-BC37-568F03C1715E}"/>
                  </a:ext>
                </a:extLst>
              </p:cNvPr>
              <p:cNvCxnSpPr>
                <a:cxnSpLocks/>
              </p:cNvCxnSpPr>
              <p:nvPr/>
            </p:nvCxnSpPr>
            <p:spPr>
              <a:xfrm>
                <a:off x="6659756" y="2811311"/>
                <a:ext cx="44136" cy="223559"/>
              </a:xfrm>
              <a:prstGeom prst="line">
                <a:avLst/>
              </a:prstGeom>
              <a:ln w="28575" cap="rnd">
                <a:solidFill>
                  <a:srgbClr val="44546A"/>
                </a:solidFill>
              </a:ln>
            </p:spPr>
            <p:style>
              <a:lnRef idx="1">
                <a:schemeClr val="accent1"/>
              </a:lnRef>
              <a:fillRef idx="0">
                <a:schemeClr val="accent1"/>
              </a:fillRef>
              <a:effectRef idx="0">
                <a:schemeClr val="accent1"/>
              </a:effectRef>
              <a:fontRef idx="minor">
                <a:schemeClr val="tx1"/>
              </a:fontRef>
            </p:style>
          </p:cxnSp>
        </p:grpSp>
        <p:sp>
          <p:nvSpPr>
            <p:cNvPr id="72" name="Google Shape;285;p14">
              <a:extLst>
                <a:ext uri="{FF2B5EF4-FFF2-40B4-BE49-F238E27FC236}">
                  <a16:creationId xmlns:a16="http://schemas.microsoft.com/office/drawing/2014/main" id="{C650825B-2264-4D1E-A04B-F28A9AD082E2}"/>
                </a:ext>
              </a:extLst>
            </p:cNvPr>
            <p:cNvSpPr txBox="1"/>
            <p:nvPr/>
          </p:nvSpPr>
          <p:spPr>
            <a:xfrm>
              <a:off x="3459094" y="2277029"/>
              <a:ext cx="845854"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Intake</a:t>
              </a:r>
              <a:endParaRPr sz="1500" b="1" i="0" u="none" strike="noStrike" cap="none" dirty="0">
                <a:solidFill>
                  <a:srgbClr val="44546A"/>
                </a:solidFill>
                <a:sym typeface="Arial"/>
              </a:endParaRPr>
            </a:p>
          </p:txBody>
        </p:sp>
        <p:sp>
          <p:nvSpPr>
            <p:cNvPr id="73" name="Google Shape;285;p14">
              <a:extLst>
                <a:ext uri="{FF2B5EF4-FFF2-40B4-BE49-F238E27FC236}">
                  <a16:creationId xmlns:a16="http://schemas.microsoft.com/office/drawing/2014/main" id="{009CE10C-F24F-4EF3-B1D0-2499E3E62EC5}"/>
                </a:ext>
              </a:extLst>
            </p:cNvPr>
            <p:cNvSpPr txBox="1"/>
            <p:nvPr/>
          </p:nvSpPr>
          <p:spPr>
            <a:xfrm>
              <a:off x="4627756" y="2273918"/>
              <a:ext cx="796915"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Pump</a:t>
              </a:r>
              <a:endParaRPr sz="1500" b="1" i="0" u="none" strike="noStrike" cap="none" dirty="0">
                <a:solidFill>
                  <a:srgbClr val="44546A"/>
                </a:solidFill>
                <a:sym typeface="Arial"/>
              </a:endParaRPr>
            </a:p>
          </p:txBody>
        </p:sp>
        <p:sp>
          <p:nvSpPr>
            <p:cNvPr id="74" name="Google Shape;285;p14">
              <a:extLst>
                <a:ext uri="{FF2B5EF4-FFF2-40B4-BE49-F238E27FC236}">
                  <a16:creationId xmlns:a16="http://schemas.microsoft.com/office/drawing/2014/main" id="{21B44B52-DDE5-4B1A-8D8A-A15BAA67A07E}"/>
                </a:ext>
              </a:extLst>
            </p:cNvPr>
            <p:cNvSpPr txBox="1"/>
            <p:nvPr/>
          </p:nvSpPr>
          <p:spPr>
            <a:xfrm>
              <a:off x="5841381" y="2270431"/>
              <a:ext cx="1706734"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Heat Exchanger</a:t>
              </a:r>
              <a:endParaRPr sz="1500" b="1" i="0" u="none" strike="noStrike" cap="none" dirty="0">
                <a:solidFill>
                  <a:srgbClr val="44546A"/>
                </a:solidFill>
                <a:sym typeface="Arial"/>
              </a:endParaRPr>
            </a:p>
          </p:txBody>
        </p:sp>
        <p:sp>
          <p:nvSpPr>
            <p:cNvPr id="75" name="Google Shape;285;p14">
              <a:extLst>
                <a:ext uri="{FF2B5EF4-FFF2-40B4-BE49-F238E27FC236}">
                  <a16:creationId xmlns:a16="http://schemas.microsoft.com/office/drawing/2014/main" id="{B1AA5C26-A3D4-4630-BEBC-0E314CDD1557}"/>
                </a:ext>
              </a:extLst>
            </p:cNvPr>
            <p:cNvSpPr txBox="1"/>
            <p:nvPr/>
          </p:nvSpPr>
          <p:spPr>
            <a:xfrm>
              <a:off x="7581561" y="2272902"/>
              <a:ext cx="12001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dirty="0">
                  <a:solidFill>
                    <a:srgbClr val="44546A"/>
                  </a:solidFill>
                  <a:latin typeface="Century Gothic"/>
                  <a:sym typeface="Century Gothic"/>
                </a:rPr>
                <a:t>Discharge</a:t>
              </a:r>
              <a:endParaRPr sz="1500" b="1" i="0" u="none" strike="noStrike" cap="none" dirty="0">
                <a:solidFill>
                  <a:srgbClr val="44546A"/>
                </a:solidFill>
                <a:sym typeface="Arial"/>
              </a:endParaRPr>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endParaRPr>
              <a:solidFill>
                <a:srgbClr val="3F3F3F"/>
              </a:solidFill>
            </a:endParaRPr>
          </a:p>
        </p:txBody>
      </p:sp>
      <p:pic>
        <p:nvPicPr>
          <p:cNvPr id="276" name="Google Shape;276;p20"/>
          <p:cNvPicPr preferRelativeResize="0"/>
          <p:nvPr/>
        </p:nvPicPr>
        <p:blipFill rotWithShape="1">
          <a:blip r:embed="rId3">
            <a:alphaModFix/>
          </a:blip>
          <a:srcRect/>
          <a:stretch/>
        </p:blipFill>
        <p:spPr>
          <a:xfrm>
            <a:off x="0" y="151675"/>
            <a:ext cx="5143499" cy="6553925"/>
          </a:xfrm>
          <a:prstGeom prst="rect">
            <a:avLst/>
          </a:prstGeom>
          <a:noFill/>
          <a:ln>
            <a:noFill/>
          </a:ln>
        </p:spPr>
      </p:pic>
      <p:pic>
        <p:nvPicPr>
          <p:cNvPr id="277" name="Google Shape;277;p20"/>
          <p:cNvPicPr preferRelativeResize="0"/>
          <p:nvPr/>
        </p:nvPicPr>
        <p:blipFill rotWithShape="1">
          <a:blip r:embed="rId4">
            <a:alphaModFix/>
          </a:blip>
          <a:srcRect l="14080" r="5266"/>
          <a:stretch/>
        </p:blipFill>
        <p:spPr>
          <a:xfrm>
            <a:off x="5143498" y="151675"/>
            <a:ext cx="7048500" cy="6553923"/>
          </a:xfrm>
          <a:prstGeom prst="rect">
            <a:avLst/>
          </a:prstGeom>
          <a:noFill/>
          <a:ln>
            <a:noFill/>
          </a:ln>
        </p:spPr>
      </p:pic>
      <p:sp>
        <p:nvSpPr>
          <p:cNvPr id="278" name="Google Shape;278;p20"/>
          <p:cNvSpPr txBox="1"/>
          <p:nvPr/>
        </p:nvSpPr>
        <p:spPr>
          <a:xfrm>
            <a:off x="3864791" y="6618184"/>
            <a:ext cx="7367373"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Source: Ding, J.</a:t>
            </a:r>
            <a:endParaRPr sz="1400" b="0" i="0" u="none" strike="noStrike" cap="none" dirty="0">
              <a:solidFill>
                <a:srgbClr val="000000"/>
              </a:solidFill>
              <a:latin typeface="Arial"/>
              <a:ea typeface="Arial"/>
              <a:cs typeface="Arial"/>
              <a:sym typeface="Arial"/>
            </a:endParaRPr>
          </a:p>
        </p:txBody>
      </p:sp>
      <p:sp>
        <p:nvSpPr>
          <p:cNvPr id="279" name="Google Shape;279;p20"/>
          <p:cNvSpPr/>
          <p:nvPr/>
        </p:nvSpPr>
        <p:spPr>
          <a:xfrm>
            <a:off x="315933" y="6194865"/>
            <a:ext cx="4511632" cy="510733"/>
          </a:xfrm>
          <a:prstGeom prst="roundRect">
            <a:avLst>
              <a:gd name="adj" fmla="val 16667"/>
            </a:avLst>
          </a:prstGeom>
          <a:solidFill>
            <a:schemeClr val="dk1">
              <a:alpha val="68627"/>
            </a:schemeClr>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Inside cooling tower at BFNP</a:t>
            </a:r>
            <a:endParaRPr sz="2400" b="0" i="0" u="none" strike="noStrike" cap="none">
              <a:solidFill>
                <a:schemeClr val="lt1"/>
              </a:solidFill>
              <a:latin typeface="Century Gothic"/>
              <a:ea typeface="Century Gothic"/>
              <a:cs typeface="Century Gothic"/>
              <a:sym typeface="Century Gothic"/>
            </a:endParaRPr>
          </a:p>
        </p:txBody>
      </p:sp>
      <p:sp>
        <p:nvSpPr>
          <p:cNvPr id="280" name="Google Shape;280;p20"/>
          <p:cNvSpPr/>
          <p:nvPr/>
        </p:nvSpPr>
        <p:spPr>
          <a:xfrm>
            <a:off x="6448655" y="6194864"/>
            <a:ext cx="4438186" cy="510733"/>
          </a:xfrm>
          <a:prstGeom prst="roundRect">
            <a:avLst>
              <a:gd name="adj" fmla="val 16667"/>
            </a:avLst>
          </a:prstGeom>
          <a:solidFill>
            <a:schemeClr val="dk1">
              <a:alpha val="68627"/>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Mixing Zone at Browns Ferry</a:t>
            </a:r>
            <a:endParaRPr sz="2400" b="1"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3" name="Picture 2" descr="A picture containing colorful, large, rug&#10;&#10;Description automatically generated">
            <a:extLst>
              <a:ext uri="{FF2B5EF4-FFF2-40B4-BE49-F238E27FC236}">
                <a16:creationId xmlns:a16="http://schemas.microsoft.com/office/drawing/2014/main" id="{0C40E51D-00CB-4744-8ADA-12F3DF1A3C5B}"/>
              </a:ext>
            </a:extLst>
          </p:cNvPr>
          <p:cNvPicPr>
            <a:picLocks noChangeAspect="1"/>
          </p:cNvPicPr>
          <p:nvPr/>
        </p:nvPicPr>
        <p:blipFill rotWithShape="1">
          <a:blip r:embed="rId3"/>
          <a:srcRect l="20419" t="1472" r="10742" b="40"/>
          <a:stretch/>
        </p:blipFill>
        <p:spPr>
          <a:xfrm>
            <a:off x="6096000" y="149397"/>
            <a:ext cx="6108064" cy="6553923"/>
          </a:xfrm>
          <a:prstGeom prst="rect">
            <a:avLst/>
          </a:prstGeom>
        </p:spPr>
      </p:pic>
      <p:pic>
        <p:nvPicPr>
          <p:cNvPr id="277" name="Google Shape;277;p20"/>
          <p:cNvPicPr preferRelativeResize="0"/>
          <p:nvPr/>
        </p:nvPicPr>
        <p:blipFill rotWithShape="1">
          <a:blip r:embed="rId4">
            <a:alphaModFix/>
          </a:blip>
          <a:srcRect l="14173" t="21899" r="31346"/>
          <a:stretch/>
        </p:blipFill>
        <p:spPr>
          <a:xfrm>
            <a:off x="0" y="152038"/>
            <a:ext cx="6096000" cy="6553923"/>
          </a:xfrm>
          <a:prstGeom prst="rect">
            <a:avLst/>
          </a:prstGeom>
          <a:noFill/>
          <a:ln>
            <a:noFill/>
          </a:ln>
        </p:spPr>
      </p:pic>
      <p:sp>
        <p:nvSpPr>
          <p:cNvPr id="278" name="Google Shape;278;p20"/>
          <p:cNvSpPr txBox="1"/>
          <p:nvPr/>
        </p:nvSpPr>
        <p:spPr>
          <a:xfrm>
            <a:off x="3864791" y="6618184"/>
            <a:ext cx="7367373" cy="307777"/>
          </a:xfrm>
          <a:prstGeom prst="rect">
            <a:avLst/>
          </a:prstGeom>
          <a:noFill/>
          <a:ln>
            <a:noFill/>
          </a:ln>
        </p:spPr>
        <p:txBody>
          <a:bodyPr spcFirstLastPara="1" wrap="square" lIns="91425" tIns="45700" rIns="91425" bIns="45700" anchor="t" anchorCtr="0">
            <a:spAutoFit/>
          </a:bodyPr>
          <a:lstStyle/>
          <a:p>
            <a:pPr lvl="0" algn="r">
              <a:buSzPts val="1400"/>
            </a:pPr>
            <a:r>
              <a:rPr lang="en-US" sz="1400" b="0" i="0" u="none" strike="noStrike" cap="none" dirty="0">
                <a:solidFill>
                  <a:schemeClr val="lt1"/>
                </a:solidFill>
                <a:latin typeface="Century Gothic"/>
                <a:ea typeface="Century Gothic"/>
                <a:cs typeface="Century Gothic"/>
                <a:sym typeface="Century Gothic"/>
              </a:rPr>
              <a:t>Image Source: Ding, J</a:t>
            </a:r>
            <a:r>
              <a:rPr lang="en-US" dirty="0">
                <a:solidFill>
                  <a:schemeClr val="lt1"/>
                </a:solidFill>
                <a:latin typeface="Century Gothic"/>
                <a:ea typeface="Century Gothic"/>
                <a:cs typeface="Century Gothic"/>
                <a:sym typeface="Century Gothic"/>
              </a:rPr>
              <a:t>.; </a:t>
            </a:r>
            <a:r>
              <a:rPr lang="en-US" dirty="0" err="1">
                <a:solidFill>
                  <a:schemeClr val="lt1"/>
                </a:solidFill>
                <a:latin typeface="Century Gothic"/>
                <a:ea typeface="Century Gothic"/>
                <a:cs typeface="Century Gothic"/>
                <a:sym typeface="Century Gothic"/>
              </a:rPr>
              <a:t>Luvall</a:t>
            </a:r>
            <a:r>
              <a:rPr lang="en-US" dirty="0">
                <a:solidFill>
                  <a:schemeClr val="lt1"/>
                </a:solidFill>
                <a:latin typeface="Century Gothic"/>
                <a:ea typeface="Century Gothic"/>
                <a:cs typeface="Century Gothic"/>
                <a:sym typeface="Century Gothic"/>
              </a:rPr>
              <a:t>, J.</a:t>
            </a:r>
            <a:endParaRPr sz="1400" b="0" i="0" u="none" strike="noStrike" cap="none" dirty="0">
              <a:solidFill>
                <a:srgbClr val="000000"/>
              </a:solidFill>
              <a:latin typeface="Arial"/>
              <a:ea typeface="Arial"/>
              <a:cs typeface="Arial"/>
              <a:sym typeface="Arial"/>
            </a:endParaRPr>
          </a:p>
        </p:txBody>
      </p:sp>
      <p:sp>
        <p:nvSpPr>
          <p:cNvPr id="280" name="Google Shape;280;p20"/>
          <p:cNvSpPr/>
          <p:nvPr/>
        </p:nvSpPr>
        <p:spPr>
          <a:xfrm>
            <a:off x="3889023" y="6195228"/>
            <a:ext cx="4438186" cy="510733"/>
          </a:xfrm>
          <a:prstGeom prst="roundRect">
            <a:avLst>
              <a:gd name="adj" fmla="val 16667"/>
            </a:avLst>
          </a:prstGeom>
          <a:solidFill>
            <a:schemeClr val="dk1">
              <a:alpha val="68627"/>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Mixing Zone at Browns Ferry</a:t>
            </a:r>
            <a:endParaRPr sz="2400" b="1" i="0" u="none" strike="noStrike" cap="none"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9495222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26"/>
          <p:cNvSpPr txBox="1">
            <a:spLocks noGrp="1"/>
          </p:cNvSpPr>
          <p:nvPr>
            <p:ph type="body" idx="2"/>
          </p:nvPr>
        </p:nvSpPr>
        <p:spPr>
          <a:xfrm>
            <a:off x="454354" y="337320"/>
            <a:ext cx="5303135" cy="884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100"/>
              <a:buFont typeface="Arial"/>
              <a:buNone/>
            </a:pPr>
            <a:r>
              <a:rPr lang="en-US" sz="4000" b="1" i="1" dirty="0">
                <a:solidFill>
                  <a:srgbClr val="E9A14B"/>
                </a:solidFill>
              </a:rPr>
              <a:t>IN SITU </a:t>
            </a:r>
            <a:r>
              <a:rPr lang="en-US" sz="4000" b="1" dirty="0">
                <a:solidFill>
                  <a:srgbClr val="E9A14B"/>
                </a:solidFill>
              </a:rPr>
              <a:t>MONITORING</a:t>
            </a:r>
            <a:endParaRPr sz="4000" b="1" dirty="0">
              <a:solidFill>
                <a:srgbClr val="E9A14B"/>
              </a:solidFill>
            </a:endParaRPr>
          </a:p>
          <a:p>
            <a:pPr marL="0" lvl="0" indent="0" algn="l" rtl="0">
              <a:lnSpc>
                <a:spcPct val="90000"/>
              </a:lnSpc>
              <a:spcBef>
                <a:spcPts val="1000"/>
              </a:spcBef>
              <a:spcAft>
                <a:spcPts val="0"/>
              </a:spcAft>
              <a:buSzPts val="1800"/>
              <a:buNone/>
            </a:pPr>
            <a:endParaRPr sz="4000" dirty="0"/>
          </a:p>
        </p:txBody>
      </p:sp>
      <p:pic>
        <p:nvPicPr>
          <p:cNvPr id="306" name="Google Shape;306;p26"/>
          <p:cNvPicPr preferRelativeResize="0"/>
          <p:nvPr/>
        </p:nvPicPr>
        <p:blipFill rotWithShape="1">
          <a:blip r:embed="rId3">
            <a:alphaModFix/>
          </a:blip>
          <a:srcRect l="5402" t="25846" r="6114" b="8724"/>
          <a:stretch/>
        </p:blipFill>
        <p:spPr>
          <a:xfrm>
            <a:off x="7932480" y="2945895"/>
            <a:ext cx="4259520" cy="3552630"/>
          </a:xfrm>
          <a:prstGeom prst="rect">
            <a:avLst/>
          </a:prstGeom>
          <a:noFill/>
          <a:ln>
            <a:noFill/>
          </a:ln>
        </p:spPr>
      </p:pic>
      <p:pic>
        <p:nvPicPr>
          <p:cNvPr id="307" name="Google Shape;307;p26"/>
          <p:cNvPicPr preferRelativeResize="0"/>
          <p:nvPr/>
        </p:nvPicPr>
        <p:blipFill rotWithShape="1">
          <a:blip r:embed="rId4">
            <a:alphaModFix/>
          </a:blip>
          <a:srcRect l="35733" t="37751" r="71" b="296"/>
          <a:stretch/>
        </p:blipFill>
        <p:spPr>
          <a:xfrm>
            <a:off x="7932480" y="-13855"/>
            <a:ext cx="4259520" cy="2959750"/>
          </a:xfrm>
          <a:prstGeom prst="rect">
            <a:avLst/>
          </a:prstGeom>
          <a:noFill/>
          <a:ln>
            <a:noFill/>
          </a:ln>
        </p:spPr>
      </p:pic>
      <p:sp>
        <p:nvSpPr>
          <p:cNvPr id="309" name="Google Shape;309;p26"/>
          <p:cNvSpPr txBox="1"/>
          <p:nvPr/>
        </p:nvSpPr>
        <p:spPr>
          <a:xfrm>
            <a:off x="4867253" y="6453598"/>
            <a:ext cx="7367373"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source: Dong, L.; Ding, J.</a:t>
            </a:r>
            <a:endParaRPr sz="1400" b="0" i="0" u="none" strike="noStrike" cap="none" dirty="0">
              <a:solidFill>
                <a:srgbClr val="000000"/>
              </a:solidFill>
              <a:latin typeface="Arial"/>
              <a:ea typeface="Arial"/>
              <a:cs typeface="Arial"/>
              <a:sym typeface="Arial"/>
            </a:endParaRPr>
          </a:p>
        </p:txBody>
      </p:sp>
      <p:pic>
        <p:nvPicPr>
          <p:cNvPr id="310" name="Google Shape;310;p26"/>
          <p:cNvPicPr preferRelativeResize="0"/>
          <p:nvPr/>
        </p:nvPicPr>
        <p:blipFill rotWithShape="1">
          <a:blip r:embed="rId5">
            <a:alphaModFix/>
          </a:blip>
          <a:srcRect/>
          <a:stretch/>
        </p:blipFill>
        <p:spPr>
          <a:xfrm>
            <a:off x="197682" y="1848169"/>
            <a:ext cx="7509638" cy="4608534"/>
          </a:xfrm>
          <a:prstGeom prst="rect">
            <a:avLst/>
          </a:prstGeom>
          <a:noFill/>
          <a:ln>
            <a:noFill/>
          </a:ln>
        </p:spPr>
      </p:pic>
      <p:pic>
        <p:nvPicPr>
          <p:cNvPr id="311" name="Google Shape;311;p26"/>
          <p:cNvPicPr preferRelativeResize="0"/>
          <p:nvPr/>
        </p:nvPicPr>
        <p:blipFill rotWithShape="1">
          <a:blip r:embed="rId6">
            <a:alphaModFix/>
          </a:blip>
          <a:srcRect t="43685" r="20743" b="1787"/>
          <a:stretch/>
        </p:blipFill>
        <p:spPr>
          <a:xfrm>
            <a:off x="959423" y="5847916"/>
            <a:ext cx="1580299" cy="276999"/>
          </a:xfrm>
          <a:prstGeom prst="rect">
            <a:avLst/>
          </a:prstGeom>
          <a:noFill/>
          <a:ln>
            <a:noFill/>
          </a:ln>
        </p:spPr>
      </p:pic>
      <p:sp>
        <p:nvSpPr>
          <p:cNvPr id="318" name="Google Shape;318;p26"/>
          <p:cNvSpPr txBox="1"/>
          <p:nvPr/>
        </p:nvSpPr>
        <p:spPr>
          <a:xfrm>
            <a:off x="920575" y="5582011"/>
            <a:ext cx="2567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a:t>
            </a:r>
            <a:endParaRPr sz="1400" b="0" i="0" u="none" strike="noStrike" cap="none">
              <a:solidFill>
                <a:srgbClr val="000000"/>
              </a:solidFill>
              <a:latin typeface="Century Gothic"/>
              <a:ea typeface="Century Gothic"/>
              <a:cs typeface="Century Gothic"/>
              <a:sym typeface="Century Gothic"/>
            </a:endParaRPr>
          </a:p>
        </p:txBody>
      </p:sp>
      <p:sp>
        <p:nvSpPr>
          <p:cNvPr id="319" name="Google Shape;319;p26"/>
          <p:cNvSpPr txBox="1"/>
          <p:nvPr/>
        </p:nvSpPr>
        <p:spPr>
          <a:xfrm>
            <a:off x="1657788" y="5582011"/>
            <a:ext cx="2567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1</a:t>
            </a:r>
            <a:endParaRPr sz="1400" b="0" i="0" u="none" strike="noStrike" cap="none">
              <a:solidFill>
                <a:srgbClr val="000000"/>
              </a:solidFill>
              <a:latin typeface="Century Gothic"/>
              <a:ea typeface="Century Gothic"/>
              <a:cs typeface="Century Gothic"/>
              <a:sym typeface="Century Gothic"/>
            </a:endParaRPr>
          </a:p>
        </p:txBody>
      </p:sp>
      <p:sp>
        <p:nvSpPr>
          <p:cNvPr id="320" name="Google Shape;320;p26"/>
          <p:cNvSpPr txBox="1"/>
          <p:nvPr/>
        </p:nvSpPr>
        <p:spPr>
          <a:xfrm>
            <a:off x="2347614" y="5582011"/>
            <a:ext cx="23095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a:t>
            </a:r>
            <a:endParaRPr sz="1400" b="0" i="0" u="none" strike="noStrike" cap="none">
              <a:solidFill>
                <a:srgbClr val="000000"/>
              </a:solidFill>
              <a:latin typeface="Century Gothic"/>
              <a:ea typeface="Century Gothic"/>
              <a:cs typeface="Century Gothic"/>
              <a:sym typeface="Century Gothic"/>
            </a:endParaRPr>
          </a:p>
        </p:txBody>
      </p:sp>
      <p:sp>
        <p:nvSpPr>
          <p:cNvPr id="321" name="Google Shape;321;p26"/>
          <p:cNvSpPr txBox="1"/>
          <p:nvPr/>
        </p:nvSpPr>
        <p:spPr>
          <a:xfrm>
            <a:off x="2512265" y="5742632"/>
            <a:ext cx="11873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Miles</a:t>
            </a:r>
            <a:endParaRPr sz="1400" b="0" i="0" u="none" strike="noStrike" cap="none">
              <a:solidFill>
                <a:srgbClr val="000000"/>
              </a:solidFill>
              <a:latin typeface="Century Gothic"/>
              <a:ea typeface="Century Gothic"/>
              <a:cs typeface="Century Gothic"/>
              <a:sym typeface="Century Gothic"/>
            </a:endParaRPr>
          </a:p>
        </p:txBody>
      </p:sp>
      <p:sp>
        <p:nvSpPr>
          <p:cNvPr id="323" name="Google Shape;323;p26"/>
          <p:cNvSpPr/>
          <p:nvPr/>
        </p:nvSpPr>
        <p:spPr>
          <a:xfrm>
            <a:off x="7932480" y="2945895"/>
            <a:ext cx="2195193" cy="374526"/>
          </a:xfrm>
          <a:prstGeom prst="roundRect">
            <a:avLst>
              <a:gd name="adj" fmla="val 16667"/>
            </a:avLst>
          </a:prstGeom>
          <a:solidFill>
            <a:schemeClr val="dk1">
              <a:alpha val="48627"/>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Temperature Station</a:t>
            </a:r>
            <a:endParaRPr sz="1600" b="1" i="0" u="none" strike="noStrike" cap="none">
              <a:solidFill>
                <a:schemeClr val="lt1"/>
              </a:solidFill>
              <a:latin typeface="Century Gothic"/>
              <a:ea typeface="Century Gothic"/>
              <a:cs typeface="Century Gothic"/>
              <a:sym typeface="Century Gothic"/>
            </a:endParaRPr>
          </a:p>
        </p:txBody>
      </p:sp>
      <p:sp>
        <p:nvSpPr>
          <p:cNvPr id="324" name="Google Shape;324;p26"/>
          <p:cNvSpPr/>
          <p:nvPr/>
        </p:nvSpPr>
        <p:spPr>
          <a:xfrm>
            <a:off x="7932480" y="0"/>
            <a:ext cx="1236920" cy="374526"/>
          </a:xfrm>
          <a:prstGeom prst="roundRect">
            <a:avLst>
              <a:gd name="adj" fmla="val 16667"/>
            </a:avLst>
          </a:prstGeom>
          <a:solidFill>
            <a:schemeClr val="dk1">
              <a:alpha val="48627"/>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lt1"/>
                </a:solidFill>
                <a:latin typeface="Century Gothic"/>
                <a:ea typeface="Century Gothic"/>
                <a:cs typeface="Century Gothic"/>
                <a:sym typeface="Century Gothic"/>
              </a:rPr>
              <a:t>Thermistor</a:t>
            </a:r>
            <a:endParaRPr sz="1600" b="1" i="0" u="none" strike="noStrike" cap="none" dirty="0">
              <a:solidFill>
                <a:schemeClr val="lt1"/>
              </a:solidFill>
              <a:latin typeface="Century Gothic"/>
              <a:ea typeface="Century Gothic"/>
              <a:cs typeface="Century Gothic"/>
              <a:sym typeface="Century Gothic"/>
            </a:endParaRPr>
          </a:p>
        </p:txBody>
      </p:sp>
      <p:grpSp>
        <p:nvGrpSpPr>
          <p:cNvPr id="325" name="Google Shape;325;p26"/>
          <p:cNvGrpSpPr/>
          <p:nvPr/>
        </p:nvGrpSpPr>
        <p:grpSpPr>
          <a:xfrm>
            <a:off x="974290" y="4878410"/>
            <a:ext cx="929507" cy="709141"/>
            <a:chOff x="7470361" y="5182628"/>
            <a:chExt cx="929507" cy="709141"/>
          </a:xfrm>
        </p:grpSpPr>
        <p:pic>
          <p:nvPicPr>
            <p:cNvPr id="326" name="Google Shape;326;p26"/>
            <p:cNvPicPr preferRelativeResize="0"/>
            <p:nvPr/>
          </p:nvPicPr>
          <p:blipFill rotWithShape="1">
            <a:blip r:embed="rId7">
              <a:alphaModFix/>
            </a:blip>
            <a:srcRect/>
            <a:stretch/>
          </p:blipFill>
          <p:spPr>
            <a:xfrm>
              <a:off x="7470361" y="5467992"/>
              <a:ext cx="399854" cy="423777"/>
            </a:xfrm>
            <a:prstGeom prst="rect">
              <a:avLst/>
            </a:prstGeom>
            <a:noFill/>
            <a:ln>
              <a:noFill/>
            </a:ln>
          </p:spPr>
        </p:pic>
        <p:sp>
          <p:nvSpPr>
            <p:cNvPr id="327" name="Google Shape;327;p26"/>
            <p:cNvSpPr txBox="1"/>
            <p:nvPr/>
          </p:nvSpPr>
          <p:spPr>
            <a:xfrm>
              <a:off x="7485468" y="5182628"/>
              <a:ext cx="91440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Century Gothic"/>
                  <a:ea typeface="Century Gothic"/>
                  <a:cs typeface="Century Gothic"/>
                  <a:sym typeface="Century Gothic"/>
                </a:rPr>
                <a:t>N</a:t>
              </a:r>
              <a:endParaRPr sz="1500" b="1" i="0" u="none" strike="noStrike" cap="none">
                <a:solidFill>
                  <a:srgbClr val="000000"/>
                </a:solidFill>
                <a:latin typeface="Century Gothic"/>
                <a:ea typeface="Century Gothic"/>
                <a:cs typeface="Century Gothic"/>
                <a:sym typeface="Century Gothic"/>
              </a:endParaRPr>
            </a:p>
          </p:txBody>
        </p:sp>
      </p:grpSp>
      <p:sp>
        <p:nvSpPr>
          <p:cNvPr id="328" name="Google Shape;328;p26"/>
          <p:cNvSpPr/>
          <p:nvPr/>
        </p:nvSpPr>
        <p:spPr>
          <a:xfrm>
            <a:off x="3695701" y="2720295"/>
            <a:ext cx="256800" cy="225600"/>
          </a:xfrm>
          <a:prstGeom prst="triangle">
            <a:avLst>
              <a:gd name="adj" fmla="val 50000"/>
            </a:avLst>
          </a:prstGeom>
          <a:solidFill>
            <a:srgbClr val="7EB761"/>
          </a:solidFill>
          <a:ln w="9525" cap="flat" cmpd="sng">
            <a:solidFill>
              <a:srgbClr val="7EB7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 name="Group 4">
            <a:extLst>
              <a:ext uri="{FF2B5EF4-FFF2-40B4-BE49-F238E27FC236}">
                <a16:creationId xmlns:a16="http://schemas.microsoft.com/office/drawing/2014/main" id="{FF30FC71-7083-4BC8-A1B1-B465FF3EFC0C}"/>
              </a:ext>
            </a:extLst>
          </p:cNvPr>
          <p:cNvGrpSpPr/>
          <p:nvPr/>
        </p:nvGrpSpPr>
        <p:grpSpPr>
          <a:xfrm>
            <a:off x="552567" y="1134291"/>
            <a:ext cx="3590093" cy="1044267"/>
            <a:chOff x="989397" y="991570"/>
            <a:chExt cx="3590093" cy="1044267"/>
          </a:xfrm>
        </p:grpSpPr>
        <p:grpSp>
          <p:nvGrpSpPr>
            <p:cNvPr id="4" name="Group 3">
              <a:extLst>
                <a:ext uri="{FF2B5EF4-FFF2-40B4-BE49-F238E27FC236}">
                  <a16:creationId xmlns:a16="http://schemas.microsoft.com/office/drawing/2014/main" id="{3E8EBBD2-1DB3-4D2D-A780-1DAB7697E876}"/>
                </a:ext>
              </a:extLst>
            </p:cNvPr>
            <p:cNvGrpSpPr/>
            <p:nvPr/>
          </p:nvGrpSpPr>
          <p:grpSpPr>
            <a:xfrm>
              <a:off x="989397" y="991570"/>
              <a:ext cx="3590093" cy="1044267"/>
              <a:chOff x="989397" y="991570"/>
              <a:chExt cx="3590093" cy="1044267"/>
            </a:xfrm>
          </p:grpSpPr>
          <p:pic>
            <p:nvPicPr>
              <p:cNvPr id="313" name="Google Shape;313;p26"/>
              <p:cNvPicPr preferRelativeResize="0"/>
              <p:nvPr/>
            </p:nvPicPr>
            <p:blipFill rotWithShape="1">
              <a:blip r:embed="rId8">
                <a:alphaModFix/>
              </a:blip>
              <a:srcRect/>
              <a:stretch/>
            </p:blipFill>
            <p:spPr>
              <a:xfrm>
                <a:off x="989397" y="1607052"/>
                <a:ext cx="1270000" cy="428785"/>
              </a:xfrm>
              <a:prstGeom prst="rect">
                <a:avLst/>
              </a:prstGeom>
              <a:noFill/>
              <a:ln>
                <a:noFill/>
              </a:ln>
            </p:spPr>
          </p:pic>
          <p:pic>
            <p:nvPicPr>
              <p:cNvPr id="312" name="Google Shape;312;p26"/>
              <p:cNvPicPr preferRelativeResize="0"/>
              <p:nvPr/>
            </p:nvPicPr>
            <p:blipFill rotWithShape="1">
              <a:blip r:embed="rId9">
                <a:alphaModFix/>
              </a:blip>
              <a:srcRect/>
              <a:stretch/>
            </p:blipFill>
            <p:spPr>
              <a:xfrm>
                <a:off x="1085536" y="1275264"/>
                <a:ext cx="1892300" cy="279400"/>
              </a:xfrm>
              <a:prstGeom prst="rect">
                <a:avLst/>
              </a:prstGeom>
              <a:noFill/>
              <a:ln>
                <a:noFill/>
              </a:ln>
            </p:spPr>
          </p:pic>
          <p:sp>
            <p:nvSpPr>
              <p:cNvPr id="314" name="Google Shape;314;p26"/>
              <p:cNvSpPr txBox="1"/>
              <p:nvPr/>
            </p:nvSpPr>
            <p:spPr>
              <a:xfrm>
                <a:off x="1412210" y="991793"/>
                <a:ext cx="289134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Browns Ferry Nuclear Plant</a:t>
                </a:r>
                <a:endParaRPr sz="1400" b="0" i="0" u="none" strike="noStrike" cap="none" dirty="0">
                  <a:solidFill>
                    <a:srgbClr val="000000"/>
                  </a:solidFill>
                  <a:latin typeface="Century Gothic"/>
                  <a:ea typeface="Century Gothic"/>
                  <a:cs typeface="Century Gothic"/>
                  <a:sym typeface="Century Gothic"/>
                </a:endParaRPr>
              </a:p>
            </p:txBody>
          </p:sp>
          <p:sp>
            <p:nvSpPr>
              <p:cNvPr id="315" name="Google Shape;315;p26"/>
              <p:cNvSpPr txBox="1"/>
              <p:nvPr/>
            </p:nvSpPr>
            <p:spPr>
              <a:xfrm>
                <a:off x="1412210" y="1221583"/>
                <a:ext cx="3167280"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Tennessee River</a:t>
                </a:r>
                <a:endParaRPr sz="1400" b="0" i="0" u="none" strike="noStrike" cap="none" dirty="0">
                  <a:solidFill>
                    <a:srgbClr val="000000"/>
                  </a:solidFill>
                  <a:latin typeface="Century Gothic"/>
                  <a:ea typeface="Century Gothic"/>
                  <a:cs typeface="Century Gothic"/>
                  <a:sym typeface="Century Gothic"/>
                </a:endParaRPr>
              </a:p>
            </p:txBody>
          </p:sp>
          <p:sp>
            <p:nvSpPr>
              <p:cNvPr id="316" name="Google Shape;316;p26"/>
              <p:cNvSpPr txBox="1"/>
              <p:nvPr/>
            </p:nvSpPr>
            <p:spPr>
              <a:xfrm>
                <a:off x="1417889" y="1472970"/>
                <a:ext cx="1993900"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Temperature Stations</a:t>
                </a:r>
                <a:endParaRPr sz="1400" b="0" i="0" u="none" strike="noStrike" cap="none" dirty="0">
                  <a:solidFill>
                    <a:srgbClr val="000000"/>
                  </a:solidFill>
                  <a:latin typeface="Century Gothic"/>
                  <a:ea typeface="Century Gothic"/>
                  <a:cs typeface="Century Gothic"/>
                  <a:sym typeface="Century Gothic"/>
                </a:endParaRPr>
              </a:p>
            </p:txBody>
          </p:sp>
          <p:sp>
            <p:nvSpPr>
              <p:cNvPr id="317" name="Google Shape;317;p26"/>
              <p:cNvSpPr txBox="1"/>
              <p:nvPr/>
            </p:nvSpPr>
            <p:spPr>
              <a:xfrm>
                <a:off x="1412210" y="1702800"/>
                <a:ext cx="1238952"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Mixing Zone</a:t>
                </a:r>
                <a:endParaRPr sz="1400" b="0" i="0" u="none" strike="noStrike" cap="none" dirty="0">
                  <a:solidFill>
                    <a:srgbClr val="000000"/>
                  </a:solidFill>
                  <a:latin typeface="Century Gothic"/>
                  <a:ea typeface="Century Gothic"/>
                  <a:cs typeface="Century Gothic"/>
                  <a:sym typeface="Century Gothic"/>
                </a:endParaRPr>
              </a:p>
            </p:txBody>
          </p:sp>
          <p:sp>
            <p:nvSpPr>
              <p:cNvPr id="329" name="Google Shape;329;p26"/>
              <p:cNvSpPr/>
              <p:nvPr/>
            </p:nvSpPr>
            <p:spPr>
              <a:xfrm>
                <a:off x="1136272" y="991570"/>
                <a:ext cx="256800" cy="225600"/>
              </a:xfrm>
              <a:prstGeom prst="triangle">
                <a:avLst>
                  <a:gd name="adj" fmla="val 50000"/>
                </a:avLst>
              </a:prstGeom>
              <a:solidFill>
                <a:srgbClr val="7EB761"/>
              </a:solidFill>
              <a:ln w="9525" cap="flat" cmpd="sng">
                <a:solidFill>
                  <a:srgbClr val="7EB76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2" name="Google Shape;322;p26"/>
            <p:cNvPicPr preferRelativeResize="0"/>
            <p:nvPr/>
          </p:nvPicPr>
          <p:blipFill rotWithShape="1">
            <a:blip r:embed="rId10">
              <a:alphaModFix/>
            </a:blip>
            <a:srcRect/>
            <a:stretch/>
          </p:blipFill>
          <p:spPr>
            <a:xfrm>
              <a:off x="1185850" y="1549244"/>
              <a:ext cx="157643" cy="150789"/>
            </a:xfrm>
            <a:prstGeom prst="rect">
              <a:avLst/>
            </a:prstGeom>
            <a:noFill/>
            <a:ln>
              <a:noFill/>
            </a:ln>
          </p:spPr>
        </p:pic>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1"/>
          <p:cNvSpPr txBox="1">
            <a:spLocks noGrp="1"/>
          </p:cNvSpPr>
          <p:nvPr>
            <p:ph type="title"/>
          </p:nvPr>
        </p:nvSpPr>
        <p:spPr>
          <a:xfrm>
            <a:off x="501316" y="483735"/>
            <a:ext cx="11189368" cy="5103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SATELLITES &amp; SENSORS</a:t>
            </a:r>
            <a:endParaRPr sz="4000" dirty="0"/>
          </a:p>
        </p:txBody>
      </p:sp>
      <p:grpSp>
        <p:nvGrpSpPr>
          <p:cNvPr id="336" name="Google Shape;336;p11"/>
          <p:cNvGrpSpPr/>
          <p:nvPr/>
        </p:nvGrpSpPr>
        <p:grpSpPr>
          <a:xfrm>
            <a:off x="4125913" y="2987172"/>
            <a:ext cx="3642495" cy="2979243"/>
            <a:chOff x="4767942" y="3316604"/>
            <a:chExt cx="2713016" cy="2404748"/>
          </a:xfrm>
        </p:grpSpPr>
        <p:sp>
          <p:nvSpPr>
            <p:cNvPr id="337" name="Google Shape;337;p11"/>
            <p:cNvSpPr txBox="1"/>
            <p:nvPr/>
          </p:nvSpPr>
          <p:spPr>
            <a:xfrm>
              <a:off x="4767942" y="5299058"/>
              <a:ext cx="2713016" cy="4222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E9A14B"/>
                  </a:solidFill>
                  <a:latin typeface="Century Gothic"/>
                  <a:ea typeface="Century Gothic"/>
                  <a:cs typeface="Century Gothic"/>
                  <a:sym typeface="Century Gothic"/>
                </a:rPr>
                <a:t>Landsat</a:t>
              </a:r>
              <a:r>
                <a:rPr lang="en-US" sz="2800" b="0" i="0" u="none" strike="noStrike" cap="none">
                  <a:solidFill>
                    <a:srgbClr val="E9A14B"/>
                  </a:solidFill>
                  <a:latin typeface="Century Gothic"/>
                  <a:ea typeface="Century Gothic"/>
                  <a:cs typeface="Century Gothic"/>
                  <a:sym typeface="Century Gothic"/>
                </a:rPr>
                <a:t> </a:t>
              </a:r>
              <a:r>
                <a:rPr lang="en-US" sz="2800" b="1" i="0" u="none" strike="noStrike" cap="none">
                  <a:solidFill>
                    <a:srgbClr val="E9A14B"/>
                  </a:solidFill>
                  <a:latin typeface="Century Gothic"/>
                  <a:ea typeface="Century Gothic"/>
                  <a:cs typeface="Century Gothic"/>
                  <a:sym typeface="Century Gothic"/>
                </a:rPr>
                <a:t>8 TIRS</a:t>
              </a:r>
              <a:endParaRPr sz="1400" b="0" i="0" u="none" strike="noStrike" cap="none">
                <a:solidFill>
                  <a:srgbClr val="E9A14B"/>
                </a:solidFill>
                <a:latin typeface="Arial"/>
                <a:ea typeface="Arial"/>
                <a:cs typeface="Arial"/>
                <a:sym typeface="Arial"/>
              </a:endParaRPr>
            </a:p>
          </p:txBody>
        </p:sp>
        <p:pic>
          <p:nvPicPr>
            <p:cNvPr id="338" name="Google Shape;338;p11" descr="https://lh3.googleusercontent.com/Sy-ftAnv0E3w4_P-GWp5iXL6Ohl0RifENEStrNaN4xXrDsWwQ4HAOTf5KakT3ztdYl5xGeYauudfGAaLzSRGkS50jNp4MVIJib_gMD8fM4DH9neLtg3A5tfE_YzDOSW-Oe0S7uqEqyI"/>
            <p:cNvPicPr preferRelativeResize="0"/>
            <p:nvPr/>
          </p:nvPicPr>
          <p:blipFill rotWithShape="1">
            <a:blip r:embed="rId3">
              <a:alphaModFix/>
            </a:blip>
            <a:srcRect/>
            <a:stretch/>
          </p:blipFill>
          <p:spPr>
            <a:xfrm>
              <a:off x="4911940" y="3316604"/>
              <a:ext cx="2425020" cy="1982454"/>
            </a:xfrm>
            <a:prstGeom prst="rect">
              <a:avLst/>
            </a:prstGeom>
            <a:noFill/>
            <a:ln>
              <a:noFill/>
            </a:ln>
          </p:spPr>
        </p:pic>
      </p:grpSp>
      <p:grpSp>
        <p:nvGrpSpPr>
          <p:cNvPr id="339" name="Google Shape;339;p11"/>
          <p:cNvGrpSpPr/>
          <p:nvPr/>
        </p:nvGrpSpPr>
        <p:grpSpPr>
          <a:xfrm>
            <a:off x="8358686" y="1600362"/>
            <a:ext cx="3331998" cy="3043569"/>
            <a:chOff x="9271404" y="3644358"/>
            <a:chExt cx="3331998" cy="3043569"/>
          </a:xfrm>
        </p:grpSpPr>
        <p:sp>
          <p:nvSpPr>
            <p:cNvPr id="340" name="Google Shape;340;p11"/>
            <p:cNvSpPr txBox="1"/>
            <p:nvPr/>
          </p:nvSpPr>
          <p:spPr>
            <a:xfrm>
              <a:off x="9504224" y="6164707"/>
              <a:ext cx="254651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E9A14B"/>
                  </a:solidFill>
                  <a:latin typeface="Century Gothic"/>
                  <a:ea typeface="Century Gothic"/>
                  <a:cs typeface="Century Gothic"/>
                  <a:sym typeface="Century Gothic"/>
                </a:rPr>
                <a:t>Terra ASTER</a:t>
              </a:r>
              <a:endParaRPr sz="1400" b="0" i="0" u="none" strike="noStrike" cap="none" dirty="0">
                <a:solidFill>
                  <a:srgbClr val="E9A14B"/>
                </a:solidFill>
                <a:latin typeface="Arial"/>
                <a:ea typeface="Arial"/>
                <a:cs typeface="Arial"/>
                <a:sym typeface="Arial"/>
              </a:endParaRPr>
            </a:p>
          </p:txBody>
        </p:sp>
        <p:pic>
          <p:nvPicPr>
            <p:cNvPr id="341" name="Google Shape;341;p11" descr="A picture containing LEGO, toy&#10;&#10;Description automatically generated"/>
            <p:cNvPicPr preferRelativeResize="0"/>
            <p:nvPr/>
          </p:nvPicPr>
          <p:blipFill rotWithShape="1">
            <a:blip r:embed="rId4">
              <a:alphaModFix/>
            </a:blip>
            <a:srcRect/>
            <a:stretch/>
          </p:blipFill>
          <p:spPr>
            <a:xfrm>
              <a:off x="9271404" y="3644358"/>
              <a:ext cx="3331998" cy="2508251"/>
            </a:xfrm>
            <a:prstGeom prst="rect">
              <a:avLst/>
            </a:prstGeom>
            <a:noFill/>
            <a:ln>
              <a:noFill/>
            </a:ln>
          </p:spPr>
        </p:pic>
      </p:grpSp>
      <p:grpSp>
        <p:nvGrpSpPr>
          <p:cNvPr id="342" name="Google Shape;342;p11"/>
          <p:cNvGrpSpPr/>
          <p:nvPr/>
        </p:nvGrpSpPr>
        <p:grpSpPr>
          <a:xfrm>
            <a:off x="506408" y="1600362"/>
            <a:ext cx="3672737" cy="3259780"/>
            <a:chOff x="8073786" y="1541814"/>
            <a:chExt cx="2987422" cy="2842501"/>
          </a:xfrm>
        </p:grpSpPr>
        <p:sp>
          <p:nvSpPr>
            <p:cNvPr id="343" name="Google Shape;343;p11"/>
            <p:cNvSpPr txBox="1"/>
            <p:nvPr/>
          </p:nvSpPr>
          <p:spPr>
            <a:xfrm>
              <a:off x="8073786" y="3686565"/>
              <a:ext cx="2987422" cy="6977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E9A14B"/>
                  </a:solidFill>
                  <a:latin typeface="Century Gothic"/>
                  <a:ea typeface="Century Gothic"/>
                  <a:cs typeface="Century Gothic"/>
                  <a:sym typeface="Century Gothic"/>
                </a:rPr>
                <a:t>ISS ECOSTRESS</a:t>
              </a:r>
              <a:endParaRPr sz="1400" b="0" i="0" u="none" strike="noStrike" cap="none" dirty="0">
                <a:solidFill>
                  <a:srgbClr val="E9A1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pic>
          <p:nvPicPr>
            <p:cNvPr id="344" name="Google Shape;344;p11"/>
            <p:cNvPicPr preferRelativeResize="0"/>
            <p:nvPr/>
          </p:nvPicPr>
          <p:blipFill rotWithShape="1">
            <a:blip r:embed="rId5">
              <a:alphaModFix/>
            </a:blip>
            <a:srcRect l="12439" t="26198" r="17436" b="4211"/>
            <a:stretch/>
          </p:blipFill>
          <p:spPr>
            <a:xfrm>
              <a:off x="8371022" y="1541814"/>
              <a:ext cx="2392951" cy="2042671"/>
            </a:xfrm>
            <a:prstGeom prst="rect">
              <a:avLst/>
            </a:prstGeom>
            <a:noFill/>
            <a:ln>
              <a:noFill/>
            </a:ln>
          </p:spPr>
        </p:pic>
      </p:grpSp>
      <p:sp>
        <p:nvSpPr>
          <p:cNvPr id="345" name="Google Shape;345;p11"/>
          <p:cNvSpPr txBox="1"/>
          <p:nvPr/>
        </p:nvSpPr>
        <p:spPr>
          <a:xfrm>
            <a:off x="5487999" y="6575598"/>
            <a:ext cx="56895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a:t>
            </a:r>
            <a:r>
              <a:rPr lang="en-US" dirty="0">
                <a:solidFill>
                  <a:schemeClr val="lt1"/>
                </a:solidFill>
                <a:latin typeface="Century Gothic"/>
                <a:ea typeface="Century Gothic"/>
                <a:cs typeface="Century Gothic"/>
                <a:sym typeface="Century Gothic"/>
              </a:rPr>
              <a:t>source</a:t>
            </a:r>
            <a:r>
              <a:rPr lang="en-US" sz="1400" b="0" i="0" u="none" strike="noStrike" cap="none" dirty="0">
                <a:solidFill>
                  <a:schemeClr val="lt1"/>
                </a:solidFill>
                <a:latin typeface="Century Gothic"/>
                <a:ea typeface="Century Gothic"/>
                <a:cs typeface="Century Gothic"/>
                <a:sym typeface="Century Gothic"/>
              </a:rPr>
              <a:t>: </a:t>
            </a:r>
            <a:r>
              <a:rPr lang="en-US" sz="1400" b="0" i="0" u="none" strike="noStrike" cap="none" dirty="0" err="1">
                <a:solidFill>
                  <a:schemeClr val="lt1"/>
                </a:solidFill>
                <a:latin typeface="Century Gothic"/>
                <a:ea typeface="Century Gothic"/>
                <a:cs typeface="Century Gothic"/>
                <a:sym typeface="Century Gothic"/>
              </a:rPr>
              <a:t>Luvall</a:t>
            </a:r>
            <a:r>
              <a:rPr lang="en-US" dirty="0">
                <a:solidFill>
                  <a:schemeClr val="lt1"/>
                </a:solidFill>
                <a:latin typeface="Century Gothic"/>
                <a:ea typeface="Century Gothic"/>
                <a:cs typeface="Century Gothic"/>
                <a:sym typeface="Century Gothic"/>
              </a:rPr>
              <a:t>, </a:t>
            </a:r>
            <a:r>
              <a:rPr lang="en-US" sz="1400" b="0" i="0" u="none" strike="noStrike" cap="none" dirty="0">
                <a:solidFill>
                  <a:schemeClr val="lt1"/>
                </a:solidFill>
                <a:latin typeface="Century Gothic"/>
                <a:ea typeface="Century Gothic"/>
                <a:cs typeface="Century Gothic"/>
                <a:sym typeface="Century Gothic"/>
              </a:rPr>
              <a:t>J.; NASA</a:t>
            </a:r>
            <a:endParaRPr sz="1400" b="0" i="0" u="none" strike="noStrike" cap="none" dirty="0">
              <a:solidFill>
                <a:srgbClr val="000000"/>
              </a:solidFill>
              <a:latin typeface="Arial"/>
              <a:ea typeface="Arial"/>
              <a:cs typeface="Arial"/>
              <a:sym typeface="Arial"/>
            </a:endParaRPr>
          </a:p>
        </p:txBody>
      </p:sp>
      <p:sp>
        <p:nvSpPr>
          <p:cNvPr id="13" name="Google Shape;343;p11">
            <a:extLst>
              <a:ext uri="{FF2B5EF4-FFF2-40B4-BE49-F238E27FC236}">
                <a16:creationId xmlns:a16="http://schemas.microsoft.com/office/drawing/2014/main" id="{6D5D687D-6FFC-4E10-8E73-3E29DDDA3CFB}"/>
              </a:ext>
            </a:extLst>
          </p:cNvPr>
          <p:cNvSpPr txBox="1"/>
          <p:nvPr/>
        </p:nvSpPr>
        <p:spPr>
          <a:xfrm>
            <a:off x="832447" y="4643931"/>
            <a:ext cx="3020658"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b="1" i="0" u="none" strike="noStrike" cap="none" dirty="0">
                <a:solidFill>
                  <a:srgbClr val="E9A14B"/>
                </a:solidFill>
                <a:latin typeface="Century Gothic" panose="020B0502020202020204" pitchFamily="34" charset="0"/>
                <a:ea typeface="Century Gothic"/>
                <a:cs typeface="Century Gothic"/>
                <a:sym typeface="Century Gothic"/>
              </a:rPr>
              <a:t>International Space Station Ecosystem Spaceborne Thermal Radiometer Experiment on Space Station</a:t>
            </a:r>
            <a:endParaRPr b="1" i="0" u="none" strike="noStrike" cap="none" dirty="0">
              <a:solidFill>
                <a:srgbClr val="E9A14B"/>
              </a:solidFill>
              <a:latin typeface="Century Gothic" panose="020B0502020202020204" pitchFamily="34" charset="0"/>
              <a:sym typeface="Arial"/>
            </a:endParaRPr>
          </a:p>
        </p:txBody>
      </p:sp>
      <p:sp>
        <p:nvSpPr>
          <p:cNvPr id="14" name="Google Shape;343;p11">
            <a:extLst>
              <a:ext uri="{FF2B5EF4-FFF2-40B4-BE49-F238E27FC236}">
                <a16:creationId xmlns:a16="http://schemas.microsoft.com/office/drawing/2014/main" id="{B920193D-2F2C-4416-88F1-32201E6EC3D2}"/>
              </a:ext>
            </a:extLst>
          </p:cNvPr>
          <p:cNvSpPr txBox="1"/>
          <p:nvPr/>
        </p:nvSpPr>
        <p:spPr>
          <a:xfrm>
            <a:off x="4233888" y="5966415"/>
            <a:ext cx="3672737"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b="1" i="0" u="none" strike="noStrike" cap="none" dirty="0">
                <a:solidFill>
                  <a:srgbClr val="E9A14B"/>
                </a:solidFill>
                <a:latin typeface="Century Gothic" panose="020B0502020202020204" pitchFamily="34" charset="0"/>
                <a:ea typeface="Century Gothic"/>
                <a:cs typeface="Century Gothic"/>
                <a:sym typeface="Century Gothic"/>
              </a:rPr>
              <a:t>Landsat 8 Thermal InfraRed Sensor</a:t>
            </a:r>
            <a:endParaRPr lang="en-US" b="1" i="0" u="none" strike="noStrike" cap="none" dirty="0">
              <a:solidFill>
                <a:schemeClr val="dk1"/>
              </a:solidFill>
              <a:latin typeface="Century Gothic" panose="020B0502020202020204" pitchFamily="34" charset="0"/>
              <a:ea typeface="Century Gothic"/>
              <a:cs typeface="Century Gothic"/>
              <a:sym typeface="Century Gothic"/>
            </a:endParaRPr>
          </a:p>
        </p:txBody>
      </p:sp>
      <p:sp>
        <p:nvSpPr>
          <p:cNvPr id="16" name="Google Shape;343;p11">
            <a:extLst>
              <a:ext uri="{FF2B5EF4-FFF2-40B4-BE49-F238E27FC236}">
                <a16:creationId xmlns:a16="http://schemas.microsoft.com/office/drawing/2014/main" id="{36DF70E0-C2EA-43E2-9688-52E3437FCD92}"/>
              </a:ext>
            </a:extLst>
          </p:cNvPr>
          <p:cNvSpPr txBox="1"/>
          <p:nvPr/>
        </p:nvSpPr>
        <p:spPr>
          <a:xfrm>
            <a:off x="8179434" y="4692693"/>
            <a:ext cx="3370657" cy="523180"/>
          </a:xfrm>
          <a:prstGeom prst="rect">
            <a:avLst/>
          </a:prstGeom>
          <a:noFill/>
          <a:ln>
            <a:noFill/>
          </a:ln>
        </p:spPr>
        <p:txBody>
          <a:bodyPr spcFirstLastPara="1" wrap="square" lIns="91425" tIns="45700" rIns="91425" bIns="45700" anchor="t" anchorCtr="0">
            <a:spAutoFit/>
          </a:bodyPr>
          <a:lstStyle/>
          <a:p>
            <a:pPr lvl="0" algn="ctr">
              <a:buSzPts val="2800"/>
            </a:pPr>
            <a:r>
              <a:rPr lang="en-US" b="1" dirty="0">
                <a:solidFill>
                  <a:srgbClr val="E9A14B"/>
                </a:solidFill>
                <a:latin typeface="Century Gothic" panose="020B0502020202020204" pitchFamily="34" charset="0"/>
                <a:ea typeface="Century Gothic"/>
                <a:cs typeface="Century Gothic"/>
                <a:sym typeface="Century Gothic"/>
              </a:rPr>
              <a:t>Advanced Spaceborne Thermal Emission and Reflection Radiometer </a:t>
            </a:r>
            <a:endParaRPr lang="en-US" b="1" i="0" u="none" strike="noStrike" cap="none" dirty="0">
              <a:solidFill>
                <a:schemeClr val="dk1"/>
              </a:solidFill>
              <a:latin typeface="Century Gothic" panose="020B0502020202020204" pitchFamily="34" charset="0"/>
              <a:ea typeface="Century Gothic"/>
              <a:cs typeface="Century Gothic"/>
              <a:sym typeface="Century Gothic"/>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title"/>
          </p:nvPr>
        </p:nvSpPr>
        <p:spPr>
          <a:xfrm>
            <a:off x="501316" y="483734"/>
            <a:ext cx="11189368" cy="5103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9A14B"/>
              </a:buClr>
              <a:buSzPts val="4400"/>
              <a:buFont typeface="Century Gothic"/>
              <a:buNone/>
            </a:pPr>
            <a:r>
              <a:rPr lang="en-US" sz="4000" dirty="0"/>
              <a:t>ANCILLARY DATA</a:t>
            </a:r>
            <a:endParaRPr sz="4000" dirty="0"/>
          </a:p>
        </p:txBody>
      </p:sp>
      <p:graphicFrame>
        <p:nvGraphicFramePr>
          <p:cNvPr id="352" name="Google Shape;352;p29"/>
          <p:cNvGraphicFramePr/>
          <p:nvPr>
            <p:extLst>
              <p:ext uri="{D42A27DB-BD31-4B8C-83A1-F6EECF244321}">
                <p14:modId xmlns:p14="http://schemas.microsoft.com/office/powerpoint/2010/main" val="2841900805"/>
              </p:ext>
            </p:extLst>
          </p:nvPr>
        </p:nvGraphicFramePr>
        <p:xfrm>
          <a:off x="443175" y="1195384"/>
          <a:ext cx="5652825" cy="3925025"/>
        </p:xfrm>
        <a:graphic>
          <a:graphicData uri="http://schemas.openxmlformats.org/drawingml/2006/table">
            <a:tbl>
              <a:tblPr>
                <a:noFill/>
                <a:tableStyleId>{65DBF018-391C-4EC6-B65E-95A9106C5F07}</a:tableStyleId>
              </a:tblPr>
              <a:tblGrid>
                <a:gridCol w="1658350">
                  <a:extLst>
                    <a:ext uri="{9D8B030D-6E8A-4147-A177-3AD203B41FA5}">
                      <a16:colId xmlns:a16="http://schemas.microsoft.com/office/drawing/2014/main" val="20000"/>
                    </a:ext>
                  </a:extLst>
                </a:gridCol>
                <a:gridCol w="3994475">
                  <a:extLst>
                    <a:ext uri="{9D8B030D-6E8A-4147-A177-3AD203B41FA5}">
                      <a16:colId xmlns:a16="http://schemas.microsoft.com/office/drawing/2014/main" val="20001"/>
                    </a:ext>
                  </a:extLst>
                </a:gridCol>
              </a:tblGrid>
              <a:tr h="39005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1">
                          <a:solidFill>
                            <a:schemeClr val="lt1"/>
                          </a:solidFill>
                          <a:latin typeface="Century Gothic"/>
                          <a:ea typeface="Century Gothic"/>
                          <a:cs typeface="Century Gothic"/>
                          <a:sym typeface="Century Gothic"/>
                        </a:rPr>
                        <a:t>I</a:t>
                      </a:r>
                      <a:r>
                        <a:rPr lang="en-US" sz="2000" b="1" i="1" u="none" strike="noStrike" cap="none">
                          <a:solidFill>
                            <a:schemeClr val="lt1"/>
                          </a:solidFill>
                          <a:latin typeface="Century Gothic"/>
                          <a:ea typeface="Century Gothic"/>
                          <a:cs typeface="Century Gothic"/>
                          <a:sym typeface="Century Gothic"/>
                        </a:rPr>
                        <a:t>n</a:t>
                      </a:r>
                      <a:r>
                        <a:rPr lang="en-US" sz="2000" b="1" i="1">
                          <a:solidFill>
                            <a:schemeClr val="lt1"/>
                          </a:solidFill>
                          <a:latin typeface="Century Gothic"/>
                          <a:ea typeface="Century Gothic"/>
                          <a:cs typeface="Century Gothic"/>
                          <a:sym typeface="Century Gothic"/>
                        </a:rPr>
                        <a:t> s</a:t>
                      </a:r>
                      <a:r>
                        <a:rPr lang="en-US" sz="2000" b="1" i="1" u="none" strike="noStrike" cap="none">
                          <a:solidFill>
                            <a:schemeClr val="lt1"/>
                          </a:solidFill>
                          <a:latin typeface="Century Gothic"/>
                          <a:ea typeface="Century Gothic"/>
                          <a:cs typeface="Century Gothic"/>
                          <a:sym typeface="Century Gothic"/>
                        </a:rPr>
                        <a:t>itu</a:t>
                      </a:r>
                      <a:endParaRPr sz="1400" i="1" u="none" strike="noStrike" cap="none">
                        <a:solidFill>
                          <a:schemeClr val="lt1"/>
                        </a:solidFill>
                        <a:latin typeface="Century Gothic"/>
                        <a:ea typeface="Century Gothic"/>
                        <a:cs typeface="Century Gothic"/>
                        <a:sym typeface="Century Gothic"/>
                      </a:endParaRPr>
                    </a:p>
                  </a:txBody>
                  <a:tcPr marL="91450" marR="91450" marT="45725" marB="457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lt1"/>
                          </a:solidFill>
                          <a:latin typeface="Century Gothic"/>
                          <a:ea typeface="Century Gothic"/>
                          <a:cs typeface="Century Gothic"/>
                          <a:sym typeface="Century Gothic"/>
                        </a:rPr>
                        <a:t>Specifications</a:t>
                      </a:r>
                      <a:endParaRPr sz="1400" u="none" strike="noStrike" cap="none">
                        <a:solidFill>
                          <a:schemeClr val="lt1"/>
                        </a:solidFill>
                        <a:latin typeface="Century Gothic"/>
                        <a:ea typeface="Century Gothic"/>
                        <a:cs typeface="Century Gothic"/>
                        <a:sym typeface="Century Gothic"/>
                      </a:endParaRPr>
                    </a:p>
                  </a:txBody>
                  <a:tcPr marL="91450" marR="91450" marT="45725" marB="457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121870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dirty="0">
                          <a:solidFill>
                            <a:schemeClr val="tx1">
                              <a:lumMod val="75000"/>
                              <a:lumOff val="25000"/>
                            </a:schemeClr>
                          </a:solidFill>
                          <a:latin typeface="Century Gothic"/>
                          <a:ea typeface="Century Gothic"/>
                          <a:cs typeface="Century Gothic"/>
                          <a:sym typeface="Century Gothic"/>
                        </a:rPr>
                        <a:t>Temperature Station Data</a:t>
                      </a:r>
                      <a:endParaRPr sz="1600" b="1" u="none" strike="noStrike" cap="none" dirty="0">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chemeClr val="tx1">
                              <a:lumMod val="75000"/>
                              <a:lumOff val="25000"/>
                            </a:schemeClr>
                          </a:solidFill>
                          <a:latin typeface="Century Gothic"/>
                          <a:ea typeface="Century Gothic"/>
                          <a:cs typeface="Century Gothic"/>
                          <a:sym typeface="Century Gothic"/>
                        </a:rPr>
                        <a:t>Water temperature measurements taken at depths of 6 in, 3 ft, 5 ft, and 7 ft. Temperatures reported hourly.</a:t>
                      </a:r>
                      <a:endParaRPr sz="1600" u="none" strike="noStrike" cap="none">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extLst>
                  <a:ext uri="{0D108BD9-81ED-4DB2-BD59-A6C34878D82A}">
                    <a16:rowId xmlns:a16="http://schemas.microsoft.com/office/drawing/2014/main" val="10001"/>
                  </a:ext>
                </a:extLst>
              </a:tr>
              <a:tr h="117107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chemeClr val="tx1">
                              <a:lumMod val="75000"/>
                              <a:lumOff val="25000"/>
                            </a:schemeClr>
                          </a:solidFill>
                          <a:latin typeface="Century Gothic"/>
                          <a:ea typeface="Century Gothic"/>
                          <a:cs typeface="Century Gothic"/>
                          <a:sym typeface="Century Gothic"/>
                        </a:rPr>
                        <a:t>Meteorological Station Data</a:t>
                      </a:r>
                      <a:endParaRPr sz="1600" b="1" u="none" strike="noStrike" cap="none">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chemeClr val="tx1">
                              <a:lumMod val="75000"/>
                              <a:lumOff val="25000"/>
                            </a:schemeClr>
                          </a:solidFill>
                          <a:latin typeface="Century Gothic"/>
                          <a:ea typeface="Century Gothic"/>
                          <a:cs typeface="Century Gothic"/>
                          <a:sym typeface="Century Gothic"/>
                        </a:rPr>
                        <a:t>Air temperature data collected by TVA meteorological stations. Temperatures reported hourly.</a:t>
                      </a:r>
                      <a:endParaRPr sz="1600" u="none" strike="noStrike" cap="none">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extLst>
                  <a:ext uri="{0D108BD9-81ED-4DB2-BD59-A6C34878D82A}">
                    <a16:rowId xmlns:a16="http://schemas.microsoft.com/office/drawing/2014/main" val="10002"/>
                  </a:ext>
                </a:extLst>
              </a:tr>
              <a:tr h="113900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dirty="0">
                          <a:solidFill>
                            <a:schemeClr val="tx1">
                              <a:lumMod val="75000"/>
                              <a:lumOff val="25000"/>
                            </a:schemeClr>
                          </a:solidFill>
                          <a:latin typeface="Century Gothic"/>
                          <a:ea typeface="Century Gothic"/>
                          <a:cs typeface="Century Gothic"/>
                          <a:sym typeface="Century Gothic"/>
                        </a:rPr>
                        <a:t>Power Output Data</a:t>
                      </a:r>
                      <a:endParaRPr sz="1600" b="1" u="none" strike="noStrike" cap="none" dirty="0">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Power output by BFNP. MW generated reported at 15-minute intervals</a:t>
                      </a:r>
                      <a:endParaRPr dirty="0">
                        <a:solidFill>
                          <a:schemeClr val="tx1">
                            <a:lumMod val="75000"/>
                            <a:lumOff val="25000"/>
                          </a:schemeClr>
                        </a:solidFill>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extLst>
                  <a:ext uri="{0D108BD9-81ED-4DB2-BD59-A6C34878D82A}">
                    <a16:rowId xmlns:a16="http://schemas.microsoft.com/office/drawing/2014/main" val="10003"/>
                  </a:ext>
                </a:extLst>
              </a:tr>
            </a:tbl>
          </a:graphicData>
        </a:graphic>
      </p:graphicFrame>
      <p:graphicFrame>
        <p:nvGraphicFramePr>
          <p:cNvPr id="353" name="Google Shape;353;p29"/>
          <p:cNvGraphicFramePr/>
          <p:nvPr>
            <p:extLst>
              <p:ext uri="{D42A27DB-BD31-4B8C-83A1-F6EECF244321}">
                <p14:modId xmlns:p14="http://schemas.microsoft.com/office/powerpoint/2010/main" val="854000820"/>
              </p:ext>
            </p:extLst>
          </p:nvPr>
        </p:nvGraphicFramePr>
        <p:xfrm>
          <a:off x="6379353" y="1195384"/>
          <a:ext cx="5652825" cy="2833650"/>
        </p:xfrm>
        <a:graphic>
          <a:graphicData uri="http://schemas.openxmlformats.org/drawingml/2006/table">
            <a:tbl>
              <a:tblPr>
                <a:noFill/>
                <a:tableStyleId>{65DBF018-391C-4EC6-B65E-95A9106C5F07}</a:tableStyleId>
              </a:tblPr>
              <a:tblGrid>
                <a:gridCol w="1658350">
                  <a:extLst>
                    <a:ext uri="{9D8B030D-6E8A-4147-A177-3AD203B41FA5}">
                      <a16:colId xmlns:a16="http://schemas.microsoft.com/office/drawing/2014/main" val="20000"/>
                    </a:ext>
                  </a:extLst>
                </a:gridCol>
                <a:gridCol w="3994475">
                  <a:extLst>
                    <a:ext uri="{9D8B030D-6E8A-4147-A177-3AD203B41FA5}">
                      <a16:colId xmlns:a16="http://schemas.microsoft.com/office/drawing/2014/main" val="20001"/>
                    </a:ext>
                  </a:extLst>
                </a:gridCol>
              </a:tblGrid>
              <a:tr h="39005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chemeClr val="lt1"/>
                          </a:solidFill>
                          <a:latin typeface="Century Gothic"/>
                          <a:ea typeface="Century Gothic"/>
                          <a:cs typeface="Century Gothic"/>
                          <a:sym typeface="Century Gothic"/>
                        </a:rPr>
                        <a:t>Model</a:t>
                      </a:r>
                      <a:endParaRPr sz="1400" u="none" strike="noStrike" cap="none" dirty="0">
                        <a:solidFill>
                          <a:schemeClr val="lt1"/>
                        </a:solidFill>
                        <a:latin typeface="Century Gothic"/>
                        <a:ea typeface="Century Gothic"/>
                        <a:cs typeface="Century Gothic"/>
                        <a:sym typeface="Century Gothic"/>
                      </a:endParaRPr>
                    </a:p>
                  </a:txBody>
                  <a:tcPr marL="91450" marR="91450" marT="45725" marB="457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lt1"/>
                          </a:solidFill>
                          <a:latin typeface="Century Gothic"/>
                          <a:ea typeface="Century Gothic"/>
                          <a:cs typeface="Century Gothic"/>
                          <a:sym typeface="Century Gothic"/>
                        </a:rPr>
                        <a:t>Specifications</a:t>
                      </a:r>
                      <a:endParaRPr sz="1400" u="none" strike="noStrike" cap="none">
                        <a:solidFill>
                          <a:schemeClr val="lt1"/>
                        </a:solidFill>
                        <a:latin typeface="Century Gothic"/>
                        <a:ea typeface="Century Gothic"/>
                        <a:cs typeface="Century Gothic"/>
                        <a:sym typeface="Century Gothic"/>
                      </a:endParaRPr>
                    </a:p>
                  </a:txBody>
                  <a:tcPr marL="91450" marR="91450" marT="45725" marB="457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121870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dirty="0">
                          <a:solidFill>
                            <a:schemeClr val="tx1">
                              <a:lumMod val="75000"/>
                              <a:lumOff val="25000"/>
                            </a:schemeClr>
                          </a:solidFill>
                          <a:latin typeface="Century Gothic"/>
                          <a:ea typeface="Century Gothic"/>
                          <a:cs typeface="Century Gothic"/>
                          <a:sym typeface="Century Gothic"/>
                        </a:rPr>
                        <a:t>Delft3D</a:t>
                      </a:r>
                      <a:endParaRPr sz="1600" b="1"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1600"/>
                        <a:buFont typeface="Arial"/>
                        <a:buNone/>
                      </a:pPr>
                      <a:r>
                        <a:rPr lang="en-US" sz="1600" b="1" dirty="0">
                          <a:solidFill>
                            <a:schemeClr val="tx1">
                              <a:lumMod val="75000"/>
                              <a:lumOff val="25000"/>
                            </a:schemeClr>
                          </a:solidFill>
                          <a:latin typeface="Century Gothic"/>
                          <a:ea typeface="Century Gothic"/>
                          <a:cs typeface="Century Gothic"/>
                          <a:sym typeface="Century Gothic"/>
                        </a:rPr>
                        <a:t>Images</a:t>
                      </a:r>
                      <a:endParaRPr sz="1600" b="1" dirty="0">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Images from </a:t>
                      </a:r>
                      <a:r>
                        <a:rPr lang="en-US" sz="1600" u="none" strike="noStrike" cap="none" dirty="0" err="1">
                          <a:solidFill>
                            <a:schemeClr val="tx1">
                              <a:lumMod val="75000"/>
                              <a:lumOff val="25000"/>
                            </a:schemeClr>
                          </a:solidFill>
                          <a:latin typeface="Century Gothic"/>
                          <a:ea typeface="Century Gothic"/>
                          <a:cs typeface="Century Gothic"/>
                          <a:sym typeface="Century Gothic"/>
                        </a:rPr>
                        <a:t>Deltares</a:t>
                      </a:r>
                      <a:r>
                        <a:rPr lang="en-US" sz="1600" u="none" strike="noStrike" cap="none" dirty="0">
                          <a:solidFill>
                            <a:schemeClr val="tx1">
                              <a:lumMod val="75000"/>
                              <a:lumOff val="25000"/>
                            </a:schemeClr>
                          </a:solidFill>
                          <a:latin typeface="Century Gothic"/>
                          <a:ea typeface="Century Gothic"/>
                          <a:cs typeface="Century Gothic"/>
                          <a:sym typeface="Century Gothic"/>
                        </a:rPr>
                        <a:t> Delft3D model predicting water surface temperature. Available from May-Present 2019</a:t>
                      </a:r>
                      <a:endParaRPr sz="1600" u="none" strike="noStrike" cap="none" dirty="0">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extLst>
                  <a:ext uri="{0D108BD9-81ED-4DB2-BD59-A6C34878D82A}">
                    <a16:rowId xmlns:a16="http://schemas.microsoft.com/office/drawing/2014/main" val="10001"/>
                  </a:ext>
                </a:extLst>
              </a:tr>
              <a:tr h="121870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dirty="0">
                          <a:solidFill>
                            <a:schemeClr val="tx1">
                              <a:lumMod val="75000"/>
                              <a:lumOff val="25000"/>
                            </a:schemeClr>
                          </a:solidFill>
                          <a:latin typeface="Century Gothic"/>
                          <a:ea typeface="Century Gothic"/>
                          <a:cs typeface="Century Gothic"/>
                          <a:sym typeface="Century Gothic"/>
                        </a:rPr>
                        <a:t>Delft3D Flow Data</a:t>
                      </a:r>
                      <a:endParaRPr sz="1600" b="1" u="none" strike="noStrike" cap="none" dirty="0">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tx1">
                              <a:lumMod val="75000"/>
                              <a:lumOff val="25000"/>
                            </a:schemeClr>
                          </a:solidFill>
                          <a:latin typeface="Century Gothic"/>
                          <a:ea typeface="Century Gothic"/>
                          <a:cs typeface="Century Gothic"/>
                          <a:sym typeface="Century Gothic"/>
                        </a:rPr>
                        <a:t>Hourly flow rate past BFNP in cubic feet per second, calculated by </a:t>
                      </a:r>
                      <a:r>
                        <a:rPr lang="en-US" sz="1600" u="none" strike="noStrike" cap="none" dirty="0" err="1">
                          <a:solidFill>
                            <a:schemeClr val="tx1">
                              <a:lumMod val="75000"/>
                              <a:lumOff val="25000"/>
                            </a:schemeClr>
                          </a:solidFill>
                          <a:latin typeface="Century Gothic"/>
                          <a:ea typeface="Century Gothic"/>
                          <a:cs typeface="Century Gothic"/>
                          <a:sym typeface="Century Gothic"/>
                        </a:rPr>
                        <a:t>Deltares</a:t>
                      </a:r>
                      <a:r>
                        <a:rPr lang="en-US" sz="1600" u="none" strike="noStrike" cap="none" dirty="0">
                          <a:solidFill>
                            <a:schemeClr val="tx1">
                              <a:lumMod val="75000"/>
                              <a:lumOff val="25000"/>
                            </a:schemeClr>
                          </a:solidFill>
                          <a:latin typeface="Century Gothic"/>
                          <a:ea typeface="Century Gothic"/>
                          <a:cs typeface="Century Gothic"/>
                          <a:sym typeface="Century Gothic"/>
                        </a:rPr>
                        <a:t> Delft3D Model.</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525" marR="9525" marT="9525" marB="9525"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extLst>
                  <a:ext uri="{0D108BD9-81ED-4DB2-BD59-A6C34878D82A}">
                    <a16:rowId xmlns:a16="http://schemas.microsoft.com/office/drawing/2014/main" val="10002"/>
                  </a:ext>
                </a:extLst>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17"/>
          <p:cNvSpPr/>
          <p:nvPr/>
        </p:nvSpPr>
        <p:spPr>
          <a:xfrm>
            <a:off x="2032000" y="719666"/>
            <a:ext cx="8128000" cy="54186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9" name="Google Shape;369;p17"/>
          <p:cNvGrpSpPr/>
          <p:nvPr/>
        </p:nvGrpSpPr>
        <p:grpSpPr>
          <a:xfrm>
            <a:off x="137595" y="2201634"/>
            <a:ext cx="8506046" cy="3434291"/>
            <a:chOff x="874283" y="14413180"/>
            <a:chExt cx="8568120" cy="3434291"/>
          </a:xfrm>
        </p:grpSpPr>
        <p:sp>
          <p:nvSpPr>
            <p:cNvPr id="370" name="Google Shape;370;p17"/>
            <p:cNvSpPr/>
            <p:nvPr/>
          </p:nvSpPr>
          <p:spPr>
            <a:xfrm>
              <a:off x="874283" y="14458020"/>
              <a:ext cx="1949176" cy="1169505"/>
            </a:xfrm>
            <a:custGeom>
              <a:avLst/>
              <a:gdLst/>
              <a:ahLst/>
              <a:cxnLst/>
              <a:rect l="l" t="t" r="r" b="b"/>
              <a:pathLst>
                <a:path w="1949176" h="1169505" extrusionOk="0">
                  <a:moveTo>
                    <a:pt x="0" y="116951"/>
                  </a:moveTo>
                  <a:cubicBezTo>
                    <a:pt x="0" y="52361"/>
                    <a:pt x="52361" y="0"/>
                    <a:pt x="116951" y="0"/>
                  </a:cubicBezTo>
                  <a:lnTo>
                    <a:pt x="1832226" y="0"/>
                  </a:lnTo>
                  <a:cubicBezTo>
                    <a:pt x="1896816" y="0"/>
                    <a:pt x="1949177" y="52361"/>
                    <a:pt x="1949177" y="116951"/>
                  </a:cubicBezTo>
                  <a:cubicBezTo>
                    <a:pt x="1949177" y="428819"/>
                    <a:pt x="1949176" y="740687"/>
                    <a:pt x="1949176" y="1052555"/>
                  </a:cubicBezTo>
                  <a:cubicBezTo>
                    <a:pt x="1949176" y="1117145"/>
                    <a:pt x="1896815" y="1169506"/>
                    <a:pt x="1832225" y="1169506"/>
                  </a:cubicBezTo>
                  <a:lnTo>
                    <a:pt x="116951" y="1169505"/>
                  </a:lnTo>
                  <a:cubicBezTo>
                    <a:pt x="52361" y="1169505"/>
                    <a:pt x="0" y="1117144"/>
                    <a:pt x="0" y="1052554"/>
                  </a:cubicBezTo>
                  <a:lnTo>
                    <a:pt x="0" y="116951"/>
                  </a:lnTo>
                  <a:close/>
                </a:path>
              </a:pathLst>
            </a:custGeom>
            <a:solidFill>
              <a:srgbClr val="EBA34C"/>
            </a:solidFill>
            <a:ln w="25400" cap="flat" cmpd="sng">
              <a:solidFill>
                <a:schemeClr val="lt1"/>
              </a:solidFill>
              <a:prstDash val="solid"/>
              <a:round/>
              <a:headEnd type="none" w="sm" len="sm"/>
              <a:tailEnd type="none" w="sm" len="sm"/>
            </a:ln>
          </p:spPr>
          <p:txBody>
            <a:bodyPr spcFirstLastPara="1" wrap="square" lIns="142225" tIns="142225" rIns="142225" bIns="466025" anchor="t" anchorCtr="0">
              <a:noAutofit/>
            </a:bodyPr>
            <a:lstStyle/>
            <a:p>
              <a:pPr marR="0" lvl="0" algn="l" rtl="0">
                <a:lnSpc>
                  <a:spcPct val="90000"/>
                </a:lnSpc>
                <a:spcBef>
                  <a:spcPts val="0"/>
                </a:spcBef>
                <a:spcAft>
                  <a:spcPts val="0"/>
                </a:spcAft>
                <a:buClr>
                  <a:srgbClr val="E9A14B"/>
                </a:buClr>
                <a:buSzPts val="2000"/>
              </a:pPr>
              <a:r>
                <a:rPr lang="en-US" sz="2000" b="1" i="0" u="none" strike="noStrike" cap="none" dirty="0">
                  <a:solidFill>
                    <a:schemeClr val="lt1"/>
                  </a:solidFill>
                  <a:latin typeface="Century Gothic"/>
                  <a:ea typeface="Century Gothic"/>
                  <a:cs typeface="Century Gothic"/>
                  <a:sym typeface="Century Gothic"/>
                </a:rPr>
                <a:t>Data Acquisition</a:t>
              </a:r>
              <a:endParaRPr b="1" dirty="0"/>
            </a:p>
          </p:txBody>
        </p:sp>
        <p:sp>
          <p:nvSpPr>
            <p:cNvPr id="371" name="Google Shape;371;p17"/>
            <p:cNvSpPr/>
            <p:nvPr/>
          </p:nvSpPr>
          <p:spPr>
            <a:xfrm>
              <a:off x="1151026" y="15237769"/>
              <a:ext cx="2194148" cy="1211764"/>
            </a:xfrm>
            <a:custGeom>
              <a:avLst/>
              <a:gdLst/>
              <a:ahLst/>
              <a:cxnLst/>
              <a:rect l="l" t="t" r="r" b="b"/>
              <a:pathLst>
                <a:path w="2194148" h="1187845" extrusionOk="0">
                  <a:moveTo>
                    <a:pt x="0" y="118785"/>
                  </a:moveTo>
                  <a:cubicBezTo>
                    <a:pt x="0" y="53182"/>
                    <a:pt x="53182" y="0"/>
                    <a:pt x="118785" y="0"/>
                  </a:cubicBezTo>
                  <a:lnTo>
                    <a:pt x="2075364" y="0"/>
                  </a:lnTo>
                  <a:cubicBezTo>
                    <a:pt x="2140967" y="0"/>
                    <a:pt x="2194149" y="53182"/>
                    <a:pt x="2194149" y="118785"/>
                  </a:cubicBezTo>
                  <a:cubicBezTo>
                    <a:pt x="2194149" y="435544"/>
                    <a:pt x="2194148" y="752302"/>
                    <a:pt x="2194148" y="1069061"/>
                  </a:cubicBezTo>
                  <a:cubicBezTo>
                    <a:pt x="2194148" y="1134664"/>
                    <a:pt x="2140966" y="1187846"/>
                    <a:pt x="2075363" y="1187846"/>
                  </a:cubicBezTo>
                  <a:lnTo>
                    <a:pt x="118785" y="1187845"/>
                  </a:lnTo>
                  <a:cubicBezTo>
                    <a:pt x="53182" y="1187845"/>
                    <a:pt x="0" y="1134663"/>
                    <a:pt x="0" y="1069060"/>
                  </a:cubicBezTo>
                  <a:lnTo>
                    <a:pt x="0" y="118785"/>
                  </a:lnTo>
                  <a:close/>
                </a:path>
              </a:pathLst>
            </a:custGeom>
            <a:solidFill>
              <a:schemeClr val="lt1">
                <a:alpha val="89803"/>
              </a:schemeClr>
            </a:solidFill>
            <a:ln w="25400" cap="flat" cmpd="sng">
              <a:solidFill>
                <a:srgbClr val="7F7F7F"/>
              </a:solidFill>
              <a:prstDash val="solid"/>
              <a:round/>
              <a:headEnd type="none" w="sm" len="sm"/>
              <a:tailEnd type="none" w="sm" len="sm"/>
            </a:ln>
          </p:spPr>
          <p:txBody>
            <a:bodyPr spcFirstLastPara="1" wrap="square" lIns="162800" tIns="162800" rIns="162800" bIns="162800" anchor="t" anchorCtr="0">
              <a:noAutofit/>
            </a:bodyPr>
            <a:lstStyle/>
            <a:p>
              <a:pPr marL="171450" marR="0" lvl="0" indent="-285750" algn="just" rtl="0">
                <a:lnSpc>
                  <a:spcPct val="100000"/>
                </a:lnSpc>
                <a:spcBef>
                  <a:spcPts val="0"/>
                </a:spcBef>
                <a:spcAft>
                  <a:spcPts val="0"/>
                </a:spcAft>
                <a:buClr>
                  <a:srgbClr val="E9A14B"/>
                </a:buClr>
                <a:buSzPts val="1800"/>
                <a:buFont typeface="Wingdings 3" panose="05040102010807070707" pitchFamily="18" charset="2"/>
                <a:buChar char="}"/>
              </a:pPr>
              <a:r>
                <a:rPr lang="en-US" sz="1800" b="0" i="0" u="none" strike="noStrike" cap="none" dirty="0" err="1">
                  <a:solidFill>
                    <a:srgbClr val="3F3F3F"/>
                  </a:solidFill>
                  <a:latin typeface="Century Gothic"/>
                  <a:ea typeface="Century Gothic"/>
                  <a:cs typeface="Century Gothic"/>
                  <a:sym typeface="Century Gothic"/>
                </a:rPr>
                <a:t>AppEEARS</a:t>
              </a:r>
              <a:endParaRPr sz="1400" b="0" i="0" u="none" strike="noStrike" cap="none" dirty="0">
                <a:solidFill>
                  <a:srgbClr val="3F3F3F"/>
                </a:solidFill>
                <a:latin typeface="Century Gothic"/>
                <a:ea typeface="Century Gothic"/>
                <a:cs typeface="Century Gothic"/>
                <a:sym typeface="Century Gothic"/>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err="1">
                  <a:solidFill>
                    <a:srgbClr val="3F3F3F"/>
                  </a:solidFill>
                  <a:latin typeface="Century Gothic"/>
                  <a:ea typeface="Century Gothic"/>
                  <a:cs typeface="Century Gothic"/>
                  <a:sym typeface="Century Gothic"/>
                </a:rPr>
                <a:t>Earthdata</a:t>
              </a:r>
              <a:endParaRPr sz="1400" b="0" i="0" u="none" strike="noStrike" cap="none" dirty="0">
                <a:solidFill>
                  <a:srgbClr val="3F3F3F"/>
                </a:solidFill>
                <a:latin typeface="Century Gothic"/>
                <a:ea typeface="Century Gothic"/>
                <a:cs typeface="Century Gothic"/>
                <a:sym typeface="Century Gothic"/>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err="1">
                  <a:solidFill>
                    <a:srgbClr val="3F3F3F"/>
                  </a:solidFill>
                  <a:latin typeface="Century Gothic"/>
                  <a:ea typeface="Century Gothic"/>
                  <a:cs typeface="Century Gothic"/>
                  <a:sym typeface="Century Gothic"/>
                </a:rPr>
                <a:t>EarthExplorer</a:t>
              </a:r>
              <a:endParaRPr sz="1800" b="0" i="0" u="none" strike="noStrike" cap="none" dirty="0">
                <a:solidFill>
                  <a:srgbClr val="3F3F3F"/>
                </a:solidFill>
                <a:latin typeface="Century Gothic"/>
                <a:ea typeface="Century Gothic"/>
                <a:cs typeface="Century Gothic"/>
                <a:sym typeface="Century Gothic"/>
              </a:endParaRPr>
            </a:p>
          </p:txBody>
        </p:sp>
        <p:sp>
          <p:nvSpPr>
            <p:cNvPr id="372" name="Google Shape;372;p17"/>
            <p:cNvSpPr/>
            <p:nvPr/>
          </p:nvSpPr>
          <p:spPr>
            <a:xfrm>
              <a:off x="2997994" y="14605211"/>
              <a:ext cx="691352" cy="485288"/>
            </a:xfrm>
            <a:custGeom>
              <a:avLst/>
              <a:gdLst/>
              <a:ahLst/>
              <a:cxnLst/>
              <a:rect l="l" t="t" r="r" b="b"/>
              <a:pathLst>
                <a:path w="691352" h="485288" extrusionOk="0">
                  <a:moveTo>
                    <a:pt x="0" y="97058"/>
                  </a:moveTo>
                  <a:lnTo>
                    <a:pt x="448708" y="97058"/>
                  </a:lnTo>
                  <a:lnTo>
                    <a:pt x="448708" y="0"/>
                  </a:lnTo>
                  <a:lnTo>
                    <a:pt x="691352" y="242644"/>
                  </a:lnTo>
                  <a:lnTo>
                    <a:pt x="448708" y="485288"/>
                  </a:lnTo>
                  <a:lnTo>
                    <a:pt x="448708" y="388230"/>
                  </a:lnTo>
                  <a:lnTo>
                    <a:pt x="0" y="388230"/>
                  </a:lnTo>
                  <a:lnTo>
                    <a:pt x="0" y="97058"/>
                  </a:lnTo>
                  <a:close/>
                </a:path>
              </a:pathLst>
            </a:custGeom>
            <a:solidFill>
              <a:srgbClr val="EBA34C"/>
            </a:solidFill>
            <a:ln>
              <a:noFill/>
            </a:ln>
          </p:spPr>
          <p:txBody>
            <a:bodyPr spcFirstLastPara="1" wrap="square" lIns="0" tIns="97050" rIns="145575" bIns="97050" anchor="ctr" anchorCtr="0">
              <a:noAutofit/>
            </a:bodyPr>
            <a:lstStyle/>
            <a:p>
              <a:pPr marL="285750" marR="0" lvl="0" indent="-285750" algn="ctr" rtl="0">
                <a:lnSpc>
                  <a:spcPct val="90000"/>
                </a:lnSpc>
                <a:spcBef>
                  <a:spcPts val="0"/>
                </a:spcBef>
                <a:spcAft>
                  <a:spcPts val="0"/>
                </a:spcAft>
                <a:buClr>
                  <a:srgbClr val="E9A14B"/>
                </a:buClr>
                <a:buSzPts val="1600"/>
                <a:buFont typeface="Wingdings 3" panose="05040102010807070707" pitchFamily="18" charset="2"/>
                <a:buChar char="}"/>
              </a:pPr>
              <a:endParaRPr sz="1600" b="0" i="0" u="none" strike="noStrike" cap="none">
                <a:solidFill>
                  <a:schemeClr val="lt1"/>
                </a:solidFill>
                <a:latin typeface="Arial"/>
                <a:ea typeface="Arial"/>
                <a:cs typeface="Arial"/>
                <a:sym typeface="Arial"/>
              </a:endParaRPr>
            </a:p>
          </p:txBody>
        </p:sp>
        <p:sp>
          <p:nvSpPr>
            <p:cNvPr id="373" name="Google Shape;373;p17"/>
            <p:cNvSpPr/>
            <p:nvPr/>
          </p:nvSpPr>
          <p:spPr>
            <a:xfrm>
              <a:off x="3847001" y="14458019"/>
              <a:ext cx="1949176" cy="1169505"/>
            </a:xfrm>
            <a:custGeom>
              <a:avLst/>
              <a:gdLst/>
              <a:ahLst/>
              <a:cxnLst/>
              <a:rect l="l" t="t" r="r" b="b"/>
              <a:pathLst>
                <a:path w="1949176" h="1169505" extrusionOk="0">
                  <a:moveTo>
                    <a:pt x="0" y="116951"/>
                  </a:moveTo>
                  <a:cubicBezTo>
                    <a:pt x="0" y="52361"/>
                    <a:pt x="52361" y="0"/>
                    <a:pt x="116951" y="0"/>
                  </a:cubicBezTo>
                  <a:lnTo>
                    <a:pt x="1832226" y="0"/>
                  </a:lnTo>
                  <a:cubicBezTo>
                    <a:pt x="1896816" y="0"/>
                    <a:pt x="1949177" y="52361"/>
                    <a:pt x="1949177" y="116951"/>
                  </a:cubicBezTo>
                  <a:cubicBezTo>
                    <a:pt x="1949177" y="428819"/>
                    <a:pt x="1949176" y="740687"/>
                    <a:pt x="1949176" y="1052555"/>
                  </a:cubicBezTo>
                  <a:cubicBezTo>
                    <a:pt x="1949176" y="1117145"/>
                    <a:pt x="1896815" y="1169506"/>
                    <a:pt x="1832225" y="1169506"/>
                  </a:cubicBezTo>
                  <a:lnTo>
                    <a:pt x="116951" y="1169505"/>
                  </a:lnTo>
                  <a:cubicBezTo>
                    <a:pt x="52361" y="1169505"/>
                    <a:pt x="0" y="1117144"/>
                    <a:pt x="0" y="1052554"/>
                  </a:cubicBezTo>
                  <a:lnTo>
                    <a:pt x="0" y="116951"/>
                  </a:lnTo>
                  <a:close/>
                </a:path>
              </a:pathLst>
            </a:custGeom>
            <a:solidFill>
              <a:srgbClr val="EBA34C"/>
            </a:solidFill>
            <a:ln w="25400" cap="flat" cmpd="sng">
              <a:solidFill>
                <a:schemeClr val="lt1"/>
              </a:solidFill>
              <a:prstDash val="solid"/>
              <a:round/>
              <a:headEnd type="none" w="sm" len="sm"/>
              <a:tailEnd type="none" w="sm" len="sm"/>
            </a:ln>
          </p:spPr>
          <p:txBody>
            <a:bodyPr spcFirstLastPara="1" wrap="square" lIns="142225" tIns="142225" rIns="142225" bIns="466025" anchor="t" anchorCtr="0">
              <a:noAutofit/>
            </a:bodyPr>
            <a:lstStyle/>
            <a:p>
              <a:pPr marR="0" lvl="0" algn="l" rtl="0">
                <a:lnSpc>
                  <a:spcPct val="90000"/>
                </a:lnSpc>
                <a:spcBef>
                  <a:spcPts val="0"/>
                </a:spcBef>
                <a:spcAft>
                  <a:spcPts val="0"/>
                </a:spcAft>
                <a:buClr>
                  <a:srgbClr val="E9A14B"/>
                </a:buClr>
                <a:buSzPts val="2000"/>
              </a:pPr>
              <a:r>
                <a:rPr lang="en-US" sz="2000" b="1" i="0" u="none" strike="noStrike" cap="none" dirty="0">
                  <a:solidFill>
                    <a:schemeClr val="lt1"/>
                  </a:solidFill>
                  <a:latin typeface="Century Gothic"/>
                  <a:ea typeface="Century Gothic"/>
                  <a:cs typeface="Century Gothic"/>
                  <a:sym typeface="Century Gothic"/>
                </a:rPr>
                <a:t>Image Processing</a:t>
              </a:r>
              <a:endParaRPr b="1" dirty="0"/>
            </a:p>
          </p:txBody>
        </p:sp>
        <p:sp>
          <p:nvSpPr>
            <p:cNvPr id="374" name="Google Shape;374;p17"/>
            <p:cNvSpPr/>
            <p:nvPr/>
          </p:nvSpPr>
          <p:spPr>
            <a:xfrm>
              <a:off x="4128072" y="15237769"/>
              <a:ext cx="2563672" cy="1683728"/>
            </a:xfrm>
            <a:custGeom>
              <a:avLst/>
              <a:gdLst/>
              <a:ahLst/>
              <a:cxnLst/>
              <a:rect l="l" t="t" r="r" b="b"/>
              <a:pathLst>
                <a:path w="2194148" h="1187845" extrusionOk="0">
                  <a:moveTo>
                    <a:pt x="0" y="118785"/>
                  </a:moveTo>
                  <a:cubicBezTo>
                    <a:pt x="0" y="53182"/>
                    <a:pt x="53182" y="0"/>
                    <a:pt x="118785" y="0"/>
                  </a:cubicBezTo>
                  <a:lnTo>
                    <a:pt x="2075364" y="0"/>
                  </a:lnTo>
                  <a:cubicBezTo>
                    <a:pt x="2140967" y="0"/>
                    <a:pt x="2194149" y="53182"/>
                    <a:pt x="2194149" y="118785"/>
                  </a:cubicBezTo>
                  <a:cubicBezTo>
                    <a:pt x="2194149" y="435544"/>
                    <a:pt x="2194148" y="752302"/>
                    <a:pt x="2194148" y="1069061"/>
                  </a:cubicBezTo>
                  <a:cubicBezTo>
                    <a:pt x="2194148" y="1134664"/>
                    <a:pt x="2140966" y="1187846"/>
                    <a:pt x="2075363" y="1187846"/>
                  </a:cubicBezTo>
                  <a:lnTo>
                    <a:pt x="118785" y="1187845"/>
                  </a:lnTo>
                  <a:cubicBezTo>
                    <a:pt x="53182" y="1187845"/>
                    <a:pt x="0" y="1134663"/>
                    <a:pt x="0" y="1069060"/>
                  </a:cubicBezTo>
                  <a:lnTo>
                    <a:pt x="0" y="118785"/>
                  </a:lnTo>
                  <a:close/>
                </a:path>
              </a:pathLst>
            </a:custGeom>
            <a:solidFill>
              <a:schemeClr val="lt1">
                <a:alpha val="89803"/>
              </a:schemeClr>
            </a:solidFill>
            <a:ln w="25400" cap="flat" cmpd="sng">
              <a:solidFill>
                <a:srgbClr val="7F7F7F"/>
              </a:solidFill>
              <a:prstDash val="solid"/>
              <a:round/>
              <a:headEnd type="none" w="sm" len="sm"/>
              <a:tailEnd type="none" w="sm" len="sm"/>
            </a:ln>
          </p:spPr>
          <p:txBody>
            <a:bodyPr spcFirstLastPara="1" wrap="square" lIns="162800" tIns="162800" rIns="162800" bIns="162800" anchor="t" anchorCtr="0">
              <a:noAutofit/>
            </a:bodyPr>
            <a:lstStyle/>
            <a:p>
              <a:pPr marL="171450" marR="0" lvl="0" indent="-285750" algn="just" rtl="0">
                <a:lnSpc>
                  <a:spcPct val="100000"/>
                </a:lnSpc>
                <a:spcBef>
                  <a:spcPts val="0"/>
                </a:spcBef>
                <a:spcAft>
                  <a:spcPts val="0"/>
                </a:spcAft>
                <a:buClr>
                  <a:srgbClr val="E9A14B"/>
                </a:buClr>
                <a:buSzPts val="1800"/>
                <a:buFont typeface="Wingdings 3" panose="05040102010807070707" pitchFamily="18" charset="2"/>
                <a:buChar char="}"/>
              </a:pPr>
              <a:r>
                <a:rPr lang="en-US" sz="1800" b="0" i="0" u="none" strike="noStrike" cap="none" dirty="0" err="1">
                  <a:solidFill>
                    <a:srgbClr val="3F3F3F"/>
                  </a:solidFill>
                  <a:latin typeface="Century Gothic"/>
                  <a:ea typeface="Century Gothic"/>
                  <a:cs typeface="Century Gothic"/>
                  <a:sym typeface="Century Gothic"/>
                </a:rPr>
                <a:t>Georeference</a:t>
              </a:r>
              <a:endParaRPr sz="1400" b="0" i="0" u="none" strike="noStrike" cap="none" dirty="0">
                <a:solidFill>
                  <a:srgbClr val="3F3F3F"/>
                </a:solidFill>
                <a:latin typeface="Century Gothic"/>
                <a:ea typeface="Century Gothic"/>
                <a:cs typeface="Century Gothic"/>
                <a:sym typeface="Century Gothic"/>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rgbClr val="3F3F3F"/>
                  </a:solidFill>
                  <a:latin typeface="Century Gothic"/>
                  <a:ea typeface="Century Gothic"/>
                  <a:cs typeface="Century Gothic"/>
                  <a:sym typeface="Century Gothic"/>
                </a:rPr>
                <a:t>Values to ºF</a:t>
              </a:r>
              <a:endParaRPr dirty="0"/>
            </a:p>
            <a:p>
              <a:pPr marL="285750" marR="0" lvl="0" indent="-285750" algn="just" rtl="0">
                <a:lnSpc>
                  <a:spcPct val="100000"/>
                </a:lnSpc>
                <a:spcBef>
                  <a:spcPts val="600"/>
                </a:spcBef>
                <a:spcAft>
                  <a:spcPts val="0"/>
                </a:spcAft>
                <a:buClr>
                  <a:srgbClr val="E9A14B"/>
                </a:buClr>
                <a:buFont typeface="Wingdings 3" panose="05040102010807070707" pitchFamily="18" charset="2"/>
                <a:buChar char="}"/>
              </a:pPr>
              <a:r>
                <a:rPr lang="en-US" sz="1800" b="0" i="0" u="none" strike="noStrike" cap="none" dirty="0">
                  <a:solidFill>
                    <a:srgbClr val="3F3F3F"/>
                  </a:solidFill>
                  <a:latin typeface="Century Gothic"/>
                  <a:ea typeface="Century Gothic"/>
                  <a:cs typeface="Century Gothic"/>
                  <a:sym typeface="Century Gothic"/>
                </a:rPr>
                <a:t>Raster Calculator</a:t>
              </a:r>
            </a:p>
            <a:p>
              <a:pPr marL="285750" marR="0" lvl="0" indent="-285750" algn="just" rtl="0">
                <a:lnSpc>
                  <a:spcPct val="100000"/>
                </a:lnSpc>
                <a:spcBef>
                  <a:spcPts val="600"/>
                </a:spcBef>
                <a:spcAft>
                  <a:spcPts val="0"/>
                </a:spcAft>
                <a:buClr>
                  <a:srgbClr val="E9A14B"/>
                </a:buClr>
                <a:buFont typeface="Wingdings 3" panose="05040102010807070707" pitchFamily="18" charset="2"/>
                <a:buChar char="}"/>
              </a:pPr>
              <a:r>
                <a:rPr lang="en-US" sz="1800" dirty="0">
                  <a:solidFill>
                    <a:srgbClr val="3F3F3F"/>
                  </a:solidFill>
                  <a:latin typeface="Century Gothic"/>
                  <a:sym typeface="Century Gothic"/>
                </a:rPr>
                <a:t>Model Builder</a:t>
              </a:r>
              <a:endParaRPr dirty="0"/>
            </a:p>
          </p:txBody>
        </p:sp>
        <p:sp>
          <p:nvSpPr>
            <p:cNvPr id="375" name="Google Shape;375;p17"/>
            <p:cNvSpPr/>
            <p:nvPr/>
          </p:nvSpPr>
          <p:spPr>
            <a:xfrm>
              <a:off x="5973952" y="14634470"/>
              <a:ext cx="691352" cy="485288"/>
            </a:xfrm>
            <a:custGeom>
              <a:avLst/>
              <a:gdLst/>
              <a:ahLst/>
              <a:cxnLst/>
              <a:rect l="l" t="t" r="r" b="b"/>
              <a:pathLst>
                <a:path w="691352" h="485288" extrusionOk="0">
                  <a:moveTo>
                    <a:pt x="0" y="97058"/>
                  </a:moveTo>
                  <a:lnTo>
                    <a:pt x="448708" y="97058"/>
                  </a:lnTo>
                  <a:lnTo>
                    <a:pt x="448708" y="0"/>
                  </a:lnTo>
                  <a:lnTo>
                    <a:pt x="691352" y="242644"/>
                  </a:lnTo>
                  <a:lnTo>
                    <a:pt x="448708" y="485288"/>
                  </a:lnTo>
                  <a:lnTo>
                    <a:pt x="448708" y="388230"/>
                  </a:lnTo>
                  <a:lnTo>
                    <a:pt x="0" y="388230"/>
                  </a:lnTo>
                  <a:lnTo>
                    <a:pt x="0" y="97058"/>
                  </a:lnTo>
                  <a:close/>
                </a:path>
              </a:pathLst>
            </a:custGeom>
            <a:solidFill>
              <a:srgbClr val="EBA34C"/>
            </a:solidFill>
            <a:ln>
              <a:noFill/>
            </a:ln>
          </p:spPr>
          <p:txBody>
            <a:bodyPr spcFirstLastPara="1" wrap="square" lIns="0" tIns="97050" rIns="145575" bIns="97050" anchor="ctr" anchorCtr="0">
              <a:noAutofit/>
            </a:bodyPr>
            <a:lstStyle/>
            <a:p>
              <a:pPr marL="285750" marR="0" lvl="0" indent="-285750" algn="ctr" rtl="0">
                <a:lnSpc>
                  <a:spcPct val="90000"/>
                </a:lnSpc>
                <a:spcBef>
                  <a:spcPts val="0"/>
                </a:spcBef>
                <a:spcAft>
                  <a:spcPts val="0"/>
                </a:spcAft>
                <a:buClr>
                  <a:srgbClr val="E9A14B"/>
                </a:buClr>
                <a:buSzPts val="1600"/>
                <a:buFont typeface="Wingdings 3" panose="05040102010807070707" pitchFamily="18" charset="2"/>
                <a:buChar char="}"/>
              </a:pPr>
              <a:endParaRPr sz="1600" b="0" i="0" u="none" strike="noStrike" cap="none">
                <a:solidFill>
                  <a:schemeClr val="lt1"/>
                </a:solidFill>
                <a:latin typeface="Arial"/>
                <a:ea typeface="Arial"/>
                <a:cs typeface="Arial"/>
                <a:sym typeface="Arial"/>
              </a:endParaRPr>
            </a:p>
          </p:txBody>
        </p:sp>
        <p:sp>
          <p:nvSpPr>
            <p:cNvPr id="376" name="Google Shape;376;p17"/>
            <p:cNvSpPr/>
            <p:nvPr/>
          </p:nvSpPr>
          <p:spPr>
            <a:xfrm>
              <a:off x="6843078" y="14413180"/>
              <a:ext cx="1949176" cy="1169505"/>
            </a:xfrm>
            <a:custGeom>
              <a:avLst/>
              <a:gdLst/>
              <a:ahLst/>
              <a:cxnLst/>
              <a:rect l="l" t="t" r="r" b="b"/>
              <a:pathLst>
                <a:path w="1949176" h="1169505" extrusionOk="0">
                  <a:moveTo>
                    <a:pt x="0" y="116951"/>
                  </a:moveTo>
                  <a:cubicBezTo>
                    <a:pt x="0" y="52361"/>
                    <a:pt x="52361" y="0"/>
                    <a:pt x="116951" y="0"/>
                  </a:cubicBezTo>
                  <a:lnTo>
                    <a:pt x="1832226" y="0"/>
                  </a:lnTo>
                  <a:cubicBezTo>
                    <a:pt x="1896816" y="0"/>
                    <a:pt x="1949177" y="52361"/>
                    <a:pt x="1949177" y="116951"/>
                  </a:cubicBezTo>
                  <a:cubicBezTo>
                    <a:pt x="1949177" y="428819"/>
                    <a:pt x="1949176" y="740687"/>
                    <a:pt x="1949176" y="1052555"/>
                  </a:cubicBezTo>
                  <a:cubicBezTo>
                    <a:pt x="1949176" y="1117145"/>
                    <a:pt x="1896815" y="1169506"/>
                    <a:pt x="1832225" y="1169506"/>
                  </a:cubicBezTo>
                  <a:lnTo>
                    <a:pt x="116951" y="1169505"/>
                  </a:lnTo>
                  <a:cubicBezTo>
                    <a:pt x="52361" y="1169505"/>
                    <a:pt x="0" y="1117144"/>
                    <a:pt x="0" y="1052554"/>
                  </a:cubicBezTo>
                  <a:lnTo>
                    <a:pt x="0" y="116951"/>
                  </a:lnTo>
                  <a:close/>
                </a:path>
              </a:pathLst>
            </a:custGeom>
            <a:solidFill>
              <a:srgbClr val="EBA34C"/>
            </a:solidFill>
            <a:ln w="25400" cap="flat" cmpd="sng">
              <a:solidFill>
                <a:schemeClr val="lt1"/>
              </a:solidFill>
              <a:prstDash val="solid"/>
              <a:round/>
              <a:headEnd type="none" w="sm" len="sm"/>
              <a:tailEnd type="none" w="sm" len="sm"/>
            </a:ln>
          </p:spPr>
          <p:txBody>
            <a:bodyPr spcFirstLastPara="1" wrap="square" lIns="142225" tIns="142225" rIns="142225" bIns="466025" anchor="t" anchorCtr="0">
              <a:noAutofit/>
            </a:bodyPr>
            <a:lstStyle/>
            <a:p>
              <a:pPr marR="0" lvl="0" algn="l" rtl="0">
                <a:lnSpc>
                  <a:spcPct val="90000"/>
                </a:lnSpc>
                <a:spcBef>
                  <a:spcPts val="0"/>
                </a:spcBef>
                <a:spcAft>
                  <a:spcPts val="0"/>
                </a:spcAft>
                <a:buClr>
                  <a:srgbClr val="E9A14B"/>
                </a:buClr>
                <a:buSzPts val="2000"/>
              </a:pPr>
              <a:r>
                <a:rPr lang="en-US" sz="2000" b="1" i="0" u="none" strike="noStrike" cap="none" dirty="0">
                  <a:solidFill>
                    <a:schemeClr val="lt1"/>
                  </a:solidFill>
                  <a:latin typeface="Century Gothic"/>
                  <a:ea typeface="Century Gothic"/>
                  <a:cs typeface="Century Gothic"/>
                  <a:sym typeface="Century Gothic"/>
                </a:rPr>
                <a:t>Statistical Analysis</a:t>
              </a:r>
              <a:endParaRPr b="1" dirty="0"/>
            </a:p>
          </p:txBody>
        </p:sp>
        <p:sp>
          <p:nvSpPr>
            <p:cNvPr id="377" name="Google Shape;377;p17"/>
            <p:cNvSpPr/>
            <p:nvPr/>
          </p:nvSpPr>
          <p:spPr>
            <a:xfrm>
              <a:off x="7145748" y="15237769"/>
              <a:ext cx="2296655" cy="2609702"/>
            </a:xfrm>
            <a:custGeom>
              <a:avLst/>
              <a:gdLst/>
              <a:ahLst/>
              <a:cxnLst/>
              <a:rect l="l" t="t" r="r" b="b"/>
              <a:pathLst>
                <a:path w="2194148" h="1187845" extrusionOk="0">
                  <a:moveTo>
                    <a:pt x="0" y="118785"/>
                  </a:moveTo>
                  <a:cubicBezTo>
                    <a:pt x="0" y="53182"/>
                    <a:pt x="53182" y="0"/>
                    <a:pt x="118785" y="0"/>
                  </a:cubicBezTo>
                  <a:lnTo>
                    <a:pt x="2075364" y="0"/>
                  </a:lnTo>
                  <a:cubicBezTo>
                    <a:pt x="2140967" y="0"/>
                    <a:pt x="2194149" y="53182"/>
                    <a:pt x="2194149" y="118785"/>
                  </a:cubicBezTo>
                  <a:cubicBezTo>
                    <a:pt x="2194149" y="435544"/>
                    <a:pt x="2194148" y="752302"/>
                    <a:pt x="2194148" y="1069061"/>
                  </a:cubicBezTo>
                  <a:cubicBezTo>
                    <a:pt x="2194148" y="1134664"/>
                    <a:pt x="2140966" y="1187846"/>
                    <a:pt x="2075363" y="1187846"/>
                  </a:cubicBezTo>
                  <a:lnTo>
                    <a:pt x="118785" y="1187845"/>
                  </a:lnTo>
                  <a:cubicBezTo>
                    <a:pt x="53182" y="1187845"/>
                    <a:pt x="0" y="1134663"/>
                    <a:pt x="0" y="1069060"/>
                  </a:cubicBezTo>
                  <a:lnTo>
                    <a:pt x="0" y="118785"/>
                  </a:lnTo>
                  <a:close/>
                </a:path>
              </a:pathLst>
            </a:custGeom>
            <a:solidFill>
              <a:schemeClr val="lt1">
                <a:alpha val="89803"/>
              </a:schemeClr>
            </a:solidFill>
            <a:ln w="25400" cap="flat" cmpd="sng">
              <a:solidFill>
                <a:srgbClr val="7F7F7F"/>
              </a:solidFill>
              <a:prstDash val="solid"/>
              <a:round/>
              <a:headEnd type="none" w="sm" len="sm"/>
              <a:tailEnd type="none" w="sm" len="sm"/>
            </a:ln>
          </p:spPr>
          <p:txBody>
            <a:bodyPr spcFirstLastPara="1" wrap="square" lIns="162800" tIns="162800" rIns="162800" bIns="162800" anchor="t" anchorCtr="0">
              <a:noAutofit/>
            </a:bodyPr>
            <a:lstStyle/>
            <a:p>
              <a:pPr marL="171450" marR="0" lvl="0" indent="-285750" algn="just" rtl="0">
                <a:lnSpc>
                  <a:spcPct val="100000"/>
                </a:lnSpc>
                <a:spcBef>
                  <a:spcPts val="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ANOVA</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Tukey’s HSD</a:t>
              </a:r>
              <a:endParaRPr dirty="0">
                <a:solidFill>
                  <a:schemeClr val="tx1">
                    <a:lumMod val="75000"/>
                    <a:lumOff val="25000"/>
                  </a:schemeClr>
                </a:solidFill>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Regression</a:t>
              </a: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dirty="0">
                  <a:solidFill>
                    <a:schemeClr val="tx1">
                      <a:lumMod val="75000"/>
                      <a:lumOff val="25000"/>
                    </a:schemeClr>
                  </a:solidFill>
                  <a:latin typeface="Century Gothic"/>
                  <a:sym typeface="Century Gothic"/>
                </a:rPr>
                <a:t>Pearson’s Correlation</a:t>
              </a:r>
              <a:endParaRPr dirty="0">
                <a:solidFill>
                  <a:schemeClr val="tx1">
                    <a:lumMod val="75000"/>
                    <a:lumOff val="25000"/>
                  </a:schemeClr>
                </a:solidFill>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One-tailed</a:t>
              </a:r>
            </a:p>
            <a:p>
              <a:pPr marR="0" lvl="0" algn="just" rtl="0">
                <a:lnSpc>
                  <a:spcPct val="100000"/>
                </a:lnSpc>
                <a:spcBef>
                  <a:spcPts val="600"/>
                </a:spcBef>
                <a:spcAft>
                  <a:spcPts val="0"/>
                </a:spcAft>
                <a:buClr>
                  <a:srgbClr val="E9A14B"/>
                </a:buClr>
                <a:buSzPts val="1800"/>
              </a:pPr>
              <a:r>
                <a:rPr lang="en-US" sz="1800" b="0" i="0" u="none" strike="noStrike" cap="none" dirty="0">
                  <a:solidFill>
                    <a:schemeClr val="tx1">
                      <a:lumMod val="75000"/>
                      <a:lumOff val="25000"/>
                    </a:schemeClr>
                  </a:solidFill>
                  <a:latin typeface="Century Gothic"/>
                  <a:ea typeface="Century Gothic"/>
                  <a:cs typeface="Century Gothic"/>
                  <a:sym typeface="Century Gothic"/>
                </a:rPr>
                <a:t>     t-test</a:t>
              </a:r>
              <a:endParaRPr dirty="0">
                <a:solidFill>
                  <a:schemeClr val="tx1">
                    <a:lumMod val="75000"/>
                    <a:lumOff val="25000"/>
                  </a:schemeClr>
                </a:solidFill>
              </a:endParaRPr>
            </a:p>
          </p:txBody>
        </p:sp>
      </p:grpSp>
      <p:sp>
        <p:nvSpPr>
          <p:cNvPr id="378" name="Google Shape;378;p17"/>
          <p:cNvSpPr/>
          <p:nvPr/>
        </p:nvSpPr>
        <p:spPr>
          <a:xfrm>
            <a:off x="8174689" y="2404047"/>
            <a:ext cx="662291" cy="474907"/>
          </a:xfrm>
          <a:prstGeom prst="rightArrow">
            <a:avLst>
              <a:gd name="adj1" fmla="val 60000"/>
              <a:gd name="adj2" fmla="val 50000"/>
            </a:avLst>
          </a:prstGeom>
          <a:solidFill>
            <a:srgbClr val="EBA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17"/>
          <p:cNvGrpSpPr/>
          <p:nvPr/>
        </p:nvGrpSpPr>
        <p:grpSpPr>
          <a:xfrm>
            <a:off x="8955303" y="2187690"/>
            <a:ext cx="2007883" cy="1161129"/>
            <a:chOff x="7333690" y="1138544"/>
            <a:chExt cx="2331528" cy="1041171"/>
          </a:xfrm>
        </p:grpSpPr>
        <p:sp>
          <p:nvSpPr>
            <p:cNvPr id="380" name="Google Shape;380;p17"/>
            <p:cNvSpPr/>
            <p:nvPr/>
          </p:nvSpPr>
          <p:spPr>
            <a:xfrm>
              <a:off x="7416948" y="1146056"/>
              <a:ext cx="2248270" cy="1033659"/>
            </a:xfrm>
            <a:prstGeom prst="roundRect">
              <a:avLst>
                <a:gd name="adj" fmla="val 10000"/>
              </a:avLst>
            </a:prstGeom>
            <a:solidFill>
              <a:srgbClr val="EBA34C"/>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1" name="Google Shape;381;p17"/>
            <p:cNvSpPr txBox="1"/>
            <p:nvPr/>
          </p:nvSpPr>
          <p:spPr>
            <a:xfrm>
              <a:off x="7333690" y="1138544"/>
              <a:ext cx="2218361" cy="893839"/>
            </a:xfrm>
            <a:prstGeom prst="rect">
              <a:avLst/>
            </a:prstGeom>
            <a:noFill/>
            <a:ln>
              <a:noFill/>
            </a:ln>
          </p:spPr>
          <p:txBody>
            <a:bodyPr spcFirstLastPara="1" wrap="square" lIns="170675" tIns="170675" rIns="170675" bIns="91425" anchor="t" anchorCtr="0">
              <a:noAutofit/>
            </a:bodyPr>
            <a:lstStyle/>
            <a:p>
              <a:pPr marL="0" marR="0" lvl="0" indent="0" algn="l" rtl="0">
                <a:lnSpc>
                  <a:spcPct val="90000"/>
                </a:lnSpc>
                <a:spcBef>
                  <a:spcPts val="0"/>
                </a:spcBef>
                <a:spcAft>
                  <a:spcPts val="0"/>
                </a:spcAft>
                <a:buNone/>
              </a:pPr>
              <a:r>
                <a:rPr lang="en-US" sz="1900" b="1" i="0" u="none" strike="noStrike" cap="none" dirty="0">
                  <a:solidFill>
                    <a:schemeClr val="lt1"/>
                  </a:solidFill>
                  <a:latin typeface="Century Gothic"/>
                  <a:ea typeface="Century Gothic"/>
                  <a:cs typeface="Century Gothic"/>
                  <a:sym typeface="Century Gothic"/>
                </a:rPr>
                <a:t>End   Products</a:t>
              </a:r>
              <a:endParaRPr sz="1900" b="1" i="0" u="none" strike="noStrike" cap="none" dirty="0">
                <a:solidFill>
                  <a:schemeClr val="lt1"/>
                </a:solidFill>
                <a:latin typeface="Century Gothic"/>
                <a:ea typeface="Century Gothic"/>
                <a:cs typeface="Century Gothic"/>
                <a:sym typeface="Century Gothic"/>
              </a:endParaRPr>
            </a:p>
          </p:txBody>
        </p:sp>
      </p:grpSp>
      <p:sp>
        <p:nvSpPr>
          <p:cNvPr id="382" name="Google Shape;382;p17"/>
          <p:cNvSpPr/>
          <p:nvPr/>
        </p:nvSpPr>
        <p:spPr>
          <a:xfrm>
            <a:off x="9349368" y="2961395"/>
            <a:ext cx="2723207" cy="2309428"/>
          </a:xfrm>
          <a:prstGeom prst="roundRect">
            <a:avLst>
              <a:gd name="adj" fmla="val 10000"/>
            </a:avLst>
          </a:prstGeom>
          <a:solidFill>
            <a:schemeClr val="lt1">
              <a:alpha val="89803"/>
            </a:schemeClr>
          </a:solidFill>
          <a:ln w="25400"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txBox="1"/>
          <p:nvPr/>
        </p:nvSpPr>
        <p:spPr>
          <a:xfrm>
            <a:off x="9373296" y="3026223"/>
            <a:ext cx="2770301" cy="1262804"/>
          </a:xfrm>
          <a:prstGeom prst="rect">
            <a:avLst/>
          </a:prstGeom>
          <a:noFill/>
          <a:ln>
            <a:noFill/>
          </a:ln>
        </p:spPr>
        <p:txBody>
          <a:bodyPr spcFirstLastPara="1" wrap="square" lIns="135125" tIns="135125" rIns="135125" bIns="135125" anchor="t" anchorCtr="0">
            <a:noAutofit/>
          </a:bodyPr>
          <a:lstStyle/>
          <a:p>
            <a:pPr marL="171450" marR="0" lvl="0" indent="-285750" algn="l" rtl="0">
              <a:lnSpc>
                <a:spcPct val="100000"/>
              </a:lnSpc>
              <a:spcBef>
                <a:spcPts val="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Seasonal &amp; Yearly Time-Series Maps</a:t>
            </a:r>
            <a:endParaRPr dirty="0">
              <a:solidFill>
                <a:schemeClr val="tx1">
                  <a:lumMod val="75000"/>
                  <a:lumOff val="25000"/>
                </a:schemeClr>
              </a:solidFill>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Facility Comparison</a:t>
            </a:r>
            <a:endParaRPr dirty="0">
              <a:solidFill>
                <a:schemeClr val="tx1">
                  <a:lumMod val="75000"/>
                  <a:lumOff val="25000"/>
                </a:schemeClr>
              </a:solidFill>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Model Comparison</a:t>
            </a:r>
            <a:endParaRPr dirty="0">
              <a:solidFill>
                <a:schemeClr val="tx1">
                  <a:lumMod val="75000"/>
                  <a:lumOff val="25000"/>
                </a:schemeClr>
              </a:solidFill>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Story Map </a:t>
            </a:r>
            <a:endParaRPr dirty="0">
              <a:solidFill>
                <a:schemeClr val="tx1">
                  <a:lumMod val="75000"/>
                  <a:lumOff val="25000"/>
                </a:schemeClr>
              </a:solidFill>
            </a:endParaRPr>
          </a:p>
          <a:p>
            <a:pPr marL="171450" marR="0" lvl="0" indent="-285750" algn="just" rtl="0">
              <a:lnSpc>
                <a:spcPct val="100000"/>
              </a:lnSpc>
              <a:spcBef>
                <a:spcPts val="600"/>
              </a:spcBef>
              <a:spcAft>
                <a:spcPts val="0"/>
              </a:spcAft>
              <a:buClr>
                <a:srgbClr val="E9A14B"/>
              </a:buClr>
              <a:buSzPts val="1800"/>
              <a:buFont typeface="Wingdings 3" panose="05040102010807070707" pitchFamily="18" charset="2"/>
              <a:buChar char="}"/>
            </a:pPr>
            <a:r>
              <a:rPr lang="en-US" sz="1800" b="0" i="0" u="none" strike="noStrike" cap="none" dirty="0">
                <a:solidFill>
                  <a:schemeClr val="tx1">
                    <a:lumMod val="75000"/>
                    <a:lumOff val="25000"/>
                  </a:schemeClr>
                </a:solidFill>
                <a:latin typeface="Century Gothic"/>
                <a:ea typeface="Century Gothic"/>
                <a:cs typeface="Century Gothic"/>
                <a:sym typeface="Century Gothic"/>
              </a:rPr>
              <a:t>Tutorial</a:t>
            </a:r>
            <a:endParaRPr sz="1800" b="0" i="0" u="none" strike="noStrike" cap="none" dirty="0">
              <a:solidFill>
                <a:schemeClr val="tx1">
                  <a:lumMod val="75000"/>
                  <a:lumOff val="25000"/>
                </a:schemeClr>
              </a:solidFill>
              <a:highlight>
                <a:srgbClr val="FFFF00"/>
              </a:highlight>
              <a:latin typeface="Century Gothic"/>
              <a:ea typeface="Century Gothic"/>
              <a:cs typeface="Century Gothic"/>
              <a:sym typeface="Century Gothic"/>
            </a:endParaRPr>
          </a:p>
          <a:p>
            <a:pPr marL="374650" marR="0" lvl="1" indent="-285750" algn="l" rtl="0">
              <a:lnSpc>
                <a:spcPct val="90000"/>
              </a:lnSpc>
              <a:spcBef>
                <a:spcPts val="600"/>
              </a:spcBef>
              <a:spcAft>
                <a:spcPts val="0"/>
              </a:spcAft>
              <a:buClr>
                <a:srgbClr val="E9A14B"/>
              </a:buClr>
              <a:buSzPts val="1400"/>
              <a:buFont typeface="Wingdings 3" panose="05040102010807070707" pitchFamily="18" charset="2"/>
              <a:buChar char="}"/>
            </a:pPr>
            <a:endParaRPr sz="1400" b="0" i="0" u="none" strike="noStrike" cap="none" dirty="0">
              <a:solidFill>
                <a:schemeClr val="tx1">
                  <a:lumMod val="75000"/>
                  <a:lumOff val="25000"/>
                </a:schemeClr>
              </a:solidFill>
              <a:latin typeface="Arial"/>
              <a:ea typeface="Arial"/>
              <a:cs typeface="Arial"/>
              <a:sym typeface="Arial"/>
            </a:endParaRPr>
          </a:p>
        </p:txBody>
      </p:sp>
      <p:sp>
        <p:nvSpPr>
          <p:cNvPr id="21" name="Google Shape;359;p36">
            <a:extLst>
              <a:ext uri="{FF2B5EF4-FFF2-40B4-BE49-F238E27FC236}">
                <a16:creationId xmlns:a16="http://schemas.microsoft.com/office/drawing/2014/main" id="{9D2C747D-2FE3-4016-96D0-A77C61A17BF7}"/>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METHODOLOGY</a:t>
            </a:r>
            <a:endParaRPr sz="4000"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7DA0D15-FCE6-4379-96CD-19A21979D6B3}"/>
              </a:ext>
            </a:extLst>
          </p:cNvPr>
          <p:cNvPicPr>
            <a:picLocks noChangeAspect="1"/>
          </p:cNvPicPr>
          <p:nvPr/>
        </p:nvPicPr>
        <p:blipFill>
          <a:blip r:embed="rId3"/>
          <a:stretch>
            <a:fillRect/>
          </a:stretch>
        </p:blipFill>
        <p:spPr>
          <a:xfrm>
            <a:off x="742412" y="1170982"/>
            <a:ext cx="6360728" cy="4915108"/>
          </a:xfrm>
          <a:prstGeom prst="rect">
            <a:avLst/>
          </a:prstGeom>
          <a:ln>
            <a:solidFill>
              <a:schemeClr val="tx1">
                <a:lumMod val="75000"/>
                <a:lumOff val="25000"/>
              </a:schemeClr>
            </a:solidFill>
          </a:ln>
        </p:spPr>
      </p:pic>
      <p:sp>
        <p:nvSpPr>
          <p:cNvPr id="390" name="Google Shape;390;p37"/>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393" name="Google Shape;393;p37"/>
          <p:cNvGraphicFramePr/>
          <p:nvPr>
            <p:extLst>
              <p:ext uri="{D42A27DB-BD31-4B8C-83A1-F6EECF244321}">
                <p14:modId xmlns:p14="http://schemas.microsoft.com/office/powerpoint/2010/main" val="2635294130"/>
              </p:ext>
            </p:extLst>
          </p:nvPr>
        </p:nvGraphicFramePr>
        <p:xfrm>
          <a:off x="7283649" y="1170982"/>
          <a:ext cx="4680925" cy="1981050"/>
        </p:xfrm>
        <a:graphic>
          <a:graphicData uri="http://schemas.openxmlformats.org/drawingml/2006/table">
            <a:tbl>
              <a:tblPr>
                <a:noFill/>
                <a:tableStyleId>{B228F481-5D06-4E3A-A11D-11B6A2C5EE2F}</a:tableStyleId>
              </a:tblPr>
              <a:tblGrid>
                <a:gridCol w="1589350">
                  <a:extLst>
                    <a:ext uri="{9D8B030D-6E8A-4147-A177-3AD203B41FA5}">
                      <a16:colId xmlns:a16="http://schemas.microsoft.com/office/drawing/2014/main" val="20000"/>
                    </a:ext>
                  </a:extLst>
                </a:gridCol>
                <a:gridCol w="1090800">
                  <a:extLst>
                    <a:ext uri="{9D8B030D-6E8A-4147-A177-3AD203B41FA5}">
                      <a16:colId xmlns:a16="http://schemas.microsoft.com/office/drawing/2014/main" val="20001"/>
                    </a:ext>
                  </a:extLst>
                </a:gridCol>
                <a:gridCol w="2000775">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latin typeface="Century Gothic"/>
                          <a:ea typeface="Century Gothic"/>
                          <a:cs typeface="Century Gothic"/>
                          <a:sym typeface="Century Gothic"/>
                        </a:rPr>
                        <a:t>Date, GMT</a:t>
                      </a:r>
                      <a:endParaRPr sz="1400" b="1" u="none" strike="noStrike" cap="none" dirty="0">
                        <a:solidFill>
                          <a:schemeClr val="lt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Flow (cfs)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Air Temperature (°F)</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3/15/2017, 3:56</a:t>
                      </a:r>
                      <a:endParaRPr sz="1400" u="none" strike="noStrike" cap="none" dirty="0">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49775</a:t>
                      </a:r>
                      <a:endParaRPr sz="1400" u="none" strike="noStrike" cap="none" dirty="0">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32</a:t>
                      </a:r>
                      <a:endParaRPr sz="1400" u="none" strike="noStrike" cap="none">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5/19/2017, 3:56</a:t>
                      </a:r>
                      <a:endParaRPr sz="1400" u="none" strike="noStrike" cap="none" dirty="0">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38414</a:t>
                      </a:r>
                      <a:endParaRPr sz="1400" u="none" strike="noStrike" cap="none" dirty="0">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73</a:t>
                      </a:r>
                      <a:endParaRPr sz="1400" u="none" strike="noStrike" cap="none" dirty="0">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10/25/2017, 3:50</a:t>
                      </a:r>
                      <a:endParaRPr sz="1400" u="none" strike="noStrike" cap="none">
                        <a:latin typeface="Century Gothic"/>
                        <a:ea typeface="Century Gothic"/>
                        <a:cs typeface="Century Gothic"/>
                        <a:sym typeface="Century Gothic"/>
                      </a:endParaRPr>
                    </a:p>
                  </a:txBody>
                  <a:tcPr marL="91425" marR="91425" marT="91425" marB="91425">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27963</a:t>
                      </a:r>
                      <a:endParaRPr sz="1400" u="none" strike="noStrike" cap="none">
                        <a:latin typeface="Century Gothic"/>
                        <a:ea typeface="Century Gothic"/>
                        <a:cs typeface="Century Gothic"/>
                        <a:sym typeface="Century Gothic"/>
                      </a:endParaRPr>
                    </a:p>
                  </a:txBody>
                  <a:tcPr marL="91425" marR="91425" marT="91425" marB="91425">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51</a:t>
                      </a:r>
                      <a:endParaRPr sz="1400" u="none" strike="noStrike" cap="none" dirty="0">
                        <a:latin typeface="Century Gothic"/>
                        <a:ea typeface="Century Gothic"/>
                        <a:cs typeface="Century Gothic"/>
                        <a:sym typeface="Century Gothic"/>
                      </a:endParaRPr>
                    </a:p>
                  </a:txBody>
                  <a:tcPr marL="91425" marR="91425" marT="91425" marB="91425">
                    <a:solidFill>
                      <a:srgbClr val="FFF6DD"/>
                    </a:solidFill>
                  </a:tcPr>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11/19/2017, 3:56</a:t>
                      </a:r>
                      <a:endParaRPr sz="1400" u="none" strike="noStrike" cap="none">
                        <a:latin typeface="Century Gothic"/>
                        <a:ea typeface="Century Gothic"/>
                        <a:cs typeface="Century Gothic"/>
                        <a:sym typeface="Century Gothic"/>
                      </a:endParaRPr>
                    </a:p>
                  </a:txBody>
                  <a:tcPr marL="91425" marR="91425" marT="91425" marB="91425">
                    <a:lnB w="9525" cap="flat" cmpd="sng">
                      <a:solidFill>
                        <a:srgbClr val="000000"/>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48306</a:t>
                      </a:r>
                      <a:endParaRPr sz="1400" u="none" strike="noStrike" cap="none">
                        <a:latin typeface="Century Gothic"/>
                        <a:ea typeface="Century Gothic"/>
                        <a:cs typeface="Century Gothic"/>
                        <a:sym typeface="Century Gothic"/>
                      </a:endParaRPr>
                    </a:p>
                  </a:txBody>
                  <a:tcPr marL="91425" marR="91425" marT="91425" marB="91425">
                    <a:lnB w="9525" cap="flat" cmpd="sng">
                      <a:solidFill>
                        <a:srgbClr val="000000"/>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34</a:t>
                      </a:r>
                      <a:endParaRPr sz="1400" u="none" strike="noStrike" cap="none" dirty="0">
                        <a:latin typeface="Century Gothic"/>
                        <a:ea typeface="Century Gothic"/>
                        <a:cs typeface="Century Gothic"/>
                        <a:sym typeface="Century Gothic"/>
                      </a:endParaRPr>
                    </a:p>
                  </a:txBody>
                  <a:tcPr marL="91425" marR="91425" marT="91425" marB="91425">
                    <a:lnB w="9525" cap="flat" cmpd="sng">
                      <a:solidFill>
                        <a:srgbClr val="000000"/>
                      </a:solidFill>
                      <a:prstDash val="solid"/>
                      <a:round/>
                      <a:headEnd type="none" w="sm" len="sm"/>
                      <a:tailEnd type="none" w="sm" len="sm"/>
                    </a:lnB>
                    <a:solidFill>
                      <a:srgbClr val="FFFDF7"/>
                    </a:solidFill>
                  </a:tcPr>
                </a:tc>
                <a:extLst>
                  <a:ext uri="{0D108BD9-81ED-4DB2-BD59-A6C34878D82A}">
                    <a16:rowId xmlns:a16="http://schemas.microsoft.com/office/drawing/2014/main" val="10004"/>
                  </a:ext>
                </a:extLst>
              </a:tr>
            </a:tbl>
          </a:graphicData>
        </a:graphic>
      </p:graphicFrame>
      <p:sp>
        <p:nvSpPr>
          <p:cNvPr id="394" name="Google Shape;394;p37"/>
          <p:cNvSpPr txBox="1"/>
          <p:nvPr/>
        </p:nvSpPr>
        <p:spPr>
          <a:xfrm>
            <a:off x="879610" y="5512793"/>
            <a:ext cx="3683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0</a:t>
            </a:r>
            <a:endParaRPr/>
          </a:p>
        </p:txBody>
      </p:sp>
      <p:sp>
        <p:nvSpPr>
          <p:cNvPr id="395" name="Google Shape;395;p37"/>
          <p:cNvSpPr txBox="1"/>
          <p:nvPr/>
        </p:nvSpPr>
        <p:spPr>
          <a:xfrm>
            <a:off x="1940447" y="5512793"/>
            <a:ext cx="3683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3</a:t>
            </a:r>
            <a:endParaRPr/>
          </a:p>
        </p:txBody>
      </p:sp>
      <p:sp>
        <p:nvSpPr>
          <p:cNvPr id="396" name="Google Shape;396;p37"/>
          <p:cNvSpPr txBox="1"/>
          <p:nvPr/>
        </p:nvSpPr>
        <p:spPr>
          <a:xfrm>
            <a:off x="2985855" y="5512793"/>
            <a:ext cx="2788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6</a:t>
            </a:r>
            <a:endParaRPr/>
          </a:p>
        </p:txBody>
      </p:sp>
      <p:sp>
        <p:nvSpPr>
          <p:cNvPr id="397" name="Google Shape;397;p37"/>
          <p:cNvSpPr txBox="1"/>
          <p:nvPr/>
        </p:nvSpPr>
        <p:spPr>
          <a:xfrm>
            <a:off x="3138254" y="5665193"/>
            <a:ext cx="9392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Miles</a:t>
            </a:r>
            <a:endParaRPr/>
          </a:p>
        </p:txBody>
      </p:sp>
      <p:grpSp>
        <p:nvGrpSpPr>
          <p:cNvPr id="398" name="Google Shape;398;p37"/>
          <p:cNvGrpSpPr>
            <a:grpSpLocks noChangeAspect="1"/>
          </p:cNvGrpSpPr>
          <p:nvPr/>
        </p:nvGrpSpPr>
        <p:grpSpPr>
          <a:xfrm>
            <a:off x="6595917" y="1196382"/>
            <a:ext cx="481823" cy="949669"/>
            <a:chOff x="6123648" y="1403562"/>
            <a:chExt cx="435276" cy="857883"/>
          </a:xfrm>
        </p:grpSpPr>
        <p:pic>
          <p:nvPicPr>
            <p:cNvPr id="399" name="Google Shape;399;p37"/>
            <p:cNvPicPr preferRelativeResize="0"/>
            <p:nvPr/>
          </p:nvPicPr>
          <p:blipFill rotWithShape="1">
            <a:blip r:embed="rId4">
              <a:alphaModFix/>
            </a:blip>
            <a:srcRect r="15799"/>
            <a:stretch/>
          </p:blipFill>
          <p:spPr>
            <a:xfrm>
              <a:off x="6123648" y="1713570"/>
              <a:ext cx="435276" cy="547875"/>
            </a:xfrm>
            <a:prstGeom prst="rect">
              <a:avLst/>
            </a:prstGeom>
            <a:noFill/>
            <a:ln>
              <a:noFill/>
            </a:ln>
          </p:spPr>
        </p:pic>
        <p:sp>
          <p:nvSpPr>
            <p:cNvPr id="400" name="Google Shape;400;p37"/>
            <p:cNvSpPr txBox="1"/>
            <p:nvPr/>
          </p:nvSpPr>
          <p:spPr>
            <a:xfrm>
              <a:off x="6203401" y="1403562"/>
              <a:ext cx="291077" cy="2494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entury Gothic"/>
                  <a:ea typeface="Century Gothic"/>
                  <a:cs typeface="Century Gothic"/>
                  <a:sym typeface="Century Gothic"/>
                </a:rPr>
                <a:t>N</a:t>
              </a:r>
              <a:endParaRPr sz="1800" dirty="0"/>
            </a:p>
          </p:txBody>
        </p:sp>
      </p:grpSp>
      <p:grpSp>
        <p:nvGrpSpPr>
          <p:cNvPr id="401" name="Google Shape;401;p37"/>
          <p:cNvGrpSpPr/>
          <p:nvPr/>
        </p:nvGrpSpPr>
        <p:grpSpPr>
          <a:xfrm>
            <a:off x="7283649" y="3429000"/>
            <a:ext cx="3690966" cy="1073442"/>
            <a:chOff x="7734300" y="3581401"/>
            <a:chExt cx="3690966" cy="1073442"/>
          </a:xfrm>
        </p:grpSpPr>
        <p:sp>
          <p:nvSpPr>
            <p:cNvPr id="402" name="Google Shape;402;p37"/>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403" name="Google Shape;403;p37"/>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404" name="Google Shape;404;p37"/>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405" name="Google Shape;405;p37"/>
            <p:cNvGrpSpPr/>
            <p:nvPr/>
          </p:nvGrpSpPr>
          <p:grpSpPr>
            <a:xfrm>
              <a:off x="7734300" y="3581401"/>
              <a:ext cx="2865120" cy="1073442"/>
              <a:chOff x="7734300" y="3581401"/>
              <a:chExt cx="2865120" cy="1073442"/>
            </a:xfrm>
          </p:grpSpPr>
          <p:pic>
            <p:nvPicPr>
              <p:cNvPr id="406" name="Google Shape;406;p37"/>
              <p:cNvPicPr preferRelativeResize="0"/>
              <p:nvPr/>
            </p:nvPicPr>
            <p:blipFill rotWithShape="1">
              <a:blip r:embed="rId5">
                <a:alphaModFix/>
              </a:blip>
              <a:srcRect/>
              <a:stretch/>
            </p:blipFill>
            <p:spPr>
              <a:xfrm>
                <a:off x="7823017" y="3675619"/>
                <a:ext cx="336733" cy="188355"/>
              </a:xfrm>
              <a:prstGeom prst="rect">
                <a:avLst/>
              </a:prstGeom>
              <a:noFill/>
              <a:ln>
                <a:noFill/>
              </a:ln>
            </p:spPr>
          </p:pic>
          <p:pic>
            <p:nvPicPr>
              <p:cNvPr id="407" name="Google Shape;407;p37"/>
              <p:cNvPicPr preferRelativeResize="0"/>
              <p:nvPr/>
            </p:nvPicPr>
            <p:blipFill rotWithShape="1">
              <a:blip r:embed="rId6">
                <a:alphaModFix/>
              </a:blip>
              <a:srcRect/>
              <a:stretch/>
            </p:blipFill>
            <p:spPr>
              <a:xfrm>
                <a:off x="7823859" y="4028951"/>
                <a:ext cx="335891" cy="213265"/>
              </a:xfrm>
              <a:prstGeom prst="rect">
                <a:avLst/>
              </a:prstGeom>
              <a:noFill/>
              <a:ln>
                <a:noFill/>
              </a:ln>
            </p:spPr>
          </p:pic>
          <p:pic>
            <p:nvPicPr>
              <p:cNvPr id="408" name="Google Shape;408;p37"/>
              <p:cNvPicPr preferRelativeResize="0"/>
              <p:nvPr/>
            </p:nvPicPr>
            <p:blipFill rotWithShape="1">
              <a:blip r:embed="rId7">
                <a:alphaModFix/>
              </a:blip>
              <a:srcRect/>
              <a:stretch/>
            </p:blipFill>
            <p:spPr>
              <a:xfrm>
                <a:off x="7925818" y="4425882"/>
                <a:ext cx="131129" cy="131470"/>
              </a:xfrm>
              <a:prstGeom prst="rect">
                <a:avLst/>
              </a:prstGeom>
              <a:noFill/>
              <a:ln>
                <a:noFill/>
              </a:ln>
            </p:spPr>
          </p:pic>
          <p:sp>
            <p:nvSpPr>
              <p:cNvPr id="409" name="Google Shape;409;p37"/>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410" name="Google Shape;410;p37"/>
          <p:cNvGrpSpPr/>
          <p:nvPr/>
        </p:nvGrpSpPr>
        <p:grpSpPr>
          <a:xfrm>
            <a:off x="945638" y="4115426"/>
            <a:ext cx="961855" cy="1423238"/>
            <a:chOff x="1198856" y="4242216"/>
            <a:chExt cx="961855" cy="1423238"/>
          </a:xfrm>
        </p:grpSpPr>
        <p:pic>
          <p:nvPicPr>
            <p:cNvPr id="411" name="Google Shape;411;p37"/>
            <p:cNvPicPr preferRelativeResize="0"/>
            <p:nvPr/>
          </p:nvPicPr>
          <p:blipFill rotWithShape="1">
            <a:blip r:embed="rId8">
              <a:alphaModFix/>
            </a:blip>
            <a:srcRect/>
            <a:stretch/>
          </p:blipFill>
          <p:spPr>
            <a:xfrm>
              <a:off x="1198856" y="4315013"/>
              <a:ext cx="236243" cy="1276679"/>
            </a:xfrm>
            <a:prstGeom prst="rect">
              <a:avLst/>
            </a:prstGeom>
            <a:noFill/>
            <a:ln>
              <a:noFill/>
            </a:ln>
          </p:spPr>
        </p:pic>
        <p:sp>
          <p:nvSpPr>
            <p:cNvPr id="412" name="Google Shape;412;p37"/>
            <p:cNvSpPr txBox="1"/>
            <p:nvPr/>
          </p:nvSpPr>
          <p:spPr>
            <a:xfrm>
              <a:off x="1399921" y="5357677"/>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45</a:t>
              </a:r>
              <a:r>
                <a:rPr lang="en-US" sz="1400" b="1" i="0" u="none" strike="noStrike" cap="none" dirty="0">
                  <a:solidFill>
                    <a:srgbClr val="000000"/>
                  </a:solidFill>
                  <a:latin typeface="Century Gothic"/>
                  <a:ea typeface="Century Gothic"/>
                  <a:cs typeface="Century Gothic"/>
                  <a:sym typeface="Century Gothic"/>
                </a:rPr>
                <a:t>°F</a:t>
              </a:r>
              <a:endParaRPr dirty="0"/>
            </a:p>
          </p:txBody>
        </p:sp>
        <p:sp>
          <p:nvSpPr>
            <p:cNvPr id="413" name="Google Shape;413;p37"/>
            <p:cNvSpPr txBox="1"/>
            <p:nvPr/>
          </p:nvSpPr>
          <p:spPr>
            <a:xfrm>
              <a:off x="1392252" y="4242216"/>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85°F</a:t>
              </a:r>
              <a:endParaRPr dirty="0"/>
            </a:p>
          </p:txBody>
        </p:sp>
      </p:grpSp>
      <p:sp>
        <p:nvSpPr>
          <p:cNvPr id="32" name="Google Shape;359;p36">
            <a:extLst>
              <a:ext uri="{FF2B5EF4-FFF2-40B4-BE49-F238E27FC236}">
                <a16:creationId xmlns:a16="http://schemas.microsoft.com/office/drawing/2014/main" id="{8A13E2E8-A820-4C03-95A6-6CB3CEC41F33}"/>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ASTER: SEASONAL TIME-SERIES MAP</a:t>
            </a:r>
            <a:endParaRPr sz="4000"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3" name="Picture 2" descr="A picture containing text, map, photo, flying&#10;&#10;Description automatically generated">
            <a:extLst>
              <a:ext uri="{FF2B5EF4-FFF2-40B4-BE49-F238E27FC236}">
                <a16:creationId xmlns:a16="http://schemas.microsoft.com/office/drawing/2014/main" id="{36EC790A-A08C-4C19-856C-12ABCECD3F5E}"/>
              </a:ext>
            </a:extLst>
          </p:cNvPr>
          <p:cNvPicPr>
            <a:picLocks noChangeAspect="1"/>
          </p:cNvPicPr>
          <p:nvPr/>
        </p:nvPicPr>
        <p:blipFill>
          <a:blip r:embed="rId3"/>
          <a:stretch>
            <a:fillRect/>
          </a:stretch>
        </p:blipFill>
        <p:spPr>
          <a:xfrm>
            <a:off x="717014" y="1137915"/>
            <a:ext cx="6360726" cy="4915106"/>
          </a:xfrm>
          <a:prstGeom prst="rect">
            <a:avLst/>
          </a:prstGeom>
          <a:ln>
            <a:solidFill>
              <a:schemeClr val="tx1">
                <a:lumMod val="75000"/>
                <a:lumOff val="25000"/>
              </a:schemeClr>
            </a:solidFill>
          </a:ln>
        </p:spPr>
      </p:pic>
      <p:graphicFrame>
        <p:nvGraphicFramePr>
          <p:cNvPr id="423" name="Google Shape;423;p41"/>
          <p:cNvGraphicFramePr/>
          <p:nvPr>
            <p:extLst>
              <p:ext uri="{D42A27DB-BD31-4B8C-83A1-F6EECF244321}">
                <p14:modId xmlns:p14="http://schemas.microsoft.com/office/powerpoint/2010/main" val="1101019525"/>
              </p:ext>
            </p:extLst>
          </p:nvPr>
        </p:nvGraphicFramePr>
        <p:xfrm>
          <a:off x="7283649" y="1136166"/>
          <a:ext cx="4722675" cy="1188630"/>
        </p:xfrm>
        <a:graphic>
          <a:graphicData uri="http://schemas.openxmlformats.org/drawingml/2006/table">
            <a:tbl>
              <a:tblPr>
                <a:noFill/>
                <a:tableStyleId>{B228F481-5D06-4E3A-A11D-11B6A2C5EE2F}</a:tableStyleId>
              </a:tblPr>
              <a:tblGrid>
                <a:gridCol w="1615475">
                  <a:extLst>
                    <a:ext uri="{9D8B030D-6E8A-4147-A177-3AD203B41FA5}">
                      <a16:colId xmlns:a16="http://schemas.microsoft.com/office/drawing/2014/main" val="20000"/>
                    </a:ext>
                  </a:extLst>
                </a:gridCol>
                <a:gridCol w="1056450">
                  <a:extLst>
                    <a:ext uri="{9D8B030D-6E8A-4147-A177-3AD203B41FA5}">
                      <a16:colId xmlns:a16="http://schemas.microsoft.com/office/drawing/2014/main" val="20001"/>
                    </a:ext>
                  </a:extLst>
                </a:gridCol>
                <a:gridCol w="2050750">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latin typeface="Century Gothic"/>
                          <a:ea typeface="Century Gothic"/>
                          <a:cs typeface="Century Gothic"/>
                          <a:sym typeface="Century Gothic"/>
                        </a:rPr>
                        <a:t>Date, GMT</a:t>
                      </a:r>
                      <a:endParaRPr sz="1400" b="1" u="none" strike="noStrike" cap="none" dirty="0">
                        <a:solidFill>
                          <a:schemeClr val="lt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Flow (cfs)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Air Temperature (°F)</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2/13/2019, 3:28</a:t>
                      </a:r>
                      <a:endParaRPr sz="1400" u="none" strike="noStrike" cap="none">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100440.0</a:t>
                      </a:r>
                      <a:endParaRPr sz="1400" u="none" strike="noStrike" cap="none">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40.9</a:t>
                      </a:r>
                      <a:endParaRPr sz="1400" u="none" strike="noStrike" cap="none">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8/30/2019, 4:18</a:t>
                      </a:r>
                      <a:endParaRPr sz="1400" u="none" strike="noStrike" cap="none">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entury Gothic"/>
                          <a:ea typeface="Century Gothic"/>
                          <a:cs typeface="Century Gothic"/>
                          <a:sym typeface="Century Gothic"/>
                        </a:rPr>
                        <a:t>25677.0</a:t>
                      </a:r>
                      <a:endParaRPr sz="1400" u="none" strike="noStrike" cap="none">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Century Gothic"/>
                          <a:ea typeface="Century Gothic"/>
                          <a:cs typeface="Century Gothic"/>
                          <a:sym typeface="Century Gothic"/>
                        </a:rPr>
                        <a:t>77.2</a:t>
                      </a:r>
                      <a:endParaRPr sz="1400" u="none" strike="noStrike" cap="none" dirty="0">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bl>
          </a:graphicData>
        </a:graphic>
      </p:graphicFrame>
      <p:sp>
        <p:nvSpPr>
          <p:cNvPr id="424" name="Google Shape;424;p41"/>
          <p:cNvSpPr txBox="1"/>
          <p:nvPr/>
        </p:nvSpPr>
        <p:spPr>
          <a:xfrm>
            <a:off x="822109" y="5472896"/>
            <a:ext cx="3683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0</a:t>
            </a:r>
            <a:endParaRPr/>
          </a:p>
        </p:txBody>
      </p:sp>
      <p:sp>
        <p:nvSpPr>
          <p:cNvPr id="425" name="Google Shape;425;p41"/>
          <p:cNvSpPr txBox="1"/>
          <p:nvPr/>
        </p:nvSpPr>
        <p:spPr>
          <a:xfrm>
            <a:off x="1882946" y="5472896"/>
            <a:ext cx="3683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3</a:t>
            </a:r>
            <a:endParaRPr/>
          </a:p>
        </p:txBody>
      </p:sp>
      <p:sp>
        <p:nvSpPr>
          <p:cNvPr id="426" name="Google Shape;426;p41"/>
          <p:cNvSpPr txBox="1"/>
          <p:nvPr/>
        </p:nvSpPr>
        <p:spPr>
          <a:xfrm>
            <a:off x="2928354" y="5472896"/>
            <a:ext cx="2788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6</a:t>
            </a:r>
            <a:endParaRPr/>
          </a:p>
        </p:txBody>
      </p:sp>
      <p:sp>
        <p:nvSpPr>
          <p:cNvPr id="427" name="Google Shape;427;p41"/>
          <p:cNvSpPr txBox="1"/>
          <p:nvPr/>
        </p:nvSpPr>
        <p:spPr>
          <a:xfrm>
            <a:off x="3080753" y="5625296"/>
            <a:ext cx="9392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Miles</a:t>
            </a:r>
            <a:endParaRPr/>
          </a:p>
        </p:txBody>
      </p:sp>
      <p:grpSp>
        <p:nvGrpSpPr>
          <p:cNvPr id="440" name="Google Shape;440;p41"/>
          <p:cNvGrpSpPr/>
          <p:nvPr/>
        </p:nvGrpSpPr>
        <p:grpSpPr>
          <a:xfrm>
            <a:off x="888137" y="4075529"/>
            <a:ext cx="961855" cy="1423238"/>
            <a:chOff x="1198856" y="4242216"/>
            <a:chExt cx="961855" cy="1423238"/>
          </a:xfrm>
        </p:grpSpPr>
        <p:pic>
          <p:nvPicPr>
            <p:cNvPr id="441" name="Google Shape;441;p41"/>
            <p:cNvPicPr preferRelativeResize="0"/>
            <p:nvPr/>
          </p:nvPicPr>
          <p:blipFill rotWithShape="1">
            <a:blip r:embed="rId4">
              <a:alphaModFix/>
            </a:blip>
            <a:srcRect/>
            <a:stretch/>
          </p:blipFill>
          <p:spPr>
            <a:xfrm>
              <a:off x="1198856" y="4315013"/>
              <a:ext cx="236243" cy="1276679"/>
            </a:xfrm>
            <a:prstGeom prst="rect">
              <a:avLst/>
            </a:prstGeom>
            <a:noFill/>
            <a:ln>
              <a:noFill/>
            </a:ln>
          </p:spPr>
        </p:pic>
        <p:sp>
          <p:nvSpPr>
            <p:cNvPr id="442" name="Google Shape;442;p41"/>
            <p:cNvSpPr txBox="1"/>
            <p:nvPr/>
          </p:nvSpPr>
          <p:spPr>
            <a:xfrm>
              <a:off x="1399921" y="5357677"/>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40°F</a:t>
              </a:r>
              <a:endParaRPr/>
            </a:p>
          </p:txBody>
        </p:sp>
        <p:sp>
          <p:nvSpPr>
            <p:cNvPr id="443" name="Google Shape;443;p41"/>
            <p:cNvSpPr txBox="1"/>
            <p:nvPr/>
          </p:nvSpPr>
          <p:spPr>
            <a:xfrm>
              <a:off x="1392252" y="4242216"/>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90°F</a:t>
              </a:r>
              <a:endParaRPr dirty="0"/>
            </a:p>
          </p:txBody>
        </p:sp>
      </p:grpSp>
      <p:grpSp>
        <p:nvGrpSpPr>
          <p:cNvPr id="28" name="Google Shape;398;p37">
            <a:extLst>
              <a:ext uri="{FF2B5EF4-FFF2-40B4-BE49-F238E27FC236}">
                <a16:creationId xmlns:a16="http://schemas.microsoft.com/office/drawing/2014/main" id="{15099314-BECC-4990-A305-7E5FF769DD98}"/>
              </a:ext>
            </a:extLst>
          </p:cNvPr>
          <p:cNvGrpSpPr>
            <a:grpSpLocks noChangeAspect="1"/>
          </p:cNvGrpSpPr>
          <p:nvPr/>
        </p:nvGrpSpPr>
        <p:grpSpPr>
          <a:xfrm>
            <a:off x="6595917" y="1196382"/>
            <a:ext cx="481823" cy="949669"/>
            <a:chOff x="6123648" y="1403562"/>
            <a:chExt cx="435276" cy="857883"/>
          </a:xfrm>
        </p:grpSpPr>
        <p:pic>
          <p:nvPicPr>
            <p:cNvPr id="29" name="Google Shape;399;p37">
              <a:extLst>
                <a:ext uri="{FF2B5EF4-FFF2-40B4-BE49-F238E27FC236}">
                  <a16:creationId xmlns:a16="http://schemas.microsoft.com/office/drawing/2014/main" id="{EE6A2853-4578-434B-9C6A-D3C151CF92C1}"/>
                </a:ext>
              </a:extLst>
            </p:cNvPr>
            <p:cNvPicPr preferRelativeResize="0"/>
            <p:nvPr/>
          </p:nvPicPr>
          <p:blipFill rotWithShape="1">
            <a:blip r:embed="rId5">
              <a:alphaModFix/>
            </a:blip>
            <a:srcRect r="15799"/>
            <a:stretch/>
          </p:blipFill>
          <p:spPr>
            <a:xfrm>
              <a:off x="6123648" y="1713570"/>
              <a:ext cx="435276" cy="547875"/>
            </a:xfrm>
            <a:prstGeom prst="rect">
              <a:avLst/>
            </a:prstGeom>
            <a:noFill/>
            <a:ln>
              <a:noFill/>
            </a:ln>
          </p:spPr>
        </p:pic>
        <p:sp>
          <p:nvSpPr>
            <p:cNvPr id="30" name="Google Shape;400;p37">
              <a:extLst>
                <a:ext uri="{FF2B5EF4-FFF2-40B4-BE49-F238E27FC236}">
                  <a16:creationId xmlns:a16="http://schemas.microsoft.com/office/drawing/2014/main" id="{18B99D35-858E-4B79-8B60-794FBA9A0587}"/>
                </a:ext>
              </a:extLst>
            </p:cNvPr>
            <p:cNvSpPr txBox="1"/>
            <p:nvPr/>
          </p:nvSpPr>
          <p:spPr>
            <a:xfrm>
              <a:off x="6203401" y="1403562"/>
              <a:ext cx="291077" cy="2494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entury Gothic"/>
                  <a:ea typeface="Century Gothic"/>
                  <a:cs typeface="Century Gothic"/>
                  <a:sym typeface="Century Gothic"/>
                </a:rPr>
                <a:t>N</a:t>
              </a:r>
              <a:endParaRPr sz="1800" dirty="0"/>
            </a:p>
          </p:txBody>
        </p:sp>
      </p:grpSp>
      <p:sp>
        <p:nvSpPr>
          <p:cNvPr id="33" name="Google Shape;359;p36">
            <a:extLst>
              <a:ext uri="{FF2B5EF4-FFF2-40B4-BE49-F238E27FC236}">
                <a16:creationId xmlns:a16="http://schemas.microsoft.com/office/drawing/2014/main" id="{55A4F7FF-9FBE-4AC0-A4A9-29DC39F2A200}"/>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ECOSTRESS: SEASONAL TIME-SERIES MAP</a:t>
            </a:r>
            <a:endParaRPr sz="4000" dirty="0"/>
          </a:p>
        </p:txBody>
      </p:sp>
      <p:grpSp>
        <p:nvGrpSpPr>
          <p:cNvPr id="34" name="Google Shape;401;p37">
            <a:extLst>
              <a:ext uri="{FF2B5EF4-FFF2-40B4-BE49-F238E27FC236}">
                <a16:creationId xmlns:a16="http://schemas.microsoft.com/office/drawing/2014/main" id="{73A5C73A-0CF7-4901-A8CD-D929453E8885}"/>
              </a:ext>
            </a:extLst>
          </p:cNvPr>
          <p:cNvGrpSpPr/>
          <p:nvPr/>
        </p:nvGrpSpPr>
        <p:grpSpPr>
          <a:xfrm>
            <a:off x="7283649" y="3429000"/>
            <a:ext cx="3690966" cy="1073442"/>
            <a:chOff x="7734300" y="3581401"/>
            <a:chExt cx="3690966" cy="1073442"/>
          </a:xfrm>
        </p:grpSpPr>
        <p:sp>
          <p:nvSpPr>
            <p:cNvPr id="35" name="Google Shape;402;p37">
              <a:extLst>
                <a:ext uri="{FF2B5EF4-FFF2-40B4-BE49-F238E27FC236}">
                  <a16:creationId xmlns:a16="http://schemas.microsoft.com/office/drawing/2014/main" id="{DE9B0871-EEE5-4FAB-9E44-0123A689C0B5}"/>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36" name="Google Shape;403;p37">
              <a:extLst>
                <a:ext uri="{FF2B5EF4-FFF2-40B4-BE49-F238E27FC236}">
                  <a16:creationId xmlns:a16="http://schemas.microsoft.com/office/drawing/2014/main" id="{8AF689D2-9398-411C-B980-0C21EA87AA27}"/>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37" name="Google Shape;404;p37">
              <a:extLst>
                <a:ext uri="{FF2B5EF4-FFF2-40B4-BE49-F238E27FC236}">
                  <a16:creationId xmlns:a16="http://schemas.microsoft.com/office/drawing/2014/main" id="{D41CA1D7-C653-436C-A652-DD58A21B28C1}"/>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38" name="Google Shape;405;p37">
              <a:extLst>
                <a:ext uri="{FF2B5EF4-FFF2-40B4-BE49-F238E27FC236}">
                  <a16:creationId xmlns:a16="http://schemas.microsoft.com/office/drawing/2014/main" id="{A872B39F-9EBC-473C-9E94-4214A64D9539}"/>
                </a:ext>
              </a:extLst>
            </p:cNvPr>
            <p:cNvGrpSpPr/>
            <p:nvPr/>
          </p:nvGrpSpPr>
          <p:grpSpPr>
            <a:xfrm>
              <a:off x="7734300" y="3581401"/>
              <a:ext cx="2865120" cy="1073442"/>
              <a:chOff x="7734300" y="3581401"/>
              <a:chExt cx="2865120" cy="1073442"/>
            </a:xfrm>
          </p:grpSpPr>
          <p:pic>
            <p:nvPicPr>
              <p:cNvPr id="39" name="Google Shape;406;p37">
                <a:extLst>
                  <a:ext uri="{FF2B5EF4-FFF2-40B4-BE49-F238E27FC236}">
                    <a16:creationId xmlns:a16="http://schemas.microsoft.com/office/drawing/2014/main" id="{4F84798B-AD00-4F1A-9C32-D8D7E4549A28}"/>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40" name="Google Shape;407;p37">
                <a:extLst>
                  <a:ext uri="{FF2B5EF4-FFF2-40B4-BE49-F238E27FC236}">
                    <a16:creationId xmlns:a16="http://schemas.microsoft.com/office/drawing/2014/main" id="{930ED5E0-77CE-4962-ABA0-D1A1BE4CCB4E}"/>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41" name="Google Shape;408;p37">
                <a:extLst>
                  <a:ext uri="{FF2B5EF4-FFF2-40B4-BE49-F238E27FC236}">
                    <a16:creationId xmlns:a16="http://schemas.microsoft.com/office/drawing/2014/main" id="{DB6E456D-AE25-4D19-B77B-28C6B1EC47CE}"/>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42" name="Google Shape;409;p37">
                <a:extLst>
                  <a:ext uri="{FF2B5EF4-FFF2-40B4-BE49-F238E27FC236}">
                    <a16:creationId xmlns:a16="http://schemas.microsoft.com/office/drawing/2014/main" id="{2E93E855-BE85-4CAB-A844-394CEA077202}"/>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26" name="Google Shape;390;p37">
            <a:extLst>
              <a:ext uri="{FF2B5EF4-FFF2-40B4-BE49-F238E27FC236}">
                <a16:creationId xmlns:a16="http://schemas.microsoft.com/office/drawing/2014/main" id="{39FDE2F9-D74A-43EA-A556-6B0ECAAEE473}"/>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358" name="Google Shape;358;g643fdae89c_1_11"/>
          <p:cNvGraphicFramePr/>
          <p:nvPr>
            <p:extLst>
              <p:ext uri="{D42A27DB-BD31-4B8C-83A1-F6EECF244321}">
                <p14:modId xmlns:p14="http://schemas.microsoft.com/office/powerpoint/2010/main" val="3791274233"/>
              </p:ext>
            </p:extLst>
          </p:nvPr>
        </p:nvGraphicFramePr>
        <p:xfrm>
          <a:off x="43835" y="1130301"/>
          <a:ext cx="6049879" cy="46180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9" name="Google Shape;359;g643fdae89c_1_11"/>
          <p:cNvGraphicFramePr/>
          <p:nvPr>
            <p:extLst>
              <p:ext uri="{D42A27DB-BD31-4B8C-83A1-F6EECF244321}">
                <p14:modId xmlns:p14="http://schemas.microsoft.com/office/powerpoint/2010/main" val="3901418445"/>
              </p:ext>
            </p:extLst>
          </p:nvPr>
        </p:nvGraphicFramePr>
        <p:xfrm>
          <a:off x="6093716" y="1130301"/>
          <a:ext cx="6049881" cy="46180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0" name="Google Shape;360;g643fdae89c_1_11"/>
          <p:cNvGraphicFramePr/>
          <p:nvPr>
            <p:extLst>
              <p:ext uri="{D42A27DB-BD31-4B8C-83A1-F6EECF244321}">
                <p14:modId xmlns:p14="http://schemas.microsoft.com/office/powerpoint/2010/main" val="3007901714"/>
              </p:ext>
            </p:extLst>
          </p:nvPr>
        </p:nvGraphicFramePr>
        <p:xfrm>
          <a:off x="427189" y="5608665"/>
          <a:ext cx="5283200" cy="849150"/>
        </p:xfrm>
        <a:graphic>
          <a:graphicData uri="http://schemas.openxmlformats.org/drawingml/2006/table">
            <a:tbl>
              <a:tblPr firstRow="1" firstCol="1" bandRow="1">
                <a:noFill/>
              </a:tblPr>
              <a:tblGrid>
                <a:gridCol w="1701925">
                  <a:extLst>
                    <a:ext uri="{9D8B030D-6E8A-4147-A177-3AD203B41FA5}">
                      <a16:colId xmlns:a16="http://schemas.microsoft.com/office/drawing/2014/main" val="20000"/>
                    </a:ext>
                  </a:extLst>
                </a:gridCol>
                <a:gridCol w="1783400">
                  <a:extLst>
                    <a:ext uri="{9D8B030D-6E8A-4147-A177-3AD203B41FA5}">
                      <a16:colId xmlns:a16="http://schemas.microsoft.com/office/drawing/2014/main" val="20001"/>
                    </a:ext>
                  </a:extLst>
                </a:gridCol>
                <a:gridCol w="1797875">
                  <a:extLst>
                    <a:ext uri="{9D8B030D-6E8A-4147-A177-3AD203B41FA5}">
                      <a16:colId xmlns:a16="http://schemas.microsoft.com/office/drawing/2014/main" val="20002"/>
                    </a:ext>
                  </a:extLst>
                </a:gridCol>
              </a:tblGrid>
              <a:tr h="424575">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a:solidFill>
                            <a:srgbClr val="3F3F3F"/>
                          </a:solidFill>
                          <a:latin typeface="Century Gothic"/>
                          <a:ea typeface="Century Gothic"/>
                          <a:cs typeface="Century Gothic"/>
                          <a:sym typeface="Century Gothic"/>
                        </a:rPr>
                        <a:t>EOS Mean (</a:t>
                      </a:r>
                      <a:r>
                        <a:rPr lang="en-US" sz="1400" b="1" i="0" u="none" strike="noStrike" cap="none">
                          <a:solidFill>
                            <a:srgbClr val="3F3F3F"/>
                          </a:solidFill>
                          <a:latin typeface="Times New Roman"/>
                          <a:ea typeface="Times New Roman"/>
                          <a:cs typeface="Times New Roman"/>
                          <a:sym typeface="Times New Roman"/>
                        </a:rPr>
                        <a:t>°</a:t>
                      </a:r>
                      <a:r>
                        <a:rPr lang="en-US" sz="1400" b="0" u="none" strike="noStrike" cap="none">
                          <a:solidFill>
                            <a:srgbClr val="3F3F3F"/>
                          </a:solidFill>
                          <a:latin typeface="Century Gothic"/>
                          <a:ea typeface="Century Gothic"/>
                          <a:cs typeface="Century Gothic"/>
                          <a:sym typeface="Century Gothic"/>
                        </a:rPr>
                        <a:t>F)</a:t>
                      </a:r>
                      <a:endParaRPr sz="1400" b="0" u="none" strike="noStrike" cap="none">
                        <a:solidFill>
                          <a:srgbClr val="3F3F3F"/>
                        </a:solidFill>
                        <a:latin typeface="Century Gothic"/>
                        <a:ea typeface="Century Gothic"/>
                        <a:cs typeface="Century Gothic"/>
                        <a:sym typeface="Century Gothic"/>
                      </a:endParaRPr>
                    </a:p>
                  </a:txBody>
                  <a:tcPr marL="68575" marR="68575" marT="0" marB="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i="1" u="none" strike="noStrike" cap="none">
                          <a:solidFill>
                            <a:srgbClr val="3F3F3F"/>
                          </a:solidFill>
                          <a:latin typeface="Century Gothic"/>
                          <a:ea typeface="Century Gothic"/>
                          <a:cs typeface="Century Gothic"/>
                          <a:sym typeface="Century Gothic"/>
                        </a:rPr>
                        <a:t>in situ </a:t>
                      </a:r>
                      <a:r>
                        <a:rPr lang="en-US" sz="1400" b="0" u="none" strike="noStrike" cap="none">
                          <a:solidFill>
                            <a:srgbClr val="3F3F3F"/>
                          </a:solidFill>
                          <a:latin typeface="Century Gothic"/>
                          <a:ea typeface="Century Gothic"/>
                          <a:cs typeface="Century Gothic"/>
                          <a:sym typeface="Century Gothic"/>
                        </a:rPr>
                        <a:t>Mean (</a:t>
                      </a:r>
                      <a:r>
                        <a:rPr lang="en-US" sz="1400" b="1" i="0" u="none" strike="noStrike" cap="none">
                          <a:solidFill>
                            <a:srgbClr val="3F3F3F"/>
                          </a:solidFill>
                          <a:latin typeface="Times New Roman"/>
                          <a:ea typeface="Times New Roman"/>
                          <a:cs typeface="Times New Roman"/>
                          <a:sym typeface="Times New Roman"/>
                        </a:rPr>
                        <a:t>°</a:t>
                      </a:r>
                      <a:r>
                        <a:rPr lang="en-US" sz="1400" b="0" u="none" strike="noStrike" cap="none">
                          <a:solidFill>
                            <a:srgbClr val="3F3F3F"/>
                          </a:solidFill>
                          <a:latin typeface="Century Gothic"/>
                          <a:ea typeface="Century Gothic"/>
                          <a:cs typeface="Century Gothic"/>
                          <a:sym typeface="Century Gothic"/>
                        </a:rPr>
                        <a:t>F)</a:t>
                      </a:r>
                      <a:endParaRPr sz="1400" b="0" u="none" strike="noStrike" cap="none">
                        <a:solidFill>
                          <a:srgbClr val="3F3F3F"/>
                        </a:solidFill>
                        <a:latin typeface="Century Gothic"/>
                        <a:ea typeface="Century Gothic"/>
                        <a:cs typeface="Century Gothic"/>
                        <a:sym typeface="Century Gothic"/>
                      </a:endParaRPr>
                    </a:p>
                  </a:txBody>
                  <a:tcPr marL="68575" marR="68575" marT="0" marB="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dirty="0">
                          <a:solidFill>
                            <a:srgbClr val="3F3F3F"/>
                          </a:solidFill>
                          <a:latin typeface="Century Gothic"/>
                          <a:ea typeface="Century Gothic"/>
                          <a:cs typeface="Century Gothic"/>
                          <a:sym typeface="Century Gothic"/>
                        </a:rPr>
                        <a:t>Mean Flow (</a:t>
                      </a:r>
                      <a:r>
                        <a:rPr lang="en-US" sz="1400" b="0" u="none" strike="noStrike" cap="none" dirty="0" err="1">
                          <a:solidFill>
                            <a:srgbClr val="3F3F3F"/>
                          </a:solidFill>
                          <a:latin typeface="Century Gothic"/>
                          <a:ea typeface="Century Gothic"/>
                          <a:cs typeface="Century Gothic"/>
                          <a:sym typeface="Century Gothic"/>
                        </a:rPr>
                        <a:t>cfs</a:t>
                      </a:r>
                      <a:r>
                        <a:rPr lang="en-US" sz="1400" b="0" u="none" strike="noStrike" cap="none" dirty="0">
                          <a:solidFill>
                            <a:srgbClr val="3F3F3F"/>
                          </a:solidFill>
                          <a:latin typeface="Century Gothic"/>
                          <a:ea typeface="Century Gothic"/>
                          <a:cs typeface="Century Gothic"/>
                          <a:sym typeface="Century Gothic"/>
                        </a:rPr>
                        <a:t>)</a:t>
                      </a:r>
                      <a:endParaRPr sz="1400" b="0" u="none" strike="noStrike" cap="none" dirty="0">
                        <a:solidFill>
                          <a:srgbClr val="3F3F3F"/>
                        </a:solidFill>
                        <a:latin typeface="Century Gothic"/>
                        <a:ea typeface="Century Gothic"/>
                        <a:cs typeface="Century Gothic"/>
                        <a:sym typeface="Century Gothic"/>
                      </a:endParaRPr>
                    </a:p>
                  </a:txBody>
                  <a:tcPr marL="68575" marR="68575" marT="0" marB="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24575">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a:solidFill>
                            <a:srgbClr val="3F3F3F"/>
                          </a:solidFill>
                          <a:latin typeface="Century Gothic"/>
                          <a:ea typeface="Century Gothic"/>
                          <a:cs typeface="Century Gothic"/>
                          <a:sym typeface="Century Gothic"/>
                        </a:rPr>
                        <a:t>84.9</a:t>
                      </a:r>
                      <a:endParaRPr sz="1400" b="0" u="none" strike="noStrike" cap="none">
                        <a:solidFill>
                          <a:srgbClr val="3F3F3F"/>
                        </a:solidFill>
                        <a:latin typeface="Century Gothic"/>
                        <a:ea typeface="Century Gothic"/>
                        <a:cs typeface="Century Gothic"/>
                        <a:sym typeface="Century Gothic"/>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a:solidFill>
                            <a:srgbClr val="3F3F3F"/>
                          </a:solidFill>
                          <a:latin typeface="Century Gothic"/>
                          <a:ea typeface="Century Gothic"/>
                          <a:cs typeface="Century Gothic"/>
                          <a:sym typeface="Century Gothic"/>
                        </a:rPr>
                        <a:t>86.5</a:t>
                      </a:r>
                      <a:endParaRPr sz="1400" b="0" u="none" strike="noStrike" cap="none">
                        <a:solidFill>
                          <a:srgbClr val="3F3F3F"/>
                        </a:solidFill>
                        <a:latin typeface="Century Gothic"/>
                        <a:ea typeface="Century Gothic"/>
                        <a:cs typeface="Century Gothic"/>
                        <a:sym typeface="Century Gothic"/>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dirty="0">
                          <a:solidFill>
                            <a:srgbClr val="3F3F3F"/>
                          </a:solidFill>
                          <a:latin typeface="Century Gothic"/>
                          <a:ea typeface="Century Gothic"/>
                          <a:cs typeface="Century Gothic"/>
                          <a:sym typeface="Century Gothic"/>
                        </a:rPr>
                        <a:t>35913.9</a:t>
                      </a:r>
                      <a:endParaRPr sz="1400" b="0" u="none" strike="noStrike" cap="none" dirty="0">
                        <a:solidFill>
                          <a:srgbClr val="3F3F3F"/>
                        </a:solidFill>
                        <a:latin typeface="Century Gothic"/>
                        <a:ea typeface="Century Gothic"/>
                        <a:cs typeface="Century Gothic"/>
                        <a:sym typeface="Century Gothic"/>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graphicFrame>
        <p:nvGraphicFramePr>
          <p:cNvPr id="361" name="Google Shape;361;g643fdae89c_1_11"/>
          <p:cNvGraphicFramePr/>
          <p:nvPr>
            <p:extLst>
              <p:ext uri="{D42A27DB-BD31-4B8C-83A1-F6EECF244321}">
                <p14:modId xmlns:p14="http://schemas.microsoft.com/office/powerpoint/2010/main" val="4183280120"/>
              </p:ext>
            </p:extLst>
          </p:nvPr>
        </p:nvGraphicFramePr>
        <p:xfrm>
          <a:off x="6477068" y="5608664"/>
          <a:ext cx="5283175" cy="849150"/>
        </p:xfrm>
        <a:graphic>
          <a:graphicData uri="http://schemas.openxmlformats.org/drawingml/2006/table">
            <a:tbl>
              <a:tblPr firstRow="1" firstCol="1" bandRow="1">
                <a:noFill/>
              </a:tblPr>
              <a:tblGrid>
                <a:gridCol w="1710275">
                  <a:extLst>
                    <a:ext uri="{9D8B030D-6E8A-4147-A177-3AD203B41FA5}">
                      <a16:colId xmlns:a16="http://schemas.microsoft.com/office/drawing/2014/main" val="20000"/>
                    </a:ext>
                  </a:extLst>
                </a:gridCol>
                <a:gridCol w="1792150">
                  <a:extLst>
                    <a:ext uri="{9D8B030D-6E8A-4147-A177-3AD203B41FA5}">
                      <a16:colId xmlns:a16="http://schemas.microsoft.com/office/drawing/2014/main" val="20001"/>
                    </a:ext>
                  </a:extLst>
                </a:gridCol>
                <a:gridCol w="1780750">
                  <a:extLst>
                    <a:ext uri="{9D8B030D-6E8A-4147-A177-3AD203B41FA5}">
                      <a16:colId xmlns:a16="http://schemas.microsoft.com/office/drawing/2014/main" val="20002"/>
                    </a:ext>
                  </a:extLst>
                </a:gridCol>
              </a:tblGrid>
              <a:tr h="424575">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dirty="0">
                          <a:solidFill>
                            <a:srgbClr val="3F3F3F"/>
                          </a:solidFill>
                          <a:latin typeface="Century Gothic"/>
                          <a:ea typeface="Century Gothic"/>
                          <a:cs typeface="Century Gothic"/>
                          <a:sym typeface="Century Gothic"/>
                        </a:rPr>
                        <a:t>EOS Mean (</a:t>
                      </a:r>
                      <a:r>
                        <a:rPr lang="en-US" sz="1400" b="1" i="0" u="none" strike="noStrike" cap="none" dirty="0">
                          <a:solidFill>
                            <a:srgbClr val="3F3F3F"/>
                          </a:solidFill>
                          <a:latin typeface="Times New Roman"/>
                          <a:ea typeface="Times New Roman"/>
                          <a:cs typeface="Times New Roman"/>
                          <a:sym typeface="Times New Roman"/>
                        </a:rPr>
                        <a:t>°</a:t>
                      </a:r>
                      <a:r>
                        <a:rPr lang="en-US" sz="1400" b="0" u="none" strike="noStrike" cap="none" dirty="0">
                          <a:solidFill>
                            <a:srgbClr val="3F3F3F"/>
                          </a:solidFill>
                          <a:latin typeface="Century Gothic"/>
                          <a:ea typeface="Century Gothic"/>
                          <a:cs typeface="Century Gothic"/>
                          <a:sym typeface="Century Gothic"/>
                        </a:rPr>
                        <a:t>F)</a:t>
                      </a:r>
                      <a:endParaRPr sz="1400" b="0" u="none" strike="noStrike" cap="none" dirty="0">
                        <a:solidFill>
                          <a:srgbClr val="3F3F3F"/>
                        </a:solidFill>
                        <a:latin typeface="Century Gothic"/>
                        <a:ea typeface="Century Gothic"/>
                        <a:cs typeface="Century Gothic"/>
                        <a:sym typeface="Century Gothic"/>
                      </a:endParaRPr>
                    </a:p>
                  </a:txBody>
                  <a:tcPr marL="68575" marR="68575"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no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i="1" u="none" strike="noStrike" cap="none" dirty="0">
                          <a:solidFill>
                            <a:srgbClr val="3F3F3F"/>
                          </a:solidFill>
                          <a:latin typeface="Century Gothic"/>
                          <a:ea typeface="Century Gothic"/>
                          <a:cs typeface="Century Gothic"/>
                          <a:sym typeface="Century Gothic"/>
                        </a:rPr>
                        <a:t>in situ </a:t>
                      </a:r>
                      <a:r>
                        <a:rPr lang="en-US" sz="1400" b="0" u="none" strike="noStrike" cap="none" dirty="0">
                          <a:solidFill>
                            <a:srgbClr val="3F3F3F"/>
                          </a:solidFill>
                          <a:latin typeface="Century Gothic"/>
                          <a:ea typeface="Century Gothic"/>
                          <a:cs typeface="Century Gothic"/>
                          <a:sym typeface="Century Gothic"/>
                        </a:rPr>
                        <a:t>Mean (</a:t>
                      </a:r>
                      <a:r>
                        <a:rPr lang="en-US" sz="1400" b="1" i="0" u="none" strike="noStrike" cap="none" dirty="0">
                          <a:solidFill>
                            <a:srgbClr val="3F3F3F"/>
                          </a:solidFill>
                          <a:latin typeface="Times New Roman"/>
                          <a:ea typeface="Times New Roman"/>
                          <a:cs typeface="Times New Roman"/>
                          <a:sym typeface="Times New Roman"/>
                        </a:rPr>
                        <a:t>°</a:t>
                      </a:r>
                      <a:r>
                        <a:rPr lang="en-US" sz="1400" b="0" u="none" strike="noStrike" cap="none" dirty="0">
                          <a:solidFill>
                            <a:srgbClr val="3F3F3F"/>
                          </a:solidFill>
                          <a:latin typeface="Century Gothic"/>
                          <a:ea typeface="Century Gothic"/>
                          <a:cs typeface="Century Gothic"/>
                          <a:sym typeface="Century Gothic"/>
                        </a:rPr>
                        <a:t>F)</a:t>
                      </a:r>
                      <a:endParaRPr sz="1400" b="0" u="none" strike="noStrike" cap="none" dirty="0">
                        <a:solidFill>
                          <a:srgbClr val="3F3F3F"/>
                        </a:solidFill>
                        <a:latin typeface="Century Gothic"/>
                        <a:ea typeface="Century Gothic"/>
                        <a:cs typeface="Century Gothic"/>
                        <a:sym typeface="Century Gothic"/>
                      </a:endParaRPr>
                    </a:p>
                  </a:txBody>
                  <a:tcPr marL="68575" marR="68575"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no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dirty="0">
                          <a:solidFill>
                            <a:srgbClr val="3F3F3F"/>
                          </a:solidFill>
                          <a:latin typeface="Century Gothic"/>
                          <a:ea typeface="Century Gothic"/>
                          <a:cs typeface="Century Gothic"/>
                          <a:sym typeface="Century Gothic"/>
                        </a:rPr>
                        <a:t>Mean Flow (</a:t>
                      </a:r>
                      <a:r>
                        <a:rPr lang="en-US" sz="1400" b="0" u="none" strike="noStrike" cap="none" dirty="0" err="1">
                          <a:solidFill>
                            <a:srgbClr val="3F3F3F"/>
                          </a:solidFill>
                          <a:latin typeface="Century Gothic"/>
                          <a:ea typeface="Century Gothic"/>
                          <a:cs typeface="Century Gothic"/>
                          <a:sym typeface="Century Gothic"/>
                        </a:rPr>
                        <a:t>cfs</a:t>
                      </a:r>
                      <a:r>
                        <a:rPr lang="en-US" sz="1400" b="0" u="none" strike="noStrike" cap="none" dirty="0">
                          <a:solidFill>
                            <a:srgbClr val="3F3F3F"/>
                          </a:solidFill>
                          <a:latin typeface="Century Gothic"/>
                          <a:ea typeface="Century Gothic"/>
                          <a:cs typeface="Century Gothic"/>
                          <a:sym typeface="Century Gothic"/>
                        </a:rPr>
                        <a:t>)</a:t>
                      </a:r>
                      <a:endParaRPr sz="1400" b="0" u="none" strike="noStrike" cap="none" dirty="0">
                        <a:solidFill>
                          <a:srgbClr val="3F3F3F"/>
                        </a:solidFill>
                        <a:latin typeface="Century Gothic"/>
                        <a:ea typeface="Century Gothic"/>
                        <a:cs typeface="Century Gothic"/>
                        <a:sym typeface="Century Gothic"/>
                      </a:endParaRPr>
                    </a:p>
                  </a:txBody>
                  <a:tcPr marL="68575" marR="68575"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noFill/>
                  </a:tcPr>
                </a:tc>
                <a:extLst>
                  <a:ext uri="{0D108BD9-81ED-4DB2-BD59-A6C34878D82A}">
                    <a16:rowId xmlns:a16="http://schemas.microsoft.com/office/drawing/2014/main" val="10001"/>
                  </a:ext>
                </a:extLst>
              </a:tr>
              <a:tr h="424575">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a:solidFill>
                            <a:srgbClr val="3F3F3F"/>
                          </a:solidFill>
                          <a:latin typeface="Century Gothic"/>
                          <a:ea typeface="Century Gothic"/>
                          <a:cs typeface="Century Gothic"/>
                          <a:sym typeface="Century Gothic"/>
                        </a:rPr>
                        <a:t>49.2</a:t>
                      </a:r>
                      <a:endParaRPr sz="1400" b="0" u="none" strike="noStrike" cap="none">
                        <a:solidFill>
                          <a:srgbClr val="3F3F3F"/>
                        </a:solidFill>
                        <a:latin typeface="Century Gothic"/>
                        <a:ea typeface="Century Gothic"/>
                        <a:cs typeface="Century Gothic"/>
                        <a:sym typeface="Century Gothic"/>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a:solidFill>
                            <a:srgbClr val="3F3F3F"/>
                          </a:solidFill>
                          <a:latin typeface="Century Gothic"/>
                          <a:ea typeface="Century Gothic"/>
                          <a:cs typeface="Century Gothic"/>
                          <a:sym typeface="Century Gothic"/>
                        </a:rPr>
                        <a:t>49.4</a:t>
                      </a:r>
                      <a:endParaRPr sz="1400" b="0" u="none" strike="noStrike" cap="none">
                        <a:solidFill>
                          <a:srgbClr val="3F3F3F"/>
                        </a:solidFill>
                        <a:latin typeface="Century Gothic"/>
                        <a:ea typeface="Century Gothic"/>
                        <a:cs typeface="Century Gothic"/>
                        <a:sym typeface="Century Gothic"/>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7000"/>
                        </a:lnSpc>
                        <a:spcBef>
                          <a:spcPts val="0"/>
                        </a:spcBef>
                        <a:spcAft>
                          <a:spcPts val="0"/>
                        </a:spcAft>
                        <a:buClr>
                          <a:srgbClr val="000000"/>
                        </a:buClr>
                        <a:buSzPts val="1400"/>
                        <a:buFont typeface="Arial"/>
                        <a:buNone/>
                      </a:pPr>
                      <a:r>
                        <a:rPr lang="en-US" sz="1400" b="0" u="none" strike="noStrike" cap="none" dirty="0">
                          <a:solidFill>
                            <a:srgbClr val="3F3F3F"/>
                          </a:solidFill>
                          <a:latin typeface="Century Gothic"/>
                          <a:ea typeface="Century Gothic"/>
                          <a:cs typeface="Century Gothic"/>
                          <a:sym typeface="Century Gothic"/>
                        </a:rPr>
                        <a:t>67692.0</a:t>
                      </a:r>
                      <a:endParaRPr sz="1400" b="0" u="none" strike="noStrike" cap="none" dirty="0">
                        <a:solidFill>
                          <a:srgbClr val="3F3F3F"/>
                        </a:solidFill>
                        <a:latin typeface="Century Gothic"/>
                        <a:ea typeface="Century Gothic"/>
                        <a:cs typeface="Century Gothic"/>
                        <a:sym typeface="Century Gothic"/>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grpSp>
        <p:nvGrpSpPr>
          <p:cNvPr id="362" name="Google Shape;362;g643fdae89c_1_11"/>
          <p:cNvGrpSpPr/>
          <p:nvPr/>
        </p:nvGrpSpPr>
        <p:grpSpPr>
          <a:xfrm>
            <a:off x="3721934" y="3981451"/>
            <a:ext cx="1745284" cy="523220"/>
            <a:chOff x="3721938" y="3847210"/>
            <a:chExt cx="1745284" cy="523220"/>
          </a:xfrm>
        </p:grpSpPr>
        <p:sp>
          <p:nvSpPr>
            <p:cNvPr id="363" name="Google Shape;363;g643fdae89c_1_11"/>
            <p:cNvSpPr txBox="1"/>
            <p:nvPr/>
          </p:nvSpPr>
          <p:spPr>
            <a:xfrm>
              <a:off x="4105275" y="3847210"/>
              <a:ext cx="13619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EOS vs. </a:t>
              </a:r>
              <a:r>
                <a:rPr lang="en-US" sz="1400" b="0" i="1" u="none" strike="noStrike" cap="none" dirty="0">
                  <a:solidFill>
                    <a:srgbClr val="000000"/>
                  </a:solidFill>
                  <a:latin typeface="Century Gothic"/>
                  <a:ea typeface="Century Gothic"/>
                  <a:cs typeface="Century Gothic"/>
                  <a:sym typeface="Century Gothic"/>
                </a:rPr>
                <a:t>in situ</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1:1 line</a:t>
              </a:r>
              <a:endParaRPr sz="1400" b="0" i="0" u="none" strike="noStrike" cap="none" dirty="0">
                <a:solidFill>
                  <a:srgbClr val="000000"/>
                </a:solidFill>
                <a:latin typeface="Century Gothic"/>
                <a:ea typeface="Century Gothic"/>
                <a:cs typeface="Century Gothic"/>
                <a:sym typeface="Century Gothic"/>
              </a:endParaRPr>
            </a:p>
          </p:txBody>
        </p:sp>
        <p:cxnSp>
          <p:nvCxnSpPr>
            <p:cNvPr id="364" name="Google Shape;364;g643fdae89c_1_11"/>
            <p:cNvCxnSpPr/>
            <p:nvPr/>
          </p:nvCxnSpPr>
          <p:spPr>
            <a:xfrm>
              <a:off x="3769562" y="3971598"/>
              <a:ext cx="335713" cy="327"/>
            </a:xfrm>
            <a:prstGeom prst="straightConnector1">
              <a:avLst/>
            </a:prstGeom>
            <a:noFill/>
            <a:ln w="19050" cap="flat" cmpd="sng">
              <a:solidFill>
                <a:schemeClr val="accent1"/>
              </a:solidFill>
              <a:prstDash val="solid"/>
              <a:round/>
              <a:headEnd type="none" w="sm" len="sm"/>
              <a:tailEnd type="none" w="sm" len="sm"/>
            </a:ln>
          </p:spPr>
        </p:cxnSp>
        <p:cxnSp>
          <p:nvCxnSpPr>
            <p:cNvPr id="365" name="Google Shape;365;g643fdae89c_1_11"/>
            <p:cNvCxnSpPr/>
            <p:nvPr/>
          </p:nvCxnSpPr>
          <p:spPr>
            <a:xfrm>
              <a:off x="3769562" y="4243061"/>
              <a:ext cx="335713" cy="2708"/>
            </a:xfrm>
            <a:prstGeom prst="straightConnector1">
              <a:avLst/>
            </a:prstGeom>
            <a:noFill/>
            <a:ln w="19050" cap="flat" cmpd="sng">
              <a:solidFill>
                <a:srgbClr val="323F4F"/>
              </a:solidFill>
              <a:prstDash val="dash"/>
              <a:round/>
              <a:headEnd type="none" w="sm" len="sm"/>
              <a:tailEnd type="none" w="sm" len="sm"/>
            </a:ln>
          </p:spPr>
        </p:cxnSp>
        <p:sp>
          <p:nvSpPr>
            <p:cNvPr id="366" name="Google Shape;366;g643fdae89c_1_11"/>
            <p:cNvSpPr/>
            <p:nvPr/>
          </p:nvSpPr>
          <p:spPr>
            <a:xfrm>
              <a:off x="3721938" y="3847210"/>
              <a:ext cx="1648716" cy="523220"/>
            </a:xfrm>
            <a:prstGeom prst="rect">
              <a:avLst/>
            </a:prstGeom>
            <a:noFill/>
            <a:ln w="12700" cap="flat" cmpd="sng">
              <a:solidFill>
                <a:srgbClr val="D0CE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67" name="Google Shape;367;g643fdae89c_1_11"/>
          <p:cNvGrpSpPr/>
          <p:nvPr/>
        </p:nvGrpSpPr>
        <p:grpSpPr>
          <a:xfrm>
            <a:off x="9771813" y="3981451"/>
            <a:ext cx="1745284" cy="523220"/>
            <a:chOff x="3721938" y="3847210"/>
            <a:chExt cx="1745284" cy="523220"/>
          </a:xfrm>
        </p:grpSpPr>
        <p:sp>
          <p:nvSpPr>
            <p:cNvPr id="368" name="Google Shape;368;g643fdae89c_1_11"/>
            <p:cNvSpPr txBox="1"/>
            <p:nvPr/>
          </p:nvSpPr>
          <p:spPr>
            <a:xfrm>
              <a:off x="4105275" y="3847210"/>
              <a:ext cx="13619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EOS vs. </a:t>
              </a:r>
              <a:r>
                <a:rPr lang="en-US" sz="1400" b="0" i="1" u="none" strike="noStrike" cap="none">
                  <a:solidFill>
                    <a:srgbClr val="000000"/>
                  </a:solidFill>
                  <a:latin typeface="Century Gothic"/>
                  <a:ea typeface="Century Gothic"/>
                  <a:cs typeface="Century Gothic"/>
                  <a:sym typeface="Century Gothic"/>
                </a:rPr>
                <a:t>in situ</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1:1 line</a:t>
              </a:r>
              <a:endParaRPr sz="1400" b="0" i="0" u="none" strike="noStrike" cap="none">
                <a:solidFill>
                  <a:srgbClr val="000000"/>
                </a:solidFill>
                <a:latin typeface="Century Gothic"/>
                <a:ea typeface="Century Gothic"/>
                <a:cs typeface="Century Gothic"/>
                <a:sym typeface="Century Gothic"/>
              </a:endParaRPr>
            </a:p>
          </p:txBody>
        </p:sp>
        <p:cxnSp>
          <p:nvCxnSpPr>
            <p:cNvPr id="369" name="Google Shape;369;g643fdae89c_1_11"/>
            <p:cNvCxnSpPr/>
            <p:nvPr/>
          </p:nvCxnSpPr>
          <p:spPr>
            <a:xfrm>
              <a:off x="3769562" y="3971598"/>
              <a:ext cx="335713" cy="327"/>
            </a:xfrm>
            <a:prstGeom prst="straightConnector1">
              <a:avLst/>
            </a:prstGeom>
            <a:noFill/>
            <a:ln w="19050" cap="flat" cmpd="sng">
              <a:solidFill>
                <a:schemeClr val="accent1"/>
              </a:solidFill>
              <a:prstDash val="solid"/>
              <a:round/>
              <a:headEnd type="none" w="sm" len="sm"/>
              <a:tailEnd type="none" w="sm" len="sm"/>
            </a:ln>
          </p:spPr>
        </p:cxnSp>
        <p:cxnSp>
          <p:nvCxnSpPr>
            <p:cNvPr id="370" name="Google Shape;370;g643fdae89c_1_11"/>
            <p:cNvCxnSpPr/>
            <p:nvPr/>
          </p:nvCxnSpPr>
          <p:spPr>
            <a:xfrm>
              <a:off x="3769562" y="4243061"/>
              <a:ext cx="335713" cy="2708"/>
            </a:xfrm>
            <a:prstGeom prst="straightConnector1">
              <a:avLst/>
            </a:prstGeom>
            <a:noFill/>
            <a:ln w="19050" cap="flat" cmpd="sng">
              <a:solidFill>
                <a:srgbClr val="323F4F"/>
              </a:solidFill>
              <a:prstDash val="dash"/>
              <a:round/>
              <a:headEnd type="none" w="sm" len="sm"/>
              <a:tailEnd type="none" w="sm" len="sm"/>
            </a:ln>
          </p:spPr>
        </p:cxnSp>
        <p:sp>
          <p:nvSpPr>
            <p:cNvPr id="371" name="Google Shape;371;g643fdae89c_1_11"/>
            <p:cNvSpPr/>
            <p:nvPr/>
          </p:nvSpPr>
          <p:spPr>
            <a:xfrm>
              <a:off x="3721938" y="3847210"/>
              <a:ext cx="1648716" cy="523220"/>
            </a:xfrm>
            <a:prstGeom prst="rect">
              <a:avLst/>
            </a:prstGeom>
            <a:noFill/>
            <a:ln w="12700" cap="flat" cmpd="sng">
              <a:solidFill>
                <a:srgbClr val="D0CE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9" name="Google Shape;359;p36">
            <a:extLst>
              <a:ext uri="{FF2B5EF4-FFF2-40B4-BE49-F238E27FC236}">
                <a16:creationId xmlns:a16="http://schemas.microsoft.com/office/drawing/2014/main" id="{F2E91A38-5031-4C60-BC88-AC93941E4F4D}"/>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SUMMER VS. WINTER STATISTICS</a:t>
            </a:r>
            <a:endParaRPr sz="4000" dirty="0"/>
          </a:p>
        </p:txBody>
      </p:sp>
    </p:spTree>
    <p:extLst>
      <p:ext uri="{BB962C8B-B14F-4D97-AF65-F5344CB8AC3E}">
        <p14:creationId xmlns:p14="http://schemas.microsoft.com/office/powerpoint/2010/main" val="21273877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txBox="1">
            <a:spLocks noGrp="1"/>
          </p:cNvSpPr>
          <p:nvPr>
            <p:ph type="title"/>
          </p:nvPr>
        </p:nvSpPr>
        <p:spPr>
          <a:xfrm>
            <a:off x="495300" y="476433"/>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780"/>
              <a:buFont typeface="Century Gothic"/>
              <a:buNone/>
            </a:pPr>
            <a:r>
              <a:rPr lang="en-US" sz="4000" dirty="0"/>
              <a:t>TENNESSEE VALLEY AUTHORITY (TVA)</a:t>
            </a:r>
            <a:endParaRPr sz="4000" dirty="0"/>
          </a:p>
        </p:txBody>
      </p:sp>
      <p:sp>
        <p:nvSpPr>
          <p:cNvPr id="148" name="Google Shape;148;p5"/>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2800"/>
              <a:buNone/>
            </a:pPr>
            <a:endParaRPr/>
          </a:p>
        </p:txBody>
      </p:sp>
      <p:sp>
        <p:nvSpPr>
          <p:cNvPr id="149" name="Google Shape;149;p5"/>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2800"/>
              <a:buNone/>
            </a:pPr>
            <a:endParaRPr/>
          </a:p>
        </p:txBody>
      </p:sp>
      <p:sp>
        <p:nvSpPr>
          <p:cNvPr id="150" name="Google Shape;150;p5"/>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
        <p:nvSpPr>
          <p:cNvPr id="151" name="Google Shape;151;p5"/>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
        <p:nvSpPr>
          <p:cNvPr id="152" name="Google Shape;152;p5"/>
          <p:cNvSpPr txBox="1"/>
          <p:nvPr/>
        </p:nvSpPr>
        <p:spPr>
          <a:xfrm>
            <a:off x="7299647" y="6550223"/>
            <a:ext cx="4892353"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a:t>
            </a:r>
            <a:r>
              <a:rPr lang="en-US" dirty="0">
                <a:solidFill>
                  <a:schemeClr val="lt1"/>
                </a:solidFill>
                <a:latin typeface="Century Gothic"/>
                <a:ea typeface="Century Gothic"/>
                <a:cs typeface="Century Gothic"/>
                <a:sym typeface="Century Gothic"/>
              </a:rPr>
              <a:t>so</a:t>
            </a:r>
            <a:r>
              <a:rPr lang="en-US" sz="1400" b="0" i="0" u="none" strike="noStrike" cap="none" dirty="0">
                <a:solidFill>
                  <a:schemeClr val="lt1"/>
                </a:solidFill>
                <a:latin typeface="Century Gothic"/>
                <a:ea typeface="Century Gothic"/>
                <a:cs typeface="Century Gothic"/>
                <a:sym typeface="Century Gothic"/>
              </a:rPr>
              <a:t>urce: Dong, L.</a:t>
            </a:r>
            <a:endParaRPr sz="1400" b="0" i="0" u="none" strike="noStrike" cap="none" dirty="0">
              <a:solidFill>
                <a:srgbClr val="000000"/>
              </a:solidFill>
              <a:latin typeface="Arial"/>
              <a:ea typeface="Arial"/>
              <a:cs typeface="Arial"/>
              <a:sym typeface="Arial"/>
            </a:endParaRPr>
          </a:p>
        </p:txBody>
      </p:sp>
      <p:pic>
        <p:nvPicPr>
          <p:cNvPr id="153" name="Google Shape;153;p5" descr="A group of people in a boat on a body of water&#10;&#10;Description automatically generated"/>
          <p:cNvPicPr preferRelativeResize="0"/>
          <p:nvPr/>
        </p:nvPicPr>
        <p:blipFill rotWithShape="1">
          <a:blip r:embed="rId3">
            <a:alphaModFix/>
          </a:blip>
          <a:srcRect l="40867" t="7877" r="14145" b="45940"/>
          <a:stretch/>
        </p:blipFill>
        <p:spPr>
          <a:xfrm>
            <a:off x="0" y="1317347"/>
            <a:ext cx="6285124" cy="4839171"/>
          </a:xfrm>
          <a:prstGeom prst="rect">
            <a:avLst/>
          </a:prstGeom>
          <a:noFill/>
          <a:ln>
            <a:noFill/>
          </a:ln>
        </p:spPr>
      </p:pic>
      <p:pic>
        <p:nvPicPr>
          <p:cNvPr id="154" name="Google Shape;154;p5" descr="A group of people posing for a photo&#10;&#10;Description automatically generated"/>
          <p:cNvPicPr preferRelativeResize="0"/>
          <p:nvPr/>
        </p:nvPicPr>
        <p:blipFill rotWithShape="1">
          <a:blip r:embed="rId4">
            <a:alphaModFix/>
          </a:blip>
          <a:srcRect l="12013" t="11890" r="12012" b="11809"/>
          <a:stretch/>
        </p:blipFill>
        <p:spPr>
          <a:xfrm>
            <a:off x="5767177" y="1317347"/>
            <a:ext cx="6424823" cy="4839171"/>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animal, text, map, flying&#10;&#10;Description automatically generated">
            <a:extLst>
              <a:ext uri="{FF2B5EF4-FFF2-40B4-BE49-F238E27FC236}">
                <a16:creationId xmlns:a16="http://schemas.microsoft.com/office/drawing/2014/main" id="{9BC25512-82CD-4D57-AECF-F7CCFE2A50BD}"/>
              </a:ext>
            </a:extLst>
          </p:cNvPr>
          <p:cNvPicPr>
            <a:picLocks noChangeAspect="1"/>
          </p:cNvPicPr>
          <p:nvPr/>
        </p:nvPicPr>
        <p:blipFill>
          <a:blip r:embed="rId3"/>
          <a:stretch>
            <a:fillRect/>
          </a:stretch>
        </p:blipFill>
        <p:spPr>
          <a:xfrm>
            <a:off x="710514" y="1135000"/>
            <a:ext cx="6367228" cy="4920131"/>
          </a:xfrm>
          <a:prstGeom prst="rect">
            <a:avLst/>
          </a:prstGeom>
          <a:ln>
            <a:solidFill>
              <a:srgbClr val="44546A"/>
            </a:solidFill>
          </a:ln>
        </p:spPr>
      </p:pic>
      <p:sp>
        <p:nvSpPr>
          <p:cNvPr id="7" name="Google Shape;359;p36">
            <a:extLst>
              <a:ext uri="{FF2B5EF4-FFF2-40B4-BE49-F238E27FC236}">
                <a16:creationId xmlns:a16="http://schemas.microsoft.com/office/drawing/2014/main" id="{74E14479-FFEA-4480-8F3B-3FF0EBF8740C}"/>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LANDSAT: REPEATED MEASURES</a:t>
            </a:r>
            <a:endParaRPr sz="4000" dirty="0"/>
          </a:p>
        </p:txBody>
      </p:sp>
      <p:sp>
        <p:nvSpPr>
          <p:cNvPr id="18" name="Google Shape;482;p8">
            <a:extLst>
              <a:ext uri="{FF2B5EF4-FFF2-40B4-BE49-F238E27FC236}">
                <a16:creationId xmlns:a16="http://schemas.microsoft.com/office/drawing/2014/main" id="{40A53CB8-D2DF-40D4-BA6E-BA4BA2CABDFE}"/>
              </a:ext>
            </a:extLst>
          </p:cNvPr>
          <p:cNvSpPr txBox="1"/>
          <p:nvPr/>
        </p:nvSpPr>
        <p:spPr>
          <a:xfrm>
            <a:off x="817923"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19" name="Google Shape;483;p8">
            <a:extLst>
              <a:ext uri="{FF2B5EF4-FFF2-40B4-BE49-F238E27FC236}">
                <a16:creationId xmlns:a16="http://schemas.microsoft.com/office/drawing/2014/main" id="{2AA87A98-406B-46BD-819D-19E0D3AAA132}"/>
              </a:ext>
            </a:extLst>
          </p:cNvPr>
          <p:cNvSpPr txBox="1"/>
          <p:nvPr/>
        </p:nvSpPr>
        <p:spPr>
          <a:xfrm>
            <a:off x="1870752"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3</a:t>
            </a:r>
            <a:endParaRPr dirty="0"/>
          </a:p>
        </p:txBody>
      </p:sp>
      <p:sp>
        <p:nvSpPr>
          <p:cNvPr id="20" name="Google Shape;484;p8">
            <a:extLst>
              <a:ext uri="{FF2B5EF4-FFF2-40B4-BE49-F238E27FC236}">
                <a16:creationId xmlns:a16="http://schemas.microsoft.com/office/drawing/2014/main" id="{222B2DA9-35B3-48EC-9D57-5648092B3720}"/>
              </a:ext>
            </a:extLst>
          </p:cNvPr>
          <p:cNvSpPr txBox="1"/>
          <p:nvPr/>
        </p:nvSpPr>
        <p:spPr>
          <a:xfrm>
            <a:off x="2929583" y="5409390"/>
            <a:ext cx="226448"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6</a:t>
            </a:r>
            <a:endParaRPr/>
          </a:p>
        </p:txBody>
      </p:sp>
      <p:sp>
        <p:nvSpPr>
          <p:cNvPr id="21" name="Google Shape;485;p8">
            <a:extLst>
              <a:ext uri="{FF2B5EF4-FFF2-40B4-BE49-F238E27FC236}">
                <a16:creationId xmlns:a16="http://schemas.microsoft.com/office/drawing/2014/main" id="{FFA7D0A7-C33E-4435-90E5-729E9F5AF172}"/>
              </a:ext>
            </a:extLst>
          </p:cNvPr>
          <p:cNvSpPr txBox="1"/>
          <p:nvPr/>
        </p:nvSpPr>
        <p:spPr>
          <a:xfrm>
            <a:off x="3156031" y="5649411"/>
            <a:ext cx="85060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Miles</a:t>
            </a:r>
            <a:endParaRPr/>
          </a:p>
        </p:txBody>
      </p:sp>
      <p:grpSp>
        <p:nvGrpSpPr>
          <p:cNvPr id="22" name="Google Shape;486;p8">
            <a:extLst>
              <a:ext uri="{FF2B5EF4-FFF2-40B4-BE49-F238E27FC236}">
                <a16:creationId xmlns:a16="http://schemas.microsoft.com/office/drawing/2014/main" id="{4D31515A-6EB0-4BD7-BAE9-59F6C82E9E1D}"/>
              </a:ext>
            </a:extLst>
          </p:cNvPr>
          <p:cNvGrpSpPr/>
          <p:nvPr/>
        </p:nvGrpSpPr>
        <p:grpSpPr>
          <a:xfrm>
            <a:off x="6518496" y="1137916"/>
            <a:ext cx="559245" cy="1074669"/>
            <a:chOff x="6118076" y="1297066"/>
            <a:chExt cx="435276" cy="836444"/>
          </a:xfrm>
        </p:grpSpPr>
        <p:pic>
          <p:nvPicPr>
            <p:cNvPr id="23" name="Google Shape;487;p8">
              <a:extLst>
                <a:ext uri="{FF2B5EF4-FFF2-40B4-BE49-F238E27FC236}">
                  <a16:creationId xmlns:a16="http://schemas.microsoft.com/office/drawing/2014/main" id="{C85212A3-201C-49F3-8E4A-D6ED24E4A53E}"/>
                </a:ext>
              </a:extLst>
            </p:cNvPr>
            <p:cNvPicPr preferRelativeResize="0"/>
            <p:nvPr/>
          </p:nvPicPr>
          <p:blipFill rotWithShape="1">
            <a:blip r:embed="rId4">
              <a:alphaModFix/>
            </a:blip>
            <a:srcRect r="15799"/>
            <a:stretch/>
          </p:blipFill>
          <p:spPr>
            <a:xfrm>
              <a:off x="6118076" y="1585635"/>
              <a:ext cx="435276" cy="547875"/>
            </a:xfrm>
            <a:prstGeom prst="rect">
              <a:avLst/>
            </a:prstGeom>
            <a:noFill/>
            <a:ln>
              <a:noFill/>
            </a:ln>
          </p:spPr>
        </p:pic>
        <p:sp>
          <p:nvSpPr>
            <p:cNvPr id="24" name="Google Shape;488;p8">
              <a:extLst>
                <a:ext uri="{FF2B5EF4-FFF2-40B4-BE49-F238E27FC236}">
                  <a16:creationId xmlns:a16="http://schemas.microsoft.com/office/drawing/2014/main" id="{39618503-8151-41D3-A589-B24517D92C87}"/>
                </a:ext>
              </a:extLst>
            </p:cNvPr>
            <p:cNvSpPr txBox="1"/>
            <p:nvPr/>
          </p:nvSpPr>
          <p:spPr>
            <a:xfrm>
              <a:off x="6196947" y="1297066"/>
              <a:ext cx="291077" cy="3114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Century Gothic"/>
                  <a:ea typeface="Century Gothic"/>
                  <a:cs typeface="Century Gothic"/>
                  <a:sym typeface="Century Gothic"/>
                </a:rPr>
                <a:t>N</a:t>
              </a:r>
              <a:endParaRPr/>
            </a:p>
          </p:txBody>
        </p:sp>
      </p:grpSp>
      <p:sp>
        <p:nvSpPr>
          <p:cNvPr id="25" name="Google Shape;442;p41">
            <a:extLst>
              <a:ext uri="{FF2B5EF4-FFF2-40B4-BE49-F238E27FC236}">
                <a16:creationId xmlns:a16="http://schemas.microsoft.com/office/drawing/2014/main" id="{FBCB475F-C621-4A05-9C0B-22C524EE23E4}"/>
              </a:ext>
            </a:extLst>
          </p:cNvPr>
          <p:cNvSpPr txBox="1"/>
          <p:nvPr/>
        </p:nvSpPr>
        <p:spPr>
          <a:xfrm>
            <a:off x="1089202" y="5190990"/>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75</a:t>
            </a:r>
            <a:r>
              <a:rPr lang="en-US" sz="1400" b="1" i="0" u="none" strike="noStrike" cap="none" dirty="0">
                <a:solidFill>
                  <a:srgbClr val="000000"/>
                </a:solidFill>
                <a:latin typeface="Century Gothic"/>
                <a:ea typeface="Century Gothic"/>
                <a:cs typeface="Century Gothic"/>
                <a:sym typeface="Century Gothic"/>
              </a:rPr>
              <a:t>°F</a:t>
            </a:r>
            <a:endParaRPr dirty="0"/>
          </a:p>
        </p:txBody>
      </p:sp>
      <p:sp>
        <p:nvSpPr>
          <p:cNvPr id="35" name="Google Shape;443;p41">
            <a:extLst>
              <a:ext uri="{FF2B5EF4-FFF2-40B4-BE49-F238E27FC236}">
                <a16:creationId xmlns:a16="http://schemas.microsoft.com/office/drawing/2014/main" id="{B7808ED0-906A-4C74-944A-247D8E4C1BC2}"/>
              </a:ext>
            </a:extLst>
          </p:cNvPr>
          <p:cNvSpPr txBox="1"/>
          <p:nvPr/>
        </p:nvSpPr>
        <p:spPr>
          <a:xfrm>
            <a:off x="1081533" y="4075529"/>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95</a:t>
            </a:r>
            <a:r>
              <a:rPr lang="en-US" sz="1400" b="1" i="0" u="none" strike="noStrike" cap="none" dirty="0">
                <a:solidFill>
                  <a:srgbClr val="000000"/>
                </a:solidFill>
                <a:latin typeface="Century Gothic"/>
                <a:ea typeface="Century Gothic"/>
                <a:cs typeface="Century Gothic"/>
                <a:sym typeface="Century Gothic"/>
              </a:rPr>
              <a:t>°F</a:t>
            </a:r>
            <a:endParaRPr dirty="0"/>
          </a:p>
        </p:txBody>
      </p:sp>
      <p:pic>
        <p:nvPicPr>
          <p:cNvPr id="36" name="Google Shape;441;p41">
            <a:extLst>
              <a:ext uri="{FF2B5EF4-FFF2-40B4-BE49-F238E27FC236}">
                <a16:creationId xmlns:a16="http://schemas.microsoft.com/office/drawing/2014/main" id="{9AD70F95-0531-42F1-A814-77F5EBD7F90C}"/>
              </a:ext>
            </a:extLst>
          </p:cNvPr>
          <p:cNvPicPr preferRelativeResize="0"/>
          <p:nvPr/>
        </p:nvPicPr>
        <p:blipFill rotWithShape="1">
          <a:blip r:embed="rId5">
            <a:alphaModFix/>
          </a:blip>
          <a:srcRect/>
          <a:stretch/>
        </p:blipFill>
        <p:spPr>
          <a:xfrm>
            <a:off x="888137" y="4148326"/>
            <a:ext cx="236243" cy="1276679"/>
          </a:xfrm>
          <a:prstGeom prst="rect">
            <a:avLst/>
          </a:prstGeom>
          <a:noFill/>
          <a:ln>
            <a:noFill/>
          </a:ln>
        </p:spPr>
      </p:pic>
      <p:sp>
        <p:nvSpPr>
          <p:cNvPr id="37" name="Google Shape;390;p37">
            <a:extLst>
              <a:ext uri="{FF2B5EF4-FFF2-40B4-BE49-F238E27FC236}">
                <a16:creationId xmlns:a16="http://schemas.microsoft.com/office/drawing/2014/main" id="{535CE5D4-5A11-417F-9E15-5A454582FE4A}"/>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39" name="Google Shape;343;p38">
            <a:extLst>
              <a:ext uri="{FF2B5EF4-FFF2-40B4-BE49-F238E27FC236}">
                <a16:creationId xmlns:a16="http://schemas.microsoft.com/office/drawing/2014/main" id="{208D4EE9-F90D-4F13-9256-82A63B3116C2}"/>
              </a:ext>
            </a:extLst>
          </p:cNvPr>
          <p:cNvGraphicFramePr/>
          <p:nvPr>
            <p:extLst>
              <p:ext uri="{D42A27DB-BD31-4B8C-83A1-F6EECF244321}">
                <p14:modId xmlns:p14="http://schemas.microsoft.com/office/powerpoint/2010/main" val="1016198577"/>
              </p:ext>
            </p:extLst>
          </p:nvPr>
        </p:nvGraphicFramePr>
        <p:xfrm>
          <a:off x="7271138" y="1135000"/>
          <a:ext cx="4730363" cy="2438280"/>
        </p:xfrm>
        <a:graphic>
          <a:graphicData uri="http://schemas.openxmlformats.org/drawingml/2006/table">
            <a:tbl>
              <a:tblPr>
                <a:noFill/>
              </a:tblPr>
              <a:tblGrid>
                <a:gridCol w="127596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863601">
                  <a:extLst>
                    <a:ext uri="{9D8B030D-6E8A-4147-A177-3AD203B41FA5}">
                      <a16:colId xmlns:a16="http://schemas.microsoft.com/office/drawing/2014/main" val="1449241317"/>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Date, </a:t>
                      </a: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GMT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Flow (</a:t>
                      </a:r>
                      <a:r>
                        <a:rPr lang="en-US" sz="1400" b="1" u="none" strike="noStrike" cap="none" dirty="0" err="1">
                          <a:solidFill>
                            <a:schemeClr val="bg1"/>
                          </a:solidFill>
                          <a:latin typeface="Century Gothic"/>
                          <a:ea typeface="Century Gothic"/>
                          <a:cs typeface="Century Gothic"/>
                          <a:sym typeface="Century Gothic"/>
                        </a:rPr>
                        <a:t>cfs</a:t>
                      </a:r>
                      <a:r>
                        <a:rPr lang="en-US" sz="1400" b="1" u="none" strike="noStrike" cap="none" dirty="0">
                          <a:solidFill>
                            <a:schemeClr val="bg1"/>
                          </a:solidFill>
                          <a:latin typeface="Century Gothic"/>
                          <a:ea typeface="Century Gothic"/>
                          <a:cs typeface="Century Gothic"/>
                          <a:sym typeface="Century Gothic"/>
                        </a:rPr>
                        <a: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Air Temperature (</a:t>
                      </a:r>
                      <a:r>
                        <a:rPr lang="en-US" sz="1400" b="1" u="none" strike="noStrike" cap="none" dirty="0">
                          <a:solidFill>
                            <a:schemeClr val="bg1"/>
                          </a:solidFill>
                          <a:latin typeface="Century Gothic" panose="020B0502020202020204" pitchFamily="34" charset="0"/>
                          <a:ea typeface="Century Gothic"/>
                          <a:cs typeface="Century Gothic"/>
                          <a:sym typeface="Century Gothic"/>
                        </a:rPr>
                        <a:t>°</a:t>
                      </a:r>
                      <a:r>
                        <a:rPr lang="en-US" sz="1400" b="1" u="none" strike="noStrike" cap="none" dirty="0">
                          <a:solidFill>
                            <a:schemeClr val="bg1"/>
                          </a:solidFill>
                          <a:latin typeface="Century Gothic"/>
                          <a:ea typeface="Century Gothic"/>
                          <a:cs typeface="Century Gothic"/>
                          <a:sym typeface="Century Gothic"/>
                        </a:rPr>
                        <a:t>F)</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Power (MW)</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9/22/2013, 6:58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26602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56.93</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3362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lgn="ctr">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9/20/2018, 8:05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17401</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72.95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3218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9/07/2019, 5:55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20596</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78.98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3760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4147391134"/>
                  </a:ext>
                </a:extLst>
              </a:tr>
            </a:tbl>
          </a:graphicData>
        </a:graphic>
      </p:graphicFrame>
      <p:grpSp>
        <p:nvGrpSpPr>
          <p:cNvPr id="58" name="Google Shape;401;p37">
            <a:extLst>
              <a:ext uri="{FF2B5EF4-FFF2-40B4-BE49-F238E27FC236}">
                <a16:creationId xmlns:a16="http://schemas.microsoft.com/office/drawing/2014/main" id="{34298CA6-B8B9-4D1A-BE0A-6E65437ED763}"/>
              </a:ext>
            </a:extLst>
          </p:cNvPr>
          <p:cNvGrpSpPr/>
          <p:nvPr/>
        </p:nvGrpSpPr>
        <p:grpSpPr>
          <a:xfrm>
            <a:off x="7271138" y="3846585"/>
            <a:ext cx="3690966" cy="1073442"/>
            <a:chOff x="7734300" y="3581401"/>
            <a:chExt cx="3690966" cy="1073442"/>
          </a:xfrm>
        </p:grpSpPr>
        <p:sp>
          <p:nvSpPr>
            <p:cNvPr id="59" name="Google Shape;402;p37">
              <a:extLst>
                <a:ext uri="{FF2B5EF4-FFF2-40B4-BE49-F238E27FC236}">
                  <a16:creationId xmlns:a16="http://schemas.microsoft.com/office/drawing/2014/main" id="{014AF33F-AB86-406E-A96E-68448CEF0DC9}"/>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60" name="Google Shape;403;p37">
              <a:extLst>
                <a:ext uri="{FF2B5EF4-FFF2-40B4-BE49-F238E27FC236}">
                  <a16:creationId xmlns:a16="http://schemas.microsoft.com/office/drawing/2014/main" id="{1E4C8268-6014-45A7-A8F3-0E59921A058E}"/>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61" name="Google Shape;404;p37">
              <a:extLst>
                <a:ext uri="{FF2B5EF4-FFF2-40B4-BE49-F238E27FC236}">
                  <a16:creationId xmlns:a16="http://schemas.microsoft.com/office/drawing/2014/main" id="{EF4AB5D1-26D9-4DFE-9333-2E5433D4CEC8}"/>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62" name="Google Shape;405;p37">
              <a:extLst>
                <a:ext uri="{FF2B5EF4-FFF2-40B4-BE49-F238E27FC236}">
                  <a16:creationId xmlns:a16="http://schemas.microsoft.com/office/drawing/2014/main" id="{ABFA94D9-D5BE-4BB7-9DD0-6C297A2C70F5}"/>
                </a:ext>
              </a:extLst>
            </p:cNvPr>
            <p:cNvGrpSpPr/>
            <p:nvPr/>
          </p:nvGrpSpPr>
          <p:grpSpPr>
            <a:xfrm>
              <a:off x="7734300" y="3581401"/>
              <a:ext cx="2865120" cy="1073442"/>
              <a:chOff x="7734300" y="3581401"/>
              <a:chExt cx="2865120" cy="1073442"/>
            </a:xfrm>
          </p:grpSpPr>
          <p:pic>
            <p:nvPicPr>
              <p:cNvPr id="63" name="Google Shape;406;p37">
                <a:extLst>
                  <a:ext uri="{FF2B5EF4-FFF2-40B4-BE49-F238E27FC236}">
                    <a16:creationId xmlns:a16="http://schemas.microsoft.com/office/drawing/2014/main" id="{3240364E-C3C7-4A29-8E2D-3040B46B618E}"/>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64" name="Google Shape;407;p37">
                <a:extLst>
                  <a:ext uri="{FF2B5EF4-FFF2-40B4-BE49-F238E27FC236}">
                    <a16:creationId xmlns:a16="http://schemas.microsoft.com/office/drawing/2014/main" id="{5296D6F6-1E0D-4D0D-8D7F-B43DD92BB979}"/>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65" name="Google Shape;408;p37">
                <a:extLst>
                  <a:ext uri="{FF2B5EF4-FFF2-40B4-BE49-F238E27FC236}">
                    <a16:creationId xmlns:a16="http://schemas.microsoft.com/office/drawing/2014/main" id="{86228548-5F05-4703-BBFE-CC01D3CE0D83}"/>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66" name="Google Shape;409;p37">
                <a:extLst>
                  <a:ext uri="{FF2B5EF4-FFF2-40B4-BE49-F238E27FC236}">
                    <a16:creationId xmlns:a16="http://schemas.microsoft.com/office/drawing/2014/main" id="{A9C03AA3-5E2D-4780-8E72-DC4DB5DF3D8C}"/>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Tree>
    <p:extLst>
      <p:ext uri="{BB962C8B-B14F-4D97-AF65-F5344CB8AC3E}">
        <p14:creationId xmlns:p14="http://schemas.microsoft.com/office/powerpoint/2010/main" val="3723758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F423AB5-9F2B-46B2-9F95-3E7F58D75DF6}"/>
              </a:ext>
            </a:extLst>
          </p:cNvPr>
          <p:cNvPicPr>
            <a:picLocks noChangeAspect="1"/>
          </p:cNvPicPr>
          <p:nvPr/>
        </p:nvPicPr>
        <p:blipFill>
          <a:blip r:embed="rId3"/>
          <a:stretch>
            <a:fillRect/>
          </a:stretch>
        </p:blipFill>
        <p:spPr>
          <a:xfrm>
            <a:off x="711251" y="1135000"/>
            <a:ext cx="6367227" cy="4920130"/>
          </a:xfrm>
          <a:prstGeom prst="rect">
            <a:avLst/>
          </a:prstGeom>
          <a:ln>
            <a:solidFill>
              <a:srgbClr val="44546A"/>
            </a:solidFill>
          </a:ln>
        </p:spPr>
      </p:pic>
      <p:sp>
        <p:nvSpPr>
          <p:cNvPr id="7" name="Google Shape;359;p36">
            <a:extLst>
              <a:ext uri="{FF2B5EF4-FFF2-40B4-BE49-F238E27FC236}">
                <a16:creationId xmlns:a16="http://schemas.microsoft.com/office/drawing/2014/main" id="{74E14479-FFEA-4480-8F3B-3FF0EBF8740C}"/>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LANDSAT: REPEATED MEASURES</a:t>
            </a:r>
            <a:endParaRPr sz="4000" dirty="0"/>
          </a:p>
        </p:txBody>
      </p:sp>
      <p:sp>
        <p:nvSpPr>
          <p:cNvPr id="18" name="Google Shape;482;p8">
            <a:extLst>
              <a:ext uri="{FF2B5EF4-FFF2-40B4-BE49-F238E27FC236}">
                <a16:creationId xmlns:a16="http://schemas.microsoft.com/office/drawing/2014/main" id="{40A53CB8-D2DF-40D4-BA6E-BA4BA2CABDFE}"/>
              </a:ext>
            </a:extLst>
          </p:cNvPr>
          <p:cNvSpPr txBox="1"/>
          <p:nvPr/>
        </p:nvSpPr>
        <p:spPr>
          <a:xfrm>
            <a:off x="817923"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19" name="Google Shape;483;p8">
            <a:extLst>
              <a:ext uri="{FF2B5EF4-FFF2-40B4-BE49-F238E27FC236}">
                <a16:creationId xmlns:a16="http://schemas.microsoft.com/office/drawing/2014/main" id="{2AA87A98-406B-46BD-819D-19E0D3AAA132}"/>
              </a:ext>
            </a:extLst>
          </p:cNvPr>
          <p:cNvSpPr txBox="1"/>
          <p:nvPr/>
        </p:nvSpPr>
        <p:spPr>
          <a:xfrm>
            <a:off x="1870752"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3</a:t>
            </a:r>
            <a:endParaRPr dirty="0"/>
          </a:p>
        </p:txBody>
      </p:sp>
      <p:sp>
        <p:nvSpPr>
          <p:cNvPr id="20" name="Google Shape;484;p8">
            <a:extLst>
              <a:ext uri="{FF2B5EF4-FFF2-40B4-BE49-F238E27FC236}">
                <a16:creationId xmlns:a16="http://schemas.microsoft.com/office/drawing/2014/main" id="{222B2DA9-35B3-48EC-9D57-5648092B3720}"/>
              </a:ext>
            </a:extLst>
          </p:cNvPr>
          <p:cNvSpPr txBox="1"/>
          <p:nvPr/>
        </p:nvSpPr>
        <p:spPr>
          <a:xfrm>
            <a:off x="2929583" y="5409390"/>
            <a:ext cx="226448"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6</a:t>
            </a:r>
            <a:endParaRPr/>
          </a:p>
        </p:txBody>
      </p:sp>
      <p:sp>
        <p:nvSpPr>
          <p:cNvPr id="21" name="Google Shape;485;p8">
            <a:extLst>
              <a:ext uri="{FF2B5EF4-FFF2-40B4-BE49-F238E27FC236}">
                <a16:creationId xmlns:a16="http://schemas.microsoft.com/office/drawing/2014/main" id="{FFA7D0A7-C33E-4435-90E5-729E9F5AF172}"/>
              </a:ext>
            </a:extLst>
          </p:cNvPr>
          <p:cNvSpPr txBox="1"/>
          <p:nvPr/>
        </p:nvSpPr>
        <p:spPr>
          <a:xfrm>
            <a:off x="3156031" y="5649411"/>
            <a:ext cx="85060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Miles</a:t>
            </a:r>
            <a:endParaRPr/>
          </a:p>
        </p:txBody>
      </p:sp>
      <p:grpSp>
        <p:nvGrpSpPr>
          <p:cNvPr id="22" name="Google Shape;486;p8">
            <a:extLst>
              <a:ext uri="{FF2B5EF4-FFF2-40B4-BE49-F238E27FC236}">
                <a16:creationId xmlns:a16="http://schemas.microsoft.com/office/drawing/2014/main" id="{4D31515A-6EB0-4BD7-BAE9-59F6C82E9E1D}"/>
              </a:ext>
            </a:extLst>
          </p:cNvPr>
          <p:cNvGrpSpPr/>
          <p:nvPr/>
        </p:nvGrpSpPr>
        <p:grpSpPr>
          <a:xfrm>
            <a:off x="6518496" y="1137916"/>
            <a:ext cx="559245" cy="1074669"/>
            <a:chOff x="6118076" y="1297066"/>
            <a:chExt cx="435276" cy="836444"/>
          </a:xfrm>
        </p:grpSpPr>
        <p:pic>
          <p:nvPicPr>
            <p:cNvPr id="23" name="Google Shape;487;p8">
              <a:extLst>
                <a:ext uri="{FF2B5EF4-FFF2-40B4-BE49-F238E27FC236}">
                  <a16:creationId xmlns:a16="http://schemas.microsoft.com/office/drawing/2014/main" id="{C85212A3-201C-49F3-8E4A-D6ED24E4A53E}"/>
                </a:ext>
              </a:extLst>
            </p:cNvPr>
            <p:cNvPicPr preferRelativeResize="0"/>
            <p:nvPr/>
          </p:nvPicPr>
          <p:blipFill rotWithShape="1">
            <a:blip r:embed="rId4">
              <a:alphaModFix/>
            </a:blip>
            <a:srcRect r="15799"/>
            <a:stretch/>
          </p:blipFill>
          <p:spPr>
            <a:xfrm>
              <a:off x="6118076" y="1585635"/>
              <a:ext cx="435276" cy="547875"/>
            </a:xfrm>
            <a:prstGeom prst="rect">
              <a:avLst/>
            </a:prstGeom>
            <a:noFill/>
            <a:ln>
              <a:noFill/>
            </a:ln>
          </p:spPr>
        </p:pic>
        <p:sp>
          <p:nvSpPr>
            <p:cNvPr id="24" name="Google Shape;488;p8">
              <a:extLst>
                <a:ext uri="{FF2B5EF4-FFF2-40B4-BE49-F238E27FC236}">
                  <a16:creationId xmlns:a16="http://schemas.microsoft.com/office/drawing/2014/main" id="{39618503-8151-41D3-A589-B24517D92C87}"/>
                </a:ext>
              </a:extLst>
            </p:cNvPr>
            <p:cNvSpPr txBox="1"/>
            <p:nvPr/>
          </p:nvSpPr>
          <p:spPr>
            <a:xfrm>
              <a:off x="6196947" y="1297066"/>
              <a:ext cx="291077" cy="3114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Century Gothic"/>
                  <a:ea typeface="Century Gothic"/>
                  <a:cs typeface="Century Gothic"/>
                  <a:sym typeface="Century Gothic"/>
                </a:rPr>
                <a:t>N</a:t>
              </a:r>
              <a:endParaRPr/>
            </a:p>
          </p:txBody>
        </p:sp>
      </p:grpSp>
      <p:sp>
        <p:nvSpPr>
          <p:cNvPr id="25" name="Google Shape;442;p41">
            <a:extLst>
              <a:ext uri="{FF2B5EF4-FFF2-40B4-BE49-F238E27FC236}">
                <a16:creationId xmlns:a16="http://schemas.microsoft.com/office/drawing/2014/main" id="{6BDCFA74-90DA-4EC9-8B6D-C842A33A1B9D}"/>
              </a:ext>
            </a:extLst>
          </p:cNvPr>
          <p:cNvSpPr txBox="1"/>
          <p:nvPr/>
        </p:nvSpPr>
        <p:spPr>
          <a:xfrm>
            <a:off x="1089202" y="5190990"/>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75</a:t>
            </a:r>
            <a:r>
              <a:rPr lang="en-US" sz="1400" b="1" i="0" u="none" strike="noStrike" cap="none" dirty="0">
                <a:solidFill>
                  <a:srgbClr val="000000"/>
                </a:solidFill>
                <a:latin typeface="Century Gothic"/>
                <a:ea typeface="Century Gothic"/>
                <a:cs typeface="Century Gothic"/>
                <a:sym typeface="Century Gothic"/>
              </a:rPr>
              <a:t>°F</a:t>
            </a:r>
            <a:endParaRPr dirty="0"/>
          </a:p>
        </p:txBody>
      </p:sp>
      <p:sp>
        <p:nvSpPr>
          <p:cNvPr id="35" name="Google Shape;443;p41">
            <a:extLst>
              <a:ext uri="{FF2B5EF4-FFF2-40B4-BE49-F238E27FC236}">
                <a16:creationId xmlns:a16="http://schemas.microsoft.com/office/drawing/2014/main" id="{3BF526CC-F5C1-461A-80DE-666FBE19B594}"/>
              </a:ext>
            </a:extLst>
          </p:cNvPr>
          <p:cNvSpPr txBox="1"/>
          <p:nvPr/>
        </p:nvSpPr>
        <p:spPr>
          <a:xfrm>
            <a:off x="1081533" y="4075529"/>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95</a:t>
            </a:r>
            <a:r>
              <a:rPr lang="en-US" sz="1400" b="1" i="0" u="none" strike="noStrike" cap="none" dirty="0">
                <a:solidFill>
                  <a:srgbClr val="000000"/>
                </a:solidFill>
                <a:latin typeface="Century Gothic"/>
                <a:ea typeface="Century Gothic"/>
                <a:cs typeface="Century Gothic"/>
                <a:sym typeface="Century Gothic"/>
              </a:rPr>
              <a:t>°F</a:t>
            </a:r>
            <a:endParaRPr dirty="0"/>
          </a:p>
        </p:txBody>
      </p:sp>
      <p:pic>
        <p:nvPicPr>
          <p:cNvPr id="37" name="Google Shape;441;p41">
            <a:extLst>
              <a:ext uri="{FF2B5EF4-FFF2-40B4-BE49-F238E27FC236}">
                <a16:creationId xmlns:a16="http://schemas.microsoft.com/office/drawing/2014/main" id="{BDBA4F6F-9D58-49CA-8071-EFAD8AE19D75}"/>
              </a:ext>
            </a:extLst>
          </p:cNvPr>
          <p:cNvPicPr preferRelativeResize="0"/>
          <p:nvPr/>
        </p:nvPicPr>
        <p:blipFill rotWithShape="1">
          <a:blip r:embed="rId5">
            <a:alphaModFix/>
          </a:blip>
          <a:srcRect/>
          <a:stretch/>
        </p:blipFill>
        <p:spPr>
          <a:xfrm>
            <a:off x="888137" y="4148326"/>
            <a:ext cx="236243" cy="1276679"/>
          </a:xfrm>
          <a:prstGeom prst="rect">
            <a:avLst/>
          </a:prstGeom>
          <a:noFill/>
          <a:ln>
            <a:noFill/>
          </a:ln>
        </p:spPr>
      </p:pic>
      <p:sp>
        <p:nvSpPr>
          <p:cNvPr id="38" name="Google Shape;390;p37">
            <a:extLst>
              <a:ext uri="{FF2B5EF4-FFF2-40B4-BE49-F238E27FC236}">
                <a16:creationId xmlns:a16="http://schemas.microsoft.com/office/drawing/2014/main" id="{B35755A9-C8F8-47D8-B5E8-1A5E7F92DC2C}"/>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49" name="Google Shape;343;p38">
            <a:extLst>
              <a:ext uri="{FF2B5EF4-FFF2-40B4-BE49-F238E27FC236}">
                <a16:creationId xmlns:a16="http://schemas.microsoft.com/office/drawing/2014/main" id="{C4B2F8EC-3D46-4875-8B5F-B2642C47FB3D}"/>
              </a:ext>
            </a:extLst>
          </p:cNvPr>
          <p:cNvGraphicFramePr/>
          <p:nvPr>
            <p:extLst>
              <p:ext uri="{D42A27DB-BD31-4B8C-83A1-F6EECF244321}">
                <p14:modId xmlns:p14="http://schemas.microsoft.com/office/powerpoint/2010/main" val="1537980637"/>
              </p:ext>
            </p:extLst>
          </p:nvPr>
        </p:nvGraphicFramePr>
        <p:xfrm>
          <a:off x="7271138" y="1135000"/>
          <a:ext cx="4730363" cy="2438280"/>
        </p:xfrm>
        <a:graphic>
          <a:graphicData uri="http://schemas.openxmlformats.org/drawingml/2006/table">
            <a:tbl>
              <a:tblPr>
                <a:noFill/>
              </a:tblPr>
              <a:tblGrid>
                <a:gridCol w="127596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863601">
                  <a:extLst>
                    <a:ext uri="{9D8B030D-6E8A-4147-A177-3AD203B41FA5}">
                      <a16:colId xmlns:a16="http://schemas.microsoft.com/office/drawing/2014/main" val="1449241317"/>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Date, </a:t>
                      </a: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GMT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Flow (</a:t>
                      </a:r>
                      <a:r>
                        <a:rPr lang="en-US" sz="1400" b="1" u="none" strike="noStrike" cap="none" dirty="0" err="1">
                          <a:solidFill>
                            <a:schemeClr val="bg1"/>
                          </a:solidFill>
                          <a:latin typeface="Century Gothic"/>
                          <a:ea typeface="Century Gothic"/>
                          <a:cs typeface="Century Gothic"/>
                          <a:sym typeface="Century Gothic"/>
                        </a:rPr>
                        <a:t>cfs</a:t>
                      </a:r>
                      <a:r>
                        <a:rPr lang="en-US" sz="1400" b="1" u="none" strike="noStrike" cap="none" dirty="0">
                          <a:solidFill>
                            <a:schemeClr val="bg1"/>
                          </a:solidFill>
                          <a:latin typeface="Century Gothic"/>
                          <a:ea typeface="Century Gothic"/>
                          <a:cs typeface="Century Gothic"/>
                          <a:sym typeface="Century Gothic"/>
                        </a:rPr>
                        <a: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Air Temperature (</a:t>
                      </a:r>
                      <a:r>
                        <a:rPr lang="en-US" sz="1400" b="1" u="none" strike="noStrike" cap="none" dirty="0">
                          <a:solidFill>
                            <a:schemeClr val="bg1"/>
                          </a:solidFill>
                          <a:latin typeface="Century Gothic" panose="020B0502020202020204" pitchFamily="34" charset="0"/>
                          <a:ea typeface="Century Gothic"/>
                          <a:cs typeface="Century Gothic"/>
                          <a:sym typeface="Century Gothic"/>
                        </a:rPr>
                        <a:t>°</a:t>
                      </a:r>
                      <a:r>
                        <a:rPr lang="en-US" sz="1400" b="1" u="none" strike="noStrike" cap="none" dirty="0">
                          <a:solidFill>
                            <a:schemeClr val="bg1"/>
                          </a:solidFill>
                          <a:latin typeface="Century Gothic"/>
                          <a:ea typeface="Century Gothic"/>
                          <a:cs typeface="Century Gothic"/>
                          <a:sym typeface="Century Gothic"/>
                        </a:rPr>
                        <a:t>F)</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Power (MW)</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9/22/2013, 6:58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26602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56.93</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3362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lgn="ctr">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9/20/2018, 8:05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17401</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72.95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3218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9/07/2019, 5:55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20596</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78.98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3760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4147391134"/>
                  </a:ext>
                </a:extLst>
              </a:tr>
            </a:tbl>
          </a:graphicData>
        </a:graphic>
      </p:graphicFrame>
      <p:grpSp>
        <p:nvGrpSpPr>
          <p:cNvPr id="50" name="Google Shape;401;p37">
            <a:extLst>
              <a:ext uri="{FF2B5EF4-FFF2-40B4-BE49-F238E27FC236}">
                <a16:creationId xmlns:a16="http://schemas.microsoft.com/office/drawing/2014/main" id="{59D5D96D-CA28-4689-8F54-3864529D51FB}"/>
              </a:ext>
            </a:extLst>
          </p:cNvPr>
          <p:cNvGrpSpPr/>
          <p:nvPr/>
        </p:nvGrpSpPr>
        <p:grpSpPr>
          <a:xfrm>
            <a:off x="7271138" y="3846585"/>
            <a:ext cx="3690966" cy="1073442"/>
            <a:chOff x="7734300" y="3581401"/>
            <a:chExt cx="3690966" cy="1073442"/>
          </a:xfrm>
        </p:grpSpPr>
        <p:sp>
          <p:nvSpPr>
            <p:cNvPr id="51" name="Google Shape;402;p37">
              <a:extLst>
                <a:ext uri="{FF2B5EF4-FFF2-40B4-BE49-F238E27FC236}">
                  <a16:creationId xmlns:a16="http://schemas.microsoft.com/office/drawing/2014/main" id="{5AB2B0E3-DCE9-4853-97DF-29A0ECBF69D4}"/>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52" name="Google Shape;403;p37">
              <a:extLst>
                <a:ext uri="{FF2B5EF4-FFF2-40B4-BE49-F238E27FC236}">
                  <a16:creationId xmlns:a16="http://schemas.microsoft.com/office/drawing/2014/main" id="{5F6043EB-3083-4C11-B529-BE2E31CDF10C}"/>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53" name="Google Shape;404;p37">
              <a:extLst>
                <a:ext uri="{FF2B5EF4-FFF2-40B4-BE49-F238E27FC236}">
                  <a16:creationId xmlns:a16="http://schemas.microsoft.com/office/drawing/2014/main" id="{9C4F0316-C3BF-4EB6-9849-630DDA1A4D01}"/>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54" name="Google Shape;405;p37">
              <a:extLst>
                <a:ext uri="{FF2B5EF4-FFF2-40B4-BE49-F238E27FC236}">
                  <a16:creationId xmlns:a16="http://schemas.microsoft.com/office/drawing/2014/main" id="{914B0DEE-91E8-45D4-9A62-FBB0A81506D6}"/>
                </a:ext>
              </a:extLst>
            </p:cNvPr>
            <p:cNvGrpSpPr/>
            <p:nvPr/>
          </p:nvGrpSpPr>
          <p:grpSpPr>
            <a:xfrm>
              <a:off x="7734300" y="3581401"/>
              <a:ext cx="2865120" cy="1073442"/>
              <a:chOff x="7734300" y="3581401"/>
              <a:chExt cx="2865120" cy="1073442"/>
            </a:xfrm>
          </p:grpSpPr>
          <p:pic>
            <p:nvPicPr>
              <p:cNvPr id="55" name="Google Shape;406;p37">
                <a:extLst>
                  <a:ext uri="{FF2B5EF4-FFF2-40B4-BE49-F238E27FC236}">
                    <a16:creationId xmlns:a16="http://schemas.microsoft.com/office/drawing/2014/main" id="{D2963024-D1E8-4B3D-BF60-8014E0F141CE}"/>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56" name="Google Shape;407;p37">
                <a:extLst>
                  <a:ext uri="{FF2B5EF4-FFF2-40B4-BE49-F238E27FC236}">
                    <a16:creationId xmlns:a16="http://schemas.microsoft.com/office/drawing/2014/main" id="{AC556C89-CB54-4595-A090-DCA64F53AEEE}"/>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57" name="Google Shape;408;p37">
                <a:extLst>
                  <a:ext uri="{FF2B5EF4-FFF2-40B4-BE49-F238E27FC236}">
                    <a16:creationId xmlns:a16="http://schemas.microsoft.com/office/drawing/2014/main" id="{2343B60B-DAD2-4AFD-B246-01B545185339}"/>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58" name="Google Shape;409;p37">
                <a:extLst>
                  <a:ext uri="{FF2B5EF4-FFF2-40B4-BE49-F238E27FC236}">
                    <a16:creationId xmlns:a16="http://schemas.microsoft.com/office/drawing/2014/main" id="{2CBB0511-5BF4-4712-AD38-9FA8598647EE}"/>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Tree>
    <p:extLst>
      <p:ext uri="{BB962C8B-B14F-4D97-AF65-F5344CB8AC3E}">
        <p14:creationId xmlns:p14="http://schemas.microsoft.com/office/powerpoint/2010/main" val="41502694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5D91FE-DA50-4518-B98E-2AEA03028B98}"/>
              </a:ext>
            </a:extLst>
          </p:cNvPr>
          <p:cNvPicPr>
            <a:picLocks noChangeAspect="1"/>
          </p:cNvPicPr>
          <p:nvPr/>
        </p:nvPicPr>
        <p:blipFill>
          <a:blip r:embed="rId3"/>
          <a:stretch>
            <a:fillRect/>
          </a:stretch>
        </p:blipFill>
        <p:spPr>
          <a:xfrm>
            <a:off x="710514" y="1135000"/>
            <a:ext cx="6367228" cy="4920131"/>
          </a:xfrm>
          <a:prstGeom prst="rect">
            <a:avLst/>
          </a:prstGeom>
          <a:ln>
            <a:solidFill>
              <a:srgbClr val="44546A"/>
            </a:solidFill>
          </a:ln>
        </p:spPr>
      </p:pic>
      <p:sp>
        <p:nvSpPr>
          <p:cNvPr id="7" name="Google Shape;359;p36">
            <a:extLst>
              <a:ext uri="{FF2B5EF4-FFF2-40B4-BE49-F238E27FC236}">
                <a16:creationId xmlns:a16="http://schemas.microsoft.com/office/drawing/2014/main" id="{74E14479-FFEA-4480-8F3B-3FF0EBF8740C}"/>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LANDSAT: REPEATED MEASURES</a:t>
            </a:r>
            <a:endParaRPr sz="4000" dirty="0"/>
          </a:p>
        </p:txBody>
      </p:sp>
      <p:sp>
        <p:nvSpPr>
          <p:cNvPr id="18" name="Google Shape;482;p8">
            <a:extLst>
              <a:ext uri="{FF2B5EF4-FFF2-40B4-BE49-F238E27FC236}">
                <a16:creationId xmlns:a16="http://schemas.microsoft.com/office/drawing/2014/main" id="{40A53CB8-D2DF-40D4-BA6E-BA4BA2CABDFE}"/>
              </a:ext>
            </a:extLst>
          </p:cNvPr>
          <p:cNvSpPr txBox="1"/>
          <p:nvPr/>
        </p:nvSpPr>
        <p:spPr>
          <a:xfrm>
            <a:off x="817923"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19" name="Google Shape;483;p8">
            <a:extLst>
              <a:ext uri="{FF2B5EF4-FFF2-40B4-BE49-F238E27FC236}">
                <a16:creationId xmlns:a16="http://schemas.microsoft.com/office/drawing/2014/main" id="{2AA87A98-406B-46BD-819D-19E0D3AAA132}"/>
              </a:ext>
            </a:extLst>
          </p:cNvPr>
          <p:cNvSpPr txBox="1"/>
          <p:nvPr/>
        </p:nvSpPr>
        <p:spPr>
          <a:xfrm>
            <a:off x="1870752"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3</a:t>
            </a:r>
            <a:endParaRPr dirty="0"/>
          </a:p>
        </p:txBody>
      </p:sp>
      <p:sp>
        <p:nvSpPr>
          <p:cNvPr id="20" name="Google Shape;484;p8">
            <a:extLst>
              <a:ext uri="{FF2B5EF4-FFF2-40B4-BE49-F238E27FC236}">
                <a16:creationId xmlns:a16="http://schemas.microsoft.com/office/drawing/2014/main" id="{222B2DA9-35B3-48EC-9D57-5648092B3720}"/>
              </a:ext>
            </a:extLst>
          </p:cNvPr>
          <p:cNvSpPr txBox="1"/>
          <p:nvPr/>
        </p:nvSpPr>
        <p:spPr>
          <a:xfrm>
            <a:off x="2929583" y="5409390"/>
            <a:ext cx="226448"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6</a:t>
            </a:r>
            <a:endParaRPr/>
          </a:p>
        </p:txBody>
      </p:sp>
      <p:sp>
        <p:nvSpPr>
          <p:cNvPr id="21" name="Google Shape;485;p8">
            <a:extLst>
              <a:ext uri="{FF2B5EF4-FFF2-40B4-BE49-F238E27FC236}">
                <a16:creationId xmlns:a16="http://schemas.microsoft.com/office/drawing/2014/main" id="{FFA7D0A7-C33E-4435-90E5-729E9F5AF172}"/>
              </a:ext>
            </a:extLst>
          </p:cNvPr>
          <p:cNvSpPr txBox="1"/>
          <p:nvPr/>
        </p:nvSpPr>
        <p:spPr>
          <a:xfrm>
            <a:off x="3156031" y="5649411"/>
            <a:ext cx="85060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Miles</a:t>
            </a:r>
            <a:endParaRPr/>
          </a:p>
        </p:txBody>
      </p:sp>
      <p:grpSp>
        <p:nvGrpSpPr>
          <p:cNvPr id="22" name="Google Shape;486;p8">
            <a:extLst>
              <a:ext uri="{FF2B5EF4-FFF2-40B4-BE49-F238E27FC236}">
                <a16:creationId xmlns:a16="http://schemas.microsoft.com/office/drawing/2014/main" id="{4D31515A-6EB0-4BD7-BAE9-59F6C82E9E1D}"/>
              </a:ext>
            </a:extLst>
          </p:cNvPr>
          <p:cNvGrpSpPr/>
          <p:nvPr/>
        </p:nvGrpSpPr>
        <p:grpSpPr>
          <a:xfrm>
            <a:off x="6518496" y="1137916"/>
            <a:ext cx="559245" cy="1074669"/>
            <a:chOff x="6118076" y="1297066"/>
            <a:chExt cx="435276" cy="836444"/>
          </a:xfrm>
        </p:grpSpPr>
        <p:pic>
          <p:nvPicPr>
            <p:cNvPr id="23" name="Google Shape;487;p8">
              <a:extLst>
                <a:ext uri="{FF2B5EF4-FFF2-40B4-BE49-F238E27FC236}">
                  <a16:creationId xmlns:a16="http://schemas.microsoft.com/office/drawing/2014/main" id="{C85212A3-201C-49F3-8E4A-D6ED24E4A53E}"/>
                </a:ext>
              </a:extLst>
            </p:cNvPr>
            <p:cNvPicPr preferRelativeResize="0"/>
            <p:nvPr/>
          </p:nvPicPr>
          <p:blipFill rotWithShape="1">
            <a:blip r:embed="rId4">
              <a:alphaModFix/>
            </a:blip>
            <a:srcRect r="15799"/>
            <a:stretch/>
          </p:blipFill>
          <p:spPr>
            <a:xfrm>
              <a:off x="6118076" y="1585635"/>
              <a:ext cx="435276" cy="547875"/>
            </a:xfrm>
            <a:prstGeom prst="rect">
              <a:avLst/>
            </a:prstGeom>
            <a:noFill/>
            <a:ln>
              <a:noFill/>
            </a:ln>
          </p:spPr>
        </p:pic>
        <p:sp>
          <p:nvSpPr>
            <p:cNvPr id="24" name="Google Shape;488;p8">
              <a:extLst>
                <a:ext uri="{FF2B5EF4-FFF2-40B4-BE49-F238E27FC236}">
                  <a16:creationId xmlns:a16="http://schemas.microsoft.com/office/drawing/2014/main" id="{39618503-8151-41D3-A589-B24517D92C87}"/>
                </a:ext>
              </a:extLst>
            </p:cNvPr>
            <p:cNvSpPr txBox="1"/>
            <p:nvPr/>
          </p:nvSpPr>
          <p:spPr>
            <a:xfrm>
              <a:off x="6196947" y="1297066"/>
              <a:ext cx="291077" cy="3114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Century Gothic"/>
                  <a:ea typeface="Century Gothic"/>
                  <a:cs typeface="Century Gothic"/>
                  <a:sym typeface="Century Gothic"/>
                </a:rPr>
                <a:t>N</a:t>
              </a:r>
              <a:endParaRPr/>
            </a:p>
          </p:txBody>
        </p:sp>
      </p:grpSp>
      <p:sp>
        <p:nvSpPr>
          <p:cNvPr id="25" name="Google Shape;442;p41">
            <a:extLst>
              <a:ext uri="{FF2B5EF4-FFF2-40B4-BE49-F238E27FC236}">
                <a16:creationId xmlns:a16="http://schemas.microsoft.com/office/drawing/2014/main" id="{88BB55A9-A6AD-4848-9E42-EC4F4766ECFB}"/>
              </a:ext>
            </a:extLst>
          </p:cNvPr>
          <p:cNvSpPr txBox="1"/>
          <p:nvPr/>
        </p:nvSpPr>
        <p:spPr>
          <a:xfrm>
            <a:off x="1089202" y="5190990"/>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75</a:t>
            </a:r>
            <a:r>
              <a:rPr lang="en-US" sz="1400" b="1" i="0" u="none" strike="noStrike" cap="none" dirty="0">
                <a:solidFill>
                  <a:srgbClr val="000000"/>
                </a:solidFill>
                <a:latin typeface="Century Gothic"/>
                <a:ea typeface="Century Gothic"/>
                <a:cs typeface="Century Gothic"/>
                <a:sym typeface="Century Gothic"/>
              </a:rPr>
              <a:t>°F</a:t>
            </a:r>
            <a:endParaRPr dirty="0"/>
          </a:p>
        </p:txBody>
      </p:sp>
      <p:sp>
        <p:nvSpPr>
          <p:cNvPr id="35" name="Google Shape;443;p41">
            <a:extLst>
              <a:ext uri="{FF2B5EF4-FFF2-40B4-BE49-F238E27FC236}">
                <a16:creationId xmlns:a16="http://schemas.microsoft.com/office/drawing/2014/main" id="{FA95BBE7-E042-4241-BDC4-7F68B654E366}"/>
              </a:ext>
            </a:extLst>
          </p:cNvPr>
          <p:cNvSpPr txBox="1"/>
          <p:nvPr/>
        </p:nvSpPr>
        <p:spPr>
          <a:xfrm>
            <a:off x="1081533" y="4075529"/>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95</a:t>
            </a:r>
            <a:r>
              <a:rPr lang="en-US" sz="1400" b="1" i="0" u="none" strike="noStrike" cap="none" dirty="0">
                <a:solidFill>
                  <a:srgbClr val="000000"/>
                </a:solidFill>
                <a:latin typeface="Century Gothic"/>
                <a:ea typeface="Century Gothic"/>
                <a:cs typeface="Century Gothic"/>
                <a:sym typeface="Century Gothic"/>
              </a:rPr>
              <a:t>°F</a:t>
            </a:r>
            <a:endParaRPr dirty="0"/>
          </a:p>
        </p:txBody>
      </p:sp>
      <p:pic>
        <p:nvPicPr>
          <p:cNvPr id="36" name="Google Shape;441;p41">
            <a:extLst>
              <a:ext uri="{FF2B5EF4-FFF2-40B4-BE49-F238E27FC236}">
                <a16:creationId xmlns:a16="http://schemas.microsoft.com/office/drawing/2014/main" id="{F9FC97A8-E19B-41E2-8476-391B54EB6849}"/>
              </a:ext>
            </a:extLst>
          </p:cNvPr>
          <p:cNvPicPr preferRelativeResize="0"/>
          <p:nvPr/>
        </p:nvPicPr>
        <p:blipFill rotWithShape="1">
          <a:blip r:embed="rId5">
            <a:alphaModFix/>
          </a:blip>
          <a:srcRect/>
          <a:stretch/>
        </p:blipFill>
        <p:spPr>
          <a:xfrm>
            <a:off x="888137" y="4148326"/>
            <a:ext cx="236243" cy="1276679"/>
          </a:xfrm>
          <a:prstGeom prst="rect">
            <a:avLst/>
          </a:prstGeom>
          <a:noFill/>
          <a:ln>
            <a:noFill/>
          </a:ln>
        </p:spPr>
      </p:pic>
      <p:sp>
        <p:nvSpPr>
          <p:cNvPr id="37" name="Google Shape;390;p37">
            <a:extLst>
              <a:ext uri="{FF2B5EF4-FFF2-40B4-BE49-F238E27FC236}">
                <a16:creationId xmlns:a16="http://schemas.microsoft.com/office/drawing/2014/main" id="{767275C2-4EA5-4B9F-BC24-97FF6FAD0206}"/>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48" name="Google Shape;343;p38">
            <a:extLst>
              <a:ext uri="{FF2B5EF4-FFF2-40B4-BE49-F238E27FC236}">
                <a16:creationId xmlns:a16="http://schemas.microsoft.com/office/drawing/2014/main" id="{AA7466C8-AFD7-43F0-BBE0-74C6199B98ED}"/>
              </a:ext>
            </a:extLst>
          </p:cNvPr>
          <p:cNvGraphicFramePr/>
          <p:nvPr>
            <p:extLst>
              <p:ext uri="{D42A27DB-BD31-4B8C-83A1-F6EECF244321}">
                <p14:modId xmlns:p14="http://schemas.microsoft.com/office/powerpoint/2010/main" val="3922537515"/>
              </p:ext>
            </p:extLst>
          </p:nvPr>
        </p:nvGraphicFramePr>
        <p:xfrm>
          <a:off x="7271138" y="1135000"/>
          <a:ext cx="4730363" cy="2438280"/>
        </p:xfrm>
        <a:graphic>
          <a:graphicData uri="http://schemas.openxmlformats.org/drawingml/2006/table">
            <a:tbl>
              <a:tblPr>
                <a:noFill/>
              </a:tblPr>
              <a:tblGrid>
                <a:gridCol w="127596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863601">
                  <a:extLst>
                    <a:ext uri="{9D8B030D-6E8A-4147-A177-3AD203B41FA5}">
                      <a16:colId xmlns:a16="http://schemas.microsoft.com/office/drawing/2014/main" val="1449241317"/>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Date, </a:t>
                      </a: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GMT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Flow (</a:t>
                      </a:r>
                      <a:r>
                        <a:rPr lang="en-US" sz="1400" b="1" u="none" strike="noStrike" cap="none" dirty="0" err="1">
                          <a:solidFill>
                            <a:schemeClr val="bg1"/>
                          </a:solidFill>
                          <a:latin typeface="Century Gothic"/>
                          <a:ea typeface="Century Gothic"/>
                          <a:cs typeface="Century Gothic"/>
                          <a:sym typeface="Century Gothic"/>
                        </a:rPr>
                        <a:t>cfs</a:t>
                      </a:r>
                      <a:r>
                        <a:rPr lang="en-US" sz="1400" b="1" u="none" strike="noStrike" cap="none" dirty="0">
                          <a:solidFill>
                            <a:schemeClr val="bg1"/>
                          </a:solidFill>
                          <a:latin typeface="Century Gothic"/>
                          <a:ea typeface="Century Gothic"/>
                          <a:cs typeface="Century Gothic"/>
                          <a:sym typeface="Century Gothic"/>
                        </a:rPr>
                        <a: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Air Temperature (</a:t>
                      </a:r>
                      <a:r>
                        <a:rPr lang="en-US" sz="1400" b="1" u="none" strike="noStrike" cap="none" dirty="0">
                          <a:solidFill>
                            <a:schemeClr val="bg1"/>
                          </a:solidFill>
                          <a:latin typeface="Century Gothic" panose="020B0502020202020204" pitchFamily="34" charset="0"/>
                          <a:ea typeface="Century Gothic"/>
                          <a:cs typeface="Century Gothic"/>
                          <a:sym typeface="Century Gothic"/>
                        </a:rPr>
                        <a:t>°</a:t>
                      </a:r>
                      <a:r>
                        <a:rPr lang="en-US" sz="1400" b="1" u="none" strike="noStrike" cap="none" dirty="0">
                          <a:solidFill>
                            <a:schemeClr val="bg1"/>
                          </a:solidFill>
                          <a:latin typeface="Century Gothic"/>
                          <a:ea typeface="Century Gothic"/>
                          <a:cs typeface="Century Gothic"/>
                          <a:sym typeface="Century Gothic"/>
                        </a:rPr>
                        <a:t>F)</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Power (MW)</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9/22/2013, 6:58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26602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56.93</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3362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lgn="ctr">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9/20/2018, 8:05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17401</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72.95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3218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9/07/2019, 5:55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20596</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78.98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3760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4147391134"/>
                  </a:ext>
                </a:extLst>
              </a:tr>
            </a:tbl>
          </a:graphicData>
        </a:graphic>
      </p:graphicFrame>
      <p:grpSp>
        <p:nvGrpSpPr>
          <p:cNvPr id="49" name="Google Shape;401;p37">
            <a:extLst>
              <a:ext uri="{FF2B5EF4-FFF2-40B4-BE49-F238E27FC236}">
                <a16:creationId xmlns:a16="http://schemas.microsoft.com/office/drawing/2014/main" id="{1C5967CB-F7D7-4B74-8CE3-1C7A03D37C23}"/>
              </a:ext>
            </a:extLst>
          </p:cNvPr>
          <p:cNvGrpSpPr/>
          <p:nvPr/>
        </p:nvGrpSpPr>
        <p:grpSpPr>
          <a:xfrm>
            <a:off x="7271138" y="3846585"/>
            <a:ext cx="3690966" cy="1073442"/>
            <a:chOff x="7734300" y="3581401"/>
            <a:chExt cx="3690966" cy="1073442"/>
          </a:xfrm>
        </p:grpSpPr>
        <p:sp>
          <p:nvSpPr>
            <p:cNvPr id="50" name="Google Shape;402;p37">
              <a:extLst>
                <a:ext uri="{FF2B5EF4-FFF2-40B4-BE49-F238E27FC236}">
                  <a16:creationId xmlns:a16="http://schemas.microsoft.com/office/drawing/2014/main" id="{0999F3FE-D0A6-4048-8EC7-16CCF00AC306}"/>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51" name="Google Shape;403;p37">
              <a:extLst>
                <a:ext uri="{FF2B5EF4-FFF2-40B4-BE49-F238E27FC236}">
                  <a16:creationId xmlns:a16="http://schemas.microsoft.com/office/drawing/2014/main" id="{E2594B4D-24EB-4803-8892-F2B5D040B954}"/>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52" name="Google Shape;404;p37">
              <a:extLst>
                <a:ext uri="{FF2B5EF4-FFF2-40B4-BE49-F238E27FC236}">
                  <a16:creationId xmlns:a16="http://schemas.microsoft.com/office/drawing/2014/main" id="{9684713C-A1C8-4863-A816-4F9D319F16F9}"/>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53" name="Google Shape;405;p37">
              <a:extLst>
                <a:ext uri="{FF2B5EF4-FFF2-40B4-BE49-F238E27FC236}">
                  <a16:creationId xmlns:a16="http://schemas.microsoft.com/office/drawing/2014/main" id="{B64507DA-C88B-4AAD-A797-88447AD607C6}"/>
                </a:ext>
              </a:extLst>
            </p:cNvPr>
            <p:cNvGrpSpPr/>
            <p:nvPr/>
          </p:nvGrpSpPr>
          <p:grpSpPr>
            <a:xfrm>
              <a:off x="7734300" y="3581401"/>
              <a:ext cx="2865120" cy="1073442"/>
              <a:chOff x="7734300" y="3581401"/>
              <a:chExt cx="2865120" cy="1073442"/>
            </a:xfrm>
          </p:grpSpPr>
          <p:pic>
            <p:nvPicPr>
              <p:cNvPr id="54" name="Google Shape;406;p37">
                <a:extLst>
                  <a:ext uri="{FF2B5EF4-FFF2-40B4-BE49-F238E27FC236}">
                    <a16:creationId xmlns:a16="http://schemas.microsoft.com/office/drawing/2014/main" id="{19A5A34F-E79C-4826-9FB2-6188E55AB4EE}"/>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55" name="Google Shape;407;p37">
                <a:extLst>
                  <a:ext uri="{FF2B5EF4-FFF2-40B4-BE49-F238E27FC236}">
                    <a16:creationId xmlns:a16="http://schemas.microsoft.com/office/drawing/2014/main" id="{B7820B16-BEAC-4EDF-B11A-491080A3E280}"/>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56" name="Google Shape;408;p37">
                <a:extLst>
                  <a:ext uri="{FF2B5EF4-FFF2-40B4-BE49-F238E27FC236}">
                    <a16:creationId xmlns:a16="http://schemas.microsoft.com/office/drawing/2014/main" id="{12B30036-7D1E-403F-A836-E80B5A1561CC}"/>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57" name="Google Shape;409;p37">
                <a:extLst>
                  <a:ext uri="{FF2B5EF4-FFF2-40B4-BE49-F238E27FC236}">
                    <a16:creationId xmlns:a16="http://schemas.microsoft.com/office/drawing/2014/main" id="{453DB66A-A94B-4785-A2C3-D40092096683}"/>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Tree>
    <p:extLst>
      <p:ext uri="{BB962C8B-B14F-4D97-AF65-F5344CB8AC3E}">
        <p14:creationId xmlns:p14="http://schemas.microsoft.com/office/powerpoint/2010/main" val="154584413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 name="Picture 3" descr="A picture containing animal, photo, large, red&#10;&#10;Description automatically generated">
            <a:extLst>
              <a:ext uri="{FF2B5EF4-FFF2-40B4-BE49-F238E27FC236}">
                <a16:creationId xmlns:a16="http://schemas.microsoft.com/office/drawing/2014/main" id="{7C4A798B-E15E-472F-892C-448C227949B2}"/>
              </a:ext>
            </a:extLst>
          </p:cNvPr>
          <p:cNvPicPr>
            <a:picLocks noChangeAspect="1"/>
          </p:cNvPicPr>
          <p:nvPr/>
        </p:nvPicPr>
        <p:blipFill>
          <a:blip r:embed="rId3"/>
          <a:stretch>
            <a:fillRect/>
          </a:stretch>
        </p:blipFill>
        <p:spPr>
          <a:xfrm>
            <a:off x="710514" y="1135000"/>
            <a:ext cx="6367227" cy="4920130"/>
          </a:xfrm>
          <a:prstGeom prst="rect">
            <a:avLst/>
          </a:prstGeom>
          <a:ln>
            <a:solidFill>
              <a:schemeClr val="tx1">
                <a:lumMod val="75000"/>
                <a:lumOff val="25000"/>
              </a:schemeClr>
            </a:solidFill>
          </a:ln>
        </p:spPr>
      </p:pic>
      <p:sp>
        <p:nvSpPr>
          <p:cNvPr id="28" name="Google Shape;359;p36">
            <a:extLst>
              <a:ext uri="{FF2B5EF4-FFF2-40B4-BE49-F238E27FC236}">
                <a16:creationId xmlns:a16="http://schemas.microsoft.com/office/drawing/2014/main" id="{22116796-99A2-40A6-A97B-764324ABDAB9}"/>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LANDSAT: REPEATED MEASURES</a:t>
            </a:r>
            <a:endParaRPr sz="4000" dirty="0"/>
          </a:p>
        </p:txBody>
      </p:sp>
      <p:sp>
        <p:nvSpPr>
          <p:cNvPr id="26" name="Google Shape;482;p8">
            <a:extLst>
              <a:ext uri="{FF2B5EF4-FFF2-40B4-BE49-F238E27FC236}">
                <a16:creationId xmlns:a16="http://schemas.microsoft.com/office/drawing/2014/main" id="{F3C68661-BB05-4CEE-9A2D-4FE581CFF975}"/>
              </a:ext>
            </a:extLst>
          </p:cNvPr>
          <p:cNvSpPr txBox="1"/>
          <p:nvPr/>
        </p:nvSpPr>
        <p:spPr>
          <a:xfrm>
            <a:off x="817923"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27" name="Google Shape;483;p8">
            <a:extLst>
              <a:ext uri="{FF2B5EF4-FFF2-40B4-BE49-F238E27FC236}">
                <a16:creationId xmlns:a16="http://schemas.microsoft.com/office/drawing/2014/main" id="{E08A1120-237E-4729-9951-0C628450CF72}"/>
              </a:ext>
            </a:extLst>
          </p:cNvPr>
          <p:cNvSpPr txBox="1"/>
          <p:nvPr/>
        </p:nvSpPr>
        <p:spPr>
          <a:xfrm>
            <a:off x="1870752"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3</a:t>
            </a:r>
            <a:endParaRPr dirty="0"/>
          </a:p>
        </p:txBody>
      </p:sp>
      <p:sp>
        <p:nvSpPr>
          <p:cNvPr id="29" name="Google Shape;484;p8">
            <a:extLst>
              <a:ext uri="{FF2B5EF4-FFF2-40B4-BE49-F238E27FC236}">
                <a16:creationId xmlns:a16="http://schemas.microsoft.com/office/drawing/2014/main" id="{494EB1F2-05BD-4219-908C-AB581543C01F}"/>
              </a:ext>
            </a:extLst>
          </p:cNvPr>
          <p:cNvSpPr txBox="1"/>
          <p:nvPr/>
        </p:nvSpPr>
        <p:spPr>
          <a:xfrm>
            <a:off x="2929583" y="5409390"/>
            <a:ext cx="226448"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6</a:t>
            </a:r>
            <a:endParaRPr dirty="0"/>
          </a:p>
        </p:txBody>
      </p:sp>
      <p:sp>
        <p:nvSpPr>
          <p:cNvPr id="30" name="Google Shape;485;p8">
            <a:extLst>
              <a:ext uri="{FF2B5EF4-FFF2-40B4-BE49-F238E27FC236}">
                <a16:creationId xmlns:a16="http://schemas.microsoft.com/office/drawing/2014/main" id="{40E950F6-3EE3-427C-AAA5-1217F3306D90}"/>
              </a:ext>
            </a:extLst>
          </p:cNvPr>
          <p:cNvSpPr txBox="1"/>
          <p:nvPr/>
        </p:nvSpPr>
        <p:spPr>
          <a:xfrm>
            <a:off x="3156031" y="5649411"/>
            <a:ext cx="85060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Miles</a:t>
            </a:r>
            <a:endParaRPr dirty="0"/>
          </a:p>
        </p:txBody>
      </p:sp>
      <p:grpSp>
        <p:nvGrpSpPr>
          <p:cNvPr id="31" name="Google Shape;486;p8">
            <a:extLst>
              <a:ext uri="{FF2B5EF4-FFF2-40B4-BE49-F238E27FC236}">
                <a16:creationId xmlns:a16="http://schemas.microsoft.com/office/drawing/2014/main" id="{40B02FA1-D418-4D5F-802B-4968C3E5B0B7}"/>
              </a:ext>
            </a:extLst>
          </p:cNvPr>
          <p:cNvGrpSpPr/>
          <p:nvPr/>
        </p:nvGrpSpPr>
        <p:grpSpPr>
          <a:xfrm>
            <a:off x="6518496" y="1137916"/>
            <a:ext cx="559245" cy="1074669"/>
            <a:chOff x="6118076" y="1297066"/>
            <a:chExt cx="435276" cy="836444"/>
          </a:xfrm>
        </p:grpSpPr>
        <p:pic>
          <p:nvPicPr>
            <p:cNvPr id="32" name="Google Shape;487;p8">
              <a:extLst>
                <a:ext uri="{FF2B5EF4-FFF2-40B4-BE49-F238E27FC236}">
                  <a16:creationId xmlns:a16="http://schemas.microsoft.com/office/drawing/2014/main" id="{99823C46-86E2-45F8-A9D8-487A708CBC72}"/>
                </a:ext>
              </a:extLst>
            </p:cNvPr>
            <p:cNvPicPr preferRelativeResize="0"/>
            <p:nvPr/>
          </p:nvPicPr>
          <p:blipFill rotWithShape="1">
            <a:blip r:embed="rId4">
              <a:alphaModFix/>
            </a:blip>
            <a:srcRect r="15799"/>
            <a:stretch/>
          </p:blipFill>
          <p:spPr>
            <a:xfrm>
              <a:off x="6118076" y="1585635"/>
              <a:ext cx="435276" cy="547875"/>
            </a:xfrm>
            <a:prstGeom prst="rect">
              <a:avLst/>
            </a:prstGeom>
            <a:noFill/>
            <a:ln>
              <a:noFill/>
            </a:ln>
          </p:spPr>
        </p:pic>
        <p:sp>
          <p:nvSpPr>
            <p:cNvPr id="33" name="Google Shape;488;p8">
              <a:extLst>
                <a:ext uri="{FF2B5EF4-FFF2-40B4-BE49-F238E27FC236}">
                  <a16:creationId xmlns:a16="http://schemas.microsoft.com/office/drawing/2014/main" id="{5C286DF7-0E3B-42C8-9628-C172137D5D60}"/>
                </a:ext>
              </a:extLst>
            </p:cNvPr>
            <p:cNvSpPr txBox="1"/>
            <p:nvPr/>
          </p:nvSpPr>
          <p:spPr>
            <a:xfrm>
              <a:off x="6196947" y="1297066"/>
              <a:ext cx="291077" cy="3114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rgbClr val="000000"/>
                  </a:solidFill>
                  <a:latin typeface="Century Gothic"/>
                  <a:ea typeface="Century Gothic"/>
                  <a:cs typeface="Century Gothic"/>
                  <a:sym typeface="Century Gothic"/>
                </a:rPr>
                <a:t>N</a:t>
              </a:r>
              <a:endParaRPr dirty="0"/>
            </a:p>
          </p:txBody>
        </p:sp>
      </p:grpSp>
      <p:sp>
        <p:nvSpPr>
          <p:cNvPr id="22" name="Google Shape;442;p41">
            <a:extLst>
              <a:ext uri="{FF2B5EF4-FFF2-40B4-BE49-F238E27FC236}">
                <a16:creationId xmlns:a16="http://schemas.microsoft.com/office/drawing/2014/main" id="{1005F675-509D-4534-8270-28965CEF8D7B}"/>
              </a:ext>
            </a:extLst>
          </p:cNvPr>
          <p:cNvSpPr txBox="1"/>
          <p:nvPr/>
        </p:nvSpPr>
        <p:spPr>
          <a:xfrm>
            <a:off x="1089202" y="5190990"/>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-12°F</a:t>
            </a:r>
            <a:endParaRPr dirty="0"/>
          </a:p>
        </p:txBody>
      </p:sp>
      <p:sp>
        <p:nvSpPr>
          <p:cNvPr id="23" name="Google Shape;443;p41">
            <a:extLst>
              <a:ext uri="{FF2B5EF4-FFF2-40B4-BE49-F238E27FC236}">
                <a16:creationId xmlns:a16="http://schemas.microsoft.com/office/drawing/2014/main" id="{FA3237DD-A6BA-4268-9CDF-5A1B6F6363AF}"/>
              </a:ext>
            </a:extLst>
          </p:cNvPr>
          <p:cNvSpPr txBox="1"/>
          <p:nvPr/>
        </p:nvSpPr>
        <p:spPr>
          <a:xfrm>
            <a:off x="1081533" y="4075529"/>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12°F</a:t>
            </a:r>
            <a:endParaRPr dirty="0"/>
          </a:p>
        </p:txBody>
      </p:sp>
      <p:pic>
        <p:nvPicPr>
          <p:cNvPr id="24" name="Google Shape;441;p41">
            <a:extLst>
              <a:ext uri="{FF2B5EF4-FFF2-40B4-BE49-F238E27FC236}">
                <a16:creationId xmlns:a16="http://schemas.microsoft.com/office/drawing/2014/main" id="{8DB7ED83-8D4D-4492-8A55-E4228B474FDC}"/>
              </a:ext>
            </a:extLst>
          </p:cNvPr>
          <p:cNvPicPr preferRelativeResize="0"/>
          <p:nvPr/>
        </p:nvPicPr>
        <p:blipFill rotWithShape="1">
          <a:blip r:embed="rId5">
            <a:alphaModFix/>
          </a:blip>
          <a:srcRect/>
          <a:stretch/>
        </p:blipFill>
        <p:spPr>
          <a:xfrm>
            <a:off x="888137" y="4148326"/>
            <a:ext cx="236243" cy="1276679"/>
          </a:xfrm>
          <a:prstGeom prst="rect">
            <a:avLst/>
          </a:prstGeom>
          <a:noFill/>
          <a:ln>
            <a:noFill/>
          </a:ln>
        </p:spPr>
      </p:pic>
      <p:sp>
        <p:nvSpPr>
          <p:cNvPr id="25" name="Google Shape;390;p37">
            <a:extLst>
              <a:ext uri="{FF2B5EF4-FFF2-40B4-BE49-F238E27FC236}">
                <a16:creationId xmlns:a16="http://schemas.microsoft.com/office/drawing/2014/main" id="{566E862F-82D0-4118-BDA9-21C9B11BC3DD}"/>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54" name="Google Shape;343;p38">
            <a:extLst>
              <a:ext uri="{FF2B5EF4-FFF2-40B4-BE49-F238E27FC236}">
                <a16:creationId xmlns:a16="http://schemas.microsoft.com/office/drawing/2014/main" id="{CEE11625-4E83-4D28-B5BE-BAEB6571F8A7}"/>
              </a:ext>
            </a:extLst>
          </p:cNvPr>
          <p:cNvGraphicFramePr/>
          <p:nvPr>
            <p:extLst>
              <p:ext uri="{D42A27DB-BD31-4B8C-83A1-F6EECF244321}">
                <p14:modId xmlns:p14="http://schemas.microsoft.com/office/powerpoint/2010/main" val="1721726330"/>
              </p:ext>
            </p:extLst>
          </p:nvPr>
        </p:nvGraphicFramePr>
        <p:xfrm>
          <a:off x="7271138" y="1135000"/>
          <a:ext cx="4730363" cy="2438280"/>
        </p:xfrm>
        <a:graphic>
          <a:graphicData uri="http://schemas.openxmlformats.org/drawingml/2006/table">
            <a:tbl>
              <a:tblPr>
                <a:noFill/>
              </a:tblPr>
              <a:tblGrid>
                <a:gridCol w="127596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863601">
                  <a:extLst>
                    <a:ext uri="{9D8B030D-6E8A-4147-A177-3AD203B41FA5}">
                      <a16:colId xmlns:a16="http://schemas.microsoft.com/office/drawing/2014/main" val="1449241317"/>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Date, </a:t>
                      </a: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GMT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Flow (</a:t>
                      </a:r>
                      <a:r>
                        <a:rPr lang="en-US" sz="1400" b="1" u="none" strike="noStrike" cap="none" dirty="0" err="1">
                          <a:solidFill>
                            <a:schemeClr val="bg1"/>
                          </a:solidFill>
                          <a:latin typeface="Century Gothic"/>
                          <a:ea typeface="Century Gothic"/>
                          <a:cs typeface="Century Gothic"/>
                          <a:sym typeface="Century Gothic"/>
                        </a:rPr>
                        <a:t>cfs</a:t>
                      </a:r>
                      <a:r>
                        <a:rPr lang="en-US" sz="1400" b="1" u="none" strike="noStrike" cap="none" dirty="0">
                          <a:solidFill>
                            <a:schemeClr val="bg1"/>
                          </a:solidFill>
                          <a:latin typeface="Century Gothic"/>
                          <a:ea typeface="Century Gothic"/>
                          <a:cs typeface="Century Gothic"/>
                          <a:sym typeface="Century Gothic"/>
                        </a:rPr>
                        <a: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Air Temperature (</a:t>
                      </a:r>
                      <a:r>
                        <a:rPr lang="en-US" sz="1400" b="1" u="none" strike="noStrike" cap="none" dirty="0">
                          <a:solidFill>
                            <a:schemeClr val="bg1"/>
                          </a:solidFill>
                          <a:latin typeface="Century Gothic" panose="020B0502020202020204" pitchFamily="34" charset="0"/>
                          <a:ea typeface="Century Gothic"/>
                          <a:cs typeface="Century Gothic"/>
                          <a:sym typeface="Century Gothic"/>
                        </a:rPr>
                        <a:t>°</a:t>
                      </a:r>
                      <a:r>
                        <a:rPr lang="en-US" sz="1400" b="1" u="none" strike="noStrike" cap="none" dirty="0">
                          <a:solidFill>
                            <a:schemeClr val="bg1"/>
                          </a:solidFill>
                          <a:latin typeface="Century Gothic"/>
                          <a:ea typeface="Century Gothic"/>
                          <a:cs typeface="Century Gothic"/>
                          <a:sym typeface="Century Gothic"/>
                        </a:rPr>
                        <a:t>F)</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Power (MW)</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9/22/2013, 6:58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26602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56.93</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3362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lgn="ctr">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9/20/2018, 8:05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17401</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72.95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3218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9/07/2019, 5:55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20596</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78.98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3760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4147391134"/>
                  </a:ext>
                </a:extLst>
              </a:tr>
            </a:tbl>
          </a:graphicData>
        </a:graphic>
      </p:graphicFrame>
      <p:grpSp>
        <p:nvGrpSpPr>
          <p:cNvPr id="55" name="Google Shape;401;p37">
            <a:extLst>
              <a:ext uri="{FF2B5EF4-FFF2-40B4-BE49-F238E27FC236}">
                <a16:creationId xmlns:a16="http://schemas.microsoft.com/office/drawing/2014/main" id="{D3868240-91E7-4DCA-A659-7D9454B737FB}"/>
              </a:ext>
            </a:extLst>
          </p:cNvPr>
          <p:cNvGrpSpPr/>
          <p:nvPr/>
        </p:nvGrpSpPr>
        <p:grpSpPr>
          <a:xfrm>
            <a:off x="7271138" y="3846585"/>
            <a:ext cx="3690966" cy="1073442"/>
            <a:chOff x="7734300" y="3581401"/>
            <a:chExt cx="3690966" cy="1073442"/>
          </a:xfrm>
        </p:grpSpPr>
        <p:sp>
          <p:nvSpPr>
            <p:cNvPr id="56" name="Google Shape;402;p37">
              <a:extLst>
                <a:ext uri="{FF2B5EF4-FFF2-40B4-BE49-F238E27FC236}">
                  <a16:creationId xmlns:a16="http://schemas.microsoft.com/office/drawing/2014/main" id="{B08F2D2D-F49D-49E5-8EA8-3F8446A94C5F}"/>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57" name="Google Shape;403;p37">
              <a:extLst>
                <a:ext uri="{FF2B5EF4-FFF2-40B4-BE49-F238E27FC236}">
                  <a16:creationId xmlns:a16="http://schemas.microsoft.com/office/drawing/2014/main" id="{76A08F4D-EA7E-42FA-9C45-6D6782B397D5}"/>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58" name="Google Shape;404;p37">
              <a:extLst>
                <a:ext uri="{FF2B5EF4-FFF2-40B4-BE49-F238E27FC236}">
                  <a16:creationId xmlns:a16="http://schemas.microsoft.com/office/drawing/2014/main" id="{8A9D76ED-3288-4CD8-AB44-9AC6AFF34B2C}"/>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59" name="Google Shape;405;p37">
              <a:extLst>
                <a:ext uri="{FF2B5EF4-FFF2-40B4-BE49-F238E27FC236}">
                  <a16:creationId xmlns:a16="http://schemas.microsoft.com/office/drawing/2014/main" id="{4A4C2500-C342-403E-93F7-04ACA3438D73}"/>
                </a:ext>
              </a:extLst>
            </p:cNvPr>
            <p:cNvGrpSpPr/>
            <p:nvPr/>
          </p:nvGrpSpPr>
          <p:grpSpPr>
            <a:xfrm>
              <a:off x="7734300" y="3581401"/>
              <a:ext cx="2865120" cy="1073442"/>
              <a:chOff x="7734300" y="3581401"/>
              <a:chExt cx="2865120" cy="1073442"/>
            </a:xfrm>
          </p:grpSpPr>
          <p:pic>
            <p:nvPicPr>
              <p:cNvPr id="60" name="Google Shape;406;p37">
                <a:extLst>
                  <a:ext uri="{FF2B5EF4-FFF2-40B4-BE49-F238E27FC236}">
                    <a16:creationId xmlns:a16="http://schemas.microsoft.com/office/drawing/2014/main" id="{F688ECED-799C-481A-A391-0D775E9FF1AB}"/>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61" name="Google Shape;407;p37">
                <a:extLst>
                  <a:ext uri="{FF2B5EF4-FFF2-40B4-BE49-F238E27FC236}">
                    <a16:creationId xmlns:a16="http://schemas.microsoft.com/office/drawing/2014/main" id="{23573A43-C52E-4D3D-AE4B-BE0ED1F17FA8}"/>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62" name="Google Shape;408;p37">
                <a:extLst>
                  <a:ext uri="{FF2B5EF4-FFF2-40B4-BE49-F238E27FC236}">
                    <a16:creationId xmlns:a16="http://schemas.microsoft.com/office/drawing/2014/main" id="{B19A26C9-2B47-424D-B64E-FE4D08B7AFA4}"/>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63" name="Google Shape;409;p37">
                <a:extLst>
                  <a:ext uri="{FF2B5EF4-FFF2-40B4-BE49-F238E27FC236}">
                    <a16:creationId xmlns:a16="http://schemas.microsoft.com/office/drawing/2014/main" id="{8696D9C1-8CA5-4C3E-B58A-D45F818F3353}"/>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3" name="Picture 2" descr="A picture containing text, animal, map&#10;&#10;Description automatically generated">
            <a:extLst>
              <a:ext uri="{FF2B5EF4-FFF2-40B4-BE49-F238E27FC236}">
                <a16:creationId xmlns:a16="http://schemas.microsoft.com/office/drawing/2014/main" id="{C623A72F-57FB-46CD-A92F-39E5CAE8E636}"/>
              </a:ext>
            </a:extLst>
          </p:cNvPr>
          <p:cNvPicPr>
            <a:picLocks noChangeAspect="1"/>
          </p:cNvPicPr>
          <p:nvPr/>
        </p:nvPicPr>
        <p:blipFill>
          <a:blip r:embed="rId3"/>
          <a:stretch>
            <a:fillRect/>
          </a:stretch>
        </p:blipFill>
        <p:spPr>
          <a:xfrm>
            <a:off x="710514" y="1117469"/>
            <a:ext cx="6367228" cy="4920131"/>
          </a:xfrm>
          <a:prstGeom prst="rect">
            <a:avLst/>
          </a:prstGeom>
          <a:ln>
            <a:solidFill>
              <a:srgbClr val="44546A"/>
            </a:solidFill>
          </a:ln>
        </p:spPr>
      </p:pic>
      <p:sp>
        <p:nvSpPr>
          <p:cNvPr id="28" name="Google Shape;359;p36">
            <a:extLst>
              <a:ext uri="{FF2B5EF4-FFF2-40B4-BE49-F238E27FC236}">
                <a16:creationId xmlns:a16="http://schemas.microsoft.com/office/drawing/2014/main" id="{22116796-99A2-40A6-A97B-764324ABDAB9}"/>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LANDSAT: REPEATED MEASURES</a:t>
            </a:r>
            <a:endParaRPr sz="4000" dirty="0"/>
          </a:p>
        </p:txBody>
      </p:sp>
      <p:sp>
        <p:nvSpPr>
          <p:cNvPr id="26" name="Google Shape;482;p8">
            <a:extLst>
              <a:ext uri="{FF2B5EF4-FFF2-40B4-BE49-F238E27FC236}">
                <a16:creationId xmlns:a16="http://schemas.microsoft.com/office/drawing/2014/main" id="{5D87FC11-211C-4246-9C86-13C2BBB482D2}"/>
              </a:ext>
            </a:extLst>
          </p:cNvPr>
          <p:cNvSpPr txBox="1"/>
          <p:nvPr/>
        </p:nvSpPr>
        <p:spPr>
          <a:xfrm>
            <a:off x="817923"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27" name="Google Shape;483;p8">
            <a:extLst>
              <a:ext uri="{FF2B5EF4-FFF2-40B4-BE49-F238E27FC236}">
                <a16:creationId xmlns:a16="http://schemas.microsoft.com/office/drawing/2014/main" id="{A7BDD4EE-140C-4642-9C5B-A6F657A947DD}"/>
              </a:ext>
            </a:extLst>
          </p:cNvPr>
          <p:cNvSpPr txBox="1"/>
          <p:nvPr/>
        </p:nvSpPr>
        <p:spPr>
          <a:xfrm>
            <a:off x="1870752"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3</a:t>
            </a:r>
            <a:endParaRPr dirty="0"/>
          </a:p>
        </p:txBody>
      </p:sp>
      <p:sp>
        <p:nvSpPr>
          <p:cNvPr id="29" name="Google Shape;484;p8">
            <a:extLst>
              <a:ext uri="{FF2B5EF4-FFF2-40B4-BE49-F238E27FC236}">
                <a16:creationId xmlns:a16="http://schemas.microsoft.com/office/drawing/2014/main" id="{41E2AE58-0BF6-4419-8FB9-EDC59E519587}"/>
              </a:ext>
            </a:extLst>
          </p:cNvPr>
          <p:cNvSpPr txBox="1"/>
          <p:nvPr/>
        </p:nvSpPr>
        <p:spPr>
          <a:xfrm>
            <a:off x="2929583" y="5409390"/>
            <a:ext cx="226448"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6</a:t>
            </a:r>
            <a:endParaRPr/>
          </a:p>
        </p:txBody>
      </p:sp>
      <p:sp>
        <p:nvSpPr>
          <p:cNvPr id="30" name="Google Shape;485;p8">
            <a:extLst>
              <a:ext uri="{FF2B5EF4-FFF2-40B4-BE49-F238E27FC236}">
                <a16:creationId xmlns:a16="http://schemas.microsoft.com/office/drawing/2014/main" id="{758472C1-253E-476E-87C5-45111F7356D2}"/>
              </a:ext>
            </a:extLst>
          </p:cNvPr>
          <p:cNvSpPr txBox="1"/>
          <p:nvPr/>
        </p:nvSpPr>
        <p:spPr>
          <a:xfrm>
            <a:off x="3156031" y="5649411"/>
            <a:ext cx="85060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Miles</a:t>
            </a:r>
            <a:endParaRPr/>
          </a:p>
        </p:txBody>
      </p:sp>
      <p:grpSp>
        <p:nvGrpSpPr>
          <p:cNvPr id="31" name="Google Shape;486;p8">
            <a:extLst>
              <a:ext uri="{FF2B5EF4-FFF2-40B4-BE49-F238E27FC236}">
                <a16:creationId xmlns:a16="http://schemas.microsoft.com/office/drawing/2014/main" id="{026F5BE4-F340-4FAF-9464-7CACBA2166FC}"/>
              </a:ext>
            </a:extLst>
          </p:cNvPr>
          <p:cNvGrpSpPr/>
          <p:nvPr/>
        </p:nvGrpSpPr>
        <p:grpSpPr>
          <a:xfrm>
            <a:off x="6518496" y="1137916"/>
            <a:ext cx="559245" cy="1074669"/>
            <a:chOff x="6118076" y="1297066"/>
            <a:chExt cx="435276" cy="836444"/>
          </a:xfrm>
        </p:grpSpPr>
        <p:pic>
          <p:nvPicPr>
            <p:cNvPr id="32" name="Google Shape;487;p8">
              <a:extLst>
                <a:ext uri="{FF2B5EF4-FFF2-40B4-BE49-F238E27FC236}">
                  <a16:creationId xmlns:a16="http://schemas.microsoft.com/office/drawing/2014/main" id="{33E15C81-33E0-41B5-AA64-2B4712E6C6C1}"/>
                </a:ext>
              </a:extLst>
            </p:cNvPr>
            <p:cNvPicPr preferRelativeResize="0"/>
            <p:nvPr/>
          </p:nvPicPr>
          <p:blipFill rotWithShape="1">
            <a:blip r:embed="rId4">
              <a:alphaModFix/>
            </a:blip>
            <a:srcRect r="15799"/>
            <a:stretch/>
          </p:blipFill>
          <p:spPr>
            <a:xfrm>
              <a:off x="6118076" y="1585635"/>
              <a:ext cx="435276" cy="547875"/>
            </a:xfrm>
            <a:prstGeom prst="rect">
              <a:avLst/>
            </a:prstGeom>
            <a:noFill/>
            <a:ln>
              <a:noFill/>
            </a:ln>
          </p:spPr>
        </p:pic>
        <p:sp>
          <p:nvSpPr>
            <p:cNvPr id="33" name="Google Shape;488;p8">
              <a:extLst>
                <a:ext uri="{FF2B5EF4-FFF2-40B4-BE49-F238E27FC236}">
                  <a16:creationId xmlns:a16="http://schemas.microsoft.com/office/drawing/2014/main" id="{867DC886-6ECC-4F21-B7AB-4A0ABB251271}"/>
                </a:ext>
              </a:extLst>
            </p:cNvPr>
            <p:cNvSpPr txBox="1"/>
            <p:nvPr/>
          </p:nvSpPr>
          <p:spPr>
            <a:xfrm>
              <a:off x="6196947" y="1297066"/>
              <a:ext cx="291077" cy="3114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Century Gothic"/>
                  <a:ea typeface="Century Gothic"/>
                  <a:cs typeface="Century Gothic"/>
                  <a:sym typeface="Century Gothic"/>
                </a:rPr>
                <a:t>N</a:t>
              </a:r>
              <a:endParaRPr/>
            </a:p>
          </p:txBody>
        </p:sp>
      </p:grpSp>
      <p:sp>
        <p:nvSpPr>
          <p:cNvPr id="22" name="Google Shape;442;p41">
            <a:extLst>
              <a:ext uri="{FF2B5EF4-FFF2-40B4-BE49-F238E27FC236}">
                <a16:creationId xmlns:a16="http://schemas.microsoft.com/office/drawing/2014/main" id="{A2ACF03A-15F9-4FC1-B892-370080511740}"/>
              </a:ext>
            </a:extLst>
          </p:cNvPr>
          <p:cNvSpPr txBox="1"/>
          <p:nvPr/>
        </p:nvSpPr>
        <p:spPr>
          <a:xfrm>
            <a:off x="1089202" y="5190990"/>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-12°F</a:t>
            </a:r>
            <a:endParaRPr dirty="0"/>
          </a:p>
        </p:txBody>
      </p:sp>
      <p:sp>
        <p:nvSpPr>
          <p:cNvPr id="23" name="Google Shape;443;p41">
            <a:extLst>
              <a:ext uri="{FF2B5EF4-FFF2-40B4-BE49-F238E27FC236}">
                <a16:creationId xmlns:a16="http://schemas.microsoft.com/office/drawing/2014/main" id="{9A081854-70F1-4B1F-AC60-190CCEEFA703}"/>
              </a:ext>
            </a:extLst>
          </p:cNvPr>
          <p:cNvSpPr txBox="1"/>
          <p:nvPr/>
        </p:nvSpPr>
        <p:spPr>
          <a:xfrm>
            <a:off x="1081533" y="4075529"/>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12°F</a:t>
            </a:r>
            <a:endParaRPr dirty="0"/>
          </a:p>
        </p:txBody>
      </p:sp>
      <p:pic>
        <p:nvPicPr>
          <p:cNvPr id="24" name="Google Shape;441;p41">
            <a:extLst>
              <a:ext uri="{FF2B5EF4-FFF2-40B4-BE49-F238E27FC236}">
                <a16:creationId xmlns:a16="http://schemas.microsoft.com/office/drawing/2014/main" id="{0466BBC1-5F74-49DE-B549-5C6314A4CA8F}"/>
              </a:ext>
            </a:extLst>
          </p:cNvPr>
          <p:cNvPicPr preferRelativeResize="0"/>
          <p:nvPr/>
        </p:nvPicPr>
        <p:blipFill rotWithShape="1">
          <a:blip r:embed="rId5">
            <a:alphaModFix/>
          </a:blip>
          <a:srcRect/>
          <a:stretch/>
        </p:blipFill>
        <p:spPr>
          <a:xfrm>
            <a:off x="888137" y="4148326"/>
            <a:ext cx="236243" cy="1276679"/>
          </a:xfrm>
          <a:prstGeom prst="rect">
            <a:avLst/>
          </a:prstGeom>
          <a:noFill/>
          <a:ln>
            <a:noFill/>
          </a:ln>
        </p:spPr>
      </p:pic>
      <p:sp>
        <p:nvSpPr>
          <p:cNvPr id="25" name="Google Shape;390;p37">
            <a:extLst>
              <a:ext uri="{FF2B5EF4-FFF2-40B4-BE49-F238E27FC236}">
                <a16:creationId xmlns:a16="http://schemas.microsoft.com/office/drawing/2014/main" id="{3ACF6141-D5AF-464B-8F16-E1FD11694EF1}"/>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54" name="Google Shape;343;p38">
            <a:extLst>
              <a:ext uri="{FF2B5EF4-FFF2-40B4-BE49-F238E27FC236}">
                <a16:creationId xmlns:a16="http://schemas.microsoft.com/office/drawing/2014/main" id="{95DDF8DF-F753-43F3-A02F-4410E0D9788F}"/>
              </a:ext>
            </a:extLst>
          </p:cNvPr>
          <p:cNvGraphicFramePr/>
          <p:nvPr>
            <p:extLst>
              <p:ext uri="{D42A27DB-BD31-4B8C-83A1-F6EECF244321}">
                <p14:modId xmlns:p14="http://schemas.microsoft.com/office/powerpoint/2010/main" val="1442585164"/>
              </p:ext>
            </p:extLst>
          </p:nvPr>
        </p:nvGraphicFramePr>
        <p:xfrm>
          <a:off x="7271138" y="1135000"/>
          <a:ext cx="4730363" cy="2438280"/>
        </p:xfrm>
        <a:graphic>
          <a:graphicData uri="http://schemas.openxmlformats.org/drawingml/2006/table">
            <a:tbl>
              <a:tblPr>
                <a:noFill/>
              </a:tblPr>
              <a:tblGrid>
                <a:gridCol w="127596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863601">
                  <a:extLst>
                    <a:ext uri="{9D8B030D-6E8A-4147-A177-3AD203B41FA5}">
                      <a16:colId xmlns:a16="http://schemas.microsoft.com/office/drawing/2014/main" val="1449241317"/>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Date, </a:t>
                      </a: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GMT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Flow (</a:t>
                      </a:r>
                      <a:r>
                        <a:rPr lang="en-US" sz="1400" b="1" u="none" strike="noStrike" cap="none" dirty="0" err="1">
                          <a:solidFill>
                            <a:schemeClr val="bg1"/>
                          </a:solidFill>
                          <a:latin typeface="Century Gothic"/>
                          <a:ea typeface="Century Gothic"/>
                          <a:cs typeface="Century Gothic"/>
                          <a:sym typeface="Century Gothic"/>
                        </a:rPr>
                        <a:t>cfs</a:t>
                      </a:r>
                      <a:r>
                        <a:rPr lang="en-US" sz="1400" b="1" u="none" strike="noStrike" cap="none" dirty="0">
                          <a:solidFill>
                            <a:schemeClr val="bg1"/>
                          </a:solidFill>
                          <a:latin typeface="Century Gothic"/>
                          <a:ea typeface="Century Gothic"/>
                          <a:cs typeface="Century Gothic"/>
                          <a:sym typeface="Century Gothic"/>
                        </a:rPr>
                        <a: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Air Temperature (</a:t>
                      </a:r>
                      <a:r>
                        <a:rPr lang="en-US" sz="1400" b="1" u="none" strike="noStrike" cap="none" dirty="0">
                          <a:solidFill>
                            <a:schemeClr val="bg1"/>
                          </a:solidFill>
                          <a:latin typeface="Century Gothic" panose="020B0502020202020204" pitchFamily="34" charset="0"/>
                          <a:ea typeface="Century Gothic"/>
                          <a:cs typeface="Century Gothic"/>
                          <a:sym typeface="Century Gothic"/>
                        </a:rPr>
                        <a:t>°</a:t>
                      </a:r>
                      <a:r>
                        <a:rPr lang="en-US" sz="1400" b="1" u="none" strike="noStrike" cap="none" dirty="0">
                          <a:solidFill>
                            <a:schemeClr val="bg1"/>
                          </a:solidFill>
                          <a:latin typeface="Century Gothic"/>
                          <a:ea typeface="Century Gothic"/>
                          <a:cs typeface="Century Gothic"/>
                          <a:sym typeface="Century Gothic"/>
                        </a:rPr>
                        <a:t>F)</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Power (MW)</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9/22/2013, 6:58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26602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56.93</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3362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lgn="ctr">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9/20/2018, 8:05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17401</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72.95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3218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9/07/2019, 5:55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20596</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78.98</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3760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4147391134"/>
                  </a:ext>
                </a:extLst>
              </a:tr>
            </a:tbl>
          </a:graphicData>
        </a:graphic>
      </p:graphicFrame>
      <p:grpSp>
        <p:nvGrpSpPr>
          <p:cNvPr id="55" name="Google Shape;401;p37">
            <a:extLst>
              <a:ext uri="{FF2B5EF4-FFF2-40B4-BE49-F238E27FC236}">
                <a16:creationId xmlns:a16="http://schemas.microsoft.com/office/drawing/2014/main" id="{3DA54435-0F98-4A0C-A075-B3F206F80649}"/>
              </a:ext>
            </a:extLst>
          </p:cNvPr>
          <p:cNvGrpSpPr/>
          <p:nvPr/>
        </p:nvGrpSpPr>
        <p:grpSpPr>
          <a:xfrm>
            <a:off x="7271138" y="3846585"/>
            <a:ext cx="3690966" cy="1073442"/>
            <a:chOff x="7734300" y="3581401"/>
            <a:chExt cx="3690966" cy="1073442"/>
          </a:xfrm>
        </p:grpSpPr>
        <p:sp>
          <p:nvSpPr>
            <p:cNvPr id="56" name="Google Shape;402;p37">
              <a:extLst>
                <a:ext uri="{FF2B5EF4-FFF2-40B4-BE49-F238E27FC236}">
                  <a16:creationId xmlns:a16="http://schemas.microsoft.com/office/drawing/2014/main" id="{B2005D86-CF9C-4A3E-97ED-27F91F849547}"/>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57" name="Google Shape;403;p37">
              <a:extLst>
                <a:ext uri="{FF2B5EF4-FFF2-40B4-BE49-F238E27FC236}">
                  <a16:creationId xmlns:a16="http://schemas.microsoft.com/office/drawing/2014/main" id="{F54D49EC-88A6-470F-80A0-F8A63B7D82A8}"/>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58" name="Google Shape;404;p37">
              <a:extLst>
                <a:ext uri="{FF2B5EF4-FFF2-40B4-BE49-F238E27FC236}">
                  <a16:creationId xmlns:a16="http://schemas.microsoft.com/office/drawing/2014/main" id="{39009796-CC0A-458C-A788-A1DA314A4525}"/>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59" name="Google Shape;405;p37">
              <a:extLst>
                <a:ext uri="{FF2B5EF4-FFF2-40B4-BE49-F238E27FC236}">
                  <a16:creationId xmlns:a16="http://schemas.microsoft.com/office/drawing/2014/main" id="{35892B93-6F3E-4D55-83E8-4878D546BC85}"/>
                </a:ext>
              </a:extLst>
            </p:cNvPr>
            <p:cNvGrpSpPr/>
            <p:nvPr/>
          </p:nvGrpSpPr>
          <p:grpSpPr>
            <a:xfrm>
              <a:off x="7734300" y="3581401"/>
              <a:ext cx="2865120" cy="1073442"/>
              <a:chOff x="7734300" y="3581401"/>
              <a:chExt cx="2865120" cy="1073442"/>
            </a:xfrm>
          </p:grpSpPr>
          <p:pic>
            <p:nvPicPr>
              <p:cNvPr id="60" name="Google Shape;406;p37">
                <a:extLst>
                  <a:ext uri="{FF2B5EF4-FFF2-40B4-BE49-F238E27FC236}">
                    <a16:creationId xmlns:a16="http://schemas.microsoft.com/office/drawing/2014/main" id="{B7BC7785-AECA-44A2-A092-CCFD3C5A9DD3}"/>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61" name="Google Shape;407;p37">
                <a:extLst>
                  <a:ext uri="{FF2B5EF4-FFF2-40B4-BE49-F238E27FC236}">
                    <a16:creationId xmlns:a16="http://schemas.microsoft.com/office/drawing/2014/main" id="{CF847743-69A3-4754-8C72-2B49F6887115}"/>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62" name="Google Shape;408;p37">
                <a:extLst>
                  <a:ext uri="{FF2B5EF4-FFF2-40B4-BE49-F238E27FC236}">
                    <a16:creationId xmlns:a16="http://schemas.microsoft.com/office/drawing/2014/main" id="{3C18F582-B798-4364-948D-3841C55E2170}"/>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63" name="Google Shape;409;p37">
                <a:extLst>
                  <a:ext uri="{FF2B5EF4-FFF2-40B4-BE49-F238E27FC236}">
                    <a16:creationId xmlns:a16="http://schemas.microsoft.com/office/drawing/2014/main" id="{4347A7EA-9E51-40A9-BBAD-63AE615C9984}"/>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Tree>
    <p:extLst>
      <p:ext uri="{BB962C8B-B14F-4D97-AF65-F5344CB8AC3E}">
        <p14:creationId xmlns:p14="http://schemas.microsoft.com/office/powerpoint/2010/main" val="5661606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aphicFrame>
        <p:nvGraphicFramePr>
          <p:cNvPr id="524" name="Google Shape;524;p12"/>
          <p:cNvGraphicFramePr/>
          <p:nvPr>
            <p:extLst>
              <p:ext uri="{D42A27DB-BD31-4B8C-83A1-F6EECF244321}">
                <p14:modId xmlns:p14="http://schemas.microsoft.com/office/powerpoint/2010/main" val="2106000085"/>
              </p:ext>
            </p:extLst>
          </p:nvPr>
        </p:nvGraphicFramePr>
        <p:xfrm>
          <a:off x="4568830" y="4699000"/>
          <a:ext cx="6341650" cy="1546125"/>
        </p:xfrm>
        <a:graphic>
          <a:graphicData uri="http://schemas.openxmlformats.org/drawingml/2006/table">
            <a:tbl>
              <a:tblPr firstRow="1" bandRow="1">
                <a:noFill/>
                <a:tableStyleId>{48880C20-0114-4356-9B55-2D45260DCB87}</a:tableStyleId>
              </a:tblPr>
              <a:tblGrid>
                <a:gridCol w="2739450">
                  <a:extLst>
                    <a:ext uri="{9D8B030D-6E8A-4147-A177-3AD203B41FA5}">
                      <a16:colId xmlns:a16="http://schemas.microsoft.com/office/drawing/2014/main" val="20000"/>
                    </a:ext>
                  </a:extLst>
                </a:gridCol>
                <a:gridCol w="1439075">
                  <a:extLst>
                    <a:ext uri="{9D8B030D-6E8A-4147-A177-3AD203B41FA5}">
                      <a16:colId xmlns:a16="http://schemas.microsoft.com/office/drawing/2014/main" val="20001"/>
                    </a:ext>
                  </a:extLst>
                </a:gridCol>
                <a:gridCol w="2163125">
                  <a:extLst>
                    <a:ext uri="{9D8B030D-6E8A-4147-A177-3AD203B41FA5}">
                      <a16:colId xmlns:a16="http://schemas.microsoft.com/office/drawing/2014/main" val="20002"/>
                    </a:ext>
                  </a:extLst>
                </a:gridCol>
              </a:tblGrid>
              <a:tr h="515375">
                <a:tc>
                  <a:txBody>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entury Gothic"/>
                          <a:ea typeface="Century Gothic"/>
                          <a:cs typeface="Century Gothic"/>
                          <a:sym typeface="Century Gothic"/>
                        </a:rPr>
                        <a:t>Treatment Pairs</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i="1" u="none" strike="noStrike" cap="none">
                          <a:solidFill>
                            <a:schemeClr val="lt1"/>
                          </a:solidFill>
                          <a:latin typeface="Century Gothic"/>
                          <a:ea typeface="Century Gothic"/>
                          <a:cs typeface="Century Gothic"/>
                          <a:sym typeface="Century Gothic"/>
                        </a:rPr>
                        <a:t>p</a:t>
                      </a:r>
                      <a:r>
                        <a:rPr lang="en-US" sz="2200" b="1" i="0" u="none" strike="noStrike" cap="none">
                          <a:solidFill>
                            <a:schemeClr val="lt1"/>
                          </a:solidFill>
                          <a:latin typeface="Century Gothic"/>
                          <a:ea typeface="Century Gothic"/>
                          <a:cs typeface="Century Gothic"/>
                          <a:sym typeface="Century Gothic"/>
                        </a:rPr>
                        <a:t>-value</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Century Gothic"/>
                          <a:ea typeface="Century Gothic"/>
                          <a:cs typeface="Century Gothic"/>
                          <a:sym typeface="Century Gothic"/>
                        </a:rPr>
                        <a:t>Significance</a:t>
                      </a:r>
                      <a:endParaRPr sz="1400" u="none" strike="noStrike" cap="none" dirty="0"/>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5153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2013 vs 2018</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0.001005</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 p&lt;0.01</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extLst>
                  <a:ext uri="{0D108BD9-81ED-4DB2-BD59-A6C34878D82A}">
                    <a16:rowId xmlns:a16="http://schemas.microsoft.com/office/drawing/2014/main" val="10001"/>
                  </a:ext>
                </a:extLst>
              </a:tr>
              <a:tr h="5153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2018 vs 2019</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0.001005</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Century Gothic"/>
                          <a:ea typeface="Century Gothic"/>
                          <a:cs typeface="Century Gothic"/>
                          <a:sym typeface="Century Gothic"/>
                        </a:rPr>
                        <a:t>** p&lt;0.01</a:t>
                      </a:r>
                      <a:endParaRPr sz="1400" u="none" strike="noStrike" cap="none" dirty="0"/>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extLst>
                  <a:ext uri="{0D108BD9-81ED-4DB2-BD59-A6C34878D82A}">
                    <a16:rowId xmlns:a16="http://schemas.microsoft.com/office/drawing/2014/main" val="10002"/>
                  </a:ext>
                </a:extLst>
              </a:tr>
            </a:tbl>
          </a:graphicData>
        </a:graphic>
      </p:graphicFrame>
      <p:graphicFrame>
        <p:nvGraphicFramePr>
          <p:cNvPr id="525" name="Google Shape;525;p12"/>
          <p:cNvGraphicFramePr/>
          <p:nvPr/>
        </p:nvGraphicFramePr>
        <p:xfrm>
          <a:off x="412955" y="1293403"/>
          <a:ext cx="8952275" cy="2037600"/>
        </p:xfrm>
        <a:graphic>
          <a:graphicData uri="http://schemas.openxmlformats.org/drawingml/2006/table">
            <a:tbl>
              <a:tblPr firstRow="1" bandRow="1">
                <a:noFill/>
                <a:tableStyleId>{48880C20-0114-4356-9B55-2D45260DCB87}</a:tableStyleId>
              </a:tblPr>
              <a:tblGrid>
                <a:gridCol w="2295075">
                  <a:extLst>
                    <a:ext uri="{9D8B030D-6E8A-4147-A177-3AD203B41FA5}">
                      <a16:colId xmlns:a16="http://schemas.microsoft.com/office/drawing/2014/main" val="20000"/>
                    </a:ext>
                  </a:extLst>
                </a:gridCol>
                <a:gridCol w="2644725">
                  <a:extLst>
                    <a:ext uri="{9D8B030D-6E8A-4147-A177-3AD203B41FA5}">
                      <a16:colId xmlns:a16="http://schemas.microsoft.com/office/drawing/2014/main" val="20001"/>
                    </a:ext>
                  </a:extLst>
                </a:gridCol>
                <a:gridCol w="1434900">
                  <a:extLst>
                    <a:ext uri="{9D8B030D-6E8A-4147-A177-3AD203B41FA5}">
                      <a16:colId xmlns:a16="http://schemas.microsoft.com/office/drawing/2014/main" val="20002"/>
                    </a:ext>
                  </a:extLst>
                </a:gridCol>
                <a:gridCol w="2577575">
                  <a:extLst>
                    <a:ext uri="{9D8B030D-6E8A-4147-A177-3AD203B41FA5}">
                      <a16:colId xmlns:a16="http://schemas.microsoft.com/office/drawing/2014/main" val="20003"/>
                    </a:ext>
                  </a:extLst>
                </a:gridCol>
              </a:tblGrid>
              <a:tr h="509400">
                <a:tc>
                  <a:txBody>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entury Gothic"/>
                          <a:ea typeface="Century Gothic"/>
                          <a:cs typeface="Century Gothic"/>
                          <a:sym typeface="Century Gothic"/>
                        </a:rPr>
                        <a:t>Year, GWT</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entury Gothic"/>
                          <a:ea typeface="Century Gothic"/>
                          <a:cs typeface="Century Gothic"/>
                          <a:sym typeface="Century Gothic"/>
                        </a:rPr>
                        <a:t>Mixing Zone T (</a:t>
                      </a:r>
                      <a:r>
                        <a:rPr lang="en-US" sz="2200" b="1" i="0" u="none" strike="noStrike" cap="none">
                          <a:solidFill>
                            <a:schemeClr val="lt1"/>
                          </a:solidFill>
                          <a:latin typeface="Times New Roman"/>
                          <a:ea typeface="Times New Roman"/>
                          <a:cs typeface="Times New Roman"/>
                          <a:sym typeface="Times New Roman"/>
                        </a:rPr>
                        <a:t>°</a:t>
                      </a:r>
                      <a:r>
                        <a:rPr lang="en-US" sz="2200" b="1" i="0" u="none" strike="noStrike" cap="none">
                          <a:solidFill>
                            <a:schemeClr val="lt1"/>
                          </a:solidFill>
                          <a:latin typeface="Century Gothic"/>
                          <a:ea typeface="Century Gothic"/>
                          <a:cs typeface="Century Gothic"/>
                          <a:sym typeface="Century Gothic"/>
                        </a:rPr>
                        <a:t>F) </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entury Gothic"/>
                          <a:ea typeface="Century Gothic"/>
                          <a:cs typeface="Century Gothic"/>
                          <a:sym typeface="Century Gothic"/>
                        </a:rPr>
                        <a:t>∆T (</a:t>
                      </a:r>
                      <a:r>
                        <a:rPr lang="en-US" sz="2200" b="1" i="0" u="none" strike="noStrike" cap="none">
                          <a:solidFill>
                            <a:schemeClr val="lt1"/>
                          </a:solidFill>
                          <a:latin typeface="Times New Roman"/>
                          <a:ea typeface="Times New Roman"/>
                          <a:cs typeface="Times New Roman"/>
                          <a:sym typeface="Times New Roman"/>
                        </a:rPr>
                        <a:t>°</a:t>
                      </a:r>
                      <a:r>
                        <a:rPr lang="en-US" sz="2200" b="1" i="0" u="none" strike="noStrike" cap="none">
                          <a:solidFill>
                            <a:schemeClr val="lt1"/>
                          </a:solidFill>
                          <a:latin typeface="Century Gothic"/>
                          <a:ea typeface="Century Gothic"/>
                          <a:cs typeface="Century Gothic"/>
                          <a:sym typeface="Century Gothic"/>
                        </a:rPr>
                        <a:t>F)</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entury Gothic"/>
                          <a:ea typeface="Century Gothic"/>
                          <a:cs typeface="Century Gothic"/>
                          <a:sym typeface="Century Gothic"/>
                        </a:rPr>
                        <a:t>ANOVA</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5094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9/22/2013, 6:58</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81.722</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+2.178</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rowSpan="3">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F value = 135.506</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Century Gothic"/>
                          <a:ea typeface="Century Gothic"/>
                          <a:cs typeface="Century Gothic"/>
                          <a:sym typeface="Century Gothic"/>
                        </a:rPr>
                        <a:t>p</a:t>
                      </a:r>
                      <a:r>
                        <a:rPr lang="en-US" sz="2000" b="0" i="0" u="none" strike="noStrike" cap="none">
                          <a:solidFill>
                            <a:srgbClr val="000000"/>
                          </a:solidFill>
                          <a:latin typeface="Century Gothic"/>
                          <a:ea typeface="Century Gothic"/>
                          <a:cs typeface="Century Gothic"/>
                          <a:sym typeface="Century Gothic"/>
                        </a:rPr>
                        <a:t>-value &lt; .00001</a:t>
                      </a:r>
                      <a:endParaRPr sz="1400" u="none" strike="noStrike" cap="none"/>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entury Gothic"/>
                        <a:ea typeface="Century Gothic"/>
                        <a:cs typeface="Century Gothic"/>
                        <a:sym typeface="Century Gothic"/>
                      </a:endParaRPr>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extLst>
                  <a:ext uri="{0D108BD9-81ED-4DB2-BD59-A6C34878D82A}">
                    <a16:rowId xmlns:a16="http://schemas.microsoft.com/office/drawing/2014/main" val="10001"/>
                  </a:ext>
                </a:extLst>
              </a:tr>
              <a:tr h="5094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9/20/2018, 8:05</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90.926</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+5.724</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DF7"/>
                    </a:solidFill>
                  </a:tcPr>
                </a:tc>
                <a:tc vMerge="1">
                  <a:txBody>
                    <a:bodyPr/>
                    <a:lstStyle/>
                    <a:p>
                      <a:endParaRPr lang="en-US"/>
                    </a:p>
                  </a:txBody>
                  <a:tcPr/>
                </a:tc>
                <a:extLst>
                  <a:ext uri="{0D108BD9-81ED-4DB2-BD59-A6C34878D82A}">
                    <a16:rowId xmlns:a16="http://schemas.microsoft.com/office/drawing/2014/main" val="10002"/>
                  </a:ext>
                </a:extLst>
              </a:tr>
              <a:tr h="5094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9/07/2019, 5:55</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84.724</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+3.504</a:t>
                      </a:r>
                      <a:endParaRPr sz="1400" u="none" strike="noStrike" cap="none"/>
                    </a:p>
                  </a:txBody>
                  <a:tcPr marL="6350" marR="6350" marT="6350" marB="0" anchor="ctr">
                    <a:lnL w="1270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6DD"/>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grpSp>
        <p:nvGrpSpPr>
          <p:cNvPr id="526" name="Google Shape;526;p12"/>
          <p:cNvGrpSpPr/>
          <p:nvPr/>
        </p:nvGrpSpPr>
        <p:grpSpPr>
          <a:xfrm>
            <a:off x="7071060" y="3343703"/>
            <a:ext cx="1959428" cy="1342597"/>
            <a:chOff x="6294954" y="3108405"/>
            <a:chExt cx="1959428" cy="1365624"/>
          </a:xfrm>
        </p:grpSpPr>
        <p:sp>
          <p:nvSpPr>
            <p:cNvPr id="527" name="Google Shape;527;p12"/>
            <p:cNvSpPr/>
            <p:nvPr/>
          </p:nvSpPr>
          <p:spPr>
            <a:xfrm>
              <a:off x="6294954" y="3108405"/>
              <a:ext cx="1959428" cy="1365624"/>
            </a:xfrm>
            <a:prstGeom prst="downArrow">
              <a:avLst>
                <a:gd name="adj1" fmla="val 66232"/>
                <a:gd name="adj2" fmla="val 47433"/>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8" name="Google Shape;528;p12"/>
            <p:cNvSpPr txBox="1"/>
            <p:nvPr/>
          </p:nvSpPr>
          <p:spPr>
            <a:xfrm>
              <a:off x="6672769" y="3373387"/>
              <a:ext cx="1203798"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Century Gothic"/>
                  <a:ea typeface="Century Gothic"/>
                  <a:cs typeface="Century Gothic"/>
                  <a:sym typeface="Century Gothic"/>
                </a:rPr>
                <a:t>Tukey’s HSD</a:t>
              </a:r>
              <a:endParaRPr sz="1400" b="0" i="0" u="none" strike="noStrike" cap="none" dirty="0">
                <a:solidFill>
                  <a:srgbClr val="000000"/>
                </a:solidFill>
                <a:latin typeface="Arial"/>
                <a:ea typeface="Arial"/>
                <a:cs typeface="Arial"/>
                <a:sym typeface="Arial"/>
              </a:endParaRPr>
            </a:p>
          </p:txBody>
        </p:sp>
      </p:grpSp>
      <p:sp>
        <p:nvSpPr>
          <p:cNvPr id="10" name="Google Shape;359;p36">
            <a:extLst>
              <a:ext uri="{FF2B5EF4-FFF2-40B4-BE49-F238E27FC236}">
                <a16:creationId xmlns:a16="http://schemas.microsoft.com/office/drawing/2014/main" id="{106A2320-A38E-4D40-8F80-7F2AB4BC09B7}"/>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REPEATED MEASURES ANALYSIS</a:t>
            </a:r>
            <a:endParaRPr sz="4000"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1"/>
          <p:cNvSpPr txBox="1">
            <a:spLocks noGrp="1"/>
          </p:cNvSpPr>
          <p:nvPr>
            <p:ph type="title"/>
          </p:nvPr>
        </p:nvSpPr>
        <p:spPr>
          <a:xfrm>
            <a:off x="509586" y="483734"/>
            <a:ext cx="11189368" cy="5103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800"/>
              <a:buFont typeface="Century Gothic"/>
              <a:buNone/>
            </a:pPr>
            <a:r>
              <a:rPr lang="en-US" sz="3800" dirty="0"/>
              <a:t>MULTIPLE REGRESSION</a:t>
            </a:r>
            <a:endParaRPr dirty="0"/>
          </a:p>
        </p:txBody>
      </p:sp>
      <p:graphicFrame>
        <p:nvGraphicFramePr>
          <p:cNvPr id="535" name="Google Shape;535;p31"/>
          <p:cNvGraphicFramePr/>
          <p:nvPr>
            <p:extLst>
              <p:ext uri="{D42A27DB-BD31-4B8C-83A1-F6EECF244321}">
                <p14:modId xmlns:p14="http://schemas.microsoft.com/office/powerpoint/2010/main" val="1409707368"/>
              </p:ext>
            </p:extLst>
          </p:nvPr>
        </p:nvGraphicFramePr>
        <p:xfrm>
          <a:off x="509586" y="1107847"/>
          <a:ext cx="6629152" cy="2910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6" name="Google Shape;536;p31"/>
          <p:cNvGraphicFramePr/>
          <p:nvPr>
            <p:extLst>
              <p:ext uri="{D42A27DB-BD31-4B8C-83A1-F6EECF244321}">
                <p14:modId xmlns:p14="http://schemas.microsoft.com/office/powerpoint/2010/main" val="1688605035"/>
              </p:ext>
            </p:extLst>
          </p:nvPr>
        </p:nvGraphicFramePr>
        <p:xfrm>
          <a:off x="507331" y="4018547"/>
          <a:ext cx="3319272" cy="22908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37" name="Google Shape;537;p31"/>
          <p:cNvGraphicFramePr/>
          <p:nvPr>
            <p:extLst>
              <p:ext uri="{D42A27DB-BD31-4B8C-83A1-F6EECF244321}">
                <p14:modId xmlns:p14="http://schemas.microsoft.com/office/powerpoint/2010/main" val="55615599"/>
              </p:ext>
            </p:extLst>
          </p:nvPr>
        </p:nvGraphicFramePr>
        <p:xfrm>
          <a:off x="3819466" y="4018546"/>
          <a:ext cx="3319272" cy="22908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8" name="Google Shape;538;p31"/>
          <p:cNvGraphicFramePr/>
          <p:nvPr>
            <p:extLst>
              <p:ext uri="{D42A27DB-BD31-4B8C-83A1-F6EECF244321}">
                <p14:modId xmlns:p14="http://schemas.microsoft.com/office/powerpoint/2010/main" val="2132516732"/>
              </p:ext>
            </p:extLst>
          </p:nvPr>
        </p:nvGraphicFramePr>
        <p:xfrm>
          <a:off x="7525084" y="1107847"/>
          <a:ext cx="4044625" cy="2092600"/>
        </p:xfrm>
        <a:graphic>
          <a:graphicData uri="http://schemas.openxmlformats.org/drawingml/2006/table">
            <a:tbl>
              <a:tblPr firstRow="1" bandRow="1">
                <a:noFill/>
                <a:tableStyleId>{48880C20-0114-4356-9B55-2D45260DCB87}</a:tableStyleId>
              </a:tblPr>
              <a:tblGrid>
                <a:gridCol w="1913025">
                  <a:extLst>
                    <a:ext uri="{9D8B030D-6E8A-4147-A177-3AD203B41FA5}">
                      <a16:colId xmlns:a16="http://schemas.microsoft.com/office/drawing/2014/main" val="20000"/>
                    </a:ext>
                  </a:extLst>
                </a:gridCol>
                <a:gridCol w="1227225">
                  <a:extLst>
                    <a:ext uri="{9D8B030D-6E8A-4147-A177-3AD203B41FA5}">
                      <a16:colId xmlns:a16="http://schemas.microsoft.com/office/drawing/2014/main" val="20001"/>
                    </a:ext>
                  </a:extLst>
                </a:gridCol>
                <a:gridCol w="904375">
                  <a:extLst>
                    <a:ext uri="{9D8B030D-6E8A-4147-A177-3AD203B41FA5}">
                      <a16:colId xmlns:a16="http://schemas.microsoft.com/office/drawing/2014/main" val="20002"/>
                    </a:ext>
                  </a:extLst>
                </a:gridCol>
              </a:tblGrid>
              <a:tr h="5231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Century Gothic"/>
                          <a:ea typeface="Century Gothic"/>
                          <a:cs typeface="Century Gothic"/>
                          <a:sym typeface="Century Gothic"/>
                        </a:rPr>
                        <a:t>Variables</a:t>
                      </a:r>
                      <a:endParaRPr sz="1800" u="none" strike="noStrike" cap="none">
                        <a:solidFill>
                          <a:schemeClr val="lt1"/>
                        </a:solidFill>
                        <a:latin typeface="Century Gothic"/>
                        <a:ea typeface="Century Gothic"/>
                        <a:cs typeface="Century Gothic"/>
                        <a:sym typeface="Century Gothic"/>
                      </a:endParaRP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Century Gothic"/>
                          <a:ea typeface="Century Gothic"/>
                          <a:cs typeface="Century Gothic"/>
                          <a:sym typeface="Century Gothic"/>
                        </a:rPr>
                        <a:t>p-value</a:t>
                      </a:r>
                      <a:endParaRPr sz="1800" u="none" strike="noStrike" cap="none">
                        <a:solidFill>
                          <a:schemeClr val="lt1"/>
                        </a:solidFill>
                        <a:latin typeface="Century Gothic"/>
                        <a:ea typeface="Century Gothic"/>
                        <a:cs typeface="Century Gothic"/>
                        <a:sym typeface="Century Gothic"/>
                      </a:endParaRP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R</a:t>
                      </a:r>
                      <a:r>
                        <a:rPr lang="en-US" sz="1800" b="1" i="0" u="none" strike="noStrike" cap="none" baseline="30000">
                          <a:solidFill>
                            <a:schemeClr val="lt1"/>
                          </a:solidFill>
                          <a:latin typeface="Century Gothic"/>
                          <a:ea typeface="Century Gothic"/>
                          <a:cs typeface="Century Gothic"/>
                          <a:sym typeface="Century Gothic"/>
                        </a:rPr>
                        <a:t>2</a:t>
                      </a:r>
                      <a:endParaRPr sz="1800" u="none" strike="noStrike" cap="none">
                        <a:solidFill>
                          <a:schemeClr val="lt1"/>
                        </a:solidFill>
                        <a:latin typeface="Century Gothic"/>
                        <a:ea typeface="Century Gothic"/>
                        <a:cs typeface="Century Gothic"/>
                        <a:sym typeface="Century Gothic"/>
                      </a:endParaRP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5231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3F3F3F"/>
                          </a:solidFill>
                          <a:latin typeface="Century Gothic"/>
                          <a:ea typeface="Century Gothic"/>
                          <a:cs typeface="Century Gothic"/>
                          <a:sym typeface="Century Gothic"/>
                        </a:rPr>
                        <a:t>Flow Rate</a:t>
                      </a:r>
                      <a:endParaRPr sz="1800" b="1" u="none" strike="noStrike" cap="none">
                        <a:solidFill>
                          <a:srgbClr val="3F3F3F"/>
                        </a:solidFill>
                        <a:latin typeface="Century Gothic"/>
                        <a:ea typeface="Century Gothic"/>
                        <a:cs typeface="Century Gothic"/>
                        <a:sym typeface="Century Gothic"/>
                      </a:endParaRPr>
                    </a:p>
                  </a:txBody>
                  <a:tcPr marL="6350" marR="6350" marT="6350" marB="0" anchor="ctr">
                    <a:lnL w="57150" cap="flat" cmpd="sng">
                      <a:solidFill>
                        <a:srgbClr val="FF0000"/>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0000"/>
                      </a:solidFill>
                      <a:prstDash val="solid"/>
                      <a:round/>
                      <a:headEnd type="none" w="sm" len="sm"/>
                      <a:tailEnd type="none" w="sm" len="sm"/>
                    </a:lnT>
                    <a:lnB w="57150" cap="flat" cmpd="sng">
                      <a:solidFill>
                        <a:srgbClr val="FF0000"/>
                      </a:solidFill>
                      <a:prstDash val="solid"/>
                      <a:round/>
                      <a:headEnd type="none" w="sm" len="sm"/>
                      <a:tailEnd type="none" w="sm" len="sm"/>
                    </a:lnB>
                    <a:solidFill>
                      <a:srgbClr val="FFFDF7"/>
                    </a:solidFill>
                  </a:tcPr>
                </a:tc>
                <a:tc>
                  <a:txBody>
                    <a:bodyPr/>
                    <a:lstStyle/>
                    <a:p>
                      <a:pPr marL="0" marR="0" lvl="0" indent="0" algn="ctr" rtl="0">
                        <a:lnSpc>
                          <a:spcPct val="107000"/>
                        </a:lnSpc>
                        <a:spcBef>
                          <a:spcPts val="0"/>
                        </a:spcBef>
                        <a:spcAft>
                          <a:spcPts val="0"/>
                        </a:spcAft>
                        <a:buClr>
                          <a:srgbClr val="000000"/>
                        </a:buClr>
                        <a:buSzPts val="1800"/>
                        <a:buFont typeface="Arial"/>
                        <a:buNone/>
                      </a:pPr>
                      <a:r>
                        <a:rPr lang="en-US" sz="1800" b="0" u="none" strike="noStrike" cap="none">
                          <a:solidFill>
                            <a:srgbClr val="3F3F3F"/>
                          </a:solidFill>
                          <a:latin typeface="Century Gothic"/>
                          <a:ea typeface="Century Gothic"/>
                          <a:cs typeface="Century Gothic"/>
                          <a:sym typeface="Century Gothic"/>
                        </a:rPr>
                        <a:t>0.003509</a:t>
                      </a:r>
                      <a:endParaRPr sz="1800" b="0" u="none" strike="noStrike" cap="none">
                        <a:solidFill>
                          <a:srgbClr val="3F3F3F"/>
                        </a:solidFill>
                        <a:latin typeface="Century Gothic"/>
                        <a:ea typeface="Century Gothic"/>
                        <a:cs typeface="Century Gothic"/>
                        <a:sym typeface="Century Gothic"/>
                      </a:endParaRPr>
                    </a:p>
                  </a:txBody>
                  <a:tcPr marL="68575" marR="68575" marT="0" marB="0" anchor="ctr">
                    <a:lnL w="12700" cap="flat" cmpd="sng">
                      <a:solidFill>
                        <a:schemeClr val="dk1"/>
                      </a:solidFill>
                      <a:prstDash val="solid"/>
                      <a:round/>
                      <a:headEnd type="none" w="sm" len="sm"/>
                      <a:tailEnd type="none" w="sm" len="sm"/>
                    </a:lnL>
                    <a:lnR w="57150" cap="flat" cmpd="sng">
                      <a:solidFill>
                        <a:srgbClr val="FF0000"/>
                      </a:solidFill>
                      <a:prstDash val="solid"/>
                      <a:round/>
                      <a:headEnd type="none" w="sm" len="sm"/>
                      <a:tailEnd type="none" w="sm" len="sm"/>
                    </a:lnR>
                    <a:lnT w="57150" cap="flat" cmpd="sng">
                      <a:solidFill>
                        <a:srgbClr val="FF0000"/>
                      </a:solidFill>
                      <a:prstDash val="solid"/>
                      <a:round/>
                      <a:headEnd type="none" w="sm" len="sm"/>
                      <a:tailEnd type="none" w="sm" len="sm"/>
                    </a:lnT>
                    <a:lnB w="57150" cap="flat" cmpd="sng">
                      <a:solidFill>
                        <a:srgbClr val="FF0000"/>
                      </a:solidFill>
                      <a:prstDash val="solid"/>
                      <a:round/>
                      <a:headEnd type="none" w="sm" len="sm"/>
                      <a:tailEnd type="none" w="sm" len="sm"/>
                    </a:lnB>
                    <a:solidFill>
                      <a:srgbClr val="FFFDF7"/>
                    </a:solidFill>
                  </a:tcPr>
                </a:tc>
                <a:tc rowSpan="3">
                  <a:txBody>
                    <a:bodyPr/>
                    <a:lstStyle/>
                    <a:p>
                      <a:pPr marL="0" marR="0" lvl="0" indent="0" algn="ctr" rtl="0">
                        <a:lnSpc>
                          <a:spcPct val="107000"/>
                        </a:lnSpc>
                        <a:spcBef>
                          <a:spcPts val="0"/>
                        </a:spcBef>
                        <a:spcAft>
                          <a:spcPts val="0"/>
                        </a:spcAft>
                        <a:buClr>
                          <a:srgbClr val="000000"/>
                        </a:buClr>
                        <a:buSzPts val="1800"/>
                        <a:buFont typeface="Arial"/>
                        <a:buNone/>
                      </a:pPr>
                      <a:r>
                        <a:rPr lang="en-US" sz="1800" b="0" u="none" strike="noStrike" cap="none">
                          <a:solidFill>
                            <a:srgbClr val="3F3F3F"/>
                          </a:solidFill>
                          <a:latin typeface="Century Gothic"/>
                          <a:ea typeface="Century Gothic"/>
                          <a:cs typeface="Century Gothic"/>
                          <a:sym typeface="Century Gothic"/>
                        </a:rPr>
                        <a:t>0.4598</a:t>
                      </a:r>
                      <a:endParaRPr sz="1800" b="0" u="none" strike="noStrike" cap="none">
                        <a:solidFill>
                          <a:srgbClr val="3F3F3F"/>
                        </a:solidFill>
                        <a:latin typeface="Century Gothic"/>
                        <a:ea typeface="Century Gothic"/>
                        <a:cs typeface="Century Gothic"/>
                        <a:sym typeface="Century Gothic"/>
                      </a:endParaRPr>
                    </a:p>
                  </a:txBody>
                  <a:tcPr marL="68575" marR="68575" marT="0" marB="0" anchor="ctr">
                    <a:lnL w="57150" cap="flat" cmpd="sng">
                      <a:solidFill>
                        <a:srgbClr val="FF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DF7"/>
                    </a:solidFill>
                  </a:tcPr>
                </a:tc>
                <a:extLst>
                  <a:ext uri="{0D108BD9-81ED-4DB2-BD59-A6C34878D82A}">
                    <a16:rowId xmlns:a16="http://schemas.microsoft.com/office/drawing/2014/main" val="10001"/>
                  </a:ext>
                </a:extLst>
              </a:tr>
              <a:tr h="5231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3F3F3F"/>
                          </a:solidFill>
                          <a:latin typeface="Century Gothic"/>
                          <a:ea typeface="Century Gothic"/>
                          <a:cs typeface="Century Gothic"/>
                          <a:sym typeface="Century Gothic"/>
                        </a:rPr>
                        <a:t>Air Temperature</a:t>
                      </a:r>
                      <a:endParaRPr sz="1800" b="1" u="none" strike="noStrike" cap="none">
                        <a:solidFill>
                          <a:srgbClr val="3F3F3F"/>
                        </a:solidFill>
                        <a:latin typeface="Century Gothic"/>
                        <a:ea typeface="Century Gothic"/>
                        <a:cs typeface="Century Gothic"/>
                        <a:sym typeface="Century Gothic"/>
                      </a:endParaRP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DF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0.119401</a:t>
                      </a:r>
                      <a:endParaRPr sz="1800" b="0" u="none" strike="noStrike" cap="none">
                        <a:solidFill>
                          <a:srgbClr val="3F3F3F"/>
                        </a:solidFill>
                        <a:latin typeface="Century Gothic"/>
                        <a:ea typeface="Century Gothic"/>
                        <a:cs typeface="Century Gothic"/>
                        <a:sym typeface="Century Gothic"/>
                      </a:endParaRP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DF7"/>
                    </a:solidFill>
                  </a:tcPr>
                </a:tc>
                <a:tc vMerge="1">
                  <a:txBody>
                    <a:bodyPr/>
                    <a:lstStyle/>
                    <a:p>
                      <a:endParaRPr lang="en-US"/>
                    </a:p>
                  </a:txBody>
                  <a:tcPr/>
                </a:tc>
                <a:extLst>
                  <a:ext uri="{0D108BD9-81ED-4DB2-BD59-A6C34878D82A}">
                    <a16:rowId xmlns:a16="http://schemas.microsoft.com/office/drawing/2014/main" val="10002"/>
                  </a:ext>
                </a:extLst>
              </a:tr>
              <a:tr h="5231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3F3F3F"/>
                          </a:solidFill>
                          <a:latin typeface="Century Gothic"/>
                          <a:ea typeface="Century Gothic"/>
                          <a:cs typeface="Century Gothic"/>
                          <a:sym typeface="Century Gothic"/>
                        </a:rPr>
                        <a:t>Power Output</a:t>
                      </a:r>
                      <a:endParaRPr sz="1800" b="1" u="none" strike="noStrike" cap="none">
                        <a:solidFill>
                          <a:srgbClr val="3F3F3F"/>
                        </a:solidFill>
                        <a:latin typeface="Century Gothic"/>
                        <a:ea typeface="Century Gothic"/>
                        <a:cs typeface="Century Gothic"/>
                        <a:sym typeface="Century Gothic"/>
                      </a:endParaRP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DF7"/>
                    </a:solidFill>
                  </a:tcPr>
                </a:tc>
                <a:tc>
                  <a:txBody>
                    <a:bodyPr/>
                    <a:lstStyle/>
                    <a:p>
                      <a:pPr marL="0" marR="0" lvl="0" indent="0" algn="ctr" rtl="0">
                        <a:lnSpc>
                          <a:spcPct val="107000"/>
                        </a:lnSpc>
                        <a:spcBef>
                          <a:spcPts val="0"/>
                        </a:spcBef>
                        <a:spcAft>
                          <a:spcPts val="0"/>
                        </a:spcAft>
                        <a:buClr>
                          <a:srgbClr val="000000"/>
                        </a:buClr>
                        <a:buSzPts val="1800"/>
                        <a:buFont typeface="Arial"/>
                        <a:buNone/>
                      </a:pPr>
                      <a:r>
                        <a:rPr lang="en-US" sz="1800" b="0" u="none" strike="noStrike" cap="none" dirty="0">
                          <a:solidFill>
                            <a:srgbClr val="3F3F3F"/>
                          </a:solidFill>
                          <a:latin typeface="Century Gothic"/>
                          <a:ea typeface="Century Gothic"/>
                          <a:cs typeface="Century Gothic"/>
                          <a:sym typeface="Century Gothic"/>
                        </a:rPr>
                        <a:t>0.823066</a:t>
                      </a:r>
                      <a:endParaRPr sz="1800" b="0" u="none" strike="noStrike" cap="none" dirty="0">
                        <a:solidFill>
                          <a:srgbClr val="3F3F3F"/>
                        </a:solidFill>
                        <a:latin typeface="Century Gothic"/>
                        <a:ea typeface="Century Gothic"/>
                        <a:cs typeface="Century Gothic"/>
                        <a:sym typeface="Century Gothic"/>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DF7"/>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6" name="Picture 5" descr="A picture containing flying, kite, large, green&#10;&#10;Description automatically generated">
            <a:extLst>
              <a:ext uri="{FF2B5EF4-FFF2-40B4-BE49-F238E27FC236}">
                <a16:creationId xmlns:a16="http://schemas.microsoft.com/office/drawing/2014/main" id="{C23C824C-3299-49FA-BCA3-D25DA177563D}"/>
              </a:ext>
            </a:extLst>
          </p:cNvPr>
          <p:cNvPicPr>
            <a:picLocks noChangeAspect="1"/>
          </p:cNvPicPr>
          <p:nvPr/>
        </p:nvPicPr>
        <p:blipFill>
          <a:blip r:embed="rId3"/>
          <a:stretch>
            <a:fillRect/>
          </a:stretch>
        </p:blipFill>
        <p:spPr>
          <a:xfrm>
            <a:off x="710515" y="1117469"/>
            <a:ext cx="6367228" cy="4920131"/>
          </a:xfrm>
          <a:prstGeom prst="rect">
            <a:avLst/>
          </a:prstGeom>
          <a:ln>
            <a:solidFill>
              <a:schemeClr val="tx1">
                <a:lumMod val="75000"/>
                <a:lumOff val="25000"/>
              </a:schemeClr>
            </a:solidFill>
          </a:ln>
        </p:spPr>
      </p:pic>
      <p:sp>
        <p:nvSpPr>
          <p:cNvPr id="29" name="Google Shape;359;p36">
            <a:extLst>
              <a:ext uri="{FF2B5EF4-FFF2-40B4-BE49-F238E27FC236}">
                <a16:creationId xmlns:a16="http://schemas.microsoft.com/office/drawing/2014/main" id="{1BAEF448-11C8-410F-AF2F-5B75B20BC705}"/>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LANDSAT: RIVER FLOW COMPARISON</a:t>
            </a:r>
            <a:endParaRPr sz="4000" dirty="0"/>
          </a:p>
        </p:txBody>
      </p:sp>
      <p:sp>
        <p:nvSpPr>
          <p:cNvPr id="25" name="Google Shape;442;p41">
            <a:extLst>
              <a:ext uri="{FF2B5EF4-FFF2-40B4-BE49-F238E27FC236}">
                <a16:creationId xmlns:a16="http://schemas.microsoft.com/office/drawing/2014/main" id="{22272170-E248-4EC9-A396-C908DAA26B1C}"/>
              </a:ext>
            </a:extLst>
          </p:cNvPr>
          <p:cNvSpPr txBox="1"/>
          <p:nvPr/>
        </p:nvSpPr>
        <p:spPr>
          <a:xfrm>
            <a:off x="1089202" y="5190990"/>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60°F</a:t>
            </a:r>
            <a:endParaRPr dirty="0"/>
          </a:p>
        </p:txBody>
      </p:sp>
      <p:sp>
        <p:nvSpPr>
          <p:cNvPr id="26" name="Google Shape;443;p41">
            <a:extLst>
              <a:ext uri="{FF2B5EF4-FFF2-40B4-BE49-F238E27FC236}">
                <a16:creationId xmlns:a16="http://schemas.microsoft.com/office/drawing/2014/main" id="{95DF3C8D-AD09-45E6-AC51-A2925BB59F68}"/>
              </a:ext>
            </a:extLst>
          </p:cNvPr>
          <p:cNvSpPr txBox="1"/>
          <p:nvPr/>
        </p:nvSpPr>
        <p:spPr>
          <a:xfrm>
            <a:off x="1081533" y="4075529"/>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80°F</a:t>
            </a:r>
            <a:endParaRPr dirty="0"/>
          </a:p>
        </p:txBody>
      </p:sp>
      <p:pic>
        <p:nvPicPr>
          <p:cNvPr id="27" name="Google Shape;441;p41">
            <a:extLst>
              <a:ext uri="{FF2B5EF4-FFF2-40B4-BE49-F238E27FC236}">
                <a16:creationId xmlns:a16="http://schemas.microsoft.com/office/drawing/2014/main" id="{3BD58412-CEFF-4FDA-930C-03E5794D0BA4}"/>
              </a:ext>
            </a:extLst>
          </p:cNvPr>
          <p:cNvPicPr preferRelativeResize="0"/>
          <p:nvPr/>
        </p:nvPicPr>
        <p:blipFill rotWithShape="1">
          <a:blip r:embed="rId4">
            <a:alphaModFix/>
          </a:blip>
          <a:srcRect/>
          <a:stretch/>
        </p:blipFill>
        <p:spPr>
          <a:xfrm>
            <a:off x="888137" y="4148326"/>
            <a:ext cx="236243" cy="1276679"/>
          </a:xfrm>
          <a:prstGeom prst="rect">
            <a:avLst/>
          </a:prstGeom>
          <a:noFill/>
          <a:ln>
            <a:noFill/>
          </a:ln>
        </p:spPr>
      </p:pic>
      <p:sp>
        <p:nvSpPr>
          <p:cNvPr id="28" name="Google Shape;482;p8">
            <a:extLst>
              <a:ext uri="{FF2B5EF4-FFF2-40B4-BE49-F238E27FC236}">
                <a16:creationId xmlns:a16="http://schemas.microsoft.com/office/drawing/2014/main" id="{D44AB3B5-F3F3-4D03-BDF2-1ABE8833587E}"/>
              </a:ext>
            </a:extLst>
          </p:cNvPr>
          <p:cNvSpPr txBox="1"/>
          <p:nvPr/>
        </p:nvSpPr>
        <p:spPr>
          <a:xfrm>
            <a:off x="817923"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30" name="Google Shape;483;p8">
            <a:extLst>
              <a:ext uri="{FF2B5EF4-FFF2-40B4-BE49-F238E27FC236}">
                <a16:creationId xmlns:a16="http://schemas.microsoft.com/office/drawing/2014/main" id="{F6377821-E1C2-462D-BA27-46C128920EC7}"/>
              </a:ext>
            </a:extLst>
          </p:cNvPr>
          <p:cNvSpPr txBox="1"/>
          <p:nvPr/>
        </p:nvSpPr>
        <p:spPr>
          <a:xfrm>
            <a:off x="1870752"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3</a:t>
            </a:r>
            <a:endParaRPr dirty="0"/>
          </a:p>
        </p:txBody>
      </p:sp>
      <p:sp>
        <p:nvSpPr>
          <p:cNvPr id="31" name="Google Shape;484;p8">
            <a:extLst>
              <a:ext uri="{FF2B5EF4-FFF2-40B4-BE49-F238E27FC236}">
                <a16:creationId xmlns:a16="http://schemas.microsoft.com/office/drawing/2014/main" id="{0C9F6CEA-A9C6-4507-87B9-B480FDA98C23}"/>
              </a:ext>
            </a:extLst>
          </p:cNvPr>
          <p:cNvSpPr txBox="1"/>
          <p:nvPr/>
        </p:nvSpPr>
        <p:spPr>
          <a:xfrm>
            <a:off x="2929583" y="5409390"/>
            <a:ext cx="226448"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6</a:t>
            </a:r>
            <a:endParaRPr dirty="0"/>
          </a:p>
        </p:txBody>
      </p:sp>
      <p:sp>
        <p:nvSpPr>
          <p:cNvPr id="32" name="Google Shape;485;p8">
            <a:extLst>
              <a:ext uri="{FF2B5EF4-FFF2-40B4-BE49-F238E27FC236}">
                <a16:creationId xmlns:a16="http://schemas.microsoft.com/office/drawing/2014/main" id="{06BB97B8-F621-4CFC-A202-01DAE5C09C86}"/>
              </a:ext>
            </a:extLst>
          </p:cNvPr>
          <p:cNvSpPr txBox="1"/>
          <p:nvPr/>
        </p:nvSpPr>
        <p:spPr>
          <a:xfrm>
            <a:off x="3156031" y="5649411"/>
            <a:ext cx="85060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Miles</a:t>
            </a:r>
            <a:endParaRPr dirty="0"/>
          </a:p>
        </p:txBody>
      </p:sp>
      <p:grpSp>
        <p:nvGrpSpPr>
          <p:cNvPr id="33" name="Google Shape;486;p8">
            <a:extLst>
              <a:ext uri="{FF2B5EF4-FFF2-40B4-BE49-F238E27FC236}">
                <a16:creationId xmlns:a16="http://schemas.microsoft.com/office/drawing/2014/main" id="{B24A1673-8F1E-4477-9BE0-4461FE534335}"/>
              </a:ext>
            </a:extLst>
          </p:cNvPr>
          <p:cNvGrpSpPr/>
          <p:nvPr/>
        </p:nvGrpSpPr>
        <p:grpSpPr>
          <a:xfrm>
            <a:off x="6518496" y="1137916"/>
            <a:ext cx="559245" cy="1074669"/>
            <a:chOff x="6118076" y="1297066"/>
            <a:chExt cx="435276" cy="836444"/>
          </a:xfrm>
        </p:grpSpPr>
        <p:pic>
          <p:nvPicPr>
            <p:cNvPr id="34" name="Google Shape;487;p8">
              <a:extLst>
                <a:ext uri="{FF2B5EF4-FFF2-40B4-BE49-F238E27FC236}">
                  <a16:creationId xmlns:a16="http://schemas.microsoft.com/office/drawing/2014/main" id="{DB8D57A1-0423-4D9B-BE17-EA0A23FF3918}"/>
                </a:ext>
              </a:extLst>
            </p:cNvPr>
            <p:cNvPicPr preferRelativeResize="0"/>
            <p:nvPr/>
          </p:nvPicPr>
          <p:blipFill rotWithShape="1">
            <a:blip r:embed="rId5">
              <a:alphaModFix/>
            </a:blip>
            <a:srcRect r="15799"/>
            <a:stretch/>
          </p:blipFill>
          <p:spPr>
            <a:xfrm>
              <a:off x="6118076" y="1585635"/>
              <a:ext cx="435276" cy="547875"/>
            </a:xfrm>
            <a:prstGeom prst="rect">
              <a:avLst/>
            </a:prstGeom>
            <a:noFill/>
            <a:ln>
              <a:noFill/>
            </a:ln>
          </p:spPr>
        </p:pic>
        <p:sp>
          <p:nvSpPr>
            <p:cNvPr id="35" name="Google Shape;488;p8">
              <a:extLst>
                <a:ext uri="{FF2B5EF4-FFF2-40B4-BE49-F238E27FC236}">
                  <a16:creationId xmlns:a16="http://schemas.microsoft.com/office/drawing/2014/main" id="{8E0EB74A-F7BF-4FEA-B34A-DF91844C2AA6}"/>
                </a:ext>
              </a:extLst>
            </p:cNvPr>
            <p:cNvSpPr txBox="1"/>
            <p:nvPr/>
          </p:nvSpPr>
          <p:spPr>
            <a:xfrm>
              <a:off x="6196947" y="1297066"/>
              <a:ext cx="291077" cy="3114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rgbClr val="000000"/>
                  </a:solidFill>
                  <a:latin typeface="Century Gothic"/>
                  <a:ea typeface="Century Gothic"/>
                  <a:cs typeface="Century Gothic"/>
                  <a:sym typeface="Century Gothic"/>
                </a:rPr>
                <a:t>N</a:t>
              </a:r>
              <a:endParaRPr dirty="0"/>
            </a:p>
          </p:txBody>
        </p:sp>
      </p:grpSp>
      <p:grpSp>
        <p:nvGrpSpPr>
          <p:cNvPr id="36" name="Google Shape;401;p37">
            <a:extLst>
              <a:ext uri="{FF2B5EF4-FFF2-40B4-BE49-F238E27FC236}">
                <a16:creationId xmlns:a16="http://schemas.microsoft.com/office/drawing/2014/main" id="{8C9C8E71-4DEE-485C-AF7B-F53D95A36570}"/>
              </a:ext>
            </a:extLst>
          </p:cNvPr>
          <p:cNvGrpSpPr/>
          <p:nvPr/>
        </p:nvGrpSpPr>
        <p:grpSpPr>
          <a:xfrm>
            <a:off x="7283649" y="3429000"/>
            <a:ext cx="3690966" cy="1073442"/>
            <a:chOff x="7734300" y="3581401"/>
            <a:chExt cx="3690966" cy="1073442"/>
          </a:xfrm>
        </p:grpSpPr>
        <p:sp>
          <p:nvSpPr>
            <p:cNvPr id="37" name="Google Shape;402;p37">
              <a:extLst>
                <a:ext uri="{FF2B5EF4-FFF2-40B4-BE49-F238E27FC236}">
                  <a16:creationId xmlns:a16="http://schemas.microsoft.com/office/drawing/2014/main" id="{8CA5B435-ED7F-4116-A23F-9CA17B6C283B}"/>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38" name="Google Shape;403;p37">
              <a:extLst>
                <a:ext uri="{FF2B5EF4-FFF2-40B4-BE49-F238E27FC236}">
                  <a16:creationId xmlns:a16="http://schemas.microsoft.com/office/drawing/2014/main" id="{333E4472-D125-455B-AB8A-136133DDF790}"/>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39" name="Google Shape;404;p37">
              <a:extLst>
                <a:ext uri="{FF2B5EF4-FFF2-40B4-BE49-F238E27FC236}">
                  <a16:creationId xmlns:a16="http://schemas.microsoft.com/office/drawing/2014/main" id="{D1D53289-ADD7-4625-AD62-0CBEA231A637}"/>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40" name="Google Shape;405;p37">
              <a:extLst>
                <a:ext uri="{FF2B5EF4-FFF2-40B4-BE49-F238E27FC236}">
                  <a16:creationId xmlns:a16="http://schemas.microsoft.com/office/drawing/2014/main" id="{55735FEE-EE71-4A53-820D-EF5E029E87B5}"/>
                </a:ext>
              </a:extLst>
            </p:cNvPr>
            <p:cNvGrpSpPr/>
            <p:nvPr/>
          </p:nvGrpSpPr>
          <p:grpSpPr>
            <a:xfrm>
              <a:off x="7734300" y="3581401"/>
              <a:ext cx="2865120" cy="1073442"/>
              <a:chOff x="7734300" y="3581401"/>
              <a:chExt cx="2865120" cy="1073442"/>
            </a:xfrm>
          </p:grpSpPr>
          <p:pic>
            <p:nvPicPr>
              <p:cNvPr id="41" name="Google Shape;406;p37">
                <a:extLst>
                  <a:ext uri="{FF2B5EF4-FFF2-40B4-BE49-F238E27FC236}">
                    <a16:creationId xmlns:a16="http://schemas.microsoft.com/office/drawing/2014/main" id="{51D1F8C5-D944-4435-8EC7-C5EDA46CF2D4}"/>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42" name="Google Shape;407;p37">
                <a:extLst>
                  <a:ext uri="{FF2B5EF4-FFF2-40B4-BE49-F238E27FC236}">
                    <a16:creationId xmlns:a16="http://schemas.microsoft.com/office/drawing/2014/main" id="{FC738D15-37AC-4EEF-A619-618275BC3106}"/>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43" name="Google Shape;408;p37">
                <a:extLst>
                  <a:ext uri="{FF2B5EF4-FFF2-40B4-BE49-F238E27FC236}">
                    <a16:creationId xmlns:a16="http://schemas.microsoft.com/office/drawing/2014/main" id="{8D76EAA8-8850-4A01-B1A4-6F84736853DA}"/>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44" name="Google Shape;409;p37">
                <a:extLst>
                  <a:ext uri="{FF2B5EF4-FFF2-40B4-BE49-F238E27FC236}">
                    <a16:creationId xmlns:a16="http://schemas.microsoft.com/office/drawing/2014/main" id="{4A59A48A-B832-4629-B633-EBD7B1856B99}"/>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46" name="Google Shape;390;p37">
            <a:extLst>
              <a:ext uri="{FF2B5EF4-FFF2-40B4-BE49-F238E27FC236}">
                <a16:creationId xmlns:a16="http://schemas.microsoft.com/office/drawing/2014/main" id="{4A5674E5-E614-4E68-86C0-80BD275B3BED}"/>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47" name="Google Shape;343;p38">
            <a:extLst>
              <a:ext uri="{FF2B5EF4-FFF2-40B4-BE49-F238E27FC236}">
                <a16:creationId xmlns:a16="http://schemas.microsoft.com/office/drawing/2014/main" id="{CBDDD210-A349-46FF-ABAC-4983094D448F}"/>
              </a:ext>
            </a:extLst>
          </p:cNvPr>
          <p:cNvGraphicFramePr/>
          <p:nvPr>
            <p:extLst>
              <p:ext uri="{D42A27DB-BD31-4B8C-83A1-F6EECF244321}">
                <p14:modId xmlns:p14="http://schemas.microsoft.com/office/powerpoint/2010/main" val="3671774914"/>
              </p:ext>
            </p:extLst>
          </p:nvPr>
        </p:nvGraphicFramePr>
        <p:xfrm>
          <a:off x="7283649" y="1117338"/>
          <a:ext cx="4722666" cy="1188630"/>
        </p:xfrm>
        <a:graphic>
          <a:graphicData uri="http://schemas.openxmlformats.org/drawingml/2006/table">
            <a:tbl>
              <a:tblPr>
                <a:noFill/>
              </a:tblPr>
              <a:tblGrid>
                <a:gridCol w="1615482">
                  <a:extLst>
                    <a:ext uri="{9D8B030D-6E8A-4147-A177-3AD203B41FA5}">
                      <a16:colId xmlns:a16="http://schemas.microsoft.com/office/drawing/2014/main" val="20000"/>
                    </a:ext>
                  </a:extLst>
                </a:gridCol>
                <a:gridCol w="1056442">
                  <a:extLst>
                    <a:ext uri="{9D8B030D-6E8A-4147-A177-3AD203B41FA5}">
                      <a16:colId xmlns:a16="http://schemas.microsoft.com/office/drawing/2014/main" val="20001"/>
                    </a:ext>
                  </a:extLst>
                </a:gridCol>
                <a:gridCol w="2050742">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Date, GMT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Flow (</a:t>
                      </a:r>
                      <a:r>
                        <a:rPr lang="en-US" sz="1400" b="1" u="none" strike="noStrike" cap="none" dirty="0" err="1">
                          <a:solidFill>
                            <a:schemeClr val="bg1"/>
                          </a:solidFill>
                          <a:latin typeface="Century Gothic"/>
                          <a:ea typeface="Century Gothic"/>
                          <a:cs typeface="Century Gothic"/>
                          <a:sym typeface="Century Gothic"/>
                        </a:rPr>
                        <a:t>cfs</a:t>
                      </a:r>
                      <a:r>
                        <a:rPr lang="en-US" sz="1400" b="1" u="none" strike="noStrike" cap="none" dirty="0">
                          <a:solidFill>
                            <a:schemeClr val="bg1"/>
                          </a:solidFill>
                          <a:latin typeface="Century Gothic"/>
                          <a:ea typeface="Century Gothic"/>
                          <a:cs typeface="Century Gothic"/>
                          <a:sym typeface="Century Gothic"/>
                        </a:rPr>
                        <a: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Air Temperature (</a:t>
                      </a:r>
                      <a:r>
                        <a:rPr lang="en-US" sz="1400" b="1" u="none" strike="noStrike" cap="none" dirty="0">
                          <a:solidFill>
                            <a:schemeClr val="bg1"/>
                          </a:solidFill>
                          <a:latin typeface="Century Gothic" panose="020B0502020202020204" pitchFamily="34" charset="0"/>
                          <a:ea typeface="Century Gothic"/>
                          <a:cs typeface="Century Gothic"/>
                          <a:sym typeface="Century Gothic"/>
                        </a:rPr>
                        <a:t>°</a:t>
                      </a:r>
                      <a:r>
                        <a:rPr lang="en-US" sz="1400" b="1" u="none" strike="noStrike" cap="none" dirty="0">
                          <a:solidFill>
                            <a:schemeClr val="bg1"/>
                          </a:solidFill>
                          <a:latin typeface="Century Gothic"/>
                          <a:ea typeface="Century Gothic"/>
                          <a:cs typeface="Century Gothic"/>
                          <a:sym typeface="Century Gothic"/>
                        </a:rPr>
                        <a:t>F)</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4/13/2018, 18:16</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tx1">
                              <a:lumMod val="75000"/>
                              <a:lumOff val="25000"/>
                            </a:schemeClr>
                          </a:solidFill>
                          <a:latin typeface="Century Gothic"/>
                          <a:ea typeface="Century Gothic"/>
                          <a:cs typeface="Century Gothic"/>
                          <a:sym typeface="Century Gothic"/>
                        </a:rPr>
                        <a:t>40538.0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72.3</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4/29/2018, 16:04</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107671.0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56.2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bl>
          </a:graphicData>
        </a:graphic>
      </p:graphicFrame>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4" name="Picture 3" descr="A picture containing text, map, flying, large&#10;&#10;Description automatically generated">
            <a:extLst>
              <a:ext uri="{FF2B5EF4-FFF2-40B4-BE49-F238E27FC236}">
                <a16:creationId xmlns:a16="http://schemas.microsoft.com/office/drawing/2014/main" id="{1117460B-076F-4BD4-ADD5-7F04191160D1}"/>
              </a:ext>
            </a:extLst>
          </p:cNvPr>
          <p:cNvPicPr>
            <a:picLocks noChangeAspect="1"/>
          </p:cNvPicPr>
          <p:nvPr/>
        </p:nvPicPr>
        <p:blipFill>
          <a:blip r:embed="rId3"/>
          <a:stretch>
            <a:fillRect/>
          </a:stretch>
        </p:blipFill>
        <p:spPr>
          <a:xfrm>
            <a:off x="710515" y="1117469"/>
            <a:ext cx="6367228" cy="4920131"/>
          </a:xfrm>
          <a:prstGeom prst="rect">
            <a:avLst/>
          </a:prstGeom>
          <a:ln>
            <a:solidFill>
              <a:schemeClr val="tx1">
                <a:lumMod val="75000"/>
                <a:lumOff val="25000"/>
              </a:schemeClr>
            </a:solidFill>
          </a:ln>
        </p:spPr>
      </p:pic>
      <p:sp>
        <p:nvSpPr>
          <p:cNvPr id="29" name="Google Shape;359;p36">
            <a:extLst>
              <a:ext uri="{FF2B5EF4-FFF2-40B4-BE49-F238E27FC236}">
                <a16:creationId xmlns:a16="http://schemas.microsoft.com/office/drawing/2014/main" id="{1BAEF448-11C8-410F-AF2F-5B75B20BC705}"/>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LANDSAT: RIVER FLOW COMPARISON</a:t>
            </a:r>
            <a:endParaRPr sz="4000" dirty="0"/>
          </a:p>
        </p:txBody>
      </p:sp>
      <p:sp>
        <p:nvSpPr>
          <p:cNvPr id="25" name="Google Shape;442;p41">
            <a:extLst>
              <a:ext uri="{FF2B5EF4-FFF2-40B4-BE49-F238E27FC236}">
                <a16:creationId xmlns:a16="http://schemas.microsoft.com/office/drawing/2014/main" id="{2648749A-897D-42F4-9EE6-6513AFA74B35}"/>
              </a:ext>
            </a:extLst>
          </p:cNvPr>
          <p:cNvSpPr txBox="1"/>
          <p:nvPr/>
        </p:nvSpPr>
        <p:spPr>
          <a:xfrm>
            <a:off x="1089202" y="5190990"/>
            <a:ext cx="7122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60°F</a:t>
            </a:r>
            <a:endParaRPr dirty="0"/>
          </a:p>
        </p:txBody>
      </p:sp>
      <p:sp>
        <p:nvSpPr>
          <p:cNvPr id="26" name="Google Shape;443;p41">
            <a:extLst>
              <a:ext uri="{FF2B5EF4-FFF2-40B4-BE49-F238E27FC236}">
                <a16:creationId xmlns:a16="http://schemas.microsoft.com/office/drawing/2014/main" id="{EC9D5141-8D93-482F-8027-E649F5B65912}"/>
              </a:ext>
            </a:extLst>
          </p:cNvPr>
          <p:cNvSpPr txBox="1"/>
          <p:nvPr/>
        </p:nvSpPr>
        <p:spPr>
          <a:xfrm>
            <a:off x="1081533" y="4075529"/>
            <a:ext cx="7684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80°F</a:t>
            </a:r>
            <a:endParaRPr dirty="0"/>
          </a:p>
        </p:txBody>
      </p:sp>
      <p:pic>
        <p:nvPicPr>
          <p:cNvPr id="27" name="Google Shape;441;p41">
            <a:extLst>
              <a:ext uri="{FF2B5EF4-FFF2-40B4-BE49-F238E27FC236}">
                <a16:creationId xmlns:a16="http://schemas.microsoft.com/office/drawing/2014/main" id="{233A5BE8-C967-4663-AE48-950F65E13F68}"/>
              </a:ext>
            </a:extLst>
          </p:cNvPr>
          <p:cNvPicPr preferRelativeResize="0"/>
          <p:nvPr/>
        </p:nvPicPr>
        <p:blipFill rotWithShape="1">
          <a:blip r:embed="rId4">
            <a:alphaModFix/>
          </a:blip>
          <a:srcRect/>
          <a:stretch/>
        </p:blipFill>
        <p:spPr>
          <a:xfrm>
            <a:off x="888137" y="4148326"/>
            <a:ext cx="236243" cy="1276679"/>
          </a:xfrm>
          <a:prstGeom prst="rect">
            <a:avLst/>
          </a:prstGeom>
          <a:noFill/>
          <a:ln>
            <a:noFill/>
          </a:ln>
        </p:spPr>
      </p:pic>
      <p:sp>
        <p:nvSpPr>
          <p:cNvPr id="28" name="Google Shape;482;p8">
            <a:extLst>
              <a:ext uri="{FF2B5EF4-FFF2-40B4-BE49-F238E27FC236}">
                <a16:creationId xmlns:a16="http://schemas.microsoft.com/office/drawing/2014/main" id="{A9091300-FA9F-4855-BF75-C3957D27303C}"/>
              </a:ext>
            </a:extLst>
          </p:cNvPr>
          <p:cNvSpPr txBox="1"/>
          <p:nvPr/>
        </p:nvSpPr>
        <p:spPr>
          <a:xfrm>
            <a:off x="817923"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30" name="Google Shape;483;p8">
            <a:extLst>
              <a:ext uri="{FF2B5EF4-FFF2-40B4-BE49-F238E27FC236}">
                <a16:creationId xmlns:a16="http://schemas.microsoft.com/office/drawing/2014/main" id="{A74452DF-A644-4D35-9819-544D3D89D833}"/>
              </a:ext>
            </a:extLst>
          </p:cNvPr>
          <p:cNvSpPr txBox="1"/>
          <p:nvPr/>
        </p:nvSpPr>
        <p:spPr>
          <a:xfrm>
            <a:off x="1870752" y="5409390"/>
            <a:ext cx="299112"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3</a:t>
            </a:r>
            <a:endParaRPr dirty="0"/>
          </a:p>
        </p:txBody>
      </p:sp>
      <p:sp>
        <p:nvSpPr>
          <p:cNvPr id="31" name="Google Shape;484;p8">
            <a:extLst>
              <a:ext uri="{FF2B5EF4-FFF2-40B4-BE49-F238E27FC236}">
                <a16:creationId xmlns:a16="http://schemas.microsoft.com/office/drawing/2014/main" id="{77E1F237-6208-4272-BD46-81680C31B112}"/>
              </a:ext>
            </a:extLst>
          </p:cNvPr>
          <p:cNvSpPr txBox="1"/>
          <p:nvPr/>
        </p:nvSpPr>
        <p:spPr>
          <a:xfrm>
            <a:off x="2929583" y="5409390"/>
            <a:ext cx="226448" cy="313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6</a:t>
            </a:r>
            <a:endParaRPr dirty="0"/>
          </a:p>
        </p:txBody>
      </p:sp>
      <p:sp>
        <p:nvSpPr>
          <p:cNvPr id="32" name="Google Shape;485;p8">
            <a:extLst>
              <a:ext uri="{FF2B5EF4-FFF2-40B4-BE49-F238E27FC236}">
                <a16:creationId xmlns:a16="http://schemas.microsoft.com/office/drawing/2014/main" id="{6B9F4F88-16A9-4082-A828-78BDBD70A817}"/>
              </a:ext>
            </a:extLst>
          </p:cNvPr>
          <p:cNvSpPr txBox="1"/>
          <p:nvPr/>
        </p:nvSpPr>
        <p:spPr>
          <a:xfrm>
            <a:off x="3156031" y="5649411"/>
            <a:ext cx="85060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Miles</a:t>
            </a:r>
            <a:endParaRPr dirty="0"/>
          </a:p>
        </p:txBody>
      </p:sp>
      <p:grpSp>
        <p:nvGrpSpPr>
          <p:cNvPr id="33" name="Google Shape;486;p8">
            <a:extLst>
              <a:ext uri="{FF2B5EF4-FFF2-40B4-BE49-F238E27FC236}">
                <a16:creationId xmlns:a16="http://schemas.microsoft.com/office/drawing/2014/main" id="{544F5B82-E24A-44C5-8856-B8CA81EDD64D}"/>
              </a:ext>
            </a:extLst>
          </p:cNvPr>
          <p:cNvGrpSpPr/>
          <p:nvPr/>
        </p:nvGrpSpPr>
        <p:grpSpPr>
          <a:xfrm>
            <a:off x="6518496" y="1137916"/>
            <a:ext cx="559245" cy="1074669"/>
            <a:chOff x="6118076" y="1297066"/>
            <a:chExt cx="435276" cy="836444"/>
          </a:xfrm>
        </p:grpSpPr>
        <p:pic>
          <p:nvPicPr>
            <p:cNvPr id="34" name="Google Shape;487;p8">
              <a:extLst>
                <a:ext uri="{FF2B5EF4-FFF2-40B4-BE49-F238E27FC236}">
                  <a16:creationId xmlns:a16="http://schemas.microsoft.com/office/drawing/2014/main" id="{8EE901C3-3435-4607-B831-B48E24D9D020}"/>
                </a:ext>
              </a:extLst>
            </p:cNvPr>
            <p:cNvPicPr preferRelativeResize="0"/>
            <p:nvPr/>
          </p:nvPicPr>
          <p:blipFill rotWithShape="1">
            <a:blip r:embed="rId5">
              <a:alphaModFix/>
            </a:blip>
            <a:srcRect r="15799"/>
            <a:stretch/>
          </p:blipFill>
          <p:spPr>
            <a:xfrm>
              <a:off x="6118076" y="1585635"/>
              <a:ext cx="435276" cy="547875"/>
            </a:xfrm>
            <a:prstGeom prst="rect">
              <a:avLst/>
            </a:prstGeom>
            <a:noFill/>
            <a:ln>
              <a:noFill/>
            </a:ln>
          </p:spPr>
        </p:pic>
        <p:sp>
          <p:nvSpPr>
            <p:cNvPr id="35" name="Google Shape;488;p8">
              <a:extLst>
                <a:ext uri="{FF2B5EF4-FFF2-40B4-BE49-F238E27FC236}">
                  <a16:creationId xmlns:a16="http://schemas.microsoft.com/office/drawing/2014/main" id="{F3A51F47-263B-4DF6-B2AA-767B9693E54E}"/>
                </a:ext>
              </a:extLst>
            </p:cNvPr>
            <p:cNvSpPr txBox="1"/>
            <p:nvPr/>
          </p:nvSpPr>
          <p:spPr>
            <a:xfrm>
              <a:off x="6196947" y="1297066"/>
              <a:ext cx="291077" cy="3114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rgbClr val="000000"/>
                  </a:solidFill>
                  <a:latin typeface="Century Gothic"/>
                  <a:ea typeface="Century Gothic"/>
                  <a:cs typeface="Century Gothic"/>
                  <a:sym typeface="Century Gothic"/>
                </a:rPr>
                <a:t>N</a:t>
              </a:r>
              <a:endParaRPr dirty="0"/>
            </a:p>
          </p:txBody>
        </p:sp>
      </p:grpSp>
      <p:grpSp>
        <p:nvGrpSpPr>
          <p:cNvPr id="37" name="Google Shape;401;p37">
            <a:extLst>
              <a:ext uri="{FF2B5EF4-FFF2-40B4-BE49-F238E27FC236}">
                <a16:creationId xmlns:a16="http://schemas.microsoft.com/office/drawing/2014/main" id="{538CD25E-E87F-4843-8FFD-3C4C2E877E23}"/>
              </a:ext>
            </a:extLst>
          </p:cNvPr>
          <p:cNvGrpSpPr/>
          <p:nvPr/>
        </p:nvGrpSpPr>
        <p:grpSpPr>
          <a:xfrm>
            <a:off x="7283649" y="3429000"/>
            <a:ext cx="3690966" cy="1073442"/>
            <a:chOff x="7734300" y="3581401"/>
            <a:chExt cx="3690966" cy="1073442"/>
          </a:xfrm>
        </p:grpSpPr>
        <p:sp>
          <p:nvSpPr>
            <p:cNvPr id="38" name="Google Shape;402;p37">
              <a:extLst>
                <a:ext uri="{FF2B5EF4-FFF2-40B4-BE49-F238E27FC236}">
                  <a16:creationId xmlns:a16="http://schemas.microsoft.com/office/drawing/2014/main" id="{6947F280-AED5-4BAF-9FAE-99FA44BBECCD}"/>
                </a:ext>
              </a:extLst>
            </p:cNvPr>
            <p:cNvSpPr txBox="1"/>
            <p:nvPr/>
          </p:nvSpPr>
          <p:spPr>
            <a:xfrm>
              <a:off x="8159750" y="3615907"/>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Browns Ferry Nuclear Plant</a:t>
              </a:r>
              <a:endParaRPr/>
            </a:p>
          </p:txBody>
        </p:sp>
        <p:sp>
          <p:nvSpPr>
            <p:cNvPr id="39" name="Google Shape;403;p37">
              <a:extLst>
                <a:ext uri="{FF2B5EF4-FFF2-40B4-BE49-F238E27FC236}">
                  <a16:creationId xmlns:a16="http://schemas.microsoft.com/office/drawing/2014/main" id="{E39F44A6-FB88-492C-8291-B1729F9D7618}"/>
                </a:ext>
              </a:extLst>
            </p:cNvPr>
            <p:cNvSpPr txBox="1"/>
            <p:nvPr/>
          </p:nvSpPr>
          <p:spPr>
            <a:xfrm>
              <a:off x="8159750" y="3986782"/>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Mixing Zone</a:t>
              </a:r>
              <a:endParaRPr/>
            </a:p>
          </p:txBody>
        </p:sp>
        <p:sp>
          <p:nvSpPr>
            <p:cNvPr id="40" name="Google Shape;404;p37">
              <a:extLst>
                <a:ext uri="{FF2B5EF4-FFF2-40B4-BE49-F238E27FC236}">
                  <a16:creationId xmlns:a16="http://schemas.microsoft.com/office/drawing/2014/main" id="{0AFB31D5-1907-42B3-9EF5-354C1104FBA0}"/>
                </a:ext>
              </a:extLst>
            </p:cNvPr>
            <p:cNvSpPr txBox="1"/>
            <p:nvPr/>
          </p:nvSpPr>
          <p:spPr>
            <a:xfrm>
              <a:off x="8159750" y="4337729"/>
              <a:ext cx="32655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grpSp>
          <p:nvGrpSpPr>
            <p:cNvPr id="41" name="Google Shape;405;p37">
              <a:extLst>
                <a:ext uri="{FF2B5EF4-FFF2-40B4-BE49-F238E27FC236}">
                  <a16:creationId xmlns:a16="http://schemas.microsoft.com/office/drawing/2014/main" id="{26BA075C-BA42-475F-B0CC-454F6EEC2670}"/>
                </a:ext>
              </a:extLst>
            </p:cNvPr>
            <p:cNvGrpSpPr/>
            <p:nvPr/>
          </p:nvGrpSpPr>
          <p:grpSpPr>
            <a:xfrm>
              <a:off x="7734300" y="3581401"/>
              <a:ext cx="2865120" cy="1073442"/>
              <a:chOff x="7734300" y="3581401"/>
              <a:chExt cx="2865120" cy="1073442"/>
            </a:xfrm>
          </p:grpSpPr>
          <p:pic>
            <p:nvPicPr>
              <p:cNvPr id="42" name="Google Shape;406;p37">
                <a:extLst>
                  <a:ext uri="{FF2B5EF4-FFF2-40B4-BE49-F238E27FC236}">
                    <a16:creationId xmlns:a16="http://schemas.microsoft.com/office/drawing/2014/main" id="{0127B75F-CF4B-4B9E-B149-EA625A62459F}"/>
                  </a:ext>
                </a:extLst>
              </p:cNvPr>
              <p:cNvPicPr preferRelativeResize="0"/>
              <p:nvPr/>
            </p:nvPicPr>
            <p:blipFill rotWithShape="1">
              <a:blip r:embed="rId6">
                <a:alphaModFix/>
              </a:blip>
              <a:srcRect/>
              <a:stretch/>
            </p:blipFill>
            <p:spPr>
              <a:xfrm>
                <a:off x="7823017" y="3675619"/>
                <a:ext cx="336733" cy="188355"/>
              </a:xfrm>
              <a:prstGeom prst="rect">
                <a:avLst/>
              </a:prstGeom>
              <a:noFill/>
              <a:ln>
                <a:noFill/>
              </a:ln>
            </p:spPr>
          </p:pic>
          <p:pic>
            <p:nvPicPr>
              <p:cNvPr id="43" name="Google Shape;407;p37">
                <a:extLst>
                  <a:ext uri="{FF2B5EF4-FFF2-40B4-BE49-F238E27FC236}">
                    <a16:creationId xmlns:a16="http://schemas.microsoft.com/office/drawing/2014/main" id="{678D4DF8-6565-4E64-92DB-9CFDB59ED3C1}"/>
                  </a:ext>
                </a:extLst>
              </p:cNvPr>
              <p:cNvPicPr preferRelativeResize="0"/>
              <p:nvPr/>
            </p:nvPicPr>
            <p:blipFill rotWithShape="1">
              <a:blip r:embed="rId7">
                <a:alphaModFix/>
              </a:blip>
              <a:srcRect/>
              <a:stretch/>
            </p:blipFill>
            <p:spPr>
              <a:xfrm>
                <a:off x="7823859" y="4028951"/>
                <a:ext cx="335891" cy="213265"/>
              </a:xfrm>
              <a:prstGeom prst="rect">
                <a:avLst/>
              </a:prstGeom>
              <a:noFill/>
              <a:ln>
                <a:noFill/>
              </a:ln>
            </p:spPr>
          </p:pic>
          <p:pic>
            <p:nvPicPr>
              <p:cNvPr id="44" name="Google Shape;408;p37">
                <a:extLst>
                  <a:ext uri="{FF2B5EF4-FFF2-40B4-BE49-F238E27FC236}">
                    <a16:creationId xmlns:a16="http://schemas.microsoft.com/office/drawing/2014/main" id="{F79E75B5-F4A0-47A9-ADE7-94B6D119A216}"/>
                  </a:ext>
                </a:extLst>
              </p:cNvPr>
              <p:cNvPicPr preferRelativeResize="0"/>
              <p:nvPr/>
            </p:nvPicPr>
            <p:blipFill rotWithShape="1">
              <a:blip r:embed="rId8">
                <a:alphaModFix/>
              </a:blip>
              <a:srcRect/>
              <a:stretch/>
            </p:blipFill>
            <p:spPr>
              <a:xfrm>
                <a:off x="7925818" y="4425882"/>
                <a:ext cx="131129" cy="131470"/>
              </a:xfrm>
              <a:prstGeom prst="rect">
                <a:avLst/>
              </a:prstGeom>
              <a:noFill/>
              <a:ln>
                <a:noFill/>
              </a:ln>
            </p:spPr>
          </p:pic>
          <p:sp>
            <p:nvSpPr>
              <p:cNvPr id="45" name="Google Shape;409;p37">
                <a:extLst>
                  <a:ext uri="{FF2B5EF4-FFF2-40B4-BE49-F238E27FC236}">
                    <a16:creationId xmlns:a16="http://schemas.microsoft.com/office/drawing/2014/main" id="{3DF7EA0F-0373-4978-9363-9968E7FAEBFE}"/>
                  </a:ext>
                </a:extLst>
              </p:cNvPr>
              <p:cNvSpPr/>
              <p:nvPr/>
            </p:nvSpPr>
            <p:spPr>
              <a:xfrm>
                <a:off x="7734300" y="3581401"/>
                <a:ext cx="2865120" cy="1073442"/>
              </a:xfrm>
              <a:prstGeom prst="rect">
                <a:avLst/>
              </a:prstGeom>
              <a:no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47" name="Google Shape;390;p37">
            <a:extLst>
              <a:ext uri="{FF2B5EF4-FFF2-40B4-BE49-F238E27FC236}">
                <a16:creationId xmlns:a16="http://schemas.microsoft.com/office/drawing/2014/main" id="{87E82F6B-F098-4E64-B8DD-4A9DDD4B4C54}"/>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panose="020B0502020202020204" pitchFamily="34" charset="0"/>
                <a:sym typeface="Arial"/>
              </a:rPr>
              <a:t>Image source: Lisa Dong</a:t>
            </a:r>
            <a:endParaRPr sz="1400" b="0" i="0" u="none" strike="noStrike" cap="none">
              <a:solidFill>
                <a:srgbClr val="000000"/>
              </a:solidFill>
              <a:latin typeface="Century Gothic" panose="020B0502020202020204" pitchFamily="34" charset="0"/>
              <a:sym typeface="Arial"/>
            </a:endParaRPr>
          </a:p>
        </p:txBody>
      </p:sp>
      <p:graphicFrame>
        <p:nvGraphicFramePr>
          <p:cNvPr id="48" name="Google Shape;343;p38">
            <a:extLst>
              <a:ext uri="{FF2B5EF4-FFF2-40B4-BE49-F238E27FC236}">
                <a16:creationId xmlns:a16="http://schemas.microsoft.com/office/drawing/2014/main" id="{96DA40FA-84EF-4735-BE6D-56BE733C1F3B}"/>
              </a:ext>
            </a:extLst>
          </p:cNvPr>
          <p:cNvGraphicFramePr/>
          <p:nvPr>
            <p:extLst>
              <p:ext uri="{D42A27DB-BD31-4B8C-83A1-F6EECF244321}">
                <p14:modId xmlns:p14="http://schemas.microsoft.com/office/powerpoint/2010/main" val="2242976347"/>
              </p:ext>
            </p:extLst>
          </p:nvPr>
        </p:nvGraphicFramePr>
        <p:xfrm>
          <a:off x="7283649" y="1117338"/>
          <a:ext cx="4722666" cy="1188630"/>
        </p:xfrm>
        <a:graphic>
          <a:graphicData uri="http://schemas.openxmlformats.org/drawingml/2006/table">
            <a:tbl>
              <a:tblPr>
                <a:noFill/>
              </a:tblPr>
              <a:tblGrid>
                <a:gridCol w="1615482">
                  <a:extLst>
                    <a:ext uri="{9D8B030D-6E8A-4147-A177-3AD203B41FA5}">
                      <a16:colId xmlns:a16="http://schemas.microsoft.com/office/drawing/2014/main" val="20000"/>
                    </a:ext>
                  </a:extLst>
                </a:gridCol>
                <a:gridCol w="1056442">
                  <a:extLst>
                    <a:ext uri="{9D8B030D-6E8A-4147-A177-3AD203B41FA5}">
                      <a16:colId xmlns:a16="http://schemas.microsoft.com/office/drawing/2014/main" val="20001"/>
                    </a:ext>
                  </a:extLst>
                </a:gridCol>
                <a:gridCol w="2050742">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Date, GMT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Flow (</a:t>
                      </a:r>
                      <a:r>
                        <a:rPr lang="en-US" sz="1400" b="1" u="none" strike="noStrike" cap="none" dirty="0" err="1">
                          <a:solidFill>
                            <a:schemeClr val="bg1"/>
                          </a:solidFill>
                          <a:latin typeface="Century Gothic"/>
                          <a:ea typeface="Century Gothic"/>
                          <a:cs typeface="Century Gothic"/>
                          <a:sym typeface="Century Gothic"/>
                        </a:rPr>
                        <a:t>cfs</a:t>
                      </a:r>
                      <a:r>
                        <a:rPr lang="en-US" sz="1400" b="1" u="none" strike="noStrike" cap="none" dirty="0">
                          <a:solidFill>
                            <a:schemeClr val="bg1"/>
                          </a:solidFill>
                          <a:latin typeface="Century Gothic"/>
                          <a:ea typeface="Century Gothic"/>
                          <a:cs typeface="Century Gothic"/>
                          <a:sym typeface="Century Gothic"/>
                        </a:rPr>
                        <a:t>)</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Century Gothic"/>
                          <a:ea typeface="Century Gothic"/>
                          <a:cs typeface="Century Gothic"/>
                          <a:sym typeface="Century Gothic"/>
                        </a:rPr>
                        <a:t>Air Temperature (</a:t>
                      </a:r>
                      <a:r>
                        <a:rPr lang="en-US" sz="1400" b="1" u="none" strike="noStrike" cap="none" dirty="0">
                          <a:solidFill>
                            <a:schemeClr val="bg1"/>
                          </a:solidFill>
                          <a:latin typeface="Century Gothic" panose="020B0502020202020204" pitchFamily="34" charset="0"/>
                          <a:ea typeface="Century Gothic"/>
                          <a:cs typeface="Century Gothic"/>
                          <a:sym typeface="Century Gothic"/>
                        </a:rPr>
                        <a:t>°</a:t>
                      </a:r>
                      <a:r>
                        <a:rPr lang="en-US" sz="1400" b="1" u="none" strike="noStrike" cap="none" dirty="0">
                          <a:solidFill>
                            <a:schemeClr val="bg1"/>
                          </a:solidFill>
                          <a:latin typeface="Century Gothic"/>
                          <a:ea typeface="Century Gothic"/>
                          <a:cs typeface="Century Gothic"/>
                          <a:sym typeface="Century Gothic"/>
                        </a:rPr>
                        <a:t>F)</a:t>
                      </a:r>
                      <a:endParaRPr sz="1400" b="1" u="none" strike="noStrike" cap="none" dirty="0">
                        <a:solidFill>
                          <a:schemeClr val="bg1"/>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9A14B"/>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4/13/2018, 18:16</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tx1">
                              <a:lumMod val="75000"/>
                              <a:lumOff val="25000"/>
                            </a:schemeClr>
                          </a:solidFill>
                          <a:latin typeface="Century Gothic"/>
                          <a:ea typeface="Century Gothic"/>
                          <a:cs typeface="Century Gothic"/>
                          <a:sym typeface="Century Gothic"/>
                        </a:rPr>
                        <a:t>40538.0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72.3</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T w="9525" cap="flat" cmpd="sng">
                      <a:solidFill>
                        <a:srgbClr val="000000"/>
                      </a:solidFill>
                      <a:prstDash val="solid"/>
                      <a:round/>
                      <a:headEnd type="none" w="sm" len="sm"/>
                      <a:tailEnd type="none" w="sm" len="sm"/>
                    </a:lnT>
                    <a:solidFill>
                      <a:srgbClr val="FFF6DD"/>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4/29/2018, 16:04</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107671.0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56.2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DF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9449886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44" name="Picture 43" descr="A picture containing sitting, photo, colorful, table&#10;&#10;Description automatically generated">
            <a:extLst>
              <a:ext uri="{FF2B5EF4-FFF2-40B4-BE49-F238E27FC236}">
                <a16:creationId xmlns:a16="http://schemas.microsoft.com/office/drawing/2014/main" id="{879580F9-CEC1-43FB-8838-6B3B7EE4F047}"/>
              </a:ext>
            </a:extLst>
          </p:cNvPr>
          <p:cNvPicPr>
            <a:picLocks noChangeAspect="1"/>
          </p:cNvPicPr>
          <p:nvPr/>
        </p:nvPicPr>
        <p:blipFill rotWithShape="1">
          <a:blip r:embed="rId3">
            <a:extLst>
              <a:ext uri="{28A0092B-C50C-407E-A947-70E740481C1C}">
                <a14:useLocalDpi xmlns:a14="http://schemas.microsoft.com/office/drawing/2010/main" val="0"/>
              </a:ext>
            </a:extLst>
          </a:blip>
          <a:srcRect l="487" t="452" r="1"/>
          <a:stretch/>
        </p:blipFill>
        <p:spPr>
          <a:xfrm>
            <a:off x="438669" y="1344857"/>
            <a:ext cx="5687120" cy="4394762"/>
          </a:xfrm>
          <a:prstGeom prst="rect">
            <a:avLst/>
          </a:prstGeom>
          <a:ln w="12700">
            <a:solidFill>
              <a:schemeClr val="tx1">
                <a:lumMod val="75000"/>
                <a:lumOff val="25000"/>
              </a:schemeClr>
            </a:solidFill>
          </a:ln>
        </p:spPr>
      </p:pic>
      <p:grpSp>
        <p:nvGrpSpPr>
          <p:cNvPr id="588" name="Google Shape;588;p46"/>
          <p:cNvGrpSpPr>
            <a:grpSpLocks noChangeAspect="1"/>
          </p:cNvGrpSpPr>
          <p:nvPr/>
        </p:nvGrpSpPr>
        <p:grpSpPr>
          <a:xfrm>
            <a:off x="5640367" y="1345312"/>
            <a:ext cx="546533" cy="947795"/>
            <a:chOff x="6115782" y="1297066"/>
            <a:chExt cx="435276" cy="754854"/>
          </a:xfrm>
        </p:grpSpPr>
        <p:pic>
          <p:nvPicPr>
            <p:cNvPr id="589" name="Google Shape;589;p46"/>
            <p:cNvPicPr preferRelativeResize="0">
              <a:picLocks noChangeAspect="1"/>
            </p:cNvPicPr>
            <p:nvPr/>
          </p:nvPicPr>
          <p:blipFill rotWithShape="1">
            <a:blip r:embed="rId4">
              <a:alphaModFix/>
            </a:blip>
            <a:srcRect r="15799"/>
            <a:stretch/>
          </p:blipFill>
          <p:spPr>
            <a:xfrm>
              <a:off x="6115782" y="1504045"/>
              <a:ext cx="435276" cy="547875"/>
            </a:xfrm>
            <a:prstGeom prst="rect">
              <a:avLst/>
            </a:prstGeom>
            <a:noFill/>
            <a:ln>
              <a:noFill/>
            </a:ln>
          </p:spPr>
        </p:pic>
        <p:sp>
          <p:nvSpPr>
            <p:cNvPr id="590" name="Google Shape;590;p46"/>
            <p:cNvSpPr txBox="1"/>
            <p:nvPr/>
          </p:nvSpPr>
          <p:spPr>
            <a:xfrm>
              <a:off x="6196947" y="1297066"/>
              <a:ext cx="291077" cy="2475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entury Gothic"/>
                  <a:ea typeface="Century Gothic"/>
                  <a:cs typeface="Century Gothic"/>
                  <a:sym typeface="Century Gothic"/>
                </a:rPr>
                <a:t>N</a:t>
              </a:r>
              <a:endParaRPr sz="1800" dirty="0"/>
            </a:p>
          </p:txBody>
        </p:sp>
      </p:grpSp>
      <p:sp>
        <p:nvSpPr>
          <p:cNvPr id="596" name="Google Shape;596;p46"/>
          <p:cNvSpPr txBox="1"/>
          <p:nvPr/>
        </p:nvSpPr>
        <p:spPr>
          <a:xfrm>
            <a:off x="485440" y="5205902"/>
            <a:ext cx="6573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597" name="Google Shape;597;p46"/>
          <p:cNvSpPr txBox="1"/>
          <p:nvPr/>
        </p:nvSpPr>
        <p:spPr>
          <a:xfrm>
            <a:off x="1436423" y="5205271"/>
            <a:ext cx="6573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2</a:t>
            </a:r>
            <a:endParaRPr dirty="0"/>
          </a:p>
        </p:txBody>
      </p:sp>
      <p:sp>
        <p:nvSpPr>
          <p:cNvPr id="598" name="Google Shape;598;p46"/>
          <p:cNvSpPr txBox="1"/>
          <p:nvPr/>
        </p:nvSpPr>
        <p:spPr>
          <a:xfrm>
            <a:off x="2387627" y="5207313"/>
            <a:ext cx="49768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4</a:t>
            </a:r>
            <a:endParaRPr dirty="0"/>
          </a:p>
        </p:txBody>
      </p:sp>
      <p:sp>
        <p:nvSpPr>
          <p:cNvPr id="599" name="Google Shape;599;p46"/>
          <p:cNvSpPr txBox="1"/>
          <p:nvPr/>
        </p:nvSpPr>
        <p:spPr>
          <a:xfrm>
            <a:off x="2585628" y="5359139"/>
            <a:ext cx="167643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Miles</a:t>
            </a:r>
            <a:endParaRPr dirty="0"/>
          </a:p>
        </p:txBody>
      </p:sp>
      <p:sp>
        <p:nvSpPr>
          <p:cNvPr id="601" name="Google Shape;601;p46"/>
          <p:cNvSpPr txBox="1"/>
          <p:nvPr/>
        </p:nvSpPr>
        <p:spPr>
          <a:xfrm>
            <a:off x="1491918" y="1344993"/>
            <a:ext cx="3781264" cy="476682"/>
          </a:xfrm>
          <a:prstGeom prst="roundRect">
            <a:avLst/>
          </a:prstGeom>
          <a:solidFill>
            <a:schemeClr val="tx1">
              <a:alpha val="55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dirty="0">
                <a:solidFill>
                  <a:schemeClr val="bg1"/>
                </a:solidFill>
                <a:latin typeface="Century Gothic"/>
                <a:ea typeface="Century Gothic"/>
                <a:cs typeface="Century Gothic"/>
                <a:sym typeface="Century Gothic"/>
              </a:rPr>
              <a:t>Model 09/6/2019 2:00 pm</a:t>
            </a:r>
            <a:endParaRPr sz="2200" b="1" i="0" u="none" strike="noStrike" cap="none" dirty="0">
              <a:solidFill>
                <a:schemeClr val="bg1"/>
              </a:solidFill>
              <a:latin typeface="Century Gothic"/>
              <a:ea typeface="Century Gothic"/>
              <a:cs typeface="Century Gothic"/>
              <a:sym typeface="Century Gothic"/>
            </a:endParaRPr>
          </a:p>
        </p:txBody>
      </p:sp>
      <p:sp>
        <p:nvSpPr>
          <p:cNvPr id="33" name="Google Shape;359;p36">
            <a:extLst>
              <a:ext uri="{FF2B5EF4-FFF2-40B4-BE49-F238E27FC236}">
                <a16:creationId xmlns:a16="http://schemas.microsoft.com/office/drawing/2014/main" id="{CB6F9138-C3CB-41FD-9050-9DF494D12909}"/>
              </a:ext>
            </a:extLst>
          </p:cNvPr>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ECOSTRESS: MODEL COMPARISON</a:t>
            </a:r>
            <a:endParaRPr sz="4000" dirty="0"/>
          </a:p>
        </p:txBody>
      </p:sp>
      <p:sp>
        <p:nvSpPr>
          <p:cNvPr id="32" name="Google Shape;390;p37">
            <a:extLst>
              <a:ext uri="{FF2B5EF4-FFF2-40B4-BE49-F238E27FC236}">
                <a16:creationId xmlns:a16="http://schemas.microsoft.com/office/drawing/2014/main" id="{B08B912B-31D1-484E-8CE2-55BA202ABEAC}"/>
              </a:ext>
            </a:extLst>
          </p:cNvPr>
          <p:cNvSpPr txBox="1"/>
          <p:nvPr/>
        </p:nvSpPr>
        <p:spPr>
          <a:xfrm>
            <a:off x="9071370" y="6562884"/>
            <a:ext cx="312063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panose="020B0502020202020204" pitchFamily="34" charset="0"/>
                <a:sym typeface="Arial"/>
              </a:rPr>
              <a:t>Image source: Lisa Dong</a:t>
            </a:r>
            <a:endParaRPr sz="1400" b="0" i="0" u="none" strike="noStrike" cap="none" dirty="0">
              <a:solidFill>
                <a:srgbClr val="000000"/>
              </a:solidFill>
              <a:latin typeface="Century Gothic" panose="020B0502020202020204" pitchFamily="34" charset="0"/>
              <a:sym typeface="Arial"/>
            </a:endParaRPr>
          </a:p>
        </p:txBody>
      </p:sp>
      <p:grpSp>
        <p:nvGrpSpPr>
          <p:cNvPr id="10" name="Group 9">
            <a:extLst>
              <a:ext uri="{FF2B5EF4-FFF2-40B4-BE49-F238E27FC236}">
                <a16:creationId xmlns:a16="http://schemas.microsoft.com/office/drawing/2014/main" id="{F35D8520-AA83-47A0-8DF6-67C696F33051}"/>
              </a:ext>
            </a:extLst>
          </p:cNvPr>
          <p:cNvGrpSpPr/>
          <p:nvPr/>
        </p:nvGrpSpPr>
        <p:grpSpPr>
          <a:xfrm>
            <a:off x="6227700" y="1342631"/>
            <a:ext cx="5687339" cy="4398769"/>
            <a:chOff x="6227700" y="1342631"/>
            <a:chExt cx="5687339" cy="4398769"/>
          </a:xfrm>
        </p:grpSpPr>
        <p:pic>
          <p:nvPicPr>
            <p:cNvPr id="45" name="Picture 44" descr="A picture containing text, map, bird, table&#10;&#10;Description automatically generated">
              <a:extLst>
                <a:ext uri="{FF2B5EF4-FFF2-40B4-BE49-F238E27FC236}">
                  <a16:creationId xmlns:a16="http://schemas.microsoft.com/office/drawing/2014/main" id="{1DCB8068-D6A0-45C5-9056-77737C6E84B6}"/>
                </a:ext>
              </a:extLst>
            </p:cNvPr>
            <p:cNvPicPr>
              <a:picLocks noChangeAspect="1"/>
            </p:cNvPicPr>
            <p:nvPr/>
          </p:nvPicPr>
          <p:blipFill rotWithShape="1">
            <a:blip r:embed="rId5">
              <a:extLst>
                <a:ext uri="{28A0092B-C50C-407E-A947-70E740481C1C}">
                  <a14:useLocalDpi xmlns:a14="http://schemas.microsoft.com/office/drawing/2010/main" val="0"/>
                </a:ext>
              </a:extLst>
            </a:blip>
            <a:srcRect l="21" t="532" r="1918" b="1378"/>
            <a:stretch/>
          </p:blipFill>
          <p:spPr>
            <a:xfrm>
              <a:off x="6227700" y="1346636"/>
              <a:ext cx="5687339" cy="4394764"/>
            </a:xfrm>
            <a:prstGeom prst="rect">
              <a:avLst/>
            </a:prstGeom>
            <a:ln w="12700">
              <a:solidFill>
                <a:schemeClr val="tx1">
                  <a:lumMod val="75000"/>
                  <a:lumOff val="25000"/>
                </a:schemeClr>
              </a:solidFill>
            </a:ln>
          </p:spPr>
        </p:pic>
        <p:sp>
          <p:nvSpPr>
            <p:cNvPr id="600" name="Google Shape;600;p46"/>
            <p:cNvSpPr txBox="1"/>
            <p:nvPr/>
          </p:nvSpPr>
          <p:spPr>
            <a:xfrm>
              <a:off x="6940177" y="1342631"/>
              <a:ext cx="4349552" cy="476682"/>
            </a:xfrm>
            <a:prstGeom prst="roundRect">
              <a:avLst/>
            </a:prstGeom>
            <a:solidFill>
              <a:schemeClr val="tx1">
                <a:alpha val="55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dirty="0">
                  <a:solidFill>
                    <a:schemeClr val="bg1"/>
                  </a:solidFill>
                  <a:latin typeface="Century Gothic"/>
                  <a:ea typeface="Century Gothic"/>
                  <a:cs typeface="Century Gothic"/>
                  <a:sym typeface="Century Gothic"/>
                </a:rPr>
                <a:t>ECOSTRESS 09/6/2019 1:49 pm</a:t>
              </a:r>
              <a:endParaRPr sz="2200" b="1" i="0" u="none" strike="noStrike" cap="none" dirty="0">
                <a:solidFill>
                  <a:schemeClr val="bg1"/>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8A8F22FC-6945-40A7-AB60-2B6C17469196}"/>
                </a:ext>
              </a:extLst>
            </p:cNvPr>
            <p:cNvGrpSpPr/>
            <p:nvPr/>
          </p:nvGrpSpPr>
          <p:grpSpPr>
            <a:xfrm>
              <a:off x="10919637" y="1977001"/>
              <a:ext cx="969240" cy="1200026"/>
              <a:chOff x="10908525" y="1975220"/>
              <a:chExt cx="969240" cy="1200026"/>
            </a:xfrm>
          </p:grpSpPr>
          <p:sp>
            <p:nvSpPr>
              <p:cNvPr id="5" name="Rectangle 4">
                <a:extLst>
                  <a:ext uri="{FF2B5EF4-FFF2-40B4-BE49-F238E27FC236}">
                    <a16:creationId xmlns:a16="http://schemas.microsoft.com/office/drawing/2014/main" id="{F8072F53-65D0-4693-936E-D7F983B03FE5}"/>
                  </a:ext>
                </a:extLst>
              </p:cNvPr>
              <p:cNvSpPr/>
              <p:nvPr/>
            </p:nvSpPr>
            <p:spPr>
              <a:xfrm>
                <a:off x="10908525" y="1975220"/>
                <a:ext cx="833695" cy="1200026"/>
              </a:xfrm>
              <a:prstGeom prst="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43B06D10-27DD-4CD4-8CA5-8F5371480E89}"/>
                  </a:ext>
                </a:extLst>
              </p:cNvPr>
              <p:cNvGrpSpPr>
                <a:grpSpLocks noChangeAspect="1"/>
              </p:cNvGrpSpPr>
              <p:nvPr/>
            </p:nvGrpSpPr>
            <p:grpSpPr>
              <a:xfrm>
                <a:off x="11001640" y="2008753"/>
                <a:ext cx="876125" cy="1089578"/>
                <a:chOff x="11279781" y="3604022"/>
                <a:chExt cx="1174245" cy="1460330"/>
              </a:xfrm>
            </p:grpSpPr>
            <p:pic>
              <p:nvPicPr>
                <p:cNvPr id="38" name="Picture 37">
                  <a:extLst>
                    <a:ext uri="{FF2B5EF4-FFF2-40B4-BE49-F238E27FC236}">
                      <a16:creationId xmlns:a16="http://schemas.microsoft.com/office/drawing/2014/main" id="{4B2130CC-B513-4139-AC94-6909644D9E8D}"/>
                    </a:ext>
                  </a:extLst>
                </p:cNvPr>
                <p:cNvPicPr>
                  <a:picLocks noChangeAspect="1"/>
                </p:cNvPicPr>
                <p:nvPr/>
              </p:nvPicPr>
              <p:blipFill rotWithShape="1">
                <a:blip r:embed="rId6"/>
                <a:srcRect l="5551" t="3803" r="10563" b="5659"/>
                <a:stretch/>
              </p:blipFill>
              <p:spPr>
                <a:xfrm>
                  <a:off x="11279781" y="3658670"/>
                  <a:ext cx="273240" cy="1405682"/>
                </a:xfrm>
                <a:prstGeom prst="rect">
                  <a:avLst/>
                </a:prstGeom>
                <a:ln w="12700">
                  <a:solidFill>
                    <a:schemeClr val="tx1">
                      <a:lumMod val="75000"/>
                      <a:lumOff val="25000"/>
                    </a:schemeClr>
                  </a:solidFill>
                </a:ln>
              </p:spPr>
            </p:pic>
            <p:grpSp>
              <p:nvGrpSpPr>
                <p:cNvPr id="39" name="Google Shape;591;p46">
                  <a:extLst>
                    <a:ext uri="{FF2B5EF4-FFF2-40B4-BE49-F238E27FC236}">
                      <a16:creationId xmlns:a16="http://schemas.microsoft.com/office/drawing/2014/main" id="{77F10DD7-8246-46CC-8752-A8180F9424F8}"/>
                    </a:ext>
                  </a:extLst>
                </p:cNvPr>
                <p:cNvGrpSpPr/>
                <p:nvPr/>
              </p:nvGrpSpPr>
              <p:grpSpPr>
                <a:xfrm>
                  <a:off x="11512240" y="3604022"/>
                  <a:ext cx="941786" cy="1460330"/>
                  <a:chOff x="1392252" y="4242216"/>
                  <a:chExt cx="768459" cy="1229665"/>
                </a:xfrm>
              </p:grpSpPr>
              <p:sp>
                <p:nvSpPr>
                  <p:cNvPr id="40" name="Google Shape;593;p46">
                    <a:extLst>
                      <a:ext uri="{FF2B5EF4-FFF2-40B4-BE49-F238E27FC236}">
                        <a16:creationId xmlns:a16="http://schemas.microsoft.com/office/drawing/2014/main" id="{05EC8C40-CFBC-448B-B047-1E97F929F003}"/>
                      </a:ext>
                    </a:extLst>
                  </p:cNvPr>
                  <p:cNvSpPr txBox="1"/>
                  <p:nvPr/>
                </p:nvSpPr>
                <p:spPr>
                  <a:xfrm>
                    <a:off x="1394393" y="5212753"/>
                    <a:ext cx="712285" cy="259128"/>
                  </a:xfrm>
                  <a:prstGeom prst="rect">
                    <a:avLst/>
                  </a:prstGeom>
                  <a:noFill/>
                  <a:ln w="12700">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25</a:t>
                    </a:r>
                    <a:r>
                      <a:rPr lang="en-US" sz="1400" b="1" i="0" u="none" strike="noStrike" cap="none" dirty="0">
                        <a:solidFill>
                          <a:srgbClr val="000000"/>
                        </a:solidFill>
                        <a:latin typeface="Century Gothic"/>
                        <a:ea typeface="Century Gothic"/>
                        <a:cs typeface="Century Gothic"/>
                        <a:sym typeface="Century Gothic"/>
                      </a:rPr>
                      <a:t>°</a:t>
                    </a:r>
                    <a:r>
                      <a:rPr lang="en-US" b="1" dirty="0">
                        <a:latin typeface="Century Gothic"/>
                        <a:ea typeface="Century Gothic"/>
                        <a:cs typeface="Century Gothic"/>
                        <a:sym typeface="Century Gothic"/>
                      </a:rPr>
                      <a:t>C</a:t>
                    </a:r>
                    <a:endParaRPr dirty="0"/>
                  </a:p>
                </p:txBody>
              </p:sp>
              <p:sp>
                <p:nvSpPr>
                  <p:cNvPr id="41" name="Google Shape;594;p46">
                    <a:extLst>
                      <a:ext uri="{FF2B5EF4-FFF2-40B4-BE49-F238E27FC236}">
                        <a16:creationId xmlns:a16="http://schemas.microsoft.com/office/drawing/2014/main" id="{038FCA7E-57D8-452A-B13B-039C9415CC83}"/>
                      </a:ext>
                    </a:extLst>
                  </p:cNvPr>
                  <p:cNvSpPr txBox="1"/>
                  <p:nvPr/>
                </p:nvSpPr>
                <p:spPr>
                  <a:xfrm>
                    <a:off x="1392252" y="4242216"/>
                    <a:ext cx="768459" cy="259128"/>
                  </a:xfrm>
                  <a:prstGeom prst="rect">
                    <a:avLst/>
                  </a:prstGeom>
                  <a:noFill/>
                  <a:ln w="12700">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dirty="0">
                        <a:latin typeface="Century Gothic"/>
                        <a:ea typeface="Century Gothic"/>
                        <a:cs typeface="Century Gothic"/>
                        <a:sym typeface="Century Gothic"/>
                      </a:rPr>
                      <a:t>35</a:t>
                    </a:r>
                    <a:r>
                      <a:rPr lang="en-US" sz="1400" b="1" i="0" u="none" strike="noStrike" cap="none" dirty="0">
                        <a:solidFill>
                          <a:srgbClr val="000000"/>
                        </a:solidFill>
                        <a:latin typeface="Century Gothic"/>
                        <a:ea typeface="Century Gothic"/>
                        <a:cs typeface="Century Gothic"/>
                        <a:sym typeface="Century Gothic"/>
                      </a:rPr>
                      <a:t>°</a:t>
                    </a:r>
                    <a:r>
                      <a:rPr lang="en-US" b="1" dirty="0">
                        <a:latin typeface="Century Gothic"/>
                        <a:ea typeface="Century Gothic"/>
                        <a:cs typeface="Century Gothic"/>
                        <a:sym typeface="Century Gothic"/>
                      </a:rPr>
                      <a:t>C</a:t>
                    </a:r>
                    <a:endParaRPr dirty="0"/>
                  </a:p>
                </p:txBody>
              </p:sp>
            </p:grpSp>
          </p:grpSp>
        </p:grpSp>
        <p:sp>
          <p:nvSpPr>
            <p:cNvPr id="50" name="Google Shape;596;p46">
              <a:extLst>
                <a:ext uri="{FF2B5EF4-FFF2-40B4-BE49-F238E27FC236}">
                  <a16:creationId xmlns:a16="http://schemas.microsoft.com/office/drawing/2014/main" id="{99AC7E4E-7508-45DD-A6BE-FD3049173B8F}"/>
                </a:ext>
              </a:extLst>
            </p:cNvPr>
            <p:cNvSpPr txBox="1"/>
            <p:nvPr/>
          </p:nvSpPr>
          <p:spPr>
            <a:xfrm>
              <a:off x="6325670" y="5241577"/>
              <a:ext cx="6573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0</a:t>
              </a:r>
              <a:endParaRPr dirty="0"/>
            </a:p>
          </p:txBody>
        </p:sp>
        <p:sp>
          <p:nvSpPr>
            <p:cNvPr id="51" name="Google Shape;597;p46">
              <a:extLst>
                <a:ext uri="{FF2B5EF4-FFF2-40B4-BE49-F238E27FC236}">
                  <a16:creationId xmlns:a16="http://schemas.microsoft.com/office/drawing/2014/main" id="{E6FB801F-D6C9-44FA-ADA9-59E37F922727}"/>
                </a:ext>
              </a:extLst>
            </p:cNvPr>
            <p:cNvSpPr txBox="1"/>
            <p:nvPr/>
          </p:nvSpPr>
          <p:spPr>
            <a:xfrm>
              <a:off x="7276653" y="5240946"/>
              <a:ext cx="6573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2</a:t>
              </a:r>
              <a:endParaRPr dirty="0"/>
            </a:p>
          </p:txBody>
        </p:sp>
        <p:sp>
          <p:nvSpPr>
            <p:cNvPr id="52" name="Google Shape;598;p46">
              <a:extLst>
                <a:ext uri="{FF2B5EF4-FFF2-40B4-BE49-F238E27FC236}">
                  <a16:creationId xmlns:a16="http://schemas.microsoft.com/office/drawing/2014/main" id="{A16A5DEA-93A7-4877-AB94-7B0973DD26F2}"/>
                </a:ext>
              </a:extLst>
            </p:cNvPr>
            <p:cNvSpPr txBox="1"/>
            <p:nvPr/>
          </p:nvSpPr>
          <p:spPr>
            <a:xfrm>
              <a:off x="8227857" y="5242988"/>
              <a:ext cx="49768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4</a:t>
              </a:r>
              <a:endParaRPr dirty="0"/>
            </a:p>
          </p:txBody>
        </p:sp>
        <p:sp>
          <p:nvSpPr>
            <p:cNvPr id="53" name="Google Shape;599;p46">
              <a:extLst>
                <a:ext uri="{FF2B5EF4-FFF2-40B4-BE49-F238E27FC236}">
                  <a16:creationId xmlns:a16="http://schemas.microsoft.com/office/drawing/2014/main" id="{BF922FD4-9FA1-4A8E-A969-9704AB7A9B11}"/>
                </a:ext>
              </a:extLst>
            </p:cNvPr>
            <p:cNvSpPr txBox="1"/>
            <p:nvPr/>
          </p:nvSpPr>
          <p:spPr>
            <a:xfrm>
              <a:off x="8425858" y="5394814"/>
              <a:ext cx="167643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Miles</a:t>
              </a:r>
              <a:endParaRPr dirty="0"/>
            </a:p>
          </p:txBody>
        </p:sp>
      </p:grpSp>
      <p:grpSp>
        <p:nvGrpSpPr>
          <p:cNvPr id="7" name="Group 6">
            <a:extLst>
              <a:ext uri="{FF2B5EF4-FFF2-40B4-BE49-F238E27FC236}">
                <a16:creationId xmlns:a16="http://schemas.microsoft.com/office/drawing/2014/main" id="{B576D78A-3846-4F5A-9121-038D0DD7DBBD}"/>
              </a:ext>
            </a:extLst>
          </p:cNvPr>
          <p:cNvGrpSpPr/>
          <p:nvPr/>
        </p:nvGrpSpPr>
        <p:grpSpPr>
          <a:xfrm>
            <a:off x="9070905" y="5317157"/>
            <a:ext cx="2884934" cy="1088040"/>
            <a:chOff x="7494993" y="5871645"/>
            <a:chExt cx="2884934" cy="1088040"/>
          </a:xfrm>
        </p:grpSpPr>
        <p:sp>
          <p:nvSpPr>
            <p:cNvPr id="587" name="Google Shape;587;p46"/>
            <p:cNvSpPr/>
            <p:nvPr/>
          </p:nvSpPr>
          <p:spPr>
            <a:xfrm>
              <a:off x="7494993" y="5871645"/>
              <a:ext cx="2734857" cy="1088040"/>
            </a:xfrm>
            <a:prstGeom prst="rect">
              <a:avLst/>
            </a:prstGeom>
            <a:solidFill>
              <a:schemeClr val="bg1"/>
            </a:solidFill>
            <a:ln w="127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46" name="Picture 45">
              <a:extLst>
                <a:ext uri="{FF2B5EF4-FFF2-40B4-BE49-F238E27FC236}">
                  <a16:creationId xmlns:a16="http://schemas.microsoft.com/office/drawing/2014/main" id="{B89362FA-83E4-4AD3-8BB2-448189502646}"/>
                </a:ext>
              </a:extLst>
            </p:cNvPr>
            <p:cNvPicPr>
              <a:picLocks noChangeAspect="1"/>
            </p:cNvPicPr>
            <p:nvPr/>
          </p:nvPicPr>
          <p:blipFill>
            <a:blip r:embed="rId7"/>
            <a:stretch>
              <a:fillRect/>
            </a:stretch>
          </p:blipFill>
          <p:spPr>
            <a:xfrm>
              <a:off x="7638668" y="6740799"/>
              <a:ext cx="113547" cy="105208"/>
            </a:xfrm>
            <a:prstGeom prst="rect">
              <a:avLst/>
            </a:prstGeom>
          </p:spPr>
        </p:pic>
        <p:sp>
          <p:nvSpPr>
            <p:cNvPr id="48" name="Google Shape;582;p46">
              <a:extLst>
                <a:ext uri="{FF2B5EF4-FFF2-40B4-BE49-F238E27FC236}">
                  <a16:creationId xmlns:a16="http://schemas.microsoft.com/office/drawing/2014/main" id="{DC4BFB62-6930-44B6-9BC6-FD9F1E299865}"/>
                </a:ext>
              </a:extLst>
            </p:cNvPr>
            <p:cNvSpPr txBox="1"/>
            <p:nvPr/>
          </p:nvSpPr>
          <p:spPr>
            <a:xfrm>
              <a:off x="7821916" y="6668413"/>
              <a:ext cx="2558011" cy="2366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Random Points</a:t>
              </a:r>
              <a:endParaRPr dirty="0"/>
            </a:p>
          </p:txBody>
        </p:sp>
        <p:sp>
          <p:nvSpPr>
            <p:cNvPr id="580" name="Google Shape;580;p46"/>
            <p:cNvSpPr txBox="1"/>
            <p:nvPr/>
          </p:nvSpPr>
          <p:spPr>
            <a:xfrm>
              <a:off x="7821916" y="5879126"/>
              <a:ext cx="2558011" cy="2366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Browns Ferry Nuclear Plant</a:t>
              </a:r>
              <a:endParaRPr dirty="0"/>
            </a:p>
          </p:txBody>
        </p:sp>
        <p:sp>
          <p:nvSpPr>
            <p:cNvPr id="581" name="Google Shape;581;p46"/>
            <p:cNvSpPr txBox="1"/>
            <p:nvPr/>
          </p:nvSpPr>
          <p:spPr>
            <a:xfrm>
              <a:off x="7821916" y="6164280"/>
              <a:ext cx="2558011" cy="2366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Mixing Zone</a:t>
              </a:r>
              <a:endParaRPr dirty="0"/>
            </a:p>
          </p:txBody>
        </p:sp>
        <p:sp>
          <p:nvSpPr>
            <p:cNvPr id="582" name="Google Shape;582;p46"/>
            <p:cNvSpPr txBox="1"/>
            <p:nvPr/>
          </p:nvSpPr>
          <p:spPr>
            <a:xfrm>
              <a:off x="7821916" y="6434111"/>
              <a:ext cx="2558011" cy="2366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Temperature Stations</a:t>
              </a:r>
              <a:endParaRPr dirty="0"/>
            </a:p>
          </p:txBody>
        </p:sp>
        <p:pic>
          <p:nvPicPr>
            <p:cNvPr id="584" name="Google Shape;584;p46"/>
            <p:cNvPicPr preferRelativeResize="0"/>
            <p:nvPr/>
          </p:nvPicPr>
          <p:blipFill rotWithShape="1">
            <a:blip r:embed="rId8">
              <a:alphaModFix/>
            </a:blip>
            <a:srcRect/>
            <a:stretch/>
          </p:blipFill>
          <p:spPr>
            <a:xfrm>
              <a:off x="7558139" y="5925037"/>
              <a:ext cx="263777" cy="144820"/>
            </a:xfrm>
            <a:prstGeom prst="rect">
              <a:avLst/>
            </a:prstGeom>
            <a:noFill/>
            <a:ln>
              <a:noFill/>
            </a:ln>
          </p:spPr>
        </p:pic>
        <p:pic>
          <p:nvPicPr>
            <p:cNvPr id="585" name="Google Shape;585;p46"/>
            <p:cNvPicPr preferRelativeResize="0"/>
            <p:nvPr/>
          </p:nvPicPr>
          <p:blipFill rotWithShape="1">
            <a:blip r:embed="rId9">
              <a:alphaModFix/>
            </a:blip>
            <a:srcRect/>
            <a:stretch/>
          </p:blipFill>
          <p:spPr>
            <a:xfrm>
              <a:off x="7558799" y="6196702"/>
              <a:ext cx="263117" cy="163972"/>
            </a:xfrm>
            <a:prstGeom prst="rect">
              <a:avLst/>
            </a:prstGeom>
            <a:noFill/>
            <a:ln>
              <a:noFill/>
            </a:ln>
          </p:spPr>
        </p:pic>
        <p:pic>
          <p:nvPicPr>
            <p:cNvPr id="586" name="Google Shape;586;p46"/>
            <p:cNvPicPr preferRelativeResize="0"/>
            <p:nvPr/>
          </p:nvPicPr>
          <p:blipFill rotWithShape="1">
            <a:blip r:embed="rId10">
              <a:alphaModFix/>
            </a:blip>
            <a:srcRect/>
            <a:stretch/>
          </p:blipFill>
          <p:spPr>
            <a:xfrm>
              <a:off x="7638668" y="6501889"/>
              <a:ext cx="102719" cy="101083"/>
            </a:xfrm>
            <a:prstGeom prst="rect">
              <a:avLst/>
            </a:prstGeom>
            <a:noFill/>
            <a:ln>
              <a:noFill/>
            </a:ln>
          </p:spPr>
        </p:pic>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6b238fd4aa_0_23"/>
          <p:cNvSpPr txBox="1">
            <a:spLocks noGrp="1"/>
          </p:cNvSpPr>
          <p:nvPr>
            <p:ph type="title"/>
          </p:nvPr>
        </p:nvSpPr>
        <p:spPr>
          <a:xfrm>
            <a:off x="495294" y="476433"/>
            <a:ext cx="94740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THE TVA &amp; NUCLEAR POWER</a:t>
            </a:r>
            <a:endParaRPr sz="4000" dirty="0"/>
          </a:p>
        </p:txBody>
      </p:sp>
      <p:sp>
        <p:nvSpPr>
          <p:cNvPr id="131" name="Google Shape;131;g6b238fd4aa_0_23"/>
          <p:cNvSpPr txBox="1"/>
          <p:nvPr/>
        </p:nvSpPr>
        <p:spPr>
          <a:xfrm>
            <a:off x="8731800" y="6513787"/>
            <a:ext cx="3460200" cy="33151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bg1"/>
                </a:solidFill>
                <a:latin typeface="Century Gothic"/>
                <a:ea typeface="Century Gothic"/>
                <a:cs typeface="Century Gothic"/>
                <a:sym typeface="Century Gothic"/>
              </a:rPr>
              <a:t>Image source: Smith, R.</a:t>
            </a:r>
            <a:endParaRPr dirty="0">
              <a:solidFill>
                <a:schemeClr val="bg1"/>
              </a:solidFill>
              <a:latin typeface="Century Gothic"/>
              <a:ea typeface="Century Gothic"/>
              <a:cs typeface="Century Gothic"/>
              <a:sym typeface="Century Gothic"/>
            </a:endParaRPr>
          </a:p>
        </p:txBody>
      </p:sp>
      <p:sp>
        <p:nvSpPr>
          <p:cNvPr id="132" name="Google Shape;132;g6b238fd4aa_0_23"/>
          <p:cNvSpPr txBox="1"/>
          <p:nvPr/>
        </p:nvSpPr>
        <p:spPr>
          <a:xfrm>
            <a:off x="7252698" y="1523988"/>
            <a:ext cx="4029733" cy="4460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E9A14B"/>
              </a:buClr>
              <a:buSzPts val="2400"/>
              <a:buFont typeface="Wingdings 3" panose="05040102010807070707" pitchFamily="18" charset="2"/>
              <a:buChar char="}"/>
            </a:pPr>
            <a:r>
              <a:rPr lang="en-US" sz="2400" b="1" dirty="0">
                <a:solidFill>
                  <a:schemeClr val="tx1">
                    <a:lumMod val="75000"/>
                    <a:lumOff val="25000"/>
                  </a:schemeClr>
                </a:solidFill>
                <a:latin typeface="Century Gothic"/>
                <a:ea typeface="Century Gothic"/>
                <a:cs typeface="Century Gothic"/>
                <a:sym typeface="Century Gothic"/>
              </a:rPr>
              <a:t>Three</a:t>
            </a:r>
            <a:r>
              <a:rPr lang="en-US" sz="2400" dirty="0">
                <a:solidFill>
                  <a:schemeClr val="tx1">
                    <a:lumMod val="75000"/>
                    <a:lumOff val="25000"/>
                  </a:schemeClr>
                </a:solidFill>
                <a:latin typeface="Century Gothic"/>
                <a:ea typeface="Century Gothic"/>
                <a:cs typeface="Century Gothic"/>
                <a:sym typeface="Century Gothic"/>
              </a:rPr>
              <a:t> nuclear power plants</a:t>
            </a:r>
            <a:endParaRPr sz="2400" dirty="0">
              <a:solidFill>
                <a:schemeClr val="tx1">
                  <a:lumMod val="75000"/>
                  <a:lumOff val="25000"/>
                </a:schemeClr>
              </a:solidFill>
              <a:latin typeface="Century Gothic"/>
              <a:ea typeface="Century Gothic"/>
              <a:cs typeface="Century Gothic"/>
              <a:sym typeface="Century Gothic"/>
            </a:endParaRPr>
          </a:p>
          <a:p>
            <a:pPr marL="1257300" lvl="0" indent="-342900" algn="l" rtl="0">
              <a:spcBef>
                <a:spcPts val="0"/>
              </a:spcBef>
              <a:spcAft>
                <a:spcPts val="0"/>
              </a:spcAft>
              <a:buClr>
                <a:srgbClr val="E9A14B"/>
              </a:buClr>
              <a:buFont typeface="Wingdings 3" panose="05040102010807070707" pitchFamily="18" charset="2"/>
              <a:buChar char="}"/>
            </a:pPr>
            <a:endParaRPr sz="2400" dirty="0">
              <a:solidFill>
                <a:schemeClr val="tx1">
                  <a:lumMod val="75000"/>
                  <a:lumOff val="25000"/>
                </a:schemeClr>
              </a:solidFill>
              <a:latin typeface="Century Gothic"/>
              <a:ea typeface="Century Gothic"/>
              <a:cs typeface="Century Gothic"/>
              <a:sym typeface="Century Gothic"/>
            </a:endParaRPr>
          </a:p>
          <a:p>
            <a:pPr marL="457200" lvl="0" indent="-381000" algn="l" rtl="0">
              <a:spcBef>
                <a:spcPts val="0"/>
              </a:spcBef>
              <a:spcAft>
                <a:spcPts val="0"/>
              </a:spcAft>
              <a:buClr>
                <a:srgbClr val="E9A14B"/>
              </a:buClr>
              <a:buSzPts val="2400"/>
              <a:buFont typeface="Wingdings 3" panose="05040102010807070707" pitchFamily="18" charset="2"/>
              <a:buChar char="}"/>
            </a:pPr>
            <a:r>
              <a:rPr lang="en-US" sz="2400" dirty="0">
                <a:solidFill>
                  <a:schemeClr val="tx1">
                    <a:lumMod val="75000"/>
                    <a:lumOff val="25000"/>
                  </a:schemeClr>
                </a:solidFill>
                <a:latin typeface="Century Gothic"/>
                <a:ea typeface="Century Gothic"/>
                <a:cs typeface="Century Gothic"/>
                <a:sym typeface="Century Gothic"/>
              </a:rPr>
              <a:t>Located along the </a:t>
            </a:r>
            <a:r>
              <a:rPr lang="en-US" sz="2400" b="1" dirty="0">
                <a:solidFill>
                  <a:schemeClr val="tx1">
                    <a:lumMod val="75000"/>
                    <a:lumOff val="25000"/>
                  </a:schemeClr>
                </a:solidFill>
                <a:latin typeface="Century Gothic"/>
                <a:ea typeface="Century Gothic"/>
                <a:cs typeface="Century Gothic"/>
                <a:sym typeface="Century Gothic"/>
              </a:rPr>
              <a:t>Tennessee River</a:t>
            </a:r>
            <a:endParaRPr sz="2400" b="1" dirty="0">
              <a:solidFill>
                <a:schemeClr val="tx1">
                  <a:lumMod val="75000"/>
                  <a:lumOff val="25000"/>
                </a:schemeClr>
              </a:solidFill>
              <a:latin typeface="Century Gothic"/>
              <a:ea typeface="Century Gothic"/>
              <a:cs typeface="Century Gothic"/>
              <a:sym typeface="Century Gothic"/>
            </a:endParaRPr>
          </a:p>
          <a:p>
            <a:pPr marL="1257300" lvl="0" indent="-342900" algn="l" rtl="0">
              <a:spcBef>
                <a:spcPts val="0"/>
              </a:spcBef>
              <a:spcAft>
                <a:spcPts val="0"/>
              </a:spcAft>
              <a:buClr>
                <a:srgbClr val="E9A14B"/>
              </a:buClr>
              <a:buFont typeface="Wingdings 3" panose="05040102010807070707" pitchFamily="18" charset="2"/>
              <a:buChar char="}"/>
            </a:pPr>
            <a:endParaRPr sz="2400" dirty="0">
              <a:solidFill>
                <a:schemeClr val="tx1">
                  <a:lumMod val="75000"/>
                  <a:lumOff val="25000"/>
                </a:schemeClr>
              </a:solidFill>
              <a:latin typeface="Century Gothic"/>
              <a:ea typeface="Century Gothic"/>
              <a:cs typeface="Century Gothic"/>
              <a:sym typeface="Century Gothic"/>
            </a:endParaRPr>
          </a:p>
          <a:p>
            <a:pPr marL="457200" lvl="0" indent="-381000" algn="l" rtl="0">
              <a:spcBef>
                <a:spcPts val="0"/>
              </a:spcBef>
              <a:spcAft>
                <a:spcPts val="0"/>
              </a:spcAft>
              <a:buClr>
                <a:srgbClr val="E9A14B"/>
              </a:buClr>
              <a:buSzPts val="2400"/>
              <a:buFont typeface="Wingdings 3" panose="05040102010807070707" pitchFamily="18" charset="2"/>
              <a:buChar char="}"/>
            </a:pPr>
            <a:r>
              <a:rPr lang="en-US" sz="2400" dirty="0">
                <a:solidFill>
                  <a:schemeClr val="tx1">
                    <a:lumMod val="75000"/>
                    <a:lumOff val="25000"/>
                  </a:schemeClr>
                </a:solidFill>
                <a:latin typeface="Century Gothic"/>
                <a:ea typeface="Century Gothic"/>
                <a:cs typeface="Century Gothic"/>
                <a:sym typeface="Century Gothic"/>
              </a:rPr>
              <a:t>TVA’s combined generating capacity is over </a:t>
            </a:r>
            <a:r>
              <a:rPr lang="en-US" sz="2400" b="1" dirty="0">
                <a:solidFill>
                  <a:schemeClr val="tx1">
                    <a:lumMod val="75000"/>
                    <a:lumOff val="25000"/>
                  </a:schemeClr>
                </a:solidFill>
                <a:latin typeface="Century Gothic"/>
                <a:ea typeface="Century Gothic"/>
                <a:cs typeface="Century Gothic"/>
                <a:sym typeface="Century Gothic"/>
              </a:rPr>
              <a:t>7,500 megawatts</a:t>
            </a:r>
            <a:endParaRPr sz="2400" b="1" dirty="0">
              <a:solidFill>
                <a:schemeClr val="tx1">
                  <a:lumMod val="75000"/>
                  <a:lumOff val="25000"/>
                </a:schemeClr>
              </a:solidFill>
              <a:latin typeface="Century Gothic"/>
              <a:ea typeface="Century Gothic"/>
              <a:cs typeface="Century Gothic"/>
              <a:sym typeface="Century Gothic"/>
            </a:endParaRPr>
          </a:p>
        </p:txBody>
      </p:sp>
      <p:pic>
        <p:nvPicPr>
          <p:cNvPr id="133" name="Google Shape;133;g6b238fd4aa_0_23"/>
          <p:cNvPicPr preferRelativeResize="0"/>
          <p:nvPr/>
        </p:nvPicPr>
        <p:blipFill rotWithShape="1">
          <a:blip r:embed="rId3">
            <a:alphaModFix/>
          </a:blip>
          <a:srcRect l="21420" t="-123" r="188" b="123"/>
          <a:stretch/>
        </p:blipFill>
        <p:spPr>
          <a:xfrm>
            <a:off x="492803" y="1523988"/>
            <a:ext cx="6507804" cy="4202924"/>
          </a:xfrm>
          <a:prstGeom prst="rect">
            <a:avLst/>
          </a:prstGeom>
          <a:noFill/>
          <a:ln>
            <a:solidFill>
              <a:schemeClr val="tx1">
                <a:lumMod val="75000"/>
                <a:lumOff val="25000"/>
              </a:schemeClr>
            </a:solidFill>
          </a:ln>
        </p:spPr>
      </p:pic>
      <p:pic>
        <p:nvPicPr>
          <p:cNvPr id="134" name="Google Shape;134;g6b238fd4aa_0_23"/>
          <p:cNvPicPr preferRelativeResize="0"/>
          <p:nvPr/>
        </p:nvPicPr>
        <p:blipFill rotWithShape="1">
          <a:blip r:embed="rId4">
            <a:alphaModFix/>
          </a:blip>
          <a:srcRect l="1953" t="18603" r="3216" b="23593"/>
          <a:stretch/>
        </p:blipFill>
        <p:spPr>
          <a:xfrm rot="10800000" flipH="1">
            <a:off x="635000" y="5441950"/>
            <a:ext cx="2330450" cy="165100"/>
          </a:xfrm>
          <a:prstGeom prst="rect">
            <a:avLst/>
          </a:prstGeom>
          <a:noFill/>
          <a:ln>
            <a:noFill/>
          </a:ln>
        </p:spPr>
      </p:pic>
      <p:sp>
        <p:nvSpPr>
          <p:cNvPr id="135" name="Google Shape;135;g6b238fd4aa_0_23"/>
          <p:cNvSpPr txBox="1"/>
          <p:nvPr/>
        </p:nvSpPr>
        <p:spPr>
          <a:xfrm>
            <a:off x="2934633" y="5334012"/>
            <a:ext cx="7086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Century Gothic"/>
                <a:ea typeface="Century Gothic"/>
                <a:cs typeface="Century Gothic"/>
                <a:sym typeface="Century Gothic"/>
              </a:rPr>
              <a:t>Miles</a:t>
            </a:r>
            <a:endParaRPr b="1" dirty="0">
              <a:latin typeface="Century Gothic"/>
              <a:ea typeface="Century Gothic"/>
              <a:cs typeface="Century Gothic"/>
              <a:sym typeface="Century Gothic"/>
            </a:endParaRPr>
          </a:p>
        </p:txBody>
      </p:sp>
      <p:sp>
        <p:nvSpPr>
          <p:cNvPr id="136" name="Google Shape;136;g6b238fd4aa_0_23"/>
          <p:cNvSpPr txBox="1"/>
          <p:nvPr/>
        </p:nvSpPr>
        <p:spPr>
          <a:xfrm>
            <a:off x="499843" y="5109799"/>
            <a:ext cx="570900" cy="28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Century Gothic"/>
                <a:ea typeface="Century Gothic"/>
                <a:cs typeface="Century Gothic"/>
                <a:sym typeface="Century Gothic"/>
              </a:rPr>
              <a:t>0</a:t>
            </a:r>
            <a:endParaRPr b="1" dirty="0">
              <a:latin typeface="Century Gothic"/>
              <a:ea typeface="Century Gothic"/>
              <a:cs typeface="Century Gothic"/>
              <a:sym typeface="Century Gothic"/>
            </a:endParaRPr>
          </a:p>
        </p:txBody>
      </p:sp>
      <p:sp>
        <p:nvSpPr>
          <p:cNvPr id="137" name="Google Shape;137;g6b238fd4aa_0_23"/>
          <p:cNvSpPr txBox="1"/>
          <p:nvPr/>
        </p:nvSpPr>
        <p:spPr>
          <a:xfrm>
            <a:off x="1605418" y="5109799"/>
            <a:ext cx="570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Century Gothic"/>
                <a:ea typeface="Century Gothic"/>
                <a:cs typeface="Century Gothic"/>
                <a:sym typeface="Century Gothic"/>
              </a:rPr>
              <a:t>20</a:t>
            </a:r>
            <a:endParaRPr b="1" dirty="0">
              <a:latin typeface="Century Gothic"/>
              <a:ea typeface="Century Gothic"/>
              <a:cs typeface="Century Gothic"/>
              <a:sym typeface="Century Gothic"/>
            </a:endParaRPr>
          </a:p>
        </p:txBody>
      </p:sp>
      <p:sp>
        <p:nvSpPr>
          <p:cNvPr id="138" name="Google Shape;138;g6b238fd4aa_0_23"/>
          <p:cNvSpPr txBox="1"/>
          <p:nvPr/>
        </p:nvSpPr>
        <p:spPr>
          <a:xfrm>
            <a:off x="2710993" y="5109799"/>
            <a:ext cx="4377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entury Gothic"/>
                <a:ea typeface="Century Gothic"/>
                <a:cs typeface="Century Gothic"/>
                <a:sym typeface="Century Gothic"/>
              </a:rPr>
              <a:t>40</a:t>
            </a:r>
            <a:endParaRPr b="1">
              <a:latin typeface="Century Gothic"/>
              <a:ea typeface="Century Gothic"/>
              <a:cs typeface="Century Gothic"/>
              <a:sym typeface="Century Gothic"/>
            </a:endParaRPr>
          </a:p>
        </p:txBody>
      </p:sp>
      <p:grpSp>
        <p:nvGrpSpPr>
          <p:cNvPr id="139" name="Google Shape;139;g6b238fd4aa_0_23"/>
          <p:cNvGrpSpPr>
            <a:grpSpLocks noChangeAspect="1"/>
          </p:cNvGrpSpPr>
          <p:nvPr/>
        </p:nvGrpSpPr>
        <p:grpSpPr>
          <a:xfrm>
            <a:off x="566443" y="1552557"/>
            <a:ext cx="464968" cy="1050943"/>
            <a:chOff x="6115772" y="1203481"/>
            <a:chExt cx="440165" cy="851165"/>
          </a:xfrm>
        </p:grpSpPr>
        <p:pic>
          <p:nvPicPr>
            <p:cNvPr id="140" name="Google Shape;140;g6b238fd4aa_0_23"/>
            <p:cNvPicPr preferRelativeResize="0"/>
            <p:nvPr/>
          </p:nvPicPr>
          <p:blipFill rotWithShape="1">
            <a:blip r:embed="rId5">
              <a:alphaModFix/>
            </a:blip>
            <a:srcRect r="15796"/>
            <a:stretch/>
          </p:blipFill>
          <p:spPr>
            <a:xfrm>
              <a:off x="6115772" y="1506777"/>
              <a:ext cx="440165" cy="547869"/>
            </a:xfrm>
            <a:prstGeom prst="rect">
              <a:avLst/>
            </a:prstGeom>
            <a:noFill/>
            <a:ln>
              <a:noFill/>
            </a:ln>
          </p:spPr>
        </p:pic>
        <p:sp>
          <p:nvSpPr>
            <p:cNvPr id="141" name="Google Shape;141;g6b238fd4aa_0_23"/>
            <p:cNvSpPr txBox="1"/>
            <p:nvPr/>
          </p:nvSpPr>
          <p:spPr>
            <a:xfrm flipH="1">
              <a:off x="6284704" y="1203481"/>
              <a:ext cx="102300" cy="30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strike="noStrike" cap="none" dirty="0">
                  <a:solidFill>
                    <a:srgbClr val="000000"/>
                  </a:solidFill>
                  <a:latin typeface="Century Gothic"/>
                  <a:ea typeface="Century Gothic"/>
                  <a:cs typeface="Century Gothic"/>
                  <a:sym typeface="Century Gothic"/>
                </a:rPr>
                <a:t>N</a:t>
              </a:r>
              <a:endParaRPr dirty="0"/>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7"/>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A14B"/>
              </a:buClr>
              <a:buSzPts val="4400"/>
              <a:buFont typeface="Century Gothic"/>
              <a:buNone/>
            </a:pPr>
            <a:r>
              <a:rPr lang="en-US" sz="4000" dirty="0"/>
              <a:t>ECOSTRESS: MODEL VS. SATELLITE</a:t>
            </a:r>
            <a:endParaRPr sz="4000" dirty="0"/>
          </a:p>
        </p:txBody>
      </p:sp>
      <p:graphicFrame>
        <p:nvGraphicFramePr>
          <p:cNvPr id="608" name="Google Shape;608;p47"/>
          <p:cNvGraphicFramePr>
            <a:graphicFrameLocks/>
          </p:cNvGraphicFramePr>
          <p:nvPr>
            <p:extLst>
              <p:ext uri="{D42A27DB-BD31-4B8C-83A1-F6EECF244321}">
                <p14:modId xmlns:p14="http://schemas.microsoft.com/office/powerpoint/2010/main" val="2004519252"/>
              </p:ext>
            </p:extLst>
          </p:nvPr>
        </p:nvGraphicFramePr>
        <p:xfrm>
          <a:off x="342364" y="1143000"/>
          <a:ext cx="11507272" cy="50437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1676409" y="3810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EARTH OBSERVATIONS VS. </a:t>
            </a:r>
            <a:r>
              <a:rPr lang="en-US" sz="4000" i="1" dirty="0"/>
              <a:t>IN SITU</a:t>
            </a:r>
            <a:endParaRPr sz="4000" i="1" dirty="0"/>
          </a:p>
        </p:txBody>
      </p:sp>
      <p:graphicFrame>
        <p:nvGraphicFramePr>
          <p:cNvPr id="617" name="Google Shape;617;p48"/>
          <p:cNvGraphicFramePr/>
          <p:nvPr>
            <p:extLst>
              <p:ext uri="{D42A27DB-BD31-4B8C-83A1-F6EECF244321}">
                <p14:modId xmlns:p14="http://schemas.microsoft.com/office/powerpoint/2010/main" val="690927676"/>
              </p:ext>
            </p:extLst>
          </p:nvPr>
        </p:nvGraphicFramePr>
        <p:xfrm>
          <a:off x="5865503" y="855485"/>
          <a:ext cx="5908274" cy="19659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18" name="Google Shape;618;p48"/>
          <p:cNvGraphicFramePr/>
          <p:nvPr>
            <p:extLst>
              <p:ext uri="{D42A27DB-BD31-4B8C-83A1-F6EECF244321}">
                <p14:modId xmlns:p14="http://schemas.microsoft.com/office/powerpoint/2010/main" val="176103079"/>
              </p:ext>
            </p:extLst>
          </p:nvPr>
        </p:nvGraphicFramePr>
        <p:xfrm>
          <a:off x="5865503" y="4609854"/>
          <a:ext cx="5908274" cy="19659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19" name="Google Shape;619;p48"/>
          <p:cNvGraphicFramePr/>
          <p:nvPr>
            <p:extLst>
              <p:ext uri="{D42A27DB-BD31-4B8C-83A1-F6EECF244321}">
                <p14:modId xmlns:p14="http://schemas.microsoft.com/office/powerpoint/2010/main" val="2082254648"/>
              </p:ext>
            </p:extLst>
          </p:nvPr>
        </p:nvGraphicFramePr>
        <p:xfrm>
          <a:off x="5865503" y="2821445"/>
          <a:ext cx="5908274" cy="19659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0" name="Google Shape;620;p48"/>
          <p:cNvGraphicFramePr/>
          <p:nvPr>
            <p:extLst>
              <p:ext uri="{D42A27DB-BD31-4B8C-83A1-F6EECF244321}">
                <p14:modId xmlns:p14="http://schemas.microsoft.com/office/powerpoint/2010/main" val="2353795643"/>
              </p:ext>
            </p:extLst>
          </p:nvPr>
        </p:nvGraphicFramePr>
        <p:xfrm>
          <a:off x="0" y="1417784"/>
          <a:ext cx="5685402" cy="4942255"/>
        </p:xfrm>
        <a:graphic>
          <a:graphicData uri="http://schemas.openxmlformats.org/drawingml/2006/chart">
            <c:chart xmlns:c="http://schemas.openxmlformats.org/drawingml/2006/chart" xmlns:r="http://schemas.openxmlformats.org/officeDocument/2006/relationships" r:id="rId6"/>
          </a:graphicData>
        </a:graphic>
      </p:graphicFrame>
      <p:sp>
        <p:nvSpPr>
          <p:cNvPr id="621" name="Google Shape;621;p48"/>
          <p:cNvSpPr/>
          <p:nvPr/>
        </p:nvSpPr>
        <p:spPr>
          <a:xfrm>
            <a:off x="1450109" y="1859992"/>
            <a:ext cx="227214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entury Gothic"/>
                <a:ea typeface="Century Gothic"/>
                <a:cs typeface="Century Gothic"/>
                <a:sym typeface="Century Gothic"/>
              </a:rPr>
              <a:t>Combined R² = 0.97</a:t>
            </a:r>
            <a:endParaRPr dirty="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5E289EAD-D640-4E07-B1C1-6687A268DAD8}"/>
              </a:ext>
            </a:extLst>
          </p:cNvPr>
          <p:cNvGraphicFramePr/>
          <p:nvPr>
            <p:extLst>
              <p:ext uri="{D42A27DB-BD31-4B8C-83A1-F6EECF244321}">
                <p14:modId xmlns:p14="http://schemas.microsoft.com/office/powerpoint/2010/main" val="1945759122"/>
              </p:ext>
            </p:extLst>
          </p:nvPr>
        </p:nvGraphicFramePr>
        <p:xfrm>
          <a:off x="208547" y="1470355"/>
          <a:ext cx="5827298" cy="4516891"/>
        </p:xfrm>
        <a:graphic>
          <a:graphicData uri="http://schemas.openxmlformats.org/drawingml/2006/chart">
            <c:chart xmlns:c="http://schemas.openxmlformats.org/drawingml/2006/chart" xmlns:r="http://schemas.openxmlformats.org/officeDocument/2006/relationships" r:id="rId3"/>
          </a:graphicData>
        </a:graphic>
      </p:graphicFrame>
      <p:sp>
        <p:nvSpPr>
          <p:cNvPr id="627" name="Google Shape;627;p40"/>
          <p:cNvSpPr txBox="1">
            <a:spLocks noGrp="1"/>
          </p:cNvSpPr>
          <p:nvPr>
            <p:ph type="title"/>
          </p:nvPr>
        </p:nvSpPr>
        <p:spPr>
          <a:xfrm>
            <a:off x="1676409" y="3810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800"/>
              <a:buFont typeface="Century Gothic"/>
              <a:buNone/>
            </a:pPr>
            <a:r>
              <a:rPr lang="en-US" sz="3800" dirty="0"/>
              <a:t>FACILITY COMPARISON</a:t>
            </a:r>
            <a:endParaRPr dirty="0"/>
          </a:p>
        </p:txBody>
      </p:sp>
      <p:graphicFrame>
        <p:nvGraphicFramePr>
          <p:cNvPr id="629" name="Google Shape;629;p40"/>
          <p:cNvGraphicFramePr/>
          <p:nvPr>
            <p:extLst>
              <p:ext uri="{D42A27DB-BD31-4B8C-83A1-F6EECF244321}">
                <p14:modId xmlns:p14="http://schemas.microsoft.com/office/powerpoint/2010/main" val="931468520"/>
              </p:ext>
            </p:extLst>
          </p:nvPr>
        </p:nvGraphicFramePr>
        <p:xfrm>
          <a:off x="6156156" y="1470355"/>
          <a:ext cx="5827297" cy="4516891"/>
        </p:xfrm>
        <a:graphic>
          <a:graphicData uri="http://schemas.openxmlformats.org/drawingml/2006/chart">
            <c:chart xmlns:c="http://schemas.openxmlformats.org/drawingml/2006/chart" xmlns:r="http://schemas.openxmlformats.org/officeDocument/2006/relationships" r:id="rId4"/>
          </a:graphicData>
        </a:graphic>
      </p:graphicFrame>
      <p:cxnSp>
        <p:nvCxnSpPr>
          <p:cNvPr id="630" name="Google Shape;630;p40"/>
          <p:cNvCxnSpPr/>
          <p:nvPr/>
        </p:nvCxnSpPr>
        <p:spPr>
          <a:xfrm>
            <a:off x="6959729" y="1866355"/>
            <a:ext cx="0" cy="3352262"/>
          </a:xfrm>
          <a:prstGeom prst="straightConnector1">
            <a:avLst/>
          </a:prstGeom>
          <a:noFill/>
          <a:ln w="12700" cap="flat" cmpd="sng">
            <a:solidFill>
              <a:srgbClr val="D0CECE"/>
            </a:solidFill>
            <a:prstDash val="solid"/>
            <a:round/>
            <a:headEnd type="none" w="sm" len="sm"/>
            <a:tailEnd type="none" w="sm" len="sm"/>
          </a:ln>
        </p:spPr>
      </p:cxnSp>
      <p:sp>
        <p:nvSpPr>
          <p:cNvPr id="632" name="Google Shape;632;p40"/>
          <p:cNvSpPr/>
          <p:nvPr/>
        </p:nvSpPr>
        <p:spPr>
          <a:xfrm>
            <a:off x="7460448" y="1470355"/>
            <a:ext cx="402228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3F3F3F"/>
                </a:solidFill>
                <a:latin typeface="Century Gothic"/>
                <a:ea typeface="Century Gothic"/>
                <a:cs typeface="Century Gothic"/>
                <a:sym typeface="Century Gothic"/>
              </a:rPr>
              <a:t>Temperature Accuracy at SNP</a:t>
            </a:r>
            <a:endParaRPr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3" name="Picture 2" descr="A picture containing room, man&#10;&#10;Description automatically generated">
            <a:extLst>
              <a:ext uri="{FF2B5EF4-FFF2-40B4-BE49-F238E27FC236}">
                <a16:creationId xmlns:a16="http://schemas.microsoft.com/office/drawing/2014/main" id="{A94D6E71-8150-4EC6-9D10-9FB4A9D0F76C}"/>
              </a:ext>
            </a:extLst>
          </p:cNvPr>
          <p:cNvPicPr>
            <a:picLocks noChangeAspect="1"/>
          </p:cNvPicPr>
          <p:nvPr/>
        </p:nvPicPr>
        <p:blipFill rotWithShape="1">
          <a:blip r:embed="rId3"/>
          <a:srcRect l="1224" t="841" r="34230" b="2789"/>
          <a:stretch/>
        </p:blipFill>
        <p:spPr>
          <a:xfrm>
            <a:off x="551374" y="1524000"/>
            <a:ext cx="2640817" cy="3607111"/>
          </a:xfrm>
          <a:prstGeom prst="rect">
            <a:avLst/>
          </a:prstGeom>
          <a:ln w="19050">
            <a:solidFill>
              <a:schemeClr val="tx1">
                <a:lumMod val="75000"/>
                <a:lumOff val="25000"/>
              </a:schemeClr>
            </a:solidFill>
          </a:ln>
        </p:spPr>
      </p:pic>
      <p:sp>
        <p:nvSpPr>
          <p:cNvPr id="13" name="Google Shape;335;p11">
            <a:extLst>
              <a:ext uri="{FF2B5EF4-FFF2-40B4-BE49-F238E27FC236}">
                <a16:creationId xmlns:a16="http://schemas.microsoft.com/office/drawing/2014/main" id="{54F3A24A-5D0C-48C1-BFD9-30FCF01304F4}"/>
              </a:ext>
            </a:extLst>
          </p:cNvPr>
          <p:cNvSpPr txBox="1">
            <a:spLocks/>
          </p:cNvSpPr>
          <p:nvPr/>
        </p:nvSpPr>
        <p:spPr>
          <a:xfrm>
            <a:off x="501316" y="483735"/>
            <a:ext cx="11189368" cy="5103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9A14B"/>
              </a:buClr>
              <a:buSzPts val="4400"/>
              <a:buFont typeface="Century Gothic"/>
              <a:buNone/>
              <a:defRPr sz="4400" b="1" i="0" u="none" strike="noStrike" cap="none">
                <a:solidFill>
                  <a:srgbClr val="E9A14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3F3F3F"/>
              </a:buClr>
              <a:buSzPts val="3800"/>
            </a:pPr>
            <a:r>
              <a:rPr lang="en-US" sz="4000" dirty="0"/>
              <a:t>LIMITATIONS</a:t>
            </a:r>
          </a:p>
        </p:txBody>
      </p:sp>
      <p:sp>
        <p:nvSpPr>
          <p:cNvPr id="643" name="Google Shape;643;p3"/>
          <p:cNvSpPr txBox="1"/>
          <p:nvPr/>
        </p:nvSpPr>
        <p:spPr>
          <a:xfrm>
            <a:off x="6239150" y="6575623"/>
            <a:ext cx="4892353"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Source: Dong, L.; Tatum, S.</a:t>
            </a:r>
            <a:endParaRPr sz="1400" b="0" i="0" u="none" strike="noStrike" cap="none" dirty="0">
              <a:solidFill>
                <a:srgbClr val="000000"/>
              </a:solidFill>
              <a:latin typeface="Arial"/>
              <a:ea typeface="Arial"/>
              <a:cs typeface="Arial"/>
              <a:sym typeface="Arial"/>
            </a:endParaRPr>
          </a:p>
        </p:txBody>
      </p:sp>
      <p:sp>
        <p:nvSpPr>
          <p:cNvPr id="645" name="Google Shape;645;p3" descr="data:image/png;base64,iVBORw0KGgoAAAANSUhEUgAAAHsAAABqCAYAAACcTS5BAAAgAElEQVR4XrW9CZQkV3nn+4/MrMqq6urqXb1KLam1Ly0kgwSWwCCz2Qfb45UxGIN5M9h48MMzz8ZwzHhszHjBfthvDMzznOcZe4yBsbExYLEJgWQZkNCK9qW7pd7X2rrWrFzind+935d5Kzozu1owcU6fzsqIjLhx//fbl5tdu0e5zuHg4vmGtNSS8jzTUjPTXG1IzcaQpEy18rVSaYeUZdLAVdLoq8P3apSkx7dKLR6WSc+tlU4MxifnubS41Pk8f1RqLsS/B8ek6sZ4v6GW9FPT0rZGPLfwqDR3LzeQWnWpfjB+rmyUWktS47RUHpFKA9LSHinn4SWpfkxqLcZxlGel6nSXGcikpTGpPhbPjeyWNr5JKo1ItYp059XS/k3x3Ia6dGFNKufS6Yb08Kw0U1d42cUJqTYuNWpS3pTqc1KzGX9XrsT34uPu51X6kfulSivc5t6Ju7S7ORNep/YtaeG2+JPZeemJ5+MtwOJJSbw1B088GWcgHLyhH2Xe9ro9YarDsRLUuXim0bm21pQWbeytXJpdWKWcCWUi69ukfKvdfVCq/4B9zqTJG6WFNfHvqY3S4mC86eSQNHsggrc0IJXWSUM2qSO59JZJaSysGGnm61JtT/zcWpBqe+3+Lal2WGrOxnGUlqTKfPyclaVsTspaUqsilWvKKgtSHic9zENekvhXXyPVV8UFMny1tOHnpPKoND8o3XWNdHBj/MG2mrR9Kdxe0wb2fKAGafGUVD8dr2vW4udWK4JcjgTCsfXF39JFP/0plSoNrZ2q6CMPHNNOCID18zVp8dF4CwjticNSw6bgKUlHbNy84WT7LbqA/bLnOxgDlgPeTD7zPf/CnBbAXjAqD+/SyjS7ONJ53OJGqTkc/84GpOFL7FxZGn2ZlPGykhqbpdKGOOGLJWnu0UjZs8PSwEul6g5pqhxX2c33SgMbpfJaafZuaen5eO/WvFTbZ2g1pBoLphb/Li1KFV/nLam8IJXibGWAXTJO4SPPM+XKlDerUhPuwyK5QBp8uZQNS8210sHXSae2xzEP8W4DHbAfmZUC2E1p4YTUAAbec1Gqz3TIqjIcFl+WtbT7Rz+uK1/7DyqVWrr8gPQr/yCtg7Bz6eTd0gyoGpj31iVGzDJ5XtJcXI6CN9qyCtemlF3h+lv2n52gA84GNotgut5ZFFM82FjKUrOkmUUDMDwNsG31DmyQBs7rgL2aiRuIf5fXSZxn+FDo3IORBXKsfo1UvdAma0I6+oH4allJqh2K7Li0WirNS9mClI3GGWqelJpMRylSdtlePWtKUHI4cgPbWJODHZeBWo2qlAcGKOkiKd8VP1fWS2OvliobpFYm7b1A2r8j/nqsJm2ekUpQRS49sCBNNSI1T4xLM9CeUfZgVSqVlOUN3fTGj+qS7/+qlOW6bL/0LsCejevl2Nel2Wfi7ffl0iM2O8zQAWPfnAPszpvFBeHQhbdYCdjpHNRb0nwyN7MNqWELASqfMGLKW2XlS2siO2TCSqNSCZZYRRBLVWS7fVfeHCewvDpS9PxDEcwi2IvPSCc/Flce8ndxr5TbKwGmAxrkNtTEdBh7ZhyBQpvKwnXx+0DVWRcBlgM2C9V+l4I9sFkae00cL6Lmscuk8XVxvNtr0u7ZKL8XStJDo9L4QFyAR2ako0auq+vStWVpuKTyzJx+8fIP6Ad3flYzpVzDj0uv+bQ0uhjXyKGvS0unJABzsBkxb34oARugTfMJb54u4QD2Dx6MMtsFt782r8h33DCdihRsvp+txynl88ySdBotwZZTqwFL78jCeKIcZWVrtZRV478msntVlIeAmC/EieTatW+Qhi6LMm7mDmn2mxGAAPa+BGx+YyuN1xww1rmMWhlOU6U2Sy+eXP533nKgMynfGP+ppLxytTR8c5T/+aXS45cb2NlysKcr0kOrpdlKnMyDp6Xj6BGSzitLPzgijZW0VtP6i8F368crXwjzvXCH1PqklBm7fvZpaX4ugr1fEpoJI+NtUciMB4o3ZvqZ8SLYgY2/7tCZbHwgk1Zz58IiQAzNNSNl13MJ4FE6HezTKwKbkZSlZiLb64DMcApHVpHW/Yixe+T5t6U6TMxWE1PDwuFI5S7KV6BsP5IFV15SqeQrsj/Yvc7mzWHltfU2rVVpaTTK9tnXS+ftljavlyqrpbn10lPrpdODkWoOQtnwZkk7K9Irh6ShsnZmh/TxwXfqljKWhVT7irTwiUim6GjP7JfmoHJJcPPjNjDARkY72MhuZ91QdUqkgbK7gT2YgF184TkIyu6O/D5Zi2ycr2DjsHW+xySbX2JFGzsOD7fPgN2ApduIGsbue4JtgC58XWqY9p01Etlb/GFLWcXlCVRpz+XtSy1lpW4yusODzmaV5I0h5Utrbfyl+C6IKih99KXSquvNrFsnjdwgLaLBY3oOSQfR0Btac8n9Wn/9v2ihdaF2NMb10en/rhtLewLDWviStPiFiNzpeWnvEWnJiKoINkYj42X+Wd7+ZvzviyBw7hRskPeTw1gaHYyWzWQKNpR9KloH4d+cAc0PMBFcfvsNgknDtc0BCU03HJkpcfanK3SBWjdLq1/VkZvzfy+1puxnvcHOSkvKyudOvYMlqYyOaE/k7xpSBYGCJdmKCzlfGlVex8SEO5fNPHOwXyatepEpcpsj2HAorIwHV0sTKKW5duz8C115za8FfWHXSem9X2to50IeLM6JO6JBEsyupvTcQuSkAPicpAmbKsCFms8JbOhmFB0K/QXpiQnISzvFJmYYrHzBVsVCU5q0OQ3yG65qZDFXlyZdWygQXquBTW2a+Bm8MmG5wUbfHa/AmVH/ppTzesxlPTGnlt8kK9WUlQvm1BnPOfOL4YpUsccPlKQRGJMBP5pImWoJp0ZFC/VKsMnnF1dpbqmqPBtUY+RWLZSvCmDnlW3KV90U75CAXSrVtOuyD+qiS/4kmF3XHpLe8yVp02x0L5z6ujT9WESRpf2c6U7wKkwtF1Coma59sxCYGads3r4rZfMeyGjA5gDsEaPsJVaXrW7nuj5NmL0nzQwDZJQzt9UBGurmgBrCg23R9Ac7ASGAfW38Aq27+Z2Ovont3IN6u9rOKwB7VaUzBwAPZRvv0eqOs0vD5c654m0RVa18IFp/2TrNZDeoma1SXq9q4cDlas6tUTlr6LqNt+nS9V8Lk7LtiPT2L0nrAXtJOoGp9Wy8M/IZzs8BuIDtAKdgB8UuARg6c7BdWQsyOwUbvFeXpKoBv4hXLAE7fTk8g1O2lJqmvDlLb7tUgceUOgcbsyzYsa1MLfNctfJScL/GNZHFzzlOGGxstO95qQlvs1foA3YJOxol7SwHVFxJxBXU7EcKNl+Pms+E81A5nO9cj8Dylanakt5xSno9cg8r5ilp9eekATy+den5R6XZCQneh1V+1FRBAMSuBmTmGQp35gmDBWzXN3qCjUIGGzcXRACb7zhqeXQGMXXp9HHTibqEDOdIweZvwEbOcAA2LL/b0fbVJiYa3wH42oGqBkqrNL24Q/VWUzOLR6MTg6O8tFwDT25eQhPvZjsXBjBUkgbM6iiODRbu4EPJ6wY7CtzacjzHSIJIc8pzDnaWVbCmKf3+Eela8/MsfVuq/YPN95L01D5pxiw0FDB3gQLmCWPVDjYgu83tlM3f5pmP2LjHAcqGilclYI8xCe6LSFdLHsH198MNzMvyN4ERFmpK2e5yBWz852fTctM54vHrqxKslWOuXtJzU0NhEZztCGy8TdnJU8NPO3/3A3s1bnmYS00abkobhqXSkFQqS1cOdRTYEbylNiTe9wJTRZ5dkoZw1jWlE+VorgY/CybrrPQb+6Src2mAGM190uJnoithflF6eq80txDn9ZTJ4kBAiV3tYLtmAiWnDhXkuxMn1wB4YOMp2Cx0wHZFJZ1YKBX5HcDGG9jqUC/2NzLbpzLIaVvpTtlthYHv7Q9fHP4c/z3ztymaoeE4tTCgo7MWJTsb2svO45q0u2YtleAIdvCOrpTCzl1n4TRgN56W5v5JGmwFn5+GL5R2vk0aukPaer20eoc0mnWAB/SrBm2RMD8PSYeekn7iTdIY3HNB+uRXpU9+Rdp5VHrH1dINO6TT35AWvhUtt+ma9OTROGRGPZ4oZIAN+M5lU1OrCHbKxqHyNtiYWa6QMQGA3Y27wdIBOKj69tldpUWw0/l2lp5SdtFj56vEozmscijbZeMLB7szkqxUV5aAnY4RZaxqLx0sElzaH5KGrpd23CIN40B6RtryQ9Kh90i73yptu3E52BvL0k6T7Z/4A+kbfyt9343SH35MWleWHrpD+v0PS7/3q9LYHdKWclxUJ2+X5lHIshg0e3K+Y07Bwt0vCLiEUZw1u0OYeQXcxH8Y/nZCcpaevf6Q8tSu7gc2LAhlLTzMbEBnI7BwTK9urDqV3yslSiYcRSiwUrTS2QGdXOhB2cH/zi8SPsGfBbbdD2zMqUEDmzmoTkqTvyON/R/SRTdKayyec+h/SM/8oVQdlcYukt78u9Kn3yfNnJIuvkr61Q9KO6+Ib3ngDun2f5J++0PS6ob0gfdL114jvfJKqfoZaWM16kYBbPMVjdelpxfjm0CNULarO25Xc29gANy22Ey8ZwDtSpzL70DZRbB5OJTdTTKmYMPSGRj/c0MUMOR2twN5zeIIg0xs9n4yPNWAuQ55PVfvoU3Vcb1yLhUKedTIUz84QRA8b/DILE/kupTa2IANJc9+QqrdJ62/Qlp3qbTxFdKWrdLD/1661ih764Q0/lzMQ3jk05Faf+f/llg8D9wmfe4L0h99UJo/JP3S+6QN66XGtDT+lPTjl0pv3SUd+7JUQ/OSdLgu7TcSLYKNHe02NueckovyG0pOArrhM9Bkrz6ofBQWZgCjtAC2HynowTfumicRO4t4Odh4mLodUbuOR1FG+3do874guIYhAIDTa0+woejgeu22PNGATK1dNjDAbqhU6cjvFGz0hCCzZ6XmQWn9MenoZ6NMvfXPI9jXvFXafqM08pT0xT+KitsQOQwbpA/912iq3f8F6fNfkP74d6WpvdK/+4/SO39KeklD+tpnpI8+Jd3+g9LB2zqh98MN6ZANC66Jt8y1ad7EWTL/O9juKnUuy/epsuYmWfby/coB2mUjSsYa08yZPigd+QkA+MRxsnDw/0rBXinr7nVdo5Xp+emqFhpdKBsW3jW6Bv59/OcBbJ+u6C3zOVg7II3hPWtJpYq0ZUia3yt9553SG74gPfyeCPbFN0m3/5J02Q9IN/+cNPId6Yt/EWX02KD0QAL2/DPSL39Q+rW3SC+elB76ivQr35bufq108J+iM4Wp3Y9TxVBjdMhsJxRXtJgnLnGK5XsCIiwK/vF9Stk9wU6VtXTyA6sg28d9GgZ4kC2YFMaqU+L2DJd+7HolC2GxUdL+01WRHHHG0Q9sXp3EBSf6wMLtDqV6WzNnMafuUMAenpIm/0EauVTacqE0dZ906k7pJz8u3f0fpPOuk7ZeIz3x19J5l0kX3yyd+qJUOyW9/6PSupr0wJelL98u/af3SlvnpD/7hPTUc9K/vVS642vSkUXpT6+WjnwluknhgMhrLB6OItiphl3UvnGr+tzD7t3L5p41MAiUDcCW96ZVJQlWXjy4eBa53AU5QGURJP6F8HO+R1snT+27Abwv2IQ40+BJ15GbsEicLWmwpAg2itNQQ5q5U5r/Z2lgSapulba+QXrRS6Rjd0lP/Z20Zou0+w3S/X8lja6Rbr5COn5I+sX3S//8Ken+r0rjE9JFO6U/eLvUaEh/9VnpwbulXSPSW3dLOybjImHyAPt5chURjwa2K2iBsyaAshA81AM143zx+UdjdzbuYDMD2Sv2Kwfcs4FdNLXSOQ0hTQO7ONfIcaj+XME+ObsqvHwpy0Ny3cRS1pbpy55xVrDt6naMO44kBRuN3503EP4WUt9Mmx8hf8IcJXy1dSC6MWH56xKTFV/Fq5MQ/dZM2uxEAzKWHhf47D93ksUW9knjn49IMcf7T4cIaDgA0BUygPRwJuegXmfVAOuZbbwdLN0XQk+w3S+e+ojTiXVK5QaA6AoB30Pxqe3cljMvAGz85UenV2ti3mYvRLjc0EBgDVluGAKNzBcPl/LURJCkKUft3LOoIsZgSTRqgvaNp47gxTPSjo9Jl9wt7b9ZKr9H2kzE0gDGVerHtoq01gBFt3lRNS4SbnVxueOvqExLA0Q03J66m4zaeJfZ70hTMR4SwH7a45cFsBmpJxNyG4BPvWeuhvL2XJeec80ke+WBqKCF1a6onJ3Nyd+NpYcpNK07xH1tRnyB+Pl0UZzBce2LRrOkQ1NjmqlZ8mIKNto3bNszW/gc2HjxsDw0z0pZtmBylchDswxTHCooaM0Jad1/lv7fr0qvyiUw+I1XSls/fnawAf0ScwMwj1cNdLyQwzPS2IQ58iBHMquMLOfukBZI/mb+WtKz+zpWyUnc0/ZaAOafi2Cn5wA7Veqgegf+ewa2T3WQLc3lQRM/lypyvYDm+0YLsEc1UyPuHZMEI2UbJQewbYU2hhPKTu+KjT0neVZKyDDtWKYp2JhJa0hrf0566a9Lf/24NGqs8CUlaQuhJuMAeMk8jfeigU50cJN5z5xoUrDHTkkjjhT/A7Ydi3dKdXOokGk8YaFNiAT/urNj2DTyO0yBMQY/hzKWmmEJcwiyuyvYTB+UnfqIu4HCw1AiuuWC9AMbZQ1v2tnkNylNB2eqmu/mRIFtf9dg4yOHsuNIcMtC2fVnpfJvSf/uYWkzizaT/uwmaex90poXxcjXFgvMQL24QJ2rbyIf8n5p9Trpsquly5LY+LoTUtUFLPzWwA4pSF+UmsQwkc+npDn77GA7ULBtB5vvSDT0A7DbIrUgv1kEno+W3XpQuUe4eA/sy7PFlcLKIiuly0pgkNjj3QAtpiF3wpudG6Eo9te+AZvCA8stg7K7Zr0UKZvyHNNRyTCFyi1AEsAuS+O/KQ2slfJxaf4+afhy6aKfl556r3TLXdLGtd3BPn1EeuqT0uO3ST/yi9JPvk26JEnEWTclVV09JpJBFgoUWpMW/yayEEyvuWMGNlZMS9pDBZNNDeC6X7wf2G5/Owdwt2ngOHjQXEZ/L8CGVXtCYnEtpGDXm2UdnFijSrmpUVxPsElypit11VqZDs8OdreryV9rmYwONnYPsINDhbi2LclAycaLErBZ2BuqUrUpHX+zdMGHpVWUpJH6PSzt//fS1N3S0Fbp6rdIZDs9f0d0j772vdIlr5SaS9Kmaelv3y+96NblYKMWbJiRym4XQbnkA3PUpeanOm6xuSMS/6CUhZp0YCISFKMmP9zzzVKwISr/nlum9reba054y8BOkxi6sW//LqQgJXI5peJ+YCPL3Smz1Chr3/h6AfoZBzKaEp1uCQhngD3SIw25H9iN6FDJ8pCpsn4wphkdf7u09nrpvFul6jZpaEvkl/f9aKTsC9dLT/yptOX7JGoP73y/9M47pI0XS8jvv3yXdOVN0pvfLm3HC4lm3gdskm/yT3ciHRNPSA2T7Ys16WDCq7HcXOxD4Z7QwNyn6UgsDGcifq4N9msOdZJ9e3nPimCE/KoktwwA24lu5mDptljSYEl/sPu4OZeBbSnJSbpy+7nLKDuP1SKeW15aUsny19pgkyRK9v3dUnOPtHhY2v6z0oYbpPt+MoK9c500fqd09NtSpSw98j+ln/gz6YpXS5hkn/gV6dIbpX/9CxJmGbpPNZd28jpuFULVBD0o6jwi5djc5s+cfNxKwZDfi9JhWL6tBVKInaVjWpnlFoNQyWRzTTQuzcWduFuX5Y2vFOwUyGDENzslQDhXPB2pCHgKNhr3kanVWmzE1Fr+buegZU3l7VKewl1IQW6ZjdPOP+/i8guVmzaLsHLuB8fgSMCGopHZgB6yYwZjQGPqm9KpT0u73iU99PYI9vBB6c63Sa/9iLRhs/TZfyO9/relK18rrSlFsC++UfrpX5B2mCJHiAabO/AvJgtt27MOUJsp2MPpRIj4y1LjZDTBpk9Kx/hsID+ReBBQ1rzIOI1+8QgHm88hg8imj/ssA5vxBaeAzV0ofkm0tXRK/WtuQkDED6jcExqKiwJNvNs5rsOLVzbV8OBcWUeC6yhX7uVCrjYuA7tiQZBuYNc6RQQB7E4SYtaqKQsZkVJ1nbQepeyotPSgtO1V0qoRafpeaeJz0sXvkh74WemWz8Tk1u98WPqZL8bI6d/+pPRDvytd8RqJYqVPvVu6+CXSz71dOs8UtDWZtJMsmBRsJ0Uol0Rw8J6WFj4v5cSySQw5Is2YZg5glDo696QeO3WHdsI5y8GGpTs0Z4DdT04zWE9CDMSRLAICJCsBOy0iSJ8VMkOSqNOeGemEmyp5yQrsPNFrSGrZTIZiA6ssKQ6+lIKd6AD1XOU7lnTr3zR03n7pzn8ltX4plplN/p5UrUuD66TGlHT+m6VNt0iP/4aUn5YuvEk6cV8MZ67dKj37JenH/ljacrX09BelRz8trdsu/djbpBusFH1jyRwsFoQb2CdlriKD2rHuYE/tj6YYB6LbzO9A6ShrDiILICmvW5YrziJITbKu5T/9QO93rp+NHbTGpGKkaN4RP/bvUrAprsvbgQ5i12jfptRRX5XWjLUHh4ym0K9jarVZ+sGWfvhXF/WRI7koIP7LAemPf11qvSVW/a46JlUaMfCxaktU3BozUmO/dOEOabgqTe+Xtu6Qlk5Ka7ZLZVKLno1aOcf2bdJWqzK+tCJdQV4a1kZdWnNSKrvhe7jTKqF1LNZ4IcspKz9+v7SETU6JVR+wATOl3lRZTkOiIVMF08vnKHWTpj86m93tvw/KQo+ghxfx+7UkCDCRsCzuj53L7xEDT0/HsqLA+Sj99YJ4vvC6qsD7+oCN2ZWYWm2wn27pP/7Cgn7Hnksp3TveIE2RgEBxRLnj5qQwwEOfJHhsNe4TUqaSdOt2BhSAJi7n4DYdlC4y3wV54WunErAxs1ytxnf+tEW/mtLRv5WWzItCIcZeFoFp5PzM10sKqCtlPsdpSBQqb9dn86JpfVeIYhninoEZblKQ4emLhsYJKwQ7rapIn43pdu945ALpEerEoPL62k7lZk9XaZGyUYeNd55o6WXvX9QfPJrrGkkfHpH+6v+SSm+KMQHAZjzBm0hc25hICjbj4msv6EXf8KKKItiXD8SCzZB5syStpc0LqPF+aOYe1krBrktHPy3VJyIBHKhJx2zx8xYwBJecDrZnnPoiYIxu2rvG3hNs8py7ecGKsjalepQ5Ty3iuthkJyp8/E8Gqh9Qjcv9kOBnOlYvsMPvWiW16Obg1aBkqLhmXpQvaN5t7RvvGQoa92gqe2ZGuz7W0oWHpUffLFV+RiqNxXGiO3BZEWwKJ3CVdgsSkQNA/jhHCjb3ICfNc/q25NJF6IpMLCjhcwds/qGMYV/RSuaUdOK22BKGS59bjGVWHCnYnPMsUgc3rcVwJx7XwSTaYKcTDjCp0lWcx5X+3S+rNLhlfYISsHET3jPeo4KkVTaw7YckGuYryCVPe6qQTlydVJa3gs9maLBjfQA0ZpiDTRwbcRNMsrK0MfGLp3OQgu0JmyxkqH8DuWk23G0l6UqKB4M4Mk3Lc4aw8S0MunRAmvpMZOOYYSQ0HMcuN/vaOyL1A5tHei0i12Ha/28D2yk5pfR0glKwmSCPoVPcD9hdj+aAWjV6r5jNGtpW9agtTm8QlDVvprOk0lCMCzEhgOmmJsEQXKd8DwVvIExpt3cfBEsr5Jgbqw+WBCXOBijvwt+hAMHAdqq/oBQDJEEyADL82Ot3HGz0lr3S9GdjT6A6JbuINWPjOFMAzrmum+zOLNoRLhM1PlU9we7n8uxH1cXs0rT3Svo7Vj1s3I9gY9tk9QM71ETXsWgdbNpzdFMfLYU4eK0GItCp9ywBm6QFfzYymlAnRy+wOYcvAtYMmPxLa+OcK4SiwSwmN7AAeOddZQntHLDx8QwdiSlyQdsCbHOPzj8ozdwu5aRqN6V9BGYMbPQ5LLLwaslacRZfUHXCu3AdSl2bspGZXvIT8sZ6pAX3AxvlLM0d7yXzmcg0wQ+q4Tuun16Svp0GZJMH5nWK4Ik0nwVsZPWAx4iY/mQklVmVBmNeR7ACEt2hF9hB+8Z6SKgXjxlHEex0fphPruPd+OmOctToAzdoSOfPx9KiIIjpHmKa+cJ90uztJr/RxI9FsHkLOL17z1YKNmsJ2zw00PGV7DQScsqS+XGtvB/QYWUlgY5+16Zg88zN5HVR4G491pD1cAUcK4fmy1HzRMDW1igPdrU1rAufu1A2fvGu+eK0ZzmtzJrrFMEmXo29zwGr3phknqRgw8I9t97BdkJZZoYlYEPNF1Qkkh84NixJO/Dg8gcsnWpkeDTzjpZO5IPOVEelo/8SAyRQ7V6KM+wyfuZJiPwsrf1yM4z7AzYS46xOlWJ8OuSeJSaZa9HhYeY0OZsWz0S6SQPw23CodMFsopbpK0eG1XJAF7ZEs8u17G5NdwK5Jd6zgk2RDcy0wQ52dRK/Py8pJOS9NvQAG/mMKebcIXQisn/8zs0wZPVmU0RZq9srkeWfATZMCLBhOCCDVg46zOkx6fjdEWwW/fMGtq8RD296jppr4x79crBhlucMduhoaGgiu5gsP5wDhNN2DQP00t0QLUMDdoeKycZeYD8/V9Y3TyT5ZQHsXu05El6SKmQMpNzpnFSt0t0wSjaoMU2uTKtG0SMIioS1U8jgSbXvlIMxsVC8s3uyTy9O72ELgevw3hFBDesWIUykAx0SwB1smhgkYIckVert7KFp7VcKNlMPxbv/HOBDY88fORzbtzo1etKg/w043kSmqGEXwe7HutNzUDa/5RnBLu2RHQMLv298MCYy5plqc9s6DpV+D1sG9vKeaKNDCypboiFgr6Ifnd1r81DH3mdcXi4M5w1VMsZ9vCabv4vBIWS0Z/5grl3sTWGjqxsAACAASURBVBy5h53jN9vhHM7NEMI4vz1hjJw0M8MWKRu+T5o7EcXkgXlp2nIJoGrzqAal3qtCeB9YvPvM22C/6dhyPge4FNx7mJL/Xekqgp2y45UCzXWpMshnZ4nFe5DxMl7PYleHpUE9fGhnbCLLUV4VG+YFLrIktZLOwlCya98hrt3p4pmCHcaf2M47aCWaKGFO9QHsZEG654yfQsVeVMFPU7BJQiSuHTgIOWtWA34G2MhqwPYCLsKe9jqLT0lo56BUq0lHj0g164kGQ/BKEN4QVu0hTq8LY3o4F9r0FsGGyqn8WAnY/RrJ9AOf3zlF9AKb1cmic6tgplbVPc/vFL1XwjG4RapYL7IWfUotVhj482xbb6uUGqoO1kLvlnqjolVDi+1iQSg3rclOwUbuuo3dry9cqqyxKDC13DPI5+B+tSaeKGfoKPx9flnagQXEeE9JJajZNXPAtiTxFGy6HAI2lSWw7TQvDUpGmfd6rzR3HKCDb/znjLKdlfG8mR5go5ghs90qe6FgMwFQAUl2tPtGp66skmjS67pYABvt3gZ2emFI9x64wMDGkX95dLNBnqXjsTvxtI2MFGI0omFpaE1dVSIQFpZNG+Fg8lGTzXsxni3kRZiO4SCFdYUbtYfvBpbu5wCbjFPnzshvp3oWBZQeol8kNOB3twuHG9IaD0q7GYbKTRuTu6TaQ5Gy56alo/ulpoF93OQ3UwQluzIPdaPzuc3dBvv/PBnZOC/MyVBk79WaxtI9gfB7ATbvxyKhRvn5/yYtPBEpYXiLdNW7Yh92jvXXL1904/PDOnJ6LNaPNcsaP3yx8o/tk964S7pqSTq8T/rIaQuj0co3l24ta+QdLQ3Q2KQL2PSRcerlM3a2H6QZpTH7bq6bIJIyq3Q1RQ7qdTMMtu3WCqJqvS2YItir6tJq16ZACQUtrDr77M6W56RxigAXY/3cvvlOTxumzR2PLr+dpXtXpezdBra/JOybVhoePSFlGEr3BeGU7TZqt94r/Vg4bIwJOPwpafIeafd/kIaGpfnD0upd0tN/HhWma3+jo4hwP0y+yNIznX4s02MfXa38yZr0axdI16KxzEWHftZQpinl/y2XXlrW2OtaqpRbYRG7QubjG0ti6EWwodCz5c/7fdKFkLpR8Yu7dw7gPecc9n4tSY72Q6ga6g4H/Bf5XQQbXB6VpshZgxhb0oG5TmN/3KGWBxH0PKjcMWw3sD0b2JPkRhnYPMBbXLFI05rmFGDOebFganO7CQb73Ptnse/6970/gg3vO3GP9LWfiT222enh5q9L//JKu3MunfdT0iW/J43PjerJo9ul3zki/fQ6aTeF1DZb5JdNTqj1+1Lp/dKmCzpy2RVKNxEJfLjySdM/9+oBEH/3ouZ+izk9ByU72KltDrtfbwofn3Ghci3Pu3hKGiIaxpxD5Q+bdkVPl4ek6W/E4EgKtnvWrHlDUMicpbuzJVSxFMHGhoayQ8gVA56m/CYKVwo2LxA6OXSZLe/MNHdAuv+9cSeF898gje2SNr5YeuK/RMre/d7Iouo1afoZ6dTj0p4PSDfQxHXNiJ48tk313zreBewFZb87LV0nld4obU8qK1PrgaF5dgyfN1HKk8jlXkAzJ+648MYeQUSYz8DB5u/AHewL5Lc7W1KweQ4FBV4geF7DtkBx++lblrFAIQF1YE9KzN3cpLT/udhjDiDpfOhlu4BtLewDju5ZOwNsOhoCtrNt+qa4kgTovh9IaFNtrqNiZKsf2GkGa21COvWAtHBceu7T0jW/Kp28J4J9HWCflB78T9LAamnwIumZP5Fu/Jw0uLOk04vD2vsrNY29dVBHL41bVoTjoSXlH6qr9P/F7UW2JWCjdLk5BUt371lwchTA7kW9ae9WgHRCCFt+2I/4nvlBNAAw8hpOgaEIpTNtULabcLB0XwibG9JWZ+leBOhtkZINQWYOS/u+Gqk8uFHN9GLukASYYXzmnDvm+oKN/KaLIWCHhYaWbgsBKllHQCkhgbR3Si951y1dudWQHvuwVF0fOxdwn+veJz32J9LMfunGP4oD/sq10k2fk1ZdHGf14XdIm/+t9MxOY8eI7ndKwz8uDf6oBSmScDfuT3fm8D7uNHmhYPcLGAVRlrQrSakf7T2IDQP+pcPSZgu0bGlK5zvYIEbeFKyEecelaspaCjYKGevAk1b5meeVu2YectB+/VTUxoPj3DrwuYLGqj1FiYo73hOwYXkE989W3lukEPqtAfhj/480WZOGdscEvyP0DPtlqXFI2vOP0hXvkBb2S3s/I135bml8n/T0H0g3fT5SOntm7PmwtO6HpUMvkxrrpfxOKfs7afTPbacpK8WNap2Eh8ybzzr3CSBQWN/Di+emmL8H/Vr5jt/0Azvcv4fcTxc8BsBNw53496uGpG3GIkoz0sBjcbOi8FDkt/nMTz8rHbs3YgZOD852OlcVwfYG9NkHJzpge3eFeTPDYNlHk1xvqDqkGrntuYIiwBRsJpxVzUKZelJ69p9jFgarj+6Br3t9TON54pNxdV3649Kez0WFjVKc2klp649JM+PSkbtivHeqJR25XmrtkFqPxAkesOJ5byPNGFiUm60YgL/dZesUB9jdDibSe78xfo/RB7CTdty+oNodE/GsJVWeqf6StjJBS7+WfWHM2XLrsLQ1BXuvVUFBcd/ukG/9yU6pL6VC9z0o1azDJEEz9yeyTjynsQ22UzcvhtzmQD7Rl8sVkrZmzQeL0XabIA/qc84T4XwyiKLv/Zg0+Zi04T3S/l1xAcFiX7cpZocAdHgEs5t8djEB5wl6RC4dXZQeIdXXOj/g60YeO5sGfD+3ySb1hYLtosznoVfvN5dsjL/9OZmozYNRnnPgaLl+KL4r85aCXT4sDbiKDQiYXfZwWm22rEBw8qT07CNRfnMZlpt3afB+p2H+nbId7LZDBb6Pb6Jb6kN3IgjfOvU6u0w97/MoYu+WPnBXjPr8+ibpyT+RBnZHR8u1ozFJAMXJExqKj2LxMEZ35x5ekB6dic4gqJf7lE0Fdg8f8+MxdJ/81D/PdyGztIuXLFggNsEe7vUxpRHAPlNyxilMPvdPbKhIF1qIl1y1nx/reNm2n5KGnCwxntHMQZPa+PulnHMNafyYtPfRyNKZH3wyDja6jjtbzgB7khZXNjycKeOJZt6rdKcXqy6+5fFvSC//Wek3KcOSRN+YD79b2vpe6WhNengqeoa2DkkvWRPdlxxB/hm1OtgAwHiem5P2zEVKD4ClDeKTJvCp9s0901SofkCljYG8c4QvmFRhTfuWc76Xgso5b9PJc3cOdhIZUR7fxKZINqDtdWmTExvAQrKAQ8fiB6IdTiUoSuzhe0LibBAtT9Bey/zhBEsc+L5gY+eyDxlH2OknSVXCScDg3NETWDbtlfOoaXbzrJ26X3rpz0u/ORG7/P6dpD/9ZenC34qhu/sm4+8xkW7dIF1km/25+cIkADDjCCm0NDA09h12PGhKjy5E+5xrPcjB2JDfULpP5ErBTmvXAJv+rIEL8hnt39kqosWoJA19Arp7yhgDYsazYbjPRYMdB0sKNq79y2lj7TIDLRy2zd+urFl8c4actftsa66W9Ahbf9pl/MQrf5eBzT2gbMcUduk2NpPMZJq4XpaTlXrJnJV3o5bapPTYb0tv+UfpFQ3p166UNn1MWnOZdGRBus8oG7BftUG60MBOgw1hHEmJMDasBxSO1KVv40LEoWZVJs7Si+NiYl1pCvZuYkKmDhUAdE6XOpVC8V2PPUn7cYqQbGluWjjR+UPRqkGE4Fy5YSjmoCPGdtcl362zzCZu7lnzSj8LnkzeKS3Y9o1Q9iOYr7Yu3P4O7/++8ShVnWoIHPE5aJ7IRht56DXuK3eFXZW6vfTStPTc/5L4/4IfjUDzMNqbkHPmEwhVBpcriXpVaZt18mcIjCvYjckWF7zEPkTBfKR+AEz7ka5UpqZA85mFA/XyGe7hTiXuH8bKs9jvJdmTtN+zgu6Q9FW7hGif6Qo7BqL8Dtmnkl45HIHn2VvmpfWTUuYhLDRzw2Pum9LC453I2KMHOgwA07zdGit1lzJJmDIOvq+OwKJDF6NOVof3NF3pJJ7tOl6K1c2L4ci5azJOJpRw/eqovPnh42KOPI23CHZbWUvRO9sgCucBmTCrs2qnbG4ZkjyMpQfCsPy7VMfzmm/eKmrmeTD5QgNeA/Eydqi0MTrYYRFn0i3sXmDnLp6XxlLPGgkNBkzrQdsBC/y+Ix2/LwLPWrh7qaNgLvOgQb0O9jnOy3d9ecqqcdHeORGjbVD3y9dK27u0OkvBBhDktffqTuu2XujgimCnFS4s/LTzk4NdfBbpVGz6FgAPzfYaGqjU447KmXTd2k7Me/dQdO5wYH9/v7eBy6RL52PP8nCQspR2TLy/Q+X0WJ26J4INnncvdkzp7BdPdHaOxr5OU4hdPr/QyTqX38Ep3D/MNlFPWTYlHquX0aWoS5VP2LXI8t2htO8sSM9aBtILBduzZ/k99ww1b6aU+B4oAMXOwu5gCfZ3Uo6cvncH7EjzaRtNtPKdCce6ZLhjfxMYud6sEbbeeh0Kp42DbokV4pn8TWTMWTppXF+TZmxPMETyNzoZWTEtKeV0rmzxf1qI54nuDBhNO3WTfhecsut6QKR5yQzxdPK/0oiU/yjI5UTbBew99nIoYN6vfKWLjndOCx0C9Zpc5BzU6yzdvYnR6ZPFRkA+eUnj+gB22J3QwK4stJvaF8HehYz2vPJy9JdzYH//zGgnkXH0tDTqzUqxrchkCXJWmv0n2016QZqclb65v9NB6YwcNJ+Y1E3Yb7KCTWkXhMQ6Qx5Z45/99+25OMvsQ+VecbFSoBgve2tMGDiXVqXLh6UjXuedSQfxBppHrmhB8Bz3kHmwx8EO1o417PMIH88jvBh+FwBNui5SN+7VpWFnF3ta1hJ567GNZq7Vgy3tHI3neOeLaZBrk8kmvF5QAMd7YwL22LQ04lEPPCbWV437tL7aiYJMT0r33BnfKyi0bzwa12MxBQct1PfsWumEF69L+6oxWfdOxo3WLxqJ5sZ5FNF1YQtueviplXAOJv/x+ej14/qrh6UfGI2fWXQbLBEQMXX7rPSYqagsqvNsG0Zk3N7F2NCPA9A9JSsEiRJlDZOsk3VbUs7G6u1SYrpDdHO2Wz9VK3IYGljS0EB8GFzoktFOtipjItMlmGrW8RgKB/gLp6UqrdNZM+NS5mDDee4wZ0su7XlS2keBv4P9w7alclpwz+IKZoaZYb4QAhWvZOYN9XQLKSjiayelcaO0K1dLu8e6g+2JAM4xnHvwPwpbF69miPw42Jy/cZX0YrKNzftGbxNED+/1pRnpEQMbDfj7R+J9ycr57KR02MYIoO14tVG3WwKccw6QtyqF7hCUEnfp7wZ9hd0EIzUPDdRUNbDR0neNdsywTbiMLfkBZe18a33NnP5QVRrDl9CShg5JQ5bGhDdNX4/9X1ic+x6NgHOE7NJuWyqHkz26HqVYp2D4vljp+RRsJuc2kkDNtHvJ2vhy53Jw7zQvO/0tmvu3Tsf7I05es0a6As6K/Lf8r5BskEtfnpEepZulpMuq0ktG4gI61ZD+cUI65oXvSZZO+iyX7b4t1TKwSXUOLN3ApoKlSelmPZYlUcBgPVNTsEl2JKvGdSOCJe0ctVIsHeKAyt+wyvz4uTT2rDRCiSYHIa5/sVZb5CLcI03YduMn4QS9wIaqe9VW9wMIz0/KCYKnyvSHPac720Fdtjr6wM/l6Ac2rPeuqaincB1U4fLvyqp065hNHpNgKcpMABR9kdVkn6hHyuZ7xA4aNtRblO/9we7VSDduQhNbbMZshNLQtCrlehjv2kFpBw4Wd6JY10XmB/kNW+fYVJJ+aMQU1iLYxDXN7CICdvivpaYprHRuaIPNC/BigVptr+jEFb4iTMIk98g9476k5/o9l/VpWdHd49jSvK52o1s2P8MRM90Bm4CI++evG5ZuMecFc4biA9WwmDFPZg3NA0vSbdPG1Sy5kjlxh1Lo8E9AJmwGX1Zuspf9wHNXyNKuyaE3Oi2yveAracRHueLQpNhrjIO68O1WkcK4PauGc9TCUUoUwC5LPzxiNd+5tO2ANOx1P4S72IgY9S8FO5cOw8mcsl9oTXbaWdi9Vt2w85quFeLa9bJiEv6TsxLUiA2OGDmxFJVKFCkUHucw140Y2Jagz4R5EGecTWENbHbe+cK0xb/NdvZ9y2aXku0n6c3mm70HVbdqChmaN13qPQGdpj/IbxN4oboUwRr0+2Vgs1UFXR84iilf1HRTa8ZB56WbPbMlly47LQ05BVGEjY+cYRAQ+mJss7U0Ie19MgE72I3d7JGzoJNukM6EE4/mYKJT27iYe+by/ly4Rwo2VPnZkxJOFw7cqTestq2OkugX58gMubgalZyxsnRVsu3jZBLsea4mfel0BDtthB98FwZ2JBsD20Fc1nWRDcGsbjxjq94tUtmyHpuE9XB/xY6L2fBJZaHRT67Nw7nWDJriZrv68r4sSpRIj7XTU+1GNoBljgF7rgC2NaoPSWg4xnEKkV52F8X4B6JICjHxBOwU934KOGC7bC9WdXqZD/dPwXY3J9+Dle/Uy988y1ms24e+3tLca8b698dtS+MEbEw5KPvB+TO7R3BvCv9/am3HKeTaNc/gN99iw3LzfQcnijuqErApLnQXaBhx2LPEhCoKWRtsUla3SyXCd/D+k1LDUgnor1GlyCuu1pFqTVW64eFjgG0T+DGCIQjEnMDeLx2UdldjsiJNRq5cVNiPO5juUK9nthD/xiQD7KZ08uu21VNYrAkFo2WmJoezQ/5POwzwm3T/TSjZMzbDCyTxY2Lc7biu9RrxR2Ibe3SNKUO2uyMDX72PDbehr/Ai2PjPcUowQUTnHrC2UkXGxO49P7G2uwl5z6x0v216GlylDjZKXa1TIBEb8bl2WQAbKg/N7yE9MhwBG5kN2CekhvUQgaVXJwLYWZZrZLAWeq9zkKKNwub+8/XWmQIiodU1HAocaHN9S1UaJvLWkkYPS4NQNOuHNYVnjZrHRenYbUlPlXRSih3/e3HyUMJrMV0eDtBowbDzsKNOAjYKBosF4IoeMmLo7uNPAyJci0ztBja70X4eQrGTbzwvhkEDt8hjozhPXXrOZDnnMLOuSRQhd30wsVD1QwY2C97dxWjmgO3hzWVghwb3AG/yK23EdwbYx6WG5RlRfBiQYU/QXMPVxQA23Ac3atic3YiLz27VQNl0c+AgC/WVI9FljOm+Nt2egqoBa9UR5Ddgv+x55UXvWRqk7wV0YP1J5oZTcns3efLKk+AFWw3zHM8V86AHfyM3HVAG7lWRDraPIa2qII3py0kLrX99nnS+l2snrArAP29KVxgj3MfkEon6rmPw3VMLcWtETnsI00OR47VOJkrerCj37aV8N4PUe+bnYN+w8YyKfwLeR6SmtYhvtwKBBzdVHjytCtEw86ZB3V4XR282lDbO0ckhbMhO96WK9PLhSDzscADYVrAaS0SoYiYv7bRU+7KUXbc3znNoQ2ndCHlRL4RzUENlbEF4FzkAK7Jd25SA7YMs+sr93inYXJumNKW9y3EouGJHPvtXDGzu+wtbYsCkePD7z06d3WfAfUNdunkNaQCAiALskIKUBEHopZp7uw/veR68YsbSHezy6gh2sNfw0ByOzc0Ci8cM63zOBqfb+4yRuOHg8pkdBCEixkhTH9fMSUFGWQtWUEu6blYa9dJN3KQADpZHpCUUtGv3KE/lU3GyPG7L946153ahEwSPjzkCwmo0NEgXQu5wQMUXDHbfgJ1nT5yLSm4DhAM4tiQ54C3r5spF+bsNsPuxKDuXKpshc9TG5UEQ5z7LwCboQSM+KJxteJHRwIJWhDbumnig7GNSE6eK9Xmh86IBX6pOtxsDOdicIhMVDun6ElU4zj0vH5SuMs18Lf7zqrQusCVLTrSGaXQ8bqG8nQ1sXhhnwtmsMp5BbpVTNk4BT7+BRZ5vA3Y/ty8eLxEO73wOfvc094yfETTo9nMcJcjibodzMP9d2qSvH9gtgh6ufSOja/RThRoo6EIh69EDHcBDBxt80Sc66SWlRWVDRDTY3zvXYKWlcgiTSpQVuzgE5FRZu7oqEd1j/BeUpVcMWj4eYGOCuZjD6XLEwC4W2QdgDd0Q+VlB01pADk1ebeYA2/e3xCVJlSSnfGL9f2x7HCF+zr9PPWzeLTAFMwW73wbv/cD2JH+/b7qgU7BD5UfCGlqh57mxsGVgE3i/QCr5dpE92EmouYXKrW4DZQ3NPCwY9hyrtWPegL3WbocCDBtnrhFduIG3DEQz7BLkN1tW2Z53GWB7dR/ppacM7HRz1NCkts/2Dr24YQo2k4ecabdvLsd02W7HSkOp3N/39eY+vWqf02cAHrvM3+vb5hQGACX32uCdtpppooJr4txiGdhLo1J9nQHFBiMXkY7SX2gE+X0wtlDgoAdMtbOfT1ZZDGAzj7hR2xyyHN2ozEVoomdpyNyChnrfPxwDJcjtLZO2lxjvTlbLyS5gF4P0/UfdORsyQ4x6oUpi1V4VggacdhtqUzG73CX9W/o9K42gcR3+bafI1NlSvAfvQ9apUy37mYRCRb5f7Dhlir/rC3YdO9oArbHHhIXvsnMB+0D0ZQaw56WBqSjLYeVlwM6VlfLAwj3jBsp2sOF2WDhrjYiuHpReTBkRodOWtHM+Km3hxYmKQdk37FUOdfn+mUHDTjTPlYINsEPeq7sANmzWtcuUTTNdyOyV6GdFd2sKNmwsbYyfjhlukO5tEuq+LDb9kePdN5wLziK6bdlcpbFrkrhatL72F0nBLo1K1R3dg/TLWA6UnYAd+rZZ83s8aranWSlraXSwoaGBSOXUh+E/d5NsVzV+xznAfomBPdyULlyInrV2q2v0v5v3K3fZxUu69u2RHh8jKTipa7G4CFKwoXKK6DwfOq2rWuniKV5XBJuAPgcvisMmBTT9Ld64bueg+A8d7b4bkZtd3Id3RkFtu5Lxiy/QBhsqZJYuj4342EiksloaMGWt34tC0YvYRbbMwwaxvpugg82ayTWCs8Wa9AX5bfnzzPdOCgrM/t41GPu0MC2b81hgQLUMmwuXD0qZg70sya7Q/spfOHj7ks4LxXdJe4oBLjLbNfPvBdgoZN2SDgEb4B1QlEFPVgy6Q4+yYkyyP0VH6mJmBO+Zl/kUMkfxiedLSevryk1matmNuuVZMXlsJ8QluE5p0le3QmsmMm3SB+jWGx2wR6sLKlmyA9aOa+a85wXWkRGWfuVgtEg4KPl9EZFAHteU1kzEjV9DC+plO+kVNM8UVNhZqqj4uSAnoCB7WAo251iF3Wq/nJ2aO2J5a8iCHUW0qptThstIu/X7s9LxoTvVk97T7UBef2q8I0J4t4AF9WtJbIDv5qzuOSz8tOd5kLcGdl+WRcX8YalpbbHDFtGhm2j8FWD7VpSAbVQO2EOVRtskxZPm7btwYFELxx2KYGOGXQOxcQ7P2lT8P+z+g8z2jIyQoUF9ky3UsPWiybleJS5FsNHCUSTcfAp5Y12MYJSkXjvypkocrAm3JmAHTTS5l4c9Xf9NweY6X+1FLJ5ekP7eNjZ1QHnPohkW5Heyd/TyBvckttGpJzW1urwoyygFO93GIiwYOjLahCe7CabExGfk9YiFyln8F5iPHz/GFdWYQ89nomKX2XWAvG5SohVc9tpDytPitTbbxhFjedOuQMHe3FRJzTV+AzUPGGWHqE3SQK4X2EyuN8HtRxhhMXVZMAAM+0Yuh9gvvUpMWeNvtPReHRWeWIj5ZsHFgTs0od50LEWwW7Wxzl5iIZyJA8WWJsoZPVU5Wmh4nu9LeQaZBXaEXLRkn72k/WaGje1tvgqTAtjeaxXrZqtRNkSAZu4pTQRLKBLEgmHfhR1U1jjYvXay77e5eQo2rxqK4G1RoyGiTIR3NjbTbb2vFGxAxYXYzXrlBVnlfn9YukeISE7c3qNj9cFajF97T5L7feOBwgT7gg9fo4kv4hrtErtmdEMXdqg8xK5tyz0oe8CrpM0v7goZUS9rpEv+OeVB2NjtdWFzyPudl+aVVzv90Itg40YlFMrB4r/Qsnaynzii3Kkr2NhJBAqwPYRZpLxlPdFsPyzPjEw3P+tHsdzfe7T0uy5QcCGR0a8vbgPtYHOez73AhmJDZg71bQ3pj11fMjHmelurVVKTYEeg31z5Eht3Gthp7BpX6fClHTkcYtfur2xJgw625457BWVDpUq6m2ZnJljIQQ+ywaxL8uwRk96tijnAwRLEnKQXVTth0DHAdu9l2pU4sCyS362IwVkci8BTi7kGqvYE+hAMsW6HgZnh6bKc534Aco7n9PJgdfstoPMM2LVzEaY9JElYRAzPmitytH8mQfFsx+Nz0l9ahkcaow/EvCycSVSLFCN3lSb7igWwqT8Ov5JqqPrWoKq4s0G6iXvWG2xEoyu93DW03zQWFra4sDWHWUr2KXoRr3vJYMxIZY7IRiU6Flh8EWwal3czR4K9aYX6nmQY7HICOKaN4yBhLGSleL8xe/W2g4KF41RzrmA7aL1MOWQ0mZjdwPZWHYwPD5r3duOeZLV8ytoTFMFuhVIe44khdp0EOdJN5EhUwFUaXhj24D0xumxjkYLdRSFL39PBBsi0o3LaCB+wg4lpCx757Q0KrhyIMfBAiG85FoJxvh5Dl/puYEPBaTAgpRYHO7K67mCHuKoVC7Y7GZwjZfv9ATvVyH0sKdiMg8R6j/1ie4f+oJZAcTJJhUJe/y/fmNz8DG02DqAk+SNHSQ3GNRrqt3xfUFd710qDW88ONvfBiWJHP4UsbSYQ2oSYz4B3S3u64YMIfdyMslHQXL/ZPRjTmMLcveOEcu/zxRfuOWtr4KatujxPF4JPCCzCHR48BIWpGxj8Fl+4N9ErWgFnY7ecD8paD1MOQKHsECVDXa7WsgAABS9JREFUC610SmCxvfG0MVG8ywnLpuUd/uaE9B2b/5BVmoR0W7U1llOGXxdPGWBjtPK3pYyEgVGotcmcJtyEBhe2rJd5yLCxO3uW9AObqKGbrEWwKbBwD2WacQPhXWaUzLAww8733RL+zXHlNLnrdaSn0v1DSBjwFtlhxz3LL2MysXW72dWwbXQCd7t+r8FG+yZ7lAXBeHaROgznNTMMO5TxwcJPJYvu48elR2z+l4ON9s1Gr2ZH99zV12ePB/B0KD+JiRbdoe1tqCjOXwpu0W5HCnZoO2L6B4vZzS5+l4KNuUXjet6TkdC9wXccyt52XPm55oszNDRYp/7Ub+3esG6DDx2Pk3rnFwK2BwG6mXJo3zSc5SWh5OvwOFGNY7qEL0CaDpDI6BzmPqo656NlcLJW0pGwBweAlZQT6Ghr3722cD4LT8KOdtu5vKBSWzOHt3aADnFq479wH+S1vycVLmmT3W2WwMp5cgV8xwJEVdheysB+BQX+Hkd463HlaZ7XSlhpEey0PWO/3zOZ3l6ruF/YSp7LNanISH/Dy6F54x4Nn0sR7G7RsBRs3v1QXZozC+Sh6Yq+NT5oeotp3+0ivUpk3TwgbPG8gm2nIAlqsg3UrDKnbLC7UQ/lpltPpe/XD+zt5q3keqKBVLx0BfvnjytfSTO79MFBM7cuQlAHbDv1fbtp6GvW/ydZoNgtsI8E6Yp/P7BRyDxJwnuCeiapiw5uyoLzJEe4DWAzLq55cLKib01UI9jFzNF0REF+u/esMNQg060wLKxQ9iyJJYchVg0bDyS7/O17NevnytAV0Sg0BESSjksp2JhcnqLFu2Nzw9qDNv7mY+2+ACslrmXXFdk2N0Yr9lgwF7tvnfQj/nnFBXnZ5wo2srjdKjMZiSfQUwQQVrjZlx4Ns8yvcA55fdyeDdh0ZIDaGefdpwb1yPRAHBeAhmKALkIjyO9kB5t0VohNh/h0uEmsyQ53ZNbJwYoChNIfPGZ+pGA7ZbZbgCU2dgh1JvuFbU0om43ZnW2jsFLq5EfPNhsvCHkCFj0SCYLDxvqA8hkzjqyRcwU77Sa8bH4tp9r34UADJfJTdLHyPPqxHjawWXyHLF4Nh/vqiaqennF3aD+wqfxIqkKWDSbZwjmU6bqPfPmsZuxnYt6z4HJOUrHDts0Mw30XlU7RA/a2N7pFVqOn+EHhn4su9Bby1DiCQ6q4r5f/iCxg2LOn8PB92B3ILkgbyaeA8QBXFtJXC3I+qfyApbMlxXcDNi/gJh4Uj0/Ye7FgdpF9WaRJxn+gLp0y7ZIFeNjAxpt3+4mqnp1NfN+hWrMLZYe2Q5ggjMKWVJDjlMQQPPYOgUWwO7ww7ZyE8hgqT23SUu07RP2SZE48Z65sFsGmhbdzMzyIbnaFeEEvsOH3GOvdtF5jTm2gULZcM0fNdw9W2O3P0CyCDQsH7HM9Uu9Z6hdncRPm87026DTkPmHKix7G/ZzHHXjooY7MpiMwlH2UEDL5cI1MXzle1ZFFs3GC9+wsmaLFFyjKNVJF2jsGtpTRgSEsEqlMuY8FPXi+7zzALQHelbViwWQKNiw7tO22Jee+BP5mDvCscYBn2MStqEhx0mOj5woGipEra+l+I0Ww6V/iZthKn8HCS71noYFt0j4KHzAvDyWQbYlWyvFcXfrr6SiX+Q1mI4uNxUJi4VQ95mPXmpmenxnSQtPtH9g4PM7prdfS7/MGIZzpHolmDHqYZo5p5VSI8pW28kr9FCnYjCDtaowF4j7yYv06Jph3XCJ75f8HMVkOSW+f+H4AAAAASUVORK5CYII="/>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 descr="data:image/png;base64,iVBORw0KGgoAAAANSUhEUgAAAHsAAABqCAYAAACcTS5BAAAgAElEQVR4XrW9CZQkV3nn+4/MrMqq6urqXb1KLam1Ly0kgwSWwCCz2Qfb45UxGIN5M9h48MMzz8ZwzHhszHjBfthvDMzznOcZe4yBsbExYLEJgWQZkNCK9qW7pd7X2rrWrFzind+935d5Kzozu1owcU6fzsqIjLhx//fbl5tdu0e5zuHg4vmGtNSS8jzTUjPTXG1IzcaQpEy18rVSaYeUZdLAVdLoq8P3apSkx7dKLR6WSc+tlU4MxifnubS41Pk8f1RqLsS/B8ek6sZ4v6GW9FPT0rZGPLfwqDR3LzeQWnWpfjB+rmyUWktS47RUHpFKA9LSHinn4SWpfkxqLcZxlGel6nSXGcikpTGpPhbPjeyWNr5JKo1ItYp059XS/k3x3Ia6dGFNKufS6Yb08Kw0U1d42cUJqTYuNWpS3pTqc1KzGX9XrsT34uPu51X6kfulSivc5t6Ju7S7ORNep/YtaeG2+JPZeemJ5+MtwOJJSbw1B088GWcgHLyhH2Xe9ro9YarDsRLUuXim0bm21pQWbeytXJpdWKWcCWUi69ukfKvdfVCq/4B9zqTJG6WFNfHvqY3S4mC86eSQNHsggrc0IJXWSUM2qSO59JZJaSysGGnm61JtT/zcWpBqe+3+Lal2WGrOxnGUlqTKfPyclaVsTspaUqsilWvKKgtSHic9zENekvhXXyPVV8UFMny1tOHnpPKoND8o3XWNdHBj/MG2mrR9Kdxe0wb2fKAGafGUVD8dr2vW4udWK4JcjgTCsfXF39JFP/0plSoNrZ2q6CMPHNNOCID18zVp8dF4CwjticNSw6bgKUlHbNy84WT7LbqA/bLnOxgDlgPeTD7zPf/CnBbAXjAqD+/SyjS7ONJ53OJGqTkc/84GpOFL7FxZGn2ZlPGykhqbpdKGOOGLJWnu0UjZs8PSwEul6g5pqhxX2c33SgMbpfJaafZuaen5eO/WvFTbZ2g1pBoLphb/Li1KFV/nLam8IJXibGWAXTJO4SPPM+XKlDerUhPuwyK5QBp8uZQNS8210sHXSae2xzEP8W4DHbAfmZUC2E1p4YTUAAbec1Gqz3TIqjIcFl+WtbT7Rz+uK1/7DyqVWrr8gPQr/yCtg7Bz6eTd0gyoGpj31iVGzDJ5XtJcXI6CN9qyCtemlF3h+lv2n52gA84GNotgut5ZFFM82FjKUrOkmUUDMDwNsG31DmyQBs7rgL2aiRuIf5fXSZxn+FDo3IORBXKsfo1UvdAma0I6+oH4allJqh2K7Li0WirNS9mClI3GGWqelJpMRylSdtlePWtKUHI4cgPbWJODHZeBWo2qlAcGKOkiKd8VP1fWS2OvliobpFYm7b1A2r8j/nqsJm2ekUpQRS49sCBNNSI1T4xLM9CeUfZgVSqVlOUN3fTGj+qS7/+qlOW6bL/0LsCejevl2Nel2Wfi7ffl0iM2O8zQAWPfnAPszpvFBeHQhbdYCdjpHNRb0nwyN7MNqWELASqfMGLKW2XlS2siO2TCSqNSCZZYRRBLVWS7fVfeHCewvDpS9PxDEcwi2IvPSCc/Flce8ndxr5TbKwGmAxrkNtTEdBh7ZhyBQpvKwnXx+0DVWRcBlgM2C9V+l4I9sFkae00cL6Lmscuk8XVxvNtr0u7ZKL8XStJDo9L4QFyAR2ako0auq+vStWVpuKTyzJx+8fIP6Ad3flYzpVzDj0uv+bQ0uhjXyKGvS0unJABzsBkxb34oARugTfMJb54u4QD2Dx6MMtsFt782r8h33DCdihRsvp+txynl88ySdBotwZZTqwFL78jCeKIcZWVrtZRV478msntVlIeAmC/EieTatW+Qhi6LMm7mDmn2mxGAAPa+BGx+YyuN1xww1rmMWhlOU6U2Sy+eXP533nKgMynfGP+ppLxytTR8c5T/+aXS45cb2NlysKcr0kOrpdlKnMyDp6Xj6BGSzitLPzgijZW0VtP6i8F368crXwjzvXCH1PqklBm7fvZpaX4ugr1fEpoJI+NtUciMB4o3ZvqZ8SLYgY2/7tCZbHwgk1Zz58IiQAzNNSNl13MJ4FE6HezTKwKbkZSlZiLb64DMcApHVpHW/Yixe+T5t6U6TMxWE1PDwuFI5S7KV6BsP5IFV15SqeQrsj/Yvc7mzWHltfU2rVVpaTTK9tnXS+ftljavlyqrpbn10lPrpdODkWoOQtnwZkk7K9Irh6ShsnZmh/TxwXfqljKWhVT7irTwiUim6GjP7JfmoHJJcPPjNjDARkY72MhuZ91QdUqkgbK7gT2YgF184TkIyu6O/D5Zi2ycr2DjsHW+xySbX2JFGzsOD7fPgN2ApduIGsbue4JtgC58XWqY9p01Etlb/GFLWcXlCVRpz+XtSy1lpW4yusODzmaV5I0h5Utrbfyl+C6IKih99KXSquvNrFsnjdwgLaLBY3oOSQfR0Btac8n9Wn/9v2ihdaF2NMb10en/rhtLewLDWviStPiFiNzpeWnvEWnJiKoINkYj42X+Wd7+ZvzviyBw7hRskPeTw1gaHYyWzWQKNpR9KloH4d+cAc0PMBFcfvsNgknDtc0BCU03HJkpcfanK3SBWjdLq1/VkZvzfy+1puxnvcHOSkvKyudOvYMlqYyOaE/k7xpSBYGCJdmKCzlfGlVex8SEO5fNPHOwXyatepEpcpsj2HAorIwHV0sTKKW5duz8C115za8FfWHXSem9X2to50IeLM6JO6JBEsyupvTcQuSkAPicpAmbKsCFms8JbOhmFB0K/QXpiQnISzvFJmYYrHzBVsVCU5q0OQ3yG65qZDFXlyZdWygQXquBTW2a+Bm8MmG5wUbfHa/AmVH/ppTzesxlPTGnlt8kK9WUlQvm1BnPOfOL4YpUsccPlKQRGJMBP5pImWoJp0ZFC/VKsMnnF1dpbqmqPBtUY+RWLZSvCmDnlW3KV90U75CAXSrVtOuyD+qiS/4kmF3XHpLe8yVp02x0L5z6ujT9WESRpf2c6U7wKkwtF1Coma59sxCYGads3r4rZfMeyGjA5gDsEaPsJVaXrW7nuj5NmL0nzQwDZJQzt9UBGurmgBrCg23R9Ac7ASGAfW38Aq27+Z2Ovont3IN6u9rOKwB7VaUzBwAPZRvv0eqOs0vD5c654m0RVa18IFp/2TrNZDeoma1SXq9q4cDlas6tUTlr6LqNt+nS9V8Lk7LtiPT2L0nrAXtJOoGp9Wy8M/IZzs8BuIDtAKdgB8UuARg6c7BdWQsyOwUbvFeXpKoBv4hXLAE7fTk8g1O2lJqmvDlLb7tUgceUOgcbsyzYsa1MLfNctfJScL/GNZHFzzlOGGxstO95qQlvs1foA3YJOxol7SwHVFxJxBXU7EcKNl+Pms+E81A5nO9cj8Dylanakt5xSno9cg8r5ilp9eekATy+den5R6XZCQneh1V+1FRBAMSuBmTmGQp35gmDBWzXN3qCjUIGGzcXRACb7zhqeXQGMXXp9HHTibqEDOdIweZvwEbOcAA2LL/b0fbVJiYa3wH42oGqBkqrNL24Q/VWUzOLR6MTg6O8tFwDT25eQhPvZjsXBjBUkgbM6iiODRbu4EPJ6wY7CtzacjzHSIJIc8pzDnaWVbCmKf3+Eela8/MsfVuq/YPN95L01D5pxiw0FDB3gQLmCWPVDjYgu83tlM3f5pmP2LjHAcqGilclYI8xCe6LSFdLHsH198MNzMvyN4ERFmpK2e5yBWz852fTctM54vHrqxKslWOuXtJzU0NhEZztCGy8TdnJU8NPO3/3A3s1bnmYS00abkobhqXSkFQqS1cOdRTYEbylNiTe9wJTRZ5dkoZw1jWlE+VorgY/CybrrPQb+6Src2mAGM190uJnoithflF6eq80txDn9ZTJ4kBAiV3tYLtmAiWnDhXkuxMn1wB4YOMp2Cx0wHZFJZ1YKBX5HcDGG9jqUC/2NzLbpzLIaVvpTtlthYHv7Q9fHP4c/z3ztymaoeE4tTCgo7MWJTsb2svO45q0u2YtleAIdvCOrpTCzl1n4TRgN56W5v5JGmwFn5+GL5R2vk0aukPaer20eoc0mnWAB/SrBm2RMD8PSYeekn7iTdIY3HNB+uRXpU9+Rdp5VHrH1dINO6TT35AWvhUtt+ma9OTROGRGPZ4oZIAN+M5lU1OrCHbKxqHyNtiYWa6QMQGA3Y27wdIBOKj69tldpUWw0/l2lp5SdtFj56vEozmscijbZeMLB7szkqxUV5aAnY4RZaxqLx0sElzaH5KGrpd23CIN40B6RtryQ9Kh90i73yptu3E52BvL0k6T7Z/4A+kbfyt9343SH35MWleWHrpD+v0PS7/3q9LYHdKWclxUJ2+X5lHIshg0e3K+Y07Bwt0vCLiEUZw1u0OYeQXcxH8Y/nZCcpaevf6Q8tSu7gc2LAhlLTzMbEBnI7BwTK9urDqV3yslSiYcRSiwUrTS2QGdXOhB2cH/zi8SPsGfBbbdD2zMqUEDmzmoTkqTvyON/R/SRTdKayyec+h/SM/8oVQdlcYukt78u9Kn3yfNnJIuvkr61Q9KO6+Ib3ngDun2f5J++0PS6ob0gfdL114jvfJKqfoZaWM16kYBbPMVjdelpxfjm0CNULarO25Xc29gANy22Ey8ZwDtSpzL70DZRbB5OJTdTTKmYMPSGRj/c0MUMOR2twN5zeIIg0xs9n4yPNWAuQ55PVfvoU3Vcb1yLhUKedTIUz84QRA8b/DILE/kupTa2IANJc9+QqrdJ62/Qlp3qbTxFdKWrdLD/1661ih764Q0/lzMQ3jk05Faf+f/llg8D9wmfe4L0h99UJo/JP3S+6QN66XGtDT+lPTjl0pv3SUd+7JUQ/OSdLgu7TcSLYKNHe02NueckovyG0pOArrhM9Bkrz6ofBQWZgCjtAC2HynowTfumicRO4t4Odh4mLodUbuOR1FG+3do874guIYhAIDTa0+woejgeu22PNGATK1dNjDAbqhU6cjvFGz0hCCzZ6XmQWn9MenoZ6NMvfXPI9jXvFXafqM08pT0xT+KitsQOQwbpA/912iq3f8F6fNfkP74d6WpvdK/+4/SO39KeklD+tpnpI8+Jd3+g9LB2zqh98MN6ZANC66Jt8y1ad7EWTL/O9juKnUuy/epsuYmWfby/coB2mUjSsYa08yZPigd+QkA+MRxsnDw/0rBXinr7nVdo5Xp+emqFhpdKBsW3jW6Bv59/OcBbJ+u6C3zOVg7II3hPWtJpYq0ZUia3yt9553SG74gPfyeCPbFN0m3/5J02Q9IN/+cNPId6Yt/EWX02KD0QAL2/DPSL39Q+rW3SC+elB76ivQr35bufq108J+iM4Wp3Y9TxVBjdMhsJxRXtJgnLnGK5XsCIiwK/vF9Stk9wU6VtXTyA6sg28d9GgZ4kC2YFMaqU+L2DJd+7HolC2GxUdL+01WRHHHG0Q9sXp3EBSf6wMLtDqV6WzNnMafuUMAenpIm/0EauVTacqE0dZ906k7pJz8u3f0fpPOuk7ZeIz3x19J5l0kX3yyd+qJUOyW9/6PSupr0wJelL98u/af3SlvnpD/7hPTUc9K/vVS642vSkUXpT6+WjnwluknhgMhrLB6OItiphl3UvnGr+tzD7t3L5p41MAiUDcCW96ZVJQlWXjy4eBa53AU5QGURJP6F8HO+R1snT+27Abwv2IQ40+BJ15GbsEicLWmwpAg2itNQQ5q5U5r/Z2lgSapulba+QXrRS6Rjd0lP/Z20Zou0+w3S/X8lja6Rbr5COn5I+sX3S//8Ken+r0rjE9JFO6U/eLvUaEh/9VnpwbulXSPSW3dLOybjImHyAPt5chURjwa2K2iBsyaAshA81AM143zx+UdjdzbuYDMD2Sv2Kwfcs4FdNLXSOQ0hTQO7ONfIcaj+XME+ObsqvHwpy0Ny3cRS1pbpy55xVrDt6naMO44kBRuN3503EP4WUt9Mmx8hf8IcJXy1dSC6MWH56xKTFV/Fq5MQ/dZM2uxEAzKWHhf47D93ksUW9knjn49IMcf7T4cIaDgA0BUygPRwJuegXmfVAOuZbbwdLN0XQk+w3S+e+ojTiXVK5QaA6AoB30Pxqe3cljMvAGz85UenV2ti3mYvRLjc0EBgDVluGAKNzBcPl/LURJCkKUft3LOoIsZgSTRqgvaNp47gxTPSjo9Jl9wt7b9ZKr9H2kzE0gDGVerHtoq01gBFt3lRNS4SbnVxueOvqExLA0Q03J66m4zaeJfZ70hTMR4SwH7a45cFsBmpJxNyG4BPvWeuhvL2XJeec80ke+WBqKCF1a6onJ3Nyd+NpYcpNK07xH1tRnyB+Pl0UZzBce2LRrOkQ1NjmqlZ8mIKNto3bNszW/gc2HjxsDw0z0pZtmBylchDswxTHCooaM0Jad1/lv7fr0qvyiUw+I1XSls/fnawAf0ScwMwj1cNdLyQwzPS2IQ58iBHMquMLOfukBZI/mb+WtKz+zpWyUnc0/ZaAOafi2Cn5wA7Veqgegf+ewa2T3WQLc3lQRM/lypyvYDm+0YLsEc1UyPuHZMEI2UbJQewbYU2hhPKTu+KjT0neVZKyDDtWKYp2JhJa0hrf0566a9Lf/24NGqs8CUlaQuhJuMAeMk8jfeigU50cJN5z5xoUrDHTkkjjhT/A7Ydi3dKdXOokGk8YaFNiAT/urNj2DTyO0yBMQY/hzKWmmEJcwiyuyvYTB+UnfqIu4HCw1AiuuWC9AMbZQ1v2tnkNylNB2eqmu/mRIFtf9dg4yOHsuNIcMtC2fVnpfJvSf/uYWkzizaT/uwmaex90poXxcjXFgvMQL24QJ2rbyIf8n5p9Trpsquly5LY+LoTUtUFLPzWwA4pSF+UmsQwkc+npDn77GA7ULBtB5vvSDT0A7DbIrUgv1kEno+W3XpQuUe4eA/sy7PFlcLKIiuly0pgkNjj3QAtpiF3wpudG6Eo9te+AZvCA8stg7K7Zr0UKZvyHNNRyTCFyi1AEsAuS+O/KQ2slfJxaf4+afhy6aKfl556r3TLXdLGtd3BPn1EeuqT0uO3ST/yi9JPvk26JEnEWTclVV09JpJBFgoUWpMW/yayEEyvuWMGNlZMS9pDBZNNDeC6X7wf2G5/Owdwt2ngOHjQXEZ/L8CGVXtCYnEtpGDXm2UdnFijSrmpUVxPsElypit11VqZDs8OdreryV9rmYwONnYPsINDhbi2LclAycaLErBZ2BuqUrUpHX+zdMGHpVWUpJH6PSzt//fS1N3S0Fbp6rdIZDs9f0d0j772vdIlr5SaS9Kmaelv3y+96NblYKMWbJiRym4XQbnkA3PUpeanOm6xuSMS/6CUhZp0YCISFKMmP9zzzVKwISr/nlum9reba054y8BOkxi6sW//LqQgJXI5peJ+YCPL3Smz1Chr3/h6AfoZBzKaEp1uCQhngD3SIw25H9iN6FDJ8pCpsn4wphkdf7u09nrpvFul6jZpaEvkl/f9aKTsC9dLT/yptOX7JGoP73y/9M47pI0XS8jvv3yXdOVN0pvfLm3HC4lm3gdskm/yT3ciHRNPSA2T7Ys16WDCq7HcXOxD4Z7QwNyn6UgsDGcifq4N9msOdZJ9e3nPimCE/KoktwwA24lu5mDptljSYEl/sPu4OZeBbSnJSbpy+7nLKDuP1SKeW15aUsny19pgkyRK9v3dUnOPtHhY2v6z0oYbpPt+MoK9c500fqd09NtSpSw98j+ln/gz6YpXS5hkn/gV6dIbpX/9CxJmGbpPNZd28jpuFULVBD0o6jwi5djc5s+cfNxKwZDfi9JhWL6tBVKInaVjWpnlFoNQyWRzTTQuzcWduFuX5Y2vFOwUyGDENzslQDhXPB2pCHgKNhr3kanVWmzE1Fr+buegZU3l7VKewl1IQW6ZjdPOP+/i8guVmzaLsHLuB8fgSMCGopHZgB6yYwZjQGPqm9KpT0u73iU99PYI9vBB6c63Sa/9iLRhs/TZfyO9/relK18rrSlFsC++UfrpX5B2mCJHiAabO/AvJgtt27MOUJsp2MPpRIj4y1LjZDTBpk9Kx/hsID+ReBBQ1rzIOI1+8QgHm88hg8imj/ssA5vxBaeAzV0ofkm0tXRK/WtuQkDED6jcExqKiwJNvNs5rsOLVzbV8OBcWUeC6yhX7uVCrjYuA7tiQZBuYNc6RQQB7E4SYtaqKQsZkVJ1nbQepeyotPSgtO1V0qoRafpeaeJz0sXvkh74WemWz8Tk1u98WPqZL8bI6d/+pPRDvytd8RqJYqVPvVu6+CXSz71dOs8UtDWZtJMsmBRsJ0Uol0Rw8J6WFj4v5cSySQw5Is2YZg5glDo696QeO3WHdsI5y8GGpTs0Z4DdT04zWE9CDMSRLAICJCsBOy0iSJ8VMkOSqNOeGemEmyp5yQrsPNFrSGrZTIZiA6ssKQ6+lIKd6AD1XOU7lnTr3zR03n7pzn8ltX4plplN/p5UrUuD66TGlHT+m6VNt0iP/4aUn5YuvEk6cV8MZ67dKj37JenH/ljacrX09BelRz8trdsu/djbpBusFH1jyRwsFoQb2CdlriKD2rHuYE/tj6YYB6LbzO9A6ShrDiILICmvW5YrziJITbKu5T/9QO93rp+NHbTGpGKkaN4RP/bvUrAprsvbgQ5i12jfptRRX5XWjLUHh4ym0K9jarVZ+sGWfvhXF/WRI7koIP7LAemPf11qvSVW/a46JlUaMfCxaktU3BozUmO/dOEOabgqTe+Xtu6Qlk5Ka7ZLZVKLno1aOcf2bdJWqzK+tCJdQV4a1kZdWnNSKrvhe7jTKqF1LNZ4IcspKz9+v7SETU6JVR+wATOl3lRZTkOiIVMF08vnKHWTpj86m93tvw/KQo+ghxfx+7UkCDCRsCzuj53L7xEDT0/HsqLA+Sj99YJ4vvC6qsD7+oCN2ZWYWm2wn27pP/7Cgn7Hnksp3TveIE2RgEBxRLnj5qQwwEOfJHhsNe4TUqaSdOt2BhSAJi7n4DYdlC4y3wV54WunErAxs1ytxnf+tEW/mtLRv5WWzItCIcZeFoFp5PzM10sKqCtlPsdpSBQqb9dn86JpfVeIYhninoEZblKQ4emLhsYJKwQ7rapIn43pdu945ALpEerEoPL62k7lZk9XaZGyUYeNd55o6WXvX9QfPJrrGkkfHpH+6v+SSm+KMQHAZjzBm0hc25hICjbj4msv6EXf8KKKItiXD8SCzZB5syStpc0LqPF+aOYe1krBrktHPy3VJyIBHKhJx2zx8xYwBJecDrZnnPoiYIxu2rvG3hNs8py7ecGKsjalepQ5Ty3iuthkJyp8/E8Gqh9Qjcv9kOBnOlYvsMPvWiW16Obg1aBkqLhmXpQvaN5t7RvvGQoa92gqe2ZGuz7W0oWHpUffLFV+RiqNxXGiO3BZEWwKJ3CVdgsSkQNA/jhHCjb3ICfNc/q25NJF6IpMLCjhcwds/qGMYV/RSuaUdOK22BKGS59bjGVWHCnYnPMsUgc3rcVwJx7XwSTaYKcTDjCp0lWcx5X+3S+rNLhlfYISsHET3jPeo4KkVTaw7YckGuYryCVPe6qQTlydVJa3gs9maLBjfQA0ZpiDTRwbcRNMsrK0MfGLp3OQgu0JmyxkqH8DuWk23G0l6UqKB4M4Mk3Lc4aw8S0MunRAmvpMZOOYYSQ0HMcuN/vaOyL1A5tHei0i12Ha/28D2yk5pfR0glKwmSCPoVPcD9hdj+aAWjV6r5jNGtpW9agtTm8QlDVvprOk0lCMCzEhgOmmJsEQXKd8DwVvIExpt3cfBEsr5Jgbqw+WBCXOBijvwt+hAMHAdqq/oBQDJEEyADL82Ot3HGz0lr3S9GdjT6A6JbuINWPjOFMAzrmum+zOLNoRLhM1PlU9we7n8uxH1cXs0rT3Svo7Vj1s3I9gY9tk9QM71ETXsWgdbNpzdFMfLYU4eK0GItCp9ywBm6QFfzYymlAnRy+wOYcvAtYMmPxLa+OcK4SiwSwmN7AAeOddZQntHLDx8QwdiSlyQdsCbHOPzj8ozdwu5aRqN6V9BGYMbPQ5LLLwaslacRZfUHXCu3AdSl2bspGZXvIT8sZ6pAX3AxvlLM0d7yXzmcg0wQ+q4Tuun16Svp0GZJMH5nWK4Ik0nwVsZPWAx4iY/mQklVmVBmNeR7ACEt2hF9hB+8Z6SKgXjxlHEex0fphPruPd+OmOctToAzdoSOfPx9KiIIjpHmKa+cJ90uztJr/RxI9FsHkLOL17z1YKNmsJ2zw00PGV7DQScsqS+XGtvB/QYWUlgY5+16Zg88zN5HVR4G491pD1cAUcK4fmy1HzRMDW1igPdrU1rAufu1A2fvGu+eK0ZzmtzJrrFMEmXo29zwGr3phknqRgw8I9t97BdkJZZoYlYEPNF1Qkkh84NixJO/Dg8gcsnWpkeDTzjpZO5IPOVEelo/8SAyRQ7V6KM+wyfuZJiPwsrf1yM4z7AzYS46xOlWJ8OuSeJSaZa9HhYeY0OZsWz0S6SQPw23CodMFsopbpK0eG1XJAF7ZEs8u17G5NdwK5Jd6zgk2RDcy0wQ52dRK/Py8pJOS9NvQAG/mMKebcIXQisn/8zs0wZPVmU0RZq9srkeWfATZMCLBhOCCDVg46zOkx6fjdEWwW/fMGtq8RD296jppr4x79crBhlucMduhoaGgiu5gsP5wDhNN2DQP00t0QLUMDdoeKycZeYD8/V9Y3TyT5ZQHsXu05El6SKmQMpNzpnFSt0t0wSjaoMU2uTKtG0SMIioS1U8jgSbXvlIMxsVC8s3uyTy9O72ELgevw3hFBDesWIUykAx0SwB1smhgkYIckVert7KFp7VcKNlMPxbv/HOBDY88fORzbtzo1etKg/w043kSmqGEXwe7HutNzUDa/5RnBLu2RHQMLv298MCYy5plqc9s6DpV+D1sG9vKeaKNDCypboiFgr6Ifnd1r81DH3mdcXi4M5w1VMsZ9vCabv4vBIWS0Z/5grl3sTWGjqxsAACAASURBVBy5h53jN9vhHM7NEMI4vz1hjJw0M8MWKRu+T5o7EcXkgXlp2nIJoGrzqAal3qtCeB9YvPvM22C/6dhyPge4FNx7mJL/Xekqgp2y45UCzXWpMshnZ4nFe5DxMl7PYleHpUE9fGhnbCLLUV4VG+YFLrIktZLOwlCya98hrt3p4pmCHcaf2M47aCWaKGFO9QHsZEG654yfQsVeVMFPU7BJQiSuHTgIOWtWA34G2MhqwPYCLsKe9jqLT0lo56BUq0lHj0g164kGQ/BKEN4QVu0hTq8LY3o4F9r0FsGGyqn8WAnY/RrJ9AOf3zlF9AKb1cmic6tgplbVPc/vFL1XwjG4RapYL7IWfUotVhj482xbb6uUGqoO1kLvlnqjolVDi+1iQSg3rclOwUbuuo3dry9cqqyxKDC13DPI5+B+tSaeKGfoKPx9flnagQXEeE9JJajZNXPAtiTxFGy6HAI2lSWw7TQvDUpGmfd6rzR3HKCDb/znjLKdlfG8mR5go5ghs90qe6FgMwFQAUl2tPtGp66skmjS67pYABvt3gZ2emFI9x64wMDGkX95dLNBnqXjsTvxtI2MFGI0omFpaE1dVSIQFpZNG+Fg8lGTzXsxni3kRZiO4SCFdYUbtYfvBpbu5wCbjFPnzshvp3oWBZQeol8kNOB3twuHG9IaD0q7GYbKTRuTu6TaQ5Gy56alo/ulpoF93OQ3UwQluzIPdaPzuc3dBvv/PBnZOC/MyVBk79WaxtI9gfB7ATbvxyKhRvn5/yYtPBEpYXiLdNW7Yh92jvXXL1904/PDOnJ6LNaPNcsaP3yx8o/tk964S7pqSTq8T/rIaQuj0co3l24ta+QdLQ3Q2KQL2PSRcerlM3a2H6QZpTH7bq6bIJIyq3Q1RQ7qdTMMtu3WCqJqvS2YItir6tJq16ZACQUtrDr77M6W56RxigAXY/3cvvlOTxumzR2PLr+dpXtXpezdBra/JOybVhoePSFlGEr3BeGU7TZqt94r/Vg4bIwJOPwpafIeafd/kIaGpfnD0upd0tN/HhWma3+jo4hwP0y+yNIznX4s02MfXa38yZr0axdI16KxzEWHftZQpinl/y2XXlrW2OtaqpRbYRG7QubjG0ti6EWwodCz5c/7fdKFkLpR8Yu7dw7gPecc9n4tSY72Q6ga6g4H/Bf5XQQbXB6VpshZgxhb0oG5TmN/3KGWBxH0PKjcMWw3sD0b2JPkRhnYPMBbXLFI05rmFGDOebFganO7CQb73Ptnse/6970/gg3vO3GP9LWfiT222enh5q9L//JKu3MunfdT0iW/J43PjerJo9ul3zki/fQ6aTeF1DZb5JdNTqj1+1Lp/dKmCzpy2RVKNxEJfLjySdM/9+oBEH/3ouZ+izk9ByU72KltDrtfbwofn3Ghci3Pu3hKGiIaxpxD5Q+bdkVPl4ek6W/E4EgKtnvWrHlDUMicpbuzJVSxFMHGhoayQ8gVA56m/CYKVwo2LxA6OXSZLe/MNHdAuv+9cSeF898gje2SNr5YeuK/RMre/d7Iouo1afoZ6dTj0p4PSDfQxHXNiJ48tk313zreBewFZb87LV0nld4obU8qK1PrgaF5dgyfN1HKk8jlXkAzJ+648MYeQUSYz8DB5u/AHewL5Lc7W1KweQ4FBV4geF7DtkBx++lblrFAIQF1YE9KzN3cpLT/udhjDiDpfOhlu4BtLewDju5ZOwNsOhoCtrNt+qa4kgTovh9IaFNtrqNiZKsf2GkGa21COvWAtHBceu7T0jW/Kp28J4J9HWCflB78T9LAamnwIumZP5Fu/Jw0uLOk04vD2vsrNY29dVBHL41bVoTjoSXlH6qr9P/F7UW2JWCjdLk5BUt371lwchTA7kW9ae9WgHRCCFt+2I/4nvlBNAAw8hpOgaEIpTNtULabcLB0XwibG9JWZ+leBOhtkZINQWYOS/u+Gqk8uFHN9GLukASYYXzmnDvm+oKN/KaLIWCHhYaWbgsBKllHQCkhgbR3Si951y1dudWQHvuwVF0fOxdwn+veJz32J9LMfunGP4oD/sq10k2fk1ZdHGf14XdIm/+t9MxOY8eI7ndKwz8uDf6oBSmScDfuT3fm8D7uNHmhYPcLGAVRlrQrSakf7T2IDQP+pcPSZgu0bGlK5zvYIEbeFKyEecelaspaCjYKGevAk1b5meeVu2YectB+/VTUxoPj3DrwuYLGqj1FiYo73hOwYXkE989W3lukEPqtAfhj/480WZOGdscEvyP0DPtlqXFI2vOP0hXvkBb2S3s/I135bml8n/T0H0g3fT5SOntm7PmwtO6HpUMvkxrrpfxOKfs7afTPbacpK8WNap2Eh8ybzzr3CSBQWN/Di+emmL8H/Vr5jt/0Azvcv4fcTxc8BsBNw53496uGpG3GIkoz0sBjcbOi8FDkt/nMTz8rHbs3YgZOD852OlcVwfYG9NkHJzpge3eFeTPDYNlHk1xvqDqkGrntuYIiwBRsJpxVzUKZelJ69p9jFgarj+6Br3t9TON54pNxdV3649Kez0WFjVKc2klp649JM+PSkbtivHeqJR25XmrtkFqPxAkesOJ5byPNGFiUm60YgL/dZesUB9jdDibSe78xfo/RB7CTdty+oNodE/GsJVWeqf6StjJBS7+WfWHM2XLrsLQ1BXuvVUFBcd/ukG/9yU6pL6VC9z0o1azDJEEz9yeyTjynsQ22UzcvhtzmQD7Rl8sVkrZmzQeL0XabIA/qc84T4XwyiKLv/Zg0+Zi04T3S/l1xAcFiX7cpZocAdHgEs5t8djEB5wl6RC4dXZQeIdXXOj/g60YeO5sGfD+3ySb1hYLtosznoVfvN5dsjL/9OZmozYNRnnPgaLl+KL4r85aCXT4sDbiKDQiYXfZwWm22rEBw8qT07CNRfnMZlpt3afB+p2H+nbId7LZDBb6Pb6Jb6kN3IgjfOvU6u0w97/MoYu+WPnBXjPr8+ibpyT+RBnZHR8u1ozFJAMXJExqKj2LxMEZ35x5ekB6dic4gqJf7lE0Fdg8f8+MxdJ/81D/PdyGztIuXLFggNsEe7vUxpRHAPlNyxilMPvdPbKhIF1qIl1y1nx/reNm2n5KGnCwxntHMQZPa+PulnHMNafyYtPfRyNKZH3wyDja6jjtbzgB7khZXNjycKeOJZt6rdKcXqy6+5fFvSC//Wek3KcOSRN+YD79b2vpe6WhNengqeoa2DkkvWRPdlxxB/hm1OtgAwHiem5P2zEVKD4ClDeKTJvCp9s0901SofkCljYG8c4QvmFRhTfuWc76Xgso5b9PJc3cOdhIZUR7fxKZINqDtdWmTExvAQrKAQ8fiB6IdTiUoSuzhe0LibBAtT9Bey/zhBEsc+L5gY+eyDxlH2OknSVXCScDg3NETWDbtlfOoaXbzrJ26X3rpz0u/ORG7/P6dpD/9ZenC34qhu/sm4+8xkW7dIF1km/25+cIkADDjCCm0NDA09h12PGhKjy5E+5xrPcjB2JDfULpP5ErBTmvXAJv+rIEL8hnt39kqosWoJA19Arp7yhgDYsazYbjPRYMdB0sKNq79y2lj7TIDLRy2zd+urFl8c4actftsa66W9Ahbf9pl/MQrf5eBzT2gbMcUduk2NpPMZJq4XpaTlXrJnJV3o5bapPTYb0tv+UfpFQ3p166UNn1MWnOZdGRBus8oG7BftUG60MBOgw1hHEmJMDasBxSO1KVv40LEoWZVJs7Si+NiYl1pCvZuYkKmDhUAdE6XOpVC8V2PPUn7cYqQbGluWjjR+UPRqkGE4Fy5YSjmoCPGdtcl362zzCZu7lnzSj8LnkzeKS3Y9o1Q9iOYr7Yu3P4O7/++8ShVnWoIHPE5aJ7IRht56DXuK3eFXZW6vfTStPTc/5L4/4IfjUDzMNqbkHPmEwhVBpcriXpVaZt18mcIjCvYjckWF7zEPkTBfKR+AEz7ka5UpqZA85mFA/XyGe7hTiXuH8bKs9jvJdmTtN+zgu6Q9FW7hGif6Qo7BqL8Dtmnkl45HIHn2VvmpfWTUuYhLDRzw2Pum9LC453I2KMHOgwA07zdGit1lzJJmDIOvq+OwKJDF6NOVof3NF3pJJ7tOl6K1c2L4ci5azJOJpRw/eqovPnh42KOPI23CHZbWUvRO9sgCucBmTCrs2qnbG4ZkjyMpQfCsPy7VMfzmm/eKmrmeTD5QgNeA/Eydqi0MTrYYRFn0i3sXmDnLp6XxlLPGgkNBkzrQdsBC/y+Ix2/LwLPWrh7qaNgLvOgQb0O9jnOy3d9ecqqcdHeORGjbVD3y9dK27u0OkvBBhDktffqTuu2XujgimCnFS4s/LTzk4NdfBbpVGz6FgAPzfYaGqjU447KmXTd2k7Me/dQdO5wYH9/v7eBy6RL52PP8nCQspR2TLy/Q+X0WJ26J4INnncvdkzp7BdPdHaOxr5OU4hdPr/QyTqX38Ep3D/MNlFPWTYlHquX0aWoS5VP2LXI8t2htO8sSM9aBtILBduzZ/k99ww1b6aU+B4oAMXOwu5gCfZ3Uo6cvncH7EjzaRtNtPKdCce6ZLhjfxMYud6sEbbeeh0Kp42DbokV4pn8TWTMWTppXF+TZmxPMETyNzoZWTEtKeV0rmzxf1qI54nuDBhNO3WTfhecsut6QKR5yQzxdPK/0oiU/yjI5UTbBew99nIoYN6vfKWLjndOCx0C9Zpc5BzU6yzdvYnR6ZPFRkA+eUnj+gB22J3QwK4stJvaF8HehYz2vPJy9JdzYH//zGgnkXH0tDTqzUqxrchkCXJWmv0n2016QZqclb65v9NB6YwcNJ+Y1E3Yb7KCTWkXhMQ6Qx5Z45/99+25OMvsQ+VecbFSoBgve2tMGDiXVqXLh6UjXuedSQfxBppHrmhB8Bz3kHmwx8EO1o417PMIH88jvBh+FwBNui5SN+7VpWFnF3ta1hJ567GNZq7Vgy3tHI3neOeLaZBrk8kmvF5QAMd7YwL22LQ04lEPPCbWV437tL7aiYJMT0r33BnfKyi0bzwa12MxBQct1PfsWumEF69L+6oxWfdOxo3WLxqJ5sZ5FNF1YQtueviplXAOJv/x+ej14/qrh6UfGI2fWXQbLBEQMXX7rPSYqagsqvNsG0Zk3N7F2NCPA9A9JSsEiRJlDZOsk3VbUs7G6u1SYrpDdHO2Wz9VK3IYGljS0EB8GFzoktFOtipjItMlmGrW8RgKB/gLp6UqrdNZM+NS5mDDee4wZ0su7XlS2keBv4P9w7alclpwz+IKZoaZYb4QAhWvZOYN9XQLKSjiayelcaO0K1dLu8e6g+2JAM4xnHvwPwpbF69miPw42Jy/cZX0YrKNzftGbxNED+/1pRnpEQMbDfj7R+J9ycr57KR02MYIoO14tVG3WwKccw6QtyqF7hCUEnfp7wZ9hd0EIzUPDdRUNbDR0neNdsywTbiMLfkBZe18a33NnP5QVRrDl9CShg5JQ5bGhDdNX4/9X1ic+x6NgHOE7NJuWyqHkz26HqVYp2D4vljp+RRsJuc2kkDNtHvJ2vhy53Jw7zQvO/0tmvu3Tsf7I05es0a6As6K/Lf8r5BskEtfnpEepZulpMuq0ktG4gI61ZD+cUI65oXvSZZO+iyX7b4t1TKwSXUOLN3ApoKlSelmPZYlUcBgPVNTsEl2JKvGdSOCJe0ctVIsHeKAyt+wyvz4uTT2rDRCiSYHIa5/sVZb5CLcI03YduMn4QS9wIaqe9VW9wMIz0/KCYKnyvSHPac720Fdtjr6wM/l6Ac2rPeuqaincB1U4fLvyqp065hNHpNgKcpMABR9kdVkn6hHyuZ7xA4aNtRblO/9we7VSDduQhNbbMZshNLQtCrlehjv2kFpBw4Wd6JY10XmB/kNW+fYVJJ+aMQU1iLYxDXN7CICdvivpaYprHRuaIPNC/BigVptr+jEFb4iTMIk98g9476k5/o9l/VpWdHd49jSvK52o1s2P8MRM90Bm4CI++evG5ZuMecFc4biA9WwmDFPZg3NA0vSbdPG1Sy5kjlxh1Lo8E9AJmwGX1Zuspf9wHNXyNKuyaE3Oi2yveAracRHueLQpNhrjIO68O1WkcK4PauGc9TCUUoUwC5LPzxiNd+5tO2ANOx1P4S72IgY9S8FO5cOw8mcsl9oTXbaWdi9Vt2w85quFeLa9bJiEv6TsxLUiA2OGDmxFJVKFCkUHucw140Y2Jagz4R5EGecTWENbHbe+cK0xb/NdvZ9y2aXku0n6c3mm70HVbdqChmaN13qPQGdpj/IbxN4oboUwRr0+2Vgs1UFXR84iilf1HRTa8ZB56WbPbMlly47LQ05BVGEjY+cYRAQ+mJss7U0Ie19MgE72I3d7JGzoJNukM6EE4/mYKJT27iYe+by/ly4Rwo2VPnZkxJOFw7cqTestq2OkugX58gMubgalZyxsnRVsu3jZBLsea4mfel0BDtthB98FwZ2JBsD20Fc1nWRDcGsbjxjq94tUtmyHpuE9XB/xY6L2fBJZaHRT67Nw7nWDJriZrv68r4sSpRIj7XTU+1GNoBljgF7rgC2NaoPSWg4xnEKkV52F8X4B6JICjHxBOwU934KOGC7bC9WdXqZD/dPwXY3J9+Dle/Uy988y1ms24e+3tLca8b698dtS+MEbEw5KPvB+TO7R3BvCv9/am3HKeTaNc/gN99iw3LzfQcnijuqErApLnQXaBhx2LPEhCoKWRtsUla3SyXCd/D+k1LDUgnor1GlyCuu1pFqTVW64eFjgG0T+DGCIQjEnMDeLx2UdldjsiJNRq5cVNiPO5juUK9nthD/xiQD7KZ08uu21VNYrAkFo2WmJoezQ/5POwzwm3T/TSjZMzbDCyTxY2Lc7biu9RrxR2Ibe3SNKUO2uyMDX72PDbehr/Ai2PjPcUowQUTnHrC2UkXGxO49P7G2uwl5z6x0v216GlylDjZKXa1TIBEb8bl2WQAbKg/N7yE9MhwBG5kN2CekhvUQgaVXJwLYWZZrZLAWeq9zkKKNwub+8/XWmQIiodU1HAocaHN9S1UaJvLWkkYPS4NQNOuHNYVnjZrHRenYbUlPlXRSih3/e3HyUMJrMV0eDtBowbDzsKNOAjYKBosF4IoeMmLo7uNPAyJci0ztBja70X4eQrGTbzwvhkEDt8hjozhPXXrOZDnnMLOuSRQhd30wsVD1QwY2C97dxWjmgO3hzWVghwb3AG/yK23EdwbYx6WG5RlRfBiQYU/QXMPVxQA23Ac3atic3YiLz27VQNl0c+AgC/WVI9FljOm+Nt2egqoBa9UR5Ddgv+x55UXvWRqk7wV0YP1J5oZTcns3efLKk+AFWw3zHM8V86AHfyM3HVAG7lWRDraPIa2qII3py0kLrX99nnS+l2snrArAP29KVxgj3MfkEon6rmPw3VMLcWtETnsI00OR47VOJkrerCj37aV8N4PUe+bnYN+w8YyKfwLeR6SmtYhvtwKBBzdVHjytCtEw86ZB3V4XR282lDbO0ckhbMhO96WK9PLhSDzscADYVrAaS0SoYiYv7bRU+7KUXbc3znNoQ2ndCHlRL4RzUENlbEF4FzkAK7Jd25SA7YMs+sr93inYXJumNKW9y3EouGJHPvtXDGzu+wtbYsCkePD7z06d3WfAfUNdunkNaQCAiALskIKUBEHopZp7uw/veR68YsbSHezy6gh2sNfw0ByOzc0Ci8cM63zOBqfb+4yRuOHg8pkdBCEixkhTH9fMSUFGWQtWUEu6blYa9dJN3KQADpZHpCUUtGv3KE/lU3GyPG7L946153ahEwSPjzkCwmo0NEgXQu5wQMUXDHbfgJ1nT5yLSm4DhAM4tiQ54C3r5spF+bsNsPuxKDuXKpshc9TG5UEQ5z7LwCboQSM+KJxteJHRwIJWhDbumnig7GNSE6eK9Xmh86IBX6pOtxsDOdicIhMVDun6ElU4zj0vH5SuMs18Lf7zqrQusCVLTrSGaXQ8bqG8nQ1sXhhnwtmsMp5BbpVTNk4BT7+BRZ5vA3Y/ty8eLxEO73wOfvc094yfETTo9nMcJcjibodzMP9d2qSvH9gtgh6ufSOja/RThRoo6EIh69EDHcBDBxt80Sc66SWlRWVDRDTY3zvXYKWlcgiTSpQVuzgE5FRZu7oqEd1j/BeUpVcMWj4eYGOCuZjD6XLEwC4W2QdgDd0Q+VlB01pADk1ebeYA2/e3xCVJlSSnfGL9f2x7HCF+zr9PPWzeLTAFMwW73wbv/cD2JH+/b7qgU7BD5UfCGlqh57mxsGVgE3i/QCr5dpE92EmouYXKrW4DZQ3NPCwY9hyrtWPegL3WbocCDBtnrhFduIG3DEQz7BLkN1tW2Z53GWB7dR/ppacM7HRz1NCkts/2Dr24YQo2k4ecabdvLsd02W7HSkOp3N/39eY+vWqf02cAHrvM3+vb5hQGACX32uCdtpppooJr4txiGdhLo1J9nQHFBiMXkY7SX2gE+X0wtlDgoAdMtbOfT1ZZDGAzj7hR2xyyHN2ozEVoomdpyNyChnrfPxwDJcjtLZO2lxjvTlbLyS5gF4P0/UfdORsyQ4x6oUpi1V4VggacdhtqUzG73CX9W/o9K42gcR3+bafI1NlSvAfvQ9apUy37mYRCRb5f7Dhlir/rC3YdO9oArbHHhIXvsnMB+0D0ZQaw56WBqSjLYeVlwM6VlfLAwj3jBsp2sOF2WDhrjYiuHpReTBkRodOWtHM+Km3hxYmKQdk37FUOdfn+mUHDTjTPlYINsEPeq7sANmzWtcuUTTNdyOyV6GdFd2sKNmwsbYyfjhlukO5tEuq+LDb9kePdN5wLziK6bdlcpbFrkrhatL72F0nBLo1K1R3dg/TLWA6UnYAd+rZZ83s8aranWSlraXSwoaGBSOXUh+E/d5NsVzV+xznAfomBPdyULlyInrV2q2v0v5v3K3fZxUu69u2RHh8jKTipa7G4CFKwoXKK6DwfOq2rWuniKV5XBJuAPgcvisMmBTT9Ld64bueg+A8d7b4bkZtd3Id3RkFtu5Lxiy/QBhsqZJYuj4342EiksloaMGWt34tC0YvYRbbMwwaxvpugg82ayTWCs8Wa9AX5bfnzzPdOCgrM/t41GPu0MC2b81hgQLUMmwuXD0qZg70sya7Q/spfOHj7ks4LxXdJe4oBLjLbNfPvBdgoZN2SDgEb4B1QlEFPVgy6Q4+yYkyyP0VH6mJmBO+Zl/kUMkfxiedLSevryk1matmNuuVZMXlsJ8QluE5p0le3QmsmMm3SB+jWGx2wR6sLKlmyA9aOa+a85wXWkRGWfuVgtEg4KPl9EZFAHteU1kzEjV9DC+plO+kVNM8UVNhZqqj4uSAnoCB7WAo251iF3Wq/nJ2aO2J5a8iCHUW0qptThstIu/X7s9LxoTvVk97T7UBef2q8I0J4t4AF9WtJbIDv5qzuOSz8tOd5kLcGdl+WRcX8YalpbbHDFtGhm2j8FWD7VpSAbVQO2EOVRtskxZPm7btwYFELxx2KYGOGXQOxcQ7P2lT8P+z+g8z2jIyQoUF9ky3UsPWiybleJS5FsNHCUSTcfAp5Y12MYJSkXjvypkocrAm3JmAHTTS5l4c9Xf9NweY6X+1FLJ5ekP7eNjZ1QHnPohkW5Heyd/TyBvckttGpJzW1urwoyygFO93GIiwYOjLahCe7CabExGfk9YiFyln8F5iPHz/GFdWYQ89nomKX2XWAvG5SohVc9tpDytPitTbbxhFjedOuQMHe3FRJzTV+AzUPGGWHqE3SQK4X2EyuN8HtRxhhMXVZMAAM+0Yuh9gvvUpMWeNvtPReHRWeWIj5ZsHFgTs0od50LEWwW7Wxzl5iIZyJA8WWJsoZPVU5Wmh4nu9LeQaZBXaEXLRkn72k/WaGje1tvgqTAtjeaxXrZqtRNkSAZu4pTQRLKBLEgmHfhR1U1jjYvXay77e5eQo2rxqK4G1RoyGiTIR3NjbTbb2vFGxAxYXYzXrlBVnlfn9YukeISE7c3qNj9cFajF97T5L7feOBwgT7gg9fo4kv4hrtErtmdEMXdqg8xK5tyz0oe8CrpM0v7goZUS9rpEv+OeVB2NjtdWFzyPudl+aVVzv90Itg40YlFMrB4r/Qsnaynzii3Kkr2NhJBAqwPYRZpLxlPdFsPyzPjEw3P+tHsdzfe7T0uy5QcCGR0a8vbgPtYHOez73AhmJDZg71bQ3pj11fMjHmelurVVKTYEeg31z5Eht3Gthp7BpX6fClHTkcYtfur2xJgw625457BWVDpUq6m2ZnJljIQQ+ywaxL8uwRk96tijnAwRLEnKQXVTth0DHAdu9l2pU4sCyS362IwVkci8BTi7kGqvYE+hAMsW6HgZnh6bKc534Aco7n9PJgdfstoPMM2LVzEaY9JElYRAzPmitytH8mQfFsx+Nz0l9ahkcaow/EvCycSVSLFCN3lSb7igWwqT8Ov5JqqPrWoKq4s0G6iXvWG2xEoyu93DW03zQWFra4sDWHWUr2KXoRr3vJYMxIZY7IRiU6Flh8EWwal3czR4K9aYX6nmQY7HICOKaN4yBhLGSleL8xe/W2g4KF41RzrmA7aL1MOWQ0mZjdwPZWHYwPD5r3duOeZLV8ytoTFMFuhVIe44khdp0EOdJN5EhUwFUaXhj24D0xumxjkYLdRSFL39PBBsi0o3LaCB+wg4lpCx757Q0KrhyIMfBAiG85FoJxvh5Dl/puYEPBaTAgpRYHO7K67mCHuKoVC7Y7GZwjZfv9ATvVyH0sKdiMg8R6j/1ie4f+oJZAcTJJhUJe/y/fmNz8DG02DqAk+SNHSQ3GNRrqt3xfUFd710qDW88ONvfBiWJHP4UsbSYQ2oSYz4B3S3u64YMIfdyMslHQXL/ZPRjTmMLcveOEcu/zxRfuOWtr4KatujxPF4JPCCzCHR48BIWpGxj8Fl+4N9ErWgFnY7ecD8paD1MOQKHsECVDXa7WsgAABS9JREFUC610SmCxvfG0MVG8ywnLpuUd/uaE9B2b/5BVmoR0W7U1llOGXxdPGWBjtPK3pYyEgVGotcmcJtyEBhe2rJd5yLCxO3uW9AObqKGbrEWwKbBwD2WacQPhXWaUzLAww8733RL+zXHlNLnrdaSn0v1DSBjwFtlhxz3LL2MysXW72dWwbXQCd7t+r8FG+yZ7lAXBeHaROgznNTMMO5TxwcJPJYvu48elR2z+l4ON9s1Gr2ZH99zV12ePB/B0KD+JiRbdoe1tqCjOXwpu0W5HCnZoO2L6B4vZzS5+l4KNuUXjet6TkdC9wXccyt52XPm55oszNDRYp/7Ub+3esG6DDx2Pk3rnFwK2BwG6mXJo3zSc5SWh5OvwOFGNY7qEL0CaDpDI6BzmPqo656NlcLJW0pGwBweAlZQT6Ghr3722cD4LT8KOdtu5vKBSWzOHt3aADnFq479wH+S1vycVLmmT3W2WwMp5cgV8xwJEVdheysB+BQX+Hkd463HlaZ7XSlhpEey0PWO/3zOZ3l6ruF/YSp7LNanISH/Dy6F54x4Nn0sR7G7RsBRs3v1QXZozC+Sh6Yq+NT5oeotp3+0ivUpk3TwgbPG8gm2nIAlqsg3UrDKnbLC7UQ/lpltPpe/XD+zt5q3keqKBVLx0BfvnjytfSTO79MFBM7cuQlAHbDv1fbtp6GvW/ydZoNgtsI8E6Yp/P7BRyDxJwnuCeiapiw5uyoLzJEe4DWAzLq55cLKib01UI9jFzNF0REF+u/esMNQg060wLKxQ9iyJJYchVg0bDyS7/O17NevnytAV0Sg0BESSjksp2JhcnqLFu2Nzw9qDNv7mY+2+ACslrmXXFdk2N0Yr9lgwF7tvnfQj/nnFBXnZ5wo2srjdKjMZiSfQUwQQVrjZlx4Ns8yvcA55fdyeDdh0ZIDaGefdpwb1yPRAHBeAhmKALkIjyO9kB5t0VohNh/h0uEmsyQ53ZNbJwYoChNIfPGZ+pGA7ZbZbgCU2dgh1JvuFbU0om43ZnW2jsFLq5EfPNhsvCHkCFj0SCYLDxvqA8hkzjqyRcwU77Sa8bH4tp9r34UADJfJTdLHyPPqxHjawWXyHLF4Nh/vqiaqennF3aD+wqfxIqkKWDSbZwjmU6bqPfPmsZuxnYt6z4HJOUrHDts0Mw30XlU7RA/a2N7pFVqOn+EHhn4su9Bby1DiCQ6q4r5f/iCxg2LOn8PB92B3ILkgbyaeA8QBXFtJXC3I+qfyApbMlxXcDNi/gJh4Uj0/Ye7FgdpF9WaRJxn+gLp0y7ZIFeNjAxpt3+4mqnp1NfN+hWrMLZYe2Q5ggjMKWVJDjlMQQPPYOgUWwO7ww7ZyE8hgqT23SUu07RP2SZE48Z65sFsGmhbdzMzyIbnaFeEEvsOH3GOvdtF5jTm2gULZcM0fNdw9W2O3P0CyCDQsH7HM9Uu9Z6hdncRPm87026DTkPmHKix7G/ZzHHXjooY7MpiMwlH2UEDL5cI1MXzle1ZFFs3GC9+wsmaLFFyjKNVJF2jsGtpTRgSEsEqlMuY8FPXi+7zzALQHelbViwWQKNiw7tO22Jee+BP5mDvCscYBn2MStqEhx0mOj5woGipEra+l+I0Ww6V/iZthKn8HCS71noYFt0j4KHzAvDyWQbYlWyvFcXfrr6SiX+Q1mI4uNxUJi4VQ95mPXmpmenxnSQtPtH9g4PM7prdfS7/MGIZzpHolmDHqYZo5p5VSI8pW28kr9FCnYjCDtaowF4j7yYv06Jph3XCJ75f8HMVkOSW+f+H4AAAAASUVORK5CYII="/>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659;p18">
            <a:extLst>
              <a:ext uri="{FF2B5EF4-FFF2-40B4-BE49-F238E27FC236}">
                <a16:creationId xmlns:a16="http://schemas.microsoft.com/office/drawing/2014/main" id="{039C6CDC-2E2D-48C3-B5C3-80C6F25E225C}"/>
              </a:ext>
            </a:extLst>
          </p:cNvPr>
          <p:cNvSpPr txBox="1">
            <a:spLocks noChangeAspect="1"/>
          </p:cNvSpPr>
          <p:nvPr/>
        </p:nvSpPr>
        <p:spPr>
          <a:xfrm>
            <a:off x="3405904" y="5235532"/>
            <a:ext cx="2520849" cy="104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E9A14B"/>
                </a:solidFill>
                <a:latin typeface="Century Gothic"/>
                <a:ea typeface="Century Gothic"/>
                <a:cs typeface="Century Gothic"/>
                <a:sym typeface="Century Gothic"/>
              </a:rPr>
              <a:t>Course Spatial Resolution</a:t>
            </a:r>
            <a:endParaRPr sz="1400" b="0" i="0" u="none" strike="noStrike" cap="none" dirty="0">
              <a:solidFill>
                <a:srgbClr val="E9A14B"/>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 name="Google Shape;660;p18">
            <a:extLst>
              <a:ext uri="{FF2B5EF4-FFF2-40B4-BE49-F238E27FC236}">
                <a16:creationId xmlns:a16="http://schemas.microsoft.com/office/drawing/2014/main" id="{89550FD0-86B5-43EC-B5D3-1DBCFF42CF54}"/>
              </a:ext>
            </a:extLst>
          </p:cNvPr>
          <p:cNvSpPr txBox="1">
            <a:spLocks noChangeAspect="1"/>
          </p:cNvSpPr>
          <p:nvPr/>
        </p:nvSpPr>
        <p:spPr>
          <a:xfrm>
            <a:off x="6418575" y="5235532"/>
            <a:ext cx="219393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E9A14B"/>
                </a:solidFill>
                <a:latin typeface="Century Gothic"/>
                <a:ea typeface="Century Gothic"/>
                <a:cs typeface="Century Gothic"/>
                <a:sym typeface="Century Gothic"/>
              </a:rPr>
              <a:t>Limited Data </a:t>
            </a:r>
            <a:endParaRPr sz="1400" b="0" i="0" u="none" strike="noStrike" cap="none" dirty="0">
              <a:solidFill>
                <a:srgbClr val="E9A14B"/>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5" name="Google Shape;661;p18" descr="A small boat in a large body of water&#10;&#10;Description automatically generated">
            <a:extLst>
              <a:ext uri="{FF2B5EF4-FFF2-40B4-BE49-F238E27FC236}">
                <a16:creationId xmlns:a16="http://schemas.microsoft.com/office/drawing/2014/main" id="{150277D0-F526-4A3B-97A3-A4154131B4B9}"/>
              </a:ext>
            </a:extLst>
          </p:cNvPr>
          <p:cNvPicPr preferRelativeResize="0">
            <a:picLocks noChangeAspect="1"/>
          </p:cNvPicPr>
          <p:nvPr/>
        </p:nvPicPr>
        <p:blipFill rotWithShape="1">
          <a:blip r:embed="rId4">
            <a:alphaModFix/>
          </a:blip>
          <a:srcRect l="41639" t="14728" r="13085" b="2818"/>
          <a:stretch/>
        </p:blipFill>
        <p:spPr>
          <a:xfrm>
            <a:off x="6195132" y="1524000"/>
            <a:ext cx="2640817" cy="3607111"/>
          </a:xfrm>
          <a:prstGeom prst="rect">
            <a:avLst/>
          </a:prstGeom>
          <a:noFill/>
          <a:ln w="19050" cap="flat" cmpd="sng">
            <a:solidFill>
              <a:schemeClr val="tx1">
                <a:lumMod val="75000"/>
                <a:lumOff val="25000"/>
              </a:schemeClr>
            </a:solidFill>
            <a:prstDash val="solid"/>
            <a:round/>
            <a:headEnd type="none" w="sm" len="sm"/>
            <a:tailEnd type="none" w="sm" len="sm"/>
          </a:ln>
        </p:spPr>
      </p:pic>
      <p:sp>
        <p:nvSpPr>
          <p:cNvPr id="16" name="Google Shape;662;p18">
            <a:extLst>
              <a:ext uri="{FF2B5EF4-FFF2-40B4-BE49-F238E27FC236}">
                <a16:creationId xmlns:a16="http://schemas.microsoft.com/office/drawing/2014/main" id="{F2AC30A8-700D-4909-8690-7EB02FB40A41}"/>
              </a:ext>
            </a:extLst>
          </p:cNvPr>
          <p:cNvSpPr txBox="1">
            <a:spLocks noChangeAspect="1"/>
          </p:cNvSpPr>
          <p:nvPr/>
        </p:nvSpPr>
        <p:spPr>
          <a:xfrm>
            <a:off x="446650" y="5235532"/>
            <a:ext cx="2745541"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E9A14B"/>
                </a:solidFill>
                <a:latin typeface="Century Gothic"/>
                <a:ea typeface="Century Gothic"/>
                <a:cs typeface="Century Gothic"/>
                <a:sym typeface="Century Gothic"/>
              </a:rPr>
              <a:t>Sparse Temporal Resolution</a:t>
            </a:r>
            <a:endParaRPr sz="1400" b="0" i="0" u="none" strike="noStrike" cap="none" dirty="0">
              <a:solidFill>
                <a:srgbClr val="E9A1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
        <p:nvSpPr>
          <p:cNvPr id="19" name="Google Shape;642;p3">
            <a:extLst>
              <a:ext uri="{FF2B5EF4-FFF2-40B4-BE49-F238E27FC236}">
                <a16:creationId xmlns:a16="http://schemas.microsoft.com/office/drawing/2014/main" id="{998CC230-E7CF-4FC9-A563-5295F0288D2F}"/>
              </a:ext>
            </a:extLst>
          </p:cNvPr>
          <p:cNvSpPr txBox="1"/>
          <p:nvPr/>
        </p:nvSpPr>
        <p:spPr>
          <a:xfrm>
            <a:off x="9263293" y="5235532"/>
            <a:ext cx="221253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E9A14B"/>
                </a:solidFill>
                <a:latin typeface="Century Gothic"/>
                <a:ea typeface="Century Gothic"/>
                <a:cs typeface="Century Gothic"/>
                <a:sym typeface="Century Gothic"/>
              </a:rPr>
              <a:t>Clouds</a:t>
            </a:r>
            <a:endParaRPr sz="1400" b="0" i="0" u="none" strike="noStrike" cap="none" dirty="0">
              <a:solidFill>
                <a:srgbClr val="E9A14B"/>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0" name="Google Shape;647;p3">
            <a:extLst>
              <a:ext uri="{FF2B5EF4-FFF2-40B4-BE49-F238E27FC236}">
                <a16:creationId xmlns:a16="http://schemas.microsoft.com/office/drawing/2014/main" id="{D7646310-FFD8-4174-9A8C-A408C8C1D4DB}"/>
              </a:ext>
            </a:extLst>
          </p:cNvPr>
          <p:cNvPicPr preferRelativeResize="0">
            <a:picLocks noChangeAspect="1"/>
          </p:cNvPicPr>
          <p:nvPr/>
        </p:nvPicPr>
        <p:blipFill rotWithShape="1">
          <a:blip r:embed="rId5">
            <a:alphaModFix/>
          </a:blip>
          <a:srcRect l="28305" t="2476" r="19863" b="161"/>
          <a:stretch/>
        </p:blipFill>
        <p:spPr>
          <a:xfrm>
            <a:off x="9051453" y="1517279"/>
            <a:ext cx="2636211" cy="3607111"/>
          </a:xfrm>
          <a:prstGeom prst="rect">
            <a:avLst/>
          </a:prstGeom>
          <a:noFill/>
          <a:ln w="19050" cap="flat" cmpd="sng">
            <a:solidFill>
              <a:schemeClr val="tx1">
                <a:lumMod val="75000"/>
                <a:lumOff val="25000"/>
              </a:schemeClr>
            </a:solidFill>
            <a:prstDash val="solid"/>
            <a:round/>
            <a:headEnd type="none" w="sm" len="sm"/>
            <a:tailEnd type="none" w="sm" len="sm"/>
          </a:ln>
        </p:spPr>
      </p:pic>
      <p:pic>
        <p:nvPicPr>
          <p:cNvPr id="17" name="Google Shape;663;p18">
            <a:extLst>
              <a:ext uri="{FF2B5EF4-FFF2-40B4-BE49-F238E27FC236}">
                <a16:creationId xmlns:a16="http://schemas.microsoft.com/office/drawing/2014/main" id="{81D97CBF-D4F7-4EF7-8D03-5A5062751C89}"/>
              </a:ext>
            </a:extLst>
          </p:cNvPr>
          <p:cNvPicPr preferRelativeResize="0">
            <a:picLocks noChangeAspect="1"/>
          </p:cNvPicPr>
          <p:nvPr/>
        </p:nvPicPr>
        <p:blipFill rotWithShape="1">
          <a:blip r:embed="rId6">
            <a:alphaModFix/>
          </a:blip>
          <a:srcRect l="3275" t="302" r="47835" b="3709"/>
          <a:stretch/>
        </p:blipFill>
        <p:spPr>
          <a:xfrm>
            <a:off x="3345921" y="1524000"/>
            <a:ext cx="2640817" cy="3606567"/>
          </a:xfrm>
          <a:prstGeom prst="rect">
            <a:avLst/>
          </a:prstGeom>
          <a:noFill/>
          <a:ln w="19050" cap="flat" cmpd="sng">
            <a:solidFill>
              <a:schemeClr val="tx1">
                <a:lumMod val="75000"/>
                <a:lumOff val="25000"/>
              </a:schemeClr>
            </a:solidFill>
            <a:prstDash val="solid"/>
            <a:round/>
            <a:headEnd type="none" w="sm" len="sm"/>
            <a:tailEnd type="none" w="sm" len="sm"/>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1" name="Google Shape;671;p16"/>
          <p:cNvSpPr txBox="1"/>
          <p:nvPr/>
        </p:nvSpPr>
        <p:spPr>
          <a:xfrm>
            <a:off x="495300" y="1495714"/>
            <a:ext cx="11430000" cy="4857171"/>
          </a:xfrm>
          <a:prstGeom prst="rect">
            <a:avLst/>
          </a:prstGeom>
          <a:noFill/>
          <a:ln>
            <a:noFill/>
          </a:ln>
        </p:spPr>
        <p:txBody>
          <a:bodyPr spcFirstLastPara="1" wrap="square" lIns="91425" tIns="45700" rIns="91425" bIns="45700" anchor="t" anchorCtr="0">
            <a:noAutofit/>
          </a:bodyPr>
          <a:lstStyle/>
          <a:p>
            <a:pPr marL="457200" indent="-457200">
              <a:lnSpc>
                <a:spcPct val="90000"/>
              </a:lnSpc>
              <a:buClr>
                <a:srgbClr val="E9A14B"/>
              </a:buClr>
              <a:buSzPts val="2800"/>
              <a:buFont typeface="Wingdings 3" panose="05040102010807070707" pitchFamily="18" charset="2"/>
              <a:buChar char="}"/>
            </a:pPr>
            <a:r>
              <a:rPr lang="en-US" sz="2800" b="1" dirty="0">
                <a:solidFill>
                  <a:srgbClr val="3F3F3F"/>
                </a:solidFill>
                <a:latin typeface="Century Gothic" panose="020B0502020202020204" pitchFamily="34" charset="0"/>
                <a:ea typeface="Century Gothic"/>
                <a:cs typeface="Century Gothic"/>
                <a:sym typeface="Century Gothic"/>
              </a:rPr>
              <a:t>River flow rate </a:t>
            </a:r>
            <a:r>
              <a:rPr lang="en-US" sz="2800" dirty="0">
                <a:solidFill>
                  <a:srgbClr val="3F3F3F"/>
                </a:solidFill>
                <a:latin typeface="Century Gothic" panose="020B0502020202020204" pitchFamily="34" charset="0"/>
                <a:ea typeface="Century Gothic"/>
                <a:cs typeface="Century Gothic"/>
                <a:sym typeface="Century Gothic"/>
              </a:rPr>
              <a:t>has a </a:t>
            </a:r>
            <a:r>
              <a:rPr lang="en-US" sz="2800" b="1" dirty="0">
                <a:solidFill>
                  <a:srgbClr val="3F3F3F"/>
                </a:solidFill>
                <a:latin typeface="Century Gothic" panose="020B0502020202020204" pitchFamily="34" charset="0"/>
                <a:ea typeface="Century Gothic"/>
                <a:cs typeface="Century Gothic"/>
                <a:sym typeface="Century Gothic"/>
              </a:rPr>
              <a:t>significant</a:t>
            </a:r>
            <a:r>
              <a:rPr lang="en-US" sz="2800" dirty="0">
                <a:solidFill>
                  <a:srgbClr val="3F3F3F"/>
                </a:solidFill>
                <a:latin typeface="Century Gothic" panose="020B0502020202020204" pitchFamily="34" charset="0"/>
                <a:ea typeface="Century Gothic"/>
                <a:cs typeface="Century Gothic"/>
                <a:sym typeface="Century Gothic"/>
              </a:rPr>
              <a:t> </a:t>
            </a:r>
            <a:r>
              <a:rPr lang="en-US" sz="2800" b="1" dirty="0">
                <a:solidFill>
                  <a:srgbClr val="3F3F3F"/>
                </a:solidFill>
                <a:latin typeface="Century Gothic" panose="020B0502020202020204" pitchFamily="34" charset="0"/>
                <a:ea typeface="Century Gothic"/>
                <a:cs typeface="Century Gothic"/>
                <a:sym typeface="Century Gothic"/>
              </a:rPr>
              <a:t>impact </a:t>
            </a:r>
            <a:r>
              <a:rPr lang="en-US" sz="2800" dirty="0">
                <a:solidFill>
                  <a:srgbClr val="3F3F3F"/>
                </a:solidFill>
                <a:latin typeface="Century Gothic" panose="020B0502020202020204" pitchFamily="34" charset="0"/>
                <a:ea typeface="Century Gothic"/>
                <a:cs typeface="Century Gothic"/>
                <a:sym typeface="Century Gothic"/>
              </a:rPr>
              <a:t>on water surface temperature.</a:t>
            </a:r>
            <a:r>
              <a:rPr lang="en-US" sz="2800" b="1" dirty="0">
                <a:solidFill>
                  <a:srgbClr val="3F3F3F"/>
                </a:solidFill>
                <a:latin typeface="Century Gothic" panose="020B0502020202020204" pitchFamily="34" charset="0"/>
                <a:ea typeface="Century Gothic"/>
                <a:cs typeface="Century Gothic"/>
                <a:sym typeface="Century Gothic"/>
              </a:rPr>
              <a:t> Earth observations can demonstrate spatial trends </a:t>
            </a:r>
            <a:r>
              <a:rPr lang="en-US" sz="2800" dirty="0">
                <a:solidFill>
                  <a:srgbClr val="3F3F3F"/>
                </a:solidFill>
                <a:latin typeface="Century Gothic" panose="020B0502020202020204" pitchFamily="34" charset="0"/>
                <a:ea typeface="Century Gothic"/>
                <a:cs typeface="Century Gothic"/>
                <a:sym typeface="Century Gothic"/>
              </a:rPr>
              <a:t>at varying flow rates. </a:t>
            </a:r>
            <a:endParaRPr lang="en-US" sz="2800" dirty="0">
              <a:latin typeface="Century Gothic" panose="020B0502020202020204" pitchFamily="34" charset="0"/>
            </a:endParaRPr>
          </a:p>
          <a:p>
            <a:pPr marR="0" lvl="0" algn="l" rtl="0">
              <a:lnSpc>
                <a:spcPct val="90000"/>
              </a:lnSpc>
              <a:spcBef>
                <a:spcPts val="0"/>
              </a:spcBef>
              <a:spcAft>
                <a:spcPts val="0"/>
              </a:spcAft>
              <a:buClr>
                <a:srgbClr val="E9A14B"/>
              </a:buClr>
              <a:buSzPts val="2800"/>
            </a:pPr>
            <a:endParaRPr lang="en-US" sz="2800" i="0" u="none" strike="noStrike" cap="none" dirty="0">
              <a:solidFill>
                <a:srgbClr val="3F3F3F"/>
              </a:solidFill>
              <a:latin typeface="Century Gothic" panose="020B0502020202020204" pitchFamily="34" charset="0"/>
              <a:ea typeface="Century Gothic"/>
              <a:cs typeface="Century Gothic"/>
              <a:sym typeface="Century Gothic"/>
            </a:endParaRPr>
          </a:p>
          <a:p>
            <a:pPr marL="457200" marR="0" lvl="0" indent="-457200" algn="l" rtl="0">
              <a:lnSpc>
                <a:spcPct val="90000"/>
              </a:lnSpc>
              <a:spcBef>
                <a:spcPts val="0"/>
              </a:spcBef>
              <a:spcAft>
                <a:spcPts val="0"/>
              </a:spcAft>
              <a:buClr>
                <a:srgbClr val="E9A14B"/>
              </a:buClr>
              <a:buSzPts val="2800"/>
              <a:buFont typeface="Wingdings 3" panose="05040102010807070707" pitchFamily="18" charset="2"/>
              <a:buChar char="}"/>
            </a:pPr>
            <a:r>
              <a:rPr lang="en-US" sz="2800" i="0" u="none" strike="noStrike" cap="none" dirty="0">
                <a:solidFill>
                  <a:srgbClr val="3F3F3F"/>
                </a:solidFill>
                <a:latin typeface="Century Gothic" panose="020B0502020202020204" pitchFamily="34" charset="0"/>
                <a:ea typeface="Century Gothic"/>
                <a:cs typeface="Century Gothic"/>
                <a:sym typeface="Century Gothic"/>
              </a:rPr>
              <a:t>NASA Earth </a:t>
            </a:r>
            <a:r>
              <a:rPr lang="en-US" sz="2800" dirty="0">
                <a:solidFill>
                  <a:srgbClr val="3F3F3F"/>
                </a:solidFill>
                <a:latin typeface="Century Gothic" panose="020B0502020202020204" pitchFamily="34" charset="0"/>
                <a:ea typeface="Century Gothic"/>
                <a:cs typeface="Century Gothic"/>
                <a:sym typeface="Century Gothic"/>
              </a:rPr>
              <a:t>O</a:t>
            </a:r>
            <a:r>
              <a:rPr lang="en-US" sz="2800" i="0" u="none" strike="noStrike" cap="none" dirty="0">
                <a:solidFill>
                  <a:srgbClr val="3F3F3F"/>
                </a:solidFill>
                <a:latin typeface="Century Gothic" panose="020B0502020202020204" pitchFamily="34" charset="0"/>
                <a:ea typeface="Century Gothic"/>
                <a:cs typeface="Century Gothic"/>
                <a:sym typeface="Century Gothic"/>
              </a:rPr>
              <a:t>bservations </a:t>
            </a:r>
            <a:r>
              <a:rPr lang="en-US" sz="2800" b="0" i="0" u="none" strike="noStrike" cap="none" dirty="0">
                <a:solidFill>
                  <a:srgbClr val="3F3F3F"/>
                </a:solidFill>
                <a:latin typeface="Century Gothic" panose="020B0502020202020204" pitchFamily="34" charset="0"/>
                <a:ea typeface="Century Gothic"/>
                <a:cs typeface="Century Gothic"/>
                <a:sym typeface="Century Gothic"/>
              </a:rPr>
              <a:t>can </a:t>
            </a:r>
            <a:r>
              <a:rPr lang="en-US" sz="2800" b="1" i="0" u="none" strike="noStrike" cap="none" dirty="0">
                <a:solidFill>
                  <a:srgbClr val="3F3F3F"/>
                </a:solidFill>
                <a:latin typeface="Century Gothic" panose="020B0502020202020204" pitchFamily="34" charset="0"/>
                <a:ea typeface="Century Gothic"/>
                <a:cs typeface="Century Gothic"/>
                <a:sym typeface="Century Gothic"/>
              </a:rPr>
              <a:t>benefit thermal effluent model calibration.</a:t>
            </a:r>
          </a:p>
          <a:p>
            <a:pPr marL="457200" marR="0" lvl="0" indent="-457200" algn="l" rtl="0">
              <a:lnSpc>
                <a:spcPct val="90000"/>
              </a:lnSpc>
              <a:spcBef>
                <a:spcPts val="0"/>
              </a:spcBef>
              <a:spcAft>
                <a:spcPts val="0"/>
              </a:spcAft>
              <a:buClr>
                <a:srgbClr val="E9A14B"/>
              </a:buClr>
              <a:buSzPts val="2800"/>
              <a:buFont typeface="Wingdings 3" panose="05040102010807070707" pitchFamily="18" charset="2"/>
              <a:buChar char="}"/>
            </a:pPr>
            <a:endParaRPr lang="en-US" sz="2800" b="1" dirty="0">
              <a:solidFill>
                <a:srgbClr val="3F3F3F"/>
              </a:solidFill>
              <a:latin typeface="Century Gothic" panose="020B0502020202020204" pitchFamily="34" charset="0"/>
              <a:ea typeface="Century Gothic"/>
              <a:cs typeface="Century Gothic"/>
              <a:sym typeface="Century Gothic"/>
            </a:endParaRPr>
          </a:p>
          <a:p>
            <a:pPr marL="457200" marR="0" lvl="0" indent="-457200" algn="l" rtl="0">
              <a:lnSpc>
                <a:spcPct val="90000"/>
              </a:lnSpc>
              <a:spcBef>
                <a:spcPts val="0"/>
              </a:spcBef>
              <a:spcAft>
                <a:spcPts val="0"/>
              </a:spcAft>
              <a:buClr>
                <a:srgbClr val="E9A14B"/>
              </a:buClr>
              <a:buSzPts val="2800"/>
              <a:buFont typeface="Wingdings 3" panose="05040102010807070707" pitchFamily="18" charset="2"/>
              <a:buChar char="}"/>
            </a:pPr>
            <a:r>
              <a:rPr lang="en-US" sz="2800" i="0" u="none" strike="noStrike" cap="none" dirty="0">
                <a:solidFill>
                  <a:srgbClr val="3F3F3F"/>
                </a:solidFill>
                <a:latin typeface="Century Gothic" panose="020B0502020202020204" pitchFamily="34" charset="0"/>
                <a:ea typeface="Century Gothic"/>
                <a:cs typeface="Century Gothic"/>
                <a:sym typeface="Century Gothic"/>
              </a:rPr>
              <a:t>S</a:t>
            </a:r>
            <a:r>
              <a:rPr lang="en-US" sz="2800" b="0" i="0" u="none" strike="noStrike" cap="none" dirty="0">
                <a:solidFill>
                  <a:srgbClr val="3F3F3F"/>
                </a:solidFill>
                <a:latin typeface="Century Gothic" panose="020B0502020202020204" pitchFamily="34" charset="0"/>
                <a:ea typeface="Century Gothic"/>
                <a:cs typeface="Century Gothic"/>
                <a:sym typeface="Century Gothic"/>
              </a:rPr>
              <a:t>atellite imagery cannot replace </a:t>
            </a:r>
            <a:r>
              <a:rPr lang="en-US" sz="2800" b="0" i="1" u="none" strike="noStrike" cap="none" dirty="0">
                <a:solidFill>
                  <a:srgbClr val="3F3F3F"/>
                </a:solidFill>
                <a:latin typeface="Century Gothic" panose="020B0502020202020204" pitchFamily="34" charset="0"/>
                <a:ea typeface="Century Gothic"/>
                <a:cs typeface="Century Gothic"/>
                <a:sym typeface="Century Gothic"/>
              </a:rPr>
              <a:t>in situ </a:t>
            </a:r>
            <a:r>
              <a:rPr lang="en-US" sz="2800" b="0" i="0" u="none" strike="noStrike" cap="none" dirty="0">
                <a:solidFill>
                  <a:srgbClr val="3F3F3F"/>
                </a:solidFill>
                <a:latin typeface="Century Gothic" panose="020B0502020202020204" pitchFamily="34" charset="0"/>
                <a:ea typeface="Century Gothic"/>
                <a:cs typeface="Century Gothic"/>
                <a:sym typeface="Century Gothic"/>
              </a:rPr>
              <a:t>temperature reporting for compliance due to </a:t>
            </a:r>
            <a:r>
              <a:rPr lang="en-US" sz="2800" b="1" i="0" u="none" strike="noStrike" cap="none" dirty="0">
                <a:solidFill>
                  <a:srgbClr val="3F3F3F"/>
                </a:solidFill>
                <a:latin typeface="Century Gothic" panose="020B0502020202020204" pitchFamily="34" charset="0"/>
                <a:ea typeface="Century Gothic"/>
                <a:cs typeface="Century Gothic"/>
                <a:sym typeface="Century Gothic"/>
              </a:rPr>
              <a:t>low temporal &amp; spatial resolutions.</a:t>
            </a:r>
            <a:endParaRPr lang="en-US" sz="2800" b="1" dirty="0">
              <a:latin typeface="Century Gothic" panose="020B0502020202020204" pitchFamily="34" charset="0"/>
            </a:endParaRPr>
          </a:p>
          <a:p>
            <a:pPr marL="635000" marR="0" lvl="0" indent="-457200" algn="just" rtl="0">
              <a:lnSpc>
                <a:spcPct val="100000"/>
              </a:lnSpc>
              <a:spcBef>
                <a:spcPts val="0"/>
              </a:spcBef>
              <a:spcAft>
                <a:spcPts val="0"/>
              </a:spcAft>
              <a:buClr>
                <a:srgbClr val="EBA34C"/>
              </a:buClr>
              <a:buSzPts val="2800"/>
              <a:buFont typeface="Wingdings 3" panose="05040102010807070707" pitchFamily="18" charset="2"/>
              <a:buChar char="}"/>
            </a:pPr>
            <a:endParaRPr sz="2800" b="0" i="0" u="none" strike="noStrike" cap="none" dirty="0">
              <a:solidFill>
                <a:srgbClr val="3F3F3F"/>
              </a:solidFill>
              <a:latin typeface="Arial"/>
              <a:ea typeface="Arial"/>
              <a:cs typeface="Arial"/>
              <a:sym typeface="Arial"/>
            </a:endParaRPr>
          </a:p>
        </p:txBody>
      </p:sp>
      <p:sp>
        <p:nvSpPr>
          <p:cNvPr id="7" name="Google Shape;335;p11">
            <a:extLst>
              <a:ext uri="{FF2B5EF4-FFF2-40B4-BE49-F238E27FC236}">
                <a16:creationId xmlns:a16="http://schemas.microsoft.com/office/drawing/2014/main" id="{8BC82FAE-7FA5-40F9-A101-977358F59907}"/>
              </a:ext>
            </a:extLst>
          </p:cNvPr>
          <p:cNvSpPr txBox="1">
            <a:spLocks/>
          </p:cNvSpPr>
          <p:nvPr/>
        </p:nvSpPr>
        <p:spPr>
          <a:xfrm>
            <a:off x="501316" y="483735"/>
            <a:ext cx="11189368" cy="5103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9A14B"/>
              </a:buClr>
              <a:buSzPts val="4400"/>
              <a:buFont typeface="Century Gothic"/>
              <a:buNone/>
              <a:defRPr sz="4400" b="1" i="0" u="none" strike="noStrike" cap="none">
                <a:solidFill>
                  <a:srgbClr val="E9A14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3F3F3F"/>
              </a:buClr>
              <a:buSzPts val="3800"/>
            </a:pPr>
            <a:r>
              <a:rPr lang="en-US" sz="4000" dirty="0"/>
              <a:t>CONCLUSIONS</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8" name="Google Shape;678;p19"/>
          <p:cNvSpPr txBox="1">
            <a:spLocks noGrp="1"/>
          </p:cNvSpPr>
          <p:nvPr>
            <p:ph type="body" idx="1"/>
          </p:nvPr>
        </p:nvSpPr>
        <p:spPr>
          <a:xfrm>
            <a:off x="1028700" y="1193799"/>
            <a:ext cx="9740900" cy="5170129"/>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1000"/>
              </a:spcBef>
              <a:spcAft>
                <a:spcPts val="0"/>
              </a:spcAft>
              <a:buClr>
                <a:srgbClr val="E9A14B"/>
              </a:buClr>
              <a:buSzPts val="3200"/>
              <a:buFont typeface="Wingdings 3" panose="05040102010807070707" pitchFamily="18" charset="2"/>
              <a:buChar char="}"/>
            </a:pPr>
            <a:r>
              <a:rPr lang="en-US" dirty="0">
                <a:solidFill>
                  <a:srgbClr val="3F3F3F"/>
                </a:solidFill>
              </a:rPr>
              <a:t>Conduct additional analysis comparing </a:t>
            </a:r>
            <a:r>
              <a:rPr lang="en-US" b="1" dirty="0">
                <a:solidFill>
                  <a:srgbClr val="3F3F3F"/>
                </a:solidFill>
              </a:rPr>
              <a:t>Delft3D</a:t>
            </a:r>
            <a:r>
              <a:rPr lang="en-US" dirty="0">
                <a:solidFill>
                  <a:srgbClr val="3F3F3F"/>
                </a:solidFill>
              </a:rPr>
              <a:t> temperature predictions with NASA Earth Observation temperatures</a:t>
            </a:r>
            <a:endParaRPr dirty="0"/>
          </a:p>
          <a:p>
            <a:pPr lvl="0" algn="l" rtl="0">
              <a:lnSpc>
                <a:spcPct val="90000"/>
              </a:lnSpc>
              <a:spcBef>
                <a:spcPts val="1000"/>
              </a:spcBef>
              <a:spcAft>
                <a:spcPts val="0"/>
              </a:spcAft>
              <a:buClr>
                <a:srgbClr val="E9A14B"/>
              </a:buClr>
              <a:buSzPts val="1800"/>
              <a:buFont typeface="Wingdings 3" panose="05040102010807070707" pitchFamily="18" charset="2"/>
              <a:buChar char="}"/>
            </a:pPr>
            <a:endParaRPr dirty="0">
              <a:solidFill>
                <a:srgbClr val="3F3F3F"/>
              </a:solidFill>
            </a:endParaRPr>
          </a:p>
          <a:p>
            <a:pPr lvl="0" algn="l" rtl="0">
              <a:lnSpc>
                <a:spcPct val="90000"/>
              </a:lnSpc>
              <a:spcBef>
                <a:spcPts val="1000"/>
              </a:spcBef>
              <a:spcAft>
                <a:spcPts val="0"/>
              </a:spcAft>
              <a:buClr>
                <a:srgbClr val="E9A14B"/>
              </a:buClr>
              <a:buSzPts val="3200"/>
              <a:buFont typeface="Wingdings 3" panose="05040102010807070707" pitchFamily="18" charset="2"/>
              <a:buChar char="}"/>
            </a:pPr>
            <a:r>
              <a:rPr lang="en-US" dirty="0">
                <a:solidFill>
                  <a:srgbClr val="3F3F3F"/>
                </a:solidFill>
              </a:rPr>
              <a:t>Predict growth of </a:t>
            </a:r>
            <a:r>
              <a:rPr lang="en-US" b="1" dirty="0">
                <a:solidFill>
                  <a:srgbClr val="3F3F3F"/>
                </a:solidFill>
              </a:rPr>
              <a:t>aquatic vegetation </a:t>
            </a:r>
            <a:r>
              <a:rPr lang="en-US" dirty="0">
                <a:solidFill>
                  <a:srgbClr val="3F3F3F"/>
                </a:solidFill>
              </a:rPr>
              <a:t>using </a:t>
            </a:r>
            <a:r>
              <a:rPr lang="en-US" b="1" dirty="0">
                <a:solidFill>
                  <a:srgbClr val="3F3F3F"/>
                </a:solidFill>
              </a:rPr>
              <a:t>Sentinel</a:t>
            </a:r>
            <a:endParaRPr dirty="0"/>
          </a:p>
          <a:p>
            <a:pPr lvl="0" algn="l" rtl="0">
              <a:lnSpc>
                <a:spcPct val="90000"/>
              </a:lnSpc>
              <a:spcBef>
                <a:spcPts val="1000"/>
              </a:spcBef>
              <a:spcAft>
                <a:spcPts val="0"/>
              </a:spcAft>
              <a:buClr>
                <a:srgbClr val="E9A14B"/>
              </a:buClr>
              <a:buSzPts val="3200"/>
              <a:buFont typeface="Wingdings 3" panose="05040102010807070707" pitchFamily="18" charset="2"/>
              <a:buChar char="}"/>
            </a:pPr>
            <a:endParaRPr b="1" dirty="0">
              <a:solidFill>
                <a:srgbClr val="3F3F3F"/>
              </a:solidFill>
            </a:endParaRPr>
          </a:p>
          <a:p>
            <a:pPr lvl="0" algn="l" rtl="0">
              <a:lnSpc>
                <a:spcPct val="90000"/>
              </a:lnSpc>
              <a:spcBef>
                <a:spcPts val="1000"/>
              </a:spcBef>
              <a:spcAft>
                <a:spcPts val="0"/>
              </a:spcAft>
              <a:buClr>
                <a:srgbClr val="E9A14B"/>
              </a:buClr>
              <a:buSzPts val="3200"/>
              <a:buFont typeface="Wingdings 3" panose="05040102010807070707" pitchFamily="18" charset="2"/>
              <a:buChar char="}"/>
            </a:pPr>
            <a:r>
              <a:rPr lang="en-US" dirty="0">
                <a:solidFill>
                  <a:srgbClr val="3F3F3F"/>
                </a:solidFill>
              </a:rPr>
              <a:t>Incorporate data on </a:t>
            </a:r>
            <a:r>
              <a:rPr lang="en-US" b="1" dirty="0">
                <a:solidFill>
                  <a:srgbClr val="3F3F3F"/>
                </a:solidFill>
              </a:rPr>
              <a:t>abundance and distribution of </a:t>
            </a:r>
            <a:r>
              <a:rPr lang="en-US" b="1" dirty="0">
                <a:solidFill>
                  <a:schemeClr val="tx1">
                    <a:lumMod val="75000"/>
                    <a:lumOff val="25000"/>
                  </a:schemeClr>
                </a:solidFill>
              </a:rPr>
              <a:t>wildlife </a:t>
            </a:r>
            <a:r>
              <a:rPr lang="en-US" dirty="0">
                <a:solidFill>
                  <a:schemeClr val="tx1">
                    <a:lumMod val="75000"/>
                    <a:lumOff val="25000"/>
                  </a:schemeClr>
                </a:solidFill>
              </a:rPr>
              <a:t>species </a:t>
            </a:r>
            <a:r>
              <a:rPr lang="en-US" dirty="0">
                <a:solidFill>
                  <a:srgbClr val="3F3F3F"/>
                </a:solidFill>
              </a:rPr>
              <a:t>upstream and downstream of TVA nuclear plants</a:t>
            </a:r>
            <a:endParaRPr dirty="0"/>
          </a:p>
          <a:p>
            <a:pPr lvl="0" algn="l" rtl="0">
              <a:lnSpc>
                <a:spcPct val="90000"/>
              </a:lnSpc>
              <a:spcBef>
                <a:spcPts val="1000"/>
              </a:spcBef>
              <a:spcAft>
                <a:spcPts val="0"/>
              </a:spcAft>
              <a:buClr>
                <a:srgbClr val="E9A14B"/>
              </a:buClr>
              <a:buSzPts val="2800"/>
              <a:buFont typeface="Wingdings 3" panose="05040102010807070707" pitchFamily="18" charset="2"/>
              <a:buChar char="}"/>
            </a:pPr>
            <a:endParaRPr dirty="0"/>
          </a:p>
          <a:p>
            <a:pPr lvl="0" algn="l" rtl="0">
              <a:lnSpc>
                <a:spcPct val="90000"/>
              </a:lnSpc>
              <a:spcBef>
                <a:spcPts val="1000"/>
              </a:spcBef>
              <a:spcAft>
                <a:spcPts val="0"/>
              </a:spcAft>
              <a:buClr>
                <a:srgbClr val="E9A14B"/>
              </a:buClr>
              <a:buSzPts val="1800"/>
              <a:buFont typeface="Wingdings 3" panose="05040102010807070707" pitchFamily="18" charset="2"/>
              <a:buChar char="}"/>
            </a:pPr>
            <a:endParaRPr dirty="0">
              <a:solidFill>
                <a:srgbClr val="3F3F3F"/>
              </a:solidFill>
            </a:endParaRPr>
          </a:p>
        </p:txBody>
      </p:sp>
      <p:sp>
        <p:nvSpPr>
          <p:cNvPr id="6" name="Google Shape;335;p11">
            <a:extLst>
              <a:ext uri="{FF2B5EF4-FFF2-40B4-BE49-F238E27FC236}">
                <a16:creationId xmlns:a16="http://schemas.microsoft.com/office/drawing/2014/main" id="{1CBDBEC2-834B-4BB5-A1B0-91E3162E83DA}"/>
              </a:ext>
            </a:extLst>
          </p:cNvPr>
          <p:cNvSpPr txBox="1">
            <a:spLocks/>
          </p:cNvSpPr>
          <p:nvPr/>
        </p:nvSpPr>
        <p:spPr>
          <a:xfrm>
            <a:off x="1028700" y="494072"/>
            <a:ext cx="11189368" cy="5103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9A14B"/>
              </a:buClr>
              <a:buSzPts val="4400"/>
              <a:buFont typeface="Century Gothic"/>
              <a:buNone/>
              <a:defRPr sz="4400" b="1" i="0" u="none" strike="noStrike" cap="none">
                <a:solidFill>
                  <a:srgbClr val="E9A14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3F3F3F"/>
              </a:buClr>
              <a:buSzPts val="3800"/>
            </a:pPr>
            <a:r>
              <a:rPr lang="en-US" sz="4000" dirty="0"/>
              <a:t>FUTURE WORK</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Google Shape;335;p11">
            <a:extLst>
              <a:ext uri="{FF2B5EF4-FFF2-40B4-BE49-F238E27FC236}">
                <a16:creationId xmlns:a16="http://schemas.microsoft.com/office/drawing/2014/main" id="{37CC5797-2514-4BAE-89C9-9A0167EDD8F0}"/>
              </a:ext>
            </a:extLst>
          </p:cNvPr>
          <p:cNvSpPr txBox="1">
            <a:spLocks/>
          </p:cNvSpPr>
          <p:nvPr/>
        </p:nvSpPr>
        <p:spPr>
          <a:xfrm>
            <a:off x="1028700" y="494072"/>
            <a:ext cx="11189368" cy="5103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9A14B"/>
              </a:buClr>
              <a:buSzPts val="4400"/>
              <a:buFont typeface="Century Gothic"/>
              <a:buNone/>
              <a:defRPr sz="4400" b="1" i="0" u="none" strike="noStrike" cap="none">
                <a:solidFill>
                  <a:srgbClr val="E9A14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3F3F3F"/>
              </a:buClr>
              <a:buSzPts val="3800"/>
            </a:pPr>
            <a:r>
              <a:rPr lang="en-US" sz="4000" dirty="0"/>
              <a:t>STORY MAP: GO WITH THE FLOW</a:t>
            </a:r>
          </a:p>
        </p:txBody>
      </p:sp>
      <p:pic>
        <p:nvPicPr>
          <p:cNvPr id="4" name="Picture 3">
            <a:extLst>
              <a:ext uri="{FF2B5EF4-FFF2-40B4-BE49-F238E27FC236}">
                <a16:creationId xmlns:a16="http://schemas.microsoft.com/office/drawing/2014/main" id="{2E5E6FD2-0CA6-DD4A-AA13-D53BFFAE6C41}"/>
              </a:ext>
            </a:extLst>
          </p:cNvPr>
          <p:cNvPicPr>
            <a:picLocks noChangeAspect="1"/>
          </p:cNvPicPr>
          <p:nvPr/>
        </p:nvPicPr>
        <p:blipFill>
          <a:blip r:embed="rId3"/>
          <a:stretch>
            <a:fillRect/>
          </a:stretch>
        </p:blipFill>
        <p:spPr>
          <a:xfrm>
            <a:off x="2057400" y="1459719"/>
            <a:ext cx="8077200" cy="4445000"/>
          </a:xfrm>
          <a:prstGeom prst="rect">
            <a:avLst/>
          </a:prstGeom>
        </p:spPr>
      </p:pic>
    </p:spTree>
    <p:extLst>
      <p:ext uri="{BB962C8B-B14F-4D97-AF65-F5344CB8AC3E}">
        <p14:creationId xmlns:p14="http://schemas.microsoft.com/office/powerpoint/2010/main" val="399892872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6537ad3003_0_0"/>
          <p:cNvSpPr txBox="1"/>
          <p:nvPr/>
        </p:nvSpPr>
        <p:spPr>
          <a:xfrm>
            <a:off x="675713" y="1539784"/>
            <a:ext cx="3606000" cy="465096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Dr. Jeffrey Luvall</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NASA Marshall Space Flight Center</a:t>
            </a: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Dr. Robert Griffin</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The University of Alabama in Huntsville</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404040"/>
                </a:solidFill>
                <a:latin typeface="Century Gothic"/>
                <a:ea typeface="Century Gothic"/>
                <a:cs typeface="Century Gothic"/>
                <a:sym typeface="Century Gothic"/>
              </a:rPr>
              <a:t>Madison Murphy</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404040"/>
                </a:solidFill>
                <a:latin typeface="Century Gothic"/>
                <a:ea typeface="Century Gothic"/>
                <a:cs typeface="Century Gothic"/>
                <a:sym typeface="Century Gothic"/>
              </a:rPr>
              <a:t>NASA Marshall Space Flight Center</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404040"/>
                </a:solidFill>
                <a:latin typeface="Century Gothic"/>
                <a:ea typeface="Century Gothic"/>
                <a:cs typeface="Century Gothic"/>
                <a:sym typeface="Century Gothic"/>
              </a:rPr>
              <a:t>Cole Krehbiel</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404040"/>
                </a:solidFill>
                <a:latin typeface="Century Gothic"/>
                <a:ea typeface="Century Gothic"/>
                <a:cs typeface="Century Gothic"/>
                <a:sym typeface="Century Gothic"/>
              </a:rPr>
              <a:t>Innovate! Inc., Contractor to the U.S. Geological Survey (USGS)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00000"/>
              </a:lnSpc>
              <a:spcBef>
                <a:spcPts val="600"/>
              </a:spcBef>
              <a:spcAft>
                <a:spcPts val="0"/>
              </a:spcAft>
              <a:buClr>
                <a:srgbClr val="E9A14B"/>
              </a:buClr>
              <a:buSzPts val="24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600"/>
              </a:spcBef>
              <a:spcAft>
                <a:spcPts val="0"/>
              </a:spcAft>
              <a:buClr>
                <a:srgbClr val="E9A14B"/>
              </a:buClr>
              <a:buSzPts val="2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E9A14B"/>
              </a:buClr>
              <a:buSzPts val="2400"/>
              <a:buFont typeface="Arial"/>
              <a:buNone/>
            </a:pP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p:txBody>
      </p:sp>
      <p:sp>
        <p:nvSpPr>
          <p:cNvPr id="684" name="Google Shape;684;g6537ad3003_0_0"/>
          <p:cNvSpPr txBox="1"/>
          <p:nvPr/>
        </p:nvSpPr>
        <p:spPr>
          <a:xfrm>
            <a:off x="8117001" y="1539784"/>
            <a:ext cx="3178200" cy="465096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Colleen Montgomery</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Tennessee Valley Authority</a:t>
            </a: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Lana Bean</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Tennessee Valley Authority</a:t>
            </a: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Dr. Matthew Boyington</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Tennessee Valley Authority </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404040"/>
                </a:solidFill>
                <a:latin typeface="Century Gothic"/>
                <a:ea typeface="Century Gothic"/>
                <a:cs typeface="Century Gothic"/>
                <a:sym typeface="Century Gothic"/>
              </a:rPr>
              <a:t>Jessica Brazille</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404040"/>
                </a:solidFill>
                <a:latin typeface="Century Gothic"/>
                <a:ea typeface="Century Gothic"/>
                <a:cs typeface="Century Gothic"/>
                <a:sym typeface="Century Gothic"/>
              </a:rPr>
              <a:t>Tennessee Valley Authority </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404040"/>
                </a:solidFill>
                <a:latin typeface="Century Gothic"/>
                <a:ea typeface="Century Gothic"/>
                <a:cs typeface="Century Gothic"/>
                <a:sym typeface="Century Gothic"/>
              </a:rPr>
              <a:t>Daniel P. Saint</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404040"/>
                </a:solidFill>
                <a:latin typeface="Century Gothic"/>
                <a:ea typeface="Century Gothic"/>
                <a:cs typeface="Century Gothic"/>
                <a:sym typeface="Century Gothic"/>
              </a:rPr>
              <a:t>Tennessee Valley Authority </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p:txBody>
      </p:sp>
      <p:sp>
        <p:nvSpPr>
          <p:cNvPr id="685" name="Google Shape;685;g6537ad3003_0_0"/>
          <p:cNvSpPr txBox="1"/>
          <p:nvPr/>
        </p:nvSpPr>
        <p:spPr>
          <a:xfrm>
            <a:off x="4396357" y="1539784"/>
            <a:ext cx="3606000" cy="429813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Christine Evans</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The University of Alabama in Huntsville</a:t>
            </a: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Helen Baldwin </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NASA SERVIR</a:t>
            </a: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a:solidFill>
                  <a:srgbClr val="404040"/>
                </a:solidFill>
                <a:latin typeface="Century Gothic"/>
                <a:ea typeface="Century Gothic"/>
                <a:cs typeface="Century Gothic"/>
                <a:sym typeface="Century Gothic"/>
              </a:rPr>
              <a:t>Maggi Klug</a:t>
            </a:r>
            <a:endParaRPr sz="2000" b="0" i="0" u="none" strike="noStrike" cap="none">
              <a:solidFill>
                <a:srgbClr val="404040"/>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rgbClr val="404040"/>
                </a:solidFill>
                <a:latin typeface="Century Gothic"/>
                <a:ea typeface="Century Gothic"/>
                <a:cs typeface="Century Gothic"/>
                <a:sym typeface="Century Gothic"/>
              </a:rPr>
              <a:t>The University of Alabama in Huntsville</a:t>
            </a:r>
            <a:endParaRPr sz="1400" b="0" i="0" u="none" strike="noStrike" cap="none">
              <a:solidFill>
                <a:srgbClr val="404040"/>
              </a:solidFill>
              <a:latin typeface="Century Gothic"/>
              <a:ea typeface="Century Gothic"/>
              <a:cs typeface="Century Gothic"/>
              <a:sym typeface="Century Gothic"/>
            </a:endParaRPr>
          </a:p>
          <a:p>
            <a:pPr marL="0" marR="0" lvl="0" indent="0" algn="ctr" rtl="0">
              <a:lnSpc>
                <a:spcPct val="100000"/>
              </a:lnSpc>
              <a:spcBef>
                <a:spcPts val="600"/>
              </a:spcBef>
              <a:spcAft>
                <a:spcPts val="0"/>
              </a:spcAft>
              <a:buClr>
                <a:srgbClr val="E9A14B"/>
              </a:buClr>
              <a:buSzPts val="2400"/>
              <a:buFont typeface="Arial"/>
              <a:buNone/>
            </a:pP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p:txBody>
      </p:sp>
      <p:sp>
        <p:nvSpPr>
          <p:cNvPr id="686" name="Google Shape;686;g6537ad3003_0_0"/>
          <p:cNvSpPr txBox="1"/>
          <p:nvPr/>
        </p:nvSpPr>
        <p:spPr>
          <a:xfrm>
            <a:off x="1312164" y="1170494"/>
            <a:ext cx="29582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E9A14B"/>
                </a:solidFill>
                <a:latin typeface="Century Gothic"/>
                <a:ea typeface="Century Gothic"/>
                <a:cs typeface="Century Gothic"/>
                <a:sym typeface="Century Gothic"/>
              </a:rPr>
              <a:t>SCIENCE ADVISORS</a:t>
            </a:r>
            <a:endParaRPr sz="1800" b="0" i="0" u="none" strike="noStrike" cap="none">
              <a:solidFill>
                <a:srgbClr val="000000"/>
              </a:solidFill>
              <a:latin typeface="Arial"/>
              <a:ea typeface="Arial"/>
              <a:cs typeface="Arial"/>
              <a:sym typeface="Arial"/>
            </a:endParaRPr>
          </a:p>
        </p:txBody>
      </p:sp>
      <p:sp>
        <p:nvSpPr>
          <p:cNvPr id="687" name="Google Shape;687;g6537ad3003_0_0"/>
          <p:cNvSpPr txBox="1"/>
          <p:nvPr/>
        </p:nvSpPr>
        <p:spPr>
          <a:xfrm>
            <a:off x="5655875" y="1170493"/>
            <a:ext cx="214687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E9A14B"/>
                </a:solidFill>
                <a:latin typeface="Century Gothic"/>
                <a:ea typeface="Century Gothic"/>
                <a:cs typeface="Century Gothic"/>
                <a:sym typeface="Century Gothic"/>
              </a:rPr>
              <a:t>MENTORS</a:t>
            </a:r>
            <a:endParaRPr sz="1800" b="0" i="0" u="none" strike="noStrike" cap="none">
              <a:solidFill>
                <a:srgbClr val="000000"/>
              </a:solidFill>
              <a:latin typeface="Arial"/>
              <a:ea typeface="Arial"/>
              <a:cs typeface="Arial"/>
              <a:sym typeface="Arial"/>
            </a:endParaRPr>
          </a:p>
        </p:txBody>
      </p:sp>
      <p:sp>
        <p:nvSpPr>
          <p:cNvPr id="688" name="Google Shape;688;g6537ad3003_0_0"/>
          <p:cNvSpPr txBox="1"/>
          <p:nvPr/>
        </p:nvSpPr>
        <p:spPr>
          <a:xfrm>
            <a:off x="8431254" y="1170494"/>
            <a:ext cx="254969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E9A14B"/>
                </a:solidFill>
                <a:latin typeface="Century Gothic"/>
                <a:ea typeface="Century Gothic"/>
                <a:cs typeface="Century Gothic"/>
                <a:sym typeface="Century Gothic"/>
              </a:rPr>
              <a:t>PARTNER CONTACTS</a:t>
            </a:r>
            <a:endParaRPr sz="18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5" descr="A picture containing different, photo, colorful, colored&#10;&#10;Description automatically generated"/>
          <p:cNvPicPr preferRelativeResize="0"/>
          <p:nvPr/>
        </p:nvPicPr>
        <p:blipFill rotWithShape="1">
          <a:blip r:embed="rId3">
            <a:alphaModFix/>
          </a:blip>
          <a:srcRect b="33977"/>
          <a:stretch/>
        </p:blipFill>
        <p:spPr>
          <a:xfrm>
            <a:off x="82267" y="859482"/>
            <a:ext cx="7107328" cy="6072609"/>
          </a:xfrm>
          <a:prstGeom prst="rect">
            <a:avLst/>
          </a:prstGeom>
          <a:noFill/>
          <a:ln>
            <a:noFill/>
          </a:ln>
        </p:spPr>
      </p:pic>
      <p:sp>
        <p:nvSpPr>
          <p:cNvPr id="161" name="Google Shape;161;p15"/>
          <p:cNvSpPr txBox="1">
            <a:spLocks noGrp="1"/>
          </p:cNvSpPr>
          <p:nvPr>
            <p:ph type="title"/>
          </p:nvPr>
        </p:nvSpPr>
        <p:spPr>
          <a:xfrm>
            <a:off x="876300" y="323647"/>
            <a:ext cx="10439400" cy="450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959"/>
              <a:buFont typeface="Century Gothic"/>
              <a:buNone/>
            </a:pPr>
            <a:r>
              <a:rPr lang="en-US" sz="4000" dirty="0"/>
              <a:t>STUDY AREA</a:t>
            </a:r>
            <a:endParaRPr sz="4000" dirty="0"/>
          </a:p>
        </p:txBody>
      </p:sp>
      <p:sp>
        <p:nvSpPr>
          <p:cNvPr id="162" name="Google Shape;162;p15"/>
          <p:cNvSpPr txBox="1">
            <a:spLocks noGrp="1"/>
          </p:cNvSpPr>
          <p:nvPr>
            <p:ph type="body" idx="1"/>
          </p:nvPr>
        </p:nvSpPr>
        <p:spPr>
          <a:xfrm>
            <a:off x="7022237" y="880201"/>
            <a:ext cx="4899469" cy="914725"/>
          </a:xfrm>
          <a:prstGeom prst="rect">
            <a:avLst/>
          </a:prstGeom>
          <a:noFill/>
          <a:ln>
            <a:noFill/>
          </a:ln>
        </p:spPr>
        <p:txBody>
          <a:bodyPr spcFirstLastPara="1" wrap="square" lIns="91425" tIns="45700" rIns="91425" bIns="45700" anchor="t" anchorCtr="0">
            <a:noAutofit/>
          </a:bodyPr>
          <a:lstStyle/>
          <a:p>
            <a:pPr marL="800100" lvl="0" algn="l" rtl="0">
              <a:lnSpc>
                <a:spcPct val="100000"/>
              </a:lnSpc>
              <a:spcBef>
                <a:spcPts val="0"/>
              </a:spcBef>
              <a:spcAft>
                <a:spcPts val="0"/>
              </a:spcAft>
              <a:buClr>
                <a:srgbClr val="E9A14B"/>
              </a:buClr>
              <a:buSzPts val="2400"/>
              <a:buFont typeface="Wingdings 3" panose="05040102010807070707" pitchFamily="18" charset="2"/>
              <a:buChar char="}"/>
            </a:pPr>
            <a:endParaRPr sz="2400" b="1" dirty="0">
              <a:solidFill>
                <a:srgbClr val="E9A14B"/>
              </a:solidFill>
            </a:endParaRPr>
          </a:p>
          <a:p>
            <a:pPr marL="342900" lvl="0" indent="-342900" algn="l" rtl="0">
              <a:lnSpc>
                <a:spcPct val="100000"/>
              </a:lnSpc>
              <a:spcBef>
                <a:spcPts val="0"/>
              </a:spcBef>
              <a:spcAft>
                <a:spcPts val="0"/>
              </a:spcAft>
              <a:buClr>
                <a:srgbClr val="E9A14B"/>
              </a:buClr>
              <a:buSzPts val="2300"/>
              <a:buFont typeface="Wingdings 3" panose="05040102010807070707" pitchFamily="18" charset="2"/>
              <a:buChar char="}"/>
            </a:pPr>
            <a:r>
              <a:rPr lang="en-US" sz="2300" b="1" dirty="0">
                <a:solidFill>
                  <a:srgbClr val="E9A14B"/>
                </a:solidFill>
              </a:rPr>
              <a:t>Study Area: BFNP &amp; SNP</a:t>
            </a:r>
            <a:endParaRPr b="1" dirty="0"/>
          </a:p>
          <a:p>
            <a:pPr marL="342900" lvl="0" indent="-342900" algn="l" rtl="0">
              <a:lnSpc>
                <a:spcPct val="100000"/>
              </a:lnSpc>
              <a:spcBef>
                <a:spcPts val="0"/>
              </a:spcBef>
              <a:spcAft>
                <a:spcPts val="0"/>
              </a:spcAft>
              <a:buClr>
                <a:srgbClr val="E9A14B"/>
              </a:buClr>
              <a:buSzPts val="2300"/>
              <a:buFont typeface="Wingdings 3" panose="05040102010807070707" pitchFamily="18" charset="2"/>
              <a:buChar char="}"/>
            </a:pPr>
            <a:r>
              <a:rPr lang="en-US" sz="2300" b="1" dirty="0">
                <a:solidFill>
                  <a:srgbClr val="E9A14B"/>
                </a:solidFill>
              </a:rPr>
              <a:t>Time Period: 2013 - 2019</a:t>
            </a:r>
            <a:endParaRPr b="1" dirty="0"/>
          </a:p>
          <a:p>
            <a:pPr marL="501650" lvl="0" algn="l" rtl="0">
              <a:lnSpc>
                <a:spcPct val="100000"/>
              </a:lnSpc>
              <a:spcBef>
                <a:spcPts val="0"/>
              </a:spcBef>
              <a:spcAft>
                <a:spcPts val="0"/>
              </a:spcAft>
              <a:buClr>
                <a:srgbClr val="E9A14B"/>
              </a:buClr>
              <a:buSzPts val="2500"/>
              <a:buFont typeface="Wingdings 3" panose="05040102010807070707" pitchFamily="18" charset="2"/>
              <a:buChar char="}"/>
            </a:pPr>
            <a:endParaRPr sz="2500" b="1" dirty="0">
              <a:solidFill>
                <a:srgbClr val="E9A14B"/>
              </a:solidFill>
            </a:endParaRPr>
          </a:p>
          <a:p>
            <a:pPr marL="495300" lvl="0" algn="l" rtl="0">
              <a:lnSpc>
                <a:spcPct val="100000"/>
              </a:lnSpc>
              <a:spcBef>
                <a:spcPts val="0"/>
              </a:spcBef>
              <a:spcAft>
                <a:spcPts val="0"/>
              </a:spcAft>
              <a:buClr>
                <a:schemeClr val="dk1"/>
              </a:buClr>
              <a:buSzPts val="2400"/>
              <a:buFont typeface="Wingdings 3" panose="05040102010807070707" pitchFamily="18" charset="2"/>
              <a:buChar char="}"/>
            </a:pPr>
            <a:endParaRPr sz="2400" b="1" dirty="0">
              <a:solidFill>
                <a:srgbClr val="C55A11"/>
              </a:solidFill>
            </a:endParaRPr>
          </a:p>
        </p:txBody>
      </p:sp>
      <p:sp>
        <p:nvSpPr>
          <p:cNvPr id="163" name="Google Shape;163;p15"/>
          <p:cNvSpPr txBox="1"/>
          <p:nvPr/>
        </p:nvSpPr>
        <p:spPr>
          <a:xfrm>
            <a:off x="9059051" y="6534353"/>
            <a:ext cx="3132949"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Image Source: NASA; Dong, L.</a:t>
            </a:r>
            <a:endParaRPr sz="1400" b="0" i="0" u="none" strike="noStrike" cap="none" dirty="0">
              <a:solidFill>
                <a:schemeClr val="tx1">
                  <a:lumMod val="75000"/>
                  <a:lumOff val="25000"/>
                </a:schemeClr>
              </a:solidFill>
              <a:sym typeface="Arial"/>
            </a:endParaRPr>
          </a:p>
        </p:txBody>
      </p:sp>
      <p:pic>
        <p:nvPicPr>
          <p:cNvPr id="164" name="Google Shape;164;p15"/>
          <p:cNvPicPr preferRelativeResize="0"/>
          <p:nvPr/>
        </p:nvPicPr>
        <p:blipFill rotWithShape="1">
          <a:blip r:embed="rId4">
            <a:alphaModFix/>
          </a:blip>
          <a:srcRect t="1216" b="1275"/>
          <a:stretch/>
        </p:blipFill>
        <p:spPr>
          <a:xfrm>
            <a:off x="7189595" y="2848071"/>
            <a:ext cx="3964438" cy="1416418"/>
          </a:xfrm>
          <a:prstGeom prst="rect">
            <a:avLst/>
          </a:prstGeom>
          <a:noFill/>
          <a:ln>
            <a:noFill/>
          </a:ln>
        </p:spPr>
      </p:pic>
      <p:pic>
        <p:nvPicPr>
          <p:cNvPr id="165" name="Google Shape;165;p15"/>
          <p:cNvPicPr preferRelativeResize="0"/>
          <p:nvPr/>
        </p:nvPicPr>
        <p:blipFill rotWithShape="1">
          <a:blip r:embed="rId5">
            <a:alphaModFix/>
          </a:blip>
          <a:srcRect/>
          <a:stretch/>
        </p:blipFill>
        <p:spPr>
          <a:xfrm>
            <a:off x="7296408" y="2980529"/>
            <a:ext cx="417165" cy="322440"/>
          </a:xfrm>
          <a:prstGeom prst="rect">
            <a:avLst/>
          </a:prstGeom>
          <a:noFill/>
          <a:ln>
            <a:noFill/>
          </a:ln>
        </p:spPr>
      </p:pic>
      <p:pic>
        <p:nvPicPr>
          <p:cNvPr id="166" name="Google Shape;166;p15"/>
          <p:cNvPicPr preferRelativeResize="0"/>
          <p:nvPr/>
        </p:nvPicPr>
        <p:blipFill rotWithShape="1">
          <a:blip r:embed="rId6">
            <a:alphaModFix/>
          </a:blip>
          <a:srcRect/>
          <a:stretch/>
        </p:blipFill>
        <p:spPr>
          <a:xfrm>
            <a:off x="7315053" y="3398986"/>
            <a:ext cx="411392" cy="311677"/>
          </a:xfrm>
          <a:prstGeom prst="rect">
            <a:avLst/>
          </a:prstGeom>
          <a:noFill/>
          <a:ln>
            <a:noFill/>
          </a:ln>
        </p:spPr>
      </p:pic>
      <p:pic>
        <p:nvPicPr>
          <p:cNvPr id="167" name="Google Shape;167;p15"/>
          <p:cNvPicPr preferRelativeResize="0"/>
          <p:nvPr/>
        </p:nvPicPr>
        <p:blipFill rotWithShape="1">
          <a:blip r:embed="rId7">
            <a:alphaModFix/>
          </a:blip>
          <a:srcRect/>
          <a:stretch/>
        </p:blipFill>
        <p:spPr>
          <a:xfrm>
            <a:off x="7320534" y="3843028"/>
            <a:ext cx="405911" cy="304062"/>
          </a:xfrm>
          <a:prstGeom prst="rect">
            <a:avLst/>
          </a:prstGeom>
          <a:noFill/>
          <a:ln>
            <a:noFill/>
          </a:ln>
        </p:spPr>
      </p:pic>
      <p:sp>
        <p:nvSpPr>
          <p:cNvPr id="168" name="Google Shape;168;p15"/>
          <p:cNvSpPr txBox="1"/>
          <p:nvPr/>
        </p:nvSpPr>
        <p:spPr>
          <a:xfrm>
            <a:off x="7726445" y="2971106"/>
            <a:ext cx="3056420" cy="22519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Tennessee River</a:t>
            </a:r>
            <a:endParaRPr sz="1600" b="0" i="0" u="none" strike="noStrike" cap="none">
              <a:solidFill>
                <a:srgbClr val="3F3F3F"/>
              </a:solidFill>
              <a:latin typeface="Arial"/>
              <a:ea typeface="Arial"/>
              <a:cs typeface="Arial"/>
              <a:sym typeface="Arial"/>
            </a:endParaRPr>
          </a:p>
        </p:txBody>
      </p:sp>
      <p:sp>
        <p:nvSpPr>
          <p:cNvPr id="169" name="Google Shape;169;p15"/>
          <p:cNvSpPr txBox="1"/>
          <p:nvPr/>
        </p:nvSpPr>
        <p:spPr>
          <a:xfrm>
            <a:off x="7711193" y="3372809"/>
            <a:ext cx="2727842" cy="23118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Browns Ferry Study Area</a:t>
            </a:r>
            <a:endParaRPr sz="1600" b="0" i="0" u="none" strike="noStrike" cap="none">
              <a:solidFill>
                <a:srgbClr val="3F3F3F"/>
              </a:solidFill>
              <a:latin typeface="Arial"/>
              <a:ea typeface="Arial"/>
              <a:cs typeface="Arial"/>
              <a:sym typeface="Arial"/>
            </a:endParaRPr>
          </a:p>
        </p:txBody>
      </p:sp>
      <p:sp>
        <p:nvSpPr>
          <p:cNvPr id="170" name="Google Shape;170;p15"/>
          <p:cNvSpPr txBox="1"/>
          <p:nvPr/>
        </p:nvSpPr>
        <p:spPr>
          <a:xfrm>
            <a:off x="7711193" y="3780503"/>
            <a:ext cx="2984216" cy="62328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Sequoyah Study Area</a:t>
            </a:r>
            <a:endParaRPr sz="1600" b="0" i="0" u="none" strike="noStrike" cap="none">
              <a:solidFill>
                <a:srgbClr val="3F3F3F"/>
              </a:solidFill>
              <a:latin typeface="Arial"/>
              <a:ea typeface="Arial"/>
              <a:cs typeface="Arial"/>
              <a:sym typeface="Arial"/>
            </a:endParaRPr>
          </a:p>
        </p:txBody>
      </p:sp>
      <p:sp>
        <p:nvSpPr>
          <p:cNvPr id="171" name="Google Shape;171;p15"/>
          <p:cNvSpPr txBox="1"/>
          <p:nvPr/>
        </p:nvSpPr>
        <p:spPr>
          <a:xfrm>
            <a:off x="4386919" y="5610567"/>
            <a:ext cx="164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SNP</a:t>
            </a:r>
            <a:endParaRPr sz="1400" b="1" i="0" u="none" strike="noStrike" cap="none">
              <a:solidFill>
                <a:srgbClr val="3F3F3F"/>
              </a:solidFill>
              <a:latin typeface="Century Gothic"/>
              <a:ea typeface="Century Gothic"/>
              <a:cs typeface="Century Gothic"/>
              <a:sym typeface="Century Gothic"/>
            </a:endParaRPr>
          </a:p>
        </p:txBody>
      </p:sp>
      <p:sp>
        <p:nvSpPr>
          <p:cNvPr id="172" name="Google Shape;172;p15"/>
          <p:cNvSpPr txBox="1"/>
          <p:nvPr/>
        </p:nvSpPr>
        <p:spPr>
          <a:xfrm>
            <a:off x="1177461" y="4827254"/>
            <a:ext cx="164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BFNP</a:t>
            </a:r>
            <a:endParaRPr sz="1400" b="1" i="0" u="none" strike="noStrike" cap="none">
              <a:solidFill>
                <a:schemeClr val="dk1"/>
              </a:solidFill>
              <a:latin typeface="Century Gothic"/>
              <a:ea typeface="Century Gothic"/>
              <a:cs typeface="Century Gothic"/>
              <a:sym typeface="Century Gothic"/>
            </a:endParaRPr>
          </a:p>
        </p:txBody>
      </p:sp>
      <p:sp>
        <p:nvSpPr>
          <p:cNvPr id="173" name="Google Shape;173;p15"/>
          <p:cNvSpPr txBox="1"/>
          <p:nvPr/>
        </p:nvSpPr>
        <p:spPr>
          <a:xfrm>
            <a:off x="2207329" y="2205836"/>
            <a:ext cx="164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Alabama</a:t>
            </a:r>
            <a:endParaRPr sz="1400" b="0" i="0" u="none" strike="noStrike" cap="none">
              <a:solidFill>
                <a:srgbClr val="3F3F3F"/>
              </a:solidFill>
              <a:latin typeface="Century Gothic"/>
              <a:ea typeface="Century Gothic"/>
              <a:cs typeface="Century Gothic"/>
              <a:sym typeface="Century Gothic"/>
            </a:endParaRPr>
          </a:p>
        </p:txBody>
      </p:sp>
      <p:sp>
        <p:nvSpPr>
          <p:cNvPr id="174" name="Google Shape;174;p15"/>
          <p:cNvSpPr txBox="1"/>
          <p:nvPr/>
        </p:nvSpPr>
        <p:spPr>
          <a:xfrm>
            <a:off x="2157166" y="1898021"/>
            <a:ext cx="164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Tennessee</a:t>
            </a:r>
            <a:endParaRPr sz="1400" b="0" i="0" u="none" strike="noStrike" cap="none">
              <a:solidFill>
                <a:srgbClr val="3F3F3F"/>
              </a:solidFill>
              <a:latin typeface="Century Gothic"/>
              <a:ea typeface="Century Gothic"/>
              <a:cs typeface="Century Gothic"/>
              <a:sym typeface="Century Gothic"/>
            </a:endParaRPr>
          </a:p>
        </p:txBody>
      </p:sp>
      <p:sp>
        <p:nvSpPr>
          <p:cNvPr id="175" name="Google Shape;175;p15"/>
          <p:cNvSpPr txBox="1"/>
          <p:nvPr/>
        </p:nvSpPr>
        <p:spPr>
          <a:xfrm>
            <a:off x="5208319" y="2234094"/>
            <a:ext cx="164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Georgia</a:t>
            </a:r>
            <a:endParaRPr sz="1400" b="0" i="0" u="none" strike="noStrike" cap="none">
              <a:solidFill>
                <a:srgbClr val="3F3F3F"/>
              </a:solidFill>
              <a:latin typeface="Century Gothic"/>
              <a:ea typeface="Century Gothic"/>
              <a:cs typeface="Century Gothic"/>
              <a:sym typeface="Century Gothic"/>
            </a:endParaRPr>
          </a:p>
        </p:txBody>
      </p:sp>
      <p:sp>
        <p:nvSpPr>
          <p:cNvPr id="176" name="Google Shape;176;p15"/>
          <p:cNvSpPr txBox="1"/>
          <p:nvPr/>
        </p:nvSpPr>
        <p:spPr>
          <a:xfrm>
            <a:off x="5262116" y="3546978"/>
            <a:ext cx="405900"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20</a:t>
            </a:r>
            <a:endParaRPr sz="14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entury Gothic"/>
              <a:ea typeface="Century Gothic"/>
              <a:cs typeface="Century Gothic"/>
              <a:sym typeface="Century Gothic"/>
            </a:endParaRPr>
          </a:p>
        </p:txBody>
      </p:sp>
      <p:sp>
        <p:nvSpPr>
          <p:cNvPr id="177" name="Google Shape;177;p15"/>
          <p:cNvSpPr txBox="1"/>
          <p:nvPr/>
        </p:nvSpPr>
        <p:spPr>
          <a:xfrm>
            <a:off x="5869682" y="3546978"/>
            <a:ext cx="496473"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40</a:t>
            </a:r>
            <a:endParaRPr sz="1400" b="1" i="0" u="none" strike="noStrike" cap="none">
              <a:solidFill>
                <a:srgbClr val="000000"/>
              </a:solidFill>
              <a:latin typeface="Century Gothic"/>
              <a:ea typeface="Century Gothic"/>
              <a:cs typeface="Century Gothic"/>
              <a:sym typeface="Century Gothic"/>
            </a:endParaRPr>
          </a:p>
        </p:txBody>
      </p:sp>
      <p:sp>
        <p:nvSpPr>
          <p:cNvPr id="178" name="Google Shape;178;p15"/>
          <p:cNvSpPr txBox="1"/>
          <p:nvPr/>
        </p:nvSpPr>
        <p:spPr>
          <a:xfrm>
            <a:off x="6048605" y="3670487"/>
            <a:ext cx="6351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Miles</a:t>
            </a:r>
            <a:endParaRPr sz="1400" b="1" i="0" u="none" strike="noStrike" cap="none">
              <a:solidFill>
                <a:srgbClr val="000000"/>
              </a:solidFill>
              <a:latin typeface="Century Gothic"/>
              <a:ea typeface="Century Gothic"/>
              <a:cs typeface="Century Gothic"/>
              <a:sym typeface="Century Gothic"/>
            </a:endParaRPr>
          </a:p>
        </p:txBody>
      </p:sp>
      <p:grpSp>
        <p:nvGrpSpPr>
          <p:cNvPr id="179" name="Google Shape;179;p15"/>
          <p:cNvGrpSpPr/>
          <p:nvPr/>
        </p:nvGrpSpPr>
        <p:grpSpPr>
          <a:xfrm>
            <a:off x="477295" y="1210550"/>
            <a:ext cx="516957" cy="819152"/>
            <a:chOff x="6115779" y="1232769"/>
            <a:chExt cx="516957" cy="819152"/>
          </a:xfrm>
        </p:grpSpPr>
        <p:pic>
          <p:nvPicPr>
            <p:cNvPr id="180" name="Google Shape;180;p15"/>
            <p:cNvPicPr preferRelativeResize="0"/>
            <p:nvPr/>
          </p:nvPicPr>
          <p:blipFill rotWithShape="1">
            <a:blip r:embed="rId8">
              <a:alphaModFix/>
            </a:blip>
            <a:srcRect/>
            <a:stretch/>
          </p:blipFill>
          <p:spPr>
            <a:xfrm>
              <a:off x="6115779" y="1504046"/>
              <a:ext cx="516957" cy="547875"/>
            </a:xfrm>
            <a:prstGeom prst="rect">
              <a:avLst/>
            </a:prstGeom>
            <a:noFill/>
            <a:ln>
              <a:noFill/>
            </a:ln>
          </p:spPr>
        </p:pic>
        <p:sp>
          <p:nvSpPr>
            <p:cNvPr id="181" name="Google Shape;181;p15"/>
            <p:cNvSpPr txBox="1"/>
            <p:nvPr/>
          </p:nvSpPr>
          <p:spPr>
            <a:xfrm>
              <a:off x="6188037" y="1232769"/>
              <a:ext cx="4267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N</a:t>
              </a:r>
              <a:endParaRPr/>
            </a:p>
          </p:txBody>
        </p:sp>
      </p:grpSp>
      <p:sp>
        <p:nvSpPr>
          <p:cNvPr id="182" name="Google Shape;182;p15"/>
          <p:cNvSpPr txBox="1"/>
          <p:nvPr/>
        </p:nvSpPr>
        <p:spPr>
          <a:xfrm>
            <a:off x="4660384" y="3546978"/>
            <a:ext cx="351000"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0</a:t>
            </a:r>
            <a:endParaRPr sz="1400" b="1" i="0" u="none" strike="noStrike" cap="none">
              <a:solidFill>
                <a:srgbClr val="000000"/>
              </a:solidFill>
              <a:latin typeface="Century Gothic"/>
              <a:ea typeface="Century Gothic"/>
              <a:cs typeface="Century Gothic"/>
              <a:sym typeface="Century Gothic"/>
            </a:endParaRPr>
          </a:p>
        </p:txBody>
      </p:sp>
      <p:sp>
        <p:nvSpPr>
          <p:cNvPr id="183" name="Google Shape;183;p15"/>
          <p:cNvSpPr txBox="1"/>
          <p:nvPr/>
        </p:nvSpPr>
        <p:spPr>
          <a:xfrm>
            <a:off x="1594590" y="6253108"/>
            <a:ext cx="351000"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0</a:t>
            </a:r>
            <a:endParaRPr sz="1400" b="1" i="0" u="none" strike="noStrike" cap="none">
              <a:solidFill>
                <a:srgbClr val="000000"/>
              </a:solidFill>
              <a:latin typeface="Century Gothic"/>
              <a:ea typeface="Century Gothic"/>
              <a:cs typeface="Century Gothic"/>
              <a:sym typeface="Century Gothic"/>
            </a:endParaRPr>
          </a:p>
        </p:txBody>
      </p:sp>
      <p:sp>
        <p:nvSpPr>
          <p:cNvPr id="184" name="Google Shape;184;p15"/>
          <p:cNvSpPr txBox="1"/>
          <p:nvPr/>
        </p:nvSpPr>
        <p:spPr>
          <a:xfrm>
            <a:off x="2125577" y="6259968"/>
            <a:ext cx="351000"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3</a:t>
            </a:r>
            <a:endParaRPr sz="1400" b="1" i="0" u="none" strike="noStrike" cap="none">
              <a:solidFill>
                <a:srgbClr val="000000"/>
              </a:solidFill>
              <a:latin typeface="Century Gothic"/>
              <a:ea typeface="Century Gothic"/>
              <a:cs typeface="Century Gothic"/>
              <a:sym typeface="Century Gothic"/>
            </a:endParaRPr>
          </a:p>
        </p:txBody>
      </p:sp>
      <p:sp>
        <p:nvSpPr>
          <p:cNvPr id="185" name="Google Shape;185;p15"/>
          <p:cNvSpPr txBox="1"/>
          <p:nvPr/>
        </p:nvSpPr>
        <p:spPr>
          <a:xfrm>
            <a:off x="2656564" y="6259968"/>
            <a:ext cx="3510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6</a:t>
            </a:r>
            <a:endParaRPr sz="1400" b="1" i="0" u="none" strike="noStrike" cap="none">
              <a:solidFill>
                <a:srgbClr val="000000"/>
              </a:solidFill>
              <a:latin typeface="Century Gothic"/>
              <a:ea typeface="Century Gothic"/>
              <a:cs typeface="Century Gothic"/>
              <a:sym typeface="Century Gothic"/>
            </a:endParaRPr>
          </a:p>
        </p:txBody>
      </p:sp>
      <p:sp>
        <p:nvSpPr>
          <p:cNvPr id="186" name="Google Shape;186;p15"/>
          <p:cNvSpPr txBox="1"/>
          <p:nvPr/>
        </p:nvSpPr>
        <p:spPr>
          <a:xfrm>
            <a:off x="5114066" y="6256754"/>
            <a:ext cx="351000"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0</a:t>
            </a:r>
            <a:endParaRPr sz="1400" b="1" i="0" u="none" strike="noStrike" cap="none">
              <a:solidFill>
                <a:srgbClr val="000000"/>
              </a:solidFill>
              <a:latin typeface="Century Gothic"/>
              <a:ea typeface="Century Gothic"/>
              <a:cs typeface="Century Gothic"/>
              <a:sym typeface="Century Gothic"/>
            </a:endParaRPr>
          </a:p>
        </p:txBody>
      </p:sp>
      <p:sp>
        <p:nvSpPr>
          <p:cNvPr id="187" name="Google Shape;187;p15"/>
          <p:cNvSpPr txBox="1"/>
          <p:nvPr/>
        </p:nvSpPr>
        <p:spPr>
          <a:xfrm>
            <a:off x="5645053" y="6262699"/>
            <a:ext cx="351000"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2</a:t>
            </a:r>
            <a:endParaRPr sz="1400" b="1" i="0" u="none" strike="noStrike" cap="none">
              <a:solidFill>
                <a:srgbClr val="000000"/>
              </a:solidFill>
              <a:latin typeface="Century Gothic"/>
              <a:ea typeface="Century Gothic"/>
              <a:cs typeface="Century Gothic"/>
              <a:sym typeface="Century Gothic"/>
            </a:endParaRPr>
          </a:p>
        </p:txBody>
      </p:sp>
      <p:sp>
        <p:nvSpPr>
          <p:cNvPr id="188" name="Google Shape;188;p15"/>
          <p:cNvSpPr txBox="1"/>
          <p:nvPr/>
        </p:nvSpPr>
        <p:spPr>
          <a:xfrm>
            <a:off x="6151830" y="6259968"/>
            <a:ext cx="351000" cy="23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4</a:t>
            </a:r>
            <a:endParaRPr sz="1400" b="1" i="0" u="none" strike="noStrike" cap="none">
              <a:solidFill>
                <a:srgbClr val="000000"/>
              </a:solidFill>
              <a:latin typeface="Century Gothic"/>
              <a:ea typeface="Century Gothic"/>
              <a:cs typeface="Century Gothic"/>
              <a:sym typeface="Century Gothic"/>
            </a:endParaRPr>
          </a:p>
        </p:txBody>
      </p:sp>
      <p:sp>
        <p:nvSpPr>
          <p:cNvPr id="189" name="Google Shape;189;p15"/>
          <p:cNvSpPr txBox="1"/>
          <p:nvPr/>
        </p:nvSpPr>
        <p:spPr>
          <a:xfrm>
            <a:off x="2760288" y="6368758"/>
            <a:ext cx="6351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Miles</a:t>
            </a:r>
            <a:endParaRPr sz="1400" b="1" i="0" u="none" strike="noStrike" cap="none">
              <a:solidFill>
                <a:srgbClr val="000000"/>
              </a:solidFill>
              <a:latin typeface="Century Gothic"/>
              <a:ea typeface="Century Gothic"/>
              <a:cs typeface="Century Gothic"/>
              <a:sym typeface="Century Gothic"/>
            </a:endParaRPr>
          </a:p>
        </p:txBody>
      </p:sp>
      <p:sp>
        <p:nvSpPr>
          <p:cNvPr id="190" name="Google Shape;190;p15"/>
          <p:cNvSpPr txBox="1"/>
          <p:nvPr/>
        </p:nvSpPr>
        <p:spPr>
          <a:xfrm>
            <a:off x="6262559" y="6368758"/>
            <a:ext cx="6351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Miles</a:t>
            </a:r>
            <a:endParaRPr sz="1400" b="1" i="0" u="none" strike="noStrike" cap="none">
              <a:solidFill>
                <a:srgbClr val="000000"/>
              </a:solidFill>
              <a:latin typeface="Century Gothic"/>
              <a:ea typeface="Century Gothic"/>
              <a:cs typeface="Century Gothic"/>
              <a:sym typeface="Century Gothic"/>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6b238fd4aa_0_0"/>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BFNP: EXTENDED POWER UPRATE</a:t>
            </a:r>
            <a:endParaRPr sz="4000" dirty="0"/>
          </a:p>
        </p:txBody>
      </p:sp>
      <p:pic>
        <p:nvPicPr>
          <p:cNvPr id="197" name="Google Shape;197;g6b238fd4aa_0_0"/>
          <p:cNvPicPr preferRelativeResize="0"/>
          <p:nvPr/>
        </p:nvPicPr>
        <p:blipFill rotWithShape="1">
          <a:blip r:embed="rId3">
            <a:alphaModFix/>
          </a:blip>
          <a:srcRect t="4323" b="8444"/>
          <a:stretch/>
        </p:blipFill>
        <p:spPr>
          <a:xfrm>
            <a:off x="508398" y="1465356"/>
            <a:ext cx="6507804" cy="4613088"/>
          </a:xfrm>
          <a:prstGeom prst="rect">
            <a:avLst/>
          </a:prstGeom>
          <a:noFill/>
          <a:ln>
            <a:solidFill>
              <a:schemeClr val="tx1">
                <a:lumMod val="75000"/>
                <a:lumOff val="25000"/>
              </a:schemeClr>
            </a:solidFill>
          </a:ln>
        </p:spPr>
      </p:pic>
      <p:sp>
        <p:nvSpPr>
          <p:cNvPr id="198" name="Google Shape;198;g6b238fd4aa_0_0"/>
          <p:cNvSpPr txBox="1"/>
          <p:nvPr/>
        </p:nvSpPr>
        <p:spPr>
          <a:xfrm>
            <a:off x="7265700" y="1465356"/>
            <a:ext cx="4316700" cy="4460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E9A14B"/>
              </a:buClr>
              <a:buSzPts val="2400"/>
              <a:buFont typeface="Wingdings 3" panose="05040102010807070707" pitchFamily="18" charset="2"/>
              <a:buChar char="}"/>
            </a:pPr>
            <a:r>
              <a:rPr lang="en-US" sz="2400" dirty="0">
                <a:solidFill>
                  <a:schemeClr val="tx1">
                    <a:lumMod val="75000"/>
                    <a:lumOff val="25000"/>
                  </a:schemeClr>
                </a:solidFill>
                <a:latin typeface="Century Gothic"/>
                <a:ea typeface="Century Gothic"/>
                <a:cs typeface="Century Gothic"/>
                <a:sym typeface="Century Gothic"/>
              </a:rPr>
              <a:t>Completed in </a:t>
            </a:r>
            <a:r>
              <a:rPr lang="en-US" sz="2400" b="1" dirty="0">
                <a:solidFill>
                  <a:schemeClr val="tx1">
                    <a:lumMod val="75000"/>
                    <a:lumOff val="25000"/>
                  </a:schemeClr>
                </a:solidFill>
                <a:latin typeface="Century Gothic"/>
                <a:ea typeface="Century Gothic"/>
                <a:cs typeface="Century Gothic"/>
                <a:sym typeface="Century Gothic"/>
              </a:rPr>
              <a:t>2019</a:t>
            </a:r>
            <a:endParaRPr sz="2400" b="1" dirty="0">
              <a:solidFill>
                <a:schemeClr val="tx1">
                  <a:lumMod val="75000"/>
                  <a:lumOff val="25000"/>
                </a:schemeClr>
              </a:solidFill>
              <a:latin typeface="Century Gothic"/>
              <a:ea typeface="Century Gothic"/>
              <a:cs typeface="Century Gothic"/>
              <a:sym typeface="Century Gothic"/>
            </a:endParaRPr>
          </a:p>
          <a:p>
            <a:pPr marL="1257300" lvl="0" indent="-342900" algn="l" rtl="0">
              <a:spcBef>
                <a:spcPts val="0"/>
              </a:spcBef>
              <a:spcAft>
                <a:spcPts val="0"/>
              </a:spcAft>
              <a:buClr>
                <a:srgbClr val="E9A14B"/>
              </a:buClr>
              <a:buFont typeface="Wingdings 3" panose="05040102010807070707" pitchFamily="18" charset="2"/>
              <a:buChar char="}"/>
            </a:pPr>
            <a:endParaRPr sz="2400" dirty="0">
              <a:solidFill>
                <a:schemeClr val="tx1">
                  <a:lumMod val="75000"/>
                  <a:lumOff val="25000"/>
                </a:schemeClr>
              </a:solidFill>
              <a:latin typeface="Century Gothic"/>
              <a:ea typeface="Century Gothic"/>
              <a:cs typeface="Century Gothic"/>
              <a:sym typeface="Century Gothic"/>
            </a:endParaRPr>
          </a:p>
          <a:p>
            <a:pPr marL="457200" lvl="0" indent="-381000" algn="l" rtl="0">
              <a:spcBef>
                <a:spcPts val="0"/>
              </a:spcBef>
              <a:spcAft>
                <a:spcPts val="0"/>
              </a:spcAft>
              <a:buClr>
                <a:srgbClr val="E9A14B"/>
              </a:buClr>
              <a:buSzPts val="2400"/>
              <a:buFont typeface="Wingdings 3" panose="05040102010807070707" pitchFamily="18" charset="2"/>
              <a:buChar char="}"/>
            </a:pPr>
            <a:r>
              <a:rPr lang="en-US" sz="2400" b="1" dirty="0">
                <a:solidFill>
                  <a:schemeClr val="tx1">
                    <a:lumMod val="75000"/>
                    <a:lumOff val="25000"/>
                  </a:schemeClr>
                </a:solidFill>
                <a:latin typeface="Century Gothic"/>
                <a:ea typeface="Century Gothic"/>
                <a:cs typeface="Century Gothic"/>
                <a:sym typeface="Century Gothic"/>
              </a:rPr>
              <a:t>Increased power </a:t>
            </a:r>
            <a:r>
              <a:rPr lang="en-US" sz="2400" dirty="0">
                <a:solidFill>
                  <a:schemeClr val="tx1">
                    <a:lumMod val="75000"/>
                    <a:lumOff val="25000"/>
                  </a:schemeClr>
                </a:solidFill>
                <a:latin typeface="Century Gothic"/>
                <a:ea typeface="Century Gothic"/>
                <a:cs typeface="Century Gothic"/>
                <a:sym typeface="Century Gothic"/>
              </a:rPr>
              <a:t>output of each unit by </a:t>
            </a:r>
            <a:r>
              <a:rPr lang="en-US" sz="2400" b="1" dirty="0">
                <a:solidFill>
                  <a:schemeClr val="tx1">
                    <a:lumMod val="75000"/>
                    <a:lumOff val="25000"/>
                  </a:schemeClr>
                </a:solidFill>
                <a:latin typeface="Century Gothic"/>
                <a:ea typeface="Century Gothic"/>
                <a:cs typeface="Century Gothic"/>
                <a:sym typeface="Century Gothic"/>
              </a:rPr>
              <a:t>120%</a:t>
            </a:r>
            <a:endParaRPr sz="2400" b="1" dirty="0">
              <a:solidFill>
                <a:schemeClr val="tx1">
                  <a:lumMod val="75000"/>
                  <a:lumOff val="25000"/>
                </a:schemeClr>
              </a:solidFill>
              <a:latin typeface="Century Gothic"/>
              <a:ea typeface="Century Gothic"/>
              <a:cs typeface="Century Gothic"/>
              <a:sym typeface="Century Gothic"/>
            </a:endParaRPr>
          </a:p>
          <a:p>
            <a:pPr marL="1257300" lvl="0" indent="-342900" algn="l" rtl="0">
              <a:spcBef>
                <a:spcPts val="0"/>
              </a:spcBef>
              <a:spcAft>
                <a:spcPts val="0"/>
              </a:spcAft>
              <a:buClr>
                <a:srgbClr val="E9A14B"/>
              </a:buClr>
              <a:buFont typeface="Wingdings 3" panose="05040102010807070707" pitchFamily="18" charset="2"/>
              <a:buChar char="}"/>
            </a:pPr>
            <a:endParaRPr sz="2400" dirty="0">
              <a:solidFill>
                <a:schemeClr val="tx1">
                  <a:lumMod val="75000"/>
                  <a:lumOff val="25000"/>
                </a:schemeClr>
              </a:solidFill>
              <a:latin typeface="Century Gothic"/>
              <a:ea typeface="Century Gothic"/>
              <a:cs typeface="Century Gothic"/>
              <a:sym typeface="Century Gothic"/>
            </a:endParaRPr>
          </a:p>
          <a:p>
            <a:pPr marL="457200" lvl="0" indent="-381000" algn="l" rtl="0">
              <a:spcBef>
                <a:spcPts val="0"/>
              </a:spcBef>
              <a:spcAft>
                <a:spcPts val="0"/>
              </a:spcAft>
              <a:buClr>
                <a:srgbClr val="E9A14B"/>
              </a:buClr>
              <a:buSzPts val="2400"/>
              <a:buFont typeface="Wingdings 3" panose="05040102010807070707" pitchFamily="18" charset="2"/>
              <a:buChar char="}"/>
            </a:pPr>
            <a:r>
              <a:rPr lang="en-US" sz="2400" dirty="0">
                <a:solidFill>
                  <a:schemeClr val="tx1">
                    <a:lumMod val="75000"/>
                    <a:lumOff val="25000"/>
                  </a:schemeClr>
                </a:solidFill>
                <a:latin typeface="Century Gothic"/>
                <a:ea typeface="Century Gothic"/>
                <a:cs typeface="Century Gothic"/>
                <a:sym typeface="Century Gothic"/>
              </a:rPr>
              <a:t>Uprate coincides with </a:t>
            </a:r>
            <a:r>
              <a:rPr lang="en-US" sz="2400" b="1" dirty="0">
                <a:solidFill>
                  <a:schemeClr val="tx1">
                    <a:lumMod val="75000"/>
                    <a:lumOff val="25000"/>
                  </a:schemeClr>
                </a:solidFill>
                <a:latin typeface="Century Gothic"/>
                <a:ea typeface="Century Gothic"/>
                <a:cs typeface="Century Gothic"/>
                <a:sym typeface="Century Gothic"/>
              </a:rPr>
              <a:t>predicted increase in surrounding water temperature </a:t>
            </a:r>
            <a:r>
              <a:rPr lang="en-US" sz="2400" dirty="0">
                <a:solidFill>
                  <a:schemeClr val="tx1">
                    <a:lumMod val="75000"/>
                    <a:lumOff val="25000"/>
                  </a:schemeClr>
                </a:solidFill>
                <a:latin typeface="Century Gothic"/>
                <a:ea typeface="Century Gothic"/>
                <a:cs typeface="Century Gothic"/>
                <a:sym typeface="Century Gothic"/>
              </a:rPr>
              <a:t>of the Tennessee River </a:t>
            </a:r>
            <a:endParaRPr sz="2400" dirty="0">
              <a:solidFill>
                <a:schemeClr val="tx1">
                  <a:lumMod val="75000"/>
                  <a:lumOff val="25000"/>
                </a:schemeClr>
              </a:solidFill>
              <a:latin typeface="Century Gothic"/>
              <a:ea typeface="Century Gothic"/>
              <a:cs typeface="Century Gothic"/>
              <a:sym typeface="Century Gothic"/>
            </a:endParaRPr>
          </a:p>
        </p:txBody>
      </p:sp>
      <p:sp>
        <p:nvSpPr>
          <p:cNvPr id="199" name="Google Shape;199;g6b238fd4aa_0_0"/>
          <p:cNvSpPr txBox="1"/>
          <p:nvPr/>
        </p:nvSpPr>
        <p:spPr>
          <a:xfrm>
            <a:off x="9301800" y="6540499"/>
            <a:ext cx="2890200" cy="41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latin typeface="Century Gothic"/>
                <a:ea typeface="Century Gothic"/>
                <a:cs typeface="Century Gothic"/>
                <a:sym typeface="Century Gothic"/>
              </a:rPr>
              <a:t>Image source: Google Earth</a:t>
            </a:r>
            <a:endParaRPr dirty="0">
              <a:latin typeface="Century Gothic"/>
              <a:ea typeface="Century Gothic"/>
              <a:cs typeface="Century Gothic"/>
              <a:sym typeface="Century Gothic"/>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g6b238fd4aa_0_37"/>
          <p:cNvSpPr/>
          <p:nvPr/>
        </p:nvSpPr>
        <p:spPr>
          <a:xfrm>
            <a:off x="6707331" y="3614757"/>
            <a:ext cx="3504900" cy="39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231" name="Google Shape;231;g6b238fd4aa_0_37"/>
          <p:cNvSpPr/>
          <p:nvPr/>
        </p:nvSpPr>
        <p:spPr>
          <a:xfrm>
            <a:off x="6707332" y="3614757"/>
            <a:ext cx="269100" cy="39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232" name="Google Shape;232;g6b238fd4aa_0_37"/>
          <p:cNvSpPr/>
          <p:nvPr/>
        </p:nvSpPr>
        <p:spPr>
          <a:xfrm>
            <a:off x="6707332" y="3614757"/>
            <a:ext cx="269100" cy="39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233" name="Google Shape;233;g6b238fd4aa_0_37"/>
          <p:cNvSpPr txBox="1"/>
          <p:nvPr/>
        </p:nvSpPr>
        <p:spPr>
          <a:xfrm>
            <a:off x="6707325" y="6591300"/>
            <a:ext cx="6196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6b238fd4aa_0_37"/>
          <p:cNvPicPr preferRelativeResize="0">
            <a:picLocks noChangeAspect="1"/>
          </p:cNvPicPr>
          <p:nvPr/>
        </p:nvPicPr>
        <p:blipFill>
          <a:blip r:embed="rId3">
            <a:alphaModFix/>
          </a:blip>
          <a:stretch>
            <a:fillRect/>
          </a:stretch>
        </p:blipFill>
        <p:spPr>
          <a:xfrm>
            <a:off x="0" y="1065674"/>
            <a:ext cx="12192002" cy="5792326"/>
          </a:xfrm>
          <a:prstGeom prst="rect">
            <a:avLst/>
          </a:prstGeom>
          <a:noFill/>
          <a:ln>
            <a:noFill/>
          </a:ln>
        </p:spPr>
      </p:pic>
      <p:pic>
        <p:nvPicPr>
          <p:cNvPr id="16" name="Google Shape;234;g6b238fd4aa_0_37">
            <a:extLst>
              <a:ext uri="{FF2B5EF4-FFF2-40B4-BE49-F238E27FC236}">
                <a16:creationId xmlns:a16="http://schemas.microsoft.com/office/drawing/2014/main" id="{3FE5CBB8-FC3C-495D-8DC2-3193E8548320}"/>
              </a:ext>
            </a:extLst>
          </p:cNvPr>
          <p:cNvPicPr preferRelativeResize="0">
            <a:picLocks noChangeAspect="1"/>
          </p:cNvPicPr>
          <p:nvPr/>
        </p:nvPicPr>
        <p:blipFill rotWithShape="1">
          <a:blip r:embed="rId3">
            <a:alphaModFix/>
          </a:blip>
          <a:srcRect t="-219" b="92765"/>
          <a:stretch/>
        </p:blipFill>
        <p:spPr>
          <a:xfrm>
            <a:off x="-2" y="-6851"/>
            <a:ext cx="12192002" cy="431800"/>
          </a:xfrm>
          <a:prstGeom prst="rect">
            <a:avLst/>
          </a:prstGeom>
          <a:noFill/>
          <a:ln>
            <a:noFill/>
          </a:ln>
        </p:spPr>
      </p:pic>
      <p:sp>
        <p:nvSpPr>
          <p:cNvPr id="19" name="Google Shape;207;p13">
            <a:extLst>
              <a:ext uri="{FF2B5EF4-FFF2-40B4-BE49-F238E27FC236}">
                <a16:creationId xmlns:a16="http://schemas.microsoft.com/office/drawing/2014/main" id="{374757F6-7F06-4F54-80EA-81C3A07BF7C1}"/>
              </a:ext>
            </a:extLst>
          </p:cNvPr>
          <p:cNvSpPr txBox="1">
            <a:spLocks noGrp="1"/>
          </p:cNvSpPr>
          <p:nvPr>
            <p:ph type="title"/>
          </p:nvPr>
        </p:nvSpPr>
        <p:spPr>
          <a:xfrm>
            <a:off x="495294" y="555126"/>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780"/>
              <a:buFont typeface="Century Gothic"/>
              <a:buNone/>
            </a:pPr>
            <a:r>
              <a:rPr lang="en-US" sz="4000" dirty="0">
                <a:solidFill>
                  <a:schemeClr val="lt1"/>
                </a:solidFill>
              </a:rPr>
              <a:t>COMMUNITY CONCERNS</a:t>
            </a:r>
            <a:endParaRPr sz="4000" dirty="0">
              <a:solidFill>
                <a:schemeClr val="lt1"/>
              </a:solidFill>
            </a:endParaRPr>
          </a:p>
        </p:txBody>
      </p:sp>
      <p:sp>
        <p:nvSpPr>
          <p:cNvPr id="9" name="TextBox 8">
            <a:extLst>
              <a:ext uri="{FF2B5EF4-FFF2-40B4-BE49-F238E27FC236}">
                <a16:creationId xmlns:a16="http://schemas.microsoft.com/office/drawing/2014/main" id="{580EA340-1631-420F-A419-CEE317F32C12}"/>
              </a:ext>
            </a:extLst>
          </p:cNvPr>
          <p:cNvSpPr txBox="1"/>
          <p:nvPr/>
        </p:nvSpPr>
        <p:spPr>
          <a:xfrm>
            <a:off x="9275913" y="6521972"/>
            <a:ext cx="2916087" cy="307777"/>
          </a:xfrm>
          <a:prstGeom prst="rect">
            <a:avLst/>
          </a:prstGeom>
          <a:noFill/>
        </p:spPr>
        <p:txBody>
          <a:bodyPr wrap="square" rtlCol="0">
            <a:spAutoFit/>
          </a:bodyPr>
          <a:lstStyle/>
          <a:p>
            <a:pPr algn="r"/>
            <a:r>
              <a:rPr lang="en-US" dirty="0">
                <a:solidFill>
                  <a:schemeClr val="bg1"/>
                </a:solidFill>
              </a:rPr>
              <a:t>Image source: CC</a:t>
            </a:r>
            <a:r>
              <a:rPr lang="en-US" dirty="0">
                <a:solidFill>
                  <a:schemeClr val="bg1"/>
                </a:solidFill>
                <a:hlinkClick r:id="rId4" tooltip="https://creativecommons.org/licenses/by-sa/3.0/">
                  <a:extLst>
                    <a:ext uri="{A12FA001-AC4F-418D-AE19-62706E023703}">
                      <ahyp:hlinkClr xmlns:ahyp="http://schemas.microsoft.com/office/drawing/2018/hyperlinkcolor" val="tx"/>
                    </a:ext>
                  </a:extLst>
                </a:hlinkClick>
              </a:rPr>
              <a:t> BY-SA</a:t>
            </a:r>
            <a:r>
              <a:rPr lang="en-US" dirty="0">
                <a:solidFill>
                  <a:schemeClr val="bg1"/>
                </a:solidFill>
              </a:rPr>
              <a:t>, Ding, J.</a:t>
            </a:r>
          </a:p>
        </p:txBody>
      </p:sp>
      <p:grpSp>
        <p:nvGrpSpPr>
          <p:cNvPr id="88" name="Group 87">
            <a:extLst>
              <a:ext uri="{FF2B5EF4-FFF2-40B4-BE49-F238E27FC236}">
                <a16:creationId xmlns:a16="http://schemas.microsoft.com/office/drawing/2014/main" id="{8BAC3855-670F-4944-B2D2-D6C45C0E12AF}"/>
              </a:ext>
            </a:extLst>
          </p:cNvPr>
          <p:cNvGrpSpPr/>
          <p:nvPr/>
        </p:nvGrpSpPr>
        <p:grpSpPr>
          <a:xfrm>
            <a:off x="1695014" y="1426506"/>
            <a:ext cx="2747785" cy="3600612"/>
            <a:chOff x="1695014" y="1426506"/>
            <a:chExt cx="2747785" cy="3600612"/>
          </a:xfrm>
        </p:grpSpPr>
        <p:pic>
          <p:nvPicPr>
            <p:cNvPr id="8" name="Picture 7" descr="A bird standing next to a body of water&#10;&#10;Description automatically generated">
              <a:extLst>
                <a:ext uri="{FF2B5EF4-FFF2-40B4-BE49-F238E27FC236}">
                  <a16:creationId xmlns:a16="http://schemas.microsoft.com/office/drawing/2014/main" id="{7BF185DC-7F63-4EB2-B1BB-223F300B183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660" t="-412" r="30038" b="1917"/>
            <a:stretch/>
          </p:blipFill>
          <p:spPr>
            <a:xfrm>
              <a:off x="1695014" y="1426506"/>
              <a:ext cx="2747785" cy="2747785"/>
            </a:xfrm>
            <a:prstGeom prst="ellipse">
              <a:avLst/>
            </a:prstGeom>
            <a:ln w="76200">
              <a:noFill/>
            </a:ln>
            <a:effectLst>
              <a:glow rad="63500">
                <a:schemeClr val="bg1"/>
              </a:glow>
              <a:softEdge rad="0"/>
            </a:effectLst>
          </p:spPr>
        </p:pic>
        <p:sp>
          <p:nvSpPr>
            <p:cNvPr id="48" name="Oval 47">
              <a:extLst>
                <a:ext uri="{FF2B5EF4-FFF2-40B4-BE49-F238E27FC236}">
                  <a16:creationId xmlns:a16="http://schemas.microsoft.com/office/drawing/2014/main" id="{0B635D8A-2EB0-4DCC-9F53-D97D08F7C2F1}"/>
                </a:ext>
              </a:extLst>
            </p:cNvPr>
            <p:cNvSpPr>
              <a:spLocks noChangeAspect="1"/>
            </p:cNvSpPr>
            <p:nvPr/>
          </p:nvSpPr>
          <p:spPr>
            <a:xfrm>
              <a:off x="1846365" y="4589553"/>
              <a:ext cx="435660" cy="437565"/>
            </a:xfrm>
            <a:prstGeom prst="ellipse">
              <a:avLst/>
            </a:prstGeom>
            <a:noFill/>
            <a:ln w="28575">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E95F3A5B-F998-462E-8434-3A9EEB7A0DAA}"/>
                </a:ext>
              </a:extLst>
            </p:cNvPr>
            <p:cNvCxnSpPr>
              <a:cxnSpLocks/>
              <a:stCxn id="48" idx="2"/>
            </p:cNvCxnSpPr>
            <p:nvPr/>
          </p:nvCxnSpPr>
          <p:spPr>
            <a:xfrm flipH="1" flipV="1">
              <a:off x="1695015" y="2984310"/>
              <a:ext cx="151350" cy="1824026"/>
            </a:xfrm>
            <a:prstGeom prst="line">
              <a:avLst/>
            </a:prstGeom>
            <a:ln w="28575" cap="rnd">
              <a:solidFill>
                <a:srgbClr val="FFFFFF">
                  <a:alpha val="80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5BEF1A9-14EE-4E29-87DE-2C58B195A6C2}"/>
                </a:ext>
              </a:extLst>
            </p:cNvPr>
            <p:cNvCxnSpPr>
              <a:cxnSpLocks/>
              <a:stCxn id="48" idx="5"/>
            </p:cNvCxnSpPr>
            <p:nvPr/>
          </p:nvCxnSpPr>
          <p:spPr>
            <a:xfrm flipV="1">
              <a:off x="2218224" y="3940106"/>
              <a:ext cx="1659967" cy="1022932"/>
            </a:xfrm>
            <a:prstGeom prst="line">
              <a:avLst/>
            </a:prstGeom>
            <a:ln w="28575" cap="rnd">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B08081D8-74C3-4F58-A43B-57CCE64B5921}"/>
              </a:ext>
            </a:extLst>
          </p:cNvPr>
          <p:cNvGrpSpPr/>
          <p:nvPr/>
        </p:nvGrpSpPr>
        <p:grpSpPr>
          <a:xfrm>
            <a:off x="2656303" y="3147384"/>
            <a:ext cx="7911690" cy="3121200"/>
            <a:chOff x="2656303" y="3147384"/>
            <a:chExt cx="7911690" cy="3121200"/>
          </a:xfrm>
        </p:grpSpPr>
        <p:pic>
          <p:nvPicPr>
            <p:cNvPr id="28" name="Picture 27" descr="A large body of water&#10;&#10;Description automatically generated">
              <a:extLst>
                <a:ext uri="{FF2B5EF4-FFF2-40B4-BE49-F238E27FC236}">
                  <a16:creationId xmlns:a16="http://schemas.microsoft.com/office/drawing/2014/main" id="{CC19A4EC-834A-41D7-AFBD-F980D3E14029}"/>
                </a:ext>
              </a:extLst>
            </p:cNvPr>
            <p:cNvPicPr>
              <a:picLocks noChangeAspect="1"/>
            </p:cNvPicPr>
            <p:nvPr/>
          </p:nvPicPr>
          <p:blipFill rotWithShape="1">
            <a:blip r:embed="rId7"/>
            <a:srcRect l="32921" t="763" r="8332" b="20908"/>
            <a:stretch/>
          </p:blipFill>
          <p:spPr>
            <a:xfrm>
              <a:off x="7446793" y="3147384"/>
              <a:ext cx="3121200" cy="3121200"/>
            </a:xfrm>
            <a:prstGeom prst="ellipse">
              <a:avLst/>
            </a:prstGeom>
            <a:effectLst>
              <a:glow rad="63500">
                <a:schemeClr val="bg1"/>
              </a:glow>
            </a:effectLst>
          </p:spPr>
        </p:pic>
        <p:grpSp>
          <p:nvGrpSpPr>
            <p:cNvPr id="76" name="Group 75">
              <a:extLst>
                <a:ext uri="{FF2B5EF4-FFF2-40B4-BE49-F238E27FC236}">
                  <a16:creationId xmlns:a16="http://schemas.microsoft.com/office/drawing/2014/main" id="{5A9434AD-11B3-413B-B69E-C4EA46991F21}"/>
                </a:ext>
              </a:extLst>
            </p:cNvPr>
            <p:cNvGrpSpPr/>
            <p:nvPr/>
          </p:nvGrpSpPr>
          <p:grpSpPr>
            <a:xfrm>
              <a:off x="2656303" y="3202845"/>
              <a:ext cx="6098083" cy="3065739"/>
              <a:chOff x="2656303" y="3202845"/>
              <a:chExt cx="6098083" cy="3065739"/>
            </a:xfrm>
          </p:grpSpPr>
          <p:sp>
            <p:nvSpPr>
              <p:cNvPr id="82" name="Oval 81">
                <a:extLst>
                  <a:ext uri="{FF2B5EF4-FFF2-40B4-BE49-F238E27FC236}">
                    <a16:creationId xmlns:a16="http://schemas.microsoft.com/office/drawing/2014/main" id="{87F29605-AB50-44B6-9E33-B33A1A9F658C}"/>
                  </a:ext>
                </a:extLst>
              </p:cNvPr>
              <p:cNvSpPr>
                <a:spLocks noChangeAspect="1"/>
              </p:cNvSpPr>
              <p:nvPr/>
            </p:nvSpPr>
            <p:spPr>
              <a:xfrm>
                <a:off x="2656303" y="4920660"/>
                <a:ext cx="233697" cy="215728"/>
              </a:xfrm>
              <a:prstGeom prst="ellipse">
                <a:avLst/>
              </a:prstGeom>
              <a:noFill/>
              <a:ln w="28575">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7BDCEFF1-ACD6-473F-996F-321860C2B117}"/>
                  </a:ext>
                </a:extLst>
              </p:cNvPr>
              <p:cNvCxnSpPr>
                <a:cxnSpLocks/>
                <a:stCxn id="82" idx="0"/>
              </p:cNvCxnSpPr>
              <p:nvPr/>
            </p:nvCxnSpPr>
            <p:spPr>
              <a:xfrm flipV="1">
                <a:off x="2773152" y="3202845"/>
                <a:ext cx="5763531" cy="1717815"/>
              </a:xfrm>
              <a:prstGeom prst="line">
                <a:avLst/>
              </a:prstGeom>
              <a:ln w="28575" cap="rnd">
                <a:solidFill>
                  <a:srgbClr val="FFFFFF">
                    <a:alpha val="80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C4F1F8D-0563-4E80-98AC-CA136A4FA99F}"/>
                  </a:ext>
                </a:extLst>
              </p:cNvPr>
              <p:cNvCxnSpPr>
                <a:cxnSpLocks/>
                <a:stCxn id="82" idx="4"/>
              </p:cNvCxnSpPr>
              <p:nvPr/>
            </p:nvCxnSpPr>
            <p:spPr>
              <a:xfrm>
                <a:off x="2773152" y="5136388"/>
                <a:ext cx="5981234" cy="1132196"/>
              </a:xfrm>
              <a:prstGeom prst="line">
                <a:avLst/>
              </a:prstGeom>
              <a:ln w="28575" cap="rnd">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380784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0"/>
          <p:cNvSpPr txBox="1">
            <a:spLocks noGrp="1"/>
          </p:cNvSpPr>
          <p:nvPr>
            <p:ph type="title"/>
          </p:nvPr>
        </p:nvSpPr>
        <p:spPr>
          <a:xfrm>
            <a:off x="495300" y="476433"/>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PROJECT OBJECTIVES</a:t>
            </a:r>
            <a:endParaRPr sz="4000" dirty="0">
              <a:latin typeface="Century Gothic"/>
              <a:ea typeface="Century Gothic"/>
              <a:cs typeface="Century Gothic"/>
              <a:sym typeface="Century Gothic"/>
            </a:endParaRPr>
          </a:p>
        </p:txBody>
      </p:sp>
      <p:sp>
        <p:nvSpPr>
          <p:cNvPr id="240" name="Google Shape;240;p10"/>
          <p:cNvSpPr txBox="1"/>
          <p:nvPr/>
        </p:nvSpPr>
        <p:spPr>
          <a:xfrm>
            <a:off x="495300" y="1367422"/>
            <a:ext cx="11201400" cy="5324494"/>
          </a:xfrm>
          <a:prstGeom prst="rect">
            <a:avLst/>
          </a:prstGeom>
          <a:noFill/>
          <a:ln>
            <a:noFill/>
          </a:ln>
        </p:spPr>
        <p:txBody>
          <a:bodyPr spcFirstLastPara="1" wrap="square" lIns="91425" tIns="45700" rIns="91425" bIns="45700" anchor="t" anchorCtr="0">
            <a:spAutoFit/>
          </a:bodyPr>
          <a:lstStyle/>
          <a:p>
            <a:pPr marL="571500" marR="0" lvl="0" indent="-469900" algn="l" rtl="0">
              <a:lnSpc>
                <a:spcPct val="100000"/>
              </a:lnSpc>
              <a:spcBef>
                <a:spcPts val="0"/>
              </a:spcBef>
              <a:spcAft>
                <a:spcPts val="0"/>
              </a:spcAft>
              <a:buClr>
                <a:srgbClr val="E9A14B"/>
              </a:buClr>
              <a:buSzPts val="2000"/>
              <a:buFont typeface="Wingdings 3" panose="05040102010807070707" pitchFamily="18" charset="2"/>
              <a:buChar char="}"/>
            </a:pPr>
            <a:r>
              <a:rPr lang="en-US" sz="2000" b="0" i="0" u="none" strike="noStrike" cap="none" dirty="0">
                <a:solidFill>
                  <a:schemeClr val="tx1">
                    <a:lumMod val="75000"/>
                    <a:lumOff val="25000"/>
                  </a:schemeClr>
                </a:solidFill>
                <a:latin typeface="Century Gothic"/>
                <a:ea typeface="Century Gothic"/>
                <a:cs typeface="Century Gothic"/>
                <a:sym typeface="Century Gothic"/>
              </a:rPr>
              <a:t>Visualize </a:t>
            </a:r>
            <a:r>
              <a:rPr lang="en-US" sz="2000" b="1" i="0" u="none" strike="noStrike" cap="none" dirty="0">
                <a:solidFill>
                  <a:schemeClr val="tx1">
                    <a:lumMod val="75000"/>
                    <a:lumOff val="25000"/>
                  </a:schemeClr>
                </a:solidFill>
                <a:latin typeface="Century Gothic"/>
                <a:ea typeface="Century Gothic"/>
                <a:cs typeface="Century Gothic"/>
                <a:sym typeface="Century Gothic"/>
              </a:rPr>
              <a:t>yearly</a:t>
            </a:r>
            <a:r>
              <a:rPr lang="en-US" sz="2000" b="0" i="0" u="none" strike="noStrike" cap="none" dirty="0">
                <a:solidFill>
                  <a:schemeClr val="tx1">
                    <a:lumMod val="75000"/>
                    <a:lumOff val="25000"/>
                  </a:schemeClr>
                </a:solidFill>
                <a:latin typeface="Century Gothic"/>
                <a:ea typeface="Century Gothic"/>
                <a:cs typeface="Century Gothic"/>
                <a:sym typeface="Century Gothic"/>
              </a:rPr>
              <a:t> and </a:t>
            </a:r>
            <a:r>
              <a:rPr lang="en-US" sz="2000" b="1" i="0" u="none" strike="noStrike" cap="none" dirty="0">
                <a:solidFill>
                  <a:schemeClr val="tx1">
                    <a:lumMod val="75000"/>
                    <a:lumOff val="25000"/>
                  </a:schemeClr>
                </a:solidFill>
                <a:latin typeface="Century Gothic"/>
                <a:ea typeface="Century Gothic"/>
                <a:cs typeface="Century Gothic"/>
                <a:sym typeface="Century Gothic"/>
              </a:rPr>
              <a:t>seasonal</a:t>
            </a:r>
            <a:r>
              <a:rPr lang="en-US" sz="2000" b="0" i="0" u="none" strike="noStrike" cap="none" dirty="0">
                <a:solidFill>
                  <a:schemeClr val="tx1">
                    <a:lumMod val="75000"/>
                    <a:lumOff val="25000"/>
                  </a:schemeClr>
                </a:solidFill>
                <a:latin typeface="Century Gothic"/>
                <a:ea typeface="Century Gothic"/>
                <a:cs typeface="Century Gothic"/>
                <a:sym typeface="Century Gothic"/>
              </a:rPr>
              <a:t> water surface temperatures through time-series maps to identify surface temperature spatial variation over time </a:t>
            </a:r>
            <a:endParaRPr sz="2000" dirty="0">
              <a:solidFill>
                <a:schemeClr val="tx1">
                  <a:lumMod val="75000"/>
                  <a:lumOff val="25000"/>
                </a:schemeClr>
              </a:solidFill>
            </a:endParaRPr>
          </a:p>
          <a:p>
            <a:pPr marL="342900" marR="0" lvl="0" indent="-342900" algn="l" rtl="0">
              <a:lnSpc>
                <a:spcPct val="100000"/>
              </a:lnSpc>
              <a:spcBef>
                <a:spcPts val="0"/>
              </a:spcBef>
              <a:spcAft>
                <a:spcPts val="0"/>
              </a:spcAft>
              <a:buClr>
                <a:srgbClr val="E9A14B"/>
              </a:buClr>
              <a:buFont typeface="Wingdings 3" panose="05040102010807070707" pitchFamily="18" charset="2"/>
              <a:buChar char="}"/>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571500" marR="0" lvl="0" indent="-469900" algn="l" rtl="0">
              <a:lnSpc>
                <a:spcPct val="100000"/>
              </a:lnSpc>
              <a:spcBef>
                <a:spcPts val="0"/>
              </a:spcBef>
              <a:spcAft>
                <a:spcPts val="0"/>
              </a:spcAft>
              <a:buClr>
                <a:srgbClr val="E9A14B"/>
              </a:buClr>
              <a:buSzPts val="2000"/>
              <a:buFont typeface="Wingdings 3" panose="05040102010807070707" pitchFamily="18" charset="2"/>
              <a:buChar char="}"/>
            </a:pPr>
            <a:r>
              <a:rPr lang="en-US" sz="2000" b="0" i="0" u="none" strike="noStrike" cap="none" dirty="0">
                <a:solidFill>
                  <a:schemeClr val="tx1">
                    <a:lumMod val="75000"/>
                    <a:lumOff val="25000"/>
                  </a:schemeClr>
                </a:solidFill>
                <a:latin typeface="Century Gothic"/>
                <a:ea typeface="Century Gothic"/>
                <a:cs typeface="Century Gothic"/>
                <a:sym typeface="Century Gothic"/>
              </a:rPr>
              <a:t>Compare </a:t>
            </a:r>
            <a:r>
              <a:rPr lang="en-US" sz="2000" b="1" i="0" u="none" strike="noStrike" cap="none" dirty="0">
                <a:solidFill>
                  <a:schemeClr val="tx1">
                    <a:lumMod val="75000"/>
                    <a:lumOff val="25000"/>
                  </a:schemeClr>
                </a:solidFill>
                <a:latin typeface="Century Gothic"/>
                <a:ea typeface="Century Gothic"/>
                <a:cs typeface="Century Gothic"/>
                <a:sym typeface="Century Gothic"/>
              </a:rPr>
              <a:t>satellite performance </a:t>
            </a:r>
            <a:r>
              <a:rPr lang="en-US" sz="2000" b="0" i="0" u="none" strike="noStrike" cap="none" dirty="0">
                <a:solidFill>
                  <a:schemeClr val="tx1">
                    <a:lumMod val="75000"/>
                    <a:lumOff val="25000"/>
                  </a:schemeClr>
                </a:solidFill>
                <a:latin typeface="Century Gothic"/>
                <a:ea typeface="Century Gothic"/>
                <a:cs typeface="Century Gothic"/>
                <a:sym typeface="Century Gothic"/>
              </a:rPr>
              <a:t>between </a:t>
            </a:r>
            <a:r>
              <a:rPr lang="en-US" sz="2000" b="1" i="0" u="none" strike="noStrike" cap="none" dirty="0">
                <a:solidFill>
                  <a:schemeClr val="tx1">
                    <a:lumMod val="75000"/>
                    <a:lumOff val="25000"/>
                  </a:schemeClr>
                </a:solidFill>
                <a:latin typeface="Century Gothic"/>
                <a:ea typeface="Century Gothic"/>
                <a:cs typeface="Century Gothic"/>
                <a:sym typeface="Century Gothic"/>
              </a:rPr>
              <a:t>BFNP</a:t>
            </a:r>
            <a:r>
              <a:rPr lang="en-US" sz="2000" b="0" i="0" u="none" strike="noStrike" cap="none" dirty="0">
                <a:solidFill>
                  <a:schemeClr val="tx1">
                    <a:lumMod val="75000"/>
                    <a:lumOff val="25000"/>
                  </a:schemeClr>
                </a:solidFill>
                <a:latin typeface="Century Gothic"/>
                <a:ea typeface="Century Gothic"/>
                <a:cs typeface="Century Gothic"/>
                <a:sym typeface="Century Gothic"/>
              </a:rPr>
              <a:t> and </a:t>
            </a:r>
            <a:r>
              <a:rPr lang="en-US" sz="2000" b="1" i="0" u="none" strike="noStrike" cap="none" dirty="0">
                <a:solidFill>
                  <a:schemeClr val="tx1">
                    <a:lumMod val="75000"/>
                    <a:lumOff val="25000"/>
                  </a:schemeClr>
                </a:solidFill>
                <a:latin typeface="Century Gothic"/>
                <a:ea typeface="Century Gothic"/>
                <a:cs typeface="Century Gothic"/>
                <a:sym typeface="Century Gothic"/>
              </a:rPr>
              <a:t>SNP</a:t>
            </a:r>
            <a:endParaRPr sz="2000" dirty="0">
              <a:solidFill>
                <a:schemeClr val="tx1">
                  <a:lumMod val="75000"/>
                  <a:lumOff val="25000"/>
                </a:schemeClr>
              </a:solidFill>
            </a:endParaRPr>
          </a:p>
          <a:p>
            <a:pPr marL="342900" marR="0" lvl="0" indent="-342900" algn="l" rtl="0">
              <a:lnSpc>
                <a:spcPct val="100000"/>
              </a:lnSpc>
              <a:spcBef>
                <a:spcPts val="0"/>
              </a:spcBef>
              <a:spcAft>
                <a:spcPts val="0"/>
              </a:spcAft>
              <a:buClr>
                <a:srgbClr val="E9A14B"/>
              </a:buClr>
              <a:buFont typeface="Wingdings 3" panose="05040102010807070707" pitchFamily="18" charset="2"/>
              <a:buChar char="}"/>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571500" marR="0" lvl="0" indent="-469900" algn="l" rtl="0">
              <a:lnSpc>
                <a:spcPct val="100000"/>
              </a:lnSpc>
              <a:spcBef>
                <a:spcPts val="0"/>
              </a:spcBef>
              <a:spcAft>
                <a:spcPts val="0"/>
              </a:spcAft>
              <a:buClr>
                <a:srgbClr val="E9A14B"/>
              </a:buClr>
              <a:buSzPts val="2000"/>
              <a:buFont typeface="Wingdings 3" panose="05040102010807070707" pitchFamily="18" charset="2"/>
              <a:buChar char="}"/>
            </a:pPr>
            <a:r>
              <a:rPr lang="en-US" sz="2000" b="0" i="0" u="none" strike="noStrike" cap="none" dirty="0">
                <a:solidFill>
                  <a:schemeClr val="tx1">
                    <a:lumMod val="75000"/>
                    <a:lumOff val="25000"/>
                  </a:schemeClr>
                </a:solidFill>
                <a:latin typeface="Century Gothic"/>
                <a:ea typeface="Century Gothic"/>
                <a:cs typeface="Century Gothic"/>
                <a:sym typeface="Century Gothic"/>
              </a:rPr>
              <a:t>Analyze </a:t>
            </a:r>
            <a:r>
              <a:rPr lang="en-US" sz="2000" b="1" i="0" u="none" strike="noStrike" cap="none" dirty="0">
                <a:solidFill>
                  <a:schemeClr val="tx1">
                    <a:lumMod val="75000"/>
                    <a:lumOff val="25000"/>
                  </a:schemeClr>
                </a:solidFill>
                <a:latin typeface="Century Gothic"/>
                <a:ea typeface="Century Gothic"/>
                <a:cs typeface="Century Gothic"/>
                <a:sym typeface="Century Gothic"/>
              </a:rPr>
              <a:t>river</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b="1" i="0" u="none" strike="noStrike" cap="none" dirty="0">
                <a:solidFill>
                  <a:schemeClr val="tx1">
                    <a:lumMod val="75000"/>
                    <a:lumOff val="25000"/>
                  </a:schemeClr>
                </a:solidFill>
                <a:latin typeface="Century Gothic"/>
                <a:ea typeface="Century Gothic"/>
                <a:cs typeface="Century Gothic"/>
                <a:sym typeface="Century Gothic"/>
              </a:rPr>
              <a:t>flow rate, air surface temperature</a:t>
            </a:r>
            <a:r>
              <a:rPr lang="en-US" sz="2000" b="0" i="0" u="none" strike="noStrike" cap="none" dirty="0">
                <a:solidFill>
                  <a:schemeClr val="tx1">
                    <a:lumMod val="75000"/>
                    <a:lumOff val="25000"/>
                  </a:schemeClr>
                </a:solidFill>
                <a:latin typeface="Century Gothic"/>
                <a:ea typeface="Century Gothic"/>
                <a:cs typeface="Century Gothic"/>
                <a:sym typeface="Century Gothic"/>
              </a:rPr>
              <a:t>, and </a:t>
            </a:r>
            <a:r>
              <a:rPr lang="en-US" sz="2000" b="1" i="0" u="none" strike="noStrike" cap="none" dirty="0">
                <a:solidFill>
                  <a:schemeClr val="tx1">
                    <a:lumMod val="75000"/>
                    <a:lumOff val="25000"/>
                  </a:schemeClr>
                </a:solidFill>
                <a:latin typeface="Century Gothic"/>
                <a:ea typeface="Century Gothic"/>
                <a:cs typeface="Century Gothic"/>
                <a:sym typeface="Century Gothic"/>
              </a:rPr>
              <a:t>power output </a:t>
            </a:r>
            <a:r>
              <a:rPr lang="en-US" sz="2000" b="0" i="0" u="none" strike="noStrike" cap="none" dirty="0">
                <a:solidFill>
                  <a:schemeClr val="tx1">
                    <a:lumMod val="75000"/>
                    <a:lumOff val="25000"/>
                  </a:schemeClr>
                </a:solidFill>
                <a:latin typeface="Century Gothic"/>
                <a:ea typeface="Century Gothic"/>
                <a:cs typeface="Century Gothic"/>
                <a:sym typeface="Century Gothic"/>
              </a:rPr>
              <a:t>impacts on water surface temperatures through statistical analyses</a:t>
            </a:r>
            <a:endParaRPr sz="2000" dirty="0">
              <a:solidFill>
                <a:schemeClr val="tx1">
                  <a:lumMod val="75000"/>
                  <a:lumOff val="25000"/>
                </a:schemeClr>
              </a:solidFill>
            </a:endParaRPr>
          </a:p>
          <a:p>
            <a:pPr marL="342900" marR="0" lvl="0" indent="-342900" algn="l" rtl="0">
              <a:lnSpc>
                <a:spcPct val="100000"/>
              </a:lnSpc>
              <a:spcBef>
                <a:spcPts val="0"/>
              </a:spcBef>
              <a:spcAft>
                <a:spcPts val="0"/>
              </a:spcAft>
              <a:buClr>
                <a:srgbClr val="E9A14B"/>
              </a:buClr>
              <a:buFont typeface="Wingdings 3" panose="05040102010807070707" pitchFamily="18" charset="2"/>
              <a:buChar char="}"/>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571500" marR="0" lvl="0" indent="-469900" algn="l" rtl="0">
              <a:lnSpc>
                <a:spcPct val="100000"/>
              </a:lnSpc>
              <a:spcBef>
                <a:spcPts val="0"/>
              </a:spcBef>
              <a:spcAft>
                <a:spcPts val="0"/>
              </a:spcAft>
              <a:buClr>
                <a:srgbClr val="E9A14B"/>
              </a:buClr>
              <a:buSzPts val="2000"/>
              <a:buFont typeface="Wingdings 3" panose="05040102010807070707" pitchFamily="18" charset="2"/>
              <a:buChar char="}"/>
            </a:pPr>
            <a:r>
              <a:rPr lang="en-US" sz="2000" b="0" i="0" u="none" strike="noStrike" cap="none" dirty="0">
                <a:solidFill>
                  <a:schemeClr val="tx1">
                    <a:lumMod val="75000"/>
                    <a:lumOff val="25000"/>
                  </a:schemeClr>
                </a:solidFill>
                <a:latin typeface="Century Gothic"/>
                <a:ea typeface="Century Gothic"/>
                <a:cs typeface="Century Gothic"/>
                <a:sym typeface="Century Gothic"/>
              </a:rPr>
              <a:t>Improve the </a:t>
            </a:r>
            <a:r>
              <a:rPr lang="en-US" sz="2000" b="1" i="0" u="none" strike="noStrike" cap="none" dirty="0">
                <a:solidFill>
                  <a:schemeClr val="tx1">
                    <a:lumMod val="75000"/>
                    <a:lumOff val="25000"/>
                  </a:schemeClr>
                </a:solidFill>
                <a:latin typeface="Century Gothic"/>
                <a:ea typeface="Century Gothic"/>
                <a:cs typeface="Century Gothic"/>
                <a:sym typeface="Century Gothic"/>
              </a:rPr>
              <a:t>TVA’s Delft3D model </a:t>
            </a:r>
            <a:r>
              <a:rPr lang="en-US" sz="2000" b="0" i="0" u="none" strike="noStrike" cap="none" dirty="0">
                <a:solidFill>
                  <a:schemeClr val="tx1">
                    <a:lumMod val="75000"/>
                    <a:lumOff val="25000"/>
                  </a:schemeClr>
                </a:solidFill>
                <a:latin typeface="Century Gothic"/>
                <a:ea typeface="Century Gothic"/>
                <a:cs typeface="Century Gothic"/>
                <a:sym typeface="Century Gothic"/>
              </a:rPr>
              <a:t>by showing spatial variation in river surface temperature </a:t>
            </a:r>
            <a:endParaRPr sz="2000" dirty="0">
              <a:solidFill>
                <a:schemeClr val="tx1">
                  <a:lumMod val="75000"/>
                  <a:lumOff val="25000"/>
                </a:schemeClr>
              </a:solidFill>
            </a:endParaRPr>
          </a:p>
          <a:p>
            <a:pPr marL="342900" marR="0" lvl="0" indent="-342900" algn="l" rtl="0">
              <a:lnSpc>
                <a:spcPct val="100000"/>
              </a:lnSpc>
              <a:spcBef>
                <a:spcPts val="0"/>
              </a:spcBef>
              <a:spcAft>
                <a:spcPts val="0"/>
              </a:spcAft>
              <a:buClr>
                <a:srgbClr val="E9A14B"/>
              </a:buClr>
              <a:buFont typeface="Wingdings 3" panose="05040102010807070707" pitchFamily="18" charset="2"/>
              <a:buChar char="}"/>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571500" marR="0" lvl="0" indent="-469900" algn="l" rtl="0">
              <a:lnSpc>
                <a:spcPct val="100000"/>
              </a:lnSpc>
              <a:spcBef>
                <a:spcPts val="0"/>
              </a:spcBef>
              <a:spcAft>
                <a:spcPts val="0"/>
              </a:spcAft>
              <a:buClr>
                <a:srgbClr val="E9A14B"/>
              </a:buClr>
              <a:buSzPts val="2000"/>
              <a:buFont typeface="Wingdings 3" panose="05040102010807070707" pitchFamily="18" charset="2"/>
              <a:buChar char="}"/>
            </a:pPr>
            <a:r>
              <a:rPr lang="en-US" sz="2000" b="0" i="0" u="none" strike="noStrike" cap="none" dirty="0">
                <a:solidFill>
                  <a:schemeClr val="tx1">
                    <a:lumMod val="75000"/>
                    <a:lumOff val="25000"/>
                  </a:schemeClr>
                </a:solidFill>
                <a:latin typeface="Century Gothic"/>
                <a:ea typeface="Century Gothic"/>
                <a:cs typeface="Century Gothic"/>
                <a:sym typeface="Century Gothic"/>
              </a:rPr>
              <a:t>Illustrate the feasibility of using NASA Earth observations to monitor water surface temperatures through a </a:t>
            </a:r>
            <a:r>
              <a:rPr lang="en-US" sz="2000" b="1" i="0" u="none" strike="noStrike" cap="none" dirty="0">
                <a:solidFill>
                  <a:schemeClr val="tx1">
                    <a:lumMod val="75000"/>
                    <a:lumOff val="25000"/>
                  </a:schemeClr>
                </a:solidFill>
                <a:latin typeface="Century Gothic"/>
                <a:ea typeface="Century Gothic"/>
                <a:cs typeface="Century Gothic"/>
                <a:sym typeface="Century Gothic"/>
              </a:rPr>
              <a:t>tutorial</a:t>
            </a:r>
            <a:endParaRPr sz="2000" dirty="0">
              <a:solidFill>
                <a:schemeClr val="tx1">
                  <a:lumMod val="75000"/>
                  <a:lumOff val="25000"/>
                </a:schemeClr>
              </a:solidFill>
            </a:endParaRPr>
          </a:p>
          <a:p>
            <a:pPr marL="571500" marR="0" lvl="0" indent="-342900" algn="l" rtl="0">
              <a:lnSpc>
                <a:spcPct val="100000"/>
              </a:lnSpc>
              <a:spcBef>
                <a:spcPts val="0"/>
              </a:spcBef>
              <a:spcAft>
                <a:spcPts val="0"/>
              </a:spcAft>
              <a:buClr>
                <a:srgbClr val="E9A14B"/>
              </a:buClr>
              <a:buSzPts val="3600"/>
              <a:buFont typeface="Wingdings 3" panose="05040102010807070707" pitchFamily="18" charset="2"/>
              <a:buChar char="}"/>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571500" marR="0" lvl="0" indent="-469900" algn="l" rtl="0">
              <a:lnSpc>
                <a:spcPct val="100000"/>
              </a:lnSpc>
              <a:spcBef>
                <a:spcPts val="0"/>
              </a:spcBef>
              <a:spcAft>
                <a:spcPts val="0"/>
              </a:spcAft>
              <a:buClr>
                <a:srgbClr val="E9A14B"/>
              </a:buClr>
              <a:buSzPts val="2000"/>
              <a:buFont typeface="Wingdings 3" panose="05040102010807070707" pitchFamily="18" charset="2"/>
              <a:buChar char="}"/>
            </a:pPr>
            <a:r>
              <a:rPr lang="en-US" sz="2000" b="0" i="0" u="none" strike="noStrike" cap="none" dirty="0">
                <a:solidFill>
                  <a:schemeClr val="tx1">
                    <a:lumMod val="75000"/>
                    <a:lumOff val="25000"/>
                  </a:schemeClr>
                </a:solidFill>
                <a:latin typeface="Century Gothic"/>
                <a:ea typeface="Century Gothic"/>
                <a:cs typeface="Century Gothic"/>
                <a:sym typeface="Century Gothic"/>
              </a:rPr>
              <a:t>Wrap up project through </a:t>
            </a:r>
            <a:r>
              <a:rPr lang="en-US" sz="2000" b="1" i="0" u="none" strike="noStrike" cap="none" dirty="0">
                <a:solidFill>
                  <a:schemeClr val="tx1">
                    <a:lumMod val="75000"/>
                    <a:lumOff val="25000"/>
                  </a:schemeClr>
                </a:solidFill>
                <a:latin typeface="Century Gothic"/>
                <a:ea typeface="Century Gothic"/>
                <a:cs typeface="Century Gothic"/>
                <a:sym typeface="Century Gothic"/>
              </a:rPr>
              <a:t>a story map</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571500" marR="0" lvl="0" indent="-342900" algn="l" rtl="0">
              <a:lnSpc>
                <a:spcPct val="100000"/>
              </a:lnSpc>
              <a:spcBef>
                <a:spcPts val="0"/>
              </a:spcBef>
              <a:spcAft>
                <a:spcPts val="0"/>
              </a:spcAft>
              <a:buClr>
                <a:srgbClr val="E9A14B"/>
              </a:buClr>
              <a:buSzPts val="3600"/>
              <a:buFont typeface="Wingdings 3" panose="05040102010807070707" pitchFamily="18" charset="2"/>
              <a:buChar char="}"/>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95300" marR="0" lvl="0" indent="-342900" algn="l" rtl="0">
              <a:lnSpc>
                <a:spcPct val="100000"/>
              </a:lnSpc>
              <a:spcBef>
                <a:spcPts val="0"/>
              </a:spcBef>
              <a:spcAft>
                <a:spcPts val="0"/>
              </a:spcAft>
              <a:buClr>
                <a:srgbClr val="E9A14B"/>
              </a:buClr>
              <a:buSzPts val="2400"/>
              <a:buFont typeface="Wingdings 3" panose="05040102010807070707" pitchFamily="18" charset="2"/>
              <a:buChar char="}"/>
            </a:pP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6"/>
          <p:cNvSpPr txBox="1">
            <a:spLocks noGrp="1"/>
          </p:cNvSpPr>
          <p:nvPr>
            <p:ph type="title"/>
          </p:nvPr>
        </p:nvSpPr>
        <p:spPr>
          <a:xfrm>
            <a:off x="525604" y="478026"/>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780"/>
              <a:buFont typeface="Century Gothic"/>
              <a:buNone/>
            </a:pPr>
            <a:r>
              <a:rPr lang="en-US" sz="4000" dirty="0"/>
              <a:t>REGULATIONS</a:t>
            </a:r>
            <a:endParaRPr sz="4000" dirty="0"/>
          </a:p>
        </p:txBody>
      </p:sp>
      <p:sp>
        <p:nvSpPr>
          <p:cNvPr id="247" name="Google Shape;247;p6"/>
          <p:cNvSpPr txBox="1"/>
          <p:nvPr/>
        </p:nvSpPr>
        <p:spPr>
          <a:xfrm>
            <a:off x="4824627" y="6550223"/>
            <a:ext cx="7367373"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source: EPA, Scarce, HKA Design, TVA   </a:t>
            </a:r>
            <a:endParaRPr sz="1400" b="0" i="0" u="none" strike="noStrike" cap="none" dirty="0">
              <a:solidFill>
                <a:srgbClr val="000000"/>
              </a:solidFill>
              <a:latin typeface="Arial"/>
              <a:ea typeface="Arial"/>
              <a:cs typeface="Arial"/>
              <a:sym typeface="Arial"/>
            </a:endParaRPr>
          </a:p>
        </p:txBody>
      </p:sp>
      <p:pic>
        <p:nvPicPr>
          <p:cNvPr id="248" name="Google Shape;248;p6"/>
          <p:cNvPicPr preferRelativeResize="0"/>
          <p:nvPr/>
        </p:nvPicPr>
        <p:blipFill rotWithShape="1">
          <a:blip r:embed="rId3">
            <a:alphaModFix/>
          </a:blip>
          <a:srcRect/>
          <a:stretch/>
        </p:blipFill>
        <p:spPr>
          <a:xfrm>
            <a:off x="9946618" y="2623274"/>
            <a:ext cx="1752459" cy="1752459"/>
          </a:xfrm>
          <a:prstGeom prst="rect">
            <a:avLst/>
          </a:prstGeom>
          <a:noFill/>
          <a:ln w="38100" cap="flat" cmpd="sng">
            <a:solidFill>
              <a:schemeClr val="dk1"/>
            </a:solidFill>
            <a:prstDash val="solid"/>
            <a:round/>
            <a:headEnd type="none" w="sm" len="sm"/>
            <a:tailEnd type="none" w="sm" len="sm"/>
          </a:ln>
        </p:spPr>
      </p:pic>
      <p:pic>
        <p:nvPicPr>
          <p:cNvPr id="249" name="Google Shape;249;p6" descr="A close up of a sign&#10;&#10;Description automatically generated"/>
          <p:cNvPicPr preferRelativeResize="0"/>
          <p:nvPr/>
        </p:nvPicPr>
        <p:blipFill rotWithShape="1">
          <a:blip r:embed="rId4">
            <a:alphaModFix/>
          </a:blip>
          <a:srcRect/>
          <a:stretch/>
        </p:blipFill>
        <p:spPr>
          <a:xfrm>
            <a:off x="219019" y="2382270"/>
            <a:ext cx="2234471" cy="2234471"/>
          </a:xfrm>
          <a:prstGeom prst="rect">
            <a:avLst/>
          </a:prstGeom>
          <a:noFill/>
          <a:ln>
            <a:noFill/>
          </a:ln>
        </p:spPr>
      </p:pic>
      <p:pic>
        <p:nvPicPr>
          <p:cNvPr id="250" name="Google Shape;250;p6" descr="A close up of a logo&#10;&#10;Description automatically generated"/>
          <p:cNvPicPr preferRelativeResize="0"/>
          <p:nvPr/>
        </p:nvPicPr>
        <p:blipFill rotWithShape="1">
          <a:blip r:embed="rId5">
            <a:alphaModFix/>
          </a:blip>
          <a:srcRect l="2361" t="2314" r="6563" b="1639"/>
          <a:stretch/>
        </p:blipFill>
        <p:spPr>
          <a:xfrm>
            <a:off x="3056709" y="1881051"/>
            <a:ext cx="2899911" cy="2899956"/>
          </a:xfrm>
          <a:prstGeom prst="rect">
            <a:avLst/>
          </a:prstGeom>
          <a:noFill/>
          <a:ln>
            <a:noFill/>
          </a:ln>
        </p:spPr>
      </p:pic>
      <p:pic>
        <p:nvPicPr>
          <p:cNvPr id="251" name="Google Shape;251;p6"/>
          <p:cNvPicPr preferRelativeResize="0"/>
          <p:nvPr/>
        </p:nvPicPr>
        <p:blipFill rotWithShape="1">
          <a:blip r:embed="rId6">
            <a:alphaModFix/>
          </a:blip>
          <a:srcRect/>
          <a:stretch/>
        </p:blipFill>
        <p:spPr>
          <a:xfrm>
            <a:off x="6710986" y="2382270"/>
            <a:ext cx="2234471" cy="2234471"/>
          </a:xfrm>
          <a:prstGeom prst="rect">
            <a:avLst/>
          </a:prstGeom>
          <a:noFill/>
          <a:ln>
            <a:noFill/>
          </a:ln>
        </p:spPr>
      </p:pic>
      <p:sp>
        <p:nvSpPr>
          <p:cNvPr id="252" name="Google Shape;252;p6"/>
          <p:cNvSpPr/>
          <p:nvPr/>
        </p:nvSpPr>
        <p:spPr>
          <a:xfrm>
            <a:off x="2627485" y="3331029"/>
            <a:ext cx="603219" cy="484632"/>
          </a:xfrm>
          <a:prstGeom prst="rightArrow">
            <a:avLst>
              <a:gd name="adj1" fmla="val 50000"/>
              <a:gd name="adj2" fmla="val 50000"/>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7CAAC"/>
              </a:solidFill>
              <a:latin typeface="Arial"/>
              <a:ea typeface="Arial"/>
              <a:cs typeface="Arial"/>
              <a:sym typeface="Arial"/>
            </a:endParaRPr>
          </a:p>
        </p:txBody>
      </p:sp>
      <p:sp>
        <p:nvSpPr>
          <p:cNvPr id="253" name="Google Shape;253;p6"/>
          <p:cNvSpPr/>
          <p:nvPr/>
        </p:nvSpPr>
        <p:spPr>
          <a:xfrm>
            <a:off x="5933772" y="3331029"/>
            <a:ext cx="603219" cy="484632"/>
          </a:xfrm>
          <a:prstGeom prst="rightArrow">
            <a:avLst>
              <a:gd name="adj1" fmla="val 50000"/>
              <a:gd name="adj2" fmla="val 50000"/>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7CAAC"/>
              </a:solidFill>
              <a:latin typeface="Arial"/>
              <a:ea typeface="Arial"/>
              <a:cs typeface="Arial"/>
              <a:sym typeface="Arial"/>
            </a:endParaRPr>
          </a:p>
        </p:txBody>
      </p:sp>
      <p:sp>
        <p:nvSpPr>
          <p:cNvPr id="254" name="Google Shape;254;p6"/>
          <p:cNvSpPr/>
          <p:nvPr/>
        </p:nvSpPr>
        <p:spPr>
          <a:xfrm>
            <a:off x="9144428" y="3331029"/>
            <a:ext cx="603219" cy="484632"/>
          </a:xfrm>
          <a:prstGeom prst="rightArrow">
            <a:avLst>
              <a:gd name="adj1" fmla="val 50000"/>
              <a:gd name="adj2" fmla="val 50000"/>
            </a:avLst>
          </a:prstGeom>
          <a:solidFill>
            <a:srgbClr val="E9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7CAAC"/>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7"/>
          <p:cNvSpPr txBox="1">
            <a:spLocks noGrp="1"/>
          </p:cNvSpPr>
          <p:nvPr>
            <p:ph type="title"/>
          </p:nvPr>
        </p:nvSpPr>
        <p:spPr>
          <a:xfrm>
            <a:off x="1627997" y="2650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800"/>
              <a:buFont typeface="Century Gothic"/>
              <a:buNone/>
            </a:pPr>
            <a:r>
              <a:rPr lang="en-US" sz="4000" dirty="0"/>
              <a:t>TEMPERATURE THRESHOLDS </a:t>
            </a:r>
            <a:endParaRPr sz="4000" dirty="0"/>
          </a:p>
        </p:txBody>
      </p:sp>
      <p:sp>
        <p:nvSpPr>
          <p:cNvPr id="261" name="Google Shape;261;p7"/>
          <p:cNvSpPr/>
          <p:nvPr/>
        </p:nvSpPr>
        <p:spPr>
          <a:xfrm rot="10800000" flipH="1">
            <a:off x="-3474445" y="3458898"/>
            <a:ext cx="17306211" cy="45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2" name="Google Shape;262;p7"/>
          <p:cNvSpPr txBox="1"/>
          <p:nvPr/>
        </p:nvSpPr>
        <p:spPr>
          <a:xfrm>
            <a:off x="1087820" y="1674473"/>
            <a:ext cx="159100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E9A14B"/>
                </a:solidFill>
                <a:latin typeface="Century Gothic"/>
                <a:ea typeface="Century Gothic"/>
                <a:cs typeface="Century Gothic"/>
                <a:sym typeface="Century Gothic"/>
              </a:rPr>
              <a:t> 93 °F </a:t>
            </a:r>
            <a:endParaRPr sz="3600" b="1" i="0" u="none" strike="noStrike" cap="none">
              <a:solidFill>
                <a:srgbClr val="E9A14B"/>
              </a:solidFill>
              <a:latin typeface="Arial"/>
              <a:ea typeface="Arial"/>
              <a:cs typeface="Arial"/>
              <a:sym typeface="Arial"/>
            </a:endParaRPr>
          </a:p>
        </p:txBody>
      </p:sp>
      <p:sp>
        <p:nvSpPr>
          <p:cNvPr id="263" name="Google Shape;263;p7"/>
          <p:cNvSpPr/>
          <p:nvPr/>
        </p:nvSpPr>
        <p:spPr>
          <a:xfrm>
            <a:off x="1087820" y="1176967"/>
            <a:ext cx="1653010" cy="1570337"/>
          </a:xfrm>
          <a:prstGeom prst="ellipse">
            <a:avLst/>
          </a:prstGeom>
          <a:noFill/>
          <a:ln w="9525" cap="flat" cmpd="sng">
            <a:solidFill>
              <a:schemeClr val="accent2"/>
            </a:solidFill>
            <a:prstDash val="lgDash"/>
            <a:round/>
            <a:headEnd type="none" w="sm" len="sm"/>
            <a:tailEnd type="none" w="sm" len="sm"/>
          </a:ln>
          <a:effectLst>
            <a:outerShdw blurRad="50800" dist="50800" dir="5400000" algn="ctr" rotWithShape="0">
              <a:srgbClr val="000000"/>
            </a:outerShdw>
            <a:reflection endPos="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264" name="Google Shape;264;p7"/>
          <p:cNvSpPr/>
          <p:nvPr/>
        </p:nvSpPr>
        <p:spPr>
          <a:xfrm>
            <a:off x="1087820" y="2875444"/>
            <a:ext cx="1653010" cy="1570337"/>
          </a:xfrm>
          <a:prstGeom prst="ellipse">
            <a:avLst/>
          </a:prstGeom>
          <a:noFill/>
          <a:ln w="9525" cap="flat" cmpd="sng">
            <a:solidFill>
              <a:schemeClr val="accent2"/>
            </a:solidFill>
            <a:prstDash val="lgDash"/>
            <a:round/>
            <a:headEnd type="none" w="sm" len="sm"/>
            <a:tailEnd type="none" w="sm" len="sm"/>
          </a:ln>
          <a:effectLst>
            <a:outerShdw blurRad="50800" dist="50800" dir="5400000" algn="ctr" rotWithShape="0">
              <a:srgbClr val="000000"/>
            </a:outerShdw>
            <a:reflection endPos="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265" name="Google Shape;265;p7"/>
          <p:cNvSpPr/>
          <p:nvPr/>
        </p:nvSpPr>
        <p:spPr>
          <a:xfrm>
            <a:off x="1087820" y="4626891"/>
            <a:ext cx="1653010" cy="1570337"/>
          </a:xfrm>
          <a:prstGeom prst="ellipse">
            <a:avLst/>
          </a:prstGeom>
          <a:noFill/>
          <a:ln w="9525" cap="flat" cmpd="sng">
            <a:solidFill>
              <a:schemeClr val="accent2"/>
            </a:solidFill>
            <a:prstDash val="lgDash"/>
            <a:round/>
            <a:headEnd type="none" w="sm" len="sm"/>
            <a:tailEnd type="none" w="sm" len="sm"/>
          </a:ln>
          <a:effectLst>
            <a:outerShdw blurRad="50800" dist="50800" dir="5400000" algn="ctr" rotWithShape="0">
              <a:srgbClr val="000000"/>
            </a:outerShdw>
            <a:reflection endPos="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266" name="Google Shape;266;p7"/>
          <p:cNvSpPr txBox="1"/>
          <p:nvPr/>
        </p:nvSpPr>
        <p:spPr>
          <a:xfrm flipH="1">
            <a:off x="1087820" y="3429800"/>
            <a:ext cx="165301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E9A14B"/>
                </a:solidFill>
                <a:latin typeface="Century Gothic"/>
                <a:ea typeface="Century Gothic"/>
                <a:cs typeface="Century Gothic"/>
                <a:sym typeface="Century Gothic"/>
              </a:rPr>
              <a:t>90 °F</a:t>
            </a:r>
            <a:endParaRPr sz="3600" b="1" i="0" u="none" strike="noStrike" cap="none">
              <a:solidFill>
                <a:srgbClr val="E9A14B"/>
              </a:solidFill>
              <a:latin typeface="Century Gothic"/>
              <a:ea typeface="Century Gothic"/>
              <a:cs typeface="Century Gothic"/>
              <a:sym typeface="Century Gothic"/>
            </a:endParaRPr>
          </a:p>
        </p:txBody>
      </p:sp>
      <p:sp>
        <p:nvSpPr>
          <p:cNvPr id="267" name="Google Shape;267;p7"/>
          <p:cNvSpPr txBox="1"/>
          <p:nvPr/>
        </p:nvSpPr>
        <p:spPr>
          <a:xfrm>
            <a:off x="1207741" y="5157374"/>
            <a:ext cx="141316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E9A14B"/>
                </a:solidFill>
                <a:latin typeface="Century Gothic"/>
                <a:ea typeface="Century Gothic"/>
                <a:cs typeface="Century Gothic"/>
                <a:sym typeface="Century Gothic"/>
              </a:rPr>
              <a:t>10 °F</a:t>
            </a:r>
            <a:endParaRPr sz="3600" b="1" i="0" u="none" strike="noStrike" cap="none">
              <a:solidFill>
                <a:srgbClr val="E9A14B"/>
              </a:solidFill>
              <a:latin typeface="Century Gothic"/>
              <a:ea typeface="Century Gothic"/>
              <a:cs typeface="Century Gothic"/>
              <a:sym typeface="Century Gothic"/>
            </a:endParaRPr>
          </a:p>
        </p:txBody>
      </p:sp>
      <p:sp>
        <p:nvSpPr>
          <p:cNvPr id="268" name="Google Shape;268;p7"/>
          <p:cNvSpPr txBox="1"/>
          <p:nvPr/>
        </p:nvSpPr>
        <p:spPr>
          <a:xfrm>
            <a:off x="3327256" y="1774837"/>
            <a:ext cx="6206487" cy="58473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E9A14B"/>
              </a:buClr>
              <a:buSzPts val="3200"/>
              <a:buFont typeface="Wingdings 3" panose="05040102010807070707" pitchFamily="18" charset="2"/>
              <a:buChar char="}"/>
            </a:pPr>
            <a:r>
              <a:rPr lang="en-US" sz="3200" b="0" i="0" u="none" strike="noStrike" cap="none" dirty="0">
                <a:solidFill>
                  <a:srgbClr val="3F3F3F"/>
                </a:solidFill>
                <a:latin typeface="Century Gothic"/>
                <a:ea typeface="Century Gothic"/>
                <a:cs typeface="Century Gothic"/>
                <a:sym typeface="Century Gothic"/>
              </a:rPr>
              <a:t>1- Hour average threshold </a:t>
            </a:r>
            <a:endParaRPr sz="3200" b="0" i="0" u="none" strike="noStrike" cap="none" dirty="0">
              <a:solidFill>
                <a:srgbClr val="000000"/>
              </a:solidFill>
              <a:latin typeface="Arial"/>
              <a:ea typeface="Arial"/>
              <a:cs typeface="Arial"/>
              <a:sym typeface="Arial"/>
            </a:endParaRPr>
          </a:p>
        </p:txBody>
      </p:sp>
      <p:sp>
        <p:nvSpPr>
          <p:cNvPr id="269" name="Google Shape;269;p7"/>
          <p:cNvSpPr txBox="1"/>
          <p:nvPr/>
        </p:nvSpPr>
        <p:spPr>
          <a:xfrm>
            <a:off x="3327256" y="3399103"/>
            <a:ext cx="8395052" cy="255450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E9A14B"/>
              </a:buClr>
              <a:buSzPts val="3200"/>
              <a:buFont typeface="Wingdings 3" panose="05040102010807070707" pitchFamily="18" charset="2"/>
              <a:buChar char="}"/>
            </a:pPr>
            <a:r>
              <a:rPr lang="en-US" sz="3200" b="0" i="0" u="none" strike="noStrike" cap="none" dirty="0">
                <a:solidFill>
                  <a:srgbClr val="3F3F3F"/>
                </a:solidFill>
                <a:latin typeface="Century Gothic"/>
                <a:ea typeface="Century Gothic"/>
                <a:cs typeface="Century Gothic"/>
                <a:sym typeface="Century Gothic"/>
              </a:rPr>
              <a:t>Daily Average threshold</a:t>
            </a:r>
            <a:endParaRPr sz="2400" b="0" i="0" u="none" strike="noStrike" cap="none" dirty="0">
              <a:solidFill>
                <a:schemeClr val="dk1"/>
              </a:solidFill>
              <a:latin typeface="Century Gothic"/>
              <a:ea typeface="Century Gothic"/>
              <a:cs typeface="Century Gothic"/>
              <a:sym typeface="Century Gothic"/>
            </a:endParaRPr>
          </a:p>
          <a:p>
            <a:pPr marL="495300" marR="0" lvl="0" indent="-342900" algn="l" rtl="0">
              <a:lnSpc>
                <a:spcPct val="100000"/>
              </a:lnSpc>
              <a:spcBef>
                <a:spcPts val="0"/>
              </a:spcBef>
              <a:spcAft>
                <a:spcPts val="0"/>
              </a:spcAft>
              <a:buClr>
                <a:srgbClr val="E9A14B"/>
              </a:buClr>
              <a:buSzPts val="2400"/>
              <a:buFont typeface="Wingdings 3" panose="05040102010807070707" pitchFamily="18" charset="2"/>
              <a:buChar char="}"/>
            </a:pPr>
            <a:endParaRPr sz="2400" b="0" i="0" u="none" strike="noStrike" cap="none" dirty="0">
              <a:solidFill>
                <a:schemeClr val="dk1"/>
              </a:solidFill>
              <a:latin typeface="Century Gothic"/>
              <a:ea typeface="Century Gothic"/>
              <a:cs typeface="Century Gothic"/>
              <a:sym typeface="Century Gothic"/>
            </a:endParaRPr>
          </a:p>
          <a:p>
            <a:pPr marL="495300" marR="0" lvl="0" indent="-342900" algn="l" rtl="0">
              <a:lnSpc>
                <a:spcPct val="100000"/>
              </a:lnSpc>
              <a:spcBef>
                <a:spcPts val="0"/>
              </a:spcBef>
              <a:spcAft>
                <a:spcPts val="0"/>
              </a:spcAft>
              <a:buClr>
                <a:srgbClr val="E9A14B"/>
              </a:buClr>
              <a:buSzPts val="2400"/>
              <a:buFont typeface="Wingdings 3" panose="05040102010807070707" pitchFamily="18" charset="2"/>
              <a:buChar char="}"/>
            </a:pPr>
            <a:endParaRPr sz="2400" b="0" i="0" u="none" strike="noStrike" cap="none" dirty="0">
              <a:solidFill>
                <a:schemeClr val="dk1"/>
              </a:solidFill>
              <a:latin typeface="Century Gothic"/>
              <a:ea typeface="Century Gothic"/>
              <a:cs typeface="Century Gothic"/>
              <a:sym typeface="Century Gothic"/>
            </a:endParaRPr>
          </a:p>
          <a:p>
            <a:pPr marL="495300" marR="0" lvl="0" indent="-342900" algn="l" rtl="0">
              <a:lnSpc>
                <a:spcPct val="100000"/>
              </a:lnSpc>
              <a:spcBef>
                <a:spcPts val="0"/>
              </a:spcBef>
              <a:spcAft>
                <a:spcPts val="0"/>
              </a:spcAft>
              <a:buClr>
                <a:srgbClr val="E9A14B"/>
              </a:buClr>
              <a:buSzPts val="2400"/>
              <a:buFont typeface="Wingdings 3" panose="05040102010807070707" pitchFamily="18" charset="2"/>
              <a:buChar char="}"/>
            </a:pPr>
            <a:endParaRPr sz="2400" b="0" i="0" u="none" strike="noStrike" cap="none" dirty="0">
              <a:solidFill>
                <a:srgbClr val="3F3F3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E9A14B"/>
              </a:buClr>
              <a:buSzPts val="3200"/>
              <a:buFont typeface="Wingdings 3" panose="05040102010807070707" pitchFamily="18" charset="2"/>
              <a:buChar char="}"/>
            </a:pPr>
            <a:r>
              <a:rPr lang="en-US" sz="3200" b="0" i="0" u="none" strike="noStrike" cap="none" dirty="0">
                <a:solidFill>
                  <a:srgbClr val="3F3F3F"/>
                </a:solidFill>
                <a:latin typeface="Century Gothic"/>
                <a:ea typeface="Century Gothic"/>
                <a:cs typeface="Century Gothic"/>
                <a:sym typeface="Century Gothic"/>
              </a:rPr>
              <a:t>Daily average limit relative to ambient</a:t>
            </a:r>
            <a:endParaRPr sz="3200" b="0" i="0" u="none" strike="noStrike" cap="none" dirty="0">
              <a:solidFill>
                <a:srgbClr val="000000"/>
              </a:solidFill>
              <a:latin typeface="Arial"/>
              <a:ea typeface="Arial"/>
              <a:cs typeface="Arial"/>
              <a:sym typeface="Arial"/>
            </a:endParaRPr>
          </a:p>
          <a:p>
            <a:pPr marL="495300" marR="0" lvl="0" indent="-342900" algn="l" rtl="0">
              <a:lnSpc>
                <a:spcPct val="100000"/>
              </a:lnSpc>
              <a:spcBef>
                <a:spcPts val="0"/>
              </a:spcBef>
              <a:spcAft>
                <a:spcPts val="0"/>
              </a:spcAft>
              <a:buClr>
                <a:srgbClr val="E9A14B"/>
              </a:buClr>
              <a:buSzPts val="2400"/>
              <a:buFont typeface="Wingdings 3" panose="05040102010807070707" pitchFamily="18" charset="2"/>
              <a:buChar char="}"/>
            </a:pPr>
            <a:endParaRPr sz="2400" b="0" i="0" u="none" strike="noStrike" cap="none" dirty="0">
              <a:solidFill>
                <a:schemeClr val="dk1"/>
              </a:solidFill>
              <a:latin typeface="Century Gothic"/>
              <a:ea typeface="Century Gothic"/>
              <a:cs typeface="Century Gothic"/>
              <a:sym typeface="Century Gothic"/>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1988</TotalTime>
  <Words>5988</Words>
  <Application>Microsoft Macintosh PowerPoint</Application>
  <PresentationFormat>Widescreen</PresentationFormat>
  <Paragraphs>771</Paragraphs>
  <Slides>37</Slides>
  <Notes>37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Arial</vt:lpstr>
      <vt:lpstr>Century Gothic</vt:lpstr>
      <vt:lpstr>Wingdings 3</vt:lpstr>
      <vt:lpstr>Times New Roman</vt:lpstr>
      <vt:lpstr>Office Theme</vt:lpstr>
      <vt:lpstr>PowerPoint Presentation</vt:lpstr>
      <vt:lpstr>TENNESSEE VALLEY AUTHORITY (TVA)</vt:lpstr>
      <vt:lpstr>THE TVA &amp; NUCLEAR POWER</vt:lpstr>
      <vt:lpstr>STUDY AREA</vt:lpstr>
      <vt:lpstr>BFNP: EXTENDED POWER UPRATE</vt:lpstr>
      <vt:lpstr>COMMUNITY CONCERNS</vt:lpstr>
      <vt:lpstr>PROJECT OBJECTIVES</vt:lpstr>
      <vt:lpstr>REGULATIONS</vt:lpstr>
      <vt:lpstr>TEMPERATURE THRESHOLDS </vt:lpstr>
      <vt:lpstr>COOLING SYSTEM</vt:lpstr>
      <vt:lpstr>PowerPoint Presentation</vt:lpstr>
      <vt:lpstr>PowerPoint Presentation</vt:lpstr>
      <vt:lpstr>PowerPoint Presentation</vt:lpstr>
      <vt:lpstr>SATELLITES &amp; SENSORS</vt:lpstr>
      <vt:lpstr>ANCILLARY DATA</vt:lpstr>
      <vt:lpstr>METHODOLOGY</vt:lpstr>
      <vt:lpstr>ASTER: SEASONAL TIME-SERIES MAP</vt:lpstr>
      <vt:lpstr>ECOSTRESS: SEASONAL TIME-SERIES MAP</vt:lpstr>
      <vt:lpstr>SUMMER VS. WINTER STATISTICS</vt:lpstr>
      <vt:lpstr>LANDSAT: REPEATED MEASURES</vt:lpstr>
      <vt:lpstr>LANDSAT: REPEATED MEASURES</vt:lpstr>
      <vt:lpstr>LANDSAT: REPEATED MEASURES</vt:lpstr>
      <vt:lpstr>LANDSAT: REPEATED MEASURES</vt:lpstr>
      <vt:lpstr>LANDSAT: REPEATED MEASURES</vt:lpstr>
      <vt:lpstr>REPEATED MEASURES ANALYSIS</vt:lpstr>
      <vt:lpstr>MULTIPLE REGRESSION</vt:lpstr>
      <vt:lpstr>LANDSAT: RIVER FLOW COMPARISON</vt:lpstr>
      <vt:lpstr>LANDSAT: RIVER FLOW COMPARISON</vt:lpstr>
      <vt:lpstr>ECOSTRESS: MODEL COMPARISON</vt:lpstr>
      <vt:lpstr>ECOSTRESS: MODEL VS. SATELLITE</vt:lpstr>
      <vt:lpstr>EARTH OBSERVATIONS VS. IN SITU</vt:lpstr>
      <vt:lpstr>FACILITY COMPARISON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152</cp:revision>
  <dcterms:created xsi:type="dcterms:W3CDTF">2019-02-11T19:14:02Z</dcterms:created>
  <dcterms:modified xsi:type="dcterms:W3CDTF">2020-01-06T07:54:42Z</dcterms:modified>
</cp:coreProperties>
</file>