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882" r:id="rId1"/>
  </p:sldMasterIdLst>
  <p:notesMasterIdLst>
    <p:notesMasterId r:id="rId11"/>
  </p:notesMasterIdLst>
  <p:sldIdLst>
    <p:sldId id="270" r:id="rId2"/>
    <p:sldId id="256" r:id="rId3"/>
    <p:sldId id="258" r:id="rId4"/>
    <p:sldId id="265" r:id="rId5"/>
    <p:sldId id="266" r:id="rId6"/>
    <p:sldId id="267" r:id="rId7"/>
    <p:sldId id="268" r:id="rId8"/>
    <p:sldId id="272" r:id="rId9"/>
    <p:sldId id="269" r:id="rId10"/>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114EB8FA-4450-4BB1-A5E1-B4FCE2BBEF3A}">
  <a:tblStyle styleId="{114EB8FA-4450-4BB1-A5E1-B4FCE2BBEF3A}" styleName="Table_0"/>
  <a:tblStyle styleId="{8657BF8D-9CD9-47BC-9D43-28C1041AB6BC}" styleName="Table_1"/>
  <a:tblStyle styleId="{D602DA75-D6AB-4604-A002-09EB5FF84B50}" styleName="Table_2"/>
  <a:tblStyle styleId="{B6359EE2-D55C-4248-83C4-A096BFCB5AEC}" styleName="Table_3"/>
  <a:tblStyle styleId="{8D8B71C7-1582-43FB-B73B-70A42C370195}" styleName="Table_4"/>
  <a:tblStyle styleId="{462289B5-C3FC-48F9-97FE-DA5A22B0C61C}" styleName="Table_5"/>
  <a:tblStyle styleId="{F41F9CEC-55D3-4551-AFBB-A92CDA6B4442}" styleName="Table_6"/>
  <a:tblStyle styleId="{C61D5E78-6E58-4796-BA4D-F072A8D24460}" styleName="Table_7"/>
  <a:tblStyle styleId="{5021C826-4762-4F1A-9A85-94119EF54947}" styleName="Table_8"/>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205" autoAdjust="0"/>
    <p:restoredTop sz="94660"/>
  </p:normalViewPr>
  <p:slideViewPr>
    <p:cSldViewPr snapToGrid="0">
      <p:cViewPr>
        <p:scale>
          <a:sx n="60" d="100"/>
          <a:sy n="60" d="100"/>
        </p:scale>
        <p:origin x="-960" y="22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indent="0" algn="l" rtl="0">
              <a:spcBef>
                <a:spcPts val="0"/>
              </a:spcBef>
              <a:defRPr sz="1200" b="0" i="0" u="none" strike="noStrike" cap="none" baseline="0"/>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3" name="Shape 3"/>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indent="0" algn="r" rtl="0">
              <a:spcBef>
                <a:spcPts val="0"/>
              </a:spcBef>
              <a:defRPr sz="1200" b="0" i="0" u="none" strike="noStrike" cap="none" baseline="0"/>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4" name="Shape 4"/>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5" name="Shape 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6" name="Shape 6"/>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indent="0" algn="l" rtl="0">
              <a:spcBef>
                <a:spcPts val="0"/>
              </a:spcBef>
              <a:defRPr sz="1200" b="0" i="0" u="none" strike="noStrike" cap="none" baseline="0"/>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7" name="Shape 7"/>
          <p:cNvSpPr txBox="1">
            <a:spLocks noGrp="1"/>
          </p:cNvSpPr>
          <p:nvPr>
            <p:ph type="sldNum" idx="12"/>
          </p:nvPr>
        </p:nvSpPr>
        <p:spPr>
          <a:xfrm>
            <a:off x="3884612" y="8685213"/>
            <a:ext cx="2971799" cy="457200"/>
          </a:xfrm>
          <a:prstGeom prst="rect">
            <a:avLst/>
          </a:prstGeom>
          <a:noFill/>
          <a:ln>
            <a:noFill/>
          </a:ln>
        </p:spPr>
        <p:txBody>
          <a:bodyPr lIns="91425" tIns="91425" rIns="91425" bIns="91425" anchor="b" anchorCtr="0">
            <a:noAutofit/>
          </a:bodyPr>
          <a:lstStyle/>
          <a:p>
            <a:pPr marL="0" lvl="0" indent="-88900">
              <a:spcBef>
                <a:spcPts val="0"/>
              </a:spcBef>
              <a:buClr>
                <a:srgbClr val="000000"/>
              </a:buClr>
              <a:buFont typeface="Arial"/>
              <a:buChar char="●"/>
            </a:pPr>
            <a:endParaRPr sz="1200" b="0" i="0" u="none" strike="noStrike" cap="none" baseline="0"/>
          </a:p>
          <a:p>
            <a:pPr marL="0" lvl="1" indent="-88900">
              <a:spcBef>
                <a:spcPts val="0"/>
              </a:spcBef>
              <a:buClr>
                <a:srgbClr val="000000"/>
              </a:buClr>
              <a:buFont typeface="Courier New"/>
              <a:buChar char="o"/>
            </a:pPr>
            <a:endParaRPr/>
          </a:p>
          <a:p>
            <a:pPr marL="0" lvl="2" indent="-88900">
              <a:spcBef>
                <a:spcPts val="0"/>
              </a:spcBef>
              <a:buClr>
                <a:srgbClr val="000000"/>
              </a:buClr>
              <a:buFont typeface="Wingdings"/>
              <a:buChar char="§"/>
            </a:pPr>
            <a:endParaRPr/>
          </a:p>
          <a:p>
            <a:pPr marL="0" lvl="3" indent="-88900">
              <a:spcBef>
                <a:spcPts val="0"/>
              </a:spcBef>
              <a:buClr>
                <a:srgbClr val="000000"/>
              </a:buClr>
              <a:buFont typeface="Arial"/>
              <a:buChar char="●"/>
            </a:pPr>
            <a:endParaRPr/>
          </a:p>
          <a:p>
            <a:pPr marL="0" lvl="4" indent="-88900">
              <a:spcBef>
                <a:spcPts val="0"/>
              </a:spcBef>
              <a:buClr>
                <a:srgbClr val="000000"/>
              </a:buClr>
              <a:buFont typeface="Courier New"/>
              <a:buChar char="o"/>
            </a:pPr>
            <a:endParaRPr/>
          </a:p>
          <a:p>
            <a:pPr marL="0" lvl="5" indent="-88900">
              <a:spcBef>
                <a:spcPts val="0"/>
              </a:spcBef>
              <a:buClr>
                <a:srgbClr val="000000"/>
              </a:buClr>
              <a:buFont typeface="Wingdings"/>
              <a:buChar char="§"/>
            </a:pPr>
            <a:endParaRPr/>
          </a:p>
          <a:p>
            <a:pPr marL="0" lvl="6" indent="-88900">
              <a:spcBef>
                <a:spcPts val="0"/>
              </a:spcBef>
              <a:buClr>
                <a:srgbClr val="000000"/>
              </a:buClr>
              <a:buFont typeface="Arial"/>
              <a:buChar char="●"/>
            </a:pPr>
            <a:endParaRPr/>
          </a:p>
          <a:p>
            <a:pPr marL="0" lvl="7" indent="-88900">
              <a:spcBef>
                <a:spcPts val="0"/>
              </a:spcBef>
              <a:buClr>
                <a:srgbClr val="000000"/>
              </a:buClr>
              <a:buFont typeface="Courier New"/>
              <a:buChar char="o"/>
            </a:pPr>
            <a:endParaRPr/>
          </a:p>
          <a:p>
            <a:pPr marL="0" lvl="8" indent="-88900">
              <a:spcBef>
                <a:spcPts val="0"/>
              </a:spcBef>
              <a:buClr>
                <a:srgbClr val="000000"/>
              </a:buClr>
              <a:buFont typeface="Wingdings"/>
              <a:buChar char="§"/>
            </a:pPr>
            <a:endParaRPr/>
          </a:p>
        </p:txBody>
      </p:sp>
    </p:spTree>
    <p:extLst>
      <p:ext uri="{BB962C8B-B14F-4D97-AF65-F5344CB8AC3E}">
        <p14:creationId xmlns:p14="http://schemas.microsoft.com/office/powerpoint/2010/main" val="2145577898"/>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95" name="Shape 95"/>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96" name="Shape 96"/>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11663035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16" name="Shape 11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117" name="Shape 11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18957189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16" name="Shape 11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117" name="Shape 11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32591772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16" name="Shape 11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117" name="Shape 11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6991219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16" name="Shape 11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117" name="Shape 11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41992268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16" name="Shape 11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117" name="Shape 11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27493860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16" name="Shape 11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117" name="Shape 11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8820773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16" name="Shape 11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117" name="Shape 11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94131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5790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spTree>
    <p:extLst>
      <p:ext uri="{BB962C8B-B14F-4D97-AF65-F5344CB8AC3E}">
        <p14:creationId xmlns:p14="http://schemas.microsoft.com/office/powerpoint/2010/main" val="1579939064"/>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0751054"/>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spTree>
    <p:extLst>
      <p:ext uri="{BB962C8B-B14F-4D97-AF65-F5344CB8AC3E}">
        <p14:creationId xmlns:p14="http://schemas.microsoft.com/office/powerpoint/2010/main" val="380874806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6240904"/>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spTree>
    <p:extLst>
      <p:ext uri="{BB962C8B-B14F-4D97-AF65-F5344CB8AC3E}">
        <p14:creationId xmlns:p14="http://schemas.microsoft.com/office/powerpoint/2010/main" val="3183564533"/>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spTree>
    <p:extLst>
      <p:ext uri="{BB962C8B-B14F-4D97-AF65-F5344CB8AC3E}">
        <p14:creationId xmlns:p14="http://schemas.microsoft.com/office/powerpoint/2010/main" val="32996569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spTree>
    <p:extLst>
      <p:ext uri="{BB962C8B-B14F-4D97-AF65-F5344CB8AC3E}">
        <p14:creationId xmlns:p14="http://schemas.microsoft.com/office/powerpoint/2010/main" val="861317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spTree>
    <p:extLst>
      <p:ext uri="{BB962C8B-B14F-4D97-AF65-F5344CB8AC3E}">
        <p14:creationId xmlns:p14="http://schemas.microsoft.com/office/powerpoint/2010/main" val="4003090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smtClean="0"/>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spTree>
    <p:extLst>
      <p:ext uri="{BB962C8B-B14F-4D97-AF65-F5344CB8AC3E}">
        <p14:creationId xmlns:p14="http://schemas.microsoft.com/office/powerpoint/2010/main" val="1549391436"/>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6678961"/>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950672"/>
      </p:ext>
    </p:extLst>
  </p:cSld>
  <p:clrMap bg1="lt1" tx1="dk1" bg2="lt2" tx2="dk2" accent1="accent1" accent2="accent2" accent3="accent3" accent4="accent4" accent5="accent5" accent6="accent6" hlink="hlink" folHlink="folHlink"/>
  <p:sldLayoutIdLst>
    <p:sldLayoutId id="2147483883" r:id="rId1"/>
    <p:sldLayoutId id="2147483884" r:id="rId2"/>
    <p:sldLayoutId id="2147483885" r:id="rId3"/>
    <p:sldLayoutId id="2147483886" r:id="rId4"/>
    <p:sldLayoutId id="2147483887" r:id="rId5"/>
    <p:sldLayoutId id="2147483888" r:id="rId6"/>
    <p:sldLayoutId id="2147483889" r:id="rId7"/>
    <p:sldLayoutId id="2147483890" r:id="rId8"/>
    <p:sldLayoutId id="2147483891" r:id="rId9"/>
    <p:sldLayoutId id="2147483892" r:id="rId10"/>
    <p:sldLayoutId id="2147483893" r:id="rId11"/>
  </p:sldLayoutIdLst>
  <p:hf sldNum="0" hdr="0" ftr="0" dt="0"/>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867904" cy="1499616"/>
          </a:xfrm>
        </p:spPr>
        <p:txBody>
          <a:bodyPr>
            <a:normAutofit/>
          </a:bodyPr>
          <a:lstStyle/>
          <a:p>
            <a:r>
              <a:rPr lang="en-US" b="1" dirty="0" smtClean="0">
                <a:solidFill>
                  <a:schemeClr val="accent1">
                    <a:lumMod val="75000"/>
                  </a:schemeClr>
                </a:solidFill>
              </a:rPr>
              <a:t>VPS Outline</a:t>
            </a:r>
            <a:r>
              <a:rPr lang="en-US" dirty="0" smtClean="0">
                <a:solidFill>
                  <a:schemeClr val="accent1">
                    <a:lumMod val="75000"/>
                  </a:schemeClr>
                </a:solidFill>
              </a:rPr>
              <a:t>: </a:t>
            </a:r>
            <a:r>
              <a:rPr lang="en-US" dirty="0" smtClean="0">
                <a:solidFill>
                  <a:srgbClr val="00B0F0"/>
                </a:solidFill>
              </a:rPr>
              <a:t>Things to Remember</a:t>
            </a:r>
            <a:endParaRPr lang="en-US" dirty="0">
              <a:solidFill>
                <a:srgbClr val="00B0F0"/>
              </a:solidFill>
            </a:endParaRPr>
          </a:p>
        </p:txBody>
      </p:sp>
      <p:sp>
        <p:nvSpPr>
          <p:cNvPr id="3" name="Content Placeholder 2"/>
          <p:cNvSpPr>
            <a:spLocks noGrp="1"/>
          </p:cNvSpPr>
          <p:nvPr>
            <p:ph idx="1"/>
          </p:nvPr>
        </p:nvSpPr>
        <p:spPr>
          <a:xfrm>
            <a:off x="609598" y="1905923"/>
            <a:ext cx="8178802" cy="4023360"/>
          </a:xfrm>
        </p:spPr>
        <p:txBody>
          <a:bodyPr>
            <a:normAutofit lnSpcReduction="10000"/>
          </a:bodyPr>
          <a:lstStyle/>
          <a:p>
            <a:r>
              <a:rPr lang="en-US" dirty="0" smtClean="0"/>
              <a:t>This is the </a:t>
            </a:r>
            <a:r>
              <a:rPr lang="en-US" i="1" dirty="0" smtClean="0"/>
              <a:t>most publicly viewed </a:t>
            </a:r>
            <a:r>
              <a:rPr lang="en-US" dirty="0" smtClean="0"/>
              <a:t>deliverable</a:t>
            </a:r>
          </a:p>
          <a:p>
            <a:r>
              <a:rPr lang="en-US" dirty="0" smtClean="0"/>
              <a:t>Cite everything </a:t>
            </a:r>
            <a:r>
              <a:rPr lang="en-US" i="1" dirty="0" smtClean="0"/>
              <a:t>TWICE</a:t>
            </a:r>
          </a:p>
          <a:p>
            <a:pPr lvl="1"/>
            <a:r>
              <a:rPr lang="en-US" sz="1400" dirty="0" smtClean="0"/>
              <a:t>Once in the video and again in the credits</a:t>
            </a:r>
          </a:p>
          <a:p>
            <a:pPr lvl="1"/>
            <a:r>
              <a:rPr lang="en-US" sz="1400" dirty="0" smtClean="0"/>
              <a:t>Know your creative commons licensing </a:t>
            </a:r>
          </a:p>
          <a:p>
            <a:pPr lvl="1"/>
            <a:r>
              <a:rPr lang="en-US" sz="1400" dirty="0" smtClean="0"/>
              <a:t>ASK if you are questioning a source</a:t>
            </a:r>
          </a:p>
          <a:p>
            <a:r>
              <a:rPr lang="en-US" dirty="0" smtClean="0"/>
              <a:t>You need a media release from for </a:t>
            </a:r>
            <a:r>
              <a:rPr lang="en-US" i="1" dirty="0" smtClean="0"/>
              <a:t>anyone</a:t>
            </a:r>
            <a:r>
              <a:rPr lang="en-US" dirty="0" smtClean="0"/>
              <a:t> </a:t>
            </a:r>
            <a:r>
              <a:rPr lang="en-US" dirty="0" smtClean="0"/>
              <a:t>in </a:t>
            </a:r>
            <a:r>
              <a:rPr lang="en-US" dirty="0" smtClean="0"/>
              <a:t>the video</a:t>
            </a:r>
          </a:p>
          <a:p>
            <a:r>
              <a:rPr lang="en-US" dirty="0" smtClean="0"/>
              <a:t>Everyone on your team </a:t>
            </a:r>
            <a:r>
              <a:rPr lang="en-US" i="1" u="sng" dirty="0" smtClean="0"/>
              <a:t>is not</a:t>
            </a:r>
            <a:r>
              <a:rPr lang="en-US" i="1" dirty="0" smtClean="0"/>
              <a:t> </a:t>
            </a:r>
            <a:r>
              <a:rPr lang="en-US" dirty="0" smtClean="0"/>
              <a:t>required to be seen or heard in the video</a:t>
            </a:r>
          </a:p>
          <a:p>
            <a:r>
              <a:rPr lang="en-US" sz="1400" dirty="0"/>
              <a:t>(</a:t>
            </a:r>
            <a:r>
              <a:rPr lang="en-US" sz="1400" dirty="0" smtClean="0"/>
              <a:t>It is </a:t>
            </a:r>
            <a:r>
              <a:rPr lang="en-US" sz="1400" dirty="0"/>
              <a:t>r</a:t>
            </a:r>
            <a:r>
              <a:rPr lang="en-US" sz="1400" dirty="0" smtClean="0"/>
              <a:t>ecommended to show some type of team photo with names so you can get credit where credit is do)</a:t>
            </a:r>
          </a:p>
          <a:p>
            <a:r>
              <a:rPr lang="en-US" dirty="0" smtClean="0"/>
              <a:t>Video </a:t>
            </a:r>
            <a:r>
              <a:rPr lang="en-US" i="1" u="sng" dirty="0" smtClean="0"/>
              <a:t>does not</a:t>
            </a:r>
            <a:r>
              <a:rPr lang="en-US" i="1" dirty="0" smtClean="0"/>
              <a:t> </a:t>
            </a:r>
            <a:r>
              <a:rPr lang="en-US" dirty="0" smtClean="0"/>
              <a:t>need to contain results, but if you have them you are encouraged to incorporate </a:t>
            </a:r>
            <a:r>
              <a:rPr lang="en-US" dirty="0" smtClean="0"/>
              <a:t>them</a:t>
            </a:r>
          </a:p>
          <a:p>
            <a:r>
              <a:rPr lang="en-US" dirty="0" smtClean="0"/>
              <a:t>You </a:t>
            </a:r>
            <a:r>
              <a:rPr lang="en-US" i="1" u="sng" dirty="0" smtClean="0"/>
              <a:t>do not</a:t>
            </a:r>
            <a:r>
              <a:rPr lang="en-US" dirty="0" smtClean="0"/>
              <a:t> have to follow the exact order of the outline</a:t>
            </a:r>
            <a:endParaRPr lang="en-US" dirty="0"/>
          </a:p>
        </p:txBody>
      </p:sp>
      <p:sp>
        <p:nvSpPr>
          <p:cNvPr id="4" name="Title 1"/>
          <p:cNvSpPr txBox="1">
            <a:spLocks/>
          </p:cNvSpPr>
          <p:nvPr/>
        </p:nvSpPr>
        <p:spPr>
          <a:xfrm>
            <a:off x="609598" y="5649883"/>
            <a:ext cx="6347713"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solidFill>
                  <a:schemeClr val="accent1">
                    <a:lumMod val="75000"/>
                  </a:schemeClr>
                </a:solidFill>
              </a:rPr>
              <a:t>Have fun! </a:t>
            </a:r>
            <a:r>
              <a:rPr lang="en-US" sz="1400" dirty="0" smtClean="0">
                <a:solidFill>
                  <a:schemeClr val="accent1">
                    <a:lumMod val="75000"/>
                  </a:schemeClr>
                </a:solidFill>
              </a:rPr>
              <a:t>You may show this to your next employer.</a:t>
            </a:r>
            <a:endParaRPr lang="en-US" sz="1400" dirty="0">
              <a:solidFill>
                <a:schemeClr val="accent1">
                  <a:lumMod val="75000"/>
                </a:schemeClr>
              </a:solidFill>
            </a:endParaRPr>
          </a:p>
        </p:txBody>
      </p:sp>
      <p:sp>
        <p:nvSpPr>
          <p:cNvPr id="5" name="Rectangle 4"/>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19775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3" name="Rectangle 2"/>
          <p:cNvSpPr/>
          <p:nvPr/>
        </p:nvSpPr>
        <p:spPr>
          <a:xfrm>
            <a:off x="0" y="0"/>
            <a:ext cx="9144000" cy="5711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a:stretch>
            <a:fillRect/>
          </a:stretch>
        </p:blipFill>
        <p:spPr>
          <a:xfrm>
            <a:off x="3132592" y="698166"/>
            <a:ext cx="2772908" cy="1879986"/>
          </a:xfrm>
          <a:prstGeom prst="rect">
            <a:avLst/>
          </a:prstGeom>
        </p:spPr>
      </p:pic>
      <p:graphicFrame>
        <p:nvGraphicFramePr>
          <p:cNvPr id="6" name="Shape 108"/>
          <p:cNvGraphicFramePr/>
          <p:nvPr>
            <p:extLst>
              <p:ext uri="{D42A27DB-BD31-4B8C-83A1-F6EECF244321}">
                <p14:modId xmlns:p14="http://schemas.microsoft.com/office/powerpoint/2010/main" val="127611048"/>
              </p:ext>
            </p:extLst>
          </p:nvPr>
        </p:nvGraphicFramePr>
        <p:xfrm>
          <a:off x="248512" y="2724841"/>
          <a:ext cx="8646975" cy="3876318"/>
        </p:xfrm>
        <a:graphic>
          <a:graphicData uri="http://schemas.openxmlformats.org/drawingml/2006/table">
            <a:tbl>
              <a:tblPr firstRow="1" bandRow="1">
                <a:noFill/>
                <a:tableStyleId>{D602DA75-D6AB-4604-A002-09EB5FF84B50}</a:tableStyleId>
              </a:tblPr>
              <a:tblGrid>
                <a:gridCol w="1775700"/>
                <a:gridCol w="6871275"/>
              </a:tblGrid>
              <a:tr h="289292">
                <a:tc gridSpan="2">
                  <a:txBody>
                    <a:bodyPr/>
                    <a:lstStyle/>
                    <a:p>
                      <a:pPr lvl="0" algn="ctr" rtl="0">
                        <a:spcBef>
                          <a:spcPts val="0"/>
                        </a:spcBef>
                        <a:buSzPct val="25000"/>
                        <a:buNone/>
                      </a:pPr>
                      <a:r>
                        <a:rPr lang="en-US" dirty="0"/>
                        <a:t>Scene Elements</a:t>
                      </a:r>
                    </a:p>
                  </a:txBody>
                  <a:tcPr marL="91450" marR="91450" marT="45725" marB="45725"/>
                </a:tc>
                <a:tc hMerge="1">
                  <a:txBody>
                    <a:bodyPr/>
                    <a:lstStyle/>
                    <a:p>
                      <a:endParaRPr lang="en-US"/>
                    </a:p>
                  </a:txBody>
                  <a:tcPr/>
                </a:tc>
              </a:tr>
              <a:tr h="2215737">
                <a:tc>
                  <a:txBody>
                    <a:bodyPr/>
                    <a:lstStyle/>
                    <a:p>
                      <a:pPr marL="0" lvl="0" algn="l" rtl="0">
                        <a:spcBef>
                          <a:spcPts val="0"/>
                        </a:spcBef>
                        <a:buSzPct val="25000"/>
                        <a:buNone/>
                      </a:pPr>
                      <a:r>
                        <a:rPr lang="en-US" sz="1000"/>
                        <a:t>Script:</a:t>
                      </a:r>
                    </a:p>
                  </a:txBody>
                  <a:tcPr marL="91450" marR="91450" marT="45725" marB="45725"/>
                </a:tc>
                <a:tc>
                  <a:txBody>
                    <a:bodyPr/>
                    <a:lstStyle/>
                    <a:p>
                      <a:r>
                        <a:rPr lang="en-US" sz="1400" b="0" i="0" u="none" strike="noStrike" cap="none" baseline="0" dirty="0" smtClean="0">
                          <a:solidFill>
                            <a:schemeClr val="tx1"/>
                          </a:solidFill>
                          <a:effectLst/>
                          <a:latin typeface="+mn-lt"/>
                          <a:ea typeface="+mn-ea"/>
                          <a:cs typeface="+mn-cs"/>
                          <a:sym typeface="Arial"/>
                          <a:rtl val="0"/>
                        </a:rPr>
                        <a:t>Official DEVELOP introductory clip </a:t>
                      </a:r>
                      <a:endParaRPr lang="en-US" sz="1400" b="0" i="0" u="none" strike="noStrike" cap="none" baseline="0" dirty="0">
                        <a:solidFill>
                          <a:schemeClr val="tx1"/>
                        </a:solidFill>
                        <a:effectLst/>
                        <a:latin typeface="+mn-lt"/>
                        <a:ea typeface="+mn-ea"/>
                        <a:cs typeface="+mn-cs"/>
                        <a:sym typeface="Arial"/>
                        <a:rtl val="0"/>
                      </a:endParaRPr>
                    </a:p>
                  </a:txBody>
                  <a:tcPr marL="91425" marR="91425" marT="91425" marB="91425"/>
                </a:tc>
              </a:tr>
              <a:tr h="898601">
                <a:tc>
                  <a:txBody>
                    <a:bodyPr/>
                    <a:lstStyle/>
                    <a:p>
                      <a:pPr marL="0" lvl="0" algn="l" rtl="0">
                        <a:spcBef>
                          <a:spcPts val="0"/>
                        </a:spcBef>
                        <a:buSzPct val="25000"/>
                        <a:buNone/>
                      </a:pPr>
                      <a:r>
                        <a:rPr lang="en-US" sz="1000" dirty="0" smtClean="0"/>
                        <a:t>Visuals:</a:t>
                      </a:r>
                      <a:endParaRPr lang="en-US" sz="1000" dirty="0"/>
                    </a:p>
                  </a:txBody>
                  <a:tcPr marL="91450" marR="91450" marT="45725" marB="45725"/>
                </a:tc>
                <a:tc>
                  <a:txBody>
                    <a:bodyPr/>
                    <a:lstStyle/>
                    <a:p>
                      <a:r>
                        <a:rPr lang="en-US" sz="1400" b="0" i="0" u="none" strike="noStrike" cap="none" baseline="0" dirty="0" smtClean="0">
                          <a:solidFill>
                            <a:schemeClr val="tx1"/>
                          </a:solidFill>
                          <a:effectLst/>
                          <a:latin typeface="+mn-lt"/>
                          <a:ea typeface="+mn-ea"/>
                          <a:cs typeface="+mn-cs"/>
                          <a:sym typeface="Arial"/>
                          <a:rtl val="0"/>
                        </a:rPr>
                        <a:t>DEVELOP introductory clip fade to white from DEVELOPedia</a:t>
                      </a:r>
                      <a:endParaRPr lang="en-US" sz="1400" b="0" i="0" u="none" strike="noStrike" cap="none" baseline="0" dirty="0">
                        <a:solidFill>
                          <a:schemeClr val="tx1"/>
                        </a:solidFill>
                        <a:effectLst/>
                        <a:latin typeface="+mn-lt"/>
                        <a:ea typeface="+mn-ea"/>
                        <a:cs typeface="+mn-cs"/>
                        <a:sym typeface="Arial"/>
                        <a:rtl val="0"/>
                      </a:endParaRPr>
                    </a:p>
                  </a:txBody>
                  <a:tcPr marL="91425" marR="91425" marT="91425" marB="91425"/>
                </a:tc>
              </a:tr>
              <a:tr h="360470">
                <a:tc>
                  <a:txBody>
                    <a:bodyPr/>
                    <a:lstStyle/>
                    <a:p>
                      <a:pPr marL="0" lvl="0" algn="l" rtl="0">
                        <a:spcBef>
                          <a:spcPts val="0"/>
                        </a:spcBef>
                        <a:buSzPct val="25000"/>
                        <a:buNone/>
                      </a:pPr>
                      <a:r>
                        <a:rPr lang="en-US" sz="1000" dirty="0"/>
                        <a:t>Estimated Scene Duration:</a:t>
                      </a:r>
                    </a:p>
                  </a:txBody>
                  <a:tcPr marL="91450" marR="91450" marT="45725" marB="45725"/>
                </a:tc>
                <a:tc>
                  <a:txBody>
                    <a:bodyPr/>
                    <a:lstStyle/>
                    <a:p>
                      <a:pPr>
                        <a:spcBef>
                          <a:spcPts val="0"/>
                        </a:spcBef>
                        <a:buNone/>
                      </a:pPr>
                      <a:r>
                        <a:rPr lang="en-US" sz="1400" dirty="0" smtClean="0"/>
                        <a:t>8 seconds</a:t>
                      </a:r>
                      <a:endParaRPr lang="en-US" sz="1400" dirty="0"/>
                    </a:p>
                  </a:txBody>
                  <a:tcPr marL="91425" marR="91425" marT="91425" marB="91425"/>
                </a:tc>
              </a:tr>
            </a:tbl>
          </a:graphicData>
        </a:graphic>
      </p:graphicFrame>
      <p:sp>
        <p:nvSpPr>
          <p:cNvPr id="9" name="Title 1"/>
          <p:cNvSpPr txBox="1">
            <a:spLocks/>
          </p:cNvSpPr>
          <p:nvPr/>
        </p:nvSpPr>
        <p:spPr>
          <a:xfrm>
            <a:off x="1398141" y="-51135"/>
            <a:ext cx="6347714" cy="1320800"/>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solidFill>
                  <a:schemeClr val="bg1"/>
                </a:solidFill>
              </a:rPr>
              <a:t>Opening</a:t>
            </a:r>
            <a:endParaRPr lang="en-US" dirty="0">
              <a:solidFill>
                <a:schemeClr val="bg1"/>
              </a:solidFill>
            </a:endParaRPr>
          </a:p>
        </p:txBody>
      </p:sp>
      <p:sp>
        <p:nvSpPr>
          <p:cNvPr id="7" name="Rectangle 6"/>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5" name="Rectangle 4"/>
          <p:cNvSpPr/>
          <p:nvPr/>
        </p:nvSpPr>
        <p:spPr>
          <a:xfrm>
            <a:off x="0" y="0"/>
            <a:ext cx="9144000" cy="5711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8" name="Shape 108"/>
          <p:cNvGraphicFramePr/>
          <p:nvPr>
            <p:extLst>
              <p:ext uri="{D42A27DB-BD31-4B8C-83A1-F6EECF244321}">
                <p14:modId xmlns:p14="http://schemas.microsoft.com/office/powerpoint/2010/main" val="2977226975"/>
              </p:ext>
            </p:extLst>
          </p:nvPr>
        </p:nvGraphicFramePr>
        <p:xfrm>
          <a:off x="248512" y="2478635"/>
          <a:ext cx="8646975" cy="4185101"/>
        </p:xfrm>
        <a:graphic>
          <a:graphicData uri="http://schemas.openxmlformats.org/drawingml/2006/table">
            <a:tbl>
              <a:tblPr firstRow="1" bandRow="1">
                <a:noFill/>
                <a:tableStyleId>{D602DA75-D6AB-4604-A002-09EB5FF84B50}</a:tableStyleId>
              </a:tblPr>
              <a:tblGrid>
                <a:gridCol w="1775700"/>
                <a:gridCol w="6871275"/>
              </a:tblGrid>
              <a:tr h="317975">
                <a:tc gridSpan="2">
                  <a:txBody>
                    <a:bodyPr/>
                    <a:lstStyle/>
                    <a:p>
                      <a:pPr lvl="0" algn="ctr" rtl="0">
                        <a:spcBef>
                          <a:spcPts val="0"/>
                        </a:spcBef>
                        <a:buSzPct val="25000"/>
                        <a:buNone/>
                      </a:pPr>
                      <a:r>
                        <a:rPr lang="en-US" dirty="0"/>
                        <a:t>Scene Elements</a:t>
                      </a:r>
                    </a:p>
                  </a:txBody>
                  <a:tcPr marL="91450" marR="91450" marT="45725" marB="45725"/>
                </a:tc>
                <a:tc hMerge="1">
                  <a:txBody>
                    <a:bodyPr/>
                    <a:lstStyle/>
                    <a:p>
                      <a:endParaRPr lang="en-US"/>
                    </a:p>
                  </a:txBody>
                  <a:tcPr/>
                </a:tc>
              </a:tr>
              <a:tr h="2435425">
                <a:tc>
                  <a:txBody>
                    <a:bodyPr/>
                    <a:lstStyle/>
                    <a:p>
                      <a:pPr marL="0" lvl="0" algn="l" rtl="0">
                        <a:spcBef>
                          <a:spcPts val="0"/>
                        </a:spcBef>
                        <a:buSzPct val="25000"/>
                        <a:buNone/>
                      </a:pPr>
                      <a:r>
                        <a:rPr lang="en-US" sz="1000"/>
                        <a:t>Script:</a:t>
                      </a:r>
                    </a:p>
                  </a:txBody>
                  <a:tcPr marL="91450" marR="91450" marT="45725" marB="45725"/>
                </a:tc>
                <a:tc>
                  <a:txBody>
                    <a:bodyPr/>
                    <a:lstStyle/>
                    <a:p>
                      <a:r>
                        <a:rPr lang="en-US" sz="1400" b="0" i="0" u="none" strike="noStrike" cap="none" baseline="0" dirty="0" smtClean="0">
                          <a:solidFill>
                            <a:schemeClr val="tx1"/>
                          </a:solidFill>
                          <a:effectLst/>
                          <a:latin typeface="+mn-lt"/>
                          <a:ea typeface="+mn-ea"/>
                          <a:cs typeface="+mn-cs"/>
                          <a:sym typeface="Arial"/>
                          <a:rtl val="0"/>
                        </a:rPr>
                        <a:t>Chile’s stark geographical differences across latitudes presents a spectrum of agricultural conditions throughout the entire country. Chile is vulnerable to drought and reliant on irrigation practices in many sub-regions. Balancing the management of supply and demand of water across the country proves a difficult task for the Ministry of Agriculture which works to reduce vulnerability to drought and other agriculture-climate events by disseminating response information that serves as an early warning for decision-makers and stakeholders of the agriculture industry. </a:t>
                      </a:r>
                      <a:endParaRPr lang="en-US" sz="1400" b="0" i="0" u="none" strike="noStrike" cap="none" baseline="0" dirty="0">
                        <a:solidFill>
                          <a:schemeClr val="tx1"/>
                        </a:solidFill>
                        <a:effectLst/>
                        <a:latin typeface="+mn-lt"/>
                        <a:ea typeface="+mn-ea"/>
                        <a:cs typeface="+mn-cs"/>
                        <a:sym typeface="Arial"/>
                        <a:rtl val="0"/>
                      </a:endParaRPr>
                    </a:p>
                  </a:txBody>
                  <a:tcPr marL="91425" marR="91425" marT="91425" marB="91425"/>
                </a:tc>
              </a:tr>
              <a:tr h="987696">
                <a:tc>
                  <a:txBody>
                    <a:bodyPr/>
                    <a:lstStyle/>
                    <a:p>
                      <a:pPr marL="0" lvl="0" algn="l" rtl="0">
                        <a:spcBef>
                          <a:spcPts val="0"/>
                        </a:spcBef>
                        <a:buSzPct val="25000"/>
                        <a:buNone/>
                      </a:pPr>
                      <a:r>
                        <a:rPr lang="en-US" sz="1000" dirty="0" smtClean="0"/>
                        <a:t>Visuals:</a:t>
                      </a:r>
                      <a:endParaRPr lang="en-US" sz="1000" dirty="0"/>
                    </a:p>
                  </a:txBody>
                  <a:tcPr marL="91450" marR="91450" marT="45725" marB="45725"/>
                </a:tc>
                <a:tc>
                  <a:txBody>
                    <a:bodyPr/>
                    <a:lstStyle/>
                    <a:p>
                      <a:pPr>
                        <a:spcBef>
                          <a:spcPts val="0"/>
                        </a:spcBef>
                        <a:buNone/>
                      </a:pPr>
                      <a:r>
                        <a:rPr lang="en-US" sz="1400" b="0" i="0" u="none" strike="noStrike" cap="none" baseline="0" dirty="0" smtClean="0">
                          <a:solidFill>
                            <a:schemeClr val="tx1"/>
                          </a:solidFill>
                          <a:effectLst/>
                          <a:latin typeface="+mn-lt"/>
                          <a:ea typeface="+mn-ea"/>
                          <a:cs typeface="+mn-cs"/>
                          <a:sym typeface="Arial"/>
                          <a:rtl val="0"/>
                        </a:rPr>
                        <a:t>Show stock photos of Chile, maybe a fly through with GEE</a:t>
                      </a:r>
                      <a:endParaRPr lang="en-US" dirty="0"/>
                    </a:p>
                  </a:txBody>
                  <a:tcPr marL="91425" marR="91425" marT="91425" marB="91425"/>
                </a:tc>
              </a:tr>
              <a:tr h="351850">
                <a:tc>
                  <a:txBody>
                    <a:bodyPr/>
                    <a:lstStyle/>
                    <a:p>
                      <a:pPr marL="0" lvl="0" algn="l" rtl="0">
                        <a:spcBef>
                          <a:spcPts val="0"/>
                        </a:spcBef>
                        <a:buSzPct val="25000"/>
                        <a:buNone/>
                      </a:pPr>
                      <a:r>
                        <a:rPr lang="en-US" sz="1000" dirty="0"/>
                        <a:t>Estimated Scene Duration:</a:t>
                      </a:r>
                    </a:p>
                  </a:txBody>
                  <a:tcPr marL="91450" marR="91450" marT="45725" marB="45725"/>
                </a:tc>
                <a:tc>
                  <a:txBody>
                    <a:bodyPr/>
                    <a:lstStyle/>
                    <a:p>
                      <a:pPr>
                        <a:spcBef>
                          <a:spcPts val="0"/>
                        </a:spcBef>
                        <a:buNone/>
                      </a:pPr>
                      <a:endParaRPr lang="en-US" sz="1400" dirty="0"/>
                    </a:p>
                  </a:txBody>
                  <a:tcPr marL="91425" marR="91425" marT="91425" marB="91425"/>
                </a:tc>
              </a:tr>
            </a:tbl>
          </a:graphicData>
        </a:graphic>
      </p:graphicFrame>
      <p:sp>
        <p:nvSpPr>
          <p:cNvPr id="4" name="TextBox 3"/>
          <p:cNvSpPr txBox="1"/>
          <p:nvPr/>
        </p:nvSpPr>
        <p:spPr>
          <a:xfrm>
            <a:off x="3222910" y="1527109"/>
            <a:ext cx="2698175" cy="615553"/>
          </a:xfrm>
          <a:prstGeom prst="rect">
            <a:avLst/>
          </a:prstGeom>
          <a:noFill/>
        </p:spPr>
        <p:txBody>
          <a:bodyPr wrap="none" rtlCol="0">
            <a:spAutoFit/>
          </a:bodyPr>
          <a:lstStyle/>
          <a:p>
            <a:pPr algn="ctr"/>
            <a:r>
              <a:rPr lang="en-US" sz="1200" u="sng" dirty="0" smtClean="0">
                <a:ln w="0"/>
                <a:solidFill>
                  <a:schemeClr val="accent1"/>
                </a:solidFill>
                <a:effectLst>
                  <a:outerShdw blurRad="38100" dist="25400" dir="5400000" algn="ctr" rotWithShape="0">
                    <a:srgbClr val="6E747A">
                      <a:alpha val="43000"/>
                    </a:srgbClr>
                  </a:outerShdw>
                </a:effectLst>
              </a:rPr>
              <a:t>Found In</a:t>
            </a:r>
          </a:p>
          <a:p>
            <a:pPr algn="ctr"/>
            <a:r>
              <a:rPr lang="en-US" sz="1100" dirty="0" smtClean="0">
                <a:ln w="0"/>
                <a:solidFill>
                  <a:schemeClr val="accent1"/>
                </a:solidFill>
                <a:effectLst>
                  <a:outerShdw blurRad="38100" dist="25400" dir="5400000" algn="ctr" rotWithShape="0">
                    <a:srgbClr val="6E747A">
                      <a:alpha val="43000"/>
                    </a:srgbClr>
                  </a:outerShdw>
                </a:effectLst>
              </a:rPr>
              <a:t>Proposal: Community </a:t>
            </a:r>
            <a:r>
              <a:rPr lang="en-US" sz="1100" dirty="0">
                <a:ln w="0"/>
                <a:solidFill>
                  <a:schemeClr val="accent1"/>
                </a:solidFill>
                <a:effectLst>
                  <a:outerShdw blurRad="38100" dist="25400" dir="5400000" algn="ctr" rotWithShape="0">
                    <a:srgbClr val="6E747A">
                      <a:alpha val="43000"/>
                    </a:srgbClr>
                  </a:outerShdw>
                </a:effectLst>
              </a:rPr>
              <a:t>C</a:t>
            </a:r>
            <a:r>
              <a:rPr lang="en-US" sz="1100" dirty="0" smtClean="0">
                <a:ln w="0"/>
                <a:solidFill>
                  <a:schemeClr val="accent1"/>
                </a:solidFill>
                <a:effectLst>
                  <a:outerShdw blurRad="38100" dist="25400" dir="5400000" algn="ctr" rotWithShape="0">
                    <a:srgbClr val="6E747A">
                      <a:alpha val="43000"/>
                    </a:srgbClr>
                  </a:outerShdw>
                </a:effectLst>
              </a:rPr>
              <a:t>oncerns</a:t>
            </a:r>
          </a:p>
          <a:p>
            <a:pPr algn="ctr"/>
            <a:r>
              <a:rPr lang="en-US" sz="1100" dirty="0" smtClean="0">
                <a:ln w="0"/>
                <a:solidFill>
                  <a:schemeClr val="accent1"/>
                </a:solidFill>
                <a:effectLst>
                  <a:outerShdw blurRad="38100" dist="25400" dir="5400000" algn="ctr" rotWithShape="0">
                    <a:srgbClr val="6E747A">
                      <a:alpha val="43000"/>
                    </a:srgbClr>
                  </a:outerShdw>
                </a:effectLst>
              </a:rPr>
              <a:t>Project Summary: Community Concerns</a:t>
            </a:r>
            <a:endParaRPr lang="en-US" sz="1100" dirty="0">
              <a:ln w="0"/>
              <a:solidFill>
                <a:schemeClr val="accent1"/>
              </a:solidFill>
              <a:effectLst>
                <a:outerShdw blurRad="38100" dist="25400" dir="5400000" algn="ctr" rotWithShape="0">
                  <a:srgbClr val="6E747A">
                    <a:alpha val="43000"/>
                  </a:srgbClr>
                </a:outerShdw>
              </a:effectLst>
            </a:endParaRPr>
          </a:p>
        </p:txBody>
      </p:sp>
      <p:sp>
        <p:nvSpPr>
          <p:cNvPr id="9" name="Title 1"/>
          <p:cNvSpPr txBox="1">
            <a:spLocks/>
          </p:cNvSpPr>
          <p:nvPr/>
        </p:nvSpPr>
        <p:spPr>
          <a:xfrm>
            <a:off x="1398141" y="-18706"/>
            <a:ext cx="6347714" cy="589871"/>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solidFill>
                  <a:schemeClr val="bg1"/>
                </a:solidFill>
              </a:rPr>
              <a:t>Community Concerns</a:t>
            </a:r>
          </a:p>
          <a:p>
            <a:pPr algn="ctr"/>
            <a:endParaRPr lang="en-US" sz="2000" dirty="0" smtClean="0">
              <a:solidFill>
                <a:schemeClr val="accent4">
                  <a:lumMod val="75000"/>
                </a:schemeClr>
              </a:solidFill>
            </a:endParaRPr>
          </a:p>
        </p:txBody>
      </p:sp>
      <p:sp>
        <p:nvSpPr>
          <p:cNvPr id="6" name="Rectangle 5"/>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749300" y="870851"/>
            <a:ext cx="7683500" cy="615553"/>
          </a:xfrm>
          <a:prstGeom prst="rect">
            <a:avLst/>
          </a:prstGeom>
          <a:noFill/>
        </p:spPr>
        <p:txBody>
          <a:bodyPr wrap="square" rtlCol="0">
            <a:spAutoFit/>
          </a:bodyPr>
          <a:lstStyle/>
          <a:p>
            <a:pPr algn="ctr"/>
            <a:r>
              <a:rPr lang="en-US" sz="2000" dirty="0">
                <a:solidFill>
                  <a:schemeClr val="accent1">
                    <a:lumMod val="75000"/>
                  </a:schemeClr>
                </a:solidFill>
              </a:rPr>
              <a:t>Why is this project important? What are the community concerns?</a:t>
            </a:r>
          </a:p>
          <a:p>
            <a:endParaRPr lang="en-US" dirty="0"/>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5" name="Rectangle 4"/>
          <p:cNvSpPr/>
          <p:nvPr/>
        </p:nvSpPr>
        <p:spPr>
          <a:xfrm>
            <a:off x="0" y="0"/>
            <a:ext cx="9144000" cy="5711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8" name="Shape 108"/>
          <p:cNvGraphicFramePr/>
          <p:nvPr>
            <p:extLst>
              <p:ext uri="{D42A27DB-BD31-4B8C-83A1-F6EECF244321}">
                <p14:modId xmlns:p14="http://schemas.microsoft.com/office/powerpoint/2010/main" val="1230408083"/>
              </p:ext>
            </p:extLst>
          </p:nvPr>
        </p:nvGraphicFramePr>
        <p:xfrm>
          <a:off x="248512" y="2478635"/>
          <a:ext cx="8646975" cy="4185101"/>
        </p:xfrm>
        <a:graphic>
          <a:graphicData uri="http://schemas.openxmlformats.org/drawingml/2006/table">
            <a:tbl>
              <a:tblPr firstRow="1" bandRow="1">
                <a:noFill/>
                <a:tableStyleId>{D602DA75-D6AB-4604-A002-09EB5FF84B50}</a:tableStyleId>
              </a:tblPr>
              <a:tblGrid>
                <a:gridCol w="1775700"/>
                <a:gridCol w="6871275"/>
              </a:tblGrid>
              <a:tr h="317975">
                <a:tc gridSpan="2">
                  <a:txBody>
                    <a:bodyPr/>
                    <a:lstStyle/>
                    <a:p>
                      <a:pPr lvl="0" algn="ctr" rtl="0">
                        <a:spcBef>
                          <a:spcPts val="0"/>
                        </a:spcBef>
                        <a:buSzPct val="25000"/>
                        <a:buNone/>
                      </a:pPr>
                      <a:r>
                        <a:rPr lang="en-US" dirty="0"/>
                        <a:t>Scene Elements</a:t>
                      </a:r>
                    </a:p>
                  </a:txBody>
                  <a:tcPr marL="91450" marR="91450" marT="45725" marB="45725"/>
                </a:tc>
                <a:tc hMerge="1">
                  <a:txBody>
                    <a:bodyPr/>
                    <a:lstStyle/>
                    <a:p>
                      <a:endParaRPr lang="en-US"/>
                    </a:p>
                  </a:txBody>
                  <a:tcPr/>
                </a:tc>
              </a:tr>
              <a:tr h="2435425">
                <a:tc>
                  <a:txBody>
                    <a:bodyPr/>
                    <a:lstStyle/>
                    <a:p>
                      <a:pPr marL="0" lvl="0" algn="l" rtl="0">
                        <a:spcBef>
                          <a:spcPts val="0"/>
                        </a:spcBef>
                        <a:buSzPct val="25000"/>
                        <a:buNone/>
                      </a:pPr>
                      <a:r>
                        <a:rPr lang="en-US" sz="1000"/>
                        <a:t>Script:</a:t>
                      </a:r>
                    </a:p>
                  </a:txBody>
                  <a:tcPr marL="91450" marR="91450" marT="45725" marB="45725"/>
                </a:tc>
                <a:tc>
                  <a:txBody>
                    <a:bodyPr/>
                    <a:lstStyle/>
                    <a:p>
                      <a:r>
                        <a:rPr lang="en-US" sz="1400" b="0" i="0" u="none" strike="noStrike" cap="none" baseline="0" dirty="0" smtClean="0">
                          <a:solidFill>
                            <a:schemeClr val="tx1"/>
                          </a:solidFill>
                          <a:effectLst/>
                          <a:latin typeface="+mn-lt"/>
                          <a:ea typeface="+mn-ea"/>
                          <a:cs typeface="+mn-cs"/>
                          <a:sym typeface="Arial"/>
                          <a:rtl val="0"/>
                        </a:rPr>
                        <a:t>The Chile Water Resources team at Ames research center partnered with the </a:t>
                      </a:r>
                      <a:r>
                        <a:rPr lang="en-US" sz="1400" b="0" i="0" u="none" strike="noStrike" cap="none" baseline="0" dirty="0" err="1" smtClean="0">
                          <a:solidFill>
                            <a:schemeClr val="tx1"/>
                          </a:solidFill>
                          <a:effectLst/>
                          <a:latin typeface="+mn-lt"/>
                          <a:ea typeface="+mn-ea"/>
                          <a:cs typeface="+mn-cs"/>
                          <a:sym typeface="Arial"/>
                          <a:rtl val="0"/>
                        </a:rPr>
                        <a:t>Ministerio</a:t>
                      </a:r>
                      <a:r>
                        <a:rPr lang="en-US" sz="1400" b="0" i="0" u="none" strike="noStrike" cap="none" baseline="0" dirty="0" smtClean="0">
                          <a:solidFill>
                            <a:schemeClr val="tx1"/>
                          </a:solidFill>
                          <a:effectLst/>
                          <a:latin typeface="+mn-lt"/>
                          <a:ea typeface="+mn-ea"/>
                          <a:cs typeface="+mn-cs"/>
                          <a:sym typeface="Arial"/>
                          <a:rtl val="0"/>
                        </a:rPr>
                        <a:t> de </a:t>
                      </a:r>
                      <a:r>
                        <a:rPr lang="en-US" sz="1400" b="0" i="0" u="none" strike="noStrike" cap="none" baseline="0" dirty="0" err="1" smtClean="0">
                          <a:solidFill>
                            <a:schemeClr val="tx1"/>
                          </a:solidFill>
                          <a:effectLst/>
                          <a:latin typeface="+mn-lt"/>
                          <a:ea typeface="+mn-ea"/>
                          <a:cs typeface="+mn-cs"/>
                          <a:sym typeface="Arial"/>
                          <a:rtl val="0"/>
                        </a:rPr>
                        <a:t>Agricutura</a:t>
                      </a:r>
                      <a:r>
                        <a:rPr lang="en-US" sz="1400" b="0" i="0" u="none" strike="noStrike" cap="none" baseline="0" dirty="0" smtClean="0">
                          <a:solidFill>
                            <a:schemeClr val="tx1"/>
                          </a:solidFill>
                          <a:effectLst/>
                          <a:latin typeface="+mn-lt"/>
                          <a:ea typeface="+mn-ea"/>
                          <a:cs typeface="+mn-cs"/>
                          <a:sym typeface="Arial"/>
                          <a:rtl val="0"/>
                        </a:rPr>
                        <a:t> to incorporated hydrological and agricultural data derived from NASA EO into Chile’s drought monitoring and decision-making processes using Google Earth Engine. </a:t>
                      </a:r>
                      <a:endParaRPr lang="en-US" sz="1400" b="0" i="0" u="none" strike="noStrike" cap="none" baseline="0" dirty="0">
                        <a:solidFill>
                          <a:schemeClr val="tx1"/>
                        </a:solidFill>
                        <a:effectLst/>
                        <a:latin typeface="+mn-lt"/>
                        <a:ea typeface="+mn-ea"/>
                        <a:cs typeface="+mn-cs"/>
                        <a:sym typeface="Arial"/>
                        <a:rtl val="0"/>
                      </a:endParaRPr>
                    </a:p>
                  </a:txBody>
                  <a:tcPr marL="91425" marR="91425" marT="91425" marB="91425"/>
                </a:tc>
              </a:tr>
              <a:tr h="987696">
                <a:tc>
                  <a:txBody>
                    <a:bodyPr/>
                    <a:lstStyle/>
                    <a:p>
                      <a:pPr marL="0" lvl="0" algn="l" rtl="0">
                        <a:spcBef>
                          <a:spcPts val="0"/>
                        </a:spcBef>
                        <a:buSzPct val="25000"/>
                        <a:buNone/>
                      </a:pPr>
                      <a:r>
                        <a:rPr lang="en-US" sz="1000" dirty="0" smtClean="0"/>
                        <a:t>Visuals:</a:t>
                      </a:r>
                      <a:endParaRPr lang="en-US" sz="1000" dirty="0"/>
                    </a:p>
                  </a:txBody>
                  <a:tcPr marL="91450" marR="91450" marT="45725" marB="45725"/>
                </a:tc>
                <a:tc>
                  <a:txBody>
                    <a:bodyPr/>
                    <a:lstStyle/>
                    <a:p>
                      <a:pPr>
                        <a:spcBef>
                          <a:spcPts val="0"/>
                        </a:spcBef>
                        <a:buNone/>
                      </a:pPr>
                      <a:r>
                        <a:rPr lang="en-US" sz="1400" b="0" i="0" u="none" strike="noStrike" cap="none" baseline="0" dirty="0" smtClean="0">
                          <a:solidFill>
                            <a:schemeClr val="tx1"/>
                          </a:solidFill>
                          <a:effectLst/>
                          <a:latin typeface="+mn-lt"/>
                          <a:ea typeface="+mn-ea"/>
                          <a:cs typeface="+mn-cs"/>
                          <a:sym typeface="Arial"/>
                          <a:rtl val="0"/>
                        </a:rPr>
                        <a:t>Picture of team with names flying on the screen, Photos of </a:t>
                      </a:r>
                      <a:r>
                        <a:rPr lang="en-US" sz="1400" b="0" i="0" u="none" strike="noStrike" cap="none" baseline="0" dirty="0" err="1" smtClean="0">
                          <a:solidFill>
                            <a:schemeClr val="tx1"/>
                          </a:solidFill>
                          <a:effectLst/>
                          <a:latin typeface="+mn-lt"/>
                          <a:ea typeface="+mn-ea"/>
                          <a:cs typeface="+mn-cs"/>
                          <a:sym typeface="Arial"/>
                          <a:rtl val="0"/>
                        </a:rPr>
                        <a:t>Ministerio</a:t>
                      </a:r>
                      <a:r>
                        <a:rPr lang="en-US" sz="1400" b="0" i="0" u="none" strike="noStrike" cap="none" baseline="0" dirty="0" smtClean="0">
                          <a:solidFill>
                            <a:schemeClr val="tx1"/>
                          </a:solidFill>
                          <a:effectLst/>
                          <a:latin typeface="+mn-lt"/>
                          <a:ea typeface="+mn-ea"/>
                          <a:cs typeface="+mn-cs"/>
                          <a:sym typeface="Arial"/>
                          <a:rtl val="0"/>
                        </a:rPr>
                        <a:t> de </a:t>
                      </a:r>
                      <a:r>
                        <a:rPr lang="en-US" sz="1400" b="0" i="0" u="none" strike="noStrike" cap="none" baseline="0" dirty="0" err="1" smtClean="0">
                          <a:solidFill>
                            <a:schemeClr val="tx1"/>
                          </a:solidFill>
                          <a:effectLst/>
                          <a:latin typeface="+mn-lt"/>
                          <a:ea typeface="+mn-ea"/>
                          <a:cs typeface="+mn-cs"/>
                          <a:sym typeface="Arial"/>
                          <a:rtl val="0"/>
                        </a:rPr>
                        <a:t>Agricutura</a:t>
                      </a:r>
                      <a:r>
                        <a:rPr lang="en-US" sz="1400" b="0" i="0" u="none" strike="noStrike" cap="none" baseline="0" dirty="0" smtClean="0">
                          <a:solidFill>
                            <a:schemeClr val="tx1"/>
                          </a:solidFill>
                          <a:effectLst/>
                          <a:latin typeface="+mn-lt"/>
                          <a:ea typeface="+mn-ea"/>
                          <a:cs typeface="+mn-cs"/>
                          <a:sym typeface="Arial"/>
                          <a:rtl val="0"/>
                        </a:rPr>
                        <a:t> maybe their flag. Then PowerPoint with objectives.</a:t>
                      </a:r>
                      <a:endParaRPr lang="en-US" sz="1400" dirty="0"/>
                    </a:p>
                  </a:txBody>
                  <a:tcPr marL="91425" marR="91425" marT="91425" marB="91425"/>
                </a:tc>
              </a:tr>
              <a:tr h="351850">
                <a:tc>
                  <a:txBody>
                    <a:bodyPr/>
                    <a:lstStyle/>
                    <a:p>
                      <a:pPr marL="0" lvl="0" algn="l" rtl="0">
                        <a:spcBef>
                          <a:spcPts val="0"/>
                        </a:spcBef>
                        <a:buSzPct val="25000"/>
                        <a:buNone/>
                      </a:pPr>
                      <a:r>
                        <a:rPr lang="en-US" sz="1000" dirty="0"/>
                        <a:t>Estimated Scene Duration:</a:t>
                      </a:r>
                    </a:p>
                  </a:txBody>
                  <a:tcPr marL="91450" marR="91450" marT="45725" marB="45725"/>
                </a:tc>
                <a:tc>
                  <a:txBody>
                    <a:bodyPr/>
                    <a:lstStyle/>
                    <a:p>
                      <a:pPr>
                        <a:spcBef>
                          <a:spcPts val="0"/>
                        </a:spcBef>
                        <a:buNone/>
                      </a:pPr>
                      <a:endParaRPr lang="en-US" sz="1400" dirty="0"/>
                    </a:p>
                  </a:txBody>
                  <a:tcPr marL="91425" marR="91425" marT="91425" marB="91425"/>
                </a:tc>
              </a:tr>
            </a:tbl>
          </a:graphicData>
        </a:graphic>
      </p:graphicFrame>
      <p:sp>
        <p:nvSpPr>
          <p:cNvPr id="4" name="TextBox 3"/>
          <p:cNvSpPr txBox="1"/>
          <p:nvPr/>
        </p:nvSpPr>
        <p:spPr>
          <a:xfrm>
            <a:off x="3293441" y="1513250"/>
            <a:ext cx="2557110" cy="615553"/>
          </a:xfrm>
          <a:prstGeom prst="rect">
            <a:avLst/>
          </a:prstGeom>
          <a:noFill/>
        </p:spPr>
        <p:txBody>
          <a:bodyPr wrap="none" rtlCol="0">
            <a:spAutoFit/>
          </a:bodyPr>
          <a:lstStyle/>
          <a:p>
            <a:pPr algn="ctr"/>
            <a:r>
              <a:rPr lang="en-US" sz="1200" u="sng" dirty="0" smtClean="0">
                <a:ln w="0"/>
                <a:solidFill>
                  <a:schemeClr val="accent1"/>
                </a:solidFill>
                <a:effectLst>
                  <a:outerShdw blurRad="38100" dist="25400" dir="5400000" algn="ctr" rotWithShape="0">
                    <a:srgbClr val="6E747A">
                      <a:alpha val="43000"/>
                    </a:srgbClr>
                  </a:outerShdw>
                </a:effectLst>
              </a:rPr>
              <a:t>Found In</a:t>
            </a:r>
          </a:p>
          <a:p>
            <a:pPr algn="ctr"/>
            <a:r>
              <a:rPr lang="en-US" sz="1100" dirty="0" smtClean="0">
                <a:ln w="0"/>
                <a:solidFill>
                  <a:schemeClr val="accent1"/>
                </a:solidFill>
                <a:effectLst>
                  <a:outerShdw blurRad="38100" dist="25400" dir="5400000" algn="ctr" rotWithShape="0">
                    <a:srgbClr val="6E747A">
                      <a:alpha val="43000"/>
                    </a:srgbClr>
                  </a:outerShdw>
                </a:effectLst>
              </a:rPr>
              <a:t>Proposal: </a:t>
            </a:r>
            <a:r>
              <a:rPr lang="en-US" sz="1100" dirty="0">
                <a:ln w="0"/>
                <a:solidFill>
                  <a:schemeClr val="accent1"/>
                </a:solidFill>
                <a:effectLst>
                  <a:outerShdw blurRad="38100" dist="25400" dir="5400000" algn="ctr" rotWithShape="0">
                    <a:srgbClr val="6E747A">
                      <a:alpha val="43000"/>
                    </a:srgbClr>
                  </a:outerShdw>
                </a:effectLst>
              </a:rPr>
              <a:t>Project Synopsis</a:t>
            </a:r>
          </a:p>
          <a:p>
            <a:pPr algn="ctr"/>
            <a:r>
              <a:rPr lang="en-US" sz="1100" dirty="0">
                <a:ln w="0"/>
                <a:solidFill>
                  <a:schemeClr val="accent1"/>
                </a:solidFill>
                <a:effectLst>
                  <a:outerShdw blurRad="38100" dist="25400" dir="5400000" algn="ctr" rotWithShape="0">
                    <a:srgbClr val="6E747A">
                      <a:alpha val="43000"/>
                    </a:srgbClr>
                  </a:outerShdw>
                </a:effectLst>
              </a:rPr>
              <a:t>Project </a:t>
            </a:r>
            <a:r>
              <a:rPr lang="en-US" sz="1100" dirty="0" smtClean="0">
                <a:ln w="0"/>
                <a:solidFill>
                  <a:schemeClr val="accent1"/>
                </a:solidFill>
                <a:effectLst>
                  <a:outerShdw blurRad="38100" dist="25400" dir="5400000" algn="ctr" rotWithShape="0">
                    <a:srgbClr val="6E747A">
                      <a:alpha val="43000"/>
                    </a:srgbClr>
                  </a:outerShdw>
                </a:effectLst>
              </a:rPr>
              <a:t>Summary: </a:t>
            </a:r>
            <a:r>
              <a:rPr lang="en-US" sz="1100" dirty="0">
                <a:ln w="0"/>
                <a:solidFill>
                  <a:schemeClr val="accent1"/>
                </a:solidFill>
                <a:effectLst>
                  <a:outerShdw blurRad="38100" dist="25400" dir="5400000" algn="ctr" rotWithShape="0">
                    <a:srgbClr val="6E747A">
                      <a:alpha val="43000"/>
                    </a:srgbClr>
                  </a:outerShdw>
                </a:effectLst>
              </a:rPr>
              <a:t>Objective Overview</a:t>
            </a:r>
          </a:p>
        </p:txBody>
      </p:sp>
      <p:sp>
        <p:nvSpPr>
          <p:cNvPr id="9" name="Title 1"/>
          <p:cNvSpPr txBox="1">
            <a:spLocks/>
          </p:cNvSpPr>
          <p:nvPr/>
        </p:nvSpPr>
        <p:spPr>
          <a:xfrm>
            <a:off x="1398139" y="-43882"/>
            <a:ext cx="6347714" cy="615047"/>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solidFill>
                  <a:schemeClr val="bg1"/>
                </a:solidFill>
              </a:rPr>
              <a:t>Team / Project Objectives</a:t>
            </a:r>
          </a:p>
        </p:txBody>
      </p:sp>
      <p:sp>
        <p:nvSpPr>
          <p:cNvPr id="6" name="Rectangle 5"/>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248512" y="898829"/>
            <a:ext cx="8646975" cy="615553"/>
          </a:xfrm>
          <a:prstGeom prst="rect">
            <a:avLst/>
          </a:prstGeom>
          <a:noFill/>
        </p:spPr>
        <p:txBody>
          <a:bodyPr wrap="square" rtlCol="0">
            <a:spAutoFit/>
          </a:bodyPr>
          <a:lstStyle/>
          <a:p>
            <a:pPr algn="ctr"/>
            <a:r>
              <a:rPr lang="en-US" sz="2000" dirty="0">
                <a:solidFill>
                  <a:schemeClr val="accent1">
                    <a:lumMod val="75000"/>
                  </a:schemeClr>
                </a:solidFill>
              </a:rPr>
              <a:t>What are the objectives of this project?</a:t>
            </a:r>
          </a:p>
          <a:p>
            <a:endParaRPr lang="en-US" dirty="0"/>
          </a:p>
        </p:txBody>
      </p:sp>
    </p:spTree>
    <p:extLst>
      <p:ext uri="{BB962C8B-B14F-4D97-AF65-F5344CB8AC3E}">
        <p14:creationId xmlns:p14="http://schemas.microsoft.com/office/powerpoint/2010/main" val="2550521076"/>
      </p:ext>
    </p:extLst>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5" name="Rectangle 4"/>
          <p:cNvSpPr/>
          <p:nvPr/>
        </p:nvSpPr>
        <p:spPr>
          <a:xfrm>
            <a:off x="0" y="0"/>
            <a:ext cx="9144000" cy="5711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8" name="Shape 108"/>
          <p:cNvGraphicFramePr/>
          <p:nvPr>
            <p:extLst>
              <p:ext uri="{D42A27DB-BD31-4B8C-83A1-F6EECF244321}">
                <p14:modId xmlns:p14="http://schemas.microsoft.com/office/powerpoint/2010/main" val="1571150558"/>
              </p:ext>
            </p:extLst>
          </p:nvPr>
        </p:nvGraphicFramePr>
        <p:xfrm>
          <a:off x="248512" y="2478635"/>
          <a:ext cx="8646975" cy="4185101"/>
        </p:xfrm>
        <a:graphic>
          <a:graphicData uri="http://schemas.openxmlformats.org/drawingml/2006/table">
            <a:tbl>
              <a:tblPr firstRow="1" bandRow="1">
                <a:noFill/>
                <a:tableStyleId>{D602DA75-D6AB-4604-A002-09EB5FF84B50}</a:tableStyleId>
              </a:tblPr>
              <a:tblGrid>
                <a:gridCol w="1775700"/>
                <a:gridCol w="6871275"/>
              </a:tblGrid>
              <a:tr h="317975">
                <a:tc gridSpan="2">
                  <a:txBody>
                    <a:bodyPr/>
                    <a:lstStyle/>
                    <a:p>
                      <a:pPr lvl="0" algn="ctr" rtl="0">
                        <a:spcBef>
                          <a:spcPts val="0"/>
                        </a:spcBef>
                        <a:buSzPct val="25000"/>
                        <a:buNone/>
                      </a:pPr>
                      <a:r>
                        <a:rPr lang="en-US" dirty="0"/>
                        <a:t>Scene Elements</a:t>
                      </a:r>
                    </a:p>
                  </a:txBody>
                  <a:tcPr marL="91450" marR="91450" marT="45725" marB="45725"/>
                </a:tc>
                <a:tc hMerge="1">
                  <a:txBody>
                    <a:bodyPr/>
                    <a:lstStyle/>
                    <a:p>
                      <a:endParaRPr lang="en-US"/>
                    </a:p>
                  </a:txBody>
                  <a:tcPr/>
                </a:tc>
              </a:tr>
              <a:tr h="2435425">
                <a:tc>
                  <a:txBody>
                    <a:bodyPr/>
                    <a:lstStyle/>
                    <a:p>
                      <a:pPr marL="0" lvl="0" algn="l" rtl="0">
                        <a:spcBef>
                          <a:spcPts val="0"/>
                        </a:spcBef>
                        <a:buSzPct val="25000"/>
                        <a:buNone/>
                      </a:pPr>
                      <a:r>
                        <a:rPr lang="en-US" sz="1000"/>
                        <a:t>Script:</a:t>
                      </a:r>
                    </a:p>
                  </a:txBody>
                  <a:tcPr marL="91450" marR="91450" marT="45725" marB="45725"/>
                </a:tc>
                <a:tc>
                  <a:txBody>
                    <a:bodyPr/>
                    <a:lstStyle/>
                    <a:p>
                      <a:r>
                        <a:rPr lang="en-US" sz="1400" b="0" i="0" u="none" strike="noStrike" cap="none" baseline="0" dirty="0" smtClean="0">
                          <a:solidFill>
                            <a:schemeClr val="tx1"/>
                          </a:solidFill>
                          <a:effectLst/>
                          <a:latin typeface="+mn-lt"/>
                          <a:ea typeface="+mn-ea"/>
                          <a:cs typeface="+mn-cs"/>
                          <a:sym typeface="Arial"/>
                          <a:rtl val="0"/>
                        </a:rPr>
                        <a:t>Currently Chile utilizes existing Climate Data Library (CDL) to serve as a drought observatory for the country and agricultural community. Using information derived from the CDL the Ministry informs farmers and stakeholders of the best irrigation practices for their specific geographic regions. Although some of this information is derived from remote sensing the Ministry seeks to enhance their dataset by incorporating soil moisture, snow cover, and snow water equivalent collected from NASA EOs. </a:t>
                      </a:r>
                      <a:endParaRPr lang="en-US" sz="1400" b="0" i="0" u="none" strike="noStrike" cap="none" baseline="0" dirty="0">
                        <a:solidFill>
                          <a:schemeClr val="tx1"/>
                        </a:solidFill>
                        <a:effectLst/>
                        <a:latin typeface="+mn-lt"/>
                        <a:ea typeface="+mn-ea"/>
                        <a:cs typeface="+mn-cs"/>
                        <a:sym typeface="Arial"/>
                        <a:rtl val="0"/>
                      </a:endParaRPr>
                    </a:p>
                  </a:txBody>
                  <a:tcPr marL="91425" marR="91425" marT="91425" marB="91425"/>
                </a:tc>
              </a:tr>
              <a:tr h="987696">
                <a:tc>
                  <a:txBody>
                    <a:bodyPr/>
                    <a:lstStyle/>
                    <a:p>
                      <a:pPr marL="0" lvl="0" algn="l" rtl="0">
                        <a:spcBef>
                          <a:spcPts val="0"/>
                        </a:spcBef>
                        <a:buSzPct val="25000"/>
                        <a:buNone/>
                      </a:pPr>
                      <a:r>
                        <a:rPr lang="en-US" sz="1000" dirty="0" smtClean="0"/>
                        <a:t>Visuals:</a:t>
                      </a:r>
                      <a:endParaRPr lang="en-US" sz="1000" dirty="0"/>
                    </a:p>
                  </a:txBody>
                  <a:tcPr marL="91450" marR="91450" marT="45725" marB="45725"/>
                </a:tc>
                <a:tc>
                  <a:txBody>
                    <a:bodyPr/>
                    <a:lstStyle/>
                    <a:p>
                      <a:pPr>
                        <a:spcBef>
                          <a:spcPts val="0"/>
                        </a:spcBef>
                        <a:buNone/>
                      </a:pPr>
                      <a:r>
                        <a:rPr lang="en-US" sz="1400" b="0" i="0" u="none" strike="noStrike" cap="none" baseline="0" dirty="0" smtClean="0">
                          <a:solidFill>
                            <a:schemeClr val="tx1"/>
                          </a:solidFill>
                          <a:effectLst/>
                          <a:latin typeface="+mn-lt"/>
                          <a:ea typeface="+mn-ea"/>
                          <a:cs typeface="+mn-cs"/>
                          <a:sym typeface="Arial"/>
                          <a:rtl val="0"/>
                        </a:rPr>
                        <a:t>Potential interview with partners, Images of CDL, stock footage of farmers and Chile ag, NASA satellites orbiting world.</a:t>
                      </a:r>
                      <a:endParaRPr lang="en-US" sz="1400" dirty="0"/>
                    </a:p>
                  </a:txBody>
                  <a:tcPr marL="91425" marR="91425" marT="91425" marB="91425"/>
                </a:tc>
              </a:tr>
              <a:tr h="351850">
                <a:tc>
                  <a:txBody>
                    <a:bodyPr/>
                    <a:lstStyle/>
                    <a:p>
                      <a:pPr marL="0" lvl="0" algn="l" rtl="0">
                        <a:spcBef>
                          <a:spcPts val="0"/>
                        </a:spcBef>
                        <a:buSzPct val="25000"/>
                        <a:buNone/>
                      </a:pPr>
                      <a:r>
                        <a:rPr lang="en-US" sz="1000" dirty="0"/>
                        <a:t>Estimated Scene Duration:</a:t>
                      </a:r>
                    </a:p>
                  </a:txBody>
                  <a:tcPr marL="91450" marR="91450" marT="45725" marB="45725"/>
                </a:tc>
                <a:tc>
                  <a:txBody>
                    <a:bodyPr/>
                    <a:lstStyle/>
                    <a:p>
                      <a:pPr>
                        <a:spcBef>
                          <a:spcPts val="0"/>
                        </a:spcBef>
                        <a:buNone/>
                      </a:pPr>
                      <a:endParaRPr lang="en-US" sz="1400" dirty="0"/>
                    </a:p>
                  </a:txBody>
                  <a:tcPr marL="91425" marR="91425" marT="91425" marB="91425"/>
                </a:tc>
              </a:tr>
            </a:tbl>
          </a:graphicData>
        </a:graphic>
      </p:graphicFrame>
      <p:sp>
        <p:nvSpPr>
          <p:cNvPr id="4" name="TextBox 3"/>
          <p:cNvSpPr txBox="1"/>
          <p:nvPr/>
        </p:nvSpPr>
        <p:spPr>
          <a:xfrm>
            <a:off x="1555785" y="1546193"/>
            <a:ext cx="6032427" cy="784830"/>
          </a:xfrm>
          <a:prstGeom prst="rect">
            <a:avLst/>
          </a:prstGeom>
          <a:noFill/>
        </p:spPr>
        <p:txBody>
          <a:bodyPr wrap="square" rtlCol="0">
            <a:spAutoFit/>
          </a:bodyPr>
          <a:lstStyle/>
          <a:p>
            <a:pPr algn="ctr"/>
            <a:r>
              <a:rPr lang="en-US" sz="1200" u="sng" dirty="0" smtClean="0">
                <a:ln w="0"/>
                <a:solidFill>
                  <a:schemeClr val="accent1"/>
                </a:solidFill>
                <a:effectLst>
                  <a:outerShdw blurRad="38100" dist="25400" dir="5400000" algn="ctr" rotWithShape="0">
                    <a:srgbClr val="6E747A">
                      <a:alpha val="43000"/>
                    </a:srgbClr>
                  </a:outerShdw>
                </a:effectLst>
              </a:rPr>
              <a:t>Found In</a:t>
            </a:r>
          </a:p>
          <a:p>
            <a:pPr algn="ctr"/>
            <a:r>
              <a:rPr lang="en-US" sz="1100" dirty="0" smtClean="0">
                <a:ln w="0"/>
                <a:solidFill>
                  <a:schemeClr val="accent1"/>
                </a:solidFill>
                <a:effectLst>
                  <a:outerShdw blurRad="38100" dist="25400" dir="5400000" algn="ctr" rotWithShape="0">
                    <a:srgbClr val="6E747A">
                      <a:alpha val="43000"/>
                    </a:srgbClr>
                  </a:outerShdw>
                </a:effectLst>
              </a:rPr>
              <a:t>Proposal: End-User’s </a:t>
            </a:r>
            <a:r>
              <a:rPr lang="en-US" sz="1100" dirty="0">
                <a:ln w="0"/>
                <a:solidFill>
                  <a:schemeClr val="accent1"/>
                </a:solidFill>
                <a:effectLst>
                  <a:outerShdw blurRad="38100" dist="25400" dir="5400000" algn="ctr" rotWithShape="0">
                    <a:srgbClr val="6E747A">
                      <a:alpha val="43000"/>
                    </a:srgbClr>
                  </a:outerShdw>
                </a:effectLst>
              </a:rPr>
              <a:t>current Decision-Making </a:t>
            </a:r>
            <a:r>
              <a:rPr lang="en-US" sz="1100" dirty="0" smtClean="0">
                <a:ln w="0"/>
                <a:solidFill>
                  <a:schemeClr val="accent1"/>
                </a:solidFill>
                <a:effectLst>
                  <a:outerShdw blurRad="38100" dist="25400" dir="5400000" algn="ctr" rotWithShape="0">
                    <a:srgbClr val="6E747A">
                      <a:alpha val="43000"/>
                    </a:srgbClr>
                  </a:outerShdw>
                </a:effectLst>
              </a:rPr>
              <a:t>Process     </a:t>
            </a:r>
          </a:p>
          <a:p>
            <a:pPr algn="ctr"/>
            <a:r>
              <a:rPr lang="en-US" sz="1100" dirty="0" smtClean="0">
                <a:ln w="0"/>
                <a:solidFill>
                  <a:schemeClr val="accent1"/>
                </a:solidFill>
                <a:effectLst>
                  <a:outerShdw blurRad="38100" dist="25400" dir="5400000" algn="ctr" rotWithShape="0">
                    <a:srgbClr val="6E747A">
                      <a:alpha val="43000"/>
                    </a:srgbClr>
                  </a:outerShdw>
                </a:effectLst>
              </a:rPr>
              <a:t>End-User’s </a:t>
            </a:r>
            <a:r>
              <a:rPr lang="en-US" sz="1100" dirty="0">
                <a:ln w="0"/>
                <a:solidFill>
                  <a:schemeClr val="accent1"/>
                </a:solidFill>
                <a:effectLst>
                  <a:outerShdw blurRad="38100" dist="25400" dir="5400000" algn="ctr" rotWithShape="0">
                    <a:srgbClr val="6E747A">
                      <a:alpha val="43000"/>
                    </a:srgbClr>
                  </a:outerShdw>
                </a:effectLst>
              </a:rPr>
              <a:t>Capacity to Use NASA Earth Observations</a:t>
            </a:r>
          </a:p>
          <a:p>
            <a:pPr algn="ctr"/>
            <a:r>
              <a:rPr lang="en-US" sz="1100" dirty="0">
                <a:ln w="0"/>
                <a:solidFill>
                  <a:schemeClr val="accent1"/>
                </a:solidFill>
                <a:effectLst>
                  <a:outerShdw blurRad="38100" dist="25400" dir="5400000" algn="ctr" rotWithShape="0">
                    <a:srgbClr val="6E747A">
                      <a:alpha val="43000"/>
                    </a:srgbClr>
                  </a:outerShdw>
                </a:effectLst>
              </a:rPr>
              <a:t>Project </a:t>
            </a:r>
            <a:r>
              <a:rPr lang="en-US" sz="1100" dirty="0" smtClean="0">
                <a:ln w="0"/>
                <a:solidFill>
                  <a:schemeClr val="accent1"/>
                </a:solidFill>
                <a:effectLst>
                  <a:outerShdw blurRad="38100" dist="25400" dir="5400000" algn="ctr" rotWithShape="0">
                    <a:srgbClr val="6E747A">
                      <a:alpha val="43000"/>
                    </a:srgbClr>
                  </a:outerShdw>
                </a:effectLst>
              </a:rPr>
              <a:t>Summary: Current </a:t>
            </a:r>
            <a:r>
              <a:rPr lang="en-US" sz="1100" dirty="0">
                <a:ln w="0"/>
                <a:solidFill>
                  <a:schemeClr val="accent1"/>
                </a:solidFill>
                <a:effectLst>
                  <a:outerShdw blurRad="38100" dist="25400" dir="5400000" algn="ctr" rotWithShape="0">
                    <a:srgbClr val="6E747A">
                      <a:alpha val="43000"/>
                    </a:srgbClr>
                  </a:outerShdw>
                </a:effectLst>
              </a:rPr>
              <a:t>Management Practices &amp; Policies</a:t>
            </a:r>
          </a:p>
        </p:txBody>
      </p:sp>
      <p:sp>
        <p:nvSpPr>
          <p:cNvPr id="9" name="Title 1"/>
          <p:cNvSpPr txBox="1">
            <a:spLocks/>
          </p:cNvSpPr>
          <p:nvPr/>
        </p:nvSpPr>
        <p:spPr>
          <a:xfrm>
            <a:off x="1127472" y="-38062"/>
            <a:ext cx="6573764" cy="609227"/>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solidFill>
                  <a:schemeClr val="bg1"/>
                </a:solidFill>
              </a:rPr>
              <a:t>Partners</a:t>
            </a:r>
          </a:p>
        </p:txBody>
      </p:sp>
      <p:sp>
        <p:nvSpPr>
          <p:cNvPr id="6" name="Rectangle 5"/>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248512" y="756920"/>
            <a:ext cx="8646975" cy="923330"/>
          </a:xfrm>
          <a:prstGeom prst="rect">
            <a:avLst/>
          </a:prstGeom>
          <a:noFill/>
        </p:spPr>
        <p:txBody>
          <a:bodyPr wrap="square" rtlCol="0">
            <a:spAutoFit/>
          </a:bodyPr>
          <a:lstStyle/>
          <a:p>
            <a:pPr algn="ctr"/>
            <a:r>
              <a:rPr lang="en-US" sz="2000" dirty="0">
                <a:solidFill>
                  <a:schemeClr val="accent1">
                    <a:lumMod val="75000"/>
                  </a:schemeClr>
                </a:solidFill>
              </a:rPr>
              <a:t>What </a:t>
            </a:r>
            <a:r>
              <a:rPr lang="en-US" sz="2000" dirty="0" smtClean="0">
                <a:solidFill>
                  <a:schemeClr val="accent1">
                    <a:lumMod val="75000"/>
                  </a:schemeClr>
                </a:solidFill>
              </a:rPr>
              <a:t>is the </a:t>
            </a:r>
            <a:r>
              <a:rPr lang="en-US" sz="2000" dirty="0">
                <a:solidFill>
                  <a:schemeClr val="accent1">
                    <a:lumMod val="75000"/>
                  </a:schemeClr>
                </a:solidFill>
              </a:rPr>
              <a:t>project partner’s current </a:t>
            </a:r>
            <a:r>
              <a:rPr lang="en-US" sz="2000" dirty="0" smtClean="0">
                <a:solidFill>
                  <a:schemeClr val="accent1">
                    <a:lumMod val="75000"/>
                  </a:schemeClr>
                </a:solidFill>
              </a:rPr>
              <a:t>decision-making process </a:t>
            </a:r>
            <a:r>
              <a:rPr lang="en-US" sz="2000" dirty="0">
                <a:solidFill>
                  <a:schemeClr val="accent1">
                    <a:lumMod val="75000"/>
                  </a:schemeClr>
                </a:solidFill>
              </a:rPr>
              <a:t>and how will the incorporation of NASA EOs help improve this process?</a:t>
            </a:r>
          </a:p>
          <a:p>
            <a:endParaRPr lang="en-US" dirty="0"/>
          </a:p>
        </p:txBody>
      </p:sp>
    </p:spTree>
    <p:extLst>
      <p:ext uri="{BB962C8B-B14F-4D97-AF65-F5344CB8AC3E}">
        <p14:creationId xmlns:p14="http://schemas.microsoft.com/office/powerpoint/2010/main" val="1215407613"/>
      </p:ext>
    </p:extLst>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5" name="Rectangle 4"/>
          <p:cNvSpPr/>
          <p:nvPr/>
        </p:nvSpPr>
        <p:spPr>
          <a:xfrm>
            <a:off x="0" y="0"/>
            <a:ext cx="9144000" cy="5711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8" name="Shape 108"/>
          <p:cNvGraphicFramePr/>
          <p:nvPr>
            <p:extLst>
              <p:ext uri="{D42A27DB-BD31-4B8C-83A1-F6EECF244321}">
                <p14:modId xmlns:p14="http://schemas.microsoft.com/office/powerpoint/2010/main" val="1275716771"/>
              </p:ext>
            </p:extLst>
          </p:nvPr>
        </p:nvGraphicFramePr>
        <p:xfrm>
          <a:off x="248512" y="2478635"/>
          <a:ext cx="8646975" cy="4185101"/>
        </p:xfrm>
        <a:graphic>
          <a:graphicData uri="http://schemas.openxmlformats.org/drawingml/2006/table">
            <a:tbl>
              <a:tblPr firstRow="1" bandRow="1">
                <a:noFill/>
                <a:tableStyleId>{D602DA75-D6AB-4604-A002-09EB5FF84B50}</a:tableStyleId>
              </a:tblPr>
              <a:tblGrid>
                <a:gridCol w="1775700"/>
                <a:gridCol w="6871275"/>
              </a:tblGrid>
              <a:tr h="317975">
                <a:tc gridSpan="2">
                  <a:txBody>
                    <a:bodyPr/>
                    <a:lstStyle/>
                    <a:p>
                      <a:pPr lvl="0" algn="ctr" rtl="0">
                        <a:spcBef>
                          <a:spcPts val="0"/>
                        </a:spcBef>
                        <a:buSzPct val="25000"/>
                        <a:buNone/>
                      </a:pPr>
                      <a:r>
                        <a:rPr lang="en-US" dirty="0"/>
                        <a:t>Scene Elements</a:t>
                      </a:r>
                    </a:p>
                  </a:txBody>
                  <a:tcPr marL="91450" marR="91450" marT="45725" marB="45725"/>
                </a:tc>
                <a:tc hMerge="1">
                  <a:txBody>
                    <a:bodyPr/>
                    <a:lstStyle/>
                    <a:p>
                      <a:endParaRPr lang="en-US"/>
                    </a:p>
                  </a:txBody>
                  <a:tcPr/>
                </a:tc>
              </a:tr>
              <a:tr h="2435425">
                <a:tc>
                  <a:txBody>
                    <a:bodyPr/>
                    <a:lstStyle/>
                    <a:p>
                      <a:pPr marL="0" lvl="0" algn="l" rtl="0">
                        <a:spcBef>
                          <a:spcPts val="0"/>
                        </a:spcBef>
                        <a:buSzPct val="25000"/>
                        <a:buNone/>
                      </a:pPr>
                      <a:r>
                        <a:rPr lang="en-US" sz="1000"/>
                        <a:t>Script:</a:t>
                      </a:r>
                    </a:p>
                  </a:txBody>
                  <a:tcPr marL="91450" marR="91450" marT="45725" marB="45725"/>
                </a:tc>
                <a:tc>
                  <a:txBody>
                    <a:bodyPr/>
                    <a:lstStyle/>
                    <a:p>
                      <a:r>
                        <a:rPr lang="en-US" sz="1400" b="0" i="0" u="none" strike="noStrike" cap="none" baseline="0" dirty="0" smtClean="0">
                          <a:solidFill>
                            <a:schemeClr val="tx1"/>
                          </a:solidFill>
                          <a:effectLst/>
                          <a:latin typeface="+mn-lt"/>
                          <a:ea typeface="+mn-ea"/>
                          <a:cs typeface="+mn-cs"/>
                          <a:sym typeface="Arial"/>
                          <a:rtl val="0"/>
                        </a:rPr>
                        <a:t>This project produced a Google Earth engine decision support tool that incorporates NASA Earth observations to enhance the current decision making processes. This tool incorporated data from SMAP and Sentinel-1 to estimate soil moisture across Chile, Aqua and Terra MODIS snow algorithm output was used to estimate snow cover and supplement hydrological data in the CDL, and AMSR2 was used to analyze snow water equivalent. All data is hosted and processed by GEE and made ready for analysis by the Ministry of Agriculture in Chile. </a:t>
                      </a:r>
                      <a:endParaRPr lang="en-US" sz="1400" b="0" i="0" u="none" strike="noStrike" cap="none" baseline="0" dirty="0">
                        <a:solidFill>
                          <a:schemeClr val="tx1"/>
                        </a:solidFill>
                        <a:effectLst/>
                        <a:latin typeface="+mn-lt"/>
                        <a:ea typeface="+mn-ea"/>
                        <a:cs typeface="+mn-cs"/>
                        <a:sym typeface="Arial"/>
                        <a:rtl val="0"/>
                      </a:endParaRPr>
                    </a:p>
                  </a:txBody>
                  <a:tcPr marL="91425" marR="91425" marT="91425" marB="91425"/>
                </a:tc>
              </a:tr>
              <a:tr h="987696">
                <a:tc>
                  <a:txBody>
                    <a:bodyPr/>
                    <a:lstStyle/>
                    <a:p>
                      <a:pPr marL="0" lvl="0" algn="l" rtl="0">
                        <a:spcBef>
                          <a:spcPts val="0"/>
                        </a:spcBef>
                        <a:buSzPct val="25000"/>
                        <a:buNone/>
                      </a:pPr>
                      <a:r>
                        <a:rPr lang="en-US" sz="1000" dirty="0" smtClean="0"/>
                        <a:t>Visuals:</a:t>
                      </a:r>
                      <a:endParaRPr lang="en-US" sz="1000" dirty="0"/>
                    </a:p>
                  </a:txBody>
                  <a:tcPr marL="91450" marR="91450" marT="45725" marB="45725"/>
                </a:tc>
                <a:tc>
                  <a:txBody>
                    <a:bodyPr/>
                    <a:lstStyle/>
                    <a:p>
                      <a:pPr>
                        <a:spcBef>
                          <a:spcPts val="0"/>
                        </a:spcBef>
                        <a:buNone/>
                      </a:pPr>
                      <a:r>
                        <a:rPr lang="en-US" sz="1400" b="0" i="0" u="none" strike="noStrike" cap="none" baseline="0" dirty="0" smtClean="0">
                          <a:solidFill>
                            <a:schemeClr val="tx1"/>
                          </a:solidFill>
                          <a:effectLst/>
                          <a:latin typeface="+mn-lt"/>
                          <a:ea typeface="+mn-ea"/>
                          <a:cs typeface="+mn-cs"/>
                          <a:sym typeface="Arial"/>
                          <a:rtl val="0"/>
                        </a:rPr>
                        <a:t>Pictures of team working on GEE &lt;no code&gt; or animation of GEE + EO. Then show animations of satellites and have word of what they will do fly onto screen. Transition to every satellite. Graphic of SMAP + Terra MODIS + AMSR2 = GEE tool</a:t>
                      </a:r>
                      <a:endParaRPr lang="en-US" sz="1400" dirty="0"/>
                    </a:p>
                  </a:txBody>
                  <a:tcPr marL="91425" marR="91425" marT="91425" marB="91425"/>
                </a:tc>
              </a:tr>
              <a:tr h="351850">
                <a:tc>
                  <a:txBody>
                    <a:bodyPr/>
                    <a:lstStyle/>
                    <a:p>
                      <a:pPr marL="0" lvl="0" algn="l" rtl="0">
                        <a:spcBef>
                          <a:spcPts val="0"/>
                        </a:spcBef>
                        <a:buSzPct val="25000"/>
                        <a:buNone/>
                      </a:pPr>
                      <a:r>
                        <a:rPr lang="en-US" sz="1000" dirty="0"/>
                        <a:t>Estimated Scene Duration:</a:t>
                      </a:r>
                    </a:p>
                  </a:txBody>
                  <a:tcPr marL="91450" marR="91450" marT="45725" marB="45725"/>
                </a:tc>
                <a:tc>
                  <a:txBody>
                    <a:bodyPr/>
                    <a:lstStyle/>
                    <a:p>
                      <a:pPr>
                        <a:spcBef>
                          <a:spcPts val="0"/>
                        </a:spcBef>
                        <a:buNone/>
                      </a:pPr>
                      <a:endParaRPr lang="en-US" sz="1400" dirty="0"/>
                    </a:p>
                  </a:txBody>
                  <a:tcPr marL="91425" marR="91425" marT="91425" marB="91425"/>
                </a:tc>
              </a:tr>
            </a:tbl>
          </a:graphicData>
        </a:graphic>
      </p:graphicFrame>
      <p:sp>
        <p:nvSpPr>
          <p:cNvPr id="4" name="TextBox 3"/>
          <p:cNvSpPr txBox="1"/>
          <p:nvPr/>
        </p:nvSpPr>
        <p:spPr>
          <a:xfrm>
            <a:off x="1555783" y="1593788"/>
            <a:ext cx="6032427" cy="615553"/>
          </a:xfrm>
          <a:prstGeom prst="rect">
            <a:avLst/>
          </a:prstGeom>
          <a:noFill/>
        </p:spPr>
        <p:txBody>
          <a:bodyPr wrap="square" rtlCol="0">
            <a:spAutoFit/>
          </a:bodyPr>
          <a:lstStyle/>
          <a:p>
            <a:pPr algn="ctr"/>
            <a:r>
              <a:rPr lang="en-US" sz="1200" u="sng" dirty="0" smtClean="0">
                <a:ln w="0"/>
                <a:solidFill>
                  <a:schemeClr val="accent1"/>
                </a:solidFill>
                <a:effectLst>
                  <a:outerShdw blurRad="38100" dist="25400" dir="5400000" algn="ctr" rotWithShape="0">
                    <a:srgbClr val="6E747A">
                      <a:alpha val="43000"/>
                    </a:srgbClr>
                  </a:outerShdw>
                </a:effectLst>
              </a:rPr>
              <a:t>Found In</a:t>
            </a:r>
          </a:p>
          <a:p>
            <a:pPr algn="ctr"/>
            <a:r>
              <a:rPr lang="en-US" sz="1100" dirty="0" smtClean="0">
                <a:ln w="0"/>
                <a:solidFill>
                  <a:schemeClr val="accent1"/>
                </a:solidFill>
                <a:effectLst>
                  <a:outerShdw blurRad="38100" dist="25400" dir="5400000" algn="ctr" rotWithShape="0">
                    <a:srgbClr val="6E747A">
                      <a:alpha val="43000"/>
                    </a:srgbClr>
                  </a:outerShdw>
                </a:effectLst>
              </a:rPr>
              <a:t>Proposal: </a:t>
            </a:r>
            <a:r>
              <a:rPr lang="en-US" sz="1100" dirty="0">
                <a:ln w="0"/>
                <a:solidFill>
                  <a:schemeClr val="accent1"/>
                </a:solidFill>
                <a:effectLst>
                  <a:outerShdw blurRad="38100" dist="25400" dir="5400000" algn="ctr" rotWithShape="0">
                    <a:srgbClr val="6E747A">
                      <a:alpha val="43000"/>
                    </a:srgbClr>
                  </a:outerShdw>
                </a:effectLst>
              </a:rPr>
              <a:t>End Products, Earth Observations</a:t>
            </a:r>
          </a:p>
          <a:p>
            <a:pPr algn="ctr"/>
            <a:r>
              <a:rPr lang="en-US" sz="1100" dirty="0">
                <a:ln w="0"/>
                <a:solidFill>
                  <a:schemeClr val="accent1"/>
                </a:solidFill>
                <a:effectLst>
                  <a:outerShdw blurRad="38100" dist="25400" dir="5400000" algn="ctr" rotWithShape="0">
                    <a:srgbClr val="6E747A">
                      <a:alpha val="43000"/>
                    </a:srgbClr>
                  </a:outerShdw>
                </a:effectLst>
              </a:rPr>
              <a:t>Project </a:t>
            </a:r>
            <a:r>
              <a:rPr lang="en-US" sz="1100" dirty="0" smtClean="0">
                <a:ln w="0"/>
                <a:solidFill>
                  <a:schemeClr val="accent1"/>
                </a:solidFill>
                <a:effectLst>
                  <a:outerShdw blurRad="38100" dist="25400" dir="5400000" algn="ctr" rotWithShape="0">
                    <a:srgbClr val="6E747A">
                      <a:alpha val="43000"/>
                    </a:srgbClr>
                  </a:outerShdw>
                </a:effectLst>
              </a:rPr>
              <a:t>Summary: </a:t>
            </a:r>
            <a:r>
              <a:rPr lang="en-US" sz="1100" dirty="0">
                <a:ln w="0"/>
                <a:solidFill>
                  <a:schemeClr val="accent1"/>
                </a:solidFill>
                <a:effectLst>
                  <a:outerShdw blurRad="38100" dist="25400" dir="5400000" algn="ctr" rotWithShape="0">
                    <a:srgbClr val="6E747A">
                      <a:alpha val="43000"/>
                    </a:srgbClr>
                  </a:outerShdw>
                </a:effectLst>
              </a:rPr>
              <a:t>Earth Observations &amp; Parameters</a:t>
            </a:r>
          </a:p>
        </p:txBody>
      </p:sp>
      <p:sp>
        <p:nvSpPr>
          <p:cNvPr id="9" name="Title 1"/>
          <p:cNvSpPr txBox="1">
            <a:spLocks/>
          </p:cNvSpPr>
          <p:nvPr/>
        </p:nvSpPr>
        <p:spPr>
          <a:xfrm>
            <a:off x="1181206" y="-1913"/>
            <a:ext cx="6781583" cy="573078"/>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solidFill>
                  <a:schemeClr val="bg1"/>
                </a:solidFill>
              </a:rPr>
              <a:t>End Products / Sensors Used</a:t>
            </a:r>
          </a:p>
        </p:txBody>
      </p:sp>
      <p:sp>
        <p:nvSpPr>
          <p:cNvPr id="6" name="Rectangle 5"/>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248512" y="774700"/>
            <a:ext cx="8646975" cy="923330"/>
          </a:xfrm>
          <a:prstGeom prst="rect">
            <a:avLst/>
          </a:prstGeom>
          <a:noFill/>
        </p:spPr>
        <p:txBody>
          <a:bodyPr wrap="square" rtlCol="0">
            <a:spAutoFit/>
          </a:bodyPr>
          <a:lstStyle/>
          <a:p>
            <a:pPr algn="ctr"/>
            <a:r>
              <a:rPr lang="en-US" sz="2000" dirty="0">
                <a:solidFill>
                  <a:schemeClr val="accent1">
                    <a:lumMod val="75000"/>
                  </a:schemeClr>
                </a:solidFill>
              </a:rPr>
              <a:t>What end </a:t>
            </a:r>
            <a:r>
              <a:rPr lang="en-US" sz="2000" dirty="0" smtClean="0">
                <a:solidFill>
                  <a:schemeClr val="accent1">
                    <a:lumMod val="75000"/>
                  </a:schemeClr>
                </a:solidFill>
              </a:rPr>
              <a:t>product(s) </a:t>
            </a:r>
            <a:r>
              <a:rPr lang="en-US" sz="2000" dirty="0">
                <a:solidFill>
                  <a:schemeClr val="accent1">
                    <a:lumMod val="75000"/>
                  </a:schemeClr>
                </a:solidFill>
              </a:rPr>
              <a:t>will be produced during this project and what Earth observations will be used? How will these Earth observations be used?</a:t>
            </a:r>
          </a:p>
          <a:p>
            <a:endParaRPr lang="en-US" dirty="0"/>
          </a:p>
        </p:txBody>
      </p:sp>
    </p:spTree>
    <p:extLst>
      <p:ext uri="{BB962C8B-B14F-4D97-AF65-F5344CB8AC3E}">
        <p14:creationId xmlns:p14="http://schemas.microsoft.com/office/powerpoint/2010/main" val="2835178288"/>
      </p:ext>
    </p:extLst>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5" name="Rectangle 4"/>
          <p:cNvSpPr/>
          <p:nvPr/>
        </p:nvSpPr>
        <p:spPr>
          <a:xfrm>
            <a:off x="0" y="0"/>
            <a:ext cx="9144000" cy="5711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8" name="Shape 108"/>
          <p:cNvGraphicFramePr/>
          <p:nvPr>
            <p:extLst>
              <p:ext uri="{D42A27DB-BD31-4B8C-83A1-F6EECF244321}">
                <p14:modId xmlns:p14="http://schemas.microsoft.com/office/powerpoint/2010/main" val="1977420075"/>
              </p:ext>
            </p:extLst>
          </p:nvPr>
        </p:nvGraphicFramePr>
        <p:xfrm>
          <a:off x="248512" y="2478635"/>
          <a:ext cx="8646975" cy="4185101"/>
        </p:xfrm>
        <a:graphic>
          <a:graphicData uri="http://schemas.openxmlformats.org/drawingml/2006/table">
            <a:tbl>
              <a:tblPr firstRow="1" bandRow="1">
                <a:noFill/>
                <a:tableStyleId>{D602DA75-D6AB-4604-A002-09EB5FF84B50}</a:tableStyleId>
              </a:tblPr>
              <a:tblGrid>
                <a:gridCol w="1775700"/>
                <a:gridCol w="6871275"/>
              </a:tblGrid>
              <a:tr h="317975">
                <a:tc gridSpan="2">
                  <a:txBody>
                    <a:bodyPr/>
                    <a:lstStyle/>
                    <a:p>
                      <a:pPr lvl="0" algn="ctr" rtl="0">
                        <a:spcBef>
                          <a:spcPts val="0"/>
                        </a:spcBef>
                        <a:buSzPct val="25000"/>
                        <a:buNone/>
                      </a:pPr>
                      <a:r>
                        <a:rPr lang="en-US" dirty="0"/>
                        <a:t>Scene Elements</a:t>
                      </a:r>
                    </a:p>
                  </a:txBody>
                  <a:tcPr marL="91450" marR="91450" marT="45725" marB="45725"/>
                </a:tc>
                <a:tc hMerge="1">
                  <a:txBody>
                    <a:bodyPr/>
                    <a:lstStyle/>
                    <a:p>
                      <a:endParaRPr lang="en-US"/>
                    </a:p>
                  </a:txBody>
                  <a:tcPr/>
                </a:tc>
              </a:tr>
              <a:tr h="2435425">
                <a:tc>
                  <a:txBody>
                    <a:bodyPr/>
                    <a:lstStyle/>
                    <a:p>
                      <a:pPr marL="0" lvl="0" algn="l" rtl="0">
                        <a:spcBef>
                          <a:spcPts val="0"/>
                        </a:spcBef>
                        <a:buSzPct val="25000"/>
                        <a:buNone/>
                      </a:pPr>
                      <a:r>
                        <a:rPr lang="en-US" sz="1000"/>
                        <a:t>Script:</a:t>
                      </a:r>
                    </a:p>
                  </a:txBody>
                  <a:tcPr marL="91450" marR="91450" marT="45725" marB="45725"/>
                </a:tc>
                <a:tc>
                  <a:txBody>
                    <a:bodyPr/>
                    <a:lstStyle/>
                    <a:p>
                      <a:r>
                        <a:rPr lang="en-US" sz="1400" b="0" i="0" u="none" strike="noStrike" cap="none" baseline="0" dirty="0" smtClean="0">
                          <a:solidFill>
                            <a:schemeClr val="tx1"/>
                          </a:solidFill>
                          <a:effectLst/>
                          <a:latin typeface="+mn-lt"/>
                          <a:ea typeface="+mn-ea"/>
                          <a:cs typeface="+mn-cs"/>
                          <a:sym typeface="Arial"/>
                          <a:rtl val="0"/>
                        </a:rPr>
                        <a:t>Remotely-sensed datasets used in this project provide Chile with an increased temporal and spatial resolution of hydrological and agricultural observations with regards to drought monitoring. The three indices explored in this project will allow for more robust decision making for the agriculture industry. </a:t>
                      </a:r>
                      <a:endParaRPr lang="en-US" sz="1400" b="0" i="0" u="none" strike="noStrike" cap="none" baseline="0" dirty="0">
                        <a:solidFill>
                          <a:schemeClr val="tx1"/>
                        </a:solidFill>
                        <a:effectLst/>
                        <a:latin typeface="+mn-lt"/>
                        <a:ea typeface="+mn-ea"/>
                        <a:cs typeface="+mn-cs"/>
                        <a:sym typeface="Arial"/>
                        <a:rtl val="0"/>
                      </a:endParaRPr>
                    </a:p>
                  </a:txBody>
                  <a:tcPr marL="91425" marR="91425" marT="91425" marB="91425"/>
                </a:tc>
              </a:tr>
              <a:tr h="987696">
                <a:tc>
                  <a:txBody>
                    <a:bodyPr/>
                    <a:lstStyle/>
                    <a:p>
                      <a:pPr marL="0" lvl="0" algn="l" rtl="0">
                        <a:spcBef>
                          <a:spcPts val="0"/>
                        </a:spcBef>
                        <a:buSzPct val="25000"/>
                        <a:buNone/>
                      </a:pPr>
                      <a:r>
                        <a:rPr lang="en-US" sz="1000" dirty="0" smtClean="0"/>
                        <a:t>Visuals:</a:t>
                      </a:r>
                      <a:endParaRPr lang="en-US" sz="1000" dirty="0"/>
                    </a:p>
                  </a:txBody>
                  <a:tcPr marL="91450" marR="91450" marT="45725" marB="45725"/>
                </a:tc>
                <a:tc>
                  <a:txBody>
                    <a:bodyPr/>
                    <a:lstStyle/>
                    <a:p>
                      <a:pPr>
                        <a:spcBef>
                          <a:spcPts val="0"/>
                        </a:spcBef>
                        <a:buNone/>
                      </a:pPr>
                      <a:r>
                        <a:rPr lang="en-US" sz="1400" b="0" i="0" u="none" strike="noStrike" cap="none" baseline="0" dirty="0" smtClean="0">
                          <a:solidFill>
                            <a:schemeClr val="tx1"/>
                          </a:solidFill>
                          <a:effectLst/>
                          <a:latin typeface="+mn-lt"/>
                          <a:ea typeface="+mn-ea"/>
                          <a:cs typeface="+mn-cs"/>
                          <a:sym typeface="Arial"/>
                          <a:rtl val="0"/>
                        </a:rPr>
                        <a:t>Interview or satellite imagery/initial results</a:t>
                      </a:r>
                      <a:endParaRPr lang="en-US" sz="1400" dirty="0"/>
                    </a:p>
                  </a:txBody>
                  <a:tcPr marL="91425" marR="91425" marT="91425" marB="91425"/>
                </a:tc>
              </a:tr>
              <a:tr h="351850">
                <a:tc>
                  <a:txBody>
                    <a:bodyPr/>
                    <a:lstStyle/>
                    <a:p>
                      <a:pPr marL="0" lvl="0" algn="l" rtl="0">
                        <a:spcBef>
                          <a:spcPts val="0"/>
                        </a:spcBef>
                        <a:buSzPct val="25000"/>
                        <a:buNone/>
                      </a:pPr>
                      <a:r>
                        <a:rPr lang="en-US" sz="1000" dirty="0"/>
                        <a:t>Estimated Scene Duration:</a:t>
                      </a:r>
                    </a:p>
                  </a:txBody>
                  <a:tcPr marL="91450" marR="91450" marT="45725" marB="45725"/>
                </a:tc>
                <a:tc>
                  <a:txBody>
                    <a:bodyPr/>
                    <a:lstStyle/>
                    <a:p>
                      <a:pPr>
                        <a:spcBef>
                          <a:spcPts val="0"/>
                        </a:spcBef>
                        <a:buNone/>
                      </a:pPr>
                      <a:endParaRPr lang="en-US" sz="1400" dirty="0"/>
                    </a:p>
                  </a:txBody>
                  <a:tcPr marL="91425" marR="91425" marT="91425" marB="91425"/>
                </a:tc>
              </a:tr>
            </a:tbl>
          </a:graphicData>
        </a:graphic>
      </p:graphicFrame>
      <p:sp>
        <p:nvSpPr>
          <p:cNvPr id="4" name="TextBox 3"/>
          <p:cNvSpPr txBox="1"/>
          <p:nvPr/>
        </p:nvSpPr>
        <p:spPr>
          <a:xfrm>
            <a:off x="1555785" y="1529999"/>
            <a:ext cx="6032427" cy="615553"/>
          </a:xfrm>
          <a:prstGeom prst="rect">
            <a:avLst/>
          </a:prstGeom>
          <a:noFill/>
        </p:spPr>
        <p:txBody>
          <a:bodyPr wrap="square" rtlCol="0">
            <a:spAutoFit/>
          </a:bodyPr>
          <a:lstStyle/>
          <a:p>
            <a:pPr algn="ctr"/>
            <a:r>
              <a:rPr lang="en-US" sz="1200" u="sng" dirty="0" smtClean="0">
                <a:ln w="0"/>
                <a:solidFill>
                  <a:schemeClr val="accent1"/>
                </a:solidFill>
                <a:effectLst>
                  <a:outerShdw blurRad="38100" dist="25400" dir="5400000" algn="ctr" rotWithShape="0">
                    <a:srgbClr val="6E747A">
                      <a:alpha val="43000"/>
                    </a:srgbClr>
                  </a:outerShdw>
                </a:effectLst>
              </a:rPr>
              <a:t>Found In</a:t>
            </a:r>
          </a:p>
          <a:p>
            <a:pPr algn="ctr"/>
            <a:r>
              <a:rPr lang="en-US" sz="1100" dirty="0" smtClean="0">
                <a:ln w="0"/>
                <a:solidFill>
                  <a:schemeClr val="accent1"/>
                </a:solidFill>
                <a:effectLst>
                  <a:outerShdw blurRad="38100" dist="25400" dir="5400000" algn="ctr" rotWithShape="0">
                    <a:srgbClr val="6E747A">
                      <a:alpha val="43000"/>
                    </a:srgbClr>
                  </a:outerShdw>
                </a:effectLst>
              </a:rPr>
              <a:t>Proposal: </a:t>
            </a:r>
            <a:r>
              <a:rPr lang="en-US" sz="1100" dirty="0">
                <a:ln w="0"/>
                <a:solidFill>
                  <a:schemeClr val="accent1"/>
                </a:solidFill>
                <a:effectLst>
                  <a:outerShdw blurRad="38100" dist="25400" dir="5400000" algn="ctr" rotWithShape="0">
                    <a:srgbClr val="6E747A">
                      <a:alpha val="43000"/>
                    </a:srgbClr>
                  </a:outerShdw>
                </a:effectLst>
              </a:rPr>
              <a:t>End-User Benefits</a:t>
            </a:r>
          </a:p>
          <a:p>
            <a:pPr algn="ctr"/>
            <a:r>
              <a:rPr lang="en-US" sz="1100" dirty="0">
                <a:ln w="0"/>
                <a:solidFill>
                  <a:schemeClr val="accent1"/>
                </a:solidFill>
                <a:effectLst>
                  <a:outerShdw blurRad="38100" dist="25400" dir="5400000" algn="ctr" rotWithShape="0">
                    <a:srgbClr val="6E747A">
                      <a:alpha val="43000"/>
                    </a:srgbClr>
                  </a:outerShdw>
                </a:effectLst>
              </a:rPr>
              <a:t>Project </a:t>
            </a:r>
            <a:r>
              <a:rPr lang="en-US" sz="1100" dirty="0" smtClean="0">
                <a:ln w="0"/>
                <a:solidFill>
                  <a:schemeClr val="accent1"/>
                </a:solidFill>
                <a:effectLst>
                  <a:outerShdw blurRad="38100" dist="25400" dir="5400000" algn="ctr" rotWithShape="0">
                    <a:srgbClr val="6E747A">
                      <a:alpha val="43000"/>
                    </a:srgbClr>
                  </a:outerShdw>
                </a:effectLst>
              </a:rPr>
              <a:t>Summary: </a:t>
            </a:r>
            <a:r>
              <a:rPr lang="en-US" sz="1100" dirty="0">
                <a:ln w="0"/>
                <a:solidFill>
                  <a:schemeClr val="accent1"/>
                </a:solidFill>
                <a:effectLst>
                  <a:outerShdw blurRad="38100" dist="25400" dir="5400000" algn="ctr" rotWithShape="0">
                    <a:srgbClr val="6E747A">
                      <a:alpha val="43000"/>
                    </a:srgbClr>
                  </a:outerShdw>
                </a:effectLst>
              </a:rPr>
              <a:t>N/A</a:t>
            </a:r>
          </a:p>
        </p:txBody>
      </p:sp>
      <p:sp>
        <p:nvSpPr>
          <p:cNvPr id="9" name="Title 1"/>
          <p:cNvSpPr txBox="1">
            <a:spLocks/>
          </p:cNvSpPr>
          <p:nvPr/>
        </p:nvSpPr>
        <p:spPr>
          <a:xfrm>
            <a:off x="1181206" y="-2953"/>
            <a:ext cx="6781583" cy="574118"/>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solidFill>
                  <a:schemeClr val="bg1"/>
                </a:solidFill>
              </a:rPr>
              <a:t>Partner Benefits / Conclusion</a:t>
            </a:r>
          </a:p>
        </p:txBody>
      </p:sp>
      <p:sp>
        <p:nvSpPr>
          <p:cNvPr id="6" name="Rectangle 5"/>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248512" y="901700"/>
            <a:ext cx="8646975" cy="615553"/>
          </a:xfrm>
          <a:prstGeom prst="rect">
            <a:avLst/>
          </a:prstGeom>
          <a:noFill/>
        </p:spPr>
        <p:txBody>
          <a:bodyPr wrap="square" rtlCol="0">
            <a:spAutoFit/>
          </a:bodyPr>
          <a:lstStyle/>
          <a:p>
            <a:pPr algn="ctr"/>
            <a:r>
              <a:rPr lang="en-US" sz="2000" dirty="0">
                <a:solidFill>
                  <a:schemeClr val="accent1">
                    <a:lumMod val="75000"/>
                  </a:schemeClr>
                </a:solidFill>
              </a:rPr>
              <a:t>How will these end products help improve partner </a:t>
            </a:r>
            <a:r>
              <a:rPr lang="en-US" sz="2000" dirty="0" smtClean="0">
                <a:solidFill>
                  <a:schemeClr val="accent1">
                    <a:lumMod val="75000"/>
                  </a:schemeClr>
                </a:solidFill>
              </a:rPr>
              <a:t>decision-making</a:t>
            </a:r>
            <a:r>
              <a:rPr lang="en-US" sz="2000" dirty="0">
                <a:solidFill>
                  <a:schemeClr val="accent1">
                    <a:lumMod val="75000"/>
                  </a:schemeClr>
                </a:solidFill>
              </a:rPr>
              <a:t>?</a:t>
            </a:r>
          </a:p>
          <a:p>
            <a:endParaRPr lang="en-US" dirty="0"/>
          </a:p>
        </p:txBody>
      </p:sp>
    </p:spTree>
    <p:extLst>
      <p:ext uri="{BB962C8B-B14F-4D97-AF65-F5344CB8AC3E}">
        <p14:creationId xmlns:p14="http://schemas.microsoft.com/office/powerpoint/2010/main" val="2329009616"/>
      </p:ext>
    </p:extLst>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5" name="Rectangle 4"/>
          <p:cNvSpPr/>
          <p:nvPr/>
        </p:nvSpPr>
        <p:spPr>
          <a:xfrm>
            <a:off x="0" y="0"/>
            <a:ext cx="9144000" cy="5711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555781" y="953290"/>
            <a:ext cx="6032427" cy="461665"/>
          </a:xfrm>
          <a:prstGeom prst="rect">
            <a:avLst/>
          </a:prstGeom>
          <a:noFill/>
        </p:spPr>
        <p:txBody>
          <a:bodyPr wrap="square" rtlCol="0">
            <a:spAutoFit/>
          </a:bodyPr>
          <a:lstStyle/>
          <a:p>
            <a:pPr algn="ctr"/>
            <a:r>
              <a:rPr lang="en-US" sz="1200" u="sng" dirty="0" smtClean="0">
                <a:ln w="0"/>
                <a:solidFill>
                  <a:schemeClr val="accent1"/>
                </a:solidFill>
                <a:effectLst>
                  <a:outerShdw blurRad="38100" dist="25400" dir="5400000" algn="ctr" rotWithShape="0">
                    <a:srgbClr val="6E747A">
                      <a:alpha val="43000"/>
                    </a:srgbClr>
                  </a:outerShdw>
                </a:effectLst>
              </a:rPr>
              <a:t>Found On</a:t>
            </a:r>
          </a:p>
          <a:p>
            <a:pPr algn="ctr"/>
            <a:r>
              <a:rPr lang="en-US" sz="1100" dirty="0" smtClean="0">
                <a:ln w="0"/>
                <a:solidFill>
                  <a:schemeClr val="accent1"/>
                </a:solidFill>
                <a:effectLst>
                  <a:outerShdw blurRad="38100" dist="25400" dir="5400000" algn="ctr" rotWithShape="0">
                    <a:srgbClr val="6E747A">
                      <a:alpha val="43000"/>
                    </a:srgbClr>
                  </a:outerShdw>
                </a:effectLst>
              </a:rPr>
              <a:t>DEVELOPedia</a:t>
            </a:r>
            <a:endParaRPr lang="en-US" sz="1100" dirty="0">
              <a:ln w="0"/>
              <a:solidFill>
                <a:schemeClr val="accent1"/>
              </a:solidFill>
              <a:effectLst>
                <a:outerShdw blurRad="38100" dist="25400" dir="5400000" algn="ctr" rotWithShape="0">
                  <a:srgbClr val="6E747A">
                    <a:alpha val="43000"/>
                  </a:srgbClr>
                </a:outerShdw>
              </a:effectLst>
            </a:endParaRPr>
          </a:p>
        </p:txBody>
      </p:sp>
      <p:sp>
        <p:nvSpPr>
          <p:cNvPr id="9" name="Title 1"/>
          <p:cNvSpPr txBox="1">
            <a:spLocks/>
          </p:cNvSpPr>
          <p:nvPr/>
        </p:nvSpPr>
        <p:spPr>
          <a:xfrm>
            <a:off x="1181201" y="-27020"/>
            <a:ext cx="6781583" cy="1320800"/>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solidFill>
                  <a:schemeClr val="bg1"/>
                </a:solidFill>
              </a:rPr>
              <a:t>Mandatory Credits </a:t>
            </a:r>
            <a:endParaRPr lang="en-US" sz="1600" dirty="0">
              <a:solidFill>
                <a:schemeClr val="bg1"/>
              </a:solidFill>
            </a:endParaRPr>
          </a:p>
        </p:txBody>
      </p:sp>
      <p:graphicFrame>
        <p:nvGraphicFramePr>
          <p:cNvPr id="7" name="Shape 108"/>
          <p:cNvGraphicFramePr/>
          <p:nvPr>
            <p:extLst>
              <p:ext uri="{D42A27DB-BD31-4B8C-83A1-F6EECF244321}">
                <p14:modId xmlns:p14="http://schemas.microsoft.com/office/powerpoint/2010/main" val="3474414288"/>
              </p:ext>
            </p:extLst>
          </p:nvPr>
        </p:nvGraphicFramePr>
        <p:xfrm>
          <a:off x="248506" y="1817251"/>
          <a:ext cx="8646975" cy="4252366"/>
        </p:xfrm>
        <a:graphic>
          <a:graphicData uri="http://schemas.openxmlformats.org/drawingml/2006/table">
            <a:tbl>
              <a:tblPr firstRow="1" bandRow="1">
                <a:noFill/>
                <a:tableStyleId>{D602DA75-D6AB-4604-A002-09EB5FF84B50}</a:tableStyleId>
              </a:tblPr>
              <a:tblGrid>
                <a:gridCol w="1775700"/>
                <a:gridCol w="6871275"/>
              </a:tblGrid>
              <a:tr h="0">
                <a:tc gridSpan="2">
                  <a:txBody>
                    <a:bodyPr/>
                    <a:lstStyle/>
                    <a:p>
                      <a:pPr lvl="0" algn="ctr" rtl="0">
                        <a:spcBef>
                          <a:spcPts val="0"/>
                        </a:spcBef>
                        <a:buSzPct val="25000"/>
                        <a:buNone/>
                      </a:pPr>
                      <a:r>
                        <a:rPr lang="en-US" dirty="0"/>
                        <a:t>Scene Elements</a:t>
                      </a:r>
                    </a:p>
                  </a:txBody>
                  <a:tcPr marL="91450" marR="91450" marT="45725" marB="45725"/>
                </a:tc>
                <a:tc hMerge="1">
                  <a:txBody>
                    <a:bodyPr/>
                    <a:lstStyle/>
                    <a:p>
                      <a:endParaRPr lang="en-US"/>
                    </a:p>
                  </a:txBody>
                  <a:tcPr/>
                </a:tc>
              </a:tr>
              <a:tr h="701496">
                <a:tc>
                  <a:txBody>
                    <a:bodyPr/>
                    <a:lstStyle/>
                    <a:p>
                      <a:pPr marL="0" lvl="0" algn="l" rtl="0">
                        <a:spcBef>
                          <a:spcPts val="0"/>
                        </a:spcBef>
                        <a:buSzPct val="25000"/>
                        <a:buNone/>
                      </a:pPr>
                      <a:r>
                        <a:rPr lang="en-US" sz="1000"/>
                        <a:t>Script:</a:t>
                      </a:r>
                    </a:p>
                  </a:txBody>
                  <a:tcPr marL="91450" marR="91450" marT="45725" marB="45725"/>
                </a:tc>
                <a:tc>
                  <a:txBody>
                    <a:bodyPr/>
                    <a:lstStyle/>
                    <a:p>
                      <a:r>
                        <a:rPr lang="en-US" sz="1400" b="0" i="0" u="none" strike="noStrike" cap="none" baseline="0" dirty="0" smtClean="0">
                          <a:solidFill>
                            <a:schemeClr val="tx1"/>
                          </a:solidFill>
                          <a:effectLst/>
                          <a:latin typeface="+mn-lt"/>
                          <a:ea typeface="+mn-ea"/>
                          <a:cs typeface="+mn-cs"/>
                          <a:sym typeface="Arial"/>
                          <a:rtl val="0"/>
                        </a:rPr>
                        <a:t>When in doubt, use all three statements</a:t>
                      </a:r>
                      <a:endParaRPr lang="en-US" sz="1400" b="0" i="0" u="none" strike="noStrike" cap="none" baseline="0" dirty="0">
                        <a:solidFill>
                          <a:schemeClr val="tx1"/>
                        </a:solidFill>
                        <a:effectLst/>
                        <a:latin typeface="+mn-lt"/>
                        <a:ea typeface="+mn-ea"/>
                        <a:cs typeface="+mn-cs"/>
                        <a:sym typeface="Arial"/>
                        <a:rtl val="0"/>
                      </a:endParaRPr>
                    </a:p>
                  </a:txBody>
                  <a:tcPr marL="91425" marR="91425" marT="91425" marB="91425"/>
                </a:tc>
              </a:tr>
              <a:tr h="987696">
                <a:tc>
                  <a:txBody>
                    <a:bodyPr/>
                    <a:lstStyle/>
                    <a:p>
                      <a:pPr marL="0" lvl="0" algn="l" rtl="0">
                        <a:spcBef>
                          <a:spcPts val="0"/>
                        </a:spcBef>
                        <a:buSzPct val="25000"/>
                        <a:buNone/>
                      </a:pPr>
                      <a:r>
                        <a:rPr lang="en-US" sz="1000" dirty="0" smtClean="0"/>
                        <a:t>Visuals:</a:t>
                      </a:r>
                      <a:endParaRPr lang="en-US" sz="1000" dirty="0"/>
                    </a:p>
                  </a:txBody>
                  <a:tcPr marL="91450" marR="91450" marT="45725" marB="45725"/>
                </a:tc>
                <a:tc>
                  <a:txBody>
                    <a:bodyPr/>
                    <a:lstStyle/>
                    <a:p>
                      <a:pPr lvl="0"/>
                      <a:r>
                        <a:rPr lang="en-US" sz="1400" dirty="0" smtClean="0"/>
                        <a:t>The following three statements </a:t>
                      </a:r>
                      <a:r>
                        <a:rPr lang="en-US" sz="1400" b="1" u="sng" dirty="0" smtClean="0"/>
                        <a:t>must</a:t>
                      </a:r>
                      <a:r>
                        <a:rPr lang="en-US" sz="1400" dirty="0" smtClean="0"/>
                        <a:t> be included in the credits (before the DEVELOP closing clip) of every VPS video:</a:t>
                      </a:r>
                    </a:p>
                    <a:p>
                      <a:pPr marL="0" indent="0">
                        <a:buNone/>
                      </a:pPr>
                      <a:endParaRPr lang="en-US" sz="1200" dirty="0" smtClean="0"/>
                    </a:p>
                    <a:p>
                      <a:pPr lvl="1"/>
                      <a:r>
                        <a:rPr lang="en-US" sz="1200" i="1" dirty="0" smtClean="0"/>
                        <a:t>This material is based upon work supported by NASA through </a:t>
                      </a:r>
                      <a:r>
                        <a:rPr lang="en-US" sz="1200" i="1" smtClean="0"/>
                        <a:t>contract NNL16AA05C </a:t>
                      </a:r>
                      <a:r>
                        <a:rPr lang="en-US" sz="1200" i="1" dirty="0" smtClean="0"/>
                        <a:t>and cooperative agreement NNX14AB60A.</a:t>
                      </a:r>
                      <a:endParaRPr lang="en-US" sz="1200" dirty="0" smtClean="0"/>
                    </a:p>
                    <a:p>
                      <a:pPr marL="0" indent="0">
                        <a:buNone/>
                      </a:pPr>
                      <a:endParaRPr lang="en-US" sz="1200" dirty="0" smtClean="0"/>
                    </a:p>
                    <a:p>
                      <a:pPr lvl="1"/>
                      <a:r>
                        <a:rPr lang="en-US" sz="1200" i="1" dirty="0" smtClean="0"/>
                        <a:t>Any opinions, findings, and conclusions or recommendations expressed in this material are those of the author(s) and do not necessarily reflect the views of the National Aeronautics and Space Administration (NASA).</a:t>
                      </a:r>
                      <a:endParaRPr lang="en-US" sz="1200" dirty="0" smtClean="0"/>
                    </a:p>
                    <a:p>
                      <a:pPr lvl="0"/>
                      <a:endParaRPr lang="en-US" sz="1400" dirty="0" smtClean="0"/>
                    </a:p>
                    <a:p>
                      <a:pPr lvl="1"/>
                      <a:r>
                        <a:rPr lang="en-US" sz="1200" i="1" dirty="0" smtClean="0"/>
                        <a:t>NPR 2200.2C D.6.4.1: Trade names and trademarks are used in this report for identification only. Their usage does not constitute an official endorsement, either expressed or implied, by the National Aeronautics and Space Administration.</a:t>
                      </a:r>
                    </a:p>
                    <a:p>
                      <a:endParaRPr lang="en-US" sz="900" dirty="0"/>
                    </a:p>
                  </a:txBody>
                  <a:tcPr marL="91425" marR="91425" marT="91425" marB="91425"/>
                </a:tc>
              </a:tr>
              <a:tr h="351850">
                <a:tc>
                  <a:txBody>
                    <a:bodyPr/>
                    <a:lstStyle/>
                    <a:p>
                      <a:pPr marL="0" lvl="0" algn="l" rtl="0">
                        <a:spcBef>
                          <a:spcPts val="0"/>
                        </a:spcBef>
                        <a:buSzPct val="25000"/>
                        <a:buNone/>
                      </a:pPr>
                      <a:r>
                        <a:rPr lang="en-US" sz="1000" dirty="0"/>
                        <a:t>Estimated Scene Duration:</a:t>
                      </a:r>
                    </a:p>
                  </a:txBody>
                  <a:tcPr marL="91450" marR="91450" marT="45725" marB="45725"/>
                </a:tc>
                <a:tc>
                  <a:txBody>
                    <a:bodyPr/>
                    <a:lstStyle/>
                    <a:p>
                      <a:pPr>
                        <a:spcBef>
                          <a:spcPts val="0"/>
                        </a:spcBef>
                        <a:buNone/>
                      </a:pPr>
                      <a:endParaRPr lang="en-US" sz="1400" dirty="0"/>
                    </a:p>
                  </a:txBody>
                  <a:tcPr marL="91425" marR="91425" marT="91425" marB="91425"/>
                </a:tc>
              </a:tr>
            </a:tbl>
          </a:graphicData>
        </a:graphic>
      </p:graphicFrame>
      <p:sp>
        <p:nvSpPr>
          <p:cNvPr id="6" name="Rectangle 5"/>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36410172"/>
      </p:ext>
    </p:extLst>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6" name="Rectangle 5"/>
          <p:cNvSpPr/>
          <p:nvPr/>
        </p:nvSpPr>
        <p:spPr>
          <a:xfrm>
            <a:off x="-4" y="0"/>
            <a:ext cx="9144000" cy="5711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8" name="Shape 108"/>
          <p:cNvGraphicFramePr/>
          <p:nvPr>
            <p:extLst>
              <p:ext uri="{D42A27DB-BD31-4B8C-83A1-F6EECF244321}">
                <p14:modId xmlns:p14="http://schemas.microsoft.com/office/powerpoint/2010/main" val="1479883217"/>
              </p:ext>
            </p:extLst>
          </p:nvPr>
        </p:nvGraphicFramePr>
        <p:xfrm>
          <a:off x="248512" y="2478635"/>
          <a:ext cx="8646975" cy="4185101"/>
        </p:xfrm>
        <a:graphic>
          <a:graphicData uri="http://schemas.openxmlformats.org/drawingml/2006/table">
            <a:tbl>
              <a:tblPr firstRow="1" bandRow="1">
                <a:noFill/>
                <a:tableStyleId>{D602DA75-D6AB-4604-A002-09EB5FF84B50}</a:tableStyleId>
              </a:tblPr>
              <a:tblGrid>
                <a:gridCol w="1775700"/>
                <a:gridCol w="6871275"/>
              </a:tblGrid>
              <a:tr h="317975">
                <a:tc gridSpan="2">
                  <a:txBody>
                    <a:bodyPr/>
                    <a:lstStyle/>
                    <a:p>
                      <a:pPr lvl="0" algn="ctr" rtl="0">
                        <a:spcBef>
                          <a:spcPts val="0"/>
                        </a:spcBef>
                        <a:buSzPct val="25000"/>
                        <a:buNone/>
                      </a:pPr>
                      <a:r>
                        <a:rPr lang="en-US" dirty="0"/>
                        <a:t>Scene Elements</a:t>
                      </a:r>
                    </a:p>
                  </a:txBody>
                  <a:tcPr marL="91450" marR="91450" marT="45725" marB="45725"/>
                </a:tc>
                <a:tc hMerge="1">
                  <a:txBody>
                    <a:bodyPr/>
                    <a:lstStyle/>
                    <a:p>
                      <a:endParaRPr lang="en-US"/>
                    </a:p>
                  </a:txBody>
                  <a:tcPr/>
                </a:tc>
              </a:tr>
              <a:tr h="2435425">
                <a:tc>
                  <a:txBody>
                    <a:bodyPr/>
                    <a:lstStyle/>
                    <a:p>
                      <a:pPr marL="0" lvl="0" algn="l" rtl="0">
                        <a:spcBef>
                          <a:spcPts val="0"/>
                        </a:spcBef>
                        <a:buSzPct val="25000"/>
                        <a:buNone/>
                      </a:pPr>
                      <a:r>
                        <a:rPr lang="en-US" sz="1000"/>
                        <a:t>Script:</a:t>
                      </a:r>
                    </a:p>
                  </a:txBody>
                  <a:tcPr marL="91450" marR="91450" marT="45725" marB="45725"/>
                </a:tc>
                <a:tc>
                  <a:txBody>
                    <a:bodyPr/>
                    <a:lstStyle/>
                    <a:p>
                      <a:pPr>
                        <a:spcBef>
                          <a:spcPts val="0"/>
                        </a:spcBef>
                        <a:buNone/>
                      </a:pPr>
                      <a:r>
                        <a:rPr lang="en-US" sz="1400" dirty="0" smtClean="0"/>
                        <a:t>Official DEVELOP ending</a:t>
                      </a:r>
                      <a:endParaRPr lang="en-US" sz="1400" dirty="0"/>
                    </a:p>
                  </a:txBody>
                  <a:tcPr marL="91425" marR="91425" marT="91425" marB="91425"/>
                </a:tc>
              </a:tr>
              <a:tr h="987696">
                <a:tc>
                  <a:txBody>
                    <a:bodyPr/>
                    <a:lstStyle/>
                    <a:p>
                      <a:pPr marL="0" lvl="0" algn="l" rtl="0">
                        <a:spcBef>
                          <a:spcPts val="0"/>
                        </a:spcBef>
                        <a:buSzPct val="25000"/>
                        <a:buNone/>
                      </a:pPr>
                      <a:r>
                        <a:rPr lang="en-US" sz="1000" dirty="0" smtClean="0"/>
                        <a:t>Visuals:</a:t>
                      </a:r>
                      <a:endParaRPr lang="en-US" sz="1000" dirty="0"/>
                    </a:p>
                  </a:txBody>
                  <a:tcPr marL="91450" marR="91450" marT="45725" marB="45725"/>
                </a:tc>
                <a:tc>
                  <a:txBody>
                    <a:bodyPr/>
                    <a:lstStyle/>
                    <a:p>
                      <a:pPr>
                        <a:spcBef>
                          <a:spcPts val="0"/>
                        </a:spcBef>
                        <a:buNone/>
                      </a:pPr>
                      <a:r>
                        <a:rPr lang="en-US" sz="1400" dirty="0" smtClean="0"/>
                        <a:t>Official DEVELOP ending from DEVELOPedia</a:t>
                      </a:r>
                      <a:endParaRPr lang="en-US" sz="1400" dirty="0"/>
                    </a:p>
                  </a:txBody>
                  <a:tcPr marL="91425" marR="91425" marT="91425" marB="91425"/>
                </a:tc>
              </a:tr>
              <a:tr h="351850">
                <a:tc>
                  <a:txBody>
                    <a:bodyPr/>
                    <a:lstStyle/>
                    <a:p>
                      <a:pPr marL="0" lvl="0" algn="l" rtl="0">
                        <a:spcBef>
                          <a:spcPts val="0"/>
                        </a:spcBef>
                        <a:buSzPct val="25000"/>
                        <a:buNone/>
                      </a:pPr>
                      <a:r>
                        <a:rPr lang="en-US" sz="1000" dirty="0"/>
                        <a:t>Estimated Scene Duration:</a:t>
                      </a:r>
                    </a:p>
                  </a:txBody>
                  <a:tcPr marL="91450" marR="91450" marT="45725" marB="45725"/>
                </a:tc>
                <a:tc>
                  <a:txBody>
                    <a:bodyPr/>
                    <a:lstStyle/>
                    <a:p>
                      <a:pPr>
                        <a:spcBef>
                          <a:spcPts val="0"/>
                        </a:spcBef>
                        <a:buNone/>
                      </a:pPr>
                      <a:r>
                        <a:rPr lang="en-US" sz="1400" dirty="0" smtClean="0"/>
                        <a:t>11 seconds</a:t>
                      </a:r>
                      <a:endParaRPr lang="en-US" sz="1400" dirty="0"/>
                    </a:p>
                  </a:txBody>
                  <a:tcPr marL="91425" marR="91425" marT="91425" marB="91425"/>
                </a:tc>
              </a:tr>
            </a:tbl>
          </a:graphicData>
        </a:graphic>
      </p:graphicFrame>
      <p:sp>
        <p:nvSpPr>
          <p:cNvPr id="9" name="Title 1"/>
          <p:cNvSpPr txBox="1">
            <a:spLocks/>
          </p:cNvSpPr>
          <p:nvPr/>
        </p:nvSpPr>
        <p:spPr>
          <a:xfrm>
            <a:off x="1181204" y="-39189"/>
            <a:ext cx="6781583" cy="573078"/>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solidFill>
                  <a:schemeClr val="bg1"/>
                </a:solidFill>
              </a:rPr>
              <a:t>Ending</a:t>
            </a:r>
            <a:endParaRPr lang="en-US" sz="1600" dirty="0">
              <a:solidFill>
                <a:schemeClr val="bg1"/>
              </a:solidFill>
            </a:endParaRPr>
          </a:p>
        </p:txBody>
      </p:sp>
      <p:pic>
        <p:nvPicPr>
          <p:cNvPr id="5" name="Shape 171"/>
          <p:cNvPicPr preferRelativeResize="0"/>
          <p:nvPr/>
        </p:nvPicPr>
        <p:blipFill>
          <a:blip r:embed="rId3">
            <a:alphaModFix/>
          </a:blip>
          <a:stretch>
            <a:fillRect/>
          </a:stretch>
        </p:blipFill>
        <p:spPr>
          <a:xfrm>
            <a:off x="3146421" y="742599"/>
            <a:ext cx="2851151" cy="1619484"/>
          </a:xfrm>
          <a:prstGeom prst="rect">
            <a:avLst/>
          </a:prstGeom>
          <a:noFill/>
          <a:ln>
            <a:noFill/>
          </a:ln>
        </p:spPr>
      </p:pic>
      <p:sp>
        <p:nvSpPr>
          <p:cNvPr id="7" name="Rectangle 6"/>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84271028"/>
      </p:ext>
    </p:extLst>
  </p:cSld>
  <p:clrMapOvr>
    <a:masterClrMapping/>
  </p:clrMapOvr>
  <p:transition spd="slow">
    <p:cut/>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xmlns="" name="Integral" id="{3577F8C9-A904-41D8-97D2-FD898F53F20E}" vid="{682D6EBE-8D36-4FF2-9DB3-F3D8D7B6715D}"/>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1152</TotalTime>
  <Words>891</Words>
  <Application>Microsoft Office PowerPoint</Application>
  <PresentationFormat>On-screen Show (4:3)</PresentationFormat>
  <Paragraphs>107</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Integral</vt:lpstr>
      <vt:lpstr>VPS Outline: Things to Remember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Brumbaugh, Beth (LARC-E3)[SSAI DEVELOP]</dc:creator>
  <cp:lastModifiedBy>EndUser</cp:lastModifiedBy>
  <cp:revision>37</cp:revision>
  <dcterms:modified xsi:type="dcterms:W3CDTF">2018-06-01T20:18:19Z</dcterms:modified>
</cp:coreProperties>
</file>