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24" userDrawn="1">
          <p15:clr>
            <a:srgbClr val="A4A3A4"/>
          </p15:clr>
        </p15:guide>
        <p15:guide id="2" orient="horz"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652"/>
    <a:srgbClr val="595555"/>
    <a:srgbClr val="218754"/>
    <a:srgbClr val="94A3D3"/>
    <a:srgbClr val="73A9DB"/>
    <a:srgbClr val="2F8AB4"/>
    <a:srgbClr val="C15442"/>
    <a:srgbClr val="52B37B"/>
    <a:srgbClr val="586991"/>
    <a:srgbClr val="EA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72" autoAdjust="0"/>
    <p:restoredTop sz="94660"/>
  </p:normalViewPr>
  <p:slideViewPr>
    <p:cSldViewPr snapToGrid="0">
      <p:cViewPr>
        <p:scale>
          <a:sx n="29" d="100"/>
          <a:sy n="29" d="100"/>
        </p:scale>
        <p:origin x="2448" y="-162"/>
      </p:cViewPr>
      <p:guideLst>
        <p:guide pos="5424"/>
        <p:guide orient="horz" pos="1152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40456" y="763432"/>
            <a:ext cx="2869587" cy="2376584"/>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4009644" y="574348"/>
            <a:ext cx="19412712" cy="2069432"/>
          </a:xfrm>
        </p:spPr>
        <p:txBody>
          <a:bodyPr/>
          <a:lstStyle/>
          <a:p>
            <a:r>
              <a:rPr lang="en-US" dirty="0"/>
              <a:t>Detecting Eutrophication Sources, Hotspots, and Nutrient Levels in a Central California Estuary to Support Watershed Management Decisions</a:t>
            </a:r>
          </a:p>
        </p:txBody>
      </p:sp>
      <p:sp>
        <p:nvSpPr>
          <p:cNvPr id="5" name="Text Placeholder 4"/>
          <p:cNvSpPr>
            <a:spLocks noGrp="1"/>
          </p:cNvSpPr>
          <p:nvPr>
            <p:ph type="body" sz="quarter" idx="10"/>
          </p:nvPr>
        </p:nvSpPr>
        <p:spPr>
          <a:xfrm rot="16200000">
            <a:off x="11679913" y="18314890"/>
            <a:ext cx="28438685" cy="2394405"/>
          </a:xfrm>
        </p:spPr>
        <p:txBody>
          <a:bodyPr/>
          <a:lstStyle/>
          <a:p>
            <a:r>
              <a:rPr lang="en-US" sz="12000" b="1" dirty="0"/>
              <a:t>Elkhorn Slough</a:t>
            </a:r>
            <a:r>
              <a:rPr lang="en-US" sz="12000" dirty="0"/>
              <a:t> Ecological Forecasting</a:t>
            </a:r>
          </a:p>
        </p:txBody>
      </p:sp>
      <p:sp>
        <p:nvSpPr>
          <p:cNvPr id="8" name="Text Placeholder 16"/>
          <p:cNvSpPr txBox="1">
            <a:spLocks/>
          </p:cNvSpPr>
          <p:nvPr/>
        </p:nvSpPr>
        <p:spPr>
          <a:xfrm>
            <a:off x="914399" y="23201024"/>
            <a:ext cx="11516347" cy="479881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a:solidFill>
                <a:schemeClr val="tx1">
                  <a:lumMod val="75000"/>
                </a:schemeClr>
              </a:solidFill>
            </a:endParaRPr>
          </a:p>
        </p:txBody>
      </p:sp>
      <p:sp>
        <p:nvSpPr>
          <p:cNvPr id="6" name="Text Placeholder 16"/>
          <p:cNvSpPr txBox="1">
            <a:spLocks/>
          </p:cNvSpPr>
          <p:nvPr/>
        </p:nvSpPr>
        <p:spPr>
          <a:xfrm>
            <a:off x="922949" y="5447353"/>
            <a:ext cx="11380829" cy="641280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rgbClr val="595555"/>
                </a:solidFill>
              </a:rPr>
              <a:t>Elkhorn </a:t>
            </a:r>
            <a:r>
              <a:rPr lang="en-US" dirty="0" smtClean="0">
                <a:solidFill>
                  <a:srgbClr val="595555"/>
                </a:solidFill>
              </a:rPr>
              <a:t>Slough </a:t>
            </a:r>
            <a:r>
              <a:rPr lang="en-US" dirty="0">
                <a:solidFill>
                  <a:srgbClr val="595555"/>
                </a:solidFill>
              </a:rPr>
              <a:t>in Monterey, </a:t>
            </a:r>
            <a:r>
              <a:rPr lang="en-US" dirty="0" smtClean="0">
                <a:solidFill>
                  <a:srgbClr val="595555"/>
                </a:solidFill>
              </a:rPr>
              <a:t>California </a:t>
            </a:r>
            <a:r>
              <a:rPr lang="en-US" dirty="0">
                <a:solidFill>
                  <a:srgbClr val="595555"/>
                </a:solidFill>
              </a:rPr>
              <a:t>has experienced substantial nutrient loading and eutrophication over the past 21 years as a result of fertilizer-rich runoff from nearby agricultural fields. This study seeks to identify and track spatial patterns of eutrophication hotspots and </a:t>
            </a:r>
            <a:r>
              <a:rPr lang="en-US" dirty="0" smtClean="0">
                <a:solidFill>
                  <a:srgbClr val="595555"/>
                </a:solidFill>
              </a:rPr>
              <a:t>their </a:t>
            </a:r>
            <a:r>
              <a:rPr lang="en-US" dirty="0">
                <a:solidFill>
                  <a:srgbClr val="595555"/>
                </a:solidFill>
              </a:rPr>
              <a:t>correlation to land use changes, possible nutrient sources, and general climatic trends using remotely sensed and </a:t>
            </a:r>
            <a:r>
              <a:rPr lang="en-US" i="1" dirty="0">
                <a:solidFill>
                  <a:srgbClr val="595555"/>
                </a:solidFill>
              </a:rPr>
              <a:t>in situ</a:t>
            </a:r>
            <a:r>
              <a:rPr lang="en-US" dirty="0">
                <a:solidFill>
                  <a:srgbClr val="595555"/>
                </a:solidFill>
              </a:rPr>
              <a:t> data. Threats of rising sea level, subsiding marshes, and increased eutrophication hotspots demonstrate the necessity to analyze the effects of increasing nutrient loads, relative sea level changes, and sedimentation within Elkhorn Slough. The Soil &amp; Water Assessment Tool (SWAT) model integrated specified inputs to assess nutrient and sediment loading and their sources. </a:t>
            </a:r>
            <a:r>
              <a:rPr lang="en-US" dirty="0" err="1">
                <a:solidFill>
                  <a:srgbClr val="595555"/>
                </a:solidFill>
              </a:rPr>
              <a:t>TerrSet’s</a:t>
            </a:r>
            <a:r>
              <a:rPr lang="en-US" dirty="0">
                <a:solidFill>
                  <a:srgbClr val="595555"/>
                </a:solidFill>
              </a:rPr>
              <a:t> Land Change Modeler </a:t>
            </a:r>
            <a:r>
              <a:rPr lang="en-US" dirty="0" smtClean="0">
                <a:solidFill>
                  <a:srgbClr val="595555"/>
                </a:solidFill>
              </a:rPr>
              <a:t>(LCM</a:t>
            </a:r>
            <a:r>
              <a:rPr lang="en-US" dirty="0">
                <a:solidFill>
                  <a:srgbClr val="595555"/>
                </a:solidFill>
              </a:rPr>
              <a:t>) forecasted the future potential of land change transitions for various land cover classes around the slough as a result of nutrient loading, eutrophication, and increased sedimentation. </a:t>
            </a:r>
            <a:r>
              <a:rPr lang="en-US" dirty="0" err="1">
                <a:solidFill>
                  <a:srgbClr val="595555"/>
                </a:solidFill>
              </a:rPr>
              <a:t>TerrSet’s</a:t>
            </a:r>
            <a:r>
              <a:rPr lang="en-US" dirty="0">
                <a:solidFill>
                  <a:srgbClr val="595555"/>
                </a:solidFill>
              </a:rPr>
              <a:t> Earth Trends Modeler (ETM) provided a comprehensive analysis of image time series to rapidly assess </a:t>
            </a:r>
            <a:r>
              <a:rPr lang="en-US" dirty="0" smtClean="0">
                <a:solidFill>
                  <a:srgbClr val="595555"/>
                </a:solidFill>
              </a:rPr>
              <a:t>long-term </a:t>
            </a:r>
            <a:r>
              <a:rPr lang="en-US" dirty="0">
                <a:solidFill>
                  <a:srgbClr val="595555"/>
                </a:solidFill>
              </a:rPr>
              <a:t>eutrophication trends and detect spatial patterns of known hotspots. Results from this study will inform future coastal management structures and provide greater spatial and temporal insight into Elkhorn Slough eutrophication dynamics.</a:t>
            </a:r>
          </a:p>
        </p:txBody>
      </p:sp>
      <p:sp>
        <p:nvSpPr>
          <p:cNvPr id="16" name="TextBox 15"/>
          <p:cNvSpPr txBox="1"/>
          <p:nvPr/>
        </p:nvSpPr>
        <p:spPr>
          <a:xfrm>
            <a:off x="923610" y="4493747"/>
            <a:ext cx="11516347"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Abstract</a:t>
            </a:r>
          </a:p>
        </p:txBody>
      </p:sp>
      <p:grpSp>
        <p:nvGrpSpPr>
          <p:cNvPr id="46" name="Group 45"/>
          <p:cNvGrpSpPr/>
          <p:nvPr/>
        </p:nvGrpSpPr>
        <p:grpSpPr>
          <a:xfrm>
            <a:off x="922209" y="20500429"/>
            <a:ext cx="10589748" cy="4101944"/>
            <a:chOff x="12743444" y="4488831"/>
            <a:chExt cx="10589748" cy="4101944"/>
          </a:xfrm>
        </p:grpSpPr>
        <p:sp>
          <p:nvSpPr>
            <p:cNvPr id="15" name="Text Placeholder 16"/>
            <p:cNvSpPr txBox="1">
              <a:spLocks/>
            </p:cNvSpPr>
            <p:nvPr/>
          </p:nvSpPr>
          <p:spPr>
            <a:xfrm>
              <a:off x="12750536" y="5400091"/>
              <a:ext cx="10582656" cy="319068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2"/>
                </a:buClr>
              </a:pPr>
              <a:r>
                <a:rPr lang="en-US" b="1" dirty="0">
                  <a:solidFill>
                    <a:srgbClr val="2E8652"/>
                  </a:solidFill>
                </a:rPr>
                <a:t>Identify</a:t>
              </a:r>
              <a:r>
                <a:rPr lang="en-US" dirty="0">
                  <a:solidFill>
                    <a:srgbClr val="595555"/>
                  </a:solidFill>
                </a:rPr>
                <a:t> and track patterns of eutrophication from 1995 – 2016 through the Floating Algal Index (FAI) and the Normalized Difference Turbidity Index (NDTI</a:t>
              </a:r>
              <a:r>
                <a:rPr lang="en-US" dirty="0" smtClean="0">
                  <a:solidFill>
                    <a:srgbClr val="595555"/>
                  </a:solidFill>
                </a:rPr>
                <a:t>).</a:t>
              </a:r>
              <a:endParaRPr lang="en-US" dirty="0">
                <a:solidFill>
                  <a:srgbClr val="595555"/>
                </a:solidFill>
              </a:endParaRPr>
            </a:p>
            <a:p>
              <a:pPr marL="347663" indent="-347663">
                <a:buClr>
                  <a:srgbClr val="2E8652"/>
                </a:buClr>
              </a:pPr>
              <a:r>
                <a:rPr lang="en-US" b="1" dirty="0">
                  <a:solidFill>
                    <a:srgbClr val="2E8652"/>
                  </a:solidFill>
                </a:rPr>
                <a:t>Assess</a:t>
              </a:r>
              <a:r>
                <a:rPr lang="en-US" dirty="0">
                  <a:solidFill>
                    <a:srgbClr val="595555"/>
                  </a:solidFill>
                </a:rPr>
                <a:t> land use/land cover changes within the study period and forecast future land use practices around Elkhorn </a:t>
              </a:r>
              <a:r>
                <a:rPr lang="en-US" dirty="0" smtClean="0">
                  <a:solidFill>
                    <a:srgbClr val="595555"/>
                  </a:solidFill>
                </a:rPr>
                <a:t>Slough.</a:t>
              </a:r>
              <a:endParaRPr lang="en-US" dirty="0">
                <a:solidFill>
                  <a:srgbClr val="595555"/>
                </a:solidFill>
              </a:endParaRPr>
            </a:p>
            <a:p>
              <a:pPr marL="347663" indent="-347663">
                <a:buClr>
                  <a:srgbClr val="2E8652"/>
                </a:buClr>
              </a:pPr>
              <a:r>
                <a:rPr lang="en-US" b="1" dirty="0">
                  <a:solidFill>
                    <a:srgbClr val="2E8652"/>
                  </a:solidFill>
                </a:rPr>
                <a:t>Detect</a:t>
              </a:r>
              <a:r>
                <a:rPr lang="en-US" dirty="0">
                  <a:solidFill>
                    <a:srgbClr val="595555"/>
                  </a:solidFill>
                </a:rPr>
                <a:t> and quantify primary contributors of nutrient and sediment loadings by sub-basin and Hydrologic Response </a:t>
              </a:r>
              <a:r>
                <a:rPr lang="en-US" dirty="0" smtClean="0">
                  <a:solidFill>
                    <a:srgbClr val="595555"/>
                  </a:solidFill>
                </a:rPr>
                <a:t>Units.</a:t>
              </a:r>
              <a:endParaRPr lang="en-US" dirty="0">
                <a:solidFill>
                  <a:srgbClr val="595555"/>
                </a:solidFill>
              </a:endParaRPr>
            </a:p>
          </p:txBody>
        </p:sp>
        <p:sp>
          <p:nvSpPr>
            <p:cNvPr id="23" name="TextBox 22"/>
            <p:cNvSpPr txBox="1"/>
            <p:nvPr/>
          </p:nvSpPr>
          <p:spPr>
            <a:xfrm>
              <a:off x="12743444" y="4488831"/>
              <a:ext cx="8229600"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Objectives</a:t>
              </a:r>
            </a:p>
          </p:txBody>
        </p:sp>
      </p:grpSp>
      <p:grpSp>
        <p:nvGrpSpPr>
          <p:cNvPr id="49" name="Group 48"/>
          <p:cNvGrpSpPr/>
          <p:nvPr/>
        </p:nvGrpSpPr>
        <p:grpSpPr>
          <a:xfrm>
            <a:off x="12839700" y="23096086"/>
            <a:ext cx="10972800" cy="6415672"/>
            <a:chOff x="12839700" y="21073323"/>
            <a:chExt cx="10972800" cy="6415672"/>
          </a:xfrm>
        </p:grpSpPr>
        <p:sp>
          <p:nvSpPr>
            <p:cNvPr id="12" name="Text Placeholder 16"/>
            <p:cNvSpPr txBox="1">
              <a:spLocks/>
            </p:cNvSpPr>
            <p:nvPr/>
          </p:nvSpPr>
          <p:spPr>
            <a:xfrm>
              <a:off x="12839700" y="21847162"/>
              <a:ext cx="10972800" cy="564183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2"/>
                </a:buClr>
              </a:pPr>
              <a:r>
                <a:rPr lang="en-US" dirty="0">
                  <a:solidFill>
                    <a:srgbClr val="595555"/>
                  </a:solidFill>
                </a:rPr>
                <a:t>Muted tidal exchange areas experience the highest levels of floating algal mats according to satellite imagery </a:t>
              </a:r>
              <a:r>
                <a:rPr lang="en-US" dirty="0" smtClean="0">
                  <a:solidFill>
                    <a:srgbClr val="595555"/>
                  </a:solidFill>
                </a:rPr>
                <a:t>analysis.</a:t>
              </a:r>
              <a:endParaRPr lang="en-US" dirty="0">
                <a:solidFill>
                  <a:srgbClr val="595555"/>
                </a:solidFill>
              </a:endParaRPr>
            </a:p>
            <a:p>
              <a:pPr marL="347663" indent="-347663">
                <a:buClr>
                  <a:srgbClr val="2E8652"/>
                </a:buClr>
              </a:pPr>
              <a:r>
                <a:rPr lang="en-US" dirty="0">
                  <a:solidFill>
                    <a:srgbClr val="595555"/>
                  </a:solidFill>
                </a:rPr>
                <a:t>Land change forecasting for the year 2020 indicates substantial agricultural conversion within the watershed. These potential future changes can be primarily attributed to the rapid </a:t>
              </a:r>
              <a:r>
                <a:rPr lang="en-US" dirty="0" smtClean="0">
                  <a:solidFill>
                    <a:srgbClr val="595555"/>
                  </a:solidFill>
                </a:rPr>
                <a:t>expansion of the agricultural </a:t>
              </a:r>
              <a:r>
                <a:rPr lang="en-US" dirty="0">
                  <a:solidFill>
                    <a:srgbClr val="595555"/>
                  </a:solidFill>
                </a:rPr>
                <a:t>industry within the </a:t>
              </a:r>
              <a:r>
                <a:rPr lang="en-US" dirty="0" smtClean="0">
                  <a:solidFill>
                    <a:srgbClr val="595555"/>
                  </a:solidFill>
                </a:rPr>
                <a:t>region.</a:t>
              </a:r>
              <a:endParaRPr lang="en-US" dirty="0">
                <a:solidFill>
                  <a:srgbClr val="595555"/>
                </a:solidFill>
              </a:endParaRPr>
            </a:p>
            <a:p>
              <a:pPr marL="347663" indent="-347663">
                <a:buClr>
                  <a:srgbClr val="2E8652"/>
                </a:buClr>
              </a:pPr>
              <a:r>
                <a:rPr lang="en-US" dirty="0">
                  <a:solidFill>
                    <a:srgbClr val="595555"/>
                  </a:solidFill>
                </a:rPr>
                <a:t>Results obtained from SWAT may be underestimated due to a model setup that represents simplified dynamics and/or do not account for all the processes taking place in the watershed. More robust </a:t>
              </a:r>
              <a:r>
                <a:rPr lang="en-US" i="1" dirty="0">
                  <a:solidFill>
                    <a:srgbClr val="595555"/>
                  </a:solidFill>
                </a:rPr>
                <a:t>in situ </a:t>
              </a:r>
              <a:r>
                <a:rPr lang="en-US" dirty="0">
                  <a:solidFill>
                    <a:srgbClr val="595555"/>
                  </a:solidFill>
                </a:rPr>
                <a:t>datasets may yield more suitable model outputs with less </a:t>
              </a:r>
              <a:r>
                <a:rPr lang="en-US" dirty="0" smtClean="0">
                  <a:solidFill>
                    <a:srgbClr val="595555"/>
                  </a:solidFill>
                </a:rPr>
                <a:t>uncertainty.</a:t>
              </a:r>
              <a:endParaRPr lang="en-US" dirty="0">
                <a:solidFill>
                  <a:srgbClr val="595555"/>
                </a:solidFill>
              </a:endParaRPr>
            </a:p>
            <a:p>
              <a:pPr marL="347663" indent="-347663">
                <a:buClr>
                  <a:srgbClr val="2E8652"/>
                </a:buClr>
              </a:pPr>
              <a:r>
                <a:rPr lang="en-US" dirty="0">
                  <a:solidFill>
                    <a:srgbClr val="595555"/>
                  </a:solidFill>
                </a:rPr>
                <a:t>The </a:t>
              </a:r>
              <a:r>
                <a:rPr lang="en-US" dirty="0" err="1">
                  <a:solidFill>
                    <a:srgbClr val="595555"/>
                  </a:solidFill>
                </a:rPr>
                <a:t>McClusky</a:t>
              </a:r>
              <a:r>
                <a:rPr lang="en-US" dirty="0">
                  <a:solidFill>
                    <a:srgbClr val="595555"/>
                  </a:solidFill>
                </a:rPr>
                <a:t> sub-basin contributes the highest levels of total N and sediment loadings, causing an increase in eutrophic conditions. Results from ETM time series validate SWAT modeling </a:t>
              </a:r>
              <a:r>
                <a:rPr lang="en-US" dirty="0" smtClean="0">
                  <a:solidFill>
                    <a:srgbClr val="595555"/>
                  </a:solidFill>
                </a:rPr>
                <a:t>outputs.</a:t>
              </a:r>
              <a:endParaRPr lang="en-US" dirty="0">
                <a:solidFill>
                  <a:srgbClr val="595555"/>
                </a:solidFill>
              </a:endParaRPr>
            </a:p>
            <a:p>
              <a:pPr marL="347663" indent="-347663">
                <a:buClr>
                  <a:srgbClr val="2E8652"/>
                </a:buClr>
              </a:pPr>
              <a:endParaRPr lang="en-US" dirty="0">
                <a:solidFill>
                  <a:srgbClr val="595555"/>
                </a:solidFill>
              </a:endParaRPr>
            </a:p>
            <a:p>
              <a:pPr marL="0" indent="0">
                <a:buClr>
                  <a:srgbClr val="2E8652"/>
                </a:buClr>
                <a:buNone/>
              </a:pPr>
              <a:endParaRPr lang="en-US" dirty="0">
                <a:solidFill>
                  <a:srgbClr val="595555"/>
                </a:solidFill>
              </a:endParaRPr>
            </a:p>
          </p:txBody>
        </p:sp>
        <p:sp>
          <p:nvSpPr>
            <p:cNvPr id="28" name="TextBox 27"/>
            <p:cNvSpPr txBox="1"/>
            <p:nvPr/>
          </p:nvSpPr>
          <p:spPr>
            <a:xfrm>
              <a:off x="12839700" y="21073323"/>
              <a:ext cx="8229600"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Conclusions</a:t>
              </a:r>
            </a:p>
          </p:txBody>
        </p:sp>
      </p:grpSp>
      <p:sp>
        <p:nvSpPr>
          <p:cNvPr id="29" name="TextBox 28"/>
          <p:cNvSpPr txBox="1"/>
          <p:nvPr/>
        </p:nvSpPr>
        <p:spPr>
          <a:xfrm>
            <a:off x="12818904" y="29716919"/>
            <a:ext cx="8229600"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Acknowledgements</a:t>
            </a:r>
          </a:p>
        </p:txBody>
      </p:sp>
      <p:sp>
        <p:nvSpPr>
          <p:cNvPr id="30" name="TextBox 29"/>
          <p:cNvSpPr txBox="1"/>
          <p:nvPr/>
        </p:nvSpPr>
        <p:spPr>
          <a:xfrm>
            <a:off x="925099" y="28463763"/>
            <a:ext cx="8227737"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Project Partners</a:t>
            </a:r>
          </a:p>
        </p:txBody>
      </p:sp>
      <p:sp>
        <p:nvSpPr>
          <p:cNvPr id="38" name="TextBox 37"/>
          <p:cNvSpPr txBox="1"/>
          <p:nvPr/>
        </p:nvSpPr>
        <p:spPr>
          <a:xfrm>
            <a:off x="843099" y="34702977"/>
            <a:ext cx="18035451" cy="862779"/>
          </a:xfrm>
          <a:prstGeom prst="rect">
            <a:avLst/>
          </a:prstGeom>
          <a:noFill/>
        </p:spPr>
        <p:txBody>
          <a:bodyPr wrap="square" rtlCol="0">
            <a:noAutofit/>
          </a:bodyPr>
          <a:lstStyle/>
          <a:p>
            <a:r>
              <a:rPr lang="en-US" sz="4800" dirty="0">
                <a:solidFill>
                  <a:schemeClr val="bg1"/>
                </a:solidFill>
                <a:latin typeface="+mj-lt"/>
              </a:rPr>
              <a:t>NASA Ames Research Center – Summer 2016</a:t>
            </a:r>
          </a:p>
        </p:txBody>
      </p:sp>
      <p:grpSp>
        <p:nvGrpSpPr>
          <p:cNvPr id="48" name="Group 47"/>
          <p:cNvGrpSpPr/>
          <p:nvPr/>
        </p:nvGrpSpPr>
        <p:grpSpPr>
          <a:xfrm>
            <a:off x="925099" y="24774873"/>
            <a:ext cx="10932603" cy="3478518"/>
            <a:chOff x="12767130" y="17386090"/>
            <a:chExt cx="10932603" cy="3478518"/>
          </a:xfrm>
        </p:grpSpPr>
        <p:sp>
          <p:nvSpPr>
            <p:cNvPr id="26" name="TextBox 25"/>
            <p:cNvSpPr txBox="1"/>
            <p:nvPr/>
          </p:nvSpPr>
          <p:spPr>
            <a:xfrm>
              <a:off x="12767130" y="17386090"/>
              <a:ext cx="8229600"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Earth Observations</a:t>
              </a:r>
            </a:p>
          </p:txBody>
        </p:sp>
        <p:pic>
          <p:nvPicPr>
            <p:cNvPr id="1026" name="Picture 2" descr="http://www.devpedia.developexchange.com/dp/images/6/69/01_Landsa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94492" y="18150112"/>
              <a:ext cx="2174337" cy="21006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evpedia.developexchange.com/dp/images/3/39/02_Landsat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6865" y="19216276"/>
              <a:ext cx="4053275" cy="16483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03 Landsat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41146" y="18396832"/>
              <a:ext cx="2003307" cy="16353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313214" y="20265407"/>
              <a:ext cx="2031325" cy="461665"/>
            </a:xfrm>
            <a:prstGeom prst="rect">
              <a:avLst/>
            </a:prstGeom>
            <a:noFill/>
          </p:spPr>
          <p:txBody>
            <a:bodyPr wrap="none" rtlCol="0">
              <a:spAutoFit/>
            </a:bodyPr>
            <a:lstStyle/>
            <a:p>
              <a:r>
                <a:rPr lang="en-US" sz="2400" b="1" dirty="0">
                  <a:solidFill>
                    <a:srgbClr val="595555"/>
                  </a:solidFill>
                </a:rPr>
                <a:t>Landsat 5 TM</a:t>
              </a:r>
            </a:p>
          </p:txBody>
        </p:sp>
        <p:sp>
          <p:nvSpPr>
            <p:cNvPr id="79" name="TextBox 78"/>
            <p:cNvSpPr txBox="1"/>
            <p:nvPr/>
          </p:nvSpPr>
          <p:spPr>
            <a:xfrm>
              <a:off x="17312871" y="18584539"/>
              <a:ext cx="2454518" cy="461665"/>
            </a:xfrm>
            <a:prstGeom prst="rect">
              <a:avLst/>
            </a:prstGeom>
            <a:noFill/>
          </p:spPr>
          <p:txBody>
            <a:bodyPr wrap="none" rtlCol="0">
              <a:spAutoFit/>
            </a:bodyPr>
            <a:lstStyle/>
            <a:p>
              <a:r>
                <a:rPr lang="en-US" sz="2400" b="1" dirty="0">
                  <a:solidFill>
                    <a:srgbClr val="595555"/>
                  </a:solidFill>
                </a:rPr>
                <a:t>Landsat 7 ETM+</a:t>
              </a:r>
            </a:p>
          </p:txBody>
        </p:sp>
        <p:sp>
          <p:nvSpPr>
            <p:cNvPr id="80" name="TextBox 79"/>
            <p:cNvSpPr txBox="1"/>
            <p:nvPr/>
          </p:nvSpPr>
          <p:spPr>
            <a:xfrm>
              <a:off x="21601082" y="20252936"/>
              <a:ext cx="2098651" cy="461665"/>
            </a:xfrm>
            <a:prstGeom prst="rect">
              <a:avLst/>
            </a:prstGeom>
            <a:noFill/>
          </p:spPr>
          <p:txBody>
            <a:bodyPr wrap="none" rtlCol="0">
              <a:spAutoFit/>
            </a:bodyPr>
            <a:lstStyle/>
            <a:p>
              <a:r>
                <a:rPr lang="en-US" sz="2400" b="1" dirty="0">
                  <a:solidFill>
                    <a:srgbClr val="595555"/>
                  </a:solidFill>
                </a:rPr>
                <a:t>Landsat 8 OLI</a:t>
              </a:r>
            </a:p>
          </p:txBody>
        </p:sp>
      </p:grpSp>
      <p:sp>
        <p:nvSpPr>
          <p:cNvPr id="34" name="Text Placeholder 16"/>
          <p:cNvSpPr txBox="1">
            <a:spLocks/>
          </p:cNvSpPr>
          <p:nvPr/>
        </p:nvSpPr>
        <p:spPr>
          <a:xfrm>
            <a:off x="751664" y="33646113"/>
            <a:ext cx="4368649" cy="40267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rgbClr val="595555"/>
                </a:solidFill>
              </a:rPr>
              <a:t>Irma Caraballo </a:t>
            </a:r>
            <a:r>
              <a:rPr lang="en-US" dirty="0" err="1" smtClean="0">
                <a:solidFill>
                  <a:srgbClr val="595555"/>
                </a:solidFill>
              </a:rPr>
              <a:t>Álvarez</a:t>
            </a:r>
            <a:endParaRPr lang="en-US" dirty="0" smtClean="0">
              <a:solidFill>
                <a:srgbClr val="595555"/>
              </a:solidFill>
            </a:endParaRPr>
          </a:p>
        </p:txBody>
      </p:sp>
      <p:sp>
        <p:nvSpPr>
          <p:cNvPr id="36" name="Text Placeholder 16"/>
          <p:cNvSpPr txBox="1">
            <a:spLocks/>
          </p:cNvSpPr>
          <p:nvPr/>
        </p:nvSpPr>
        <p:spPr>
          <a:xfrm>
            <a:off x="5378804" y="33673635"/>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rgbClr val="595555"/>
                </a:solidFill>
              </a:rPr>
              <a:t>Abigail Childs</a:t>
            </a:r>
          </a:p>
        </p:txBody>
      </p:sp>
      <p:sp>
        <p:nvSpPr>
          <p:cNvPr id="77" name="Text Placeholder 16"/>
          <p:cNvSpPr txBox="1">
            <a:spLocks/>
          </p:cNvSpPr>
          <p:nvPr/>
        </p:nvSpPr>
        <p:spPr>
          <a:xfrm>
            <a:off x="9238394" y="33679074"/>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rgbClr val="595555"/>
                </a:solidFill>
              </a:rPr>
              <a:t>Kirsten </a:t>
            </a:r>
            <a:r>
              <a:rPr lang="en-US" dirty="0" err="1">
                <a:solidFill>
                  <a:srgbClr val="595555"/>
                </a:solidFill>
              </a:rPr>
              <a:t>Jurich</a:t>
            </a:r>
            <a:endParaRPr lang="en-US" dirty="0">
              <a:solidFill>
                <a:srgbClr val="595555"/>
              </a:solidFill>
            </a:endParaRPr>
          </a:p>
        </p:txBody>
      </p:sp>
      <p:sp>
        <p:nvSpPr>
          <p:cNvPr id="31" name="TextBox 30"/>
          <p:cNvSpPr txBox="1"/>
          <p:nvPr/>
        </p:nvSpPr>
        <p:spPr>
          <a:xfrm>
            <a:off x="914400" y="30639594"/>
            <a:ext cx="4542503"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Team Members</a:t>
            </a: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1908" y="31577745"/>
            <a:ext cx="2057404" cy="2081788"/>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6376" y="31577745"/>
            <a:ext cx="2057404" cy="2081788"/>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5993" y="31577745"/>
            <a:ext cx="2057404" cy="2081788"/>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666" r="3666" b="30500"/>
          <a:stretch/>
        </p:blipFill>
        <p:spPr>
          <a:xfrm>
            <a:off x="2164225" y="31781589"/>
            <a:ext cx="1645920" cy="1645920"/>
          </a:xfrm>
          <a:prstGeom prst="flowChartConnector">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t="4472" r="16247" b="32714"/>
          <a:stretch/>
        </p:blipFill>
        <p:spPr>
          <a:xfrm>
            <a:off x="6062118" y="31795679"/>
            <a:ext cx="1645920" cy="1645920"/>
          </a:xfrm>
          <a:prstGeom prst="flowChartConnector">
            <a:avLst/>
          </a:prstGeom>
        </p:spPr>
      </p:pic>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l="12076" t="46581" r="38999" b="16725"/>
          <a:stretch/>
        </p:blipFill>
        <p:spPr>
          <a:xfrm>
            <a:off x="9911735" y="31795679"/>
            <a:ext cx="1645920" cy="1645920"/>
          </a:xfrm>
          <a:prstGeom prst="flowChartConnector">
            <a:avLst/>
          </a:prstGeom>
        </p:spPr>
      </p:pic>
      <p:grpSp>
        <p:nvGrpSpPr>
          <p:cNvPr id="60" name="Group 59"/>
          <p:cNvGrpSpPr/>
          <p:nvPr/>
        </p:nvGrpSpPr>
        <p:grpSpPr>
          <a:xfrm>
            <a:off x="921375" y="11910486"/>
            <a:ext cx="9671678" cy="8407742"/>
            <a:chOff x="12781389" y="8501235"/>
            <a:chExt cx="9671678" cy="8407742"/>
          </a:xfrm>
        </p:grpSpPr>
        <p:sp>
          <p:nvSpPr>
            <p:cNvPr id="25" name="TextBox 24"/>
            <p:cNvSpPr txBox="1"/>
            <p:nvPr/>
          </p:nvSpPr>
          <p:spPr>
            <a:xfrm>
              <a:off x="12781389" y="8501235"/>
              <a:ext cx="8229600"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Study Area</a:t>
              </a:r>
            </a:p>
          </p:txBody>
        </p:sp>
        <p:sp>
          <p:nvSpPr>
            <p:cNvPr id="42" name="TextBox 41"/>
            <p:cNvSpPr txBox="1"/>
            <p:nvPr/>
          </p:nvSpPr>
          <p:spPr>
            <a:xfrm>
              <a:off x="20885634" y="13123325"/>
              <a:ext cx="1567433" cy="3785652"/>
            </a:xfrm>
            <a:prstGeom prst="rect">
              <a:avLst/>
            </a:prstGeom>
            <a:noFill/>
          </p:spPr>
          <p:txBody>
            <a:bodyPr wrap="square" rtlCol="0">
              <a:spAutoFit/>
            </a:bodyPr>
            <a:lstStyle/>
            <a:p>
              <a:r>
                <a:rPr lang="en-US" sz="2000" b="1" dirty="0">
                  <a:solidFill>
                    <a:schemeClr val="tx1">
                      <a:lumMod val="75000"/>
                    </a:schemeClr>
                  </a:solidFill>
                </a:rPr>
                <a:t>Figure 1. </a:t>
              </a:r>
              <a:r>
                <a:rPr lang="en-US" sz="2000" dirty="0">
                  <a:solidFill>
                    <a:schemeClr val="tx1">
                      <a:lumMod val="75000"/>
                    </a:schemeClr>
                  </a:solidFill>
                </a:rPr>
                <a:t>Elkhorn Slough watershed delineation (yellow) and stream </a:t>
              </a:r>
            </a:p>
            <a:p>
              <a:r>
                <a:rPr lang="en-US" sz="2000" dirty="0">
                  <a:solidFill>
                    <a:schemeClr val="tx1">
                      <a:lumMod val="75000"/>
                    </a:schemeClr>
                  </a:solidFill>
                </a:rPr>
                <a:t>network (blue) from SWAT in Monterey </a:t>
              </a:r>
            </a:p>
            <a:p>
              <a:r>
                <a:rPr lang="en-US" sz="2000" dirty="0">
                  <a:solidFill>
                    <a:schemeClr val="tx1">
                      <a:lumMod val="75000"/>
                    </a:schemeClr>
                  </a:solidFill>
                </a:rPr>
                <a:t>County, CA.</a:t>
              </a:r>
            </a:p>
          </p:txBody>
        </p:sp>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l="13726" t="22806" r="13191" b="22436"/>
            <a:stretch/>
          </p:blipFill>
          <p:spPr>
            <a:xfrm>
              <a:off x="13247214" y="9461010"/>
              <a:ext cx="7509191" cy="7281023"/>
            </a:xfrm>
            <a:prstGeom prst="rect">
              <a:avLst/>
            </a:prstGeom>
          </p:spPr>
        </p:pic>
      </p:grpSp>
      <p:grpSp>
        <p:nvGrpSpPr>
          <p:cNvPr id="61" name="Group 60"/>
          <p:cNvGrpSpPr/>
          <p:nvPr/>
        </p:nvGrpSpPr>
        <p:grpSpPr>
          <a:xfrm>
            <a:off x="12776751" y="4493747"/>
            <a:ext cx="12709854" cy="10427514"/>
            <a:chOff x="-13367241" y="10179685"/>
            <a:chExt cx="12709854" cy="10427514"/>
          </a:xfrm>
        </p:grpSpPr>
        <p:sp>
          <p:nvSpPr>
            <p:cNvPr id="54" name="TextBox 53"/>
            <p:cNvSpPr txBox="1"/>
            <p:nvPr/>
          </p:nvSpPr>
          <p:spPr>
            <a:xfrm>
              <a:off x="-12910536" y="19899313"/>
              <a:ext cx="12253149" cy="707886"/>
            </a:xfrm>
            <a:prstGeom prst="rect">
              <a:avLst/>
            </a:prstGeom>
            <a:noFill/>
          </p:spPr>
          <p:txBody>
            <a:bodyPr wrap="square" rtlCol="0">
              <a:spAutoFit/>
            </a:bodyPr>
            <a:lstStyle/>
            <a:p>
              <a:r>
                <a:rPr lang="en-US" sz="2000" b="1" dirty="0">
                  <a:solidFill>
                    <a:srgbClr val="595555"/>
                  </a:solidFill>
                </a:rPr>
                <a:t>Figure 2. </a:t>
              </a:r>
              <a:r>
                <a:rPr lang="en-US" sz="2000" dirty="0">
                  <a:solidFill>
                    <a:srgbClr val="595555"/>
                  </a:solidFill>
                </a:rPr>
                <a:t>Flowcharts of project methodology employed in this study. Inputs on the left depict required </a:t>
              </a:r>
            </a:p>
            <a:p>
              <a:r>
                <a:rPr lang="en-US" sz="2000" dirty="0">
                  <a:solidFill>
                    <a:srgbClr val="595555"/>
                  </a:solidFill>
                </a:rPr>
                <a:t>datasets while outputs on the right illustrate a subset of the results. </a:t>
              </a:r>
            </a:p>
          </p:txBody>
        </p:sp>
        <p:grpSp>
          <p:nvGrpSpPr>
            <p:cNvPr id="59" name="Group 58"/>
            <p:cNvGrpSpPr/>
            <p:nvPr/>
          </p:nvGrpSpPr>
          <p:grpSpPr>
            <a:xfrm>
              <a:off x="-13367241" y="10179685"/>
              <a:ext cx="11925300" cy="9852499"/>
              <a:chOff x="914400" y="12048719"/>
              <a:chExt cx="11925300" cy="9852499"/>
            </a:xfrm>
          </p:grpSpPr>
          <p:pic>
            <p:nvPicPr>
              <p:cNvPr id="127" name="Picture 126"/>
              <p:cNvPicPr>
                <a:picLocks noChangeAspect="1"/>
              </p:cNvPicPr>
              <p:nvPr/>
            </p:nvPicPr>
            <p:blipFill>
              <a:blip r:embed="rId10"/>
              <a:stretch>
                <a:fillRect/>
              </a:stretch>
            </p:blipFill>
            <p:spPr>
              <a:xfrm>
                <a:off x="1378227" y="19048043"/>
                <a:ext cx="11461473" cy="2853175"/>
              </a:xfrm>
              <a:prstGeom prst="rect">
                <a:avLst/>
              </a:prstGeom>
            </p:spPr>
          </p:pic>
          <p:grpSp>
            <p:nvGrpSpPr>
              <p:cNvPr id="57" name="Group 56"/>
              <p:cNvGrpSpPr/>
              <p:nvPr/>
            </p:nvGrpSpPr>
            <p:grpSpPr>
              <a:xfrm>
                <a:off x="914400" y="12048719"/>
                <a:ext cx="11479907" cy="9550074"/>
                <a:chOff x="914400" y="12048719"/>
                <a:chExt cx="11479907" cy="9550074"/>
              </a:xfrm>
            </p:grpSpPr>
            <p:sp>
              <p:nvSpPr>
                <p:cNvPr id="24" name="TextBox 23"/>
                <p:cNvSpPr txBox="1"/>
                <p:nvPr/>
              </p:nvSpPr>
              <p:spPr>
                <a:xfrm>
                  <a:off x="986592" y="12048719"/>
                  <a:ext cx="11407715"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Methodology</a:t>
                  </a:r>
                </a:p>
              </p:txBody>
            </p:sp>
            <p:grpSp>
              <p:nvGrpSpPr>
                <p:cNvPr id="47" name="Group 46"/>
                <p:cNvGrpSpPr/>
                <p:nvPr/>
              </p:nvGrpSpPr>
              <p:grpSpPr>
                <a:xfrm>
                  <a:off x="914400" y="12975849"/>
                  <a:ext cx="11421712" cy="8622944"/>
                  <a:chOff x="914400" y="12975849"/>
                  <a:chExt cx="11421712" cy="8622944"/>
                </a:xfrm>
              </p:grpSpPr>
              <p:sp>
                <p:nvSpPr>
                  <p:cNvPr id="7" name="Text Placeholder 16"/>
                  <p:cNvSpPr txBox="1">
                    <a:spLocks/>
                  </p:cNvSpPr>
                  <p:nvPr/>
                </p:nvSpPr>
                <p:spPr>
                  <a:xfrm>
                    <a:off x="914400" y="13337042"/>
                    <a:ext cx="11407715" cy="551523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a:solidFill>
                        <a:schemeClr val="tx1">
                          <a:lumMod val="75000"/>
                        </a:schemeClr>
                      </a:solidFill>
                    </a:endParaRPr>
                  </a:p>
                </p:txBody>
              </p:sp>
              <p:sp>
                <p:nvSpPr>
                  <p:cNvPr id="58" name="TextBox 57"/>
                  <p:cNvSpPr txBox="1"/>
                  <p:nvPr/>
                </p:nvSpPr>
                <p:spPr>
                  <a:xfrm>
                    <a:off x="2176852" y="12979298"/>
                    <a:ext cx="1040670" cy="461665"/>
                  </a:xfrm>
                  <a:prstGeom prst="rect">
                    <a:avLst/>
                  </a:prstGeom>
                  <a:noFill/>
                </p:spPr>
                <p:txBody>
                  <a:bodyPr wrap="none" rtlCol="0">
                    <a:spAutoFit/>
                  </a:bodyPr>
                  <a:lstStyle/>
                  <a:p>
                    <a:r>
                      <a:rPr lang="en-US" sz="2400" b="1" dirty="0">
                        <a:solidFill>
                          <a:srgbClr val="218754"/>
                        </a:solidFill>
                      </a:rPr>
                      <a:t>Inputs</a:t>
                    </a:r>
                  </a:p>
                </p:txBody>
              </p:sp>
              <p:sp>
                <p:nvSpPr>
                  <p:cNvPr id="67" name="TextBox 66"/>
                  <p:cNvSpPr txBox="1"/>
                  <p:nvPr/>
                </p:nvSpPr>
                <p:spPr>
                  <a:xfrm>
                    <a:off x="5374373" y="12975849"/>
                    <a:ext cx="1149674" cy="461665"/>
                  </a:xfrm>
                  <a:prstGeom prst="rect">
                    <a:avLst/>
                  </a:prstGeom>
                  <a:noFill/>
                </p:spPr>
                <p:txBody>
                  <a:bodyPr wrap="none" rtlCol="0">
                    <a:spAutoFit/>
                  </a:bodyPr>
                  <a:lstStyle/>
                  <a:p>
                    <a:r>
                      <a:rPr lang="en-US" sz="2400" b="1" dirty="0">
                        <a:solidFill>
                          <a:srgbClr val="218754"/>
                        </a:solidFill>
                      </a:rPr>
                      <a:t>Models</a:t>
                    </a:r>
                  </a:p>
                </p:txBody>
              </p:sp>
              <p:sp>
                <p:nvSpPr>
                  <p:cNvPr id="68" name="TextBox 67"/>
                  <p:cNvSpPr txBox="1"/>
                  <p:nvPr/>
                </p:nvSpPr>
                <p:spPr>
                  <a:xfrm>
                    <a:off x="8773982" y="12985488"/>
                    <a:ext cx="1258678" cy="461665"/>
                  </a:xfrm>
                  <a:prstGeom prst="rect">
                    <a:avLst/>
                  </a:prstGeom>
                  <a:noFill/>
                </p:spPr>
                <p:txBody>
                  <a:bodyPr wrap="none" rtlCol="0">
                    <a:spAutoFit/>
                  </a:bodyPr>
                  <a:lstStyle/>
                  <a:p>
                    <a:r>
                      <a:rPr lang="en-US" sz="2400" b="1" dirty="0">
                        <a:solidFill>
                          <a:srgbClr val="218754"/>
                        </a:solidFill>
                      </a:rPr>
                      <a:t>Outputs</a:t>
                    </a:r>
                  </a:p>
                </p:txBody>
              </p:sp>
              <p:pic>
                <p:nvPicPr>
                  <p:cNvPr id="124" name="Picture 123"/>
                  <p:cNvPicPr>
                    <a:picLocks noChangeAspect="1"/>
                  </p:cNvPicPr>
                  <p:nvPr/>
                </p:nvPicPr>
                <p:blipFill>
                  <a:blip r:embed="rId11"/>
                  <a:stretch>
                    <a:fillRect/>
                  </a:stretch>
                </p:blipFill>
                <p:spPr>
                  <a:xfrm>
                    <a:off x="1359447" y="13585246"/>
                    <a:ext cx="10626249" cy="3109229"/>
                  </a:xfrm>
                  <a:prstGeom prst="rect">
                    <a:avLst/>
                  </a:prstGeom>
                </p:spPr>
              </p:pic>
              <p:pic>
                <p:nvPicPr>
                  <p:cNvPr id="125" name="Picture 124"/>
                  <p:cNvPicPr>
                    <a:picLocks noChangeAspect="1"/>
                  </p:cNvPicPr>
                  <p:nvPr/>
                </p:nvPicPr>
                <p:blipFill>
                  <a:blip r:embed="rId12"/>
                  <a:stretch>
                    <a:fillRect/>
                  </a:stretch>
                </p:blipFill>
                <p:spPr>
                  <a:xfrm>
                    <a:off x="1331878" y="16464764"/>
                    <a:ext cx="11004234" cy="2438611"/>
                  </a:xfrm>
                  <a:prstGeom prst="rect">
                    <a:avLst/>
                  </a:prstGeom>
                </p:spPr>
              </p:pic>
              <p:sp>
                <p:nvSpPr>
                  <p:cNvPr id="156" name="TextBox 155"/>
                  <p:cNvSpPr txBox="1"/>
                  <p:nvPr/>
                </p:nvSpPr>
                <p:spPr>
                  <a:xfrm>
                    <a:off x="7584835" y="18805706"/>
                    <a:ext cx="1078757" cy="369332"/>
                  </a:xfrm>
                  <a:prstGeom prst="rect">
                    <a:avLst/>
                  </a:prstGeom>
                  <a:noFill/>
                </p:spPr>
                <p:txBody>
                  <a:bodyPr wrap="none" rtlCol="0">
                    <a:spAutoFit/>
                  </a:bodyPr>
                  <a:lstStyle/>
                  <a:p>
                    <a:r>
                      <a:rPr lang="en-US" sz="1800" dirty="0" err="1">
                        <a:solidFill>
                          <a:srgbClr val="595555"/>
                        </a:solidFill>
                      </a:rPr>
                      <a:t>McClusky</a:t>
                    </a:r>
                    <a:endParaRPr lang="en-US" sz="1800" dirty="0">
                      <a:solidFill>
                        <a:srgbClr val="595555"/>
                      </a:solidFill>
                    </a:endParaRPr>
                  </a:p>
                </p:txBody>
              </p:sp>
              <p:sp>
                <p:nvSpPr>
                  <p:cNvPr id="157" name="TextBox 156"/>
                  <p:cNvSpPr txBox="1"/>
                  <p:nvPr/>
                </p:nvSpPr>
                <p:spPr>
                  <a:xfrm>
                    <a:off x="7267681" y="20996546"/>
                    <a:ext cx="1178528" cy="369332"/>
                  </a:xfrm>
                  <a:prstGeom prst="rect">
                    <a:avLst/>
                  </a:prstGeom>
                  <a:noFill/>
                </p:spPr>
                <p:txBody>
                  <a:bodyPr wrap="none" rtlCol="0">
                    <a:spAutoFit/>
                  </a:bodyPr>
                  <a:lstStyle/>
                  <a:p>
                    <a:r>
                      <a:rPr lang="en-US" sz="1800" dirty="0">
                        <a:solidFill>
                          <a:srgbClr val="595555"/>
                        </a:solidFill>
                      </a:rPr>
                      <a:t>Moro </a:t>
                    </a:r>
                    <a:r>
                      <a:rPr lang="en-US" sz="1800" dirty="0" err="1">
                        <a:solidFill>
                          <a:srgbClr val="595555"/>
                        </a:solidFill>
                      </a:rPr>
                      <a:t>Cojo</a:t>
                    </a:r>
                    <a:endParaRPr lang="en-US" sz="1800" dirty="0">
                      <a:solidFill>
                        <a:srgbClr val="595555"/>
                      </a:solidFill>
                    </a:endParaRPr>
                  </a:p>
                </p:txBody>
              </p:sp>
              <p:sp>
                <p:nvSpPr>
                  <p:cNvPr id="158" name="TextBox 157"/>
                  <p:cNvSpPr txBox="1"/>
                  <p:nvPr/>
                </p:nvSpPr>
                <p:spPr>
                  <a:xfrm>
                    <a:off x="9335130" y="19603691"/>
                    <a:ext cx="931473" cy="369332"/>
                  </a:xfrm>
                  <a:prstGeom prst="rect">
                    <a:avLst/>
                  </a:prstGeom>
                  <a:noFill/>
                </p:spPr>
                <p:txBody>
                  <a:bodyPr wrap="none" rtlCol="0">
                    <a:spAutoFit/>
                  </a:bodyPr>
                  <a:lstStyle/>
                  <a:p>
                    <a:r>
                      <a:rPr lang="en-US" sz="1800" dirty="0">
                        <a:solidFill>
                          <a:srgbClr val="595555"/>
                        </a:solidFill>
                      </a:rPr>
                      <a:t>Elkhorn</a:t>
                    </a:r>
                  </a:p>
                </p:txBody>
              </p:sp>
              <p:sp>
                <p:nvSpPr>
                  <p:cNvPr id="159" name="TextBox 158"/>
                  <p:cNvSpPr txBox="1"/>
                  <p:nvPr/>
                </p:nvSpPr>
                <p:spPr>
                  <a:xfrm>
                    <a:off x="9655032" y="20072610"/>
                    <a:ext cx="1258550" cy="369332"/>
                  </a:xfrm>
                  <a:prstGeom prst="rect">
                    <a:avLst/>
                  </a:prstGeom>
                  <a:noFill/>
                </p:spPr>
                <p:txBody>
                  <a:bodyPr wrap="none" rtlCol="0">
                    <a:spAutoFit/>
                  </a:bodyPr>
                  <a:lstStyle/>
                  <a:p>
                    <a:r>
                      <a:rPr lang="en-US" sz="1800" dirty="0" err="1">
                        <a:solidFill>
                          <a:srgbClr val="595555"/>
                        </a:solidFill>
                      </a:rPr>
                      <a:t>Tembladero</a:t>
                    </a:r>
                    <a:endParaRPr lang="en-US" sz="1800" dirty="0">
                      <a:solidFill>
                        <a:srgbClr val="595555"/>
                      </a:solidFill>
                    </a:endParaRPr>
                  </a:p>
                </p:txBody>
              </p:sp>
              <p:sp>
                <p:nvSpPr>
                  <p:cNvPr id="160" name="TextBox 159"/>
                  <p:cNvSpPr txBox="1"/>
                  <p:nvPr/>
                </p:nvSpPr>
                <p:spPr>
                  <a:xfrm>
                    <a:off x="9800664" y="21229461"/>
                    <a:ext cx="880562" cy="369332"/>
                  </a:xfrm>
                  <a:prstGeom prst="rect">
                    <a:avLst/>
                  </a:prstGeom>
                  <a:noFill/>
                </p:spPr>
                <p:txBody>
                  <a:bodyPr wrap="none" rtlCol="0">
                    <a:spAutoFit/>
                  </a:bodyPr>
                  <a:lstStyle/>
                  <a:p>
                    <a:r>
                      <a:rPr lang="en-US" sz="1800" dirty="0" err="1">
                        <a:solidFill>
                          <a:srgbClr val="595555"/>
                        </a:solidFill>
                      </a:rPr>
                      <a:t>Gavilan</a:t>
                    </a:r>
                    <a:endParaRPr lang="en-US" sz="1800" dirty="0">
                      <a:solidFill>
                        <a:srgbClr val="595555"/>
                      </a:solidFill>
                    </a:endParaRPr>
                  </a:p>
                </p:txBody>
              </p:sp>
            </p:grpSp>
          </p:grpSp>
        </p:grpSp>
      </p:grpSp>
      <p:sp>
        <p:nvSpPr>
          <p:cNvPr id="27" name="TextBox 26"/>
          <p:cNvSpPr txBox="1"/>
          <p:nvPr/>
        </p:nvSpPr>
        <p:spPr>
          <a:xfrm>
            <a:off x="12843651" y="15092025"/>
            <a:ext cx="11550315"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Results</a:t>
            </a:r>
          </a:p>
        </p:txBody>
      </p:sp>
      <p:sp>
        <p:nvSpPr>
          <p:cNvPr id="97" name="Text Placeholder 16"/>
          <p:cNvSpPr txBox="1">
            <a:spLocks/>
          </p:cNvSpPr>
          <p:nvPr/>
        </p:nvSpPr>
        <p:spPr>
          <a:xfrm>
            <a:off x="963405" y="29388917"/>
            <a:ext cx="10972800" cy="115138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2"/>
              </a:buClr>
            </a:pPr>
            <a:r>
              <a:rPr lang="en-US" dirty="0">
                <a:solidFill>
                  <a:srgbClr val="595555"/>
                </a:solidFill>
              </a:rPr>
              <a:t>Elkhorn Slough National Estuarine Research Reserve (ESNERR)</a:t>
            </a:r>
          </a:p>
          <a:p>
            <a:pPr marL="347663" indent="-347663">
              <a:buClr>
                <a:srgbClr val="2E8652"/>
              </a:buClr>
            </a:pPr>
            <a:r>
              <a:rPr lang="en-US" dirty="0">
                <a:solidFill>
                  <a:srgbClr val="595555"/>
                </a:solidFill>
              </a:rPr>
              <a:t>Monterey Bay Aquarium Research Institute (MBARI)</a:t>
            </a:r>
          </a:p>
          <a:p>
            <a:pPr marL="347663" indent="-347663">
              <a:buClr>
                <a:srgbClr val="2E8652"/>
              </a:buClr>
            </a:pPr>
            <a:endParaRPr lang="en-US" dirty="0">
              <a:solidFill>
                <a:srgbClr val="595555"/>
              </a:solidFill>
            </a:endParaRPr>
          </a:p>
          <a:p>
            <a:pPr marL="0" indent="0">
              <a:buClr>
                <a:srgbClr val="2E8652"/>
              </a:buClr>
              <a:buNone/>
            </a:pPr>
            <a:endParaRPr lang="en-US" dirty="0">
              <a:solidFill>
                <a:srgbClr val="595555"/>
              </a:solidFill>
            </a:endParaRPr>
          </a:p>
        </p:txBody>
      </p:sp>
      <p:sp>
        <p:nvSpPr>
          <p:cNvPr id="98" name="Text Placeholder 16"/>
          <p:cNvSpPr txBox="1">
            <a:spLocks/>
          </p:cNvSpPr>
          <p:nvPr/>
        </p:nvSpPr>
        <p:spPr>
          <a:xfrm>
            <a:off x="12839700" y="30454404"/>
            <a:ext cx="10972800" cy="501680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0"/>
              </a:spcBef>
              <a:buClr>
                <a:srgbClr val="2E8652"/>
              </a:buClr>
            </a:pPr>
            <a:r>
              <a:rPr lang="en-US" b="1" dirty="0">
                <a:solidFill>
                  <a:srgbClr val="595555"/>
                </a:solidFill>
                <a:ea typeface="Questrial"/>
                <a:cs typeface="Arial" panose="020B0604020202020204" pitchFamily="34" charset="0"/>
                <a:sym typeface="Questrial"/>
              </a:rPr>
              <a:t>Dr. Juan Torres-Pérez and Dr. Sherry Palacios</a:t>
            </a:r>
          </a:p>
          <a:p>
            <a:pPr marL="0" indent="0">
              <a:spcBef>
                <a:spcPts val="0"/>
              </a:spcBef>
              <a:buClr>
                <a:srgbClr val="2E8652"/>
              </a:buClr>
              <a:buNone/>
            </a:pPr>
            <a:r>
              <a:rPr lang="en-US" dirty="0">
                <a:solidFill>
                  <a:srgbClr val="595555"/>
                </a:solidFill>
                <a:ea typeface="Questrial"/>
                <a:cs typeface="Arial" panose="020B0604020202020204" pitchFamily="34" charset="0"/>
                <a:sym typeface="Questrial"/>
              </a:rPr>
              <a:t>    Bay Area Environmental Research Institute, Project Advisors</a:t>
            </a:r>
          </a:p>
          <a:p>
            <a:pPr marL="347663" indent="-347663">
              <a:spcBef>
                <a:spcPts val="1200"/>
              </a:spcBef>
              <a:buClr>
                <a:srgbClr val="2E8652"/>
              </a:buClr>
            </a:pPr>
            <a:r>
              <a:rPr lang="en-US" b="1" dirty="0">
                <a:solidFill>
                  <a:srgbClr val="595555"/>
                </a:solidFill>
                <a:ea typeface="Questrial"/>
                <a:cs typeface="Arial" panose="020B0604020202020204" pitchFamily="34" charset="0"/>
                <a:sym typeface="Questrial"/>
              </a:rPr>
              <a:t>Chippie Kislik, Vickie Ly, and Martha </a:t>
            </a:r>
            <a:r>
              <a:rPr lang="en-US" b="1" dirty="0" smtClean="0">
                <a:solidFill>
                  <a:srgbClr val="595555"/>
                </a:solidFill>
                <a:ea typeface="Questrial"/>
                <a:cs typeface="Arial" panose="020B0604020202020204" pitchFamily="34" charset="0"/>
                <a:sym typeface="Questrial"/>
              </a:rPr>
              <a:t>Sayre </a:t>
            </a:r>
          </a:p>
          <a:p>
            <a:pPr marL="0" indent="0">
              <a:spcBef>
                <a:spcPts val="0"/>
              </a:spcBef>
              <a:buClr>
                <a:srgbClr val="2E8652"/>
              </a:buClr>
              <a:buNone/>
            </a:pPr>
            <a:r>
              <a:rPr lang="en-US" dirty="0" smtClean="0">
                <a:solidFill>
                  <a:srgbClr val="595555"/>
                </a:solidFill>
                <a:ea typeface="Questrial"/>
                <a:cs typeface="Arial" panose="020B0604020202020204" pitchFamily="34" charset="0"/>
                <a:sym typeface="Questrial"/>
              </a:rPr>
              <a:t>    NASA DEVELOP Ames Research Center</a:t>
            </a:r>
            <a:endParaRPr lang="en-US" b="1" dirty="0" smtClean="0">
              <a:solidFill>
                <a:srgbClr val="595555"/>
              </a:solidFill>
              <a:ea typeface="Questrial"/>
              <a:cs typeface="Arial" panose="020B0604020202020204" pitchFamily="34" charset="0"/>
              <a:sym typeface="Questrial"/>
            </a:endParaRPr>
          </a:p>
          <a:p>
            <a:pPr marL="347663" indent="-347663">
              <a:spcBef>
                <a:spcPts val="1200"/>
              </a:spcBef>
              <a:buClr>
                <a:srgbClr val="2E8652"/>
              </a:buClr>
            </a:pPr>
            <a:r>
              <a:rPr lang="en-US" b="1" dirty="0" smtClean="0">
                <a:solidFill>
                  <a:srgbClr val="595555"/>
                </a:solidFill>
                <a:ea typeface="Questrial"/>
                <a:cs typeface="Arial" panose="020B0604020202020204" pitchFamily="34" charset="0"/>
                <a:sym typeface="Questrial"/>
              </a:rPr>
              <a:t>Chase </a:t>
            </a:r>
            <a:r>
              <a:rPr lang="en-US" b="1" dirty="0">
                <a:solidFill>
                  <a:srgbClr val="595555"/>
                </a:solidFill>
                <a:ea typeface="Questrial"/>
                <a:cs typeface="Arial" panose="020B0604020202020204" pitchFamily="34" charset="0"/>
                <a:sym typeface="Questrial"/>
              </a:rPr>
              <a:t>Mueller</a:t>
            </a:r>
          </a:p>
          <a:p>
            <a:pPr marL="0" indent="0">
              <a:spcBef>
                <a:spcPts val="0"/>
              </a:spcBef>
              <a:buClr>
                <a:srgbClr val="2E8652"/>
              </a:buClr>
              <a:buNone/>
            </a:pPr>
            <a:r>
              <a:rPr lang="en-US" dirty="0">
                <a:solidFill>
                  <a:srgbClr val="595555"/>
                </a:solidFill>
                <a:ea typeface="Questrial"/>
                <a:cs typeface="Arial" panose="020B0604020202020204" pitchFamily="34" charset="0"/>
                <a:sym typeface="Questrial"/>
              </a:rPr>
              <a:t>    Bay Area Environmental Research Institute</a:t>
            </a:r>
          </a:p>
          <a:p>
            <a:pPr marL="0" indent="0">
              <a:buClr>
                <a:srgbClr val="2E8652"/>
              </a:buClr>
              <a:buNone/>
            </a:pPr>
            <a:r>
              <a:rPr lang="en-US" sz="2000" i="1" dirty="0">
                <a:solidFill>
                  <a:srgbClr val="595555"/>
                </a:solidFill>
              </a:rPr>
              <a:t>Any opinions, findings, and conclusions or recommendations expressed in this material are those of the author(s) and do not necessarily reflect the views of the National Aeronautics and Space Administration. </a:t>
            </a:r>
            <a:r>
              <a:rPr lang="en-US" sz="2000" i="1" dirty="0">
                <a:solidFill>
                  <a:srgbClr val="595555"/>
                </a:solidFill>
                <a:ea typeface="Questrial"/>
                <a:cs typeface="Arial" panose="020B0604020202020204" pitchFamily="34" charset="0"/>
                <a:sym typeface="Questrial"/>
              </a:rPr>
              <a:t>This material is based upon work supported by NASA through contract NNL11AA00B and cooperative agreement NNX14AB60A.</a:t>
            </a:r>
            <a:endParaRPr lang="en-US" sz="2000" i="1" dirty="0">
              <a:solidFill>
                <a:srgbClr val="595555"/>
              </a:solidFill>
            </a:endParaRPr>
          </a:p>
          <a:p>
            <a:pPr marL="347663" indent="-347663">
              <a:buClr>
                <a:srgbClr val="2E8652"/>
              </a:buClr>
            </a:pPr>
            <a:endParaRPr lang="en-US" dirty="0">
              <a:solidFill>
                <a:srgbClr val="595555"/>
              </a:solidFill>
              <a:ea typeface="Questrial"/>
              <a:cs typeface="Arial" panose="020B0604020202020204" pitchFamily="34" charset="0"/>
              <a:sym typeface="Questrial"/>
            </a:endParaRPr>
          </a:p>
          <a:p>
            <a:pPr marL="347663" indent="-347663">
              <a:buClr>
                <a:srgbClr val="2E8652"/>
              </a:buClr>
            </a:pPr>
            <a:endParaRPr lang="en-US" dirty="0">
              <a:solidFill>
                <a:srgbClr val="595555"/>
              </a:solidFill>
              <a:ea typeface="Questrial"/>
              <a:cs typeface="Arial" panose="020B0604020202020204" pitchFamily="34" charset="0"/>
              <a:sym typeface="Questrial"/>
            </a:endParaRPr>
          </a:p>
          <a:p>
            <a:pPr marL="347663" indent="-347663">
              <a:buClr>
                <a:srgbClr val="2E8652"/>
              </a:buClr>
            </a:pPr>
            <a:endParaRPr lang="en-US" dirty="0">
              <a:solidFill>
                <a:srgbClr val="595555"/>
              </a:solidFill>
              <a:ea typeface="Questrial"/>
              <a:cs typeface="Arial" panose="020B0604020202020204" pitchFamily="34" charset="0"/>
              <a:sym typeface="Questrial"/>
            </a:endParaRPr>
          </a:p>
          <a:p>
            <a:pPr marL="347663" indent="-347663">
              <a:buClr>
                <a:srgbClr val="2E8652"/>
              </a:buClr>
            </a:pPr>
            <a:endParaRPr lang="en-US" dirty="0">
              <a:solidFill>
                <a:srgbClr val="595555"/>
              </a:solidFill>
            </a:endParaRPr>
          </a:p>
          <a:p>
            <a:pPr marL="0" indent="0">
              <a:buClr>
                <a:srgbClr val="2E8652"/>
              </a:buClr>
              <a:buNone/>
            </a:pPr>
            <a:endParaRPr lang="en-US" dirty="0">
              <a:solidFill>
                <a:srgbClr val="595555"/>
              </a:solidFill>
            </a:endParaRPr>
          </a:p>
        </p:txBody>
      </p:sp>
      <p:sp>
        <p:nvSpPr>
          <p:cNvPr id="71" name="TextBox 70"/>
          <p:cNvSpPr txBox="1"/>
          <p:nvPr/>
        </p:nvSpPr>
        <p:spPr>
          <a:xfrm>
            <a:off x="13002359" y="15963245"/>
            <a:ext cx="870751" cy="461665"/>
          </a:xfrm>
          <a:prstGeom prst="rect">
            <a:avLst/>
          </a:prstGeom>
          <a:noFill/>
        </p:spPr>
        <p:txBody>
          <a:bodyPr wrap="none" rtlCol="0">
            <a:spAutoFit/>
          </a:bodyPr>
          <a:lstStyle/>
          <a:p>
            <a:r>
              <a:rPr lang="en-US" sz="2400" b="1" dirty="0">
                <a:solidFill>
                  <a:srgbClr val="218754"/>
                </a:solidFill>
              </a:rPr>
              <a:t>LCM</a:t>
            </a:r>
          </a:p>
        </p:txBody>
      </p:sp>
      <p:sp>
        <p:nvSpPr>
          <p:cNvPr id="73" name="TextBox 72"/>
          <p:cNvSpPr txBox="1"/>
          <p:nvPr/>
        </p:nvSpPr>
        <p:spPr>
          <a:xfrm>
            <a:off x="12969263" y="19020275"/>
            <a:ext cx="1027589" cy="461665"/>
          </a:xfrm>
          <a:prstGeom prst="rect">
            <a:avLst/>
          </a:prstGeom>
          <a:noFill/>
        </p:spPr>
        <p:txBody>
          <a:bodyPr wrap="none" rtlCol="0">
            <a:spAutoFit/>
          </a:bodyPr>
          <a:lstStyle/>
          <a:p>
            <a:r>
              <a:rPr lang="en-US" sz="2400" b="1" dirty="0">
                <a:solidFill>
                  <a:srgbClr val="218754"/>
                </a:solidFill>
              </a:rPr>
              <a:t>SWAT</a:t>
            </a:r>
          </a:p>
        </p:txBody>
      </p:sp>
      <p:sp>
        <p:nvSpPr>
          <p:cNvPr id="74" name="TextBox 73"/>
          <p:cNvSpPr txBox="1"/>
          <p:nvPr/>
        </p:nvSpPr>
        <p:spPr>
          <a:xfrm>
            <a:off x="19793521" y="15964948"/>
            <a:ext cx="896399" cy="461665"/>
          </a:xfrm>
          <a:prstGeom prst="rect">
            <a:avLst/>
          </a:prstGeom>
          <a:noFill/>
        </p:spPr>
        <p:txBody>
          <a:bodyPr wrap="none" rtlCol="0">
            <a:spAutoFit/>
          </a:bodyPr>
          <a:lstStyle/>
          <a:p>
            <a:r>
              <a:rPr lang="en-US" sz="2400" b="1" dirty="0">
                <a:solidFill>
                  <a:srgbClr val="218754"/>
                </a:solidFill>
              </a:rPr>
              <a:t>ETM</a:t>
            </a:r>
          </a:p>
        </p:txBody>
      </p:sp>
      <p:sp>
        <p:nvSpPr>
          <p:cNvPr id="53" name="TextBox 52"/>
          <p:cNvSpPr txBox="1"/>
          <p:nvPr/>
        </p:nvSpPr>
        <p:spPr>
          <a:xfrm>
            <a:off x="13194229" y="21977753"/>
            <a:ext cx="6483837" cy="1015663"/>
          </a:xfrm>
          <a:prstGeom prst="rect">
            <a:avLst/>
          </a:prstGeom>
          <a:noFill/>
        </p:spPr>
        <p:txBody>
          <a:bodyPr wrap="square" rtlCol="0">
            <a:spAutoFit/>
          </a:bodyPr>
          <a:lstStyle/>
          <a:p>
            <a:r>
              <a:rPr lang="en-US" sz="2000" b="1" dirty="0">
                <a:solidFill>
                  <a:schemeClr val="tx1">
                    <a:lumMod val="75000"/>
                  </a:schemeClr>
                </a:solidFill>
              </a:rPr>
              <a:t>Figure 4. </a:t>
            </a:r>
            <a:r>
              <a:rPr lang="en-US" sz="2000" dirty="0">
                <a:solidFill>
                  <a:schemeClr val="tx1">
                    <a:lumMod val="75000"/>
                  </a:schemeClr>
                </a:solidFill>
              </a:rPr>
              <a:t>2009 – 2012 SWAT validation results:  R</a:t>
            </a:r>
            <a:r>
              <a:rPr lang="en-US" sz="2000" baseline="30000" dirty="0">
                <a:solidFill>
                  <a:schemeClr val="tx1">
                    <a:lumMod val="75000"/>
                  </a:schemeClr>
                </a:solidFill>
              </a:rPr>
              <a:t>2</a:t>
            </a:r>
            <a:r>
              <a:rPr lang="en-US" sz="2000" dirty="0">
                <a:solidFill>
                  <a:schemeClr val="tx1">
                    <a:lumMod val="75000"/>
                  </a:schemeClr>
                </a:solidFill>
              </a:rPr>
              <a:t> = 0.60, NS </a:t>
            </a:r>
            <a:r>
              <a:rPr lang="en-US" sz="2000" dirty="0" smtClean="0">
                <a:solidFill>
                  <a:schemeClr val="tx1">
                    <a:lumMod val="75000"/>
                  </a:schemeClr>
                </a:solidFill>
              </a:rPr>
              <a:t>(model efficiency coefficient) = 0.46</a:t>
            </a:r>
            <a:r>
              <a:rPr lang="en-US" sz="2000" dirty="0">
                <a:solidFill>
                  <a:schemeClr val="tx1">
                    <a:lumMod val="75000"/>
                  </a:schemeClr>
                </a:solidFill>
              </a:rPr>
              <a:t>. Observed discharge peaks are higher than modeled data peaks.    </a:t>
            </a:r>
          </a:p>
        </p:txBody>
      </p:sp>
      <p:sp>
        <p:nvSpPr>
          <p:cNvPr id="55" name="TextBox 54"/>
          <p:cNvSpPr txBox="1"/>
          <p:nvPr/>
        </p:nvSpPr>
        <p:spPr>
          <a:xfrm>
            <a:off x="16954500" y="16322669"/>
            <a:ext cx="2643302" cy="1631216"/>
          </a:xfrm>
          <a:prstGeom prst="rect">
            <a:avLst/>
          </a:prstGeom>
          <a:noFill/>
        </p:spPr>
        <p:txBody>
          <a:bodyPr wrap="square" rtlCol="0">
            <a:spAutoFit/>
          </a:bodyPr>
          <a:lstStyle/>
          <a:p>
            <a:r>
              <a:rPr lang="en-US" sz="2000" b="1" dirty="0">
                <a:solidFill>
                  <a:srgbClr val="595555"/>
                </a:solidFill>
              </a:rPr>
              <a:t>Figure 3. </a:t>
            </a:r>
            <a:r>
              <a:rPr lang="en-US" sz="2000" dirty="0">
                <a:solidFill>
                  <a:srgbClr val="595555"/>
                </a:solidFill>
              </a:rPr>
              <a:t>Land cover transition potential for 2000 – 2020 show a 161% increase for agriculture.</a:t>
            </a:r>
          </a:p>
        </p:txBody>
      </p:sp>
      <p:sp>
        <p:nvSpPr>
          <p:cNvPr id="139" name="TextBox 138"/>
          <p:cNvSpPr txBox="1"/>
          <p:nvPr/>
        </p:nvSpPr>
        <p:spPr>
          <a:xfrm>
            <a:off x="20004207" y="21354227"/>
            <a:ext cx="3613626" cy="1631216"/>
          </a:xfrm>
          <a:prstGeom prst="rect">
            <a:avLst/>
          </a:prstGeom>
          <a:noFill/>
        </p:spPr>
        <p:txBody>
          <a:bodyPr wrap="square" rtlCol="0">
            <a:spAutoFit/>
          </a:bodyPr>
          <a:lstStyle/>
          <a:p>
            <a:r>
              <a:rPr lang="en-US" sz="2000" b="1" dirty="0">
                <a:solidFill>
                  <a:srgbClr val="595555"/>
                </a:solidFill>
              </a:rPr>
              <a:t>Figure 5. </a:t>
            </a:r>
            <a:r>
              <a:rPr lang="en-US" sz="2000" dirty="0">
                <a:solidFill>
                  <a:srgbClr val="595555"/>
                </a:solidFill>
              </a:rPr>
              <a:t>Linear regression of floating algal trends for 1995 – 2016 show likeliness of eutrophication hotspots in the upper sub-basins. </a:t>
            </a:r>
          </a:p>
        </p:txBody>
      </p:sp>
      <p:pic>
        <p:nvPicPr>
          <p:cNvPr id="81" name="Picture 80"/>
          <p:cNvPicPr>
            <a:picLocks noChangeAspect="1"/>
          </p:cNvPicPr>
          <p:nvPr/>
        </p:nvPicPr>
        <p:blipFill rotWithShape="1">
          <a:blip r:embed="rId13" cstate="print">
            <a:extLst>
              <a:ext uri="{28A0092B-C50C-407E-A947-70E740481C1C}">
                <a14:useLocalDpi xmlns:a14="http://schemas.microsoft.com/office/drawing/2010/main" val="0"/>
              </a:ext>
            </a:extLst>
          </a:blip>
          <a:srcRect l="12283" t="9628" r="10735" b="8175"/>
          <a:stretch/>
        </p:blipFill>
        <p:spPr>
          <a:xfrm>
            <a:off x="19947662" y="16425423"/>
            <a:ext cx="3609474" cy="4987549"/>
          </a:xfrm>
          <a:prstGeom prst="rect">
            <a:avLst/>
          </a:prstGeom>
        </p:spPr>
      </p:pic>
      <p:grpSp>
        <p:nvGrpSpPr>
          <p:cNvPr id="89" name="Group 88"/>
          <p:cNvGrpSpPr/>
          <p:nvPr/>
        </p:nvGrpSpPr>
        <p:grpSpPr>
          <a:xfrm>
            <a:off x="13198539" y="19521272"/>
            <a:ext cx="6479528" cy="2464942"/>
            <a:chOff x="13194229" y="19712500"/>
            <a:chExt cx="5488218" cy="2310031"/>
          </a:xfrm>
        </p:grpSpPr>
        <p:sp>
          <p:nvSpPr>
            <p:cNvPr id="88" name="Rectangle 87"/>
            <p:cNvSpPr/>
            <p:nvPr/>
          </p:nvSpPr>
          <p:spPr>
            <a:xfrm>
              <a:off x="13194229" y="19712500"/>
              <a:ext cx="5488218" cy="2310031"/>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13260425" y="19722877"/>
              <a:ext cx="5370475" cy="2220863"/>
              <a:chOff x="13260425" y="19722877"/>
              <a:chExt cx="5370475" cy="2220863"/>
            </a:xfrm>
          </p:grpSpPr>
          <p:grpSp>
            <p:nvGrpSpPr>
              <p:cNvPr id="85" name="Group 84"/>
              <p:cNvGrpSpPr/>
              <p:nvPr/>
            </p:nvGrpSpPr>
            <p:grpSpPr>
              <a:xfrm>
                <a:off x="13260425" y="19985441"/>
                <a:ext cx="5370475" cy="1958299"/>
                <a:chOff x="12947084" y="19675482"/>
                <a:chExt cx="6648417" cy="2662299"/>
              </a:xfrm>
            </p:grpSpPr>
            <p:sp>
              <p:nvSpPr>
                <p:cNvPr id="105" name="TextBox 104"/>
                <p:cNvSpPr txBox="1"/>
                <p:nvPr/>
              </p:nvSpPr>
              <p:spPr>
                <a:xfrm>
                  <a:off x="15814860" y="21911583"/>
                  <a:ext cx="2042673" cy="426198"/>
                </a:xfrm>
                <a:prstGeom prst="rect">
                  <a:avLst/>
                </a:prstGeom>
                <a:noFill/>
              </p:spPr>
              <p:txBody>
                <a:bodyPr wrap="square" rtlCol="0">
                  <a:spAutoFit/>
                </a:bodyPr>
                <a:lstStyle/>
                <a:p>
                  <a:pPr algn="ctr"/>
                  <a:r>
                    <a:rPr lang="en-US" sz="1800" dirty="0">
                      <a:solidFill>
                        <a:schemeClr val="tx1">
                          <a:lumMod val="75000"/>
                        </a:schemeClr>
                      </a:solidFill>
                    </a:rPr>
                    <a:t>Observations</a:t>
                  </a:r>
                </a:p>
              </p:txBody>
            </p:sp>
            <p:grpSp>
              <p:nvGrpSpPr>
                <p:cNvPr id="84" name="Group 83"/>
                <p:cNvGrpSpPr/>
                <p:nvPr/>
              </p:nvGrpSpPr>
              <p:grpSpPr>
                <a:xfrm>
                  <a:off x="12947084" y="19675482"/>
                  <a:ext cx="6648417" cy="2275472"/>
                  <a:chOff x="12947084" y="19675482"/>
                  <a:chExt cx="6648417" cy="2275472"/>
                </a:xfrm>
              </p:grpSpPr>
              <p:pic>
                <p:nvPicPr>
                  <p:cNvPr id="2" name="Picture 1"/>
                  <p:cNvPicPr>
                    <a:picLocks noChangeAspect="1"/>
                  </p:cNvPicPr>
                  <p:nvPr/>
                </p:nvPicPr>
                <p:blipFill rotWithShape="1">
                  <a:blip r:embed="rId14"/>
                  <a:srcRect t="10738"/>
                  <a:stretch/>
                </p:blipFill>
                <p:spPr>
                  <a:xfrm>
                    <a:off x="14094048" y="19840059"/>
                    <a:ext cx="5491339" cy="2110895"/>
                  </a:xfrm>
                  <a:prstGeom prst="rect">
                    <a:avLst/>
                  </a:prstGeom>
                </p:spPr>
              </p:pic>
              <p:sp>
                <p:nvSpPr>
                  <p:cNvPr id="100" name="TextBox 99"/>
                  <p:cNvSpPr txBox="1"/>
                  <p:nvPr/>
                </p:nvSpPr>
                <p:spPr>
                  <a:xfrm>
                    <a:off x="12947084" y="20393620"/>
                    <a:ext cx="1197570" cy="823463"/>
                  </a:xfrm>
                  <a:prstGeom prst="rect">
                    <a:avLst/>
                  </a:prstGeom>
                  <a:noFill/>
                </p:spPr>
                <p:txBody>
                  <a:bodyPr wrap="none" rtlCol="0">
                    <a:spAutoFit/>
                  </a:bodyPr>
                  <a:lstStyle/>
                  <a:p>
                    <a:pPr algn="ctr"/>
                    <a:r>
                      <a:rPr lang="en-US" sz="1800" dirty="0">
                        <a:solidFill>
                          <a:srgbClr val="595555"/>
                        </a:solidFill>
                      </a:rPr>
                      <a:t>Discharge </a:t>
                    </a:r>
                  </a:p>
                  <a:p>
                    <a:pPr algn="ctr"/>
                    <a:r>
                      <a:rPr lang="en-US" sz="1800" dirty="0">
                        <a:solidFill>
                          <a:srgbClr val="595555"/>
                        </a:solidFill>
                      </a:rPr>
                      <a:t>m</a:t>
                    </a:r>
                    <a:r>
                      <a:rPr lang="en-US" sz="1800" baseline="30000" dirty="0">
                        <a:solidFill>
                          <a:srgbClr val="595555"/>
                        </a:solidFill>
                      </a:rPr>
                      <a:t>3</a:t>
                    </a:r>
                    <a:r>
                      <a:rPr lang="en-US" sz="1800" dirty="0">
                        <a:solidFill>
                          <a:srgbClr val="595555"/>
                        </a:solidFill>
                      </a:rPr>
                      <a:t>/s</a:t>
                    </a:r>
                  </a:p>
                </p:txBody>
              </p:sp>
              <p:sp>
                <p:nvSpPr>
                  <p:cNvPr id="1035" name="Rectangle 1034"/>
                  <p:cNvSpPr/>
                  <p:nvPr/>
                </p:nvSpPr>
                <p:spPr>
                  <a:xfrm>
                    <a:off x="14103310" y="19917259"/>
                    <a:ext cx="153811" cy="1996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9" name="Straight Arrow Connector 1038"/>
                  <p:cNvCxnSpPr/>
                  <p:nvPr/>
                </p:nvCxnSpPr>
                <p:spPr>
                  <a:xfrm flipV="1">
                    <a:off x="14177404" y="20128764"/>
                    <a:ext cx="2812" cy="1457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4" name="Rectangle 1043"/>
                  <p:cNvSpPr/>
                  <p:nvPr/>
                </p:nvSpPr>
                <p:spPr>
                  <a:xfrm>
                    <a:off x="14575801" y="21859107"/>
                    <a:ext cx="4888457" cy="91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cxnSp>
                <p:nvCxnSpPr>
                  <p:cNvPr id="1048" name="Straight Arrow Connector 1047"/>
                  <p:cNvCxnSpPr/>
                  <p:nvPr/>
                </p:nvCxnSpPr>
                <p:spPr>
                  <a:xfrm>
                    <a:off x="14989211" y="21929910"/>
                    <a:ext cx="38662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50" name="Picture 1049"/>
                  <p:cNvPicPr>
                    <a:picLocks noChangeAspect="1"/>
                  </p:cNvPicPr>
                  <p:nvPr/>
                </p:nvPicPr>
                <p:blipFill>
                  <a:blip r:embed="rId15"/>
                  <a:stretch>
                    <a:fillRect/>
                  </a:stretch>
                </p:blipFill>
                <p:spPr>
                  <a:xfrm>
                    <a:off x="17516585" y="19675482"/>
                    <a:ext cx="2078916" cy="920576"/>
                  </a:xfrm>
                  <a:prstGeom prst="rect">
                    <a:avLst/>
                  </a:prstGeom>
                </p:spPr>
              </p:pic>
            </p:grpSp>
          </p:grpSp>
          <p:sp>
            <p:nvSpPr>
              <p:cNvPr id="86" name="TextBox 85"/>
              <p:cNvSpPr txBox="1"/>
              <p:nvPr/>
            </p:nvSpPr>
            <p:spPr>
              <a:xfrm>
                <a:off x="14577732" y="19722877"/>
                <a:ext cx="2720404" cy="346121"/>
              </a:xfrm>
              <a:prstGeom prst="rect">
                <a:avLst/>
              </a:prstGeom>
              <a:noFill/>
            </p:spPr>
            <p:txBody>
              <a:bodyPr wrap="none" rtlCol="0">
                <a:spAutoFit/>
              </a:bodyPr>
              <a:lstStyle/>
              <a:p>
                <a:r>
                  <a:rPr lang="en-US" sz="1800" dirty="0">
                    <a:solidFill>
                      <a:srgbClr val="595555"/>
                    </a:solidFill>
                  </a:rPr>
                  <a:t>Validation Hydrograph for SWAT</a:t>
                </a:r>
              </a:p>
            </p:txBody>
          </p:sp>
        </p:grpSp>
      </p:grpSp>
      <p:grpSp>
        <p:nvGrpSpPr>
          <p:cNvPr id="104" name="Group 103"/>
          <p:cNvGrpSpPr/>
          <p:nvPr/>
        </p:nvGrpSpPr>
        <p:grpSpPr>
          <a:xfrm>
            <a:off x="13174768" y="16396091"/>
            <a:ext cx="3704854" cy="2536026"/>
            <a:chOff x="12848943" y="16311774"/>
            <a:chExt cx="4084761" cy="2826104"/>
          </a:xfrm>
        </p:grpSpPr>
        <p:sp>
          <p:nvSpPr>
            <p:cNvPr id="103" name="Rectangle 102"/>
            <p:cNvSpPr/>
            <p:nvPr/>
          </p:nvSpPr>
          <p:spPr>
            <a:xfrm>
              <a:off x="12848943" y="16339679"/>
              <a:ext cx="4084761" cy="2798199"/>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2" name="Group 101"/>
            <p:cNvGrpSpPr/>
            <p:nvPr/>
          </p:nvGrpSpPr>
          <p:grpSpPr>
            <a:xfrm>
              <a:off x="12958656" y="16311774"/>
              <a:ext cx="3881157" cy="2758278"/>
              <a:chOff x="12958656" y="16311774"/>
              <a:chExt cx="3881157" cy="2758278"/>
            </a:xfrm>
          </p:grpSpPr>
          <p:pic>
            <p:nvPicPr>
              <p:cNvPr id="82" name="Picture 81"/>
              <p:cNvPicPr>
                <a:picLocks noChangeAspect="1"/>
              </p:cNvPicPr>
              <p:nvPr/>
            </p:nvPicPr>
            <p:blipFill rotWithShape="1">
              <a:blip r:embed="rId16"/>
              <a:srcRect l="22909" b="8567"/>
              <a:stretch/>
            </p:blipFill>
            <p:spPr>
              <a:xfrm>
                <a:off x="14055112" y="16481214"/>
                <a:ext cx="2740939" cy="2200486"/>
              </a:xfrm>
              <a:prstGeom prst="rect">
                <a:avLst/>
              </a:prstGeom>
              <a:ln>
                <a:solidFill>
                  <a:schemeClr val="bg1"/>
                </a:solidFill>
              </a:ln>
            </p:spPr>
          </p:pic>
          <p:sp>
            <p:nvSpPr>
              <p:cNvPr id="120" name="TextBox 119"/>
              <p:cNvSpPr txBox="1"/>
              <p:nvPr/>
            </p:nvSpPr>
            <p:spPr>
              <a:xfrm>
                <a:off x="14733496" y="18692773"/>
                <a:ext cx="1235541" cy="377279"/>
              </a:xfrm>
              <a:prstGeom prst="rect">
                <a:avLst/>
              </a:prstGeom>
              <a:noFill/>
            </p:spPr>
            <p:txBody>
              <a:bodyPr wrap="none" rtlCol="0">
                <a:spAutoFit/>
              </a:bodyPr>
              <a:lstStyle/>
              <a:p>
                <a:r>
                  <a:rPr lang="en-US" sz="1600" dirty="0">
                    <a:solidFill>
                      <a:srgbClr val="595555"/>
                    </a:solidFill>
                  </a:rPr>
                  <a:t>Land Cover</a:t>
                </a:r>
              </a:p>
            </p:txBody>
          </p:sp>
          <p:grpSp>
            <p:nvGrpSpPr>
              <p:cNvPr id="101" name="Group 100"/>
              <p:cNvGrpSpPr/>
              <p:nvPr/>
            </p:nvGrpSpPr>
            <p:grpSpPr>
              <a:xfrm>
                <a:off x="12958656" y="16311774"/>
                <a:ext cx="3881157" cy="1471468"/>
                <a:chOff x="12958656" y="16311774"/>
                <a:chExt cx="3881157" cy="1471468"/>
              </a:xfrm>
            </p:grpSpPr>
            <p:sp>
              <p:nvSpPr>
                <p:cNvPr id="91" name="Rectangle 90"/>
                <p:cNvSpPr/>
                <p:nvPr/>
              </p:nvSpPr>
              <p:spPr>
                <a:xfrm>
                  <a:off x="14055112" y="16532319"/>
                  <a:ext cx="2185785" cy="117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13673433" y="16311774"/>
                  <a:ext cx="2942405" cy="377279"/>
                </a:xfrm>
                <a:prstGeom prst="rect">
                  <a:avLst/>
                </a:prstGeom>
                <a:noFill/>
              </p:spPr>
              <p:txBody>
                <a:bodyPr wrap="none" rtlCol="0">
                  <a:spAutoFit/>
                </a:bodyPr>
                <a:lstStyle/>
                <a:p>
                  <a:r>
                    <a:rPr lang="en-US" sz="1600" dirty="0">
                      <a:solidFill>
                        <a:srgbClr val="595555"/>
                      </a:solidFill>
                    </a:rPr>
                    <a:t>Percent Change of Land Cover</a:t>
                  </a:r>
                </a:p>
              </p:txBody>
            </p:sp>
            <p:sp>
              <p:nvSpPr>
                <p:cNvPr id="119" name="TextBox 118"/>
                <p:cNvSpPr txBox="1"/>
                <p:nvPr/>
              </p:nvSpPr>
              <p:spPr>
                <a:xfrm>
                  <a:off x="12958656" y="17405963"/>
                  <a:ext cx="1108359" cy="377279"/>
                </a:xfrm>
                <a:prstGeom prst="rect">
                  <a:avLst/>
                </a:prstGeom>
                <a:noFill/>
              </p:spPr>
              <p:txBody>
                <a:bodyPr wrap="none" rtlCol="0">
                  <a:spAutoFit/>
                </a:bodyPr>
                <a:lstStyle/>
                <a:p>
                  <a:r>
                    <a:rPr lang="en-US" sz="1600" dirty="0">
                      <a:solidFill>
                        <a:srgbClr val="595555"/>
                      </a:solidFill>
                    </a:rPr>
                    <a:t>% Change</a:t>
                  </a:r>
                </a:p>
              </p:txBody>
            </p:sp>
            <p:sp>
              <p:nvSpPr>
                <p:cNvPr id="94" name="Rectangle 93"/>
                <p:cNvSpPr/>
                <p:nvPr/>
              </p:nvSpPr>
              <p:spPr>
                <a:xfrm>
                  <a:off x="15656140" y="16704500"/>
                  <a:ext cx="1074453" cy="4251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p:cNvPicPr>
                  <a:picLocks noChangeAspect="1"/>
                </p:cNvPicPr>
                <p:nvPr/>
              </p:nvPicPr>
              <p:blipFill>
                <a:blip r:embed="rId17"/>
                <a:stretch>
                  <a:fillRect/>
                </a:stretch>
              </p:blipFill>
              <p:spPr>
                <a:xfrm>
                  <a:off x="15770685" y="16853102"/>
                  <a:ext cx="1069128" cy="530321"/>
                </a:xfrm>
                <a:prstGeom prst="rect">
                  <a:avLst/>
                </a:prstGeom>
              </p:spPr>
            </p:pic>
          </p:grpSp>
        </p:grpSp>
      </p:grpSp>
    </p:spTree>
    <p:extLst>
      <p:ext uri="{BB962C8B-B14F-4D97-AF65-F5344CB8AC3E}">
        <p14:creationId xmlns:p14="http://schemas.microsoft.com/office/powerpoint/2010/main" val="384327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18288</TotalTime>
  <Words>717</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Kelley, Carrie L. (LARC-E3)[SSAI DEVELOP]</cp:lastModifiedBy>
  <cp:revision>253</cp:revision>
  <dcterms:created xsi:type="dcterms:W3CDTF">2015-06-02T14:58:58Z</dcterms:created>
  <dcterms:modified xsi:type="dcterms:W3CDTF">2016-08-04T17:04:04Z</dcterms:modified>
</cp:coreProperties>
</file>