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75" r:id="rId2"/>
    <p:sldId id="295" r:id="rId3"/>
    <p:sldId id="288" r:id="rId4"/>
    <p:sldId id="285" r:id="rId5"/>
    <p:sldId id="286" r:id="rId6"/>
    <p:sldId id="287" r:id="rId7"/>
    <p:sldId id="289" r:id="rId8"/>
    <p:sldId id="290" r:id="rId9"/>
    <p:sldId id="291" r:id="rId10"/>
    <p:sldId id="292" r:id="rId11"/>
    <p:sldId id="293" r:id="rId12"/>
    <p:sldId id="294" r:id="rId13"/>
    <p:sldId id="276" r:id="rId14"/>
    <p:sldId id="29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erry baggett" initials="Sb" lastIdx="8" clrIdx="0"/>
  <p:cmAuthor id="1" name="Daryl-Ann Winstead" initials="DW"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5DC788"/>
    <a:srgbClr val="2D8772"/>
    <a:srgbClr val="309475"/>
    <a:srgbClr val="329259"/>
    <a:srgbClr val="2B7D4C"/>
    <a:srgbClr val="A7E1BE"/>
    <a:srgbClr val="FFFFFF"/>
    <a:srgbClr val="E9A149"/>
    <a:srgbClr val="F490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89029" autoAdjust="0"/>
  </p:normalViewPr>
  <p:slideViewPr>
    <p:cSldViewPr snapToGrid="0">
      <p:cViewPr>
        <p:scale>
          <a:sx n="100" d="100"/>
          <a:sy n="100" d="100"/>
        </p:scale>
        <p:origin x="-1962" y="-174"/>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10/20/2015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m</a:t>
            </a:r>
            <a:r>
              <a:rPr lang="en-US" baseline="0" dirty="0" smtClean="0"/>
              <a:t>y name is Ryan Schick,</a:t>
            </a:r>
          </a:p>
          <a:p>
            <a:r>
              <a:rPr lang="en-US" baseline="0" dirty="0" smtClean="0"/>
              <a:t>I’m Leigh Sinclair,</a:t>
            </a:r>
          </a:p>
          <a:p>
            <a:r>
              <a:rPr lang="en-US" baseline="0" dirty="0" smtClean="0"/>
              <a:t>I’m </a:t>
            </a:r>
            <a:r>
              <a:rPr lang="en-US" baseline="0" dirty="0" err="1" smtClean="0"/>
              <a:t>Padraic</a:t>
            </a:r>
            <a:r>
              <a:rPr lang="en-US" baseline="0" dirty="0" smtClean="0"/>
              <a:t> Conner,</a:t>
            </a:r>
          </a:p>
          <a:p>
            <a:r>
              <a:rPr lang="en-US" baseline="0" dirty="0" smtClean="0"/>
              <a:t>And I’m Maggi Klug</a:t>
            </a:r>
          </a:p>
          <a:p>
            <a:r>
              <a:rPr lang="en-US" baseline="0" dirty="0" smtClean="0"/>
              <a:t>Our project this term involves using NASA Earth Observations to monitor habitat loss of ocelots in North Mexico.</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a:t>
            </a:fld>
            <a:endParaRPr lang="en-US"/>
          </a:p>
        </p:txBody>
      </p:sp>
    </p:spTree>
    <p:extLst>
      <p:ext uri="{BB962C8B-B14F-4D97-AF65-F5344CB8AC3E}">
        <p14:creationId xmlns:p14="http://schemas.microsoft.com/office/powerpoint/2010/main" val="338324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Future</a:t>
            </a:r>
            <a:r>
              <a:rPr lang="en-US" baseline="0" dirty="0" smtClean="0"/>
              <a:t> work for this project will include using the habitat percent and probability maps to asses ocelot habitat in Central America.  This area includes countries such as Belize, Guatemala, El Salvador, Honduras, Nicaragua, Coast Rica, and Panama where the ocelot populations are more prominent.</a:t>
            </a:r>
          </a:p>
          <a:p>
            <a:endParaRPr lang="en-US" baseline="0" dirty="0" smtClean="0"/>
          </a:p>
          <a:p>
            <a:r>
              <a:rPr lang="en-US" baseline="0" dirty="0" smtClean="0"/>
              <a:t>Image from Wikipedia Commons: https://commons.wikimedia.org/wiki/Leopardus_pardalis#/media/File:Ocelot_range.png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12</a:t>
            </a:fld>
            <a:endParaRPr lang="en-US"/>
          </a:p>
        </p:txBody>
      </p:sp>
    </p:spTree>
    <p:extLst>
      <p:ext uri="{BB962C8B-B14F-4D97-AF65-F5344CB8AC3E}">
        <p14:creationId xmlns:p14="http://schemas.microsoft.com/office/powerpoint/2010/main" val="1263030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there</a:t>
            </a:r>
            <a:r>
              <a:rPr lang="en-US" baseline="0" dirty="0" smtClean="0"/>
              <a:t> any questions at this time?</a:t>
            </a:r>
            <a:endParaRPr lang="en-US" dirty="0" smtClean="0"/>
          </a:p>
          <a:p>
            <a:endParaRPr lang="en-US" dirty="0" smtClean="0"/>
          </a:p>
          <a:p>
            <a:r>
              <a:rPr lang="en-US" dirty="0" smtClean="0"/>
              <a:t>Image from Wikipedia Commons:</a:t>
            </a:r>
            <a:r>
              <a:rPr lang="en-US" baseline="0" dirty="0" smtClean="0"/>
              <a:t> https://commons.wikimedia.org/wiki/Leopardus_pardalis#/media/File:Ocelot.jpg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14</a:t>
            </a:fld>
            <a:endParaRPr lang="en-US"/>
          </a:p>
        </p:txBody>
      </p:sp>
    </p:spTree>
    <p:extLst>
      <p:ext uri="{BB962C8B-B14F-4D97-AF65-F5344CB8AC3E}">
        <p14:creationId xmlns:p14="http://schemas.microsoft.com/office/powerpoint/2010/main" val="2453119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Ocelots are a medium-sized,</a:t>
            </a:r>
            <a:r>
              <a:rPr lang="en-US" baseline="0" dirty="0" smtClean="0"/>
              <a:t> nocturnal wild cat that can be found as far south as Argentina and as far north as extreme southern Texas and Arizona. Ocelots live in a variety of habitats, including  </a:t>
            </a:r>
            <a:r>
              <a:rPr lang="en-US" baseline="0" dirty="0" err="1" smtClean="0"/>
              <a:t>thornscrub</a:t>
            </a:r>
            <a:r>
              <a:rPr lang="en-US" baseline="0" dirty="0" smtClean="0"/>
              <a:t>, tropical forests, mangrove swamps, and other areas of dense vegetation.</a:t>
            </a:r>
            <a:endParaRPr lang="en-US" dirty="0" smtClean="0"/>
          </a:p>
          <a:p>
            <a:r>
              <a:rPr lang="en-US" dirty="0" smtClean="0"/>
              <a:t>Image</a:t>
            </a:r>
            <a:r>
              <a:rPr lang="en-US" baseline="0" dirty="0" smtClean="0"/>
              <a:t> from USFWS: http://www.fws.gov/news/blog/index.cfm/2015/2/9/Private-Landowners-Help-the-Ocelot-and-the-Aplomado-Falcon</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2932825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Ocelots are listed on the Endangered Species Act. Rapid urban development lead to isolation of populations through habitat fragmentation,</a:t>
            </a:r>
            <a:r>
              <a:rPr lang="en-US" baseline="0" dirty="0" smtClean="0"/>
              <a:t> which leads to inbreeding. Over 95% of </a:t>
            </a:r>
            <a:r>
              <a:rPr lang="en-US" baseline="0" dirty="0" err="1" smtClean="0"/>
              <a:t>Tamaulipan</a:t>
            </a:r>
            <a:r>
              <a:rPr lang="en-US" baseline="0" dirty="0" smtClean="0"/>
              <a:t> </a:t>
            </a:r>
            <a:r>
              <a:rPr lang="en-US" baseline="0" dirty="0" err="1" smtClean="0"/>
              <a:t>brushland</a:t>
            </a:r>
            <a:r>
              <a:rPr lang="en-US" baseline="0" dirty="0" smtClean="0"/>
              <a:t> habitat in northeastern Mexico has been eliminated in recent years.</a:t>
            </a:r>
            <a:endParaRPr lang="en-US" dirty="0" smtClean="0"/>
          </a:p>
          <a:p>
            <a:r>
              <a:rPr lang="en-US" dirty="0" smtClean="0"/>
              <a:t>Image from</a:t>
            </a:r>
            <a:r>
              <a:rPr lang="en-US" baseline="0" dirty="0" smtClean="0"/>
              <a:t> USFWS: http://digitalmedia.fws.gov/cdm/singleitem/collection/natdiglib/id/12489/rec/3</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3688426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study area is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northeastern Mexico, path and rows 26/42, 26/43, 26/44, 27/42, 27/43, and 27/44. This area consists of dense woody vegetation, low tropical forest, and ebony-grassland communities.</a:t>
            </a:r>
          </a:p>
          <a:p>
            <a:endParaRPr lang="en-US" dirty="0" smtClean="0"/>
          </a:p>
          <a:p>
            <a:r>
              <a:rPr lang="en-US" dirty="0" smtClean="0"/>
              <a:t>https://www.flickr.com https://creativecommons.org/licenses/by-nc-nd/2.0/ Image has been cropped.</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351272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study period for this project focused on the years 1996, 2004, and 2014. These years were selected to show how urbanization and agricultural areas have grown and/or changed in the past</a:t>
            </a:r>
            <a:r>
              <a:rPr lang="en-US" sz="1200" kern="1200" baseline="0" dirty="0" smtClean="0">
                <a:solidFill>
                  <a:schemeClr val="tx1"/>
                </a:solidFill>
                <a:effectLst/>
                <a:latin typeface="+mn-lt"/>
                <a:ea typeface="+mn-ea"/>
                <a:cs typeface="+mn-cs"/>
              </a:rPr>
              <a:t> 20 years</a:t>
            </a:r>
            <a:r>
              <a:rPr lang="en-US" sz="1200" kern="1200" dirty="0" smtClean="0">
                <a:solidFill>
                  <a:schemeClr val="tx1"/>
                </a:solidFill>
                <a:effectLst/>
                <a:latin typeface="+mn-lt"/>
                <a:ea typeface="+mn-ea"/>
                <a:cs typeface="+mn-cs"/>
              </a:rPr>
              <a:t>. Data was downloaded from</a:t>
            </a:r>
            <a:r>
              <a:rPr lang="en-US" sz="1200" kern="1200" baseline="0" dirty="0" smtClean="0">
                <a:solidFill>
                  <a:schemeClr val="tx1"/>
                </a:solidFill>
                <a:effectLst/>
                <a:latin typeface="+mn-lt"/>
                <a:ea typeface="+mn-ea"/>
                <a:cs typeface="+mn-cs"/>
              </a:rPr>
              <a:t> January to March, </a:t>
            </a:r>
            <a:r>
              <a:rPr lang="en-US" sz="1200" kern="1200" dirty="0" smtClean="0">
                <a:solidFill>
                  <a:schemeClr val="tx1"/>
                </a:solidFill>
                <a:effectLst/>
                <a:latin typeface="+mn-lt"/>
                <a:ea typeface="+mn-ea"/>
                <a:cs typeface="+mn-cs"/>
              </a:rPr>
              <a:t>the dry season</a:t>
            </a:r>
            <a:r>
              <a:rPr lang="en-US" sz="1200" kern="1200" baseline="0" dirty="0" smtClean="0">
                <a:solidFill>
                  <a:schemeClr val="tx1"/>
                </a:solidFill>
                <a:effectLst/>
                <a:latin typeface="+mn-lt"/>
                <a:ea typeface="+mn-ea"/>
                <a:cs typeface="+mn-cs"/>
              </a:rPr>
              <a:t> in this area, so that cloud cover would be at a minimum</a:t>
            </a:r>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 This way </a:t>
            </a:r>
            <a:r>
              <a:rPr lang="en-US" sz="1200" kern="1200" dirty="0" smtClean="0">
                <a:solidFill>
                  <a:schemeClr val="tx1"/>
                </a:solidFill>
                <a:effectLst/>
                <a:latin typeface="+mn-lt"/>
                <a:ea typeface="+mn-ea"/>
                <a:cs typeface="+mn-cs"/>
              </a:rPr>
              <a:t>data would show the least amount of vegetation available that would be suitable for an ocelot.</a:t>
            </a:r>
          </a:p>
          <a:p>
            <a:endParaRPr lang="en-US" dirty="0" smtClean="0"/>
          </a:p>
          <a:p>
            <a:endParaRPr lang="en-US" dirty="0" smtClean="0"/>
          </a:p>
          <a:p>
            <a:r>
              <a:rPr lang="en-US" dirty="0" smtClean="0"/>
              <a:t>https://www.flickr.com https://creativecommons.org/licenses/by/2.0/  Image was cropped.</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1495488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were three primary objectives for</a:t>
            </a:r>
            <a:r>
              <a:rPr lang="en-US" baseline="0" dirty="0" smtClean="0"/>
              <a:t> this</a:t>
            </a:r>
            <a:r>
              <a:rPr lang="en-US" dirty="0" smtClean="0"/>
              <a:t> project. One, to create</a:t>
            </a:r>
            <a:r>
              <a:rPr lang="en-US" baseline="0" dirty="0" smtClean="0"/>
              <a:t> a percent cover map to assess current ocelot habitat. Two, create a habitat predictability map to find areas most likely to be inhabited by ocelots. Three, create a future habitat map to predict ocelot habitat growth or loss based on predicted urban growth.</a:t>
            </a:r>
            <a:endParaRPr lang="en-US" dirty="0" smtClean="0"/>
          </a:p>
          <a:p>
            <a:r>
              <a:rPr lang="en-US" dirty="0" smtClean="0"/>
              <a:t>Image</a:t>
            </a:r>
            <a:r>
              <a:rPr lang="en-US" baseline="0" dirty="0" smtClean="0"/>
              <a:t> from Wikipedia Commons: https://commons.wikimedia.org/wiki/File:Ocelot_(Leopardus_pardalis)-8.jpg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973423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Landsat 5 Thematic Mapper and Landsat 8 Operational Land Imager Level 1 data were downloaded from the USGS </a:t>
            </a:r>
            <a:r>
              <a:rPr lang="en-US" sz="1200" kern="1200" dirty="0" err="1" smtClean="0">
                <a:solidFill>
                  <a:schemeClr val="tx1"/>
                </a:solidFill>
                <a:effectLst/>
                <a:latin typeface="+mn-lt"/>
                <a:ea typeface="+mn-ea"/>
                <a:cs typeface="+mn-cs"/>
              </a:rPr>
              <a:t>EarthExplorer</a:t>
            </a:r>
            <a:r>
              <a:rPr lang="en-US" sz="1200" kern="1200" dirty="0" smtClean="0">
                <a:solidFill>
                  <a:schemeClr val="tx1"/>
                </a:solidFill>
                <a:effectLst/>
                <a:latin typeface="+mn-lt"/>
                <a:ea typeface="+mn-ea"/>
                <a:cs typeface="+mn-cs"/>
              </a:rPr>
              <a:t> website</a:t>
            </a:r>
            <a:r>
              <a:rPr lang="en-US" sz="1200" kern="1200" baseline="0" dirty="0" smtClean="0">
                <a:solidFill>
                  <a:schemeClr val="tx1"/>
                </a:solidFill>
                <a:effectLst/>
                <a:latin typeface="+mn-lt"/>
                <a:ea typeface="+mn-ea"/>
                <a:cs typeface="+mn-cs"/>
              </a:rPr>
              <a:t> to create</a:t>
            </a:r>
            <a:r>
              <a:rPr lang="en-US" sz="1200" kern="1200" dirty="0" smtClean="0">
                <a:solidFill>
                  <a:schemeClr val="tx1"/>
                </a:solidFill>
                <a:effectLst/>
                <a:latin typeface="+mn-lt"/>
                <a:ea typeface="+mn-ea"/>
                <a:cs typeface="+mn-cs"/>
              </a:rPr>
              <a:t> land cover classification and Normalized Difference Vegetation Index maps. Terra’s MODIS 250 meter resolution data were downloaded from the USGS </a:t>
            </a:r>
            <a:r>
              <a:rPr lang="en-US" sz="1200" kern="1200" dirty="0" err="1" smtClean="0">
                <a:solidFill>
                  <a:schemeClr val="tx1"/>
                </a:solidFill>
                <a:effectLst/>
                <a:latin typeface="+mn-lt"/>
                <a:ea typeface="+mn-ea"/>
                <a:cs typeface="+mn-cs"/>
              </a:rPr>
              <a:t>GloVIS</a:t>
            </a:r>
            <a:r>
              <a:rPr lang="en-US" sz="1200" kern="1200" dirty="0" smtClean="0">
                <a:solidFill>
                  <a:schemeClr val="tx1"/>
                </a:solidFill>
                <a:effectLst/>
                <a:latin typeface="+mn-lt"/>
                <a:ea typeface="+mn-ea"/>
                <a:cs typeface="+mn-cs"/>
              </a:rPr>
              <a:t> website to compensate for cloud cover in the Landsat data. Digital Elevation Model data were downloaded from the USGS Earth Explorer website using Shuttle Radar Topography Mission Version 2 (SRTM-V2) void-filled 90 meter resolution from February 2011. Finally Suomi NPP</a:t>
            </a:r>
            <a:r>
              <a:rPr lang="en-US" sz="1200" kern="1200" baseline="0" dirty="0" smtClean="0">
                <a:solidFill>
                  <a:schemeClr val="tx1"/>
                </a:solidFill>
                <a:effectLst/>
                <a:latin typeface="+mn-lt"/>
                <a:ea typeface="+mn-ea"/>
                <a:cs typeface="+mn-cs"/>
              </a:rPr>
              <a:t> VIIRS data were downloaded to determine land cover change and spectral vegetation indices.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696041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Variables such as distance</a:t>
            </a:r>
            <a:r>
              <a:rPr lang="en-US" baseline="0" dirty="0" smtClean="0"/>
              <a:t> to roads and streams, areas of forest and scrub brush, and distance to urban areas were fed into the Princeton University Maximum Entropy model, as well as Fuzzy Logic memberships to create a habitat percent cover map. This map was then overlaid with a road network map to generate a habitat probability map. Variables such as slope, land classification, urban and protected areas, and road network were put into the University of California, Santa Barbra’s </a:t>
            </a:r>
            <a:r>
              <a:rPr lang="en-US" sz="1200" kern="1200" dirty="0" smtClean="0">
                <a:solidFill>
                  <a:schemeClr val="tx1"/>
                </a:solidFill>
                <a:effectLst/>
                <a:latin typeface="+mn-lt"/>
                <a:ea typeface="+mn-ea"/>
                <a:cs typeface="+mn-cs"/>
              </a:rPr>
              <a:t>Slope, Land use map, Excluded area, Urban area, Transportation map, Hillside area Model or SLEUTH model to create a future habitat map.</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64947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Uncertainties</a:t>
            </a:r>
            <a:r>
              <a:rPr lang="en-US" baseline="0" dirty="0" smtClean="0"/>
              <a:t> were caused by clouds in the Landsat images. This caused some of the data to be misclassified or no be classified at all. There were also repeating dashes of </a:t>
            </a:r>
            <a:r>
              <a:rPr lang="en-US" baseline="0" dirty="0" err="1" smtClean="0"/>
              <a:t>errouneous</a:t>
            </a:r>
            <a:r>
              <a:rPr lang="en-US" baseline="0" dirty="0" smtClean="0"/>
              <a:t> data in some of the Landsat imagery, leading to further errors in the land classifications.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11</a:t>
            </a:fld>
            <a:endParaRPr lang="en-US"/>
          </a:p>
        </p:txBody>
      </p:sp>
    </p:spTree>
    <p:extLst>
      <p:ext uri="{BB962C8B-B14F-4D97-AF65-F5344CB8AC3E}">
        <p14:creationId xmlns:p14="http://schemas.microsoft.com/office/powerpoint/2010/main" val="11615957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Rectangle 8"/>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10/20/2015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85000" lnSpcReduction="20000"/>
          </a:bodyPr>
          <a:lstStyle/>
          <a:p>
            <a:r>
              <a:rPr lang="en-US" dirty="0" smtClean="0"/>
              <a:t>North Mexico Ecological Forecasting</a:t>
            </a:r>
            <a:endParaRPr lang="en-US" dirty="0"/>
          </a:p>
        </p:txBody>
      </p:sp>
      <p:sp>
        <p:nvSpPr>
          <p:cNvPr id="3" name="Text Placeholder 2"/>
          <p:cNvSpPr>
            <a:spLocks noGrp="1"/>
          </p:cNvSpPr>
          <p:nvPr>
            <p:ph type="body" sz="quarter" idx="11"/>
          </p:nvPr>
        </p:nvSpPr>
        <p:spPr/>
        <p:txBody>
          <a:bodyPr/>
          <a:lstStyle/>
          <a:p>
            <a:r>
              <a:rPr lang="en-US" dirty="0" smtClean="0"/>
              <a:t>Ryan Schick (Project Lead)</a:t>
            </a:r>
            <a:endParaRPr lang="en-US" dirty="0"/>
          </a:p>
        </p:txBody>
      </p:sp>
      <p:sp>
        <p:nvSpPr>
          <p:cNvPr id="4" name="Text Placeholder 3"/>
          <p:cNvSpPr>
            <a:spLocks noGrp="1"/>
          </p:cNvSpPr>
          <p:nvPr>
            <p:ph type="body" sz="quarter" idx="12"/>
          </p:nvPr>
        </p:nvSpPr>
        <p:spPr/>
        <p:txBody>
          <a:bodyPr/>
          <a:lstStyle/>
          <a:p>
            <a:r>
              <a:rPr lang="en-US" dirty="0" smtClean="0"/>
              <a:t>Padraic Conner</a:t>
            </a:r>
            <a:endParaRPr lang="en-US" dirty="0"/>
          </a:p>
        </p:txBody>
      </p:sp>
      <p:sp>
        <p:nvSpPr>
          <p:cNvPr id="6" name="Text Placeholder 5"/>
          <p:cNvSpPr>
            <a:spLocks noGrp="1"/>
          </p:cNvSpPr>
          <p:nvPr>
            <p:ph type="body" sz="quarter" idx="14"/>
          </p:nvPr>
        </p:nvSpPr>
        <p:spPr/>
        <p:txBody>
          <a:bodyPr/>
          <a:lstStyle/>
          <a:p>
            <a:r>
              <a:rPr lang="en-US" dirty="0" smtClean="0"/>
              <a:t>Leigh Sinclair</a:t>
            </a:r>
            <a:endParaRPr lang="en-US" dirty="0"/>
          </a:p>
        </p:txBody>
      </p:sp>
      <p:sp>
        <p:nvSpPr>
          <p:cNvPr id="7" name="Text Placeholder 6"/>
          <p:cNvSpPr>
            <a:spLocks noGrp="1"/>
          </p:cNvSpPr>
          <p:nvPr>
            <p:ph type="body" sz="quarter" idx="15"/>
          </p:nvPr>
        </p:nvSpPr>
        <p:spPr/>
        <p:txBody>
          <a:bodyPr/>
          <a:lstStyle/>
          <a:p>
            <a:r>
              <a:rPr lang="en-US" dirty="0" smtClean="0"/>
              <a:t>Maggi Klug</a:t>
            </a:r>
            <a:endParaRPr lang="en-US" dirty="0"/>
          </a:p>
        </p:txBody>
      </p:sp>
      <p:sp>
        <p:nvSpPr>
          <p:cNvPr id="9" name="Text Placeholder 8"/>
          <p:cNvSpPr>
            <a:spLocks noGrp="1"/>
          </p:cNvSpPr>
          <p:nvPr>
            <p:ph type="body" sz="quarter" idx="17"/>
          </p:nvPr>
        </p:nvSpPr>
        <p:spPr/>
        <p:txBody>
          <a:bodyPr>
            <a:normAutofit fontScale="77500" lnSpcReduction="20000"/>
          </a:bodyPr>
          <a:lstStyle/>
          <a:p>
            <a:r>
              <a:rPr lang="en-US" dirty="0"/>
              <a:t>Using NASA Earth Observations to Monitor and Manage Ocelot Habitat Loss in North Mexico</a:t>
            </a:r>
          </a:p>
          <a:p>
            <a:endParaRPr lang="en-US"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smtClean="0"/>
              <a:t>Conclusions</a:t>
            </a:r>
            <a:endParaRPr lang="en-US" dirty="0"/>
          </a:p>
        </p:txBody>
      </p:sp>
      <p:sp>
        <p:nvSpPr>
          <p:cNvPr id="2" name="TextBox 1"/>
          <p:cNvSpPr txBox="1"/>
          <p:nvPr/>
        </p:nvSpPr>
        <p:spPr>
          <a:xfrm>
            <a:off x="695325" y="2318266"/>
            <a:ext cx="1123950"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TBD</a:t>
            </a:r>
            <a:endParaRPr lang="en-US" sz="2000" dirty="0"/>
          </a:p>
        </p:txBody>
      </p:sp>
    </p:spTree>
    <p:extLst>
      <p:ext uri="{BB962C8B-B14F-4D97-AF65-F5344CB8AC3E}">
        <p14:creationId xmlns:p14="http://schemas.microsoft.com/office/powerpoint/2010/main" val="22154168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712576" y="684748"/>
            <a:ext cx="3566160" cy="1325880"/>
          </a:xfrm>
        </p:spPr>
        <p:txBody>
          <a:bodyPr/>
          <a:lstStyle/>
          <a:p>
            <a:r>
              <a:rPr lang="en-US" dirty="0" smtClean="0"/>
              <a:t>Errors and Uncertainties</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933" y="476250"/>
            <a:ext cx="3991922" cy="2977940"/>
          </a:xfrm>
          <a:prstGeom prst="rect">
            <a:avLst/>
          </a:prstGeom>
          <a:ln>
            <a:solidFill>
              <a:schemeClr val="tx1">
                <a:lumMod val="50000"/>
              </a:schemeClr>
            </a:solidFill>
          </a:ln>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1933" y="3651862"/>
            <a:ext cx="3991922" cy="2853713"/>
          </a:xfrm>
          <a:prstGeom prst="rect">
            <a:avLst/>
          </a:prstGeom>
          <a:ln>
            <a:solidFill>
              <a:schemeClr val="tx1">
                <a:lumMod val="50000"/>
              </a:schemeClr>
            </a:solidFill>
          </a:ln>
        </p:spPr>
      </p:pic>
      <p:sp>
        <p:nvSpPr>
          <p:cNvPr id="4" name="TextBox 3"/>
          <p:cNvSpPr txBox="1"/>
          <p:nvPr/>
        </p:nvSpPr>
        <p:spPr>
          <a:xfrm>
            <a:off x="4712576" y="2517228"/>
            <a:ext cx="3878317" cy="2800767"/>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Clouds</a:t>
            </a:r>
          </a:p>
          <a:p>
            <a:endParaRPr lang="en-US" sz="2000" dirty="0"/>
          </a:p>
          <a:p>
            <a:pPr marL="285750" indent="-285750">
              <a:buFont typeface="Arial" panose="020B0604020202020204" pitchFamily="34" charset="0"/>
              <a:buChar char="•"/>
            </a:pPr>
            <a:r>
              <a:rPr lang="en-US" sz="2000" dirty="0" smtClean="0"/>
              <a:t>Repeating dashes of erroneous data </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TBD</a:t>
            </a:r>
          </a:p>
          <a:p>
            <a:pPr marL="285750" indent="-285750">
              <a:buFont typeface="Arial" panose="020B0604020202020204" pitchFamily="34" charset="0"/>
              <a:buChar char="•"/>
            </a:pPr>
            <a:endParaRPr lang="en-US" sz="2000" dirty="0" smtClean="0"/>
          </a:p>
          <a:p>
            <a:endParaRPr lang="en-US" dirty="0"/>
          </a:p>
          <a:p>
            <a:endParaRPr lang="en-US" dirty="0"/>
          </a:p>
        </p:txBody>
      </p:sp>
    </p:spTree>
    <p:extLst>
      <p:ext uri="{BB962C8B-B14F-4D97-AF65-F5344CB8AC3E}">
        <p14:creationId xmlns:p14="http://schemas.microsoft.com/office/powerpoint/2010/main" val="10931123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2900" y="809625"/>
            <a:ext cx="3354706" cy="800100"/>
          </a:xfrm>
        </p:spPr>
        <p:txBody>
          <a:bodyPr/>
          <a:lstStyle/>
          <a:p>
            <a:r>
              <a:rPr lang="en-US" dirty="0" smtClean="0"/>
              <a:t>Future Work</a:t>
            </a:r>
            <a:endParaRPr lang="en-US" dirty="0"/>
          </a:p>
        </p:txBody>
      </p:sp>
      <p:sp>
        <p:nvSpPr>
          <p:cNvPr id="4" name="TextBox 3"/>
          <p:cNvSpPr txBox="1"/>
          <p:nvPr/>
        </p:nvSpPr>
        <p:spPr>
          <a:xfrm>
            <a:off x="247650" y="2191315"/>
            <a:ext cx="3257550" cy="2246769"/>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t>Expand</a:t>
            </a:r>
            <a:r>
              <a:rPr lang="en-US" sz="2000" dirty="0" smtClean="0"/>
              <a:t> study area to Central America</a:t>
            </a:r>
          </a:p>
          <a:p>
            <a:pPr marL="285750" indent="-285750">
              <a:buFont typeface="Arial" panose="020B0604020202020204" pitchFamily="34" charset="0"/>
              <a:buChar char="•"/>
            </a:pPr>
            <a:r>
              <a:rPr lang="en-US" sz="2000" dirty="0" smtClean="0"/>
              <a:t>Location of </a:t>
            </a:r>
            <a:r>
              <a:rPr lang="en-US" sz="2000" b="1" dirty="0" smtClean="0"/>
              <a:t>additional</a:t>
            </a:r>
            <a:r>
              <a:rPr lang="en-US" sz="2000" dirty="0" smtClean="0"/>
              <a:t> ocelot </a:t>
            </a:r>
            <a:r>
              <a:rPr lang="en-US" sz="2000" b="1" dirty="0" smtClean="0"/>
              <a:t>habitat</a:t>
            </a:r>
            <a:r>
              <a:rPr lang="en-US" sz="2000" dirty="0" smtClean="0"/>
              <a:t> will aid translocation </a:t>
            </a:r>
          </a:p>
          <a:p>
            <a:pPr marL="285750" indent="-285750">
              <a:buFont typeface="Arial" panose="020B0604020202020204" pitchFamily="34" charset="0"/>
              <a:buChar char="•"/>
            </a:pPr>
            <a:r>
              <a:rPr lang="en-US" sz="2000" dirty="0" smtClean="0"/>
              <a:t>Habitat restoration efforts </a:t>
            </a:r>
            <a:endParaRPr lang="en-US" sz="20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0965" y="809625"/>
            <a:ext cx="5222060" cy="50101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3740965" y="5819059"/>
            <a:ext cx="3545660" cy="246221"/>
          </a:xfrm>
          <a:prstGeom prst="rect">
            <a:avLst/>
          </a:prstGeom>
          <a:noFill/>
        </p:spPr>
        <p:txBody>
          <a:bodyPr wrap="square" rtlCol="0">
            <a:spAutoFit/>
          </a:bodyPr>
          <a:lstStyle/>
          <a:p>
            <a:r>
              <a:rPr lang="en-US" sz="1000" dirty="0" smtClean="0"/>
              <a:t>Image credit: Wikipedia Commons – </a:t>
            </a:r>
            <a:r>
              <a:rPr lang="en-US" sz="1000" dirty="0" err="1"/>
              <a:t>L</a:t>
            </a:r>
            <a:r>
              <a:rPr lang="en-US" sz="1000" dirty="0" err="1" smtClean="0"/>
              <a:t>aurascudder</a:t>
            </a:r>
            <a:endParaRPr lang="en-US" sz="1000" dirty="0"/>
          </a:p>
        </p:txBody>
      </p:sp>
    </p:spTree>
    <p:extLst>
      <p:ext uri="{BB962C8B-B14F-4D97-AF65-F5344CB8AC3E}">
        <p14:creationId xmlns:p14="http://schemas.microsoft.com/office/powerpoint/2010/main" val="4540599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65398" y="1085859"/>
            <a:ext cx="5602252" cy="734425"/>
          </a:xfrm>
        </p:spPr>
        <p:txBody>
          <a:bodyPr>
            <a:normAutofit/>
          </a:bodyPr>
          <a:lstStyle/>
          <a:p>
            <a:r>
              <a:rPr lang="en-US" sz="1200" b="1" dirty="0"/>
              <a:t>Dr. Jeffrey </a:t>
            </a:r>
            <a:r>
              <a:rPr lang="en-US" sz="1200" b="1" dirty="0" err="1"/>
              <a:t>Luvall</a:t>
            </a:r>
            <a:r>
              <a:rPr lang="en-US" sz="1200" dirty="0"/>
              <a:t>, NASA at NSSTC</a:t>
            </a:r>
          </a:p>
          <a:p>
            <a:pPr lvl="0"/>
            <a:r>
              <a:rPr lang="en-US" sz="1200" b="1" dirty="0"/>
              <a:t>Dr. Robert Griffin</a:t>
            </a:r>
            <a:r>
              <a:rPr lang="en-US" sz="1200" dirty="0"/>
              <a:t>, University of Alabama in Huntsville</a:t>
            </a:r>
          </a:p>
          <a:p>
            <a:endParaRPr lang="en-US" dirty="0"/>
          </a:p>
        </p:txBody>
      </p:sp>
      <p:sp>
        <p:nvSpPr>
          <p:cNvPr id="3" name="Text Placeholder 2"/>
          <p:cNvSpPr>
            <a:spLocks noGrp="1"/>
          </p:cNvSpPr>
          <p:nvPr>
            <p:ph type="body" sz="quarter" idx="11"/>
          </p:nvPr>
        </p:nvSpPr>
        <p:spPr>
          <a:xfrm>
            <a:off x="2265397" y="1915303"/>
            <a:ext cx="6878603" cy="3113897"/>
          </a:xfrm>
        </p:spPr>
        <p:txBody>
          <a:bodyPr>
            <a:noAutofit/>
          </a:bodyPr>
          <a:lstStyle/>
          <a:p>
            <a:r>
              <a:rPr lang="en-US" sz="1200" b="1" dirty="0"/>
              <a:t>Ken </a:t>
            </a:r>
            <a:r>
              <a:rPr lang="en-US" sz="1200" b="1" dirty="0" err="1"/>
              <a:t>Kaemmerer</a:t>
            </a:r>
            <a:r>
              <a:rPr lang="en-US" sz="1200" dirty="0"/>
              <a:t>, Pittsburg Zoo &amp; PPG Aquarium</a:t>
            </a:r>
          </a:p>
          <a:p>
            <a:r>
              <a:rPr lang="en-US" sz="1200" b="1" dirty="0"/>
              <a:t>Dr. Josh Gaspard</a:t>
            </a:r>
            <a:r>
              <a:rPr lang="en-US" sz="1200" dirty="0"/>
              <a:t>, Pittsburg Zoo &amp; PPG Aquarium</a:t>
            </a:r>
          </a:p>
          <a:p>
            <a:r>
              <a:rPr lang="en-US" sz="1200" b="1" dirty="0"/>
              <a:t>Michael </a:t>
            </a:r>
            <a:r>
              <a:rPr lang="en-US" sz="1200" b="1" dirty="0" err="1"/>
              <a:t>Tewes</a:t>
            </a:r>
            <a:r>
              <a:rPr lang="en-US" sz="1200" dirty="0"/>
              <a:t>, Caesar </a:t>
            </a:r>
            <a:r>
              <a:rPr lang="en-US" sz="1200" dirty="0" smtClean="0"/>
              <a:t>Kleberg Wildlife </a:t>
            </a:r>
            <a:r>
              <a:rPr lang="en-US" sz="1200" dirty="0"/>
              <a:t>Research Institute at Texas A&amp;M </a:t>
            </a:r>
            <a:r>
              <a:rPr lang="en-US" sz="1200" dirty="0" smtClean="0"/>
              <a:t>University-Kingsville</a:t>
            </a:r>
          </a:p>
          <a:p>
            <a:r>
              <a:rPr lang="en-US" sz="1200" b="1" dirty="0" smtClean="0"/>
              <a:t>Dr. Humberto </a:t>
            </a:r>
            <a:r>
              <a:rPr lang="en-US" sz="1200" b="1" dirty="0" err="1" smtClean="0"/>
              <a:t>Perotto</a:t>
            </a:r>
            <a:r>
              <a:rPr lang="en-US" sz="1200" b="1" dirty="0" smtClean="0"/>
              <a:t>,</a:t>
            </a:r>
            <a:r>
              <a:rPr lang="en-US" sz="1200" dirty="0" smtClean="0"/>
              <a:t> Caesar Kleberg Wildlife Research Institute at Texas A&amp;M University-Kingsville</a:t>
            </a:r>
            <a:endParaRPr lang="en-US" sz="1200" b="1" dirty="0"/>
          </a:p>
          <a:p>
            <a:r>
              <a:rPr lang="en-US" sz="1200" b="1" dirty="0"/>
              <a:t>Nanette </a:t>
            </a:r>
            <a:r>
              <a:rPr lang="en-US" sz="1200" b="1" dirty="0" err="1"/>
              <a:t>Bragin</a:t>
            </a:r>
            <a:r>
              <a:rPr lang="en-US" sz="1200" dirty="0"/>
              <a:t>, The Denver Zoo</a:t>
            </a:r>
          </a:p>
          <a:p>
            <a:r>
              <a:rPr lang="en-US" sz="1200" b="1" dirty="0"/>
              <a:t>Mitch Sternberg</a:t>
            </a:r>
            <a:r>
              <a:rPr lang="en-US" sz="1200" dirty="0"/>
              <a:t>, South Texas Refuge Complex</a:t>
            </a:r>
          </a:p>
          <a:p>
            <a:r>
              <a:rPr lang="en-US" sz="1200" b="1" dirty="0"/>
              <a:t>Dr. John Young Jr</a:t>
            </a:r>
            <a:r>
              <a:rPr lang="en-US" sz="1200" dirty="0"/>
              <a:t>, Texas Department of Transportation</a:t>
            </a:r>
          </a:p>
          <a:p>
            <a:r>
              <a:rPr lang="en-US" sz="1200" b="1" dirty="0"/>
              <a:t>Dr. Arturo </a:t>
            </a:r>
            <a:r>
              <a:rPr lang="en-US" sz="1200" b="1" dirty="0" err="1"/>
              <a:t>Caso</a:t>
            </a:r>
            <a:r>
              <a:rPr lang="en-US" sz="1200" dirty="0"/>
              <a:t>, SEMARNAT</a:t>
            </a:r>
          </a:p>
          <a:p>
            <a:r>
              <a:rPr lang="en-US" sz="1200" b="1" dirty="0"/>
              <a:t>Dr. Arturo Flores-Martinez</a:t>
            </a:r>
            <a:r>
              <a:rPr lang="en-US" sz="1200" dirty="0"/>
              <a:t>, SEMARNAT</a:t>
            </a:r>
          </a:p>
          <a:p>
            <a:r>
              <a:rPr lang="en-US" sz="1200" b="1" dirty="0"/>
              <a:t>Dr. Tyler Campbell</a:t>
            </a:r>
            <a:r>
              <a:rPr lang="en-US" sz="1200" dirty="0"/>
              <a:t>, East Wildlife Foundation</a:t>
            </a:r>
          </a:p>
          <a:p>
            <a:endParaRPr lang="en-US" sz="900" dirty="0"/>
          </a:p>
        </p:txBody>
      </p:sp>
      <p:sp>
        <p:nvSpPr>
          <p:cNvPr id="4" name="Text Placeholder 3"/>
          <p:cNvSpPr>
            <a:spLocks noGrp="1"/>
          </p:cNvSpPr>
          <p:nvPr>
            <p:ph type="body" sz="quarter" idx="12"/>
          </p:nvPr>
        </p:nvSpPr>
        <p:spPr>
          <a:xfrm>
            <a:off x="2225392" y="5230167"/>
            <a:ext cx="6432833" cy="923925"/>
          </a:xfrm>
        </p:spPr>
        <p:txBody>
          <a:bodyPr numCol="2">
            <a:noAutofit/>
          </a:bodyPr>
          <a:lstStyle/>
          <a:p>
            <a:pPr lvl="0"/>
            <a:r>
              <a:rPr lang="en-US" sz="1200" b="1" dirty="0"/>
              <a:t>Daryl Ann </a:t>
            </a:r>
            <a:r>
              <a:rPr lang="en-US" sz="1200" b="1" dirty="0" err="1"/>
              <a:t>Winstead</a:t>
            </a:r>
            <a:r>
              <a:rPr lang="en-US" sz="1200" dirty="0"/>
              <a:t>, </a:t>
            </a:r>
            <a:r>
              <a:rPr lang="en-US" sz="1200" dirty="0" smtClean="0"/>
              <a:t>NASA DEVELOP	    </a:t>
            </a:r>
          </a:p>
          <a:p>
            <a:pPr lvl="0"/>
            <a:r>
              <a:rPr lang="en-US" sz="1200" b="1" dirty="0" smtClean="0"/>
              <a:t>Christina </a:t>
            </a:r>
            <a:r>
              <a:rPr lang="en-US" sz="1200" b="1" dirty="0"/>
              <a:t>Fischer</a:t>
            </a:r>
            <a:r>
              <a:rPr lang="en-US" sz="1200" dirty="0"/>
              <a:t>, NASA </a:t>
            </a:r>
            <a:r>
              <a:rPr lang="en-US" sz="1200" dirty="0" smtClean="0"/>
              <a:t>DEVELOP	     </a:t>
            </a:r>
          </a:p>
          <a:p>
            <a:pPr lvl="0"/>
            <a:r>
              <a:rPr lang="en-US" sz="1200" b="1" dirty="0" err="1" smtClean="0"/>
              <a:t>Amberle</a:t>
            </a:r>
            <a:r>
              <a:rPr lang="en-US" sz="1200" b="1" dirty="0" smtClean="0"/>
              <a:t> Keith, </a:t>
            </a:r>
            <a:r>
              <a:rPr lang="en-US" sz="1200" dirty="0" smtClean="0"/>
              <a:t>DEVELOP Alumni</a:t>
            </a:r>
          </a:p>
          <a:p>
            <a:pPr lvl="0"/>
            <a:r>
              <a:rPr lang="en-US" sz="1200" b="1" dirty="0" smtClean="0"/>
              <a:t>Kaushik </a:t>
            </a:r>
            <a:r>
              <a:rPr lang="en-US" sz="1200" b="1" dirty="0" err="1" smtClean="0"/>
              <a:t>Narasimhan</a:t>
            </a:r>
            <a:r>
              <a:rPr lang="en-US" sz="1200" b="1" dirty="0" smtClean="0"/>
              <a:t>,</a:t>
            </a:r>
            <a:r>
              <a:rPr lang="en-US" sz="1200" dirty="0" smtClean="0"/>
              <a:t> DEVELOP Alumni</a:t>
            </a:r>
            <a:endParaRPr lang="en-US" sz="1200" dirty="0"/>
          </a:p>
          <a:p>
            <a:pPr lvl="0"/>
            <a:r>
              <a:rPr lang="en-US" sz="1200" b="1" dirty="0"/>
              <a:t>Timothy </a:t>
            </a:r>
            <a:r>
              <a:rPr lang="en-US" sz="1200" b="1" dirty="0" smtClean="0"/>
              <a:t>Klug, </a:t>
            </a:r>
            <a:r>
              <a:rPr lang="en-US" sz="1200" dirty="0" smtClean="0"/>
              <a:t>University of Alabama in Huntsville GRA</a:t>
            </a:r>
            <a:endParaRPr lang="en-US" sz="1000" b="1" dirty="0"/>
          </a:p>
          <a:p>
            <a:endParaRPr lang="en-US" sz="900" dirty="0"/>
          </a:p>
        </p:txBody>
      </p:sp>
      <p:sp>
        <p:nvSpPr>
          <p:cNvPr id="5" name="TextBox 4"/>
          <p:cNvSpPr txBox="1"/>
          <p:nvPr/>
        </p:nvSpPr>
        <p:spPr>
          <a:xfrm>
            <a:off x="258124" y="1085867"/>
            <a:ext cx="1858677" cy="584775"/>
          </a:xfrm>
          <a:prstGeom prst="rect">
            <a:avLst/>
          </a:prstGeom>
          <a:noFill/>
        </p:spPr>
        <p:txBody>
          <a:bodyPr wrap="square" rtlCol="0">
            <a:spAutoFit/>
          </a:bodyPr>
          <a:lstStyle/>
          <a:p>
            <a:pPr algn="r"/>
            <a:r>
              <a:rPr lang="en-US" sz="3200" b="1" dirty="0">
                <a:solidFill>
                  <a:schemeClr val="accent1"/>
                </a:solidFill>
                <a:latin typeface="Century Gothic" panose="020B0502020202020204" pitchFamily="34" charset="0"/>
              </a:rPr>
              <a:t>A</a:t>
            </a:r>
            <a:r>
              <a:rPr lang="en-US" sz="3200" b="1" dirty="0" smtClean="0">
                <a:solidFill>
                  <a:schemeClr val="accent1"/>
                </a:solidFill>
                <a:latin typeface="Century Gothic" panose="020B0502020202020204" pitchFamily="34" charset="0"/>
              </a:rPr>
              <a:t>dvisors</a:t>
            </a:r>
            <a:endParaRPr lang="en-US" sz="3600" dirty="0" smtClean="0">
              <a:solidFill>
                <a:schemeClr val="accent1"/>
              </a:solidFill>
              <a:latin typeface="Century Gothic" panose="020B0502020202020204" pitchFamily="34" charset="0"/>
            </a:endParaRPr>
          </a:p>
        </p:txBody>
      </p:sp>
      <p:sp>
        <p:nvSpPr>
          <p:cNvPr id="6" name="TextBox 5"/>
          <p:cNvSpPr txBox="1"/>
          <p:nvPr/>
        </p:nvSpPr>
        <p:spPr>
          <a:xfrm>
            <a:off x="258124" y="1952194"/>
            <a:ext cx="1812010" cy="584775"/>
          </a:xfrm>
          <a:prstGeom prst="rect">
            <a:avLst/>
          </a:prstGeom>
          <a:noFill/>
        </p:spPr>
        <p:txBody>
          <a:bodyPr wrap="square" rtlCol="0">
            <a:spAutoFit/>
          </a:bodyPr>
          <a:lstStyle/>
          <a:p>
            <a:pPr algn="r"/>
            <a:r>
              <a:rPr lang="en-US" sz="3200" b="1" dirty="0" smtClean="0">
                <a:solidFill>
                  <a:schemeClr val="accent1"/>
                </a:solidFill>
                <a:latin typeface="Century Gothic" panose="020B0502020202020204" pitchFamily="34" charset="0"/>
              </a:rPr>
              <a:t>Partners</a:t>
            </a:r>
            <a:endParaRPr lang="en-US" sz="3200" dirty="0" smtClean="0">
              <a:solidFill>
                <a:schemeClr val="accent1"/>
              </a:solidFill>
              <a:latin typeface="Century Gothic" panose="020B0502020202020204" pitchFamily="34" charset="0"/>
            </a:endParaRPr>
          </a:p>
        </p:txBody>
      </p:sp>
      <p:sp>
        <p:nvSpPr>
          <p:cNvPr id="7" name="TextBox 6"/>
          <p:cNvSpPr txBox="1"/>
          <p:nvPr/>
        </p:nvSpPr>
        <p:spPr>
          <a:xfrm>
            <a:off x="258124" y="5253909"/>
            <a:ext cx="1495775" cy="584775"/>
          </a:xfrm>
          <a:prstGeom prst="rect">
            <a:avLst/>
          </a:prstGeom>
          <a:noFill/>
        </p:spPr>
        <p:txBody>
          <a:bodyPr wrap="square" rtlCol="0">
            <a:spAutoFit/>
          </a:bodyPr>
          <a:lstStyle/>
          <a:p>
            <a:pPr algn="r"/>
            <a:r>
              <a:rPr lang="en-US" sz="3200" b="1" dirty="0" smtClean="0">
                <a:solidFill>
                  <a:schemeClr val="accent1"/>
                </a:solidFill>
                <a:latin typeface="Century Gothic" panose="020B0502020202020204" pitchFamily="34" charset="0"/>
              </a:rPr>
              <a:t>Others</a:t>
            </a:r>
            <a:endParaRPr lang="en-US" sz="32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6179114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012235" y="238125"/>
            <a:ext cx="3197542" cy="914400"/>
          </a:xfrm>
        </p:spPr>
        <p:txBody>
          <a:bodyPr/>
          <a:lstStyle/>
          <a:p>
            <a:r>
              <a:rPr lang="en-US" dirty="0" smtClean="0"/>
              <a:t>Questions?</a:t>
            </a:r>
            <a:endParaRPr lang="en-US" dirty="0"/>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225" y="1374279"/>
            <a:ext cx="7877176" cy="516939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571498" y="6553914"/>
            <a:ext cx="3619501" cy="246221"/>
          </a:xfrm>
          <a:prstGeom prst="rect">
            <a:avLst/>
          </a:prstGeom>
          <a:noFill/>
        </p:spPr>
        <p:txBody>
          <a:bodyPr wrap="square" rtlCol="0">
            <a:spAutoFit/>
          </a:bodyPr>
          <a:lstStyle/>
          <a:p>
            <a:r>
              <a:rPr lang="en-US" sz="1000" dirty="0" smtClean="0"/>
              <a:t>Image credit: Wikipedia Commons –Tom </a:t>
            </a:r>
            <a:r>
              <a:rPr lang="en-US" sz="1000" dirty="0" err="1" smtClean="0"/>
              <a:t>Smylie</a:t>
            </a:r>
            <a:endParaRPr lang="en-US" sz="1000" dirty="0"/>
          </a:p>
        </p:txBody>
      </p:sp>
    </p:spTree>
    <p:extLst>
      <p:ext uri="{BB962C8B-B14F-4D97-AF65-F5344CB8AC3E}">
        <p14:creationId xmlns:p14="http://schemas.microsoft.com/office/powerpoint/2010/main" val="3487590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85776" y="4953001"/>
            <a:ext cx="8353424" cy="1800224"/>
          </a:xfrm>
        </p:spPr>
        <p:txBody>
          <a:bodyPr/>
          <a:lstStyle/>
          <a:p>
            <a:pPr marL="342900" indent="-342900">
              <a:buFont typeface="Arial" panose="020B0604020202020204" pitchFamily="34" charset="0"/>
              <a:buChar char="•"/>
            </a:pPr>
            <a:r>
              <a:rPr lang="en-US" b="1" dirty="0" smtClean="0"/>
              <a:t>Ocelots</a:t>
            </a:r>
            <a:r>
              <a:rPr lang="en-US" dirty="0" smtClean="0"/>
              <a:t> are a medium sized, nocturnal wild cat</a:t>
            </a:r>
          </a:p>
          <a:p>
            <a:pPr marL="342900" indent="-342900">
              <a:buFont typeface="Arial" panose="020B0604020202020204" pitchFamily="34" charset="0"/>
              <a:buChar char="•"/>
            </a:pPr>
            <a:r>
              <a:rPr lang="en-US" dirty="0" smtClean="0"/>
              <a:t>Have a </a:t>
            </a:r>
            <a:r>
              <a:rPr lang="en-US" dirty="0"/>
              <a:t>range </a:t>
            </a:r>
            <a:r>
              <a:rPr lang="en-US" dirty="0" smtClean="0"/>
              <a:t>from </a:t>
            </a:r>
            <a:r>
              <a:rPr lang="en-US" b="1" dirty="0"/>
              <a:t>Argentina</a:t>
            </a:r>
            <a:r>
              <a:rPr lang="en-US" dirty="0"/>
              <a:t> up to the southern tip of eastern </a:t>
            </a:r>
            <a:r>
              <a:rPr lang="en-US" b="1" dirty="0" smtClean="0"/>
              <a:t>Texas</a:t>
            </a:r>
          </a:p>
          <a:p>
            <a:pPr marL="342900" indent="-342900">
              <a:buFont typeface="Arial" panose="020B0604020202020204" pitchFamily="34" charset="0"/>
              <a:buChar char="•"/>
            </a:pPr>
            <a:r>
              <a:rPr lang="en-US" dirty="0" smtClean="0"/>
              <a:t>Live in areas such as </a:t>
            </a:r>
            <a:r>
              <a:rPr lang="en-US" b="1" dirty="0" err="1" smtClean="0"/>
              <a:t>thornscrub</a:t>
            </a:r>
            <a:r>
              <a:rPr lang="en-US" dirty="0" smtClean="0"/>
              <a:t>, </a:t>
            </a:r>
            <a:r>
              <a:rPr lang="en-US" dirty="0"/>
              <a:t>tropical forests, </a:t>
            </a:r>
            <a:r>
              <a:rPr lang="en-US" dirty="0" smtClean="0"/>
              <a:t>and wetlands</a:t>
            </a:r>
          </a:p>
          <a:p>
            <a:pPr marL="342900" indent="-342900">
              <a:buFont typeface="Arial" panose="020B0604020202020204" pitchFamily="34" charset="0"/>
              <a:buChar char="•"/>
            </a:pPr>
            <a:endParaRPr lang="en-US" dirty="0" smtClean="0"/>
          </a:p>
        </p:txBody>
      </p:sp>
      <p:sp>
        <p:nvSpPr>
          <p:cNvPr id="3" name="Text Placeholder 2"/>
          <p:cNvSpPr>
            <a:spLocks noGrp="1"/>
          </p:cNvSpPr>
          <p:nvPr>
            <p:ph type="body" sz="quarter" idx="10"/>
          </p:nvPr>
        </p:nvSpPr>
        <p:spPr>
          <a:xfrm>
            <a:off x="2920365" y="4143375"/>
            <a:ext cx="3566160" cy="746760"/>
          </a:xfrm>
        </p:spPr>
        <p:txBody>
          <a:bodyPr/>
          <a:lstStyle/>
          <a:p>
            <a:r>
              <a:rPr lang="en-US" dirty="0" smtClean="0"/>
              <a:t>Background</a:t>
            </a:r>
            <a:endParaRPr lang="en-US" dirty="0"/>
          </a:p>
        </p:txBody>
      </p:sp>
      <p:pic>
        <p:nvPicPr>
          <p:cNvPr id="3074" name="Picture 2" descr="ocel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6350" y="200025"/>
            <a:ext cx="6257926" cy="3826421"/>
          </a:xfrm>
          <a:prstGeom prst="rect">
            <a:avLst/>
          </a:prstGeom>
          <a:noFill/>
          <a:ln>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76350" y="4026446"/>
            <a:ext cx="1771650" cy="261610"/>
          </a:xfrm>
          <a:prstGeom prst="rect">
            <a:avLst/>
          </a:prstGeom>
          <a:noFill/>
        </p:spPr>
        <p:txBody>
          <a:bodyPr wrap="square" rtlCol="0">
            <a:spAutoFit/>
          </a:bodyPr>
          <a:lstStyle/>
          <a:p>
            <a:r>
              <a:rPr lang="en-US" sz="1100" dirty="0" smtClean="0"/>
              <a:t>Image credit: USFWS</a:t>
            </a:r>
            <a:endParaRPr lang="en-US" sz="1100" dirty="0"/>
          </a:p>
        </p:txBody>
      </p:sp>
    </p:spTree>
    <p:extLst>
      <p:ext uri="{BB962C8B-B14F-4D97-AF65-F5344CB8AC3E}">
        <p14:creationId xmlns:p14="http://schemas.microsoft.com/office/powerpoint/2010/main" val="1142652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981201" y="209549"/>
            <a:ext cx="5133974" cy="857251"/>
          </a:xfrm>
        </p:spPr>
        <p:txBody>
          <a:bodyPr>
            <a:normAutofit fontScale="85000" lnSpcReduction="10000"/>
          </a:bodyPr>
          <a:lstStyle/>
          <a:p>
            <a:r>
              <a:rPr lang="en-US" dirty="0" smtClean="0"/>
              <a:t>Community Concerns</a:t>
            </a:r>
            <a:endParaRPr lang="en-US" dirty="0"/>
          </a:p>
        </p:txBody>
      </p:sp>
      <p:sp>
        <p:nvSpPr>
          <p:cNvPr id="2" name="Rectangle 1"/>
          <p:cNvSpPr/>
          <p:nvPr/>
        </p:nvSpPr>
        <p:spPr>
          <a:xfrm>
            <a:off x="304797" y="1336100"/>
            <a:ext cx="8296277" cy="1938992"/>
          </a:xfrm>
          <a:prstGeom prst="rect">
            <a:avLst/>
          </a:prstGeom>
        </p:spPr>
        <p:txBody>
          <a:bodyPr wrap="square">
            <a:spAutoFit/>
          </a:bodyPr>
          <a:lstStyle/>
          <a:p>
            <a:pPr marL="285750" lvl="0" indent="-285750">
              <a:buFont typeface="Arial" panose="020B0604020202020204" pitchFamily="34" charset="0"/>
              <a:buChar char="•"/>
            </a:pPr>
            <a:r>
              <a:rPr lang="en-US" sz="2000" dirty="0" smtClean="0"/>
              <a:t>Ocelots are listed on the </a:t>
            </a:r>
            <a:r>
              <a:rPr lang="en-US" sz="2000" b="1" dirty="0" smtClean="0"/>
              <a:t>Endangered</a:t>
            </a:r>
            <a:r>
              <a:rPr lang="en-US" sz="2000" dirty="0" smtClean="0"/>
              <a:t> Species Act</a:t>
            </a:r>
          </a:p>
          <a:p>
            <a:pPr marL="285750" lvl="0" indent="-285750">
              <a:buFont typeface="Arial" panose="020B0604020202020204" pitchFamily="34" charset="0"/>
              <a:buChar char="•"/>
            </a:pPr>
            <a:endParaRPr lang="en-US" sz="2000" dirty="0"/>
          </a:p>
          <a:p>
            <a:pPr marL="285750" lvl="0" indent="-285750">
              <a:buFont typeface="Arial" panose="020B0604020202020204" pitchFamily="34" charset="0"/>
              <a:buChar char="•"/>
            </a:pPr>
            <a:r>
              <a:rPr lang="en-US" sz="2000" dirty="0" smtClean="0"/>
              <a:t>Rapid </a:t>
            </a:r>
            <a:r>
              <a:rPr lang="en-US" sz="2000" b="1" dirty="0" smtClean="0"/>
              <a:t>urban</a:t>
            </a:r>
            <a:r>
              <a:rPr lang="en-US" sz="2000" dirty="0" smtClean="0"/>
              <a:t> </a:t>
            </a:r>
            <a:r>
              <a:rPr lang="en-US" sz="2000" b="1" dirty="0" smtClean="0"/>
              <a:t>development</a:t>
            </a:r>
            <a:r>
              <a:rPr lang="en-US" sz="2000" dirty="0" smtClean="0"/>
              <a:t> leads to isolation and inbreeding</a:t>
            </a:r>
          </a:p>
          <a:p>
            <a:pPr marL="285750" lvl="0" indent="-285750">
              <a:buFont typeface="Arial" panose="020B0604020202020204" pitchFamily="34" charset="0"/>
              <a:buChar char="•"/>
            </a:pPr>
            <a:endParaRPr lang="en-US" sz="2000" dirty="0"/>
          </a:p>
          <a:p>
            <a:pPr marL="285750" lvl="0" indent="-285750">
              <a:buFont typeface="Arial" panose="020B0604020202020204" pitchFamily="34" charset="0"/>
              <a:buChar char="•"/>
            </a:pPr>
            <a:r>
              <a:rPr lang="en-US" sz="2000" dirty="0" smtClean="0"/>
              <a:t>Over </a:t>
            </a:r>
            <a:r>
              <a:rPr lang="en-US" sz="2000" b="1" dirty="0"/>
              <a:t>95% </a:t>
            </a:r>
            <a:r>
              <a:rPr lang="en-US" sz="2000" dirty="0"/>
              <a:t>of </a:t>
            </a:r>
            <a:r>
              <a:rPr lang="en-US" sz="2000" dirty="0" err="1"/>
              <a:t>Tamaulipan</a:t>
            </a:r>
            <a:r>
              <a:rPr lang="en-US" sz="2000" dirty="0"/>
              <a:t> </a:t>
            </a:r>
            <a:r>
              <a:rPr lang="en-US" sz="2000" dirty="0" err="1" smtClean="0"/>
              <a:t>brushland</a:t>
            </a:r>
            <a:r>
              <a:rPr lang="en-US" sz="2000" dirty="0" smtClean="0"/>
              <a:t> </a:t>
            </a:r>
            <a:r>
              <a:rPr lang="en-US" sz="2000" dirty="0"/>
              <a:t>habitat in northeastern Mexico has been </a:t>
            </a:r>
            <a:r>
              <a:rPr lang="en-US" sz="2000" dirty="0" smtClean="0"/>
              <a:t>eliminated</a:t>
            </a:r>
            <a:endParaRPr lang="en-US" sz="2000" dirty="0"/>
          </a:p>
        </p:txBody>
      </p:sp>
      <p:pic>
        <p:nvPicPr>
          <p:cNvPr id="3074" name="Picture 2" descr="http://digitalmedia.fws.gov/utils/ajaxhelper/?CISOROOT=natdiglib&amp;CISOPTR=12489&amp;action=2&amp;DMSCALE=15&amp;DMWIDTH=512&amp;DMHEIGHT=388&amp;DMX=0&amp;DMY=0&amp;DMTEXT=ocelot&amp;DMROTATE=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9850" y="3571610"/>
            <a:ext cx="4074310" cy="2793207"/>
          </a:xfrm>
          <a:prstGeom prst="rect">
            <a:avLst/>
          </a:prstGeom>
          <a:noFill/>
          <a:ln>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89850" y="6434394"/>
            <a:ext cx="2095508" cy="261610"/>
          </a:xfrm>
          <a:prstGeom prst="rect">
            <a:avLst/>
          </a:prstGeom>
          <a:noFill/>
        </p:spPr>
        <p:txBody>
          <a:bodyPr wrap="square" rtlCol="0">
            <a:spAutoFit/>
          </a:bodyPr>
          <a:lstStyle/>
          <a:p>
            <a:r>
              <a:rPr lang="en-US" sz="1100" dirty="0" smtClean="0"/>
              <a:t>Image credit: USFWS</a:t>
            </a:r>
            <a:endParaRPr lang="en-US" sz="1100" dirty="0"/>
          </a:p>
        </p:txBody>
      </p:sp>
      <p:pic>
        <p:nvPicPr>
          <p:cNvPr id="1026" name="Picture 2" descr="File:Scrub brush vegetation in south TX IMG 606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 y="3571611"/>
            <a:ext cx="3724275" cy="2793207"/>
          </a:xfrm>
          <a:prstGeom prst="rect">
            <a:avLst/>
          </a:prstGeom>
          <a:noFill/>
          <a:ln>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19099" y="6435896"/>
            <a:ext cx="3600451" cy="261610"/>
          </a:xfrm>
          <a:prstGeom prst="rect">
            <a:avLst/>
          </a:prstGeom>
          <a:noFill/>
        </p:spPr>
        <p:txBody>
          <a:bodyPr wrap="square" rtlCol="0">
            <a:spAutoFit/>
          </a:bodyPr>
          <a:lstStyle/>
          <a:p>
            <a:r>
              <a:rPr lang="en-US" sz="1100" dirty="0" smtClean="0"/>
              <a:t>Image credit: Wikimedia Commons – Billy </a:t>
            </a:r>
            <a:r>
              <a:rPr lang="en-US" sz="1100" dirty="0" err="1" smtClean="0"/>
              <a:t>Hathorn</a:t>
            </a:r>
            <a:endParaRPr lang="en-US" sz="1100" dirty="0"/>
          </a:p>
        </p:txBody>
      </p:sp>
    </p:spTree>
    <p:extLst>
      <p:ext uri="{BB962C8B-B14F-4D97-AF65-F5344CB8AC3E}">
        <p14:creationId xmlns:p14="http://schemas.microsoft.com/office/powerpoint/2010/main" val="25308196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87608" y="-327606"/>
            <a:ext cx="3566160" cy="1325880"/>
          </a:xfrm>
        </p:spPr>
        <p:txBody>
          <a:bodyPr/>
          <a:lstStyle/>
          <a:p>
            <a:r>
              <a:rPr lang="en-US" dirty="0" smtClean="0"/>
              <a:t>Study Area</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0740" y="465231"/>
            <a:ext cx="3728545" cy="6141114"/>
          </a:xfrm>
          <a:prstGeom prst="rect">
            <a:avLst/>
          </a:prstGeom>
          <a:ln>
            <a:noFill/>
          </a:ln>
        </p:spPr>
      </p:pic>
      <p:sp>
        <p:nvSpPr>
          <p:cNvPr id="7" name="TextBox 6"/>
          <p:cNvSpPr txBox="1"/>
          <p:nvPr/>
        </p:nvSpPr>
        <p:spPr>
          <a:xfrm>
            <a:off x="1095714" y="1152779"/>
            <a:ext cx="2845676" cy="1938992"/>
          </a:xfrm>
          <a:prstGeom prst="rect">
            <a:avLst/>
          </a:prstGeom>
          <a:noFill/>
        </p:spPr>
        <p:txBody>
          <a:bodyPr wrap="square" rtlCol="0">
            <a:spAutoFit/>
          </a:bodyPr>
          <a:lstStyle/>
          <a:p>
            <a:r>
              <a:rPr lang="en-US" sz="2000" dirty="0" smtClean="0"/>
              <a:t>Northeast Mexico</a:t>
            </a:r>
          </a:p>
          <a:p>
            <a:endParaRPr lang="en-US" sz="2000" dirty="0" smtClean="0"/>
          </a:p>
          <a:p>
            <a:pPr marL="342900" indent="-342900">
              <a:buFont typeface="Arial" panose="020B0604020202020204" pitchFamily="34" charset="0"/>
              <a:buChar char="•"/>
            </a:pPr>
            <a:r>
              <a:rPr lang="en-US" sz="2000" dirty="0" smtClean="0"/>
              <a:t>Tamaulipas</a:t>
            </a:r>
          </a:p>
          <a:p>
            <a:pPr marL="342900" indent="-342900">
              <a:buFont typeface="Arial" panose="020B0604020202020204" pitchFamily="34" charset="0"/>
              <a:buChar char="•"/>
            </a:pPr>
            <a:r>
              <a:rPr lang="en-US" sz="2000" dirty="0" smtClean="0"/>
              <a:t>Nuevo Leon</a:t>
            </a:r>
          </a:p>
          <a:p>
            <a:pPr marL="342900" indent="-342900">
              <a:buFont typeface="Arial" panose="020B0604020202020204" pitchFamily="34" charset="0"/>
              <a:buChar char="•"/>
            </a:pPr>
            <a:r>
              <a:rPr lang="en-US" sz="2000" dirty="0" smtClean="0"/>
              <a:t>San Louis Potosi</a:t>
            </a:r>
            <a:endParaRPr lang="en-US" sz="2000" dirty="0"/>
          </a:p>
          <a:p>
            <a:endParaRPr lang="en-US" sz="2000" dirty="0"/>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7478" r="10609"/>
          <a:stretch/>
        </p:blipFill>
        <p:spPr>
          <a:xfrm>
            <a:off x="204957" y="2877254"/>
            <a:ext cx="4603530" cy="3729091"/>
          </a:xfrm>
          <a:prstGeom prst="rect">
            <a:avLst/>
          </a:prstGeom>
          <a:ln>
            <a:solidFill>
              <a:schemeClr val="tx1">
                <a:lumMod val="50000"/>
              </a:schemeClr>
            </a:solidFill>
          </a:ln>
        </p:spPr>
      </p:pic>
      <p:sp>
        <p:nvSpPr>
          <p:cNvPr id="12" name="TextBox 11"/>
          <p:cNvSpPr txBox="1"/>
          <p:nvPr/>
        </p:nvSpPr>
        <p:spPr>
          <a:xfrm>
            <a:off x="173416" y="6566930"/>
            <a:ext cx="2585545" cy="246221"/>
          </a:xfrm>
          <a:prstGeom prst="rect">
            <a:avLst/>
          </a:prstGeom>
          <a:noFill/>
        </p:spPr>
        <p:txBody>
          <a:bodyPr wrap="square" rtlCol="0">
            <a:spAutoFit/>
          </a:bodyPr>
          <a:lstStyle/>
          <a:p>
            <a:r>
              <a:rPr lang="en-US" sz="1000" dirty="0" smtClean="0"/>
              <a:t>Image credit: Marcel </a:t>
            </a:r>
            <a:r>
              <a:rPr lang="en-US" sz="1000" dirty="0" err="1" smtClean="0"/>
              <a:t>Holyoak</a:t>
            </a:r>
            <a:endParaRPr lang="en-US" sz="1000" dirty="0"/>
          </a:p>
        </p:txBody>
      </p:sp>
      <p:sp>
        <p:nvSpPr>
          <p:cNvPr id="8" name="TextBox 7"/>
          <p:cNvSpPr txBox="1"/>
          <p:nvPr/>
        </p:nvSpPr>
        <p:spPr>
          <a:xfrm>
            <a:off x="5060740" y="6566930"/>
            <a:ext cx="2585545" cy="246221"/>
          </a:xfrm>
          <a:prstGeom prst="rect">
            <a:avLst/>
          </a:prstGeom>
          <a:noFill/>
        </p:spPr>
        <p:txBody>
          <a:bodyPr wrap="square" rtlCol="0">
            <a:spAutoFit/>
          </a:bodyPr>
          <a:lstStyle/>
          <a:p>
            <a:r>
              <a:rPr lang="en-US" sz="1000" dirty="0" smtClean="0"/>
              <a:t>Image credit: Leigh Sinclair</a:t>
            </a:r>
            <a:endParaRPr lang="en-US" sz="1000" dirty="0"/>
          </a:p>
        </p:txBody>
      </p:sp>
    </p:spTree>
    <p:extLst>
      <p:ext uri="{BB962C8B-B14F-4D97-AF65-F5344CB8AC3E}">
        <p14:creationId xmlns:p14="http://schemas.microsoft.com/office/powerpoint/2010/main" val="1624057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874054" y="1572"/>
            <a:ext cx="3566160" cy="1325880"/>
          </a:xfrm>
        </p:spPr>
        <p:txBody>
          <a:bodyPr/>
          <a:lstStyle/>
          <a:p>
            <a:r>
              <a:rPr lang="en-US" dirty="0" smtClean="0"/>
              <a:t>Study Period</a:t>
            </a:r>
            <a:endParaRPr lang="en-US" dirty="0"/>
          </a:p>
        </p:txBody>
      </p:sp>
      <p:sp>
        <p:nvSpPr>
          <p:cNvPr id="2" name="TextBox 1"/>
          <p:cNvSpPr txBox="1"/>
          <p:nvPr/>
        </p:nvSpPr>
        <p:spPr>
          <a:xfrm>
            <a:off x="91440" y="1694775"/>
            <a:ext cx="1269124" cy="400110"/>
          </a:xfrm>
          <a:prstGeom prst="rect">
            <a:avLst/>
          </a:prstGeom>
          <a:noFill/>
        </p:spPr>
        <p:txBody>
          <a:bodyPr wrap="square" rtlCol="0">
            <a:spAutoFit/>
          </a:bodyPr>
          <a:lstStyle/>
          <a:p>
            <a:r>
              <a:rPr lang="en-US" sz="2000" dirty="0" smtClean="0"/>
              <a:t>1996</a:t>
            </a:r>
            <a:endParaRPr lang="en-US" sz="2000" dirty="0"/>
          </a:p>
        </p:txBody>
      </p:sp>
      <p:sp>
        <p:nvSpPr>
          <p:cNvPr id="4" name="TextBox 3"/>
          <p:cNvSpPr txBox="1"/>
          <p:nvPr/>
        </p:nvSpPr>
        <p:spPr>
          <a:xfrm>
            <a:off x="8084579" y="1694775"/>
            <a:ext cx="1269124" cy="400110"/>
          </a:xfrm>
          <a:prstGeom prst="rect">
            <a:avLst/>
          </a:prstGeom>
          <a:noFill/>
        </p:spPr>
        <p:txBody>
          <a:bodyPr wrap="square" rtlCol="0">
            <a:spAutoFit/>
          </a:bodyPr>
          <a:lstStyle/>
          <a:p>
            <a:r>
              <a:rPr lang="en-US" sz="2000" dirty="0" smtClean="0"/>
              <a:t>2014</a:t>
            </a:r>
            <a:endParaRPr lang="en-US" sz="2000" dirty="0"/>
          </a:p>
        </p:txBody>
      </p:sp>
      <p:sp>
        <p:nvSpPr>
          <p:cNvPr id="6" name="TextBox 5"/>
          <p:cNvSpPr txBox="1"/>
          <p:nvPr/>
        </p:nvSpPr>
        <p:spPr>
          <a:xfrm>
            <a:off x="3938232" y="1694775"/>
            <a:ext cx="1269124" cy="400110"/>
          </a:xfrm>
          <a:prstGeom prst="rect">
            <a:avLst/>
          </a:prstGeom>
          <a:noFill/>
        </p:spPr>
        <p:txBody>
          <a:bodyPr wrap="square" rtlCol="0">
            <a:spAutoFit/>
          </a:bodyPr>
          <a:lstStyle/>
          <a:p>
            <a:r>
              <a:rPr lang="en-US" sz="2000" dirty="0" smtClean="0"/>
              <a:t>2004</a:t>
            </a:r>
            <a:endParaRPr lang="en-US" sz="2000" dirty="0"/>
          </a:p>
        </p:txBody>
      </p:sp>
      <p:sp>
        <p:nvSpPr>
          <p:cNvPr id="3" name="Right Arrow 2"/>
          <p:cNvSpPr/>
          <p:nvPr/>
        </p:nvSpPr>
        <p:spPr>
          <a:xfrm>
            <a:off x="331078" y="2199272"/>
            <a:ext cx="8339958" cy="441434"/>
          </a:xfrm>
          <a:prstGeom prst="rightArrow">
            <a:avLst/>
          </a:prstGeom>
          <a:ln w="9525">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Pconner\Downloads\15969037306_d125659bc0_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103" t="7082" r="643"/>
          <a:stretch/>
        </p:blipFill>
        <p:spPr bwMode="auto">
          <a:xfrm>
            <a:off x="640277" y="2640706"/>
            <a:ext cx="7540668" cy="3883919"/>
          </a:xfrm>
          <a:prstGeom prst="rect">
            <a:avLst/>
          </a:prstGeom>
          <a:noFill/>
          <a:ln>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54552" y="6532037"/>
            <a:ext cx="3145220" cy="246221"/>
          </a:xfrm>
          <a:prstGeom prst="rect">
            <a:avLst/>
          </a:prstGeom>
          <a:noFill/>
        </p:spPr>
        <p:txBody>
          <a:bodyPr wrap="square" rtlCol="0">
            <a:spAutoFit/>
          </a:bodyPr>
          <a:lstStyle/>
          <a:p>
            <a:r>
              <a:rPr lang="en-US" sz="1000" dirty="0" smtClean="0"/>
              <a:t>Image credit: Kevin Dooley</a:t>
            </a:r>
            <a:endParaRPr lang="en-US" sz="1000" dirty="0"/>
          </a:p>
        </p:txBody>
      </p:sp>
    </p:spTree>
    <p:extLst>
      <p:ext uri="{BB962C8B-B14F-4D97-AF65-F5344CB8AC3E}">
        <p14:creationId xmlns:p14="http://schemas.microsoft.com/office/powerpoint/2010/main" val="20989316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075622" y="3514725"/>
            <a:ext cx="2935605" cy="737235"/>
          </a:xfrm>
        </p:spPr>
        <p:txBody>
          <a:bodyPr>
            <a:normAutofit/>
          </a:bodyPr>
          <a:lstStyle/>
          <a:p>
            <a:r>
              <a:rPr lang="en-US" dirty="0" smtClean="0"/>
              <a:t>Objectives</a:t>
            </a:r>
            <a:endParaRPr lang="en-US" dirty="0"/>
          </a:p>
        </p:txBody>
      </p:sp>
      <p:sp>
        <p:nvSpPr>
          <p:cNvPr id="2" name="TextBox 1"/>
          <p:cNvSpPr txBox="1"/>
          <p:nvPr/>
        </p:nvSpPr>
        <p:spPr>
          <a:xfrm>
            <a:off x="400050" y="4203199"/>
            <a:ext cx="8286750" cy="255454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Create a </a:t>
            </a:r>
            <a:r>
              <a:rPr lang="en-US" sz="2000" b="1" dirty="0" smtClean="0"/>
              <a:t>Percent Cover </a:t>
            </a:r>
            <a:r>
              <a:rPr lang="en-US" sz="2000" b="1" dirty="0"/>
              <a:t>Map </a:t>
            </a:r>
            <a:r>
              <a:rPr lang="en-US" sz="2000" dirty="0"/>
              <a:t>to assess the current extent of the ocelot </a:t>
            </a:r>
            <a:r>
              <a:rPr lang="en-US" sz="2000" dirty="0" smtClean="0"/>
              <a:t>habitat</a:t>
            </a:r>
          </a:p>
          <a:p>
            <a:endParaRPr lang="en-US" sz="2000" dirty="0"/>
          </a:p>
          <a:p>
            <a:pPr marL="285750" indent="-285750">
              <a:buFont typeface="Arial" panose="020B0604020202020204" pitchFamily="34" charset="0"/>
              <a:buChar char="•"/>
            </a:pPr>
            <a:r>
              <a:rPr lang="en-US" sz="2000" dirty="0" smtClean="0"/>
              <a:t>Create a </a:t>
            </a:r>
            <a:r>
              <a:rPr lang="en-US" sz="2000" b="1" dirty="0" smtClean="0"/>
              <a:t>Habitat Probability </a:t>
            </a:r>
            <a:r>
              <a:rPr lang="en-US" sz="2000" b="1" dirty="0"/>
              <a:t>Map </a:t>
            </a:r>
            <a:r>
              <a:rPr lang="en-US" sz="2000" dirty="0"/>
              <a:t>to show areas most likely to be inhabited by breeding populations</a:t>
            </a:r>
          </a:p>
          <a:p>
            <a:endParaRPr lang="en-US" sz="2000" dirty="0"/>
          </a:p>
          <a:p>
            <a:pPr marL="285750" indent="-285750">
              <a:buFont typeface="Arial" panose="020B0604020202020204" pitchFamily="34" charset="0"/>
              <a:buChar char="•"/>
            </a:pPr>
            <a:r>
              <a:rPr lang="en-US" sz="2000" dirty="0" smtClean="0"/>
              <a:t>Create </a:t>
            </a:r>
            <a:r>
              <a:rPr lang="en-US" sz="2000" b="1" dirty="0" smtClean="0"/>
              <a:t>Future Habitat Map </a:t>
            </a:r>
            <a:r>
              <a:rPr lang="en-US" sz="2000" dirty="0" smtClean="0"/>
              <a:t>predicting future ocelot habitat based on urban growth</a:t>
            </a:r>
            <a:endParaRPr lang="en-US" sz="2000" dirty="0"/>
          </a:p>
        </p:txBody>
      </p:sp>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9725" y="152401"/>
            <a:ext cx="5867400" cy="3312576"/>
          </a:xfrm>
          <a:prstGeom prst="rect">
            <a:avLst/>
          </a:prstGeom>
          <a:noFill/>
          <a:ln w="9525">
            <a:solidFill>
              <a:schemeClr val="tx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1514475" y="3449777"/>
            <a:ext cx="3581400" cy="246221"/>
          </a:xfrm>
          <a:prstGeom prst="rect">
            <a:avLst/>
          </a:prstGeom>
          <a:noFill/>
        </p:spPr>
        <p:txBody>
          <a:bodyPr wrap="square" rtlCol="0">
            <a:spAutoFit/>
          </a:bodyPr>
          <a:lstStyle/>
          <a:p>
            <a:r>
              <a:rPr lang="en-US" sz="1000" dirty="0" smtClean="0"/>
              <a:t>Image credit: Wikipedia Commons – Ana Cotta</a:t>
            </a:r>
            <a:endParaRPr lang="en-US" sz="1000" dirty="0"/>
          </a:p>
        </p:txBody>
      </p:sp>
    </p:spTree>
    <p:extLst>
      <p:ext uri="{BB962C8B-B14F-4D97-AF65-F5344CB8AC3E}">
        <p14:creationId xmlns:p14="http://schemas.microsoft.com/office/powerpoint/2010/main" val="30857507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924441" y="485774"/>
            <a:ext cx="5640371" cy="916559"/>
          </a:xfrm>
        </p:spPr>
        <p:txBody>
          <a:bodyPr/>
          <a:lstStyle/>
          <a:p>
            <a:r>
              <a:rPr lang="en-US" dirty="0" smtClean="0"/>
              <a:t>Satellites and Sensors</a:t>
            </a:r>
            <a:endParaRPr lang="en-US" dirty="0"/>
          </a:p>
        </p:txBody>
      </p:sp>
      <p:pic>
        <p:nvPicPr>
          <p:cNvPr id="4" name="Picture 2" descr="http://www.devpedia.developexchange.com/dv/images/6/69/01_Landsat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684" y="1385794"/>
            <a:ext cx="1862775" cy="17996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devpedia.developexchange.com/dv/images/c/c2/03_Landsat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7327" y="4298851"/>
            <a:ext cx="1864204" cy="15236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www.devpedia.developexchange.com/dv/images/9/91/05_Terra.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33203" y="4157386"/>
            <a:ext cx="2059126" cy="15500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www.devpedia.developexchange.com/dv/images/1/14/08_GPM.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45121" y="3022232"/>
            <a:ext cx="2468693" cy="12357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http://www.devpedia.developexchange.com/dv/images/a/ab/12_SRTM.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11146" y="1254977"/>
            <a:ext cx="1866900" cy="206287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21282" y="3185457"/>
            <a:ext cx="1995487" cy="523220"/>
          </a:xfrm>
          <a:prstGeom prst="rect">
            <a:avLst/>
          </a:prstGeom>
          <a:noFill/>
        </p:spPr>
        <p:txBody>
          <a:bodyPr wrap="square" rtlCol="0">
            <a:spAutoFit/>
          </a:bodyPr>
          <a:lstStyle/>
          <a:p>
            <a:r>
              <a:rPr lang="en-US" sz="2800" dirty="0" smtClean="0"/>
              <a:t>Landsat 5</a:t>
            </a:r>
            <a:endParaRPr lang="en-US" sz="2800" dirty="0"/>
          </a:p>
        </p:txBody>
      </p:sp>
      <p:sp>
        <p:nvSpPr>
          <p:cNvPr id="11" name="TextBox 10"/>
          <p:cNvSpPr txBox="1"/>
          <p:nvPr/>
        </p:nvSpPr>
        <p:spPr>
          <a:xfrm>
            <a:off x="707327" y="5822462"/>
            <a:ext cx="1995487" cy="523220"/>
          </a:xfrm>
          <a:prstGeom prst="rect">
            <a:avLst/>
          </a:prstGeom>
          <a:noFill/>
        </p:spPr>
        <p:txBody>
          <a:bodyPr wrap="square" rtlCol="0">
            <a:spAutoFit/>
          </a:bodyPr>
          <a:lstStyle/>
          <a:p>
            <a:r>
              <a:rPr lang="en-US" sz="2800" dirty="0" smtClean="0"/>
              <a:t>Landsat 8</a:t>
            </a:r>
            <a:endParaRPr lang="en-US" sz="2800" dirty="0"/>
          </a:p>
        </p:txBody>
      </p:sp>
      <p:sp>
        <p:nvSpPr>
          <p:cNvPr id="12" name="TextBox 11"/>
          <p:cNvSpPr txBox="1"/>
          <p:nvPr/>
        </p:nvSpPr>
        <p:spPr>
          <a:xfrm>
            <a:off x="7049933" y="5729188"/>
            <a:ext cx="1228113" cy="523220"/>
          </a:xfrm>
          <a:prstGeom prst="rect">
            <a:avLst/>
          </a:prstGeom>
          <a:noFill/>
        </p:spPr>
        <p:txBody>
          <a:bodyPr wrap="square" rtlCol="0">
            <a:spAutoFit/>
          </a:bodyPr>
          <a:lstStyle/>
          <a:p>
            <a:r>
              <a:rPr lang="en-US" sz="2800" dirty="0" smtClean="0"/>
              <a:t>Terra</a:t>
            </a:r>
            <a:endParaRPr lang="en-US" sz="2800" dirty="0"/>
          </a:p>
        </p:txBody>
      </p:sp>
      <p:sp>
        <p:nvSpPr>
          <p:cNvPr id="13" name="TextBox 12"/>
          <p:cNvSpPr txBox="1"/>
          <p:nvPr/>
        </p:nvSpPr>
        <p:spPr>
          <a:xfrm>
            <a:off x="3501658" y="4444418"/>
            <a:ext cx="2212155" cy="523220"/>
          </a:xfrm>
          <a:prstGeom prst="rect">
            <a:avLst/>
          </a:prstGeom>
          <a:noFill/>
        </p:spPr>
        <p:txBody>
          <a:bodyPr wrap="square" rtlCol="0">
            <a:spAutoFit/>
          </a:bodyPr>
          <a:lstStyle/>
          <a:p>
            <a:r>
              <a:rPr lang="en-US" sz="2800" dirty="0" smtClean="0"/>
              <a:t>Suomi NPP</a:t>
            </a:r>
            <a:endParaRPr lang="en-US" sz="2800" dirty="0"/>
          </a:p>
        </p:txBody>
      </p:sp>
      <p:sp>
        <p:nvSpPr>
          <p:cNvPr id="14" name="TextBox 13"/>
          <p:cNvSpPr txBox="1"/>
          <p:nvPr/>
        </p:nvSpPr>
        <p:spPr>
          <a:xfrm>
            <a:off x="6737319" y="3425821"/>
            <a:ext cx="2055036" cy="523220"/>
          </a:xfrm>
          <a:prstGeom prst="rect">
            <a:avLst/>
          </a:prstGeom>
          <a:noFill/>
        </p:spPr>
        <p:txBody>
          <a:bodyPr wrap="square" rtlCol="0">
            <a:spAutoFit/>
          </a:bodyPr>
          <a:lstStyle/>
          <a:p>
            <a:r>
              <a:rPr lang="en-US" sz="2800" dirty="0" smtClean="0"/>
              <a:t>SRTM-v2</a:t>
            </a:r>
            <a:endParaRPr lang="en-US" sz="2800" dirty="0"/>
          </a:p>
        </p:txBody>
      </p:sp>
    </p:spTree>
    <p:extLst>
      <p:ext uri="{BB962C8B-B14F-4D97-AF65-F5344CB8AC3E}">
        <p14:creationId xmlns:p14="http://schemas.microsoft.com/office/powerpoint/2010/main" val="24147945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488962" y="2959135"/>
            <a:ext cx="1400175" cy="1015662"/>
          </a:xfrm>
          <a:prstGeom prst="roundRect">
            <a:avLst/>
          </a:prstGeom>
          <a:solidFill>
            <a:srgbClr val="5DC7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4208776" y="2952482"/>
            <a:ext cx="1469688" cy="1040489"/>
          </a:xfrm>
          <a:prstGeom prst="roundRect">
            <a:avLst/>
          </a:prstGeom>
          <a:solidFill>
            <a:srgbClr val="2D87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3547553" y="4852612"/>
            <a:ext cx="1276350" cy="844515"/>
          </a:xfrm>
          <a:prstGeom prst="roundRect">
            <a:avLst/>
          </a:prstGeom>
          <a:solidFill>
            <a:srgbClr val="5DC7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5600824" y="4781550"/>
            <a:ext cx="1992448" cy="915577"/>
          </a:xfrm>
          <a:prstGeom prst="roundRect">
            <a:avLst/>
          </a:prstGeom>
          <a:solidFill>
            <a:srgbClr val="3292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7593272" y="2959135"/>
            <a:ext cx="1441485" cy="1040489"/>
          </a:xfrm>
          <a:prstGeom prst="roundRect">
            <a:avLst/>
          </a:prstGeom>
          <a:solidFill>
            <a:srgbClr val="3292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5600824" y="1622330"/>
            <a:ext cx="1839561" cy="560920"/>
          </a:xfrm>
          <a:prstGeom prst="roundRect">
            <a:avLst/>
          </a:prstGeom>
          <a:solidFill>
            <a:srgbClr val="5DC7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3371774" y="1378408"/>
            <a:ext cx="1661533" cy="104876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6001637" y="3119840"/>
            <a:ext cx="1289737" cy="742203"/>
          </a:xfrm>
          <a:prstGeom prst="roundRect">
            <a:avLst/>
          </a:prstGeom>
          <a:solidFill>
            <a:srgbClr val="A7E1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179627" y="4222149"/>
            <a:ext cx="2054813" cy="1474978"/>
          </a:xfrm>
          <a:prstGeom prst="roundRect">
            <a:avLst/>
          </a:prstGeom>
          <a:solidFill>
            <a:srgbClr val="A7E1BE"/>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110155" y="2058624"/>
            <a:ext cx="2124283" cy="1701629"/>
          </a:xfrm>
          <a:prstGeom prst="roundRect">
            <a:avLst/>
          </a:prstGeom>
          <a:solidFill>
            <a:srgbClr val="A7E1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20000"/>
                  <a:lumOff val="80000"/>
                </a:schemeClr>
              </a:solidFill>
            </a:endParaRPr>
          </a:p>
        </p:txBody>
      </p:sp>
      <p:sp>
        <p:nvSpPr>
          <p:cNvPr id="5" name="Text Placeholder 4"/>
          <p:cNvSpPr>
            <a:spLocks noGrp="1"/>
          </p:cNvSpPr>
          <p:nvPr>
            <p:ph type="body" sz="quarter" idx="10"/>
          </p:nvPr>
        </p:nvSpPr>
        <p:spPr>
          <a:xfrm>
            <a:off x="2800364" y="228599"/>
            <a:ext cx="3566160" cy="737235"/>
          </a:xfrm>
        </p:spPr>
        <p:txBody>
          <a:bodyPr/>
          <a:lstStyle/>
          <a:p>
            <a:r>
              <a:rPr lang="en-US" dirty="0" smtClean="0"/>
              <a:t>Methodology</a:t>
            </a:r>
            <a:endParaRPr lang="en-US" dirty="0"/>
          </a:p>
        </p:txBody>
      </p:sp>
      <p:sp>
        <p:nvSpPr>
          <p:cNvPr id="2" name="Rectangle 1"/>
          <p:cNvSpPr/>
          <p:nvPr/>
        </p:nvSpPr>
        <p:spPr>
          <a:xfrm>
            <a:off x="110156" y="2105649"/>
            <a:ext cx="2124284" cy="1569660"/>
          </a:xfrm>
          <a:prstGeom prst="rect">
            <a:avLst/>
          </a:prstGeom>
        </p:spPr>
        <p:txBody>
          <a:bodyPr wrap="square">
            <a:spAutoFit/>
          </a:bodyPr>
          <a:lstStyle/>
          <a:p>
            <a:pPr algn="ctr"/>
            <a:r>
              <a:rPr lang="en-US" sz="1200" b="1" u="sng" dirty="0">
                <a:solidFill>
                  <a:srgbClr val="333333"/>
                </a:solidFill>
              </a:rPr>
              <a:t>Variables</a:t>
            </a:r>
          </a:p>
          <a:p>
            <a:pPr algn="ctr"/>
            <a:r>
              <a:rPr lang="en-US" sz="1200" dirty="0">
                <a:solidFill>
                  <a:srgbClr val="333333"/>
                </a:solidFill>
              </a:rPr>
              <a:t>Distance to Roads</a:t>
            </a:r>
          </a:p>
          <a:p>
            <a:pPr algn="ctr"/>
            <a:r>
              <a:rPr lang="en-US" sz="1200" dirty="0">
                <a:solidFill>
                  <a:srgbClr val="333333"/>
                </a:solidFill>
              </a:rPr>
              <a:t>Distance to Streams</a:t>
            </a:r>
          </a:p>
          <a:p>
            <a:pPr algn="ctr"/>
            <a:r>
              <a:rPr lang="en-US" sz="1200" dirty="0">
                <a:solidFill>
                  <a:srgbClr val="333333"/>
                </a:solidFill>
              </a:rPr>
              <a:t>Areas of Forest and Scrub Brush</a:t>
            </a:r>
          </a:p>
          <a:p>
            <a:pPr algn="ctr"/>
            <a:r>
              <a:rPr lang="en-US" sz="1200" dirty="0">
                <a:solidFill>
                  <a:srgbClr val="333333"/>
                </a:solidFill>
              </a:rPr>
              <a:t>Protected Areas</a:t>
            </a:r>
          </a:p>
          <a:p>
            <a:pPr algn="ctr"/>
            <a:r>
              <a:rPr lang="en-US" sz="1200" dirty="0">
                <a:solidFill>
                  <a:srgbClr val="333333"/>
                </a:solidFill>
              </a:rPr>
              <a:t>Distance to  Gap </a:t>
            </a:r>
          </a:p>
          <a:p>
            <a:pPr algn="ctr"/>
            <a:r>
              <a:rPr lang="en-US" sz="1200" dirty="0">
                <a:solidFill>
                  <a:srgbClr val="333333"/>
                </a:solidFill>
              </a:rPr>
              <a:t>Distance to Urban Areas</a:t>
            </a:r>
          </a:p>
        </p:txBody>
      </p:sp>
      <p:sp>
        <p:nvSpPr>
          <p:cNvPr id="3" name="Rectangle 2"/>
          <p:cNvSpPr/>
          <p:nvPr/>
        </p:nvSpPr>
        <p:spPr>
          <a:xfrm>
            <a:off x="2456012" y="3005301"/>
            <a:ext cx="1478673" cy="923330"/>
          </a:xfrm>
          <a:prstGeom prst="rect">
            <a:avLst/>
          </a:prstGeom>
        </p:spPr>
        <p:txBody>
          <a:bodyPr wrap="square">
            <a:spAutoFit/>
          </a:bodyPr>
          <a:lstStyle/>
          <a:p>
            <a:pPr algn="ctr"/>
            <a:r>
              <a:rPr lang="en-US" b="1" dirty="0">
                <a:solidFill>
                  <a:schemeClr val="bg2"/>
                </a:solidFill>
              </a:rPr>
              <a:t>Maximum Entropy Model</a:t>
            </a:r>
          </a:p>
        </p:txBody>
      </p:sp>
      <p:sp>
        <p:nvSpPr>
          <p:cNvPr id="4" name="Rectangle 3"/>
          <p:cNvSpPr/>
          <p:nvPr/>
        </p:nvSpPr>
        <p:spPr>
          <a:xfrm>
            <a:off x="3338149" y="1443613"/>
            <a:ext cx="1695158" cy="923330"/>
          </a:xfrm>
          <a:prstGeom prst="rect">
            <a:avLst/>
          </a:prstGeom>
        </p:spPr>
        <p:txBody>
          <a:bodyPr wrap="square">
            <a:spAutoFit/>
          </a:bodyPr>
          <a:lstStyle/>
          <a:p>
            <a:pPr algn="ctr"/>
            <a:r>
              <a:rPr lang="en-US" b="1" u="sng" dirty="0">
                <a:solidFill>
                  <a:schemeClr val="bg2"/>
                </a:solidFill>
              </a:rPr>
              <a:t>Fuzzy Memberships</a:t>
            </a:r>
          </a:p>
          <a:p>
            <a:pPr algn="ctr"/>
            <a:r>
              <a:rPr lang="en-US" dirty="0">
                <a:solidFill>
                  <a:schemeClr val="bg2"/>
                </a:solidFill>
              </a:rPr>
              <a:t>TBD</a:t>
            </a:r>
          </a:p>
        </p:txBody>
      </p:sp>
      <p:sp>
        <p:nvSpPr>
          <p:cNvPr id="6" name="Rectangle 5"/>
          <p:cNvSpPr/>
          <p:nvPr/>
        </p:nvSpPr>
        <p:spPr>
          <a:xfrm>
            <a:off x="5654822" y="1717199"/>
            <a:ext cx="1731563" cy="369332"/>
          </a:xfrm>
          <a:prstGeom prst="rect">
            <a:avLst/>
          </a:prstGeom>
        </p:spPr>
        <p:txBody>
          <a:bodyPr wrap="none">
            <a:spAutoFit/>
          </a:bodyPr>
          <a:lstStyle/>
          <a:p>
            <a:pPr algn="ctr"/>
            <a:r>
              <a:rPr lang="en-US" b="1" dirty="0">
                <a:solidFill>
                  <a:schemeClr val="bg2"/>
                </a:solidFill>
              </a:rPr>
              <a:t>Fuzzy Overlay</a:t>
            </a:r>
          </a:p>
        </p:txBody>
      </p:sp>
      <p:sp>
        <p:nvSpPr>
          <p:cNvPr id="7" name="Rectangle 6"/>
          <p:cNvSpPr/>
          <p:nvPr/>
        </p:nvSpPr>
        <p:spPr>
          <a:xfrm>
            <a:off x="4108898" y="3029277"/>
            <a:ext cx="1633382" cy="923330"/>
          </a:xfrm>
          <a:prstGeom prst="rect">
            <a:avLst/>
          </a:prstGeom>
        </p:spPr>
        <p:txBody>
          <a:bodyPr wrap="square">
            <a:spAutoFit/>
          </a:bodyPr>
          <a:lstStyle/>
          <a:p>
            <a:pPr algn="ctr"/>
            <a:r>
              <a:rPr lang="en-US" b="1" dirty="0">
                <a:solidFill>
                  <a:schemeClr val="bg2"/>
                </a:solidFill>
              </a:rPr>
              <a:t>Habitat Percent </a:t>
            </a:r>
            <a:endParaRPr lang="en-US" b="1" dirty="0" smtClean="0">
              <a:solidFill>
                <a:schemeClr val="bg2"/>
              </a:solidFill>
            </a:endParaRPr>
          </a:p>
          <a:p>
            <a:pPr algn="ctr"/>
            <a:r>
              <a:rPr lang="en-US" b="1" dirty="0" smtClean="0">
                <a:solidFill>
                  <a:schemeClr val="bg2"/>
                </a:solidFill>
              </a:rPr>
              <a:t>Cover </a:t>
            </a:r>
            <a:r>
              <a:rPr lang="en-US" b="1" dirty="0">
                <a:solidFill>
                  <a:schemeClr val="bg2"/>
                </a:solidFill>
              </a:rPr>
              <a:t>Map</a:t>
            </a:r>
          </a:p>
        </p:txBody>
      </p:sp>
      <p:sp>
        <p:nvSpPr>
          <p:cNvPr id="8" name="Rectangle 7"/>
          <p:cNvSpPr/>
          <p:nvPr/>
        </p:nvSpPr>
        <p:spPr>
          <a:xfrm>
            <a:off x="6013370" y="3156213"/>
            <a:ext cx="1266269" cy="646331"/>
          </a:xfrm>
          <a:prstGeom prst="rect">
            <a:avLst/>
          </a:prstGeom>
        </p:spPr>
        <p:txBody>
          <a:bodyPr wrap="square">
            <a:spAutoFit/>
          </a:bodyPr>
          <a:lstStyle/>
          <a:p>
            <a:pPr algn="ctr"/>
            <a:r>
              <a:rPr lang="en-US" b="1" dirty="0">
                <a:solidFill>
                  <a:schemeClr val="bg2"/>
                </a:solidFill>
              </a:rPr>
              <a:t>Road Networks </a:t>
            </a:r>
          </a:p>
        </p:txBody>
      </p:sp>
      <p:sp>
        <p:nvSpPr>
          <p:cNvPr id="9" name="Rectangle 8"/>
          <p:cNvSpPr/>
          <p:nvPr/>
        </p:nvSpPr>
        <p:spPr>
          <a:xfrm>
            <a:off x="7523357" y="3051467"/>
            <a:ext cx="1552576" cy="923330"/>
          </a:xfrm>
          <a:prstGeom prst="rect">
            <a:avLst/>
          </a:prstGeom>
        </p:spPr>
        <p:txBody>
          <a:bodyPr wrap="square">
            <a:spAutoFit/>
          </a:bodyPr>
          <a:lstStyle/>
          <a:p>
            <a:pPr algn="ctr"/>
            <a:r>
              <a:rPr lang="en-US" b="1" dirty="0">
                <a:solidFill>
                  <a:schemeClr val="bg2"/>
                </a:solidFill>
              </a:rPr>
              <a:t>Habitat Probability Map</a:t>
            </a:r>
          </a:p>
        </p:txBody>
      </p:sp>
      <p:sp>
        <p:nvSpPr>
          <p:cNvPr id="10" name="Rectangle 9"/>
          <p:cNvSpPr/>
          <p:nvPr/>
        </p:nvSpPr>
        <p:spPr>
          <a:xfrm>
            <a:off x="76664" y="4267140"/>
            <a:ext cx="2260737" cy="1384995"/>
          </a:xfrm>
          <a:prstGeom prst="rect">
            <a:avLst/>
          </a:prstGeom>
        </p:spPr>
        <p:txBody>
          <a:bodyPr wrap="square">
            <a:spAutoFit/>
          </a:bodyPr>
          <a:lstStyle/>
          <a:p>
            <a:pPr algn="ctr"/>
            <a:r>
              <a:rPr lang="en-US" sz="1200" b="1" u="sng" dirty="0">
                <a:solidFill>
                  <a:srgbClr val="333333"/>
                </a:solidFill>
              </a:rPr>
              <a:t>Variables</a:t>
            </a:r>
          </a:p>
          <a:p>
            <a:pPr algn="ctr"/>
            <a:r>
              <a:rPr lang="en-US" sz="1200" dirty="0">
                <a:solidFill>
                  <a:srgbClr val="333333"/>
                </a:solidFill>
              </a:rPr>
              <a:t>Slope</a:t>
            </a:r>
          </a:p>
          <a:p>
            <a:pPr algn="ctr"/>
            <a:r>
              <a:rPr lang="en-US" sz="1200" dirty="0">
                <a:solidFill>
                  <a:srgbClr val="333333"/>
                </a:solidFill>
              </a:rPr>
              <a:t>Land Cover Classifications</a:t>
            </a:r>
          </a:p>
          <a:p>
            <a:pPr algn="ctr"/>
            <a:r>
              <a:rPr lang="en-US" sz="1200" dirty="0">
                <a:solidFill>
                  <a:srgbClr val="333333"/>
                </a:solidFill>
              </a:rPr>
              <a:t>Protected Areas</a:t>
            </a:r>
          </a:p>
          <a:p>
            <a:pPr algn="ctr"/>
            <a:r>
              <a:rPr lang="en-US" sz="1200" dirty="0">
                <a:solidFill>
                  <a:srgbClr val="333333"/>
                </a:solidFill>
              </a:rPr>
              <a:t>Urban Areas</a:t>
            </a:r>
          </a:p>
          <a:p>
            <a:pPr algn="ctr"/>
            <a:r>
              <a:rPr lang="en-US" sz="1200" dirty="0">
                <a:solidFill>
                  <a:srgbClr val="333333"/>
                </a:solidFill>
              </a:rPr>
              <a:t>Road Networks</a:t>
            </a:r>
          </a:p>
          <a:p>
            <a:pPr algn="ctr"/>
            <a:r>
              <a:rPr lang="en-US" sz="1200" dirty="0" err="1">
                <a:solidFill>
                  <a:srgbClr val="333333"/>
                </a:solidFill>
              </a:rPr>
              <a:t>Hillshade</a:t>
            </a:r>
            <a:endParaRPr lang="en-US" sz="1200" dirty="0">
              <a:solidFill>
                <a:srgbClr val="333333"/>
              </a:solidFill>
            </a:endParaRPr>
          </a:p>
        </p:txBody>
      </p:sp>
      <p:sp>
        <p:nvSpPr>
          <p:cNvPr id="11" name="Rectangle 10"/>
          <p:cNvSpPr/>
          <p:nvPr/>
        </p:nvSpPr>
        <p:spPr>
          <a:xfrm>
            <a:off x="3427836" y="4917445"/>
            <a:ext cx="1515784" cy="646331"/>
          </a:xfrm>
          <a:prstGeom prst="rect">
            <a:avLst/>
          </a:prstGeom>
        </p:spPr>
        <p:txBody>
          <a:bodyPr wrap="square">
            <a:spAutoFit/>
          </a:bodyPr>
          <a:lstStyle/>
          <a:p>
            <a:pPr algn="ctr"/>
            <a:r>
              <a:rPr lang="en-US" b="1" dirty="0">
                <a:solidFill>
                  <a:schemeClr val="bg2"/>
                </a:solidFill>
              </a:rPr>
              <a:t>SLEUTH</a:t>
            </a:r>
          </a:p>
          <a:p>
            <a:pPr algn="ctr"/>
            <a:r>
              <a:rPr lang="en-US" b="1" dirty="0">
                <a:solidFill>
                  <a:schemeClr val="bg2"/>
                </a:solidFill>
              </a:rPr>
              <a:t>Model</a:t>
            </a:r>
          </a:p>
        </p:txBody>
      </p:sp>
      <p:sp>
        <p:nvSpPr>
          <p:cNvPr id="12" name="Rectangle 11"/>
          <p:cNvSpPr/>
          <p:nvPr/>
        </p:nvSpPr>
        <p:spPr>
          <a:xfrm>
            <a:off x="5619723" y="4886504"/>
            <a:ext cx="1973549" cy="646331"/>
          </a:xfrm>
          <a:prstGeom prst="rect">
            <a:avLst/>
          </a:prstGeom>
          <a:noFill/>
        </p:spPr>
        <p:txBody>
          <a:bodyPr wrap="square">
            <a:spAutoFit/>
          </a:bodyPr>
          <a:lstStyle/>
          <a:p>
            <a:pPr algn="ctr"/>
            <a:r>
              <a:rPr lang="en-US" b="1" dirty="0">
                <a:solidFill>
                  <a:schemeClr val="bg2"/>
                </a:solidFill>
              </a:rPr>
              <a:t>Future Habitat </a:t>
            </a:r>
            <a:r>
              <a:rPr lang="en-US" b="1" dirty="0" smtClean="0">
                <a:solidFill>
                  <a:schemeClr val="bg2"/>
                </a:solidFill>
              </a:rPr>
              <a:t>Map</a:t>
            </a:r>
            <a:endParaRPr lang="en-US" b="1" dirty="0">
              <a:solidFill>
                <a:schemeClr val="bg2"/>
              </a:solidFill>
            </a:endParaRPr>
          </a:p>
        </p:txBody>
      </p:sp>
      <p:sp>
        <p:nvSpPr>
          <p:cNvPr id="14" name="Right Arrow 13"/>
          <p:cNvSpPr/>
          <p:nvPr/>
        </p:nvSpPr>
        <p:spPr>
          <a:xfrm rot="20575263">
            <a:off x="2076345" y="2192593"/>
            <a:ext cx="1323187" cy="294869"/>
          </a:xfrm>
          <a:prstGeom prst="rightArrow">
            <a:avLst/>
          </a:prstGeom>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rot="436975">
            <a:off x="2113502" y="5000957"/>
            <a:ext cx="1436433" cy="294141"/>
          </a:xfrm>
          <a:prstGeom prst="rightArrow">
            <a:avLst/>
          </a:prstGeom>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p:cNvSpPr/>
          <p:nvPr/>
        </p:nvSpPr>
        <p:spPr>
          <a:xfrm>
            <a:off x="2104031" y="3288646"/>
            <a:ext cx="433269" cy="290830"/>
          </a:xfrm>
          <a:prstGeom prst="rightArrow">
            <a:avLst/>
          </a:prstGeom>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Arrow 30"/>
          <p:cNvSpPr/>
          <p:nvPr/>
        </p:nvSpPr>
        <p:spPr>
          <a:xfrm>
            <a:off x="3799563" y="3294581"/>
            <a:ext cx="409213" cy="284895"/>
          </a:xfrm>
          <a:prstGeom prst="rightArrow">
            <a:avLst/>
          </a:prstGeom>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Right Arrow 1025"/>
          <p:cNvSpPr/>
          <p:nvPr/>
        </p:nvSpPr>
        <p:spPr>
          <a:xfrm>
            <a:off x="5004709" y="1776933"/>
            <a:ext cx="576399" cy="294537"/>
          </a:xfrm>
          <a:prstGeom prst="rightArrow">
            <a:avLst/>
          </a:prstGeom>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Right Arrow 1026"/>
          <p:cNvSpPr/>
          <p:nvPr/>
        </p:nvSpPr>
        <p:spPr>
          <a:xfrm>
            <a:off x="4769845" y="5134997"/>
            <a:ext cx="849878" cy="322828"/>
          </a:xfrm>
          <a:prstGeom prst="rightArrow">
            <a:avLst/>
          </a:prstGeom>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8" name="Right Arrow 1027"/>
          <p:cNvSpPr/>
          <p:nvPr/>
        </p:nvSpPr>
        <p:spPr>
          <a:xfrm>
            <a:off x="7193368" y="3311694"/>
            <a:ext cx="386538" cy="284474"/>
          </a:xfrm>
          <a:prstGeom prst="rightArrow">
            <a:avLst/>
          </a:prstGeom>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Plus 1028"/>
          <p:cNvSpPr/>
          <p:nvPr/>
        </p:nvSpPr>
        <p:spPr>
          <a:xfrm>
            <a:off x="5672450" y="3303402"/>
            <a:ext cx="329187" cy="301058"/>
          </a:xfrm>
          <a:prstGeom prst="mathPlus">
            <a:avLst/>
          </a:prstGeom>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Down Arrow 1029"/>
          <p:cNvSpPr/>
          <p:nvPr/>
        </p:nvSpPr>
        <p:spPr>
          <a:xfrm rot="2864395">
            <a:off x="5800051" y="1973270"/>
            <a:ext cx="274535" cy="11275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09339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smtClean="0"/>
              <a:t>Results</a:t>
            </a:r>
            <a:endParaRPr lang="en-US" dirty="0"/>
          </a:p>
        </p:txBody>
      </p:sp>
      <p:sp>
        <p:nvSpPr>
          <p:cNvPr id="2" name="TextBox 1"/>
          <p:cNvSpPr txBox="1"/>
          <p:nvPr/>
        </p:nvSpPr>
        <p:spPr>
          <a:xfrm>
            <a:off x="581025" y="2295465"/>
            <a:ext cx="2009775"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TBD</a:t>
            </a:r>
            <a:endParaRPr lang="en-US" dirty="0"/>
          </a:p>
        </p:txBody>
      </p:sp>
    </p:spTree>
    <p:extLst>
      <p:ext uri="{BB962C8B-B14F-4D97-AF65-F5344CB8AC3E}">
        <p14:creationId xmlns:p14="http://schemas.microsoft.com/office/powerpoint/2010/main" val="3340662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2706</TotalTime>
  <Words>1150</Words>
  <Application>Microsoft Office PowerPoint</Application>
  <PresentationFormat>On-screen Show (4:3)</PresentationFormat>
  <Paragraphs>147</Paragraphs>
  <Slides>14</Slides>
  <Notes>11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William Schick</cp:lastModifiedBy>
  <cp:revision>166</cp:revision>
  <dcterms:created xsi:type="dcterms:W3CDTF">2015-05-18T13:26:09Z</dcterms:created>
  <dcterms:modified xsi:type="dcterms:W3CDTF">2015-10-20T17:30:52Z</dcterms:modified>
</cp:coreProperties>
</file>