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6" r:id="rId2"/>
    <p:sldId id="288" r:id="rId3"/>
    <p:sldId id="293" r:id="rId4"/>
    <p:sldId id="290" r:id="rId5"/>
    <p:sldId id="287" r:id="rId6"/>
    <p:sldId id="294" r:id="rId7"/>
    <p:sldId id="295" r:id="rId8"/>
    <p:sldId id="292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49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AB4"/>
    <a:srgbClr val="C15442"/>
    <a:srgbClr val="52B37B"/>
    <a:srgbClr val="218754"/>
    <a:srgbClr val="EA7845"/>
    <a:srgbClr val="EAA24A"/>
    <a:srgbClr val="586991"/>
    <a:srgbClr val="7DB862"/>
    <a:srgbClr val="FFFFFF"/>
    <a:srgbClr val="E9A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2" autoAdjust="0"/>
    <p:restoredTop sz="96788" autoAdjust="0"/>
  </p:normalViewPr>
  <p:slideViewPr>
    <p:cSldViewPr snapToGrid="0">
      <p:cViewPr varScale="1">
        <p:scale>
          <a:sx n="90" d="100"/>
          <a:sy n="90" d="100"/>
        </p:scale>
        <p:origin x="114" y="414"/>
      </p:cViewPr>
      <p:guideLst>
        <p:guide orient="horz"/>
        <p:guide pos="49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9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Autho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1" y="238125"/>
            <a:ext cx="870608" cy="7415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047038" y="44291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475913" y="30480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9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0905"/>
            <a:ext cx="12192000" cy="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Righ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8649"/>
            <a:ext cx="12192000" cy="840076"/>
          </a:xfrm>
          <a:prstGeom prst="rect">
            <a:avLst/>
          </a:prstGeom>
          <a:solidFill>
            <a:srgbClr val="2F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607926" y="190428"/>
            <a:ext cx="1236518" cy="1236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6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6748272" y="1722501"/>
            <a:ext cx="4791456" cy="4529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26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28724"/>
            <a:ext cx="6096000" cy="5629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2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3438144" y="6456680"/>
            <a:ext cx="2657856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0905"/>
            <a:ext cx="12192000" cy="1070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4" y="190426"/>
            <a:ext cx="1236520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183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s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8649"/>
            <a:ext cx="12192000" cy="840076"/>
          </a:xfrm>
          <a:prstGeom prst="rect">
            <a:avLst/>
          </a:prstGeom>
          <a:solidFill>
            <a:srgbClr val="2F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Oval 1"/>
          <p:cNvSpPr/>
          <p:nvPr userDrawn="1"/>
        </p:nvSpPr>
        <p:spPr>
          <a:xfrm>
            <a:off x="10313901" y="190428"/>
            <a:ext cx="1236518" cy="1236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36" y="239654"/>
            <a:ext cx="1124648" cy="1138066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1611" y="2056134"/>
            <a:ext cx="10732874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1610" y="3646687"/>
            <a:ext cx="10732874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61611" y="5263567"/>
            <a:ext cx="10732873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0905"/>
            <a:ext cx="12192000" cy="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464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8649"/>
            <a:ext cx="12192000" cy="840076"/>
          </a:xfrm>
          <a:prstGeom prst="rect">
            <a:avLst/>
          </a:prstGeom>
          <a:solidFill>
            <a:srgbClr val="2F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 userDrawn="1"/>
        </p:nvSpPr>
        <p:spPr>
          <a:xfrm>
            <a:off x="607926" y="190428"/>
            <a:ext cx="1236518" cy="1236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16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6748272" y="1722501"/>
            <a:ext cx="4791456" cy="4529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8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28724"/>
            <a:ext cx="6096000" cy="56292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3438144" y="6456680"/>
            <a:ext cx="2657856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0905"/>
            <a:ext cx="12192000" cy="107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4" y="190426"/>
            <a:ext cx="1236520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7988"/>
            <a:ext cx="12192000" cy="33110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8253984" y="3429000"/>
            <a:ext cx="3060192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  <p:sp>
        <p:nvSpPr>
          <p:cNvPr id="9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6010656" y="4540968"/>
            <a:ext cx="5303520" cy="16276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890016" y="4466510"/>
            <a:ext cx="4145280" cy="18301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4800" b="1" baseline="0">
                <a:solidFill>
                  <a:srgbClr val="2F8AB4"/>
                </a:solidFill>
                <a:latin typeface="Century Gothic" panose="020B0502020202020204" pitchFamily="34" charset="0"/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474589" y="4540968"/>
            <a:ext cx="0" cy="16276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6108192" y="750018"/>
            <a:ext cx="5303520" cy="16276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987552" y="675560"/>
            <a:ext cx="4145280" cy="18301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4800" b="1" baseline="0">
                <a:solidFill>
                  <a:srgbClr val="2F8AB4"/>
                </a:solidFill>
                <a:latin typeface="Century Gothic" panose="020B0502020202020204" pitchFamily="34" charset="0"/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8253984" y="3154680"/>
            <a:ext cx="3060192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72125" y="750018"/>
            <a:ext cx="0" cy="16276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999744" y="2255520"/>
            <a:ext cx="10204704" cy="3706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8649"/>
            <a:ext cx="12192000" cy="840076"/>
          </a:xfrm>
          <a:prstGeom prst="rect">
            <a:avLst/>
          </a:prstGeom>
          <a:solidFill>
            <a:srgbClr val="2F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2743199" y="397728"/>
            <a:ext cx="846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Acronym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07926" y="190428"/>
            <a:ext cx="1236518" cy="12365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0905"/>
            <a:ext cx="12192000" cy="1070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4" y="190426"/>
            <a:ext cx="1236520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63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92" r:id="rId3"/>
    <p:sldLayoutId id="2147483684" r:id="rId4"/>
    <p:sldLayoutId id="2147483686" r:id="rId5"/>
    <p:sldLayoutId id="2147483664" r:id="rId6"/>
    <p:sldLayoutId id="2147483665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N.Allsbrook@nasa.gov" TargetMode="External"/><Relationship Id="rId2" Type="http://schemas.openxmlformats.org/officeDocument/2006/relationships/hyperlink" Target="mailto:Lauren.M.Childs@nasa.gov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27851" r="42086" b="34845"/>
          <a:stretch/>
        </p:blipFill>
        <p:spPr>
          <a:xfrm>
            <a:off x="-1" y="-38100"/>
            <a:ext cx="12192001" cy="6936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71558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DEVELOP National Program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Center Lead Overview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2016 Summer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785811" y="2630905"/>
            <a:ext cx="4875463" cy="3289969"/>
          </a:xfrm>
        </p:spPr>
        <p:txBody>
          <a:bodyPr>
            <a:noAutofit/>
          </a:bodyPr>
          <a:lstStyle/>
          <a:p>
            <a:r>
              <a:rPr lang="en-US" sz="2500" dirty="0" smtClean="0"/>
              <a:t>People </a:t>
            </a:r>
            <a:r>
              <a:rPr lang="en-US" sz="2500" dirty="0"/>
              <a:t>who assume this role are responsible for managing the majority of the day-to-day operations at their individual nodes, providing guidance and direction to their teams, and supporting strategic planning for their node and the program as a whole.</a:t>
            </a:r>
            <a:endParaRPr lang="en-US" sz="2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is a Center Lead?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b="7723"/>
          <a:stretch/>
        </p:blipFill>
        <p:spPr>
          <a:xfrm>
            <a:off x="508000" y="2630905"/>
            <a:ext cx="6075947" cy="3416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422" y="1663442"/>
            <a:ext cx="11729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An integral piece of the leadership team in the DEVELOP model. </a:t>
            </a:r>
          </a:p>
        </p:txBody>
      </p:sp>
    </p:spTree>
    <p:extLst>
      <p:ext uri="{BB962C8B-B14F-4D97-AF65-F5344CB8AC3E}">
        <p14:creationId xmlns:p14="http://schemas.microsoft.com/office/powerpoint/2010/main" val="19946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4843" b="4620"/>
          <a:stretch/>
        </p:blipFill>
        <p:spPr>
          <a:xfrm>
            <a:off x="4794938" y="1395663"/>
            <a:ext cx="7397062" cy="4716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General Responsibilities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4378" y="1321715"/>
            <a:ext cx="8445272" cy="5167061"/>
          </a:xfrm>
        </p:spPr>
        <p:txBody>
          <a:bodyPr>
            <a:noAutofit/>
          </a:bodyPr>
          <a:lstStyle/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</a:t>
            </a:r>
            <a:r>
              <a:rPr lang="en-US" sz="1200" dirty="0" smtClean="0"/>
              <a:t>ffice Management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Communicating </a:t>
            </a:r>
            <a:r>
              <a:rPr lang="en-US" sz="1200" dirty="0"/>
              <a:t>with </a:t>
            </a:r>
            <a:r>
              <a:rPr lang="en-US" sz="1200" dirty="0" smtClean="0"/>
              <a:t>NPO, Participants, Advisors &amp; Partners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Recruiting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Participant Review &amp; Selection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</a:t>
            </a:r>
            <a:r>
              <a:rPr lang="en-US" sz="1200" dirty="0" smtClean="0"/>
              <a:t>roject Management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Team Building 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Personal &amp; Professional </a:t>
            </a:r>
            <a:r>
              <a:rPr lang="en-US" sz="1200" dirty="0"/>
              <a:t>D</a:t>
            </a:r>
            <a:r>
              <a:rPr lang="en-US" sz="1200" dirty="0" smtClean="0"/>
              <a:t>evelopment activities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Formulating &amp; Writing </a:t>
            </a:r>
            <a:r>
              <a:rPr lang="en-US" sz="1200" dirty="0"/>
              <a:t>P</a:t>
            </a:r>
            <a:r>
              <a:rPr lang="en-US" sz="1200" dirty="0" smtClean="0"/>
              <a:t>roject Proposals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Budget Planning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Presentations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Closeout Event Planning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onference Preparation &amp; Attendance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Deliverable Submission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Ensuring </a:t>
            </a:r>
            <a:r>
              <a:rPr lang="en-US" sz="1200" dirty="0"/>
              <a:t>S</a:t>
            </a:r>
            <a:r>
              <a:rPr lang="en-US" sz="1200" dirty="0" smtClean="0"/>
              <a:t>cientific Integrity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Submitting </a:t>
            </a:r>
            <a:r>
              <a:rPr lang="en-US" sz="1200" dirty="0"/>
              <a:t>PSI </a:t>
            </a:r>
            <a:r>
              <a:rPr lang="en-US" sz="1200" dirty="0" smtClean="0"/>
              <a:t>Scores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Processing </a:t>
            </a:r>
            <a:r>
              <a:rPr lang="en-US" sz="1200" dirty="0"/>
              <a:t>P</a:t>
            </a:r>
            <a:r>
              <a:rPr lang="en-US" sz="1200" dirty="0" smtClean="0"/>
              <a:t>aperwork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Problem-solving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</a:t>
            </a:r>
            <a:r>
              <a:rPr lang="en-US" sz="1200" dirty="0" smtClean="0"/>
              <a:t>trategic Planning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Reporting to NPO (</a:t>
            </a:r>
            <a:r>
              <a:rPr lang="en-US" sz="1200" dirty="0" err="1" smtClean="0"/>
              <a:t>Telecons</a:t>
            </a:r>
            <a:r>
              <a:rPr lang="en-US" sz="1200" dirty="0" smtClean="0"/>
              <a:t>, </a:t>
            </a:r>
            <a:r>
              <a:rPr lang="en-US" sz="1200" dirty="0" err="1" smtClean="0"/>
              <a:t>Quadcharts</a:t>
            </a:r>
            <a:r>
              <a:rPr lang="en-US" sz="1200" dirty="0" smtClean="0"/>
              <a:t> &amp; Annual Report)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Lead Publications for Node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Coordinating Resources (Office Space, Computers, Software)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Giving Orientations</a:t>
            </a:r>
          </a:p>
          <a:p>
            <a:pPr marL="114300" indent="-1143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Ensure Projects are Appropriately Submitted to Export Control &amp; Software Release (when required)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499" y="6288721"/>
            <a:ext cx="1136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anything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else that contributes to the success of the node and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DEVELOP!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Opportunities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0427" y="1572105"/>
            <a:ext cx="11623447" cy="499061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Benefits of serving as a Center Lead: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Project Management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Project idea generation, proposal writing, technical editing, deliverable creation and review, dissemination of results.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Leadership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Opportunities for early career leadership, working with diverse teams.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Communication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Writing skills, presentations, telecon communication, meeting organization, working with diverse groups.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Increased Personal &amp; Professional Awareness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Personality tests &amp; assessments, and critical feedback and skill strengthening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Shaping the Future of Your Node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: Leading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innovative projects and activities, and strategic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planning for the node.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Other opportunities: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bg2">
                    <a:lumMod val="50000"/>
                  </a:schemeClr>
                </a:solidFill>
              </a:rPr>
              <a:t>Networking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Meet &amp; Greets with NASA and partner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organizations’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leadership, representing DEVELOP at meetings,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workshops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and conferences (as funds and opportunities arise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Shaping the Future of DEVELOP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Participation in leadership and strategic planning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retreats, national discussions, etc.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Annual Timeline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923" y="1453147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JAN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156" y="1453147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FEB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1224" y="145314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MAR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5371" y="1453147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APR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0971" y="1453147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MAY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133" y="1453147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JUN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2321" y="145314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JUL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0977" y="145314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AUG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3521" y="1453147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SEP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3398" y="1453147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OCT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32661" y="145314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NOV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9627" y="14531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DEC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-1898008" y="4023409"/>
            <a:ext cx="4899163" cy="497305"/>
          </a:xfrm>
        </p:spPr>
        <p:txBody>
          <a:bodyPr>
            <a:normAutofit lnSpcReduction="10000"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Performance Reviews, Spring Term Begins, Fall Partner Surveys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-911037" y="4023410"/>
            <a:ext cx="4899166" cy="497305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FY Budget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Planning, Summer Participant Selections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75934" y="4023410"/>
            <a:ext cx="4899166" cy="497305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CL Selections (some nodes)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1062905" y="4023410"/>
            <a:ext cx="4899166" cy="497305"/>
          </a:xfrm>
        </p:spPr>
        <p:txBody>
          <a:bodyPr>
            <a:normAutofit lnSpcReduction="10000"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Spring Term ends, Fall Proposals, Spring Partner Surveys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2049876" y="4023410"/>
            <a:ext cx="4899166" cy="497305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PSI, Spring Annual Report, Performance Reviews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3036847" y="4023409"/>
            <a:ext cx="4899165" cy="497305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Summer Term Begins, Alumni Survey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4023818" y="4023410"/>
            <a:ext cx="4899166" cy="497305"/>
          </a:xfrm>
        </p:spPr>
        <p:txBody>
          <a:bodyPr>
            <a:normAutofit lnSpcReduction="10000"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Fellow Class Selections, CL Selections (some nodes), Fall Participant Selections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5010789" y="4023410"/>
            <a:ext cx="4899166" cy="497305"/>
          </a:xfrm>
        </p:spPr>
        <p:txBody>
          <a:bodyPr>
            <a:normAutofit lnSpcReduction="10000"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Summer Showcase at HQ, Summer Term Ends, PSI, Summer Annual Report, Summer Partner Surveys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5997760" y="4023410"/>
            <a:ext cx="4899166" cy="497305"/>
          </a:xfrm>
        </p:spPr>
        <p:txBody>
          <a:bodyPr>
            <a:normAutofit lnSpcReduction="10000"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Fall Term Begins, Spring Proposals, Performance Reviews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6984731" y="4023410"/>
            <a:ext cx="4899166" cy="497305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New Fiscal Year Begins, CL Selections (some nodes)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7971702" y="4023410"/>
            <a:ext cx="4899166" cy="497305"/>
          </a:xfrm>
        </p:spPr>
        <p:txBody>
          <a:bodyPr>
            <a:normAutofit lnSpcReduction="10000"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Fall Term Ends, Fall Annual Report, PSI, Summer proposals, Spring Participant Selections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1"/>
          </p:nvPr>
        </p:nvSpPr>
        <p:spPr>
          <a:xfrm rot="5400000">
            <a:off x="8955644" y="4024940"/>
            <a:ext cx="4895668" cy="497305"/>
          </a:xfrm>
        </p:spPr>
        <p:txBody>
          <a:bodyPr>
            <a:normAutofit/>
          </a:bodyPr>
          <a:lstStyle/>
          <a:p>
            <a:pPr marL="223838" indent="-2238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Retreat, State of the Node, AGU Fall Meeting</a:t>
            </a:r>
          </a:p>
        </p:txBody>
      </p:sp>
    </p:spTree>
    <p:extLst>
      <p:ext uri="{BB962C8B-B14F-4D97-AF65-F5344CB8AC3E}">
        <p14:creationId xmlns:p14="http://schemas.microsoft.com/office/powerpoint/2010/main" val="38686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Eligibility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0428" y="1572105"/>
            <a:ext cx="11604898" cy="4990619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Required: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US Citizenship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Minimum 3.0 GPA (at current/most recent academic institution)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At least one term with DEVELOP (current term counts)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Ability to spend 20-40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hrs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/week in the position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Proficient knowledge and understanding of DEVELOP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Desired: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Ability to travel on behalf of DEVELOP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More than one term with DEVELOP when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Strong leadership and communication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Ability to generate project ideas and start/maintain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partnerships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Logistics &amp; Considerations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3428" y="1447799"/>
            <a:ext cx="11861572" cy="5172075"/>
          </a:xfrm>
        </p:spPr>
        <p:txBody>
          <a:bodyPr>
            <a:noAutofit/>
          </a:bodyPr>
          <a:lstStyle/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The Center Lead term length is one year (ex. Start of Fall 2016 to end of Sum 2017 Interim)</a:t>
            </a: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Candidates are limited to 2 terms as Center Lead (two years total; does not matter if there is a gap)</a:t>
            </a: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The position is re-competed annually with the application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window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during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term before contract starts</a:t>
            </a: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There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are three CL application periods per year - during the spring, summer, and fall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terms; not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all nodes are competed during each application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period </a:t>
            </a: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Pay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rate is $2/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hr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increase above the base pay scale (based on participant classification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degree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held/in progress)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and begins at the start of the official CL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term</a:t>
            </a: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Students can be Center Leads as long as they can spend a minimum of 20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hrs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wk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in the office working with the teams and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complete deliverables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on time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Performance reviews will provide key feedback opportunities and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are conducted during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interims</a:t>
            </a:r>
          </a:p>
          <a:p>
            <a:pPr marL="40005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If a CL leaves DEVELOP before their year term is completed, there are two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courses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of action: 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200150" lvl="1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position will be competed during the next CL application period (if timing allows),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or 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200150" lvl="1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An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acting CL will be selected and serve until the next application period allows for the competed selection of a CL (acting CLs do not receive the pay rate increase)</a:t>
            </a:r>
            <a:endParaRPr lang="en-US" sz="1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899" y="390524"/>
            <a:ext cx="8878104" cy="828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Competition</a:t>
            </a:r>
            <a:endParaRPr lang="en-US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0427" y="1572105"/>
            <a:ext cx="11623447" cy="49906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Nodes accepting applications in summer 2016: </a:t>
            </a:r>
            <a:r>
              <a:rPr lang="en-US" dirty="0"/>
              <a:t>ARC, AZ, FC, GSFC, ID, JPL, </a:t>
            </a:r>
            <a:r>
              <a:rPr lang="en-US" dirty="0" err="1"/>
              <a:t>LaRC</a:t>
            </a:r>
            <a:r>
              <a:rPr lang="en-US" dirty="0"/>
              <a:t>, MCHD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Timeline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 deadline: June 24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Application review &amp; interviews: June 24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– July 22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Selections: August 1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st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Position Acceptance: August 5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Publicly Announced: August 10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(at NASA HQ)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14300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Submit applications to: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Lauren.M.Childs@nasa.gov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Karen.N.Allsbrook@nasa.gov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27851" r="42086" b="34845"/>
          <a:stretch/>
        </p:blipFill>
        <p:spPr>
          <a:xfrm>
            <a:off x="-1" y="-38100"/>
            <a:ext cx="12192001" cy="6936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2855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??? Questions 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6" y="3109871"/>
            <a:ext cx="1808136" cy="182880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1" r="26502"/>
          <a:stretch/>
        </p:blipFill>
        <p:spPr>
          <a:xfrm>
            <a:off x="2828867" y="3109871"/>
            <a:ext cx="1920227" cy="182880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69" y="3109871"/>
            <a:ext cx="1916408" cy="182880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576" y="3109871"/>
            <a:ext cx="1828800" cy="182880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2"/>
          <a:stretch/>
        </p:blipFill>
        <p:spPr>
          <a:xfrm>
            <a:off x="7697252" y="3109871"/>
            <a:ext cx="1572450" cy="182880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</p:spPr>
      </p:pic>
      <p:sp>
        <p:nvSpPr>
          <p:cNvPr id="8" name="TextBox 7"/>
          <p:cNvSpPr txBox="1"/>
          <p:nvPr/>
        </p:nvSpPr>
        <p:spPr>
          <a:xfrm>
            <a:off x="-1" y="5038725"/>
            <a:ext cx="27255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Caren </a:t>
            </a:r>
            <a:r>
              <a:rPr lang="en-US" sz="1600" b="1" dirty="0" err="1" smtClean="0">
                <a:solidFill>
                  <a:schemeClr val="bg1"/>
                </a:solidFill>
              </a:rPr>
              <a:t>Remillard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UGA Center Lead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Fall 2013 – Present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9850" y="5038724"/>
            <a:ext cx="23746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Leigh Sinclair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MSFC Center Lead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Fall 2014 – Present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969" y="5034964"/>
            <a:ext cx="1981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Michael Brooke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Wise Center Lead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Spring 2016 – Present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376" y="5034962"/>
            <a:ext cx="26041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Lauren Childs-Gleason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SSC Center Lead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Fall 2006 – Spring 2009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5097" y="5034963"/>
            <a:ext cx="2391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Georgina </a:t>
            </a:r>
            <a:r>
              <a:rPr lang="en-US" sz="1600" b="1" dirty="0" err="1" smtClean="0">
                <a:solidFill>
                  <a:schemeClr val="bg1"/>
                </a:solidFill>
              </a:rPr>
              <a:t>Crepps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MCHD Center Lead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Fall 2014 – Summer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884</Words>
  <Application>Microsoft Office PowerPoint</Application>
  <PresentationFormat>Widescreen</PresentationFormat>
  <Paragraphs>119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Childs, Lauren M. (LARC-E3)[DEVELOP]</cp:lastModifiedBy>
  <cp:revision>168</cp:revision>
  <dcterms:created xsi:type="dcterms:W3CDTF">2015-05-18T13:26:09Z</dcterms:created>
  <dcterms:modified xsi:type="dcterms:W3CDTF">2016-06-15T18:32:30Z</dcterms:modified>
</cp:coreProperties>
</file>