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3E2D"/>
    <a:srgbClr val="4DAEB3"/>
    <a:srgbClr val="236F99"/>
    <a:srgbClr val="8A5A9A"/>
    <a:srgbClr val="9DB23F"/>
    <a:srgbClr val="67A478"/>
    <a:srgbClr val="BA3A50"/>
    <a:srgbClr val="5372B3"/>
    <a:srgbClr val="D2672B"/>
    <a:srgbClr val="8A8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427" y="19"/>
      </p:cViewPr>
      <p:guideLst/>
    </p:cSldViewPr>
  </p:slideViewPr>
  <p:notesTextViewPr>
    <p:cViewPr>
      <p:scale>
        <a:sx n="1" d="1"/>
        <a:sy n="1" d="1"/>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E45DFC09-55FA-4D86-9E4F-B6F77DB8B2D4}" authorId="{9B671DC4-F867-8520-73EF-EAFB98317814}" created="2024-01-17T17:58:26.422">
    <pc:sldMkLst xmlns:pc="http://schemas.microsoft.com/office/powerpoint/2013/main/command">
      <pc:docMk/>
      <pc:sldMk cId="2680647682" sldId="290"/>
    </pc:sldMkLst>
    <p188:pos x="26339800" y="5556250"/>
    <p188:txBody>
      <a:bodyPr/>
      <a:lstStyle/>
      <a:p>
        <a:r>
          <a:rPr lang="en-US"/>
          <a:t>Stay within these guidelines.</a:t>
        </a:r>
      </a:p>
    </p188:txBody>
  </p188:cm>
  <p188:cm id="{A0483D24-58DF-43D9-BAEB-1A54FDF10567}" authorId="{9B671DC4-F867-8520-73EF-EAFB98317814}" created="2024-01-17T17:59:09.185">
    <pc:sldMkLst xmlns:pc="http://schemas.microsoft.com/office/powerpoint/2013/main/command">
      <pc:docMk/>
      <pc:sldMk cId="2680647682" sldId="290"/>
    </pc:sldMkLst>
    <p188:pos x="1003300" y="5365750"/>
    <p188:txBody>
      <a:bodyPr/>
      <a:lstStyle/>
      <a:p>
        <a:r>
          <a:rPr lang="en-US"/>
          <a:t>Stay within these guidelines.</a:t>
        </a:r>
      </a:p>
    </p188:txBody>
  </p188:cm>
  <p188:cm id="{A367B2D7-38BF-45CC-86D7-38B15532C890}" authorId="{9B671DC4-F867-8520-73EF-EAFB98317814}" created="2024-01-17T17:59:27.119">
    <pc:sldMkLst xmlns:pc="http://schemas.microsoft.com/office/powerpoint/2013/main/command">
      <pc:docMk/>
      <pc:sldMk cId="2680647682" sldId="290"/>
    </pc:sldMkLst>
    <p188:pos x="26301700" y="32569150"/>
    <p188:txBody>
      <a:bodyPr/>
      <a:lstStyle/>
      <a:p>
        <a:r>
          <a:rPr lang="en-US"/>
          <a:t>Stay within these guidelines.</a:t>
        </a:r>
      </a:p>
    </p188:txBody>
  </p188:cm>
  <p188:cm id="{0DB767B0-1BC3-4385-986C-25BEAF851EE9}" authorId="{9B671DC4-F867-8520-73EF-EAFB98317814}" created="2024-01-17T17:59:43.098">
    <pc:sldMkLst xmlns:pc="http://schemas.microsoft.com/office/powerpoint/2013/main/command">
      <pc:docMk/>
      <pc:sldMk cId="2680647682" sldId="290"/>
    </pc:sldMkLst>
    <p188:pos x="1114425" y="32645350"/>
    <p188:txBody>
      <a:bodyPr/>
      <a:lstStyle/>
      <a:p>
        <a:r>
          <a:rPr lang="en-US"/>
          <a:t>Stay within these guidelines.</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1/29/2024</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1/29/2024</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C13E2D"/>
                </a:solidFill>
              </a:defRPr>
            </a:lvl1pPr>
          </a:lstStyle>
          <a:p>
            <a:pPr lvl="0"/>
            <a:r>
              <a:rPr lang="en-US" dirty="0"/>
              <a:t>Study Area Wildland Fires</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4"/>
            <a:ext cx="21756004" cy="1175082"/>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648200"/>
            <a:ext cx="25258032" cy="0"/>
          </a:xfrm>
          <a:prstGeom prst="line">
            <a:avLst/>
          </a:prstGeom>
          <a:ln w="330200" cap="sq" cmpd="sng">
            <a:solidFill>
              <a:srgbClr val="C13E2D"/>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C13E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1851897"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035483" cy="942709"/>
          </a:xfrm>
        </p:spPr>
        <p:txBody>
          <a:bodyPr anchor="ctr">
            <a:normAutofit/>
          </a:bodyPr>
          <a:lstStyle>
            <a:lvl1pPr marL="0" indent="0" algn="l">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23728070"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7627" y="33477629"/>
              <a:ext cx="2195621" cy="2194216"/>
            </a:xfrm>
            <a:prstGeom prst="rect">
              <a:avLst/>
            </a:prstGeom>
          </p:spPr>
        </p:pic>
      </p:grpSp>
      <p:sp>
        <p:nvSpPr>
          <p:cNvPr id="2" name="Rectangle 1">
            <a:extLst>
              <a:ext uri="{FF2B5EF4-FFF2-40B4-BE49-F238E27FC236}">
                <a16:creationId xmlns:a16="http://schemas.microsoft.com/office/drawing/2014/main" id="{96C34DEA-62FF-BCCE-8A6F-B5BE4B7BB5DB}"/>
              </a:ext>
            </a:extLst>
          </p:cNvPr>
          <p:cNvSpPr/>
          <p:nvPr userDrawn="1"/>
        </p:nvSpPr>
        <p:spPr>
          <a:xfrm>
            <a:off x="893617" y="34655263"/>
            <a:ext cx="25644767" cy="215444"/>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tx1">
                    <a:lumMod val="75000"/>
                    <a:lumOff val="25000"/>
                  </a:schemeClr>
                </a:solidFill>
              </a:rPr>
              <a:t>This material is based upon work supported by NASA through contract 80LARC23FA024</a:t>
            </a:r>
            <a:r>
              <a:rPr lang="en-US" sz="800" dirty="0">
                <a:solidFill>
                  <a:schemeClr val="tx1">
                    <a:lumMod val="75000"/>
                    <a:lumOff val="25000"/>
                  </a:schemeClr>
                </a:solidFill>
              </a:rPr>
              <a:t>.</a:t>
            </a:r>
            <a:r>
              <a:rPr lang="en-US" sz="700" i="1" dirty="0">
                <a:solidFill>
                  <a:schemeClr val="tx1">
                    <a:lumMod val="75000"/>
                    <a:lumOff val="25000"/>
                  </a:schemeClr>
                </a:solidFill>
              </a:rPr>
              <a:t>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592"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1/29/2024</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18/10/relationships/comments" Target="../comments/modernComment_122_9FC77002.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support.office.com/en-us/article/Crop-a-picture-to-fit-in-a-shape-1CE8CF89-6A19-4EE4-82CA-4F8E81469590" TargetMode="External"/><Relationship Id="rId5" Type="http://schemas.openxmlformats.org/officeDocument/2006/relationships/hyperlink" Target="http://www.devpedia.developexchange.com/dp/index.php?title=List_of_Satellite_Pictures" TargetMode="Externa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Text Placeholder 35">
            <a:extLst>
              <a:ext uri="{FF2B5EF4-FFF2-40B4-BE49-F238E27FC236}">
                <a16:creationId xmlns:a16="http://schemas.microsoft.com/office/drawing/2014/main" id="{0C3A8BC1-E2F6-AED2-A2A7-74DC7484FFE1}"/>
              </a:ext>
            </a:extLst>
          </p:cNvPr>
          <p:cNvSpPr>
            <a:spLocks noGrp="1"/>
          </p:cNvSpPr>
          <p:nvPr>
            <p:ph type="body" sz="quarter" idx="10"/>
          </p:nvPr>
        </p:nvSpPr>
        <p:spPr/>
        <p:txBody>
          <a:bodyPr>
            <a:normAutofit/>
          </a:bodyPr>
          <a:lstStyle/>
          <a:p>
            <a:endParaRPr lang="en-US" dirty="0"/>
          </a:p>
        </p:txBody>
      </p:sp>
      <p:sp>
        <p:nvSpPr>
          <p:cNvPr id="38" name="Text Placeholder 37">
            <a:extLst>
              <a:ext uri="{FF2B5EF4-FFF2-40B4-BE49-F238E27FC236}">
                <a16:creationId xmlns:a16="http://schemas.microsoft.com/office/drawing/2014/main" id="{91D77EDF-C52A-A96E-A732-CF5B0206ABA7}"/>
              </a:ext>
            </a:extLst>
          </p:cNvPr>
          <p:cNvSpPr>
            <a:spLocks noGrp="1"/>
          </p:cNvSpPr>
          <p:nvPr>
            <p:ph type="body" sz="quarter" idx="13"/>
          </p:nvPr>
        </p:nvSpPr>
        <p:spPr>
          <a:xfrm>
            <a:off x="951596" y="2707983"/>
            <a:ext cx="21756004" cy="1554165"/>
          </a:xfrm>
        </p:spPr>
        <p:txBody>
          <a:bodyPr>
            <a:noAutofit/>
          </a:bodyPr>
          <a:lstStyle/>
          <a:p>
            <a:endParaRPr lang="en-US" dirty="0"/>
          </a:p>
        </p:txBody>
      </p:sp>
      <p:sp>
        <p:nvSpPr>
          <p:cNvPr id="37" name="Text Placeholder 36">
            <a:extLst>
              <a:ext uri="{FF2B5EF4-FFF2-40B4-BE49-F238E27FC236}">
                <a16:creationId xmlns:a16="http://schemas.microsoft.com/office/drawing/2014/main" id="{B208CB02-294A-6C2F-766B-2FC12AA7A368}"/>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314794"/>
            <a:ext cx="845590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Synopsis</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5" y="10022701"/>
            <a:ext cx="8256908"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Objectives</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6888244"/>
            <a:ext cx="845194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Methodology</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334674"/>
            <a:ext cx="8102574"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Study Area</a:t>
            </a:r>
          </a:p>
        </p:txBody>
      </p:sp>
      <p:sp>
        <p:nvSpPr>
          <p:cNvPr id="14" name="TextBox 13">
            <a:extLst>
              <a:ext uri="{FF2B5EF4-FFF2-40B4-BE49-F238E27FC236}">
                <a16:creationId xmlns:a16="http://schemas.microsoft.com/office/drawing/2014/main" id="{E3314279-E5E3-0DC5-601E-B40E51101224}"/>
              </a:ext>
            </a:extLst>
          </p:cNvPr>
          <p:cNvSpPr txBox="1"/>
          <p:nvPr/>
        </p:nvSpPr>
        <p:spPr>
          <a:xfrm>
            <a:off x="840343" y="22503673"/>
            <a:ext cx="8261179"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Earth Observations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200218"/>
            <a:ext cx="7916691" cy="799626"/>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8922616"/>
            <a:ext cx="8130436" cy="799626"/>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Conclusions</a:t>
            </a: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3552760"/>
            <a:ext cx="8077200"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Acknowledgements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8" y="29106920"/>
            <a:ext cx="8044931"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030093"/>
            <a:ext cx="8164735" cy="769441"/>
          </a:xfrm>
          <a:prstGeom prst="rect">
            <a:avLst/>
          </a:prstGeom>
          <a:noFill/>
        </p:spPr>
        <p:txBody>
          <a:bodyPr wrap="square" rtlCol="0">
            <a:spAutoFit/>
          </a:bodyPr>
          <a:lstStyle/>
          <a:p>
            <a:r>
              <a:rPr lang="en-US" sz="4400" b="1" dirty="0">
                <a:solidFill>
                  <a:srgbClr val="C13E2D"/>
                </a:solidFill>
                <a:latin typeface="Century Gothic" panose="020B0502020202020204" pitchFamily="34" charset="0"/>
              </a:rPr>
              <a:t>Team Members</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08934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492336" y="30893482"/>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381743" y="30893483"/>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172303" y="30880302"/>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6998402" y="28651737"/>
            <a:ext cx="2103120"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1154606" y="28651737"/>
            <a:ext cx="2103120"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4076504" y="28651737"/>
            <a:ext cx="2103120"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9920300" y="28651737"/>
            <a:ext cx="2103120" cy="2083075"/>
          </a:xfrm>
          <a:prstGeom prst="rect">
            <a:avLst/>
          </a:prstGeom>
        </p:spPr>
      </p:pic>
      <p:sp>
        <p:nvSpPr>
          <p:cNvPr id="2" name="Text Placeholder 16">
            <a:extLst>
              <a:ext uri="{FF2B5EF4-FFF2-40B4-BE49-F238E27FC236}">
                <a16:creationId xmlns:a16="http://schemas.microsoft.com/office/drawing/2014/main" id="{C40660A0-F14F-3A57-0B7F-235BACAF22FD}"/>
              </a:ext>
            </a:extLst>
          </p:cNvPr>
          <p:cNvSpPr txBox="1">
            <a:spLocks/>
          </p:cNvSpPr>
          <p:nvPr/>
        </p:nvSpPr>
        <p:spPr>
          <a:xfrm>
            <a:off x="928002" y="6168639"/>
            <a:ext cx="11898973"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3" name="Text Placeholder 16">
            <a:extLst>
              <a:ext uri="{FF2B5EF4-FFF2-40B4-BE49-F238E27FC236}">
                <a16:creationId xmlns:a16="http://schemas.microsoft.com/office/drawing/2014/main" id="{9E3EFA4C-8318-3845-E459-B070C2C80835}"/>
              </a:ext>
            </a:extLst>
          </p:cNvPr>
          <p:cNvSpPr txBox="1">
            <a:spLocks/>
          </p:cNvSpPr>
          <p:nvPr/>
        </p:nvSpPr>
        <p:spPr>
          <a:xfrm>
            <a:off x="822959" y="10977421"/>
            <a:ext cx="12004015"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Use the standard solid round bullet in your application area color.</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67A478"/>
              </a:buClr>
              <a:buFont typeface="Arial" panose="020B0604020202020204" pitchFamily="34" charset="0"/>
              <a:buChar char="•"/>
            </a:pPr>
            <a:r>
              <a:rPr lang="en-US" b="1" dirty="0">
                <a:solidFill>
                  <a:srgbClr val="67A478"/>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4" name="Text Placeholder 16">
            <a:extLst>
              <a:ext uri="{FF2B5EF4-FFF2-40B4-BE49-F238E27FC236}">
                <a16:creationId xmlns:a16="http://schemas.microsoft.com/office/drawing/2014/main" id="{1DAE8DA1-89BD-ADA3-C2DF-6C620562CFE2}"/>
              </a:ext>
            </a:extLst>
          </p:cNvPr>
          <p:cNvSpPr txBox="1">
            <a:spLocks/>
          </p:cNvSpPr>
          <p:nvPr/>
        </p:nvSpPr>
        <p:spPr>
          <a:xfrm>
            <a:off x="931962" y="17746498"/>
            <a:ext cx="120040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33" name="Text Placeholder 16">
            <a:extLst>
              <a:ext uri="{FF2B5EF4-FFF2-40B4-BE49-F238E27FC236}">
                <a16:creationId xmlns:a16="http://schemas.microsoft.com/office/drawing/2014/main" id="{06295321-FCDA-1E5A-D4D6-4E4337C97192}"/>
              </a:ext>
            </a:extLst>
          </p:cNvPr>
          <p:cNvSpPr txBox="1">
            <a:spLocks/>
          </p:cNvSpPr>
          <p:nvPr/>
        </p:nvSpPr>
        <p:spPr>
          <a:xfrm>
            <a:off x="14605026" y="6273730"/>
            <a:ext cx="10944938"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34" name="Text Placeholder 16">
            <a:extLst>
              <a:ext uri="{FF2B5EF4-FFF2-40B4-BE49-F238E27FC236}">
                <a16:creationId xmlns:a16="http://schemas.microsoft.com/office/drawing/2014/main" id="{40AC92F6-37E8-A70E-CF46-D7FF4C3ED3BC}"/>
              </a:ext>
            </a:extLst>
          </p:cNvPr>
          <p:cNvSpPr txBox="1">
            <a:spLocks/>
          </p:cNvSpPr>
          <p:nvPr/>
        </p:nvSpPr>
        <p:spPr>
          <a:xfrm>
            <a:off x="857622" y="23354463"/>
            <a:ext cx="12078355"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Pictures of satellites and Earth observation icons can be found on </a:t>
            </a:r>
            <a:r>
              <a:rPr lang="en-US" dirty="0">
                <a:solidFill>
                  <a:schemeClr val="tx1">
                    <a:lumMod val="75000"/>
                  </a:schemeClr>
                </a:solidFill>
                <a:latin typeface="Garamond" panose="02020404030301010803" pitchFamily="18" charset="0"/>
                <a:hlinkClick r:id="rId5"/>
              </a:rPr>
              <a:t>DEVELOPedia.</a:t>
            </a:r>
            <a:endParaRPr lang="en-US" dirty="0">
              <a:solidFill>
                <a:schemeClr val="tx1">
                  <a:lumMod val="75000"/>
                </a:schemeClr>
              </a:solidFill>
              <a:latin typeface="Garamond" panose="02020404030301010803" pitchFamily="18" charset="0"/>
            </a:endParaRP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35" name="Text Placeholder 16">
            <a:extLst>
              <a:ext uri="{FF2B5EF4-FFF2-40B4-BE49-F238E27FC236}">
                <a16:creationId xmlns:a16="http://schemas.microsoft.com/office/drawing/2014/main" id="{406C87CC-9D76-4077-062E-6ABA6A2BF456}"/>
              </a:ext>
            </a:extLst>
          </p:cNvPr>
          <p:cNvSpPr txBox="1">
            <a:spLocks/>
          </p:cNvSpPr>
          <p:nvPr/>
        </p:nvSpPr>
        <p:spPr>
          <a:xfrm>
            <a:off x="14618828" y="13112339"/>
            <a:ext cx="10931136"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39" name="Text Placeholder 16">
            <a:extLst>
              <a:ext uri="{FF2B5EF4-FFF2-40B4-BE49-F238E27FC236}">
                <a16:creationId xmlns:a16="http://schemas.microsoft.com/office/drawing/2014/main" id="{A0A2F39B-A930-AA4A-5395-06D6226D4C4D}"/>
              </a:ext>
            </a:extLst>
          </p:cNvPr>
          <p:cNvSpPr txBox="1">
            <a:spLocks/>
          </p:cNvSpPr>
          <p:nvPr/>
        </p:nvSpPr>
        <p:spPr>
          <a:xfrm>
            <a:off x="14577164" y="19859989"/>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67A478"/>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6">
            <a:extLst>
              <a:ext uri="{FF2B5EF4-FFF2-40B4-BE49-F238E27FC236}">
                <a16:creationId xmlns:a16="http://schemas.microsoft.com/office/drawing/2014/main" id="{9A270DEE-F753-485E-7454-19347AFDAE15}"/>
              </a:ext>
            </a:extLst>
          </p:cNvPr>
          <p:cNvSpPr txBox="1">
            <a:spLocks/>
          </p:cNvSpPr>
          <p:nvPr/>
        </p:nvSpPr>
        <p:spPr>
          <a:xfrm>
            <a:off x="14648791" y="24394918"/>
            <a:ext cx="10901173"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41" name="Text Placeholder 16">
            <a:extLst>
              <a:ext uri="{FF2B5EF4-FFF2-40B4-BE49-F238E27FC236}">
                <a16:creationId xmlns:a16="http://schemas.microsoft.com/office/drawing/2014/main" id="{9DDB5E8D-C135-DCD4-3BCE-404B2CB97FAF}"/>
              </a:ext>
            </a:extLst>
          </p:cNvPr>
          <p:cNvSpPr txBox="1">
            <a:spLocks/>
          </p:cNvSpPr>
          <p:nvPr/>
        </p:nvSpPr>
        <p:spPr>
          <a:xfrm>
            <a:off x="14681086" y="30134363"/>
            <a:ext cx="10868878"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DEVELOPedia.</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42" name="Text Placeholder 16">
            <a:extLst>
              <a:ext uri="{FF2B5EF4-FFF2-40B4-BE49-F238E27FC236}">
                <a16:creationId xmlns:a16="http://schemas.microsoft.com/office/drawing/2014/main" id="{11BAB320-6FBE-B434-90D1-701A8FC13D5D}"/>
              </a:ext>
            </a:extLst>
          </p:cNvPr>
          <p:cNvSpPr txBox="1">
            <a:spLocks/>
          </p:cNvSpPr>
          <p:nvPr/>
        </p:nvSpPr>
        <p:spPr>
          <a:xfrm>
            <a:off x="935899" y="25836460"/>
            <a:ext cx="12000078"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6"/>
              </a:rPr>
              <a:t>here</a:t>
            </a:r>
            <a:r>
              <a:rPr lang="en-US" dirty="0">
                <a:solidFill>
                  <a:schemeClr val="tx1">
                    <a:lumMod val="75000"/>
                    <a:lumOff val="25000"/>
                  </a:schemeClr>
                </a:solidFill>
                <a:latin typeface="Garamond" panose="02020404030301010803" pitchFamily="18" charset="0"/>
              </a:rPr>
              <a:t>.</a:t>
            </a:r>
          </a:p>
        </p:txBody>
      </p:sp>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16828</TotalTime>
  <Words>574</Words>
  <Application>Microsoft Office PowerPoint</Application>
  <PresentationFormat>Custom</PresentationFormat>
  <Paragraphs>49</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(LARC-E3)[RSES]</cp:lastModifiedBy>
  <cp:revision>88</cp:revision>
  <dcterms:created xsi:type="dcterms:W3CDTF">2019-02-05T16:32:03Z</dcterms:created>
  <dcterms:modified xsi:type="dcterms:W3CDTF">2024-01-29T16:36:44Z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