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
  </p:notesMasterIdLst>
  <p:sldIdLst>
    <p:sldId id="256" r:id="rId2"/>
  </p:sldIdLst>
  <p:sldSz cx="27432000" cy="36576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guide id="3" orient="horz" pos="8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berle Keith" initials="AK" lastIdx="18" clrIdx="0"/>
  <p:cmAuthor id="1" name="Orne, Tiffani N. (LARC-E3)[SSAI DEVELOP]" initials="OTN(D" lastIdx="6" clrIdx="1">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E18F"/>
    <a:srgbClr val="61EF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992" autoAdjust="0"/>
    <p:restoredTop sz="95501" autoAdjust="0"/>
  </p:normalViewPr>
  <p:slideViewPr>
    <p:cSldViewPr snapToGrid="0">
      <p:cViewPr>
        <p:scale>
          <a:sx n="50" d="100"/>
          <a:sy n="50" d="100"/>
        </p:scale>
        <p:origin x="348" y="36"/>
      </p:cViewPr>
      <p:guideLst>
        <p:guide orient="horz" pos="11520"/>
        <p:guide pos="8640"/>
        <p:guide orient="horz" pos="844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7-03T15:48:16.103" idx="1">
    <p:pos x="3312" y="1392"/>
    <p:text>Use sentence case for the subtitle.</p:text>
  </p:cm>
  <p:cm authorId="0" dt="2015-07-03T15:48:37.934" idx="2">
    <p:pos x="8016" y="2604"/>
    <p:text>Please see the template for the correct format here.</p:text>
  </p:cm>
  <p:cm authorId="0" dt="2015-07-03T15:51:07.448" idx="5">
    <p:pos x="7860" y="624"/>
    <p:text>Please refer to the videos posted on DEVELOPedia for information on the new deliverable templates.
</p:text>
  </p:cm>
  <p:cm authorId="0" dt="2015-07-03T15:51:48.488" idx="6">
    <p:pos x="5244" y="3984"/>
    <p:text>The subordinate text in the poster should be in garamond.</p:text>
  </p:cm>
  <p:cm authorId="0" dt="2015-07-03T15:52:15.769" idx="7">
    <p:pos x="11772" y="4776"/>
    <p:text>The text here should be in Garamond.</p:text>
  </p:cm>
  <p:cm authorId="0" dt="2015-07-03T15:52:36.146" idx="8">
    <p:pos x="14616" y="10908"/>
    <p:text>The text here should be in Garamond.</p:text>
  </p:cm>
  <p:cm authorId="0" dt="2015-07-03T15:52:45.314" idx="9">
    <p:pos x="7476" y="14838"/>
    <p:text>The text here should be in Garamond.</p:text>
  </p:cm>
  <p:cm authorId="0" dt="2015-07-03T15:52:52.088" idx="10">
    <p:pos x="11844" y="14640"/>
    <p:text>The text here should be in Garamond.</p:text>
  </p:cm>
  <p:cm authorId="0" dt="2015-07-03T15:53:02.628" idx="11">
    <p:pos x="3060" y="21324"/>
    <p:text>The text here should be in Garamond.</p:text>
  </p:cm>
  <p:cm authorId="0" dt="2015-07-03T15:53:13.015" idx="12">
    <p:pos x="7956" y="19404"/>
    <p:text>The text here should be in Garamond.</p:text>
  </p:cm>
  <p:cm authorId="0" dt="2015-07-03T15:53:20.371" idx="13">
    <p:pos x="12984" y="18516"/>
    <p:text>The text here should be in Garamond.</p:text>
  </p:cm>
  <p:cm authorId="1" dt="2015-07-08T18:27:59.477" idx="6">
    <p:pos x="12984" y="18612"/>
    <p:text>This also applies to the "Advisors" and "Others" headings to the left</p:text>
    <p:extLst>
      <p:ext uri="{C676402C-5697-4E1C-873F-D02D1690AC5C}">
        <p15:threadingInfo xmlns:p15="http://schemas.microsoft.com/office/powerpoint/2012/main" timeZoneBias="240">
          <p15:parentCm authorId="0" idx="13"/>
        </p15:threadingInfo>
      </p:ext>
    </p:extLst>
  </p:cm>
  <p:cm authorId="0" dt="2015-07-03T15:54:46.815" idx="14">
    <p:pos x="516" y="22320"/>
    <p:text>This should be in century gothic 36 pt font.</p:text>
  </p:cm>
  <p:cm authorId="0" dt="2015-07-03T15:55:30.459" idx="15">
    <p:pos x="972" y="22308"/>
    <p:text>Please insert your formal DEVELOP node location name here.</p:text>
  </p:cm>
  <p:cm authorId="0" dt="2015-07-03T15:57:51.798" idx="16">
    <p:pos x="9131" y="8420"/>
    <p:text>The right-most Image Processing box is not aligned with the Data Acquisition or middle Image Processing boxes. Please nudge it one click with the down arrow.</p:text>
  </p:cm>
  <p:cm authorId="0" dt="2015-07-03T15:59:14.496" idx="17">
    <p:pos x="4114" y="13942"/>
    <p:text>For the final draft, please be sure that any legends are separate from the images. If you have questions, please feel free to contact the Project Coordination Team.</p:text>
  </p:cm>
  <p:cm authorId="0" dt="2015-07-03T16:00:41.588" idx="18">
    <p:pos x="12662" y="626"/>
    <p:text>Please feel free to contact the Project Coordination Team if you have any questions on the deliverables. The Team has an Open Door Session most Wednesday to answer questions for teams as needed. See DEVELOPedia for the next sceduled one.</p:text>
  </p:cm>
  <p:cm authorId="0" dt="2015-07-06T16:12:32.122" idx="3">
    <p:pos x="8052" y="2892"/>
    <p:text>Do not include the students' school affiliations here. They should only be NASA DEVELOP National Program at Patrick Henry Building.
Only people listed on the poster who are not DEVELOP participants (if applicable) should have another affiliation besides DEVELOP.
If you have any questions about this, please do not hesitate to contact the Project Coordination Team.</p:text>
  </p:cm>
  <p:cm authorId="1" dt="2015-07-08T18:23:59.941" idx="1">
    <p:pos x="2052" y="3480"/>
    <p:text>The final abstract should go here (final draft only)</p:text>
    <p:extLst>
      <p:ext uri="{C676402C-5697-4E1C-873F-D02D1690AC5C}">
        <p15:threadingInfo xmlns:p15="http://schemas.microsoft.com/office/powerpoint/2012/main" timeZoneBias="240"/>
      </p:ext>
    </p:extLst>
  </p:cm>
  <p:cm authorId="1" dt="2015-07-08T18:24:27.912" idx="2">
    <p:pos x="10692" y="3852"/>
    <p:text>Please use the bullets from the template</p:text>
    <p:extLst>
      <p:ext uri="{C676402C-5697-4E1C-873F-D02D1690AC5C}">
        <p15:threadingInfo xmlns:p15="http://schemas.microsoft.com/office/powerpoint/2012/main" timeZoneBias="240"/>
      </p:ext>
    </p:extLst>
  </p:cm>
  <p:cm authorId="1" dt="2015-07-08T18:25:12.189" idx="3">
    <p:pos x="11232" y="7885"/>
    <p:text>All of this text should be Garamond (except the "Methodology" heading)</p:text>
    <p:extLst>
      <p:ext uri="{C676402C-5697-4E1C-873F-D02D1690AC5C}">
        <p15:threadingInfo xmlns:p15="http://schemas.microsoft.com/office/powerpoint/2012/main" timeZoneBias="240"/>
      </p:ext>
    </p:extLst>
  </p:cm>
  <p:cm authorId="1" dt="2015-07-08T18:25:45.025" idx="4">
    <p:pos x="10740" y="14232"/>
    <p:text>Please use the bullets from the template</p:text>
    <p:extLst>
      <p:ext uri="{C676402C-5697-4E1C-873F-D02D1690AC5C}">
        <p15:threadingInfo xmlns:p15="http://schemas.microsoft.com/office/powerpoint/2012/main" timeZoneBias="240"/>
      </p:ext>
    </p:extLst>
  </p:cm>
  <p:cm authorId="1" dt="2015-07-08T18:26:09.969" idx="5">
    <p:pos x="13712" y="13108"/>
    <p:text>This text should be Garamond</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9755832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41" name="Shape 41"/>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33209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
        <p:cNvGrpSpPr/>
        <p:nvPr/>
      </p:nvGrpSpPr>
      <p:grpSpPr>
        <a:xfrm>
          <a:off x="0" y="0"/>
          <a:ext cx="0" cy="0"/>
          <a:chOff x="0" y="0"/>
          <a:chExt cx="0" cy="0"/>
        </a:xfrm>
      </p:grpSpPr>
      <p:sp>
        <p:nvSpPr>
          <p:cNvPr id="11" name="Shape 11"/>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 name="Shape 12"/>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indent="0" algn="ctr"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 name="Shape 13"/>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indent="0" algn="ct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cxnSp>
        <p:nvCxnSpPr>
          <p:cNvPr id="5" name="Shape 5"/>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6" name="Shape 6"/>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7" name="Shape 7"/>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8" name="Shape 8"/>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9" name="Shape 9"/>
          <p:cNvSpPr/>
          <p:nvPr/>
        </p:nvSpPr>
        <p:spPr>
          <a:xfrm>
            <a:off x="21089073" y="35379525"/>
            <a:ext cx="5657127" cy="523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comments" Target="../comments/comment1.xml"/><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
        <p:cNvGrpSpPr/>
        <p:nvPr/>
      </p:nvGrpSpPr>
      <p:grpSpPr>
        <a:xfrm>
          <a:off x="0" y="0"/>
          <a:ext cx="0" cy="0"/>
          <a:chOff x="0" y="0"/>
          <a:chExt cx="0" cy="0"/>
        </a:xfrm>
      </p:grpSpPr>
      <p:sp>
        <p:nvSpPr>
          <p:cNvPr id="38" name="Rounded Rectangle 37"/>
          <p:cNvSpPr/>
          <p:nvPr/>
        </p:nvSpPr>
        <p:spPr>
          <a:xfrm>
            <a:off x="2780089" y="18369849"/>
            <a:ext cx="8353835" cy="2111847"/>
          </a:xfrm>
          <a:prstGeom prst="roundRect">
            <a:avLst/>
          </a:prstGeom>
          <a:solidFill>
            <a:srgbClr val="BAE18F">
              <a:alpha val="81961"/>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5640510" y="13429142"/>
            <a:ext cx="3250172" cy="3271281"/>
          </a:xfrm>
          <a:prstGeom prst="roundRect">
            <a:avLst/>
          </a:prstGeom>
          <a:solidFill>
            <a:schemeClr val="accent1">
              <a:lumMod val="60000"/>
              <a:lumOff val="4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802453" y="13399258"/>
            <a:ext cx="3250172" cy="4673041"/>
          </a:xfrm>
          <a:prstGeom prst="roundRect">
            <a:avLst/>
          </a:prstGeom>
          <a:solidFill>
            <a:schemeClr val="accent3">
              <a:lumMod val="60000"/>
              <a:lumOff val="4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hape 17"/>
          <p:cNvSpPr txBox="1">
            <a:spLocks noGrp="1"/>
          </p:cNvSpPr>
          <p:nvPr>
            <p:ph type="body" idx="2"/>
          </p:nvPr>
        </p:nvSpPr>
        <p:spPr>
          <a:prstGeom prst="rect">
            <a:avLst/>
          </a:prstGeom>
          <a:noFill/>
          <a:ln>
            <a:noFill/>
          </a:ln>
        </p:spPr>
        <p:txBody>
          <a:bodyPr lIns="91425" tIns="45700" rIns="91425" bIns="45700" anchor="t" anchorCtr="0">
            <a:noAutofit/>
          </a:bodyPr>
          <a:lstStyle/>
          <a:p>
            <a:pPr lvl="0">
              <a:lnSpc>
                <a:spcPct val="90000"/>
              </a:lnSpc>
              <a:buClr>
                <a:schemeClr val="accent1"/>
              </a:buClr>
            </a:pPr>
            <a:r>
              <a:rPr lang="en-US" sz="4400" i="1" dirty="0">
                <a:latin typeface="Century Gothic" panose="020B0502020202020204" pitchFamily="34" charset="0"/>
              </a:rPr>
              <a:t>Utilizing NASA Earth Observations to Monitor the Extent of Harmful Algal Blooms in Chesapeake Bay Watershed</a:t>
            </a:r>
            <a:endParaRPr sz="4400" b="1" i="0" u="none" strike="noStrike" cap="none" baseline="0" dirty="0">
              <a:solidFill>
                <a:schemeClr val="accent1"/>
              </a:solidFill>
              <a:latin typeface="Century Gothic" panose="020B0502020202020204" pitchFamily="34" charset="0"/>
              <a:ea typeface="Century Gothic"/>
              <a:cs typeface="Century Gothic"/>
              <a:sym typeface="Century Gothic"/>
            </a:endParaRPr>
          </a:p>
        </p:txBody>
      </p:sp>
      <p:sp>
        <p:nvSpPr>
          <p:cNvPr id="3" name="Text Placeholder 2"/>
          <p:cNvSpPr>
            <a:spLocks noGrp="1"/>
          </p:cNvSpPr>
          <p:nvPr>
            <p:ph type="body" idx="3"/>
          </p:nvPr>
        </p:nvSpPr>
        <p:spPr/>
        <p:txBody>
          <a:bodyPr/>
          <a:lstStyle/>
          <a:p>
            <a:pPr lvl="0"/>
            <a:r>
              <a:rPr lang="en-US" sz="8400" b="1" dirty="0">
                <a:solidFill>
                  <a:schemeClr val="accent1"/>
                </a:solidFill>
                <a:latin typeface="Century Gothic"/>
                <a:ea typeface="Century Gothic"/>
                <a:cs typeface="Century Gothic"/>
                <a:sym typeface="Century Gothic"/>
              </a:rPr>
              <a:t>Virginia Water Resources</a:t>
            </a:r>
          </a:p>
          <a:p>
            <a:endParaRPr lang="en-US" sz="8400" dirty="0"/>
          </a:p>
        </p:txBody>
      </p:sp>
      <p:sp>
        <p:nvSpPr>
          <p:cNvPr id="18" name="Shape 18"/>
          <p:cNvSpPr txBox="1"/>
          <p:nvPr/>
        </p:nvSpPr>
        <p:spPr>
          <a:xfrm>
            <a:off x="1048493" y="33431332"/>
            <a:ext cx="5957752" cy="100543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2800" i="0" u="none" strike="noStrike" cap="none" baseline="0" dirty="0" smtClean="0">
                <a:solidFill>
                  <a:schemeClr val="dk1"/>
                </a:solidFill>
                <a:latin typeface="Century Gothic" panose="020B0502020202020204" pitchFamily="34" charset="0"/>
                <a:ea typeface="Garamond"/>
                <a:cs typeface="Garamond"/>
                <a:sym typeface="Garamond"/>
              </a:rPr>
              <a:t>This is a placeholder</a:t>
            </a:r>
            <a:r>
              <a:rPr lang="en-US" sz="2800" i="0" u="none" strike="noStrike" cap="none" dirty="0" smtClean="0">
                <a:solidFill>
                  <a:schemeClr val="dk1"/>
                </a:solidFill>
                <a:latin typeface="Century Gothic" panose="020B0502020202020204" pitchFamily="34" charset="0"/>
                <a:ea typeface="Garamond"/>
                <a:cs typeface="Garamond"/>
                <a:sym typeface="Garamond"/>
              </a:rPr>
              <a:t> – it will be replaced.</a:t>
            </a:r>
          </a:p>
          <a:p>
            <a:pPr marL="0" marR="0" lvl="0" indent="0" algn="ctr" rtl="0">
              <a:lnSpc>
                <a:spcPct val="90000"/>
              </a:lnSpc>
              <a:spcBef>
                <a:spcPts val="0"/>
              </a:spcBef>
              <a:buClr>
                <a:schemeClr val="dk1"/>
              </a:buClr>
              <a:buSzPct val="25000"/>
              <a:buFont typeface="Arial"/>
              <a:buNone/>
            </a:pPr>
            <a:r>
              <a:rPr lang="en-US" sz="2800" baseline="0" dirty="0" smtClean="0">
                <a:solidFill>
                  <a:schemeClr val="dk1"/>
                </a:solidFill>
                <a:latin typeface="Century Gothic" panose="020B0502020202020204" pitchFamily="34" charset="0"/>
                <a:ea typeface="Garamond"/>
                <a:cs typeface="Garamond"/>
                <a:sym typeface="Garamond"/>
              </a:rPr>
              <a:t>Sara</a:t>
            </a:r>
            <a:r>
              <a:rPr lang="en-US" sz="2800" dirty="0" smtClean="0">
                <a:solidFill>
                  <a:schemeClr val="dk1"/>
                </a:solidFill>
                <a:latin typeface="Century Gothic" panose="020B0502020202020204" pitchFamily="34" charset="0"/>
                <a:ea typeface="Garamond"/>
                <a:cs typeface="Garamond"/>
                <a:sym typeface="Garamond"/>
              </a:rPr>
              <a:t> </a:t>
            </a:r>
            <a:r>
              <a:rPr lang="en-US" sz="2800" dirty="0" err="1" smtClean="0">
                <a:solidFill>
                  <a:schemeClr val="dk1"/>
                </a:solidFill>
                <a:latin typeface="Century Gothic" panose="020B0502020202020204" pitchFamily="34" charset="0"/>
                <a:ea typeface="Garamond"/>
                <a:cs typeface="Garamond"/>
                <a:sym typeface="Garamond"/>
              </a:rPr>
              <a:t>Lubkin</a:t>
            </a:r>
            <a:r>
              <a:rPr lang="en-US" sz="2800" dirty="0" smtClean="0">
                <a:solidFill>
                  <a:schemeClr val="dk1"/>
                </a:solidFill>
                <a:latin typeface="Century Gothic" panose="020B0502020202020204" pitchFamily="34" charset="0"/>
                <a:ea typeface="Garamond"/>
                <a:cs typeface="Garamond"/>
                <a:sym typeface="Garamond"/>
              </a:rPr>
              <a:t>, Cassandra Morgan</a:t>
            </a:r>
            <a:endParaRPr lang="en-US" sz="2800" i="0" u="none" strike="noStrike" cap="none" baseline="0" dirty="0">
              <a:solidFill>
                <a:schemeClr val="dk1"/>
              </a:solidFill>
              <a:latin typeface="Century Gothic" panose="020B0502020202020204" pitchFamily="34" charset="0"/>
              <a:ea typeface="Garamond"/>
              <a:cs typeface="Garamond"/>
              <a:sym typeface="Garamond"/>
            </a:endParaRPr>
          </a:p>
        </p:txBody>
      </p:sp>
      <p:sp>
        <p:nvSpPr>
          <p:cNvPr id="19" name="Shape 19"/>
          <p:cNvSpPr txBox="1"/>
          <p:nvPr/>
        </p:nvSpPr>
        <p:spPr>
          <a:xfrm>
            <a:off x="8401048" y="28396110"/>
            <a:ext cx="7952875" cy="5760720"/>
          </a:xfrm>
          <a:prstGeom prst="rect">
            <a:avLst/>
          </a:prstGeom>
          <a:noFill/>
          <a:ln>
            <a:noFill/>
          </a:ln>
        </p:spPr>
        <p:txBody>
          <a:bodyPr lIns="91425" tIns="45700" rIns="91425" bIns="45700" anchor="ctr" anchorCtr="0">
            <a:noAutofit/>
          </a:bodyPr>
          <a:lstStyle/>
          <a:p>
            <a:pPr algn="ctr"/>
            <a:r>
              <a:rPr lang="en-US" sz="3200" b="1" dirty="0">
                <a:solidFill>
                  <a:schemeClr val="bg2">
                    <a:lumMod val="50000"/>
                  </a:schemeClr>
                </a:solidFill>
                <a:latin typeface="Century Gothic"/>
                <a:ea typeface="Century Gothic"/>
                <a:cs typeface="Century Gothic"/>
                <a:sym typeface="Century Gothic"/>
              </a:rPr>
              <a:t>Virginia Institute of Marine Science </a:t>
            </a:r>
          </a:p>
          <a:p>
            <a:pPr algn="ctr"/>
            <a:r>
              <a:rPr lang="en-US" sz="2800" dirty="0">
                <a:solidFill>
                  <a:schemeClr val="bg2">
                    <a:lumMod val="50000"/>
                  </a:schemeClr>
                </a:solidFill>
                <a:latin typeface="Century Gothic"/>
                <a:ea typeface="Century Gothic"/>
                <a:cs typeface="Century Gothic"/>
                <a:sym typeface="Century Gothic"/>
              </a:rPr>
              <a:t>Kim </a:t>
            </a:r>
            <a:r>
              <a:rPr lang="en-US" sz="2800" dirty="0" smtClean="0">
                <a:solidFill>
                  <a:schemeClr val="bg2">
                    <a:lumMod val="50000"/>
                  </a:schemeClr>
                </a:solidFill>
                <a:latin typeface="Century Gothic"/>
                <a:ea typeface="Century Gothic"/>
                <a:cs typeface="Century Gothic"/>
                <a:sym typeface="Century Gothic"/>
              </a:rPr>
              <a:t>Reece</a:t>
            </a:r>
          </a:p>
          <a:p>
            <a:pPr algn="ctr"/>
            <a:r>
              <a:rPr lang="en-US" sz="2800" dirty="0" smtClean="0">
                <a:solidFill>
                  <a:schemeClr val="bg2">
                    <a:lumMod val="50000"/>
                  </a:schemeClr>
                </a:solidFill>
                <a:latin typeface="Century Gothic"/>
                <a:ea typeface="Century Gothic"/>
                <a:cs typeface="Century Gothic"/>
                <a:sym typeface="Century Gothic"/>
              </a:rPr>
              <a:t>Jian </a:t>
            </a:r>
            <a:r>
              <a:rPr lang="en-US" sz="2800" dirty="0" err="1" smtClean="0">
                <a:solidFill>
                  <a:schemeClr val="bg2">
                    <a:lumMod val="50000"/>
                  </a:schemeClr>
                </a:solidFill>
                <a:latin typeface="Century Gothic"/>
                <a:ea typeface="Century Gothic"/>
                <a:cs typeface="Century Gothic"/>
                <a:sym typeface="Century Gothic"/>
              </a:rPr>
              <a:t>Shian</a:t>
            </a:r>
            <a:endParaRPr lang="en-US" sz="2800" dirty="0" smtClean="0">
              <a:solidFill>
                <a:schemeClr val="bg2">
                  <a:lumMod val="50000"/>
                </a:schemeClr>
              </a:solidFill>
              <a:latin typeface="Century Gothic"/>
              <a:ea typeface="Century Gothic"/>
              <a:cs typeface="Century Gothic"/>
              <a:sym typeface="Century Gothic"/>
            </a:endParaRPr>
          </a:p>
          <a:p>
            <a:pPr algn="ctr"/>
            <a:r>
              <a:rPr lang="en-US" sz="2800" dirty="0" smtClean="0">
                <a:solidFill>
                  <a:schemeClr val="bg2">
                    <a:lumMod val="50000"/>
                  </a:schemeClr>
                </a:solidFill>
                <a:latin typeface="Century Gothic"/>
                <a:ea typeface="Century Gothic"/>
                <a:cs typeface="Century Gothic"/>
                <a:sym typeface="Century Gothic"/>
              </a:rPr>
              <a:t>Wolf </a:t>
            </a:r>
            <a:r>
              <a:rPr lang="en-US" sz="2800" dirty="0" err="1">
                <a:solidFill>
                  <a:schemeClr val="bg2">
                    <a:lumMod val="50000"/>
                  </a:schemeClr>
                </a:solidFill>
                <a:latin typeface="Century Gothic"/>
                <a:ea typeface="Century Gothic"/>
                <a:cs typeface="Century Gothic"/>
                <a:sym typeface="Century Gothic"/>
              </a:rPr>
              <a:t>Vogelbein</a:t>
            </a:r>
            <a:endParaRPr lang="en-US" sz="2800" dirty="0">
              <a:solidFill>
                <a:schemeClr val="bg2">
                  <a:lumMod val="50000"/>
                </a:schemeClr>
              </a:solidFill>
              <a:latin typeface="Century Gothic"/>
              <a:ea typeface="Century Gothic"/>
              <a:cs typeface="Century Gothic"/>
              <a:sym typeface="Century Gothic"/>
            </a:endParaRPr>
          </a:p>
          <a:p>
            <a:pPr algn="ctr"/>
            <a:endParaRPr lang="en-US" sz="3200" dirty="0">
              <a:solidFill>
                <a:schemeClr val="bg2">
                  <a:lumMod val="50000"/>
                </a:schemeClr>
              </a:solidFill>
              <a:latin typeface="Century Gothic"/>
              <a:ea typeface="Century Gothic"/>
              <a:cs typeface="Century Gothic"/>
              <a:sym typeface="Century Gothic"/>
            </a:endParaRPr>
          </a:p>
          <a:p>
            <a:pPr algn="ctr"/>
            <a:r>
              <a:rPr lang="en-US" sz="3200" b="1" dirty="0" smtClean="0">
                <a:solidFill>
                  <a:schemeClr val="bg2">
                    <a:lumMod val="50000"/>
                  </a:schemeClr>
                </a:solidFill>
                <a:latin typeface="Century Gothic"/>
                <a:ea typeface="Century Gothic"/>
                <a:cs typeface="Century Gothic"/>
                <a:sym typeface="Century Gothic"/>
              </a:rPr>
              <a:t>Virginia </a:t>
            </a:r>
            <a:r>
              <a:rPr lang="en-US" sz="3200" b="1" dirty="0">
                <a:solidFill>
                  <a:schemeClr val="bg2">
                    <a:lumMod val="50000"/>
                  </a:schemeClr>
                </a:solidFill>
                <a:latin typeface="Century Gothic"/>
                <a:ea typeface="Century Gothic"/>
                <a:cs typeface="Century Gothic"/>
                <a:sym typeface="Century Gothic"/>
              </a:rPr>
              <a:t>Department </a:t>
            </a:r>
            <a:r>
              <a:rPr lang="en-US" sz="3200" b="1" dirty="0" smtClean="0">
                <a:solidFill>
                  <a:schemeClr val="bg2">
                    <a:lumMod val="50000"/>
                  </a:schemeClr>
                </a:solidFill>
                <a:latin typeface="Century Gothic"/>
                <a:ea typeface="Century Gothic"/>
                <a:cs typeface="Century Gothic"/>
                <a:sym typeface="Century Gothic"/>
              </a:rPr>
              <a:t>of Environmental Quality</a:t>
            </a:r>
          </a:p>
          <a:p>
            <a:pPr algn="ctr"/>
            <a:r>
              <a:rPr lang="en-US" sz="2800" dirty="0" smtClean="0">
                <a:solidFill>
                  <a:schemeClr val="bg2">
                    <a:lumMod val="50000"/>
                  </a:schemeClr>
                </a:solidFill>
                <a:latin typeface="Century Gothic"/>
                <a:ea typeface="Century Gothic"/>
                <a:cs typeface="Century Gothic"/>
                <a:sym typeface="Century Gothic"/>
              </a:rPr>
              <a:t>John Kennedy</a:t>
            </a:r>
          </a:p>
          <a:p>
            <a:pPr algn="ctr"/>
            <a:r>
              <a:rPr lang="en-US" sz="2800" dirty="0" smtClean="0">
                <a:solidFill>
                  <a:schemeClr val="bg2">
                    <a:lumMod val="50000"/>
                  </a:schemeClr>
                </a:solidFill>
                <a:latin typeface="Century Gothic"/>
                <a:ea typeface="Century Gothic"/>
                <a:cs typeface="Century Gothic"/>
                <a:sym typeface="Century Gothic"/>
              </a:rPr>
              <a:t>Tish Robertson</a:t>
            </a:r>
          </a:p>
          <a:p>
            <a:pPr algn="ctr"/>
            <a:r>
              <a:rPr lang="en-US" sz="2800" dirty="0" smtClean="0">
                <a:solidFill>
                  <a:schemeClr val="bg2">
                    <a:lumMod val="50000"/>
                  </a:schemeClr>
                </a:solidFill>
                <a:latin typeface="Century Gothic"/>
                <a:ea typeface="Century Gothic"/>
                <a:cs typeface="Century Gothic"/>
                <a:sym typeface="Century Gothic"/>
              </a:rPr>
              <a:t>Anne </a:t>
            </a:r>
            <a:r>
              <a:rPr lang="en-US" sz="2800" dirty="0" err="1">
                <a:solidFill>
                  <a:schemeClr val="bg2">
                    <a:lumMod val="50000"/>
                  </a:schemeClr>
                </a:solidFill>
                <a:latin typeface="Century Gothic"/>
                <a:ea typeface="Century Gothic"/>
                <a:cs typeface="Century Gothic"/>
                <a:sym typeface="Century Gothic"/>
              </a:rPr>
              <a:t>Schlegal</a:t>
            </a:r>
            <a:endParaRPr lang="en-US" sz="2800" dirty="0">
              <a:solidFill>
                <a:schemeClr val="bg2">
                  <a:lumMod val="50000"/>
                </a:schemeClr>
              </a:solidFill>
              <a:latin typeface="Century Gothic"/>
              <a:ea typeface="Century Gothic"/>
              <a:cs typeface="Century Gothic"/>
              <a:sym typeface="Century Gothic"/>
            </a:endParaRPr>
          </a:p>
        </p:txBody>
      </p:sp>
      <p:sp>
        <p:nvSpPr>
          <p:cNvPr id="22" name="Shape 22"/>
          <p:cNvSpPr txBox="1"/>
          <p:nvPr/>
        </p:nvSpPr>
        <p:spPr>
          <a:xfrm>
            <a:off x="17451100" y="22427633"/>
            <a:ext cx="9066499" cy="4975792"/>
          </a:xfrm>
          <a:prstGeom prst="rect">
            <a:avLst/>
          </a:prstGeom>
          <a:noFill/>
          <a:ln>
            <a:noFill/>
          </a:ln>
        </p:spPr>
        <p:txBody>
          <a:bodyPr lIns="91425" tIns="45700" rIns="91425" bIns="45700" anchor="t" anchorCtr="0">
            <a:noAutofit/>
          </a:bodyPr>
          <a:lstStyle/>
          <a:p>
            <a:pPr marR="0" lvl="0" algn="l" rtl="0">
              <a:lnSpc>
                <a:spcPct val="90000"/>
              </a:lnSpc>
              <a:spcBef>
                <a:spcPts val="0"/>
              </a:spcBef>
              <a:buClr>
                <a:schemeClr val="accent1"/>
              </a:buClr>
              <a:buSzPct val="100000"/>
            </a:pPr>
            <a:endParaRPr lang="en-US" sz="2700" dirty="0">
              <a:solidFill>
                <a:schemeClr val="bg2">
                  <a:lumMod val="50000"/>
                </a:schemeClr>
              </a:solidFill>
              <a:latin typeface="Century Gothic" panose="020B0502020202020204" pitchFamily="34" charset="0"/>
              <a:ea typeface="Garamond"/>
              <a:cs typeface="Garamond"/>
              <a:sym typeface="Garamond"/>
            </a:endParaRPr>
          </a:p>
          <a:p>
            <a:pPr marR="0" lvl="0" algn="l" rtl="0">
              <a:lnSpc>
                <a:spcPct val="90000"/>
              </a:lnSpc>
              <a:spcBef>
                <a:spcPts val="0"/>
              </a:spcBef>
              <a:buClr>
                <a:schemeClr val="accent1"/>
              </a:buClr>
              <a:buSzPct val="100000"/>
              <a:buFont typeface="Arial" pitchFamily="34" charset="0"/>
              <a:buChar char="•"/>
            </a:pPr>
            <a:r>
              <a:rPr lang="en-US" sz="2700" b="0" i="0" u="none" strike="noStrike" cap="none" baseline="0" dirty="0" smtClean="0">
                <a:solidFill>
                  <a:schemeClr val="bg2">
                    <a:lumMod val="50000"/>
                  </a:schemeClr>
                </a:solidFill>
                <a:latin typeface="Century Gothic" panose="020B0502020202020204" pitchFamily="34" charset="0"/>
                <a:ea typeface="Garamond"/>
                <a:cs typeface="Garamond"/>
                <a:sym typeface="Garamond"/>
              </a:rPr>
              <a:t>In the Chesapeake Bay</a:t>
            </a:r>
            <a:r>
              <a:rPr lang="en-US" sz="2700" b="0" i="0" u="none" strike="noStrike" cap="none" dirty="0" smtClean="0">
                <a:solidFill>
                  <a:schemeClr val="bg2">
                    <a:lumMod val="50000"/>
                  </a:schemeClr>
                </a:solidFill>
                <a:latin typeface="Century Gothic" panose="020B0502020202020204" pitchFamily="34" charset="0"/>
                <a:ea typeface="Garamond"/>
                <a:cs typeface="Garamond"/>
                <a:sym typeface="Garamond"/>
              </a:rPr>
              <a:t> </a:t>
            </a:r>
            <a:r>
              <a:rPr lang="en-US" sz="2700" dirty="0" smtClean="0">
                <a:solidFill>
                  <a:schemeClr val="bg2">
                    <a:lumMod val="50000"/>
                  </a:schemeClr>
                </a:solidFill>
                <a:latin typeface="Century Gothic" panose="020B0502020202020204" pitchFamily="34" charset="0"/>
                <a:ea typeface="Garamond"/>
                <a:cs typeface="Garamond"/>
                <a:sym typeface="Garamond"/>
              </a:rPr>
              <a:t>watershed….</a:t>
            </a:r>
          </a:p>
          <a:p>
            <a:pPr marR="0" lvl="0" algn="l" rtl="0">
              <a:lnSpc>
                <a:spcPct val="90000"/>
              </a:lnSpc>
              <a:spcBef>
                <a:spcPts val="0"/>
              </a:spcBef>
              <a:buClr>
                <a:schemeClr val="accent1"/>
              </a:buClr>
              <a:buSzPct val="100000"/>
              <a:buFont typeface="Arial" pitchFamily="34" charset="0"/>
              <a:buChar char="•"/>
            </a:pPr>
            <a:endParaRPr lang="en-US" sz="2700" b="0" i="0" u="none" strike="noStrike" cap="none" baseline="0" dirty="0">
              <a:solidFill>
                <a:schemeClr val="bg2">
                  <a:lumMod val="50000"/>
                </a:schemeClr>
              </a:solidFill>
              <a:latin typeface="Century Gothic" panose="020B0502020202020204" pitchFamily="34" charset="0"/>
              <a:ea typeface="Garamond"/>
              <a:cs typeface="Garamond"/>
              <a:sym typeface="Garamond"/>
            </a:endParaRPr>
          </a:p>
          <a:p>
            <a:pPr marR="0" lvl="0" algn="l" rtl="0">
              <a:lnSpc>
                <a:spcPct val="90000"/>
              </a:lnSpc>
              <a:spcBef>
                <a:spcPts val="0"/>
              </a:spcBef>
              <a:buClr>
                <a:schemeClr val="accent1"/>
              </a:buClr>
              <a:buSzPct val="100000"/>
              <a:buFont typeface="Arial" pitchFamily="34" charset="0"/>
              <a:buChar char="•"/>
            </a:pPr>
            <a:r>
              <a:rPr lang="en-US" sz="2700" dirty="0" smtClean="0">
                <a:solidFill>
                  <a:schemeClr val="bg2">
                    <a:lumMod val="50000"/>
                  </a:schemeClr>
                </a:solidFill>
                <a:latin typeface="Century Gothic" panose="020B0502020202020204" pitchFamily="34" charset="0"/>
                <a:ea typeface="Garamond"/>
                <a:cs typeface="Garamond"/>
                <a:sym typeface="Garamond"/>
              </a:rPr>
              <a:t>Based upon analysis of data, the highest chlorophyll concentrations are seen in the months of xyz</a:t>
            </a:r>
          </a:p>
          <a:p>
            <a:pPr marR="0" lvl="0" algn="l" rtl="0">
              <a:lnSpc>
                <a:spcPct val="90000"/>
              </a:lnSpc>
              <a:spcBef>
                <a:spcPts val="0"/>
              </a:spcBef>
              <a:buClr>
                <a:schemeClr val="accent1"/>
              </a:buClr>
              <a:buSzPct val="100000"/>
              <a:buFont typeface="Arial" pitchFamily="34" charset="0"/>
              <a:buChar char="•"/>
            </a:pPr>
            <a:endParaRPr lang="en-US" sz="2700" dirty="0" smtClean="0">
              <a:solidFill>
                <a:schemeClr val="bg2">
                  <a:lumMod val="50000"/>
                </a:schemeClr>
              </a:solidFill>
              <a:latin typeface="Century Gothic" panose="020B0502020202020204" pitchFamily="34" charset="0"/>
              <a:ea typeface="Garamond"/>
              <a:cs typeface="Garamond"/>
              <a:sym typeface="Garamond"/>
            </a:endParaRPr>
          </a:p>
          <a:p>
            <a:pPr marR="0" lvl="0" algn="l" rtl="0">
              <a:lnSpc>
                <a:spcPct val="90000"/>
              </a:lnSpc>
              <a:spcBef>
                <a:spcPts val="0"/>
              </a:spcBef>
              <a:buClr>
                <a:schemeClr val="accent1"/>
              </a:buClr>
              <a:buSzPct val="100000"/>
              <a:buFont typeface="Arial" pitchFamily="34" charset="0"/>
              <a:buChar char="•"/>
            </a:pPr>
            <a:r>
              <a:rPr lang="en-US" sz="2700" dirty="0" smtClean="0">
                <a:solidFill>
                  <a:schemeClr val="bg2">
                    <a:lumMod val="50000"/>
                  </a:schemeClr>
                </a:solidFill>
                <a:latin typeface="Century Gothic" panose="020B0502020202020204" pitchFamily="34" charset="0"/>
                <a:ea typeface="Garamond"/>
                <a:cs typeface="Garamond"/>
                <a:sym typeface="Garamond"/>
              </a:rPr>
              <a:t>Future work utilizing remote sensing for identifying chlorophyll… </a:t>
            </a:r>
          </a:p>
          <a:p>
            <a:pPr marR="0" lvl="0" algn="l" rtl="0">
              <a:lnSpc>
                <a:spcPct val="90000"/>
              </a:lnSpc>
              <a:spcBef>
                <a:spcPts val="0"/>
              </a:spcBef>
              <a:buClr>
                <a:schemeClr val="accent1"/>
              </a:buClr>
              <a:buSzPct val="100000"/>
            </a:pPr>
            <a:endParaRPr lang="en-US" sz="2700" b="0" i="0" u="none" strike="noStrike" cap="none" baseline="0" dirty="0">
              <a:solidFill>
                <a:schemeClr val="dk1"/>
              </a:solidFill>
              <a:latin typeface="Garamond"/>
              <a:ea typeface="Garamond"/>
              <a:cs typeface="Garamond"/>
              <a:sym typeface="Garamond"/>
            </a:endParaRPr>
          </a:p>
        </p:txBody>
      </p:sp>
      <p:sp>
        <p:nvSpPr>
          <p:cNvPr id="24" name="Shape 24"/>
          <p:cNvSpPr txBox="1"/>
          <p:nvPr/>
        </p:nvSpPr>
        <p:spPr>
          <a:xfrm>
            <a:off x="18288000" y="13251150"/>
            <a:ext cx="8229600" cy="283464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endParaRPr lang="en-US" sz="2700" b="0" i="0" u="none" strike="noStrike" cap="none" baseline="0" dirty="0">
              <a:solidFill>
                <a:schemeClr val="dk1"/>
              </a:solidFill>
              <a:latin typeface="Garamond"/>
              <a:ea typeface="Garamond"/>
              <a:cs typeface="Garamond"/>
              <a:sym typeface="Garamond"/>
            </a:endParaRPr>
          </a:p>
        </p:txBody>
      </p:sp>
      <p:sp>
        <p:nvSpPr>
          <p:cNvPr id="26" name="Shape 26"/>
          <p:cNvSpPr txBox="1"/>
          <p:nvPr/>
        </p:nvSpPr>
        <p:spPr>
          <a:xfrm>
            <a:off x="914400" y="6243410"/>
            <a:ext cx="15386583" cy="5780192"/>
          </a:xfrm>
          <a:prstGeom prst="rect">
            <a:avLst/>
          </a:prstGeom>
          <a:noFill/>
          <a:ln>
            <a:noFill/>
          </a:ln>
        </p:spPr>
        <p:txBody>
          <a:bodyPr lIns="91425" tIns="45700" rIns="91425" bIns="45700" anchor="t" anchorCtr="0">
            <a:noAutofit/>
          </a:bodyPr>
          <a:lstStyle/>
          <a:p>
            <a:pPr lvl="0">
              <a:lnSpc>
                <a:spcPct val="90000"/>
              </a:lnSpc>
              <a:buClr>
                <a:schemeClr val="dk1"/>
              </a:buClr>
              <a:buSzPct val="25000"/>
            </a:pPr>
            <a:r>
              <a:rPr lang="en-US" sz="2800" strike="sngStrike" dirty="0">
                <a:solidFill>
                  <a:srgbClr val="FF0000"/>
                </a:solidFill>
                <a:latin typeface="Century Gothic" panose="020B0502020202020204" pitchFamily="34" charset="0"/>
              </a:rPr>
              <a:t>A Harmful Algal Bloom (HAB) is a high concentration of microscopic algae which has a negative impact on the environment. </a:t>
            </a:r>
            <a:r>
              <a:rPr lang="en-US" sz="2800" strike="sngStrike" dirty="0" smtClean="0">
                <a:solidFill>
                  <a:srgbClr val="FF0000"/>
                </a:solidFill>
                <a:latin typeface="Century Gothic" panose="020B0502020202020204" pitchFamily="34" charset="0"/>
              </a:rPr>
              <a:t>Harmful algal bloom species have </a:t>
            </a:r>
            <a:r>
              <a:rPr lang="en-US" sz="2800" strike="sngStrike" dirty="0">
                <a:solidFill>
                  <a:srgbClr val="FF0000"/>
                </a:solidFill>
                <a:latin typeface="Century Gothic" panose="020B0502020202020204" pitchFamily="34" charset="0"/>
              </a:rPr>
              <a:t>had an increasing ecological impact on the Chesapeake Bay Watershed where they disrupt water chemistry, kill fish and cause human illness</a:t>
            </a:r>
            <a:r>
              <a:rPr lang="en-US" sz="2800" strike="sngStrike" dirty="0" smtClean="0">
                <a:solidFill>
                  <a:srgbClr val="FF0000"/>
                </a:solidFill>
                <a:latin typeface="Century Gothic" panose="020B0502020202020204" pitchFamily="34" charset="0"/>
              </a:rPr>
              <a:t>. </a:t>
            </a:r>
            <a:r>
              <a:rPr lang="en-US" sz="2800" strike="sngStrike" dirty="0">
                <a:solidFill>
                  <a:srgbClr val="FF0000"/>
                </a:solidFill>
                <a:latin typeface="Century Gothic" panose="020B0502020202020204" pitchFamily="34" charset="0"/>
              </a:rPr>
              <a:t>In Virginia, scientists from Virginia Institute of Marine Science and Old Dominion University monitor HABs and their effect on water quality; however, these groups lack a method to monitor HABs in real time</a:t>
            </a:r>
            <a:r>
              <a:rPr lang="en-US" sz="2800" strike="sngStrike" dirty="0" smtClean="0">
                <a:solidFill>
                  <a:srgbClr val="FF0000"/>
                </a:solidFill>
                <a:latin typeface="Century Gothic" panose="020B0502020202020204" pitchFamily="34" charset="0"/>
              </a:rPr>
              <a:t>. This </a:t>
            </a:r>
            <a:r>
              <a:rPr lang="en-US" sz="2800" strike="sngStrike" dirty="0">
                <a:solidFill>
                  <a:srgbClr val="FF0000"/>
                </a:solidFill>
                <a:latin typeface="Century Gothic" panose="020B0502020202020204" pitchFamily="34" charset="0"/>
              </a:rPr>
              <a:t>limits the ability to document associated water quality conditions and predict future blooms. Band reflectance values from Landsat 8 Surface Reflectance data (USGS Earth Explorer) and MODIS Chlorophyll imagery (NOAA </a:t>
            </a:r>
            <a:r>
              <a:rPr lang="en-US" sz="2800" strike="sngStrike" dirty="0" err="1">
                <a:solidFill>
                  <a:srgbClr val="FF0000"/>
                </a:solidFill>
                <a:latin typeface="Century Gothic" panose="020B0502020202020204" pitchFamily="34" charset="0"/>
              </a:rPr>
              <a:t>CoastWatch</a:t>
            </a:r>
            <a:r>
              <a:rPr lang="en-US" sz="2800" strike="sngStrike" dirty="0">
                <a:solidFill>
                  <a:srgbClr val="FF0000"/>
                </a:solidFill>
                <a:latin typeface="Century Gothic" panose="020B0502020202020204" pitchFamily="34" charset="0"/>
              </a:rPr>
              <a:t>) were cross calibrated to create a regression model that calculated concentrations of chlorophyll. Calculations were verified </a:t>
            </a:r>
            <a:r>
              <a:rPr lang="en-US" sz="2800" strike="sngStrike" dirty="0" smtClean="0">
                <a:solidFill>
                  <a:srgbClr val="FF0000"/>
                </a:solidFill>
                <a:latin typeface="Century Gothic" panose="020B0502020202020204" pitchFamily="34" charset="0"/>
              </a:rPr>
              <a:t>with </a:t>
            </a:r>
            <a:r>
              <a:rPr lang="en-US" sz="2800" strike="sngStrike" dirty="0">
                <a:solidFill>
                  <a:srgbClr val="FF0000"/>
                </a:solidFill>
                <a:latin typeface="Century Gothic" panose="020B0502020202020204" pitchFamily="34" charset="0"/>
              </a:rPr>
              <a:t>in situ measurements from the Virginia Estuarine and Coastal Observing System</a:t>
            </a:r>
            <a:r>
              <a:rPr lang="en-US" sz="2800" strike="sngStrike" dirty="0" smtClean="0">
                <a:solidFill>
                  <a:srgbClr val="FF0000"/>
                </a:solidFill>
                <a:latin typeface="Century Gothic" panose="020B0502020202020204" pitchFamily="34" charset="0"/>
              </a:rPr>
              <a:t>. </a:t>
            </a:r>
            <a:r>
              <a:rPr lang="en-US" sz="2800" strike="sngStrike" dirty="0">
                <a:solidFill>
                  <a:srgbClr val="FF0000"/>
                </a:solidFill>
                <a:latin typeface="Century Gothic" panose="020B0502020202020204" pitchFamily="34" charset="0"/>
              </a:rPr>
              <a:t>Imagery produced with the Chlorophyll-A calculation model will allow </a:t>
            </a:r>
            <a:r>
              <a:rPr lang="en-US" sz="2800" strike="sngStrike" dirty="0" smtClean="0">
                <a:solidFill>
                  <a:srgbClr val="FF0000"/>
                </a:solidFill>
                <a:latin typeface="Century Gothic" panose="020B0502020202020204" pitchFamily="34" charset="0"/>
              </a:rPr>
              <a:t>VIMS </a:t>
            </a:r>
            <a:r>
              <a:rPr lang="en-US" sz="2800" strike="sngStrike" dirty="0">
                <a:solidFill>
                  <a:srgbClr val="FF0000"/>
                </a:solidFill>
                <a:latin typeface="Century Gothic" panose="020B0502020202020204" pitchFamily="34" charset="0"/>
              </a:rPr>
              <a:t>and ODU scientists to assess the timing, magnitude, duration and frequency of HABs in Virginia’s Chesapeake watershed and to predict the environmental and water quality conditions that favor bloom development. </a:t>
            </a:r>
            <a:endParaRPr lang="en-US" sz="2800" b="0" i="0" u="none" strike="sngStrike" cap="none" baseline="0" dirty="0">
              <a:solidFill>
                <a:srgbClr val="FF0000"/>
              </a:solidFill>
              <a:latin typeface="Century Gothic" panose="020B0502020202020204" pitchFamily="34" charset="0"/>
              <a:ea typeface="Garamond"/>
              <a:cs typeface="Garamond"/>
              <a:sym typeface="Garamond"/>
            </a:endParaRPr>
          </a:p>
        </p:txBody>
      </p:sp>
      <p:sp>
        <p:nvSpPr>
          <p:cNvPr id="27" name="Shape 27"/>
          <p:cNvSpPr txBox="1"/>
          <p:nvPr/>
        </p:nvSpPr>
        <p:spPr>
          <a:xfrm>
            <a:off x="17325472" y="6243410"/>
            <a:ext cx="9192128" cy="4889442"/>
          </a:xfrm>
          <a:prstGeom prst="rect">
            <a:avLst/>
          </a:prstGeom>
          <a:noFill/>
          <a:ln>
            <a:noFill/>
          </a:ln>
        </p:spPr>
        <p:txBody>
          <a:bodyPr lIns="91425" tIns="45700" rIns="91425" bIns="45700" anchor="t" anchorCtr="0">
            <a:noAutofit/>
          </a:bodyPr>
          <a:lstStyle/>
          <a:p>
            <a:pPr marL="457200" indent="-457200" fontAlgn="base">
              <a:buFont typeface="Arial" panose="020B0604020202020204" pitchFamily="34" charset="0"/>
              <a:buChar char="•"/>
            </a:pPr>
            <a:r>
              <a:rPr lang="en-US" sz="2800" dirty="0">
                <a:solidFill>
                  <a:schemeClr val="bg2">
                    <a:lumMod val="50000"/>
                  </a:schemeClr>
                </a:solidFill>
                <a:latin typeface="Century Gothic" panose="020B0502020202020204" pitchFamily="34" charset="0"/>
              </a:rPr>
              <a:t>Create tools that will allow partners to easily process Landsat 8 OLI/TIRS data to show </a:t>
            </a:r>
            <a:r>
              <a:rPr lang="en-US" sz="2800" dirty="0" smtClean="0">
                <a:solidFill>
                  <a:schemeClr val="bg2">
                    <a:lumMod val="50000"/>
                  </a:schemeClr>
                </a:solidFill>
                <a:latin typeface="Century Gothic" panose="020B0502020202020204" pitchFamily="34" charset="0"/>
              </a:rPr>
              <a:t>chlorophyll </a:t>
            </a:r>
            <a:r>
              <a:rPr lang="en-US" sz="2800" dirty="0">
                <a:solidFill>
                  <a:schemeClr val="bg2">
                    <a:lumMod val="50000"/>
                  </a:schemeClr>
                </a:solidFill>
                <a:latin typeface="Century Gothic" panose="020B0502020202020204" pitchFamily="34" charset="0"/>
              </a:rPr>
              <a:t>estimates at 30 meter </a:t>
            </a:r>
            <a:r>
              <a:rPr lang="en-US" sz="2800" dirty="0" smtClean="0">
                <a:solidFill>
                  <a:schemeClr val="bg2">
                    <a:lumMod val="50000"/>
                  </a:schemeClr>
                </a:solidFill>
                <a:latin typeface="Century Gothic" panose="020B0502020202020204" pitchFamily="34" charset="0"/>
              </a:rPr>
              <a:t>resolution</a:t>
            </a:r>
          </a:p>
          <a:p>
            <a:pPr fontAlgn="base"/>
            <a:endParaRPr lang="en-US" sz="2800" dirty="0">
              <a:solidFill>
                <a:schemeClr val="bg2">
                  <a:lumMod val="50000"/>
                </a:schemeClr>
              </a:solidFill>
              <a:latin typeface="Century Gothic" panose="020B0502020202020204" pitchFamily="34" charset="0"/>
            </a:endParaRPr>
          </a:p>
          <a:p>
            <a:pPr marL="457200" indent="-457200" fontAlgn="base">
              <a:buFont typeface="Arial" panose="020B0604020202020204" pitchFamily="34" charset="0"/>
              <a:buChar char="•"/>
            </a:pPr>
            <a:r>
              <a:rPr lang="en-US" sz="2800" dirty="0" smtClean="0">
                <a:solidFill>
                  <a:schemeClr val="bg2">
                    <a:lumMod val="50000"/>
                  </a:schemeClr>
                </a:solidFill>
                <a:latin typeface="Century Gothic" panose="020B0502020202020204" pitchFamily="34" charset="0"/>
              </a:rPr>
              <a:t>Identify </a:t>
            </a:r>
            <a:r>
              <a:rPr lang="en-US" sz="2800" dirty="0">
                <a:solidFill>
                  <a:schemeClr val="bg2">
                    <a:lumMod val="50000"/>
                  </a:schemeClr>
                </a:solidFill>
                <a:latin typeface="Century Gothic" panose="020B0502020202020204" pitchFamily="34" charset="0"/>
              </a:rPr>
              <a:t>potential sampling locations based on estimated chlorophyll </a:t>
            </a:r>
            <a:r>
              <a:rPr lang="en-US" sz="2800" dirty="0" smtClean="0">
                <a:solidFill>
                  <a:schemeClr val="bg2">
                    <a:lumMod val="50000"/>
                  </a:schemeClr>
                </a:solidFill>
                <a:latin typeface="Century Gothic" panose="020B0502020202020204" pitchFamily="34" charset="0"/>
              </a:rPr>
              <a:t>concentrations</a:t>
            </a:r>
          </a:p>
          <a:p>
            <a:pPr fontAlgn="base"/>
            <a:endParaRPr lang="en-US" sz="2800" dirty="0">
              <a:solidFill>
                <a:schemeClr val="bg2">
                  <a:lumMod val="50000"/>
                </a:schemeClr>
              </a:solidFill>
              <a:latin typeface="Century Gothic" panose="020B0502020202020204" pitchFamily="34" charset="0"/>
            </a:endParaRPr>
          </a:p>
          <a:p>
            <a:pPr marL="457200" indent="-457200" fontAlgn="base">
              <a:buFont typeface="Arial" panose="020B0604020202020204" pitchFamily="34" charset="0"/>
              <a:buChar char="•"/>
            </a:pPr>
            <a:r>
              <a:rPr lang="en-US" sz="2800" dirty="0" smtClean="0">
                <a:solidFill>
                  <a:schemeClr val="bg2">
                    <a:lumMod val="50000"/>
                  </a:schemeClr>
                </a:solidFill>
                <a:latin typeface="Century Gothic" panose="020B0502020202020204" pitchFamily="34" charset="0"/>
              </a:rPr>
              <a:t>Provide </a:t>
            </a:r>
            <a:r>
              <a:rPr lang="en-US" sz="2800" dirty="0">
                <a:solidFill>
                  <a:schemeClr val="bg2">
                    <a:lumMod val="50000"/>
                  </a:schemeClr>
                </a:solidFill>
                <a:latin typeface="Century Gothic" panose="020B0502020202020204" pitchFamily="34" charset="0"/>
              </a:rPr>
              <a:t>a more comprehensive overview of Harmful Algal Bloom activity in the Chesapeake Bay Watershed</a:t>
            </a:r>
          </a:p>
          <a:p>
            <a:pPr marL="285750" indent="-285750" fontAlgn="base">
              <a:buFont typeface="Arial" panose="020B0604020202020204" pitchFamily="34" charset="0"/>
              <a:buChar char="•"/>
            </a:pPr>
            <a:endParaRPr lang="en-US" sz="2700" b="0" i="0" u="none" strike="noStrike" cap="none" baseline="0" dirty="0">
              <a:solidFill>
                <a:schemeClr val="dk1"/>
              </a:solidFill>
              <a:latin typeface="Garamond"/>
              <a:ea typeface="Garamond"/>
              <a:cs typeface="Garamond"/>
              <a:sym typeface="Garamond"/>
            </a:endParaRPr>
          </a:p>
        </p:txBody>
      </p:sp>
      <p:sp>
        <p:nvSpPr>
          <p:cNvPr id="28" name="Shape 28"/>
          <p:cNvSpPr txBox="1"/>
          <p:nvPr/>
        </p:nvSpPr>
        <p:spPr>
          <a:xfrm>
            <a:off x="914400" y="5487318"/>
            <a:ext cx="15386583" cy="7928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Abstract</a:t>
            </a:r>
          </a:p>
        </p:txBody>
      </p:sp>
      <p:sp>
        <p:nvSpPr>
          <p:cNvPr id="29" name="Shape 29"/>
          <p:cNvSpPr txBox="1"/>
          <p:nvPr/>
        </p:nvSpPr>
        <p:spPr>
          <a:xfrm>
            <a:off x="17325472" y="5504987"/>
            <a:ext cx="9192127" cy="838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Objectives</a:t>
            </a:r>
          </a:p>
        </p:txBody>
      </p:sp>
      <p:sp>
        <p:nvSpPr>
          <p:cNvPr id="30" name="Shape 30"/>
          <p:cNvSpPr txBox="1"/>
          <p:nvPr/>
        </p:nvSpPr>
        <p:spPr>
          <a:xfrm>
            <a:off x="914400" y="12517639"/>
            <a:ext cx="169164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Methodology</a:t>
            </a:r>
          </a:p>
        </p:txBody>
      </p:sp>
      <p:sp>
        <p:nvSpPr>
          <p:cNvPr id="31" name="Shape 31"/>
          <p:cNvSpPr txBox="1"/>
          <p:nvPr/>
        </p:nvSpPr>
        <p:spPr>
          <a:xfrm>
            <a:off x="17325473" y="11044806"/>
            <a:ext cx="9192127" cy="7477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Study Area</a:t>
            </a:r>
          </a:p>
        </p:txBody>
      </p:sp>
      <p:sp>
        <p:nvSpPr>
          <p:cNvPr id="32" name="Shape 32"/>
          <p:cNvSpPr txBox="1"/>
          <p:nvPr/>
        </p:nvSpPr>
        <p:spPr>
          <a:xfrm>
            <a:off x="17325472" y="18244308"/>
            <a:ext cx="9192127" cy="7680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Earth Observations</a:t>
            </a:r>
          </a:p>
        </p:txBody>
      </p:sp>
      <p:sp>
        <p:nvSpPr>
          <p:cNvPr id="33" name="Shape 33"/>
          <p:cNvSpPr txBox="1"/>
          <p:nvPr/>
        </p:nvSpPr>
        <p:spPr>
          <a:xfrm>
            <a:off x="914400" y="20830504"/>
            <a:ext cx="16916397"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a:solidFill>
                  <a:schemeClr val="accent1"/>
                </a:solidFill>
                <a:latin typeface="Century Gothic"/>
                <a:ea typeface="Century Gothic"/>
                <a:cs typeface="Century Gothic"/>
                <a:sym typeface="Century Gothic"/>
              </a:rPr>
              <a:t>Results</a:t>
            </a:r>
          </a:p>
        </p:txBody>
      </p:sp>
      <p:sp>
        <p:nvSpPr>
          <p:cNvPr id="34" name="Shape 34"/>
          <p:cNvSpPr txBox="1"/>
          <p:nvPr/>
        </p:nvSpPr>
        <p:spPr>
          <a:xfrm>
            <a:off x="17365375" y="21690179"/>
            <a:ext cx="9066499"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Conclusions</a:t>
            </a:r>
          </a:p>
        </p:txBody>
      </p:sp>
      <p:sp>
        <p:nvSpPr>
          <p:cNvPr id="35" name="Shape 35"/>
          <p:cNvSpPr txBox="1"/>
          <p:nvPr/>
        </p:nvSpPr>
        <p:spPr>
          <a:xfrm>
            <a:off x="17345025" y="2750070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Acknowledgements</a:t>
            </a:r>
          </a:p>
        </p:txBody>
      </p:sp>
      <p:sp>
        <p:nvSpPr>
          <p:cNvPr id="36" name="Shape 36"/>
          <p:cNvSpPr txBox="1"/>
          <p:nvPr/>
        </p:nvSpPr>
        <p:spPr>
          <a:xfrm>
            <a:off x="10086976" y="27557850"/>
            <a:ext cx="440055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Project Partners</a:t>
            </a:r>
          </a:p>
        </p:txBody>
      </p:sp>
      <p:sp>
        <p:nvSpPr>
          <p:cNvPr id="37" name="Shape 37"/>
          <p:cNvSpPr txBox="1"/>
          <p:nvPr/>
        </p:nvSpPr>
        <p:spPr>
          <a:xfrm>
            <a:off x="1028700" y="2755785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Team Members</a:t>
            </a:r>
          </a:p>
        </p:txBody>
      </p:sp>
      <p:pic>
        <p:nvPicPr>
          <p:cNvPr id="39" name="Shape 143"/>
          <p:cNvPicPr preferRelativeResize="0"/>
          <p:nvPr/>
        </p:nvPicPr>
        <p:blipFill>
          <a:blip r:embed="rId3">
            <a:alphaModFix/>
          </a:blip>
          <a:stretch>
            <a:fillRect/>
          </a:stretch>
        </p:blipFill>
        <p:spPr>
          <a:xfrm>
            <a:off x="17479675" y="18999260"/>
            <a:ext cx="4593042" cy="2572110"/>
          </a:xfrm>
          <a:prstGeom prst="rect">
            <a:avLst/>
          </a:prstGeom>
          <a:noFill/>
          <a:ln>
            <a:noFill/>
          </a:ln>
        </p:spPr>
      </p:pic>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86638" y="19141243"/>
            <a:ext cx="3609093" cy="2406061"/>
          </a:xfrm>
          <a:prstGeom prst="rect">
            <a:avLst/>
          </a:prstGeom>
        </p:spPr>
      </p:pic>
      <p:sp>
        <p:nvSpPr>
          <p:cNvPr id="4" name="TextBox 3"/>
          <p:cNvSpPr txBox="1"/>
          <p:nvPr/>
        </p:nvSpPr>
        <p:spPr>
          <a:xfrm>
            <a:off x="24122874" y="20797284"/>
            <a:ext cx="2623326" cy="553998"/>
          </a:xfrm>
          <a:prstGeom prst="rect">
            <a:avLst/>
          </a:prstGeom>
          <a:noFill/>
        </p:spPr>
        <p:txBody>
          <a:bodyPr wrap="square" rtlCol="0">
            <a:spAutoFit/>
          </a:bodyPr>
          <a:lstStyle/>
          <a:p>
            <a:r>
              <a:rPr lang="en-US" sz="3000" dirty="0">
                <a:solidFill>
                  <a:schemeClr val="bg2">
                    <a:lumMod val="50000"/>
                  </a:schemeClr>
                </a:solidFill>
                <a:latin typeface="Century Gothic" panose="020B0502020202020204" pitchFamily="34" charset="0"/>
              </a:rPr>
              <a:t>Aqua MODIS</a:t>
            </a:r>
          </a:p>
        </p:txBody>
      </p:sp>
      <p:sp>
        <p:nvSpPr>
          <p:cNvPr id="5" name="Rectangle 4"/>
          <p:cNvSpPr/>
          <p:nvPr/>
        </p:nvSpPr>
        <p:spPr>
          <a:xfrm>
            <a:off x="19832229" y="20829878"/>
            <a:ext cx="1983235" cy="553998"/>
          </a:xfrm>
          <a:prstGeom prst="rect">
            <a:avLst/>
          </a:prstGeom>
        </p:spPr>
        <p:txBody>
          <a:bodyPr wrap="none">
            <a:spAutoFit/>
          </a:bodyPr>
          <a:lstStyle/>
          <a:p>
            <a:r>
              <a:rPr lang="en-US" sz="3000" dirty="0" smtClean="0">
                <a:solidFill>
                  <a:schemeClr val="bg2">
                    <a:lumMod val="50000"/>
                  </a:schemeClr>
                </a:solidFill>
                <a:latin typeface="Century Gothic" panose="020B0502020202020204" pitchFamily="34" charset="0"/>
              </a:rPr>
              <a:t>Landsat 8</a:t>
            </a:r>
            <a:endParaRPr lang="en-US" sz="3000" dirty="0">
              <a:solidFill>
                <a:schemeClr val="bg2">
                  <a:lumMod val="50000"/>
                </a:schemeClr>
              </a:solidFill>
              <a:latin typeface="Century Gothic" panose="020B0502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116505656"/>
              </p:ext>
            </p:extLst>
          </p:nvPr>
        </p:nvGraphicFramePr>
        <p:xfrm>
          <a:off x="685800" y="4175844"/>
          <a:ext cx="26060400" cy="944880"/>
        </p:xfrm>
        <a:graphic>
          <a:graphicData uri="http://schemas.openxmlformats.org/drawingml/2006/table">
            <a:tbl>
              <a:tblPr firstRow="1" bandRow="1"/>
              <a:tblGrid>
                <a:gridCol w="13030200"/>
                <a:gridCol w="13030200"/>
              </a:tblGrid>
              <a:tr h="366145">
                <a:tc>
                  <a:txBody>
                    <a:bodyPr/>
                    <a:lstStyle/>
                    <a:p>
                      <a:pPr algn="ctr"/>
                      <a:r>
                        <a:rPr lang="en-US" sz="2500" dirty="0" smtClean="0">
                          <a:solidFill>
                            <a:schemeClr val="bg2">
                              <a:lumMod val="50000"/>
                            </a:schemeClr>
                          </a:solidFill>
                          <a:latin typeface="Century Gothic" panose="020B0502020202020204" pitchFamily="34" charset="0"/>
                        </a:rPr>
                        <a:t>Cassandra Morgan</a:t>
                      </a:r>
                      <a:endParaRPr lang="en-US" sz="2500" dirty="0">
                        <a:solidFill>
                          <a:schemeClr val="bg2">
                            <a:lumMod val="50000"/>
                          </a:schemeClr>
                        </a:solidFill>
                        <a:latin typeface="Century Gothic" panose="020B050202020202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2500" dirty="0" smtClean="0">
                          <a:solidFill>
                            <a:schemeClr val="bg2">
                              <a:lumMod val="50000"/>
                            </a:schemeClr>
                          </a:solidFill>
                          <a:latin typeface="Century Gothic" panose="020B0502020202020204" pitchFamily="34" charset="0"/>
                        </a:rPr>
                        <a:t>Sara </a:t>
                      </a:r>
                      <a:r>
                        <a:rPr lang="en-US" sz="2500" dirty="0" err="1" smtClean="0">
                          <a:solidFill>
                            <a:schemeClr val="bg2">
                              <a:lumMod val="50000"/>
                            </a:schemeClr>
                          </a:solidFill>
                          <a:latin typeface="Century Gothic" panose="020B0502020202020204" pitchFamily="34" charset="0"/>
                        </a:rPr>
                        <a:t>Lubkin</a:t>
                      </a:r>
                      <a:endParaRPr lang="en-US" sz="2500" dirty="0">
                        <a:solidFill>
                          <a:schemeClr val="bg2">
                            <a:lumMod val="50000"/>
                          </a:schemeClr>
                        </a:solidFill>
                        <a:latin typeface="Century Gothic" panose="020B050202020202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366145">
                <a:tc>
                  <a:txBody>
                    <a:bodyPr/>
                    <a:lstStyle/>
                    <a:p>
                      <a:pPr algn="ctr"/>
                      <a:r>
                        <a:rPr lang="en-US" sz="2500" strike="sngStrike" dirty="0" smtClean="0">
                          <a:solidFill>
                            <a:srgbClr val="FF0000"/>
                          </a:solidFill>
                          <a:latin typeface="Century Gothic" panose="020B0502020202020204" pitchFamily="34" charset="0"/>
                        </a:rPr>
                        <a:t>Virginia Commonwealth</a:t>
                      </a:r>
                      <a:r>
                        <a:rPr lang="en-US" sz="2500" strike="sngStrike" baseline="0" dirty="0" smtClean="0">
                          <a:solidFill>
                            <a:srgbClr val="FF0000"/>
                          </a:solidFill>
                          <a:latin typeface="Century Gothic" panose="020B0502020202020204" pitchFamily="34" charset="0"/>
                        </a:rPr>
                        <a:t> University</a:t>
                      </a:r>
                      <a:endParaRPr lang="en-US" sz="2500" strike="sngStrike" dirty="0">
                        <a:solidFill>
                          <a:srgbClr val="FF0000"/>
                        </a:solidFill>
                        <a:latin typeface="Century Gothic" panose="020B050202020202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2500" strike="sngStrike" dirty="0" smtClean="0">
                          <a:solidFill>
                            <a:srgbClr val="FF0000"/>
                          </a:solidFill>
                          <a:latin typeface="Century Gothic" panose="020B0502020202020204" pitchFamily="34" charset="0"/>
                        </a:rPr>
                        <a:t>University of Mary Washington</a:t>
                      </a:r>
                      <a:endParaRPr lang="en-US" sz="2500" strike="sngStrike" dirty="0">
                        <a:solidFill>
                          <a:srgbClr val="FF0000"/>
                        </a:solidFill>
                        <a:latin typeface="Century Gothic" panose="020B0502020202020204" pitchFamily="34"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sp>
        <p:nvSpPr>
          <p:cNvPr id="75" name="Shape 187"/>
          <p:cNvSpPr txBox="1">
            <a:spLocks/>
          </p:cNvSpPr>
          <p:nvPr/>
        </p:nvSpPr>
        <p:spPr>
          <a:xfrm>
            <a:off x="20005833" y="28707595"/>
            <a:ext cx="6454616" cy="1283757"/>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Font typeface="Century Gothic"/>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lgn="ctr">
              <a:lnSpc>
                <a:spcPct val="90000"/>
              </a:lnSpc>
              <a:buClr>
                <a:schemeClr val="dk1"/>
              </a:buClr>
              <a:buFont typeface="Arial"/>
              <a:buNone/>
            </a:pPr>
            <a:r>
              <a:rPr lang="en-US" sz="2500" b="1" dirty="0" smtClean="0">
                <a:solidFill>
                  <a:schemeClr val="bg2">
                    <a:lumMod val="50000"/>
                  </a:schemeClr>
                </a:solidFill>
                <a:latin typeface="Century Gothic"/>
                <a:ea typeface="Century Gothic"/>
                <a:cs typeface="Century Gothic"/>
                <a:sym typeface="Century Gothic"/>
              </a:rPr>
              <a:t>NASA DEVELOP National Science Advisor</a:t>
            </a:r>
          </a:p>
          <a:p>
            <a:pPr algn="ctr">
              <a:lnSpc>
                <a:spcPct val="90000"/>
              </a:lnSpc>
              <a:buClr>
                <a:schemeClr val="dk1"/>
              </a:buClr>
              <a:buFont typeface="Arial"/>
              <a:buNone/>
            </a:pPr>
            <a:r>
              <a:rPr lang="en-US" sz="2500" dirty="0" smtClean="0">
                <a:solidFill>
                  <a:schemeClr val="bg2">
                    <a:lumMod val="50000"/>
                  </a:schemeClr>
                </a:solidFill>
                <a:latin typeface="Century Gothic"/>
                <a:ea typeface="Century Gothic"/>
                <a:cs typeface="Century Gothic"/>
                <a:sym typeface="Century Gothic"/>
              </a:rPr>
              <a:t>Dr. Kenton Ross</a:t>
            </a:r>
            <a:endParaRPr lang="en-US" sz="2500" dirty="0">
              <a:solidFill>
                <a:schemeClr val="bg2">
                  <a:lumMod val="50000"/>
                </a:schemeClr>
              </a:solidFill>
              <a:latin typeface="Century Gothic"/>
              <a:ea typeface="Century Gothic"/>
              <a:cs typeface="Century Gothic"/>
              <a:sym typeface="Century Gothic"/>
            </a:endParaRPr>
          </a:p>
        </p:txBody>
      </p:sp>
      <p:sp>
        <p:nvSpPr>
          <p:cNvPr id="77" name="Shape 189"/>
          <p:cNvSpPr txBox="1">
            <a:spLocks/>
          </p:cNvSpPr>
          <p:nvPr/>
        </p:nvSpPr>
        <p:spPr>
          <a:xfrm>
            <a:off x="19920108" y="30330316"/>
            <a:ext cx="6454617" cy="3650730"/>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accent1"/>
              </a:buClr>
              <a:buFont typeface="Century Gothic"/>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lnSpc>
                <a:spcPct val="90000"/>
              </a:lnSpc>
              <a:buClr>
                <a:schemeClr val="dk1"/>
              </a:buClr>
              <a:buFont typeface="Arial"/>
              <a:buNone/>
            </a:pPr>
            <a:r>
              <a:rPr lang="en-US" sz="2500" b="1" dirty="0" smtClean="0">
                <a:solidFill>
                  <a:schemeClr val="bg2">
                    <a:lumMod val="50000"/>
                  </a:schemeClr>
                </a:solidFill>
                <a:latin typeface="Century Gothic"/>
                <a:ea typeface="Century Gothic"/>
                <a:cs typeface="Century Gothic"/>
                <a:sym typeface="Century Gothic"/>
              </a:rPr>
              <a:t>Virginia Deputy Secretary of Natural Resources for the Chesapeake Bay</a:t>
            </a:r>
          </a:p>
          <a:p>
            <a:pPr>
              <a:lnSpc>
                <a:spcPct val="90000"/>
              </a:lnSpc>
              <a:buClr>
                <a:schemeClr val="dk1"/>
              </a:buClr>
              <a:buFont typeface="Arial"/>
              <a:buNone/>
            </a:pPr>
            <a:r>
              <a:rPr lang="en-US" sz="2500" dirty="0" smtClean="0">
                <a:solidFill>
                  <a:schemeClr val="bg2">
                    <a:lumMod val="50000"/>
                  </a:schemeClr>
                </a:solidFill>
                <a:latin typeface="Century Gothic"/>
                <a:ea typeface="Century Gothic"/>
                <a:cs typeface="Century Gothic"/>
                <a:sym typeface="Century Gothic"/>
              </a:rPr>
              <a:t>Russ Baxter</a:t>
            </a:r>
          </a:p>
          <a:p>
            <a:pPr>
              <a:lnSpc>
                <a:spcPct val="90000"/>
              </a:lnSpc>
              <a:buClr>
                <a:schemeClr val="dk1"/>
              </a:buClr>
              <a:buFont typeface="Arial"/>
              <a:buNone/>
            </a:pPr>
            <a:endParaRPr lang="en-US" sz="2500" dirty="0" smtClean="0">
              <a:solidFill>
                <a:schemeClr val="bg2">
                  <a:lumMod val="50000"/>
                </a:schemeClr>
              </a:solidFill>
              <a:latin typeface="Century Gothic"/>
              <a:ea typeface="Century Gothic"/>
              <a:cs typeface="Century Gothic"/>
              <a:sym typeface="Century Gothic"/>
            </a:endParaRPr>
          </a:p>
          <a:p>
            <a:pPr>
              <a:lnSpc>
                <a:spcPct val="90000"/>
              </a:lnSpc>
              <a:buClr>
                <a:schemeClr val="dk1"/>
              </a:buClr>
              <a:buFont typeface="Arial"/>
              <a:buNone/>
            </a:pPr>
            <a:r>
              <a:rPr lang="en-US" sz="2500" b="1" dirty="0" smtClean="0">
                <a:solidFill>
                  <a:schemeClr val="bg2">
                    <a:lumMod val="50000"/>
                  </a:schemeClr>
                </a:solidFill>
                <a:latin typeface="Century Gothic"/>
                <a:ea typeface="Century Gothic"/>
                <a:cs typeface="Century Gothic"/>
                <a:sym typeface="Century Gothic"/>
              </a:rPr>
              <a:t>Dept. of Biological Sciences, Old Dominion University</a:t>
            </a:r>
          </a:p>
          <a:p>
            <a:pPr>
              <a:lnSpc>
                <a:spcPct val="90000"/>
              </a:lnSpc>
              <a:buClr>
                <a:schemeClr val="dk1"/>
              </a:buClr>
              <a:buFont typeface="Arial"/>
              <a:buNone/>
            </a:pPr>
            <a:r>
              <a:rPr lang="en-US" sz="2500" dirty="0" smtClean="0">
                <a:solidFill>
                  <a:schemeClr val="bg2">
                    <a:lumMod val="50000"/>
                  </a:schemeClr>
                </a:solidFill>
                <a:latin typeface="Century Gothic"/>
                <a:ea typeface="Century Gothic"/>
                <a:cs typeface="Century Gothic"/>
                <a:sym typeface="Century Gothic"/>
              </a:rPr>
              <a:t> Todd Egerton</a:t>
            </a:r>
          </a:p>
          <a:p>
            <a:pPr>
              <a:lnSpc>
                <a:spcPct val="90000"/>
              </a:lnSpc>
              <a:buClr>
                <a:schemeClr val="dk1"/>
              </a:buClr>
              <a:buFont typeface="Arial"/>
              <a:buNone/>
            </a:pPr>
            <a:endParaRPr lang="en-US" sz="2500" dirty="0" smtClean="0">
              <a:solidFill>
                <a:schemeClr val="bg2">
                  <a:lumMod val="50000"/>
                </a:schemeClr>
              </a:solidFill>
              <a:latin typeface="Century Gothic"/>
              <a:ea typeface="Century Gothic"/>
              <a:cs typeface="Century Gothic"/>
              <a:sym typeface="Century Gothic"/>
            </a:endParaRPr>
          </a:p>
          <a:p>
            <a:pPr>
              <a:lnSpc>
                <a:spcPct val="90000"/>
              </a:lnSpc>
              <a:buClr>
                <a:schemeClr val="dk1"/>
              </a:buClr>
              <a:buFont typeface="Arial"/>
              <a:buNone/>
            </a:pPr>
            <a:r>
              <a:rPr lang="en-US" sz="2500" b="1" dirty="0" smtClean="0">
                <a:solidFill>
                  <a:schemeClr val="bg2">
                    <a:lumMod val="50000"/>
                  </a:schemeClr>
                </a:solidFill>
                <a:latin typeface="Century Gothic"/>
                <a:ea typeface="Century Gothic"/>
                <a:cs typeface="Century Gothic"/>
                <a:sym typeface="Century Gothic"/>
              </a:rPr>
              <a:t>Hampton Roads Sanitation District</a:t>
            </a:r>
          </a:p>
          <a:p>
            <a:pPr>
              <a:lnSpc>
                <a:spcPct val="90000"/>
              </a:lnSpc>
              <a:buClr>
                <a:schemeClr val="dk1"/>
              </a:buClr>
              <a:buFont typeface="Arial"/>
              <a:buNone/>
            </a:pPr>
            <a:r>
              <a:rPr lang="en-US" sz="2500" dirty="0" smtClean="0">
                <a:solidFill>
                  <a:schemeClr val="bg2">
                    <a:lumMod val="50000"/>
                  </a:schemeClr>
                </a:solidFill>
                <a:latin typeface="Century Gothic"/>
                <a:ea typeface="Century Gothic"/>
                <a:cs typeface="Century Gothic"/>
                <a:sym typeface="Century Gothic"/>
              </a:rPr>
              <a:t>Will </a:t>
            </a:r>
            <a:r>
              <a:rPr lang="en-US" sz="2500" dirty="0" err="1" smtClean="0">
                <a:solidFill>
                  <a:schemeClr val="bg2">
                    <a:lumMod val="50000"/>
                  </a:schemeClr>
                </a:solidFill>
                <a:latin typeface="Century Gothic"/>
                <a:ea typeface="Century Gothic"/>
                <a:cs typeface="Century Gothic"/>
                <a:sym typeface="Century Gothic"/>
              </a:rPr>
              <a:t>Hunley</a:t>
            </a:r>
            <a:endParaRPr lang="en-US" sz="2500" dirty="0" smtClean="0">
              <a:solidFill>
                <a:schemeClr val="bg2">
                  <a:lumMod val="50000"/>
                </a:schemeClr>
              </a:solidFill>
              <a:latin typeface="Century Gothic"/>
              <a:ea typeface="Century Gothic"/>
              <a:cs typeface="Century Gothic"/>
              <a:sym typeface="Century Gothic"/>
            </a:endParaRPr>
          </a:p>
        </p:txBody>
      </p:sp>
      <p:sp>
        <p:nvSpPr>
          <p:cNvPr id="78" name="Shape 190"/>
          <p:cNvSpPr txBox="1"/>
          <p:nvPr/>
        </p:nvSpPr>
        <p:spPr>
          <a:xfrm>
            <a:off x="17222500" y="28823750"/>
            <a:ext cx="2840485" cy="769441"/>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US" sz="3600" b="1" i="0" u="none" strike="noStrike" cap="none" baseline="0" dirty="0">
                <a:solidFill>
                  <a:schemeClr val="accent1"/>
                </a:solidFill>
                <a:latin typeface="Century Gothic"/>
                <a:ea typeface="Century Gothic"/>
                <a:cs typeface="Century Gothic"/>
                <a:sym typeface="Century Gothic"/>
              </a:rPr>
              <a:t>Advisors</a:t>
            </a:r>
          </a:p>
        </p:txBody>
      </p:sp>
      <p:sp>
        <p:nvSpPr>
          <p:cNvPr id="80" name="Shape 192"/>
          <p:cNvSpPr txBox="1"/>
          <p:nvPr/>
        </p:nvSpPr>
        <p:spPr>
          <a:xfrm>
            <a:off x="17336800" y="30381379"/>
            <a:ext cx="2840484" cy="769441"/>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US" sz="3600" b="1" i="0" u="none" strike="noStrike" cap="none" baseline="0" dirty="0">
                <a:solidFill>
                  <a:schemeClr val="accent1"/>
                </a:solidFill>
                <a:latin typeface="Century Gothic"/>
                <a:ea typeface="Century Gothic"/>
                <a:cs typeface="Century Gothic"/>
                <a:sym typeface="Century Gothic"/>
              </a:rPr>
              <a:t>Others</a:t>
            </a:r>
          </a:p>
        </p:txBody>
      </p:sp>
      <p:sp>
        <p:nvSpPr>
          <p:cNvPr id="81" name="Rounded Rectangle 80"/>
          <p:cNvSpPr/>
          <p:nvPr/>
        </p:nvSpPr>
        <p:spPr>
          <a:xfrm>
            <a:off x="909942" y="15526765"/>
            <a:ext cx="2854978" cy="779635"/>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lumMod val="50000"/>
                  </a:schemeClr>
                </a:solidFill>
                <a:latin typeface="Century Gothic" panose="020B0502020202020204" pitchFamily="34" charset="0"/>
              </a:rPr>
              <a:t>MODIS, Chlorophyll</a:t>
            </a:r>
            <a:endParaRPr lang="en-US" sz="2000" b="1" dirty="0">
              <a:solidFill>
                <a:schemeClr val="tx1">
                  <a:lumMod val="50000"/>
                </a:schemeClr>
              </a:solidFill>
              <a:latin typeface="Century Gothic" panose="020B0502020202020204" pitchFamily="34" charset="0"/>
            </a:endParaRPr>
          </a:p>
          <a:p>
            <a:r>
              <a:rPr lang="en-US" sz="2000" i="1" dirty="0" smtClean="0">
                <a:solidFill>
                  <a:schemeClr val="tx1">
                    <a:lumMod val="50000"/>
                  </a:schemeClr>
                </a:solidFill>
                <a:latin typeface="Century Gothic" panose="020B0502020202020204" pitchFamily="34" charset="0"/>
              </a:rPr>
              <a:t>NOAA </a:t>
            </a:r>
            <a:r>
              <a:rPr lang="en-US" sz="2000" i="1" dirty="0" err="1" smtClean="0">
                <a:solidFill>
                  <a:schemeClr val="tx1">
                    <a:lumMod val="50000"/>
                  </a:schemeClr>
                </a:solidFill>
                <a:latin typeface="Century Gothic" panose="020B0502020202020204" pitchFamily="34" charset="0"/>
              </a:rPr>
              <a:t>CoastWatch</a:t>
            </a:r>
            <a:endParaRPr lang="en-US" sz="2000" i="1" dirty="0">
              <a:solidFill>
                <a:schemeClr val="tx1">
                  <a:lumMod val="50000"/>
                </a:schemeClr>
              </a:solidFill>
              <a:latin typeface="Century Gothic" panose="020B0502020202020204" pitchFamily="34" charset="0"/>
            </a:endParaRPr>
          </a:p>
        </p:txBody>
      </p:sp>
      <p:sp>
        <p:nvSpPr>
          <p:cNvPr id="82" name="Rounded Rectangle 81"/>
          <p:cNvSpPr/>
          <p:nvPr/>
        </p:nvSpPr>
        <p:spPr>
          <a:xfrm>
            <a:off x="909923" y="14141159"/>
            <a:ext cx="2854978" cy="779635"/>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lumMod val="50000"/>
                  </a:schemeClr>
                </a:solidFill>
                <a:latin typeface="Century Gothic" panose="020B0502020202020204" pitchFamily="34" charset="0"/>
              </a:rPr>
              <a:t>Landsat 8</a:t>
            </a:r>
            <a:endParaRPr lang="en-US" sz="2000" b="1" dirty="0">
              <a:solidFill>
                <a:schemeClr val="tx1">
                  <a:lumMod val="50000"/>
                </a:schemeClr>
              </a:solidFill>
              <a:latin typeface="Century Gothic" panose="020B0502020202020204" pitchFamily="34" charset="0"/>
            </a:endParaRPr>
          </a:p>
          <a:p>
            <a:r>
              <a:rPr lang="en-US" sz="2000" i="1" dirty="0" smtClean="0">
                <a:solidFill>
                  <a:schemeClr val="tx1">
                    <a:lumMod val="50000"/>
                  </a:schemeClr>
                </a:solidFill>
                <a:latin typeface="Century Gothic" panose="020B0502020202020204" pitchFamily="34" charset="0"/>
              </a:rPr>
              <a:t>USGS Earth Explorer</a:t>
            </a:r>
            <a:endParaRPr lang="en-US" sz="2000" i="1" dirty="0">
              <a:solidFill>
                <a:schemeClr val="tx1">
                  <a:lumMod val="50000"/>
                </a:schemeClr>
              </a:solidFill>
              <a:latin typeface="Century Gothic" panose="020B0502020202020204" pitchFamily="34" charset="0"/>
            </a:endParaRPr>
          </a:p>
        </p:txBody>
      </p:sp>
      <p:sp>
        <p:nvSpPr>
          <p:cNvPr id="83" name="Rounded Rectangle 82"/>
          <p:cNvSpPr/>
          <p:nvPr/>
        </p:nvSpPr>
        <p:spPr>
          <a:xfrm>
            <a:off x="909961" y="16885679"/>
            <a:ext cx="2854978" cy="779635"/>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lumMod val="50000"/>
                  </a:schemeClr>
                </a:solidFill>
                <a:latin typeface="Century Gothic" panose="020B0502020202020204" pitchFamily="34" charset="0"/>
              </a:rPr>
              <a:t>VECOS Water Quality </a:t>
            </a:r>
          </a:p>
          <a:p>
            <a:r>
              <a:rPr lang="en-US" sz="2000" b="1" dirty="0" smtClean="0">
                <a:solidFill>
                  <a:schemeClr val="tx1">
                    <a:lumMod val="50000"/>
                  </a:schemeClr>
                </a:solidFill>
                <a:latin typeface="Century Gothic" panose="020B0502020202020204" pitchFamily="34" charset="0"/>
              </a:rPr>
              <a:t>Data</a:t>
            </a:r>
            <a:endParaRPr lang="en-US" sz="2000" b="1" dirty="0">
              <a:solidFill>
                <a:schemeClr val="tx1">
                  <a:lumMod val="50000"/>
                </a:schemeClr>
              </a:solidFill>
              <a:latin typeface="Century Gothic" panose="020B0502020202020204" pitchFamily="34" charset="0"/>
            </a:endParaRPr>
          </a:p>
        </p:txBody>
      </p:sp>
      <p:sp>
        <p:nvSpPr>
          <p:cNvPr id="90" name="Right Arrow 89"/>
          <p:cNvSpPr/>
          <p:nvPr/>
        </p:nvSpPr>
        <p:spPr>
          <a:xfrm>
            <a:off x="9471220" y="14242129"/>
            <a:ext cx="1194047" cy="577694"/>
          </a:xfrm>
          <a:prstGeom prst="right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75000"/>
                  </a:schemeClr>
                </a:solidFill>
                <a:latin typeface="Century Gothic" panose="020B0502020202020204" pitchFamily="34" charset="0"/>
              </a:rPr>
              <a:t>ArcGIS</a:t>
            </a:r>
            <a:endParaRPr lang="en-US" sz="2000" b="1" dirty="0">
              <a:solidFill>
                <a:schemeClr val="bg2">
                  <a:lumMod val="75000"/>
                </a:schemeClr>
              </a:solidFill>
              <a:latin typeface="Century Gothic" panose="020B0502020202020204" pitchFamily="34" charset="0"/>
            </a:endParaRPr>
          </a:p>
        </p:txBody>
      </p:sp>
      <p:sp>
        <p:nvSpPr>
          <p:cNvPr id="96" name="Bent-Up Arrow 95"/>
          <p:cNvSpPr/>
          <p:nvPr/>
        </p:nvSpPr>
        <p:spPr>
          <a:xfrm rot="16200000" flipH="1">
            <a:off x="12008556" y="17579064"/>
            <a:ext cx="1616852" cy="2921910"/>
          </a:xfrm>
          <a:prstGeom prst="bentUpArrow">
            <a:avLst>
              <a:gd name="adj1" fmla="val 25000"/>
              <a:gd name="adj2" fmla="val 24636"/>
              <a:gd name="adj3" fmla="val 25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p:cNvSpPr txBox="1"/>
          <p:nvPr/>
        </p:nvSpPr>
        <p:spPr>
          <a:xfrm>
            <a:off x="11587299" y="19223074"/>
            <a:ext cx="2612384" cy="400110"/>
          </a:xfrm>
          <a:prstGeom prst="rect">
            <a:avLst/>
          </a:prstGeom>
          <a:noFill/>
        </p:spPr>
        <p:txBody>
          <a:bodyPr wrap="square" rtlCol="0">
            <a:spAutoFit/>
          </a:bodyPr>
          <a:lstStyle/>
          <a:p>
            <a:pPr algn="ctr"/>
            <a:r>
              <a:rPr lang="en-US" sz="2000" b="1" dirty="0" smtClean="0">
                <a:solidFill>
                  <a:schemeClr val="tx1">
                    <a:lumMod val="50000"/>
                  </a:schemeClr>
                </a:solidFill>
                <a:latin typeface="Century Gothic" panose="020B0502020202020204" pitchFamily="34" charset="0"/>
              </a:rPr>
              <a:t>R software</a:t>
            </a:r>
            <a:endParaRPr lang="en-US" sz="2000" b="1" dirty="0">
              <a:solidFill>
                <a:schemeClr val="tx1">
                  <a:lumMod val="50000"/>
                </a:schemeClr>
              </a:solidFill>
              <a:latin typeface="Century Gothic" panose="020B0502020202020204" pitchFamily="34" charset="0"/>
            </a:endParaRPr>
          </a:p>
        </p:txBody>
      </p:sp>
      <p:sp>
        <p:nvSpPr>
          <p:cNvPr id="102" name="Oval 101"/>
          <p:cNvSpPr/>
          <p:nvPr/>
        </p:nvSpPr>
        <p:spPr>
          <a:xfrm>
            <a:off x="3251879" y="18858444"/>
            <a:ext cx="2086792" cy="1330496"/>
          </a:xfrm>
          <a:prstGeom prst="ellipse">
            <a:avLst/>
          </a:prstGeom>
          <a:solidFill>
            <a:srgbClr val="AEEAF8"/>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i="1" dirty="0" smtClean="0">
                <a:solidFill>
                  <a:schemeClr val="tx1">
                    <a:lumMod val="50000"/>
                  </a:schemeClr>
                </a:solidFill>
                <a:latin typeface="Century Gothic" panose="020B0502020202020204" pitchFamily="34" charset="0"/>
              </a:rPr>
              <a:t>Product</a:t>
            </a:r>
            <a:endParaRPr lang="en-US" sz="2500" b="1" i="1" dirty="0">
              <a:solidFill>
                <a:schemeClr val="tx1">
                  <a:lumMod val="50000"/>
                </a:schemeClr>
              </a:solidFill>
              <a:latin typeface="Century Gothic" panose="020B0502020202020204" pitchFamily="34" charset="0"/>
            </a:endParaRPr>
          </a:p>
        </p:txBody>
      </p:sp>
      <p:sp>
        <p:nvSpPr>
          <p:cNvPr id="9" name="Rectangle 8"/>
          <p:cNvSpPr/>
          <p:nvPr/>
        </p:nvSpPr>
        <p:spPr>
          <a:xfrm>
            <a:off x="955112" y="13450215"/>
            <a:ext cx="2831224" cy="492443"/>
          </a:xfrm>
          <a:prstGeom prst="rect">
            <a:avLst/>
          </a:prstGeom>
        </p:spPr>
        <p:txBody>
          <a:bodyPr wrap="none">
            <a:spAutoFit/>
          </a:bodyPr>
          <a:lstStyle/>
          <a:p>
            <a:r>
              <a:rPr lang="en-US" sz="2600" b="1" dirty="0">
                <a:solidFill>
                  <a:schemeClr val="tx1">
                    <a:lumMod val="50000"/>
                  </a:schemeClr>
                </a:solidFill>
                <a:latin typeface="Century Gothic" panose="020B0502020202020204" pitchFamily="34" charset="0"/>
              </a:rPr>
              <a:t>Data Acquisition</a:t>
            </a:r>
          </a:p>
        </p:txBody>
      </p:sp>
      <p:sp>
        <p:nvSpPr>
          <p:cNvPr id="10" name="Rectangle 9"/>
          <p:cNvSpPr/>
          <p:nvPr/>
        </p:nvSpPr>
        <p:spPr>
          <a:xfrm>
            <a:off x="5801425" y="13497164"/>
            <a:ext cx="3065263" cy="492443"/>
          </a:xfrm>
          <a:prstGeom prst="rect">
            <a:avLst/>
          </a:prstGeom>
        </p:spPr>
        <p:txBody>
          <a:bodyPr wrap="none">
            <a:spAutoFit/>
          </a:bodyPr>
          <a:lstStyle/>
          <a:p>
            <a:r>
              <a:rPr lang="en-US" sz="2600" b="1" dirty="0" smtClean="0">
                <a:solidFill>
                  <a:schemeClr val="tx1">
                    <a:lumMod val="50000"/>
                  </a:schemeClr>
                </a:solidFill>
                <a:latin typeface="Century Gothic" panose="020B0502020202020204" pitchFamily="34" charset="0"/>
              </a:rPr>
              <a:t>Image Processing</a:t>
            </a:r>
            <a:endParaRPr lang="en-US" sz="2600" b="1" dirty="0">
              <a:solidFill>
                <a:schemeClr val="tx1">
                  <a:lumMod val="50000"/>
                </a:schemeClr>
              </a:solidFill>
              <a:latin typeface="Century Gothic" panose="020B0502020202020204" pitchFamily="34" charset="0"/>
            </a:endParaRPr>
          </a:p>
        </p:txBody>
      </p:sp>
      <p:sp>
        <p:nvSpPr>
          <p:cNvPr id="105" name="Right Arrow 104"/>
          <p:cNvSpPr/>
          <p:nvPr/>
        </p:nvSpPr>
        <p:spPr>
          <a:xfrm>
            <a:off x="4200643" y="15619605"/>
            <a:ext cx="1219430" cy="528787"/>
          </a:xfrm>
          <a:prstGeom prst="right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75000"/>
                  </a:schemeClr>
                </a:solidFill>
                <a:latin typeface="Century Gothic" panose="020B0502020202020204" pitchFamily="34" charset="0"/>
              </a:rPr>
              <a:t>ArcGIS</a:t>
            </a:r>
            <a:endParaRPr lang="en-US" sz="2000" b="1" dirty="0">
              <a:solidFill>
                <a:schemeClr val="bg2">
                  <a:lumMod val="75000"/>
                </a:schemeClr>
              </a:solidFill>
              <a:latin typeface="Century Gothic" panose="020B0502020202020204" pitchFamily="34" charset="0"/>
            </a:endParaRPr>
          </a:p>
        </p:txBody>
      </p:sp>
      <p:sp>
        <p:nvSpPr>
          <p:cNvPr id="11" name="Text Placeholder 10"/>
          <p:cNvSpPr>
            <a:spLocks noGrp="1"/>
          </p:cNvSpPr>
          <p:nvPr>
            <p:ph type="body" idx="1"/>
          </p:nvPr>
        </p:nvSpPr>
        <p:spPr/>
        <p:txBody>
          <a:bodyPr/>
          <a:lstStyle/>
          <a:p>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150" y="28766600"/>
            <a:ext cx="6341645" cy="4756234"/>
          </a:xfrm>
          <a:prstGeom prst="ellipse">
            <a:avLst/>
          </a:prstGeom>
          <a:ln>
            <a:noFill/>
          </a:ln>
          <a:effectLst>
            <a:softEdge rad="112500"/>
          </a:effec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05482" y="11737997"/>
            <a:ext cx="9282171" cy="5635603"/>
          </a:xfrm>
          <a:prstGeom prst="rect">
            <a:avLst/>
          </a:prstGeom>
        </p:spPr>
      </p:pic>
      <p:sp>
        <p:nvSpPr>
          <p:cNvPr id="14" name="TextBox 13"/>
          <p:cNvSpPr txBox="1"/>
          <p:nvPr/>
        </p:nvSpPr>
        <p:spPr>
          <a:xfrm>
            <a:off x="17539275" y="17281277"/>
            <a:ext cx="7604864" cy="461665"/>
          </a:xfrm>
          <a:prstGeom prst="rect">
            <a:avLst/>
          </a:prstGeom>
          <a:noFill/>
        </p:spPr>
        <p:txBody>
          <a:bodyPr wrap="square" rtlCol="0">
            <a:spAutoFit/>
          </a:bodyPr>
          <a:lstStyle/>
          <a:p>
            <a:r>
              <a:rPr lang="en-US" sz="2400" dirty="0" smtClean="0">
                <a:solidFill>
                  <a:schemeClr val="bg2">
                    <a:lumMod val="50000"/>
                  </a:schemeClr>
                </a:solidFill>
                <a:latin typeface="Century Gothic" panose="020B0502020202020204" pitchFamily="34" charset="0"/>
              </a:rPr>
              <a:t>James River, Chesapeake Bay Watershed</a:t>
            </a:r>
            <a:endParaRPr lang="en-US" sz="2400" dirty="0">
              <a:solidFill>
                <a:schemeClr val="bg2">
                  <a:lumMod val="50000"/>
                </a:schemeClr>
              </a:solidFill>
              <a:latin typeface="Century Gothic" panose="020B0502020202020204" pitchFamily="34" charset="0"/>
            </a:endParaRPr>
          </a:p>
        </p:txBody>
      </p:sp>
      <p:pic>
        <p:nvPicPr>
          <p:cNvPr id="20" name="Picture 19"/>
          <p:cNvPicPr>
            <a:picLocks noChangeAspect="1"/>
          </p:cNvPicPr>
          <p:nvPr/>
        </p:nvPicPr>
        <p:blipFill rotWithShape="1">
          <a:blip r:embed="rId7">
            <a:extLst>
              <a:ext uri="{28A0092B-C50C-407E-A947-70E740481C1C}">
                <a14:useLocalDpi xmlns:a14="http://schemas.microsoft.com/office/drawing/2010/main" val="0"/>
              </a:ext>
            </a:extLst>
          </a:blip>
          <a:srcRect l="6573" t="6367" r="5926" b="10055"/>
          <a:stretch/>
        </p:blipFill>
        <p:spPr>
          <a:xfrm>
            <a:off x="6687123" y="23960610"/>
            <a:ext cx="4011921" cy="2961180"/>
          </a:xfrm>
          <a:prstGeom prst="rect">
            <a:avLst/>
          </a:prstGeom>
        </p:spPr>
      </p:pic>
      <p:pic>
        <p:nvPicPr>
          <p:cNvPr id="23" name="Picture 22"/>
          <p:cNvPicPr>
            <a:picLocks noChangeAspect="1"/>
          </p:cNvPicPr>
          <p:nvPr/>
        </p:nvPicPr>
        <p:blipFill rotWithShape="1">
          <a:blip r:embed="rId8">
            <a:extLst>
              <a:ext uri="{28A0092B-C50C-407E-A947-70E740481C1C}">
                <a14:useLocalDpi xmlns:a14="http://schemas.microsoft.com/office/drawing/2010/main" val="0"/>
              </a:ext>
            </a:extLst>
          </a:blip>
          <a:srcRect l="6819" t="6617" r="6060" b="9805"/>
          <a:stretch/>
        </p:blipFill>
        <p:spPr>
          <a:xfrm>
            <a:off x="1081150" y="22132554"/>
            <a:ext cx="5450443" cy="4040437"/>
          </a:xfrm>
          <a:prstGeom prst="rect">
            <a:avLst/>
          </a:prstGeom>
        </p:spPr>
      </p:pic>
      <p:sp>
        <p:nvSpPr>
          <p:cNvPr id="67" name="Rounded Rectangle 66"/>
          <p:cNvSpPr/>
          <p:nvPr/>
        </p:nvSpPr>
        <p:spPr>
          <a:xfrm>
            <a:off x="5838106" y="15526765"/>
            <a:ext cx="2854978" cy="779635"/>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lumMod val="50000"/>
                  </a:schemeClr>
                </a:solidFill>
                <a:latin typeface="Century Gothic" panose="020B0502020202020204" pitchFamily="34" charset="0"/>
              </a:rPr>
              <a:t>MODIS, Chlorophyll </a:t>
            </a:r>
            <a:r>
              <a:rPr lang="en-US" sz="2000" b="1" dirty="0" err="1" smtClean="0">
                <a:solidFill>
                  <a:schemeClr val="tx1">
                    <a:lumMod val="50000"/>
                  </a:schemeClr>
                </a:solidFill>
                <a:latin typeface="Century Gothic" panose="020B0502020202020204" pitchFamily="34" charset="0"/>
              </a:rPr>
              <a:t>Pointfile</a:t>
            </a:r>
            <a:endParaRPr lang="en-US" sz="2000" i="1" dirty="0">
              <a:solidFill>
                <a:schemeClr val="tx1">
                  <a:lumMod val="50000"/>
                </a:schemeClr>
              </a:solidFill>
              <a:latin typeface="Century Gothic" panose="020B0502020202020204" pitchFamily="34" charset="0"/>
            </a:endParaRPr>
          </a:p>
        </p:txBody>
      </p:sp>
      <p:sp>
        <p:nvSpPr>
          <p:cNvPr id="68" name="Rounded Rectangle 67"/>
          <p:cNvSpPr/>
          <p:nvPr/>
        </p:nvSpPr>
        <p:spPr>
          <a:xfrm>
            <a:off x="5840688" y="14198822"/>
            <a:ext cx="2854978" cy="779635"/>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dirty="0" smtClean="0">
                <a:solidFill>
                  <a:schemeClr val="tx1">
                    <a:lumMod val="50000"/>
                  </a:schemeClr>
                </a:solidFill>
                <a:latin typeface="Century Gothic" panose="020B0502020202020204" pitchFamily="34" charset="0"/>
              </a:rPr>
              <a:t>Remove land and clouds from image</a:t>
            </a:r>
            <a:endParaRPr lang="en-US" sz="1900" i="1" dirty="0">
              <a:solidFill>
                <a:schemeClr val="tx1">
                  <a:lumMod val="50000"/>
                </a:schemeClr>
              </a:solidFill>
              <a:latin typeface="Century Gothic" panose="020B0502020202020204" pitchFamily="34" charset="0"/>
            </a:endParaRPr>
          </a:p>
        </p:txBody>
      </p:sp>
      <p:sp>
        <p:nvSpPr>
          <p:cNvPr id="69" name="Rounded Rectangle 68"/>
          <p:cNvSpPr/>
          <p:nvPr/>
        </p:nvSpPr>
        <p:spPr>
          <a:xfrm>
            <a:off x="11245805" y="13366812"/>
            <a:ext cx="3250172" cy="4686629"/>
          </a:xfrm>
          <a:prstGeom prst="roundRect">
            <a:avLst/>
          </a:prstGeom>
          <a:solidFill>
            <a:schemeClr val="accent1">
              <a:lumMod val="60000"/>
              <a:lumOff val="4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11443140" y="16892625"/>
            <a:ext cx="2854978" cy="881025"/>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50000"/>
                  </a:schemeClr>
                </a:solidFill>
                <a:latin typeface="Century Gothic" panose="020B0502020202020204" pitchFamily="34" charset="0"/>
              </a:rPr>
              <a:t>Extract </a:t>
            </a:r>
            <a:r>
              <a:rPr lang="en-US" sz="2000" b="1" dirty="0" err="1" smtClean="0">
                <a:solidFill>
                  <a:schemeClr val="tx1">
                    <a:lumMod val="50000"/>
                  </a:schemeClr>
                </a:solidFill>
                <a:latin typeface="Century Gothic" panose="020B0502020202020204" pitchFamily="34" charset="0"/>
              </a:rPr>
              <a:t>Lsndsat</a:t>
            </a:r>
            <a:r>
              <a:rPr lang="en-US" sz="2000" b="1" dirty="0" smtClean="0">
                <a:solidFill>
                  <a:schemeClr val="tx1">
                    <a:lumMod val="50000"/>
                  </a:schemeClr>
                </a:solidFill>
                <a:latin typeface="Century Gothic" panose="020B0502020202020204" pitchFamily="34" charset="0"/>
              </a:rPr>
              <a:t> band </a:t>
            </a:r>
          </a:p>
          <a:p>
            <a:pPr algn="ctr"/>
            <a:r>
              <a:rPr lang="en-US" sz="2000" b="1" dirty="0" smtClean="0">
                <a:solidFill>
                  <a:schemeClr val="tx1">
                    <a:lumMod val="50000"/>
                  </a:schemeClr>
                </a:solidFill>
                <a:latin typeface="Century Gothic" panose="020B0502020202020204" pitchFamily="34" charset="0"/>
              </a:rPr>
              <a:t>Values to MODIS points</a:t>
            </a:r>
          </a:p>
        </p:txBody>
      </p:sp>
      <p:sp>
        <p:nvSpPr>
          <p:cNvPr id="71" name="Rounded Rectangle 70"/>
          <p:cNvSpPr/>
          <p:nvPr/>
        </p:nvSpPr>
        <p:spPr>
          <a:xfrm>
            <a:off x="11451534" y="14030326"/>
            <a:ext cx="2854978" cy="86394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smtClean="0">
                <a:solidFill>
                  <a:schemeClr val="tx1">
                    <a:lumMod val="50000"/>
                  </a:schemeClr>
                </a:solidFill>
                <a:latin typeface="Century Gothic" panose="020B0502020202020204" pitchFamily="34" charset="0"/>
              </a:rPr>
              <a:t>Focal statistics: 1.4 km Smoothed </a:t>
            </a:r>
            <a:r>
              <a:rPr lang="en-US" sz="1900" b="1" dirty="0" err="1" smtClean="0">
                <a:solidFill>
                  <a:schemeClr val="tx1">
                    <a:lumMod val="50000"/>
                  </a:schemeClr>
                </a:solidFill>
                <a:latin typeface="Century Gothic" panose="020B0502020202020204" pitchFamily="34" charset="0"/>
              </a:rPr>
              <a:t>Landsat</a:t>
            </a:r>
            <a:r>
              <a:rPr lang="en-US" sz="1900" b="1" dirty="0" smtClean="0">
                <a:solidFill>
                  <a:schemeClr val="tx1">
                    <a:lumMod val="50000"/>
                  </a:schemeClr>
                </a:solidFill>
                <a:latin typeface="Century Gothic" panose="020B0502020202020204" pitchFamily="34" charset="0"/>
              </a:rPr>
              <a:t> image</a:t>
            </a:r>
            <a:endParaRPr lang="en-US" sz="1900" i="1" dirty="0">
              <a:solidFill>
                <a:schemeClr val="tx1">
                  <a:lumMod val="50000"/>
                </a:schemeClr>
              </a:solidFill>
              <a:latin typeface="Century Gothic" panose="020B0502020202020204" pitchFamily="34" charset="0"/>
            </a:endParaRPr>
          </a:p>
        </p:txBody>
      </p:sp>
      <p:sp>
        <p:nvSpPr>
          <p:cNvPr id="72" name="Rectangle 71"/>
          <p:cNvSpPr/>
          <p:nvPr/>
        </p:nvSpPr>
        <p:spPr>
          <a:xfrm>
            <a:off x="11245805" y="13450214"/>
            <a:ext cx="3065263" cy="492443"/>
          </a:xfrm>
          <a:prstGeom prst="rect">
            <a:avLst/>
          </a:prstGeom>
        </p:spPr>
        <p:txBody>
          <a:bodyPr wrap="none">
            <a:spAutoFit/>
          </a:bodyPr>
          <a:lstStyle/>
          <a:p>
            <a:r>
              <a:rPr lang="en-US" sz="2600" b="1" dirty="0" smtClean="0">
                <a:solidFill>
                  <a:schemeClr val="tx1">
                    <a:lumMod val="50000"/>
                  </a:schemeClr>
                </a:solidFill>
                <a:latin typeface="Century Gothic" panose="020B0502020202020204" pitchFamily="34" charset="0"/>
              </a:rPr>
              <a:t>Image Processing</a:t>
            </a:r>
            <a:endParaRPr lang="en-US" sz="2600" b="1" dirty="0">
              <a:solidFill>
                <a:schemeClr val="tx1">
                  <a:lumMod val="50000"/>
                </a:schemeClr>
              </a:solidFill>
              <a:latin typeface="Century Gothic" panose="020B0502020202020204" pitchFamily="34" charset="0"/>
            </a:endParaRPr>
          </a:p>
        </p:txBody>
      </p:sp>
      <p:sp>
        <p:nvSpPr>
          <p:cNvPr id="74" name="Right Arrow 73"/>
          <p:cNvSpPr/>
          <p:nvPr/>
        </p:nvSpPr>
        <p:spPr>
          <a:xfrm rot="5400000">
            <a:off x="12010833" y="15581841"/>
            <a:ext cx="1719592" cy="697158"/>
          </a:xfrm>
          <a:prstGeom prst="right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75000"/>
                  </a:schemeClr>
                </a:solidFill>
                <a:latin typeface="Century Gothic" panose="020B0502020202020204" pitchFamily="34" charset="0"/>
              </a:rPr>
              <a:t>ArcGIS</a:t>
            </a:r>
            <a:endParaRPr lang="en-US" sz="2000" b="1" dirty="0">
              <a:solidFill>
                <a:schemeClr val="bg2">
                  <a:lumMod val="75000"/>
                </a:schemeClr>
              </a:solidFill>
              <a:latin typeface="Century Gothic" panose="020B0502020202020204" pitchFamily="34" charset="0"/>
            </a:endParaRPr>
          </a:p>
        </p:txBody>
      </p:sp>
      <p:sp>
        <p:nvSpPr>
          <p:cNvPr id="76" name="Right Arrow 75"/>
          <p:cNvSpPr/>
          <p:nvPr/>
        </p:nvSpPr>
        <p:spPr>
          <a:xfrm rot="2365546">
            <a:off x="9618083" y="16321874"/>
            <a:ext cx="1393987" cy="612456"/>
          </a:xfrm>
          <a:prstGeom prst="rightArrow">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75000"/>
                  </a:schemeClr>
                </a:solidFill>
                <a:latin typeface="Century Gothic" panose="020B0502020202020204" pitchFamily="34" charset="0"/>
              </a:rPr>
              <a:t>ArcGIS</a:t>
            </a:r>
            <a:endParaRPr lang="en-US" sz="2000" b="1" dirty="0">
              <a:solidFill>
                <a:schemeClr val="bg2">
                  <a:lumMod val="75000"/>
                </a:schemeClr>
              </a:solidFill>
              <a:latin typeface="Century Gothic" panose="020B0502020202020204" pitchFamily="34" charset="0"/>
            </a:endParaRPr>
          </a:p>
        </p:txBody>
      </p:sp>
      <p:sp>
        <p:nvSpPr>
          <p:cNvPr id="79" name="Right Arrow 78"/>
          <p:cNvSpPr/>
          <p:nvPr/>
        </p:nvSpPr>
        <p:spPr>
          <a:xfrm>
            <a:off x="4226026" y="14202189"/>
            <a:ext cx="1194047" cy="577694"/>
          </a:xfrm>
          <a:prstGeom prst="right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75000"/>
                  </a:schemeClr>
                </a:solidFill>
                <a:latin typeface="Century Gothic" panose="020B0502020202020204" pitchFamily="34" charset="0"/>
              </a:rPr>
              <a:t>ArcGIS</a:t>
            </a:r>
            <a:endParaRPr lang="en-US" sz="2000" b="1" dirty="0">
              <a:solidFill>
                <a:schemeClr val="bg2">
                  <a:lumMod val="75000"/>
                </a:schemeClr>
              </a:solidFill>
              <a:latin typeface="Century Gothic" panose="020B0502020202020204" pitchFamily="34" charset="0"/>
            </a:endParaRPr>
          </a:p>
        </p:txBody>
      </p:sp>
      <p:sp>
        <p:nvSpPr>
          <p:cNvPr id="85" name="Rectangle 84"/>
          <p:cNvSpPr/>
          <p:nvPr/>
        </p:nvSpPr>
        <p:spPr>
          <a:xfrm>
            <a:off x="3002192" y="18459514"/>
            <a:ext cx="8008106" cy="496709"/>
          </a:xfrm>
          <a:prstGeom prst="rect">
            <a:avLst/>
          </a:prstGeom>
        </p:spPr>
        <p:txBody>
          <a:bodyPr wrap="square">
            <a:spAutoFit/>
          </a:bodyPr>
          <a:lstStyle/>
          <a:p>
            <a:pPr algn="ctr"/>
            <a:r>
              <a:rPr lang="en-US" sz="2600" b="1" dirty="0" smtClean="0">
                <a:solidFill>
                  <a:schemeClr val="tx1">
                    <a:lumMod val="50000"/>
                  </a:schemeClr>
                </a:solidFill>
                <a:latin typeface="Century Gothic" panose="020B0502020202020204" pitchFamily="34" charset="0"/>
              </a:rPr>
              <a:t>Analysis</a:t>
            </a:r>
            <a:endParaRPr lang="en-US" sz="2600" b="1" dirty="0">
              <a:solidFill>
                <a:schemeClr val="tx1">
                  <a:lumMod val="50000"/>
                </a:schemeClr>
              </a:solidFill>
              <a:latin typeface="Century Gothic" panose="020B0502020202020204" pitchFamily="34" charset="0"/>
            </a:endParaRPr>
          </a:p>
        </p:txBody>
      </p:sp>
      <p:sp>
        <p:nvSpPr>
          <p:cNvPr id="86" name="Rounded Rectangle 85"/>
          <p:cNvSpPr/>
          <p:nvPr/>
        </p:nvSpPr>
        <p:spPr>
          <a:xfrm>
            <a:off x="7967111" y="19125474"/>
            <a:ext cx="2854978" cy="779635"/>
          </a:xfrm>
          <a:prstGeom prst="roundRect">
            <a:avLst/>
          </a:prstGeom>
          <a:solidFill>
            <a:schemeClr val="tx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50000"/>
                  </a:schemeClr>
                </a:solidFill>
                <a:latin typeface="Century Gothic" panose="020B0502020202020204" pitchFamily="34" charset="0"/>
              </a:rPr>
              <a:t>Regression Equation</a:t>
            </a:r>
            <a:endParaRPr lang="en-US" sz="2000" i="1" dirty="0">
              <a:solidFill>
                <a:schemeClr val="tx1">
                  <a:lumMod val="50000"/>
                </a:schemeClr>
              </a:solidFill>
              <a:latin typeface="Century Gothic" panose="020B0502020202020204" pitchFamily="34" charset="0"/>
            </a:endParaRPr>
          </a:p>
        </p:txBody>
      </p:sp>
      <p:cxnSp>
        <p:nvCxnSpPr>
          <p:cNvPr id="45" name="Straight Arrow Connector 44"/>
          <p:cNvCxnSpPr/>
          <p:nvPr/>
        </p:nvCxnSpPr>
        <p:spPr>
          <a:xfrm flipH="1" flipV="1">
            <a:off x="8683767" y="14968488"/>
            <a:ext cx="843780" cy="4103888"/>
          </a:xfrm>
          <a:prstGeom prst="straightConnector1">
            <a:avLst/>
          </a:prstGeom>
          <a:ln w="63500">
            <a:solidFill>
              <a:schemeClr val="bg2"/>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flipH="1">
            <a:off x="4235616" y="15040605"/>
            <a:ext cx="1614198" cy="3745098"/>
          </a:xfrm>
          <a:prstGeom prst="straightConnector1">
            <a:avLst/>
          </a:prstGeom>
          <a:ln w="63500">
            <a:solidFill>
              <a:schemeClr val="bg2"/>
            </a:solidFill>
            <a:prstDash val="dash"/>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950086" y="21577808"/>
                <a:ext cx="1266736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𝑆𝑢𝑐𝑐𝑒𝑠𝑠𝑓𝑢𝑙</m:t>
                      </m:r>
                      <m:r>
                        <a:rPr lang="en-US" sz="2800" b="0" i="1" smtClean="0">
                          <a:latin typeface="Cambria Math" panose="02040503050406030204" pitchFamily="18" charset="0"/>
                        </a:rPr>
                        <m:t> </m:t>
                      </m:r>
                      <m:r>
                        <a:rPr lang="en-US" sz="2800" b="0" i="1" smtClean="0">
                          <a:latin typeface="Cambria Math" panose="02040503050406030204" pitchFamily="18" charset="0"/>
                        </a:rPr>
                        <m:t>𝑅𝑒𝑔𝑟𝑒𝑠𝑠𝑖𝑜𝑛</m:t>
                      </m:r>
                      <m:r>
                        <a:rPr lang="en-US" sz="2800" b="0" i="1" smtClean="0">
                          <a:latin typeface="Cambria Math" panose="02040503050406030204" pitchFamily="18" charset="0"/>
                        </a:rPr>
                        <m:t> </m:t>
                      </m:r>
                      <m:r>
                        <a:rPr lang="en-US" sz="2800" b="0" i="1" smtClean="0">
                          <a:latin typeface="Cambria Math" panose="02040503050406030204" pitchFamily="18" charset="0"/>
                        </a:rPr>
                        <m:t>𝑤𝑖𝑙𝑙</m:t>
                      </m:r>
                      <m:r>
                        <a:rPr lang="en-US" sz="2800" b="0" i="1" smtClean="0">
                          <a:latin typeface="Cambria Math" panose="02040503050406030204" pitchFamily="18" charset="0"/>
                        </a:rPr>
                        <m:t> </m:t>
                      </m:r>
                      <m:r>
                        <a:rPr lang="en-US" sz="2800" b="0" i="1" smtClean="0">
                          <a:latin typeface="Cambria Math" panose="02040503050406030204" pitchFamily="18" charset="0"/>
                        </a:rPr>
                        <m:t>𝑔𝑜</m:t>
                      </m:r>
                      <m:r>
                        <a:rPr lang="en-US" sz="2800" b="0" i="1" smtClean="0">
                          <a:latin typeface="Cambria Math" panose="02040503050406030204" pitchFamily="18" charset="0"/>
                        </a:rPr>
                        <m:t> </m:t>
                      </m:r>
                      <m:r>
                        <a:rPr lang="en-US" sz="2800" b="0" i="1" smtClean="0">
                          <a:latin typeface="Cambria Math" panose="02040503050406030204" pitchFamily="18" charset="0"/>
                        </a:rPr>
                        <m:t>h𝑒𝑟𝑒</m:t>
                      </m:r>
                      <m:r>
                        <a:rPr lang="en-US" sz="2800" b="0" i="1" smtClean="0">
                          <a:latin typeface="Cambria Math" panose="02040503050406030204" pitchFamily="18" charset="0"/>
                        </a:rPr>
                        <m:t> ∗</m:t>
                      </m:r>
                      <m:r>
                        <a:rPr lang="en-US" sz="2800" b="0" i="1" smtClean="0">
                          <a:latin typeface="Cambria Math" panose="02040503050406030204" pitchFamily="18" charset="0"/>
                        </a:rPr>
                        <m:t>𝑓𝑖𝑛𝑔𝑒𝑟𝑠</m:t>
                      </m:r>
                      <m:r>
                        <a:rPr lang="en-US" sz="2800" b="0" i="1" smtClean="0">
                          <a:latin typeface="Cambria Math" panose="02040503050406030204" pitchFamily="18" charset="0"/>
                        </a:rPr>
                        <m:t> </m:t>
                      </m:r>
                      <m:r>
                        <a:rPr lang="en-US" sz="2800" b="0" i="1" smtClean="0">
                          <a:latin typeface="Cambria Math" panose="02040503050406030204" pitchFamily="18" charset="0"/>
                        </a:rPr>
                        <m:t>𝑐𝑟𝑜𝑠𝑠𝑒𝑑</m:t>
                      </m:r>
                      <m:r>
                        <a:rPr lang="en-US" sz="2800" b="0" i="1" smtClean="0">
                          <a:latin typeface="Cambria Math" panose="02040503050406030204" pitchFamily="18" charset="0"/>
                        </a:rPr>
                        <m:t>∗]</m:t>
                      </m:r>
                    </m:oMath>
                  </m:oMathPara>
                </a14:m>
                <a:endParaRPr lang="en-US" sz="2800" dirty="0">
                  <a:latin typeface="Century Gothic" panose="020B0502020202020204" pitchFamily="34"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950086" y="21577808"/>
                <a:ext cx="12667365" cy="523220"/>
              </a:xfrm>
              <a:prstGeom prst="rect">
                <a:avLst/>
              </a:prstGeom>
              <a:blipFill rotWithShape="0">
                <a:blip r:embed="rId9"/>
                <a:stretch>
                  <a:fillRect/>
                </a:stretch>
              </a:blipFill>
            </p:spPr>
            <p:txBody>
              <a:bodyPr/>
              <a:lstStyle/>
              <a:p>
                <a:r>
                  <a:rPr lang="en-US">
                    <a:noFill/>
                  </a:rPr>
                  <a:t> </a:t>
                </a:r>
              </a:p>
            </p:txBody>
          </p:sp>
        </mc:Fallback>
      </mc:AlternateContent>
      <p:sp>
        <p:nvSpPr>
          <p:cNvPr id="59" name="TextBox 58"/>
          <p:cNvSpPr txBox="1"/>
          <p:nvPr/>
        </p:nvSpPr>
        <p:spPr>
          <a:xfrm>
            <a:off x="6686550" y="22316744"/>
            <a:ext cx="8458200" cy="1692771"/>
          </a:xfrm>
          <a:prstGeom prst="rect">
            <a:avLst/>
          </a:prstGeom>
          <a:noFill/>
        </p:spPr>
        <p:txBody>
          <a:bodyPr wrap="square" rtlCol="0">
            <a:spAutoFit/>
          </a:bodyPr>
          <a:lstStyle/>
          <a:p>
            <a:r>
              <a:rPr lang="en-US" sz="2600" dirty="0">
                <a:solidFill>
                  <a:schemeClr val="bg2">
                    <a:lumMod val="50000"/>
                  </a:schemeClr>
                </a:solidFill>
                <a:latin typeface="Century Gothic" panose="020B0502020202020204" pitchFamily="34" charset="0"/>
              </a:rPr>
              <a:t>Beautiful maps of successful regression will go here, below are placeholders – images from a model from a paper we utilized before beginning the process to create our own.</a:t>
            </a:r>
          </a:p>
        </p:txBody>
      </p:sp>
      <p:sp>
        <p:nvSpPr>
          <p:cNvPr id="61" name="Rectangle 60"/>
          <p:cNvSpPr/>
          <p:nvPr/>
        </p:nvSpPr>
        <p:spPr>
          <a:xfrm>
            <a:off x="10822090" y="24052522"/>
            <a:ext cx="4988182" cy="3000821"/>
          </a:xfrm>
          <a:prstGeom prst="rect">
            <a:avLst/>
          </a:prstGeom>
        </p:spPr>
        <p:txBody>
          <a:bodyPr wrap="square">
            <a:spAutoFit/>
          </a:bodyPr>
          <a:lstStyle/>
          <a:p>
            <a:r>
              <a:rPr lang="en-US" sz="2700" dirty="0" smtClean="0">
                <a:solidFill>
                  <a:schemeClr val="bg2">
                    <a:lumMod val="75000"/>
                  </a:schemeClr>
                </a:solidFill>
                <a:latin typeface="Century Gothic" panose="020B0502020202020204" pitchFamily="34" charset="0"/>
              </a:rPr>
              <a:t>Possible graphs of chlorophyll/temperature/ sediment, </a:t>
            </a:r>
            <a:r>
              <a:rPr lang="en-US" sz="2700" dirty="0" err="1" smtClean="0">
                <a:solidFill>
                  <a:schemeClr val="bg2">
                    <a:lumMod val="75000"/>
                  </a:schemeClr>
                </a:solidFill>
                <a:latin typeface="Century Gothic" panose="020B0502020202020204" pitchFamily="34" charset="0"/>
              </a:rPr>
              <a:t>etc</a:t>
            </a:r>
            <a:r>
              <a:rPr lang="en-US" sz="2700" dirty="0" smtClean="0">
                <a:solidFill>
                  <a:schemeClr val="bg2">
                    <a:lumMod val="75000"/>
                  </a:schemeClr>
                </a:solidFill>
                <a:latin typeface="Century Gothic" panose="020B0502020202020204" pitchFamily="34" charset="0"/>
              </a:rPr>
              <a:t> in comparison to in situ data collected by the Hampton Roads Sanitation District.. Depends on success with regression</a:t>
            </a:r>
            <a:endParaRPr lang="en-US" sz="2700" dirty="0">
              <a:solidFill>
                <a:schemeClr val="bg2">
                  <a:lumMod val="75000"/>
                </a:schemeClr>
              </a:solidFill>
              <a:latin typeface="Century Gothic" panose="020B0502020202020204" pitchFamily="34" charset="0"/>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533</Words>
  <Application>Microsoft Office PowerPoint</Application>
  <PresentationFormat>Custom</PresentationFormat>
  <Paragraphs>80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Cambria Math</vt:lpstr>
      <vt:lpstr>Century Gothic</vt:lpstr>
      <vt:lpstr>Garamond</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 PHB 2</dc:creator>
  <cp:lastModifiedBy>Orne, Tiffani N. (LARC-E3)[SSAI DEVELOP]</cp:lastModifiedBy>
  <cp:revision>37</cp:revision>
  <dcterms:modified xsi:type="dcterms:W3CDTF">2015-07-08T22:30:43Z</dcterms:modified>
</cp:coreProperties>
</file>