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3"/>
  </p:notesMasterIdLst>
  <p:handoutMasterIdLst>
    <p:handoutMasterId r:id="rId4"/>
  </p:handoutMasterIdLst>
  <p:sldIdLst>
    <p:sldId id="256" r:id="rId2"/>
  </p:sldIdLst>
  <p:sldSz cx="27432000" cy="36576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xmlns="">
        <p15:guide id="1" orient="horz" pos="11520">
          <p15:clr>
            <a:srgbClr val="A4A3A4"/>
          </p15:clr>
        </p15:guide>
        <p15:guide id="2" pos="8640">
          <p15:clr>
            <a:srgbClr val="A4A3A4"/>
          </p15:clr>
        </p15:guide>
        <p15:guide id="3" orient="horz" pos="11952">
          <p15:clr>
            <a:srgbClr val="A4A3A4"/>
          </p15:clr>
        </p15:guide>
        <p15:guide id="4" pos="10704">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wtoff, Kiersten (GSFC-6104)[DEVELOP]" initials="NK(" lastIdx="9" clrIdx="0">
    <p:extLst/>
  </p:cmAuthor>
  <p:cmAuthor id="2" name="Amberle Keith" initials="AK" lastIdx="7" clrIdx="1"/>
  <p:cmAuthor id="3" name="Brumbaugh, Beth (LARC-E3)[SSAI DEVELOP]" initials="BB(D" lastIdx="2"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9F3D29"/>
    <a:srgbClr val="CB4E35"/>
    <a:srgbClr val="D1614B"/>
    <a:srgbClr val="D56E59"/>
    <a:srgbClr val="D97C69"/>
    <a:srgbClr val="D15E47"/>
    <a:srgbClr val="D7735F"/>
    <a:srgbClr val="DE8C7C"/>
    <a:srgbClr val="E7AD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0651C3A-4460-11DB-9652-00E08161165F}">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525" autoAdjust="0"/>
    <p:restoredTop sz="94505" autoAdjust="0"/>
  </p:normalViewPr>
  <p:slideViewPr>
    <p:cSldViewPr>
      <p:cViewPr>
        <p:scale>
          <a:sx n="40" d="100"/>
          <a:sy n="40" d="100"/>
        </p:scale>
        <p:origin x="-552" y="-72"/>
      </p:cViewPr>
      <p:guideLst>
        <p:guide orient="horz" pos="11520"/>
        <p:guide orient="horz" pos="11952"/>
        <p:guide pos="8640"/>
        <p:guide pos="10704"/>
      </p:guideLst>
    </p:cSldViewPr>
  </p:slideViewPr>
  <p:notesTextViewPr>
    <p:cViewPr>
      <p:scale>
        <a:sx n="1" d="1"/>
        <a:sy n="1" d="1"/>
      </p:scale>
      <p:origin x="0" y="0"/>
    </p:cViewPr>
  </p:notesTextViewPr>
  <p:notesViewPr>
    <p:cSldViewPr>
      <p:cViewPr varScale="1">
        <p:scale>
          <a:sx n="83" d="100"/>
          <a:sy n="83" d="100"/>
        </p:scale>
        <p:origin x="-2040"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5AE9E6-8F3D-41EA-A6A3-185EE6A4D306}"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F926F0A6-E43C-444B-AA2C-E28AEB82ECF9}">
      <dgm:prSet phldrT="[Text]"/>
      <dgm:spPr/>
      <dgm:t>
        <a:bodyPr/>
        <a:lstStyle/>
        <a:p>
          <a:r>
            <a:rPr lang="en-US" dirty="0" smtClean="0"/>
            <a:t>Model Samples</a:t>
          </a:r>
          <a:endParaRPr lang="en-US" dirty="0"/>
        </a:p>
      </dgm:t>
    </dgm:pt>
    <dgm:pt modelId="{6533A465-CE56-4B61-9F30-524074371A35}" type="parTrans" cxnId="{3C8B9666-DF5F-453B-B74F-B29C062CAE96}">
      <dgm:prSet/>
      <dgm:spPr/>
      <dgm:t>
        <a:bodyPr/>
        <a:lstStyle/>
        <a:p>
          <a:endParaRPr lang="en-US"/>
        </a:p>
      </dgm:t>
    </dgm:pt>
    <dgm:pt modelId="{B1F5FD30-5785-401A-B5DB-1E40AE8CF015}" type="sibTrans" cxnId="{3C8B9666-DF5F-453B-B74F-B29C062CAE96}">
      <dgm:prSet/>
      <dgm:spPr/>
      <dgm:t>
        <a:bodyPr/>
        <a:lstStyle/>
        <a:p>
          <a:endParaRPr lang="en-US"/>
        </a:p>
      </dgm:t>
    </dgm:pt>
    <dgm:pt modelId="{F9A0597F-90F5-477A-9483-1767E277412A}">
      <dgm:prSet phldrT="[Text]"/>
      <dgm:spPr/>
      <dgm:t>
        <a:bodyPr/>
        <a:lstStyle/>
        <a:p>
          <a:r>
            <a:rPr lang="en-US" dirty="0" smtClean="0"/>
            <a:t>Presence Locations</a:t>
          </a:r>
          <a:endParaRPr lang="en-US" dirty="0"/>
        </a:p>
      </dgm:t>
    </dgm:pt>
    <dgm:pt modelId="{1B20E786-F1FB-4527-B503-13C87D9CDD21}" type="parTrans" cxnId="{14BC6BB6-9E7C-44F8-8318-A2255530AECC}">
      <dgm:prSet/>
      <dgm:spPr/>
      <dgm:t>
        <a:bodyPr/>
        <a:lstStyle/>
        <a:p>
          <a:endParaRPr lang="en-US"/>
        </a:p>
      </dgm:t>
    </dgm:pt>
    <dgm:pt modelId="{EBD762AA-DDF6-4530-A91B-7A725D4D6EF5}" type="sibTrans" cxnId="{14BC6BB6-9E7C-44F8-8318-A2255530AECC}">
      <dgm:prSet/>
      <dgm:spPr/>
      <dgm:t>
        <a:bodyPr/>
        <a:lstStyle/>
        <a:p>
          <a:endParaRPr lang="en-US"/>
        </a:p>
      </dgm:t>
    </dgm:pt>
    <dgm:pt modelId="{2D08A5AA-E150-41B3-A3D4-7B72EFE8ED8D}">
      <dgm:prSet phldrT="[Text]"/>
      <dgm:spPr/>
      <dgm:t>
        <a:bodyPr/>
        <a:lstStyle/>
        <a:p>
          <a:r>
            <a:rPr lang="en-US" dirty="0" smtClean="0"/>
            <a:t>Absence Locations</a:t>
          </a:r>
          <a:endParaRPr lang="en-US" dirty="0"/>
        </a:p>
      </dgm:t>
    </dgm:pt>
    <dgm:pt modelId="{4DC62318-0D6F-49FC-804A-429C9BFE7F3A}" type="parTrans" cxnId="{51A534C5-F3A2-44F4-9659-58C7B3AE00AF}">
      <dgm:prSet/>
      <dgm:spPr/>
      <dgm:t>
        <a:bodyPr/>
        <a:lstStyle/>
        <a:p>
          <a:endParaRPr lang="en-US"/>
        </a:p>
      </dgm:t>
    </dgm:pt>
    <dgm:pt modelId="{9AE69179-9F54-4C6C-A897-0555DC7601D4}" type="sibTrans" cxnId="{51A534C5-F3A2-44F4-9659-58C7B3AE00AF}">
      <dgm:prSet/>
      <dgm:spPr/>
      <dgm:t>
        <a:bodyPr/>
        <a:lstStyle/>
        <a:p>
          <a:endParaRPr lang="en-US"/>
        </a:p>
      </dgm:t>
    </dgm:pt>
    <dgm:pt modelId="{86D900FC-B8F9-4B8F-83E0-541164607A88}">
      <dgm:prSet phldrT="[Text]"/>
      <dgm:spPr/>
      <dgm:t>
        <a:bodyPr/>
        <a:lstStyle/>
        <a:p>
          <a:r>
            <a:rPr lang="en-US" dirty="0" smtClean="0"/>
            <a:t>Model Variables</a:t>
          </a:r>
          <a:endParaRPr lang="en-US" dirty="0"/>
        </a:p>
      </dgm:t>
    </dgm:pt>
    <dgm:pt modelId="{4B845E70-9A01-4B19-B49B-78D69DBCB529}" type="parTrans" cxnId="{4A200B0B-C2D7-45F2-90C3-D8E1EEFDE3C5}">
      <dgm:prSet/>
      <dgm:spPr/>
      <dgm:t>
        <a:bodyPr/>
        <a:lstStyle/>
        <a:p>
          <a:endParaRPr lang="en-US"/>
        </a:p>
      </dgm:t>
    </dgm:pt>
    <dgm:pt modelId="{0340E655-4610-477F-BEF2-9FC8C64A3172}" type="sibTrans" cxnId="{4A200B0B-C2D7-45F2-90C3-D8E1EEFDE3C5}">
      <dgm:prSet/>
      <dgm:spPr/>
      <dgm:t>
        <a:bodyPr/>
        <a:lstStyle/>
        <a:p>
          <a:endParaRPr lang="en-US"/>
        </a:p>
      </dgm:t>
    </dgm:pt>
    <dgm:pt modelId="{9BAE9F76-C9F8-4671-90FE-AB4B43F9A97B}">
      <dgm:prSet phldrT="[Text]"/>
      <dgm:spPr/>
      <dgm:t>
        <a:bodyPr/>
        <a:lstStyle/>
        <a:p>
          <a:r>
            <a:rPr lang="en-US" dirty="0" smtClean="0"/>
            <a:t>Elevation</a:t>
          </a:r>
          <a:endParaRPr lang="en-US" dirty="0"/>
        </a:p>
      </dgm:t>
    </dgm:pt>
    <dgm:pt modelId="{E17DF14C-1ADF-40C9-B1F3-03117B2AD50C}" type="parTrans" cxnId="{0B231593-D633-4B7C-A0CB-DF5E214F65D1}">
      <dgm:prSet/>
      <dgm:spPr/>
      <dgm:t>
        <a:bodyPr/>
        <a:lstStyle/>
        <a:p>
          <a:endParaRPr lang="en-US"/>
        </a:p>
      </dgm:t>
    </dgm:pt>
    <dgm:pt modelId="{73053B9D-C6EC-4CBD-86CE-ED4227D110F9}" type="sibTrans" cxnId="{0B231593-D633-4B7C-A0CB-DF5E214F65D1}">
      <dgm:prSet/>
      <dgm:spPr/>
      <dgm:t>
        <a:bodyPr/>
        <a:lstStyle/>
        <a:p>
          <a:endParaRPr lang="en-US"/>
        </a:p>
      </dgm:t>
    </dgm:pt>
    <dgm:pt modelId="{DC0D4490-D486-45CE-97BD-3B6274FAAD75}">
      <dgm:prSet phldrT="[Text]"/>
      <dgm:spPr/>
      <dgm:t>
        <a:bodyPr/>
        <a:lstStyle/>
        <a:p>
          <a:r>
            <a:rPr lang="en-US" dirty="0" smtClean="0"/>
            <a:t>Slope</a:t>
          </a:r>
          <a:endParaRPr lang="en-US" dirty="0"/>
        </a:p>
      </dgm:t>
    </dgm:pt>
    <dgm:pt modelId="{3B9977D7-AFDC-4C20-BC4E-A459B4AADF41}" type="parTrans" cxnId="{1F9933D7-F6A9-4F07-9EF2-4A8D813B566B}">
      <dgm:prSet/>
      <dgm:spPr/>
      <dgm:t>
        <a:bodyPr/>
        <a:lstStyle/>
        <a:p>
          <a:endParaRPr lang="en-US"/>
        </a:p>
      </dgm:t>
    </dgm:pt>
    <dgm:pt modelId="{D2C0C0EE-44AE-4D99-A42B-577C6F8D5EAF}" type="sibTrans" cxnId="{1F9933D7-F6A9-4F07-9EF2-4A8D813B566B}">
      <dgm:prSet/>
      <dgm:spPr/>
      <dgm:t>
        <a:bodyPr/>
        <a:lstStyle/>
        <a:p>
          <a:endParaRPr lang="en-US"/>
        </a:p>
      </dgm:t>
    </dgm:pt>
    <dgm:pt modelId="{0DED708A-1A3D-4917-BE1A-51992B2B2AE7}">
      <dgm:prSet phldrT="[Text]"/>
      <dgm:spPr/>
      <dgm:t>
        <a:bodyPr/>
        <a:lstStyle/>
        <a:p>
          <a:r>
            <a:rPr lang="en-US" dirty="0" smtClean="0"/>
            <a:t>Distance</a:t>
          </a:r>
          <a:endParaRPr lang="en-US" dirty="0"/>
        </a:p>
      </dgm:t>
    </dgm:pt>
    <dgm:pt modelId="{2B985D9E-8D0C-4392-B5FA-C6E971BE2F05}" type="parTrans" cxnId="{D304DAD1-F8AF-4090-B364-0C46C0D32F4F}">
      <dgm:prSet/>
      <dgm:spPr/>
      <dgm:t>
        <a:bodyPr/>
        <a:lstStyle/>
        <a:p>
          <a:endParaRPr lang="en-US"/>
        </a:p>
      </dgm:t>
    </dgm:pt>
    <dgm:pt modelId="{B6FCC76E-AF5F-4937-88B1-4667EE5794DC}" type="sibTrans" cxnId="{D304DAD1-F8AF-4090-B364-0C46C0D32F4F}">
      <dgm:prSet/>
      <dgm:spPr/>
      <dgm:t>
        <a:bodyPr/>
        <a:lstStyle/>
        <a:p>
          <a:endParaRPr lang="en-US"/>
        </a:p>
      </dgm:t>
    </dgm:pt>
    <dgm:pt modelId="{2349C078-C838-433C-B22C-4B7CB32AC4F5}">
      <dgm:prSet phldrT="[Text]"/>
      <dgm:spPr/>
      <dgm:t>
        <a:bodyPr/>
        <a:lstStyle/>
        <a:p>
          <a:r>
            <a:rPr lang="en-US" dirty="0" smtClean="0"/>
            <a:t>Weather</a:t>
          </a:r>
          <a:endParaRPr lang="en-US" dirty="0"/>
        </a:p>
      </dgm:t>
    </dgm:pt>
    <dgm:pt modelId="{E28A89A9-7873-4C66-A0AD-21802CAFFD35}" type="parTrans" cxnId="{45CC8FE7-5F40-438D-B5A5-80B69A0AF58B}">
      <dgm:prSet/>
      <dgm:spPr/>
      <dgm:t>
        <a:bodyPr/>
        <a:lstStyle/>
        <a:p>
          <a:endParaRPr lang="en-US"/>
        </a:p>
      </dgm:t>
    </dgm:pt>
    <dgm:pt modelId="{F301187B-5886-4FDC-86BD-94AB46669E7B}" type="sibTrans" cxnId="{45CC8FE7-5F40-438D-B5A5-80B69A0AF58B}">
      <dgm:prSet/>
      <dgm:spPr/>
      <dgm:t>
        <a:bodyPr/>
        <a:lstStyle/>
        <a:p>
          <a:endParaRPr lang="en-US"/>
        </a:p>
      </dgm:t>
    </dgm:pt>
    <dgm:pt modelId="{A5AED527-D24A-4399-B762-659CE98B17EF}">
      <dgm:prSet phldrT="[Text]"/>
      <dgm:spPr/>
      <dgm:t>
        <a:bodyPr/>
        <a:lstStyle/>
        <a:p>
          <a:r>
            <a:rPr lang="en-US" dirty="0" smtClean="0"/>
            <a:t>NDVI</a:t>
          </a:r>
          <a:endParaRPr lang="en-US" dirty="0"/>
        </a:p>
      </dgm:t>
    </dgm:pt>
    <dgm:pt modelId="{29B9177B-AFEE-40ED-9B45-120B6EA2AC98}" type="parTrans" cxnId="{4B23B408-7BB0-44B7-932B-18B4F3EDF92A}">
      <dgm:prSet/>
      <dgm:spPr/>
      <dgm:t>
        <a:bodyPr/>
        <a:lstStyle/>
        <a:p>
          <a:endParaRPr lang="en-US"/>
        </a:p>
      </dgm:t>
    </dgm:pt>
    <dgm:pt modelId="{2C5FAF4B-2D6D-40F9-8DFE-E546271A348B}" type="sibTrans" cxnId="{4B23B408-7BB0-44B7-932B-18B4F3EDF92A}">
      <dgm:prSet/>
      <dgm:spPr/>
      <dgm:t>
        <a:bodyPr/>
        <a:lstStyle/>
        <a:p>
          <a:endParaRPr lang="en-US"/>
        </a:p>
      </dgm:t>
    </dgm:pt>
    <dgm:pt modelId="{B5D864FE-CF4A-4C54-94EF-5B6E100DCDCE}">
      <dgm:prSet phldrT="[Text]"/>
      <dgm:spPr/>
      <dgm:t>
        <a:bodyPr/>
        <a:lstStyle/>
        <a:p>
          <a:r>
            <a:rPr lang="en-US" dirty="0" smtClean="0"/>
            <a:t>Drainage Height</a:t>
          </a:r>
          <a:endParaRPr lang="en-US" dirty="0"/>
        </a:p>
      </dgm:t>
    </dgm:pt>
    <dgm:pt modelId="{36743817-9E8B-4466-A909-FACBBAFDFDA4}" type="parTrans" cxnId="{677FDBA2-F113-4E30-8766-284295236F9F}">
      <dgm:prSet/>
      <dgm:spPr/>
      <dgm:t>
        <a:bodyPr/>
        <a:lstStyle/>
        <a:p>
          <a:endParaRPr lang="en-US"/>
        </a:p>
      </dgm:t>
    </dgm:pt>
    <dgm:pt modelId="{6FCE42F5-C345-488C-935B-34E82DA07239}" type="sibTrans" cxnId="{677FDBA2-F113-4E30-8766-284295236F9F}">
      <dgm:prSet/>
      <dgm:spPr/>
      <dgm:t>
        <a:bodyPr/>
        <a:lstStyle/>
        <a:p>
          <a:endParaRPr lang="en-US"/>
        </a:p>
      </dgm:t>
    </dgm:pt>
    <dgm:pt modelId="{DE7C201C-EA49-444A-B43F-68712DB33E9F}" type="pres">
      <dgm:prSet presAssocID="{E65AE9E6-8F3D-41EA-A6A3-185EE6A4D306}" presName="linearFlow" presStyleCnt="0">
        <dgm:presLayoutVars>
          <dgm:dir/>
          <dgm:animLvl val="lvl"/>
          <dgm:resizeHandles val="exact"/>
        </dgm:presLayoutVars>
      </dgm:prSet>
      <dgm:spPr/>
    </dgm:pt>
    <dgm:pt modelId="{7A4C064E-9694-421A-8BAC-22977C9BE8B7}" type="pres">
      <dgm:prSet presAssocID="{F926F0A6-E43C-444B-AA2C-E28AEB82ECF9}" presName="composite" presStyleCnt="0"/>
      <dgm:spPr/>
    </dgm:pt>
    <dgm:pt modelId="{9F94A892-A7E3-4E46-861A-25AC113CE609}" type="pres">
      <dgm:prSet presAssocID="{F926F0A6-E43C-444B-AA2C-E28AEB82ECF9}" presName="parentText" presStyleLbl="alignNode1" presStyleIdx="0" presStyleCnt="2">
        <dgm:presLayoutVars>
          <dgm:chMax val="1"/>
          <dgm:bulletEnabled val="1"/>
        </dgm:presLayoutVars>
      </dgm:prSet>
      <dgm:spPr/>
    </dgm:pt>
    <dgm:pt modelId="{A6D53B91-7F61-4A5E-8647-60739A19765E}" type="pres">
      <dgm:prSet presAssocID="{F926F0A6-E43C-444B-AA2C-E28AEB82ECF9}" presName="descendantText" presStyleLbl="alignAcc1" presStyleIdx="0" presStyleCnt="2">
        <dgm:presLayoutVars>
          <dgm:bulletEnabled val="1"/>
        </dgm:presLayoutVars>
      </dgm:prSet>
      <dgm:spPr/>
      <dgm:t>
        <a:bodyPr/>
        <a:lstStyle/>
        <a:p>
          <a:endParaRPr lang="en-US"/>
        </a:p>
      </dgm:t>
    </dgm:pt>
    <dgm:pt modelId="{60065432-76BC-43F4-837E-A10B399CB5AA}" type="pres">
      <dgm:prSet presAssocID="{B1F5FD30-5785-401A-B5DB-1E40AE8CF015}" presName="sp" presStyleCnt="0"/>
      <dgm:spPr/>
    </dgm:pt>
    <dgm:pt modelId="{06A6D6A3-AAA9-4E0F-97C6-4834F7804264}" type="pres">
      <dgm:prSet presAssocID="{86D900FC-B8F9-4B8F-83E0-541164607A88}" presName="composite" presStyleCnt="0"/>
      <dgm:spPr/>
    </dgm:pt>
    <dgm:pt modelId="{7B98A741-BBD4-4A45-8BA3-625BF5C47461}" type="pres">
      <dgm:prSet presAssocID="{86D900FC-B8F9-4B8F-83E0-541164607A88}" presName="parentText" presStyleLbl="alignNode1" presStyleIdx="1" presStyleCnt="2">
        <dgm:presLayoutVars>
          <dgm:chMax val="1"/>
          <dgm:bulletEnabled val="1"/>
        </dgm:presLayoutVars>
      </dgm:prSet>
      <dgm:spPr/>
    </dgm:pt>
    <dgm:pt modelId="{1FDD970E-ED4B-48DE-B11D-DD69576C2A09}" type="pres">
      <dgm:prSet presAssocID="{86D900FC-B8F9-4B8F-83E0-541164607A88}" presName="descendantText" presStyleLbl="alignAcc1" presStyleIdx="1" presStyleCnt="2">
        <dgm:presLayoutVars>
          <dgm:bulletEnabled val="1"/>
        </dgm:presLayoutVars>
      </dgm:prSet>
      <dgm:spPr/>
    </dgm:pt>
  </dgm:ptLst>
  <dgm:cxnLst>
    <dgm:cxn modelId="{14BC6BB6-9E7C-44F8-8318-A2255530AECC}" srcId="{F926F0A6-E43C-444B-AA2C-E28AEB82ECF9}" destId="{F9A0597F-90F5-477A-9483-1767E277412A}" srcOrd="0" destOrd="0" parTransId="{1B20E786-F1FB-4527-B503-13C87D9CDD21}" sibTransId="{EBD762AA-DDF6-4530-A91B-7A725D4D6EF5}"/>
    <dgm:cxn modelId="{ADFE7A8F-370D-4681-8C7D-21F0117C0EDC}" type="presOf" srcId="{F9A0597F-90F5-477A-9483-1767E277412A}" destId="{A6D53B91-7F61-4A5E-8647-60739A19765E}" srcOrd="0" destOrd="0" presId="urn:microsoft.com/office/officeart/2005/8/layout/chevron2"/>
    <dgm:cxn modelId="{1F9933D7-F6A9-4F07-9EF2-4A8D813B566B}" srcId="{86D900FC-B8F9-4B8F-83E0-541164607A88}" destId="{DC0D4490-D486-45CE-97BD-3B6274FAAD75}" srcOrd="1" destOrd="0" parTransId="{3B9977D7-AFDC-4C20-BC4E-A459B4AADF41}" sibTransId="{D2C0C0EE-44AE-4D99-A42B-577C6F8D5EAF}"/>
    <dgm:cxn modelId="{4B23B408-7BB0-44B7-932B-18B4F3EDF92A}" srcId="{86D900FC-B8F9-4B8F-83E0-541164607A88}" destId="{A5AED527-D24A-4399-B762-659CE98B17EF}" srcOrd="4" destOrd="0" parTransId="{29B9177B-AFEE-40ED-9B45-120B6EA2AC98}" sibTransId="{2C5FAF4B-2D6D-40F9-8DFE-E546271A348B}"/>
    <dgm:cxn modelId="{37C74355-3ED6-4386-B528-D33FEAD010B2}" type="presOf" srcId="{A5AED527-D24A-4399-B762-659CE98B17EF}" destId="{1FDD970E-ED4B-48DE-B11D-DD69576C2A09}" srcOrd="0" destOrd="4" presId="urn:microsoft.com/office/officeart/2005/8/layout/chevron2"/>
    <dgm:cxn modelId="{3C8B9666-DF5F-453B-B74F-B29C062CAE96}" srcId="{E65AE9E6-8F3D-41EA-A6A3-185EE6A4D306}" destId="{F926F0A6-E43C-444B-AA2C-E28AEB82ECF9}" srcOrd="0" destOrd="0" parTransId="{6533A465-CE56-4B61-9F30-524074371A35}" sibTransId="{B1F5FD30-5785-401A-B5DB-1E40AE8CF015}"/>
    <dgm:cxn modelId="{CD1791AA-0467-460A-8ADD-4C59FC92B69C}" type="presOf" srcId="{E65AE9E6-8F3D-41EA-A6A3-185EE6A4D306}" destId="{DE7C201C-EA49-444A-B43F-68712DB33E9F}" srcOrd="0" destOrd="0" presId="urn:microsoft.com/office/officeart/2005/8/layout/chevron2"/>
    <dgm:cxn modelId="{5CDC66F2-B8DC-4C4F-81B1-76806A734B4D}" type="presOf" srcId="{2D08A5AA-E150-41B3-A3D4-7B72EFE8ED8D}" destId="{A6D53B91-7F61-4A5E-8647-60739A19765E}" srcOrd="0" destOrd="1" presId="urn:microsoft.com/office/officeart/2005/8/layout/chevron2"/>
    <dgm:cxn modelId="{677FDBA2-F113-4E30-8766-284295236F9F}" srcId="{86D900FC-B8F9-4B8F-83E0-541164607A88}" destId="{B5D864FE-CF4A-4C54-94EF-5B6E100DCDCE}" srcOrd="5" destOrd="0" parTransId="{36743817-9E8B-4466-A909-FACBBAFDFDA4}" sibTransId="{6FCE42F5-C345-488C-935B-34E82DA07239}"/>
    <dgm:cxn modelId="{21C804AB-226E-4FFE-82F3-CB2AB6D71F9E}" type="presOf" srcId="{0DED708A-1A3D-4917-BE1A-51992B2B2AE7}" destId="{1FDD970E-ED4B-48DE-B11D-DD69576C2A09}" srcOrd="0" destOrd="2" presId="urn:microsoft.com/office/officeart/2005/8/layout/chevron2"/>
    <dgm:cxn modelId="{C9AA9EB9-8C06-496D-A30C-6F8241E9861A}" type="presOf" srcId="{2349C078-C838-433C-B22C-4B7CB32AC4F5}" destId="{1FDD970E-ED4B-48DE-B11D-DD69576C2A09}" srcOrd="0" destOrd="3" presId="urn:microsoft.com/office/officeart/2005/8/layout/chevron2"/>
    <dgm:cxn modelId="{51A534C5-F3A2-44F4-9659-58C7B3AE00AF}" srcId="{F926F0A6-E43C-444B-AA2C-E28AEB82ECF9}" destId="{2D08A5AA-E150-41B3-A3D4-7B72EFE8ED8D}" srcOrd="1" destOrd="0" parTransId="{4DC62318-0D6F-49FC-804A-429C9BFE7F3A}" sibTransId="{9AE69179-9F54-4C6C-A897-0555DC7601D4}"/>
    <dgm:cxn modelId="{55EC1E49-492F-4395-B0CF-52E1CAB4936D}" type="presOf" srcId="{DC0D4490-D486-45CE-97BD-3B6274FAAD75}" destId="{1FDD970E-ED4B-48DE-B11D-DD69576C2A09}" srcOrd="0" destOrd="1" presId="urn:microsoft.com/office/officeart/2005/8/layout/chevron2"/>
    <dgm:cxn modelId="{4E59E1E4-063D-4D5C-9063-0BA2EDB24C24}" type="presOf" srcId="{F926F0A6-E43C-444B-AA2C-E28AEB82ECF9}" destId="{9F94A892-A7E3-4E46-861A-25AC113CE609}" srcOrd="0" destOrd="0" presId="urn:microsoft.com/office/officeart/2005/8/layout/chevron2"/>
    <dgm:cxn modelId="{0B231593-D633-4B7C-A0CB-DF5E214F65D1}" srcId="{86D900FC-B8F9-4B8F-83E0-541164607A88}" destId="{9BAE9F76-C9F8-4671-90FE-AB4B43F9A97B}" srcOrd="0" destOrd="0" parTransId="{E17DF14C-1ADF-40C9-B1F3-03117B2AD50C}" sibTransId="{73053B9D-C6EC-4CBD-86CE-ED4227D110F9}"/>
    <dgm:cxn modelId="{C7127D28-3E79-4B4E-8F8C-CC05A5C98E49}" type="presOf" srcId="{86D900FC-B8F9-4B8F-83E0-541164607A88}" destId="{7B98A741-BBD4-4A45-8BA3-625BF5C47461}" srcOrd="0" destOrd="0" presId="urn:microsoft.com/office/officeart/2005/8/layout/chevron2"/>
    <dgm:cxn modelId="{D304DAD1-F8AF-4090-B364-0C46C0D32F4F}" srcId="{86D900FC-B8F9-4B8F-83E0-541164607A88}" destId="{0DED708A-1A3D-4917-BE1A-51992B2B2AE7}" srcOrd="2" destOrd="0" parTransId="{2B985D9E-8D0C-4392-B5FA-C6E971BE2F05}" sibTransId="{B6FCC76E-AF5F-4937-88B1-4667EE5794DC}"/>
    <dgm:cxn modelId="{45CC8FE7-5F40-438D-B5A5-80B69A0AF58B}" srcId="{86D900FC-B8F9-4B8F-83E0-541164607A88}" destId="{2349C078-C838-433C-B22C-4B7CB32AC4F5}" srcOrd="3" destOrd="0" parTransId="{E28A89A9-7873-4C66-A0AD-21802CAFFD35}" sibTransId="{F301187B-5886-4FDC-86BD-94AB46669E7B}"/>
    <dgm:cxn modelId="{3A32524E-7B20-416C-B42D-952C3A43A484}" type="presOf" srcId="{B5D864FE-CF4A-4C54-94EF-5B6E100DCDCE}" destId="{1FDD970E-ED4B-48DE-B11D-DD69576C2A09}" srcOrd="0" destOrd="5" presId="urn:microsoft.com/office/officeart/2005/8/layout/chevron2"/>
    <dgm:cxn modelId="{E61EA4C2-4C7D-49D7-8A8B-A73FAF1E5F5B}" type="presOf" srcId="{9BAE9F76-C9F8-4671-90FE-AB4B43F9A97B}" destId="{1FDD970E-ED4B-48DE-B11D-DD69576C2A09}" srcOrd="0" destOrd="0" presId="urn:microsoft.com/office/officeart/2005/8/layout/chevron2"/>
    <dgm:cxn modelId="{4A200B0B-C2D7-45F2-90C3-D8E1EEFDE3C5}" srcId="{E65AE9E6-8F3D-41EA-A6A3-185EE6A4D306}" destId="{86D900FC-B8F9-4B8F-83E0-541164607A88}" srcOrd="1" destOrd="0" parTransId="{4B845E70-9A01-4B19-B49B-78D69DBCB529}" sibTransId="{0340E655-4610-477F-BEF2-9FC8C64A3172}"/>
    <dgm:cxn modelId="{526B6EE5-24A6-491E-A7E7-894C707D713B}" type="presParOf" srcId="{DE7C201C-EA49-444A-B43F-68712DB33E9F}" destId="{7A4C064E-9694-421A-8BAC-22977C9BE8B7}" srcOrd="0" destOrd="0" presId="urn:microsoft.com/office/officeart/2005/8/layout/chevron2"/>
    <dgm:cxn modelId="{737E6D95-F910-4960-B90D-D0B04061B445}" type="presParOf" srcId="{7A4C064E-9694-421A-8BAC-22977C9BE8B7}" destId="{9F94A892-A7E3-4E46-861A-25AC113CE609}" srcOrd="0" destOrd="0" presId="urn:microsoft.com/office/officeart/2005/8/layout/chevron2"/>
    <dgm:cxn modelId="{EEBBACC5-D443-4461-9AA3-487A70F86995}" type="presParOf" srcId="{7A4C064E-9694-421A-8BAC-22977C9BE8B7}" destId="{A6D53B91-7F61-4A5E-8647-60739A19765E}" srcOrd="1" destOrd="0" presId="urn:microsoft.com/office/officeart/2005/8/layout/chevron2"/>
    <dgm:cxn modelId="{71F7D05C-1CC3-4C07-A8C7-4F3F139A8943}" type="presParOf" srcId="{DE7C201C-EA49-444A-B43F-68712DB33E9F}" destId="{60065432-76BC-43F4-837E-A10B399CB5AA}" srcOrd="1" destOrd="0" presId="urn:microsoft.com/office/officeart/2005/8/layout/chevron2"/>
    <dgm:cxn modelId="{3EB74B37-49F9-45EE-B587-E2A0FDE394D4}" type="presParOf" srcId="{DE7C201C-EA49-444A-B43F-68712DB33E9F}" destId="{06A6D6A3-AAA9-4E0F-97C6-4834F7804264}" srcOrd="2" destOrd="0" presId="urn:microsoft.com/office/officeart/2005/8/layout/chevron2"/>
    <dgm:cxn modelId="{EF192460-7C51-4406-A893-D941E61FA1A3}" type="presParOf" srcId="{06A6D6A3-AAA9-4E0F-97C6-4834F7804264}" destId="{7B98A741-BBD4-4A45-8BA3-625BF5C47461}" srcOrd="0" destOrd="0" presId="urn:microsoft.com/office/officeart/2005/8/layout/chevron2"/>
    <dgm:cxn modelId="{24C3D0A8-E262-4186-AB98-A01CB2F5E76E}" type="presParOf" srcId="{06A6D6A3-AAA9-4E0F-97C6-4834F7804264}" destId="{1FDD970E-ED4B-48DE-B11D-DD69576C2A09}" srcOrd="1" destOrd="0" presId="urn:microsoft.com/office/officeart/2005/8/layout/chevron2"/>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37371B-E852-4379-B2BF-4AF78E00805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70775E97-85C0-4B14-96E6-E18C0C62FB21}">
      <dgm:prSet phldrT="[Text]"/>
      <dgm:spPr/>
      <dgm:t>
        <a:bodyPr/>
        <a:lstStyle/>
        <a:p>
          <a:r>
            <a:rPr lang="en-US" dirty="0" smtClean="0"/>
            <a:t>Logistic Regression</a:t>
          </a:r>
          <a:endParaRPr lang="en-US" dirty="0"/>
        </a:p>
      </dgm:t>
    </dgm:pt>
    <dgm:pt modelId="{E41B3DAB-FB30-4FF5-88EA-492A3661B483}" type="parTrans" cxnId="{45DFF2E3-B2A9-486C-9AE9-B04F86A13271}">
      <dgm:prSet/>
      <dgm:spPr/>
      <dgm:t>
        <a:bodyPr/>
        <a:lstStyle/>
        <a:p>
          <a:endParaRPr lang="en-US"/>
        </a:p>
      </dgm:t>
    </dgm:pt>
    <dgm:pt modelId="{3547062B-8324-4EDD-AF0D-9CF14E7B16A5}" type="sibTrans" cxnId="{45DFF2E3-B2A9-486C-9AE9-B04F86A13271}">
      <dgm:prSet/>
      <dgm:spPr/>
      <dgm:t>
        <a:bodyPr/>
        <a:lstStyle/>
        <a:p>
          <a:endParaRPr lang="en-US"/>
        </a:p>
      </dgm:t>
    </dgm:pt>
    <dgm:pt modelId="{AE84334D-95C3-4D45-B040-EE5CA461AED8}">
      <dgm:prSet phldrT="[Text]"/>
      <dgm:spPr/>
      <dgm:t>
        <a:bodyPr/>
        <a:lstStyle/>
        <a:p>
          <a:r>
            <a:rPr lang="en-US" dirty="0" smtClean="0"/>
            <a:t>High to Low Likelihood of Village</a:t>
          </a:r>
          <a:endParaRPr lang="en-US" dirty="0"/>
        </a:p>
      </dgm:t>
    </dgm:pt>
    <dgm:pt modelId="{0C51F66C-B5A9-406C-AD02-11099B39E707}" type="parTrans" cxnId="{4ADA1A6C-00B1-4A16-972D-A0EBC5EF7B86}">
      <dgm:prSet/>
      <dgm:spPr/>
      <dgm:t>
        <a:bodyPr/>
        <a:lstStyle/>
        <a:p>
          <a:endParaRPr lang="en-US"/>
        </a:p>
      </dgm:t>
    </dgm:pt>
    <dgm:pt modelId="{CACB6153-B357-457A-850C-06CE19173B92}" type="sibTrans" cxnId="{4ADA1A6C-00B1-4A16-972D-A0EBC5EF7B86}">
      <dgm:prSet/>
      <dgm:spPr/>
      <dgm:t>
        <a:bodyPr/>
        <a:lstStyle/>
        <a:p>
          <a:endParaRPr lang="en-US"/>
        </a:p>
      </dgm:t>
    </dgm:pt>
    <dgm:pt modelId="{A26F7F5D-A225-4B18-8461-0B1FFFC8FB3E}">
      <dgm:prSet phldrT="[Text]"/>
      <dgm:spPr/>
      <dgm:t>
        <a:bodyPr/>
        <a:lstStyle/>
        <a:p>
          <a:r>
            <a:rPr lang="en-US" dirty="0" smtClean="0"/>
            <a:t>Normalize</a:t>
          </a:r>
          <a:endParaRPr lang="en-US" dirty="0"/>
        </a:p>
      </dgm:t>
    </dgm:pt>
    <dgm:pt modelId="{09F3DDE4-24CE-46E1-A732-FA79C2FE3997}" type="parTrans" cxnId="{998AC27A-6EC9-4C96-9C90-CBC14D0EA451}">
      <dgm:prSet/>
      <dgm:spPr/>
      <dgm:t>
        <a:bodyPr/>
        <a:lstStyle/>
        <a:p>
          <a:endParaRPr lang="en-US"/>
        </a:p>
      </dgm:t>
    </dgm:pt>
    <dgm:pt modelId="{A09615DD-CE12-4A7B-8B54-8C22CF1EF8F4}" type="sibTrans" cxnId="{998AC27A-6EC9-4C96-9C90-CBC14D0EA451}">
      <dgm:prSet/>
      <dgm:spPr/>
      <dgm:t>
        <a:bodyPr/>
        <a:lstStyle/>
        <a:p>
          <a:endParaRPr lang="en-US"/>
        </a:p>
      </dgm:t>
    </dgm:pt>
    <dgm:pt modelId="{FB9E1A9C-4AFC-42B2-B900-68098AA4CD5A}">
      <dgm:prSet phldrT="[Text]"/>
      <dgm:spPr/>
      <dgm:t>
        <a:bodyPr/>
        <a:lstStyle/>
        <a:p>
          <a:r>
            <a:rPr lang="en-US" dirty="0" smtClean="0"/>
            <a:t>0 to 1</a:t>
          </a:r>
          <a:endParaRPr lang="en-US" dirty="0"/>
        </a:p>
      </dgm:t>
    </dgm:pt>
    <dgm:pt modelId="{FC7E557A-EB16-4AEC-B261-D81374AF4BCC}" type="parTrans" cxnId="{1CDEAD2C-27FF-4AFC-ACCD-015607CD9924}">
      <dgm:prSet/>
      <dgm:spPr/>
      <dgm:t>
        <a:bodyPr/>
        <a:lstStyle/>
        <a:p>
          <a:endParaRPr lang="en-US"/>
        </a:p>
      </dgm:t>
    </dgm:pt>
    <dgm:pt modelId="{1A153B57-7B5E-4FDE-B835-551A34CD8880}" type="sibTrans" cxnId="{1CDEAD2C-27FF-4AFC-ACCD-015607CD9924}">
      <dgm:prSet/>
      <dgm:spPr/>
      <dgm:t>
        <a:bodyPr/>
        <a:lstStyle/>
        <a:p>
          <a:endParaRPr lang="en-US"/>
        </a:p>
      </dgm:t>
    </dgm:pt>
    <dgm:pt modelId="{821EBDB9-3D6D-4203-9888-FDA1215384FD}">
      <dgm:prSet phldrT="[Text]"/>
      <dgm:spPr/>
      <dgm:t>
        <a:bodyPr/>
        <a:lstStyle/>
        <a:p>
          <a:r>
            <a:rPr lang="en-US" dirty="0" smtClean="0"/>
            <a:t>Binary Threshold</a:t>
          </a:r>
          <a:endParaRPr lang="en-US" dirty="0"/>
        </a:p>
      </dgm:t>
    </dgm:pt>
    <dgm:pt modelId="{F61F1EBB-A1BB-4CEC-A505-E3386CFCE524}" type="parTrans" cxnId="{B43A1819-D642-432A-87BA-52EB3611BFD0}">
      <dgm:prSet/>
      <dgm:spPr/>
      <dgm:t>
        <a:bodyPr/>
        <a:lstStyle/>
        <a:p>
          <a:endParaRPr lang="en-US"/>
        </a:p>
      </dgm:t>
    </dgm:pt>
    <dgm:pt modelId="{DC8034A0-66E3-4EEC-AEE5-5A7D57D14671}" type="sibTrans" cxnId="{B43A1819-D642-432A-87BA-52EB3611BFD0}">
      <dgm:prSet/>
      <dgm:spPr/>
      <dgm:t>
        <a:bodyPr/>
        <a:lstStyle/>
        <a:p>
          <a:endParaRPr lang="en-US"/>
        </a:p>
      </dgm:t>
    </dgm:pt>
    <dgm:pt modelId="{15296C0F-CB73-461A-A954-158227F94045}" type="pres">
      <dgm:prSet presAssocID="{5737371B-E852-4379-B2BF-4AF78E008050}" presName="linearFlow" presStyleCnt="0">
        <dgm:presLayoutVars>
          <dgm:dir/>
          <dgm:animLvl val="lvl"/>
          <dgm:resizeHandles val="exact"/>
        </dgm:presLayoutVars>
      </dgm:prSet>
      <dgm:spPr/>
    </dgm:pt>
    <dgm:pt modelId="{CF43939C-2390-4762-8530-9A6970FD2F1A}" type="pres">
      <dgm:prSet presAssocID="{70775E97-85C0-4B14-96E6-E18C0C62FB21}" presName="composite" presStyleCnt="0"/>
      <dgm:spPr/>
    </dgm:pt>
    <dgm:pt modelId="{1DD93EAA-8F96-411A-8A84-1A92EA1D0FA6}" type="pres">
      <dgm:prSet presAssocID="{70775E97-85C0-4B14-96E6-E18C0C62FB21}" presName="parentText" presStyleLbl="alignNode1" presStyleIdx="0" presStyleCnt="2">
        <dgm:presLayoutVars>
          <dgm:chMax val="1"/>
          <dgm:bulletEnabled val="1"/>
        </dgm:presLayoutVars>
      </dgm:prSet>
      <dgm:spPr/>
    </dgm:pt>
    <dgm:pt modelId="{13BA955A-F874-40EE-AA0A-0A1765F7D976}" type="pres">
      <dgm:prSet presAssocID="{70775E97-85C0-4B14-96E6-E18C0C62FB21}" presName="descendantText" presStyleLbl="alignAcc1" presStyleIdx="0" presStyleCnt="2">
        <dgm:presLayoutVars>
          <dgm:bulletEnabled val="1"/>
        </dgm:presLayoutVars>
      </dgm:prSet>
      <dgm:spPr/>
      <dgm:t>
        <a:bodyPr/>
        <a:lstStyle/>
        <a:p>
          <a:endParaRPr lang="en-US"/>
        </a:p>
      </dgm:t>
    </dgm:pt>
    <dgm:pt modelId="{754D6821-B9DC-4CC5-8D02-8B015E1733CB}" type="pres">
      <dgm:prSet presAssocID="{3547062B-8324-4EDD-AF0D-9CF14E7B16A5}" presName="sp" presStyleCnt="0"/>
      <dgm:spPr/>
    </dgm:pt>
    <dgm:pt modelId="{AD3B7BC6-EE74-4354-BA4C-616AC3297EF9}" type="pres">
      <dgm:prSet presAssocID="{A26F7F5D-A225-4B18-8461-0B1FFFC8FB3E}" presName="composite" presStyleCnt="0"/>
      <dgm:spPr/>
    </dgm:pt>
    <dgm:pt modelId="{32E769BA-1948-42E0-9C5A-965DE6F14F3F}" type="pres">
      <dgm:prSet presAssocID="{A26F7F5D-A225-4B18-8461-0B1FFFC8FB3E}" presName="parentText" presStyleLbl="alignNode1" presStyleIdx="1" presStyleCnt="2">
        <dgm:presLayoutVars>
          <dgm:chMax val="1"/>
          <dgm:bulletEnabled val="1"/>
        </dgm:presLayoutVars>
      </dgm:prSet>
      <dgm:spPr/>
    </dgm:pt>
    <dgm:pt modelId="{7F645890-3958-46F4-B49D-566A24B38CBD}" type="pres">
      <dgm:prSet presAssocID="{A26F7F5D-A225-4B18-8461-0B1FFFC8FB3E}" presName="descendantText" presStyleLbl="alignAcc1" presStyleIdx="1" presStyleCnt="2">
        <dgm:presLayoutVars>
          <dgm:bulletEnabled val="1"/>
        </dgm:presLayoutVars>
      </dgm:prSet>
      <dgm:spPr/>
      <dgm:t>
        <a:bodyPr/>
        <a:lstStyle/>
        <a:p>
          <a:endParaRPr lang="en-US"/>
        </a:p>
      </dgm:t>
    </dgm:pt>
  </dgm:ptLst>
  <dgm:cxnLst>
    <dgm:cxn modelId="{3C878A6F-C4BC-4DAF-8D76-44CED1505F38}" type="presOf" srcId="{AE84334D-95C3-4D45-B040-EE5CA461AED8}" destId="{13BA955A-F874-40EE-AA0A-0A1765F7D976}" srcOrd="0" destOrd="0" presId="urn:microsoft.com/office/officeart/2005/8/layout/chevron2"/>
    <dgm:cxn modelId="{1CDEAD2C-27FF-4AFC-ACCD-015607CD9924}" srcId="{A26F7F5D-A225-4B18-8461-0B1FFFC8FB3E}" destId="{FB9E1A9C-4AFC-42B2-B900-68098AA4CD5A}" srcOrd="0" destOrd="0" parTransId="{FC7E557A-EB16-4AEC-B261-D81374AF4BCC}" sibTransId="{1A153B57-7B5E-4FDE-B835-551A34CD8880}"/>
    <dgm:cxn modelId="{B43A1819-D642-432A-87BA-52EB3611BFD0}" srcId="{A26F7F5D-A225-4B18-8461-0B1FFFC8FB3E}" destId="{821EBDB9-3D6D-4203-9888-FDA1215384FD}" srcOrd="1" destOrd="0" parTransId="{F61F1EBB-A1BB-4CEC-A505-E3386CFCE524}" sibTransId="{DC8034A0-66E3-4EEC-AEE5-5A7D57D14671}"/>
    <dgm:cxn modelId="{998AC27A-6EC9-4C96-9C90-CBC14D0EA451}" srcId="{5737371B-E852-4379-B2BF-4AF78E008050}" destId="{A26F7F5D-A225-4B18-8461-0B1FFFC8FB3E}" srcOrd="1" destOrd="0" parTransId="{09F3DDE4-24CE-46E1-A732-FA79C2FE3997}" sibTransId="{A09615DD-CE12-4A7B-8B54-8C22CF1EF8F4}"/>
    <dgm:cxn modelId="{4ADA1A6C-00B1-4A16-972D-A0EBC5EF7B86}" srcId="{70775E97-85C0-4B14-96E6-E18C0C62FB21}" destId="{AE84334D-95C3-4D45-B040-EE5CA461AED8}" srcOrd="0" destOrd="0" parTransId="{0C51F66C-B5A9-406C-AD02-11099B39E707}" sibTransId="{CACB6153-B357-457A-850C-06CE19173B92}"/>
    <dgm:cxn modelId="{8909C4AA-D13D-450D-A264-81B5F0945C13}" type="presOf" srcId="{A26F7F5D-A225-4B18-8461-0B1FFFC8FB3E}" destId="{32E769BA-1948-42E0-9C5A-965DE6F14F3F}" srcOrd="0" destOrd="0" presId="urn:microsoft.com/office/officeart/2005/8/layout/chevron2"/>
    <dgm:cxn modelId="{45DFF2E3-B2A9-486C-9AE9-B04F86A13271}" srcId="{5737371B-E852-4379-B2BF-4AF78E008050}" destId="{70775E97-85C0-4B14-96E6-E18C0C62FB21}" srcOrd="0" destOrd="0" parTransId="{E41B3DAB-FB30-4FF5-88EA-492A3661B483}" sibTransId="{3547062B-8324-4EDD-AF0D-9CF14E7B16A5}"/>
    <dgm:cxn modelId="{9D71BACE-DA24-4E39-AA85-78ABCB4AE1A9}" type="presOf" srcId="{821EBDB9-3D6D-4203-9888-FDA1215384FD}" destId="{7F645890-3958-46F4-B49D-566A24B38CBD}" srcOrd="0" destOrd="1" presId="urn:microsoft.com/office/officeart/2005/8/layout/chevron2"/>
    <dgm:cxn modelId="{6395D356-9F89-46B0-BBED-DFEDCE20944E}" type="presOf" srcId="{FB9E1A9C-4AFC-42B2-B900-68098AA4CD5A}" destId="{7F645890-3958-46F4-B49D-566A24B38CBD}" srcOrd="0" destOrd="0" presId="urn:microsoft.com/office/officeart/2005/8/layout/chevron2"/>
    <dgm:cxn modelId="{6BFDC7EC-9450-4775-8911-5D204C994A6D}" type="presOf" srcId="{5737371B-E852-4379-B2BF-4AF78E008050}" destId="{15296C0F-CB73-461A-A954-158227F94045}" srcOrd="0" destOrd="0" presId="urn:microsoft.com/office/officeart/2005/8/layout/chevron2"/>
    <dgm:cxn modelId="{93778EEC-6564-46E6-A60C-EF4D9F5F2F5B}" type="presOf" srcId="{70775E97-85C0-4B14-96E6-E18C0C62FB21}" destId="{1DD93EAA-8F96-411A-8A84-1A92EA1D0FA6}" srcOrd="0" destOrd="0" presId="urn:microsoft.com/office/officeart/2005/8/layout/chevron2"/>
    <dgm:cxn modelId="{F64325AF-7D3D-4021-8D54-44B7B90505D0}" type="presParOf" srcId="{15296C0F-CB73-461A-A954-158227F94045}" destId="{CF43939C-2390-4762-8530-9A6970FD2F1A}" srcOrd="0" destOrd="0" presId="urn:microsoft.com/office/officeart/2005/8/layout/chevron2"/>
    <dgm:cxn modelId="{B20DD3B7-23CF-442C-AD90-68C5EA7D3A38}" type="presParOf" srcId="{CF43939C-2390-4762-8530-9A6970FD2F1A}" destId="{1DD93EAA-8F96-411A-8A84-1A92EA1D0FA6}" srcOrd="0" destOrd="0" presId="urn:microsoft.com/office/officeart/2005/8/layout/chevron2"/>
    <dgm:cxn modelId="{21A630D5-8AF8-458F-BD65-27A17417F4BB}" type="presParOf" srcId="{CF43939C-2390-4762-8530-9A6970FD2F1A}" destId="{13BA955A-F874-40EE-AA0A-0A1765F7D976}" srcOrd="1" destOrd="0" presId="urn:microsoft.com/office/officeart/2005/8/layout/chevron2"/>
    <dgm:cxn modelId="{45B151F8-BF7B-40E6-A1CA-4F1D19AC3104}" type="presParOf" srcId="{15296C0F-CB73-461A-A954-158227F94045}" destId="{754D6821-B9DC-4CC5-8D02-8B015E1733CB}" srcOrd="1" destOrd="0" presId="urn:microsoft.com/office/officeart/2005/8/layout/chevron2"/>
    <dgm:cxn modelId="{FDC9030B-17A9-494E-A8A4-F73787340CA8}" type="presParOf" srcId="{15296C0F-CB73-461A-A954-158227F94045}" destId="{AD3B7BC6-EE74-4354-BA4C-616AC3297EF9}" srcOrd="2" destOrd="0" presId="urn:microsoft.com/office/officeart/2005/8/layout/chevron2"/>
    <dgm:cxn modelId="{6C2D3064-B6EF-4314-9371-C172A84FB2D9}" type="presParOf" srcId="{AD3B7BC6-EE74-4354-BA4C-616AC3297EF9}" destId="{32E769BA-1948-42E0-9C5A-965DE6F14F3F}" srcOrd="0" destOrd="0" presId="urn:microsoft.com/office/officeart/2005/8/layout/chevron2"/>
    <dgm:cxn modelId="{FB14FBE8-DE5B-4548-9218-2B1AEBE087EA}" type="presParOf" srcId="{AD3B7BC6-EE74-4354-BA4C-616AC3297EF9}" destId="{7F645890-3958-46F4-B49D-566A24B38CBD}" srcOrd="1" destOrd="0" presId="urn:microsoft.com/office/officeart/2005/8/layout/chevron2"/>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9DE3BC-D42E-4EDA-BE40-9FFAC528FEF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F5902E5B-2881-4D48-82E6-71F53EF30A0E}">
      <dgm:prSet phldrT="[Text]"/>
      <dgm:spPr/>
      <dgm:t>
        <a:bodyPr/>
        <a:lstStyle/>
        <a:p>
          <a:r>
            <a:rPr lang="en-US" dirty="0" smtClean="0"/>
            <a:t>High to Low Map</a:t>
          </a:r>
          <a:endParaRPr lang="en-US" dirty="0"/>
        </a:p>
      </dgm:t>
    </dgm:pt>
    <dgm:pt modelId="{ADEB0F62-F83B-47D1-994D-D271DE777DF2}" type="parTrans" cxnId="{A482B416-0C9D-48E3-9528-9F4DE18D6C80}">
      <dgm:prSet/>
      <dgm:spPr/>
      <dgm:t>
        <a:bodyPr/>
        <a:lstStyle/>
        <a:p>
          <a:endParaRPr lang="en-US"/>
        </a:p>
      </dgm:t>
    </dgm:pt>
    <dgm:pt modelId="{31258A08-5550-465A-A072-4EB8B5B492DA}" type="sibTrans" cxnId="{A482B416-0C9D-48E3-9528-9F4DE18D6C80}">
      <dgm:prSet/>
      <dgm:spPr/>
      <dgm:t>
        <a:bodyPr/>
        <a:lstStyle/>
        <a:p>
          <a:endParaRPr lang="en-US"/>
        </a:p>
      </dgm:t>
    </dgm:pt>
    <dgm:pt modelId="{980757CA-2921-4A20-973D-AF4BFD8F664F}">
      <dgm:prSet phldrT="[Text]"/>
      <dgm:spPr/>
      <dgm:t>
        <a:bodyPr/>
        <a:lstStyle/>
        <a:p>
          <a:r>
            <a:rPr lang="en-US" dirty="0" smtClean="0"/>
            <a:t>Probable Village Locations Map</a:t>
          </a:r>
          <a:endParaRPr lang="en-US" dirty="0"/>
        </a:p>
      </dgm:t>
    </dgm:pt>
    <dgm:pt modelId="{94B440FF-E801-4C18-A0F8-8D9B3B67B1E4}" type="parTrans" cxnId="{1C7DC53A-FC26-4C25-99A0-E6224BDD0ED2}">
      <dgm:prSet/>
      <dgm:spPr/>
      <dgm:t>
        <a:bodyPr/>
        <a:lstStyle/>
        <a:p>
          <a:endParaRPr lang="en-US"/>
        </a:p>
      </dgm:t>
    </dgm:pt>
    <dgm:pt modelId="{8A74257A-72BB-4A6D-92F9-E61B266A1394}" type="sibTrans" cxnId="{1C7DC53A-FC26-4C25-99A0-E6224BDD0ED2}">
      <dgm:prSet/>
      <dgm:spPr/>
      <dgm:t>
        <a:bodyPr/>
        <a:lstStyle/>
        <a:p>
          <a:endParaRPr lang="en-US"/>
        </a:p>
      </dgm:t>
    </dgm:pt>
    <dgm:pt modelId="{C3B73210-58C1-4AD3-98B3-6BC52BA04B00}" type="pres">
      <dgm:prSet presAssocID="{7E9DE3BC-D42E-4EDA-BE40-9FFAC528FEF2}" presName="linearFlow" presStyleCnt="0">
        <dgm:presLayoutVars>
          <dgm:dir/>
          <dgm:animLvl val="lvl"/>
          <dgm:resizeHandles val="exact"/>
        </dgm:presLayoutVars>
      </dgm:prSet>
      <dgm:spPr/>
    </dgm:pt>
    <dgm:pt modelId="{FDF5DCE6-2221-47ED-8870-D39E871F77DF}" type="pres">
      <dgm:prSet presAssocID="{F5902E5B-2881-4D48-82E6-71F53EF30A0E}" presName="composite" presStyleCnt="0"/>
      <dgm:spPr/>
    </dgm:pt>
    <dgm:pt modelId="{60011E02-1658-4E36-912D-70CB5FAB6813}" type="pres">
      <dgm:prSet presAssocID="{F5902E5B-2881-4D48-82E6-71F53EF30A0E}" presName="parentText" presStyleLbl="alignNode1" presStyleIdx="0" presStyleCnt="2">
        <dgm:presLayoutVars>
          <dgm:chMax val="1"/>
          <dgm:bulletEnabled val="1"/>
        </dgm:presLayoutVars>
      </dgm:prSet>
      <dgm:spPr/>
    </dgm:pt>
    <dgm:pt modelId="{082ABC55-8C48-4C76-91C0-42F533645D1C}" type="pres">
      <dgm:prSet presAssocID="{F5902E5B-2881-4D48-82E6-71F53EF30A0E}" presName="descendantText" presStyleLbl="alignAcc1" presStyleIdx="0" presStyleCnt="2">
        <dgm:presLayoutVars>
          <dgm:bulletEnabled val="1"/>
        </dgm:presLayoutVars>
      </dgm:prSet>
      <dgm:spPr/>
      <dgm:t>
        <a:bodyPr/>
        <a:lstStyle/>
        <a:p>
          <a:endParaRPr lang="en-US"/>
        </a:p>
      </dgm:t>
    </dgm:pt>
    <dgm:pt modelId="{7B0DF847-3035-4D3C-840B-12DB1A23267C}" type="pres">
      <dgm:prSet presAssocID="{31258A08-5550-465A-A072-4EB8B5B492DA}" presName="sp" presStyleCnt="0"/>
      <dgm:spPr/>
    </dgm:pt>
    <dgm:pt modelId="{CE307E3F-A2BF-4F8C-BCB6-44BD04CFE679}" type="pres">
      <dgm:prSet presAssocID="{980757CA-2921-4A20-973D-AF4BFD8F664F}" presName="composite" presStyleCnt="0"/>
      <dgm:spPr/>
    </dgm:pt>
    <dgm:pt modelId="{39B14E18-59E4-42F8-84B9-1484EDA8016C}" type="pres">
      <dgm:prSet presAssocID="{980757CA-2921-4A20-973D-AF4BFD8F664F}" presName="parentText" presStyleLbl="alignNode1" presStyleIdx="1" presStyleCnt="2">
        <dgm:presLayoutVars>
          <dgm:chMax val="1"/>
          <dgm:bulletEnabled val="1"/>
        </dgm:presLayoutVars>
      </dgm:prSet>
      <dgm:spPr/>
    </dgm:pt>
    <dgm:pt modelId="{9E8F3007-C55E-4739-A1E3-B74C5F1B27EF}" type="pres">
      <dgm:prSet presAssocID="{980757CA-2921-4A20-973D-AF4BFD8F664F}" presName="descendantText" presStyleLbl="alignAcc1" presStyleIdx="1" presStyleCnt="2">
        <dgm:presLayoutVars>
          <dgm:bulletEnabled val="1"/>
        </dgm:presLayoutVars>
      </dgm:prSet>
      <dgm:spPr/>
      <dgm:t>
        <a:bodyPr/>
        <a:lstStyle/>
        <a:p>
          <a:endParaRPr lang="en-US"/>
        </a:p>
      </dgm:t>
    </dgm:pt>
  </dgm:ptLst>
  <dgm:cxnLst>
    <dgm:cxn modelId="{1C7DC53A-FC26-4C25-99A0-E6224BDD0ED2}" srcId="{7E9DE3BC-D42E-4EDA-BE40-9FFAC528FEF2}" destId="{980757CA-2921-4A20-973D-AF4BFD8F664F}" srcOrd="1" destOrd="0" parTransId="{94B440FF-E801-4C18-A0F8-8D9B3B67B1E4}" sibTransId="{8A74257A-72BB-4A6D-92F9-E61B266A1394}"/>
    <dgm:cxn modelId="{EC07A979-D53D-4A41-AA58-8A6A240C9D2F}" type="presOf" srcId="{980757CA-2921-4A20-973D-AF4BFD8F664F}" destId="{39B14E18-59E4-42F8-84B9-1484EDA8016C}" srcOrd="0" destOrd="0" presId="urn:microsoft.com/office/officeart/2005/8/layout/chevron2"/>
    <dgm:cxn modelId="{66C99776-5FB7-4977-96B3-1FFA56B5AC1F}" type="presOf" srcId="{F5902E5B-2881-4D48-82E6-71F53EF30A0E}" destId="{60011E02-1658-4E36-912D-70CB5FAB6813}" srcOrd="0" destOrd="0" presId="urn:microsoft.com/office/officeart/2005/8/layout/chevron2"/>
    <dgm:cxn modelId="{0B64F22D-34DD-4F7E-96B7-DE32E2CDD5E9}" type="presOf" srcId="{7E9DE3BC-D42E-4EDA-BE40-9FFAC528FEF2}" destId="{C3B73210-58C1-4AD3-98B3-6BC52BA04B00}" srcOrd="0" destOrd="0" presId="urn:microsoft.com/office/officeart/2005/8/layout/chevron2"/>
    <dgm:cxn modelId="{A482B416-0C9D-48E3-9528-9F4DE18D6C80}" srcId="{7E9DE3BC-D42E-4EDA-BE40-9FFAC528FEF2}" destId="{F5902E5B-2881-4D48-82E6-71F53EF30A0E}" srcOrd="0" destOrd="0" parTransId="{ADEB0F62-F83B-47D1-994D-D271DE777DF2}" sibTransId="{31258A08-5550-465A-A072-4EB8B5B492DA}"/>
    <dgm:cxn modelId="{0AB051C7-7659-4E4C-952B-9DA97B9A594E}" type="presParOf" srcId="{C3B73210-58C1-4AD3-98B3-6BC52BA04B00}" destId="{FDF5DCE6-2221-47ED-8870-D39E871F77DF}" srcOrd="0" destOrd="0" presId="urn:microsoft.com/office/officeart/2005/8/layout/chevron2"/>
    <dgm:cxn modelId="{E73BB4E7-D21A-428F-A010-EC8BF5F0E10C}" type="presParOf" srcId="{FDF5DCE6-2221-47ED-8870-D39E871F77DF}" destId="{60011E02-1658-4E36-912D-70CB5FAB6813}" srcOrd="0" destOrd="0" presId="urn:microsoft.com/office/officeart/2005/8/layout/chevron2"/>
    <dgm:cxn modelId="{3A4D90F3-7502-401B-BBBD-AD7209974FAA}" type="presParOf" srcId="{FDF5DCE6-2221-47ED-8870-D39E871F77DF}" destId="{082ABC55-8C48-4C76-91C0-42F533645D1C}" srcOrd="1" destOrd="0" presId="urn:microsoft.com/office/officeart/2005/8/layout/chevron2"/>
    <dgm:cxn modelId="{E9D835B0-2C24-4201-B773-C96D2A85ED76}" type="presParOf" srcId="{C3B73210-58C1-4AD3-98B3-6BC52BA04B00}" destId="{7B0DF847-3035-4D3C-840B-12DB1A23267C}" srcOrd="1" destOrd="0" presId="urn:microsoft.com/office/officeart/2005/8/layout/chevron2"/>
    <dgm:cxn modelId="{C9B53830-5D56-44FF-BC52-1499488D1B97}" type="presParOf" srcId="{C3B73210-58C1-4AD3-98B3-6BC52BA04B00}" destId="{CE307E3F-A2BF-4F8C-BCB6-44BD04CFE679}" srcOrd="2" destOrd="0" presId="urn:microsoft.com/office/officeart/2005/8/layout/chevron2"/>
    <dgm:cxn modelId="{E5C07FE2-21BE-4BEC-834C-07926C6240AB}" type="presParOf" srcId="{CE307E3F-A2BF-4F8C-BCB6-44BD04CFE679}" destId="{39B14E18-59E4-42F8-84B9-1484EDA8016C}" srcOrd="0" destOrd="0" presId="urn:microsoft.com/office/officeart/2005/8/layout/chevron2"/>
    <dgm:cxn modelId="{CF76496A-0B91-4641-89D8-BEAD5540A0FA}" type="presParOf" srcId="{CE307E3F-A2BF-4F8C-BCB6-44BD04CFE679}" destId="{9E8F3007-C55E-4739-A1E3-B74C5F1B27EF}" srcOrd="1" destOrd="0" presId="urn:microsoft.com/office/officeart/2005/8/layout/chevron2"/>
  </dgm:cxnLst>
  <dgm:bg/>
  <dgm:whole/>
  <dgm:extLst>
    <a:ext uri="http://schemas.microsoft.com/office/drawing/2008/diagram">
      <dsp:dataModelExt xmlns:dsp="http://schemas.microsoft.com/office/drawing/2008/diagram" relId="rId3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4A892-A7E3-4E46-861A-25AC113CE609}">
      <dsp:nvSpPr>
        <dsp:cNvPr id="0" name=""/>
        <dsp:cNvSpPr/>
      </dsp:nvSpPr>
      <dsp:spPr>
        <a:xfrm rot="5400000">
          <a:off x="-957218" y="958648"/>
          <a:ext cx="3086212" cy="117177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Model Samples</a:t>
          </a:r>
          <a:endParaRPr lang="en-US" sz="2100" kern="1200" dirty="0"/>
        </a:p>
      </dsp:txBody>
      <dsp:txXfrm rot="-5400000">
        <a:off x="0" y="587318"/>
        <a:ext cx="1171776" cy="1914436"/>
      </dsp:txXfrm>
    </dsp:sp>
    <dsp:sp modelId="{A6D53B91-7F61-4A5E-8647-60739A19765E}">
      <dsp:nvSpPr>
        <dsp:cNvPr id="0" name=""/>
        <dsp:cNvSpPr/>
      </dsp:nvSpPr>
      <dsp:spPr>
        <a:xfrm rot="5400000">
          <a:off x="800447" y="372759"/>
          <a:ext cx="2500324" cy="175766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Presence Locations</a:t>
          </a:r>
          <a:endParaRPr lang="en-US" sz="2200" kern="1200" dirty="0"/>
        </a:p>
        <a:p>
          <a:pPr marL="228600" lvl="1" indent="-228600" algn="l" defTabSz="977900">
            <a:lnSpc>
              <a:spcPct val="90000"/>
            </a:lnSpc>
            <a:spcBef>
              <a:spcPct val="0"/>
            </a:spcBef>
            <a:spcAft>
              <a:spcPct val="15000"/>
            </a:spcAft>
            <a:buChar char="••"/>
          </a:pPr>
          <a:r>
            <a:rPr lang="en-US" sz="2200" kern="1200" dirty="0" smtClean="0"/>
            <a:t>Absence Locations</a:t>
          </a:r>
          <a:endParaRPr lang="en-US" sz="2200" kern="1200" dirty="0"/>
        </a:p>
      </dsp:txBody>
      <dsp:txXfrm rot="-5400000">
        <a:off x="1171776" y="87232"/>
        <a:ext cx="1671863" cy="2328720"/>
      </dsp:txXfrm>
    </dsp:sp>
    <dsp:sp modelId="{7B98A741-BBD4-4A45-8BA3-625BF5C47461}">
      <dsp:nvSpPr>
        <dsp:cNvPr id="0" name=""/>
        <dsp:cNvSpPr/>
      </dsp:nvSpPr>
      <dsp:spPr>
        <a:xfrm rot="5400000">
          <a:off x="-957218" y="3574571"/>
          <a:ext cx="3086212" cy="117177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Model Variables</a:t>
          </a:r>
          <a:endParaRPr lang="en-US" sz="2100" kern="1200" dirty="0"/>
        </a:p>
      </dsp:txBody>
      <dsp:txXfrm rot="-5400000">
        <a:off x="0" y="3203241"/>
        <a:ext cx="1171776" cy="1914436"/>
      </dsp:txXfrm>
    </dsp:sp>
    <dsp:sp modelId="{1FDD970E-ED4B-48DE-B11D-DD69576C2A09}">
      <dsp:nvSpPr>
        <dsp:cNvPr id="0" name=""/>
        <dsp:cNvSpPr/>
      </dsp:nvSpPr>
      <dsp:spPr>
        <a:xfrm rot="5400000">
          <a:off x="800447" y="2988683"/>
          <a:ext cx="2500324" cy="175766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Elevation</a:t>
          </a:r>
          <a:endParaRPr lang="en-US" sz="2200" kern="1200" dirty="0"/>
        </a:p>
        <a:p>
          <a:pPr marL="228600" lvl="1" indent="-228600" algn="l" defTabSz="977900">
            <a:lnSpc>
              <a:spcPct val="90000"/>
            </a:lnSpc>
            <a:spcBef>
              <a:spcPct val="0"/>
            </a:spcBef>
            <a:spcAft>
              <a:spcPct val="15000"/>
            </a:spcAft>
            <a:buChar char="••"/>
          </a:pPr>
          <a:r>
            <a:rPr lang="en-US" sz="2200" kern="1200" dirty="0" smtClean="0"/>
            <a:t>Slope</a:t>
          </a:r>
          <a:endParaRPr lang="en-US" sz="2200" kern="1200" dirty="0"/>
        </a:p>
        <a:p>
          <a:pPr marL="228600" lvl="1" indent="-228600" algn="l" defTabSz="977900">
            <a:lnSpc>
              <a:spcPct val="90000"/>
            </a:lnSpc>
            <a:spcBef>
              <a:spcPct val="0"/>
            </a:spcBef>
            <a:spcAft>
              <a:spcPct val="15000"/>
            </a:spcAft>
            <a:buChar char="••"/>
          </a:pPr>
          <a:r>
            <a:rPr lang="en-US" sz="2200" kern="1200" dirty="0" smtClean="0"/>
            <a:t>Distance</a:t>
          </a:r>
          <a:endParaRPr lang="en-US" sz="2200" kern="1200" dirty="0"/>
        </a:p>
        <a:p>
          <a:pPr marL="228600" lvl="1" indent="-228600" algn="l" defTabSz="977900">
            <a:lnSpc>
              <a:spcPct val="90000"/>
            </a:lnSpc>
            <a:spcBef>
              <a:spcPct val="0"/>
            </a:spcBef>
            <a:spcAft>
              <a:spcPct val="15000"/>
            </a:spcAft>
            <a:buChar char="••"/>
          </a:pPr>
          <a:r>
            <a:rPr lang="en-US" sz="2200" kern="1200" dirty="0" smtClean="0"/>
            <a:t>Weather</a:t>
          </a:r>
          <a:endParaRPr lang="en-US" sz="2200" kern="1200" dirty="0"/>
        </a:p>
        <a:p>
          <a:pPr marL="228600" lvl="1" indent="-228600" algn="l" defTabSz="977900">
            <a:lnSpc>
              <a:spcPct val="90000"/>
            </a:lnSpc>
            <a:spcBef>
              <a:spcPct val="0"/>
            </a:spcBef>
            <a:spcAft>
              <a:spcPct val="15000"/>
            </a:spcAft>
            <a:buChar char="••"/>
          </a:pPr>
          <a:r>
            <a:rPr lang="en-US" sz="2200" kern="1200" dirty="0" smtClean="0"/>
            <a:t>NDVI</a:t>
          </a:r>
          <a:endParaRPr lang="en-US" sz="2200" kern="1200" dirty="0"/>
        </a:p>
        <a:p>
          <a:pPr marL="228600" lvl="1" indent="-228600" algn="l" defTabSz="977900">
            <a:lnSpc>
              <a:spcPct val="90000"/>
            </a:lnSpc>
            <a:spcBef>
              <a:spcPct val="0"/>
            </a:spcBef>
            <a:spcAft>
              <a:spcPct val="15000"/>
            </a:spcAft>
            <a:buChar char="••"/>
          </a:pPr>
          <a:r>
            <a:rPr lang="en-US" sz="2200" kern="1200" dirty="0" smtClean="0"/>
            <a:t>Drainage Height</a:t>
          </a:r>
          <a:endParaRPr lang="en-US" sz="2200" kern="1200" dirty="0"/>
        </a:p>
      </dsp:txBody>
      <dsp:txXfrm rot="-5400000">
        <a:off x="1171776" y="2703156"/>
        <a:ext cx="1671863" cy="23287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93EAA-8F96-411A-8A84-1A92EA1D0FA6}">
      <dsp:nvSpPr>
        <dsp:cNvPr id="0" name=""/>
        <dsp:cNvSpPr/>
      </dsp:nvSpPr>
      <dsp:spPr>
        <a:xfrm rot="5400000">
          <a:off x="-935884" y="974608"/>
          <a:ext cx="3042623" cy="117085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Logistic Regression</a:t>
          </a:r>
          <a:endParaRPr lang="en-US" sz="1700" kern="1200" dirty="0"/>
        </a:p>
      </dsp:txBody>
      <dsp:txXfrm rot="-5400000">
        <a:off x="-1" y="624153"/>
        <a:ext cx="1170855" cy="1871768"/>
      </dsp:txXfrm>
    </dsp:sp>
    <dsp:sp modelId="{13BA955A-F874-40EE-AA0A-0A1765F7D976}">
      <dsp:nvSpPr>
        <dsp:cNvPr id="0" name=""/>
        <dsp:cNvSpPr/>
      </dsp:nvSpPr>
      <dsp:spPr>
        <a:xfrm rot="5400000">
          <a:off x="820399" y="389180"/>
          <a:ext cx="2457195" cy="175628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High to Low Likelihood of Village</a:t>
          </a:r>
          <a:endParaRPr lang="en-US" sz="2200" kern="1200" dirty="0"/>
        </a:p>
      </dsp:txBody>
      <dsp:txXfrm rot="-5400000">
        <a:off x="1170855" y="124460"/>
        <a:ext cx="1670548" cy="2285725"/>
      </dsp:txXfrm>
    </dsp:sp>
    <dsp:sp modelId="{32E769BA-1948-42E0-9C5A-965DE6F14F3F}">
      <dsp:nvSpPr>
        <dsp:cNvPr id="0" name=""/>
        <dsp:cNvSpPr/>
      </dsp:nvSpPr>
      <dsp:spPr>
        <a:xfrm rot="5400000">
          <a:off x="-935884" y="3553220"/>
          <a:ext cx="3042623" cy="117085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Normalize</a:t>
          </a:r>
          <a:endParaRPr lang="en-US" sz="1700" kern="1200" dirty="0"/>
        </a:p>
      </dsp:txBody>
      <dsp:txXfrm rot="-5400000">
        <a:off x="-1" y="3202765"/>
        <a:ext cx="1170855" cy="1871768"/>
      </dsp:txXfrm>
    </dsp:sp>
    <dsp:sp modelId="{7F645890-3958-46F4-B49D-566A24B38CBD}">
      <dsp:nvSpPr>
        <dsp:cNvPr id="0" name=""/>
        <dsp:cNvSpPr/>
      </dsp:nvSpPr>
      <dsp:spPr>
        <a:xfrm rot="5400000">
          <a:off x="820399" y="2967792"/>
          <a:ext cx="2457195" cy="175628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0 to 1</a:t>
          </a:r>
          <a:endParaRPr lang="en-US" sz="2200" kern="1200" dirty="0"/>
        </a:p>
        <a:p>
          <a:pPr marL="228600" lvl="1" indent="-228600" algn="l" defTabSz="977900">
            <a:lnSpc>
              <a:spcPct val="90000"/>
            </a:lnSpc>
            <a:spcBef>
              <a:spcPct val="0"/>
            </a:spcBef>
            <a:spcAft>
              <a:spcPct val="15000"/>
            </a:spcAft>
            <a:buChar char="••"/>
          </a:pPr>
          <a:r>
            <a:rPr lang="en-US" sz="2200" kern="1200" dirty="0" smtClean="0"/>
            <a:t>Binary Threshold</a:t>
          </a:r>
          <a:endParaRPr lang="en-US" sz="2200" kern="1200" dirty="0"/>
        </a:p>
      </dsp:txBody>
      <dsp:txXfrm rot="-5400000">
        <a:off x="1170855" y="2703072"/>
        <a:ext cx="1670548" cy="22857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11E02-1658-4E36-912D-70CB5FAB6813}">
      <dsp:nvSpPr>
        <dsp:cNvPr id="0" name=""/>
        <dsp:cNvSpPr/>
      </dsp:nvSpPr>
      <dsp:spPr>
        <a:xfrm rot="5400000">
          <a:off x="-918509" y="953167"/>
          <a:ext cx="3011976" cy="117495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High to Low Map</a:t>
          </a:r>
          <a:endParaRPr lang="en-US" sz="2100" kern="1200" dirty="0"/>
        </a:p>
      </dsp:txBody>
      <dsp:txXfrm rot="-5400000">
        <a:off x="0" y="622137"/>
        <a:ext cx="1174957" cy="1837019"/>
      </dsp:txXfrm>
    </dsp:sp>
    <dsp:sp modelId="{082ABC55-8C48-4C76-91C0-42F533645D1C}">
      <dsp:nvSpPr>
        <dsp:cNvPr id="0" name=""/>
        <dsp:cNvSpPr/>
      </dsp:nvSpPr>
      <dsp:spPr>
        <a:xfrm rot="5400000">
          <a:off x="843927" y="365688"/>
          <a:ext cx="2424497" cy="176243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B14E18-59E4-42F8-84B9-1484EDA8016C}">
      <dsp:nvSpPr>
        <dsp:cNvPr id="0" name=""/>
        <dsp:cNvSpPr/>
      </dsp:nvSpPr>
      <dsp:spPr>
        <a:xfrm rot="5400000">
          <a:off x="-918509" y="3507409"/>
          <a:ext cx="3011976" cy="117495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Probable Village Locations Map</a:t>
          </a:r>
          <a:endParaRPr lang="en-US" sz="2100" kern="1200" dirty="0"/>
        </a:p>
      </dsp:txBody>
      <dsp:txXfrm rot="-5400000">
        <a:off x="0" y="3176379"/>
        <a:ext cx="1174957" cy="1837019"/>
      </dsp:txXfrm>
    </dsp:sp>
    <dsp:sp modelId="{9E8F3007-C55E-4739-A1E3-B74C5F1B27EF}">
      <dsp:nvSpPr>
        <dsp:cNvPr id="0" name=""/>
        <dsp:cNvSpPr/>
      </dsp:nvSpPr>
      <dsp:spPr>
        <a:xfrm rot="5400000">
          <a:off x="843927" y="2919930"/>
          <a:ext cx="2424497" cy="176243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A4DCD58-5435-407C-8B99-87F8F28F082F}" type="datetimeFigureOut">
              <a:rPr lang="en-US" smtClean="0"/>
              <a:t>7/22/2015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A2F5B46-8DD9-47F5-878C-A751670E3A2A}" type="slidenum">
              <a:rPr lang="en-US" smtClean="0"/>
              <a:t>‹#›</a:t>
            </a:fld>
            <a:endParaRPr lang="en-US" dirty="0"/>
          </a:p>
        </p:txBody>
      </p:sp>
    </p:spTree>
    <p:extLst>
      <p:ext uri="{BB962C8B-B14F-4D97-AF65-F5344CB8AC3E}">
        <p14:creationId xmlns:p14="http://schemas.microsoft.com/office/powerpoint/2010/main" val="2044159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26122720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2" name="Shape 42"/>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92636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blip>
          <a:srcRect/>
          <a:stretch/>
        </p:blipFill>
        <p:spPr>
          <a:xfrm>
            <a:off x="944495" y="661797"/>
            <a:ext cx="2158130" cy="2592449"/>
          </a:xfrm>
          <a:prstGeom prst="rect">
            <a:avLst/>
          </a:prstGeom>
          <a:noFill/>
          <a:ln>
            <a:noFill/>
          </a:ln>
        </p:spPr>
      </p:pic>
      <p:sp>
        <p:nvSpPr>
          <p:cNvPr id="9" name="Shape 9"/>
          <p:cNvSpPr/>
          <p:nvPr/>
        </p:nvSpPr>
        <p:spPr>
          <a:xfrm>
            <a:off x="21089073" y="35379525"/>
            <a:ext cx="5657127" cy="52321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png"/><Relationship Id="rId18" Type="http://schemas.openxmlformats.org/officeDocument/2006/relationships/diagramQuickStyle" Target="../diagrams/quickStyle1.xml"/><Relationship Id="rId26" Type="http://schemas.openxmlformats.org/officeDocument/2006/relationships/diagramData" Target="../diagrams/data3.xml"/><Relationship Id="rId3" Type="http://schemas.openxmlformats.org/officeDocument/2006/relationships/image" Target="../media/image3.jpg"/><Relationship Id="rId21" Type="http://schemas.openxmlformats.org/officeDocument/2006/relationships/diagramData" Target="../diagrams/data2.xml"/><Relationship Id="rId34" Type="http://schemas.openxmlformats.org/officeDocument/2006/relationships/image" Target="../media/image19.jpg"/><Relationship Id="rId7" Type="http://schemas.openxmlformats.org/officeDocument/2006/relationships/image" Target="../media/image7.tiff"/><Relationship Id="rId12" Type="http://schemas.openxmlformats.org/officeDocument/2006/relationships/image" Target="../media/image12.jpg"/><Relationship Id="rId17" Type="http://schemas.openxmlformats.org/officeDocument/2006/relationships/diagramLayout" Target="../diagrams/layout1.xml"/><Relationship Id="rId25" Type="http://schemas.microsoft.com/office/2007/relationships/diagramDrawing" Target="../diagrams/drawing2.xml"/><Relationship Id="rId33" Type="http://schemas.openxmlformats.org/officeDocument/2006/relationships/image" Target="../media/image18.JPG"/><Relationship Id="rId2" Type="http://schemas.openxmlformats.org/officeDocument/2006/relationships/notesSlide" Target="../notesSlides/notesSlide1.xml"/><Relationship Id="rId16" Type="http://schemas.openxmlformats.org/officeDocument/2006/relationships/diagramData" Target="../diagrams/data1.xml"/><Relationship Id="rId20" Type="http://schemas.microsoft.com/office/2007/relationships/diagramDrawing" Target="../diagrams/drawing1.xml"/><Relationship Id="rId29" Type="http://schemas.openxmlformats.org/officeDocument/2006/relationships/diagramColors" Target="../diagrams/colors3.xml"/><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g"/><Relationship Id="rId24" Type="http://schemas.openxmlformats.org/officeDocument/2006/relationships/diagramColors" Target="../diagrams/colors2.xml"/><Relationship Id="rId32" Type="http://schemas.openxmlformats.org/officeDocument/2006/relationships/image" Target="../media/image17.tiff"/><Relationship Id="rId37" Type="http://schemas.openxmlformats.org/officeDocument/2006/relationships/image" Target="../media/image22.jpg"/><Relationship Id="rId5" Type="http://schemas.openxmlformats.org/officeDocument/2006/relationships/image" Target="../media/image5.jpg"/><Relationship Id="rId15" Type="http://schemas.openxmlformats.org/officeDocument/2006/relationships/image" Target="../media/image15.png"/><Relationship Id="rId23" Type="http://schemas.openxmlformats.org/officeDocument/2006/relationships/diagramQuickStyle" Target="../diagrams/quickStyle2.xml"/><Relationship Id="rId28" Type="http://schemas.openxmlformats.org/officeDocument/2006/relationships/diagramQuickStyle" Target="../diagrams/quickStyle3.xml"/><Relationship Id="rId36" Type="http://schemas.openxmlformats.org/officeDocument/2006/relationships/image" Target="../media/image21.jpg"/><Relationship Id="rId10" Type="http://schemas.openxmlformats.org/officeDocument/2006/relationships/image" Target="../media/image10.JPG"/><Relationship Id="rId19" Type="http://schemas.openxmlformats.org/officeDocument/2006/relationships/diagramColors" Target="../diagrams/colors1.xml"/><Relationship Id="rId31" Type="http://schemas.openxmlformats.org/officeDocument/2006/relationships/image" Target="../media/image16.tiff"/><Relationship Id="rId4" Type="http://schemas.openxmlformats.org/officeDocument/2006/relationships/image" Target="../media/image4.jpg"/><Relationship Id="rId9" Type="http://schemas.openxmlformats.org/officeDocument/2006/relationships/image" Target="../media/image9.tif"/><Relationship Id="rId14" Type="http://schemas.openxmlformats.org/officeDocument/2006/relationships/image" Target="../media/image14.png"/><Relationship Id="rId22" Type="http://schemas.openxmlformats.org/officeDocument/2006/relationships/diagramLayout" Target="../diagrams/layout2.xml"/><Relationship Id="rId27" Type="http://schemas.openxmlformats.org/officeDocument/2006/relationships/diagramLayout" Target="../diagrams/layout3.xml"/><Relationship Id="rId30" Type="http://schemas.microsoft.com/office/2007/relationships/diagramDrawing" Target="../diagrams/drawing3.xml"/><Relationship Id="rId35"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7149" y="11451032"/>
            <a:ext cx="8119872" cy="6272784"/>
          </a:xfrm>
          <a:prstGeom prst="rect">
            <a:avLst/>
          </a:prstGeom>
        </p:spPr>
      </p:pic>
      <p:pic>
        <p:nvPicPr>
          <p:cNvPr id="60" name="Picture 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6784" y="24272689"/>
            <a:ext cx="4840224" cy="5779008"/>
          </a:xfrm>
          <a:prstGeom prst="rect">
            <a:avLst/>
          </a:prstGeom>
        </p:spPr>
      </p:pic>
      <p:pic>
        <p:nvPicPr>
          <p:cNvPr id="58" name="Picture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3539" y="24272689"/>
            <a:ext cx="4895088" cy="5754624"/>
          </a:xfrm>
          <a:prstGeom prst="rect">
            <a:avLst/>
          </a:prstGeom>
        </p:spPr>
      </p:pic>
      <p:sp>
        <p:nvSpPr>
          <p:cNvPr id="108" name="Freeform 107"/>
          <p:cNvSpPr/>
          <p:nvPr/>
        </p:nvSpPr>
        <p:spPr>
          <a:xfrm rot="16200000">
            <a:off x="12251092" y="16887409"/>
            <a:ext cx="7918704" cy="3108960"/>
          </a:xfrm>
          <a:custGeom>
            <a:avLst/>
            <a:gdLst>
              <a:gd name="connsiteX0" fmla="*/ 0 w 2553712"/>
              <a:gd name="connsiteY0" fmla="*/ 127686 h 4730670"/>
              <a:gd name="connsiteX1" fmla="*/ 127686 w 2553712"/>
              <a:gd name="connsiteY1" fmla="*/ 0 h 4730670"/>
              <a:gd name="connsiteX2" fmla="*/ 2426026 w 2553712"/>
              <a:gd name="connsiteY2" fmla="*/ 0 h 4730670"/>
              <a:gd name="connsiteX3" fmla="*/ 2553712 w 2553712"/>
              <a:gd name="connsiteY3" fmla="*/ 127686 h 4730670"/>
              <a:gd name="connsiteX4" fmla="*/ 2553712 w 2553712"/>
              <a:gd name="connsiteY4" fmla="*/ 4602984 h 4730670"/>
              <a:gd name="connsiteX5" fmla="*/ 2426026 w 2553712"/>
              <a:gd name="connsiteY5" fmla="*/ 4730670 h 4730670"/>
              <a:gd name="connsiteX6" fmla="*/ 127686 w 2553712"/>
              <a:gd name="connsiteY6" fmla="*/ 4730670 h 4730670"/>
              <a:gd name="connsiteX7" fmla="*/ 0 w 2553712"/>
              <a:gd name="connsiteY7" fmla="*/ 4602984 h 4730670"/>
              <a:gd name="connsiteX8" fmla="*/ 0 w 2553712"/>
              <a:gd name="connsiteY8" fmla="*/ 127686 h 473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712" h="4730670">
                <a:moveTo>
                  <a:pt x="2484784" y="2"/>
                </a:moveTo>
                <a:cubicBezTo>
                  <a:pt x="2522852" y="2"/>
                  <a:pt x="2553712" y="105902"/>
                  <a:pt x="2553712" y="236536"/>
                </a:cubicBezTo>
                <a:lnTo>
                  <a:pt x="2553712" y="4494134"/>
                </a:lnTo>
                <a:cubicBezTo>
                  <a:pt x="2553712" y="4624768"/>
                  <a:pt x="2522852" y="4730668"/>
                  <a:pt x="2484784" y="4730668"/>
                </a:cubicBezTo>
                <a:lnTo>
                  <a:pt x="68928" y="4730668"/>
                </a:lnTo>
                <a:cubicBezTo>
                  <a:pt x="30860" y="4730668"/>
                  <a:pt x="0" y="4624768"/>
                  <a:pt x="0" y="4494134"/>
                </a:cubicBezTo>
                <a:lnTo>
                  <a:pt x="0" y="236536"/>
                </a:lnTo>
                <a:cubicBezTo>
                  <a:pt x="0" y="105902"/>
                  <a:pt x="30860" y="2"/>
                  <a:pt x="68928" y="2"/>
                </a:cubicBezTo>
                <a:lnTo>
                  <a:pt x="2484784" y="2"/>
                </a:lnTo>
                <a:close/>
              </a:path>
            </a:pathLst>
          </a:custGeom>
          <a:solidFill>
            <a:schemeClr val="bg1"/>
          </a:solid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1521" tIns="96012" rIns="124458" bIns="2042970" numCol="1" spcCol="1270" anchor="t" anchorCtr="0">
            <a:noAutofit/>
          </a:bodyPr>
          <a:lstStyle/>
          <a:p>
            <a:pPr lvl="0" algn="r" defTabSz="1244600">
              <a:lnSpc>
                <a:spcPct val="90000"/>
              </a:lnSpc>
              <a:spcBef>
                <a:spcPct val="0"/>
              </a:spcBef>
              <a:spcAft>
                <a:spcPct val="35000"/>
              </a:spcAft>
            </a:pPr>
            <a:endParaRPr lang="en-US" sz="2800" b="1" kern="1200" dirty="0" smtClean="0">
              <a:solidFill>
                <a:schemeClr val="accent1">
                  <a:lumMod val="50000"/>
                </a:schemeClr>
              </a:solidFill>
              <a:latin typeface="Garamond" panose="02020404030301010803" pitchFamily="18" charset="0"/>
            </a:endParaRPr>
          </a:p>
        </p:txBody>
      </p:sp>
      <p:sp>
        <p:nvSpPr>
          <p:cNvPr id="151" name="Rectangle 150"/>
          <p:cNvSpPr/>
          <p:nvPr/>
        </p:nvSpPr>
        <p:spPr>
          <a:xfrm>
            <a:off x="14735337" y="14763339"/>
            <a:ext cx="2950214" cy="565933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reeform 203"/>
          <p:cNvSpPr/>
          <p:nvPr/>
        </p:nvSpPr>
        <p:spPr>
          <a:xfrm>
            <a:off x="763120" y="14525398"/>
            <a:ext cx="6875930" cy="2215649"/>
          </a:xfrm>
          <a:custGeom>
            <a:avLst/>
            <a:gdLst>
              <a:gd name="connsiteX0" fmla="*/ 0 w 7963158"/>
              <a:gd name="connsiteY0" fmla="*/ 175171 h 1751710"/>
              <a:gd name="connsiteX1" fmla="*/ 175171 w 7963158"/>
              <a:gd name="connsiteY1" fmla="*/ 0 h 1751710"/>
              <a:gd name="connsiteX2" fmla="*/ 7787987 w 7963158"/>
              <a:gd name="connsiteY2" fmla="*/ 0 h 1751710"/>
              <a:gd name="connsiteX3" fmla="*/ 7963158 w 7963158"/>
              <a:gd name="connsiteY3" fmla="*/ 175171 h 1751710"/>
              <a:gd name="connsiteX4" fmla="*/ 7963158 w 7963158"/>
              <a:gd name="connsiteY4" fmla="*/ 1576539 h 1751710"/>
              <a:gd name="connsiteX5" fmla="*/ 7787987 w 7963158"/>
              <a:gd name="connsiteY5" fmla="*/ 1751710 h 1751710"/>
              <a:gd name="connsiteX6" fmla="*/ 175171 w 7963158"/>
              <a:gd name="connsiteY6" fmla="*/ 1751710 h 1751710"/>
              <a:gd name="connsiteX7" fmla="*/ 0 w 7963158"/>
              <a:gd name="connsiteY7" fmla="*/ 1576539 h 1751710"/>
              <a:gd name="connsiteX8" fmla="*/ 0 w 7963158"/>
              <a:gd name="connsiteY8" fmla="*/ 175171 h 175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158" h="1751710">
                <a:moveTo>
                  <a:pt x="0" y="175171"/>
                </a:moveTo>
                <a:cubicBezTo>
                  <a:pt x="0" y="78427"/>
                  <a:pt x="78427" y="0"/>
                  <a:pt x="175171" y="0"/>
                </a:cubicBezTo>
                <a:lnTo>
                  <a:pt x="7787987" y="0"/>
                </a:lnTo>
                <a:cubicBezTo>
                  <a:pt x="7884731" y="0"/>
                  <a:pt x="7963158" y="78427"/>
                  <a:pt x="7963158" y="175171"/>
                </a:cubicBezTo>
                <a:lnTo>
                  <a:pt x="7963158" y="1576539"/>
                </a:lnTo>
                <a:cubicBezTo>
                  <a:pt x="7963158" y="1673283"/>
                  <a:pt x="7884731" y="1751710"/>
                  <a:pt x="7787987" y="1751710"/>
                </a:cubicBezTo>
                <a:lnTo>
                  <a:pt x="175171" y="1751710"/>
                </a:lnTo>
                <a:cubicBezTo>
                  <a:pt x="78427" y="1751710"/>
                  <a:pt x="0" y="1673283"/>
                  <a:pt x="0" y="1576539"/>
                </a:cubicBezTo>
                <a:lnTo>
                  <a:pt x="0" y="175171"/>
                </a:lnTo>
                <a:close/>
              </a:path>
            </a:pathLst>
          </a:custGeom>
          <a:solidFill>
            <a:schemeClr val="accent1">
              <a:lumMod val="20000"/>
              <a:lumOff val="80000"/>
            </a:schemeClr>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5146" tIns="295146" rIns="295146" bIns="295146" numCol="1" spcCol="1270" anchor="ctr" anchorCtr="0">
            <a:noAutofit/>
          </a:bodyPr>
          <a:lstStyle/>
          <a:p>
            <a:pPr lvl="0" algn="ctr" defTabSz="2844800">
              <a:lnSpc>
                <a:spcPct val="90000"/>
              </a:lnSpc>
              <a:spcBef>
                <a:spcPct val="0"/>
              </a:spcBef>
              <a:spcAft>
                <a:spcPct val="35000"/>
              </a:spcAft>
            </a:pPr>
            <a:endParaRPr lang="en-US" sz="6400" kern="1200" dirty="0">
              <a:solidFill>
                <a:schemeClr val="accent1">
                  <a:lumMod val="20000"/>
                  <a:lumOff val="80000"/>
                </a:schemeClr>
              </a:solidFill>
            </a:endParaRPr>
          </a:p>
        </p:txBody>
      </p:sp>
      <p:sp>
        <p:nvSpPr>
          <p:cNvPr id="15" name="Shape 15"/>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Font typeface="Arial"/>
              <a:buNone/>
            </a:pPr>
            <a:r>
              <a:rPr lang="en-US" sz="2800" b="1" i="0" u="none" strike="noStrike" cap="none" baseline="0" dirty="0" smtClean="0">
                <a:solidFill>
                  <a:schemeClr val="tx1"/>
                </a:solidFill>
                <a:latin typeface="Century Gothic"/>
                <a:ea typeface="Century Gothic"/>
                <a:cs typeface="Century Gothic"/>
                <a:sym typeface="Century Gothic"/>
              </a:rPr>
              <a:t>NASA </a:t>
            </a:r>
            <a:r>
              <a:rPr lang="en-US" sz="2800" b="1" i="0" u="none" strike="noStrike" cap="none" baseline="0" dirty="0" smtClean="0">
                <a:solidFill>
                  <a:schemeClr val="dk1"/>
                </a:solidFill>
                <a:latin typeface="Century Gothic"/>
                <a:ea typeface="Century Gothic"/>
                <a:cs typeface="Century Gothic"/>
                <a:sym typeface="Century Gothic"/>
              </a:rPr>
              <a:t>Goddard Space Flight Center, </a:t>
            </a:r>
            <a:r>
              <a:rPr lang="en-US" sz="2800" b="1" i="0" u="none" strike="noStrike" cap="none" baseline="0" dirty="0" smtClean="0">
                <a:solidFill>
                  <a:schemeClr val="tx1"/>
                </a:solidFill>
                <a:latin typeface="Century Gothic"/>
                <a:ea typeface="Century Gothic"/>
                <a:cs typeface="Century Gothic"/>
                <a:sym typeface="Century Gothic"/>
              </a:rPr>
              <a:t>NASA </a:t>
            </a:r>
            <a:r>
              <a:rPr lang="en-US" sz="2800" b="1" i="0" u="none" strike="noStrike" cap="none" baseline="0" dirty="0" smtClean="0">
                <a:solidFill>
                  <a:schemeClr val="dk1"/>
                </a:solidFill>
                <a:latin typeface="Century Gothic"/>
                <a:ea typeface="Century Gothic"/>
                <a:cs typeface="Century Gothic"/>
                <a:sym typeface="Century Gothic"/>
              </a:rPr>
              <a:t>Marshall </a:t>
            </a:r>
            <a:r>
              <a:rPr lang="en-US" sz="2800" b="1" i="0" u="none" strike="noStrike" cap="none" dirty="0" smtClean="0">
                <a:solidFill>
                  <a:schemeClr val="dk1"/>
                </a:solidFill>
                <a:latin typeface="Century Gothic"/>
                <a:ea typeface="Century Gothic"/>
                <a:cs typeface="Century Gothic"/>
                <a:sym typeface="Century Gothic"/>
              </a:rPr>
              <a:t>Space Flight Center, Wise County </a:t>
            </a:r>
            <a:r>
              <a:rPr lang="en-US" sz="2800" b="1" i="0" u="none" strike="noStrike" cap="none" dirty="0" smtClean="0">
                <a:solidFill>
                  <a:schemeClr val="tx1"/>
                </a:solidFill>
                <a:latin typeface="Century Gothic"/>
                <a:ea typeface="Century Gothic"/>
                <a:cs typeface="Century Gothic"/>
                <a:sym typeface="Century Gothic"/>
              </a:rPr>
              <a:t>Clerk of Court’s Office</a:t>
            </a:r>
            <a:endParaRPr sz="2800" b="1" i="0" u="none" strike="noStrike" cap="none" baseline="0" dirty="0">
              <a:solidFill>
                <a:schemeClr val="tx1"/>
              </a:solidFill>
              <a:latin typeface="Century Gothic"/>
              <a:ea typeface="Century Gothic"/>
              <a:cs typeface="Century Gothic"/>
              <a:sym typeface="Century Gothic"/>
            </a:endParaRPr>
          </a:p>
        </p:txBody>
      </p:sp>
      <p:sp>
        <p:nvSpPr>
          <p:cNvPr id="16" name="Shape 16"/>
          <p:cNvSpPr txBox="1">
            <a:spLocks noGrp="1"/>
          </p:cNvSpPr>
          <p:nvPr>
            <p:ph type="body" idx="2"/>
          </p:nvPr>
        </p:nvSpPr>
        <p:spPr>
          <a:xfrm>
            <a:off x="4014216" y="2176272"/>
            <a:ext cx="19412711" cy="1216152"/>
          </a:xfrm>
          <a:prstGeom prst="rect">
            <a:avLst/>
          </a:prstGeom>
          <a:noFill/>
          <a:ln>
            <a:noFill/>
          </a:ln>
        </p:spPr>
        <p:txBody>
          <a:bodyPr lIns="91425" tIns="45700" rIns="91425" bIns="45700" anchor="t" anchorCtr="0">
            <a:noAutofit/>
          </a:bodyPr>
          <a:lstStyle/>
          <a:p>
            <a:pPr lvl="0" rtl="0">
              <a:lnSpc>
                <a:spcPct val="90000"/>
              </a:lnSpc>
              <a:spcBef>
                <a:spcPts val="0"/>
              </a:spcBef>
              <a:buClr>
                <a:schemeClr val="dk1"/>
              </a:buClr>
              <a:buSzPct val="25000"/>
              <a:buFont typeface="Arial"/>
              <a:buNone/>
            </a:pPr>
            <a:r>
              <a:rPr lang="en-US" sz="3000" i="1" dirty="0" smtClean="0">
                <a:solidFill>
                  <a:schemeClr val="dk1"/>
                </a:solidFill>
                <a:latin typeface="Century Gothic"/>
                <a:ea typeface="Century Gothic"/>
                <a:cs typeface="Century Gothic"/>
                <a:sym typeface="Century Gothic"/>
              </a:rPr>
              <a:t>Utilizing NASA Earth observations to locate remote </a:t>
            </a:r>
            <a:r>
              <a:rPr lang="en-US" sz="3000" i="1" dirty="0">
                <a:solidFill>
                  <a:schemeClr val="dk1"/>
                </a:solidFill>
                <a:latin typeface="Century Gothic"/>
                <a:ea typeface="Century Gothic"/>
                <a:cs typeface="Century Gothic"/>
                <a:sym typeface="Century Gothic"/>
              </a:rPr>
              <a:t>Y</a:t>
            </a:r>
            <a:r>
              <a:rPr lang="en-US" sz="3000" i="1" dirty="0" smtClean="0">
                <a:solidFill>
                  <a:schemeClr val="dk1"/>
                </a:solidFill>
                <a:latin typeface="Century Gothic"/>
                <a:ea typeface="Century Gothic"/>
                <a:cs typeface="Century Gothic"/>
                <a:sym typeface="Century Gothic"/>
              </a:rPr>
              <a:t>anomami villages in the Alto </a:t>
            </a:r>
            <a:r>
              <a:rPr lang="en-US" sz="3000" i="1" dirty="0">
                <a:solidFill>
                  <a:schemeClr val="dk1"/>
                </a:solidFill>
                <a:latin typeface="Century Gothic"/>
                <a:ea typeface="Century Gothic"/>
                <a:cs typeface="Century Gothic"/>
                <a:sym typeface="Century Gothic"/>
              </a:rPr>
              <a:t>O</a:t>
            </a:r>
            <a:r>
              <a:rPr lang="en-US" sz="3000" i="1" dirty="0" smtClean="0">
                <a:solidFill>
                  <a:schemeClr val="dk1"/>
                </a:solidFill>
                <a:latin typeface="Century Gothic"/>
                <a:ea typeface="Century Gothic"/>
                <a:cs typeface="Century Gothic"/>
                <a:sym typeface="Century Gothic"/>
              </a:rPr>
              <a:t>rinoco </a:t>
            </a:r>
            <a:r>
              <a:rPr lang="en-US" sz="3000" i="1" dirty="0">
                <a:solidFill>
                  <a:schemeClr val="dk1"/>
                </a:solidFill>
                <a:latin typeface="Century Gothic"/>
                <a:ea typeface="Century Gothic"/>
                <a:cs typeface="Century Gothic"/>
                <a:sym typeface="Century Gothic"/>
              </a:rPr>
              <a:t>M</a:t>
            </a:r>
            <a:r>
              <a:rPr lang="en-US" sz="3000" i="1" dirty="0" smtClean="0">
                <a:solidFill>
                  <a:schemeClr val="dk1"/>
                </a:solidFill>
                <a:latin typeface="Century Gothic"/>
                <a:ea typeface="Century Gothic"/>
                <a:cs typeface="Century Gothic"/>
                <a:sym typeface="Century Gothic"/>
              </a:rPr>
              <a:t>unicipality for targeted eradication of River </a:t>
            </a:r>
            <a:r>
              <a:rPr lang="en-US" sz="3000" i="1" dirty="0">
                <a:solidFill>
                  <a:schemeClr val="dk1"/>
                </a:solidFill>
                <a:latin typeface="Century Gothic"/>
                <a:ea typeface="Century Gothic"/>
                <a:cs typeface="Century Gothic"/>
                <a:sym typeface="Century Gothic"/>
              </a:rPr>
              <a:t>B</a:t>
            </a:r>
            <a:r>
              <a:rPr lang="en-US" sz="3000" i="1" dirty="0" smtClean="0">
                <a:solidFill>
                  <a:schemeClr val="dk1"/>
                </a:solidFill>
                <a:latin typeface="Century Gothic"/>
                <a:ea typeface="Century Gothic"/>
                <a:cs typeface="Century Gothic"/>
                <a:sym typeface="Century Gothic"/>
              </a:rPr>
              <a:t>lindness disease</a:t>
            </a:r>
          </a:p>
          <a:p>
            <a:pPr marL="0" marR="0" lvl="0" indent="0" algn="ctr" rtl="0">
              <a:lnSpc>
                <a:spcPct val="90000"/>
              </a:lnSpc>
              <a:spcBef>
                <a:spcPts val="0"/>
              </a:spcBef>
              <a:buClr>
                <a:schemeClr val="dk1"/>
              </a:buClr>
              <a:buFont typeface="Arial"/>
              <a:buNone/>
            </a:pPr>
            <a:endParaRPr sz="3600" dirty="0">
              <a:solidFill>
                <a:schemeClr val="dk1"/>
              </a:solidFill>
              <a:latin typeface="Century Gothic"/>
              <a:ea typeface="Century Gothic"/>
              <a:cs typeface="Century Gothic"/>
              <a:sym typeface="Century Gothic"/>
            </a:endParaRPr>
          </a:p>
        </p:txBody>
      </p:sp>
      <p:sp>
        <p:nvSpPr>
          <p:cNvPr id="17" name="Shape 17"/>
          <p:cNvSpPr txBox="1">
            <a:spLocks noGrp="1"/>
          </p:cNvSpPr>
          <p:nvPr>
            <p:ph type="body" idx="3"/>
          </p:nvPr>
        </p:nvSpPr>
        <p:spPr>
          <a:xfrm>
            <a:off x="4572000" y="914400"/>
            <a:ext cx="18288000" cy="1152144"/>
          </a:xfrm>
          <a:prstGeom prst="rect">
            <a:avLst/>
          </a:prstGeom>
          <a:noFill/>
          <a:ln>
            <a:noFill/>
          </a:ln>
        </p:spPr>
        <p:txBody>
          <a:bodyPr lIns="91425" tIns="45700" rIns="91425" bIns="45700" anchor="t" anchorCtr="0">
            <a:noAutofit/>
          </a:bodyPr>
          <a:lstStyle/>
          <a:p>
            <a:pPr lvl="0" rtl="0">
              <a:lnSpc>
                <a:spcPct val="108000"/>
              </a:lnSpc>
              <a:spcBef>
                <a:spcPts val="0"/>
              </a:spcBef>
              <a:buClr>
                <a:srgbClr val="000000"/>
              </a:buClr>
              <a:buSzPct val="25000"/>
              <a:buFont typeface="Arial"/>
              <a:buNone/>
            </a:pPr>
            <a:r>
              <a:rPr lang="en-US" sz="8400" b="1" dirty="0">
                <a:solidFill>
                  <a:srgbClr val="BE5341"/>
                </a:solidFill>
                <a:latin typeface="Century Gothic"/>
                <a:ea typeface="Century Gothic"/>
                <a:cs typeface="Century Gothic"/>
                <a:sym typeface="Century Gothic"/>
              </a:rPr>
              <a:t>Alto Orinoco Health &amp; Air </a:t>
            </a:r>
            <a:r>
              <a:rPr lang="en-US" sz="8400" b="1" dirty="0" smtClean="0">
                <a:solidFill>
                  <a:srgbClr val="BE5341"/>
                </a:solidFill>
                <a:latin typeface="Century Gothic"/>
                <a:ea typeface="Century Gothic"/>
                <a:cs typeface="Century Gothic"/>
                <a:sym typeface="Century Gothic"/>
              </a:rPr>
              <a:t>Quality</a:t>
            </a:r>
            <a:endParaRPr lang="en-US" sz="8400" b="1" dirty="0">
              <a:solidFill>
                <a:srgbClr val="BE5341"/>
              </a:solidFill>
              <a:latin typeface="Century Gothic"/>
              <a:ea typeface="Century Gothic"/>
              <a:cs typeface="Century Gothic"/>
              <a:sym typeface="Century Gothic"/>
            </a:endParaRPr>
          </a:p>
        </p:txBody>
      </p:sp>
      <p:sp>
        <p:nvSpPr>
          <p:cNvPr id="19" name="Shape 19"/>
          <p:cNvSpPr txBox="1"/>
          <p:nvPr/>
        </p:nvSpPr>
        <p:spPr>
          <a:xfrm>
            <a:off x="12461668" y="32564681"/>
            <a:ext cx="3671581" cy="465472"/>
          </a:xfrm>
          <a:prstGeom prst="rect">
            <a:avLst/>
          </a:prstGeom>
          <a:noFill/>
          <a:ln>
            <a:noFill/>
          </a:ln>
        </p:spPr>
        <p:txBody>
          <a:bodyPr lIns="91425" tIns="45700" rIns="91425" bIns="45700" anchor="t" anchorCtr="0">
            <a:noAutofit/>
          </a:bodyPr>
          <a:lstStyle/>
          <a:p>
            <a:pPr marL="0" marR="0" lvl="0" indent="0" algn="l" rtl="0">
              <a:lnSpc>
                <a:spcPct val="90000"/>
              </a:lnSpc>
              <a:spcBef>
                <a:spcPts val="1800"/>
              </a:spcBef>
              <a:buClr>
                <a:schemeClr val="dk1"/>
              </a:buClr>
              <a:buSzPct val="25000"/>
              <a:buFont typeface="Arial"/>
              <a:buNone/>
            </a:pPr>
            <a:endParaRPr lang="en-US" sz="4400" b="1" dirty="0" smtClean="0">
              <a:solidFill>
                <a:schemeClr val="dk1"/>
              </a:solidFill>
              <a:latin typeface="Garamond" panose="02020404030301010803" pitchFamily="18" charset="0"/>
              <a:ea typeface="Garamond"/>
              <a:cs typeface="Garamond"/>
              <a:sym typeface="Garamond"/>
            </a:endParaRPr>
          </a:p>
          <a:p>
            <a:pPr marL="0" marR="0" lvl="0" indent="0" algn="ctr" rtl="0">
              <a:lnSpc>
                <a:spcPct val="90000"/>
              </a:lnSpc>
              <a:spcBef>
                <a:spcPts val="1800"/>
              </a:spcBef>
              <a:buClr>
                <a:schemeClr val="dk1"/>
              </a:buClr>
              <a:buSzPct val="25000"/>
              <a:buFont typeface="Arial"/>
              <a:buNone/>
            </a:pPr>
            <a:r>
              <a:rPr lang="en-US" sz="3200" b="1" dirty="0" smtClean="0">
                <a:solidFill>
                  <a:schemeClr val="dk1"/>
                </a:solidFill>
                <a:latin typeface="Garamond" panose="02020404030301010803" pitchFamily="18" charset="0"/>
                <a:ea typeface="Garamond"/>
                <a:cs typeface="Garamond"/>
                <a:sym typeface="Garamond"/>
              </a:rPr>
              <a:t>The </a:t>
            </a:r>
            <a:r>
              <a:rPr lang="en-US" sz="3200" b="1" dirty="0">
                <a:solidFill>
                  <a:schemeClr val="dk1"/>
                </a:solidFill>
                <a:latin typeface="Garamond" panose="02020404030301010803" pitchFamily="18" charset="0"/>
                <a:ea typeface="Garamond"/>
                <a:cs typeface="Garamond"/>
                <a:sym typeface="Garamond"/>
              </a:rPr>
              <a:t>Carter </a:t>
            </a:r>
            <a:r>
              <a:rPr lang="en-US" sz="3200" b="1" dirty="0" smtClean="0">
                <a:solidFill>
                  <a:schemeClr val="dk1"/>
                </a:solidFill>
                <a:latin typeface="Garamond" panose="02020404030301010803" pitchFamily="18" charset="0"/>
                <a:ea typeface="Garamond"/>
                <a:cs typeface="Garamond"/>
                <a:sym typeface="Garamond"/>
              </a:rPr>
              <a:t>Center</a:t>
            </a:r>
            <a:endParaRPr lang="en-US" sz="3200" b="1" dirty="0">
              <a:solidFill>
                <a:schemeClr val="dk1"/>
              </a:solidFill>
              <a:latin typeface="Garamond" panose="02020404030301010803" pitchFamily="18" charset="0"/>
              <a:ea typeface="Garamond"/>
              <a:cs typeface="Garamond"/>
              <a:sym typeface="Garamond"/>
            </a:endParaRPr>
          </a:p>
        </p:txBody>
      </p:sp>
      <p:sp>
        <p:nvSpPr>
          <p:cNvPr id="20" name="Shape 20"/>
          <p:cNvSpPr txBox="1"/>
          <p:nvPr/>
        </p:nvSpPr>
        <p:spPr>
          <a:xfrm>
            <a:off x="18848845" y="29895214"/>
            <a:ext cx="8229600" cy="4851986"/>
          </a:xfrm>
          <a:prstGeom prst="rect">
            <a:avLst/>
          </a:prstGeom>
          <a:noFill/>
          <a:ln>
            <a:noFill/>
          </a:ln>
        </p:spPr>
        <p:txBody>
          <a:bodyPr lIns="91425" tIns="45700" rIns="91425" bIns="45700" anchor="t" anchorCtr="0">
            <a:noAutofit/>
          </a:bodyPr>
          <a:lstStyle/>
          <a:p>
            <a:pPr marL="457200" indent="-457200">
              <a:buClr>
                <a:schemeClr val="accent1"/>
              </a:buClr>
              <a:buSzPct val="75000"/>
              <a:buFont typeface="Garamond" panose="02020404030301010803" pitchFamily="18" charset="0"/>
              <a:buChar char="►"/>
            </a:pPr>
            <a:r>
              <a:rPr lang="en-US" sz="2400" dirty="0">
                <a:solidFill>
                  <a:schemeClr val="tx1"/>
                </a:solidFill>
                <a:latin typeface="Garamond" panose="02020404030301010803" pitchFamily="18" charset="0"/>
              </a:rPr>
              <a:t>Dr. Jim Tucker (NASA Goddard Space Flight Center)</a:t>
            </a:r>
          </a:p>
          <a:p>
            <a:pPr marL="457200" indent="-457200">
              <a:buClr>
                <a:schemeClr val="accent1"/>
              </a:buClr>
              <a:buSzPct val="75000"/>
              <a:buFont typeface="Garamond" panose="02020404030301010803" pitchFamily="18" charset="0"/>
              <a:buChar char="►"/>
            </a:pPr>
            <a:r>
              <a:rPr lang="en-US" sz="2400" dirty="0" err="1" smtClean="0">
                <a:solidFill>
                  <a:schemeClr val="tx1"/>
                </a:solidFill>
                <a:latin typeface="Garamond" panose="02020404030301010803" pitchFamily="18" charset="0"/>
              </a:rPr>
              <a:t>Kel</a:t>
            </a:r>
            <a:r>
              <a:rPr lang="en-US" sz="2400" dirty="0" smtClean="0">
                <a:solidFill>
                  <a:schemeClr val="tx1"/>
                </a:solidFill>
                <a:latin typeface="Garamond" panose="02020404030301010803" pitchFamily="18" charset="0"/>
              </a:rPr>
              <a:t> </a:t>
            </a:r>
            <a:r>
              <a:rPr lang="en-US" sz="2400" dirty="0" err="1" smtClean="0">
                <a:solidFill>
                  <a:schemeClr val="tx1"/>
                </a:solidFill>
                <a:latin typeface="Garamond" panose="02020404030301010803" pitchFamily="18" charset="0"/>
              </a:rPr>
              <a:t>Markert</a:t>
            </a:r>
            <a:r>
              <a:rPr lang="en-US" sz="2400" dirty="0">
                <a:solidFill>
                  <a:schemeClr val="tx1"/>
                </a:solidFill>
                <a:latin typeface="Garamond" panose="02020404030301010803" pitchFamily="18" charset="0"/>
              </a:rPr>
              <a:t> (University of Alabama in Huntsville</a:t>
            </a:r>
            <a:r>
              <a:rPr lang="en-US" sz="2400" dirty="0" smtClean="0">
                <a:solidFill>
                  <a:schemeClr val="tx1"/>
                </a:solidFill>
                <a:latin typeface="Garamond" panose="02020404030301010803" pitchFamily="18" charset="0"/>
              </a:rPr>
              <a:t>)</a:t>
            </a:r>
          </a:p>
          <a:p>
            <a:pPr marL="457200" lvl="0" indent="-457200">
              <a:buClr>
                <a:schemeClr val="accent1"/>
              </a:buClr>
              <a:buSzPct val="75000"/>
              <a:buFont typeface="Garamond" panose="02020404030301010803" pitchFamily="18" charset="0"/>
              <a:buChar char="►"/>
            </a:pPr>
            <a:r>
              <a:rPr lang="en-US" sz="2400" dirty="0" smtClean="0">
                <a:solidFill>
                  <a:schemeClr val="tx1"/>
                </a:solidFill>
                <a:latin typeface="Garamond" panose="02020404030301010803" pitchFamily="18" charset="0"/>
              </a:rPr>
              <a:t>Dr</a:t>
            </a:r>
            <a:r>
              <a:rPr lang="en-US" sz="2400" dirty="0">
                <a:solidFill>
                  <a:schemeClr val="tx1"/>
                </a:solidFill>
                <a:latin typeface="Garamond" panose="02020404030301010803" pitchFamily="18" charset="0"/>
              </a:rPr>
              <a:t>. Kenton Ross (NASA DEVELOP)</a:t>
            </a:r>
          </a:p>
          <a:p>
            <a:pPr marL="457200" lvl="0" indent="-457200">
              <a:buClr>
                <a:schemeClr val="accent1"/>
              </a:buClr>
              <a:buSzPct val="75000"/>
              <a:buFont typeface="Garamond" panose="02020404030301010803" pitchFamily="18" charset="0"/>
              <a:buChar char="►"/>
            </a:pPr>
            <a:r>
              <a:rPr lang="en-US" sz="2400" dirty="0" smtClean="0">
                <a:solidFill>
                  <a:schemeClr val="tx1"/>
                </a:solidFill>
                <a:latin typeface="Garamond" panose="02020404030301010803" pitchFamily="18" charset="0"/>
              </a:rPr>
              <a:t>Dan </a:t>
            </a:r>
            <a:r>
              <a:rPr lang="en-US" sz="2400" dirty="0">
                <a:solidFill>
                  <a:schemeClr val="tx1"/>
                </a:solidFill>
                <a:latin typeface="Garamond" panose="02020404030301010803" pitchFamily="18" charset="0"/>
              </a:rPr>
              <a:t>Irwin (SERVIR </a:t>
            </a:r>
            <a:r>
              <a:rPr lang="en-US" sz="2400" dirty="0" smtClean="0">
                <a:solidFill>
                  <a:schemeClr val="tx1"/>
                </a:solidFill>
                <a:latin typeface="Garamond" panose="02020404030301010803" pitchFamily="18" charset="0"/>
              </a:rPr>
              <a:t>Program Director)</a:t>
            </a:r>
            <a:endParaRPr lang="en-US" sz="2400" dirty="0">
              <a:solidFill>
                <a:schemeClr val="tx1"/>
              </a:solidFill>
              <a:latin typeface="Garamond" panose="02020404030301010803" pitchFamily="18" charset="0"/>
            </a:endParaRPr>
          </a:p>
          <a:p>
            <a:pPr marL="457200" lvl="0" indent="-457200">
              <a:buClr>
                <a:schemeClr val="accent1"/>
              </a:buClr>
              <a:buSzPct val="75000"/>
              <a:buFont typeface="Garamond" panose="02020404030301010803" pitchFamily="18" charset="0"/>
              <a:buChar char="►"/>
            </a:pPr>
            <a:r>
              <a:rPr lang="en-US" sz="2400" dirty="0" smtClean="0">
                <a:solidFill>
                  <a:schemeClr val="tx1"/>
                </a:solidFill>
                <a:latin typeface="Garamond" panose="02020404030301010803" pitchFamily="18" charset="0"/>
              </a:rPr>
              <a:t>Dr</a:t>
            </a:r>
            <a:r>
              <a:rPr lang="en-US" sz="2400" dirty="0">
                <a:solidFill>
                  <a:schemeClr val="tx1"/>
                </a:solidFill>
                <a:latin typeface="Garamond" panose="02020404030301010803" pitchFamily="18" charset="0"/>
              </a:rPr>
              <a:t>. John D. </a:t>
            </a:r>
            <a:r>
              <a:rPr lang="en-US" sz="2400" dirty="0" err="1">
                <a:solidFill>
                  <a:schemeClr val="tx1"/>
                </a:solidFill>
                <a:latin typeface="Garamond" panose="02020404030301010803" pitchFamily="18" charset="0"/>
              </a:rPr>
              <a:t>Bolten</a:t>
            </a:r>
            <a:r>
              <a:rPr lang="en-US" sz="2400" dirty="0">
                <a:solidFill>
                  <a:schemeClr val="tx1"/>
                </a:solidFill>
                <a:latin typeface="Garamond" panose="02020404030301010803" pitchFamily="18" charset="0"/>
              </a:rPr>
              <a:t> (NASA Goddard Space Flight Center)</a:t>
            </a:r>
          </a:p>
          <a:p>
            <a:pPr marL="457200" lvl="0" indent="-457200">
              <a:buClr>
                <a:schemeClr val="accent1"/>
              </a:buClr>
              <a:buSzPct val="75000"/>
              <a:buFont typeface="Garamond" panose="02020404030301010803" pitchFamily="18" charset="0"/>
              <a:buChar char="►"/>
            </a:pPr>
            <a:r>
              <a:rPr lang="en-US" sz="2400" dirty="0">
                <a:solidFill>
                  <a:schemeClr val="tx1"/>
                </a:solidFill>
                <a:latin typeface="Garamond" panose="02020404030301010803" pitchFamily="18" charset="0"/>
              </a:rPr>
              <a:t>Dr. Jeff </a:t>
            </a:r>
            <a:r>
              <a:rPr lang="en-US" sz="2400" dirty="0" err="1">
                <a:solidFill>
                  <a:schemeClr val="tx1"/>
                </a:solidFill>
                <a:latin typeface="Garamond" panose="02020404030301010803" pitchFamily="18" charset="0"/>
              </a:rPr>
              <a:t>Luvall</a:t>
            </a:r>
            <a:r>
              <a:rPr lang="en-US" sz="2400" dirty="0">
                <a:solidFill>
                  <a:schemeClr val="tx1"/>
                </a:solidFill>
                <a:latin typeface="Garamond" panose="02020404030301010803" pitchFamily="18" charset="0"/>
              </a:rPr>
              <a:t> (NASA at National Space Science and Technology Center)</a:t>
            </a:r>
          </a:p>
          <a:p>
            <a:pPr marL="457200" lvl="0" indent="-457200">
              <a:buClr>
                <a:schemeClr val="accent1"/>
              </a:buClr>
              <a:buSzPct val="75000"/>
              <a:buFont typeface="Garamond" panose="02020404030301010803" pitchFamily="18" charset="0"/>
              <a:buChar char="►"/>
            </a:pPr>
            <a:r>
              <a:rPr lang="en-US" sz="2400" dirty="0">
                <a:solidFill>
                  <a:schemeClr val="tx1"/>
                </a:solidFill>
                <a:latin typeface="Garamond" panose="02020404030301010803" pitchFamily="18" charset="0"/>
              </a:rPr>
              <a:t>Dr. Robert Griffin (University of Alabama in Huntsville)</a:t>
            </a:r>
          </a:p>
          <a:p>
            <a:pPr marL="457200" lvl="0" indent="-457200">
              <a:buClr>
                <a:schemeClr val="accent1"/>
              </a:buClr>
              <a:buSzPct val="75000"/>
              <a:buFont typeface="Garamond" panose="02020404030301010803" pitchFamily="18" charset="0"/>
              <a:buChar char="►"/>
            </a:pPr>
            <a:r>
              <a:rPr lang="en-US" sz="2400" dirty="0" smtClean="0">
                <a:solidFill>
                  <a:schemeClr val="tx1"/>
                </a:solidFill>
                <a:latin typeface="Garamond" panose="02020404030301010803" pitchFamily="18" charset="0"/>
              </a:rPr>
              <a:t>Katie </a:t>
            </a:r>
            <a:r>
              <a:rPr lang="en-US" sz="2400" dirty="0" err="1">
                <a:solidFill>
                  <a:schemeClr val="tx1"/>
                </a:solidFill>
                <a:latin typeface="Garamond" panose="02020404030301010803" pitchFamily="18" charset="0"/>
              </a:rPr>
              <a:t>Melocik</a:t>
            </a:r>
            <a:r>
              <a:rPr lang="en-US" sz="2400" dirty="0">
                <a:solidFill>
                  <a:schemeClr val="tx1"/>
                </a:solidFill>
                <a:latin typeface="Garamond" panose="02020404030301010803" pitchFamily="18" charset="0"/>
              </a:rPr>
              <a:t> (NASA Goddard Space Flight Center)</a:t>
            </a:r>
          </a:p>
          <a:p>
            <a:pPr marL="457200" lvl="0" indent="-457200">
              <a:buClr>
                <a:schemeClr val="accent1"/>
              </a:buClr>
              <a:buSzPct val="75000"/>
              <a:buFont typeface="Garamond" panose="02020404030301010803" pitchFamily="18" charset="0"/>
              <a:buChar char="►"/>
            </a:pPr>
            <a:r>
              <a:rPr lang="en-US" sz="2400" dirty="0">
                <a:solidFill>
                  <a:schemeClr val="tx1"/>
                </a:solidFill>
                <a:latin typeface="Garamond" panose="02020404030301010803" pitchFamily="18" charset="0"/>
              </a:rPr>
              <a:t>Dr. Thomas </a:t>
            </a:r>
            <a:r>
              <a:rPr lang="en-US" sz="2400" dirty="0" err="1">
                <a:solidFill>
                  <a:schemeClr val="tx1"/>
                </a:solidFill>
                <a:latin typeface="Garamond" panose="02020404030301010803" pitchFamily="18" charset="0"/>
              </a:rPr>
              <a:t>Unnasch</a:t>
            </a:r>
            <a:r>
              <a:rPr lang="en-US" sz="2400" dirty="0">
                <a:solidFill>
                  <a:schemeClr val="tx1"/>
                </a:solidFill>
                <a:latin typeface="Garamond" panose="02020404030301010803" pitchFamily="18" charset="0"/>
              </a:rPr>
              <a:t> (University of South Florida)</a:t>
            </a:r>
          </a:p>
          <a:p>
            <a:pPr marL="457200" lvl="0" indent="-457200">
              <a:buClr>
                <a:schemeClr val="accent1"/>
              </a:buClr>
              <a:buSzPct val="75000"/>
              <a:buFont typeface="Garamond" panose="02020404030301010803" pitchFamily="18" charset="0"/>
              <a:buChar char="►"/>
            </a:pPr>
            <a:r>
              <a:rPr lang="en-US" sz="2400" dirty="0">
                <a:solidFill>
                  <a:schemeClr val="tx1"/>
                </a:solidFill>
                <a:latin typeface="Garamond" panose="02020404030301010803" pitchFamily="18" charset="0"/>
              </a:rPr>
              <a:t>Melanie </a:t>
            </a:r>
            <a:r>
              <a:rPr lang="en-US" sz="2400" dirty="0" err="1" smtClean="0">
                <a:solidFill>
                  <a:schemeClr val="tx1"/>
                </a:solidFill>
                <a:latin typeface="Garamond" panose="02020404030301010803" pitchFamily="18" charset="0"/>
              </a:rPr>
              <a:t>Salyer</a:t>
            </a:r>
            <a:r>
              <a:rPr lang="en-US" sz="2400" dirty="0" smtClean="0">
                <a:solidFill>
                  <a:schemeClr val="tx1"/>
                </a:solidFill>
                <a:latin typeface="Garamond" panose="02020404030301010803" pitchFamily="18" charset="0"/>
              </a:rPr>
              <a:t>, Mentor (Wise </a:t>
            </a:r>
            <a:r>
              <a:rPr lang="en-US" sz="2400" dirty="0">
                <a:solidFill>
                  <a:schemeClr val="tx1"/>
                </a:solidFill>
                <a:latin typeface="Garamond" panose="02020404030301010803" pitchFamily="18" charset="0"/>
              </a:rPr>
              <a:t>County</a:t>
            </a:r>
            <a:r>
              <a:rPr lang="en-US" sz="2400" dirty="0" smtClean="0">
                <a:solidFill>
                  <a:schemeClr val="tx1"/>
                </a:solidFill>
                <a:latin typeface="Garamond" panose="02020404030301010803" pitchFamily="18" charset="0"/>
              </a:rPr>
              <a:t>)</a:t>
            </a:r>
          </a:p>
        </p:txBody>
      </p:sp>
      <p:sp>
        <p:nvSpPr>
          <p:cNvPr id="22" name="Shape 22"/>
          <p:cNvSpPr txBox="1"/>
          <p:nvPr/>
        </p:nvSpPr>
        <p:spPr>
          <a:xfrm>
            <a:off x="18848845" y="23338004"/>
            <a:ext cx="7957134" cy="5492803"/>
          </a:xfrm>
          <a:prstGeom prst="rect">
            <a:avLst/>
          </a:prstGeom>
          <a:noFill/>
          <a:ln>
            <a:noFill/>
          </a:ln>
        </p:spPr>
        <p:txBody>
          <a:bodyPr lIns="91425" tIns="45700" rIns="91425" bIns="45700" anchor="t" anchorCtr="0">
            <a:noAutofit/>
          </a:bodyPr>
          <a:lstStyle/>
          <a:p>
            <a:pPr marL="571500" marR="0" lvl="0" indent="-571500" algn="l" rtl="0">
              <a:lnSpc>
                <a:spcPct val="90000"/>
              </a:lnSpc>
              <a:spcBef>
                <a:spcPts val="0"/>
              </a:spcBef>
              <a:buClr>
                <a:schemeClr val="accent1"/>
              </a:buClr>
              <a:buSzPct val="75000"/>
              <a:buFont typeface="Garamond" panose="02020404030301010803" pitchFamily="18" charset="0"/>
              <a:buChar char="►"/>
            </a:pPr>
            <a:r>
              <a:rPr lang="en-US" sz="2800" dirty="0" smtClean="0">
                <a:solidFill>
                  <a:schemeClr val="tx1"/>
                </a:solidFill>
                <a:latin typeface="Garamond"/>
                <a:ea typeface="Garamond"/>
                <a:cs typeface="Garamond"/>
                <a:sym typeface="Garamond"/>
              </a:rPr>
              <a:t>Around </a:t>
            </a:r>
            <a:r>
              <a:rPr lang="en-US" sz="2800" dirty="0" smtClean="0">
                <a:solidFill>
                  <a:schemeClr val="tx1"/>
                </a:solidFill>
                <a:latin typeface="Garamond"/>
                <a:ea typeface="Garamond"/>
                <a:cs typeface="Garamond"/>
                <a:sym typeface="Garamond"/>
              </a:rPr>
              <a:t>58 Yanomami</a:t>
            </a:r>
            <a:r>
              <a:rPr lang="en-US" sz="2800" dirty="0" smtClean="0">
                <a:solidFill>
                  <a:schemeClr val="tx1"/>
                </a:solidFill>
                <a:latin typeface="Garamond"/>
                <a:ea typeface="Garamond"/>
                <a:cs typeface="Garamond"/>
                <a:sym typeface="Garamond"/>
              </a:rPr>
              <a:t> </a:t>
            </a:r>
            <a:r>
              <a:rPr lang="en-US" sz="2800" dirty="0" smtClean="0">
                <a:solidFill>
                  <a:schemeClr val="tx1"/>
                </a:solidFill>
                <a:latin typeface="Garamond"/>
                <a:ea typeface="Garamond"/>
                <a:cs typeface="Garamond"/>
                <a:sym typeface="Garamond"/>
              </a:rPr>
              <a:t>villages were identified in the Alto-Orinoco region</a:t>
            </a:r>
            <a:endParaRPr lang="en-US" sz="2800" dirty="0">
              <a:solidFill>
                <a:schemeClr val="tx1"/>
              </a:solidFill>
              <a:latin typeface="Garamond"/>
              <a:ea typeface="Garamond"/>
              <a:cs typeface="Garamond"/>
              <a:sym typeface="Garamond"/>
            </a:endParaRPr>
          </a:p>
          <a:p>
            <a:pPr marL="571500" lvl="0" indent="-571500">
              <a:lnSpc>
                <a:spcPct val="90000"/>
              </a:lnSpc>
              <a:buClr>
                <a:schemeClr val="accent1"/>
              </a:buClr>
              <a:buSzPct val="75000"/>
              <a:buFont typeface="Garamond" panose="02020404030301010803" pitchFamily="18" charset="0"/>
              <a:buChar char="►"/>
            </a:pPr>
            <a:r>
              <a:rPr lang="en-US" sz="2800" dirty="0" smtClean="0">
                <a:solidFill>
                  <a:schemeClr val="tx1"/>
                </a:solidFill>
                <a:latin typeface="Garamond"/>
                <a:ea typeface="Garamond"/>
                <a:cs typeface="Garamond"/>
                <a:sym typeface="Garamond"/>
              </a:rPr>
              <a:t>Suitability maps that depict  the probability of finding a village and probable </a:t>
            </a:r>
            <a:r>
              <a:rPr lang="en-US" sz="2800" dirty="0">
                <a:solidFill>
                  <a:schemeClr val="tx1"/>
                </a:solidFill>
                <a:latin typeface="Garamond"/>
                <a:ea typeface="Garamond"/>
                <a:cs typeface="Garamond"/>
                <a:sym typeface="Garamond"/>
              </a:rPr>
              <a:t>village locations were created </a:t>
            </a:r>
            <a:endParaRPr lang="en-US" sz="2800" dirty="0" smtClean="0">
              <a:solidFill>
                <a:schemeClr val="tx1"/>
              </a:solidFill>
              <a:latin typeface="Garamond"/>
              <a:ea typeface="Garamond"/>
              <a:cs typeface="Garamond"/>
              <a:sym typeface="Garamond"/>
            </a:endParaRPr>
          </a:p>
          <a:p>
            <a:pPr marL="571500" marR="0" lvl="0" indent="-571500" algn="l" rtl="0">
              <a:lnSpc>
                <a:spcPct val="90000"/>
              </a:lnSpc>
              <a:spcBef>
                <a:spcPts val="0"/>
              </a:spcBef>
              <a:buClr>
                <a:schemeClr val="accent1"/>
              </a:buClr>
              <a:buSzPct val="75000"/>
              <a:buFont typeface="Garamond" panose="02020404030301010803" pitchFamily="18" charset="0"/>
              <a:buChar char="►"/>
            </a:pPr>
            <a:r>
              <a:rPr lang="en-US" sz="2800" dirty="0" smtClean="0">
                <a:solidFill>
                  <a:schemeClr val="tx1"/>
                </a:solidFill>
                <a:latin typeface="Garamond"/>
                <a:ea typeface="Garamond"/>
                <a:cs typeface="Garamond"/>
                <a:sym typeface="Garamond"/>
              </a:rPr>
              <a:t>The probable location map has not only a high accuracy of locating villages but also has a high commission rate</a:t>
            </a:r>
          </a:p>
          <a:p>
            <a:pPr marL="571500" marR="0" lvl="0" indent="-571500" algn="l" rtl="0">
              <a:lnSpc>
                <a:spcPct val="90000"/>
              </a:lnSpc>
              <a:spcBef>
                <a:spcPts val="0"/>
              </a:spcBef>
              <a:buClr>
                <a:schemeClr val="accent1"/>
              </a:buClr>
              <a:buSzPct val="75000"/>
              <a:buFont typeface="Garamond" panose="02020404030301010803" pitchFamily="18" charset="0"/>
              <a:buChar char="►"/>
            </a:pPr>
            <a:r>
              <a:rPr lang="en-US" sz="2800" dirty="0" smtClean="0">
                <a:solidFill>
                  <a:schemeClr val="tx1"/>
                </a:solidFill>
                <a:latin typeface="Garamond"/>
                <a:ea typeface="Garamond"/>
                <a:cs typeface="Garamond"/>
                <a:sym typeface="Garamond"/>
              </a:rPr>
              <a:t>The </a:t>
            </a:r>
            <a:r>
              <a:rPr lang="en-US" sz="2800" dirty="0" smtClean="0">
                <a:solidFill>
                  <a:schemeClr val="tx1"/>
                </a:solidFill>
                <a:latin typeface="Garamond"/>
                <a:ea typeface="Garamond"/>
                <a:cs typeface="Garamond"/>
                <a:sym typeface="Garamond"/>
              </a:rPr>
              <a:t>Carter Center can use the probable location </a:t>
            </a:r>
            <a:r>
              <a:rPr lang="en-US" sz="2800" dirty="0" smtClean="0">
                <a:solidFill>
                  <a:schemeClr val="tx1"/>
                </a:solidFill>
                <a:latin typeface="Garamond"/>
                <a:ea typeface="Garamond"/>
                <a:cs typeface="Garamond"/>
                <a:sym typeface="Garamond"/>
              </a:rPr>
              <a:t>map </a:t>
            </a:r>
            <a:r>
              <a:rPr lang="en-US" sz="2800" dirty="0" smtClean="0">
                <a:solidFill>
                  <a:schemeClr val="tx1"/>
                </a:solidFill>
                <a:latin typeface="Garamond"/>
                <a:ea typeface="Garamond"/>
                <a:cs typeface="Garamond"/>
                <a:sym typeface="Garamond"/>
              </a:rPr>
              <a:t>to find the majority of Yanomami village locations in the study </a:t>
            </a:r>
            <a:r>
              <a:rPr lang="en-US" sz="2800" dirty="0" smtClean="0">
                <a:solidFill>
                  <a:schemeClr val="tx1"/>
                </a:solidFill>
                <a:latin typeface="Garamond"/>
                <a:ea typeface="Garamond"/>
                <a:cs typeface="Garamond"/>
                <a:sym typeface="Garamond"/>
              </a:rPr>
              <a:t>region</a:t>
            </a:r>
          </a:p>
          <a:p>
            <a:pPr marL="571500" indent="-571500">
              <a:lnSpc>
                <a:spcPct val="90000"/>
              </a:lnSpc>
              <a:buClr>
                <a:schemeClr val="accent1"/>
              </a:buClr>
              <a:buSzPct val="75000"/>
              <a:buFont typeface="Garamond" panose="02020404030301010803" pitchFamily="18" charset="0"/>
              <a:buChar char="►"/>
            </a:pPr>
            <a:r>
              <a:rPr lang="en-US" sz="2800" dirty="0">
                <a:solidFill>
                  <a:schemeClr val="tx1"/>
                </a:solidFill>
                <a:latin typeface="Garamond"/>
                <a:ea typeface="Garamond"/>
                <a:cs typeface="Garamond"/>
                <a:sym typeface="Garamond"/>
              </a:rPr>
              <a:t>The Carter Center will use this information to deliver treatment and eradicate </a:t>
            </a:r>
            <a:r>
              <a:rPr lang="en-US" sz="2800" dirty="0" err="1">
                <a:solidFill>
                  <a:srgbClr val="767171"/>
                </a:solidFill>
                <a:latin typeface="Garamond" panose="02020404030301010803" pitchFamily="18" charset="0"/>
              </a:rPr>
              <a:t>onchocerciasis</a:t>
            </a:r>
            <a:endParaRPr lang="en-US" sz="2800" dirty="0">
              <a:solidFill>
                <a:schemeClr val="tx1"/>
              </a:solidFill>
              <a:latin typeface="Garamond"/>
              <a:ea typeface="Garamond"/>
              <a:cs typeface="Garamond"/>
              <a:sym typeface="Garamond"/>
            </a:endParaRPr>
          </a:p>
          <a:p>
            <a:pPr marL="571500" marR="0" lvl="0" indent="-571500" algn="l" rtl="0">
              <a:lnSpc>
                <a:spcPct val="90000"/>
              </a:lnSpc>
              <a:spcBef>
                <a:spcPts val="0"/>
              </a:spcBef>
              <a:buClr>
                <a:schemeClr val="accent1"/>
              </a:buClr>
              <a:buSzPct val="75000"/>
              <a:buFont typeface="Garamond" panose="02020404030301010803" pitchFamily="18" charset="0"/>
              <a:buChar char="►"/>
            </a:pPr>
            <a:endParaRPr lang="en-US" sz="2800" dirty="0" smtClean="0">
              <a:solidFill>
                <a:schemeClr val="tx1"/>
              </a:solidFill>
              <a:latin typeface="Garamond"/>
              <a:ea typeface="Garamond"/>
              <a:cs typeface="Garamond"/>
              <a:sym typeface="Garamond"/>
            </a:endParaRPr>
          </a:p>
          <a:p>
            <a:pPr marL="571500" marR="0" lvl="0" indent="-571500" algn="l" rtl="0">
              <a:lnSpc>
                <a:spcPct val="90000"/>
              </a:lnSpc>
              <a:spcBef>
                <a:spcPts val="0"/>
              </a:spcBef>
              <a:buClr>
                <a:schemeClr val="accent1"/>
              </a:buClr>
              <a:buSzPct val="100000"/>
              <a:buFont typeface="Garamond" panose="02020404030301010803" pitchFamily="18" charset="0"/>
              <a:buChar char="►"/>
            </a:pPr>
            <a:endParaRPr lang="en-US" sz="3000" dirty="0" smtClean="0">
              <a:solidFill>
                <a:schemeClr val="tx1"/>
              </a:solidFill>
              <a:latin typeface="Garamond"/>
              <a:ea typeface="Garamond"/>
              <a:cs typeface="Garamond"/>
              <a:sym typeface="Garamond"/>
            </a:endParaRPr>
          </a:p>
          <a:p>
            <a:pPr marL="571500" marR="0" lvl="0" indent="-571500" algn="l" rtl="0">
              <a:lnSpc>
                <a:spcPct val="90000"/>
              </a:lnSpc>
              <a:spcBef>
                <a:spcPts val="0"/>
              </a:spcBef>
              <a:buClr>
                <a:schemeClr val="accent1"/>
              </a:buClr>
              <a:buSzPct val="100000"/>
              <a:buFont typeface="Arial" panose="020B0604020202020204" pitchFamily="34" charset="0"/>
              <a:buChar char="•"/>
            </a:pPr>
            <a:endParaRPr lang="en-US" sz="4400" b="0" i="0" u="none" strike="noStrike" cap="none" baseline="0" dirty="0">
              <a:solidFill>
                <a:schemeClr val="dk1"/>
              </a:solidFill>
              <a:latin typeface="Garamond"/>
              <a:ea typeface="Garamond"/>
              <a:cs typeface="Garamond"/>
              <a:sym typeface="Garamond"/>
            </a:endParaRPr>
          </a:p>
        </p:txBody>
      </p:sp>
      <p:sp>
        <p:nvSpPr>
          <p:cNvPr id="26" name="Shape 26"/>
          <p:cNvSpPr txBox="1"/>
          <p:nvPr/>
        </p:nvSpPr>
        <p:spPr>
          <a:xfrm>
            <a:off x="651899" y="6675120"/>
            <a:ext cx="17241891" cy="5394960"/>
          </a:xfrm>
          <a:prstGeom prst="rect">
            <a:avLst/>
          </a:prstGeom>
          <a:noFill/>
          <a:ln>
            <a:noFill/>
          </a:ln>
        </p:spPr>
        <p:txBody>
          <a:bodyPr lIns="91425" tIns="45700" rIns="91425" bIns="45700" anchor="t" anchorCtr="0">
            <a:noAutofit/>
          </a:bodyPr>
          <a:lstStyle/>
          <a:p>
            <a:pPr algn="just">
              <a:lnSpc>
                <a:spcPct val="90000"/>
              </a:lnSpc>
              <a:spcBef>
                <a:spcPts val="1800"/>
              </a:spcBef>
            </a:pPr>
            <a:r>
              <a:rPr lang="en-US" sz="2810" dirty="0">
                <a:solidFill>
                  <a:schemeClr val="tx1"/>
                </a:solidFill>
                <a:latin typeface="Garamond" panose="02020404030301010803" pitchFamily="18" charset="0"/>
              </a:rPr>
              <a:t>Onchocerciasis, or River Blindness, is a treatable disease caused by the vector-borne parasite, </a:t>
            </a:r>
            <a:r>
              <a:rPr lang="en-US" sz="2810" i="1" dirty="0" err="1">
                <a:solidFill>
                  <a:schemeClr val="tx1"/>
                </a:solidFill>
                <a:latin typeface="Garamond" panose="02020404030301010803" pitchFamily="18" charset="0"/>
              </a:rPr>
              <a:t>Onchocerca</a:t>
            </a:r>
            <a:r>
              <a:rPr lang="en-US" sz="2810" i="1" dirty="0">
                <a:solidFill>
                  <a:schemeClr val="tx1"/>
                </a:solidFill>
                <a:latin typeface="Garamond" panose="02020404030301010803" pitchFamily="18" charset="0"/>
              </a:rPr>
              <a:t> volvulus. </a:t>
            </a:r>
            <a:r>
              <a:rPr lang="en-US" sz="2810" dirty="0">
                <a:solidFill>
                  <a:schemeClr val="tx1"/>
                </a:solidFill>
                <a:latin typeface="Garamond" panose="02020404030301010803" pitchFamily="18" charset="0"/>
              </a:rPr>
              <a:t>The parasite is transmitted through bites of infected black flies from the genus </a:t>
            </a:r>
            <a:r>
              <a:rPr lang="en-US" sz="2810" i="1" dirty="0" err="1">
                <a:solidFill>
                  <a:schemeClr val="tx1"/>
                </a:solidFill>
                <a:latin typeface="Garamond" panose="02020404030301010803" pitchFamily="18" charset="0"/>
              </a:rPr>
              <a:t>Simulium</a:t>
            </a:r>
            <a:r>
              <a:rPr lang="en-US" sz="2810" dirty="0">
                <a:solidFill>
                  <a:schemeClr val="tx1"/>
                </a:solidFill>
                <a:latin typeface="Garamond" panose="02020404030301010803" pitchFamily="18" charset="0"/>
              </a:rPr>
              <a:t>. Once inside the human host, </a:t>
            </a:r>
            <a:r>
              <a:rPr lang="en-US" sz="2810" i="1" dirty="0">
                <a:solidFill>
                  <a:schemeClr val="tx1"/>
                </a:solidFill>
                <a:latin typeface="Garamond" panose="02020404030301010803" pitchFamily="18" charset="0"/>
              </a:rPr>
              <a:t>O. volvulus</a:t>
            </a:r>
            <a:r>
              <a:rPr lang="en-US" sz="2810" dirty="0">
                <a:solidFill>
                  <a:schemeClr val="tx1"/>
                </a:solidFill>
                <a:latin typeface="Garamond" panose="02020404030301010803" pitchFamily="18" charset="0"/>
              </a:rPr>
              <a:t> migrate to the skin, various organs, and eyes, causing debilitating itching and rashes, disfigurement, visual impairment, and complete blindness. The Alto Orinoco Municipality of Venezuela is the last remaining area for active transmission of onchocerciasis in the Americas. Yanomami tribes occupy the Alto Orinoco Municipality in secluded rainforest villages and migrate frequently due to shifting cultivation, flooding, and food shortages. The remote locations of the Yanomami villages present a unique set of challenges to health workers when distributing regular treatments, collecting data, and locating groups of nomadic people whose survival depends on relocating regularly and living in </a:t>
            </a:r>
            <a:r>
              <a:rPr lang="en-US" sz="2810" dirty="0" smtClean="0">
                <a:solidFill>
                  <a:schemeClr val="tx1"/>
                </a:solidFill>
                <a:latin typeface="Garamond" panose="02020404030301010803" pitchFamily="18" charset="0"/>
              </a:rPr>
              <a:t>isolation. The </a:t>
            </a:r>
            <a:r>
              <a:rPr lang="en-US" sz="2810" dirty="0">
                <a:solidFill>
                  <a:schemeClr val="tx1"/>
                </a:solidFill>
                <a:latin typeface="Garamond" panose="02020404030301010803" pitchFamily="18" charset="0"/>
              </a:rPr>
              <a:t>NASA DEVELOP team analyzed data from NASA’s Landsat 8 Operational Land Imager (OLI) and Thermal Infrared Sensor (TIRS) and Terra Advanced </a:t>
            </a:r>
            <a:r>
              <a:rPr lang="en-US" sz="2810" dirty="0" err="1">
                <a:solidFill>
                  <a:schemeClr val="tx1"/>
                </a:solidFill>
                <a:latin typeface="Garamond" panose="02020404030301010803" pitchFamily="18" charset="0"/>
              </a:rPr>
              <a:t>Spaceborne</a:t>
            </a:r>
            <a:r>
              <a:rPr lang="en-US" sz="2810" dirty="0">
                <a:solidFill>
                  <a:schemeClr val="tx1"/>
                </a:solidFill>
                <a:latin typeface="Garamond" panose="02020404030301010803" pitchFamily="18" charset="0"/>
              </a:rPr>
              <a:t> Thermal Emission and Reflection Radiometer (ASTER) to map suspected locations of the Yanomami villages from 2005 to 2015. Spectral analysis, cloud masking, and classification techniques along with </a:t>
            </a:r>
            <a:r>
              <a:rPr lang="en-US" sz="2810" dirty="0" smtClean="0">
                <a:solidFill>
                  <a:schemeClr val="tx1"/>
                </a:solidFill>
                <a:latin typeface="Garamond" panose="02020404030301010803" pitchFamily="18" charset="0"/>
              </a:rPr>
              <a:t>DigitalGlobe </a:t>
            </a:r>
            <a:r>
              <a:rPr lang="en-US" sz="2810" dirty="0">
                <a:solidFill>
                  <a:schemeClr val="tx1"/>
                </a:solidFill>
                <a:latin typeface="Garamond" panose="02020404030301010803" pitchFamily="18" charset="0"/>
              </a:rPr>
              <a:t>high-resolution data were utilized to locate villages. A suitability model was also created </a:t>
            </a:r>
            <a:r>
              <a:rPr lang="en-US" sz="2810" dirty="0" smtClean="0">
                <a:solidFill>
                  <a:schemeClr val="tx1"/>
                </a:solidFill>
                <a:latin typeface="Garamond" panose="02020404030301010803" pitchFamily="18" charset="0"/>
              </a:rPr>
              <a:t>using</a:t>
            </a:r>
            <a:r>
              <a:rPr lang="en-US" sz="2810" dirty="0" smtClean="0">
                <a:solidFill>
                  <a:schemeClr val="tx1"/>
                </a:solidFill>
                <a:latin typeface="Garamond" panose="02020404030301010803" pitchFamily="18" charset="0"/>
              </a:rPr>
              <a:t> </a:t>
            </a:r>
            <a:r>
              <a:rPr lang="en-US" sz="2810" dirty="0">
                <a:solidFill>
                  <a:schemeClr val="tx1"/>
                </a:solidFill>
                <a:latin typeface="Garamond" panose="02020404030301010803" pitchFamily="18" charset="0"/>
              </a:rPr>
              <a:t>Landsat 8 OLI/TIRS and Shuttle Radar Topography Mission (SRTM) data. Ultimately, this project assisted The Carter Center River Blindness Elimination Program in targeting its efforts to eliminate onchocerciasis in the Americas by the end of 2015.</a:t>
            </a:r>
            <a:endParaRPr lang="en-US" sz="2810" b="0" i="0" u="none" strike="noStrike" cap="none" baseline="0" dirty="0">
              <a:solidFill>
                <a:schemeClr val="tx1"/>
              </a:solidFill>
              <a:latin typeface="Garamond" panose="02020404030301010803" pitchFamily="18" charset="0"/>
              <a:ea typeface="Garamond"/>
              <a:cs typeface="Garamond"/>
              <a:sym typeface="Garamond"/>
            </a:endParaRPr>
          </a:p>
        </p:txBody>
      </p:sp>
      <p:sp>
        <p:nvSpPr>
          <p:cNvPr id="27" name="Shape 27"/>
          <p:cNvSpPr txBox="1"/>
          <p:nvPr/>
        </p:nvSpPr>
        <p:spPr>
          <a:xfrm>
            <a:off x="18728193" y="6675120"/>
            <a:ext cx="8018007" cy="3537898"/>
          </a:xfrm>
          <a:prstGeom prst="rect">
            <a:avLst/>
          </a:prstGeom>
          <a:noFill/>
          <a:ln>
            <a:noFill/>
          </a:ln>
        </p:spPr>
        <p:txBody>
          <a:bodyPr lIns="91425" tIns="45700" rIns="91425" bIns="45700" anchor="t" anchorCtr="0">
            <a:noAutofit/>
          </a:bodyPr>
          <a:lstStyle/>
          <a:p>
            <a:pPr marL="457200" indent="-457200" fontAlgn="base">
              <a:buClr>
                <a:schemeClr val="accent1"/>
              </a:buClr>
              <a:buSzPct val="75000"/>
              <a:buFont typeface="Garamond" panose="02020404030301010803" pitchFamily="18" charset="0"/>
              <a:buChar char="►"/>
            </a:pPr>
            <a:r>
              <a:rPr lang="en-US" sz="2850" dirty="0">
                <a:solidFill>
                  <a:srgbClr val="767171"/>
                </a:solidFill>
                <a:latin typeface="Garamond" panose="02020404030301010803" pitchFamily="18" charset="0"/>
              </a:rPr>
              <a:t>Provide The Carter Center with accurate locations of </a:t>
            </a:r>
            <a:r>
              <a:rPr lang="en-US" sz="2850" dirty="0" smtClean="0">
                <a:solidFill>
                  <a:srgbClr val="767171"/>
                </a:solidFill>
                <a:latin typeface="Garamond" panose="02020404030301010803" pitchFamily="18" charset="0"/>
              </a:rPr>
              <a:t>Yanomami </a:t>
            </a:r>
            <a:r>
              <a:rPr lang="en-US" sz="2850" dirty="0">
                <a:solidFill>
                  <a:srgbClr val="767171"/>
                </a:solidFill>
                <a:latin typeface="Garamond" panose="02020404030301010803" pitchFamily="18" charset="0"/>
              </a:rPr>
              <a:t>villages </a:t>
            </a:r>
            <a:r>
              <a:rPr lang="en-US" sz="2850" dirty="0" smtClean="0">
                <a:solidFill>
                  <a:srgbClr val="767171"/>
                </a:solidFill>
                <a:latin typeface="Garamond" panose="02020404030301010803" pitchFamily="18" charset="0"/>
              </a:rPr>
              <a:t>for </a:t>
            </a:r>
            <a:r>
              <a:rPr lang="en-US" sz="2850" dirty="0">
                <a:solidFill>
                  <a:srgbClr val="767171"/>
                </a:solidFill>
                <a:latin typeface="Garamond" panose="02020404030301010803" pitchFamily="18" charset="0"/>
              </a:rPr>
              <a:t>efficient planning of missions </a:t>
            </a:r>
            <a:r>
              <a:rPr lang="en-US" sz="2850" dirty="0" smtClean="0">
                <a:solidFill>
                  <a:srgbClr val="767171"/>
                </a:solidFill>
                <a:latin typeface="Garamond" panose="02020404030301010803" pitchFamily="18" charset="0"/>
              </a:rPr>
              <a:t>aiming to eradicate </a:t>
            </a:r>
            <a:r>
              <a:rPr lang="en-US" sz="2850" dirty="0" err="1" smtClean="0">
                <a:solidFill>
                  <a:srgbClr val="767171"/>
                </a:solidFill>
                <a:latin typeface="Garamond" panose="02020404030301010803" pitchFamily="18" charset="0"/>
              </a:rPr>
              <a:t>onchocerciasis</a:t>
            </a:r>
            <a:endParaRPr lang="en-US" sz="2850" dirty="0">
              <a:solidFill>
                <a:srgbClr val="767171"/>
              </a:solidFill>
              <a:latin typeface="Garamond" panose="02020404030301010803" pitchFamily="18" charset="0"/>
            </a:endParaRPr>
          </a:p>
          <a:p>
            <a:pPr marL="457200" indent="-457200" fontAlgn="base">
              <a:buClr>
                <a:schemeClr val="accent1"/>
              </a:buClr>
              <a:buSzPct val="75000"/>
              <a:buFont typeface="Garamond" panose="02020404030301010803" pitchFamily="18" charset="0"/>
              <a:buChar char="►"/>
            </a:pPr>
            <a:r>
              <a:rPr lang="en-US" sz="2850" dirty="0">
                <a:solidFill>
                  <a:srgbClr val="767171"/>
                </a:solidFill>
                <a:latin typeface="Garamond" panose="02020404030301010803" pitchFamily="18" charset="0"/>
              </a:rPr>
              <a:t>Develop a suitability model to assist The Carter Center  in identification of Yanomami settlements and migration </a:t>
            </a:r>
            <a:r>
              <a:rPr lang="en-US" sz="2850" dirty="0" smtClean="0">
                <a:solidFill>
                  <a:srgbClr val="767171"/>
                </a:solidFill>
                <a:latin typeface="Garamond" panose="02020404030301010803" pitchFamily="18" charset="0"/>
              </a:rPr>
              <a:t>patterns</a:t>
            </a:r>
            <a:endParaRPr lang="en-US" sz="2850" dirty="0">
              <a:solidFill>
                <a:srgbClr val="767171"/>
              </a:solidFill>
              <a:latin typeface="Garamond" panose="02020404030301010803" pitchFamily="18" charset="0"/>
            </a:endParaRPr>
          </a:p>
          <a:p>
            <a:pPr marL="457200" indent="-457200" fontAlgn="base">
              <a:buClr>
                <a:schemeClr val="accent1"/>
              </a:buClr>
              <a:buSzPct val="75000"/>
              <a:buFont typeface="Garamond" panose="02020404030301010803" pitchFamily="18" charset="0"/>
              <a:buChar char="►"/>
            </a:pPr>
            <a:r>
              <a:rPr lang="en-US" sz="2850" dirty="0">
                <a:solidFill>
                  <a:srgbClr val="767171"/>
                </a:solidFill>
                <a:latin typeface="Garamond" panose="02020404030301010803" pitchFamily="18" charset="0"/>
              </a:rPr>
              <a:t>Study the vegetation and soil properties of the study </a:t>
            </a:r>
            <a:r>
              <a:rPr lang="en-US" sz="2850" dirty="0" smtClean="0">
                <a:solidFill>
                  <a:srgbClr val="767171"/>
                </a:solidFill>
                <a:latin typeface="Garamond" panose="02020404030301010803" pitchFamily="18" charset="0"/>
              </a:rPr>
              <a:t>area</a:t>
            </a:r>
            <a:endParaRPr lang="en-US" sz="2850" dirty="0">
              <a:solidFill>
                <a:srgbClr val="767171"/>
              </a:solidFill>
              <a:latin typeface="Garamond" panose="02020404030301010803" pitchFamily="18" charset="0"/>
            </a:endParaRPr>
          </a:p>
          <a:p>
            <a:pPr marL="457200" indent="-457200" fontAlgn="base">
              <a:buClr>
                <a:schemeClr val="accent1"/>
              </a:buClr>
              <a:buFont typeface="Arial" panose="020B0604020202020204" pitchFamily="34" charset="0"/>
              <a:buChar char="•"/>
            </a:pPr>
            <a:endParaRPr lang="en-US" sz="2800" dirty="0">
              <a:solidFill>
                <a:srgbClr val="767171"/>
              </a:solidFill>
              <a:latin typeface="Garamond" panose="02020404030301010803" pitchFamily="18" charset="0"/>
            </a:endParaRPr>
          </a:p>
        </p:txBody>
      </p:sp>
      <p:sp>
        <p:nvSpPr>
          <p:cNvPr id="28" name="Shape 28"/>
          <p:cNvSpPr txBox="1"/>
          <p:nvPr/>
        </p:nvSpPr>
        <p:spPr>
          <a:xfrm>
            <a:off x="651899" y="5727788"/>
            <a:ext cx="16727015"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Abstract</a:t>
            </a:r>
          </a:p>
        </p:txBody>
      </p:sp>
      <p:sp>
        <p:nvSpPr>
          <p:cNvPr id="29" name="Shape 29"/>
          <p:cNvSpPr txBox="1"/>
          <p:nvPr/>
        </p:nvSpPr>
        <p:spPr>
          <a:xfrm>
            <a:off x="18728192" y="5706313"/>
            <a:ext cx="8018008"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Objectives</a:t>
            </a:r>
          </a:p>
        </p:txBody>
      </p:sp>
      <p:sp>
        <p:nvSpPr>
          <p:cNvPr id="30" name="Shape 30"/>
          <p:cNvSpPr txBox="1"/>
          <p:nvPr/>
        </p:nvSpPr>
        <p:spPr>
          <a:xfrm>
            <a:off x="651900" y="12287406"/>
            <a:ext cx="172170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Methodology</a:t>
            </a:r>
          </a:p>
        </p:txBody>
      </p:sp>
      <p:sp>
        <p:nvSpPr>
          <p:cNvPr id="31" name="Shape 31"/>
          <p:cNvSpPr txBox="1"/>
          <p:nvPr/>
        </p:nvSpPr>
        <p:spPr>
          <a:xfrm>
            <a:off x="18728192" y="10476888"/>
            <a:ext cx="8054502"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Study Area</a:t>
            </a:r>
          </a:p>
        </p:txBody>
      </p:sp>
      <p:sp>
        <p:nvSpPr>
          <p:cNvPr id="32" name="Shape 32"/>
          <p:cNvSpPr txBox="1"/>
          <p:nvPr/>
        </p:nvSpPr>
        <p:spPr>
          <a:xfrm>
            <a:off x="18728192" y="18323512"/>
            <a:ext cx="8077787"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Earth Observations</a:t>
            </a:r>
          </a:p>
        </p:txBody>
      </p:sp>
      <p:sp>
        <p:nvSpPr>
          <p:cNvPr id="33" name="Shape 33"/>
          <p:cNvSpPr txBox="1"/>
          <p:nvPr/>
        </p:nvSpPr>
        <p:spPr>
          <a:xfrm>
            <a:off x="647700" y="22471559"/>
            <a:ext cx="17279991"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Results</a:t>
            </a:r>
          </a:p>
        </p:txBody>
      </p:sp>
      <p:sp>
        <p:nvSpPr>
          <p:cNvPr id="34" name="Shape 34"/>
          <p:cNvSpPr txBox="1"/>
          <p:nvPr/>
        </p:nvSpPr>
        <p:spPr>
          <a:xfrm>
            <a:off x="18848845" y="22446135"/>
            <a:ext cx="793385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Conclusions</a:t>
            </a:r>
          </a:p>
        </p:txBody>
      </p:sp>
      <p:sp>
        <p:nvSpPr>
          <p:cNvPr id="35" name="Shape 35"/>
          <p:cNvSpPr txBox="1"/>
          <p:nvPr/>
        </p:nvSpPr>
        <p:spPr>
          <a:xfrm>
            <a:off x="18765638" y="28956000"/>
            <a:ext cx="8266312"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Acknowledgements</a:t>
            </a:r>
          </a:p>
        </p:txBody>
      </p:sp>
      <p:sp>
        <p:nvSpPr>
          <p:cNvPr id="36" name="Shape 36"/>
          <p:cNvSpPr txBox="1"/>
          <p:nvPr/>
        </p:nvSpPr>
        <p:spPr>
          <a:xfrm>
            <a:off x="12160035" y="32321207"/>
            <a:ext cx="4411951" cy="71144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Project Partners</a:t>
            </a:r>
          </a:p>
        </p:txBody>
      </p:sp>
      <p:sp>
        <p:nvSpPr>
          <p:cNvPr id="37" name="Shape 37"/>
          <p:cNvSpPr txBox="1"/>
          <p:nvPr/>
        </p:nvSpPr>
        <p:spPr>
          <a:xfrm>
            <a:off x="647700" y="30175201"/>
            <a:ext cx="10959041" cy="756164"/>
          </a:xfrm>
          <a:prstGeom prst="rect">
            <a:avLst/>
          </a:prstGeom>
          <a:solidFill>
            <a:schemeClr val="tx2"/>
          </a:solid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a:ea typeface="Century Gothic"/>
                <a:cs typeface="Century Gothic"/>
                <a:sym typeface="Century Gothic"/>
              </a:rPr>
              <a:t>Team Members</a:t>
            </a:r>
          </a:p>
        </p:txBody>
      </p:sp>
      <p:sp>
        <p:nvSpPr>
          <p:cNvPr id="38" name="Shape 38"/>
          <p:cNvSpPr txBox="1"/>
          <p:nvPr/>
        </p:nvSpPr>
        <p:spPr>
          <a:xfrm>
            <a:off x="914400" y="4148883"/>
            <a:ext cx="25603199" cy="95097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3000" dirty="0">
                <a:solidFill>
                  <a:schemeClr val="dk1"/>
                </a:solidFill>
                <a:latin typeface="Garamond"/>
                <a:ea typeface="Garamond"/>
                <a:cs typeface="Garamond"/>
                <a:sym typeface="Garamond"/>
              </a:rPr>
              <a:t>Goddard Space Flight Center: Amanda Rumsey (Project Lead), Timothy Larson, Kyle </a:t>
            </a:r>
            <a:r>
              <a:rPr lang="en-US" sz="3000" dirty="0" err="1">
                <a:solidFill>
                  <a:schemeClr val="dk1"/>
                </a:solidFill>
                <a:latin typeface="Garamond"/>
                <a:ea typeface="Garamond"/>
                <a:cs typeface="Garamond"/>
                <a:sym typeface="Garamond"/>
              </a:rPr>
              <a:t>Sowder</a:t>
            </a:r>
            <a:r>
              <a:rPr lang="en-US" sz="3000" dirty="0">
                <a:solidFill>
                  <a:schemeClr val="dk1"/>
                </a:solidFill>
                <a:latin typeface="Garamond"/>
                <a:ea typeface="Garamond"/>
                <a:cs typeface="Garamond"/>
                <a:sym typeface="Garamond"/>
              </a:rPr>
              <a:t>  </a:t>
            </a:r>
          </a:p>
          <a:p>
            <a:pPr marL="0" marR="0" lvl="0" indent="0" algn="ctr" rtl="0">
              <a:lnSpc>
                <a:spcPct val="90000"/>
              </a:lnSpc>
              <a:spcBef>
                <a:spcPts val="0"/>
              </a:spcBef>
              <a:buClr>
                <a:schemeClr val="dk1"/>
              </a:buClr>
              <a:buSzPct val="25000"/>
              <a:buFont typeface="Arial"/>
              <a:buNone/>
            </a:pPr>
            <a:r>
              <a:rPr lang="en-US" sz="3000" b="0" i="0" u="none" strike="noStrike" cap="none" baseline="0" dirty="0">
                <a:solidFill>
                  <a:schemeClr val="dk1"/>
                </a:solidFill>
                <a:latin typeface="Garamond"/>
                <a:ea typeface="Garamond"/>
                <a:cs typeface="Garamond"/>
                <a:sym typeface="Garamond"/>
              </a:rPr>
              <a:t>W</a:t>
            </a:r>
            <a:r>
              <a:rPr lang="en-US" sz="3000" dirty="0">
                <a:solidFill>
                  <a:schemeClr val="dk1"/>
                </a:solidFill>
                <a:latin typeface="Garamond"/>
                <a:ea typeface="Garamond"/>
                <a:cs typeface="Garamond"/>
                <a:sym typeface="Garamond"/>
              </a:rPr>
              <a:t>ise County and City of Norton Clerk of Court’s Office</a:t>
            </a:r>
            <a:r>
              <a:rPr lang="en-US" sz="3000" b="0" i="0" u="none" strike="noStrike" cap="none" baseline="0" dirty="0">
                <a:solidFill>
                  <a:schemeClr val="dk1"/>
                </a:solidFill>
                <a:latin typeface="Garamond"/>
                <a:ea typeface="Garamond"/>
                <a:cs typeface="Garamond"/>
                <a:sym typeface="Garamond"/>
              </a:rPr>
              <a:t>: </a:t>
            </a:r>
            <a:r>
              <a:rPr lang="en-US" sz="3000" dirty="0" err="1">
                <a:solidFill>
                  <a:schemeClr val="dk1"/>
                </a:solidFill>
                <a:latin typeface="Garamond"/>
                <a:ea typeface="Garamond"/>
                <a:cs typeface="Garamond"/>
                <a:sym typeface="Garamond"/>
              </a:rPr>
              <a:t>Rajkishan</a:t>
            </a:r>
            <a:r>
              <a:rPr lang="en-US" sz="3000" dirty="0">
                <a:solidFill>
                  <a:schemeClr val="dk1"/>
                </a:solidFill>
                <a:latin typeface="Garamond"/>
                <a:ea typeface="Garamond"/>
                <a:cs typeface="Garamond"/>
                <a:sym typeface="Garamond"/>
              </a:rPr>
              <a:t> </a:t>
            </a:r>
            <a:r>
              <a:rPr lang="en-US" sz="3000" dirty="0" err="1">
                <a:solidFill>
                  <a:schemeClr val="dk1"/>
                </a:solidFill>
                <a:latin typeface="Garamond"/>
                <a:ea typeface="Garamond"/>
                <a:cs typeface="Garamond"/>
                <a:sym typeface="Garamond"/>
              </a:rPr>
              <a:t>Rajappan</a:t>
            </a:r>
            <a:r>
              <a:rPr lang="en-US" sz="3000" dirty="0">
                <a:solidFill>
                  <a:schemeClr val="dk1"/>
                </a:solidFill>
                <a:latin typeface="Garamond"/>
                <a:ea typeface="Garamond"/>
                <a:cs typeface="Garamond"/>
                <a:sym typeface="Garamond"/>
              </a:rPr>
              <a:t> (Project Lead), Annabel White, Zachary Tate</a:t>
            </a:r>
          </a:p>
          <a:p>
            <a:pPr marL="0" marR="0" lvl="0" indent="0" algn="ctr" rtl="0">
              <a:lnSpc>
                <a:spcPct val="90000"/>
              </a:lnSpc>
              <a:spcBef>
                <a:spcPts val="0"/>
              </a:spcBef>
              <a:buClr>
                <a:schemeClr val="dk1"/>
              </a:buClr>
              <a:buSzPct val="25000"/>
              <a:buFont typeface="Arial"/>
              <a:buNone/>
            </a:pPr>
            <a:r>
              <a:rPr lang="en-US" sz="3000" dirty="0">
                <a:solidFill>
                  <a:schemeClr val="dk1"/>
                </a:solidFill>
                <a:latin typeface="Garamond"/>
                <a:ea typeface="Garamond"/>
                <a:cs typeface="Garamond"/>
                <a:sym typeface="Garamond"/>
              </a:rPr>
              <a:t>Marshall Space Flight Center: </a:t>
            </a:r>
            <a:r>
              <a:rPr lang="en-US" sz="3000" dirty="0" smtClean="0">
                <a:solidFill>
                  <a:schemeClr val="dk1"/>
                </a:solidFill>
                <a:latin typeface="Garamond"/>
                <a:ea typeface="Garamond"/>
                <a:cs typeface="Garamond"/>
                <a:sym typeface="Garamond"/>
              </a:rPr>
              <a:t>Sara </a:t>
            </a:r>
            <a:r>
              <a:rPr lang="en-US" sz="3000" dirty="0" err="1" smtClean="0">
                <a:solidFill>
                  <a:schemeClr val="dk1"/>
                </a:solidFill>
                <a:latin typeface="Garamond"/>
                <a:ea typeface="Garamond"/>
                <a:cs typeface="Garamond"/>
                <a:sym typeface="Garamond"/>
              </a:rPr>
              <a:t>Amirazodi</a:t>
            </a:r>
            <a:r>
              <a:rPr lang="en-US" sz="3000" dirty="0" smtClean="0">
                <a:solidFill>
                  <a:schemeClr val="dk1"/>
                </a:solidFill>
                <a:latin typeface="Garamond"/>
                <a:ea typeface="Garamond"/>
                <a:cs typeface="Garamond"/>
                <a:sym typeface="Garamond"/>
              </a:rPr>
              <a:t> (Project Lead)</a:t>
            </a:r>
            <a:endParaRPr lang="en-US" sz="3000" dirty="0">
              <a:solidFill>
                <a:schemeClr val="dk1"/>
              </a:solidFill>
              <a:latin typeface="Garamond"/>
              <a:ea typeface="Garamond"/>
              <a:cs typeface="Garamond"/>
              <a:sym typeface="Garamond"/>
            </a:endParaRPr>
          </a:p>
          <a:p>
            <a:pPr marL="0" marR="0" lvl="0" indent="0" algn="ctr" rtl="0">
              <a:lnSpc>
                <a:spcPct val="90000"/>
              </a:lnSpc>
              <a:spcBef>
                <a:spcPts val="0"/>
              </a:spcBef>
              <a:buClr>
                <a:schemeClr val="dk1"/>
              </a:buClr>
              <a:buSzPct val="25000"/>
              <a:buFont typeface="Arial"/>
              <a:buNone/>
            </a:pPr>
            <a:r>
              <a:rPr lang="en-US" sz="3000" dirty="0">
                <a:solidFill>
                  <a:schemeClr val="dk1"/>
                </a:solidFill>
                <a:latin typeface="Garamond"/>
                <a:ea typeface="Garamond"/>
                <a:cs typeface="Garamond"/>
                <a:sym typeface="Garamond"/>
              </a:rPr>
              <a:t>NASA DEVELOP National Program</a:t>
            </a:r>
          </a:p>
          <a:p>
            <a:pPr marL="0" marR="0" lvl="0" indent="0" algn="ctr" rtl="0">
              <a:lnSpc>
                <a:spcPct val="90000"/>
              </a:lnSpc>
              <a:spcBef>
                <a:spcPts val="0"/>
              </a:spcBef>
              <a:buClr>
                <a:schemeClr val="dk1"/>
              </a:buClr>
              <a:buFont typeface="Arial"/>
              <a:buNone/>
            </a:pPr>
            <a:endParaRPr sz="2400" b="0" i="0" u="none" strike="noStrike" cap="none" baseline="0" dirty="0">
              <a:solidFill>
                <a:schemeClr val="dk1"/>
              </a:solidFill>
              <a:latin typeface="Garamond"/>
              <a:ea typeface="Garamond"/>
              <a:cs typeface="Garamond"/>
              <a:sym typeface="Garamond"/>
            </a:endParaRPr>
          </a:p>
        </p:txBody>
      </p:sp>
      <p:sp>
        <p:nvSpPr>
          <p:cNvPr id="45" name="Text Placeholder 16"/>
          <p:cNvSpPr txBox="1">
            <a:spLocks/>
          </p:cNvSpPr>
          <p:nvPr/>
        </p:nvSpPr>
        <p:spPr>
          <a:xfrm>
            <a:off x="18765638" y="19591202"/>
            <a:ext cx="2417962" cy="60722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da-DK" sz="2400" dirty="0">
                <a:solidFill>
                  <a:srgbClr val="767171"/>
                </a:solidFill>
                <a:latin typeface="Garamond"/>
              </a:rPr>
              <a:t>Landsat 7 ETM+  </a:t>
            </a:r>
            <a:r>
              <a:rPr lang="da-DK" dirty="0">
                <a:solidFill>
                  <a:srgbClr val="767171"/>
                </a:solidFill>
                <a:latin typeface="Garamond"/>
              </a:rPr>
              <a:t/>
            </a:r>
            <a:br>
              <a:rPr lang="da-DK" dirty="0">
                <a:solidFill>
                  <a:srgbClr val="767171"/>
                </a:solidFill>
                <a:latin typeface="Garamond"/>
              </a:rPr>
            </a:br>
            <a:r>
              <a:rPr lang="da-DK" dirty="0">
                <a:solidFill>
                  <a:srgbClr val="767171"/>
                </a:solidFill>
                <a:latin typeface="Garamond"/>
              </a:rPr>
              <a:t/>
            </a:r>
            <a:br>
              <a:rPr lang="da-DK" dirty="0">
                <a:solidFill>
                  <a:srgbClr val="767171"/>
                </a:solidFill>
                <a:latin typeface="Garamond"/>
              </a:rPr>
            </a:br>
            <a:endParaRPr lang="en-US" dirty="0" smtClean="0">
              <a:solidFill>
                <a:srgbClr val="767171"/>
              </a:solidFill>
              <a:latin typeface="Garamond"/>
            </a:endParaRPr>
          </a:p>
        </p:txBody>
      </p:sp>
      <p:sp>
        <p:nvSpPr>
          <p:cNvPr id="57" name="Rounded Rectangle 56"/>
          <p:cNvSpPr/>
          <p:nvPr/>
        </p:nvSpPr>
        <p:spPr>
          <a:xfrm>
            <a:off x="9761898" y="13196587"/>
            <a:ext cx="6465457" cy="638789"/>
          </a:xfrm>
          <a:prstGeom prst="roundRect">
            <a:avLst/>
          </a:prstGeom>
          <a:solidFill>
            <a:schemeClr val="bg1"/>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1"/>
                </a:solidFill>
                <a:latin typeface="Garamond" panose="02020404030301010803" pitchFamily="18" charset="0"/>
              </a:rPr>
              <a:t>Suitability Model</a:t>
            </a:r>
            <a:endParaRPr lang="en-US" sz="3200" b="1" dirty="0">
              <a:solidFill>
                <a:schemeClr val="accent1"/>
              </a:solidFill>
              <a:latin typeface="Garamond" panose="02020404030301010803" pitchFamily="18" charset="0"/>
            </a:endParaRPr>
          </a:p>
        </p:txBody>
      </p:sp>
      <p:pic>
        <p:nvPicPr>
          <p:cNvPr id="24" name="Picture 2" descr="C:\Users\DEVELOPE1\Downloads\WP_20150720_008.jpg"/>
          <p:cNvPicPr>
            <a:picLocks noChangeAspect="1" noChangeArrowheads="1"/>
          </p:cNvPicPr>
          <p:nvPr/>
        </p:nvPicPr>
        <p:blipFill rotWithShape="1">
          <a:blip r:embed="rId6">
            <a:extLst>
              <a:ext uri="{28A0092B-C50C-407E-A947-70E740481C1C}">
                <a14:useLocalDpi xmlns:a14="http://schemas.microsoft.com/office/drawing/2010/main" val="0"/>
              </a:ext>
            </a:extLst>
          </a:blip>
          <a:srcRect l="19916" t="18035" r="15341"/>
          <a:stretch/>
        </p:blipFill>
        <p:spPr bwMode="auto">
          <a:xfrm>
            <a:off x="2510101" y="31066130"/>
            <a:ext cx="3707344" cy="2921772"/>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15045" y="33987902"/>
            <a:ext cx="9873851" cy="830997"/>
          </a:xfrm>
          <a:prstGeom prst="rect">
            <a:avLst/>
          </a:prstGeom>
          <a:noFill/>
        </p:spPr>
        <p:txBody>
          <a:bodyPr wrap="square" rtlCol="0">
            <a:spAutoFit/>
          </a:bodyPr>
          <a:lstStyle/>
          <a:p>
            <a:pPr algn="ctr"/>
            <a:r>
              <a:rPr lang="en-US" sz="2400" dirty="0" smtClean="0">
                <a:solidFill>
                  <a:schemeClr val="tx1"/>
                </a:solidFill>
                <a:latin typeface="Garamond" panose="02020404030301010803" pitchFamily="18" charset="0"/>
              </a:rPr>
              <a:t>Left to Right: </a:t>
            </a:r>
            <a:r>
              <a:rPr lang="en-US" sz="2400" dirty="0">
                <a:solidFill>
                  <a:schemeClr val="dk1"/>
                </a:solidFill>
                <a:latin typeface="Garamond"/>
                <a:ea typeface="Garamond"/>
                <a:cs typeface="Garamond"/>
                <a:sym typeface="Garamond"/>
              </a:rPr>
              <a:t>Sara </a:t>
            </a:r>
            <a:r>
              <a:rPr lang="en-US" sz="2400" dirty="0" err="1" smtClean="0">
                <a:solidFill>
                  <a:schemeClr val="dk1"/>
                </a:solidFill>
                <a:latin typeface="Garamond"/>
                <a:ea typeface="Garamond"/>
                <a:cs typeface="Garamond"/>
                <a:sym typeface="Garamond"/>
              </a:rPr>
              <a:t>Amirazodi</a:t>
            </a:r>
            <a:r>
              <a:rPr lang="en-US" sz="2400" dirty="0" smtClean="0">
                <a:solidFill>
                  <a:schemeClr val="tx1"/>
                </a:solidFill>
                <a:latin typeface="Garamond" panose="02020404030301010803" pitchFamily="18" charset="0"/>
              </a:rPr>
              <a:t>, </a:t>
            </a:r>
            <a:r>
              <a:rPr lang="en-US" sz="2400" dirty="0">
                <a:solidFill>
                  <a:schemeClr val="dk1"/>
                </a:solidFill>
                <a:latin typeface="Garamond"/>
                <a:ea typeface="Garamond"/>
                <a:cs typeface="Garamond"/>
                <a:sym typeface="Garamond"/>
              </a:rPr>
              <a:t>Zachary Tate</a:t>
            </a:r>
            <a:r>
              <a:rPr lang="en-US" sz="2400" dirty="0" smtClean="0">
                <a:solidFill>
                  <a:schemeClr val="tx1"/>
                </a:solidFill>
                <a:latin typeface="Garamond" panose="02020404030301010803" pitchFamily="18" charset="0"/>
              </a:rPr>
              <a:t>, </a:t>
            </a:r>
            <a:r>
              <a:rPr lang="en-US" sz="2400" dirty="0">
                <a:solidFill>
                  <a:schemeClr val="dk1"/>
                </a:solidFill>
                <a:latin typeface="Garamond"/>
                <a:ea typeface="Garamond"/>
                <a:cs typeface="Garamond"/>
                <a:sym typeface="Garamond"/>
              </a:rPr>
              <a:t>Annabel White</a:t>
            </a:r>
            <a:r>
              <a:rPr lang="en-US" sz="2400" dirty="0" smtClean="0">
                <a:solidFill>
                  <a:schemeClr val="tx1"/>
                </a:solidFill>
                <a:latin typeface="Garamond" panose="02020404030301010803" pitchFamily="18" charset="0"/>
              </a:rPr>
              <a:t>, </a:t>
            </a:r>
            <a:r>
              <a:rPr lang="en-US" sz="2400" dirty="0" err="1" smtClean="0">
                <a:solidFill>
                  <a:schemeClr val="dk1"/>
                </a:solidFill>
                <a:latin typeface="Garamond"/>
                <a:ea typeface="Garamond"/>
                <a:cs typeface="Garamond"/>
                <a:sym typeface="Garamond"/>
              </a:rPr>
              <a:t>Rajkishan</a:t>
            </a:r>
            <a:r>
              <a:rPr lang="en-US" sz="2400" dirty="0" smtClean="0">
                <a:solidFill>
                  <a:schemeClr val="dk1"/>
                </a:solidFill>
                <a:latin typeface="Garamond"/>
                <a:ea typeface="Garamond"/>
                <a:cs typeface="Garamond"/>
                <a:sym typeface="Garamond"/>
              </a:rPr>
              <a:t> </a:t>
            </a:r>
            <a:r>
              <a:rPr lang="en-US" sz="2400" dirty="0" err="1">
                <a:solidFill>
                  <a:schemeClr val="dk1"/>
                </a:solidFill>
                <a:latin typeface="Garamond"/>
                <a:ea typeface="Garamond"/>
                <a:cs typeface="Garamond"/>
                <a:sym typeface="Garamond"/>
              </a:rPr>
              <a:t>Rajappan</a:t>
            </a:r>
            <a:r>
              <a:rPr lang="en-US" sz="2400" dirty="0">
                <a:solidFill>
                  <a:schemeClr val="dk1"/>
                </a:solidFill>
                <a:latin typeface="Garamond"/>
                <a:ea typeface="Garamond"/>
                <a:cs typeface="Garamond"/>
                <a:sym typeface="Garamond"/>
              </a:rPr>
              <a:t> </a:t>
            </a:r>
            <a:r>
              <a:rPr lang="en-US" sz="2400" dirty="0" smtClean="0">
                <a:solidFill>
                  <a:schemeClr val="dk1"/>
                </a:solidFill>
                <a:latin typeface="Garamond"/>
                <a:ea typeface="Garamond"/>
                <a:cs typeface="Garamond"/>
                <a:sym typeface="Garamond"/>
              </a:rPr>
              <a:t>, </a:t>
            </a:r>
            <a:r>
              <a:rPr lang="en-US" sz="2400" dirty="0">
                <a:solidFill>
                  <a:schemeClr val="dk1"/>
                </a:solidFill>
                <a:latin typeface="Garamond"/>
                <a:ea typeface="Garamond"/>
                <a:cs typeface="Garamond"/>
                <a:sym typeface="Garamond"/>
              </a:rPr>
              <a:t>Timothy Larson</a:t>
            </a:r>
            <a:r>
              <a:rPr lang="en-US" sz="2400" dirty="0" smtClean="0">
                <a:solidFill>
                  <a:schemeClr val="tx1"/>
                </a:solidFill>
                <a:latin typeface="Garamond" panose="02020404030301010803" pitchFamily="18" charset="0"/>
              </a:rPr>
              <a:t>, Kyle </a:t>
            </a:r>
            <a:r>
              <a:rPr lang="en-US" sz="2400" dirty="0" err="1" smtClean="0">
                <a:solidFill>
                  <a:schemeClr val="tx1"/>
                </a:solidFill>
                <a:latin typeface="Garamond" panose="02020404030301010803" pitchFamily="18" charset="0"/>
              </a:rPr>
              <a:t>Sowder</a:t>
            </a:r>
            <a:r>
              <a:rPr lang="en-US" sz="2400" dirty="0" smtClean="0">
                <a:solidFill>
                  <a:schemeClr val="tx1"/>
                </a:solidFill>
                <a:latin typeface="Garamond" panose="02020404030301010803" pitchFamily="18" charset="0"/>
              </a:rPr>
              <a:t>, </a:t>
            </a:r>
            <a:r>
              <a:rPr lang="en-US" sz="2400" dirty="0" smtClean="0">
                <a:solidFill>
                  <a:schemeClr val="tx1"/>
                </a:solidFill>
                <a:latin typeface="Garamond" panose="02020404030301010803" pitchFamily="18" charset="0"/>
              </a:rPr>
              <a:t>Amanda </a:t>
            </a:r>
            <a:r>
              <a:rPr lang="en-US" sz="2400" dirty="0" smtClean="0">
                <a:solidFill>
                  <a:schemeClr val="tx1"/>
                </a:solidFill>
                <a:latin typeface="Garamond" panose="02020404030301010803" pitchFamily="18" charset="0"/>
              </a:rPr>
              <a:t> Rumsey</a:t>
            </a:r>
            <a:endParaRPr lang="en-US" sz="2400" dirty="0">
              <a:solidFill>
                <a:schemeClr val="tx1"/>
              </a:solidFill>
              <a:latin typeface="Garamond" panose="02020404030301010803" pitchFamily="18" charset="0"/>
            </a:endParaRPr>
          </a:p>
        </p:txBody>
      </p:sp>
      <p:sp>
        <p:nvSpPr>
          <p:cNvPr id="104" name="Freeform 103"/>
          <p:cNvSpPr/>
          <p:nvPr/>
        </p:nvSpPr>
        <p:spPr>
          <a:xfrm rot="16200000">
            <a:off x="5550408" y="16916400"/>
            <a:ext cx="7916656" cy="3108960"/>
          </a:xfrm>
          <a:custGeom>
            <a:avLst/>
            <a:gdLst>
              <a:gd name="connsiteX0" fmla="*/ 0 w 2944778"/>
              <a:gd name="connsiteY0" fmla="*/ 147239 h 4909823"/>
              <a:gd name="connsiteX1" fmla="*/ 147239 w 2944778"/>
              <a:gd name="connsiteY1" fmla="*/ 0 h 4909823"/>
              <a:gd name="connsiteX2" fmla="*/ 2797539 w 2944778"/>
              <a:gd name="connsiteY2" fmla="*/ 0 h 4909823"/>
              <a:gd name="connsiteX3" fmla="*/ 2944778 w 2944778"/>
              <a:gd name="connsiteY3" fmla="*/ 147239 h 4909823"/>
              <a:gd name="connsiteX4" fmla="*/ 2944778 w 2944778"/>
              <a:gd name="connsiteY4" fmla="*/ 4762584 h 4909823"/>
              <a:gd name="connsiteX5" fmla="*/ 2797539 w 2944778"/>
              <a:gd name="connsiteY5" fmla="*/ 4909823 h 4909823"/>
              <a:gd name="connsiteX6" fmla="*/ 147239 w 2944778"/>
              <a:gd name="connsiteY6" fmla="*/ 4909823 h 4909823"/>
              <a:gd name="connsiteX7" fmla="*/ 0 w 2944778"/>
              <a:gd name="connsiteY7" fmla="*/ 4762584 h 4909823"/>
              <a:gd name="connsiteX8" fmla="*/ 0 w 2944778"/>
              <a:gd name="connsiteY8" fmla="*/ 147239 h 490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4778" h="4909823">
                <a:moveTo>
                  <a:pt x="2856468" y="1"/>
                </a:moveTo>
                <a:cubicBezTo>
                  <a:pt x="2905240" y="1"/>
                  <a:pt x="2944778" y="109911"/>
                  <a:pt x="2944778" y="245492"/>
                </a:cubicBezTo>
                <a:lnTo>
                  <a:pt x="2944778" y="4664331"/>
                </a:lnTo>
                <a:cubicBezTo>
                  <a:pt x="2944778" y="4799912"/>
                  <a:pt x="2905240" y="4909822"/>
                  <a:pt x="2856468" y="4909822"/>
                </a:cubicBezTo>
                <a:lnTo>
                  <a:pt x="88310" y="4909822"/>
                </a:lnTo>
                <a:cubicBezTo>
                  <a:pt x="39538" y="4909822"/>
                  <a:pt x="0" y="4799912"/>
                  <a:pt x="0" y="4664331"/>
                </a:cubicBezTo>
                <a:lnTo>
                  <a:pt x="0" y="245492"/>
                </a:lnTo>
                <a:cubicBezTo>
                  <a:pt x="0" y="109911"/>
                  <a:pt x="39538" y="1"/>
                  <a:pt x="88310" y="1"/>
                </a:cubicBezTo>
                <a:lnTo>
                  <a:pt x="2856468" y="1"/>
                </a:lnTo>
                <a:close/>
              </a:path>
            </a:pathLst>
          </a:custGeom>
          <a:solidFill>
            <a:schemeClr val="bg1"/>
          </a:solid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3767" tIns="96013" rIns="124461" bIns="2355823" numCol="1" spcCol="1270" anchor="t" anchorCtr="0">
            <a:noAutofit/>
          </a:bodyPr>
          <a:lstStyle/>
          <a:p>
            <a:pPr lvl="0" algn="r" defTabSz="1244600">
              <a:lnSpc>
                <a:spcPct val="90000"/>
              </a:lnSpc>
              <a:spcBef>
                <a:spcPct val="0"/>
              </a:spcBef>
              <a:spcAft>
                <a:spcPct val="35000"/>
              </a:spcAft>
            </a:pPr>
            <a:endParaRPr lang="en-US" sz="2800" b="1" kern="1200" dirty="0">
              <a:solidFill>
                <a:schemeClr val="accent1">
                  <a:lumMod val="50000"/>
                </a:schemeClr>
              </a:solidFill>
              <a:latin typeface="Garamond" panose="02020404030301010803" pitchFamily="18" charset="0"/>
            </a:endParaRPr>
          </a:p>
        </p:txBody>
      </p:sp>
      <p:sp>
        <p:nvSpPr>
          <p:cNvPr id="105" name="Freeform 104"/>
          <p:cNvSpPr/>
          <p:nvPr/>
        </p:nvSpPr>
        <p:spPr>
          <a:xfrm rot="16200000">
            <a:off x="8878538" y="16920957"/>
            <a:ext cx="7918704" cy="3108960"/>
          </a:xfrm>
          <a:custGeom>
            <a:avLst/>
            <a:gdLst>
              <a:gd name="connsiteX0" fmla="*/ 0 w 3026039"/>
              <a:gd name="connsiteY0" fmla="*/ 151302 h 5013186"/>
              <a:gd name="connsiteX1" fmla="*/ 151302 w 3026039"/>
              <a:gd name="connsiteY1" fmla="*/ 0 h 5013186"/>
              <a:gd name="connsiteX2" fmla="*/ 2874737 w 3026039"/>
              <a:gd name="connsiteY2" fmla="*/ 0 h 5013186"/>
              <a:gd name="connsiteX3" fmla="*/ 3026039 w 3026039"/>
              <a:gd name="connsiteY3" fmla="*/ 151302 h 5013186"/>
              <a:gd name="connsiteX4" fmla="*/ 3026039 w 3026039"/>
              <a:gd name="connsiteY4" fmla="*/ 4861884 h 5013186"/>
              <a:gd name="connsiteX5" fmla="*/ 2874737 w 3026039"/>
              <a:gd name="connsiteY5" fmla="*/ 5013186 h 5013186"/>
              <a:gd name="connsiteX6" fmla="*/ 151302 w 3026039"/>
              <a:gd name="connsiteY6" fmla="*/ 5013186 h 5013186"/>
              <a:gd name="connsiteX7" fmla="*/ 0 w 3026039"/>
              <a:gd name="connsiteY7" fmla="*/ 4861884 h 5013186"/>
              <a:gd name="connsiteX8" fmla="*/ 0 w 3026039"/>
              <a:gd name="connsiteY8" fmla="*/ 151302 h 501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6039" h="5013186">
                <a:moveTo>
                  <a:pt x="2934710" y="1"/>
                </a:moveTo>
                <a:cubicBezTo>
                  <a:pt x="2985150" y="1"/>
                  <a:pt x="3026039" y="112224"/>
                  <a:pt x="3026039" y="250660"/>
                </a:cubicBezTo>
                <a:lnTo>
                  <a:pt x="3026039" y="4762526"/>
                </a:lnTo>
                <a:cubicBezTo>
                  <a:pt x="3026039" y="4900962"/>
                  <a:pt x="2985150" y="5013185"/>
                  <a:pt x="2934710" y="5013185"/>
                </a:cubicBezTo>
                <a:lnTo>
                  <a:pt x="91329" y="5013185"/>
                </a:lnTo>
                <a:cubicBezTo>
                  <a:pt x="40889" y="5013185"/>
                  <a:pt x="0" y="4900962"/>
                  <a:pt x="0" y="4762526"/>
                </a:cubicBezTo>
                <a:lnTo>
                  <a:pt x="0" y="250660"/>
                </a:lnTo>
                <a:cubicBezTo>
                  <a:pt x="0" y="112224"/>
                  <a:pt x="40889" y="1"/>
                  <a:pt x="91329" y="1"/>
                </a:cubicBezTo>
                <a:lnTo>
                  <a:pt x="2934710" y="1"/>
                </a:lnTo>
                <a:close/>
              </a:path>
            </a:pathLst>
          </a:custGeom>
          <a:solidFill>
            <a:schemeClr val="bg1"/>
          </a:solid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2374" tIns="96014" rIns="124459" bIns="2420830" numCol="1" spcCol="1270" anchor="t" anchorCtr="0">
            <a:noAutofit/>
          </a:bodyPr>
          <a:lstStyle/>
          <a:p>
            <a:pPr lvl="0" algn="r" defTabSz="1244600">
              <a:lnSpc>
                <a:spcPct val="90000"/>
              </a:lnSpc>
              <a:spcBef>
                <a:spcPct val="0"/>
              </a:spcBef>
              <a:spcAft>
                <a:spcPct val="35000"/>
              </a:spcAft>
            </a:pPr>
            <a:endParaRPr lang="en-US" sz="2800" b="1" kern="1200" dirty="0">
              <a:solidFill>
                <a:schemeClr val="accent1">
                  <a:lumMod val="50000"/>
                </a:schemeClr>
              </a:solidFill>
              <a:latin typeface="Garamond" panose="02020404030301010803" pitchFamily="18" charset="0"/>
            </a:endParaRPr>
          </a:p>
        </p:txBody>
      </p:sp>
      <p:sp>
        <p:nvSpPr>
          <p:cNvPr id="106" name="Flowchart: Extract 105"/>
          <p:cNvSpPr/>
          <p:nvPr/>
        </p:nvSpPr>
        <p:spPr>
          <a:xfrm rot="5400000">
            <a:off x="10582815" y="21226609"/>
            <a:ext cx="1094128" cy="648654"/>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7" name="Freeform 106"/>
          <p:cNvSpPr/>
          <p:nvPr/>
        </p:nvSpPr>
        <p:spPr>
          <a:xfrm>
            <a:off x="11220927" y="14529478"/>
            <a:ext cx="2530762" cy="7965346"/>
          </a:xfrm>
          <a:custGeom>
            <a:avLst/>
            <a:gdLst>
              <a:gd name="connsiteX0" fmla="*/ 0 w 2254399"/>
              <a:gd name="connsiteY0" fmla="*/ 0 h 5013186"/>
              <a:gd name="connsiteX1" fmla="*/ 2254399 w 2254399"/>
              <a:gd name="connsiteY1" fmla="*/ 0 h 5013186"/>
              <a:gd name="connsiteX2" fmla="*/ 2254399 w 2254399"/>
              <a:gd name="connsiteY2" fmla="*/ 5013186 h 5013186"/>
              <a:gd name="connsiteX3" fmla="*/ 0 w 2254399"/>
              <a:gd name="connsiteY3" fmla="*/ 5013186 h 5013186"/>
              <a:gd name="connsiteX4" fmla="*/ 0 w 2254399"/>
              <a:gd name="connsiteY4" fmla="*/ 0 h 501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399" h="5013186">
                <a:moveTo>
                  <a:pt x="0" y="0"/>
                </a:moveTo>
                <a:lnTo>
                  <a:pt x="2254399" y="0"/>
                </a:lnTo>
                <a:lnTo>
                  <a:pt x="2254399" y="5013186"/>
                </a:lnTo>
                <a:lnTo>
                  <a:pt x="0" y="5013186"/>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222885" rIns="0" bIns="0" numCol="1" spcCol="1270" anchor="t" anchorCtr="0">
            <a:noAutofit/>
          </a:bodyPr>
          <a:lstStyle/>
          <a:p>
            <a:pPr lvl="0" algn="l" defTabSz="2889250">
              <a:lnSpc>
                <a:spcPct val="90000"/>
              </a:lnSpc>
              <a:spcBef>
                <a:spcPct val="0"/>
              </a:spcBef>
              <a:spcAft>
                <a:spcPct val="35000"/>
              </a:spcAft>
            </a:pPr>
            <a:endParaRPr lang="en-US" sz="6500" kern="1200" dirty="0"/>
          </a:p>
          <a:p>
            <a:pPr lvl="0" algn="l" defTabSz="2889250">
              <a:lnSpc>
                <a:spcPct val="90000"/>
              </a:lnSpc>
              <a:spcBef>
                <a:spcPct val="0"/>
              </a:spcBef>
              <a:spcAft>
                <a:spcPct val="35000"/>
              </a:spcAft>
            </a:pPr>
            <a:endParaRPr lang="en-US" sz="6500" kern="1200" dirty="0"/>
          </a:p>
        </p:txBody>
      </p:sp>
      <p:sp>
        <p:nvSpPr>
          <p:cNvPr id="109" name="Flowchart: Extract 108"/>
          <p:cNvSpPr/>
          <p:nvPr/>
        </p:nvSpPr>
        <p:spPr>
          <a:xfrm rot="5400000">
            <a:off x="14074722" y="21232496"/>
            <a:ext cx="1094128" cy="648654"/>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0" name="Freeform 109"/>
          <p:cNvSpPr/>
          <p:nvPr/>
        </p:nvSpPr>
        <p:spPr>
          <a:xfrm>
            <a:off x="15598337" y="14587424"/>
            <a:ext cx="2135741" cy="7516463"/>
          </a:xfrm>
          <a:custGeom>
            <a:avLst/>
            <a:gdLst>
              <a:gd name="connsiteX0" fmla="*/ 0 w 1902515"/>
              <a:gd name="connsiteY0" fmla="*/ 0 h 4730670"/>
              <a:gd name="connsiteX1" fmla="*/ 1902515 w 1902515"/>
              <a:gd name="connsiteY1" fmla="*/ 0 h 4730670"/>
              <a:gd name="connsiteX2" fmla="*/ 1902515 w 1902515"/>
              <a:gd name="connsiteY2" fmla="*/ 4730670 h 4730670"/>
              <a:gd name="connsiteX3" fmla="*/ 0 w 1902515"/>
              <a:gd name="connsiteY3" fmla="*/ 4730670 h 4730670"/>
              <a:gd name="connsiteX4" fmla="*/ 0 w 1902515"/>
              <a:gd name="connsiteY4" fmla="*/ 0 h 4730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515" h="4730670">
                <a:moveTo>
                  <a:pt x="0" y="0"/>
                </a:moveTo>
                <a:lnTo>
                  <a:pt x="1902515" y="0"/>
                </a:lnTo>
                <a:lnTo>
                  <a:pt x="1902515" y="4730670"/>
                </a:lnTo>
                <a:lnTo>
                  <a:pt x="0" y="4730670"/>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222885" rIns="0" bIns="0" numCol="1" spcCol="1270" anchor="t" anchorCtr="0">
            <a:noAutofit/>
          </a:bodyPr>
          <a:lstStyle/>
          <a:p>
            <a:pPr lvl="0" algn="l" defTabSz="2889250">
              <a:lnSpc>
                <a:spcPct val="90000"/>
              </a:lnSpc>
              <a:spcBef>
                <a:spcPct val="0"/>
              </a:spcBef>
              <a:spcAft>
                <a:spcPct val="35000"/>
              </a:spcAft>
            </a:pPr>
            <a:endParaRPr lang="en-US" sz="6500" kern="1200" dirty="0" smtClean="0"/>
          </a:p>
        </p:txBody>
      </p:sp>
      <p:pic>
        <p:nvPicPr>
          <p:cNvPr id="114" name="Picture 113"/>
          <p:cNvPicPr>
            <a:picLocks noChangeAspect="1"/>
          </p:cNvPicPr>
          <p:nvPr/>
        </p:nvPicPr>
        <p:blipFill rotWithShape="1">
          <a:blip r:embed="rId7" cstate="print">
            <a:extLst>
              <a:ext uri="{28A0092B-C50C-407E-A947-70E740481C1C}">
                <a14:useLocalDpi xmlns:a14="http://schemas.microsoft.com/office/drawing/2010/main" val="0"/>
              </a:ext>
            </a:extLst>
          </a:blip>
          <a:srcRect l="15718" t="-4638" r="27758"/>
          <a:stretch/>
        </p:blipFill>
        <p:spPr>
          <a:xfrm>
            <a:off x="8156303" y="20324518"/>
            <a:ext cx="2432593" cy="2091608"/>
          </a:xfrm>
          <a:prstGeom prst="rect">
            <a:avLst/>
          </a:prstGeom>
        </p:spPr>
      </p:pic>
      <p:pic>
        <p:nvPicPr>
          <p:cNvPr id="63" name="Picture 62"/>
          <p:cNvPicPr>
            <a:picLocks noChangeAspect="1"/>
          </p:cNvPicPr>
          <p:nvPr/>
        </p:nvPicPr>
        <p:blipFill rotWithShape="1">
          <a:blip r:embed="rId8">
            <a:extLst>
              <a:ext uri="{28A0092B-C50C-407E-A947-70E740481C1C}">
                <a14:useLocalDpi xmlns:a14="http://schemas.microsoft.com/office/drawing/2010/main" val="0"/>
              </a:ext>
            </a:extLst>
          </a:blip>
          <a:srcRect b="10010"/>
          <a:stretch/>
        </p:blipFill>
        <p:spPr>
          <a:xfrm>
            <a:off x="782592" y="31039283"/>
            <a:ext cx="1561134" cy="2948619"/>
          </a:xfrm>
          <a:prstGeom prst="rect">
            <a:avLst/>
          </a:prstGeom>
        </p:spPr>
      </p:pic>
      <p:pic>
        <p:nvPicPr>
          <p:cNvPr id="64" name="Picture 63"/>
          <p:cNvPicPr>
            <a:picLocks noChangeAspect="1"/>
          </p:cNvPicPr>
          <p:nvPr/>
        </p:nvPicPr>
        <p:blipFill rotWithShape="1">
          <a:blip r:embed="rId9">
            <a:extLst>
              <a:ext uri="{28A0092B-C50C-407E-A947-70E740481C1C}">
                <a14:useLocalDpi xmlns:a14="http://schemas.microsoft.com/office/drawing/2010/main" val="0"/>
              </a:ext>
            </a:extLst>
          </a:blip>
          <a:srcRect r="33233" b="13444"/>
          <a:stretch/>
        </p:blipFill>
        <p:spPr>
          <a:xfrm>
            <a:off x="8076870" y="28341567"/>
            <a:ext cx="1608844" cy="1487061"/>
          </a:xfrm>
          <a:prstGeom prst="rect">
            <a:avLst/>
          </a:prstGeom>
        </p:spPr>
      </p:pic>
      <p:pic>
        <p:nvPicPr>
          <p:cNvPr id="69" name="Picture 68"/>
          <p:cNvPicPr>
            <a:picLocks noChangeAspect="1"/>
          </p:cNvPicPr>
          <p:nvPr/>
        </p:nvPicPr>
        <p:blipFill rotWithShape="1">
          <a:blip r:embed="rId10">
            <a:extLst>
              <a:ext uri="{28A0092B-C50C-407E-A947-70E740481C1C}">
                <a14:useLocalDpi xmlns:a14="http://schemas.microsoft.com/office/drawing/2010/main" val="0"/>
              </a:ext>
            </a:extLst>
          </a:blip>
          <a:srcRect l="15487" t="37631" r="20359"/>
          <a:stretch/>
        </p:blipFill>
        <p:spPr>
          <a:xfrm>
            <a:off x="6404294" y="31066130"/>
            <a:ext cx="4052353" cy="2921772"/>
          </a:xfrm>
          <a:prstGeom prst="rect">
            <a:avLst/>
          </a:prstGeom>
        </p:spPr>
      </p:pic>
      <p:cxnSp>
        <p:nvCxnSpPr>
          <p:cNvPr id="71" name="Straight Connector 70"/>
          <p:cNvCxnSpPr/>
          <p:nvPr/>
        </p:nvCxnSpPr>
        <p:spPr>
          <a:xfrm>
            <a:off x="651899" y="23241000"/>
            <a:ext cx="17275792"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9" name="Table 118"/>
          <p:cNvGraphicFramePr>
            <a:graphicFrameLocks noGrp="1"/>
          </p:cNvGraphicFramePr>
          <p:nvPr>
            <p:extLst>
              <p:ext uri="{D42A27DB-BD31-4B8C-83A1-F6EECF244321}">
                <p14:modId xmlns:p14="http://schemas.microsoft.com/office/powerpoint/2010/main" val="128442988"/>
              </p:ext>
            </p:extLst>
          </p:nvPr>
        </p:nvGraphicFramePr>
        <p:xfrm>
          <a:off x="11025601" y="30394224"/>
          <a:ext cx="6739322" cy="1490151"/>
        </p:xfrm>
        <a:graphic>
          <a:graphicData uri="http://schemas.openxmlformats.org/drawingml/2006/table">
            <a:tbl>
              <a:tblPr firstRow="1" bandRow="1"/>
              <a:tblGrid>
                <a:gridCol w="3369661"/>
                <a:gridCol w="3369661"/>
              </a:tblGrid>
              <a:tr h="619176">
                <a:tc>
                  <a:txBody>
                    <a:bodyPr/>
                    <a:lstStyle/>
                    <a:p>
                      <a:pPr algn="ctr"/>
                      <a:r>
                        <a:rPr lang="en-US" sz="2500" b="1" dirty="0" smtClean="0">
                          <a:latin typeface="Garamond" panose="02020404030301010803" pitchFamily="18" charset="0"/>
                        </a:rPr>
                        <a:t>True Positive:</a:t>
                      </a:r>
                      <a:r>
                        <a:rPr lang="en-US" sz="2500" b="1" baseline="0" dirty="0" smtClean="0">
                          <a:latin typeface="Garamond" panose="02020404030301010803" pitchFamily="18" charset="0"/>
                        </a:rPr>
                        <a:t> 77%</a:t>
                      </a:r>
                      <a:endParaRPr lang="en-US" sz="2500" b="1" dirty="0">
                        <a:latin typeface="Garamond" panose="02020404030301010803" pitchFamily="18" charset="0"/>
                      </a:endParaRPr>
                    </a:p>
                  </a:txBody>
                  <a:tcPr anchor="ctr"/>
                </a:tc>
                <a:tc>
                  <a:txBody>
                    <a:bodyPr/>
                    <a:lstStyle/>
                    <a:p>
                      <a:pPr algn="ctr"/>
                      <a:r>
                        <a:rPr lang="en-US" sz="2500" b="1" dirty="0" smtClean="0">
                          <a:latin typeface="Garamond" panose="02020404030301010803" pitchFamily="18" charset="0"/>
                        </a:rPr>
                        <a:t>False Negative: 23%</a:t>
                      </a:r>
                      <a:endParaRPr lang="en-US" sz="2500" b="1" dirty="0">
                        <a:latin typeface="Garamond" panose="02020404030301010803" pitchFamily="18" charset="0"/>
                      </a:endParaRPr>
                    </a:p>
                  </a:txBody>
                  <a:tcPr anchor="ctr"/>
                </a:tc>
              </a:tr>
              <a:tr h="870975">
                <a:tc>
                  <a:txBody>
                    <a:bodyPr/>
                    <a:lstStyle/>
                    <a:p>
                      <a:pPr algn="ctr"/>
                      <a:r>
                        <a:rPr lang="en-US" sz="2500" b="1" dirty="0" smtClean="0">
                          <a:latin typeface="Garamond" panose="02020404030301010803" pitchFamily="18" charset="0"/>
                        </a:rPr>
                        <a:t>False Positive: 49%</a:t>
                      </a:r>
                      <a:endParaRPr lang="en-US" sz="2500" b="1" dirty="0">
                        <a:latin typeface="Garamond" panose="02020404030301010803" pitchFamily="18" charset="0"/>
                      </a:endParaRPr>
                    </a:p>
                  </a:txBody>
                  <a:tcPr anchor="ctr"/>
                </a:tc>
                <a:tc>
                  <a:txBody>
                    <a:bodyPr/>
                    <a:lstStyle/>
                    <a:p>
                      <a:pPr algn="ctr"/>
                      <a:r>
                        <a:rPr lang="en-US" sz="2500" b="1" dirty="0" smtClean="0">
                          <a:latin typeface="Garamond" panose="02020404030301010803" pitchFamily="18" charset="0"/>
                        </a:rPr>
                        <a:t>True</a:t>
                      </a:r>
                      <a:r>
                        <a:rPr lang="en-US" sz="2500" b="1" baseline="0" dirty="0" smtClean="0">
                          <a:latin typeface="Garamond" panose="02020404030301010803" pitchFamily="18" charset="0"/>
                        </a:rPr>
                        <a:t> Negative: 51%</a:t>
                      </a:r>
                      <a:endParaRPr lang="en-US" sz="2500" b="1" dirty="0">
                        <a:latin typeface="Garamond" panose="02020404030301010803" pitchFamily="18" charset="0"/>
                      </a:endParaRPr>
                    </a:p>
                  </a:txBody>
                  <a:tcPr anchor="ctr"/>
                </a:tc>
              </a:tr>
            </a:tbl>
          </a:graphicData>
        </a:graphic>
      </p:graphicFrame>
      <p:cxnSp>
        <p:nvCxnSpPr>
          <p:cNvPr id="126" name="Straight Connector 125"/>
          <p:cNvCxnSpPr/>
          <p:nvPr/>
        </p:nvCxnSpPr>
        <p:spPr>
          <a:xfrm flipV="1">
            <a:off x="685800" y="13023019"/>
            <a:ext cx="17221200" cy="1462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651899" y="6477002"/>
            <a:ext cx="17255101" cy="1782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18728192" y="6482325"/>
            <a:ext cx="8054502" cy="20056"/>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132" name="Straight Connector 131"/>
          <p:cNvCxnSpPr/>
          <p:nvPr/>
        </p:nvCxnSpPr>
        <p:spPr>
          <a:xfrm>
            <a:off x="18728192" y="11241475"/>
            <a:ext cx="807778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8765638" y="19110960"/>
            <a:ext cx="80403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12104434" y="33076525"/>
            <a:ext cx="4411951" cy="28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685800" y="30931365"/>
            <a:ext cx="9903096" cy="0"/>
          </a:xfrm>
          <a:prstGeom prst="line">
            <a:avLst/>
          </a:prstGeom>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1031829" y="23472771"/>
            <a:ext cx="7959425" cy="461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200" b="1" dirty="0">
              <a:solidFill>
                <a:schemeClr val="tx1"/>
              </a:solidFill>
              <a:latin typeface="Garamond" panose="02020404030301010803" pitchFamily="18" charset="0"/>
            </a:endParaRPr>
          </a:p>
        </p:txBody>
      </p:sp>
      <p:pic>
        <p:nvPicPr>
          <p:cNvPr id="65" name="Picture 64"/>
          <p:cNvPicPr>
            <a:picLocks noChangeAspect="1"/>
          </p:cNvPicPr>
          <p:nvPr/>
        </p:nvPicPr>
        <p:blipFill rotWithShape="1">
          <a:blip r:embed="rId11">
            <a:extLst>
              <a:ext uri="{28A0092B-C50C-407E-A947-70E740481C1C}">
                <a14:useLocalDpi xmlns:a14="http://schemas.microsoft.com/office/drawing/2010/main" val="0"/>
              </a:ext>
            </a:extLst>
          </a:blip>
          <a:srcRect r="21353" b="65309"/>
          <a:stretch/>
        </p:blipFill>
        <p:spPr>
          <a:xfrm>
            <a:off x="13139502" y="28561259"/>
            <a:ext cx="1806611" cy="1320214"/>
          </a:xfrm>
          <a:prstGeom prst="rect">
            <a:avLst/>
          </a:prstGeom>
        </p:spPr>
      </p:pic>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702398" y="13947505"/>
            <a:ext cx="2114988" cy="3729893"/>
          </a:xfrm>
          <a:prstGeom prst="rect">
            <a:avLst/>
          </a:prstGeom>
        </p:spPr>
      </p:pic>
      <p:pic>
        <p:nvPicPr>
          <p:cNvPr id="138" name="Picture 4" descr="02 Landsat7.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673891" y="20557879"/>
            <a:ext cx="2469119" cy="1125834"/>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 descr="03 Landsat8.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199703" y="20323409"/>
            <a:ext cx="1860296" cy="1703388"/>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6" descr="12 SRTM.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015034" y="20147557"/>
            <a:ext cx="1502565" cy="1862311"/>
          </a:xfrm>
          <a:prstGeom prst="rect">
            <a:avLst/>
          </a:prstGeom>
          <a:noFill/>
          <a:extLst>
            <a:ext uri="{909E8E84-426E-40DD-AFC4-6F175D3DCCD1}">
              <a14:hiddenFill xmlns:a14="http://schemas.microsoft.com/office/drawing/2010/main">
                <a:solidFill>
                  <a:srgbClr val="FFFFFF"/>
                </a:solidFill>
              </a14:hiddenFill>
            </a:ext>
          </a:extLst>
        </p:spPr>
      </p:pic>
      <p:sp>
        <p:nvSpPr>
          <p:cNvPr id="142" name="Rectangle 141"/>
          <p:cNvSpPr/>
          <p:nvPr/>
        </p:nvSpPr>
        <p:spPr>
          <a:xfrm>
            <a:off x="25175575" y="19543969"/>
            <a:ext cx="1342024" cy="461665"/>
          </a:xfrm>
          <a:prstGeom prst="rect">
            <a:avLst/>
          </a:prstGeom>
        </p:spPr>
        <p:txBody>
          <a:bodyPr wrap="square">
            <a:spAutoFit/>
          </a:bodyPr>
          <a:lstStyle/>
          <a:p>
            <a:pPr algn="ctr"/>
            <a:r>
              <a:rPr lang="da-DK" sz="2400" dirty="0" smtClean="0">
                <a:solidFill>
                  <a:srgbClr val="767171"/>
                </a:solidFill>
                <a:latin typeface="Garamond"/>
              </a:rPr>
              <a:t>SRTM</a:t>
            </a:r>
            <a:r>
              <a:rPr lang="da-DK" sz="2400" dirty="0">
                <a:solidFill>
                  <a:srgbClr val="767171"/>
                </a:solidFill>
                <a:latin typeface="Garamond"/>
              </a:rPr>
              <a:t> </a:t>
            </a:r>
            <a:endParaRPr lang="en-US" dirty="0"/>
          </a:p>
        </p:txBody>
      </p:sp>
      <p:sp>
        <p:nvSpPr>
          <p:cNvPr id="144" name="Rectangle 143"/>
          <p:cNvSpPr/>
          <p:nvPr/>
        </p:nvSpPr>
        <p:spPr>
          <a:xfrm>
            <a:off x="21726052" y="19547458"/>
            <a:ext cx="2893741" cy="461665"/>
          </a:xfrm>
          <a:prstGeom prst="rect">
            <a:avLst/>
          </a:prstGeom>
        </p:spPr>
        <p:txBody>
          <a:bodyPr wrap="none">
            <a:spAutoFit/>
          </a:bodyPr>
          <a:lstStyle/>
          <a:p>
            <a:r>
              <a:rPr lang="da-DK" sz="2400" dirty="0" smtClean="0">
                <a:solidFill>
                  <a:srgbClr val="767171"/>
                </a:solidFill>
                <a:latin typeface="Garamond"/>
              </a:rPr>
              <a:t>Landsat </a:t>
            </a:r>
            <a:r>
              <a:rPr lang="da-DK" sz="2400" dirty="0">
                <a:solidFill>
                  <a:srgbClr val="767171"/>
                </a:solidFill>
                <a:latin typeface="Garamond"/>
              </a:rPr>
              <a:t>8 OLI/TIRS  </a:t>
            </a:r>
            <a:endParaRPr lang="en-US" dirty="0"/>
          </a:p>
        </p:txBody>
      </p:sp>
      <p:cxnSp>
        <p:nvCxnSpPr>
          <p:cNvPr id="152" name="Straight Connector 151"/>
          <p:cNvCxnSpPr/>
          <p:nvPr/>
        </p:nvCxnSpPr>
        <p:spPr>
          <a:xfrm>
            <a:off x="18802349" y="23241000"/>
            <a:ext cx="80036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8765638" y="29725441"/>
            <a:ext cx="8036105" cy="0"/>
          </a:xfrm>
          <a:prstGeom prst="line">
            <a:avLst/>
          </a:prstGeom>
        </p:spPr>
        <p:style>
          <a:lnRef idx="1">
            <a:schemeClr val="accent1"/>
          </a:lnRef>
          <a:fillRef idx="0">
            <a:schemeClr val="accent1"/>
          </a:fillRef>
          <a:effectRef idx="0">
            <a:schemeClr val="accent1"/>
          </a:effectRef>
          <a:fontRef idx="minor">
            <a:schemeClr val="tx1"/>
          </a:fontRef>
        </p:style>
      </p:cxnSp>
      <p:sp>
        <p:nvSpPr>
          <p:cNvPr id="178" name="Rounded Rectangle 177"/>
          <p:cNvSpPr/>
          <p:nvPr/>
        </p:nvSpPr>
        <p:spPr>
          <a:xfrm>
            <a:off x="1724808" y="13242539"/>
            <a:ext cx="4963530" cy="638789"/>
          </a:xfrm>
          <a:prstGeom prst="roundRect">
            <a:avLst/>
          </a:prstGeom>
          <a:solidFill>
            <a:schemeClr val="bg1"/>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1"/>
                </a:solidFill>
                <a:latin typeface="Garamond" panose="02020404030301010803" pitchFamily="18" charset="0"/>
              </a:rPr>
              <a:t>Locating Villages</a:t>
            </a:r>
            <a:endParaRPr lang="en-US" sz="3200" b="1" dirty="0">
              <a:solidFill>
                <a:schemeClr val="accent1"/>
              </a:solidFill>
              <a:latin typeface="Garamond" panose="02020404030301010803" pitchFamily="18" charset="0"/>
            </a:endParaRPr>
          </a:p>
        </p:txBody>
      </p:sp>
      <p:grpSp>
        <p:nvGrpSpPr>
          <p:cNvPr id="191" name="Group 190"/>
          <p:cNvGrpSpPr/>
          <p:nvPr/>
        </p:nvGrpSpPr>
        <p:grpSpPr>
          <a:xfrm>
            <a:off x="3182112" y="15408170"/>
            <a:ext cx="2044319" cy="1188720"/>
            <a:chOff x="0" y="-1"/>
            <a:chExt cx="2279639" cy="1709378"/>
          </a:xfrm>
        </p:grpSpPr>
        <p:sp>
          <p:nvSpPr>
            <p:cNvPr id="192" name="Rounded Rectangle 191"/>
            <p:cNvSpPr/>
            <p:nvPr/>
          </p:nvSpPr>
          <p:spPr>
            <a:xfrm>
              <a:off x="0" y="0"/>
              <a:ext cx="2279639" cy="1709377"/>
            </a:xfrm>
            <a:prstGeom prst="roundRect">
              <a:avLst>
                <a:gd name="adj" fmla="val 5000"/>
              </a:avLst>
            </a:prstGeom>
            <a:solidFill>
              <a:schemeClr val="bg1"/>
            </a:solidFill>
            <a:ln w="28575">
              <a:solidFill>
                <a:schemeClr val="tx1"/>
              </a:solidFill>
            </a:ln>
          </p:spPr>
          <p:style>
            <a:lnRef idx="0">
              <a:scrgbClr r="0" g="0" b="0"/>
            </a:lnRef>
            <a:fillRef idx="3">
              <a:scrgbClr r="0" g="0" b="0"/>
            </a:fillRef>
            <a:effectRef idx="2">
              <a:schemeClr val="accent2">
                <a:hueOff val="0"/>
                <a:satOff val="0"/>
                <a:lumOff val="0"/>
                <a:alphaOff val="0"/>
              </a:schemeClr>
            </a:effectRef>
            <a:fontRef idx="minor">
              <a:schemeClr val="lt1"/>
            </a:fontRef>
          </p:style>
        </p:sp>
        <p:sp>
          <p:nvSpPr>
            <p:cNvPr id="193" name="Rounded Rectangle 4"/>
            <p:cNvSpPr/>
            <p:nvPr/>
          </p:nvSpPr>
          <p:spPr>
            <a:xfrm rot="16200000">
              <a:off x="-472880" y="472880"/>
              <a:ext cx="1401689" cy="4559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89154" rIns="115570" bIns="0" numCol="1" spcCol="1270" anchor="ctr" anchorCtr="0">
              <a:noAutofit/>
            </a:bodyPr>
            <a:lstStyle/>
            <a:p>
              <a:pPr lvl="0" algn="ctr" defTabSz="1155700">
                <a:lnSpc>
                  <a:spcPct val="90000"/>
                </a:lnSpc>
                <a:spcBef>
                  <a:spcPct val="0"/>
                </a:spcBef>
                <a:spcAft>
                  <a:spcPct val="35000"/>
                </a:spcAft>
              </a:pPr>
              <a:endParaRPr lang="en-US" sz="2600" kern="1200" dirty="0">
                <a:solidFill>
                  <a:schemeClr val="bg2"/>
                </a:solidFill>
                <a:latin typeface="Century Gothic" panose="020B0502020202020204" pitchFamily="34" charset="0"/>
              </a:endParaRPr>
            </a:p>
          </p:txBody>
        </p:sp>
      </p:grpSp>
      <p:sp>
        <p:nvSpPr>
          <p:cNvPr id="199" name="Rectangle 198"/>
          <p:cNvSpPr/>
          <p:nvPr/>
        </p:nvSpPr>
        <p:spPr>
          <a:xfrm>
            <a:off x="3538982" y="15634912"/>
            <a:ext cx="1405247" cy="707886"/>
          </a:xfrm>
          <a:prstGeom prst="rect">
            <a:avLst/>
          </a:prstGeom>
        </p:spPr>
        <p:txBody>
          <a:bodyPr wrap="square">
            <a:spAutoFit/>
          </a:bodyPr>
          <a:lstStyle/>
          <a:p>
            <a:pPr lvl="0" algn="ctr"/>
            <a:r>
              <a:rPr lang="en-US" sz="2000" b="1" dirty="0" smtClean="0">
                <a:solidFill>
                  <a:srgbClr val="767171"/>
                </a:solidFill>
                <a:latin typeface="Garamond" panose="02020404030301010803" pitchFamily="18" charset="0"/>
              </a:rPr>
              <a:t>15 Cloud </a:t>
            </a:r>
            <a:r>
              <a:rPr lang="en-US" sz="2000" b="1" dirty="0">
                <a:solidFill>
                  <a:srgbClr val="767171"/>
                </a:solidFill>
                <a:latin typeface="Garamond" panose="02020404030301010803" pitchFamily="18" charset="0"/>
              </a:rPr>
              <a:t> </a:t>
            </a:r>
            <a:r>
              <a:rPr lang="en-US" sz="2000" b="1" dirty="0" smtClean="0">
                <a:solidFill>
                  <a:srgbClr val="767171"/>
                </a:solidFill>
                <a:latin typeface="Garamond" panose="02020404030301010803" pitchFamily="18" charset="0"/>
              </a:rPr>
              <a:t>Masks </a:t>
            </a:r>
            <a:endParaRPr lang="en-US" sz="2000" b="1" dirty="0">
              <a:solidFill>
                <a:srgbClr val="767171"/>
              </a:solidFill>
              <a:latin typeface="Garamond" panose="02020404030301010803" pitchFamily="18" charset="0"/>
            </a:endParaRPr>
          </a:p>
        </p:txBody>
      </p:sp>
      <p:grpSp>
        <p:nvGrpSpPr>
          <p:cNvPr id="209" name="Group 208"/>
          <p:cNvGrpSpPr/>
          <p:nvPr/>
        </p:nvGrpSpPr>
        <p:grpSpPr>
          <a:xfrm>
            <a:off x="915121" y="14856190"/>
            <a:ext cx="2044319" cy="1743133"/>
            <a:chOff x="-1830" y="-1"/>
            <a:chExt cx="2279639" cy="1976449"/>
          </a:xfrm>
        </p:grpSpPr>
        <p:sp>
          <p:nvSpPr>
            <p:cNvPr id="210" name="Rounded Rectangle 209"/>
            <p:cNvSpPr/>
            <p:nvPr/>
          </p:nvSpPr>
          <p:spPr>
            <a:xfrm>
              <a:off x="-1830" y="633603"/>
              <a:ext cx="2279639" cy="1342845"/>
            </a:xfrm>
            <a:prstGeom prst="roundRect">
              <a:avLst>
                <a:gd name="adj" fmla="val 5000"/>
              </a:avLst>
            </a:prstGeom>
            <a:solidFill>
              <a:schemeClr val="bg1"/>
            </a:solidFill>
            <a:ln w="28575">
              <a:solidFill>
                <a:schemeClr val="tx1"/>
              </a:solidFill>
            </a:ln>
          </p:spPr>
          <p:style>
            <a:lnRef idx="0">
              <a:scrgbClr r="0" g="0" b="0"/>
            </a:lnRef>
            <a:fillRef idx="3">
              <a:scrgbClr r="0" g="0" b="0"/>
            </a:fillRef>
            <a:effectRef idx="2">
              <a:schemeClr val="accent2">
                <a:hueOff val="0"/>
                <a:satOff val="0"/>
                <a:lumOff val="0"/>
                <a:alphaOff val="0"/>
              </a:schemeClr>
            </a:effectRef>
            <a:fontRef idx="minor">
              <a:schemeClr val="lt1"/>
            </a:fontRef>
          </p:style>
        </p:sp>
        <p:sp>
          <p:nvSpPr>
            <p:cNvPr id="211" name="Rounded Rectangle 4"/>
            <p:cNvSpPr/>
            <p:nvPr/>
          </p:nvSpPr>
          <p:spPr>
            <a:xfrm rot="16200000">
              <a:off x="-472880" y="472880"/>
              <a:ext cx="1401689" cy="4559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89154" rIns="115570" bIns="0" numCol="1" spcCol="1270" anchor="ctr" anchorCtr="0">
              <a:noAutofit/>
            </a:bodyPr>
            <a:lstStyle/>
            <a:p>
              <a:pPr lvl="0" algn="ctr" defTabSz="1155700">
                <a:lnSpc>
                  <a:spcPct val="90000"/>
                </a:lnSpc>
                <a:spcBef>
                  <a:spcPct val="0"/>
                </a:spcBef>
                <a:spcAft>
                  <a:spcPct val="35000"/>
                </a:spcAft>
              </a:pPr>
              <a:endParaRPr lang="en-US" sz="2600" kern="1200" dirty="0">
                <a:solidFill>
                  <a:schemeClr val="bg2"/>
                </a:solidFill>
                <a:latin typeface="Century Gothic" panose="020B0502020202020204" pitchFamily="34" charset="0"/>
              </a:endParaRPr>
            </a:p>
          </p:txBody>
        </p:sp>
      </p:grpSp>
      <p:sp>
        <p:nvSpPr>
          <p:cNvPr id="205" name="Rectangle 204"/>
          <p:cNvSpPr/>
          <p:nvPr/>
        </p:nvSpPr>
        <p:spPr>
          <a:xfrm>
            <a:off x="685801" y="14060408"/>
            <a:ext cx="3905482" cy="461665"/>
          </a:xfrm>
          <a:prstGeom prst="rect">
            <a:avLst/>
          </a:prstGeom>
        </p:spPr>
        <p:txBody>
          <a:bodyPr wrap="square">
            <a:spAutoFit/>
          </a:bodyPr>
          <a:lstStyle/>
          <a:p>
            <a:pPr lvl="0"/>
            <a:r>
              <a:rPr lang="en-US" sz="2400" b="1" dirty="0">
                <a:solidFill>
                  <a:schemeClr val="tx1"/>
                </a:solidFill>
                <a:latin typeface="Garamond" panose="02020404030301010803" pitchFamily="18" charset="0"/>
              </a:rPr>
              <a:t>Pixel-by-Pixel </a:t>
            </a:r>
            <a:r>
              <a:rPr lang="en-US" sz="2400" b="1" dirty="0" smtClean="0">
                <a:solidFill>
                  <a:schemeClr val="tx1"/>
                </a:solidFill>
                <a:latin typeface="Garamond" panose="02020404030301010803" pitchFamily="18" charset="0"/>
              </a:rPr>
              <a:t>Composition</a:t>
            </a:r>
            <a:endParaRPr lang="en-US" sz="2400" b="1" dirty="0">
              <a:solidFill>
                <a:schemeClr val="tx1"/>
              </a:solidFill>
              <a:latin typeface="Garamond" panose="02020404030301010803" pitchFamily="18" charset="0"/>
            </a:endParaRPr>
          </a:p>
        </p:txBody>
      </p:sp>
      <p:grpSp>
        <p:nvGrpSpPr>
          <p:cNvPr id="206" name="Group 205"/>
          <p:cNvGrpSpPr/>
          <p:nvPr/>
        </p:nvGrpSpPr>
        <p:grpSpPr>
          <a:xfrm>
            <a:off x="5444116" y="15407873"/>
            <a:ext cx="2044318" cy="1188720"/>
            <a:chOff x="0" y="-1"/>
            <a:chExt cx="2279639" cy="1709378"/>
          </a:xfrm>
        </p:grpSpPr>
        <p:sp>
          <p:nvSpPr>
            <p:cNvPr id="207" name="Rounded Rectangle 206"/>
            <p:cNvSpPr/>
            <p:nvPr/>
          </p:nvSpPr>
          <p:spPr>
            <a:xfrm>
              <a:off x="0" y="0"/>
              <a:ext cx="2279639" cy="1709377"/>
            </a:xfrm>
            <a:prstGeom prst="roundRect">
              <a:avLst>
                <a:gd name="adj" fmla="val 5000"/>
              </a:avLst>
            </a:prstGeom>
            <a:solidFill>
              <a:schemeClr val="bg1"/>
            </a:solidFill>
            <a:ln w="28575">
              <a:solidFill>
                <a:schemeClr val="tx1"/>
              </a:solidFill>
            </a:ln>
          </p:spPr>
          <p:style>
            <a:lnRef idx="0">
              <a:scrgbClr r="0" g="0" b="0"/>
            </a:lnRef>
            <a:fillRef idx="3">
              <a:scrgbClr r="0" g="0" b="0"/>
            </a:fillRef>
            <a:effectRef idx="2">
              <a:schemeClr val="accent2">
                <a:hueOff val="0"/>
                <a:satOff val="0"/>
                <a:lumOff val="0"/>
                <a:alphaOff val="0"/>
              </a:schemeClr>
            </a:effectRef>
            <a:fontRef idx="minor">
              <a:schemeClr val="lt1"/>
            </a:fontRef>
          </p:style>
        </p:sp>
        <p:sp>
          <p:nvSpPr>
            <p:cNvPr id="208" name="Rounded Rectangle 4"/>
            <p:cNvSpPr/>
            <p:nvPr/>
          </p:nvSpPr>
          <p:spPr>
            <a:xfrm rot="16200000">
              <a:off x="-472880" y="472880"/>
              <a:ext cx="1401689" cy="4559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89154" rIns="115570" bIns="0" numCol="1" spcCol="1270" anchor="ctr" anchorCtr="0">
              <a:noAutofit/>
            </a:bodyPr>
            <a:lstStyle/>
            <a:p>
              <a:pPr lvl="0" algn="ctr" defTabSz="1155700">
                <a:lnSpc>
                  <a:spcPct val="90000"/>
                </a:lnSpc>
                <a:spcBef>
                  <a:spcPct val="0"/>
                </a:spcBef>
                <a:spcAft>
                  <a:spcPct val="35000"/>
                </a:spcAft>
              </a:pPr>
              <a:endParaRPr lang="en-US" sz="2600" kern="1200" dirty="0">
                <a:solidFill>
                  <a:schemeClr val="bg2"/>
                </a:solidFill>
                <a:latin typeface="Century Gothic" panose="020B0502020202020204" pitchFamily="34" charset="0"/>
              </a:endParaRPr>
            </a:p>
          </p:txBody>
        </p:sp>
      </p:grpSp>
      <p:sp>
        <p:nvSpPr>
          <p:cNvPr id="198" name="Rectangle 197"/>
          <p:cNvSpPr/>
          <p:nvPr/>
        </p:nvSpPr>
        <p:spPr>
          <a:xfrm>
            <a:off x="1014894" y="15623736"/>
            <a:ext cx="1844771" cy="707886"/>
          </a:xfrm>
          <a:prstGeom prst="rect">
            <a:avLst/>
          </a:prstGeom>
        </p:spPr>
        <p:txBody>
          <a:bodyPr wrap="square">
            <a:spAutoFit/>
          </a:bodyPr>
          <a:lstStyle/>
          <a:p>
            <a:pPr lvl="0" algn="ctr"/>
            <a:r>
              <a:rPr lang="en-US" sz="2000" b="1" dirty="0" smtClean="0">
                <a:solidFill>
                  <a:srgbClr val="767171"/>
                </a:solidFill>
                <a:latin typeface="Garamond" panose="02020404030301010803" pitchFamily="18" charset="0"/>
              </a:rPr>
              <a:t>15 Landsat </a:t>
            </a:r>
            <a:r>
              <a:rPr lang="en-US" sz="2000" b="1" dirty="0">
                <a:solidFill>
                  <a:srgbClr val="767171"/>
                </a:solidFill>
                <a:latin typeface="Garamond" panose="02020404030301010803" pitchFamily="18" charset="0"/>
              </a:rPr>
              <a:t>8 Scenes</a:t>
            </a:r>
          </a:p>
        </p:txBody>
      </p:sp>
      <p:sp>
        <p:nvSpPr>
          <p:cNvPr id="202" name="Rectangle 201"/>
          <p:cNvSpPr/>
          <p:nvPr/>
        </p:nvSpPr>
        <p:spPr>
          <a:xfrm>
            <a:off x="5637348" y="15499328"/>
            <a:ext cx="1734864" cy="1015663"/>
          </a:xfrm>
          <a:prstGeom prst="rect">
            <a:avLst/>
          </a:prstGeom>
        </p:spPr>
        <p:txBody>
          <a:bodyPr wrap="square">
            <a:spAutoFit/>
          </a:bodyPr>
          <a:lstStyle/>
          <a:p>
            <a:pPr lvl="0" algn="ctr"/>
            <a:r>
              <a:rPr lang="en-US" sz="2000" b="1" dirty="0">
                <a:solidFill>
                  <a:srgbClr val="767171"/>
                </a:solidFill>
                <a:latin typeface="Garamond" panose="02020404030301010803" pitchFamily="18" charset="0"/>
              </a:rPr>
              <a:t>Cloud-free Composite Image</a:t>
            </a:r>
          </a:p>
        </p:txBody>
      </p:sp>
      <p:sp>
        <p:nvSpPr>
          <p:cNvPr id="212" name="Rounded Rectangle 211"/>
          <p:cNvSpPr/>
          <p:nvPr/>
        </p:nvSpPr>
        <p:spPr>
          <a:xfrm>
            <a:off x="915121" y="14656501"/>
            <a:ext cx="2044319" cy="627637"/>
          </a:xfrm>
          <a:prstGeom prst="roundRect">
            <a:avLst>
              <a:gd name="adj" fmla="val 5000"/>
            </a:avLst>
          </a:prstGeom>
          <a:solidFill>
            <a:schemeClr val="bg1"/>
          </a:solidFill>
          <a:ln w="28575">
            <a:solidFill>
              <a:schemeClr val="tx1"/>
            </a:solidFill>
          </a:ln>
        </p:spPr>
        <p:style>
          <a:lnRef idx="0">
            <a:scrgbClr r="0" g="0" b="0"/>
          </a:lnRef>
          <a:fillRef idx="3">
            <a:scrgbClr r="0" g="0" b="0"/>
          </a:fillRef>
          <a:effectRef idx="2">
            <a:schemeClr val="accent2">
              <a:hueOff val="0"/>
              <a:satOff val="0"/>
              <a:lumOff val="0"/>
              <a:alphaOff val="0"/>
            </a:schemeClr>
          </a:effectRef>
          <a:fontRef idx="minor">
            <a:schemeClr val="lt1"/>
          </a:fontRef>
        </p:style>
        <p:txBody>
          <a:bodyPr/>
          <a:lstStyle/>
          <a:p>
            <a:pPr algn="ctr"/>
            <a:endParaRPr lang="en-US" sz="1800" b="1" dirty="0">
              <a:solidFill>
                <a:schemeClr val="accent1"/>
              </a:solidFill>
              <a:latin typeface="Garamond" panose="02020404030301010803" pitchFamily="18" charset="0"/>
            </a:endParaRPr>
          </a:p>
        </p:txBody>
      </p:sp>
      <p:sp>
        <p:nvSpPr>
          <p:cNvPr id="213" name="Rounded Rectangle 212"/>
          <p:cNvSpPr/>
          <p:nvPr/>
        </p:nvSpPr>
        <p:spPr>
          <a:xfrm>
            <a:off x="3182112" y="14656501"/>
            <a:ext cx="2044319" cy="627637"/>
          </a:xfrm>
          <a:prstGeom prst="roundRect">
            <a:avLst>
              <a:gd name="adj" fmla="val 5000"/>
            </a:avLst>
          </a:prstGeom>
          <a:solidFill>
            <a:schemeClr val="bg1"/>
          </a:solidFill>
          <a:ln w="28575">
            <a:solidFill>
              <a:schemeClr val="tx1"/>
            </a:solidFill>
          </a:ln>
        </p:spPr>
        <p:style>
          <a:lnRef idx="0">
            <a:scrgbClr r="0" g="0" b="0"/>
          </a:lnRef>
          <a:fillRef idx="3">
            <a:scrgbClr r="0" g="0" b="0"/>
          </a:fillRef>
          <a:effectRef idx="2">
            <a:schemeClr val="accent2">
              <a:hueOff val="0"/>
              <a:satOff val="0"/>
              <a:lumOff val="0"/>
              <a:alphaOff val="0"/>
            </a:schemeClr>
          </a:effectRef>
          <a:fontRef idx="minor">
            <a:schemeClr val="lt1"/>
          </a:fontRef>
        </p:style>
        <p:txBody>
          <a:bodyPr/>
          <a:lstStyle/>
          <a:p>
            <a:pPr lvl="0" algn="ctr"/>
            <a:r>
              <a:rPr lang="en-US" sz="2000" b="1" dirty="0">
                <a:solidFill>
                  <a:srgbClr val="BE5341"/>
                </a:solidFill>
                <a:latin typeface="Garamond" panose="02020404030301010803" pitchFamily="18" charset="0"/>
              </a:rPr>
              <a:t>Cloud </a:t>
            </a:r>
            <a:r>
              <a:rPr lang="en-US" sz="2000" b="1" dirty="0" smtClean="0">
                <a:solidFill>
                  <a:srgbClr val="BE5341"/>
                </a:solidFill>
                <a:latin typeface="Garamond" panose="02020404030301010803" pitchFamily="18" charset="0"/>
              </a:rPr>
              <a:t>Mask Creation</a:t>
            </a:r>
            <a:endParaRPr lang="en-US" sz="2000" b="1" dirty="0">
              <a:solidFill>
                <a:srgbClr val="BE5341"/>
              </a:solidFill>
              <a:latin typeface="Garamond" panose="02020404030301010803" pitchFamily="18" charset="0"/>
            </a:endParaRPr>
          </a:p>
        </p:txBody>
      </p:sp>
      <p:sp>
        <p:nvSpPr>
          <p:cNvPr id="214" name="TextBox 213"/>
          <p:cNvSpPr txBox="1"/>
          <p:nvPr/>
        </p:nvSpPr>
        <p:spPr>
          <a:xfrm>
            <a:off x="969418" y="14745648"/>
            <a:ext cx="1932868" cy="615553"/>
          </a:xfrm>
          <a:prstGeom prst="rect">
            <a:avLst/>
          </a:prstGeom>
          <a:noFill/>
        </p:spPr>
        <p:txBody>
          <a:bodyPr wrap="square" rtlCol="0">
            <a:spAutoFit/>
          </a:bodyPr>
          <a:lstStyle/>
          <a:p>
            <a:pPr algn="ctr"/>
            <a:r>
              <a:rPr lang="en-US" sz="2000" b="1" dirty="0">
                <a:solidFill>
                  <a:schemeClr val="accent1"/>
                </a:solidFill>
                <a:latin typeface="Garamond" panose="02020404030301010803" pitchFamily="18" charset="0"/>
              </a:rPr>
              <a:t>Input Data</a:t>
            </a:r>
          </a:p>
          <a:p>
            <a:endParaRPr lang="en-US" dirty="0"/>
          </a:p>
        </p:txBody>
      </p:sp>
      <p:sp>
        <p:nvSpPr>
          <p:cNvPr id="215" name="Rounded Rectangle 214"/>
          <p:cNvSpPr/>
          <p:nvPr/>
        </p:nvSpPr>
        <p:spPr>
          <a:xfrm>
            <a:off x="5444116" y="14656501"/>
            <a:ext cx="2044319" cy="627636"/>
          </a:xfrm>
          <a:prstGeom prst="roundRect">
            <a:avLst>
              <a:gd name="adj" fmla="val 5000"/>
            </a:avLst>
          </a:prstGeom>
          <a:solidFill>
            <a:schemeClr val="bg1"/>
          </a:solidFill>
          <a:ln w="28575">
            <a:solidFill>
              <a:schemeClr val="tx1"/>
            </a:solidFill>
          </a:ln>
        </p:spPr>
        <p:style>
          <a:lnRef idx="0">
            <a:scrgbClr r="0" g="0" b="0"/>
          </a:lnRef>
          <a:fillRef idx="3">
            <a:scrgbClr r="0" g="0" b="0"/>
          </a:fillRef>
          <a:effectRef idx="2">
            <a:schemeClr val="accent2">
              <a:hueOff val="0"/>
              <a:satOff val="0"/>
              <a:lumOff val="0"/>
              <a:alphaOff val="0"/>
            </a:schemeClr>
          </a:effectRef>
          <a:fontRef idx="minor">
            <a:schemeClr val="lt1"/>
          </a:fontRef>
        </p:style>
        <p:txBody>
          <a:bodyPr/>
          <a:lstStyle/>
          <a:p>
            <a:pPr lvl="0" algn="ctr"/>
            <a:endParaRPr lang="en-US" sz="1800" b="1" dirty="0">
              <a:solidFill>
                <a:srgbClr val="BE5341"/>
              </a:solidFill>
              <a:latin typeface="Garamond" panose="02020404030301010803" pitchFamily="18" charset="0"/>
            </a:endParaRPr>
          </a:p>
        </p:txBody>
      </p:sp>
      <p:sp>
        <p:nvSpPr>
          <p:cNvPr id="203" name="Rectangle 202"/>
          <p:cNvSpPr/>
          <p:nvPr/>
        </p:nvSpPr>
        <p:spPr>
          <a:xfrm>
            <a:off x="5588237" y="14589233"/>
            <a:ext cx="1729062" cy="707886"/>
          </a:xfrm>
          <a:prstGeom prst="rect">
            <a:avLst/>
          </a:prstGeom>
        </p:spPr>
        <p:txBody>
          <a:bodyPr wrap="square">
            <a:spAutoFit/>
          </a:bodyPr>
          <a:lstStyle/>
          <a:p>
            <a:pPr lvl="0" algn="ctr"/>
            <a:r>
              <a:rPr lang="en-US" sz="2000" b="1" dirty="0">
                <a:solidFill>
                  <a:srgbClr val="BE5341"/>
                </a:solidFill>
                <a:latin typeface="Garamond" panose="02020404030301010803" pitchFamily="18" charset="0"/>
              </a:rPr>
              <a:t>Cloud Pixel Replacement</a:t>
            </a:r>
          </a:p>
        </p:txBody>
      </p:sp>
      <p:sp>
        <p:nvSpPr>
          <p:cNvPr id="218" name="Right Arrow 217"/>
          <p:cNvSpPr/>
          <p:nvPr/>
        </p:nvSpPr>
        <p:spPr>
          <a:xfrm>
            <a:off x="4896471" y="15761760"/>
            <a:ext cx="842872" cy="480946"/>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extBox 35"/>
          <p:cNvSpPr txBox="1"/>
          <p:nvPr/>
        </p:nvSpPr>
        <p:spPr>
          <a:xfrm>
            <a:off x="700422" y="16925171"/>
            <a:ext cx="3427102" cy="461665"/>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r>
              <a:rPr lang="en-US" sz="2400" b="1" dirty="0" smtClean="0">
                <a:latin typeface="Garamond" panose="02020404030301010803" pitchFamily="18" charset="0"/>
              </a:rPr>
              <a:t>Classification/Analysis</a:t>
            </a:r>
            <a:endParaRPr lang="en-US" sz="2400" b="1" dirty="0">
              <a:latin typeface="Garamond" panose="02020404030301010803" pitchFamily="18" charset="0"/>
            </a:endParaRPr>
          </a:p>
        </p:txBody>
      </p:sp>
      <p:sp>
        <p:nvSpPr>
          <p:cNvPr id="222" name="Freeform 221"/>
          <p:cNvSpPr/>
          <p:nvPr/>
        </p:nvSpPr>
        <p:spPr>
          <a:xfrm>
            <a:off x="775924" y="17386836"/>
            <a:ext cx="6875930" cy="2215649"/>
          </a:xfrm>
          <a:custGeom>
            <a:avLst/>
            <a:gdLst>
              <a:gd name="connsiteX0" fmla="*/ 0 w 7963158"/>
              <a:gd name="connsiteY0" fmla="*/ 175171 h 1751710"/>
              <a:gd name="connsiteX1" fmla="*/ 175171 w 7963158"/>
              <a:gd name="connsiteY1" fmla="*/ 0 h 1751710"/>
              <a:gd name="connsiteX2" fmla="*/ 7787987 w 7963158"/>
              <a:gd name="connsiteY2" fmla="*/ 0 h 1751710"/>
              <a:gd name="connsiteX3" fmla="*/ 7963158 w 7963158"/>
              <a:gd name="connsiteY3" fmla="*/ 175171 h 1751710"/>
              <a:gd name="connsiteX4" fmla="*/ 7963158 w 7963158"/>
              <a:gd name="connsiteY4" fmla="*/ 1576539 h 1751710"/>
              <a:gd name="connsiteX5" fmla="*/ 7787987 w 7963158"/>
              <a:gd name="connsiteY5" fmla="*/ 1751710 h 1751710"/>
              <a:gd name="connsiteX6" fmla="*/ 175171 w 7963158"/>
              <a:gd name="connsiteY6" fmla="*/ 1751710 h 1751710"/>
              <a:gd name="connsiteX7" fmla="*/ 0 w 7963158"/>
              <a:gd name="connsiteY7" fmla="*/ 1576539 h 1751710"/>
              <a:gd name="connsiteX8" fmla="*/ 0 w 7963158"/>
              <a:gd name="connsiteY8" fmla="*/ 175171 h 175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158" h="1751710">
                <a:moveTo>
                  <a:pt x="0" y="175171"/>
                </a:moveTo>
                <a:cubicBezTo>
                  <a:pt x="0" y="78427"/>
                  <a:pt x="78427" y="0"/>
                  <a:pt x="175171" y="0"/>
                </a:cubicBezTo>
                <a:lnTo>
                  <a:pt x="7787987" y="0"/>
                </a:lnTo>
                <a:cubicBezTo>
                  <a:pt x="7884731" y="0"/>
                  <a:pt x="7963158" y="78427"/>
                  <a:pt x="7963158" y="175171"/>
                </a:cubicBezTo>
                <a:lnTo>
                  <a:pt x="7963158" y="1576539"/>
                </a:lnTo>
                <a:cubicBezTo>
                  <a:pt x="7963158" y="1673283"/>
                  <a:pt x="7884731" y="1751710"/>
                  <a:pt x="7787987" y="1751710"/>
                </a:cubicBezTo>
                <a:lnTo>
                  <a:pt x="175171" y="1751710"/>
                </a:lnTo>
                <a:cubicBezTo>
                  <a:pt x="78427" y="1751710"/>
                  <a:pt x="0" y="1673283"/>
                  <a:pt x="0" y="1576539"/>
                </a:cubicBezTo>
                <a:lnTo>
                  <a:pt x="0" y="175171"/>
                </a:lnTo>
                <a:close/>
              </a:path>
            </a:pathLst>
          </a:custGeom>
          <a:solidFill>
            <a:schemeClr val="accent1">
              <a:lumMod val="20000"/>
              <a:lumOff val="80000"/>
            </a:schemeClr>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5146" tIns="295146" rIns="295146" bIns="295146" numCol="1" spcCol="1270" anchor="ctr" anchorCtr="0">
            <a:noAutofit/>
          </a:bodyPr>
          <a:lstStyle/>
          <a:p>
            <a:pPr lvl="0" algn="ctr" defTabSz="2844800">
              <a:lnSpc>
                <a:spcPct val="90000"/>
              </a:lnSpc>
              <a:spcBef>
                <a:spcPct val="0"/>
              </a:spcBef>
              <a:spcAft>
                <a:spcPct val="35000"/>
              </a:spcAft>
            </a:pPr>
            <a:endParaRPr lang="en-US" sz="6400" kern="1200" dirty="0">
              <a:solidFill>
                <a:schemeClr val="accent1">
                  <a:lumMod val="20000"/>
                  <a:lumOff val="80000"/>
                </a:schemeClr>
              </a:solidFill>
            </a:endParaRPr>
          </a:p>
        </p:txBody>
      </p:sp>
      <p:sp>
        <p:nvSpPr>
          <p:cNvPr id="223" name="Freeform 222"/>
          <p:cNvSpPr/>
          <p:nvPr/>
        </p:nvSpPr>
        <p:spPr>
          <a:xfrm>
            <a:off x="780699" y="20246853"/>
            <a:ext cx="6875930" cy="2215649"/>
          </a:xfrm>
          <a:custGeom>
            <a:avLst/>
            <a:gdLst>
              <a:gd name="connsiteX0" fmla="*/ 0 w 7963158"/>
              <a:gd name="connsiteY0" fmla="*/ 175171 h 1751710"/>
              <a:gd name="connsiteX1" fmla="*/ 175171 w 7963158"/>
              <a:gd name="connsiteY1" fmla="*/ 0 h 1751710"/>
              <a:gd name="connsiteX2" fmla="*/ 7787987 w 7963158"/>
              <a:gd name="connsiteY2" fmla="*/ 0 h 1751710"/>
              <a:gd name="connsiteX3" fmla="*/ 7963158 w 7963158"/>
              <a:gd name="connsiteY3" fmla="*/ 175171 h 1751710"/>
              <a:gd name="connsiteX4" fmla="*/ 7963158 w 7963158"/>
              <a:gd name="connsiteY4" fmla="*/ 1576539 h 1751710"/>
              <a:gd name="connsiteX5" fmla="*/ 7787987 w 7963158"/>
              <a:gd name="connsiteY5" fmla="*/ 1751710 h 1751710"/>
              <a:gd name="connsiteX6" fmla="*/ 175171 w 7963158"/>
              <a:gd name="connsiteY6" fmla="*/ 1751710 h 1751710"/>
              <a:gd name="connsiteX7" fmla="*/ 0 w 7963158"/>
              <a:gd name="connsiteY7" fmla="*/ 1576539 h 1751710"/>
              <a:gd name="connsiteX8" fmla="*/ 0 w 7963158"/>
              <a:gd name="connsiteY8" fmla="*/ 175171 h 175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158" h="1751710">
                <a:moveTo>
                  <a:pt x="0" y="175171"/>
                </a:moveTo>
                <a:cubicBezTo>
                  <a:pt x="0" y="78427"/>
                  <a:pt x="78427" y="0"/>
                  <a:pt x="175171" y="0"/>
                </a:cubicBezTo>
                <a:lnTo>
                  <a:pt x="7787987" y="0"/>
                </a:lnTo>
                <a:cubicBezTo>
                  <a:pt x="7884731" y="0"/>
                  <a:pt x="7963158" y="78427"/>
                  <a:pt x="7963158" y="175171"/>
                </a:cubicBezTo>
                <a:lnTo>
                  <a:pt x="7963158" y="1576539"/>
                </a:lnTo>
                <a:cubicBezTo>
                  <a:pt x="7963158" y="1673283"/>
                  <a:pt x="7884731" y="1751710"/>
                  <a:pt x="7787987" y="1751710"/>
                </a:cubicBezTo>
                <a:lnTo>
                  <a:pt x="175171" y="1751710"/>
                </a:lnTo>
                <a:cubicBezTo>
                  <a:pt x="78427" y="1751710"/>
                  <a:pt x="0" y="1673283"/>
                  <a:pt x="0" y="1576539"/>
                </a:cubicBezTo>
                <a:lnTo>
                  <a:pt x="0" y="175171"/>
                </a:lnTo>
                <a:close/>
              </a:path>
            </a:pathLst>
          </a:custGeom>
          <a:solidFill>
            <a:schemeClr val="accent1">
              <a:lumMod val="20000"/>
              <a:lumOff val="80000"/>
            </a:schemeClr>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5146" tIns="295146" rIns="295146" bIns="295146" numCol="1" spcCol="1270" anchor="ctr" anchorCtr="0">
            <a:noAutofit/>
          </a:bodyPr>
          <a:lstStyle/>
          <a:p>
            <a:pPr lvl="0" algn="ctr" defTabSz="2844800">
              <a:lnSpc>
                <a:spcPct val="90000"/>
              </a:lnSpc>
              <a:spcBef>
                <a:spcPct val="0"/>
              </a:spcBef>
              <a:spcAft>
                <a:spcPct val="35000"/>
              </a:spcAft>
            </a:pPr>
            <a:endParaRPr lang="en-US" sz="6400" kern="1200" dirty="0">
              <a:solidFill>
                <a:schemeClr val="accent1">
                  <a:lumMod val="20000"/>
                  <a:lumOff val="80000"/>
                </a:schemeClr>
              </a:solidFill>
            </a:endParaRPr>
          </a:p>
        </p:txBody>
      </p:sp>
      <p:grpSp>
        <p:nvGrpSpPr>
          <p:cNvPr id="224" name="Group 223"/>
          <p:cNvGrpSpPr/>
          <p:nvPr/>
        </p:nvGrpSpPr>
        <p:grpSpPr>
          <a:xfrm>
            <a:off x="914399" y="17515070"/>
            <a:ext cx="3169919" cy="630936"/>
            <a:chOff x="1" y="-4259"/>
            <a:chExt cx="2555275" cy="1855138"/>
          </a:xfrm>
        </p:grpSpPr>
        <p:sp>
          <p:nvSpPr>
            <p:cNvPr id="225" name="Rounded Rectangle 224"/>
            <p:cNvSpPr/>
            <p:nvPr/>
          </p:nvSpPr>
          <p:spPr>
            <a:xfrm>
              <a:off x="9625" y="-4259"/>
              <a:ext cx="2545651" cy="1855138"/>
            </a:xfrm>
            <a:prstGeom prst="roundRect">
              <a:avLst>
                <a:gd name="adj" fmla="val 5000"/>
              </a:avLst>
            </a:prstGeom>
            <a:solidFill>
              <a:schemeClr val="bg1"/>
            </a:solidFill>
            <a:ln w="28575">
              <a:solidFill>
                <a:schemeClr val="tx1"/>
              </a:solidFill>
            </a:ln>
          </p:spPr>
          <p:style>
            <a:lnRef idx="0">
              <a:scrgbClr r="0" g="0" b="0"/>
            </a:lnRef>
            <a:fillRef idx="3">
              <a:scrgbClr r="0" g="0" b="0"/>
            </a:fillRef>
            <a:effectRef idx="2">
              <a:schemeClr val="accent2">
                <a:hueOff val="0"/>
                <a:satOff val="0"/>
                <a:lumOff val="0"/>
                <a:alphaOff val="0"/>
              </a:schemeClr>
            </a:effectRef>
            <a:fontRef idx="minor">
              <a:schemeClr val="lt1"/>
            </a:fontRef>
          </p:style>
          <p:txBody>
            <a:bodyPr/>
            <a:lstStyle/>
            <a:p>
              <a:endParaRPr lang="en-US" dirty="0"/>
            </a:p>
          </p:txBody>
        </p:sp>
        <p:sp>
          <p:nvSpPr>
            <p:cNvPr id="226" name="Rounded Rectangle 4"/>
            <p:cNvSpPr/>
            <p:nvPr/>
          </p:nvSpPr>
          <p:spPr>
            <a:xfrm rot="16200000">
              <a:off x="-472880" y="472880"/>
              <a:ext cx="1401689" cy="4559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89154" rIns="115570" bIns="0" numCol="1" spcCol="1270" anchor="ctr" anchorCtr="0">
              <a:noAutofit/>
            </a:bodyPr>
            <a:lstStyle/>
            <a:p>
              <a:pPr lvl="0" algn="ctr" defTabSz="1155700">
                <a:lnSpc>
                  <a:spcPct val="90000"/>
                </a:lnSpc>
                <a:spcBef>
                  <a:spcPct val="0"/>
                </a:spcBef>
                <a:spcAft>
                  <a:spcPct val="35000"/>
                </a:spcAft>
              </a:pPr>
              <a:endParaRPr lang="en-US" sz="2600" kern="1200" dirty="0">
                <a:solidFill>
                  <a:schemeClr val="bg2"/>
                </a:solidFill>
                <a:latin typeface="Century Gothic" panose="020B0502020202020204" pitchFamily="34" charset="0"/>
              </a:endParaRPr>
            </a:p>
          </p:txBody>
        </p:sp>
      </p:grpSp>
      <p:grpSp>
        <p:nvGrpSpPr>
          <p:cNvPr id="227" name="Group 226"/>
          <p:cNvGrpSpPr/>
          <p:nvPr/>
        </p:nvGrpSpPr>
        <p:grpSpPr>
          <a:xfrm>
            <a:off x="4285363" y="17516517"/>
            <a:ext cx="3203071" cy="629489"/>
            <a:chOff x="-33139" y="-77302"/>
            <a:chExt cx="2279639" cy="1709378"/>
          </a:xfrm>
        </p:grpSpPr>
        <p:sp>
          <p:nvSpPr>
            <p:cNvPr id="228" name="Rounded Rectangle 227"/>
            <p:cNvSpPr/>
            <p:nvPr/>
          </p:nvSpPr>
          <p:spPr>
            <a:xfrm>
              <a:off x="-33139" y="-77302"/>
              <a:ext cx="2279639" cy="1709378"/>
            </a:xfrm>
            <a:prstGeom prst="roundRect">
              <a:avLst>
                <a:gd name="adj" fmla="val 5000"/>
              </a:avLst>
            </a:prstGeom>
            <a:solidFill>
              <a:schemeClr val="bg1"/>
            </a:solidFill>
            <a:ln w="28575">
              <a:solidFill>
                <a:schemeClr val="tx1"/>
              </a:solidFill>
            </a:ln>
          </p:spPr>
          <p:style>
            <a:lnRef idx="0">
              <a:scrgbClr r="0" g="0" b="0"/>
            </a:lnRef>
            <a:fillRef idx="3">
              <a:scrgbClr r="0" g="0" b="0"/>
            </a:fillRef>
            <a:effectRef idx="2">
              <a:schemeClr val="accent2">
                <a:hueOff val="0"/>
                <a:satOff val="0"/>
                <a:lumOff val="0"/>
                <a:alphaOff val="0"/>
              </a:schemeClr>
            </a:effectRef>
            <a:fontRef idx="minor">
              <a:schemeClr val="lt1"/>
            </a:fontRef>
          </p:style>
        </p:sp>
        <p:sp>
          <p:nvSpPr>
            <p:cNvPr id="229" name="Rounded Rectangle 4"/>
            <p:cNvSpPr/>
            <p:nvPr/>
          </p:nvSpPr>
          <p:spPr>
            <a:xfrm rot="16200000">
              <a:off x="-472880" y="472880"/>
              <a:ext cx="1401689" cy="4559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89154" rIns="115570" bIns="0" numCol="1" spcCol="1270" anchor="ctr" anchorCtr="0">
              <a:noAutofit/>
            </a:bodyPr>
            <a:lstStyle/>
            <a:p>
              <a:pPr lvl="0" algn="ctr" defTabSz="1155700">
                <a:lnSpc>
                  <a:spcPct val="90000"/>
                </a:lnSpc>
                <a:spcBef>
                  <a:spcPct val="0"/>
                </a:spcBef>
                <a:spcAft>
                  <a:spcPct val="35000"/>
                </a:spcAft>
              </a:pPr>
              <a:endParaRPr lang="en-US" sz="2600" kern="1200" dirty="0">
                <a:solidFill>
                  <a:schemeClr val="bg2"/>
                </a:solidFill>
                <a:latin typeface="Century Gothic" panose="020B0502020202020204" pitchFamily="34" charset="0"/>
              </a:endParaRPr>
            </a:p>
          </p:txBody>
        </p:sp>
      </p:grpSp>
      <p:grpSp>
        <p:nvGrpSpPr>
          <p:cNvPr id="230" name="Group 229"/>
          <p:cNvGrpSpPr/>
          <p:nvPr/>
        </p:nvGrpSpPr>
        <p:grpSpPr>
          <a:xfrm>
            <a:off x="914399" y="18295752"/>
            <a:ext cx="3169919" cy="1183047"/>
            <a:chOff x="-39168" y="-1"/>
            <a:chExt cx="2318808" cy="1709378"/>
          </a:xfrm>
        </p:grpSpPr>
        <p:sp>
          <p:nvSpPr>
            <p:cNvPr id="231" name="Rounded Rectangle 230"/>
            <p:cNvSpPr/>
            <p:nvPr/>
          </p:nvSpPr>
          <p:spPr>
            <a:xfrm>
              <a:off x="-39168" y="0"/>
              <a:ext cx="2318808" cy="1709377"/>
            </a:xfrm>
            <a:prstGeom prst="roundRect">
              <a:avLst>
                <a:gd name="adj" fmla="val 5000"/>
              </a:avLst>
            </a:prstGeom>
            <a:solidFill>
              <a:schemeClr val="bg1"/>
            </a:solidFill>
            <a:ln w="28575">
              <a:solidFill>
                <a:schemeClr val="tx1"/>
              </a:solidFill>
            </a:ln>
          </p:spPr>
          <p:style>
            <a:lnRef idx="0">
              <a:scrgbClr r="0" g="0" b="0"/>
            </a:lnRef>
            <a:fillRef idx="3">
              <a:scrgbClr r="0" g="0" b="0"/>
            </a:fillRef>
            <a:effectRef idx="2">
              <a:schemeClr val="accent2">
                <a:hueOff val="0"/>
                <a:satOff val="0"/>
                <a:lumOff val="0"/>
                <a:alphaOff val="0"/>
              </a:schemeClr>
            </a:effectRef>
            <a:fontRef idx="minor">
              <a:schemeClr val="lt1"/>
            </a:fontRef>
          </p:style>
        </p:sp>
        <p:sp>
          <p:nvSpPr>
            <p:cNvPr id="232" name="Rounded Rectangle 4"/>
            <p:cNvSpPr/>
            <p:nvPr/>
          </p:nvSpPr>
          <p:spPr>
            <a:xfrm rot="16200000">
              <a:off x="-472880" y="472880"/>
              <a:ext cx="1401689" cy="4559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89154" rIns="115570" bIns="0" numCol="1" spcCol="1270" anchor="ctr" anchorCtr="0">
              <a:noAutofit/>
            </a:bodyPr>
            <a:lstStyle/>
            <a:p>
              <a:pPr lvl="0" algn="ctr" defTabSz="1155700">
                <a:lnSpc>
                  <a:spcPct val="90000"/>
                </a:lnSpc>
                <a:spcBef>
                  <a:spcPct val="0"/>
                </a:spcBef>
                <a:spcAft>
                  <a:spcPct val="35000"/>
                </a:spcAft>
              </a:pPr>
              <a:endParaRPr lang="en-US" sz="2600" kern="1200" dirty="0">
                <a:solidFill>
                  <a:schemeClr val="bg2"/>
                </a:solidFill>
                <a:latin typeface="Century Gothic" panose="020B0502020202020204" pitchFamily="34" charset="0"/>
              </a:endParaRPr>
            </a:p>
          </p:txBody>
        </p:sp>
      </p:grpSp>
      <p:grpSp>
        <p:nvGrpSpPr>
          <p:cNvPr id="233" name="Group 232"/>
          <p:cNvGrpSpPr/>
          <p:nvPr/>
        </p:nvGrpSpPr>
        <p:grpSpPr>
          <a:xfrm>
            <a:off x="4285363" y="18295752"/>
            <a:ext cx="3203071" cy="1147437"/>
            <a:chOff x="0" y="-1"/>
            <a:chExt cx="2279639" cy="1709378"/>
          </a:xfrm>
        </p:grpSpPr>
        <p:sp>
          <p:nvSpPr>
            <p:cNvPr id="234" name="Rounded Rectangle 233"/>
            <p:cNvSpPr/>
            <p:nvPr/>
          </p:nvSpPr>
          <p:spPr>
            <a:xfrm>
              <a:off x="0" y="0"/>
              <a:ext cx="2279639" cy="1709377"/>
            </a:xfrm>
            <a:prstGeom prst="roundRect">
              <a:avLst>
                <a:gd name="adj" fmla="val 5000"/>
              </a:avLst>
            </a:prstGeom>
            <a:solidFill>
              <a:schemeClr val="bg1"/>
            </a:solidFill>
            <a:ln w="28575">
              <a:solidFill>
                <a:schemeClr val="tx1"/>
              </a:solidFill>
            </a:ln>
          </p:spPr>
          <p:style>
            <a:lnRef idx="0">
              <a:scrgbClr r="0" g="0" b="0"/>
            </a:lnRef>
            <a:fillRef idx="3">
              <a:scrgbClr r="0" g="0" b="0"/>
            </a:fillRef>
            <a:effectRef idx="2">
              <a:schemeClr val="accent2">
                <a:hueOff val="0"/>
                <a:satOff val="0"/>
                <a:lumOff val="0"/>
                <a:alphaOff val="0"/>
              </a:schemeClr>
            </a:effectRef>
            <a:fontRef idx="minor">
              <a:schemeClr val="lt1"/>
            </a:fontRef>
          </p:style>
        </p:sp>
        <p:sp>
          <p:nvSpPr>
            <p:cNvPr id="235" name="Rounded Rectangle 4"/>
            <p:cNvSpPr/>
            <p:nvPr/>
          </p:nvSpPr>
          <p:spPr>
            <a:xfrm rot="16200000">
              <a:off x="-472880" y="472880"/>
              <a:ext cx="1401689" cy="4559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89154" rIns="115570" bIns="0" numCol="1" spcCol="1270" anchor="ctr" anchorCtr="0">
              <a:noAutofit/>
            </a:bodyPr>
            <a:lstStyle/>
            <a:p>
              <a:pPr lvl="0" algn="ctr" defTabSz="1155700">
                <a:lnSpc>
                  <a:spcPct val="90000"/>
                </a:lnSpc>
                <a:spcBef>
                  <a:spcPct val="0"/>
                </a:spcBef>
                <a:spcAft>
                  <a:spcPct val="35000"/>
                </a:spcAft>
              </a:pPr>
              <a:endParaRPr lang="en-US" sz="2600" kern="1200" dirty="0">
                <a:solidFill>
                  <a:schemeClr val="bg2"/>
                </a:solidFill>
                <a:latin typeface="Century Gothic" panose="020B0502020202020204" pitchFamily="34" charset="0"/>
              </a:endParaRPr>
            </a:p>
          </p:txBody>
        </p:sp>
      </p:grpSp>
      <p:sp>
        <p:nvSpPr>
          <p:cNvPr id="236" name="Right Arrow 235"/>
          <p:cNvSpPr/>
          <p:nvPr/>
        </p:nvSpPr>
        <p:spPr>
          <a:xfrm>
            <a:off x="2741379" y="15766687"/>
            <a:ext cx="842872" cy="480946"/>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TextBox 236"/>
          <p:cNvSpPr txBox="1"/>
          <p:nvPr/>
        </p:nvSpPr>
        <p:spPr>
          <a:xfrm>
            <a:off x="1724807" y="17645872"/>
            <a:ext cx="2183757" cy="400110"/>
          </a:xfrm>
          <a:prstGeom prst="rect">
            <a:avLst/>
          </a:prstGeom>
          <a:solidFill>
            <a:schemeClr val="bg1"/>
          </a:solidFill>
        </p:spPr>
        <p:txBody>
          <a:bodyPr wrap="square" rtlCol="0">
            <a:spAutoFit/>
          </a:bodyPr>
          <a:lstStyle/>
          <a:p>
            <a:r>
              <a:rPr lang="en-US" sz="2000" b="1" dirty="0" smtClean="0">
                <a:solidFill>
                  <a:schemeClr val="accent1"/>
                </a:solidFill>
                <a:latin typeface="Garamond" panose="02020404030301010803" pitchFamily="18" charset="0"/>
              </a:rPr>
              <a:t>Classification</a:t>
            </a:r>
            <a:endParaRPr lang="en-US" sz="2000" b="1" dirty="0" smtClean="0">
              <a:solidFill>
                <a:schemeClr val="accent1"/>
              </a:solidFill>
              <a:latin typeface="Garamond" panose="02020404030301010803" pitchFamily="18" charset="0"/>
            </a:endParaRPr>
          </a:p>
        </p:txBody>
      </p:sp>
      <p:sp>
        <p:nvSpPr>
          <p:cNvPr id="238" name="TextBox 237"/>
          <p:cNvSpPr txBox="1"/>
          <p:nvPr/>
        </p:nvSpPr>
        <p:spPr>
          <a:xfrm>
            <a:off x="1279582" y="18361639"/>
            <a:ext cx="2423287" cy="1015663"/>
          </a:xfrm>
          <a:prstGeom prst="rect">
            <a:avLst/>
          </a:prstGeom>
          <a:noFill/>
        </p:spPr>
        <p:txBody>
          <a:bodyPr wrap="square" rtlCol="0">
            <a:spAutoFit/>
          </a:bodyPr>
          <a:lstStyle/>
          <a:p>
            <a:pPr algn="ctr"/>
            <a:r>
              <a:rPr lang="en-US" sz="2000" b="1" dirty="0" smtClean="0">
                <a:solidFill>
                  <a:schemeClr val="tx1"/>
                </a:solidFill>
                <a:latin typeface="Garamond" panose="02020404030301010803" pitchFamily="18" charset="0"/>
              </a:rPr>
              <a:t>K-means Unsupervised Classified Image</a:t>
            </a:r>
            <a:endParaRPr lang="en-US" sz="2000" b="1" dirty="0">
              <a:solidFill>
                <a:schemeClr val="tx1"/>
              </a:solidFill>
              <a:latin typeface="Garamond" panose="02020404030301010803" pitchFamily="18" charset="0"/>
            </a:endParaRPr>
          </a:p>
        </p:txBody>
      </p:sp>
      <p:sp>
        <p:nvSpPr>
          <p:cNvPr id="239" name="TextBox 238"/>
          <p:cNvSpPr txBox="1"/>
          <p:nvPr/>
        </p:nvSpPr>
        <p:spPr>
          <a:xfrm>
            <a:off x="4447674" y="17645872"/>
            <a:ext cx="2886802" cy="400110"/>
          </a:xfrm>
          <a:prstGeom prst="rect">
            <a:avLst/>
          </a:prstGeom>
          <a:noFill/>
        </p:spPr>
        <p:txBody>
          <a:bodyPr wrap="square" rtlCol="0">
            <a:spAutoFit/>
          </a:bodyPr>
          <a:lstStyle/>
          <a:p>
            <a:pPr algn="ctr"/>
            <a:r>
              <a:rPr lang="en-US" sz="2000" b="1" dirty="0" smtClean="0">
                <a:solidFill>
                  <a:schemeClr val="accent1"/>
                </a:solidFill>
                <a:latin typeface="Garamond" panose="02020404030301010803" pitchFamily="18" charset="0"/>
              </a:rPr>
              <a:t>Identifying </a:t>
            </a:r>
            <a:r>
              <a:rPr lang="en-US" sz="2000" b="1" dirty="0" smtClean="0">
                <a:solidFill>
                  <a:schemeClr val="accent1"/>
                </a:solidFill>
                <a:latin typeface="Garamond" panose="02020404030301010803" pitchFamily="18" charset="0"/>
              </a:rPr>
              <a:t>Villages</a:t>
            </a:r>
            <a:endParaRPr lang="en-US" sz="2000" b="1" dirty="0">
              <a:solidFill>
                <a:schemeClr val="accent1"/>
              </a:solidFill>
              <a:latin typeface="Garamond" panose="02020404030301010803" pitchFamily="18" charset="0"/>
            </a:endParaRPr>
          </a:p>
        </p:txBody>
      </p:sp>
      <p:sp>
        <p:nvSpPr>
          <p:cNvPr id="240" name="TextBox 239"/>
          <p:cNvSpPr txBox="1"/>
          <p:nvPr/>
        </p:nvSpPr>
        <p:spPr>
          <a:xfrm>
            <a:off x="4652234" y="18378718"/>
            <a:ext cx="2855626" cy="1015663"/>
          </a:xfrm>
          <a:prstGeom prst="rect">
            <a:avLst/>
          </a:prstGeom>
          <a:noFill/>
        </p:spPr>
        <p:txBody>
          <a:bodyPr wrap="square" rtlCol="0">
            <a:spAutoFit/>
          </a:bodyPr>
          <a:lstStyle/>
          <a:p>
            <a:pPr algn="ctr"/>
            <a:r>
              <a:rPr lang="en-US" sz="2000" b="1" dirty="0" smtClean="0">
                <a:solidFill>
                  <a:schemeClr val="tx1"/>
                </a:solidFill>
                <a:latin typeface="Garamond" panose="02020404030301010803" pitchFamily="18" charset="0"/>
              </a:rPr>
              <a:t>Located Villages </a:t>
            </a:r>
            <a:r>
              <a:rPr lang="en-US" sz="2000" b="1" dirty="0" smtClean="0">
                <a:solidFill>
                  <a:schemeClr val="tx1"/>
                </a:solidFill>
                <a:latin typeface="Garamond" panose="02020404030301010803" pitchFamily="18" charset="0"/>
              </a:rPr>
              <a:t>using DigitalGlobe </a:t>
            </a:r>
            <a:r>
              <a:rPr lang="en-US" sz="2000" b="1" dirty="0" smtClean="0">
                <a:solidFill>
                  <a:schemeClr val="tx1"/>
                </a:solidFill>
                <a:latin typeface="Garamond" panose="02020404030301010803" pitchFamily="18" charset="0"/>
              </a:rPr>
              <a:t>Imagery and Classification</a:t>
            </a:r>
            <a:endParaRPr lang="en-US" sz="2000" b="1" dirty="0">
              <a:solidFill>
                <a:schemeClr val="tx1"/>
              </a:solidFill>
              <a:latin typeface="Garamond" panose="02020404030301010803" pitchFamily="18" charset="0"/>
            </a:endParaRPr>
          </a:p>
        </p:txBody>
      </p:sp>
      <p:sp>
        <p:nvSpPr>
          <p:cNvPr id="220" name="Freeform 219"/>
          <p:cNvSpPr/>
          <p:nvPr/>
        </p:nvSpPr>
        <p:spPr>
          <a:xfrm>
            <a:off x="3908564" y="16741047"/>
            <a:ext cx="552819" cy="640080"/>
          </a:xfrm>
          <a:custGeom>
            <a:avLst/>
            <a:gdLst>
              <a:gd name="connsiteX0" fmla="*/ 0 w 388776"/>
              <a:gd name="connsiteY0" fmla="*/ 72223 h 361115"/>
              <a:gd name="connsiteX1" fmla="*/ 208219 w 388776"/>
              <a:gd name="connsiteY1" fmla="*/ 72223 h 361115"/>
              <a:gd name="connsiteX2" fmla="*/ 208219 w 388776"/>
              <a:gd name="connsiteY2" fmla="*/ 0 h 361115"/>
              <a:gd name="connsiteX3" fmla="*/ 388776 w 388776"/>
              <a:gd name="connsiteY3" fmla="*/ 180558 h 361115"/>
              <a:gd name="connsiteX4" fmla="*/ 208219 w 388776"/>
              <a:gd name="connsiteY4" fmla="*/ 361115 h 361115"/>
              <a:gd name="connsiteX5" fmla="*/ 208219 w 388776"/>
              <a:gd name="connsiteY5" fmla="*/ 288892 h 361115"/>
              <a:gd name="connsiteX6" fmla="*/ 0 w 388776"/>
              <a:gd name="connsiteY6" fmla="*/ 288892 h 361115"/>
              <a:gd name="connsiteX7" fmla="*/ 0 w 388776"/>
              <a:gd name="connsiteY7" fmla="*/ 72223 h 36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776" h="361115">
                <a:moveTo>
                  <a:pt x="311020" y="0"/>
                </a:moveTo>
                <a:lnTo>
                  <a:pt x="311020" y="193404"/>
                </a:lnTo>
                <a:lnTo>
                  <a:pt x="388775" y="193404"/>
                </a:lnTo>
                <a:lnTo>
                  <a:pt x="194387" y="361115"/>
                </a:lnTo>
                <a:lnTo>
                  <a:pt x="1" y="193404"/>
                </a:lnTo>
                <a:lnTo>
                  <a:pt x="77756" y="193404"/>
                </a:lnTo>
                <a:lnTo>
                  <a:pt x="77756" y="0"/>
                </a:lnTo>
                <a:lnTo>
                  <a:pt x="311020" y="0"/>
                </a:lnTo>
                <a:close/>
              </a:path>
            </a:pathLst>
          </a:custGeom>
          <a:solidFill>
            <a:schemeClr val="tx1"/>
          </a:solidFill>
          <a:ln w="28575">
            <a:solidFill>
              <a:schemeClr val="tx1"/>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72223" tIns="1" rIns="72224" bIns="108334" numCol="1" spcCol="1270" anchor="ctr" anchorCtr="0">
            <a:noAutofit/>
          </a:bodyPr>
          <a:lstStyle/>
          <a:p>
            <a:pPr lvl="0" algn="ctr" defTabSz="933450">
              <a:lnSpc>
                <a:spcPct val="90000"/>
              </a:lnSpc>
              <a:spcBef>
                <a:spcPct val="0"/>
              </a:spcBef>
              <a:spcAft>
                <a:spcPct val="35000"/>
              </a:spcAft>
            </a:pPr>
            <a:endParaRPr lang="en-US" sz="2100" kern="1200">
              <a:solidFill>
                <a:schemeClr val="tx1"/>
              </a:solidFill>
            </a:endParaRPr>
          </a:p>
        </p:txBody>
      </p:sp>
      <p:sp>
        <p:nvSpPr>
          <p:cNvPr id="243" name="TextBox 36"/>
          <p:cNvSpPr txBox="1"/>
          <p:nvPr/>
        </p:nvSpPr>
        <p:spPr>
          <a:xfrm>
            <a:off x="715045" y="19788341"/>
            <a:ext cx="2348148" cy="461665"/>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r>
              <a:rPr lang="en-US" sz="2400" b="1" dirty="0" smtClean="0">
                <a:latin typeface="Garamond" panose="02020404030301010803" pitchFamily="18" charset="0"/>
              </a:rPr>
              <a:t>Results</a:t>
            </a:r>
            <a:endParaRPr lang="en-US" sz="2400" b="1" dirty="0">
              <a:latin typeface="Garamond" panose="02020404030301010803" pitchFamily="18" charset="0"/>
            </a:endParaRPr>
          </a:p>
        </p:txBody>
      </p:sp>
      <p:grpSp>
        <p:nvGrpSpPr>
          <p:cNvPr id="244" name="Group 243"/>
          <p:cNvGrpSpPr/>
          <p:nvPr/>
        </p:nvGrpSpPr>
        <p:grpSpPr>
          <a:xfrm>
            <a:off x="926337" y="20404977"/>
            <a:ext cx="6562097" cy="1885695"/>
            <a:chOff x="-39168" y="-1"/>
            <a:chExt cx="2318808" cy="1709378"/>
          </a:xfrm>
        </p:grpSpPr>
        <p:sp>
          <p:nvSpPr>
            <p:cNvPr id="245" name="Rounded Rectangle 244"/>
            <p:cNvSpPr/>
            <p:nvPr/>
          </p:nvSpPr>
          <p:spPr>
            <a:xfrm>
              <a:off x="-39168" y="0"/>
              <a:ext cx="2318808" cy="1709377"/>
            </a:xfrm>
            <a:prstGeom prst="roundRect">
              <a:avLst>
                <a:gd name="adj" fmla="val 5000"/>
              </a:avLst>
            </a:prstGeom>
            <a:solidFill>
              <a:schemeClr val="bg1"/>
            </a:solidFill>
            <a:ln w="28575">
              <a:solidFill>
                <a:schemeClr val="tx1"/>
              </a:solidFill>
            </a:ln>
          </p:spPr>
          <p:style>
            <a:lnRef idx="0">
              <a:scrgbClr r="0" g="0" b="0"/>
            </a:lnRef>
            <a:fillRef idx="3">
              <a:scrgbClr r="0" g="0" b="0"/>
            </a:fillRef>
            <a:effectRef idx="2">
              <a:schemeClr val="accent2">
                <a:hueOff val="0"/>
                <a:satOff val="0"/>
                <a:lumOff val="0"/>
                <a:alphaOff val="0"/>
              </a:schemeClr>
            </a:effectRef>
            <a:fontRef idx="minor">
              <a:schemeClr val="lt1"/>
            </a:fontRef>
          </p:style>
        </p:sp>
        <p:sp>
          <p:nvSpPr>
            <p:cNvPr id="246" name="Rounded Rectangle 4"/>
            <p:cNvSpPr/>
            <p:nvPr/>
          </p:nvSpPr>
          <p:spPr>
            <a:xfrm rot="16200000">
              <a:off x="-472880" y="472880"/>
              <a:ext cx="1401689" cy="4559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89154" rIns="115570" bIns="0" numCol="1" spcCol="1270" anchor="ctr" anchorCtr="0">
              <a:noAutofit/>
            </a:bodyPr>
            <a:lstStyle/>
            <a:p>
              <a:pPr lvl="0" algn="ctr" defTabSz="1155700">
                <a:lnSpc>
                  <a:spcPct val="90000"/>
                </a:lnSpc>
                <a:spcBef>
                  <a:spcPct val="0"/>
                </a:spcBef>
                <a:spcAft>
                  <a:spcPct val="35000"/>
                </a:spcAft>
              </a:pPr>
              <a:endParaRPr lang="en-US" sz="2600" kern="1200" dirty="0">
                <a:solidFill>
                  <a:schemeClr val="bg2"/>
                </a:solidFill>
                <a:latin typeface="Century Gothic" panose="020B0502020202020204" pitchFamily="34" charset="0"/>
              </a:endParaRPr>
            </a:p>
          </p:txBody>
        </p:sp>
      </p:grpSp>
      <p:sp>
        <p:nvSpPr>
          <p:cNvPr id="248" name="Rectangle 247"/>
          <p:cNvSpPr/>
          <p:nvPr/>
        </p:nvSpPr>
        <p:spPr>
          <a:xfrm>
            <a:off x="1620520" y="20494481"/>
            <a:ext cx="5093311" cy="523220"/>
          </a:xfrm>
          <a:prstGeom prst="rect">
            <a:avLst/>
          </a:prstGeom>
        </p:spPr>
        <p:txBody>
          <a:bodyPr wrap="square">
            <a:spAutoFit/>
          </a:bodyPr>
          <a:lstStyle/>
          <a:p>
            <a:pPr lvl="0" algn="ctr"/>
            <a:r>
              <a:rPr lang="en-US" sz="2800" b="1" dirty="0">
                <a:solidFill>
                  <a:srgbClr val="767171"/>
                </a:solidFill>
                <a:latin typeface="Garamond" panose="02020404030301010803" pitchFamily="18" charset="0"/>
              </a:rPr>
              <a:t>Village Location </a:t>
            </a:r>
            <a:r>
              <a:rPr lang="en-US" sz="2800" b="1" dirty="0" smtClean="0">
                <a:solidFill>
                  <a:srgbClr val="767171"/>
                </a:solidFill>
                <a:latin typeface="Garamond" panose="02020404030301010803" pitchFamily="18" charset="0"/>
              </a:rPr>
              <a:t>Shapefile</a:t>
            </a:r>
            <a:endParaRPr lang="en-US" sz="2800" b="1" dirty="0">
              <a:solidFill>
                <a:srgbClr val="767171"/>
              </a:solidFill>
              <a:latin typeface="Garamond" panose="02020404030301010803" pitchFamily="18" charset="0"/>
            </a:endParaRPr>
          </a:p>
        </p:txBody>
      </p:sp>
      <p:sp>
        <p:nvSpPr>
          <p:cNvPr id="249" name="Right Arrow 248"/>
          <p:cNvSpPr/>
          <p:nvPr/>
        </p:nvSpPr>
        <p:spPr>
          <a:xfrm>
            <a:off x="3863927" y="18646077"/>
            <a:ext cx="842872" cy="480946"/>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p:cNvSpPr txBox="1"/>
          <p:nvPr/>
        </p:nvSpPr>
        <p:spPr>
          <a:xfrm>
            <a:off x="1382309" y="21080651"/>
            <a:ext cx="5637553" cy="1015663"/>
          </a:xfrm>
          <a:prstGeom prst="rect">
            <a:avLst/>
          </a:prstGeom>
          <a:noFill/>
        </p:spPr>
        <p:txBody>
          <a:bodyPr wrap="square" numCol="2" rtlCol="0">
            <a:spAutoFit/>
          </a:bodyPr>
          <a:lstStyle/>
          <a:p>
            <a:pPr marL="285750" indent="-285750">
              <a:buFont typeface="Arial" panose="020B0604020202020204" pitchFamily="34" charset="0"/>
              <a:buChar char="•"/>
            </a:pPr>
            <a:r>
              <a:rPr lang="en-US" sz="2000" b="1" dirty="0" smtClean="0">
                <a:solidFill>
                  <a:schemeClr val="tx1"/>
                </a:solidFill>
                <a:latin typeface="Garamond" panose="02020404030301010803" pitchFamily="18" charset="0"/>
              </a:rPr>
              <a:t>Village ID</a:t>
            </a:r>
          </a:p>
          <a:p>
            <a:pPr marL="285750" indent="-285750">
              <a:buFont typeface="Arial" panose="020B0604020202020204" pitchFamily="34" charset="0"/>
              <a:buChar char="•"/>
            </a:pPr>
            <a:r>
              <a:rPr lang="en-US" sz="2000" b="1" dirty="0" smtClean="0">
                <a:solidFill>
                  <a:schemeClr val="tx1"/>
                </a:solidFill>
                <a:latin typeface="Garamond" panose="02020404030301010803" pitchFamily="18" charset="0"/>
              </a:rPr>
              <a:t>Village Diameter</a:t>
            </a:r>
          </a:p>
          <a:p>
            <a:pPr marL="285750" indent="-285750">
              <a:buFont typeface="Arial" panose="020B0604020202020204" pitchFamily="34" charset="0"/>
              <a:buChar char="•"/>
            </a:pPr>
            <a:r>
              <a:rPr lang="en-US" sz="2000" b="1" dirty="0" smtClean="0">
                <a:solidFill>
                  <a:schemeClr val="tx1"/>
                </a:solidFill>
                <a:latin typeface="Garamond" panose="02020404030301010803" pitchFamily="18" charset="0"/>
              </a:rPr>
              <a:t>Number of Huts</a:t>
            </a:r>
          </a:p>
          <a:p>
            <a:pPr marL="285750" indent="-285750">
              <a:buFont typeface="Arial" panose="020B0604020202020204" pitchFamily="34" charset="0"/>
              <a:buChar char="•"/>
            </a:pPr>
            <a:r>
              <a:rPr lang="en-US" sz="2000" b="1" dirty="0" smtClean="0">
                <a:solidFill>
                  <a:schemeClr val="tx1"/>
                </a:solidFill>
                <a:latin typeface="Garamond" panose="02020404030301010803" pitchFamily="18" charset="0"/>
              </a:rPr>
              <a:t>Temporal Information</a:t>
            </a:r>
          </a:p>
          <a:p>
            <a:pPr marL="285750" indent="-285750">
              <a:buFont typeface="Arial" panose="020B0604020202020204" pitchFamily="34" charset="0"/>
              <a:buChar char="•"/>
            </a:pPr>
            <a:r>
              <a:rPr lang="en-US" sz="2000" b="1" dirty="0" smtClean="0">
                <a:solidFill>
                  <a:schemeClr val="tx1"/>
                </a:solidFill>
                <a:latin typeface="Garamond" panose="02020404030301010803" pitchFamily="18" charset="0"/>
              </a:rPr>
              <a:t>DigitalGlobe Sensor</a:t>
            </a:r>
          </a:p>
          <a:p>
            <a:pPr marL="285750" indent="-285750">
              <a:buFont typeface="Arial" panose="020B0604020202020204" pitchFamily="34" charset="0"/>
              <a:buChar char="•"/>
            </a:pPr>
            <a:r>
              <a:rPr lang="en-US" sz="2000" b="1" dirty="0" smtClean="0">
                <a:solidFill>
                  <a:schemeClr val="tx1"/>
                </a:solidFill>
                <a:latin typeface="Garamond" panose="02020404030301010803" pitchFamily="18" charset="0"/>
              </a:rPr>
              <a:t>Population Estimate</a:t>
            </a:r>
          </a:p>
        </p:txBody>
      </p:sp>
      <p:sp>
        <p:nvSpPr>
          <p:cNvPr id="141" name="Freeform 140"/>
          <p:cNvSpPr/>
          <p:nvPr/>
        </p:nvSpPr>
        <p:spPr>
          <a:xfrm>
            <a:off x="3927861" y="19609926"/>
            <a:ext cx="552819" cy="640080"/>
          </a:xfrm>
          <a:custGeom>
            <a:avLst/>
            <a:gdLst>
              <a:gd name="connsiteX0" fmla="*/ 0 w 388776"/>
              <a:gd name="connsiteY0" fmla="*/ 72223 h 361115"/>
              <a:gd name="connsiteX1" fmla="*/ 208219 w 388776"/>
              <a:gd name="connsiteY1" fmla="*/ 72223 h 361115"/>
              <a:gd name="connsiteX2" fmla="*/ 208219 w 388776"/>
              <a:gd name="connsiteY2" fmla="*/ 0 h 361115"/>
              <a:gd name="connsiteX3" fmla="*/ 388776 w 388776"/>
              <a:gd name="connsiteY3" fmla="*/ 180558 h 361115"/>
              <a:gd name="connsiteX4" fmla="*/ 208219 w 388776"/>
              <a:gd name="connsiteY4" fmla="*/ 361115 h 361115"/>
              <a:gd name="connsiteX5" fmla="*/ 208219 w 388776"/>
              <a:gd name="connsiteY5" fmla="*/ 288892 h 361115"/>
              <a:gd name="connsiteX6" fmla="*/ 0 w 388776"/>
              <a:gd name="connsiteY6" fmla="*/ 288892 h 361115"/>
              <a:gd name="connsiteX7" fmla="*/ 0 w 388776"/>
              <a:gd name="connsiteY7" fmla="*/ 72223 h 36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776" h="361115">
                <a:moveTo>
                  <a:pt x="311020" y="0"/>
                </a:moveTo>
                <a:lnTo>
                  <a:pt x="311020" y="193404"/>
                </a:lnTo>
                <a:lnTo>
                  <a:pt x="388775" y="193404"/>
                </a:lnTo>
                <a:lnTo>
                  <a:pt x="194387" y="361115"/>
                </a:lnTo>
                <a:lnTo>
                  <a:pt x="1" y="193404"/>
                </a:lnTo>
                <a:lnTo>
                  <a:pt x="77756" y="193404"/>
                </a:lnTo>
                <a:lnTo>
                  <a:pt x="77756" y="0"/>
                </a:lnTo>
                <a:lnTo>
                  <a:pt x="311020" y="0"/>
                </a:lnTo>
                <a:close/>
              </a:path>
            </a:pathLst>
          </a:custGeom>
          <a:solidFill>
            <a:schemeClr val="tx1"/>
          </a:solidFill>
          <a:ln w="28575">
            <a:solidFill>
              <a:schemeClr val="tx1"/>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72223" tIns="1" rIns="72224" bIns="108334" numCol="1" spcCol="1270" anchor="ctr" anchorCtr="0">
            <a:noAutofit/>
          </a:bodyPr>
          <a:lstStyle/>
          <a:p>
            <a:pPr lvl="0" algn="ctr" defTabSz="933450">
              <a:lnSpc>
                <a:spcPct val="90000"/>
              </a:lnSpc>
              <a:spcBef>
                <a:spcPct val="0"/>
              </a:spcBef>
              <a:spcAft>
                <a:spcPct val="35000"/>
              </a:spcAft>
            </a:pPr>
            <a:endParaRPr lang="en-US" sz="2100" kern="1200">
              <a:solidFill>
                <a:schemeClr val="tx1"/>
              </a:solidFill>
            </a:endParaRPr>
          </a:p>
        </p:txBody>
      </p:sp>
      <p:sp>
        <p:nvSpPr>
          <p:cNvPr id="251" name="TextBox 250"/>
          <p:cNvSpPr txBox="1"/>
          <p:nvPr/>
        </p:nvSpPr>
        <p:spPr>
          <a:xfrm>
            <a:off x="7916643" y="14065592"/>
            <a:ext cx="3063240" cy="480131"/>
          </a:xfrm>
          <a:prstGeom prst="rect">
            <a:avLst/>
          </a:prstGeom>
          <a:noFill/>
        </p:spPr>
        <p:txBody>
          <a:bodyPr wrap="square" rtlCol="0">
            <a:spAutoFit/>
          </a:bodyPr>
          <a:lstStyle/>
          <a:p>
            <a:pPr lvl="0" algn="ctr" defTabSz="1244600">
              <a:lnSpc>
                <a:spcPct val="90000"/>
              </a:lnSpc>
              <a:spcBef>
                <a:spcPct val="0"/>
              </a:spcBef>
              <a:spcAft>
                <a:spcPct val="35000"/>
              </a:spcAft>
            </a:pPr>
            <a:r>
              <a:rPr lang="en-US" sz="2800" b="1" kern="1200" dirty="0">
                <a:solidFill>
                  <a:schemeClr val="tx1"/>
                </a:solidFill>
                <a:latin typeface="Garamond" panose="02020404030301010803" pitchFamily="18" charset="0"/>
                <a:ea typeface="+mn-ea"/>
                <a:cs typeface="+mn-cs"/>
              </a:rPr>
              <a:t>Data Processing</a:t>
            </a:r>
            <a:endParaRPr lang="en-US" sz="2800" b="1" kern="1200" dirty="0">
              <a:solidFill>
                <a:schemeClr val="tx1"/>
              </a:solidFill>
              <a:latin typeface="Garamond" panose="02020404030301010803" pitchFamily="18" charset="0"/>
              <a:ea typeface="+mn-ea"/>
              <a:cs typeface="+mn-cs"/>
            </a:endParaRPr>
          </a:p>
        </p:txBody>
      </p:sp>
      <p:sp>
        <p:nvSpPr>
          <p:cNvPr id="253" name="Rectangle 252"/>
          <p:cNvSpPr/>
          <p:nvPr/>
        </p:nvSpPr>
        <p:spPr>
          <a:xfrm>
            <a:off x="11324844" y="14035955"/>
            <a:ext cx="3041167" cy="480131"/>
          </a:xfrm>
          <a:prstGeom prst="rect">
            <a:avLst/>
          </a:prstGeom>
        </p:spPr>
        <p:txBody>
          <a:bodyPr wrap="square">
            <a:spAutoFit/>
          </a:bodyPr>
          <a:lstStyle/>
          <a:p>
            <a:pPr lvl="0" algn="ctr" defTabSz="1244600">
              <a:lnSpc>
                <a:spcPct val="90000"/>
              </a:lnSpc>
              <a:spcBef>
                <a:spcPct val="0"/>
              </a:spcBef>
              <a:spcAft>
                <a:spcPct val="35000"/>
              </a:spcAft>
            </a:pPr>
            <a:r>
              <a:rPr lang="en-US" sz="2800" b="1" kern="1200" dirty="0">
                <a:solidFill>
                  <a:schemeClr val="tx1"/>
                </a:solidFill>
                <a:latin typeface="Garamond" panose="02020404030301010803" pitchFamily="18" charset="0"/>
                <a:ea typeface="+mn-ea"/>
                <a:cs typeface="+mn-cs"/>
              </a:rPr>
              <a:t>Statistical Analysis</a:t>
            </a:r>
            <a:endParaRPr lang="en-US" sz="2800" b="1" kern="1200" dirty="0">
              <a:solidFill>
                <a:schemeClr val="tx1"/>
              </a:solidFill>
              <a:latin typeface="Garamond" panose="02020404030301010803" pitchFamily="18" charset="0"/>
              <a:ea typeface="+mn-ea"/>
              <a:cs typeface="+mn-cs"/>
            </a:endParaRPr>
          </a:p>
        </p:txBody>
      </p:sp>
      <p:sp>
        <p:nvSpPr>
          <p:cNvPr id="254" name="TextBox 253"/>
          <p:cNvSpPr txBox="1"/>
          <p:nvPr/>
        </p:nvSpPr>
        <p:spPr>
          <a:xfrm>
            <a:off x="14701684" y="14035954"/>
            <a:ext cx="3063240" cy="480131"/>
          </a:xfrm>
          <a:prstGeom prst="rect">
            <a:avLst/>
          </a:prstGeom>
          <a:noFill/>
        </p:spPr>
        <p:txBody>
          <a:bodyPr wrap="square" rtlCol="0">
            <a:spAutoFit/>
          </a:bodyPr>
          <a:lstStyle/>
          <a:p>
            <a:pPr lvl="0" algn="ctr" defTabSz="1244600">
              <a:lnSpc>
                <a:spcPct val="90000"/>
              </a:lnSpc>
              <a:spcBef>
                <a:spcPct val="0"/>
              </a:spcBef>
              <a:spcAft>
                <a:spcPct val="35000"/>
              </a:spcAft>
            </a:pPr>
            <a:r>
              <a:rPr lang="en-US" sz="2800" b="1" kern="1200" dirty="0">
                <a:solidFill>
                  <a:schemeClr val="tx1"/>
                </a:solidFill>
                <a:latin typeface="Garamond" panose="02020404030301010803" pitchFamily="18" charset="0"/>
                <a:ea typeface="+mn-ea"/>
                <a:cs typeface="+mn-cs"/>
              </a:rPr>
              <a:t>Results</a:t>
            </a:r>
          </a:p>
        </p:txBody>
      </p:sp>
      <p:sp>
        <p:nvSpPr>
          <p:cNvPr id="43" name="Rectangle 42"/>
          <p:cNvSpPr/>
          <p:nvPr/>
        </p:nvSpPr>
        <p:spPr>
          <a:xfrm>
            <a:off x="8008199" y="14745648"/>
            <a:ext cx="2950214" cy="565933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2" name="Diagram 41"/>
          <p:cNvGraphicFramePr/>
          <p:nvPr>
            <p:extLst>
              <p:ext uri="{D42A27DB-BD31-4B8C-83A1-F6EECF244321}">
                <p14:modId xmlns:p14="http://schemas.microsoft.com/office/powerpoint/2010/main" val="3628488560"/>
              </p:ext>
            </p:extLst>
          </p:nvPr>
        </p:nvGraphicFramePr>
        <p:xfrm>
          <a:off x="8050441" y="14707258"/>
          <a:ext cx="2929442" cy="5704997"/>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150" name="Rectangle 149"/>
          <p:cNvSpPr/>
          <p:nvPr/>
        </p:nvSpPr>
        <p:spPr>
          <a:xfrm>
            <a:off x="11370320" y="14745646"/>
            <a:ext cx="2950214" cy="565933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4" name="Diagram 43"/>
          <p:cNvGraphicFramePr/>
          <p:nvPr>
            <p:extLst>
              <p:ext uri="{D42A27DB-BD31-4B8C-83A1-F6EECF244321}">
                <p14:modId xmlns:p14="http://schemas.microsoft.com/office/powerpoint/2010/main" val="4146127584"/>
              </p:ext>
            </p:extLst>
          </p:nvPr>
        </p:nvGraphicFramePr>
        <p:xfrm>
          <a:off x="11370320" y="14723985"/>
          <a:ext cx="2927139" cy="5698684"/>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graphicFrame>
        <p:nvGraphicFramePr>
          <p:cNvPr id="46" name="Diagram 45"/>
          <p:cNvGraphicFramePr/>
          <p:nvPr>
            <p:extLst>
              <p:ext uri="{D42A27DB-BD31-4B8C-83A1-F6EECF244321}">
                <p14:modId xmlns:p14="http://schemas.microsoft.com/office/powerpoint/2010/main" val="3718673251"/>
              </p:ext>
            </p:extLst>
          </p:nvPr>
        </p:nvGraphicFramePr>
        <p:xfrm>
          <a:off x="14741747" y="14757544"/>
          <a:ext cx="2937394" cy="5635534"/>
        </p:xfrm>
        <a:graphic>
          <a:graphicData uri="http://schemas.openxmlformats.org/drawingml/2006/diagram">
            <dgm:relIds xmlns:dgm="http://schemas.openxmlformats.org/drawingml/2006/diagram" xmlns:r="http://schemas.openxmlformats.org/officeDocument/2006/relationships" r:dm="rId26" r:lo="rId27" r:qs="rId28" r:cs="rId29"/>
          </a:graphicData>
        </a:graphic>
      </p:graphicFrame>
      <p:pic>
        <p:nvPicPr>
          <p:cNvPr id="116" name="Picture 115"/>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6233304" y="18145926"/>
            <a:ext cx="1063605" cy="1090724"/>
          </a:xfrm>
          <a:prstGeom prst="rect">
            <a:avLst/>
          </a:prstGeom>
        </p:spPr>
      </p:pic>
      <p:pic>
        <p:nvPicPr>
          <p:cNvPr id="115" name="Picture 11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6264964" y="15464472"/>
            <a:ext cx="1107442" cy="1085373"/>
          </a:xfrm>
          <a:prstGeom prst="rect">
            <a:avLst/>
          </a:prstGeom>
        </p:spPr>
      </p:pic>
      <p:pic>
        <p:nvPicPr>
          <p:cNvPr id="48" name="Picture 47"/>
          <p:cNvPicPr>
            <a:picLocks noChangeAspect="1"/>
          </p:cNvPicPr>
          <p:nvPr/>
        </p:nvPicPr>
        <p:blipFill rotWithShape="1">
          <a:blip r:embed="rId33">
            <a:extLst>
              <a:ext uri="{28A0092B-C50C-407E-A947-70E740481C1C}">
                <a14:useLocalDpi xmlns:a14="http://schemas.microsoft.com/office/drawing/2010/main" val="0"/>
              </a:ext>
            </a:extLst>
          </a:blip>
          <a:srcRect t="24591"/>
          <a:stretch/>
        </p:blipFill>
        <p:spPr>
          <a:xfrm>
            <a:off x="11861256" y="20581349"/>
            <a:ext cx="1854743" cy="1618771"/>
          </a:xfrm>
          <a:prstGeom prst="rect">
            <a:avLst/>
          </a:prstGeom>
        </p:spPr>
      </p:pic>
      <p:pic>
        <p:nvPicPr>
          <p:cNvPr id="49" name="Picture 48"/>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80699" y="24336731"/>
            <a:ext cx="6707735" cy="4065675"/>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graphicFrame>
        <p:nvGraphicFramePr>
          <p:cNvPr id="53" name="Table 52"/>
          <p:cNvGraphicFramePr>
            <a:graphicFrameLocks noGrp="1"/>
          </p:cNvGraphicFramePr>
          <p:nvPr>
            <p:extLst>
              <p:ext uri="{D42A27DB-BD31-4B8C-83A1-F6EECF244321}">
                <p14:modId xmlns:p14="http://schemas.microsoft.com/office/powerpoint/2010/main" val="2791759573"/>
              </p:ext>
            </p:extLst>
          </p:nvPr>
        </p:nvGraphicFramePr>
        <p:xfrm>
          <a:off x="727214" y="28842641"/>
          <a:ext cx="6784015" cy="1071168"/>
        </p:xfrm>
        <a:graphic>
          <a:graphicData uri="http://schemas.openxmlformats.org/drawingml/2006/table">
            <a:tbl>
              <a:tblPr firstRow="1" bandRow="1"/>
              <a:tblGrid>
                <a:gridCol w="3416319"/>
                <a:gridCol w="3367696"/>
              </a:tblGrid>
              <a:tr h="1071168">
                <a:tc>
                  <a:txBody>
                    <a:bodyPr/>
                    <a:lstStyle/>
                    <a:p>
                      <a:pPr algn="ctr"/>
                      <a:r>
                        <a:rPr lang="en-US" sz="2500" b="1" dirty="0" smtClean="0">
                          <a:latin typeface="Garamond" panose="02020404030301010803" pitchFamily="18" charset="0"/>
                        </a:rPr>
                        <a:t>Yanomami Villages</a:t>
                      </a:r>
                      <a:r>
                        <a:rPr lang="en-US" sz="2500" b="1" baseline="0" dirty="0" smtClean="0">
                          <a:latin typeface="Garamond" panose="02020404030301010803" pitchFamily="18" charset="0"/>
                        </a:rPr>
                        <a:t> Identified: 58</a:t>
                      </a:r>
                      <a:endParaRPr lang="en-US" sz="2500" b="1" dirty="0">
                        <a:latin typeface="Garamond" panose="02020404030301010803" pitchFamily="18" charset="0"/>
                      </a:endParaRPr>
                    </a:p>
                  </a:txBody>
                  <a:tcPr anchor="ctr">
                    <a:solidFill>
                      <a:schemeClr val="tx2"/>
                    </a:solidFill>
                  </a:tcPr>
                </a:tc>
                <a:tc>
                  <a:txBody>
                    <a:bodyPr/>
                    <a:lstStyle/>
                    <a:p>
                      <a:pPr algn="ctr"/>
                      <a:r>
                        <a:rPr lang="en-US" sz="2500" b="1" dirty="0" smtClean="0">
                          <a:latin typeface="Garamond" panose="02020404030301010803" pitchFamily="18" charset="0"/>
                        </a:rPr>
                        <a:t>Population Estimate: 1295</a:t>
                      </a:r>
                      <a:endParaRPr lang="en-US" sz="2500" b="1" dirty="0">
                        <a:latin typeface="Garamond" panose="02020404030301010803" pitchFamily="18" charset="0"/>
                      </a:endParaRPr>
                    </a:p>
                  </a:txBody>
                  <a:tcPr anchor="ctr">
                    <a:solidFill>
                      <a:schemeClr val="tx2"/>
                    </a:solidFill>
                  </a:tcPr>
                </a:tc>
              </a:tr>
            </a:tbl>
          </a:graphicData>
        </a:graphic>
      </p:graphicFrame>
      <p:sp>
        <p:nvSpPr>
          <p:cNvPr id="161" name="Rounded Rectangle 160"/>
          <p:cNvSpPr/>
          <p:nvPr/>
        </p:nvSpPr>
        <p:spPr>
          <a:xfrm>
            <a:off x="731520" y="23431190"/>
            <a:ext cx="6875930" cy="638789"/>
          </a:xfrm>
          <a:prstGeom prst="roundRect">
            <a:avLst/>
          </a:prstGeom>
          <a:solidFill>
            <a:schemeClr val="tx2"/>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1"/>
                </a:solidFill>
                <a:latin typeface="Garamond" panose="02020404030301010803" pitchFamily="18" charset="0"/>
              </a:rPr>
              <a:t>Yanomami Village Statistics</a:t>
            </a:r>
            <a:endParaRPr lang="en-US" sz="3200" b="1" dirty="0">
              <a:solidFill>
                <a:schemeClr val="accent1"/>
              </a:solidFill>
              <a:latin typeface="Garamond" panose="02020404030301010803" pitchFamily="18" charset="0"/>
            </a:endParaRPr>
          </a:p>
        </p:txBody>
      </p:sp>
      <p:cxnSp>
        <p:nvCxnSpPr>
          <p:cNvPr id="166" name="Straight Connector 165"/>
          <p:cNvCxnSpPr/>
          <p:nvPr/>
        </p:nvCxnSpPr>
        <p:spPr>
          <a:xfrm flipH="1">
            <a:off x="7749586" y="13091717"/>
            <a:ext cx="41163" cy="967195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67" name="Rounded Rectangle 166"/>
          <p:cNvSpPr/>
          <p:nvPr/>
        </p:nvSpPr>
        <p:spPr>
          <a:xfrm>
            <a:off x="7916643" y="23431190"/>
            <a:ext cx="9848281" cy="638789"/>
          </a:xfrm>
          <a:prstGeom prst="roundRect">
            <a:avLst/>
          </a:prstGeom>
          <a:solidFill>
            <a:schemeClr val="tx2"/>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1"/>
                </a:solidFill>
                <a:latin typeface="Garamond" panose="02020404030301010803" pitchFamily="18" charset="0"/>
              </a:rPr>
              <a:t>Suitability Model Results: Probable </a:t>
            </a:r>
            <a:r>
              <a:rPr lang="en-US" sz="3200" b="1" dirty="0">
                <a:solidFill>
                  <a:schemeClr val="accent1"/>
                </a:solidFill>
                <a:latin typeface="Garamond" panose="02020404030301010803" pitchFamily="18" charset="0"/>
              </a:rPr>
              <a:t>Village </a:t>
            </a:r>
            <a:r>
              <a:rPr lang="en-US" sz="3200" b="1" dirty="0" smtClean="0">
                <a:solidFill>
                  <a:schemeClr val="accent1"/>
                </a:solidFill>
                <a:latin typeface="Garamond" panose="02020404030301010803" pitchFamily="18" charset="0"/>
              </a:rPr>
              <a:t>Locations</a:t>
            </a:r>
            <a:endParaRPr lang="en-US" sz="3200" b="1" dirty="0">
              <a:solidFill>
                <a:schemeClr val="accent1"/>
              </a:solidFill>
              <a:latin typeface="Garamond" panose="02020404030301010803" pitchFamily="18" charset="0"/>
            </a:endParaRPr>
          </a:p>
        </p:txBody>
      </p:sp>
      <p:pic>
        <p:nvPicPr>
          <p:cNvPr id="55" name="Picture 54"/>
          <p:cNvPicPr>
            <a:picLocks noChangeAspect="1"/>
          </p:cNvPicPr>
          <p:nvPr/>
        </p:nvPicPr>
        <p:blipFill rotWithShape="1">
          <a:blip r:embed="rId35">
            <a:extLst>
              <a:ext uri="{28A0092B-C50C-407E-A947-70E740481C1C}">
                <a14:useLocalDpi xmlns:a14="http://schemas.microsoft.com/office/drawing/2010/main" val="0"/>
              </a:ext>
            </a:extLst>
          </a:blip>
          <a:srcRect l="39880" t="14605" r="45559" b="42646"/>
          <a:stretch/>
        </p:blipFill>
        <p:spPr>
          <a:xfrm rot="5400000">
            <a:off x="15581968" y="20194350"/>
            <a:ext cx="1480141" cy="2531399"/>
          </a:xfrm>
          <a:prstGeom prst="rect">
            <a:avLst/>
          </a:prstGeom>
          <a:ln>
            <a:noFill/>
          </a:ln>
          <a:effectLst>
            <a:softEdge rad="112500"/>
          </a:effectLst>
        </p:spPr>
      </p:pic>
      <p:pic>
        <p:nvPicPr>
          <p:cNvPr id="59" name="Picture 58"/>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001578" y="29063419"/>
            <a:ext cx="2432304" cy="768096"/>
          </a:xfrm>
          <a:prstGeom prst="rect">
            <a:avLst/>
          </a:prstGeom>
        </p:spPr>
      </p:pic>
      <p:pic>
        <p:nvPicPr>
          <p:cNvPr id="61" name="Picture 60"/>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5155434" y="29085097"/>
            <a:ext cx="2432304" cy="768096"/>
          </a:xfrm>
          <a:prstGeom prst="rect">
            <a:avLst/>
          </a:prstGeom>
        </p:spPr>
      </p:pic>
      <p:pic>
        <p:nvPicPr>
          <p:cNvPr id="68" name="Picture 67"/>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3869895" y="16919144"/>
            <a:ext cx="2968752" cy="804672"/>
          </a:xfrm>
          <a:prstGeom prst="rect">
            <a:avLst/>
          </a:prstGeom>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1984</TotalTime>
  <Words>763</Words>
  <Application>Microsoft Office PowerPoint</Application>
  <PresentationFormat>Custom</PresentationFormat>
  <Paragraphs>93</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DEVELOPE1</dc:creator>
  <cp:lastModifiedBy>rumseyx4</cp:lastModifiedBy>
  <cp:revision>237</cp:revision>
  <dcterms:modified xsi:type="dcterms:W3CDTF">2015-07-23T06:38:04Z</dcterms:modified>
</cp:coreProperties>
</file>