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76" r:id="rId10"/>
    <p:sldId id="265" r:id="rId11"/>
    <p:sldId id="266" r:id="rId12"/>
    <p:sldId id="274" r:id="rId13"/>
    <p:sldId id="273" r:id="rId14"/>
    <p:sldId id="267" r:id="rId15"/>
    <p:sldId id="269" r:id="rId16"/>
    <p:sldId id="268" r:id="rId17"/>
  </p:sldIdLst>
  <p:sldSz cx="12192000" cy="6858000"/>
  <p:notesSz cx="6858000" cy="9144000"/>
  <p:embeddedFontLst>
    <p:embeddedFont>
      <p:font typeface="Century Gothic" panose="020B0502020202020204" pitchFamily="34" charset="0"/>
      <p:regular r:id="rId19"/>
      <p:bold r:id="rId20"/>
      <p:italic r:id="rId21"/>
      <p:boldItalic r:id="rId22"/>
    </p:embeddedFont>
    <p:embeddedFont>
      <p:font typeface="Webdings" panose="05030102010509060703" pitchFamily="18" charset="2"/>
      <p:regular r:id="rId23"/>
    </p:embeddedFont>
    <p:embeddedFont>
      <p:font typeface="Garamond" panose="02020404030301010803" pitchFamily="18" charset="0"/>
      <p:regular r:id="rId24"/>
      <p:bold r:id="rId25"/>
      <p: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lly Babis" initials="" lastIdx="2" clrIdx="0"/>
  <p:cmAuthor id="1" name="Williams, Jenna L. (ARC-SGE)[SSAI DEVELOP]" initials="WJL(D" lastIdx="2" clrIdx="1">
    <p:extLst>
      <p:ext uri="{19B8F6BF-5375-455C-9EA6-DF929625EA0E}">
        <p15:presenceInfo xmlns:p15="http://schemas.microsoft.com/office/powerpoint/2012/main" userId="S-1-5-21-330711430-3775241029-4075259233-738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070"/>
    <a:srgbClr val="F1F1F1"/>
    <a:srgbClr val="7F7F7F"/>
    <a:srgbClr val="A6CCFE"/>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235" autoAdjust="0"/>
  </p:normalViewPr>
  <p:slideViewPr>
    <p:cSldViewPr snapToGrid="0" showGuides="1">
      <p:cViewPr varScale="1">
        <p:scale>
          <a:sx n="81" d="100"/>
          <a:sy n="81" d="100"/>
        </p:scale>
        <p:origin x="132" y="150"/>
      </p:cViewPr>
      <p:guideLst>
        <p:guide orient="horz" pos="2160"/>
        <p:guide pos="3840"/>
      </p:guideLst>
    </p:cSldViewPr>
  </p:slideViewPr>
  <p:outlineViewPr>
    <p:cViewPr>
      <p:scale>
        <a:sx n="33" d="100"/>
        <a:sy n="33" d="100"/>
      </p:scale>
      <p:origin x="0" y="-5100"/>
    </p:cViewPr>
  </p:outlineViewPr>
  <p:notesTextViewPr>
    <p:cViewPr>
      <p:scale>
        <a:sx n="3" d="2"/>
        <a:sy n="3" d="2"/>
      </p:scale>
      <p:origin x="0" y="0"/>
    </p:cViewPr>
  </p:notesTextViewPr>
  <p:sorterViewPr>
    <p:cViewPr>
      <p:scale>
        <a:sx n="100" d="100"/>
        <a:sy n="100" d="100"/>
      </p:scale>
      <p:origin x="0" y="-3366"/>
    </p:cViewPr>
  </p:sorterViewPr>
  <p:notesViewPr>
    <p:cSldViewPr snapToGrid="0" showGuides="1">
      <p:cViewPr varScale="1">
        <p:scale>
          <a:sx n="60" d="100"/>
          <a:sy n="60" d="100"/>
        </p:scale>
        <p:origin x="259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17733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Paisajes_cerca_de_Calama,_Chile,_2016-02-01,_DD_84.JP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ommons.wikimedia.org/wiki/File:Volcano_Osorno_and_Petrohu%C3%A9_waterfalls.JPG" TargetMode="External"/><Relationship Id="rId4" Type="http://schemas.openxmlformats.org/officeDocument/2006/relationships/hyperlink" Target="https://commons.wikimedia.org/wiki/File:Mapa_de_Chile.sv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ytravelblog.com/what-to-do-in-santiago-chile/" TargetMode="External"/><Relationship Id="rId7" Type="http://schemas.openxmlformats.org/officeDocument/2006/relationships/hyperlink" Target="https://pixabay.com/en/corn-food-maize-plant-agriculture-29695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ixabay.com/en/wheat-grass-nature-growth-yellow-576264/" TargetMode="External"/><Relationship Id="rId5" Type="http://schemas.openxmlformats.org/officeDocument/2006/relationships/hyperlink" Target="https://pixabay.com/en/apple-fruit-food-1105467/" TargetMode="External"/><Relationship Id="rId4" Type="http://schemas.openxmlformats.org/officeDocument/2006/relationships/hyperlink" Target="https://pixabay.com/en/photos/bunch%20of%20grap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dirty="0"/>
              <a:t>Presented by Billy Babis and Garrett McGurk</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85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dirty="0" smtClean="0"/>
              <a:t>The Hydrological Anomaly Engine is the entire GEE product built for the Ministry of Agriculture. Included in this product is:</a:t>
            </a:r>
          </a:p>
          <a:p>
            <a:pPr marL="0" marR="0" lvl="0" indent="0" algn="l" rtl="0">
              <a:spcBef>
                <a:spcPts val="0"/>
              </a:spcBef>
              <a:spcAft>
                <a:spcPts val="0"/>
              </a:spcAft>
              <a:buSzPct val="25000"/>
              <a:buNone/>
            </a:pPr>
            <a:r>
              <a:rPr lang="en-US" dirty="0" smtClean="0"/>
              <a:t> 1) a shared asset folder with AMSR-E, AMSR2, SMAP, and MODIS datasets containing SC, SWE, and SM data. </a:t>
            </a:r>
          </a:p>
          <a:p>
            <a:pPr marL="0" marR="0" lvl="0" indent="0" algn="l" rtl="0">
              <a:spcBef>
                <a:spcPts val="0"/>
              </a:spcBef>
              <a:spcAft>
                <a:spcPts val="0"/>
              </a:spcAft>
              <a:buSzPct val="25000"/>
              <a:buNone/>
            </a:pPr>
            <a:r>
              <a:rPr lang="en-US" dirty="0" smtClean="0"/>
              <a:t>2) a shared repository with </a:t>
            </a:r>
            <a:r>
              <a:rPr lang="en-US" dirty="0" err="1" smtClean="0"/>
              <a:t>javascript</a:t>
            </a:r>
            <a:r>
              <a:rPr lang="en-US" dirty="0" smtClean="0"/>
              <a:t> files to demonstrate the processing and visualization capabilities of these datasets. Included in this is the HAI, a fairly primitive model for assessing hydrological conditions integrating SC, SM, and SWE data.</a:t>
            </a:r>
          </a:p>
          <a:p>
            <a:pPr marL="0" marR="0" lvl="0" indent="0" algn="l" rtl="0">
              <a:spcBef>
                <a:spcPts val="0"/>
              </a:spcBef>
              <a:spcAft>
                <a:spcPts val="0"/>
              </a:spcAft>
              <a:buSzPct val="25000"/>
              <a:buNone/>
            </a:pPr>
            <a:r>
              <a:rPr lang="en-US" dirty="0" smtClean="0"/>
              <a:t>3) an in depth tutorial that explains the data ingestion process, including a python script for fetching and uploading important metadata with these datasets.</a:t>
            </a:r>
          </a:p>
          <a:p>
            <a:pPr marL="0" marR="0" lvl="0" indent="0" algn="l" rtl="0">
              <a:spcBef>
                <a:spcPts val="0"/>
              </a:spcBef>
              <a:spcAft>
                <a:spcPts val="0"/>
              </a:spcAft>
              <a:buSzPct val="25000"/>
              <a:buNone/>
            </a:pPr>
            <a:endParaRPr lang="en-US" dirty="0"/>
          </a:p>
        </p:txBody>
      </p:sp>
      <p:sp>
        <p:nvSpPr>
          <p:cNvPr id="220" name="Shape 2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006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The</a:t>
            </a:r>
            <a:r>
              <a:rPr lang="en-US" baseline="0" dirty="0" smtClean="0"/>
              <a:t> NASA Software Release process does not allow us to share the tool we created at this time, but these are examples of what the scripts we developed within Google Earth Engine will do. Once the software release process is complete, these scripts will be made available to our project partners in addition to the public. They are open source which allow end-users to modify the scripts as necessary to suit their needs. </a:t>
            </a:r>
            <a:endParaRPr lang="en-US" dirty="0"/>
          </a:p>
        </p:txBody>
      </p:sp>
      <p:sp>
        <p:nvSpPr>
          <p:cNvPr id="229" name="Shape 2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273259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This</a:t>
            </a:r>
            <a:r>
              <a:rPr lang="en-US" baseline="0" dirty="0" smtClean="0"/>
              <a:t> visualizations shows a c</a:t>
            </a:r>
            <a:r>
              <a:rPr lang="en-US" dirty="0" smtClean="0"/>
              <a:t>omparison of SWE between 2002 and 20016. SWE</a:t>
            </a:r>
            <a:r>
              <a:rPr lang="en-US" baseline="0" dirty="0" smtClean="0"/>
              <a:t> is a measurement of snowpack. Think of it as the depth of water that would theoretically result if you melted the snowpack instantaneously (USDA Natural Resources Conservation Services Oregon).</a:t>
            </a:r>
          </a:p>
          <a:p>
            <a:pPr lvl="0">
              <a:spcBef>
                <a:spcPts val="0"/>
              </a:spcBef>
              <a:buNone/>
            </a:pPr>
            <a:r>
              <a:rPr lang="en-US" dirty="0" smtClean="0"/>
              <a:t>https://www.nrcs.usda.gov/wps/portal/nrcs/detail/or/snow/?cid=nrcs142p2_046155</a:t>
            </a:r>
            <a:endParaRPr lang="en-US" dirty="0"/>
          </a:p>
        </p:txBody>
      </p:sp>
      <p:sp>
        <p:nvSpPr>
          <p:cNvPr id="229" name="Shape 2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378175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Displays</a:t>
            </a:r>
            <a:r>
              <a:rPr lang="en-US" baseline="0" dirty="0" smtClean="0"/>
              <a:t> the ability of the HAE tool to produce histograms for further analysis. This visualization is showing c</a:t>
            </a:r>
            <a:r>
              <a:rPr lang="en-US" dirty="0" smtClean="0"/>
              <a:t>hanges in Soil moisture</a:t>
            </a:r>
            <a:r>
              <a:rPr lang="en-US" baseline="0" dirty="0" smtClean="0"/>
              <a:t> </a:t>
            </a:r>
            <a:r>
              <a:rPr lang="en-US" baseline="0" smtClean="0"/>
              <a:t>from April 2015 to 2016. </a:t>
            </a:r>
            <a:r>
              <a:rPr lang="en-US" smtClean="0"/>
              <a:t> </a:t>
            </a:r>
            <a:endParaRPr lang="en-US" dirty="0"/>
          </a:p>
        </p:txBody>
      </p:sp>
      <p:sp>
        <p:nvSpPr>
          <p:cNvPr id="229" name="Shape 2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201894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dirty="0"/>
              <a:t>Advantages:</a:t>
            </a:r>
          </a:p>
          <a:p>
            <a:pPr marL="0" marR="0" lvl="0" indent="0" algn="l" rtl="0">
              <a:lnSpc>
                <a:spcPct val="100000"/>
              </a:lnSpc>
              <a:spcBef>
                <a:spcPts val="0"/>
              </a:spcBef>
              <a:spcAft>
                <a:spcPts val="0"/>
              </a:spcAft>
              <a:buClr>
                <a:schemeClr val="dk1"/>
              </a:buClr>
              <a:buSzPct val="25000"/>
              <a:buFont typeface="Calibri"/>
              <a:buNone/>
            </a:pPr>
            <a:r>
              <a:rPr lang="en-US" dirty="0" smtClean="0"/>
              <a:t>-The </a:t>
            </a:r>
            <a:r>
              <a:rPr lang="en-US" dirty="0"/>
              <a:t>interface is very easy for importing and assessing diverse remotely-sensed datasets. </a:t>
            </a:r>
            <a:endParaRPr lang="en-US" dirty="0" smtClean="0"/>
          </a:p>
          <a:p>
            <a:pPr marL="0" marR="0" lvl="0" indent="0" algn="l" rtl="0">
              <a:lnSpc>
                <a:spcPct val="100000"/>
              </a:lnSpc>
              <a:spcBef>
                <a:spcPts val="0"/>
              </a:spcBef>
              <a:spcAft>
                <a:spcPts val="0"/>
              </a:spcAft>
              <a:buClr>
                <a:schemeClr val="dk1"/>
              </a:buClr>
              <a:buSzPct val="25000"/>
              <a:buFont typeface="Calibri"/>
              <a:buNone/>
            </a:pPr>
            <a:r>
              <a:rPr lang="en-US" dirty="0" smtClean="0"/>
              <a:t>-The </a:t>
            </a:r>
            <a:r>
              <a:rPr lang="en-US" dirty="0"/>
              <a:t>server-side processing capabilities are immense and powerful. </a:t>
            </a:r>
            <a:endParaRPr lang="en-US" dirty="0" smtClean="0"/>
          </a:p>
          <a:p>
            <a:pPr marL="0" marR="0" lvl="0" indent="0" algn="l" rtl="0">
              <a:lnSpc>
                <a:spcPct val="100000"/>
              </a:lnSpc>
              <a:spcBef>
                <a:spcPts val="0"/>
              </a:spcBef>
              <a:spcAft>
                <a:spcPts val="0"/>
              </a:spcAft>
              <a:buClr>
                <a:schemeClr val="dk1"/>
              </a:buClr>
              <a:buSzPct val="25000"/>
              <a:buFont typeface="Calibri"/>
              <a:buNone/>
            </a:pPr>
            <a:r>
              <a:rPr lang="en-US" dirty="0" smtClean="0"/>
              <a:t>-The </a:t>
            </a:r>
            <a:r>
              <a:rPr lang="en-US" dirty="0"/>
              <a:t>documentation is clear and accessible. </a:t>
            </a:r>
            <a:endParaRPr lang="en-US" dirty="0" smtClean="0"/>
          </a:p>
          <a:p>
            <a:pPr marL="0" marR="0" lvl="0" indent="0" algn="l" rtl="0">
              <a:lnSpc>
                <a:spcPct val="100000"/>
              </a:lnSpc>
              <a:spcBef>
                <a:spcPts val="0"/>
              </a:spcBef>
              <a:spcAft>
                <a:spcPts val="0"/>
              </a:spcAft>
              <a:buClr>
                <a:schemeClr val="dk1"/>
              </a:buClr>
              <a:buSzPct val="25000"/>
              <a:buFont typeface="Calibri"/>
              <a:buNone/>
            </a:pPr>
            <a:r>
              <a:rPr lang="en-US" dirty="0" smtClean="0"/>
              <a:t>-The </a:t>
            </a:r>
            <a:r>
              <a:rPr lang="en-US" dirty="0"/>
              <a:t>file structure is organized and sharable. </a:t>
            </a:r>
            <a:endParaRPr lang="en-US" dirty="0" smtClean="0"/>
          </a:p>
          <a:p>
            <a:pPr marL="0" marR="0" lvl="0" indent="0" algn="l" rtl="0">
              <a:lnSpc>
                <a:spcPct val="100000"/>
              </a:lnSpc>
              <a:spcBef>
                <a:spcPts val="0"/>
              </a:spcBef>
              <a:spcAft>
                <a:spcPts val="0"/>
              </a:spcAft>
              <a:buClr>
                <a:schemeClr val="dk1"/>
              </a:buClr>
              <a:buSzPct val="25000"/>
              <a:buFont typeface="Calibri"/>
              <a:buNone/>
            </a:pPr>
            <a:r>
              <a:rPr lang="en-US" dirty="0" smtClean="0"/>
              <a:t>-There is already a large amount of data</a:t>
            </a:r>
            <a:r>
              <a:rPr lang="en-US" baseline="0" dirty="0" smtClean="0"/>
              <a:t> available to the public that can be combined with in-situ data to perform analysis. </a:t>
            </a:r>
            <a:endParaRPr lang="en-US" dirty="0" smtClean="0"/>
          </a:p>
          <a:p>
            <a:pPr marL="0" marR="0" lvl="0" indent="0" algn="l" rtl="0">
              <a:lnSpc>
                <a:spcPct val="100000"/>
              </a:lnSpc>
              <a:spcBef>
                <a:spcPts val="0"/>
              </a:spcBef>
              <a:spcAft>
                <a:spcPts val="0"/>
              </a:spcAft>
              <a:buClr>
                <a:schemeClr val="dk1"/>
              </a:buClr>
              <a:buSzPct val="25000"/>
              <a:buFont typeface="Calibri"/>
              <a:buNone/>
            </a:pPr>
            <a:r>
              <a:rPr lang="en-US" dirty="0" smtClean="0"/>
              <a:t>-It is free to use, which is unheard</a:t>
            </a:r>
            <a:r>
              <a:rPr lang="en-US" baseline="0" dirty="0" smtClean="0"/>
              <a:t> of for a program that that has this much processing power. Additionally, information is processed using Google servers, so the only limiting parameter for processing speed is the users internet connection.</a:t>
            </a:r>
            <a:endParaRPr lang="en-US" dirty="0"/>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dirty="0"/>
              <a:t>Disadvantages:</a:t>
            </a:r>
          </a:p>
          <a:p>
            <a:pPr marL="0" marR="0" lvl="0" indent="0" algn="l" rtl="0">
              <a:lnSpc>
                <a:spcPct val="100000"/>
              </a:lnSpc>
              <a:spcBef>
                <a:spcPts val="0"/>
              </a:spcBef>
              <a:spcAft>
                <a:spcPts val="0"/>
              </a:spcAft>
              <a:buClr>
                <a:schemeClr val="dk1"/>
              </a:buClr>
              <a:buSzPct val="25000"/>
              <a:buFont typeface="Calibri"/>
              <a:buNone/>
            </a:pPr>
            <a:r>
              <a:rPr lang="en-US" dirty="0"/>
              <a:t>The product is still a work in progress. Uploading datasets with appropriate metadata is a bit challenging. One particular challenge is explaining the bands with proper name, units, and descriptions. The only really important metadata piece for us was date</a:t>
            </a:r>
            <a:r>
              <a:rPr lang="en-US" dirty="0" smtClean="0"/>
              <a:t>,</a:t>
            </a:r>
            <a:r>
              <a:rPr lang="en-US" baseline="0" dirty="0" smtClean="0"/>
              <a:t> which we had to develop an unorthodox workaround to import</a:t>
            </a:r>
            <a:r>
              <a:rPr lang="en-US" dirty="0" smtClean="0"/>
              <a:t>. </a:t>
            </a:r>
            <a:r>
              <a:rPr lang="en-US" dirty="0"/>
              <a:t>Uploading the data with the proper projection and scale is important as well, and can be a bit of a challenge along the multi-tier pipeline</a:t>
            </a:r>
            <a:r>
              <a:rPr lang="en-US" dirty="0" smtClean="0"/>
              <a:t>.</a:t>
            </a:r>
          </a:p>
          <a:p>
            <a:pPr marL="0" marR="0" lvl="0" indent="0" algn="l" rtl="0">
              <a:lnSpc>
                <a:spcPct val="100000"/>
              </a:lnSpc>
              <a:spcBef>
                <a:spcPts val="0"/>
              </a:spcBef>
              <a:spcAft>
                <a:spcPts val="0"/>
              </a:spcAft>
              <a:buClr>
                <a:schemeClr val="dk1"/>
              </a:buClr>
              <a:buSzPct val="25000"/>
              <a:buFont typeface="Calibri"/>
              <a:buNone/>
            </a:pPr>
            <a:endParaRPr lang="en-US" dirty="0" smtClean="0"/>
          </a:p>
          <a:p>
            <a:pPr marL="0" marR="0" lvl="0" indent="0" algn="l" rtl="0">
              <a:lnSpc>
                <a:spcPct val="100000"/>
              </a:lnSpc>
              <a:spcBef>
                <a:spcPts val="0"/>
              </a:spcBef>
              <a:spcAft>
                <a:spcPts val="0"/>
              </a:spcAft>
              <a:buClr>
                <a:schemeClr val="dk1"/>
              </a:buClr>
              <a:buSzPct val="25000"/>
              <a:buFont typeface="Calibri"/>
              <a:buNone/>
            </a:pPr>
            <a:r>
              <a:rPr lang="en-US" dirty="0" smtClean="0"/>
              <a:t>However, there</a:t>
            </a:r>
            <a:r>
              <a:rPr lang="en-US" baseline="0" dirty="0" smtClean="0"/>
              <a:t> are many resources to help users overcome these challenges including an online Google Earth Engine Developer forum that Google employees regularly answer user questions in. </a:t>
            </a:r>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a:t>
            </a:r>
            <a:r>
              <a:rPr lang="en-US" dirty="0"/>
              <a:t>https://www.goodfreephotos.com/albums/chile/other-chile/chile-from-space.jpg</a:t>
            </a:r>
          </a:p>
        </p:txBody>
      </p:sp>
      <p:sp>
        <p:nvSpPr>
          <p:cNvPr id="240" name="Shape 24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9524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second term of the NASA DEVELOP Chile Water Resources research project has two main objectives, the</a:t>
            </a:r>
          </a:p>
          <a:p>
            <a:r>
              <a:rPr lang="en-US" dirty="0" smtClean="0"/>
              <a:t>first of which is to validate the Google Earth Engine API decision support tool created during</a:t>
            </a:r>
          </a:p>
          <a:p>
            <a:r>
              <a:rPr lang="en-US" dirty="0" smtClean="0"/>
              <a:t>the previous term. The second objective is to determine glacier mass balance estimates from</a:t>
            </a:r>
          </a:p>
          <a:p>
            <a:r>
              <a:rPr lang="en-US" dirty="0" smtClean="0"/>
              <a:t>the glaciers surrounding the Aconcagua region of Chile. These glaciers provide a </a:t>
            </a:r>
            <a:r>
              <a:rPr lang="en-US" dirty="0" err="1" smtClean="0"/>
              <a:t>largeamount</a:t>
            </a:r>
            <a:r>
              <a:rPr lang="en-US" dirty="0" smtClean="0"/>
              <a:t> of the water supply of agricultural lands. Water availability estimates will be derived</a:t>
            </a:r>
          </a:p>
          <a:p>
            <a:r>
              <a:rPr lang="en-US" dirty="0" smtClean="0"/>
              <a:t>from these glacier-related calculations. Outcomes of this project aim to benefit the Ministry</a:t>
            </a:r>
          </a:p>
          <a:p>
            <a:r>
              <a:rPr lang="en-US" dirty="0" smtClean="0"/>
              <a:t>of Agriculture in Chile by enhancing their decision-making process and better inform</a:t>
            </a:r>
          </a:p>
          <a:p>
            <a:r>
              <a:rPr lang="en-US" dirty="0" smtClean="0"/>
              <a:t>agricultural practices, including irrigation recommendations. Satellites utilized will include Soil</a:t>
            </a:r>
          </a:p>
          <a:p>
            <a:r>
              <a:rPr lang="en-US" dirty="0" smtClean="0"/>
              <a:t>Moisture Active Passive (SMAP), Moderate Resolution Imaging </a:t>
            </a:r>
            <a:r>
              <a:rPr lang="en-US" dirty="0" err="1" smtClean="0"/>
              <a:t>Spectroradiometer</a:t>
            </a:r>
            <a:r>
              <a:rPr lang="en-US" dirty="0" smtClean="0"/>
              <a:t> (MODIS),</a:t>
            </a:r>
          </a:p>
          <a:p>
            <a:r>
              <a:rPr lang="en-US" dirty="0" smtClean="0"/>
              <a:t>GCOM-W1, SRTM, and the Landsat suite.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24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We would like to thank</a:t>
            </a:r>
            <a:r>
              <a:rPr lang="en-US" baseline="0" dirty="0" smtClean="0"/>
              <a:t> the above for their help throughout the lifecycle of this project.</a:t>
            </a:r>
            <a:endParaRPr dirty="0"/>
          </a:p>
        </p:txBody>
      </p:sp>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722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This</a:t>
            </a:r>
            <a:r>
              <a:rPr lang="en-US" sz="1200" b="0" i="0" u="none" strike="noStrike" cap="none" baseline="0" dirty="0" smtClean="0">
                <a:solidFill>
                  <a:schemeClr val="dk1"/>
                </a:solidFill>
                <a:latin typeface="Calibri"/>
                <a:ea typeface="Calibri"/>
                <a:cs typeface="Calibri"/>
                <a:sym typeface="Calibri"/>
              </a:rPr>
              <a:t> is an outline showing the topics we will be discussing today. </a:t>
            </a:r>
          </a:p>
          <a:p>
            <a:pPr lvl="0" algn="l" rtl="0">
              <a:lnSpc>
                <a:spcPct val="90000"/>
              </a:lnSpc>
              <a:spcBef>
                <a:spcPts val="0"/>
              </a:spcBef>
              <a:buClr>
                <a:schemeClr val="dk1"/>
              </a:buClr>
              <a:buSzPct val="25000"/>
              <a:buFont typeface="Arial"/>
              <a:buNone/>
            </a:pPr>
            <a:r>
              <a:rPr lang="en-US" dirty="0" smtClean="0">
                <a:solidFill>
                  <a:srgbClr val="000000"/>
                </a:solidFill>
                <a:latin typeface="Century Gothic"/>
                <a:ea typeface="Century Gothic"/>
                <a:cs typeface="Century Gothic"/>
                <a:sym typeface="Century Gothic"/>
              </a:rPr>
              <a:t>Image </a:t>
            </a:r>
            <a:r>
              <a:rPr lang="en-US" dirty="0">
                <a:solidFill>
                  <a:srgbClr val="000000"/>
                </a:solidFill>
                <a:latin typeface="Century Gothic"/>
                <a:ea typeface="Century Gothic"/>
                <a:cs typeface="Century Gothic"/>
                <a:sym typeface="Century Gothic"/>
              </a:rPr>
              <a:t>Credit: Good Free </a:t>
            </a:r>
            <a:r>
              <a:rPr lang="en-US" dirty="0" smtClean="0">
                <a:solidFill>
                  <a:srgbClr val="000000"/>
                </a:solidFill>
                <a:latin typeface="Century Gothic"/>
                <a:ea typeface="Century Gothic"/>
                <a:cs typeface="Century Gothic"/>
                <a:sym typeface="Century Gothic"/>
              </a:rPr>
              <a:t>Photos https://www.goodfreephotos.com/chile/other-chile/landscape-of-mountains-clouds-desert-lake-in-chile.jpg.php</a:t>
            </a:r>
            <a:endParaRPr lang="en-US" dirty="0">
              <a:solidFill>
                <a:srgbClr val="000000"/>
              </a:solidFill>
              <a:latin typeface="Century Gothic"/>
              <a:ea typeface="Century Gothic"/>
              <a:cs typeface="Century Gothic"/>
              <a:sym typeface="Century Gothic"/>
            </a:endParaRPr>
          </a:p>
          <a:p>
            <a:pPr lvl="0" algn="r" rtl="0">
              <a:lnSpc>
                <a:spcPct val="90000"/>
              </a:lnSpc>
              <a:spcBef>
                <a:spcPts val="0"/>
              </a:spcBef>
              <a:buSzPct val="25000"/>
              <a:buNone/>
            </a:pPr>
            <a:endParaRPr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702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t>Chile</a:t>
            </a:r>
            <a:r>
              <a:rPr lang="en-US" baseline="0" dirty="0" smtClean="0"/>
              <a:t> spans roughly 4200km, which is about the same distance from San Francisco, California to New York, New York. </a:t>
            </a:r>
            <a:r>
              <a:rPr lang="en-US" dirty="0" smtClean="0"/>
              <a:t>The northernmost region is one of the driest places on earth, in contrast to the wet southern regions, which experience upwards of 2.5 meters of annual rainfall. As a general pattern, rainfall increases with latitude and altitude. There is also rainfall variation</a:t>
            </a:r>
            <a:r>
              <a:rPr lang="en-US" baseline="0" dirty="0" smtClean="0"/>
              <a:t> from year to year due to the effects of El Nino/ La Nina events (</a:t>
            </a:r>
            <a:r>
              <a:rPr lang="en-US" dirty="0" smtClean="0"/>
              <a:t>ENSO) and more localized climate phenomenon like the</a:t>
            </a:r>
            <a:r>
              <a:rPr lang="en-US" baseline="0" dirty="0" smtClean="0"/>
              <a:t> Bolivian Winter in the Atacama Desert.</a:t>
            </a:r>
          </a:p>
          <a:p>
            <a:pPr marL="0" marR="0" lvl="0" indent="0" algn="l" rtl="0">
              <a:spcBef>
                <a:spcPts val="0"/>
              </a:spcBef>
              <a:buSzPct val="25000"/>
              <a:buNone/>
            </a:pPr>
            <a:endParaRPr lang="en-US" dirty="0" smtClean="0"/>
          </a:p>
          <a:p>
            <a:pPr marL="0" marR="0" lvl="0" indent="0" algn="l" rtl="0">
              <a:spcBef>
                <a:spcPts val="0"/>
              </a:spcBef>
              <a:buSzPct val="25000"/>
              <a:buNone/>
            </a:pPr>
            <a:endParaRPr dirty="0"/>
          </a:p>
          <a:p>
            <a:pPr marL="0" marR="0" lvl="0" indent="0" algn="l" rtl="0">
              <a:spcBef>
                <a:spcPts val="0"/>
              </a:spcBef>
              <a:buSzPct val="25000"/>
              <a:buNone/>
            </a:pPr>
            <a:endParaRPr lang="en-US" baseline="0" dirty="0" smtClean="0"/>
          </a:p>
          <a:p>
            <a:pPr marL="0" marR="0" lvl="0" indent="0" algn="l" rtl="0">
              <a:spcBef>
                <a:spcPts val="0"/>
              </a:spcBef>
              <a:buSzPct val="25000"/>
              <a:buNone/>
            </a:pPr>
            <a:r>
              <a:rPr lang="en-US" baseline="0" dirty="0" smtClean="0"/>
              <a:t>----------------------------------------------------</a:t>
            </a:r>
          </a:p>
          <a:p>
            <a:pPr marL="0" marR="0" lvl="0" indent="0" algn="l" rtl="0">
              <a:spcBef>
                <a:spcPts val="0"/>
              </a:spcBef>
              <a:buSzPct val="25000"/>
              <a:buNone/>
            </a:pPr>
            <a:endParaRPr lang="en-US" baseline="0" dirty="0" smtClean="0"/>
          </a:p>
          <a:p>
            <a:pPr marL="0" marR="0" lvl="0" indent="0" algn="l" rtl="0">
              <a:spcBef>
                <a:spcPts val="0"/>
              </a:spcBef>
              <a:buSzPct val="25000"/>
              <a:buNone/>
            </a:pPr>
            <a:r>
              <a:rPr lang="en-US" baseline="0" dirty="0" smtClean="0"/>
              <a:t>Bolivian Winter Definition: </a:t>
            </a:r>
            <a:r>
              <a:rPr lang="en-US" sz="1200" b="0" i="0" u="none" strike="noStrike" kern="1200" cap="none" dirty="0" smtClean="0">
                <a:solidFill>
                  <a:schemeClr val="dk1"/>
                </a:solidFill>
                <a:effectLst/>
                <a:latin typeface="Calibri"/>
                <a:ea typeface="Calibri"/>
                <a:cs typeface="Calibri"/>
                <a:sym typeface="Calibri"/>
              </a:rPr>
              <a:t>thermal air currents above the Bolivian side of the Andes form large rain clouds that then drift down back into Chile and deposit heavy, but short, rain showers over the area, often accompanied by loud thunder and lighting. This also</a:t>
            </a:r>
            <a:r>
              <a:rPr lang="en-US" sz="1200" b="0" i="0" u="none" strike="noStrike" kern="1200" cap="none" baseline="0" dirty="0" smtClean="0">
                <a:solidFill>
                  <a:schemeClr val="dk1"/>
                </a:solidFill>
                <a:effectLst/>
                <a:latin typeface="Calibri"/>
                <a:ea typeface="Calibri"/>
                <a:cs typeface="Calibri"/>
                <a:sym typeface="Calibri"/>
              </a:rPr>
              <a:t> brings snow fall to higher elevations in the Andes Mountains</a:t>
            </a:r>
            <a:endParaRPr dirty="0"/>
          </a:p>
          <a:p>
            <a:pPr marL="0" marR="0" lvl="0" indent="0" algn="l" rtl="0">
              <a:spcBef>
                <a:spcPts val="0"/>
              </a:spcBef>
              <a:buSzPct val="25000"/>
              <a:buNone/>
            </a:pPr>
            <a:endParaRPr dirty="0"/>
          </a:p>
          <a:p>
            <a:pPr marL="0" marR="0" lvl="0" indent="0" algn="l" rtl="0">
              <a:spcBef>
                <a:spcPts val="0"/>
              </a:spcBef>
              <a:buSzPct val="25000"/>
              <a:buNone/>
            </a:pPr>
            <a:endParaRPr dirty="0"/>
          </a:p>
          <a:p>
            <a:pPr marL="0" marR="0" lvl="0" indent="0" algn="l" rtl="0">
              <a:spcBef>
                <a:spcPts val="0"/>
              </a:spcBef>
              <a:buSzPct val="25000"/>
              <a:buNone/>
            </a:pPr>
            <a:r>
              <a:rPr lang="en-US" dirty="0"/>
              <a:t>image sources: </a:t>
            </a:r>
            <a:r>
              <a:rPr lang="en-US" u="sng" dirty="0">
                <a:solidFill>
                  <a:schemeClr val="hlink"/>
                </a:solidFill>
                <a:hlinkClick r:id="rId3"/>
              </a:rPr>
              <a:t>https://commons.wikimedia.org/wiki/File:Paisajes_cerca_de_Calama,_Chile,_2016-02-01,_DD_84.JPG</a:t>
            </a:r>
          </a:p>
          <a:p>
            <a:pPr marL="0" marR="0" lvl="0" indent="0" algn="l" rtl="0">
              <a:spcBef>
                <a:spcPts val="0"/>
              </a:spcBef>
              <a:buSzPct val="25000"/>
              <a:buNone/>
            </a:pPr>
            <a:r>
              <a:rPr lang="en-US" u="sng" dirty="0">
                <a:solidFill>
                  <a:schemeClr val="hlink"/>
                </a:solidFill>
                <a:hlinkClick r:id="rId4"/>
              </a:rPr>
              <a:t>https://commons.wikimedia.org/wiki/File:Mapa_de_Chile.svg</a:t>
            </a:r>
          </a:p>
          <a:p>
            <a:pPr marL="0" marR="0" lvl="0" indent="0" algn="l" rtl="0">
              <a:spcBef>
                <a:spcPts val="0"/>
              </a:spcBef>
              <a:buSzPct val="25000"/>
              <a:buNone/>
            </a:pPr>
            <a:endParaRPr dirty="0"/>
          </a:p>
          <a:p>
            <a:pPr marL="0" marR="0" lvl="0" indent="0" algn="l" rtl="0">
              <a:spcBef>
                <a:spcPts val="0"/>
              </a:spcBef>
              <a:buSzPct val="25000"/>
              <a:buNone/>
            </a:pPr>
            <a:r>
              <a:rPr lang="en-US" u="sng" dirty="0">
                <a:solidFill>
                  <a:schemeClr val="hlink"/>
                </a:solidFill>
                <a:hlinkClick r:id="rId5"/>
              </a:rPr>
              <a:t>https://commons.wikimedia.org/wiki/File:Volcano_Osorno_and_Petrohu%C3%A9_waterfalls.JPG</a:t>
            </a:r>
          </a:p>
          <a:p>
            <a:pPr marL="0" marR="0" lvl="0" indent="0" algn="l" rtl="0">
              <a:spcBef>
                <a:spcPts val="0"/>
              </a:spcBef>
              <a:buSzPct val="25000"/>
              <a:buNone/>
            </a:pPr>
            <a:endParaRPr dirty="0"/>
          </a:p>
        </p:txBody>
      </p:sp>
      <p:sp>
        <p:nvSpPr>
          <p:cNvPr id="113" name="Shape 11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6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Chile’s economy is dominated by agricultural production. Almost 80% of consumptive water rights are held by the agricultural sector and by 2022 the government intends to increase the amount of irrigated land by 57%. </a:t>
            </a:r>
          </a:p>
          <a:p>
            <a:pPr marL="0" marR="0" lvl="0" indent="0" algn="l" rtl="0">
              <a:spcBef>
                <a:spcPts val="0"/>
              </a:spcBef>
              <a:buSzPct val="25000"/>
              <a:buNone/>
            </a:pPr>
            <a:endParaRPr/>
          </a:p>
          <a:p>
            <a:pPr marL="0" marR="0" lvl="0" indent="0" algn="l" rtl="0">
              <a:spcBef>
                <a:spcPts val="0"/>
              </a:spcBef>
              <a:buSzPct val="25000"/>
              <a:buNone/>
            </a:pPr>
            <a:r>
              <a:rPr lang="en-US"/>
              <a:t>image sources: </a:t>
            </a:r>
            <a:r>
              <a:rPr lang="en-US" u="sng">
                <a:solidFill>
                  <a:schemeClr val="hlink"/>
                </a:solidFill>
                <a:hlinkClick r:id="rId3"/>
              </a:rPr>
              <a:t>http://www.ytravelblog.com/what-to-do-in-santiago-chile/</a:t>
            </a:r>
          </a:p>
          <a:p>
            <a:pPr marL="0" marR="0" lvl="0" indent="0" algn="l" rtl="0">
              <a:spcBef>
                <a:spcPts val="0"/>
              </a:spcBef>
              <a:buSzPct val="25000"/>
              <a:buNone/>
            </a:pPr>
            <a:r>
              <a:rPr lang="en-US" u="sng">
                <a:solidFill>
                  <a:schemeClr val="hlink"/>
                </a:solidFill>
                <a:hlinkClick r:id="rId4"/>
              </a:rPr>
              <a:t>https://pixabay.com/en/photos/bunch%20of%20grapes/</a:t>
            </a:r>
          </a:p>
          <a:p>
            <a:pPr marL="0" marR="0" lvl="0" indent="0" algn="l" rtl="0">
              <a:spcBef>
                <a:spcPts val="0"/>
              </a:spcBef>
              <a:buSzPct val="25000"/>
              <a:buNone/>
            </a:pPr>
            <a:r>
              <a:rPr lang="en-US" u="sng">
                <a:solidFill>
                  <a:schemeClr val="hlink"/>
                </a:solidFill>
                <a:hlinkClick r:id="rId5"/>
              </a:rPr>
              <a:t>https://pixabay.com/en/apple-fruit-food-1105467/</a:t>
            </a:r>
          </a:p>
          <a:p>
            <a:pPr marL="0" marR="0" lvl="0" indent="0" algn="l" rtl="0">
              <a:spcBef>
                <a:spcPts val="0"/>
              </a:spcBef>
              <a:buSzPct val="25000"/>
              <a:buNone/>
            </a:pPr>
            <a:r>
              <a:rPr lang="en-US" u="sng">
                <a:solidFill>
                  <a:schemeClr val="hlink"/>
                </a:solidFill>
                <a:hlinkClick r:id="rId6"/>
              </a:rPr>
              <a:t>https://pixabay.com/en/wheat-grass-nature-growth-yellow-576264/</a:t>
            </a:r>
          </a:p>
          <a:p>
            <a:pPr marL="0" marR="0" lvl="0" indent="0" algn="l" rtl="0">
              <a:spcBef>
                <a:spcPts val="0"/>
              </a:spcBef>
              <a:buSzPct val="25000"/>
              <a:buNone/>
            </a:pPr>
            <a:r>
              <a:rPr lang="en-US" u="sng">
                <a:solidFill>
                  <a:schemeClr val="hlink"/>
                </a:solidFill>
                <a:hlinkClick r:id="rId7"/>
              </a:rPr>
              <a:t>https://pixabay.com/en/corn-food-maize-plant-agriculture-296957/</a:t>
            </a:r>
          </a:p>
          <a:p>
            <a:pPr marL="0" marR="0" lvl="0" indent="0" algn="l" rtl="0">
              <a:spcBef>
                <a:spcPts val="0"/>
              </a:spcBef>
              <a:buSzPct val="25000"/>
              <a:buNone/>
            </a:pPr>
            <a:endParaRPr/>
          </a:p>
          <a:p>
            <a:pPr marL="0" marR="0" lvl="0" indent="0" algn="l" rtl="0">
              <a:spcBef>
                <a:spcPts val="0"/>
              </a:spcBef>
              <a:buSzPct val="25000"/>
              <a:buNone/>
            </a:pPr>
            <a:endParaRPr/>
          </a:p>
          <a:p>
            <a:pPr marL="0" marR="0" lvl="0" indent="0" algn="l" rtl="0">
              <a:spcBef>
                <a:spcPts val="0"/>
              </a:spcBef>
              <a:buSzPct val="25000"/>
              <a:buNone/>
            </a:pPr>
            <a:endParaRPr/>
          </a:p>
          <a:p>
            <a:pPr marL="0" marR="0" lvl="0" indent="0" algn="l" rtl="0">
              <a:spcBef>
                <a:spcPts val="0"/>
              </a:spcBef>
              <a:buSzPct val="25000"/>
              <a:buNone/>
            </a:pPr>
            <a:endParaRPr/>
          </a:p>
          <a:p>
            <a:pPr marL="0" marR="0" lvl="0" indent="0" algn="l" rtl="0">
              <a:spcBef>
                <a:spcPts val="0"/>
              </a:spcBef>
              <a:buSzPct val="25000"/>
              <a:buNone/>
            </a:pPr>
            <a:endParaRPr/>
          </a:p>
          <a:p>
            <a:pPr marL="0" marR="0" lvl="0" indent="0" algn="l" rtl="0">
              <a:spcBef>
                <a:spcPts val="0"/>
              </a:spcBef>
              <a:buSzPct val="25000"/>
              <a:buNone/>
            </a:pPr>
            <a:endParaRPr/>
          </a:p>
        </p:txBody>
      </p:sp>
      <p:sp>
        <p:nvSpPr>
          <p:cNvPr id="137" name="Shape 13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51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Drought and agriculture have become very pressing issues in Chile. A number of compounding factors have resulted in over 75 separate water usage restrictions between 2008 and 2015. </a:t>
            </a:r>
          </a:p>
          <a:p>
            <a:pPr marL="0" marR="0" lvl="0" indent="0" algn="l" rtl="0">
              <a:spcBef>
                <a:spcPts val="0"/>
              </a:spcBef>
              <a:buSzPct val="25000"/>
              <a:buNone/>
            </a:pPr>
            <a:endParaRPr dirty="0"/>
          </a:p>
          <a:p>
            <a:pPr marL="0" marR="0" lvl="0" indent="0" algn="l" rtl="0">
              <a:spcBef>
                <a:spcPts val="0"/>
              </a:spcBef>
              <a:buSzPct val="25000"/>
              <a:buNone/>
            </a:pPr>
            <a:r>
              <a:rPr lang="en-US" dirty="0"/>
              <a:t>Current Drought Monitoring tools used by the Ministry of Agriculture </a:t>
            </a:r>
            <a:r>
              <a:rPr lang="en-US" dirty="0" smtClean="0"/>
              <a:t>do not provide the ministry</a:t>
            </a:r>
            <a:r>
              <a:rPr lang="en-US" baseline="0" dirty="0" smtClean="0"/>
              <a:t> with the capability to monitor water resources to the extent that they wish. </a:t>
            </a:r>
          </a:p>
          <a:p>
            <a:pPr marL="0" marR="0" lvl="0" indent="0" algn="l" rtl="0">
              <a:spcBef>
                <a:spcPts val="0"/>
              </a:spcBef>
              <a:buSzPct val="25000"/>
              <a:buNone/>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t>About two years ago, NASA DEVELOP began talking to the Agricultural Office of the Chilean Embassy about how NASA Earth observations could be used to address drought monitoring efforts in Chile. This conversation has since evolved into a two-term DEVELOP project in collaboration with the Chilean Ministry of Agriculture. </a:t>
            </a:r>
          </a:p>
          <a:p>
            <a:pPr marL="0" marR="0" lvl="0" indent="0" algn="l" rtl="0">
              <a:spcBef>
                <a:spcPts val="0"/>
              </a:spcBef>
              <a:buSzPct val="25000"/>
              <a:buNone/>
            </a:pPr>
            <a:endParaRPr lang="en-US" dirty="0"/>
          </a:p>
          <a:p>
            <a:pPr marL="0" marR="0" lvl="0" indent="0" algn="l" rtl="0">
              <a:spcBef>
                <a:spcPts val="0"/>
              </a:spcBef>
              <a:buSzPct val="25000"/>
              <a:buNone/>
            </a:pPr>
            <a:endParaRPr dirty="0"/>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a:t>
            </a:r>
            <a:r>
              <a:rPr lang="en-US" dirty="0"/>
              <a:t> https://cdn.pixabay.com/photo/2014/07/14/19/40/atacama-393339_960_720.jpg</a:t>
            </a:r>
          </a:p>
        </p:txBody>
      </p:sp>
      <p:sp>
        <p:nvSpPr>
          <p:cNvPr id="157" name="Shape 15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288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US" dirty="0"/>
              <a:t>Image Source: https://</a:t>
            </a:r>
            <a:r>
              <a:rPr lang="en-US" dirty="0" smtClean="0"/>
              <a:t>cdn.pixabay.com/photo/2015/12/06/16/22/torres-del-paine-1079690_960_720.jpg</a:t>
            </a:r>
            <a:endParaRPr lang="en-US" dirty="0"/>
          </a:p>
          <a:p>
            <a:pPr lvl="0">
              <a:spcBef>
                <a:spcPts val="0"/>
              </a:spcBef>
              <a:buNone/>
            </a:pPr>
            <a:endParaRPr lang="en-US" dirty="0" smtClean="0"/>
          </a:p>
          <a:p>
            <a:pPr lvl="0">
              <a:spcBef>
                <a:spcPts val="0"/>
              </a:spcBef>
              <a:buNone/>
            </a:pPr>
            <a:endParaRPr lang="en-US" dirty="0" smtClean="0"/>
          </a:p>
          <a:p>
            <a:pPr lvl="0">
              <a:spcBef>
                <a:spcPts val="0"/>
              </a:spcBef>
              <a:buNone/>
            </a:pPr>
            <a:r>
              <a:rPr lang="en-US" dirty="0" smtClean="0"/>
              <a:t>Therefore,</a:t>
            </a:r>
            <a:r>
              <a:rPr lang="en-US" baseline="0" dirty="0" smtClean="0"/>
              <a:t> the Ministry is looking to implement a more technologically advanced drought monitoring platform that will can grow with the Ministry of Agriculture as they increase water resource monitoring efforts. This includes incorporating new Earth observations such as SMAP and AMSR –E and 2 into the drought monitoring and decision making process.</a:t>
            </a:r>
            <a:endParaRPr dirty="0"/>
          </a:p>
        </p:txBody>
      </p:sp>
      <p:sp>
        <p:nvSpPr>
          <p:cNvPr id="167" name="Shape 16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295334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dirty="0" smtClean="0"/>
              <a:t>The study</a:t>
            </a:r>
            <a:r>
              <a:rPr lang="en-US" baseline="0" dirty="0" smtClean="0"/>
              <a:t> period for this project was 2001 to present. We studied the entire country of Chile and partnered with Chile’s Ministry of Agriculture and the Agricultural Office of the Chilean Embassy to the United States.</a:t>
            </a:r>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a:t>
            </a:r>
            <a:r>
              <a:rPr lang="en-US" dirty="0"/>
              <a:t> https://upload.wikimedia.org/wikipedia/commons/2/28/Ainsworth_bay_and_Marinelli_Glacier.jpg</a:t>
            </a:r>
          </a:p>
        </p:txBody>
      </p:sp>
      <p:sp>
        <p:nvSpPr>
          <p:cNvPr id="176" name="Shape 17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402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dirty="0" smtClean="0"/>
              <a:t>The Earth Observations</a:t>
            </a:r>
            <a:r>
              <a:rPr lang="en-US" baseline="0" dirty="0" smtClean="0"/>
              <a:t> used in this project were TERRA MODIS, Aqua AMSR-E and JAXA GCOM-W1 from the Japanese space agency, and SMAPs radiometer sensor. </a:t>
            </a:r>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a:t>
            </a:r>
            <a:r>
              <a:rPr lang="en-US" sz="1200" b="0" i="0" u="none" strike="noStrike" cap="none" dirty="0" smtClean="0">
                <a:solidFill>
                  <a:schemeClr val="dk1"/>
                </a:solidFill>
                <a:latin typeface="Calibri"/>
                <a:ea typeface="Calibri"/>
                <a:cs typeface="Calibri"/>
                <a:sym typeface="Calibri"/>
              </a:rPr>
              <a:t>https://eospso.nasa.gov/</a:t>
            </a:r>
            <a:endParaRPr lang="en-US" sz="1200" b="0" i="0" u="none" strike="noStrike" cap="none"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098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This is our simplified flow-chart to portray the ingestion process. The public GEE data catalog hosts many satellite datasets that can be easily accessed and visualized in GEE Code Editor. One of our parameters (the MODIS version 6 Snow Cover) became publically available for our use. For the AMSR-E, AMSR2, and SMAP datasets, we had to undergo a rigorous pipeline to analyze and visualize the data in GEE. The datasets must be downloaded from the DAAC’s (Distributed Active Archive Center - where NASA Earth observations are hosted), processed as a </a:t>
            </a:r>
            <a:r>
              <a:rPr lang="en-US" sz="1200" b="0" i="0" u="none" strike="noStrike" kern="1200" cap="none" dirty="0" err="1" smtClean="0">
                <a:solidFill>
                  <a:schemeClr val="dk1"/>
                </a:solidFill>
                <a:effectLst/>
                <a:latin typeface="Calibri"/>
                <a:ea typeface="Calibri"/>
                <a:cs typeface="Calibri"/>
                <a:sym typeface="Calibri"/>
              </a:rPr>
              <a:t>GeoTiff</a:t>
            </a:r>
            <a:r>
              <a:rPr lang="en-US" sz="1200" b="0" i="0" u="none" strike="noStrike" kern="1200" cap="none" dirty="0" smtClean="0">
                <a:solidFill>
                  <a:schemeClr val="dk1"/>
                </a:solidFill>
                <a:effectLst/>
                <a:latin typeface="Calibri"/>
                <a:ea typeface="Calibri"/>
                <a:cs typeface="Calibri"/>
                <a:sym typeface="Calibri"/>
              </a:rPr>
              <a:t>, uploaded to Google Cloud Storage and then uploaded to Google Earth Engine using the GEE Python API and Command Line tool. </a:t>
            </a:r>
            <a:endParaRPr lang="en-US" b="0" dirty="0" smtClean="0">
              <a:effectLst/>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5222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Century Gothic"/>
                <a:ea typeface="Century Gothic"/>
                <a:cs typeface="Century Gothic"/>
                <a:sym typeface="Century Gothic"/>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86" name="Shape 86"/>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87" name="Shape 87"/>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17" name="Shape 17"/>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 name="Shape 1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Shape 19"/>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20" name="Shape 20"/>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21" name="Shape 21"/>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7175025" y="1907100"/>
            <a:ext cx="4791600" cy="45000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7F7F7F"/>
              </a:buClr>
              <a:buFont typeface="Arial"/>
              <a:buChar char="●"/>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Shape 25"/>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 name="Shape 26"/>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7" name="Shape 27"/>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28" name="Shape 28"/>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29" name="Shape 29"/>
          <p:cNvPicPr preferRelativeResize="0"/>
          <p:nvPr/>
        </p:nvPicPr>
        <p:blipFill rotWithShape="1">
          <a:blip r:embed="rId3">
            <a:alphaModFix/>
          </a:blip>
          <a:srcRect/>
          <a:stretch/>
        </p:blipFill>
        <p:spPr>
          <a:xfrm>
            <a:off x="10323424" y="190426"/>
            <a:ext cx="1236519" cy="12365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Shape 3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3A9DB"/>
              </a:buClr>
              <a:buFont typeface="Arial"/>
              <a:buNone/>
              <a:defRPr sz="4000" b="1" i="0" u="none" strike="noStrike" cap="none">
                <a:solidFill>
                  <a:srgbClr val="73A9DB"/>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Shape 33"/>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 name="Shape 34"/>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5" name="Shape 35"/>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800" b="1" i="0" u="none" strike="noStrike" cap="none">
                <a:solidFill>
                  <a:srgbClr val="73A9DB"/>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41" name="Shape 41"/>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42" name="Shape 42"/>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2"/>
          </p:nvPr>
        </p:nvSpPr>
        <p:spPr>
          <a:xfrm>
            <a:off x="792479" y="211531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400" b="0" i="0" u="none" strike="noStrike" cap="none">
                <a:solidFill>
                  <a:srgbClr val="73A9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3"/>
          </p:nvPr>
        </p:nvSpPr>
        <p:spPr>
          <a:xfrm>
            <a:off x="6096000" y="210311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4"/>
          </p:nvPr>
        </p:nvSpPr>
        <p:spPr>
          <a:xfrm>
            <a:off x="792479" y="472135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3600" b="0" i="0" u="none" strike="noStrike" cap="none">
                <a:solidFill>
                  <a:srgbClr val="73A9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5"/>
          </p:nvPr>
        </p:nvSpPr>
        <p:spPr>
          <a:xfrm>
            <a:off x="792479" y="3418332"/>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400" b="0" i="0" u="none" strike="noStrike" cap="none">
                <a:solidFill>
                  <a:srgbClr val="73A9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1" name="Shape 5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52" name="Shape 52"/>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53" name="Shape 53"/>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54"/>
        <p:cNvGrpSpPr/>
        <p:nvPr/>
      </p:nvGrpSpPr>
      <p:grpSpPr>
        <a:xfrm>
          <a:off x="0" y="0"/>
          <a:ext cx="0" cy="0"/>
          <a:chOff x="0" y="0"/>
          <a:chExt cx="0" cy="0"/>
        </a:xfrm>
      </p:grpSpPr>
      <p:sp>
        <p:nvSpPr>
          <p:cNvPr id="55" name="Shape 55"/>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6" name="Shape 56"/>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57" name="Shape 57"/>
          <p:cNvPicPr preferRelativeResize="0"/>
          <p:nvPr/>
        </p:nvPicPr>
        <p:blipFill rotWithShape="1">
          <a:blip r:embed="rId2">
            <a:alphaModFix/>
          </a:blip>
          <a:srcRect/>
          <a:stretch/>
        </p:blipFill>
        <p:spPr>
          <a:xfrm>
            <a:off x="10369835" y="239654"/>
            <a:ext cx="1124648" cy="1138066"/>
          </a:xfrm>
          <a:prstGeom prst="rect">
            <a:avLst/>
          </a:prstGeom>
          <a:noFill/>
          <a:ln>
            <a:noFill/>
          </a:ln>
        </p:spPr>
      </p:pic>
      <p:sp>
        <p:nvSpPr>
          <p:cNvPr id="58" name="Shape 58"/>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a:solidFill>
                  <a:schemeClr val="lt1"/>
                </a:solidFill>
                <a:latin typeface="Century Gothic"/>
                <a:ea typeface="Century Gothic"/>
                <a:cs typeface="Century Gothic"/>
                <a:sym typeface="Century Gothic"/>
              </a:rPr>
              <a:t>Acknowledgements</a:t>
            </a:r>
          </a:p>
        </p:txBody>
      </p:sp>
      <p:sp>
        <p:nvSpPr>
          <p:cNvPr id="59" name="Shape 59"/>
          <p:cNvSpPr txBox="1">
            <a:spLocks noGrp="1"/>
          </p:cNvSpPr>
          <p:nvPr>
            <p:ph type="body" idx="1"/>
          </p:nvPr>
        </p:nvSpPr>
        <p:spPr>
          <a:xfrm>
            <a:off x="761610" y="2056133"/>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2"/>
          </p:nvPr>
        </p:nvSpPr>
        <p:spPr>
          <a:xfrm>
            <a:off x="761610" y="3646687"/>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62" name="Shape 62"/>
          <p:cNvPicPr preferRelativeResize="0"/>
          <p:nvPr/>
        </p:nvPicPr>
        <p:blipFill rotWithShape="1">
          <a:blip r:embed="rId3">
            <a:alphaModFix/>
          </a:blip>
          <a:srcRect/>
          <a:stretch/>
        </p:blipFill>
        <p:spPr>
          <a:xfrm>
            <a:off x="0" y="6750903"/>
            <a:ext cx="12192000" cy="107096"/>
          </a:xfrm>
          <a:prstGeom prst="rect">
            <a:avLst/>
          </a:prstGeom>
          <a:noFill/>
          <a:ln>
            <a:noFill/>
          </a:ln>
        </p:spPr>
      </p:pic>
      <p:sp>
        <p:nvSpPr>
          <p:cNvPr id="63" name="Shape 63"/>
          <p:cNvSpPr/>
          <p:nvPr/>
        </p:nvSpPr>
        <p:spPr>
          <a:xfrm>
            <a:off x="0" y="6428380"/>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chemeClr val="dk1"/>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F7F7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66"/>
        <p:cNvGrpSpPr/>
        <p:nvPr/>
      </p:nvGrpSpPr>
      <p:grpSpPr>
        <a:xfrm>
          <a:off x="0" y="0"/>
          <a:ext cx="0" cy="0"/>
          <a:chOff x="0" y="0"/>
          <a:chExt cx="0" cy="0"/>
        </a:xfrm>
      </p:grpSpPr>
      <p:sp>
        <p:nvSpPr>
          <p:cNvPr id="67" name="Shape 67"/>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68" name="Shape 68"/>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69" name="Shape 69"/>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72" name="Shape 72"/>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73" name="Shape 73"/>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4"/>
        <p:cNvGrpSpPr/>
        <p:nvPr/>
      </p:nvGrpSpPr>
      <p:grpSpPr>
        <a:xfrm>
          <a:off x="0" y="0"/>
          <a:ext cx="0" cy="0"/>
          <a:chOff x="0" y="0"/>
          <a:chExt cx="0" cy="0"/>
        </a:xfrm>
      </p:grpSpPr>
      <p:sp>
        <p:nvSpPr>
          <p:cNvPr id="75" name="Shape 75"/>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800" b="1" i="0" u="none" strike="noStrike" cap="none">
                <a:solidFill>
                  <a:srgbClr val="73A9DB"/>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79" name="Shape 79"/>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80" name="Shape 80"/>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code.earthengine.google.com/?accept_repo=ARC-ChileWat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descr="2017-03-22.png"/>
          <p:cNvPicPr preferRelativeResize="0"/>
          <p:nvPr/>
        </p:nvPicPr>
        <p:blipFill rotWithShape="1">
          <a:blip r:embed="rId3">
            <a:alphaModFix/>
          </a:blip>
          <a:srcRect l="41439" r="42605"/>
          <a:stretch/>
        </p:blipFill>
        <p:spPr>
          <a:xfrm rot="-5400000">
            <a:off x="3429012" y="145812"/>
            <a:ext cx="4590800" cy="4280375"/>
          </a:xfrm>
          <a:prstGeom prst="rect">
            <a:avLst/>
          </a:prstGeom>
          <a:noFill/>
          <a:ln>
            <a:noFill/>
          </a:ln>
        </p:spPr>
      </p:pic>
      <p:pic>
        <p:nvPicPr>
          <p:cNvPr id="94" name="Shape 94"/>
          <p:cNvPicPr preferRelativeResize="0"/>
          <p:nvPr/>
        </p:nvPicPr>
        <p:blipFill rotWithShape="1">
          <a:blip r:embed="rId4">
            <a:alphaModFix/>
          </a:blip>
          <a:srcRect/>
          <a:stretch/>
        </p:blipFill>
        <p:spPr>
          <a:xfrm>
            <a:off x="-185975" y="0"/>
            <a:ext cx="8052900" cy="6858000"/>
          </a:xfrm>
          <a:prstGeom prst="rect">
            <a:avLst/>
          </a:prstGeom>
          <a:noFill/>
          <a:ln>
            <a:noFill/>
          </a:ln>
        </p:spPr>
      </p:pic>
      <p:sp>
        <p:nvSpPr>
          <p:cNvPr id="95" name="Shape 95"/>
          <p:cNvSpPr txBox="1"/>
          <p:nvPr/>
        </p:nvSpPr>
        <p:spPr>
          <a:xfrm>
            <a:off x="8355657" y="2120804"/>
            <a:ext cx="3602795" cy="440799"/>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a:ea typeface="Century Gothic"/>
                <a:cs typeface="Century Gothic"/>
                <a:sym typeface="Century Gothic"/>
              </a:rPr>
              <a:t>Garrett </a:t>
            </a:r>
            <a:r>
              <a:rPr lang="en-US" sz="2400" dirty="0" smtClean="0">
                <a:solidFill>
                  <a:srgbClr val="757070"/>
                </a:solidFill>
                <a:latin typeface="Century Gothic"/>
                <a:ea typeface="Century Gothic"/>
                <a:cs typeface="Century Gothic"/>
                <a:sym typeface="Century Gothic"/>
              </a:rPr>
              <a:t>McGurk (POC)</a:t>
            </a:r>
            <a:endParaRPr lang="en-US" sz="2400" dirty="0">
              <a:solidFill>
                <a:srgbClr val="757070"/>
              </a:solidFill>
              <a:latin typeface="Century Gothic"/>
              <a:ea typeface="Century Gothic"/>
              <a:cs typeface="Century Gothic"/>
              <a:sym typeface="Century Gothic"/>
            </a:endParaRPr>
          </a:p>
        </p:txBody>
      </p:sp>
      <p:sp>
        <p:nvSpPr>
          <p:cNvPr id="96" name="Shape 96"/>
          <p:cNvSpPr txBox="1"/>
          <p:nvPr/>
        </p:nvSpPr>
        <p:spPr>
          <a:xfrm>
            <a:off x="8383212" y="2561603"/>
            <a:ext cx="3602727" cy="41076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a:ea typeface="Century Gothic"/>
                <a:cs typeface="Century Gothic"/>
                <a:sym typeface="Century Gothic"/>
              </a:rPr>
              <a:t>Mariana Webb</a:t>
            </a:r>
          </a:p>
        </p:txBody>
      </p:sp>
      <p:sp>
        <p:nvSpPr>
          <p:cNvPr id="97" name="Shape 97"/>
          <p:cNvSpPr txBox="1"/>
          <p:nvPr/>
        </p:nvSpPr>
        <p:spPr>
          <a:xfrm>
            <a:off x="8383212" y="3007990"/>
            <a:ext cx="3602727" cy="376477"/>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a:ea typeface="Century Gothic"/>
                <a:cs typeface="Century Gothic"/>
                <a:sym typeface="Century Gothic"/>
              </a:rPr>
              <a:t>Billy Babis</a:t>
            </a:r>
          </a:p>
        </p:txBody>
      </p:sp>
      <p:sp>
        <p:nvSpPr>
          <p:cNvPr id="98" name="Shape 98"/>
          <p:cNvSpPr txBox="1"/>
          <p:nvPr/>
        </p:nvSpPr>
        <p:spPr>
          <a:xfrm>
            <a:off x="849148" y="3441169"/>
            <a:ext cx="5982661" cy="523219"/>
          </a:xfrm>
          <a:prstGeom prst="rect">
            <a:avLst/>
          </a:prstGeom>
          <a:noFill/>
          <a:ln>
            <a:noFill/>
          </a:ln>
        </p:spPr>
        <p:txBody>
          <a:bodyPr lIns="91425" tIns="45700" rIns="91425" bIns="45700" anchor="t" anchorCtr="0">
            <a:noAutofit/>
          </a:bodyPr>
          <a:lstStyle/>
          <a:p>
            <a:pPr marL="0" marR="0" lvl="0" indent="0" algn="ctr" rtl="0">
              <a:spcBef>
                <a:spcPts val="0"/>
              </a:spcBef>
              <a:buClr>
                <a:srgbClr val="000000"/>
              </a:buClr>
              <a:buSzPct val="25000"/>
              <a:buFont typeface="Arial"/>
              <a:buNone/>
            </a:pPr>
            <a:r>
              <a:rPr lang="en-US" sz="2800" b="1">
                <a:solidFill>
                  <a:schemeClr val="lt1"/>
                </a:solidFill>
                <a:latin typeface="Century Gothic"/>
                <a:ea typeface="Century Gothic"/>
                <a:cs typeface="Century Gothic"/>
                <a:sym typeface="Century Gothic"/>
              </a:rPr>
              <a:t>CHILE WATER RESOURCES</a:t>
            </a:r>
          </a:p>
        </p:txBody>
      </p:sp>
      <p:sp>
        <p:nvSpPr>
          <p:cNvPr id="99" name="Shape 99"/>
          <p:cNvSpPr txBox="1"/>
          <p:nvPr/>
        </p:nvSpPr>
        <p:spPr>
          <a:xfrm>
            <a:off x="977425" y="3964396"/>
            <a:ext cx="5726100" cy="618900"/>
          </a:xfrm>
          <a:prstGeom prst="rect">
            <a:avLst/>
          </a:prstGeom>
          <a:noFill/>
          <a:ln>
            <a:noFill/>
          </a:ln>
        </p:spPr>
        <p:txBody>
          <a:bodyPr lIns="91425" tIns="45700" rIns="91425" bIns="45700" anchor="t" anchorCtr="0">
            <a:noAutofit/>
          </a:bodyPr>
          <a:lstStyle/>
          <a:p>
            <a:pPr lvl="0" algn="ctr" rtl="0">
              <a:spcBef>
                <a:spcPts val="0"/>
              </a:spcBef>
              <a:buClr>
                <a:schemeClr val="dk1"/>
              </a:buClr>
              <a:buFont typeface="Arial"/>
              <a:buNone/>
            </a:pPr>
            <a:r>
              <a:rPr lang="en-US" sz="2000" dirty="0">
                <a:solidFill>
                  <a:srgbClr val="FFFFFF"/>
                </a:solidFill>
                <a:latin typeface="Century Gothic"/>
                <a:ea typeface="Century Gothic"/>
                <a:cs typeface="Century Gothic"/>
                <a:sym typeface="Century Gothic"/>
              </a:rPr>
              <a:t>Integrating NASA Earth Observations into the Google Earth Engine Platform to Enhance Drought Monitoring in Chile</a:t>
            </a:r>
          </a:p>
        </p:txBody>
      </p:sp>
      <p:sp>
        <p:nvSpPr>
          <p:cNvPr id="100" name="Shape 100"/>
          <p:cNvSpPr txBox="1"/>
          <p:nvPr/>
        </p:nvSpPr>
        <p:spPr>
          <a:xfrm>
            <a:off x="8159261" y="5493590"/>
            <a:ext cx="3663331" cy="1169551"/>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b="1">
                <a:solidFill>
                  <a:schemeClr val="dk1"/>
                </a:solidFill>
                <a:latin typeface="Century Gothic"/>
                <a:ea typeface="Century Gothic"/>
                <a:cs typeface="Century Gothic"/>
                <a:sym typeface="Century Gothic"/>
              </a:rPr>
              <a:t>NASA Ames Research Center </a:t>
            </a:r>
          </a:p>
          <a:p>
            <a:pPr marL="0" marR="0" lvl="0" indent="0" algn="r" rtl="0">
              <a:spcBef>
                <a:spcPts val="0"/>
              </a:spcBef>
              <a:buNone/>
            </a:pPr>
            <a:r>
              <a:rPr lang="en-US" b="1">
                <a:solidFill>
                  <a:schemeClr val="dk1"/>
                </a:solidFill>
                <a:latin typeface="Century Gothic"/>
                <a:ea typeface="Century Gothic"/>
                <a:cs typeface="Century Gothic"/>
                <a:sym typeface="Century Gothic"/>
              </a:rPr>
              <a:t>Moffett Field, CA</a:t>
            </a:r>
          </a:p>
          <a:p>
            <a:pPr marL="0" marR="0" lvl="0" indent="0" algn="r" rtl="0">
              <a:spcBef>
                <a:spcPts val="0"/>
              </a:spcBef>
              <a:buNone/>
            </a:pPr>
            <a:endParaRPr sz="1400" b="1">
              <a:solidFill>
                <a:schemeClr val="dk1"/>
              </a:solidFill>
              <a:latin typeface="Century Gothic"/>
              <a:ea typeface="Century Gothic"/>
              <a:cs typeface="Century Gothic"/>
              <a:sym typeface="Century Gothic"/>
            </a:endParaRPr>
          </a:p>
          <a:p>
            <a:pPr marL="0" marR="0" lvl="0" indent="0" algn="r" rtl="0">
              <a:spcBef>
                <a:spcPts val="0"/>
              </a:spcBef>
              <a:buSzPct val="25000"/>
              <a:buNone/>
            </a:pPr>
            <a:r>
              <a:rPr lang="en-US" sz="1400" i="1">
                <a:solidFill>
                  <a:schemeClr val="dk1"/>
                </a:solidFill>
                <a:latin typeface="Century Gothic"/>
                <a:ea typeface="Century Gothic"/>
                <a:cs typeface="Century Gothic"/>
                <a:sym typeface="Century Gothic"/>
              </a:rPr>
              <a:t>2017 Spring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175387" y="2063876"/>
            <a:ext cx="4791455" cy="4529963"/>
          </a:xfrm>
          <a:prstGeom prst="rect">
            <a:avLst/>
          </a:prstGeom>
          <a:noFill/>
          <a:ln>
            <a:noFill/>
          </a:ln>
        </p:spPr>
        <p:txBody>
          <a:bodyPr lIns="91425" tIns="45700" rIns="91425" bIns="45700" anchor="t" anchorCtr="0">
            <a:noAutofit/>
          </a:bodyPr>
          <a:lstStyle/>
          <a:p>
            <a:pPr marL="342900" indent="-342900">
              <a:spcBef>
                <a:spcPts val="200"/>
              </a:spcBef>
              <a:buClr>
                <a:srgbClr val="5B9BD5"/>
              </a:buClr>
              <a:buFont typeface="Webdings" panose="05030102010509060703" pitchFamily="18" charset="2"/>
              <a:buChar char="4"/>
            </a:pPr>
            <a:r>
              <a:rPr lang="en-US" sz="2400" dirty="0">
                <a:solidFill>
                  <a:srgbClr val="757070"/>
                </a:solidFill>
              </a:rPr>
              <a:t>Hydrological Anomaly Engine (HAE)</a:t>
            </a:r>
          </a:p>
          <a:p>
            <a:pPr marL="1028700" lvl="1" indent="-342900">
              <a:spcBef>
                <a:spcPts val="200"/>
              </a:spcBef>
              <a:buClr>
                <a:srgbClr val="5B9BD5"/>
              </a:buClr>
              <a:buFont typeface="Webdings" panose="05030102010509060703" pitchFamily="18" charset="2"/>
              <a:buChar char="4"/>
            </a:pPr>
            <a:r>
              <a:rPr lang="en-US" dirty="0">
                <a:solidFill>
                  <a:srgbClr val="757070"/>
                </a:solidFill>
              </a:rPr>
              <a:t>Shared dataset asset </a:t>
            </a:r>
            <a:r>
              <a:rPr lang="en-US" dirty="0" smtClean="0">
                <a:solidFill>
                  <a:srgbClr val="757070"/>
                </a:solidFill>
              </a:rPr>
              <a:t>repository </a:t>
            </a:r>
            <a:endParaRPr lang="en-US" dirty="0">
              <a:solidFill>
                <a:srgbClr val="757070"/>
              </a:solidFill>
            </a:endParaRPr>
          </a:p>
          <a:p>
            <a:pPr marL="1028700" lvl="1" indent="-342900">
              <a:spcBef>
                <a:spcPts val="200"/>
              </a:spcBef>
              <a:buClr>
                <a:srgbClr val="5B9BD5"/>
              </a:buClr>
              <a:buFont typeface="Webdings" panose="05030102010509060703" pitchFamily="18" charset="2"/>
              <a:buChar char="4"/>
            </a:pPr>
            <a:r>
              <a:rPr lang="en-US" dirty="0" smtClean="0">
                <a:solidFill>
                  <a:srgbClr val="757070"/>
                </a:solidFill>
                <a:hlinkClick r:id="rId3"/>
              </a:rPr>
              <a:t>Shared </a:t>
            </a:r>
            <a:r>
              <a:rPr lang="en-US" dirty="0">
                <a:solidFill>
                  <a:srgbClr val="757070"/>
                </a:solidFill>
                <a:hlinkClick r:id="rId3"/>
              </a:rPr>
              <a:t>GEE script </a:t>
            </a:r>
            <a:r>
              <a:rPr lang="en-US" dirty="0" smtClean="0">
                <a:solidFill>
                  <a:srgbClr val="757070"/>
                </a:solidFill>
                <a:hlinkClick r:id="rId3"/>
              </a:rPr>
              <a:t>repository</a:t>
            </a:r>
            <a:endParaRPr lang="en-US" dirty="0" smtClean="0">
              <a:solidFill>
                <a:srgbClr val="757070"/>
              </a:solidFill>
            </a:endParaRPr>
          </a:p>
          <a:p>
            <a:pPr marL="1485900" lvl="2" indent="-342900">
              <a:spcBef>
                <a:spcPts val="200"/>
              </a:spcBef>
              <a:buClr>
                <a:srgbClr val="5B9BD5"/>
              </a:buClr>
              <a:buFont typeface="Webdings" panose="05030102010509060703" pitchFamily="18" charset="2"/>
              <a:buChar char="4"/>
            </a:pPr>
            <a:r>
              <a:rPr lang="en-US" dirty="0" smtClean="0">
                <a:solidFill>
                  <a:srgbClr val="757070"/>
                </a:solidFill>
              </a:rPr>
              <a:t>Hydrological </a:t>
            </a:r>
            <a:r>
              <a:rPr lang="en-US" dirty="0">
                <a:solidFill>
                  <a:srgbClr val="757070"/>
                </a:solidFill>
              </a:rPr>
              <a:t>Anomaly Index (HAI</a:t>
            </a:r>
            <a:r>
              <a:rPr lang="en-US" dirty="0" smtClean="0">
                <a:solidFill>
                  <a:srgbClr val="757070"/>
                </a:solidFill>
              </a:rPr>
              <a:t>)</a:t>
            </a:r>
            <a:endParaRPr lang="en-US" dirty="0">
              <a:solidFill>
                <a:srgbClr val="757070"/>
              </a:solidFill>
            </a:endParaRPr>
          </a:p>
          <a:p>
            <a:pPr marL="1028700" lvl="1" indent="-342900">
              <a:spcBef>
                <a:spcPts val="200"/>
              </a:spcBef>
              <a:buClr>
                <a:srgbClr val="5B9BD5"/>
              </a:buClr>
              <a:buFont typeface="Webdings" panose="05030102010509060703" pitchFamily="18" charset="2"/>
              <a:buChar char="4"/>
            </a:pPr>
            <a:r>
              <a:rPr lang="en-US" dirty="0" smtClean="0">
                <a:solidFill>
                  <a:srgbClr val="757070"/>
                </a:solidFill>
              </a:rPr>
              <a:t>Data </a:t>
            </a:r>
            <a:r>
              <a:rPr lang="en-US" dirty="0">
                <a:solidFill>
                  <a:srgbClr val="757070"/>
                </a:solidFill>
              </a:rPr>
              <a:t>Ingestion Tutorial </a:t>
            </a:r>
            <a:endParaRPr lang="en-US" dirty="0" smtClean="0">
              <a:solidFill>
                <a:srgbClr val="757070"/>
              </a:solidFill>
            </a:endParaRPr>
          </a:p>
          <a:p>
            <a:pPr marL="342900" indent="-342900">
              <a:spcBef>
                <a:spcPts val="200"/>
              </a:spcBef>
              <a:buClr>
                <a:srgbClr val="5B9BD5"/>
              </a:buClr>
              <a:buFont typeface="Webdings" panose="05030102010509060703" pitchFamily="18" charset="2"/>
              <a:buChar char="4"/>
            </a:pPr>
            <a:endParaRPr lang="en-US" dirty="0" smtClean="0">
              <a:solidFill>
                <a:srgbClr val="757070"/>
              </a:solidFill>
            </a:endParaRPr>
          </a:p>
          <a:p>
            <a:pPr marL="342900" indent="-342900">
              <a:spcBef>
                <a:spcPts val="200"/>
              </a:spcBef>
              <a:buClr>
                <a:srgbClr val="5B9BD5"/>
              </a:buClr>
              <a:buFont typeface="Webdings" panose="05030102010509060703" pitchFamily="18" charset="2"/>
              <a:buChar char="4"/>
            </a:pPr>
            <a:endParaRPr lang="en-US" dirty="0" smtClean="0">
              <a:solidFill>
                <a:srgbClr val="757070"/>
              </a:solidFill>
            </a:endParaRPr>
          </a:p>
          <a:p>
            <a:pPr marL="342900" lvl="0" indent="-342900">
              <a:spcBef>
                <a:spcPts val="200"/>
              </a:spcBef>
              <a:buClr>
                <a:srgbClr val="5B9BD5"/>
              </a:buClr>
              <a:buFont typeface="Webdings" panose="05030102010509060703" pitchFamily="18" charset="2"/>
              <a:buChar char="4"/>
            </a:pPr>
            <a:endParaRPr lang="en-US" dirty="0" smtClean="0">
              <a:solidFill>
                <a:srgbClr val="757070"/>
              </a:solidFill>
            </a:endParaRPr>
          </a:p>
          <a:p>
            <a:pPr marL="342900" lvl="0" indent="-342900">
              <a:spcBef>
                <a:spcPts val="200"/>
              </a:spcBef>
              <a:buClr>
                <a:srgbClr val="5B9BD5"/>
              </a:buClr>
              <a:buFont typeface="Webdings" panose="05030102010509060703" pitchFamily="18" charset="2"/>
              <a:buChar char="4"/>
            </a:pPr>
            <a:endParaRPr lang="en-US" dirty="0">
              <a:solidFill>
                <a:srgbClr val="757070"/>
              </a:solidFill>
            </a:endParaRPr>
          </a:p>
          <a:p>
            <a:pPr marL="914400" marR="0" lvl="1" indent="-381000" rtl="0">
              <a:lnSpc>
                <a:spcPct val="90000"/>
              </a:lnSpc>
              <a:spcBef>
                <a:spcPts val="1000"/>
              </a:spcBef>
              <a:buClr>
                <a:srgbClr val="757070"/>
              </a:buClr>
              <a:buSzPct val="100000"/>
            </a:pPr>
            <a:endParaRPr lang="en-US" sz="2400" dirty="0" smtClean="0">
              <a:solidFill>
                <a:srgbClr val="757070"/>
              </a:solidFill>
            </a:endParaRPr>
          </a:p>
          <a:p>
            <a:pPr marL="457200" marR="0" lvl="0" indent="0" rtl="0">
              <a:lnSpc>
                <a:spcPct val="90000"/>
              </a:lnSpc>
              <a:spcBef>
                <a:spcPts val="1000"/>
              </a:spcBef>
              <a:buNone/>
            </a:pPr>
            <a:r>
              <a:rPr lang="en-US" dirty="0" smtClean="0">
                <a:solidFill>
                  <a:srgbClr val="757070"/>
                </a:solidFill>
              </a:rPr>
              <a:t> </a:t>
            </a:r>
            <a:endParaRPr lang="en-US" dirty="0">
              <a:solidFill>
                <a:srgbClr val="757070"/>
              </a:solidFill>
            </a:endParaRPr>
          </a:p>
        </p:txBody>
      </p:sp>
      <p:pic>
        <p:nvPicPr>
          <p:cNvPr id="224" name="Shape 224"/>
          <p:cNvPicPr preferRelativeResize="0"/>
          <p:nvPr/>
        </p:nvPicPr>
        <p:blipFill rotWithShape="1">
          <a:blip r:embed="rId4">
            <a:alphaModFix/>
          </a:blip>
          <a:srcRect t="5123"/>
          <a:stretch/>
        </p:blipFill>
        <p:spPr>
          <a:xfrm>
            <a:off x="4767071" y="1787135"/>
            <a:ext cx="7098384" cy="3806925"/>
          </a:xfrm>
          <a:prstGeom prst="rect">
            <a:avLst/>
          </a:prstGeom>
          <a:noFill/>
          <a:ln>
            <a:solidFill>
              <a:srgbClr val="44546A"/>
            </a:solidFill>
          </a:ln>
        </p:spPr>
      </p:pic>
      <p:sp>
        <p:nvSpPr>
          <p:cNvPr id="7" name="TextBox 6"/>
          <p:cNvSpPr txBox="1"/>
          <p:nvPr/>
        </p:nvSpPr>
        <p:spPr>
          <a:xfrm>
            <a:off x="4966842" y="433413"/>
            <a:ext cx="10324618"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grpSp>
        <p:nvGrpSpPr>
          <p:cNvPr id="8" name="Group 7"/>
          <p:cNvGrpSpPr/>
          <p:nvPr/>
        </p:nvGrpSpPr>
        <p:grpSpPr>
          <a:xfrm>
            <a:off x="4794595" y="4693920"/>
            <a:ext cx="2634905" cy="771356"/>
            <a:chOff x="4966842" y="5524481"/>
            <a:chExt cx="3694823" cy="969496"/>
          </a:xfrm>
        </p:grpSpPr>
        <p:sp>
          <p:nvSpPr>
            <p:cNvPr id="6" name="Rectangle 5"/>
            <p:cNvSpPr/>
            <p:nvPr/>
          </p:nvSpPr>
          <p:spPr>
            <a:xfrm>
              <a:off x="4966842" y="5524481"/>
              <a:ext cx="2044149" cy="9694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5022513" y="5770553"/>
              <a:ext cx="164431" cy="698827"/>
            </a:xfrm>
            <a:prstGeom prst="rect">
              <a:avLst/>
            </a:prstGeom>
          </p:spPr>
        </p:pic>
        <p:sp>
          <p:nvSpPr>
            <p:cNvPr id="3" name="TextBox 2"/>
            <p:cNvSpPr txBox="1"/>
            <p:nvPr/>
          </p:nvSpPr>
          <p:spPr>
            <a:xfrm>
              <a:off x="5125985" y="5755314"/>
              <a:ext cx="3535680" cy="728357"/>
            </a:xfrm>
            <a:prstGeom prst="rect">
              <a:avLst/>
            </a:prstGeom>
            <a:noFill/>
          </p:spPr>
          <p:txBody>
            <a:bodyPr wrap="square" rtlCol="0">
              <a:spAutoFit/>
            </a:bodyPr>
            <a:lstStyle/>
            <a:p>
              <a:pPr>
                <a:spcAft>
                  <a:spcPts val="400"/>
                </a:spcAft>
              </a:pPr>
              <a:r>
                <a:rPr lang="en-US" sz="600" dirty="0" smtClean="0">
                  <a:latin typeface="Century Gothic" panose="020B0502020202020204" pitchFamily="34" charset="0"/>
                </a:rPr>
                <a:t>No Concern or No Data</a:t>
              </a:r>
            </a:p>
            <a:p>
              <a:pPr>
                <a:spcAft>
                  <a:spcPts val="400"/>
                </a:spcAft>
              </a:pPr>
              <a:r>
                <a:rPr lang="en-US" sz="600" dirty="0" smtClean="0">
                  <a:latin typeface="Century Gothic" panose="020B0502020202020204" pitchFamily="34" charset="0"/>
                </a:rPr>
                <a:t>Level 1 – Slightly Abnormal</a:t>
              </a:r>
            </a:p>
            <a:p>
              <a:pPr>
                <a:spcAft>
                  <a:spcPts val="400"/>
                </a:spcAft>
              </a:pPr>
              <a:r>
                <a:rPr lang="en-US" sz="600" dirty="0" smtClean="0">
                  <a:latin typeface="Century Gothic" panose="020B0502020202020204" pitchFamily="34" charset="0"/>
                </a:rPr>
                <a:t>Level 2 – Moderately Abnormal</a:t>
              </a:r>
            </a:p>
            <a:p>
              <a:pPr>
                <a:spcAft>
                  <a:spcPts val="400"/>
                </a:spcAft>
              </a:pPr>
              <a:r>
                <a:rPr lang="en-US" sz="600" dirty="0" smtClean="0">
                  <a:latin typeface="Century Gothic" panose="020B0502020202020204" pitchFamily="34" charset="0"/>
                </a:rPr>
                <a:t>Level 3 – Very Abnormal </a:t>
              </a:r>
              <a:endParaRPr lang="en-US" sz="600" dirty="0">
                <a:latin typeface="Century Gothic" panose="020B0502020202020204" pitchFamily="34" charset="0"/>
              </a:endParaRPr>
            </a:p>
          </p:txBody>
        </p:sp>
        <p:sp>
          <p:nvSpPr>
            <p:cNvPr id="5" name="TextBox 4"/>
            <p:cNvSpPr txBox="1"/>
            <p:nvPr/>
          </p:nvSpPr>
          <p:spPr>
            <a:xfrm>
              <a:off x="4966842" y="5538451"/>
              <a:ext cx="1994272" cy="232102"/>
            </a:xfrm>
            <a:prstGeom prst="rect">
              <a:avLst/>
            </a:prstGeom>
            <a:noFill/>
          </p:spPr>
          <p:txBody>
            <a:bodyPr wrap="none" rtlCol="0">
              <a:spAutoFit/>
            </a:bodyPr>
            <a:lstStyle/>
            <a:p>
              <a:r>
                <a:rPr lang="en-US" sz="600" b="1" dirty="0" smtClean="0"/>
                <a:t>Hydrological Anomaly Index (HAI)</a:t>
              </a:r>
              <a:endParaRPr lang="en-US" sz="600" b="1"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2" name="Shape 232"/>
          <p:cNvPicPr preferRelativeResize="0"/>
          <p:nvPr/>
        </p:nvPicPr>
        <p:blipFill>
          <a:blip r:embed="rId3">
            <a:alphaModFix/>
          </a:blip>
          <a:stretch>
            <a:fillRect/>
          </a:stretch>
        </p:blipFill>
        <p:spPr>
          <a:xfrm>
            <a:off x="2671494" y="1407005"/>
            <a:ext cx="7551376" cy="4922675"/>
          </a:xfrm>
          <a:prstGeom prst="rect">
            <a:avLst/>
          </a:prstGeom>
          <a:noFill/>
          <a:ln>
            <a:solidFill>
              <a:srgbClr val="44546A"/>
            </a:solidFill>
          </a:ln>
        </p:spPr>
      </p:pic>
      <p:sp>
        <p:nvSpPr>
          <p:cNvPr id="236" name="Shape 236"/>
          <p:cNvSpPr txBox="1"/>
          <p:nvPr/>
        </p:nvSpPr>
        <p:spPr>
          <a:xfrm>
            <a:off x="2095017" y="6329680"/>
            <a:ext cx="8704329" cy="523214"/>
          </a:xfrm>
          <a:prstGeom prst="rect">
            <a:avLst/>
          </a:prstGeom>
          <a:noFill/>
          <a:ln>
            <a:noFill/>
          </a:ln>
        </p:spPr>
        <p:txBody>
          <a:bodyPr lIns="91425" tIns="91425" rIns="91425" bIns="91425" anchor="t" anchorCtr="0">
            <a:noAutofit/>
          </a:bodyPr>
          <a:lstStyle/>
          <a:p>
            <a:pPr lvl="0" rtl="0">
              <a:spcBef>
                <a:spcPts val="0"/>
              </a:spcBef>
              <a:buNone/>
            </a:pPr>
            <a:r>
              <a:rPr lang="en-US" sz="1800" dirty="0">
                <a:solidFill>
                  <a:srgbClr val="757070"/>
                </a:solidFill>
                <a:latin typeface="Century Gothic" panose="020B0502020202020204" pitchFamily="34" charset="0"/>
              </a:rPr>
              <a:t>Snow </a:t>
            </a:r>
            <a:r>
              <a:rPr lang="en-US" sz="1800" dirty="0" smtClean="0">
                <a:solidFill>
                  <a:srgbClr val="757070"/>
                </a:solidFill>
                <a:latin typeface="Century Gothic" panose="020B0502020202020204" pitchFamily="34" charset="0"/>
              </a:rPr>
              <a:t>Cover Percent Change </a:t>
            </a:r>
            <a:r>
              <a:rPr lang="en-US" sz="1800" dirty="0">
                <a:solidFill>
                  <a:srgbClr val="757070"/>
                </a:solidFill>
                <a:latin typeface="Century Gothic" panose="020B0502020202020204" pitchFamily="34" charset="0"/>
              </a:rPr>
              <a:t>- </a:t>
            </a:r>
            <a:r>
              <a:rPr lang="en-US" sz="1800" dirty="0" smtClean="0">
                <a:solidFill>
                  <a:srgbClr val="757070"/>
                </a:solidFill>
                <a:latin typeface="Century Gothic" panose="020B0502020202020204" pitchFamily="34" charset="0"/>
              </a:rPr>
              <a:t>August </a:t>
            </a:r>
            <a:r>
              <a:rPr lang="en-US" sz="1800" dirty="0">
                <a:solidFill>
                  <a:srgbClr val="757070"/>
                </a:solidFill>
                <a:latin typeface="Century Gothic" panose="020B0502020202020204" pitchFamily="34" charset="0"/>
              </a:rPr>
              <a:t>2016 vs </a:t>
            </a:r>
            <a:r>
              <a:rPr lang="en-US" sz="1800" dirty="0" smtClean="0">
                <a:solidFill>
                  <a:srgbClr val="757070"/>
                </a:solidFill>
                <a:latin typeface="Century Gothic" panose="020B0502020202020204" pitchFamily="34" charset="0"/>
              </a:rPr>
              <a:t>August average (2001-2016)</a:t>
            </a:r>
            <a:endParaRPr lang="en-US" sz="1800" dirty="0">
              <a:solidFill>
                <a:srgbClr val="757070"/>
              </a:solidFill>
              <a:latin typeface="Century Gothic" panose="020B0502020202020204" pitchFamily="34" charset="0"/>
            </a:endParaRPr>
          </a:p>
        </p:txBody>
      </p:sp>
      <p:sp>
        <p:nvSpPr>
          <p:cNvPr id="14" name="TextBox 13"/>
          <p:cNvSpPr txBox="1"/>
          <p:nvPr/>
        </p:nvSpPr>
        <p:spPr>
          <a:xfrm>
            <a:off x="1867382" y="517401"/>
            <a:ext cx="10324618"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Sample Visualization: MODIS Snow Cover</a:t>
            </a:r>
            <a:endParaRPr lang="en-US" sz="4000" dirty="0">
              <a:solidFill>
                <a:schemeClr val="bg1"/>
              </a:solidFill>
              <a:latin typeface="Century Gothic" panose="020B0502020202020204" pitchFamily="34" charset="0"/>
            </a:endParaRPr>
          </a:p>
        </p:txBody>
      </p:sp>
      <p:sp>
        <p:nvSpPr>
          <p:cNvPr id="34" name="TextBox 33"/>
          <p:cNvSpPr txBox="1"/>
          <p:nvPr/>
        </p:nvSpPr>
        <p:spPr>
          <a:xfrm>
            <a:off x="3522394" y="4606053"/>
            <a:ext cx="1853170" cy="1677693"/>
          </a:xfrm>
          <a:prstGeom prst="rect">
            <a:avLst/>
          </a:prstGeom>
          <a:solidFill>
            <a:srgbClr val="A3CCFF"/>
          </a:solidFill>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38" name="TextBox 37"/>
          <p:cNvSpPr txBox="1"/>
          <p:nvPr/>
        </p:nvSpPr>
        <p:spPr>
          <a:xfrm>
            <a:off x="2801256" y="4425901"/>
            <a:ext cx="119062" cy="131176"/>
          </a:xfrm>
          <a:prstGeom prst="rect">
            <a:avLst/>
          </a:prstGeom>
          <a:solidFill>
            <a:srgbClr val="87205E"/>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39" name="TextBox 38"/>
          <p:cNvSpPr txBox="1"/>
          <p:nvPr/>
        </p:nvSpPr>
        <p:spPr>
          <a:xfrm>
            <a:off x="2797902" y="4606053"/>
            <a:ext cx="119062" cy="131176"/>
          </a:xfrm>
          <a:prstGeom prst="rect">
            <a:avLst/>
          </a:prstGeom>
          <a:solidFill>
            <a:srgbClr val="E55252"/>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0" name="TextBox 39"/>
          <p:cNvSpPr txBox="1"/>
          <p:nvPr/>
        </p:nvSpPr>
        <p:spPr>
          <a:xfrm>
            <a:off x="2799675" y="4971658"/>
            <a:ext cx="119062" cy="131176"/>
          </a:xfrm>
          <a:prstGeom prst="rect">
            <a:avLst/>
          </a:prstGeom>
          <a:solidFill>
            <a:srgbClr val="1A3E66"/>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1" name="TextBox 40"/>
          <p:cNvSpPr txBox="1"/>
          <p:nvPr/>
        </p:nvSpPr>
        <p:spPr>
          <a:xfrm>
            <a:off x="2797902" y="4785917"/>
            <a:ext cx="119062" cy="131176"/>
          </a:xfrm>
          <a:prstGeom prst="rect">
            <a:avLst/>
          </a:prstGeom>
          <a:solidFill>
            <a:srgbClr val="E59C52"/>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2" name="TextBox 41"/>
          <p:cNvSpPr txBox="1"/>
          <p:nvPr/>
        </p:nvSpPr>
        <p:spPr>
          <a:xfrm>
            <a:off x="2797902" y="5151522"/>
            <a:ext cx="119062" cy="131176"/>
          </a:xfrm>
          <a:prstGeom prst="rect">
            <a:avLst/>
          </a:prstGeom>
          <a:solidFill>
            <a:srgbClr val="52E5E5"/>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3" name="TextBox 42"/>
          <p:cNvSpPr txBox="1"/>
          <p:nvPr/>
        </p:nvSpPr>
        <p:spPr>
          <a:xfrm>
            <a:off x="2797902" y="5332630"/>
            <a:ext cx="119062" cy="131176"/>
          </a:xfrm>
          <a:prstGeom prst="rect">
            <a:avLst/>
          </a:prstGeom>
          <a:solidFill>
            <a:srgbClr val="CBF7F7"/>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4" name="TextBox 43"/>
          <p:cNvSpPr txBox="1"/>
          <p:nvPr/>
        </p:nvSpPr>
        <p:spPr>
          <a:xfrm>
            <a:off x="2797902" y="5504988"/>
            <a:ext cx="119062" cy="131176"/>
          </a:xfrm>
          <a:prstGeom prst="rect">
            <a:avLst/>
          </a:prstGeom>
          <a:solidFill>
            <a:srgbClr val="FFFFFF"/>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6" name="TextBox 45"/>
          <p:cNvSpPr txBox="1"/>
          <p:nvPr/>
        </p:nvSpPr>
        <p:spPr>
          <a:xfrm>
            <a:off x="2671494" y="4797991"/>
            <a:ext cx="1701800" cy="1395905"/>
          </a:xfrm>
          <a:prstGeom prst="rect">
            <a:avLst/>
          </a:prstGeom>
          <a:solidFill>
            <a:srgbClr val="A3CCFF"/>
          </a:solidFill>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7" name="TextBox 46"/>
          <p:cNvSpPr txBox="1"/>
          <p:nvPr/>
        </p:nvSpPr>
        <p:spPr>
          <a:xfrm>
            <a:off x="2697918" y="4393636"/>
            <a:ext cx="1700220" cy="1754326"/>
          </a:xfrm>
          <a:prstGeom prst="rect">
            <a:avLst/>
          </a:prstGeom>
          <a:solidFill>
            <a:srgbClr val="FFFFFF"/>
          </a:solidFill>
          <a:ln>
            <a:solidFill>
              <a:srgbClr val="2A5F7F">
                <a:shade val="50000"/>
              </a:srgbClr>
            </a:solidFill>
          </a:ln>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-5.00%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-3.89%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-2.78%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-1.67%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-0.56%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0.56%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1.67%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2.78% change</a:t>
            </a:r>
          </a:p>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57070"/>
                </a:solidFill>
                <a:effectLst/>
                <a:uLnTx/>
                <a:uFillTx/>
                <a:latin typeface="Garamond"/>
                <a:ea typeface="+mn-ea"/>
                <a:cs typeface="+mn-cs"/>
              </a:rPr>
              <a:t>    3.89% change</a:t>
            </a:r>
          </a:p>
        </p:txBody>
      </p:sp>
      <p:sp>
        <p:nvSpPr>
          <p:cNvPr id="48" name="TextBox 47"/>
          <p:cNvSpPr txBox="1"/>
          <p:nvPr/>
        </p:nvSpPr>
        <p:spPr>
          <a:xfrm>
            <a:off x="2751367" y="4475781"/>
            <a:ext cx="119062" cy="131176"/>
          </a:xfrm>
          <a:prstGeom prst="rect">
            <a:avLst/>
          </a:prstGeom>
          <a:solidFill>
            <a:srgbClr val="5E1641"/>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49" name="TextBox 48"/>
          <p:cNvSpPr txBox="1"/>
          <p:nvPr/>
        </p:nvSpPr>
        <p:spPr>
          <a:xfrm>
            <a:off x="2751367" y="4668278"/>
            <a:ext cx="119062" cy="131176"/>
          </a:xfrm>
          <a:prstGeom prst="rect">
            <a:avLst/>
          </a:prstGeom>
          <a:solidFill>
            <a:srgbClr val="87205E"/>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0" name="TextBox 49"/>
          <p:cNvSpPr txBox="1"/>
          <p:nvPr/>
        </p:nvSpPr>
        <p:spPr>
          <a:xfrm>
            <a:off x="2754721" y="4858962"/>
            <a:ext cx="119062" cy="131176"/>
          </a:xfrm>
          <a:prstGeom prst="rect">
            <a:avLst/>
          </a:prstGeom>
          <a:solidFill>
            <a:srgbClr val="87205E"/>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1" name="TextBox 50"/>
          <p:cNvSpPr txBox="1"/>
          <p:nvPr/>
        </p:nvSpPr>
        <p:spPr>
          <a:xfrm>
            <a:off x="2751367" y="5039114"/>
            <a:ext cx="119062" cy="131176"/>
          </a:xfrm>
          <a:prstGeom prst="rect">
            <a:avLst/>
          </a:prstGeom>
          <a:solidFill>
            <a:srgbClr val="E55252"/>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2" name="TextBox 51"/>
          <p:cNvSpPr txBox="1"/>
          <p:nvPr/>
        </p:nvSpPr>
        <p:spPr>
          <a:xfrm>
            <a:off x="2753140" y="5404719"/>
            <a:ext cx="119062" cy="131176"/>
          </a:xfrm>
          <a:prstGeom prst="rect">
            <a:avLst/>
          </a:prstGeom>
          <a:solidFill>
            <a:srgbClr val="1A3E66"/>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3" name="TextBox 52"/>
          <p:cNvSpPr txBox="1"/>
          <p:nvPr/>
        </p:nvSpPr>
        <p:spPr>
          <a:xfrm>
            <a:off x="2751367" y="5218978"/>
            <a:ext cx="119062" cy="131176"/>
          </a:xfrm>
          <a:prstGeom prst="rect">
            <a:avLst/>
          </a:prstGeom>
          <a:solidFill>
            <a:srgbClr val="E59C52"/>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4" name="TextBox 53"/>
          <p:cNvSpPr txBox="1"/>
          <p:nvPr/>
        </p:nvSpPr>
        <p:spPr>
          <a:xfrm>
            <a:off x="2751367" y="5584583"/>
            <a:ext cx="119062" cy="131176"/>
          </a:xfrm>
          <a:prstGeom prst="rect">
            <a:avLst/>
          </a:prstGeom>
          <a:solidFill>
            <a:srgbClr val="52E5E5"/>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5" name="TextBox 54"/>
          <p:cNvSpPr txBox="1"/>
          <p:nvPr/>
        </p:nvSpPr>
        <p:spPr>
          <a:xfrm>
            <a:off x="2751367" y="5765691"/>
            <a:ext cx="119062" cy="131176"/>
          </a:xfrm>
          <a:prstGeom prst="rect">
            <a:avLst/>
          </a:prstGeom>
          <a:solidFill>
            <a:srgbClr val="CBF7F7"/>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56" name="TextBox 55"/>
          <p:cNvSpPr txBox="1"/>
          <p:nvPr/>
        </p:nvSpPr>
        <p:spPr>
          <a:xfrm>
            <a:off x="2751367" y="5938049"/>
            <a:ext cx="119062" cy="131176"/>
          </a:xfrm>
          <a:prstGeom prst="rect">
            <a:avLst/>
          </a:prstGeom>
          <a:solidFill>
            <a:srgbClr val="FFFFFF"/>
          </a:solidFill>
          <a:ln>
            <a:solidFill>
              <a:srgbClr val="44546A"/>
            </a:solidFill>
          </a:ln>
        </p:spPr>
        <p:txBody>
          <a:bodyPr wrap="square" rtlCol="0">
            <a:spAutoFit/>
          </a:bodyPr>
          <a:lstStyle/>
          <a:p>
            <a:pPr defTabSz="3072384"/>
            <a:endParaRPr lang="en-US" sz="6048" kern="1200" dirty="0">
              <a:solidFill>
                <a:srgbClr val="767171"/>
              </a:solidFill>
              <a:latin typeface="Garamond"/>
              <a:ea typeface="+mn-ea"/>
              <a:cs typeface="+mn-cs"/>
            </a:endParaRPr>
          </a:p>
        </p:txBody>
      </p:sp>
      <p:sp>
        <p:nvSpPr>
          <p:cNvPr id="16" name="TextBox 15"/>
          <p:cNvSpPr txBox="1"/>
          <p:nvPr/>
        </p:nvSpPr>
        <p:spPr>
          <a:xfrm>
            <a:off x="2671494" y="3941364"/>
            <a:ext cx="2373745" cy="677108"/>
          </a:xfrm>
          <a:prstGeom prst="rect">
            <a:avLst/>
          </a:prstGeom>
          <a:noFill/>
        </p:spPr>
        <p:txBody>
          <a:bodyPr wrap="square" rtlCol="0">
            <a:spAutoFit/>
          </a:bodyPr>
          <a:lstStyle/>
          <a:p>
            <a:r>
              <a:rPr lang="en-US" sz="1200" b="1" dirty="0" smtClean="0">
                <a:solidFill>
                  <a:srgbClr val="757070"/>
                </a:solidFill>
                <a:latin typeface="Century Gothic" panose="020B0502020202020204" pitchFamily="34" charset="0"/>
              </a:rPr>
              <a:t>August </a:t>
            </a:r>
            <a:r>
              <a:rPr lang="en-US" sz="1200" b="1" dirty="0">
                <a:solidFill>
                  <a:srgbClr val="757070"/>
                </a:solidFill>
                <a:latin typeface="Century Gothic" panose="020B0502020202020204" pitchFamily="34" charset="0"/>
              </a:rPr>
              <a:t>2016 vs August Average (2001-2016)</a:t>
            </a:r>
            <a:endParaRPr lang="en-US" sz="1200" dirty="0">
              <a:solidFill>
                <a:srgbClr val="757070"/>
              </a:solidFill>
              <a:latin typeface="Century Gothic" panose="020B0502020202020204" pitchFamily="34" charset="0"/>
            </a:endParaRPr>
          </a:p>
          <a:p>
            <a:endParaRPr lang="en-US" dirty="0">
              <a:solidFill>
                <a:srgbClr val="75707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Shape 235"/>
          <p:cNvSpPr txBox="1"/>
          <p:nvPr/>
        </p:nvSpPr>
        <p:spPr>
          <a:xfrm>
            <a:off x="4307096" y="6341077"/>
            <a:ext cx="755112" cy="504490"/>
          </a:xfrm>
          <a:prstGeom prst="rect">
            <a:avLst/>
          </a:prstGeom>
          <a:noFill/>
          <a:ln>
            <a:noFill/>
          </a:ln>
        </p:spPr>
        <p:txBody>
          <a:bodyPr lIns="91425" tIns="91425" rIns="91425" bIns="91425" anchor="t" anchorCtr="0">
            <a:noAutofit/>
          </a:bodyPr>
          <a:lstStyle/>
          <a:p>
            <a:pPr lvl="0">
              <a:spcBef>
                <a:spcPts val="0"/>
              </a:spcBef>
              <a:buNone/>
            </a:pPr>
            <a:r>
              <a:rPr lang="en-US" sz="1800" dirty="0" smtClean="0">
                <a:solidFill>
                  <a:srgbClr val="757070"/>
                </a:solidFill>
                <a:latin typeface="Century Gothic" panose="020B0502020202020204" pitchFamily="34" charset="0"/>
              </a:rPr>
              <a:t>2002</a:t>
            </a:r>
            <a:endParaRPr lang="en-US" sz="1800" dirty="0">
              <a:solidFill>
                <a:srgbClr val="757070"/>
              </a:solidFill>
              <a:latin typeface="Century Gothic" panose="020B0502020202020204" pitchFamily="34" charset="0"/>
            </a:endParaRPr>
          </a:p>
        </p:txBody>
      </p:sp>
      <p:sp>
        <p:nvSpPr>
          <p:cNvPr id="15" name="TextBox 14"/>
          <p:cNvSpPr txBox="1"/>
          <p:nvPr/>
        </p:nvSpPr>
        <p:spPr>
          <a:xfrm>
            <a:off x="2001971" y="440968"/>
            <a:ext cx="1032461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Sample Visualization: Snow Water Equivalent</a:t>
            </a:r>
            <a:endParaRPr lang="en-US" sz="3600" dirty="0">
              <a:solidFill>
                <a:schemeClr val="bg1"/>
              </a:solidFill>
              <a:latin typeface="Century Gothic" panose="020B0502020202020204" pitchFamily="34" charset="0"/>
            </a:endParaRPr>
          </a:p>
        </p:txBody>
      </p:sp>
      <p:grpSp>
        <p:nvGrpSpPr>
          <p:cNvPr id="3" name="Group 2"/>
          <p:cNvGrpSpPr/>
          <p:nvPr/>
        </p:nvGrpSpPr>
        <p:grpSpPr>
          <a:xfrm>
            <a:off x="3152612" y="1333789"/>
            <a:ext cx="6105442" cy="5007288"/>
            <a:chOff x="3091356" y="1333789"/>
            <a:chExt cx="6105442" cy="5007288"/>
          </a:xfrm>
        </p:grpSpPr>
        <p:pic>
          <p:nvPicPr>
            <p:cNvPr id="8" name="Shape 232"/>
            <p:cNvPicPr preferRelativeResize="0"/>
            <p:nvPr/>
          </p:nvPicPr>
          <p:blipFill rotWithShape="1">
            <a:blip r:embed="rId3">
              <a:alphaModFix/>
            </a:blip>
            <a:srcRect b="93038"/>
            <a:stretch/>
          </p:blipFill>
          <p:spPr>
            <a:xfrm>
              <a:off x="3091546" y="1333789"/>
              <a:ext cx="6105252" cy="358437"/>
            </a:xfrm>
            <a:prstGeom prst="rect">
              <a:avLst/>
            </a:prstGeom>
            <a:noFill/>
            <a:ln>
              <a:solidFill>
                <a:srgbClr val="44546A"/>
              </a:solidFill>
            </a:ln>
          </p:spPr>
        </p:pic>
        <p:pic>
          <p:nvPicPr>
            <p:cNvPr id="11" name="Picture 10"/>
            <p:cNvPicPr>
              <a:picLocks/>
            </p:cNvPicPr>
            <p:nvPr/>
          </p:nvPicPr>
          <p:blipFill rotWithShape="1">
            <a:blip r:embed="rId4">
              <a:extLst>
                <a:ext uri="{28A0092B-C50C-407E-A947-70E740481C1C}">
                  <a14:useLocalDpi xmlns:a14="http://schemas.microsoft.com/office/drawing/2010/main" val="0"/>
                </a:ext>
              </a:extLst>
            </a:blip>
            <a:srcRect t="1874"/>
            <a:stretch/>
          </p:blipFill>
          <p:spPr>
            <a:xfrm>
              <a:off x="3091356" y="1692226"/>
              <a:ext cx="3064081" cy="4648851"/>
            </a:xfrm>
            <a:prstGeom prst="rect">
              <a:avLst/>
            </a:prstGeom>
            <a:ln>
              <a:solidFill>
                <a:srgbClr val="44546A"/>
              </a:solidFill>
            </a:ln>
          </p:spPr>
        </p:pic>
        <p:pic>
          <p:nvPicPr>
            <p:cNvPr id="18" name="Picture 17"/>
            <p:cNvPicPr>
              <a:picLocks/>
            </p:cNvPicPr>
            <p:nvPr/>
          </p:nvPicPr>
          <p:blipFill rotWithShape="1">
            <a:blip r:embed="rId5">
              <a:extLst>
                <a:ext uri="{28A0092B-C50C-407E-A947-70E740481C1C}">
                  <a14:useLocalDpi xmlns:a14="http://schemas.microsoft.com/office/drawing/2010/main" val="0"/>
                </a:ext>
              </a:extLst>
            </a:blip>
            <a:srcRect r="1499"/>
            <a:stretch/>
          </p:blipFill>
          <p:spPr>
            <a:xfrm>
              <a:off x="6155437" y="1686781"/>
              <a:ext cx="3032269" cy="4654296"/>
            </a:xfrm>
            <a:prstGeom prst="rect">
              <a:avLst/>
            </a:prstGeom>
            <a:ln>
              <a:solidFill>
                <a:srgbClr val="44546A"/>
              </a:solidFill>
            </a:ln>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4358" y="4143839"/>
              <a:ext cx="1025662" cy="580413"/>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1" y="4143681"/>
              <a:ext cx="1016000" cy="580571"/>
            </a:xfrm>
            <a:prstGeom prst="rect">
              <a:avLst/>
            </a:prstGeom>
          </p:spPr>
        </p:pic>
      </p:grpSp>
      <p:sp>
        <p:nvSpPr>
          <p:cNvPr id="4" name="TextBox 3"/>
          <p:cNvSpPr txBox="1"/>
          <p:nvPr/>
        </p:nvSpPr>
        <p:spPr>
          <a:xfrm>
            <a:off x="9231276" y="5625461"/>
            <a:ext cx="582211" cy="307777"/>
          </a:xfrm>
          <a:prstGeom prst="rect">
            <a:avLst/>
          </a:prstGeom>
          <a:noFill/>
        </p:spPr>
        <p:txBody>
          <a:bodyPr wrap="none" rtlCol="0">
            <a:spAutoFit/>
          </a:bodyPr>
          <a:lstStyle/>
          <a:p>
            <a:r>
              <a:rPr lang="en-US" dirty="0" smtClean="0">
                <a:solidFill>
                  <a:srgbClr val="757070"/>
                </a:solidFill>
              </a:rPr>
              <a:t>0mm</a:t>
            </a:r>
            <a:endParaRPr lang="en-US" dirty="0">
              <a:solidFill>
                <a:srgbClr val="757070"/>
              </a:solidFill>
            </a:endParaRPr>
          </a:p>
        </p:txBody>
      </p:sp>
      <p:sp>
        <p:nvSpPr>
          <p:cNvPr id="13" name="TextBox 12"/>
          <p:cNvSpPr txBox="1"/>
          <p:nvPr/>
        </p:nvSpPr>
        <p:spPr>
          <a:xfrm>
            <a:off x="11510403" y="5618076"/>
            <a:ext cx="681597" cy="307777"/>
          </a:xfrm>
          <a:prstGeom prst="rect">
            <a:avLst/>
          </a:prstGeom>
          <a:noFill/>
        </p:spPr>
        <p:txBody>
          <a:bodyPr wrap="none" rtlCol="0">
            <a:spAutoFit/>
          </a:bodyPr>
          <a:lstStyle/>
          <a:p>
            <a:r>
              <a:rPr lang="en-US" dirty="0" smtClean="0">
                <a:solidFill>
                  <a:srgbClr val="757070"/>
                </a:solidFill>
              </a:rPr>
              <a:t>40mm</a:t>
            </a:r>
            <a:endParaRPr lang="en-US" dirty="0">
              <a:solidFill>
                <a:srgbClr val="757070"/>
              </a:solidFill>
            </a:endParaRPr>
          </a:p>
        </p:txBody>
      </p:sp>
      <p:grpSp>
        <p:nvGrpSpPr>
          <p:cNvPr id="10" name="Group 9"/>
          <p:cNvGrpSpPr/>
          <p:nvPr/>
        </p:nvGrpSpPr>
        <p:grpSpPr>
          <a:xfrm>
            <a:off x="9291736" y="5925853"/>
            <a:ext cx="2792458" cy="293610"/>
            <a:chOff x="9247142" y="5909546"/>
            <a:chExt cx="2792458" cy="293610"/>
          </a:xfrm>
        </p:grpSpPr>
        <p:pic>
          <p:nvPicPr>
            <p:cNvPr id="2" name="Picture 1"/>
            <p:cNvPicPr>
              <a:picLocks noChangeAspect="1"/>
            </p:cNvPicPr>
            <p:nvPr/>
          </p:nvPicPr>
          <p:blipFill>
            <a:blip r:embed="rId8"/>
            <a:stretch>
              <a:fillRect/>
            </a:stretch>
          </p:blipFill>
          <p:spPr>
            <a:xfrm>
              <a:off x="9247142" y="5909546"/>
              <a:ext cx="2792458" cy="293610"/>
            </a:xfrm>
            <a:prstGeom prst="rect">
              <a:avLst/>
            </a:prstGeom>
          </p:spPr>
        </p:pic>
        <p:sp>
          <p:nvSpPr>
            <p:cNvPr id="5" name="Rectangle 4"/>
            <p:cNvSpPr/>
            <p:nvPr/>
          </p:nvSpPr>
          <p:spPr>
            <a:xfrm>
              <a:off x="9344025" y="5953125"/>
              <a:ext cx="2669381" cy="2095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655037" y="5305838"/>
            <a:ext cx="2047355" cy="307777"/>
          </a:xfrm>
          <a:prstGeom prst="rect">
            <a:avLst/>
          </a:prstGeom>
          <a:noFill/>
        </p:spPr>
        <p:txBody>
          <a:bodyPr wrap="none" rtlCol="0">
            <a:spAutoFit/>
          </a:bodyPr>
          <a:lstStyle/>
          <a:p>
            <a:r>
              <a:rPr lang="en-US" dirty="0" smtClean="0">
                <a:solidFill>
                  <a:srgbClr val="757070"/>
                </a:solidFill>
              </a:rPr>
              <a:t>Snow Water Equivalent</a:t>
            </a:r>
            <a:endParaRPr lang="en-US" dirty="0">
              <a:solidFill>
                <a:srgbClr val="757070"/>
              </a:solidFill>
            </a:endParaRPr>
          </a:p>
        </p:txBody>
      </p:sp>
      <p:sp>
        <p:nvSpPr>
          <p:cNvPr id="16" name="Shape 235"/>
          <p:cNvSpPr txBox="1"/>
          <p:nvPr/>
        </p:nvSpPr>
        <p:spPr>
          <a:xfrm>
            <a:off x="7206591" y="6341077"/>
            <a:ext cx="1052472" cy="504490"/>
          </a:xfrm>
          <a:prstGeom prst="rect">
            <a:avLst/>
          </a:prstGeom>
          <a:noFill/>
          <a:ln>
            <a:noFill/>
          </a:ln>
        </p:spPr>
        <p:txBody>
          <a:bodyPr lIns="91425" tIns="91425" rIns="91425" bIns="91425" anchor="t" anchorCtr="0">
            <a:noAutofit/>
          </a:bodyPr>
          <a:lstStyle/>
          <a:p>
            <a:pPr lvl="0">
              <a:spcBef>
                <a:spcPts val="0"/>
              </a:spcBef>
              <a:buNone/>
            </a:pPr>
            <a:r>
              <a:rPr lang="en-US" sz="1800" dirty="0" smtClean="0">
                <a:solidFill>
                  <a:srgbClr val="757070"/>
                </a:solidFill>
                <a:latin typeface="Century Gothic" panose="020B0502020202020204" pitchFamily="34" charset="0"/>
              </a:rPr>
              <a:t>2016</a:t>
            </a:r>
            <a:endParaRPr lang="en-US" sz="1800" dirty="0">
              <a:solidFill>
                <a:srgbClr val="757070"/>
              </a:solidFill>
              <a:latin typeface="Century Gothic" panose="020B0502020202020204" pitchFamily="34" charset="0"/>
            </a:endParaRPr>
          </a:p>
        </p:txBody>
      </p:sp>
    </p:spTree>
    <p:extLst>
      <p:ext uri="{BB962C8B-B14F-4D97-AF65-F5344CB8AC3E}">
        <p14:creationId xmlns:p14="http://schemas.microsoft.com/office/powerpoint/2010/main" val="3096994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3" name="Group 2"/>
          <p:cNvGrpSpPr/>
          <p:nvPr/>
        </p:nvGrpSpPr>
        <p:grpSpPr>
          <a:xfrm>
            <a:off x="11692" y="2211116"/>
            <a:ext cx="4388858" cy="2867197"/>
            <a:chOff x="11692" y="2211116"/>
            <a:chExt cx="4388858" cy="2867197"/>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327" t="8659" r="10228" b="5057"/>
            <a:stretch/>
          </p:blipFill>
          <p:spPr>
            <a:xfrm>
              <a:off x="66675" y="2247900"/>
              <a:ext cx="4333875" cy="2676525"/>
            </a:xfrm>
            <a:prstGeom prst="rect">
              <a:avLst/>
            </a:prstGeom>
          </p:spPr>
        </p:pic>
        <p:sp>
          <p:nvSpPr>
            <p:cNvPr id="2" name="TextBox 1"/>
            <p:cNvSpPr txBox="1"/>
            <p:nvPr/>
          </p:nvSpPr>
          <p:spPr>
            <a:xfrm>
              <a:off x="2047875" y="4770536"/>
              <a:ext cx="619080" cy="307777"/>
            </a:xfrm>
            <a:prstGeom prst="rect">
              <a:avLst/>
            </a:prstGeom>
            <a:solidFill>
              <a:schemeClr val="bg1"/>
            </a:solidFill>
          </p:spPr>
          <p:txBody>
            <a:bodyPr wrap="none" rtlCol="0">
              <a:spAutoFit/>
            </a:bodyPr>
            <a:lstStyle/>
            <a:p>
              <a:r>
                <a:rPr lang="en-US" dirty="0" smtClean="0">
                  <a:solidFill>
                    <a:srgbClr val="757070"/>
                  </a:solidFill>
                  <a:latin typeface="Century Gothic" panose="020B0502020202020204" pitchFamily="34" charset="0"/>
                </a:rPr>
                <a:t>Date</a:t>
              </a:r>
              <a:endParaRPr lang="en-US" dirty="0">
                <a:solidFill>
                  <a:srgbClr val="757070"/>
                </a:solidFill>
                <a:latin typeface="Century Gothic" panose="020B0502020202020204" pitchFamily="34" charset="0"/>
              </a:endParaRPr>
            </a:p>
          </p:txBody>
        </p:sp>
        <p:sp>
          <p:nvSpPr>
            <p:cNvPr id="11" name="TextBox 10"/>
            <p:cNvSpPr txBox="1"/>
            <p:nvPr/>
          </p:nvSpPr>
          <p:spPr>
            <a:xfrm rot="16200000">
              <a:off x="-571961" y="3432274"/>
              <a:ext cx="1475084" cy="307777"/>
            </a:xfrm>
            <a:prstGeom prst="rect">
              <a:avLst/>
            </a:prstGeom>
            <a:solidFill>
              <a:schemeClr val="bg1"/>
            </a:solidFill>
          </p:spPr>
          <p:txBody>
            <a:bodyPr wrap="none" rtlCol="0">
              <a:spAutoFit/>
            </a:bodyPr>
            <a:lstStyle/>
            <a:p>
              <a:r>
                <a:rPr lang="en-US" dirty="0" smtClean="0">
                  <a:solidFill>
                    <a:srgbClr val="757070"/>
                  </a:solidFill>
                  <a:latin typeface="Century Gothic" panose="020B0502020202020204" pitchFamily="34" charset="0"/>
                </a:rPr>
                <a:t>SM (m^3/m^3)</a:t>
              </a:r>
              <a:endParaRPr lang="en-US" dirty="0">
                <a:solidFill>
                  <a:srgbClr val="757070"/>
                </a:solidFill>
                <a:latin typeface="Century Gothic" panose="020B0502020202020204" pitchFamily="34" charset="0"/>
              </a:endParaRPr>
            </a:p>
          </p:txBody>
        </p:sp>
        <p:sp>
          <p:nvSpPr>
            <p:cNvPr id="12" name="TextBox 11"/>
            <p:cNvSpPr txBox="1"/>
            <p:nvPr/>
          </p:nvSpPr>
          <p:spPr>
            <a:xfrm>
              <a:off x="577657" y="4524464"/>
              <a:ext cx="479618"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04-15</a:t>
              </a:r>
              <a:endParaRPr lang="en-US" sz="900" dirty="0">
                <a:solidFill>
                  <a:srgbClr val="757070"/>
                </a:solidFill>
                <a:latin typeface="Century Gothic" panose="020B0502020202020204" pitchFamily="34" charset="0"/>
              </a:endParaRPr>
            </a:p>
          </p:txBody>
        </p:sp>
        <p:sp>
          <p:nvSpPr>
            <p:cNvPr id="13" name="TextBox 12"/>
            <p:cNvSpPr txBox="1"/>
            <p:nvPr/>
          </p:nvSpPr>
          <p:spPr>
            <a:xfrm>
              <a:off x="1325893" y="4524464"/>
              <a:ext cx="479618"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07-15</a:t>
              </a:r>
              <a:endParaRPr lang="en-US" sz="900" dirty="0">
                <a:solidFill>
                  <a:srgbClr val="757070"/>
                </a:solidFill>
                <a:latin typeface="Century Gothic" panose="020B0502020202020204" pitchFamily="34" charset="0"/>
              </a:endParaRPr>
            </a:p>
          </p:txBody>
        </p:sp>
        <p:sp>
          <p:nvSpPr>
            <p:cNvPr id="14" name="TextBox 13"/>
            <p:cNvSpPr txBox="1"/>
            <p:nvPr/>
          </p:nvSpPr>
          <p:spPr>
            <a:xfrm>
              <a:off x="1993803" y="4524464"/>
              <a:ext cx="479618"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10-15</a:t>
              </a:r>
              <a:endParaRPr lang="en-US" sz="900" dirty="0">
                <a:solidFill>
                  <a:srgbClr val="757070"/>
                </a:solidFill>
                <a:latin typeface="Century Gothic" panose="020B0502020202020204" pitchFamily="34" charset="0"/>
              </a:endParaRPr>
            </a:p>
          </p:txBody>
        </p:sp>
        <p:sp>
          <p:nvSpPr>
            <p:cNvPr id="15" name="TextBox 14"/>
            <p:cNvSpPr txBox="1"/>
            <p:nvPr/>
          </p:nvSpPr>
          <p:spPr>
            <a:xfrm>
              <a:off x="2761779" y="4524464"/>
              <a:ext cx="479618"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01-16</a:t>
              </a:r>
              <a:endParaRPr lang="en-US" sz="900" dirty="0">
                <a:solidFill>
                  <a:srgbClr val="757070"/>
                </a:solidFill>
                <a:latin typeface="Century Gothic" panose="020B0502020202020204" pitchFamily="34" charset="0"/>
              </a:endParaRPr>
            </a:p>
          </p:txBody>
        </p:sp>
        <p:sp>
          <p:nvSpPr>
            <p:cNvPr id="16" name="TextBox 15"/>
            <p:cNvSpPr txBox="1"/>
            <p:nvPr/>
          </p:nvSpPr>
          <p:spPr>
            <a:xfrm>
              <a:off x="3477117" y="4524464"/>
              <a:ext cx="479618"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04-16</a:t>
              </a:r>
            </a:p>
          </p:txBody>
        </p:sp>
        <p:sp>
          <p:nvSpPr>
            <p:cNvPr id="17" name="TextBox 16"/>
            <p:cNvSpPr txBox="1"/>
            <p:nvPr/>
          </p:nvSpPr>
          <p:spPr>
            <a:xfrm>
              <a:off x="239593" y="4293632"/>
              <a:ext cx="473206"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0.000</a:t>
              </a:r>
            </a:p>
          </p:txBody>
        </p:sp>
        <p:sp>
          <p:nvSpPr>
            <p:cNvPr id="18" name="TextBox 17"/>
            <p:cNvSpPr txBox="1"/>
            <p:nvPr/>
          </p:nvSpPr>
          <p:spPr>
            <a:xfrm>
              <a:off x="262239" y="3916575"/>
              <a:ext cx="473206"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0.125</a:t>
              </a:r>
            </a:p>
          </p:txBody>
        </p:sp>
        <p:sp>
          <p:nvSpPr>
            <p:cNvPr id="19" name="TextBox 18"/>
            <p:cNvSpPr txBox="1"/>
            <p:nvPr/>
          </p:nvSpPr>
          <p:spPr>
            <a:xfrm>
              <a:off x="262239" y="3395618"/>
              <a:ext cx="473206"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0.250</a:t>
              </a:r>
            </a:p>
          </p:txBody>
        </p:sp>
        <p:sp>
          <p:nvSpPr>
            <p:cNvPr id="20" name="TextBox 19"/>
            <p:cNvSpPr txBox="1"/>
            <p:nvPr/>
          </p:nvSpPr>
          <p:spPr>
            <a:xfrm>
              <a:off x="271423" y="2924518"/>
              <a:ext cx="473206"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0.375</a:t>
              </a:r>
            </a:p>
          </p:txBody>
        </p:sp>
        <p:sp>
          <p:nvSpPr>
            <p:cNvPr id="21" name="TextBox 20"/>
            <p:cNvSpPr txBox="1"/>
            <p:nvPr/>
          </p:nvSpPr>
          <p:spPr>
            <a:xfrm>
              <a:off x="263128" y="2450457"/>
              <a:ext cx="473206" cy="230832"/>
            </a:xfrm>
            <a:prstGeom prst="rect">
              <a:avLst/>
            </a:prstGeom>
            <a:solidFill>
              <a:schemeClr val="bg1"/>
            </a:solidFill>
          </p:spPr>
          <p:txBody>
            <a:bodyPr wrap="none" rtlCol="0">
              <a:spAutoFit/>
            </a:bodyPr>
            <a:lstStyle/>
            <a:p>
              <a:r>
                <a:rPr lang="en-US" sz="900" dirty="0" smtClean="0">
                  <a:solidFill>
                    <a:srgbClr val="757070"/>
                  </a:solidFill>
                  <a:latin typeface="Century Gothic" panose="020B0502020202020204" pitchFamily="34" charset="0"/>
                </a:rPr>
                <a:t>0.500</a:t>
              </a:r>
            </a:p>
          </p:txBody>
        </p:sp>
        <p:sp>
          <p:nvSpPr>
            <p:cNvPr id="23" name="TextBox 22"/>
            <p:cNvSpPr txBox="1"/>
            <p:nvPr/>
          </p:nvSpPr>
          <p:spPr>
            <a:xfrm>
              <a:off x="737204" y="2211116"/>
              <a:ext cx="2162772" cy="307777"/>
            </a:xfrm>
            <a:prstGeom prst="rect">
              <a:avLst/>
            </a:prstGeom>
            <a:solidFill>
              <a:schemeClr val="bg1"/>
            </a:solidFill>
          </p:spPr>
          <p:txBody>
            <a:bodyPr wrap="none" rtlCol="0">
              <a:spAutoFit/>
            </a:bodyPr>
            <a:lstStyle/>
            <a:p>
              <a:r>
                <a:rPr lang="en-US" dirty="0" smtClean="0">
                  <a:solidFill>
                    <a:srgbClr val="757070"/>
                  </a:solidFill>
                  <a:latin typeface="Century Gothic" panose="020B0502020202020204" pitchFamily="34" charset="0"/>
                </a:rPr>
                <a:t>Soil Moisture Over Time</a:t>
              </a:r>
              <a:endParaRPr lang="en-US" dirty="0">
                <a:solidFill>
                  <a:srgbClr val="757070"/>
                </a:solidFill>
                <a:latin typeface="Century Gothic" panose="020B0502020202020204" pitchFamily="34" charset="0"/>
              </a:endParaRPr>
            </a:p>
          </p:txBody>
        </p:sp>
      </p:grpSp>
      <p:sp>
        <p:nvSpPr>
          <p:cNvPr id="231" name="Shape 231"/>
          <p:cNvSpPr txBox="1">
            <a:spLocks noGrp="1"/>
          </p:cNvSpPr>
          <p:nvPr>
            <p:ph type="body" idx="1"/>
          </p:nvPr>
        </p:nvSpPr>
        <p:spPr>
          <a:xfrm>
            <a:off x="2501714" y="388293"/>
            <a:ext cx="9081537" cy="736771"/>
          </a:xfrm>
          <a:prstGeom prst="rect">
            <a:avLst/>
          </a:prstGeom>
        </p:spPr>
        <p:txBody>
          <a:bodyPr lIns="91425" tIns="91425" rIns="91425" bIns="91425" anchor="t" anchorCtr="0">
            <a:noAutofit/>
          </a:bodyPr>
          <a:lstStyle/>
          <a:p>
            <a:pPr lvl="0">
              <a:spcBef>
                <a:spcPts val="0"/>
              </a:spcBef>
              <a:buNone/>
            </a:pPr>
            <a:r>
              <a:rPr lang="en-US" sz="4000" dirty="0">
                <a:solidFill>
                  <a:schemeClr val="bg1"/>
                </a:solidFill>
              </a:rPr>
              <a:t>Sample </a:t>
            </a:r>
            <a:r>
              <a:rPr lang="en-US" sz="4000" dirty="0" smtClean="0">
                <a:solidFill>
                  <a:schemeClr val="bg1"/>
                </a:solidFill>
              </a:rPr>
              <a:t>Visualization: Soil Moisture</a:t>
            </a:r>
            <a:endParaRPr lang="en-US" sz="40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799" y="1320568"/>
            <a:ext cx="7872105" cy="4983309"/>
          </a:xfrm>
          <a:prstGeom prst="rect">
            <a:avLst/>
          </a:prstGeom>
          <a:ln>
            <a:solidFill>
              <a:srgbClr val="44546A"/>
            </a:solidFill>
          </a:ln>
        </p:spPr>
      </p:pic>
      <p:sp>
        <p:nvSpPr>
          <p:cNvPr id="6" name="TextBox 5"/>
          <p:cNvSpPr txBox="1"/>
          <p:nvPr/>
        </p:nvSpPr>
        <p:spPr>
          <a:xfrm>
            <a:off x="10569597" y="1365724"/>
            <a:ext cx="1597307" cy="307777"/>
          </a:xfrm>
          <a:prstGeom prst="rect">
            <a:avLst/>
          </a:prstGeom>
          <a:solidFill>
            <a:srgbClr val="F1F1F1"/>
          </a:solidFill>
        </p:spPr>
        <p:txBody>
          <a:bodyPr wrap="square" rtlCol="0">
            <a:spAutoFit/>
          </a:bodyPr>
          <a:lstStyle/>
          <a:p>
            <a:endParaRPr lang="en-US" dirty="0"/>
          </a:p>
        </p:txBody>
      </p:sp>
      <p:sp>
        <p:nvSpPr>
          <p:cNvPr id="10" name="Shape 235"/>
          <p:cNvSpPr txBox="1"/>
          <p:nvPr/>
        </p:nvSpPr>
        <p:spPr>
          <a:xfrm>
            <a:off x="4925466" y="6320824"/>
            <a:ext cx="6495169" cy="460893"/>
          </a:xfrm>
          <a:prstGeom prst="rect">
            <a:avLst/>
          </a:prstGeom>
          <a:noFill/>
          <a:ln>
            <a:noFill/>
          </a:ln>
        </p:spPr>
        <p:txBody>
          <a:bodyPr lIns="91425" tIns="91425" rIns="91425" bIns="91425" anchor="t" anchorCtr="0">
            <a:noAutofit/>
          </a:bodyPr>
          <a:lstStyle/>
          <a:p>
            <a:pPr lvl="0">
              <a:spcBef>
                <a:spcPts val="0"/>
              </a:spcBef>
              <a:buNone/>
            </a:pPr>
            <a:r>
              <a:rPr lang="en-US" sz="1800" dirty="0" smtClean="0">
                <a:solidFill>
                  <a:srgbClr val="757070"/>
                </a:solidFill>
                <a:latin typeface="Century Gothic" panose="020B0502020202020204" pitchFamily="34" charset="0"/>
              </a:rPr>
              <a:t>SMAP Soil Moisture with Soil Moisture Over Time Graph</a:t>
            </a:r>
            <a:endParaRPr lang="en-US" sz="1800" dirty="0">
              <a:solidFill>
                <a:srgbClr val="757070"/>
              </a:solidFill>
              <a:latin typeface="Century Gothic" panose="020B0502020202020204" pitchFamily="34" charset="0"/>
            </a:endParaRPr>
          </a:p>
        </p:txBody>
      </p:sp>
      <p:cxnSp>
        <p:nvCxnSpPr>
          <p:cNvPr id="9" name="Straight Arrow Connector 8"/>
          <p:cNvCxnSpPr/>
          <p:nvPr/>
        </p:nvCxnSpPr>
        <p:spPr>
          <a:xfrm flipH="1">
            <a:off x="4016415" y="3449255"/>
            <a:ext cx="1106117" cy="28194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948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108200" y="1294645"/>
            <a:ext cx="5648400" cy="1210915"/>
          </a:xfrm>
          <a:prstGeom prst="rect">
            <a:avLst/>
          </a:prstGeom>
          <a:noFill/>
          <a:ln>
            <a:noFill/>
          </a:ln>
        </p:spPr>
        <p:txBody>
          <a:bodyPr lIns="91425" tIns="45700" rIns="91425" bIns="45700" anchor="ctr" anchorCtr="0">
            <a:noAutofit/>
          </a:bodyPr>
          <a:lstStyle/>
          <a:p>
            <a:pPr marL="0" marR="0" lvl="0" indent="0" algn="l" rtl="0">
              <a:lnSpc>
                <a:spcPct val="80000"/>
              </a:lnSpc>
              <a:spcBef>
                <a:spcPts val="1000"/>
              </a:spcBef>
              <a:buClr>
                <a:srgbClr val="757070"/>
              </a:buClr>
              <a:buSzPct val="25000"/>
              <a:buFont typeface="Arial"/>
              <a:buNone/>
            </a:pPr>
            <a:r>
              <a:rPr lang="en-US" b="1" dirty="0">
                <a:solidFill>
                  <a:srgbClr val="757070"/>
                </a:solidFill>
              </a:rPr>
              <a:t>Advantages</a:t>
            </a:r>
          </a:p>
          <a:p>
            <a:pPr marL="342900" lvl="0" indent="-342900">
              <a:spcBef>
                <a:spcPts val="200"/>
              </a:spcBef>
              <a:buClr>
                <a:srgbClr val="5B9BD5"/>
              </a:buClr>
              <a:buFont typeface="Webdings" panose="05030102010509060703" pitchFamily="18" charset="2"/>
              <a:buChar char="4"/>
            </a:pPr>
            <a:r>
              <a:rPr lang="en-US" dirty="0" smtClean="0">
                <a:solidFill>
                  <a:srgbClr val="757070"/>
                </a:solidFill>
              </a:rPr>
              <a:t>Consolidated</a:t>
            </a:r>
            <a:r>
              <a:rPr lang="en-US" dirty="0">
                <a:solidFill>
                  <a:srgbClr val="757070"/>
                </a:solidFill>
              </a:rPr>
              <a:t>, efficient, </a:t>
            </a:r>
            <a:r>
              <a:rPr lang="en-US" dirty="0" smtClean="0">
                <a:solidFill>
                  <a:srgbClr val="757070"/>
                </a:solidFill>
              </a:rPr>
              <a:t>customizable</a:t>
            </a:r>
            <a:endParaRPr lang="en-US" dirty="0">
              <a:solidFill>
                <a:srgbClr val="757070"/>
              </a:solidFill>
            </a:endParaRPr>
          </a:p>
          <a:p>
            <a:pPr marL="342900" lvl="0" indent="-342900">
              <a:spcBef>
                <a:spcPts val="200"/>
              </a:spcBef>
              <a:buClr>
                <a:srgbClr val="5B9BD5"/>
              </a:buClr>
              <a:buFont typeface="Webdings" panose="05030102010509060703" pitchFamily="18" charset="2"/>
              <a:buChar char="4"/>
            </a:pPr>
            <a:r>
              <a:rPr lang="en-US" dirty="0" smtClean="0">
                <a:solidFill>
                  <a:srgbClr val="757070"/>
                </a:solidFill>
              </a:rPr>
              <a:t>No monetary fees for users</a:t>
            </a:r>
            <a:endParaRPr lang="en-US" u="sng" dirty="0">
              <a:solidFill>
                <a:srgbClr val="757070"/>
              </a:solidFill>
            </a:endParaRPr>
          </a:p>
          <a:p>
            <a:pPr marL="0" marR="0" lvl="0" indent="0" algn="l" rtl="0">
              <a:lnSpc>
                <a:spcPct val="80000"/>
              </a:lnSpc>
              <a:spcBef>
                <a:spcPts val="1000"/>
              </a:spcBef>
              <a:buClr>
                <a:srgbClr val="757070"/>
              </a:buClr>
              <a:buSzPct val="25000"/>
              <a:buFont typeface="Arial"/>
              <a:buNone/>
            </a:pPr>
            <a:r>
              <a:rPr lang="en-US" b="1" dirty="0">
                <a:solidFill>
                  <a:srgbClr val="757070"/>
                </a:solidFill>
              </a:rPr>
              <a:t>Challenges</a:t>
            </a:r>
          </a:p>
          <a:p>
            <a:pPr marL="342900" lvl="0" indent="-342900">
              <a:spcBef>
                <a:spcPts val="200"/>
              </a:spcBef>
              <a:buClr>
                <a:srgbClr val="5B9BD5"/>
              </a:buClr>
              <a:buFont typeface="Webdings" panose="05030102010509060703" pitchFamily="18" charset="2"/>
              <a:buChar char="4"/>
            </a:pPr>
            <a:r>
              <a:rPr lang="en-US" dirty="0" smtClean="0">
                <a:solidFill>
                  <a:srgbClr val="757070"/>
                </a:solidFill>
              </a:rPr>
              <a:t>Uploading </a:t>
            </a:r>
            <a:r>
              <a:rPr lang="en-US" dirty="0">
                <a:solidFill>
                  <a:srgbClr val="757070"/>
                </a:solidFill>
              </a:rPr>
              <a:t>batch data with metadata</a:t>
            </a:r>
          </a:p>
          <a:p>
            <a:pPr marL="342900" lvl="0" indent="-342900">
              <a:spcBef>
                <a:spcPts val="200"/>
              </a:spcBef>
              <a:buClr>
                <a:srgbClr val="5B9BD5"/>
              </a:buClr>
              <a:buFont typeface="Webdings" panose="05030102010509060703" pitchFamily="18" charset="2"/>
              <a:buChar char="4"/>
            </a:pPr>
            <a:r>
              <a:rPr lang="en-US" dirty="0">
                <a:solidFill>
                  <a:srgbClr val="757070"/>
                </a:solidFill>
              </a:rPr>
              <a:t>Downloading </a:t>
            </a:r>
            <a:r>
              <a:rPr lang="en-US" dirty="0" err="1">
                <a:solidFill>
                  <a:srgbClr val="757070"/>
                </a:solidFill>
              </a:rPr>
              <a:t>GeoTiff’s</a:t>
            </a:r>
            <a:r>
              <a:rPr lang="en-US" dirty="0">
                <a:solidFill>
                  <a:srgbClr val="757070"/>
                </a:solidFill>
              </a:rPr>
              <a:t> with projection</a:t>
            </a:r>
          </a:p>
          <a:p>
            <a:pPr marL="342900" lvl="0" indent="-342900">
              <a:spcBef>
                <a:spcPts val="200"/>
              </a:spcBef>
              <a:buClr>
                <a:srgbClr val="5B9BD5"/>
              </a:buClr>
              <a:buFont typeface="Webdings" panose="05030102010509060703" pitchFamily="18" charset="2"/>
              <a:buChar char="4"/>
            </a:pPr>
            <a:endParaRPr lang="en-US" dirty="0">
              <a:solidFill>
                <a:srgbClr val="757070"/>
              </a:solidFill>
            </a:endParaRPr>
          </a:p>
          <a:p>
            <a:pPr marL="457200" marR="0" lvl="0" indent="-228600" algn="l" rtl="0">
              <a:lnSpc>
                <a:spcPct val="80000"/>
              </a:lnSpc>
              <a:spcBef>
                <a:spcPts val="1000"/>
              </a:spcBef>
              <a:buClr>
                <a:srgbClr val="757070"/>
              </a:buClr>
              <a:buChar char="●"/>
            </a:pPr>
            <a:endParaRPr lang="en-US" dirty="0">
              <a:solidFill>
                <a:srgbClr val="757070"/>
              </a:solidFill>
            </a:endParaRPr>
          </a:p>
        </p:txBody>
      </p:sp>
      <p:sp>
        <p:nvSpPr>
          <p:cNvPr id="243" name="Shape 243"/>
          <p:cNvSpPr txBox="1">
            <a:spLocks noGrp="1"/>
          </p:cNvSpPr>
          <p:nvPr>
            <p:ph type="body" idx="2"/>
          </p:nvPr>
        </p:nvSpPr>
        <p:spPr>
          <a:xfrm>
            <a:off x="987551" y="675560"/>
            <a:ext cx="4145400" cy="18300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rgbClr val="73A9DB"/>
              </a:buClr>
              <a:buSzPct val="25000"/>
              <a:buFont typeface="Arial"/>
              <a:buNone/>
            </a:pPr>
            <a:r>
              <a:rPr lang="en-US"/>
              <a:t>Discussion</a:t>
            </a:r>
          </a:p>
        </p:txBody>
      </p:sp>
      <p:pic>
        <p:nvPicPr>
          <p:cNvPr id="244" name="Shape 244"/>
          <p:cNvPicPr preferRelativeResize="0"/>
          <p:nvPr/>
        </p:nvPicPr>
        <p:blipFill>
          <a:blip r:embed="rId3">
            <a:alphaModFix/>
          </a:blip>
          <a:stretch>
            <a:fillRect/>
          </a:stretch>
        </p:blipFill>
        <p:spPr>
          <a:xfrm>
            <a:off x="1259975" y="2934600"/>
            <a:ext cx="9179425" cy="3760199"/>
          </a:xfrm>
          <a:prstGeom prst="rect">
            <a:avLst/>
          </a:prstGeom>
          <a:noFill/>
          <a:ln>
            <a:noFill/>
          </a:ln>
        </p:spPr>
      </p:pic>
      <p:sp>
        <p:nvSpPr>
          <p:cNvPr id="245" name="Shape 245"/>
          <p:cNvSpPr txBox="1"/>
          <p:nvPr/>
        </p:nvSpPr>
        <p:spPr>
          <a:xfrm>
            <a:off x="8706300" y="6216900"/>
            <a:ext cx="1799700" cy="4779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a:solidFill>
                  <a:schemeClr val="lt1"/>
                </a:solidFill>
                <a:latin typeface="Century Gothic"/>
                <a:ea typeface="Century Gothic"/>
                <a:cs typeface="Century Gothic"/>
                <a:sym typeface="Century Gothic"/>
              </a:rPr>
              <a:t>Good Free Photos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146305" y="3197326"/>
            <a:ext cx="5401053" cy="1182649"/>
          </a:xfrm>
        </p:spPr>
        <p:txBody>
          <a:bodyPr/>
          <a:lstStyle/>
          <a:p>
            <a:r>
              <a:rPr lang="en-US" dirty="0" smtClean="0"/>
              <a:t>Chile Water Resources Part II</a:t>
            </a:r>
            <a:endParaRPr lang="en-US" dirty="0"/>
          </a:p>
        </p:txBody>
      </p:sp>
      <p:sp>
        <p:nvSpPr>
          <p:cNvPr id="4" name="Text Placeholder 3"/>
          <p:cNvSpPr>
            <a:spLocks noGrp="1"/>
          </p:cNvSpPr>
          <p:nvPr>
            <p:ph type="body" idx="3"/>
          </p:nvPr>
        </p:nvSpPr>
        <p:spPr>
          <a:xfrm>
            <a:off x="6096000" y="3060191"/>
            <a:ext cx="5266944" cy="1319783"/>
          </a:xfrm>
        </p:spPr>
        <p:txBody>
          <a:bodyPr/>
          <a:lstStyle/>
          <a:p>
            <a:pPr marL="342900" indent="-342900">
              <a:buFont typeface="Arial" panose="020B0604020202020204" pitchFamily="34" charset="0"/>
              <a:buChar char="•"/>
            </a:pPr>
            <a:endParaRPr lang="en-US" dirty="0" smtClean="0"/>
          </a:p>
          <a:p>
            <a:pPr marL="342900" indent="-342900">
              <a:spcBef>
                <a:spcPts val="200"/>
              </a:spcBef>
              <a:buClr>
                <a:srgbClr val="5B9BD5"/>
              </a:buClr>
              <a:buFont typeface="Webdings" panose="05030102010509060703" pitchFamily="18" charset="2"/>
              <a:buChar char="4"/>
            </a:pPr>
            <a:r>
              <a:rPr lang="en-US" dirty="0" smtClean="0"/>
              <a:t>Validation of Google Earth Engine API decision support tool</a:t>
            </a:r>
          </a:p>
          <a:p>
            <a:pPr marL="342900" indent="-342900">
              <a:spcBef>
                <a:spcPts val="200"/>
              </a:spcBef>
              <a:buClr>
                <a:srgbClr val="5B9BD5"/>
              </a:buClr>
              <a:buFont typeface="Webdings" panose="05030102010509060703" pitchFamily="18" charset="2"/>
              <a:buChar char="4"/>
            </a:pPr>
            <a:r>
              <a:rPr lang="en-US" dirty="0" smtClean="0"/>
              <a:t>Quantify Glacier mass in Aconcagua region</a:t>
            </a:r>
            <a:endParaRPr lang="en-US" dirty="0"/>
          </a:p>
        </p:txBody>
      </p:sp>
      <p:sp>
        <p:nvSpPr>
          <p:cNvPr id="8" name="Shape 200"/>
          <p:cNvSpPr txBox="1"/>
          <p:nvPr/>
        </p:nvSpPr>
        <p:spPr>
          <a:xfrm>
            <a:off x="1194816" y="492633"/>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a:ea typeface="Century Gothic"/>
                <a:cs typeface="Century Gothic"/>
                <a:sym typeface="Century Gothic"/>
              </a:rPr>
              <a:t>Future Work</a:t>
            </a:r>
            <a:endParaRPr lang="en-US" sz="4000"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91286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53400" y="1970999"/>
            <a:ext cx="10732800" cy="307648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7F7F7F"/>
              </a:buClr>
              <a:buSzPct val="25000"/>
              <a:buFont typeface="Arial"/>
              <a:buNone/>
            </a:pPr>
            <a:r>
              <a:rPr lang="en-US" b="1" dirty="0" smtClean="0">
                <a:solidFill>
                  <a:srgbClr val="757070"/>
                </a:solidFill>
              </a:rPr>
              <a:t>Advisors</a:t>
            </a:r>
            <a:endParaRPr lang="en-US" dirty="0" smtClean="0"/>
          </a:p>
          <a:p>
            <a:pPr>
              <a:spcBef>
                <a:spcPts val="0"/>
              </a:spcBef>
              <a:buSzPct val="25000"/>
            </a:pPr>
            <a:r>
              <a:rPr lang="en-US" dirty="0"/>
              <a:t>Dr. Juan Torres-Perez, Bay Area Environmental Research </a:t>
            </a:r>
            <a:r>
              <a:rPr lang="en-US" dirty="0" smtClean="0"/>
              <a:t>Institute</a:t>
            </a:r>
          </a:p>
          <a:p>
            <a:pPr>
              <a:spcBef>
                <a:spcPts val="0"/>
              </a:spcBef>
              <a:buSzPct val="25000"/>
            </a:pPr>
            <a:r>
              <a:rPr lang="en-US" dirty="0"/>
              <a:t>Dr. Eduardo </a:t>
            </a:r>
            <a:r>
              <a:rPr lang="en-US" dirty="0" err="1" smtClean="0"/>
              <a:t>Bendek</a:t>
            </a:r>
            <a:r>
              <a:rPr lang="en-US" dirty="0"/>
              <a:t>, NASA Ames Research </a:t>
            </a:r>
            <a:r>
              <a:rPr lang="en-US" dirty="0" smtClean="0"/>
              <a:t>Center</a:t>
            </a:r>
            <a:endParaRPr lang="en-US" dirty="0"/>
          </a:p>
          <a:p>
            <a:pPr marL="0" marR="0" lvl="0" indent="0" algn="l" rtl="0">
              <a:lnSpc>
                <a:spcPct val="90000"/>
              </a:lnSpc>
              <a:spcBef>
                <a:spcPts val="0"/>
              </a:spcBef>
              <a:buClr>
                <a:srgbClr val="7F7F7F"/>
              </a:buClr>
              <a:buSzPct val="25000"/>
              <a:buFont typeface="Arial"/>
              <a:buNone/>
            </a:pPr>
            <a:r>
              <a:rPr lang="en-US" dirty="0" smtClean="0"/>
              <a:t>Dr</a:t>
            </a:r>
            <a:r>
              <a:rPr lang="en-US" dirty="0"/>
              <a:t>. Kenton Ross, NASA Langley Research </a:t>
            </a:r>
            <a:r>
              <a:rPr lang="en-US" dirty="0" smtClean="0"/>
              <a:t>Center</a:t>
            </a:r>
          </a:p>
          <a:p>
            <a:pPr marL="0" marR="0" lvl="0" indent="0" algn="l" rtl="0">
              <a:lnSpc>
                <a:spcPct val="90000"/>
              </a:lnSpc>
              <a:spcBef>
                <a:spcPts val="0"/>
              </a:spcBef>
              <a:buClr>
                <a:srgbClr val="7F7F7F"/>
              </a:buClr>
              <a:buSzPct val="25000"/>
              <a:buFont typeface="Arial"/>
              <a:buNone/>
            </a:pPr>
            <a:r>
              <a:rPr lang="en-US" dirty="0" smtClean="0"/>
              <a:t>Brittany </a:t>
            </a:r>
            <a:r>
              <a:rPr lang="en-US" dirty="0" err="1" smtClean="0"/>
              <a:t>Zajic</a:t>
            </a:r>
            <a:r>
              <a:rPr lang="en-US" dirty="0" smtClean="0"/>
              <a:t>, NASA DEVELOP</a:t>
            </a:r>
          </a:p>
          <a:p>
            <a:pPr marL="0" marR="0" lvl="0" indent="0" algn="l" rtl="0">
              <a:lnSpc>
                <a:spcPct val="90000"/>
              </a:lnSpc>
              <a:spcBef>
                <a:spcPts val="0"/>
              </a:spcBef>
              <a:buClr>
                <a:srgbClr val="7F7F7F"/>
              </a:buClr>
              <a:buSzPct val="25000"/>
              <a:buFont typeface="Arial"/>
              <a:buNone/>
            </a:pPr>
            <a:r>
              <a:rPr lang="en-US" dirty="0" smtClean="0"/>
              <a:t>Jenna Williams, NASA DEVLOP</a:t>
            </a:r>
          </a:p>
          <a:p>
            <a:pPr marL="0" marR="0" lvl="0" indent="0" algn="l" rtl="0">
              <a:lnSpc>
                <a:spcPct val="90000"/>
              </a:lnSpc>
              <a:spcBef>
                <a:spcPts val="0"/>
              </a:spcBef>
              <a:buClr>
                <a:srgbClr val="7F7F7F"/>
              </a:buClr>
              <a:buSzPct val="25000"/>
              <a:buFont typeface="Arial"/>
              <a:buNone/>
            </a:pPr>
            <a:r>
              <a:rPr lang="en-US" dirty="0" smtClean="0"/>
              <a:t>Nicholas Clinton, Google Earth Engine </a:t>
            </a:r>
            <a:endParaRPr lang="en-US" dirty="0"/>
          </a:p>
          <a:p>
            <a:pPr marL="0" marR="0" lvl="0" indent="0" algn="l" rtl="0">
              <a:lnSpc>
                <a:spcPct val="90000"/>
              </a:lnSpc>
              <a:spcBef>
                <a:spcPts val="0"/>
              </a:spcBef>
              <a:buClr>
                <a:srgbClr val="7F7F7F"/>
              </a:buClr>
              <a:buSzPct val="25000"/>
              <a:buFont typeface="Arial"/>
              <a:buNone/>
            </a:pPr>
            <a:endParaRPr dirty="0"/>
          </a:p>
          <a:p>
            <a:pPr marL="0" marR="0" lvl="0" indent="0" algn="l" rtl="0">
              <a:lnSpc>
                <a:spcPct val="90000"/>
              </a:lnSpc>
              <a:spcBef>
                <a:spcPts val="0"/>
              </a:spcBef>
              <a:buClr>
                <a:srgbClr val="7F7F7F"/>
              </a:buClr>
              <a:buSzPct val="25000"/>
              <a:buFont typeface="Arial"/>
              <a:buNone/>
            </a:pPr>
            <a:r>
              <a:rPr lang="en-US" b="1" dirty="0">
                <a:solidFill>
                  <a:srgbClr val="757070"/>
                </a:solidFill>
              </a:rPr>
              <a:t>Project </a:t>
            </a:r>
            <a:r>
              <a:rPr lang="en-US" b="1" dirty="0" smtClean="0">
                <a:solidFill>
                  <a:srgbClr val="757070"/>
                </a:solidFill>
              </a:rPr>
              <a:t>Partners</a:t>
            </a:r>
          </a:p>
          <a:p>
            <a:pPr marL="0" marR="0" lvl="0" indent="0" algn="l" rtl="0">
              <a:lnSpc>
                <a:spcPct val="90000"/>
              </a:lnSpc>
              <a:spcBef>
                <a:spcPts val="0"/>
              </a:spcBef>
              <a:buClr>
                <a:srgbClr val="7F7F7F"/>
              </a:buClr>
              <a:buSzPct val="25000"/>
              <a:buFont typeface="Arial"/>
              <a:buNone/>
            </a:pPr>
            <a:r>
              <a:rPr lang="en-US" dirty="0" smtClean="0">
                <a:solidFill>
                  <a:srgbClr val="757070"/>
                </a:solidFill>
              </a:rPr>
              <a:t>Agricultural </a:t>
            </a:r>
            <a:r>
              <a:rPr lang="en-US" dirty="0">
                <a:solidFill>
                  <a:srgbClr val="757070"/>
                </a:solidFill>
              </a:rPr>
              <a:t>Office of the Chilean Embassy to the United States</a:t>
            </a:r>
          </a:p>
          <a:p>
            <a:pPr lvl="0" rtl="0">
              <a:lnSpc>
                <a:spcPct val="100000"/>
              </a:lnSpc>
              <a:spcBef>
                <a:spcPts val="0"/>
              </a:spcBef>
              <a:buNone/>
            </a:pPr>
            <a:r>
              <a:rPr lang="en-US" dirty="0" smtClean="0"/>
              <a:t>Chile </a:t>
            </a:r>
            <a:r>
              <a:rPr lang="en-US" dirty="0"/>
              <a:t>Ministry of Agriculture</a:t>
            </a:r>
          </a:p>
          <a:p>
            <a:pPr lvl="0" rtl="0">
              <a:lnSpc>
                <a:spcPct val="100000"/>
              </a:lnSpc>
              <a:spcBef>
                <a:spcPts val="0"/>
              </a:spcBef>
              <a:buNone/>
            </a:pPr>
            <a:endParaRPr dirty="0"/>
          </a:p>
        </p:txBody>
      </p:sp>
      <p:sp>
        <p:nvSpPr>
          <p:cNvPr id="2" name="TextBox 1"/>
          <p:cNvSpPr txBox="1"/>
          <p:nvPr/>
        </p:nvSpPr>
        <p:spPr>
          <a:xfrm>
            <a:off x="158496" y="5669280"/>
            <a:ext cx="12569952" cy="400110"/>
          </a:xfrm>
          <a:prstGeom prst="rect">
            <a:avLst/>
          </a:prstGeom>
          <a:noFill/>
        </p:spPr>
        <p:txBody>
          <a:bodyPr wrap="square" rtlCol="0">
            <a:spAutoFit/>
          </a:bodyPr>
          <a:lstStyle/>
          <a:p>
            <a:r>
              <a:rPr lang="en-US" sz="2000" dirty="0" smtClean="0">
                <a:solidFill>
                  <a:srgbClr val="7F7F7F"/>
                </a:solidFill>
                <a:latin typeface="Century Gothic" panose="020B0502020202020204" pitchFamily="34" charset="0"/>
              </a:rPr>
              <a:t>Questions regarding this project should be directed to Garrett McGurk: gmcgurk57@gmail.com</a:t>
            </a:r>
            <a:endParaRPr lang="en-US" sz="2000" dirty="0">
              <a:solidFill>
                <a:srgbClr val="7F7F7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l="35471" t="13239"/>
          <a:stretch/>
        </p:blipFill>
        <p:spPr>
          <a:xfrm>
            <a:off x="6052200" y="1221775"/>
            <a:ext cx="6139800" cy="5530101"/>
          </a:xfrm>
          <a:prstGeom prst="rect">
            <a:avLst/>
          </a:prstGeom>
          <a:noFill/>
          <a:ln>
            <a:noFill/>
          </a:ln>
        </p:spPr>
      </p:pic>
      <p:sp>
        <p:nvSpPr>
          <p:cNvPr id="107" name="Shape 107"/>
          <p:cNvSpPr txBox="1">
            <a:spLocks noGrp="1"/>
          </p:cNvSpPr>
          <p:nvPr>
            <p:ph type="body" idx="1"/>
          </p:nvPr>
        </p:nvSpPr>
        <p:spPr>
          <a:xfrm>
            <a:off x="607500" y="1707200"/>
            <a:ext cx="5444700" cy="47415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sz="2200" b="1" dirty="0">
                <a:solidFill>
                  <a:srgbClr val="757070"/>
                </a:solidFill>
              </a:rPr>
              <a:t>Part I: Background</a:t>
            </a:r>
          </a:p>
          <a:p>
            <a:pPr marL="744538" marR="0" lvl="0" indent="-282575" algn="l" rtl="0">
              <a:lnSpc>
                <a:spcPct val="90000"/>
              </a:lnSpc>
              <a:spcBef>
                <a:spcPts val="0"/>
              </a:spcBef>
              <a:spcAft>
                <a:spcPts val="0"/>
              </a:spcAft>
              <a:buNone/>
              <a:tabLst>
                <a:tab pos="395288" algn="l"/>
              </a:tabLst>
            </a:pPr>
            <a:r>
              <a:rPr lang="en-US" sz="2200" dirty="0" smtClean="0">
                <a:solidFill>
                  <a:srgbClr val="757070"/>
                </a:solidFill>
              </a:rPr>
              <a:t>1.  Chilean </a:t>
            </a:r>
            <a:r>
              <a:rPr lang="en-US" sz="2200" dirty="0">
                <a:solidFill>
                  <a:srgbClr val="757070"/>
                </a:solidFill>
              </a:rPr>
              <a:t>Climate</a:t>
            </a:r>
          </a:p>
          <a:p>
            <a:pPr marL="744538" marR="0" lvl="0" indent="-282575" algn="l" rtl="0">
              <a:lnSpc>
                <a:spcPct val="90000"/>
              </a:lnSpc>
              <a:spcBef>
                <a:spcPts val="0"/>
              </a:spcBef>
              <a:spcAft>
                <a:spcPts val="0"/>
              </a:spcAft>
              <a:buNone/>
              <a:tabLst>
                <a:tab pos="395288" algn="l"/>
              </a:tabLst>
            </a:pPr>
            <a:r>
              <a:rPr lang="en-US" sz="2200" dirty="0" smtClean="0">
                <a:solidFill>
                  <a:srgbClr val="757070"/>
                </a:solidFill>
              </a:rPr>
              <a:t>2.  Chilean </a:t>
            </a:r>
            <a:r>
              <a:rPr lang="en-US" sz="2200" dirty="0">
                <a:solidFill>
                  <a:srgbClr val="757070"/>
                </a:solidFill>
              </a:rPr>
              <a:t>Agriculture</a:t>
            </a:r>
          </a:p>
          <a:p>
            <a:pPr marL="744538" marR="0" lvl="0" indent="-282575" algn="l" rtl="0">
              <a:lnSpc>
                <a:spcPct val="90000"/>
              </a:lnSpc>
              <a:spcBef>
                <a:spcPts val="0"/>
              </a:spcBef>
              <a:spcAft>
                <a:spcPts val="0"/>
              </a:spcAft>
              <a:buNone/>
              <a:tabLst>
                <a:tab pos="395288" algn="l"/>
              </a:tabLst>
            </a:pPr>
            <a:r>
              <a:rPr lang="en-US" sz="2200" dirty="0" smtClean="0">
                <a:solidFill>
                  <a:srgbClr val="757070"/>
                </a:solidFill>
              </a:rPr>
              <a:t>3.  Drought </a:t>
            </a:r>
            <a:r>
              <a:rPr lang="en-US" sz="2200" dirty="0">
                <a:solidFill>
                  <a:srgbClr val="757070"/>
                </a:solidFill>
              </a:rPr>
              <a:t>in Chile </a:t>
            </a:r>
          </a:p>
          <a:p>
            <a:pPr marR="0" lvl="0" algn="l" rtl="0">
              <a:lnSpc>
                <a:spcPct val="90000"/>
              </a:lnSpc>
              <a:spcBef>
                <a:spcPts val="0"/>
              </a:spcBef>
              <a:spcAft>
                <a:spcPts val="0"/>
              </a:spcAft>
              <a:buNone/>
            </a:pPr>
            <a:r>
              <a:rPr lang="en-US" sz="2200" b="1" dirty="0">
                <a:solidFill>
                  <a:srgbClr val="757070"/>
                </a:solidFill>
              </a:rPr>
              <a:t>Part II: Introduction</a:t>
            </a:r>
          </a:p>
          <a:p>
            <a:pPr marL="744538" marR="0" lvl="0" indent="-282575" algn="l" rtl="0">
              <a:lnSpc>
                <a:spcPct val="90000"/>
              </a:lnSpc>
              <a:spcBef>
                <a:spcPts val="0"/>
              </a:spcBef>
              <a:spcAft>
                <a:spcPts val="0"/>
              </a:spcAft>
              <a:buClr>
                <a:srgbClr val="757070"/>
              </a:buClr>
              <a:buSzPct val="100000"/>
              <a:buFont typeface="Century Gothic"/>
              <a:buAutoNum type="arabicPeriod"/>
              <a:tabLst>
                <a:tab pos="395288" algn="l"/>
              </a:tabLst>
            </a:pPr>
            <a:r>
              <a:rPr lang="en-US" sz="2200" dirty="0" smtClean="0">
                <a:solidFill>
                  <a:srgbClr val="757070"/>
                </a:solidFill>
              </a:rPr>
              <a:t> Project Goals</a:t>
            </a:r>
          </a:p>
          <a:p>
            <a:pPr marL="744538" marR="0" lvl="0" indent="-282575" algn="l" rtl="0">
              <a:lnSpc>
                <a:spcPct val="90000"/>
              </a:lnSpc>
              <a:spcBef>
                <a:spcPts val="0"/>
              </a:spcBef>
              <a:spcAft>
                <a:spcPts val="0"/>
              </a:spcAft>
              <a:buClr>
                <a:srgbClr val="757070"/>
              </a:buClr>
              <a:buSzPct val="100000"/>
              <a:buFont typeface="Century Gothic"/>
              <a:buAutoNum type="arabicPeriod"/>
              <a:tabLst>
                <a:tab pos="395288" algn="l"/>
              </a:tabLst>
            </a:pPr>
            <a:r>
              <a:rPr lang="en-US" sz="2200" dirty="0" smtClean="0">
                <a:solidFill>
                  <a:srgbClr val="757070"/>
                </a:solidFill>
              </a:rPr>
              <a:t> Project </a:t>
            </a:r>
            <a:r>
              <a:rPr lang="en-US" sz="2200" dirty="0">
                <a:solidFill>
                  <a:srgbClr val="757070"/>
                </a:solidFill>
              </a:rPr>
              <a:t>Parameters </a:t>
            </a:r>
          </a:p>
          <a:p>
            <a:pPr marR="0" lvl="0" algn="l" rtl="0">
              <a:lnSpc>
                <a:spcPct val="90000"/>
              </a:lnSpc>
              <a:spcBef>
                <a:spcPts val="200"/>
              </a:spcBef>
              <a:spcAft>
                <a:spcPts val="0"/>
              </a:spcAft>
              <a:buNone/>
            </a:pPr>
            <a:r>
              <a:rPr lang="en-US" sz="2200" b="1" dirty="0">
                <a:solidFill>
                  <a:srgbClr val="757070"/>
                </a:solidFill>
              </a:rPr>
              <a:t>Part III: Project Components</a:t>
            </a:r>
          </a:p>
          <a:p>
            <a:pPr marL="744538" marR="0" lvl="0" indent="-282575" algn="l" rtl="0">
              <a:lnSpc>
                <a:spcPct val="90000"/>
              </a:lnSpc>
              <a:spcBef>
                <a:spcPts val="200"/>
              </a:spcBef>
              <a:spcAft>
                <a:spcPts val="0"/>
              </a:spcAft>
              <a:buClr>
                <a:srgbClr val="757070"/>
              </a:buClr>
              <a:buSzPct val="100000"/>
              <a:buFont typeface="Century Gothic"/>
              <a:buAutoNum type="arabicPeriod"/>
              <a:tabLst>
                <a:tab pos="395288" algn="l"/>
              </a:tabLst>
            </a:pPr>
            <a:r>
              <a:rPr lang="en-US" sz="2200" b="0" i="0" u="none" strike="noStrike" cap="none" dirty="0" smtClean="0">
                <a:solidFill>
                  <a:srgbClr val="757070"/>
                </a:solidFill>
                <a:latin typeface="Century Gothic"/>
                <a:ea typeface="Century Gothic"/>
                <a:cs typeface="Century Gothic"/>
                <a:sym typeface="Century Gothic"/>
              </a:rPr>
              <a:t> NASA </a:t>
            </a:r>
            <a:r>
              <a:rPr lang="en-US" sz="2200" dirty="0">
                <a:solidFill>
                  <a:srgbClr val="757070"/>
                </a:solidFill>
              </a:rPr>
              <a:t>Earth </a:t>
            </a:r>
            <a:r>
              <a:rPr lang="en-US" sz="2200" dirty="0" smtClean="0">
                <a:solidFill>
                  <a:srgbClr val="757070"/>
                </a:solidFill>
              </a:rPr>
              <a:t>Observations </a:t>
            </a:r>
            <a:r>
              <a:rPr lang="en-US" sz="2200" dirty="0">
                <a:solidFill>
                  <a:srgbClr val="757070"/>
                </a:solidFill>
              </a:rPr>
              <a:t>U</a:t>
            </a:r>
            <a:r>
              <a:rPr lang="en-US" sz="2200" dirty="0" smtClean="0">
                <a:solidFill>
                  <a:srgbClr val="757070"/>
                </a:solidFill>
              </a:rPr>
              <a:t>sed</a:t>
            </a:r>
            <a:endParaRPr lang="en-US" sz="2200" dirty="0">
              <a:solidFill>
                <a:srgbClr val="757070"/>
              </a:solidFill>
            </a:endParaRPr>
          </a:p>
          <a:p>
            <a:pPr marL="744538" marR="0" lvl="0" indent="-282575" algn="l" rtl="0">
              <a:lnSpc>
                <a:spcPct val="90000"/>
              </a:lnSpc>
              <a:spcBef>
                <a:spcPts val="200"/>
              </a:spcBef>
              <a:spcAft>
                <a:spcPts val="0"/>
              </a:spcAft>
              <a:buClr>
                <a:srgbClr val="757070"/>
              </a:buClr>
              <a:buSzPct val="100000"/>
              <a:buFont typeface="Century Gothic"/>
              <a:buAutoNum type="arabicPeriod"/>
              <a:tabLst>
                <a:tab pos="395288" algn="l"/>
              </a:tabLst>
            </a:pPr>
            <a:r>
              <a:rPr lang="en-US" sz="2200" b="0" i="0" u="none" strike="noStrike" cap="none" dirty="0" smtClean="0">
                <a:solidFill>
                  <a:srgbClr val="757070"/>
                </a:solidFill>
                <a:latin typeface="Century Gothic"/>
                <a:ea typeface="Century Gothic"/>
                <a:cs typeface="Century Gothic"/>
                <a:sym typeface="Century Gothic"/>
              </a:rPr>
              <a:t> Methodology</a:t>
            </a:r>
            <a:endParaRPr lang="en-US" sz="2200" b="0" i="0" u="none" strike="noStrike" cap="none" dirty="0">
              <a:solidFill>
                <a:srgbClr val="757070"/>
              </a:solidFill>
              <a:latin typeface="Century Gothic"/>
              <a:ea typeface="Century Gothic"/>
              <a:cs typeface="Century Gothic"/>
              <a:sym typeface="Century Gothic"/>
            </a:endParaRPr>
          </a:p>
          <a:p>
            <a:pPr marR="0" lvl="0" algn="l" rtl="0">
              <a:lnSpc>
                <a:spcPct val="90000"/>
              </a:lnSpc>
              <a:spcBef>
                <a:spcPts val="200"/>
              </a:spcBef>
              <a:spcAft>
                <a:spcPts val="0"/>
              </a:spcAft>
              <a:buNone/>
            </a:pPr>
            <a:r>
              <a:rPr lang="en-US" sz="2200" b="1" dirty="0">
                <a:solidFill>
                  <a:srgbClr val="757070"/>
                </a:solidFill>
              </a:rPr>
              <a:t>Part IV: Results and Conclusion</a:t>
            </a:r>
          </a:p>
          <a:p>
            <a:pPr marL="744538" marR="0" lvl="0" indent="-282575" algn="l" rtl="0">
              <a:lnSpc>
                <a:spcPct val="90000"/>
              </a:lnSpc>
              <a:spcBef>
                <a:spcPts val="200"/>
              </a:spcBef>
              <a:spcAft>
                <a:spcPts val="0"/>
              </a:spcAft>
              <a:buClr>
                <a:srgbClr val="757070"/>
              </a:buClr>
              <a:buSzPct val="100000"/>
              <a:buFont typeface="Century Gothic"/>
              <a:buAutoNum type="arabicPeriod"/>
              <a:tabLst>
                <a:tab pos="395288" algn="l"/>
              </a:tabLst>
            </a:pPr>
            <a:r>
              <a:rPr lang="en-US" sz="2200" b="0" i="0" u="none" strike="noStrike" cap="none" dirty="0" smtClean="0">
                <a:solidFill>
                  <a:srgbClr val="757070"/>
                </a:solidFill>
                <a:latin typeface="Century Gothic"/>
                <a:ea typeface="Century Gothic"/>
                <a:cs typeface="Century Gothic"/>
                <a:sym typeface="Century Gothic"/>
              </a:rPr>
              <a:t> Results</a:t>
            </a:r>
            <a:endParaRPr lang="en-US" sz="2200" b="0" i="0" u="none" strike="noStrike" cap="none" dirty="0">
              <a:solidFill>
                <a:srgbClr val="757070"/>
              </a:solidFill>
              <a:latin typeface="Century Gothic"/>
              <a:ea typeface="Century Gothic"/>
              <a:cs typeface="Century Gothic"/>
              <a:sym typeface="Century Gothic"/>
            </a:endParaRPr>
          </a:p>
          <a:p>
            <a:pPr marL="744538" marR="0" lvl="0" indent="-282575" algn="l" rtl="0">
              <a:lnSpc>
                <a:spcPct val="90000"/>
              </a:lnSpc>
              <a:spcBef>
                <a:spcPts val="200"/>
              </a:spcBef>
              <a:spcAft>
                <a:spcPts val="0"/>
              </a:spcAft>
              <a:buClr>
                <a:srgbClr val="757070"/>
              </a:buClr>
              <a:buSzPct val="100000"/>
              <a:buFont typeface="Century Gothic"/>
              <a:buAutoNum type="arabicPeriod"/>
              <a:tabLst>
                <a:tab pos="395288" algn="l"/>
              </a:tabLst>
            </a:pPr>
            <a:r>
              <a:rPr lang="en-US" sz="2200" dirty="0" smtClean="0">
                <a:solidFill>
                  <a:srgbClr val="757070"/>
                </a:solidFill>
              </a:rPr>
              <a:t> Discussion</a:t>
            </a:r>
            <a:endParaRPr lang="en-US" sz="2200" dirty="0">
              <a:solidFill>
                <a:srgbClr val="757070"/>
              </a:solidFill>
            </a:endParaRPr>
          </a:p>
          <a:p>
            <a:pPr marR="0" lvl="0" algn="l" rtl="0">
              <a:lnSpc>
                <a:spcPct val="90000"/>
              </a:lnSpc>
              <a:spcBef>
                <a:spcPts val="200"/>
              </a:spcBef>
              <a:buNone/>
            </a:pPr>
            <a:endParaRPr sz="2200" dirty="0"/>
          </a:p>
        </p:txBody>
      </p:sp>
      <p:sp>
        <p:nvSpPr>
          <p:cNvPr id="108" name="Shape 108"/>
          <p:cNvSpPr txBox="1"/>
          <p:nvPr/>
        </p:nvSpPr>
        <p:spPr>
          <a:xfrm>
            <a:off x="1300163" y="507227"/>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Outline</a:t>
            </a:r>
          </a:p>
        </p:txBody>
      </p:sp>
      <p:sp>
        <p:nvSpPr>
          <p:cNvPr id="109" name="Shape 109"/>
          <p:cNvSpPr txBox="1"/>
          <p:nvPr/>
        </p:nvSpPr>
        <p:spPr>
          <a:xfrm>
            <a:off x="6052200" y="6326400"/>
            <a:ext cx="3017520" cy="5316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solidFill>
                  <a:schemeClr val="lt1"/>
                </a:solidFill>
                <a:latin typeface="Century Gothic"/>
                <a:ea typeface="Century Gothic"/>
                <a:cs typeface="Century Gothic"/>
                <a:sym typeface="Century Gothic"/>
              </a:rPr>
              <a:t>Image Credit: Good </a:t>
            </a:r>
            <a:r>
              <a:rPr lang="en-US" dirty="0">
                <a:solidFill>
                  <a:schemeClr val="lt1"/>
                </a:solidFill>
                <a:latin typeface="Century Gothic"/>
                <a:ea typeface="Century Gothic"/>
                <a:cs typeface="Century Gothic"/>
                <a:sym typeface="Century Gothic"/>
              </a:rPr>
              <a:t>Free Photos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9044000" y="1565050"/>
            <a:ext cx="2761200" cy="10338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sz="2400" dirty="0">
                <a:solidFill>
                  <a:srgbClr val="757070"/>
                </a:solidFill>
              </a:rPr>
              <a:t>Atacama Desert: one of the driest places on </a:t>
            </a:r>
            <a:r>
              <a:rPr lang="en-US" sz="2400" dirty="0" smtClean="0">
                <a:solidFill>
                  <a:srgbClr val="757070"/>
                </a:solidFill>
              </a:rPr>
              <a:t>Earth</a:t>
            </a:r>
            <a:endParaRPr lang="en-US" sz="2400" dirty="0">
              <a:solidFill>
                <a:srgbClr val="757070"/>
              </a:solidFill>
            </a:endParaRPr>
          </a:p>
          <a:p>
            <a:pPr lvl="0" rtl="0">
              <a:spcBef>
                <a:spcPts val="0"/>
              </a:spcBef>
              <a:buNone/>
            </a:pPr>
            <a:endParaRPr sz="2400" dirty="0">
              <a:solidFill>
                <a:srgbClr val="757070"/>
              </a:solidFill>
            </a:endParaRPr>
          </a:p>
          <a:p>
            <a:pPr marL="0" lvl="0" indent="0" rtl="0">
              <a:spcBef>
                <a:spcPts val="0"/>
              </a:spcBef>
              <a:buNone/>
            </a:pPr>
            <a:endParaRPr dirty="0">
              <a:solidFill>
                <a:srgbClr val="757070"/>
              </a:solidFill>
            </a:endParaRPr>
          </a:p>
        </p:txBody>
      </p:sp>
      <p:sp>
        <p:nvSpPr>
          <p:cNvPr id="116" name="Shape 116"/>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Background: Chilean Climate</a:t>
            </a:r>
          </a:p>
        </p:txBody>
      </p:sp>
      <p:pic>
        <p:nvPicPr>
          <p:cNvPr id="117" name="Shape 117"/>
          <p:cNvPicPr preferRelativeResize="0"/>
          <p:nvPr/>
        </p:nvPicPr>
        <p:blipFill>
          <a:blip r:embed="rId3">
            <a:alphaModFix/>
          </a:blip>
          <a:stretch>
            <a:fillRect/>
          </a:stretch>
        </p:blipFill>
        <p:spPr>
          <a:xfrm rot="487996">
            <a:off x="5507674" y="1263976"/>
            <a:ext cx="1090274" cy="5451374"/>
          </a:xfrm>
          <a:prstGeom prst="rect">
            <a:avLst/>
          </a:prstGeom>
          <a:noFill/>
          <a:ln>
            <a:noFill/>
          </a:ln>
        </p:spPr>
      </p:pic>
      <p:cxnSp>
        <p:nvCxnSpPr>
          <p:cNvPr id="118" name="Shape 118"/>
          <p:cNvCxnSpPr/>
          <p:nvPr/>
        </p:nvCxnSpPr>
        <p:spPr>
          <a:xfrm>
            <a:off x="4616350" y="4394575"/>
            <a:ext cx="932100" cy="886800"/>
          </a:xfrm>
          <a:prstGeom prst="straightConnector1">
            <a:avLst/>
          </a:prstGeom>
          <a:noFill/>
          <a:ln w="28575" cap="flat" cmpd="sng">
            <a:solidFill>
              <a:srgbClr val="999999"/>
            </a:solidFill>
            <a:prstDash val="solid"/>
            <a:round/>
            <a:headEnd type="none" w="lg" len="lg"/>
            <a:tailEnd type="none" w="lg" len="lg"/>
          </a:ln>
        </p:spPr>
      </p:cxnSp>
      <p:cxnSp>
        <p:nvCxnSpPr>
          <p:cNvPr id="119" name="Shape 119"/>
          <p:cNvCxnSpPr/>
          <p:nvPr/>
        </p:nvCxnSpPr>
        <p:spPr>
          <a:xfrm flipH="1">
            <a:off x="4613775" y="5410150"/>
            <a:ext cx="934200" cy="890100"/>
          </a:xfrm>
          <a:prstGeom prst="straightConnector1">
            <a:avLst/>
          </a:prstGeom>
          <a:noFill/>
          <a:ln w="28575" cap="flat" cmpd="sng">
            <a:solidFill>
              <a:srgbClr val="999999"/>
            </a:solidFill>
            <a:prstDash val="solid"/>
            <a:round/>
            <a:headEnd type="none" w="lg" len="lg"/>
            <a:tailEnd type="none" w="lg" len="lg"/>
          </a:ln>
        </p:spPr>
      </p:cxnSp>
      <p:cxnSp>
        <p:nvCxnSpPr>
          <p:cNvPr id="120" name="Shape 120"/>
          <p:cNvCxnSpPr/>
          <p:nvPr/>
        </p:nvCxnSpPr>
        <p:spPr>
          <a:xfrm>
            <a:off x="6366475" y="2635225"/>
            <a:ext cx="926700" cy="880800"/>
          </a:xfrm>
          <a:prstGeom prst="straightConnector1">
            <a:avLst/>
          </a:prstGeom>
          <a:noFill/>
          <a:ln w="28575" cap="flat" cmpd="sng">
            <a:solidFill>
              <a:srgbClr val="999999"/>
            </a:solidFill>
            <a:prstDash val="solid"/>
            <a:round/>
            <a:headEnd type="none" w="lg" len="lg"/>
            <a:tailEnd type="none" w="lg" len="lg"/>
          </a:ln>
        </p:spPr>
      </p:cxnSp>
      <p:cxnSp>
        <p:nvCxnSpPr>
          <p:cNvPr id="121" name="Shape 121"/>
          <p:cNvCxnSpPr/>
          <p:nvPr/>
        </p:nvCxnSpPr>
        <p:spPr>
          <a:xfrm flipH="1">
            <a:off x="6366475" y="1581425"/>
            <a:ext cx="924000" cy="899400"/>
          </a:xfrm>
          <a:prstGeom prst="straightConnector1">
            <a:avLst/>
          </a:prstGeom>
          <a:noFill/>
          <a:ln w="28575" cap="flat" cmpd="sng">
            <a:solidFill>
              <a:srgbClr val="999999"/>
            </a:solidFill>
            <a:prstDash val="solid"/>
            <a:round/>
            <a:headEnd type="none" w="lg" len="lg"/>
            <a:tailEnd type="none" w="lg" len="lg"/>
          </a:ln>
        </p:spPr>
      </p:cxnSp>
      <p:sp>
        <p:nvSpPr>
          <p:cNvPr id="122" name="Shape 122"/>
          <p:cNvSpPr txBox="1">
            <a:spLocks noGrp="1"/>
          </p:cNvSpPr>
          <p:nvPr>
            <p:ph type="body" idx="1"/>
          </p:nvPr>
        </p:nvSpPr>
        <p:spPr>
          <a:xfrm>
            <a:off x="177425" y="4386675"/>
            <a:ext cx="2580300" cy="1033800"/>
          </a:xfrm>
          <a:prstGeom prst="rect">
            <a:avLst/>
          </a:prstGeom>
          <a:noFill/>
          <a:ln>
            <a:noFill/>
          </a:ln>
        </p:spPr>
        <p:txBody>
          <a:bodyPr lIns="91425" tIns="45700" rIns="91425" bIns="45700" anchor="t" anchorCtr="0">
            <a:noAutofit/>
          </a:bodyPr>
          <a:lstStyle/>
          <a:p>
            <a:pPr marR="0" lvl="0" algn="r" rtl="0">
              <a:lnSpc>
                <a:spcPct val="90000"/>
              </a:lnSpc>
              <a:spcBef>
                <a:spcPts val="0"/>
              </a:spcBef>
              <a:spcAft>
                <a:spcPts val="0"/>
              </a:spcAft>
              <a:buNone/>
            </a:pPr>
            <a:r>
              <a:rPr lang="en-US" sz="2400" dirty="0">
                <a:solidFill>
                  <a:srgbClr val="757070"/>
                </a:solidFill>
              </a:rPr>
              <a:t>Los Rios Region:</a:t>
            </a:r>
          </a:p>
          <a:p>
            <a:pPr algn="r">
              <a:buNone/>
            </a:pPr>
            <a:r>
              <a:rPr lang="en-US" sz="2400" dirty="0">
                <a:solidFill>
                  <a:srgbClr val="757070"/>
                </a:solidFill>
              </a:rPr>
              <a:t>&gt;2.5 meters </a:t>
            </a:r>
            <a:r>
              <a:rPr lang="en-US" sz="2400" dirty="0" smtClean="0">
                <a:solidFill>
                  <a:srgbClr val="757070"/>
                </a:solidFill>
              </a:rPr>
              <a:t>of annual rainfall</a:t>
            </a:r>
            <a:endParaRPr sz="2400" dirty="0">
              <a:solidFill>
                <a:srgbClr val="757070"/>
              </a:solidFill>
            </a:endParaRPr>
          </a:p>
          <a:p>
            <a:pPr marL="0" lvl="0" indent="0" algn="r" rtl="0">
              <a:spcBef>
                <a:spcPts val="0"/>
              </a:spcBef>
              <a:buNone/>
            </a:pPr>
            <a:endParaRPr dirty="0">
              <a:solidFill>
                <a:srgbClr val="757070"/>
              </a:solidFill>
            </a:endParaRPr>
          </a:p>
        </p:txBody>
      </p:sp>
      <p:cxnSp>
        <p:nvCxnSpPr>
          <p:cNvPr id="123" name="Shape 123"/>
          <p:cNvCxnSpPr/>
          <p:nvPr/>
        </p:nvCxnSpPr>
        <p:spPr>
          <a:xfrm>
            <a:off x="11407915" y="3564751"/>
            <a:ext cx="27300" cy="2519100"/>
          </a:xfrm>
          <a:prstGeom prst="straightConnector1">
            <a:avLst/>
          </a:prstGeom>
          <a:noFill/>
          <a:ln w="38100" cap="flat" cmpd="sng">
            <a:solidFill>
              <a:schemeClr val="dk2"/>
            </a:solidFill>
            <a:prstDash val="solid"/>
            <a:round/>
            <a:headEnd type="none" w="lg" len="lg"/>
            <a:tailEnd type="triangle" w="lg" len="lg"/>
          </a:ln>
        </p:spPr>
      </p:cxnSp>
      <p:cxnSp>
        <p:nvCxnSpPr>
          <p:cNvPr id="124" name="Shape 124"/>
          <p:cNvCxnSpPr/>
          <p:nvPr/>
        </p:nvCxnSpPr>
        <p:spPr>
          <a:xfrm rot="10800000" flipH="1">
            <a:off x="11454315" y="5325351"/>
            <a:ext cx="649500" cy="1200"/>
          </a:xfrm>
          <a:prstGeom prst="straightConnector1">
            <a:avLst/>
          </a:prstGeom>
          <a:noFill/>
          <a:ln w="38100" cap="flat" cmpd="sng">
            <a:solidFill>
              <a:schemeClr val="dk2"/>
            </a:solidFill>
            <a:prstDash val="solid"/>
            <a:round/>
            <a:headEnd type="none" w="lg" len="lg"/>
            <a:tailEnd type="triangle" w="lg" len="lg"/>
          </a:ln>
        </p:spPr>
      </p:cxnSp>
      <p:sp>
        <p:nvSpPr>
          <p:cNvPr id="125" name="Shape 125"/>
          <p:cNvSpPr/>
          <p:nvPr/>
        </p:nvSpPr>
        <p:spPr>
          <a:xfrm rot="-2700000">
            <a:off x="9817660" y="4363248"/>
            <a:ext cx="1493409" cy="1438255"/>
          </a:xfrm>
          <a:prstGeom prst="teardrop">
            <a:avLst>
              <a:gd name="adj" fmla="val 139229"/>
            </a:avLst>
          </a:prstGeom>
          <a:solidFill>
            <a:srgbClr val="9FC5E8"/>
          </a:solidFill>
          <a:ln>
            <a:noFill/>
          </a:ln>
        </p:spPr>
        <p:txBody>
          <a:bodyPr lIns="91425" tIns="91425" rIns="91425" bIns="91425" anchor="ctr" anchorCtr="0">
            <a:noAutofit/>
          </a:bodyPr>
          <a:lstStyle/>
          <a:p>
            <a:pPr lvl="0" rtl="0">
              <a:spcBef>
                <a:spcPts val="0"/>
              </a:spcBef>
              <a:buNone/>
            </a:pPr>
            <a:endParaRPr/>
          </a:p>
        </p:txBody>
      </p:sp>
      <p:sp>
        <p:nvSpPr>
          <p:cNvPr id="126" name="Shape 126"/>
          <p:cNvSpPr txBox="1">
            <a:spLocks noGrp="1"/>
          </p:cNvSpPr>
          <p:nvPr>
            <p:ph type="body" idx="1"/>
          </p:nvPr>
        </p:nvSpPr>
        <p:spPr>
          <a:xfrm>
            <a:off x="9781615" y="4644251"/>
            <a:ext cx="1522800" cy="1109700"/>
          </a:xfrm>
          <a:prstGeom prst="rect">
            <a:avLst/>
          </a:prstGeom>
          <a:noFill/>
          <a:ln>
            <a:noFill/>
          </a:ln>
        </p:spPr>
        <p:txBody>
          <a:bodyPr lIns="91425" tIns="45700" rIns="91425" bIns="45700" anchor="t" anchorCtr="0">
            <a:noAutofit/>
          </a:bodyPr>
          <a:lstStyle/>
          <a:p>
            <a:pPr marR="0" lvl="0" algn="ctr" rtl="0">
              <a:lnSpc>
                <a:spcPct val="90000"/>
              </a:lnSpc>
              <a:spcBef>
                <a:spcPts val="0"/>
              </a:spcBef>
              <a:spcAft>
                <a:spcPts val="0"/>
              </a:spcAft>
              <a:buNone/>
            </a:pPr>
            <a:r>
              <a:rPr lang="en-US" sz="1800" b="1">
                <a:solidFill>
                  <a:srgbClr val="757070"/>
                </a:solidFill>
              </a:rPr>
              <a:t>Increasing precip. with lat. &amp; long.</a:t>
            </a:r>
          </a:p>
          <a:p>
            <a:pPr lvl="0" algn="ctr" rtl="0">
              <a:spcBef>
                <a:spcPts val="0"/>
              </a:spcBef>
              <a:buNone/>
            </a:pPr>
            <a:endParaRPr sz="1800" b="1">
              <a:solidFill>
                <a:srgbClr val="757070"/>
              </a:solidFill>
            </a:endParaRPr>
          </a:p>
          <a:p>
            <a:pPr marL="0" lvl="0" indent="0" algn="ctr" rtl="0">
              <a:spcBef>
                <a:spcPts val="0"/>
              </a:spcBef>
              <a:buNone/>
            </a:pPr>
            <a:endParaRPr sz="1800" b="1">
              <a:solidFill>
                <a:srgbClr val="757070"/>
              </a:solidFill>
            </a:endParaRPr>
          </a:p>
        </p:txBody>
      </p:sp>
      <p:sp>
        <p:nvSpPr>
          <p:cNvPr id="127" name="Shape 127"/>
          <p:cNvSpPr txBox="1">
            <a:spLocks noGrp="1"/>
          </p:cNvSpPr>
          <p:nvPr>
            <p:ph type="body" idx="1"/>
          </p:nvPr>
        </p:nvSpPr>
        <p:spPr>
          <a:xfrm>
            <a:off x="6537187" y="5512914"/>
            <a:ext cx="2761200" cy="5274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sz="2400" b="1" dirty="0">
                <a:solidFill>
                  <a:srgbClr val="757070"/>
                </a:solidFill>
              </a:rPr>
              <a:t>ENSO Variability</a:t>
            </a:r>
          </a:p>
          <a:p>
            <a:pPr lvl="0" rtl="0">
              <a:spcBef>
                <a:spcPts val="0"/>
              </a:spcBef>
              <a:buNone/>
            </a:pPr>
            <a:endParaRPr sz="2400" b="1" dirty="0">
              <a:solidFill>
                <a:srgbClr val="757070"/>
              </a:solidFill>
            </a:endParaRPr>
          </a:p>
          <a:p>
            <a:pPr marL="0" lvl="0" indent="0" rtl="0">
              <a:spcBef>
                <a:spcPts val="0"/>
              </a:spcBef>
              <a:buNone/>
            </a:pPr>
            <a:endParaRPr b="1" dirty="0">
              <a:solidFill>
                <a:srgbClr val="757070"/>
              </a:solidFill>
            </a:endParaRPr>
          </a:p>
        </p:txBody>
      </p:sp>
      <p:pic>
        <p:nvPicPr>
          <p:cNvPr id="128" name="Shape 128"/>
          <p:cNvPicPr preferRelativeResize="0"/>
          <p:nvPr/>
        </p:nvPicPr>
        <p:blipFill rotWithShape="1">
          <a:blip r:embed="rId4">
            <a:alphaModFix/>
          </a:blip>
          <a:srcRect l="15499" t="1550" r="17051" b="-1550"/>
          <a:stretch/>
        </p:blipFill>
        <p:spPr>
          <a:xfrm>
            <a:off x="2860275" y="4380950"/>
            <a:ext cx="1767300" cy="1965061"/>
          </a:xfrm>
          <a:prstGeom prst="rect">
            <a:avLst/>
          </a:prstGeom>
          <a:noFill/>
          <a:ln>
            <a:noFill/>
          </a:ln>
        </p:spPr>
      </p:pic>
      <p:pic>
        <p:nvPicPr>
          <p:cNvPr id="129" name="Shape 129"/>
          <p:cNvPicPr preferRelativeResize="0"/>
          <p:nvPr/>
        </p:nvPicPr>
        <p:blipFill rotWithShape="1">
          <a:blip r:embed="rId5">
            <a:alphaModFix/>
          </a:blip>
          <a:srcRect l="33409" r="20949"/>
          <a:stretch/>
        </p:blipFill>
        <p:spPr>
          <a:xfrm>
            <a:off x="7276700" y="1565051"/>
            <a:ext cx="1767300" cy="1965074"/>
          </a:xfrm>
          <a:prstGeom prst="rect">
            <a:avLst/>
          </a:prstGeom>
          <a:noFill/>
          <a:ln>
            <a:noFill/>
          </a:ln>
        </p:spPr>
      </p:pic>
      <p:pic>
        <p:nvPicPr>
          <p:cNvPr id="130" name="Shape 130"/>
          <p:cNvPicPr preferRelativeResize="0"/>
          <p:nvPr/>
        </p:nvPicPr>
        <p:blipFill rotWithShape="1">
          <a:blip r:embed="rId6">
            <a:alphaModFix/>
          </a:blip>
          <a:srcRect l="33224" t="14641" r="15692" b="18410"/>
          <a:stretch/>
        </p:blipFill>
        <p:spPr>
          <a:xfrm rot="243018">
            <a:off x="2504760" y="1678859"/>
            <a:ext cx="1367874" cy="2321607"/>
          </a:xfrm>
          <a:prstGeom prst="rect">
            <a:avLst/>
          </a:prstGeom>
          <a:noFill/>
          <a:ln>
            <a:noFill/>
          </a:ln>
        </p:spPr>
      </p:pic>
      <p:sp>
        <p:nvSpPr>
          <p:cNvPr id="131" name="Shape 131"/>
          <p:cNvSpPr txBox="1"/>
          <p:nvPr/>
        </p:nvSpPr>
        <p:spPr>
          <a:xfrm>
            <a:off x="7276699" y="3319650"/>
            <a:ext cx="1457100" cy="2187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sz="800">
                <a:solidFill>
                  <a:schemeClr val="lt1"/>
                </a:solidFill>
                <a:latin typeface="Century Gothic"/>
                <a:ea typeface="Century Gothic"/>
                <a:cs typeface="Century Gothic"/>
                <a:sym typeface="Century Gothic"/>
              </a:rPr>
              <a:t>Wikimedia Commons</a:t>
            </a:r>
          </a:p>
        </p:txBody>
      </p:sp>
      <p:sp>
        <p:nvSpPr>
          <p:cNvPr id="132" name="Shape 132"/>
          <p:cNvSpPr txBox="1"/>
          <p:nvPr/>
        </p:nvSpPr>
        <p:spPr>
          <a:xfrm>
            <a:off x="3477649" y="6081550"/>
            <a:ext cx="1457100" cy="2187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sz="800">
                <a:solidFill>
                  <a:schemeClr val="lt1"/>
                </a:solidFill>
                <a:latin typeface="Century Gothic"/>
                <a:ea typeface="Century Gothic"/>
                <a:cs typeface="Century Gothic"/>
                <a:sym typeface="Century Gothic"/>
              </a:rPr>
              <a:t>Wikimedia Commons</a:t>
            </a:r>
          </a:p>
        </p:txBody>
      </p:sp>
      <p:sp>
        <p:nvSpPr>
          <p:cNvPr id="133" name="Shape 133"/>
          <p:cNvSpPr txBox="1"/>
          <p:nvPr/>
        </p:nvSpPr>
        <p:spPr>
          <a:xfrm>
            <a:off x="6099924" y="6536925"/>
            <a:ext cx="1457100" cy="2187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sz="800">
                <a:solidFill>
                  <a:schemeClr val="dk1"/>
                </a:solidFill>
                <a:latin typeface="Century Gothic"/>
                <a:ea typeface="Century Gothic"/>
                <a:cs typeface="Century Gothic"/>
                <a:sym typeface="Century Gothic"/>
              </a:rPr>
              <a:t>Wikimedia Commons</a:t>
            </a:r>
          </a:p>
        </p:txBody>
      </p:sp>
      <p:sp>
        <p:nvSpPr>
          <p:cNvPr id="2" name="TextBox 1"/>
          <p:cNvSpPr txBox="1"/>
          <p:nvPr/>
        </p:nvSpPr>
        <p:spPr>
          <a:xfrm>
            <a:off x="983854" y="2921736"/>
            <a:ext cx="1629769" cy="461665"/>
          </a:xfrm>
          <a:prstGeom prst="rect">
            <a:avLst/>
          </a:prstGeom>
          <a:noFill/>
        </p:spPr>
        <p:txBody>
          <a:bodyPr wrap="square" rtlCol="0">
            <a:spAutoFit/>
          </a:bodyPr>
          <a:lstStyle/>
          <a:p>
            <a:r>
              <a:rPr lang="en-US" sz="2400" dirty="0" smtClean="0">
                <a:solidFill>
                  <a:srgbClr val="757070"/>
                </a:solidFill>
                <a:latin typeface="Century Gothic" panose="020B0502020202020204" pitchFamily="34" charset="0"/>
              </a:rPr>
              <a:t>~4200km</a:t>
            </a:r>
            <a:endParaRPr lang="en-US" sz="2400" dirty="0">
              <a:solidFill>
                <a:srgbClr val="757070"/>
              </a:solidFill>
              <a:latin typeface="Century Gothic" panose="020B0502020202020204" pitchFamily="34" charset="0"/>
            </a:endParaRPr>
          </a:p>
        </p:txBody>
      </p:sp>
      <p:cxnSp>
        <p:nvCxnSpPr>
          <p:cNvPr id="5" name="Straight Arrow Connector 4"/>
          <p:cNvCxnSpPr/>
          <p:nvPr/>
        </p:nvCxnSpPr>
        <p:spPr>
          <a:xfrm>
            <a:off x="2424478" y="2635225"/>
            <a:ext cx="0" cy="1058951"/>
          </a:xfrm>
          <a:prstGeom prst="straightConnector1">
            <a:avLst/>
          </a:prstGeom>
          <a:ln w="28575">
            <a:solidFill>
              <a:srgbClr val="44546A"/>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Background: Chilean Agriculture</a:t>
            </a:r>
          </a:p>
        </p:txBody>
      </p:sp>
      <p:pic>
        <p:nvPicPr>
          <p:cNvPr id="140" name="Shape 140"/>
          <p:cNvPicPr preferRelativeResize="0"/>
          <p:nvPr/>
        </p:nvPicPr>
        <p:blipFill rotWithShape="1">
          <a:blip r:embed="rId3">
            <a:alphaModFix/>
          </a:blip>
          <a:srcRect l="21309"/>
          <a:stretch/>
        </p:blipFill>
        <p:spPr>
          <a:xfrm>
            <a:off x="0" y="1233725"/>
            <a:ext cx="5793474" cy="5521900"/>
          </a:xfrm>
          <a:prstGeom prst="rect">
            <a:avLst/>
          </a:prstGeom>
          <a:noFill/>
          <a:ln>
            <a:noFill/>
          </a:ln>
        </p:spPr>
      </p:pic>
      <p:pic>
        <p:nvPicPr>
          <p:cNvPr id="141" name="Shape 141" descr="meta-chart (1).jpeg"/>
          <p:cNvPicPr preferRelativeResize="0"/>
          <p:nvPr/>
        </p:nvPicPr>
        <p:blipFill rotWithShape="1">
          <a:blip r:embed="rId4">
            <a:alphaModFix/>
          </a:blip>
          <a:srcRect b="11441"/>
          <a:stretch/>
        </p:blipFill>
        <p:spPr>
          <a:xfrm>
            <a:off x="5793475" y="1540250"/>
            <a:ext cx="6398526" cy="3777511"/>
          </a:xfrm>
          <a:prstGeom prst="rect">
            <a:avLst/>
          </a:prstGeom>
          <a:noFill/>
          <a:ln>
            <a:noFill/>
          </a:ln>
        </p:spPr>
      </p:pic>
      <p:pic>
        <p:nvPicPr>
          <p:cNvPr id="142" name="Shape 142"/>
          <p:cNvPicPr preferRelativeResize="0"/>
          <p:nvPr/>
        </p:nvPicPr>
        <p:blipFill>
          <a:blip r:embed="rId5">
            <a:alphaModFix/>
          </a:blip>
          <a:stretch>
            <a:fillRect/>
          </a:stretch>
        </p:blipFill>
        <p:spPr>
          <a:xfrm>
            <a:off x="6756949" y="5426400"/>
            <a:ext cx="992091" cy="999050"/>
          </a:xfrm>
          <a:prstGeom prst="rect">
            <a:avLst/>
          </a:prstGeom>
          <a:noFill/>
          <a:ln>
            <a:noFill/>
          </a:ln>
        </p:spPr>
      </p:pic>
      <p:pic>
        <p:nvPicPr>
          <p:cNvPr id="143" name="Shape 143"/>
          <p:cNvPicPr preferRelativeResize="0"/>
          <p:nvPr/>
        </p:nvPicPr>
        <p:blipFill>
          <a:blip r:embed="rId6">
            <a:alphaModFix/>
          </a:blip>
          <a:stretch>
            <a:fillRect/>
          </a:stretch>
        </p:blipFill>
        <p:spPr>
          <a:xfrm>
            <a:off x="8098700" y="5495598"/>
            <a:ext cx="893662" cy="929824"/>
          </a:xfrm>
          <a:prstGeom prst="rect">
            <a:avLst/>
          </a:prstGeom>
          <a:noFill/>
          <a:ln>
            <a:noFill/>
          </a:ln>
        </p:spPr>
      </p:pic>
      <p:pic>
        <p:nvPicPr>
          <p:cNvPr id="144" name="Shape 144"/>
          <p:cNvPicPr preferRelativeResize="0"/>
          <p:nvPr/>
        </p:nvPicPr>
        <p:blipFill>
          <a:blip r:embed="rId7">
            <a:alphaModFix/>
          </a:blip>
          <a:stretch>
            <a:fillRect/>
          </a:stretch>
        </p:blipFill>
        <p:spPr>
          <a:xfrm>
            <a:off x="9200100" y="5451456"/>
            <a:ext cx="1122187" cy="1088942"/>
          </a:xfrm>
          <a:prstGeom prst="rect">
            <a:avLst/>
          </a:prstGeom>
          <a:noFill/>
          <a:ln>
            <a:noFill/>
          </a:ln>
        </p:spPr>
      </p:pic>
      <p:pic>
        <p:nvPicPr>
          <p:cNvPr id="145" name="Shape 145"/>
          <p:cNvPicPr preferRelativeResize="0"/>
          <p:nvPr/>
        </p:nvPicPr>
        <p:blipFill>
          <a:blip r:embed="rId8">
            <a:alphaModFix/>
          </a:blip>
          <a:stretch>
            <a:fillRect/>
          </a:stretch>
        </p:blipFill>
        <p:spPr>
          <a:xfrm>
            <a:off x="10597675" y="5495634"/>
            <a:ext cx="1122200" cy="929816"/>
          </a:xfrm>
          <a:prstGeom prst="rect">
            <a:avLst/>
          </a:prstGeom>
          <a:noFill/>
          <a:ln>
            <a:noFill/>
          </a:ln>
        </p:spPr>
      </p:pic>
      <p:sp>
        <p:nvSpPr>
          <p:cNvPr id="146" name="Shape 146"/>
          <p:cNvSpPr txBox="1"/>
          <p:nvPr/>
        </p:nvSpPr>
        <p:spPr>
          <a:xfrm>
            <a:off x="5886725" y="2862725"/>
            <a:ext cx="1633200" cy="552600"/>
          </a:xfrm>
          <a:prstGeom prst="rect">
            <a:avLst/>
          </a:prstGeom>
          <a:solidFill>
            <a:srgbClr val="FFFFFF"/>
          </a:solidFill>
          <a:ln>
            <a:noFill/>
          </a:ln>
        </p:spPr>
        <p:txBody>
          <a:bodyPr lIns="91425" tIns="91425" rIns="91425" bIns="91425" anchor="t" anchorCtr="0">
            <a:noAutofit/>
          </a:bodyPr>
          <a:lstStyle/>
          <a:p>
            <a:pPr lvl="0">
              <a:spcBef>
                <a:spcPts val="0"/>
              </a:spcBef>
              <a:buNone/>
            </a:pPr>
            <a:r>
              <a:rPr lang="en-US" sz="2000">
                <a:solidFill>
                  <a:srgbClr val="757070"/>
                </a:solidFill>
              </a:rPr>
              <a:t>Drinking Water: 5.9%</a:t>
            </a:r>
          </a:p>
        </p:txBody>
      </p:sp>
      <p:sp>
        <p:nvSpPr>
          <p:cNvPr id="147" name="Shape 147"/>
          <p:cNvSpPr txBox="1"/>
          <p:nvPr/>
        </p:nvSpPr>
        <p:spPr>
          <a:xfrm>
            <a:off x="7089000" y="1846675"/>
            <a:ext cx="3112200" cy="4839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sz="2000">
                <a:solidFill>
                  <a:srgbClr val="757070"/>
                </a:solidFill>
              </a:rPr>
              <a:t>Mining: 7.2%</a:t>
            </a:r>
          </a:p>
        </p:txBody>
      </p:sp>
      <p:sp>
        <p:nvSpPr>
          <p:cNvPr id="148" name="Shape 148"/>
          <p:cNvSpPr txBox="1"/>
          <p:nvPr/>
        </p:nvSpPr>
        <p:spPr>
          <a:xfrm>
            <a:off x="5793475" y="2412900"/>
            <a:ext cx="2079600" cy="367500"/>
          </a:xfrm>
          <a:prstGeom prst="rect">
            <a:avLst/>
          </a:prstGeom>
          <a:solidFill>
            <a:srgbClr val="FFFFFF"/>
          </a:solidFill>
          <a:ln>
            <a:noFill/>
          </a:ln>
        </p:spPr>
        <p:txBody>
          <a:bodyPr lIns="91425" tIns="91425" rIns="91425" bIns="91425" anchor="t" anchorCtr="0">
            <a:noAutofit/>
          </a:bodyPr>
          <a:lstStyle/>
          <a:p>
            <a:pPr lvl="0" algn="r" rtl="0">
              <a:spcBef>
                <a:spcPts val="0"/>
              </a:spcBef>
              <a:buNone/>
            </a:pPr>
            <a:r>
              <a:rPr lang="en-US" sz="2000" dirty="0">
                <a:solidFill>
                  <a:srgbClr val="757070"/>
                </a:solidFill>
              </a:rPr>
              <a:t>Industrial: 9.1%</a:t>
            </a:r>
          </a:p>
        </p:txBody>
      </p:sp>
      <p:sp>
        <p:nvSpPr>
          <p:cNvPr id="149" name="Shape 149"/>
          <p:cNvSpPr txBox="1"/>
          <p:nvPr/>
        </p:nvSpPr>
        <p:spPr>
          <a:xfrm>
            <a:off x="10140725" y="4816625"/>
            <a:ext cx="1579200" cy="5526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sz="2000">
                <a:solidFill>
                  <a:srgbClr val="757070"/>
                </a:solidFill>
              </a:rPr>
              <a:t>Agriculture: 77.8%</a:t>
            </a:r>
          </a:p>
        </p:txBody>
      </p:sp>
      <p:sp>
        <p:nvSpPr>
          <p:cNvPr id="150" name="Shape 150"/>
          <p:cNvSpPr/>
          <p:nvPr/>
        </p:nvSpPr>
        <p:spPr>
          <a:xfrm>
            <a:off x="7873075" y="1479175"/>
            <a:ext cx="2605500" cy="483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1" name="Shape 151"/>
          <p:cNvSpPr txBox="1"/>
          <p:nvPr/>
        </p:nvSpPr>
        <p:spPr>
          <a:xfrm>
            <a:off x="10201200" y="1963075"/>
            <a:ext cx="1633200" cy="5526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US" sz="1800" b="1">
                <a:solidFill>
                  <a:srgbClr val="757070"/>
                </a:solidFill>
              </a:rPr>
              <a:t>Chile Consumptive Water Usages</a:t>
            </a:r>
          </a:p>
        </p:txBody>
      </p:sp>
      <p:sp>
        <p:nvSpPr>
          <p:cNvPr id="152" name="Shape 152"/>
          <p:cNvSpPr txBox="1"/>
          <p:nvPr/>
        </p:nvSpPr>
        <p:spPr>
          <a:xfrm>
            <a:off x="3930582" y="6326400"/>
            <a:ext cx="2103120" cy="5316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solidFill>
                  <a:schemeClr val="lt1"/>
                </a:solidFill>
                <a:latin typeface="Century Gothic"/>
                <a:ea typeface="Century Gothic"/>
                <a:cs typeface="Century Gothic"/>
                <a:sym typeface="Century Gothic"/>
              </a:rPr>
              <a:t>Image Credit: Flickr</a:t>
            </a:r>
            <a:endParaRPr lang="en-US" dirty="0">
              <a:solidFill>
                <a:schemeClr val="lt1"/>
              </a:solidFill>
              <a:latin typeface="Century Gothic"/>
              <a:ea typeface="Century Gothic"/>
              <a:cs typeface="Century Gothic"/>
              <a:sym typeface="Century Gothic"/>
            </a:endParaRPr>
          </a:p>
        </p:txBody>
      </p:sp>
      <p:sp>
        <p:nvSpPr>
          <p:cNvPr id="153" name="Shape 153"/>
          <p:cNvSpPr txBox="1"/>
          <p:nvPr/>
        </p:nvSpPr>
        <p:spPr>
          <a:xfrm>
            <a:off x="10318426" y="6408450"/>
            <a:ext cx="1920240" cy="3675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sz="1200" dirty="0" smtClean="0">
                <a:solidFill>
                  <a:srgbClr val="757070"/>
                </a:solidFill>
                <a:latin typeface="Century Gothic"/>
                <a:ea typeface="Century Gothic"/>
                <a:cs typeface="Century Gothic"/>
                <a:sym typeface="Century Gothic"/>
              </a:rPr>
              <a:t>Image Credit: </a:t>
            </a:r>
            <a:r>
              <a:rPr lang="en-US" sz="1200" dirty="0" err="1" smtClean="0">
                <a:solidFill>
                  <a:srgbClr val="757070"/>
                </a:solidFill>
                <a:latin typeface="Century Gothic"/>
                <a:ea typeface="Century Gothic"/>
                <a:cs typeface="Century Gothic"/>
                <a:sym typeface="Century Gothic"/>
              </a:rPr>
              <a:t>Pixabay</a:t>
            </a:r>
            <a:endParaRPr lang="en-US" sz="1200"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5762500" y="1497725"/>
            <a:ext cx="6090600" cy="3598800"/>
          </a:xfrm>
          <a:prstGeom prst="rect">
            <a:avLst/>
          </a:prstGeom>
          <a:noFill/>
          <a:ln>
            <a:noFill/>
          </a:ln>
        </p:spPr>
        <p:txBody>
          <a:bodyPr lIns="91425" tIns="45700" rIns="91425" bIns="45700" anchor="t" anchorCtr="0">
            <a:noAutofit/>
          </a:bodyPr>
          <a:lstStyle/>
          <a:p>
            <a:pPr lvl="0" rtl="0">
              <a:spcBef>
                <a:spcPts val="0"/>
              </a:spcBef>
              <a:buNone/>
            </a:pPr>
            <a:r>
              <a:rPr lang="en-US" sz="2800" b="1" dirty="0">
                <a:solidFill>
                  <a:srgbClr val="757070"/>
                </a:solidFill>
              </a:rPr>
              <a:t>Sources of Water Resource Stress:</a:t>
            </a:r>
          </a:p>
          <a:p>
            <a:pPr marL="342900" indent="-342900">
              <a:spcBef>
                <a:spcPts val="200"/>
              </a:spcBef>
              <a:buClr>
                <a:schemeClr val="accent1"/>
              </a:buClr>
              <a:buFont typeface="Webdings" panose="05030102010509060703" pitchFamily="18" charset="2"/>
              <a:buChar char="4"/>
            </a:pPr>
            <a:r>
              <a:rPr lang="en-US" dirty="0">
                <a:solidFill>
                  <a:srgbClr val="757070"/>
                </a:solidFill>
              </a:rPr>
              <a:t>Increased human demand and lack of infrastructure to transport water</a:t>
            </a:r>
          </a:p>
          <a:p>
            <a:pPr marL="342900" indent="-342900">
              <a:spcBef>
                <a:spcPts val="200"/>
              </a:spcBef>
              <a:buClr>
                <a:schemeClr val="accent1"/>
              </a:buClr>
              <a:buFont typeface="Webdings" panose="05030102010509060703" pitchFamily="18" charset="2"/>
              <a:buChar char="4"/>
            </a:pPr>
            <a:r>
              <a:rPr lang="en-US" dirty="0">
                <a:solidFill>
                  <a:srgbClr val="757070"/>
                </a:solidFill>
              </a:rPr>
              <a:t>Longer and more extreme dry periods</a:t>
            </a:r>
          </a:p>
          <a:p>
            <a:pPr marL="342900" indent="-342900">
              <a:spcBef>
                <a:spcPts val="200"/>
              </a:spcBef>
              <a:buClr>
                <a:schemeClr val="accent1"/>
              </a:buClr>
              <a:buFont typeface="Webdings" panose="05030102010509060703" pitchFamily="18" charset="2"/>
              <a:buChar char="4"/>
            </a:pPr>
            <a:r>
              <a:rPr lang="en-US" dirty="0">
                <a:solidFill>
                  <a:srgbClr val="757070"/>
                </a:solidFill>
              </a:rPr>
              <a:t>Rising 0 degree C isotherm</a:t>
            </a:r>
          </a:p>
          <a:p>
            <a:pPr marL="0" lvl="0" indent="0" rtl="0">
              <a:spcBef>
                <a:spcPts val="0"/>
              </a:spcBef>
              <a:buNone/>
            </a:pPr>
            <a:endParaRPr dirty="0">
              <a:solidFill>
                <a:srgbClr val="757070"/>
              </a:solidFill>
            </a:endParaRPr>
          </a:p>
          <a:p>
            <a:pPr lvl="0" rtl="0">
              <a:spcBef>
                <a:spcPts val="0"/>
              </a:spcBef>
              <a:buNone/>
            </a:pPr>
            <a:r>
              <a:rPr lang="en-US" sz="2800" b="1" dirty="0">
                <a:solidFill>
                  <a:srgbClr val="757070"/>
                </a:solidFill>
              </a:rPr>
              <a:t>Current Drought Monitoring Tools:</a:t>
            </a:r>
          </a:p>
          <a:p>
            <a:pPr marL="342900" lvl="0" indent="-342900">
              <a:spcBef>
                <a:spcPts val="200"/>
              </a:spcBef>
              <a:buClr>
                <a:srgbClr val="5B9BD5"/>
              </a:buClr>
              <a:buFont typeface="Webdings" panose="05030102010509060703" pitchFamily="18" charset="2"/>
              <a:buChar char="4"/>
            </a:pPr>
            <a:r>
              <a:rPr lang="en-US" dirty="0" smtClean="0">
                <a:solidFill>
                  <a:srgbClr val="757070"/>
                </a:solidFill>
              </a:rPr>
              <a:t>Agroclimate </a:t>
            </a:r>
            <a:r>
              <a:rPr lang="en-US" dirty="0">
                <a:solidFill>
                  <a:srgbClr val="757070"/>
                </a:solidFill>
              </a:rPr>
              <a:t>Observatory in Chile Climate Data Library</a:t>
            </a:r>
          </a:p>
          <a:p>
            <a:pPr marL="342900" lvl="0" indent="-342900">
              <a:spcBef>
                <a:spcPts val="200"/>
              </a:spcBef>
              <a:buClr>
                <a:srgbClr val="5B9BD5"/>
              </a:buClr>
              <a:buFont typeface="Webdings" panose="05030102010509060703" pitchFamily="18" charset="2"/>
              <a:buChar char="4"/>
            </a:pPr>
            <a:r>
              <a:rPr lang="en-US" dirty="0">
                <a:solidFill>
                  <a:srgbClr val="757070"/>
                </a:solidFill>
              </a:rPr>
              <a:t>UNESCO Latin America Flood and Drought Monitor tool</a:t>
            </a:r>
          </a:p>
          <a:p>
            <a:pPr marL="342900" lvl="0" indent="-342900">
              <a:spcBef>
                <a:spcPts val="200"/>
              </a:spcBef>
              <a:buClr>
                <a:srgbClr val="5B9BD5"/>
              </a:buClr>
              <a:buFont typeface="Webdings" panose="05030102010509060703" pitchFamily="18" charset="2"/>
              <a:buChar char="4"/>
            </a:pPr>
            <a:endParaRPr lang="en-US" dirty="0">
              <a:solidFill>
                <a:srgbClr val="757070"/>
              </a:solidFill>
            </a:endParaRPr>
          </a:p>
          <a:p>
            <a:pPr marL="457200" lvl="0" indent="-228600" rtl="0">
              <a:spcBef>
                <a:spcPts val="0"/>
              </a:spcBef>
              <a:buClr>
                <a:srgbClr val="757070"/>
              </a:buClr>
            </a:pPr>
            <a:endParaRPr lang="en-US" dirty="0" smtClean="0">
              <a:solidFill>
                <a:srgbClr val="757070"/>
              </a:solidFill>
            </a:endParaRPr>
          </a:p>
          <a:p>
            <a:pPr marL="0" lvl="0" indent="0" rtl="0">
              <a:spcBef>
                <a:spcPts val="0"/>
              </a:spcBef>
              <a:buNone/>
            </a:pPr>
            <a:endParaRPr dirty="0">
              <a:solidFill>
                <a:srgbClr val="757070"/>
              </a:solidFill>
            </a:endParaRPr>
          </a:p>
        </p:txBody>
      </p:sp>
      <p:sp>
        <p:nvSpPr>
          <p:cNvPr id="160" name="Shape 160"/>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Background: Drought in Chile</a:t>
            </a:r>
          </a:p>
        </p:txBody>
      </p:sp>
      <p:pic>
        <p:nvPicPr>
          <p:cNvPr id="161" name="Shape 161"/>
          <p:cNvPicPr preferRelativeResize="0"/>
          <p:nvPr/>
        </p:nvPicPr>
        <p:blipFill rotWithShape="1">
          <a:blip r:embed="rId3">
            <a:alphaModFix/>
          </a:blip>
          <a:srcRect l="22827"/>
          <a:stretch/>
        </p:blipFill>
        <p:spPr>
          <a:xfrm>
            <a:off x="0" y="1231575"/>
            <a:ext cx="5537299" cy="5524075"/>
          </a:xfrm>
          <a:prstGeom prst="rect">
            <a:avLst/>
          </a:prstGeom>
          <a:noFill/>
          <a:ln>
            <a:noFill/>
          </a:ln>
        </p:spPr>
      </p:pic>
      <p:sp>
        <p:nvSpPr>
          <p:cNvPr id="163" name="Shape 163"/>
          <p:cNvSpPr txBox="1"/>
          <p:nvPr/>
        </p:nvSpPr>
        <p:spPr>
          <a:xfrm>
            <a:off x="3455340" y="6303624"/>
            <a:ext cx="2194560" cy="5316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solidFill>
                  <a:schemeClr val="lt1"/>
                </a:solidFill>
                <a:latin typeface="Century Gothic"/>
                <a:ea typeface="Century Gothic"/>
                <a:cs typeface="Century Gothic"/>
                <a:sym typeface="Century Gothic"/>
              </a:rPr>
              <a:t>Image Credit: </a:t>
            </a:r>
            <a:r>
              <a:rPr lang="en-US" dirty="0" err="1" smtClean="0">
                <a:solidFill>
                  <a:schemeClr val="lt1"/>
                </a:solidFill>
                <a:latin typeface="Century Gothic"/>
                <a:ea typeface="Century Gothic"/>
                <a:cs typeface="Century Gothic"/>
                <a:sym typeface="Century Gothic"/>
              </a:rPr>
              <a:t>Pixabay</a:t>
            </a:r>
            <a:endParaRPr lang="en-US"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291825" y="1343250"/>
            <a:ext cx="12384000" cy="1863900"/>
          </a:xfrm>
          <a:prstGeom prst="rect">
            <a:avLst/>
          </a:prstGeom>
        </p:spPr>
        <p:txBody>
          <a:bodyPr lIns="91425" tIns="91425" rIns="91425" bIns="91425" anchor="t" anchorCtr="0">
            <a:noAutofit/>
          </a:bodyPr>
          <a:lstStyle/>
          <a:p>
            <a:pPr lvl="0" rtl="0">
              <a:spcBef>
                <a:spcPts val="0"/>
              </a:spcBef>
              <a:buNone/>
            </a:pPr>
            <a:r>
              <a:rPr lang="en-US" sz="3600"/>
              <a:t>“Incorporate NASA Earth observation derived soil moisture, snow cover, and snow water equivalent data into Chile’s drought monitoring and decision making processes using the Google Earth Engine Platform”</a:t>
            </a:r>
          </a:p>
        </p:txBody>
      </p:sp>
      <p:sp>
        <p:nvSpPr>
          <p:cNvPr id="170" name="Shape 170"/>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Introduction: Project Goals</a:t>
            </a:r>
          </a:p>
        </p:txBody>
      </p:sp>
      <p:pic>
        <p:nvPicPr>
          <p:cNvPr id="171" name="Shape 171"/>
          <p:cNvPicPr preferRelativeResize="0"/>
          <p:nvPr/>
        </p:nvPicPr>
        <p:blipFill>
          <a:blip r:embed="rId3">
            <a:alphaModFix/>
          </a:blip>
          <a:stretch>
            <a:fillRect/>
          </a:stretch>
        </p:blipFill>
        <p:spPr>
          <a:xfrm>
            <a:off x="3491550" y="3934275"/>
            <a:ext cx="7703299" cy="2733149"/>
          </a:xfrm>
          <a:prstGeom prst="rect">
            <a:avLst/>
          </a:prstGeom>
          <a:noFill/>
          <a:ln>
            <a:noFill/>
          </a:ln>
        </p:spPr>
      </p:pic>
      <p:sp>
        <p:nvSpPr>
          <p:cNvPr id="172" name="Shape 172"/>
          <p:cNvSpPr txBox="1"/>
          <p:nvPr/>
        </p:nvSpPr>
        <p:spPr>
          <a:xfrm>
            <a:off x="9058200" y="6238560"/>
            <a:ext cx="2286000" cy="4152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solidFill>
                  <a:schemeClr val="lt1"/>
                </a:solidFill>
                <a:latin typeface="Century Gothic"/>
                <a:ea typeface="Century Gothic"/>
                <a:cs typeface="Century Gothic"/>
                <a:sym typeface="Century Gothic"/>
              </a:rPr>
              <a:t>Image Credit: </a:t>
            </a:r>
            <a:r>
              <a:rPr lang="en-US" dirty="0" err="1" smtClean="0">
                <a:solidFill>
                  <a:schemeClr val="lt1"/>
                </a:solidFill>
                <a:latin typeface="Century Gothic"/>
                <a:ea typeface="Century Gothic"/>
                <a:cs typeface="Century Gothic"/>
                <a:sym typeface="Century Gothic"/>
              </a:rPr>
              <a:t>Pixabay</a:t>
            </a:r>
            <a:endParaRPr lang="en-US"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1428475" y="525300"/>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Introduction: Project Parameters</a:t>
            </a:r>
          </a:p>
        </p:txBody>
      </p:sp>
      <p:pic>
        <p:nvPicPr>
          <p:cNvPr id="179" name="Shape 179"/>
          <p:cNvPicPr preferRelativeResize="0"/>
          <p:nvPr/>
        </p:nvPicPr>
        <p:blipFill rotWithShape="1">
          <a:blip r:embed="rId3">
            <a:alphaModFix/>
          </a:blip>
          <a:srcRect l="26648"/>
          <a:stretch/>
        </p:blipFill>
        <p:spPr>
          <a:xfrm>
            <a:off x="6500875" y="1219350"/>
            <a:ext cx="5691124" cy="5536299"/>
          </a:xfrm>
          <a:prstGeom prst="rect">
            <a:avLst/>
          </a:prstGeom>
          <a:noFill/>
          <a:ln>
            <a:noFill/>
          </a:ln>
        </p:spPr>
      </p:pic>
      <p:sp>
        <p:nvSpPr>
          <p:cNvPr id="180" name="Shape 180"/>
          <p:cNvSpPr txBox="1">
            <a:spLocks noGrp="1"/>
          </p:cNvSpPr>
          <p:nvPr>
            <p:ph type="body" idx="1"/>
          </p:nvPr>
        </p:nvSpPr>
        <p:spPr>
          <a:xfrm>
            <a:off x="425350" y="1541450"/>
            <a:ext cx="6033824" cy="4892100"/>
          </a:xfrm>
          <a:prstGeom prst="rect">
            <a:avLst/>
          </a:prstGeom>
        </p:spPr>
        <p:txBody>
          <a:bodyPr lIns="91425" tIns="45700" rIns="91425" bIns="45700" anchor="t" anchorCtr="0">
            <a:noAutofit/>
          </a:bodyPr>
          <a:lstStyle/>
          <a:p>
            <a:pPr marR="0" lvl="0" algn="l" rtl="0">
              <a:lnSpc>
                <a:spcPct val="90000"/>
              </a:lnSpc>
              <a:spcBef>
                <a:spcPts val="0"/>
              </a:spcBef>
              <a:spcAft>
                <a:spcPts val="0"/>
              </a:spcAft>
              <a:buNone/>
            </a:pPr>
            <a:r>
              <a:rPr lang="en-US" sz="2800" b="1" dirty="0">
                <a:solidFill>
                  <a:srgbClr val="757070"/>
                </a:solidFill>
              </a:rPr>
              <a:t>Study </a:t>
            </a:r>
            <a:r>
              <a:rPr lang="en-US" sz="2800" b="1" dirty="0" smtClean="0">
                <a:solidFill>
                  <a:srgbClr val="757070"/>
                </a:solidFill>
              </a:rPr>
              <a:t>Area</a:t>
            </a:r>
          </a:p>
          <a:p>
            <a:pPr marL="342900" lvl="0" indent="-342900">
              <a:spcBef>
                <a:spcPts val="200"/>
              </a:spcBef>
              <a:buClr>
                <a:srgbClr val="5B9BD5"/>
              </a:buClr>
              <a:buFont typeface="Webdings" panose="05030102010509060703" pitchFamily="18" charset="2"/>
              <a:buChar char="4"/>
            </a:pPr>
            <a:r>
              <a:rPr lang="en-US" sz="2400" dirty="0" smtClean="0">
                <a:solidFill>
                  <a:srgbClr val="757070"/>
                </a:solidFill>
              </a:rPr>
              <a:t>Chile</a:t>
            </a:r>
            <a:endParaRPr lang="en-US" sz="2400" dirty="0">
              <a:solidFill>
                <a:srgbClr val="757070"/>
              </a:solidFill>
            </a:endParaRPr>
          </a:p>
          <a:p>
            <a:pPr marL="457200" marR="0" lvl="0" indent="-381000" algn="l" rtl="0">
              <a:lnSpc>
                <a:spcPct val="90000"/>
              </a:lnSpc>
              <a:spcBef>
                <a:spcPts val="0"/>
              </a:spcBef>
              <a:spcAft>
                <a:spcPts val="0"/>
              </a:spcAft>
              <a:buClr>
                <a:srgbClr val="757070"/>
              </a:buClr>
              <a:buSzPct val="100000"/>
            </a:pPr>
            <a:endParaRPr sz="2400" dirty="0">
              <a:solidFill>
                <a:srgbClr val="757070"/>
              </a:solidFill>
            </a:endParaRPr>
          </a:p>
          <a:p>
            <a:pPr lvl="0" rtl="0">
              <a:spcBef>
                <a:spcPts val="0"/>
              </a:spcBef>
              <a:buNone/>
            </a:pPr>
            <a:r>
              <a:rPr lang="en-US" sz="2800" b="1" dirty="0">
                <a:solidFill>
                  <a:srgbClr val="757070"/>
                </a:solidFill>
              </a:rPr>
              <a:t>Study </a:t>
            </a:r>
            <a:r>
              <a:rPr lang="en-US" sz="2800" b="1" dirty="0" smtClean="0">
                <a:solidFill>
                  <a:srgbClr val="757070"/>
                </a:solidFill>
              </a:rPr>
              <a:t>Period</a:t>
            </a:r>
          </a:p>
          <a:p>
            <a:pPr marL="342900" lvl="0" indent="-342900">
              <a:spcBef>
                <a:spcPts val="200"/>
              </a:spcBef>
              <a:buClr>
                <a:srgbClr val="5B9BD5"/>
              </a:buClr>
              <a:buFont typeface="Webdings" panose="05030102010509060703" pitchFamily="18" charset="2"/>
              <a:buChar char="4"/>
            </a:pPr>
            <a:r>
              <a:rPr lang="en-US" sz="2400" dirty="0" smtClean="0">
                <a:solidFill>
                  <a:srgbClr val="757070"/>
                </a:solidFill>
              </a:rPr>
              <a:t>2001 </a:t>
            </a:r>
            <a:r>
              <a:rPr lang="en-US" sz="2400" dirty="0">
                <a:solidFill>
                  <a:srgbClr val="757070"/>
                </a:solidFill>
              </a:rPr>
              <a:t>to present</a:t>
            </a:r>
          </a:p>
          <a:p>
            <a:pPr marL="457200" lvl="0" indent="-381000" rtl="0">
              <a:spcBef>
                <a:spcPts val="0"/>
              </a:spcBef>
              <a:buClr>
                <a:srgbClr val="757070"/>
              </a:buClr>
              <a:buSzPct val="100000"/>
            </a:pPr>
            <a:endParaRPr sz="2400" dirty="0">
              <a:solidFill>
                <a:srgbClr val="757070"/>
              </a:solidFill>
            </a:endParaRPr>
          </a:p>
          <a:p>
            <a:pPr lvl="0" rtl="0">
              <a:spcBef>
                <a:spcPts val="0"/>
              </a:spcBef>
              <a:buNone/>
            </a:pPr>
            <a:r>
              <a:rPr lang="en-US" sz="2800" b="1" dirty="0">
                <a:solidFill>
                  <a:srgbClr val="757070"/>
                </a:solidFill>
              </a:rPr>
              <a:t>Project Partners</a:t>
            </a:r>
          </a:p>
          <a:p>
            <a:pPr marL="342900" lvl="0" indent="-342900">
              <a:spcBef>
                <a:spcPts val="200"/>
              </a:spcBef>
              <a:buClr>
                <a:srgbClr val="5B9BD5"/>
              </a:buClr>
              <a:buFont typeface="Webdings" panose="05030102010509060703" pitchFamily="18" charset="2"/>
              <a:buChar char="4"/>
            </a:pPr>
            <a:r>
              <a:rPr lang="en-US" sz="2400" dirty="0" smtClean="0">
                <a:solidFill>
                  <a:srgbClr val="757070"/>
                </a:solidFill>
              </a:rPr>
              <a:t>Chile </a:t>
            </a:r>
            <a:r>
              <a:rPr lang="en-US" sz="2400" dirty="0">
                <a:solidFill>
                  <a:srgbClr val="757070"/>
                </a:solidFill>
              </a:rPr>
              <a:t>Ministry of </a:t>
            </a:r>
            <a:r>
              <a:rPr lang="en-US" sz="2400" dirty="0" smtClean="0">
                <a:solidFill>
                  <a:srgbClr val="757070"/>
                </a:solidFill>
              </a:rPr>
              <a:t>Agriculture</a:t>
            </a:r>
          </a:p>
          <a:p>
            <a:pPr marL="342900" lvl="0" indent="-342900">
              <a:spcBef>
                <a:spcPts val="200"/>
              </a:spcBef>
              <a:buClr>
                <a:srgbClr val="5B9BD5"/>
              </a:buClr>
              <a:buFont typeface="Webdings" panose="05030102010509060703" pitchFamily="18" charset="2"/>
              <a:buChar char="4"/>
            </a:pPr>
            <a:r>
              <a:rPr lang="en-US" sz="2400" dirty="0" smtClean="0">
                <a:solidFill>
                  <a:srgbClr val="757070"/>
                </a:solidFill>
              </a:rPr>
              <a:t>Agricultural </a:t>
            </a:r>
            <a:r>
              <a:rPr lang="en-US" sz="2400" dirty="0">
                <a:solidFill>
                  <a:srgbClr val="757070"/>
                </a:solidFill>
              </a:rPr>
              <a:t>Office of the </a:t>
            </a:r>
            <a:r>
              <a:rPr lang="en-US" sz="2400" dirty="0" smtClean="0">
                <a:solidFill>
                  <a:srgbClr val="757070"/>
                </a:solidFill>
              </a:rPr>
              <a:t>Chilean Embassy </a:t>
            </a:r>
            <a:r>
              <a:rPr lang="en-US" sz="2400" dirty="0">
                <a:solidFill>
                  <a:srgbClr val="757070"/>
                </a:solidFill>
              </a:rPr>
              <a:t>to the United States</a:t>
            </a:r>
          </a:p>
        </p:txBody>
      </p:sp>
      <p:pic>
        <p:nvPicPr>
          <p:cNvPr id="181" name="Shape 181"/>
          <p:cNvPicPr preferRelativeResize="0"/>
          <p:nvPr/>
        </p:nvPicPr>
        <p:blipFill>
          <a:blip r:embed="rId4">
            <a:alphaModFix/>
          </a:blip>
          <a:stretch>
            <a:fillRect/>
          </a:stretch>
        </p:blipFill>
        <p:spPr>
          <a:xfrm>
            <a:off x="3684900" y="2073700"/>
            <a:ext cx="2466273" cy="1644200"/>
          </a:xfrm>
          <a:prstGeom prst="rect">
            <a:avLst/>
          </a:prstGeom>
          <a:noFill/>
          <a:ln>
            <a:noFill/>
          </a:ln>
        </p:spPr>
      </p:pic>
      <p:sp>
        <p:nvSpPr>
          <p:cNvPr id="182" name="Shape 182"/>
          <p:cNvSpPr/>
          <p:nvPr/>
        </p:nvSpPr>
        <p:spPr>
          <a:xfrm>
            <a:off x="3684900" y="2073700"/>
            <a:ext cx="2466300" cy="16443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3" name="Shape 183"/>
          <p:cNvSpPr txBox="1"/>
          <p:nvPr/>
        </p:nvSpPr>
        <p:spPr>
          <a:xfrm>
            <a:off x="8941860" y="6321099"/>
            <a:ext cx="3291840" cy="5316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solidFill>
                  <a:schemeClr val="lt1"/>
                </a:solidFill>
                <a:latin typeface="Century Gothic"/>
                <a:ea typeface="Century Gothic"/>
                <a:cs typeface="Century Gothic"/>
                <a:sym typeface="Century Gothic"/>
              </a:rPr>
              <a:t>Image Credit: Wikimedia </a:t>
            </a:r>
            <a:r>
              <a:rPr lang="en-US" dirty="0">
                <a:solidFill>
                  <a:schemeClr val="lt1"/>
                </a:solidFill>
                <a:latin typeface="Century Gothic"/>
                <a:ea typeface="Century Gothic"/>
                <a:cs typeface="Century Gothic"/>
                <a:sym typeface="Century Gothic"/>
              </a:rPr>
              <a:t>Commons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1162325" y="47937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NASA Earth Observations Used</a:t>
            </a:r>
          </a:p>
        </p:txBody>
      </p:sp>
      <p:pic>
        <p:nvPicPr>
          <p:cNvPr id="190" name="Shape 190"/>
          <p:cNvPicPr preferRelativeResize="0"/>
          <p:nvPr/>
        </p:nvPicPr>
        <p:blipFill rotWithShape="1">
          <a:blip r:embed="rId3">
            <a:alphaModFix/>
          </a:blip>
          <a:srcRect l="5254" r="17123"/>
          <a:stretch/>
        </p:blipFill>
        <p:spPr>
          <a:xfrm>
            <a:off x="5486400" y="1199100"/>
            <a:ext cx="6705600" cy="5536200"/>
          </a:xfrm>
          <a:prstGeom prst="rect">
            <a:avLst/>
          </a:prstGeom>
          <a:noFill/>
          <a:ln>
            <a:noFill/>
          </a:ln>
        </p:spPr>
      </p:pic>
      <p:sp>
        <p:nvSpPr>
          <p:cNvPr id="191" name="Shape 191"/>
          <p:cNvSpPr txBox="1">
            <a:spLocks noGrp="1"/>
          </p:cNvSpPr>
          <p:nvPr>
            <p:ph type="body" idx="1"/>
          </p:nvPr>
        </p:nvSpPr>
        <p:spPr>
          <a:xfrm>
            <a:off x="425068" y="1722500"/>
            <a:ext cx="4791600" cy="3567957"/>
          </a:xfrm>
          <a:prstGeom prst="rect">
            <a:avLst/>
          </a:prstGeom>
          <a:noFill/>
          <a:ln>
            <a:noFill/>
          </a:ln>
        </p:spPr>
        <p:txBody>
          <a:bodyPr lIns="91425" tIns="45700" rIns="91425" bIns="45700" anchor="t" anchorCtr="0">
            <a:noAutofit/>
          </a:bodyPr>
          <a:lstStyle/>
          <a:p>
            <a:pPr lvl="0" rtl="0">
              <a:spcBef>
                <a:spcPts val="0"/>
              </a:spcBef>
              <a:buNone/>
            </a:pPr>
            <a:r>
              <a:rPr lang="en-US" sz="2800" b="1" dirty="0">
                <a:solidFill>
                  <a:srgbClr val="757070"/>
                </a:solidFill>
              </a:rPr>
              <a:t>Snow Cover</a:t>
            </a:r>
          </a:p>
          <a:p>
            <a:pPr marL="342900" lvl="0" indent="-342900">
              <a:spcBef>
                <a:spcPts val="200"/>
              </a:spcBef>
              <a:buClr>
                <a:srgbClr val="5B9BD5"/>
              </a:buClr>
              <a:buFont typeface="Webdings" panose="05030102010509060703" pitchFamily="18" charset="2"/>
              <a:buChar char="4"/>
            </a:pPr>
            <a:r>
              <a:rPr lang="en-US" dirty="0" smtClean="0">
                <a:solidFill>
                  <a:srgbClr val="757070"/>
                </a:solidFill>
              </a:rPr>
              <a:t>TERRA MODIS </a:t>
            </a:r>
            <a:r>
              <a:rPr lang="en-US" dirty="0">
                <a:solidFill>
                  <a:srgbClr val="757070"/>
                </a:solidFill>
              </a:rPr>
              <a:t>daily </a:t>
            </a:r>
            <a:r>
              <a:rPr lang="en-US" i="1" dirty="0">
                <a:solidFill>
                  <a:srgbClr val="757070"/>
                </a:solidFill>
              </a:rPr>
              <a:t>(2001-present</a:t>
            </a:r>
            <a:r>
              <a:rPr lang="en-US" i="1" dirty="0" smtClean="0">
                <a:solidFill>
                  <a:srgbClr val="757070"/>
                </a:solidFill>
              </a:rPr>
              <a:t>)</a:t>
            </a:r>
          </a:p>
          <a:p>
            <a:pPr lvl="0">
              <a:spcBef>
                <a:spcPts val="200"/>
              </a:spcBef>
              <a:buClr>
                <a:srgbClr val="5B9BD5"/>
              </a:buClr>
            </a:pPr>
            <a:endParaRPr lang="en-US" i="1" dirty="0">
              <a:solidFill>
                <a:srgbClr val="757070"/>
              </a:solidFill>
            </a:endParaRPr>
          </a:p>
          <a:p>
            <a:pPr lvl="0" rtl="0">
              <a:spcBef>
                <a:spcPts val="0"/>
              </a:spcBef>
              <a:buNone/>
            </a:pPr>
            <a:r>
              <a:rPr lang="en-US" sz="2800" b="1" dirty="0" smtClean="0">
                <a:solidFill>
                  <a:srgbClr val="757070"/>
                </a:solidFill>
              </a:rPr>
              <a:t>Snow </a:t>
            </a:r>
            <a:r>
              <a:rPr lang="en-US" sz="2800" b="1" dirty="0">
                <a:solidFill>
                  <a:srgbClr val="757070"/>
                </a:solidFill>
              </a:rPr>
              <a:t>Water Equivalent</a:t>
            </a:r>
          </a:p>
          <a:p>
            <a:pPr marL="342900" indent="-342900">
              <a:spcBef>
                <a:spcPts val="200"/>
              </a:spcBef>
              <a:buClr>
                <a:schemeClr val="accent1"/>
              </a:buClr>
              <a:buFont typeface="Webdings" panose="05030102010509060703" pitchFamily="18" charset="2"/>
              <a:buChar char="4"/>
            </a:pPr>
            <a:r>
              <a:rPr lang="pt-BR" dirty="0" smtClean="0">
                <a:solidFill>
                  <a:srgbClr val="757070"/>
                </a:solidFill>
              </a:rPr>
              <a:t>Aqua AMSR-E </a:t>
            </a:r>
            <a:r>
              <a:rPr lang="pt-BR" dirty="0">
                <a:solidFill>
                  <a:srgbClr val="757070"/>
                </a:solidFill>
              </a:rPr>
              <a:t>(2001-2011)</a:t>
            </a:r>
          </a:p>
          <a:p>
            <a:pPr marL="342900" indent="-342900">
              <a:spcBef>
                <a:spcPts val="200"/>
              </a:spcBef>
              <a:buClr>
                <a:schemeClr val="accent1"/>
              </a:buClr>
              <a:buFont typeface="Webdings" panose="05030102010509060703" pitchFamily="18" charset="2"/>
              <a:buChar char="4"/>
            </a:pPr>
            <a:r>
              <a:rPr lang="pt-BR" dirty="0">
                <a:solidFill>
                  <a:srgbClr val="757070"/>
                </a:solidFill>
              </a:rPr>
              <a:t>JAXA </a:t>
            </a:r>
            <a:r>
              <a:rPr lang="pt-BR" dirty="0" smtClean="0">
                <a:solidFill>
                  <a:srgbClr val="757070"/>
                </a:solidFill>
              </a:rPr>
              <a:t>GCOM-W1 AMSR2 </a:t>
            </a:r>
            <a:r>
              <a:rPr lang="pt-BR" dirty="0">
                <a:solidFill>
                  <a:srgbClr val="757070"/>
                </a:solidFill>
              </a:rPr>
              <a:t>(2012-present</a:t>
            </a:r>
            <a:r>
              <a:rPr lang="pt-BR" dirty="0" smtClean="0">
                <a:solidFill>
                  <a:srgbClr val="757070"/>
                </a:solidFill>
              </a:rPr>
              <a:t>)</a:t>
            </a:r>
          </a:p>
          <a:p>
            <a:pPr>
              <a:spcBef>
                <a:spcPts val="200"/>
              </a:spcBef>
              <a:buClr>
                <a:schemeClr val="accent1"/>
              </a:buClr>
            </a:pPr>
            <a:endParaRPr lang="pt-BR" dirty="0">
              <a:solidFill>
                <a:srgbClr val="757070"/>
              </a:solidFill>
            </a:endParaRPr>
          </a:p>
          <a:p>
            <a:pPr lvl="0" rtl="0">
              <a:spcBef>
                <a:spcPts val="0"/>
              </a:spcBef>
              <a:buNone/>
            </a:pPr>
            <a:r>
              <a:rPr lang="en-US" sz="2800" b="1" dirty="0" smtClean="0">
                <a:solidFill>
                  <a:srgbClr val="757070"/>
                </a:solidFill>
              </a:rPr>
              <a:t>Soil </a:t>
            </a:r>
            <a:r>
              <a:rPr lang="en-US" sz="2800" b="1" dirty="0">
                <a:solidFill>
                  <a:srgbClr val="757070"/>
                </a:solidFill>
              </a:rPr>
              <a:t>Moisture</a:t>
            </a:r>
          </a:p>
          <a:p>
            <a:pPr marL="342900" indent="-342900">
              <a:spcBef>
                <a:spcPts val="200"/>
              </a:spcBef>
              <a:buClr>
                <a:schemeClr val="accent1"/>
              </a:buClr>
              <a:buFont typeface="Webdings" panose="05030102010509060703" pitchFamily="18" charset="2"/>
              <a:buChar char="4"/>
            </a:pPr>
            <a:r>
              <a:rPr lang="en-US" dirty="0">
                <a:solidFill>
                  <a:srgbClr val="757070"/>
                </a:solidFill>
              </a:rPr>
              <a:t>SMAP Radiometer (2015-present</a:t>
            </a:r>
            <a:r>
              <a:rPr lang="en-US" dirty="0" smtClean="0">
                <a:solidFill>
                  <a:srgbClr val="757070"/>
                </a:solidFill>
              </a:rPr>
              <a:t>)</a:t>
            </a:r>
          </a:p>
          <a:p>
            <a:pPr marL="342900" indent="-342900">
              <a:spcBef>
                <a:spcPts val="200"/>
              </a:spcBef>
              <a:buClr>
                <a:schemeClr val="accent1"/>
              </a:buClr>
              <a:buFont typeface="Webdings" panose="05030102010509060703" pitchFamily="18" charset="2"/>
              <a:buChar char="4"/>
            </a:pPr>
            <a:endParaRPr lang="en-US" dirty="0" smtClean="0">
              <a:solidFill>
                <a:srgbClr val="757070"/>
              </a:solidFill>
            </a:endParaRPr>
          </a:p>
          <a:p>
            <a:pPr marL="342900" indent="-342900">
              <a:spcBef>
                <a:spcPts val="200"/>
              </a:spcBef>
              <a:buClr>
                <a:schemeClr val="accent1"/>
              </a:buClr>
              <a:buFont typeface="Webdings" panose="05030102010509060703" pitchFamily="18" charset="2"/>
              <a:buChar char="4"/>
            </a:pPr>
            <a:endParaRPr lang="en-US" dirty="0">
              <a:solidFill>
                <a:srgbClr val="757070"/>
              </a:solidFill>
            </a:endParaRPr>
          </a:p>
        </p:txBody>
      </p:sp>
      <p:sp>
        <p:nvSpPr>
          <p:cNvPr id="192" name="Shape 192"/>
          <p:cNvSpPr txBox="1"/>
          <p:nvPr/>
        </p:nvSpPr>
        <p:spPr>
          <a:xfrm>
            <a:off x="11388182" y="6378600"/>
            <a:ext cx="2147100" cy="4794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solidFill>
                  <a:schemeClr val="lt1"/>
                </a:solidFill>
                <a:latin typeface="Century Gothic"/>
                <a:ea typeface="Century Gothic"/>
                <a:cs typeface="Century Gothic"/>
                <a:sym typeface="Century Gothic"/>
              </a:rPr>
              <a:t>NASA</a:t>
            </a:r>
            <a:endParaRPr lang="en-US"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hape 198"/>
          <p:cNvPicPr preferRelativeResize="0"/>
          <p:nvPr/>
        </p:nvPicPr>
        <p:blipFill rotWithShape="1">
          <a:blip r:embed="rId3">
            <a:alphaModFix amt="26000"/>
          </a:blip>
          <a:srcRect b="18480"/>
          <a:stretch/>
        </p:blipFill>
        <p:spPr>
          <a:xfrm>
            <a:off x="-1" y="1215342"/>
            <a:ext cx="12191999" cy="5555848"/>
          </a:xfrm>
          <a:prstGeom prst="rect">
            <a:avLst/>
          </a:prstGeom>
          <a:noFill/>
          <a:ln>
            <a:noFill/>
          </a:ln>
        </p:spPr>
      </p:pic>
      <p:sp>
        <p:nvSpPr>
          <p:cNvPr id="5" name="Shape 200"/>
          <p:cNvSpPr txBox="1"/>
          <p:nvPr/>
        </p:nvSpPr>
        <p:spPr>
          <a:xfrm>
            <a:off x="1576871" y="493933"/>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Methodology</a:t>
            </a:r>
          </a:p>
        </p:txBody>
      </p:sp>
      <p:sp>
        <p:nvSpPr>
          <p:cNvPr id="7" name="Shape 201"/>
          <p:cNvSpPr/>
          <p:nvPr/>
        </p:nvSpPr>
        <p:spPr>
          <a:xfrm flipH="1">
            <a:off x="1463023" y="1694662"/>
            <a:ext cx="3773400" cy="2114100"/>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a:p>
            <a:pPr lvl="0">
              <a:spcBef>
                <a:spcPts val="0"/>
              </a:spcBef>
              <a:buNone/>
            </a:pPr>
            <a:endParaRPr sz="2400"/>
          </a:p>
          <a:p>
            <a:pPr lvl="0">
              <a:spcBef>
                <a:spcPts val="0"/>
              </a:spcBef>
              <a:buNone/>
            </a:pPr>
            <a:endParaRPr sz="2000"/>
          </a:p>
        </p:txBody>
      </p:sp>
      <p:sp>
        <p:nvSpPr>
          <p:cNvPr id="8" name="Shape 202"/>
          <p:cNvSpPr/>
          <p:nvPr/>
        </p:nvSpPr>
        <p:spPr>
          <a:xfrm rot="10800000" flipH="1">
            <a:off x="5717691" y="4372062"/>
            <a:ext cx="3773399" cy="2114100"/>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203"/>
          <p:cNvSpPr/>
          <p:nvPr/>
        </p:nvSpPr>
        <p:spPr>
          <a:xfrm rot="10800000">
            <a:off x="1463032" y="4372084"/>
            <a:ext cx="3773400" cy="2114100"/>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204"/>
          <p:cNvSpPr/>
          <p:nvPr/>
        </p:nvSpPr>
        <p:spPr>
          <a:xfrm>
            <a:off x="1174630" y="1491176"/>
            <a:ext cx="2006100" cy="11583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None/>
            </a:pPr>
            <a:r>
              <a:rPr lang="en-US" sz="3000" b="1" dirty="0" smtClean="0">
                <a:solidFill>
                  <a:schemeClr val="lt1"/>
                </a:solidFill>
                <a:latin typeface="Century Gothic"/>
                <a:ea typeface="Century Gothic"/>
                <a:cs typeface="Century Gothic"/>
                <a:sym typeface="Century Gothic"/>
              </a:rPr>
              <a:t>Ingest</a:t>
            </a:r>
            <a:endParaRPr lang="en-US" sz="3000" b="1" dirty="0">
              <a:solidFill>
                <a:schemeClr val="lt1"/>
              </a:solidFill>
              <a:latin typeface="Century Gothic"/>
              <a:ea typeface="Century Gothic"/>
              <a:cs typeface="Century Gothic"/>
              <a:sym typeface="Century Gothic"/>
            </a:endParaRPr>
          </a:p>
          <a:p>
            <a:pPr lvl="0" algn="ctr" rtl="0">
              <a:lnSpc>
                <a:spcPct val="90000"/>
              </a:lnSpc>
              <a:spcBef>
                <a:spcPts val="0"/>
              </a:spcBef>
              <a:buClr>
                <a:schemeClr val="lt1"/>
              </a:buClr>
              <a:buSzPct val="25000"/>
              <a:buFont typeface="Arial"/>
              <a:buNone/>
            </a:pPr>
            <a:r>
              <a:rPr lang="en-US" sz="3000" dirty="0">
                <a:solidFill>
                  <a:schemeClr val="lt1"/>
                </a:solidFill>
                <a:latin typeface="Century Gothic"/>
                <a:ea typeface="Century Gothic"/>
                <a:cs typeface="Century Gothic"/>
                <a:sym typeface="Century Gothic"/>
              </a:rPr>
              <a:t>Imagery</a:t>
            </a:r>
          </a:p>
        </p:txBody>
      </p:sp>
      <p:sp>
        <p:nvSpPr>
          <p:cNvPr id="11" name="Shape 205"/>
          <p:cNvSpPr/>
          <p:nvPr/>
        </p:nvSpPr>
        <p:spPr>
          <a:xfrm>
            <a:off x="1064550" y="4229181"/>
            <a:ext cx="2538600" cy="11583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Clr>
                <a:schemeClr val="dk1"/>
              </a:buClr>
              <a:buSzPct val="36666"/>
              <a:buFont typeface="Arial"/>
              <a:buNone/>
            </a:pPr>
            <a:r>
              <a:rPr lang="en-US" sz="3000" b="1">
                <a:solidFill>
                  <a:schemeClr val="lt1"/>
                </a:solidFill>
                <a:latin typeface="Century Gothic"/>
                <a:ea typeface="Century Gothic"/>
                <a:cs typeface="Century Gothic"/>
                <a:sym typeface="Century Gothic"/>
              </a:rPr>
              <a:t>Visualize </a:t>
            </a:r>
            <a:r>
              <a:rPr lang="en-US" sz="3000">
                <a:solidFill>
                  <a:schemeClr val="lt1"/>
                </a:solidFill>
                <a:latin typeface="Century Gothic"/>
                <a:ea typeface="Century Gothic"/>
                <a:cs typeface="Century Gothic"/>
                <a:sym typeface="Century Gothic"/>
              </a:rPr>
              <a:t>Data</a:t>
            </a:r>
          </a:p>
        </p:txBody>
      </p:sp>
      <p:sp>
        <p:nvSpPr>
          <p:cNvPr id="12" name="Shape 206"/>
          <p:cNvSpPr/>
          <p:nvPr/>
        </p:nvSpPr>
        <p:spPr>
          <a:xfrm>
            <a:off x="6135675" y="1661075"/>
            <a:ext cx="2105700" cy="8346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Clr>
                <a:schemeClr val="dk1"/>
              </a:buClr>
              <a:buSzPct val="55000"/>
              <a:buFont typeface="Arial"/>
              <a:buNone/>
            </a:pPr>
            <a:r>
              <a:rPr lang="en-US" sz="2000">
                <a:solidFill>
                  <a:schemeClr val="lt1"/>
                </a:solidFill>
                <a:latin typeface="Century Gothic"/>
                <a:ea typeface="Century Gothic"/>
                <a:cs typeface="Century Gothic"/>
                <a:sym typeface="Century Gothic"/>
              </a:rPr>
              <a:t>Google Cloud Storage</a:t>
            </a:r>
          </a:p>
        </p:txBody>
      </p:sp>
      <p:sp>
        <p:nvSpPr>
          <p:cNvPr id="13" name="Shape 207"/>
          <p:cNvSpPr/>
          <p:nvPr/>
        </p:nvSpPr>
        <p:spPr>
          <a:xfrm>
            <a:off x="5431850" y="4117125"/>
            <a:ext cx="2006100" cy="11583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Clr>
                <a:schemeClr val="dk1"/>
              </a:buClr>
              <a:buSzPct val="36666"/>
              <a:buFont typeface="Arial"/>
              <a:buNone/>
            </a:pPr>
            <a:r>
              <a:rPr lang="en-US" sz="3000" b="1">
                <a:solidFill>
                  <a:schemeClr val="lt1"/>
                </a:solidFill>
                <a:latin typeface="Century Gothic"/>
                <a:ea typeface="Century Gothic"/>
                <a:cs typeface="Century Gothic"/>
                <a:sym typeface="Century Gothic"/>
              </a:rPr>
              <a:t>Monitor</a:t>
            </a:r>
          </a:p>
          <a:p>
            <a:pPr lvl="0" algn="ctr" rtl="0">
              <a:lnSpc>
                <a:spcPct val="90000"/>
              </a:lnSpc>
              <a:spcBef>
                <a:spcPts val="0"/>
              </a:spcBef>
              <a:buClr>
                <a:schemeClr val="dk1"/>
              </a:buClr>
              <a:buSzPct val="36666"/>
              <a:buFont typeface="Arial"/>
              <a:buNone/>
            </a:pPr>
            <a:r>
              <a:rPr lang="en-US" sz="3000">
                <a:solidFill>
                  <a:schemeClr val="lt1"/>
                </a:solidFill>
                <a:latin typeface="Century Gothic"/>
                <a:ea typeface="Century Gothic"/>
                <a:cs typeface="Century Gothic"/>
                <a:sym typeface="Century Gothic"/>
              </a:rPr>
              <a:t>Drought</a:t>
            </a:r>
          </a:p>
        </p:txBody>
      </p:sp>
      <p:sp>
        <p:nvSpPr>
          <p:cNvPr id="14" name="Shape 208"/>
          <p:cNvSpPr/>
          <p:nvPr/>
        </p:nvSpPr>
        <p:spPr>
          <a:xfrm rot="10800000">
            <a:off x="5524816" y="1886526"/>
            <a:ext cx="388200" cy="383700"/>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209"/>
          <p:cNvSpPr/>
          <p:nvPr/>
        </p:nvSpPr>
        <p:spPr>
          <a:xfrm>
            <a:off x="5116923" y="5454675"/>
            <a:ext cx="720300" cy="834600"/>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6" name="Shape 210"/>
          <p:cNvSpPr/>
          <p:nvPr/>
        </p:nvSpPr>
        <p:spPr>
          <a:xfrm rot="5400000">
            <a:off x="2022000" y="3421570"/>
            <a:ext cx="623700" cy="834600"/>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 name="Shape 211"/>
          <p:cNvSpPr txBox="1"/>
          <p:nvPr/>
        </p:nvSpPr>
        <p:spPr>
          <a:xfrm>
            <a:off x="1576871" y="2717967"/>
            <a:ext cx="3515400" cy="978000"/>
          </a:xfrm>
          <a:prstGeom prst="rect">
            <a:avLst/>
          </a:prstGeom>
          <a:noFill/>
          <a:ln>
            <a:noFill/>
          </a:ln>
        </p:spPr>
        <p:txBody>
          <a:bodyPr lIns="91425" tIns="91425" rIns="91425" bIns="91425" anchor="t" anchorCtr="0">
            <a:noAutofit/>
          </a:bodyPr>
          <a:lstStyle/>
          <a:p>
            <a:pPr lvl="0">
              <a:spcBef>
                <a:spcPts val="0"/>
              </a:spcBef>
              <a:buClr>
                <a:schemeClr val="dk1"/>
              </a:buClr>
              <a:buSzPct val="55000"/>
              <a:buFont typeface="Arial"/>
              <a:buNone/>
            </a:pPr>
            <a:r>
              <a:rPr lang="en-US" sz="2000" b="1">
                <a:solidFill>
                  <a:srgbClr val="666666"/>
                </a:solidFill>
                <a:latin typeface="Century Gothic"/>
                <a:ea typeface="Century Gothic"/>
                <a:cs typeface="Century Gothic"/>
                <a:sym typeface="Century Gothic"/>
              </a:rPr>
              <a:t>Upload NASA datasets into a shared GEE Repository</a:t>
            </a:r>
          </a:p>
        </p:txBody>
      </p:sp>
      <p:sp>
        <p:nvSpPr>
          <p:cNvPr id="18" name="Shape 212"/>
          <p:cNvSpPr txBox="1"/>
          <p:nvPr/>
        </p:nvSpPr>
        <p:spPr>
          <a:xfrm>
            <a:off x="1463025" y="5307125"/>
            <a:ext cx="3515400" cy="904800"/>
          </a:xfrm>
          <a:prstGeom prst="rect">
            <a:avLst/>
          </a:prstGeom>
          <a:noFill/>
          <a:ln>
            <a:noFill/>
          </a:ln>
        </p:spPr>
        <p:txBody>
          <a:bodyPr lIns="91425" tIns="91425" rIns="91425" bIns="91425" anchor="t" anchorCtr="0">
            <a:noAutofit/>
          </a:bodyPr>
          <a:lstStyle/>
          <a:p>
            <a:pPr lvl="0" rtl="0">
              <a:spcBef>
                <a:spcPts val="0"/>
              </a:spcBef>
              <a:buNone/>
            </a:pPr>
            <a:r>
              <a:rPr lang="en-US" sz="2000" b="1">
                <a:solidFill>
                  <a:srgbClr val="666666"/>
                </a:solidFill>
                <a:latin typeface="Century Gothic"/>
                <a:ea typeface="Century Gothic"/>
                <a:cs typeface="Century Gothic"/>
                <a:sym typeface="Century Gothic"/>
              </a:rPr>
              <a:t>Use GEE Code Editor to compute and display data</a:t>
            </a:r>
          </a:p>
        </p:txBody>
      </p:sp>
      <p:sp>
        <p:nvSpPr>
          <p:cNvPr id="19" name="Shape 213"/>
          <p:cNvSpPr txBox="1"/>
          <p:nvPr/>
        </p:nvSpPr>
        <p:spPr>
          <a:xfrm>
            <a:off x="5846725" y="5307125"/>
            <a:ext cx="3429300" cy="706500"/>
          </a:xfrm>
          <a:prstGeom prst="rect">
            <a:avLst/>
          </a:prstGeom>
          <a:noFill/>
          <a:ln>
            <a:noFill/>
          </a:ln>
        </p:spPr>
        <p:txBody>
          <a:bodyPr lIns="91425" tIns="91425" rIns="91425" bIns="91425" anchor="t" anchorCtr="0">
            <a:noAutofit/>
          </a:bodyPr>
          <a:lstStyle/>
          <a:p>
            <a:pPr lvl="0" rtl="0">
              <a:spcBef>
                <a:spcPts val="0"/>
              </a:spcBef>
              <a:buNone/>
            </a:pPr>
            <a:r>
              <a:rPr lang="en-US" sz="2000" b="1">
                <a:solidFill>
                  <a:srgbClr val="666666"/>
                </a:solidFill>
                <a:latin typeface="Century Gothic"/>
                <a:ea typeface="Century Gothic"/>
                <a:cs typeface="Century Gothic"/>
                <a:sym typeface="Century Gothic"/>
              </a:rPr>
              <a:t>Analyze hydrologic data</a:t>
            </a:r>
          </a:p>
        </p:txBody>
      </p:sp>
      <p:sp>
        <p:nvSpPr>
          <p:cNvPr id="20" name="Shape 214"/>
          <p:cNvSpPr txBox="1"/>
          <p:nvPr/>
        </p:nvSpPr>
        <p:spPr>
          <a:xfrm>
            <a:off x="9272187" y="6362727"/>
            <a:ext cx="3017520" cy="5319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US" dirty="0" smtClean="0">
                <a:latin typeface="Century Gothic"/>
                <a:ea typeface="Century Gothic"/>
                <a:cs typeface="Century Gothic"/>
                <a:sym typeface="Century Gothic"/>
              </a:rPr>
              <a:t>Image Credit: </a:t>
            </a:r>
            <a:r>
              <a:rPr lang="en-US" dirty="0" err="1" smtClean="0">
                <a:latin typeface="Century Gothic"/>
                <a:ea typeface="Century Gothic"/>
                <a:cs typeface="Century Gothic"/>
                <a:sym typeface="Century Gothic"/>
              </a:rPr>
              <a:t>WhizzbangStudios</a:t>
            </a:r>
            <a:endParaRPr lang="en-US" dirty="0">
              <a:latin typeface="Century Gothic"/>
              <a:ea typeface="Century Gothic"/>
              <a:cs typeface="Century Gothic"/>
              <a:sym typeface="Century Gothic"/>
            </a:endParaRPr>
          </a:p>
        </p:txBody>
      </p:sp>
      <p:sp>
        <p:nvSpPr>
          <p:cNvPr id="21" name="Shape 215"/>
          <p:cNvSpPr/>
          <p:nvPr/>
        </p:nvSpPr>
        <p:spPr>
          <a:xfrm>
            <a:off x="8817175" y="1661075"/>
            <a:ext cx="2105700" cy="8346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Clr>
                <a:schemeClr val="dk1"/>
              </a:buClr>
              <a:buSzPct val="55000"/>
              <a:buFont typeface="Arial"/>
              <a:buNone/>
            </a:pPr>
            <a:r>
              <a:rPr lang="en-US" sz="2000">
                <a:solidFill>
                  <a:schemeClr val="lt1"/>
                </a:solidFill>
                <a:latin typeface="Century Gothic"/>
                <a:ea typeface="Century Gothic"/>
                <a:cs typeface="Century Gothic"/>
                <a:sym typeface="Century Gothic"/>
              </a:rPr>
              <a:t>DAAC</a:t>
            </a:r>
          </a:p>
        </p:txBody>
      </p:sp>
      <p:sp>
        <p:nvSpPr>
          <p:cNvPr id="22" name="Shape 216"/>
          <p:cNvSpPr/>
          <p:nvPr/>
        </p:nvSpPr>
        <p:spPr>
          <a:xfrm rot="10800000">
            <a:off x="8335179" y="1886526"/>
            <a:ext cx="388200" cy="383700"/>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801219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1979</Words>
  <Application>Microsoft Office PowerPoint</Application>
  <PresentationFormat>Widescreen</PresentationFormat>
  <Paragraphs>259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Century Gothic</vt:lpstr>
      <vt:lpstr>Arial</vt:lpstr>
      <vt:lpstr>Webdings</vt:lpstr>
      <vt:lpstr>Garamond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McGurk, Garrett L. (ARC-SGE)[SSAI DEVELOP]</dc:creator>
  <cp:lastModifiedBy>Joseph Miller</cp:lastModifiedBy>
  <cp:revision>66</cp:revision>
  <dcterms:modified xsi:type="dcterms:W3CDTF">2017-03-31T15:36:24Z</dcterms:modified>
</cp:coreProperties>
</file>