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Garamond" panose="02020404030301010803" pitchFamily="18" charset="0"/>
      <p:regular r:id="rId5"/>
      <p:bold r:id="rId6"/>
      <p:italic r:id="rId7"/>
    </p:embeddedFont>
    <p:embeddedFont>
      <p:font typeface="Questrial" panose="020B0604020202020204" charset="0"/>
      <p:regular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2" clrIdx="0"/>
  <p:cmAuthor id="1" name="Kislik, Emily A. (ARC-SGE)[SCIENCE SYSTEMS AND APPLICATIONS, INC]" initials="KEA(SAAI" lastIdx="8" clrIdx="1">
    <p:extLst>
      <p:ext uri="{19B8F6BF-5375-455C-9EA6-DF929625EA0E}">
        <p15:presenceInfo xmlns:p15="http://schemas.microsoft.com/office/powerpoint/2012/main" userId="S-1-5-21-330711430-3775241029-4075259233-612632" providerId="AD"/>
      </p:ext>
    </p:extLst>
  </p:cmAuthor>
  <p:cmAuthor id="2" name="Ly, Victoria H. (ARC-SGE)[SSAI DEVELOP]" initials="LVH(D" lastIdx="2" clrIdx="2">
    <p:extLst>
      <p:ext uri="{19B8F6BF-5375-455C-9EA6-DF929625EA0E}">
        <p15:presenceInfo xmlns:p15="http://schemas.microsoft.com/office/powerpoint/2012/main" userId="S-1-5-21-330711430-3775241029-4075259233-653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341"/>
    <a:srgbClr val="595555"/>
    <a:srgbClr val="000000"/>
    <a:srgbClr val="005C2A"/>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56" autoAdjust="0"/>
    <p:restoredTop sz="94660"/>
  </p:normalViewPr>
  <p:slideViewPr>
    <p:cSldViewPr snapToGrid="0">
      <p:cViewPr>
        <p:scale>
          <a:sx n="30" d="100"/>
          <a:sy n="30" d="100"/>
        </p:scale>
        <p:origin x="8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76D15-1910-4AEC-9401-D1B9E47B16C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8335CD7-6041-40CF-A496-64BF0B0C6F73}">
      <dgm:prSet phldrT="[Text]" custT="1"/>
      <dgm:spPr>
        <a:solidFill>
          <a:srgbClr val="BE5341"/>
        </a:solidFill>
      </dgm:spPr>
      <dgm:t>
        <a:bodyPr/>
        <a:lstStyle/>
        <a:p>
          <a:r>
            <a:rPr lang="en-US" sz="2700" b="1" dirty="0">
              <a:latin typeface="Garamond" panose="02020404030301010803" pitchFamily="18" charset="0"/>
            </a:rPr>
            <a:t>Updated BAAQMD CH</a:t>
          </a:r>
          <a:r>
            <a:rPr lang="en-US" sz="2700" b="1" baseline="-25000" dirty="0">
              <a:latin typeface="Garamond" panose="02020404030301010803" pitchFamily="18" charset="0"/>
            </a:rPr>
            <a:t>4</a:t>
          </a:r>
          <a:r>
            <a:rPr lang="en-US" sz="2700" b="1" dirty="0">
              <a:latin typeface="Garamond" panose="02020404030301010803" pitchFamily="18" charset="0"/>
            </a:rPr>
            <a:t> </a:t>
          </a:r>
          <a:r>
            <a:rPr lang="en-US" sz="2700" b="1" dirty="0" smtClean="0">
              <a:latin typeface="Garamond" panose="02020404030301010803" pitchFamily="18" charset="0"/>
            </a:rPr>
            <a:t>Inventory</a:t>
          </a:r>
          <a:endParaRPr lang="en-US" sz="2700" b="1" dirty="0">
            <a:latin typeface="Garamond" panose="02020404030301010803" pitchFamily="18" charset="0"/>
          </a:endParaRPr>
        </a:p>
      </dgm:t>
    </dgm:pt>
    <dgm:pt modelId="{0389DCF8-0E29-4C45-9393-ABC1F15178DB}" type="parTrans" cxnId="{96F75AC5-B1F9-4D28-8964-8BF6B806A8E1}">
      <dgm:prSet/>
      <dgm:spPr/>
      <dgm:t>
        <a:bodyPr/>
        <a:lstStyle/>
        <a:p>
          <a:endParaRPr lang="en-US"/>
        </a:p>
      </dgm:t>
    </dgm:pt>
    <dgm:pt modelId="{7381870D-98CD-43DF-B5C2-C250EFD33B6D}" type="sibTrans" cxnId="{96F75AC5-B1F9-4D28-8964-8BF6B806A8E1}">
      <dgm:prSet/>
      <dgm:spPr/>
      <dgm:t>
        <a:bodyPr/>
        <a:lstStyle/>
        <a:p>
          <a:endParaRPr lang="en-US"/>
        </a:p>
      </dgm:t>
    </dgm:pt>
    <dgm:pt modelId="{35C4D69E-988A-4F12-907D-8F9F43364BF8}">
      <dgm:prSet phldrT="[Text]" custT="1"/>
      <dgm:spPr/>
      <dgm:t>
        <a:bodyPr/>
        <a:lstStyle/>
        <a:p>
          <a:r>
            <a:rPr lang="en-US" sz="2400" b="0" dirty="0">
              <a:latin typeface="Garamond" panose="02020404030301010803" pitchFamily="18" charset="0"/>
            </a:rPr>
            <a:t>USGS High Resolution </a:t>
          </a:r>
          <a:r>
            <a:rPr lang="en-US" sz="2400" b="0" dirty="0" err="1">
              <a:latin typeface="Garamond" panose="02020404030301010803" pitchFamily="18" charset="0"/>
            </a:rPr>
            <a:t>Orthoimagery</a:t>
          </a:r>
          <a:endParaRPr lang="en-US" sz="2400" b="0" dirty="0">
            <a:latin typeface="Garamond" panose="02020404030301010803" pitchFamily="18" charset="0"/>
          </a:endParaRPr>
        </a:p>
      </dgm:t>
    </dgm:pt>
    <dgm:pt modelId="{7DEEB0A0-7676-40ED-98DA-65F07870CCAC}" type="parTrans" cxnId="{66F91FEF-7B5A-433D-8662-0AF86A68FCB9}">
      <dgm:prSet/>
      <dgm:spPr>
        <a:solidFill>
          <a:schemeClr val="bg1">
            <a:lumMod val="75000"/>
          </a:schemeClr>
        </a:solidFill>
      </dgm:spPr>
      <dgm:t>
        <a:bodyPr/>
        <a:lstStyle/>
        <a:p>
          <a:endParaRPr lang="en-US"/>
        </a:p>
      </dgm:t>
    </dgm:pt>
    <dgm:pt modelId="{B1D16285-D172-49BE-A2B4-59170A69C7D8}" type="sibTrans" cxnId="{66F91FEF-7B5A-433D-8662-0AF86A68FCB9}">
      <dgm:prSet/>
      <dgm:spPr/>
      <dgm:t>
        <a:bodyPr/>
        <a:lstStyle/>
        <a:p>
          <a:endParaRPr lang="en-US"/>
        </a:p>
      </dgm:t>
    </dgm:pt>
    <dgm:pt modelId="{49839129-25E9-41C4-A24B-E9DA45FA7371}">
      <dgm:prSet phldrT="[Text]" custT="1"/>
      <dgm:spPr>
        <a:solidFill>
          <a:srgbClr val="044C04"/>
        </a:solidFill>
      </dgm:spPr>
      <dgm:t>
        <a:bodyPr/>
        <a:lstStyle/>
        <a:p>
          <a:r>
            <a:rPr lang="en-US" sz="2700" b="1" dirty="0">
              <a:latin typeface="Garamond" panose="02020404030301010803" pitchFamily="18" charset="0"/>
            </a:rPr>
            <a:t>BAAQMD GHG Spatial Inventory</a:t>
          </a:r>
        </a:p>
      </dgm:t>
    </dgm:pt>
    <dgm:pt modelId="{1F1EEE9F-0115-469A-941E-E73478B38772}" type="parTrans" cxnId="{EDBA1ACB-7116-4C68-B38E-DDA55CBACF45}">
      <dgm:prSet/>
      <dgm:spPr>
        <a:solidFill>
          <a:schemeClr val="bg1">
            <a:lumMod val="75000"/>
          </a:schemeClr>
        </a:solidFill>
      </dgm:spPr>
      <dgm:t>
        <a:bodyPr/>
        <a:lstStyle/>
        <a:p>
          <a:endParaRPr lang="en-US"/>
        </a:p>
      </dgm:t>
    </dgm:pt>
    <dgm:pt modelId="{9702943B-43DA-41D4-8A8E-9B5DD08EF698}" type="sibTrans" cxnId="{EDBA1ACB-7116-4C68-B38E-DDA55CBACF45}">
      <dgm:prSet/>
      <dgm:spPr/>
      <dgm:t>
        <a:bodyPr/>
        <a:lstStyle/>
        <a:p>
          <a:endParaRPr lang="en-US"/>
        </a:p>
      </dgm:t>
    </dgm:pt>
    <dgm:pt modelId="{C9ED74FD-DE75-4E9C-8A33-DC3B71825585}">
      <dgm:prSet phldrT="[Text]" custT="1"/>
      <dgm:spPr/>
      <dgm:t>
        <a:bodyPr/>
        <a:lstStyle/>
        <a:p>
          <a:r>
            <a:rPr lang="en-US" sz="2400" b="0" dirty="0">
              <a:latin typeface="Garamond" panose="02020404030301010803" pitchFamily="18" charset="0"/>
            </a:rPr>
            <a:t>Landsat 8 OLI Imagery</a:t>
          </a:r>
        </a:p>
      </dgm:t>
    </dgm:pt>
    <dgm:pt modelId="{0513C0F1-E35C-45CA-A667-B2BB3B83B071}" type="parTrans" cxnId="{91BB1E56-8F89-4E25-AE81-75BA7725B032}">
      <dgm:prSet/>
      <dgm:spPr>
        <a:solidFill>
          <a:schemeClr val="bg1">
            <a:lumMod val="75000"/>
          </a:schemeClr>
        </a:solidFill>
      </dgm:spPr>
      <dgm:t>
        <a:bodyPr/>
        <a:lstStyle/>
        <a:p>
          <a:endParaRPr lang="en-US"/>
        </a:p>
      </dgm:t>
    </dgm:pt>
    <dgm:pt modelId="{3832B431-2566-4E27-8121-C7BA504C5C6E}" type="sibTrans" cxnId="{91BB1E56-8F89-4E25-AE81-75BA7725B032}">
      <dgm:prSet/>
      <dgm:spPr/>
      <dgm:t>
        <a:bodyPr/>
        <a:lstStyle/>
        <a:p>
          <a:endParaRPr lang="en-US"/>
        </a:p>
      </dgm:t>
    </dgm:pt>
    <dgm:pt modelId="{52BBBCC4-1DBB-4454-9944-6E43AB73B26E}" type="pres">
      <dgm:prSet presAssocID="{CFD76D15-1910-4AEC-9401-D1B9E47B16C4}" presName="cycle" presStyleCnt="0">
        <dgm:presLayoutVars>
          <dgm:chMax val="1"/>
          <dgm:dir/>
          <dgm:animLvl val="ctr"/>
          <dgm:resizeHandles val="exact"/>
        </dgm:presLayoutVars>
      </dgm:prSet>
      <dgm:spPr/>
      <dgm:t>
        <a:bodyPr/>
        <a:lstStyle/>
        <a:p>
          <a:endParaRPr lang="en-US"/>
        </a:p>
      </dgm:t>
    </dgm:pt>
    <dgm:pt modelId="{8E307B93-4513-49FA-918F-88B6D93EAC44}" type="pres">
      <dgm:prSet presAssocID="{78335CD7-6041-40CF-A496-64BF0B0C6F73}" presName="centerShape" presStyleLbl="node0" presStyleIdx="0" presStyleCnt="1" custScaleX="96250" custScaleY="97527"/>
      <dgm:spPr/>
      <dgm:t>
        <a:bodyPr/>
        <a:lstStyle/>
        <a:p>
          <a:endParaRPr lang="en-US"/>
        </a:p>
      </dgm:t>
    </dgm:pt>
    <dgm:pt modelId="{74A2240D-FE7A-4604-9756-9CC469325168}" type="pres">
      <dgm:prSet presAssocID="{7DEEB0A0-7676-40ED-98DA-65F07870CCAC}" presName="parTrans" presStyleLbl="bgSibTrans2D1" presStyleIdx="0" presStyleCnt="3"/>
      <dgm:spPr/>
      <dgm:t>
        <a:bodyPr/>
        <a:lstStyle/>
        <a:p>
          <a:endParaRPr lang="en-US"/>
        </a:p>
      </dgm:t>
    </dgm:pt>
    <dgm:pt modelId="{3F94308E-E1CD-40A9-85C9-EBED51B5D085}" type="pres">
      <dgm:prSet presAssocID="{35C4D69E-988A-4F12-907D-8F9F43364BF8}" presName="node" presStyleLbl="node1" presStyleIdx="0" presStyleCnt="3" custScaleX="132668" custScaleY="52646" custRadScaleRad="87324" custRadScaleInc="18216">
        <dgm:presLayoutVars>
          <dgm:bulletEnabled val="1"/>
        </dgm:presLayoutVars>
      </dgm:prSet>
      <dgm:spPr/>
      <dgm:t>
        <a:bodyPr/>
        <a:lstStyle/>
        <a:p>
          <a:endParaRPr lang="en-US"/>
        </a:p>
      </dgm:t>
    </dgm:pt>
    <dgm:pt modelId="{E548551A-B15A-4972-94B2-FC39B012B45C}" type="pres">
      <dgm:prSet presAssocID="{1F1EEE9F-0115-469A-941E-E73478B38772}" presName="parTrans" presStyleLbl="bgSibTrans2D1" presStyleIdx="1" presStyleCnt="3"/>
      <dgm:spPr/>
      <dgm:t>
        <a:bodyPr/>
        <a:lstStyle/>
        <a:p>
          <a:endParaRPr lang="en-US"/>
        </a:p>
      </dgm:t>
    </dgm:pt>
    <dgm:pt modelId="{D93632DE-F13C-465F-B9C8-942651C2E7F2}" type="pres">
      <dgm:prSet presAssocID="{49839129-25E9-41C4-A24B-E9DA45FA7371}" presName="node" presStyleLbl="node1" presStyleIdx="1" presStyleCnt="3" custScaleX="131247" custScaleY="64406">
        <dgm:presLayoutVars>
          <dgm:bulletEnabled val="1"/>
        </dgm:presLayoutVars>
      </dgm:prSet>
      <dgm:spPr/>
      <dgm:t>
        <a:bodyPr/>
        <a:lstStyle/>
        <a:p>
          <a:endParaRPr lang="en-US"/>
        </a:p>
      </dgm:t>
    </dgm:pt>
    <dgm:pt modelId="{7235B21D-2068-4057-9360-3CF60EFE980C}" type="pres">
      <dgm:prSet presAssocID="{0513C0F1-E35C-45CA-A667-B2BB3B83B071}" presName="parTrans" presStyleLbl="bgSibTrans2D1" presStyleIdx="2" presStyleCnt="3"/>
      <dgm:spPr/>
      <dgm:t>
        <a:bodyPr/>
        <a:lstStyle/>
        <a:p>
          <a:endParaRPr lang="en-US"/>
        </a:p>
      </dgm:t>
    </dgm:pt>
    <dgm:pt modelId="{7F17E72E-6710-4BEB-8BF2-D4A05DBD6FFE}" type="pres">
      <dgm:prSet presAssocID="{C9ED74FD-DE75-4E9C-8A33-DC3B71825585}" presName="node" presStyleLbl="node1" presStyleIdx="2" presStyleCnt="3" custScaleX="132236" custScaleY="52645" custRadScaleRad="87061" custRadScaleInc="-19589">
        <dgm:presLayoutVars>
          <dgm:bulletEnabled val="1"/>
        </dgm:presLayoutVars>
      </dgm:prSet>
      <dgm:spPr/>
      <dgm:t>
        <a:bodyPr/>
        <a:lstStyle/>
        <a:p>
          <a:endParaRPr lang="en-US"/>
        </a:p>
      </dgm:t>
    </dgm:pt>
  </dgm:ptLst>
  <dgm:cxnLst>
    <dgm:cxn modelId="{91BB1E56-8F89-4E25-AE81-75BA7725B032}" srcId="{78335CD7-6041-40CF-A496-64BF0B0C6F73}" destId="{C9ED74FD-DE75-4E9C-8A33-DC3B71825585}" srcOrd="2" destOrd="0" parTransId="{0513C0F1-E35C-45CA-A667-B2BB3B83B071}" sibTransId="{3832B431-2566-4E27-8121-C7BA504C5C6E}"/>
    <dgm:cxn modelId="{5CE8623B-1098-4947-A40D-2396E52915C0}" type="presOf" srcId="{0513C0F1-E35C-45CA-A667-B2BB3B83B071}" destId="{7235B21D-2068-4057-9360-3CF60EFE980C}" srcOrd="0" destOrd="0" presId="urn:microsoft.com/office/officeart/2005/8/layout/radial4"/>
    <dgm:cxn modelId="{66F91FEF-7B5A-433D-8662-0AF86A68FCB9}" srcId="{78335CD7-6041-40CF-A496-64BF0B0C6F73}" destId="{35C4D69E-988A-4F12-907D-8F9F43364BF8}" srcOrd="0" destOrd="0" parTransId="{7DEEB0A0-7676-40ED-98DA-65F07870CCAC}" sibTransId="{B1D16285-D172-49BE-A2B4-59170A69C7D8}"/>
    <dgm:cxn modelId="{E0C168D3-824D-423B-BCE0-A3EC84103C13}" type="presOf" srcId="{C9ED74FD-DE75-4E9C-8A33-DC3B71825585}" destId="{7F17E72E-6710-4BEB-8BF2-D4A05DBD6FFE}" srcOrd="0" destOrd="0" presId="urn:microsoft.com/office/officeart/2005/8/layout/radial4"/>
    <dgm:cxn modelId="{96F75AC5-B1F9-4D28-8964-8BF6B806A8E1}" srcId="{CFD76D15-1910-4AEC-9401-D1B9E47B16C4}" destId="{78335CD7-6041-40CF-A496-64BF0B0C6F73}" srcOrd="0" destOrd="0" parTransId="{0389DCF8-0E29-4C45-9393-ABC1F15178DB}" sibTransId="{7381870D-98CD-43DF-B5C2-C250EFD33B6D}"/>
    <dgm:cxn modelId="{F1ADFFDA-04F9-4F0F-B581-F83B22890718}" type="presOf" srcId="{35C4D69E-988A-4F12-907D-8F9F43364BF8}" destId="{3F94308E-E1CD-40A9-85C9-EBED51B5D085}" srcOrd="0" destOrd="0" presId="urn:microsoft.com/office/officeart/2005/8/layout/radial4"/>
    <dgm:cxn modelId="{CA6EB2B6-E87A-4DB9-B3FB-40BD47A4B39B}" type="presOf" srcId="{7DEEB0A0-7676-40ED-98DA-65F07870CCAC}" destId="{74A2240D-FE7A-4604-9756-9CC469325168}" srcOrd="0" destOrd="0" presId="urn:microsoft.com/office/officeart/2005/8/layout/radial4"/>
    <dgm:cxn modelId="{9DD32451-0886-4E83-9DB2-08B3C87E9314}" type="presOf" srcId="{49839129-25E9-41C4-A24B-E9DA45FA7371}" destId="{D93632DE-F13C-465F-B9C8-942651C2E7F2}" srcOrd="0" destOrd="0" presId="urn:microsoft.com/office/officeart/2005/8/layout/radial4"/>
    <dgm:cxn modelId="{59D2F3D8-52CF-4C15-84BF-60103196AE00}" type="presOf" srcId="{CFD76D15-1910-4AEC-9401-D1B9E47B16C4}" destId="{52BBBCC4-1DBB-4454-9944-6E43AB73B26E}" srcOrd="0" destOrd="0" presId="urn:microsoft.com/office/officeart/2005/8/layout/radial4"/>
    <dgm:cxn modelId="{EDBA1ACB-7116-4C68-B38E-DDA55CBACF45}" srcId="{78335CD7-6041-40CF-A496-64BF0B0C6F73}" destId="{49839129-25E9-41C4-A24B-E9DA45FA7371}" srcOrd="1" destOrd="0" parTransId="{1F1EEE9F-0115-469A-941E-E73478B38772}" sibTransId="{9702943B-43DA-41D4-8A8E-9B5DD08EF698}"/>
    <dgm:cxn modelId="{A10D73D8-DA54-4853-8F68-50DC59C14789}" type="presOf" srcId="{1F1EEE9F-0115-469A-941E-E73478B38772}" destId="{E548551A-B15A-4972-94B2-FC39B012B45C}" srcOrd="0" destOrd="0" presId="urn:microsoft.com/office/officeart/2005/8/layout/radial4"/>
    <dgm:cxn modelId="{5AAA30DB-CC95-4FB6-BDA0-B2F232159BBB}" type="presOf" srcId="{78335CD7-6041-40CF-A496-64BF0B0C6F73}" destId="{8E307B93-4513-49FA-918F-88B6D93EAC44}" srcOrd="0" destOrd="0" presId="urn:microsoft.com/office/officeart/2005/8/layout/radial4"/>
    <dgm:cxn modelId="{F6B6B53A-407D-40A4-A853-681A61225B00}" type="presParOf" srcId="{52BBBCC4-1DBB-4454-9944-6E43AB73B26E}" destId="{8E307B93-4513-49FA-918F-88B6D93EAC44}" srcOrd="0" destOrd="0" presId="urn:microsoft.com/office/officeart/2005/8/layout/radial4"/>
    <dgm:cxn modelId="{AD29DE26-5CC0-4326-AEA9-67A20043CF9A}" type="presParOf" srcId="{52BBBCC4-1DBB-4454-9944-6E43AB73B26E}" destId="{74A2240D-FE7A-4604-9756-9CC469325168}" srcOrd="1" destOrd="0" presId="urn:microsoft.com/office/officeart/2005/8/layout/radial4"/>
    <dgm:cxn modelId="{0B8A037E-2B7A-447B-8AB4-FB44AB7DA108}" type="presParOf" srcId="{52BBBCC4-1DBB-4454-9944-6E43AB73B26E}" destId="{3F94308E-E1CD-40A9-85C9-EBED51B5D085}" srcOrd="2" destOrd="0" presId="urn:microsoft.com/office/officeart/2005/8/layout/radial4"/>
    <dgm:cxn modelId="{F8F4EAA4-77CD-4F61-8590-BC818AEEF862}" type="presParOf" srcId="{52BBBCC4-1DBB-4454-9944-6E43AB73B26E}" destId="{E548551A-B15A-4972-94B2-FC39B012B45C}" srcOrd="3" destOrd="0" presId="urn:microsoft.com/office/officeart/2005/8/layout/radial4"/>
    <dgm:cxn modelId="{14F18003-846A-45A4-8F76-BD115F6FCFBD}" type="presParOf" srcId="{52BBBCC4-1DBB-4454-9944-6E43AB73B26E}" destId="{D93632DE-F13C-465F-B9C8-942651C2E7F2}" srcOrd="4" destOrd="0" presId="urn:microsoft.com/office/officeart/2005/8/layout/radial4"/>
    <dgm:cxn modelId="{5A9A6E88-C942-4639-9DA2-9FC9B8AB6D05}" type="presParOf" srcId="{52BBBCC4-1DBB-4454-9944-6E43AB73B26E}" destId="{7235B21D-2068-4057-9360-3CF60EFE980C}" srcOrd="5" destOrd="0" presId="urn:microsoft.com/office/officeart/2005/8/layout/radial4"/>
    <dgm:cxn modelId="{0440940D-61FE-4D0D-934D-5AEDF72C7FDA}" type="presParOf" srcId="{52BBBCC4-1DBB-4454-9944-6E43AB73B26E}" destId="{7F17E72E-6710-4BEB-8BF2-D4A05DBD6FFE}" srcOrd="6" destOrd="0" presId="urn:microsoft.com/office/officeart/2005/8/layout/radial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5D2EB-F017-48EF-B8B8-A0E19FB0740F}" type="doc">
      <dgm:prSet loTypeId="urn:microsoft.com/office/officeart/2005/8/layout/process2" loCatId="process" qsTypeId="urn:microsoft.com/office/officeart/2005/8/quickstyle/simple1" qsCatId="simple" csTypeId="urn:microsoft.com/office/officeart/2005/8/colors/accent1_2" csCatId="accent1" phldr="1"/>
      <dgm:spPr/>
    </dgm:pt>
    <dgm:pt modelId="{1AC3642A-ED2D-4B86-9855-6309A4411AF6}">
      <dgm:prSet phldrT="[Text]" custT="1"/>
      <dgm:spPr>
        <a:solidFill>
          <a:srgbClr val="044C04"/>
        </a:solidFill>
      </dgm:spPr>
      <dgm:t>
        <a:bodyPr/>
        <a:lstStyle/>
        <a:p>
          <a:pPr algn="ctr"/>
          <a:r>
            <a:rPr lang="en-US" sz="2700" b="1" dirty="0">
              <a:latin typeface="Garamond" panose="02020404030301010803" pitchFamily="18" charset="0"/>
            </a:rPr>
            <a:t>AJAX CH</a:t>
          </a:r>
          <a:r>
            <a:rPr lang="en-US" sz="2700" b="1" baseline="-25000" dirty="0">
              <a:latin typeface="Garamond" panose="02020404030301010803" pitchFamily="18" charset="0"/>
            </a:rPr>
            <a:t>4</a:t>
          </a:r>
          <a:r>
            <a:rPr lang="en-US" sz="2700" b="1" dirty="0">
              <a:latin typeface="Garamond" panose="02020404030301010803" pitchFamily="18" charset="0"/>
            </a:rPr>
            <a:t> Flight Data</a:t>
          </a:r>
        </a:p>
      </dgm:t>
    </dgm:pt>
    <dgm:pt modelId="{0EE5627A-FBF5-47C4-AD11-271B0B4FF407}" type="parTrans" cxnId="{1FB76A1A-FE72-4F87-A325-3CD4671670D0}">
      <dgm:prSet/>
      <dgm:spPr/>
      <dgm:t>
        <a:bodyPr/>
        <a:lstStyle/>
        <a:p>
          <a:endParaRPr lang="en-US"/>
        </a:p>
      </dgm:t>
    </dgm:pt>
    <dgm:pt modelId="{C4CD108A-7FC7-4C95-B3E6-A4E7536C657C}" type="sibTrans" cxnId="{1FB76A1A-FE72-4F87-A325-3CD4671670D0}">
      <dgm:prSet/>
      <dgm:spPr>
        <a:solidFill>
          <a:schemeClr val="bg1">
            <a:lumMod val="75000"/>
          </a:schemeClr>
        </a:solidFill>
      </dgm:spPr>
      <dgm:t>
        <a:bodyPr/>
        <a:lstStyle/>
        <a:p>
          <a:endParaRPr lang="en-US"/>
        </a:p>
      </dgm:t>
    </dgm:pt>
    <dgm:pt modelId="{981FFC5F-1DBD-423B-9020-3E920FC3F999}">
      <dgm:prSet phldrT="[Text]" custT="1"/>
      <dgm:spPr/>
      <dgm:t>
        <a:bodyPr/>
        <a:lstStyle/>
        <a:p>
          <a:pPr algn="ctr"/>
          <a:r>
            <a:rPr lang="en-US" sz="2400" b="0" dirty="0">
              <a:latin typeface="Garamond" panose="02020404030301010803" pitchFamily="18" charset="0"/>
            </a:rPr>
            <a:t>Determine PBL For Each Flight</a:t>
          </a:r>
        </a:p>
      </dgm:t>
    </dgm:pt>
    <dgm:pt modelId="{9400D20C-1A82-4E7D-B7C6-E09E639BB746}" type="parTrans" cxnId="{026793E7-206F-4420-9F27-C69F26CB74C1}">
      <dgm:prSet/>
      <dgm:spPr/>
      <dgm:t>
        <a:bodyPr/>
        <a:lstStyle/>
        <a:p>
          <a:endParaRPr lang="en-US"/>
        </a:p>
      </dgm:t>
    </dgm:pt>
    <dgm:pt modelId="{CD93ACDD-7256-425E-8959-14E1778EF27B}" type="sibTrans" cxnId="{026793E7-206F-4420-9F27-C69F26CB74C1}">
      <dgm:prSet/>
      <dgm:spPr>
        <a:solidFill>
          <a:schemeClr val="bg1">
            <a:lumMod val="75000"/>
          </a:schemeClr>
        </a:solidFill>
      </dgm:spPr>
      <dgm:t>
        <a:bodyPr/>
        <a:lstStyle/>
        <a:p>
          <a:endParaRPr lang="en-US"/>
        </a:p>
      </dgm:t>
    </dgm:pt>
    <dgm:pt modelId="{0ECB870E-0696-405A-86F9-B5029B09715D}">
      <dgm:prSet phldrT="[Text]" custT="1"/>
      <dgm:spPr/>
      <dgm:t>
        <a:bodyPr/>
        <a:lstStyle/>
        <a:p>
          <a:pPr algn="ctr"/>
          <a:r>
            <a:rPr lang="en-US" sz="2400" dirty="0">
              <a:latin typeface="Garamond" panose="02020404030301010803" pitchFamily="18" charset="0"/>
            </a:rPr>
            <a:t>Identify Areas of Elevated CH</a:t>
          </a:r>
          <a:r>
            <a:rPr lang="en-US" sz="2400" baseline="-25000" dirty="0">
              <a:latin typeface="Garamond" panose="02020404030301010803" pitchFamily="18" charset="0"/>
            </a:rPr>
            <a:t>4</a:t>
          </a:r>
          <a:endParaRPr lang="en-US" sz="2400" dirty="0">
            <a:latin typeface="Garamond" panose="02020404030301010803" pitchFamily="18" charset="0"/>
          </a:endParaRPr>
        </a:p>
      </dgm:t>
    </dgm:pt>
    <dgm:pt modelId="{857EFE11-67F6-4033-AAAA-74BC693B2352}" type="parTrans" cxnId="{6FC1BD41-FE8F-4C82-866A-65D9C36906C4}">
      <dgm:prSet/>
      <dgm:spPr/>
      <dgm:t>
        <a:bodyPr/>
        <a:lstStyle/>
        <a:p>
          <a:endParaRPr lang="en-US"/>
        </a:p>
      </dgm:t>
    </dgm:pt>
    <dgm:pt modelId="{24092790-5F80-48D3-B8C3-19768D5799E9}" type="sibTrans" cxnId="{6FC1BD41-FE8F-4C82-866A-65D9C36906C4}">
      <dgm:prSet/>
      <dgm:spPr>
        <a:solidFill>
          <a:schemeClr val="bg1">
            <a:lumMod val="75000"/>
          </a:schemeClr>
        </a:solidFill>
      </dgm:spPr>
      <dgm:t>
        <a:bodyPr/>
        <a:lstStyle/>
        <a:p>
          <a:endParaRPr lang="en-US" dirty="0"/>
        </a:p>
      </dgm:t>
    </dgm:pt>
    <dgm:pt modelId="{FAEE52A1-63F6-4066-BCE9-DF61225304C4}">
      <dgm:prSet phldrT="[Text]" custT="1"/>
      <dgm:spPr>
        <a:solidFill>
          <a:srgbClr val="BE5341"/>
        </a:solidFill>
      </dgm:spPr>
      <dgm:t>
        <a:bodyPr/>
        <a:lstStyle/>
        <a:p>
          <a:pPr algn="ctr"/>
          <a:r>
            <a:rPr lang="en-US" sz="2700" b="1" baseline="0" dirty="0">
              <a:latin typeface="Garamond" panose="02020404030301010803" pitchFamily="18" charset="0"/>
            </a:rPr>
            <a:t>CH</a:t>
          </a:r>
          <a:r>
            <a:rPr lang="en-US" sz="2700" b="1" baseline="-25000" dirty="0">
              <a:latin typeface="Garamond" panose="02020404030301010803" pitchFamily="18" charset="0"/>
            </a:rPr>
            <a:t>4</a:t>
          </a:r>
          <a:r>
            <a:rPr lang="en-US" sz="2700" b="1" baseline="0" dirty="0">
              <a:latin typeface="Garamond" panose="02020404030301010803" pitchFamily="18" charset="0"/>
            </a:rPr>
            <a:t> Hotspot Map</a:t>
          </a:r>
        </a:p>
      </dgm:t>
    </dgm:pt>
    <dgm:pt modelId="{70B8EBEC-499E-46C0-B69E-A6998EEA0B0B}" type="parTrans" cxnId="{CF6399B4-06A2-4BD7-A4A7-92C8895AE20B}">
      <dgm:prSet/>
      <dgm:spPr/>
      <dgm:t>
        <a:bodyPr/>
        <a:lstStyle/>
        <a:p>
          <a:endParaRPr lang="en-US"/>
        </a:p>
      </dgm:t>
    </dgm:pt>
    <dgm:pt modelId="{6B6B36DE-9CFD-4D7D-957B-F11DD0AC66EF}" type="sibTrans" cxnId="{CF6399B4-06A2-4BD7-A4A7-92C8895AE20B}">
      <dgm:prSet/>
      <dgm:spPr/>
      <dgm:t>
        <a:bodyPr/>
        <a:lstStyle/>
        <a:p>
          <a:endParaRPr lang="en-US"/>
        </a:p>
      </dgm:t>
    </dgm:pt>
    <dgm:pt modelId="{E7482BF0-EE3E-4005-960D-1B2E4B51F072}" type="pres">
      <dgm:prSet presAssocID="{64A5D2EB-F017-48EF-B8B8-A0E19FB0740F}" presName="linearFlow" presStyleCnt="0">
        <dgm:presLayoutVars>
          <dgm:resizeHandles val="exact"/>
        </dgm:presLayoutVars>
      </dgm:prSet>
      <dgm:spPr/>
    </dgm:pt>
    <dgm:pt modelId="{10ED4925-39BE-469B-9FB3-78FD9A40289F}" type="pres">
      <dgm:prSet presAssocID="{1AC3642A-ED2D-4B86-9855-6309A4411AF6}" presName="node" presStyleLbl="node1" presStyleIdx="0" presStyleCnt="4" custScaleX="83472" custScaleY="144629">
        <dgm:presLayoutVars>
          <dgm:bulletEnabled val="1"/>
        </dgm:presLayoutVars>
      </dgm:prSet>
      <dgm:spPr/>
      <dgm:t>
        <a:bodyPr/>
        <a:lstStyle/>
        <a:p>
          <a:endParaRPr lang="en-US"/>
        </a:p>
      </dgm:t>
    </dgm:pt>
    <dgm:pt modelId="{9B30023D-59DA-43B4-80CC-ADDEEE4C6B7B}" type="pres">
      <dgm:prSet presAssocID="{C4CD108A-7FC7-4C95-B3E6-A4E7536C657C}" presName="sibTrans" presStyleLbl="sibTrans2D1" presStyleIdx="0" presStyleCnt="3" custScaleX="123175" custScaleY="246033"/>
      <dgm:spPr/>
      <dgm:t>
        <a:bodyPr/>
        <a:lstStyle/>
        <a:p>
          <a:endParaRPr lang="en-US"/>
        </a:p>
      </dgm:t>
    </dgm:pt>
    <dgm:pt modelId="{9C3C2617-0F98-45DF-B284-1343A941715F}" type="pres">
      <dgm:prSet presAssocID="{C4CD108A-7FC7-4C95-B3E6-A4E7536C657C}" presName="connectorText" presStyleLbl="sibTrans2D1" presStyleIdx="0" presStyleCnt="3"/>
      <dgm:spPr/>
      <dgm:t>
        <a:bodyPr/>
        <a:lstStyle/>
        <a:p>
          <a:endParaRPr lang="en-US"/>
        </a:p>
      </dgm:t>
    </dgm:pt>
    <dgm:pt modelId="{E842ADA9-9329-4893-970A-DB1A2BE54F93}" type="pres">
      <dgm:prSet presAssocID="{981FFC5F-1DBD-423B-9020-3E920FC3F999}" presName="node" presStyleLbl="node1" presStyleIdx="1" presStyleCnt="4" custScaleX="89840" custScaleY="109344">
        <dgm:presLayoutVars>
          <dgm:bulletEnabled val="1"/>
        </dgm:presLayoutVars>
      </dgm:prSet>
      <dgm:spPr/>
      <dgm:t>
        <a:bodyPr/>
        <a:lstStyle/>
        <a:p>
          <a:endParaRPr lang="en-US"/>
        </a:p>
      </dgm:t>
    </dgm:pt>
    <dgm:pt modelId="{DC750AFD-CB5B-44F2-A35C-6B4FCE112DB6}" type="pres">
      <dgm:prSet presAssocID="{CD93ACDD-7256-425E-8959-14E1778EF27B}" presName="sibTrans" presStyleLbl="sibTrans2D1" presStyleIdx="1" presStyleCnt="3" custScaleX="117299" custScaleY="246033"/>
      <dgm:spPr/>
      <dgm:t>
        <a:bodyPr/>
        <a:lstStyle/>
        <a:p>
          <a:endParaRPr lang="en-US"/>
        </a:p>
      </dgm:t>
    </dgm:pt>
    <dgm:pt modelId="{3EC6944D-F356-45F6-855D-3176C607B32C}" type="pres">
      <dgm:prSet presAssocID="{CD93ACDD-7256-425E-8959-14E1778EF27B}" presName="connectorText" presStyleLbl="sibTrans2D1" presStyleIdx="1" presStyleCnt="3"/>
      <dgm:spPr/>
      <dgm:t>
        <a:bodyPr/>
        <a:lstStyle/>
        <a:p>
          <a:endParaRPr lang="en-US"/>
        </a:p>
      </dgm:t>
    </dgm:pt>
    <dgm:pt modelId="{DEA35E83-594C-4CEB-9929-965B9027DAD0}" type="pres">
      <dgm:prSet presAssocID="{0ECB870E-0696-405A-86F9-B5029B09715D}" presName="node" presStyleLbl="node1" presStyleIdx="2" presStyleCnt="4" custScaleX="89840" custScaleY="120503">
        <dgm:presLayoutVars>
          <dgm:bulletEnabled val="1"/>
        </dgm:presLayoutVars>
      </dgm:prSet>
      <dgm:spPr/>
      <dgm:t>
        <a:bodyPr/>
        <a:lstStyle/>
        <a:p>
          <a:endParaRPr lang="en-US"/>
        </a:p>
      </dgm:t>
    </dgm:pt>
    <dgm:pt modelId="{43F3C7C6-F576-4C3F-BEB9-5F27F8F78270}" type="pres">
      <dgm:prSet presAssocID="{24092790-5F80-48D3-B8C3-19768D5799E9}" presName="sibTrans" presStyleLbl="sibTrans2D1" presStyleIdx="2" presStyleCnt="3" custScaleX="98323" custScaleY="246033"/>
      <dgm:spPr/>
      <dgm:t>
        <a:bodyPr/>
        <a:lstStyle/>
        <a:p>
          <a:endParaRPr lang="en-US"/>
        </a:p>
      </dgm:t>
    </dgm:pt>
    <dgm:pt modelId="{EA296E56-2098-4128-8D60-BFC0204EA6F2}" type="pres">
      <dgm:prSet presAssocID="{24092790-5F80-48D3-B8C3-19768D5799E9}" presName="connectorText" presStyleLbl="sibTrans2D1" presStyleIdx="2" presStyleCnt="3"/>
      <dgm:spPr/>
      <dgm:t>
        <a:bodyPr/>
        <a:lstStyle/>
        <a:p>
          <a:endParaRPr lang="en-US"/>
        </a:p>
      </dgm:t>
    </dgm:pt>
    <dgm:pt modelId="{A50DB8F8-1347-4F80-880F-A10280919B09}" type="pres">
      <dgm:prSet presAssocID="{FAEE52A1-63F6-4066-BCE9-DF61225304C4}" presName="node" presStyleLbl="node1" presStyleIdx="3" presStyleCnt="4" custScaleX="69833" custScaleY="251330">
        <dgm:presLayoutVars>
          <dgm:bulletEnabled val="1"/>
        </dgm:presLayoutVars>
      </dgm:prSet>
      <dgm:spPr>
        <a:prstGeom prst="ellipse">
          <a:avLst/>
        </a:prstGeom>
      </dgm:spPr>
      <dgm:t>
        <a:bodyPr/>
        <a:lstStyle/>
        <a:p>
          <a:endParaRPr lang="en-US"/>
        </a:p>
      </dgm:t>
    </dgm:pt>
  </dgm:ptLst>
  <dgm:cxnLst>
    <dgm:cxn modelId="{5EE12C1E-D8DB-4376-96E3-F13AB8ED2E60}" type="presOf" srcId="{64A5D2EB-F017-48EF-B8B8-A0E19FB0740F}" destId="{E7482BF0-EE3E-4005-960D-1B2E4B51F072}" srcOrd="0" destOrd="0" presId="urn:microsoft.com/office/officeart/2005/8/layout/process2"/>
    <dgm:cxn modelId="{38C36D2F-7333-4FEB-B2CD-AADDA8355BC6}" type="presOf" srcId="{24092790-5F80-48D3-B8C3-19768D5799E9}" destId="{EA296E56-2098-4128-8D60-BFC0204EA6F2}" srcOrd="1" destOrd="0" presId="urn:microsoft.com/office/officeart/2005/8/layout/process2"/>
    <dgm:cxn modelId="{026793E7-206F-4420-9F27-C69F26CB74C1}" srcId="{64A5D2EB-F017-48EF-B8B8-A0E19FB0740F}" destId="{981FFC5F-1DBD-423B-9020-3E920FC3F999}" srcOrd="1" destOrd="0" parTransId="{9400D20C-1A82-4E7D-B7C6-E09E639BB746}" sibTransId="{CD93ACDD-7256-425E-8959-14E1778EF27B}"/>
    <dgm:cxn modelId="{6FC1BD41-FE8F-4C82-866A-65D9C36906C4}" srcId="{64A5D2EB-F017-48EF-B8B8-A0E19FB0740F}" destId="{0ECB870E-0696-405A-86F9-B5029B09715D}" srcOrd="2" destOrd="0" parTransId="{857EFE11-67F6-4033-AAAA-74BC693B2352}" sibTransId="{24092790-5F80-48D3-B8C3-19768D5799E9}"/>
    <dgm:cxn modelId="{44A3871A-AE34-415E-9BEA-8793858B38CD}" type="presOf" srcId="{24092790-5F80-48D3-B8C3-19768D5799E9}" destId="{43F3C7C6-F576-4C3F-BEB9-5F27F8F78270}" srcOrd="0" destOrd="0" presId="urn:microsoft.com/office/officeart/2005/8/layout/process2"/>
    <dgm:cxn modelId="{9362BF6A-C076-4A9D-AAE7-B6EC5E7BD78B}" type="presOf" srcId="{FAEE52A1-63F6-4066-BCE9-DF61225304C4}" destId="{A50DB8F8-1347-4F80-880F-A10280919B09}" srcOrd="0" destOrd="0" presId="urn:microsoft.com/office/officeart/2005/8/layout/process2"/>
    <dgm:cxn modelId="{5E64CD7B-3767-479B-9B50-D70254B7A1A6}" type="presOf" srcId="{CD93ACDD-7256-425E-8959-14E1778EF27B}" destId="{3EC6944D-F356-45F6-855D-3176C607B32C}" srcOrd="1" destOrd="0" presId="urn:microsoft.com/office/officeart/2005/8/layout/process2"/>
    <dgm:cxn modelId="{214823AB-7D62-4127-85E3-999CC9F79161}" type="presOf" srcId="{C4CD108A-7FC7-4C95-B3E6-A4E7536C657C}" destId="{9B30023D-59DA-43B4-80CC-ADDEEE4C6B7B}" srcOrd="0" destOrd="0" presId="urn:microsoft.com/office/officeart/2005/8/layout/process2"/>
    <dgm:cxn modelId="{CF6399B4-06A2-4BD7-A4A7-92C8895AE20B}" srcId="{64A5D2EB-F017-48EF-B8B8-A0E19FB0740F}" destId="{FAEE52A1-63F6-4066-BCE9-DF61225304C4}" srcOrd="3" destOrd="0" parTransId="{70B8EBEC-499E-46C0-B69E-A6998EEA0B0B}" sibTransId="{6B6B36DE-9CFD-4D7D-957B-F11DD0AC66EF}"/>
    <dgm:cxn modelId="{B4D4054D-D6C8-49D7-BD20-EFEBAD127786}" type="presOf" srcId="{1AC3642A-ED2D-4B86-9855-6309A4411AF6}" destId="{10ED4925-39BE-469B-9FB3-78FD9A40289F}" srcOrd="0" destOrd="0" presId="urn:microsoft.com/office/officeart/2005/8/layout/process2"/>
    <dgm:cxn modelId="{1FB76A1A-FE72-4F87-A325-3CD4671670D0}" srcId="{64A5D2EB-F017-48EF-B8B8-A0E19FB0740F}" destId="{1AC3642A-ED2D-4B86-9855-6309A4411AF6}" srcOrd="0" destOrd="0" parTransId="{0EE5627A-FBF5-47C4-AD11-271B0B4FF407}" sibTransId="{C4CD108A-7FC7-4C95-B3E6-A4E7536C657C}"/>
    <dgm:cxn modelId="{1A3AB33F-5018-4D65-AA93-A3DD0CCEEDCD}" type="presOf" srcId="{CD93ACDD-7256-425E-8959-14E1778EF27B}" destId="{DC750AFD-CB5B-44F2-A35C-6B4FCE112DB6}" srcOrd="0" destOrd="0" presId="urn:microsoft.com/office/officeart/2005/8/layout/process2"/>
    <dgm:cxn modelId="{A43F5FB6-80CB-4E18-9450-7FEF1E4A942C}" type="presOf" srcId="{981FFC5F-1DBD-423B-9020-3E920FC3F999}" destId="{E842ADA9-9329-4893-970A-DB1A2BE54F93}" srcOrd="0" destOrd="0" presId="urn:microsoft.com/office/officeart/2005/8/layout/process2"/>
    <dgm:cxn modelId="{FB96678B-8B9C-4B71-A5D3-D23EB2A9A2E5}" type="presOf" srcId="{0ECB870E-0696-405A-86F9-B5029B09715D}" destId="{DEA35E83-594C-4CEB-9929-965B9027DAD0}" srcOrd="0" destOrd="0" presId="urn:microsoft.com/office/officeart/2005/8/layout/process2"/>
    <dgm:cxn modelId="{9602C1CD-C6A2-4481-9713-C78F9BBCF710}" type="presOf" srcId="{C4CD108A-7FC7-4C95-B3E6-A4E7536C657C}" destId="{9C3C2617-0F98-45DF-B284-1343A941715F}" srcOrd="1" destOrd="0" presId="urn:microsoft.com/office/officeart/2005/8/layout/process2"/>
    <dgm:cxn modelId="{481E0C5E-650A-46CA-AB0D-4AFC427E6B95}" type="presParOf" srcId="{E7482BF0-EE3E-4005-960D-1B2E4B51F072}" destId="{10ED4925-39BE-469B-9FB3-78FD9A40289F}" srcOrd="0" destOrd="0" presId="urn:microsoft.com/office/officeart/2005/8/layout/process2"/>
    <dgm:cxn modelId="{4FC51AEF-220B-42B4-BC8B-FF060BFA9376}" type="presParOf" srcId="{E7482BF0-EE3E-4005-960D-1B2E4B51F072}" destId="{9B30023D-59DA-43B4-80CC-ADDEEE4C6B7B}" srcOrd="1" destOrd="0" presId="urn:microsoft.com/office/officeart/2005/8/layout/process2"/>
    <dgm:cxn modelId="{C70B46C9-34EF-402A-BE59-4C5B52C9DDFC}" type="presParOf" srcId="{9B30023D-59DA-43B4-80CC-ADDEEE4C6B7B}" destId="{9C3C2617-0F98-45DF-B284-1343A941715F}" srcOrd="0" destOrd="0" presId="urn:microsoft.com/office/officeart/2005/8/layout/process2"/>
    <dgm:cxn modelId="{62C56502-A945-4AF6-BC09-C7D02FA4D5FB}" type="presParOf" srcId="{E7482BF0-EE3E-4005-960D-1B2E4B51F072}" destId="{E842ADA9-9329-4893-970A-DB1A2BE54F93}" srcOrd="2" destOrd="0" presId="urn:microsoft.com/office/officeart/2005/8/layout/process2"/>
    <dgm:cxn modelId="{90D76916-A657-427D-A924-ABCB95DD345C}" type="presParOf" srcId="{E7482BF0-EE3E-4005-960D-1B2E4B51F072}" destId="{DC750AFD-CB5B-44F2-A35C-6B4FCE112DB6}" srcOrd="3" destOrd="0" presId="urn:microsoft.com/office/officeart/2005/8/layout/process2"/>
    <dgm:cxn modelId="{F2942C5F-6D8F-47E0-B950-EF9287828CB1}" type="presParOf" srcId="{DC750AFD-CB5B-44F2-A35C-6B4FCE112DB6}" destId="{3EC6944D-F356-45F6-855D-3176C607B32C}" srcOrd="0" destOrd="0" presId="urn:microsoft.com/office/officeart/2005/8/layout/process2"/>
    <dgm:cxn modelId="{2D7BB801-0AAE-4349-89DC-8B7BAF19F9AB}" type="presParOf" srcId="{E7482BF0-EE3E-4005-960D-1B2E4B51F072}" destId="{DEA35E83-594C-4CEB-9929-965B9027DAD0}" srcOrd="4" destOrd="0" presId="urn:microsoft.com/office/officeart/2005/8/layout/process2"/>
    <dgm:cxn modelId="{A3039CB1-FA3B-466D-86E6-3E474A0AE100}" type="presParOf" srcId="{E7482BF0-EE3E-4005-960D-1B2E4B51F072}" destId="{43F3C7C6-F576-4C3F-BEB9-5F27F8F78270}" srcOrd="5" destOrd="0" presId="urn:microsoft.com/office/officeart/2005/8/layout/process2"/>
    <dgm:cxn modelId="{F7828813-984D-41D8-AE0D-45317710C746}" type="presParOf" srcId="{43F3C7C6-F576-4C3F-BEB9-5F27F8F78270}" destId="{EA296E56-2098-4128-8D60-BFC0204EA6F2}" srcOrd="0" destOrd="0" presId="urn:microsoft.com/office/officeart/2005/8/layout/process2"/>
    <dgm:cxn modelId="{3B8DACC3-E4AE-41BB-9CFC-55DF240B2646}" type="presParOf" srcId="{E7482BF0-EE3E-4005-960D-1B2E4B51F072}" destId="{A50DB8F8-1347-4F80-880F-A10280919B09}" srcOrd="6" destOrd="0" presId="urn:microsoft.com/office/officeart/2005/8/layout/process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07B93-4513-49FA-918F-88B6D93EAC44}">
      <dsp:nvSpPr>
        <dsp:cNvPr id="0" name=""/>
        <dsp:cNvSpPr/>
      </dsp:nvSpPr>
      <dsp:spPr>
        <a:xfrm>
          <a:off x="2657504" y="2892958"/>
          <a:ext cx="2317028" cy="2347769"/>
        </a:xfrm>
        <a:prstGeom prst="ellipse">
          <a:avLst/>
        </a:prstGeom>
        <a:solidFill>
          <a:srgbClr val="BE53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a:latin typeface="Garamond" panose="02020404030301010803" pitchFamily="18" charset="0"/>
            </a:rPr>
            <a:t>Updated BAAQMD CH</a:t>
          </a:r>
          <a:r>
            <a:rPr lang="en-US" sz="2700" b="1" kern="1200" baseline="-25000" dirty="0">
              <a:latin typeface="Garamond" panose="02020404030301010803" pitchFamily="18" charset="0"/>
            </a:rPr>
            <a:t>4</a:t>
          </a:r>
          <a:r>
            <a:rPr lang="en-US" sz="2700" b="1" kern="1200" dirty="0">
              <a:latin typeface="Garamond" panose="02020404030301010803" pitchFamily="18" charset="0"/>
            </a:rPr>
            <a:t> </a:t>
          </a:r>
          <a:r>
            <a:rPr lang="en-US" sz="2700" b="1" kern="1200" dirty="0" smtClean="0">
              <a:latin typeface="Garamond" panose="02020404030301010803" pitchFamily="18" charset="0"/>
            </a:rPr>
            <a:t>Inventory</a:t>
          </a:r>
          <a:endParaRPr lang="en-US" sz="2700" b="1" kern="1200" dirty="0">
            <a:latin typeface="Garamond" panose="02020404030301010803" pitchFamily="18" charset="0"/>
          </a:endParaRPr>
        </a:p>
      </dsp:txBody>
      <dsp:txXfrm>
        <a:off x="2996825" y="3236781"/>
        <a:ext cx="1638386" cy="1660123"/>
      </dsp:txXfrm>
    </dsp:sp>
    <dsp:sp modelId="{74A2240D-FE7A-4604-9756-9CC469325168}">
      <dsp:nvSpPr>
        <dsp:cNvPr id="0" name=""/>
        <dsp:cNvSpPr/>
      </dsp:nvSpPr>
      <dsp:spPr>
        <a:xfrm rot="13555776">
          <a:off x="1598816" y="2250976"/>
          <a:ext cx="1582816" cy="686081"/>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F94308E-E1CD-40A9-85C9-EBED51B5D085}">
      <dsp:nvSpPr>
        <dsp:cNvPr id="0" name=""/>
        <dsp:cNvSpPr/>
      </dsp:nvSpPr>
      <dsp:spPr>
        <a:xfrm>
          <a:off x="322750" y="1543809"/>
          <a:ext cx="3034034" cy="963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0" kern="1200" dirty="0">
              <a:latin typeface="Garamond" panose="02020404030301010803" pitchFamily="18" charset="0"/>
            </a:rPr>
            <a:t>USGS High Resolution </a:t>
          </a:r>
          <a:r>
            <a:rPr lang="en-US" sz="2400" b="0" kern="1200" dirty="0" err="1">
              <a:latin typeface="Garamond" panose="02020404030301010803" pitchFamily="18" charset="0"/>
            </a:rPr>
            <a:t>Orthoimagery</a:t>
          </a:r>
          <a:endParaRPr lang="en-US" sz="2400" b="0" kern="1200" dirty="0">
            <a:latin typeface="Garamond" panose="02020404030301010803" pitchFamily="18" charset="0"/>
          </a:endParaRPr>
        </a:p>
      </dsp:txBody>
      <dsp:txXfrm>
        <a:off x="350961" y="1572020"/>
        <a:ext cx="2977612" cy="906762"/>
      </dsp:txXfrm>
    </dsp:sp>
    <dsp:sp modelId="{E548551A-B15A-4972-94B2-FC39B012B45C}">
      <dsp:nvSpPr>
        <dsp:cNvPr id="0" name=""/>
        <dsp:cNvSpPr/>
      </dsp:nvSpPr>
      <dsp:spPr>
        <a:xfrm rot="16200000">
          <a:off x="2833278" y="1452784"/>
          <a:ext cx="1965479" cy="686081"/>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93632DE-F13C-465F-B9C8-942651C2E7F2}">
      <dsp:nvSpPr>
        <dsp:cNvPr id="0" name=""/>
        <dsp:cNvSpPr/>
      </dsp:nvSpPr>
      <dsp:spPr>
        <a:xfrm>
          <a:off x="2315250" y="223915"/>
          <a:ext cx="3001536" cy="1178339"/>
        </a:xfrm>
        <a:prstGeom prst="roundRect">
          <a:avLst>
            <a:gd name="adj" fmla="val 10000"/>
          </a:avLst>
        </a:prstGeom>
        <a:solidFill>
          <a:srgbClr val="044C0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b="1" kern="1200" dirty="0">
              <a:latin typeface="Garamond" panose="02020404030301010803" pitchFamily="18" charset="0"/>
            </a:rPr>
            <a:t>BAAQMD GHG Spatial Inventory</a:t>
          </a:r>
        </a:p>
      </dsp:txBody>
      <dsp:txXfrm>
        <a:off x="2349762" y="258427"/>
        <a:ext cx="2932512" cy="1109315"/>
      </dsp:txXfrm>
    </dsp:sp>
    <dsp:sp modelId="{7235B21D-2068-4057-9360-3CF60EFE980C}">
      <dsp:nvSpPr>
        <dsp:cNvPr id="0" name=""/>
        <dsp:cNvSpPr/>
      </dsp:nvSpPr>
      <dsp:spPr>
        <a:xfrm rot="18794796">
          <a:off x="4430206" y="2233841"/>
          <a:ext cx="1574521" cy="686081"/>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F17E72E-6710-4BEB-8BF2-D4A05DBD6FFE}">
      <dsp:nvSpPr>
        <dsp:cNvPr id="0" name=""/>
        <dsp:cNvSpPr/>
      </dsp:nvSpPr>
      <dsp:spPr>
        <a:xfrm>
          <a:off x="4244773" y="1521849"/>
          <a:ext cx="3024154" cy="9631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0" kern="1200" dirty="0">
              <a:latin typeface="Garamond" panose="02020404030301010803" pitchFamily="18" charset="0"/>
            </a:rPr>
            <a:t>Landsat 8 OLI Imagery</a:t>
          </a:r>
        </a:p>
      </dsp:txBody>
      <dsp:txXfrm>
        <a:off x="4272983" y="1550059"/>
        <a:ext cx="2967734" cy="906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D4925-39BE-469B-9FB3-78FD9A40289F}">
      <dsp:nvSpPr>
        <dsp:cNvPr id="0" name=""/>
        <dsp:cNvSpPr/>
      </dsp:nvSpPr>
      <dsp:spPr>
        <a:xfrm>
          <a:off x="1838711" y="8573"/>
          <a:ext cx="2622177" cy="1135838"/>
        </a:xfrm>
        <a:prstGeom prst="roundRect">
          <a:avLst>
            <a:gd name="adj" fmla="val 10000"/>
          </a:avLst>
        </a:prstGeom>
        <a:solidFill>
          <a:srgbClr val="044C0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a:latin typeface="Garamond" panose="02020404030301010803" pitchFamily="18" charset="0"/>
            </a:rPr>
            <a:t>AJAX CH</a:t>
          </a:r>
          <a:r>
            <a:rPr lang="en-US" sz="2700" b="1" kern="1200" baseline="-25000" dirty="0">
              <a:latin typeface="Garamond" panose="02020404030301010803" pitchFamily="18" charset="0"/>
            </a:rPr>
            <a:t>4</a:t>
          </a:r>
          <a:r>
            <a:rPr lang="en-US" sz="2700" b="1" kern="1200" dirty="0">
              <a:latin typeface="Garamond" panose="02020404030301010803" pitchFamily="18" charset="0"/>
            </a:rPr>
            <a:t> Flight Data</a:t>
          </a:r>
        </a:p>
      </dsp:txBody>
      <dsp:txXfrm>
        <a:off x="1871979" y="41841"/>
        <a:ext cx="2555641" cy="1069302"/>
      </dsp:txXfrm>
    </dsp:sp>
    <dsp:sp modelId="{9B30023D-59DA-43B4-80CC-ADDEEE4C6B7B}">
      <dsp:nvSpPr>
        <dsp:cNvPr id="0" name=""/>
        <dsp:cNvSpPr/>
      </dsp:nvSpPr>
      <dsp:spPr>
        <a:xfrm rot="5400000">
          <a:off x="2968422" y="906001"/>
          <a:ext cx="362756" cy="86949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2888952" y="1159371"/>
        <a:ext cx="521697" cy="253929"/>
      </dsp:txXfrm>
    </dsp:sp>
    <dsp:sp modelId="{E842ADA9-9329-4893-970A-DB1A2BE54F93}">
      <dsp:nvSpPr>
        <dsp:cNvPr id="0" name=""/>
        <dsp:cNvSpPr/>
      </dsp:nvSpPr>
      <dsp:spPr>
        <a:xfrm>
          <a:off x="1738689" y="1537085"/>
          <a:ext cx="2822221" cy="8587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latin typeface="Garamond" panose="02020404030301010803" pitchFamily="18" charset="0"/>
            </a:rPr>
            <a:t>Determine PBL For Each Flight</a:t>
          </a:r>
        </a:p>
      </dsp:txBody>
      <dsp:txXfrm>
        <a:off x="1763840" y="1562236"/>
        <a:ext cx="2771919" cy="808427"/>
      </dsp:txXfrm>
    </dsp:sp>
    <dsp:sp modelId="{DC750AFD-CB5B-44F2-A35C-6B4FCE112DB6}">
      <dsp:nvSpPr>
        <dsp:cNvPr id="0" name=""/>
        <dsp:cNvSpPr/>
      </dsp:nvSpPr>
      <dsp:spPr>
        <a:xfrm rot="5400000">
          <a:off x="2977074" y="2157403"/>
          <a:ext cx="345451" cy="86949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888952" y="2419425"/>
        <a:ext cx="521697" cy="241816"/>
      </dsp:txXfrm>
    </dsp:sp>
    <dsp:sp modelId="{DEA35E83-594C-4CEB-9929-965B9027DAD0}">
      <dsp:nvSpPr>
        <dsp:cNvPr id="0" name=""/>
        <dsp:cNvSpPr/>
      </dsp:nvSpPr>
      <dsp:spPr>
        <a:xfrm>
          <a:off x="1738689" y="2788487"/>
          <a:ext cx="2822221" cy="946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Garamond" panose="02020404030301010803" pitchFamily="18" charset="0"/>
            </a:rPr>
            <a:t>Identify Areas of Elevated CH</a:t>
          </a:r>
          <a:r>
            <a:rPr lang="en-US" sz="2400" kern="1200" baseline="-25000" dirty="0">
              <a:latin typeface="Garamond" panose="02020404030301010803" pitchFamily="18" charset="0"/>
            </a:rPr>
            <a:t>4</a:t>
          </a:r>
          <a:endParaRPr lang="en-US" sz="2400" kern="1200" dirty="0">
            <a:latin typeface="Garamond" panose="02020404030301010803" pitchFamily="18" charset="0"/>
          </a:endParaRPr>
        </a:p>
      </dsp:txBody>
      <dsp:txXfrm>
        <a:off x="1766407" y="2816205"/>
        <a:ext cx="2766785" cy="890930"/>
      </dsp:txXfrm>
    </dsp:sp>
    <dsp:sp modelId="{43F3C7C6-F576-4C3F-BEB9-5F27F8F78270}">
      <dsp:nvSpPr>
        <dsp:cNvPr id="0" name=""/>
        <dsp:cNvSpPr/>
      </dsp:nvSpPr>
      <dsp:spPr>
        <a:xfrm rot="5400000">
          <a:off x="3005017" y="3496443"/>
          <a:ext cx="289566" cy="86949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2888952" y="3786407"/>
        <a:ext cx="521697" cy="202696"/>
      </dsp:txXfrm>
    </dsp:sp>
    <dsp:sp modelId="{A50DB8F8-1347-4F80-880F-A10280919B09}">
      <dsp:nvSpPr>
        <dsp:cNvPr id="0" name=""/>
        <dsp:cNvSpPr/>
      </dsp:nvSpPr>
      <dsp:spPr>
        <a:xfrm>
          <a:off x="2052938" y="4127527"/>
          <a:ext cx="2193724" cy="1973811"/>
        </a:xfrm>
        <a:prstGeom prst="ellipse">
          <a:avLst/>
        </a:prstGeom>
        <a:solidFill>
          <a:srgbClr val="BE53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baseline="0" dirty="0">
              <a:latin typeface="Garamond" panose="02020404030301010803" pitchFamily="18" charset="0"/>
            </a:rPr>
            <a:t>CH</a:t>
          </a:r>
          <a:r>
            <a:rPr lang="en-US" sz="2700" b="1" kern="1200" baseline="-25000" dirty="0">
              <a:latin typeface="Garamond" panose="02020404030301010803" pitchFamily="18" charset="0"/>
            </a:rPr>
            <a:t>4</a:t>
          </a:r>
          <a:r>
            <a:rPr lang="en-US" sz="2700" b="1" kern="1200" baseline="0" dirty="0">
              <a:latin typeface="Garamond" panose="02020404030301010803" pitchFamily="18" charset="0"/>
            </a:rPr>
            <a:t> Hotspot Map</a:t>
          </a:r>
        </a:p>
      </dsp:txBody>
      <dsp:txXfrm>
        <a:off x="2374201" y="4416585"/>
        <a:ext cx="1551198" cy="139569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412674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5" name="Shape 15"/>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65362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Health &amp; Air Quality">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rgbClr val="C15442"/>
              </a:buClr>
              <a:buFont typeface="Arial"/>
              <a:buNone/>
              <a:defRPr sz="6000" b="1" i="0" u="none" strike="noStrike" cap="none">
                <a:solidFill>
                  <a:srgbClr val="C15442"/>
                </a:solidFill>
                <a:latin typeface="Questrial"/>
                <a:ea typeface="Questrial"/>
                <a:cs typeface="Questrial"/>
                <a:sym typeface="Questrial"/>
              </a:defRPr>
            </a:lvl1pPr>
            <a:lvl2pPr marL="2057400" marR="0" lvl="1" indent="-762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1778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0" name="Shape 10"/>
          <p:cNvSpPr txBox="1">
            <a:spLocks noGrp="1"/>
          </p:cNvSpPr>
          <p:nvPr>
            <p:ph type="body" idx="2"/>
          </p:nvPr>
        </p:nvSpPr>
        <p:spPr>
          <a:xfrm rot="-5400000">
            <a:off x="15240665" y="22303205"/>
            <a:ext cx="20747789"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BE5341"/>
              </a:buClr>
              <a:buFont typeface="Arial"/>
              <a:buNone/>
              <a:defRPr sz="16000" b="0" i="0" u="none" strike="noStrike" cap="none">
                <a:solidFill>
                  <a:srgbClr val="BE5341"/>
                </a:solidFill>
                <a:latin typeface="Questrial"/>
                <a:ea typeface="Questrial"/>
                <a:cs typeface="Questrial"/>
                <a:sym typeface="Questrial"/>
              </a:defRPr>
            </a:lvl1pPr>
            <a:lvl2pPr marL="2057400" marR="0" lvl="1" indent="2286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76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1" name="Shape 11"/>
          <p:cNvPicPr preferRelativeResize="0"/>
          <p:nvPr/>
        </p:nvPicPr>
        <p:blipFill rotWithShape="1">
          <a:blip r:embed="rId2">
            <a:alphaModFix/>
          </a:blip>
          <a:srcRect/>
          <a:stretch/>
        </p:blipFill>
        <p:spPr>
          <a:xfrm rot="10800000">
            <a:off x="0" y="3771898"/>
            <a:ext cx="27432000" cy="335279"/>
          </a:xfrm>
          <a:prstGeom prst="rect">
            <a:avLst/>
          </a:prstGeom>
          <a:noFill/>
          <a:ln>
            <a:noFill/>
          </a:ln>
        </p:spPr>
      </p:pic>
      <p:pic>
        <p:nvPicPr>
          <p:cNvPr id="12" name="Shape 1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7" name="Shape 7"/>
          <p:cNvPicPr preferRelativeResize="0"/>
          <p:nvPr/>
        </p:nvPicPr>
        <p:blipFill rotWithShape="1">
          <a:blip r:embed="rId3">
            <a:alphaModFix/>
          </a:blip>
          <a:srcRect/>
          <a:stretch/>
        </p:blipFill>
        <p:spPr>
          <a:xfrm>
            <a:off x="923028" y="698499"/>
            <a:ext cx="2482776" cy="2512396"/>
          </a:xfrm>
          <a:prstGeom prst="rect">
            <a:avLst/>
          </a:prstGeom>
          <a:noFill/>
          <a:ln>
            <a:noFill/>
          </a:ln>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40582" y="753424"/>
            <a:ext cx="2873400" cy="237974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diagramQuickStyle" Target="../diagrams/quickStyle1.xml"/><Relationship Id="rId18" Type="http://schemas.openxmlformats.org/officeDocument/2006/relationships/diagramQuickStyle" Target="../diagrams/quickStyle2.xml"/><Relationship Id="rId26" Type="http://schemas.openxmlformats.org/officeDocument/2006/relationships/image" Target="../media/image17.png"/><Relationship Id="rId3" Type="http://schemas.openxmlformats.org/officeDocument/2006/relationships/image" Target="../media/image5.png"/><Relationship Id="rId21" Type="http://schemas.openxmlformats.org/officeDocument/2006/relationships/image" Target="../media/image12.png"/><Relationship Id="rId7" Type="http://schemas.openxmlformats.org/officeDocument/2006/relationships/image" Target="../media/image9.jpg"/><Relationship Id="rId12" Type="http://schemas.openxmlformats.org/officeDocument/2006/relationships/diagramLayout" Target="../diagrams/layout1.xml"/><Relationship Id="rId17" Type="http://schemas.openxmlformats.org/officeDocument/2006/relationships/diagramLayout" Target="../diagrams/layout2.xml"/><Relationship Id="rId25"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diagramData" Target="../diagrams/data2.xml"/><Relationship Id="rId20" Type="http://schemas.microsoft.com/office/2007/relationships/diagramDrawing" Target="../diagrams/drawing2.xml"/><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diagramData" Target="../diagrams/data1.xml"/><Relationship Id="rId24" Type="http://schemas.openxmlformats.org/officeDocument/2006/relationships/image" Target="../media/image15.png"/><Relationship Id="rId32" Type="http://schemas.openxmlformats.org/officeDocument/2006/relationships/image" Target="../media/image23.png"/><Relationship Id="rId5" Type="http://schemas.openxmlformats.org/officeDocument/2006/relationships/image" Target="../media/image7.gif"/><Relationship Id="rId15" Type="http://schemas.microsoft.com/office/2007/relationships/diagramDrawing" Target="../diagrams/drawing1.xml"/><Relationship Id="rId23" Type="http://schemas.openxmlformats.org/officeDocument/2006/relationships/image" Target="../media/image14.png"/><Relationship Id="rId28" Type="http://schemas.openxmlformats.org/officeDocument/2006/relationships/image" Target="../media/image19.png"/><Relationship Id="rId10" Type="http://schemas.microsoft.com/office/2007/relationships/hdphoto" Target="../media/hdphoto1.wdp"/><Relationship Id="rId19" Type="http://schemas.openxmlformats.org/officeDocument/2006/relationships/diagramColors" Target="../diagrams/colors2.xml"/><Relationship Id="rId31"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 Id="rId22" Type="http://schemas.openxmlformats.org/officeDocument/2006/relationships/image" Target="../media/image13.png"/><Relationship Id="rId27" Type="http://schemas.openxmlformats.org/officeDocument/2006/relationships/image" Target="../media/image18.png"/><Relationship Id="rId30"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pic>
        <p:nvPicPr>
          <p:cNvPr id="17" name="Shape 17"/>
          <p:cNvPicPr preferRelativeResize="0"/>
          <p:nvPr/>
        </p:nvPicPr>
        <p:blipFill rotWithShape="1">
          <a:blip r:embed="rId3">
            <a:alphaModFix/>
          </a:blip>
          <a:srcRect/>
          <a:stretch/>
        </p:blipFill>
        <p:spPr>
          <a:xfrm>
            <a:off x="13491988" y="32417720"/>
            <a:ext cx="2057403" cy="2081787"/>
          </a:xfrm>
          <a:prstGeom prst="rect">
            <a:avLst/>
          </a:prstGeom>
          <a:noFill/>
          <a:ln>
            <a:noFill/>
          </a:ln>
        </p:spPr>
      </p:pic>
      <p:pic>
        <p:nvPicPr>
          <p:cNvPr id="20" name="Shape 20"/>
          <p:cNvPicPr preferRelativeResize="0"/>
          <p:nvPr/>
        </p:nvPicPr>
        <p:blipFill rotWithShape="1">
          <a:blip r:embed="rId4">
            <a:alphaModFix/>
          </a:blip>
          <a:srcRect/>
          <a:stretch/>
        </p:blipFill>
        <p:spPr>
          <a:xfrm>
            <a:off x="19226173" y="16833763"/>
            <a:ext cx="5331780" cy="3176317"/>
          </a:xfrm>
          <a:prstGeom prst="rect">
            <a:avLst/>
          </a:prstGeom>
          <a:noFill/>
          <a:ln>
            <a:noFill/>
          </a:ln>
        </p:spPr>
      </p:pic>
      <p:sp>
        <p:nvSpPr>
          <p:cNvPr id="21" name="Shape 21"/>
          <p:cNvSpPr txBox="1">
            <a:spLocks noGrp="1"/>
          </p:cNvSpPr>
          <p:nvPr>
            <p:ph type="body" idx="1"/>
          </p:nvPr>
        </p:nvSpPr>
        <p:spPr>
          <a:xfrm>
            <a:off x="4009644" y="1113970"/>
            <a:ext cx="19412711" cy="2069432"/>
          </a:xfrm>
          <a:prstGeom prst="rect">
            <a:avLst/>
          </a:prstGeom>
          <a:noFill/>
          <a:ln>
            <a:noFill/>
          </a:ln>
        </p:spPr>
        <p:txBody>
          <a:bodyPr lIns="91425" tIns="45700" rIns="91425" bIns="45700" anchor="t" anchorCtr="0">
            <a:noAutofit/>
          </a:bodyPr>
          <a:lstStyle/>
          <a:p>
            <a:pPr lvl="0">
              <a:spcBef>
                <a:spcPts val="0"/>
              </a:spcBef>
              <a:buSzPct val="25000"/>
            </a:pPr>
            <a:r>
              <a:rPr lang="en-US" sz="5400" dirty="0">
                <a:latin typeface="Century Gothic" panose="020B0502020202020204" pitchFamily="34" charset="0"/>
              </a:rPr>
              <a:t>Using </a:t>
            </a:r>
            <a:r>
              <a:rPr lang="en-US" sz="5400" dirty="0">
                <a:solidFill>
                  <a:srgbClr val="BE5341"/>
                </a:solidFill>
                <a:latin typeface="Century Gothic" panose="020B0502020202020204" pitchFamily="34" charset="0"/>
              </a:rPr>
              <a:t>Aircraft</a:t>
            </a:r>
            <a:r>
              <a:rPr lang="en-US" sz="5400" dirty="0">
                <a:latin typeface="Century Gothic" panose="020B0502020202020204" pitchFamily="34" charset="0"/>
              </a:rPr>
              <a:t> and Ground-Based Observations to Monitor Methane and Improve a Greenhouse Gas Inventory Network for the San Francisco Bay Area</a:t>
            </a:r>
            <a:endParaRPr lang="en-US" sz="5400" i="0" u="none" strike="noStrike" cap="none" dirty="0">
              <a:solidFill>
                <a:srgbClr val="C15442"/>
              </a:solidFill>
              <a:latin typeface="Century Gothic" panose="020B0502020202020204" pitchFamily="34" charset="0"/>
              <a:sym typeface="Questrial"/>
            </a:endParaRPr>
          </a:p>
        </p:txBody>
      </p:sp>
      <p:sp>
        <p:nvSpPr>
          <p:cNvPr id="22" name="Shape 22"/>
          <p:cNvSpPr txBox="1">
            <a:spLocks noGrp="1"/>
          </p:cNvSpPr>
          <p:nvPr>
            <p:ph type="body" idx="2"/>
          </p:nvPr>
        </p:nvSpPr>
        <p:spPr>
          <a:xfrm rot="-5400000">
            <a:off x="11393802" y="18601077"/>
            <a:ext cx="28438685" cy="231407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BE5341"/>
              </a:buClr>
              <a:buSzPct val="25000"/>
              <a:buFont typeface="Arial"/>
              <a:buNone/>
            </a:pPr>
            <a:r>
              <a:rPr lang="en-US" sz="10500" b="1" i="0" u="none" strike="noStrike" cap="none" dirty="0">
                <a:solidFill>
                  <a:srgbClr val="BE5341"/>
                </a:solidFill>
                <a:latin typeface="Century Gothic" panose="020B0502020202020204" pitchFamily="34" charset="0"/>
                <a:sym typeface="Questrial"/>
              </a:rPr>
              <a:t>San Francisco Bay Area </a:t>
            </a:r>
            <a:r>
              <a:rPr lang="en-US" sz="10500" b="0" i="0" u="none" strike="noStrike" cap="none" dirty="0">
                <a:solidFill>
                  <a:srgbClr val="BE5341"/>
                </a:solidFill>
                <a:latin typeface="Century Gothic" panose="020B0502020202020204" pitchFamily="34" charset="0"/>
                <a:sym typeface="Questrial"/>
              </a:rPr>
              <a:t>Health &amp; Air Quality</a:t>
            </a:r>
          </a:p>
        </p:txBody>
      </p:sp>
      <p:sp>
        <p:nvSpPr>
          <p:cNvPr id="23" name="Shape 23"/>
          <p:cNvSpPr txBox="1"/>
          <p:nvPr/>
        </p:nvSpPr>
        <p:spPr>
          <a:xfrm>
            <a:off x="15583140" y="32894330"/>
            <a:ext cx="2872251" cy="1247893"/>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585454"/>
              </a:buClr>
              <a:buSzPct val="25000"/>
              <a:buFont typeface="Arial"/>
              <a:buNone/>
            </a:pPr>
            <a:r>
              <a:rPr lang="en-US" sz="2700" b="0" i="0" u="none" strike="noStrike" cap="none" dirty="0">
                <a:solidFill>
                  <a:srgbClr val="595555"/>
                </a:solidFill>
                <a:latin typeface="Garamond" panose="02020404030301010803" pitchFamily="18" charset="0"/>
                <a:ea typeface="Garamond"/>
                <a:cs typeface="Garamond"/>
                <a:sym typeface="Garamond"/>
              </a:rPr>
              <a:t>Maya Midzik</a:t>
            </a:r>
          </a:p>
          <a:p>
            <a:pPr marL="0" marR="0" lvl="0" indent="0" rtl="0">
              <a:lnSpc>
                <a:spcPct val="100000"/>
              </a:lnSpc>
              <a:spcBef>
                <a:spcPts val="0"/>
              </a:spcBef>
              <a:spcAft>
                <a:spcPts val="0"/>
              </a:spcAft>
              <a:buClr>
                <a:srgbClr val="585454"/>
              </a:buClr>
              <a:buSzPct val="25000"/>
              <a:buFont typeface="Arial"/>
              <a:buNone/>
            </a:pPr>
            <a:r>
              <a:rPr lang="en-US" sz="2700" b="0" i="1" u="none" strike="noStrike" cap="none" dirty="0" smtClean="0">
                <a:solidFill>
                  <a:srgbClr val="595555"/>
                </a:solidFill>
                <a:latin typeface="Garamond" panose="02020404030301010803" pitchFamily="18" charset="0"/>
                <a:ea typeface="Garamond"/>
                <a:cs typeface="Garamond"/>
                <a:sym typeface="Garamond"/>
              </a:rPr>
              <a:t>Project </a:t>
            </a:r>
            <a:r>
              <a:rPr lang="en-US" sz="2700" b="0" i="1" u="none" strike="noStrike" cap="none" dirty="0">
                <a:solidFill>
                  <a:srgbClr val="595555"/>
                </a:solidFill>
                <a:latin typeface="Garamond" panose="02020404030301010803" pitchFamily="18" charset="0"/>
                <a:ea typeface="Garamond"/>
                <a:cs typeface="Garamond"/>
                <a:sym typeface="Garamond"/>
              </a:rPr>
              <a:t>Lead</a:t>
            </a:r>
          </a:p>
        </p:txBody>
      </p:sp>
      <p:sp>
        <p:nvSpPr>
          <p:cNvPr id="24" name="Shape 24"/>
          <p:cNvSpPr txBox="1"/>
          <p:nvPr/>
        </p:nvSpPr>
        <p:spPr>
          <a:xfrm>
            <a:off x="13407724" y="29334296"/>
            <a:ext cx="10972799" cy="232807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585454"/>
              </a:buClr>
              <a:buSzPct val="25000"/>
              <a:buFont typeface="Arial"/>
              <a:buNone/>
            </a:pPr>
            <a:r>
              <a:rPr lang="en-US" sz="2700" b="1" i="0" u="none" strike="noStrike" cap="none" dirty="0" smtClean="0">
                <a:solidFill>
                  <a:srgbClr val="595555"/>
                </a:solidFill>
                <a:latin typeface="Garamond" panose="02020404030301010803" pitchFamily="18" charset="0"/>
                <a:ea typeface="Garamond"/>
                <a:cs typeface="Garamond"/>
                <a:sym typeface="Garamond"/>
              </a:rPr>
              <a:t>NASA </a:t>
            </a:r>
            <a:r>
              <a:rPr lang="en-US" sz="2700" b="1" i="0" u="none" strike="noStrike" cap="none" dirty="0">
                <a:solidFill>
                  <a:srgbClr val="595555"/>
                </a:solidFill>
                <a:latin typeface="Garamond" panose="02020404030301010803" pitchFamily="18" charset="0"/>
                <a:ea typeface="Garamond"/>
                <a:cs typeface="Garamond"/>
                <a:sym typeface="Garamond"/>
              </a:rPr>
              <a:t>Ames Research Center</a:t>
            </a:r>
          </a:p>
          <a:p>
            <a:pPr marL="0" marR="0" lvl="0" indent="457200" algn="just" rtl="0">
              <a:lnSpc>
                <a:spcPct val="100000"/>
              </a:lnSpc>
              <a:spcBef>
                <a:spcPts val="0"/>
              </a:spcBef>
              <a:spcAft>
                <a:spcPts val="0"/>
              </a:spcAft>
              <a:buClr>
                <a:srgbClr val="585454"/>
              </a:buClr>
              <a:buSzPct val="25000"/>
              <a:buFont typeface="Garamond"/>
              <a:buNone/>
            </a:pPr>
            <a:r>
              <a:rPr lang="en-US" sz="2700" b="0" i="1" u="none" strike="noStrike" cap="none" dirty="0">
                <a:solidFill>
                  <a:srgbClr val="595555"/>
                </a:solidFill>
                <a:latin typeface="Garamond" panose="02020404030301010803" pitchFamily="18" charset="0"/>
                <a:ea typeface="Garamond"/>
                <a:cs typeface="Garamond"/>
                <a:sym typeface="Garamond"/>
              </a:rPr>
              <a:t>Ms. Chippie </a:t>
            </a:r>
            <a:r>
              <a:rPr lang="en-US" sz="2700" b="0" i="1" u="none" strike="noStrike" cap="none" dirty="0" err="1">
                <a:solidFill>
                  <a:srgbClr val="595555"/>
                </a:solidFill>
                <a:latin typeface="Garamond" panose="02020404030301010803" pitchFamily="18" charset="0"/>
                <a:ea typeface="Garamond"/>
                <a:cs typeface="Garamond"/>
                <a:sym typeface="Garamond"/>
              </a:rPr>
              <a:t>Kislik</a:t>
            </a:r>
            <a:r>
              <a:rPr lang="en-US" sz="2700" i="1" dirty="0">
                <a:solidFill>
                  <a:srgbClr val="595555"/>
                </a:solidFill>
                <a:latin typeface="Garamond" panose="02020404030301010803" pitchFamily="18" charset="0"/>
                <a:ea typeface="Garamond"/>
                <a:cs typeface="Garamond"/>
                <a:sym typeface="Garamond"/>
              </a:rPr>
              <a:t>, </a:t>
            </a:r>
            <a:r>
              <a:rPr lang="en-US" sz="2700" b="0" i="1" u="none" strike="noStrike" cap="none" dirty="0">
                <a:solidFill>
                  <a:srgbClr val="595555"/>
                </a:solidFill>
                <a:latin typeface="Garamond" panose="02020404030301010803" pitchFamily="18" charset="0"/>
                <a:ea typeface="Garamond"/>
                <a:cs typeface="Garamond"/>
                <a:sym typeface="Garamond"/>
              </a:rPr>
              <a:t>DEVELOP</a:t>
            </a:r>
            <a:r>
              <a:rPr lang="en-US" sz="2700" i="1" dirty="0">
                <a:solidFill>
                  <a:srgbClr val="595555"/>
                </a:solidFill>
                <a:latin typeface="Garamond" panose="02020404030301010803" pitchFamily="18" charset="0"/>
                <a:ea typeface="Garamond"/>
                <a:cs typeface="Garamond"/>
                <a:sym typeface="Garamond"/>
              </a:rPr>
              <a:t> Center Lead</a:t>
            </a:r>
          </a:p>
          <a:p>
            <a:pPr indent="457200" algn="just">
              <a:buClr>
                <a:srgbClr val="585454"/>
              </a:buClr>
              <a:buSzPct val="25000"/>
            </a:pPr>
            <a:r>
              <a:rPr lang="en-US" sz="2700" b="0" i="1" u="none" strike="noStrike" cap="none" dirty="0">
                <a:solidFill>
                  <a:srgbClr val="595555"/>
                </a:solidFill>
                <a:latin typeface="Garamond" panose="02020404030301010803" pitchFamily="18" charset="0"/>
                <a:ea typeface="Garamond"/>
                <a:cs typeface="Garamond"/>
                <a:sym typeface="Garamond"/>
              </a:rPr>
              <a:t>Ms. Vickie Ly, DEVELOP Assistant </a:t>
            </a:r>
            <a:r>
              <a:rPr lang="en-US" sz="2700" i="1" dirty="0">
                <a:solidFill>
                  <a:srgbClr val="595555"/>
                </a:solidFill>
                <a:latin typeface="Garamond" panose="02020404030301010803" pitchFamily="18" charset="0"/>
                <a:ea typeface="Garamond"/>
                <a:cs typeface="Garamond"/>
                <a:sym typeface="Garamond"/>
              </a:rPr>
              <a:t>Center Lead</a:t>
            </a:r>
          </a:p>
          <a:p>
            <a:pPr indent="457200" algn="just">
              <a:buClr>
                <a:srgbClr val="585454"/>
              </a:buClr>
              <a:buSzPct val="25000"/>
            </a:pPr>
            <a:endParaRPr sz="1050" b="0" i="0" u="none" strike="noStrike" cap="none" dirty="0">
              <a:solidFill>
                <a:srgbClr val="595555"/>
              </a:solidFill>
              <a:latin typeface="Century Gothic" panose="020B0502020202020204" pitchFamily="34" charset="0"/>
              <a:sym typeface="Arial"/>
            </a:endParaRPr>
          </a:p>
          <a:p>
            <a:pPr marL="0" marR="0" lvl="0" indent="0" algn="just" rtl="0">
              <a:lnSpc>
                <a:spcPct val="100000"/>
              </a:lnSpc>
              <a:spcBef>
                <a:spcPts val="0"/>
              </a:spcBef>
              <a:spcAft>
                <a:spcPts val="0"/>
              </a:spcAft>
              <a:buClr>
                <a:srgbClr val="585454"/>
              </a:buClr>
              <a:buSzPct val="25000"/>
              <a:buFont typeface="Arial"/>
              <a:buNone/>
            </a:pPr>
            <a:r>
              <a:rPr lang="en-US" sz="1800" b="0" i="1" u="none" strike="noStrike" cap="none" dirty="0">
                <a:solidFill>
                  <a:srgbClr val="595555"/>
                </a:solidFill>
                <a:latin typeface="Garamond" panose="02020404030301010803" pitchFamily="18" charset="0"/>
                <a:sym typeface="A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
        <p:nvSpPr>
          <p:cNvPr id="28" name="Shape 28"/>
          <p:cNvSpPr txBox="1"/>
          <p:nvPr/>
        </p:nvSpPr>
        <p:spPr>
          <a:xfrm>
            <a:off x="21922650" y="18883550"/>
            <a:ext cx="2647800" cy="119373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r>
              <a:rPr lang="en-US" sz="2700" b="0" i="0" u="none" strike="noStrike" cap="none" dirty="0">
                <a:solidFill>
                  <a:srgbClr val="595555"/>
                </a:solidFill>
                <a:latin typeface="Garamond" panose="02020404030301010803" pitchFamily="18" charset="0"/>
                <a:ea typeface="Garamond"/>
                <a:cs typeface="Garamond"/>
                <a:sym typeface="Garamond"/>
              </a:rPr>
              <a:t>Landsat 8 OLI</a:t>
            </a:r>
          </a:p>
        </p:txBody>
      </p:sp>
      <p:sp>
        <p:nvSpPr>
          <p:cNvPr id="29" name="Shape 29"/>
          <p:cNvSpPr txBox="1"/>
          <p:nvPr/>
        </p:nvSpPr>
        <p:spPr>
          <a:xfrm>
            <a:off x="866897" y="5318622"/>
            <a:ext cx="11436864" cy="10382045"/>
          </a:xfrm>
          <a:prstGeom prst="rect">
            <a:avLst/>
          </a:prstGeom>
          <a:noFill/>
          <a:ln>
            <a:noFill/>
          </a:ln>
        </p:spPr>
        <p:txBody>
          <a:bodyPr lIns="91425" tIns="45700" rIns="91425" bIns="45700" anchor="t" anchorCtr="0">
            <a:noAutofit/>
          </a:bodyPr>
          <a:lstStyle/>
          <a:p>
            <a:pPr lvl="0" algn="just">
              <a:lnSpc>
                <a:spcPct val="95000"/>
              </a:lnSpc>
              <a:spcBef>
                <a:spcPts val="1800"/>
              </a:spcBef>
              <a:buClr>
                <a:srgbClr val="585454"/>
              </a:buClr>
              <a:buSzPct val="25000"/>
            </a:pPr>
            <a:r>
              <a:rPr lang="en-US" sz="2600" dirty="0">
                <a:solidFill>
                  <a:srgbClr val="595555"/>
                </a:solidFill>
                <a:highlight>
                  <a:srgbClr val="FFFFFF"/>
                </a:highlight>
                <a:latin typeface="Garamond" panose="02020404030301010803" pitchFamily="18" charset="0"/>
              </a:rPr>
              <a:t>Methane (</a:t>
            </a:r>
            <a:r>
              <a:rPr lang="en-US" sz="2600" dirty="0" smtClean="0">
                <a:solidFill>
                  <a:srgbClr val="595555"/>
                </a:solidFill>
                <a:latin typeface="Garamond" panose="02020404030301010803" pitchFamily="18" charset="0"/>
              </a:rPr>
              <a:t>CH</a:t>
            </a:r>
            <a:r>
              <a:rPr lang="en-US" sz="2600" baseline="-25000" dirty="0" smtClean="0">
                <a:solidFill>
                  <a:srgbClr val="595555"/>
                </a:solidFill>
                <a:latin typeface="Garamond" panose="02020404030301010803" pitchFamily="18" charset="0"/>
              </a:rPr>
              <a:t>4</a:t>
            </a:r>
            <a:r>
              <a:rPr lang="en-US" sz="2600" dirty="0" smtClean="0">
                <a:solidFill>
                  <a:srgbClr val="595555"/>
                </a:solidFill>
                <a:highlight>
                  <a:srgbClr val="FFFFFF"/>
                </a:highlight>
                <a:latin typeface="Garamond" panose="02020404030301010803" pitchFamily="18" charset="0"/>
              </a:rPr>
              <a:t>) </a:t>
            </a:r>
            <a:r>
              <a:rPr lang="en-US" sz="2600" dirty="0">
                <a:solidFill>
                  <a:srgbClr val="595555"/>
                </a:solidFill>
                <a:highlight>
                  <a:srgbClr val="FFFFFF"/>
                </a:highlight>
                <a:latin typeface="Garamond" panose="02020404030301010803" pitchFamily="18" charset="0"/>
              </a:rPr>
              <a:t>is a potent greenhouse gas. According to the Environmental Protection Agency (EPA), one ton of methane emissions can absorb almost twenty- five times as much energy as one ton of carbon dioxide emissions over a one hundred year timescale. A majority of these emissions can be attributed to livestock farms, landfills, and wastewater treatment </a:t>
            </a:r>
            <a:r>
              <a:rPr lang="en-US" sz="2600" dirty="0" smtClean="0">
                <a:solidFill>
                  <a:srgbClr val="595555"/>
                </a:solidFill>
                <a:highlight>
                  <a:srgbClr val="FFFFFF"/>
                </a:highlight>
                <a:latin typeface="Garamond" panose="02020404030301010803" pitchFamily="18" charset="0"/>
              </a:rPr>
              <a:t>plants</a:t>
            </a:r>
            <a:r>
              <a:rPr lang="en-US" sz="2600" dirty="0">
                <a:solidFill>
                  <a:srgbClr val="595555"/>
                </a:solidFill>
                <a:highlight>
                  <a:srgbClr val="FFFFFF"/>
                </a:highlight>
                <a:latin typeface="Garamond" panose="02020404030301010803" pitchFamily="18" charset="0"/>
              </a:rPr>
              <a:t>. The Bay Area Air Quality Management District (BAAQMD) regulates these and other stationary sources of air pollution in the nine counties surrounding San Francisco Bay, an area with a diverse array of landforms and emissions sources. BAAQMD traditionally estimates emissions using a bottom-up approach, combining emissions factor and activity data to estimate source emissions per sector. However, </a:t>
            </a:r>
            <a:r>
              <a:rPr lang="en-US" sz="2600" dirty="0">
                <a:solidFill>
                  <a:srgbClr val="595555"/>
                </a:solidFill>
                <a:latin typeface="Garamond" panose="02020404030301010803" pitchFamily="18" charset="0"/>
              </a:rPr>
              <a:t>recent literature suggests that these bottom-up approaches are underestimating CH</a:t>
            </a:r>
            <a:r>
              <a:rPr lang="en-US" sz="2600" baseline="-25000" dirty="0">
                <a:solidFill>
                  <a:srgbClr val="595555"/>
                </a:solidFill>
                <a:latin typeface="Garamond" panose="02020404030301010803" pitchFamily="18" charset="0"/>
              </a:rPr>
              <a:t>4</a:t>
            </a:r>
            <a:r>
              <a:rPr lang="en-US" sz="2600" dirty="0">
                <a:solidFill>
                  <a:srgbClr val="595555"/>
                </a:solidFill>
                <a:latin typeface="Garamond" panose="02020404030301010803" pitchFamily="18" charset="0"/>
              </a:rPr>
              <a:t> emissions by nearly 50% in many regions of California. Therefore, </a:t>
            </a:r>
            <a:r>
              <a:rPr lang="en-US" sz="2600" dirty="0">
                <a:solidFill>
                  <a:srgbClr val="595555"/>
                </a:solidFill>
                <a:highlight>
                  <a:srgbClr val="FFFFFF"/>
                </a:highlight>
                <a:latin typeface="Garamond" panose="02020404030301010803" pitchFamily="18" charset="0"/>
              </a:rPr>
              <a:t>there is interest in characterizing the ground-level distribution of methane within the urban region of the San Francisco Bay Area and </a:t>
            </a:r>
            <a:r>
              <a:rPr lang="en-US" sz="2600" dirty="0" smtClean="0">
                <a:solidFill>
                  <a:srgbClr val="595555"/>
                </a:solidFill>
                <a:highlight>
                  <a:srgbClr val="FFFFFF"/>
                </a:highlight>
                <a:latin typeface="Garamond" panose="02020404030301010803" pitchFamily="18" charset="0"/>
              </a:rPr>
              <a:t>comparing </a:t>
            </a:r>
            <a:r>
              <a:rPr lang="en-US" sz="2600" dirty="0">
                <a:solidFill>
                  <a:srgbClr val="595555"/>
                </a:solidFill>
                <a:highlight>
                  <a:srgbClr val="FFFFFF"/>
                </a:highlight>
                <a:latin typeface="Garamond" panose="02020404030301010803" pitchFamily="18" charset="0"/>
              </a:rPr>
              <a:t>the top-down measurements with the bottom-up spatial emissions inventories utilized by </a:t>
            </a:r>
            <a:r>
              <a:rPr lang="en-US" sz="2600" dirty="0" smtClean="0">
                <a:solidFill>
                  <a:srgbClr val="595555"/>
                </a:solidFill>
                <a:highlight>
                  <a:srgbClr val="FFFFFF"/>
                </a:highlight>
                <a:latin typeface="Garamond" panose="02020404030301010803" pitchFamily="18" charset="0"/>
              </a:rPr>
              <a:t>the BAAQMD. </a:t>
            </a:r>
            <a:r>
              <a:rPr lang="en-US" sz="2600" dirty="0">
                <a:solidFill>
                  <a:srgbClr val="595555"/>
                </a:solidFill>
                <a:highlight>
                  <a:srgbClr val="FFFFFF"/>
                </a:highlight>
                <a:latin typeface="Garamond" panose="02020404030301010803" pitchFamily="18" charset="0"/>
              </a:rPr>
              <a:t>Though Earth-observing satellites can effectively monitor mid-to-upper tropospheric </a:t>
            </a:r>
            <a:r>
              <a:rPr lang="en-US" sz="2600" dirty="0">
                <a:solidFill>
                  <a:srgbClr val="595555"/>
                </a:solidFill>
                <a:latin typeface="Garamond" panose="02020404030301010803" pitchFamily="18" charset="0"/>
              </a:rPr>
              <a:t>CH</a:t>
            </a:r>
            <a:r>
              <a:rPr lang="en-US" sz="2600" baseline="-25000" dirty="0">
                <a:solidFill>
                  <a:srgbClr val="595555"/>
                </a:solidFill>
                <a:latin typeface="Garamond" panose="02020404030301010803" pitchFamily="18" charset="0"/>
              </a:rPr>
              <a:t>4</a:t>
            </a:r>
            <a:r>
              <a:rPr lang="en-US" sz="2600" dirty="0">
                <a:solidFill>
                  <a:srgbClr val="595555"/>
                </a:solidFill>
                <a:latin typeface="Garamond" panose="02020404030301010803" pitchFamily="18" charset="0"/>
              </a:rPr>
              <a:t> </a:t>
            </a:r>
            <a:r>
              <a:rPr lang="en-US" sz="2600" dirty="0">
                <a:solidFill>
                  <a:srgbClr val="595555"/>
                </a:solidFill>
                <a:highlight>
                  <a:srgbClr val="FFFFFF"/>
                </a:highlight>
                <a:latin typeface="Garamond" panose="02020404030301010803" pitchFamily="18" charset="0"/>
              </a:rPr>
              <a:t>on a global scale, current instrumentation is limited in its capacity to accurately measure near-surface CH</a:t>
            </a:r>
            <a:r>
              <a:rPr lang="en-US" sz="2600" baseline="-25000" dirty="0">
                <a:solidFill>
                  <a:srgbClr val="595555"/>
                </a:solidFill>
                <a:highlight>
                  <a:srgbClr val="FFFFFF"/>
                </a:highlight>
                <a:latin typeface="Garamond" panose="02020404030301010803" pitchFamily="18" charset="0"/>
              </a:rPr>
              <a:t>4</a:t>
            </a:r>
            <a:r>
              <a:rPr lang="en-US" sz="2600" dirty="0">
                <a:solidFill>
                  <a:srgbClr val="595555"/>
                </a:solidFill>
                <a:highlight>
                  <a:srgbClr val="FFFFFF"/>
                </a:highlight>
                <a:latin typeface="Garamond" panose="02020404030301010803" pitchFamily="18" charset="0"/>
              </a:rPr>
              <a:t> on a local scale. This project used </a:t>
            </a:r>
            <a:r>
              <a:rPr lang="en-US" sz="2600" dirty="0">
                <a:solidFill>
                  <a:srgbClr val="595555"/>
                </a:solidFill>
                <a:latin typeface="Garamond" panose="02020404030301010803" pitchFamily="18" charset="0"/>
              </a:rPr>
              <a:t>sub-Planetary Boundary Layer aircraft measurements from the NASA Alpha Jet Atmospheric </a:t>
            </a:r>
            <a:r>
              <a:rPr lang="en-US" sz="2600" dirty="0" err="1">
                <a:solidFill>
                  <a:srgbClr val="595555"/>
                </a:solidFill>
                <a:latin typeface="Garamond" panose="02020404030301010803" pitchFamily="18" charset="0"/>
              </a:rPr>
              <a:t>eXperiment</a:t>
            </a:r>
            <a:r>
              <a:rPr lang="en-US" sz="2600" dirty="0">
                <a:solidFill>
                  <a:srgbClr val="595555"/>
                </a:solidFill>
                <a:latin typeface="Garamond" panose="02020404030301010803" pitchFamily="18" charset="0"/>
              </a:rPr>
              <a:t> (AJAX) to create a comprehensive spatially-resolved CH</a:t>
            </a:r>
            <a:r>
              <a:rPr lang="en-US" sz="2600" baseline="-25000" dirty="0">
                <a:solidFill>
                  <a:srgbClr val="595555"/>
                </a:solidFill>
                <a:latin typeface="Garamond" panose="02020404030301010803" pitchFamily="18" charset="0"/>
              </a:rPr>
              <a:t>4</a:t>
            </a:r>
            <a:r>
              <a:rPr lang="en-US" sz="2600" dirty="0">
                <a:solidFill>
                  <a:srgbClr val="595555"/>
                </a:solidFill>
                <a:latin typeface="Garamond" panose="02020404030301010803" pitchFamily="18" charset="0"/>
              </a:rPr>
              <a:t> map. Locations of “hotspots” (classified as significantly elevated CH</a:t>
            </a:r>
            <a:r>
              <a:rPr lang="en-US" sz="2600" baseline="-25000" dirty="0">
                <a:solidFill>
                  <a:srgbClr val="595555"/>
                </a:solidFill>
                <a:latin typeface="Garamond" panose="02020404030301010803" pitchFamily="18" charset="0"/>
              </a:rPr>
              <a:t>4  </a:t>
            </a:r>
            <a:r>
              <a:rPr lang="en-US" sz="2600" dirty="0">
                <a:solidFill>
                  <a:srgbClr val="595555"/>
                </a:solidFill>
                <a:latin typeface="Garamond" panose="02020404030301010803" pitchFamily="18" charset="0"/>
              </a:rPr>
              <a:t>concentrations) were investigated using US Geological Survey (USGS) High-Resolution </a:t>
            </a:r>
            <a:r>
              <a:rPr lang="en-US" sz="2600" dirty="0" err="1">
                <a:solidFill>
                  <a:srgbClr val="595555"/>
                </a:solidFill>
                <a:latin typeface="Garamond" panose="02020404030301010803" pitchFamily="18" charset="0"/>
              </a:rPr>
              <a:t>Orthoimagery</a:t>
            </a:r>
            <a:r>
              <a:rPr lang="en-US" sz="2600" dirty="0">
                <a:solidFill>
                  <a:srgbClr val="595555"/>
                </a:solidFill>
                <a:latin typeface="Garamond" panose="02020404030301010803" pitchFamily="18" charset="0"/>
              </a:rPr>
              <a:t> (HRO) and trajectory analysis. Furthermore, NASA Landsat 8 imagery and HRO were used to classify the types of indicated emission sources and infer other points of concern not included in the current BAAQMD emissions inventory. These findings help pinpoint specific sites for further investigation by the upcoming BAAQMD Mobile GHG Measurement Network; furthermore, this project suggests future sites for coincident data collection by various top-down methods.</a:t>
            </a:r>
          </a:p>
        </p:txBody>
      </p:sp>
      <p:sp>
        <p:nvSpPr>
          <p:cNvPr id="31" name="Shape 31"/>
          <p:cNvSpPr txBox="1"/>
          <p:nvPr/>
        </p:nvSpPr>
        <p:spPr>
          <a:xfrm>
            <a:off x="887512" y="4493746"/>
            <a:ext cx="11516346"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5341"/>
              </a:buClr>
              <a:buSzPct val="25000"/>
              <a:buFont typeface="Questrial"/>
              <a:buNone/>
            </a:pPr>
            <a:r>
              <a:rPr lang="en-US" sz="4400" b="1" i="0" u="none" strike="noStrike" cap="none" dirty="0">
                <a:solidFill>
                  <a:srgbClr val="BE5341"/>
                </a:solidFill>
                <a:latin typeface="Century Gothic" panose="020B0502020202020204" pitchFamily="34" charset="0"/>
                <a:ea typeface="Questrial"/>
                <a:cs typeface="Questrial"/>
                <a:sym typeface="Questrial"/>
              </a:rPr>
              <a:t>Abstract</a:t>
            </a:r>
          </a:p>
        </p:txBody>
      </p:sp>
      <p:sp>
        <p:nvSpPr>
          <p:cNvPr id="32" name="Shape 32"/>
          <p:cNvSpPr txBox="1"/>
          <p:nvPr/>
        </p:nvSpPr>
        <p:spPr>
          <a:xfrm>
            <a:off x="13367660" y="4546500"/>
            <a:ext cx="8229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5341"/>
              </a:buClr>
              <a:buSzPct val="25000"/>
              <a:buFont typeface="Questrial"/>
              <a:buNone/>
            </a:pPr>
            <a:r>
              <a:rPr lang="en-US" sz="4400" b="1" i="0" u="none" strike="noStrike" cap="none" dirty="0">
                <a:solidFill>
                  <a:srgbClr val="BE5341"/>
                </a:solidFill>
                <a:latin typeface="Century Gothic" panose="020B0502020202020204" pitchFamily="34" charset="0"/>
                <a:ea typeface="Questrial"/>
                <a:cs typeface="Questrial"/>
                <a:sym typeface="Questrial"/>
              </a:rPr>
              <a:t>Objectives</a:t>
            </a:r>
          </a:p>
        </p:txBody>
      </p:sp>
      <p:sp>
        <p:nvSpPr>
          <p:cNvPr id="33" name="Shape 33"/>
          <p:cNvSpPr txBox="1"/>
          <p:nvPr/>
        </p:nvSpPr>
        <p:spPr>
          <a:xfrm>
            <a:off x="831940" y="15815230"/>
            <a:ext cx="11407715"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5341"/>
              </a:buClr>
              <a:buSzPct val="25000"/>
              <a:buFont typeface="Questrial"/>
              <a:buNone/>
            </a:pPr>
            <a:r>
              <a:rPr lang="en-US" sz="4400" b="1" i="0" u="none" strike="noStrike" cap="none" dirty="0">
                <a:solidFill>
                  <a:srgbClr val="BE5341"/>
                </a:solidFill>
                <a:latin typeface="Century Gothic" panose="020B0502020202020204" pitchFamily="34" charset="0"/>
                <a:ea typeface="Questrial"/>
                <a:cs typeface="Questrial"/>
                <a:sym typeface="Questrial"/>
              </a:rPr>
              <a:t>Methodology</a:t>
            </a:r>
          </a:p>
        </p:txBody>
      </p:sp>
      <p:sp>
        <p:nvSpPr>
          <p:cNvPr id="34" name="Shape 34"/>
          <p:cNvSpPr txBox="1"/>
          <p:nvPr/>
        </p:nvSpPr>
        <p:spPr>
          <a:xfrm>
            <a:off x="13336862" y="8764827"/>
            <a:ext cx="8229598"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5341"/>
              </a:buClr>
              <a:buSzPct val="25000"/>
              <a:buFont typeface="Questrial"/>
              <a:buNone/>
            </a:pPr>
            <a:r>
              <a:rPr lang="en-US" sz="4400" b="1" i="0" u="none" strike="noStrike" cap="none" dirty="0">
                <a:solidFill>
                  <a:srgbClr val="BE5341"/>
                </a:solidFill>
                <a:latin typeface="Century Gothic" panose="020B0502020202020204" pitchFamily="34" charset="0"/>
                <a:ea typeface="Questrial"/>
                <a:cs typeface="Questrial"/>
                <a:sym typeface="Questrial"/>
              </a:rPr>
              <a:t>Study</a:t>
            </a:r>
            <a:r>
              <a:rPr lang="en-US" sz="4400" b="1" i="0" u="none" strike="noStrike" cap="none" dirty="0">
                <a:solidFill>
                  <a:srgbClr val="56B27B"/>
                </a:solidFill>
                <a:latin typeface="Century Gothic" panose="020B0502020202020204" pitchFamily="34" charset="0"/>
                <a:ea typeface="Questrial"/>
                <a:cs typeface="Questrial"/>
                <a:sym typeface="Questrial"/>
              </a:rPr>
              <a:t> </a:t>
            </a:r>
            <a:r>
              <a:rPr lang="en-US" sz="4400" b="1" i="0" u="none" strike="noStrike" cap="none" dirty="0">
                <a:solidFill>
                  <a:srgbClr val="BE5341"/>
                </a:solidFill>
                <a:latin typeface="Century Gothic" panose="020B0502020202020204" pitchFamily="34" charset="0"/>
                <a:ea typeface="Questrial"/>
                <a:cs typeface="Questrial"/>
                <a:sym typeface="Questrial"/>
              </a:rPr>
              <a:t>Area</a:t>
            </a:r>
          </a:p>
        </p:txBody>
      </p:sp>
      <p:sp>
        <p:nvSpPr>
          <p:cNvPr id="35" name="Shape 35"/>
          <p:cNvSpPr txBox="1"/>
          <p:nvPr/>
        </p:nvSpPr>
        <p:spPr>
          <a:xfrm>
            <a:off x="13220278" y="16613765"/>
            <a:ext cx="8229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5341"/>
              </a:buClr>
              <a:buSzPct val="25000"/>
              <a:buFont typeface="Questrial"/>
              <a:buNone/>
            </a:pPr>
            <a:r>
              <a:rPr lang="en-US" sz="4400" b="1" i="0" u="none" strike="noStrike" cap="none" dirty="0">
                <a:solidFill>
                  <a:srgbClr val="BE5341"/>
                </a:solidFill>
                <a:latin typeface="Century Gothic" panose="020B0502020202020204" pitchFamily="34" charset="0"/>
                <a:ea typeface="Questrial"/>
                <a:cs typeface="Questrial"/>
                <a:sym typeface="Questrial"/>
              </a:rPr>
              <a:t>Earth Observations</a:t>
            </a:r>
          </a:p>
        </p:txBody>
      </p:sp>
      <p:sp>
        <p:nvSpPr>
          <p:cNvPr id="36" name="Shape 36"/>
          <p:cNvSpPr txBox="1"/>
          <p:nvPr/>
        </p:nvSpPr>
        <p:spPr>
          <a:xfrm>
            <a:off x="788300" y="26091695"/>
            <a:ext cx="11550315"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5341"/>
              </a:buClr>
              <a:buSzPct val="25000"/>
              <a:buFont typeface="Questrial"/>
              <a:buNone/>
            </a:pPr>
            <a:r>
              <a:rPr lang="en-US" sz="4400" b="1" i="0" u="none" strike="noStrike" cap="none" dirty="0">
                <a:solidFill>
                  <a:srgbClr val="BE5341"/>
                </a:solidFill>
                <a:latin typeface="Century Gothic" panose="020B0502020202020204" pitchFamily="34" charset="0"/>
                <a:ea typeface="Questrial"/>
                <a:cs typeface="Questrial"/>
                <a:sym typeface="Questrial"/>
              </a:rPr>
              <a:t>Results</a:t>
            </a:r>
          </a:p>
        </p:txBody>
      </p:sp>
      <p:sp>
        <p:nvSpPr>
          <p:cNvPr id="37" name="Shape 37"/>
          <p:cNvSpPr txBox="1"/>
          <p:nvPr/>
        </p:nvSpPr>
        <p:spPr>
          <a:xfrm>
            <a:off x="13220278" y="19837578"/>
            <a:ext cx="8229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5341"/>
              </a:buClr>
              <a:buSzPct val="25000"/>
              <a:buFont typeface="Questrial"/>
              <a:buNone/>
            </a:pPr>
            <a:r>
              <a:rPr lang="en-US" sz="4400" b="1" i="0" u="none" strike="noStrike" cap="none" dirty="0">
                <a:solidFill>
                  <a:srgbClr val="BE5341"/>
                </a:solidFill>
                <a:latin typeface="Century Gothic" panose="020B0502020202020204" pitchFamily="34" charset="0"/>
                <a:ea typeface="Questrial"/>
                <a:cs typeface="Questrial"/>
                <a:sym typeface="Questrial"/>
              </a:rPr>
              <a:t>Conclusions</a:t>
            </a:r>
          </a:p>
        </p:txBody>
      </p:sp>
      <p:sp>
        <p:nvSpPr>
          <p:cNvPr id="38" name="Shape 38"/>
          <p:cNvSpPr txBox="1"/>
          <p:nvPr/>
        </p:nvSpPr>
        <p:spPr>
          <a:xfrm>
            <a:off x="13220280" y="28681321"/>
            <a:ext cx="8229598"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5341"/>
              </a:buClr>
              <a:buSzPct val="25000"/>
              <a:buFont typeface="Questrial"/>
              <a:buNone/>
            </a:pPr>
            <a:r>
              <a:rPr lang="en-US" sz="4400" b="1" i="0" u="none" strike="noStrike" cap="none" dirty="0">
                <a:solidFill>
                  <a:srgbClr val="BE5341"/>
                </a:solidFill>
                <a:latin typeface="Century Gothic" panose="020B0502020202020204" pitchFamily="34" charset="0"/>
                <a:ea typeface="Questrial"/>
                <a:cs typeface="Questrial"/>
                <a:sym typeface="Questrial"/>
              </a:rPr>
              <a:t>Acknowledgements</a:t>
            </a:r>
          </a:p>
        </p:txBody>
      </p:sp>
      <p:sp>
        <p:nvSpPr>
          <p:cNvPr id="39" name="Shape 39"/>
          <p:cNvSpPr txBox="1"/>
          <p:nvPr/>
        </p:nvSpPr>
        <p:spPr>
          <a:xfrm>
            <a:off x="13214367" y="31567844"/>
            <a:ext cx="4542501"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5341"/>
              </a:buClr>
              <a:buSzPct val="25000"/>
              <a:buFont typeface="Questrial"/>
              <a:buNone/>
            </a:pPr>
            <a:r>
              <a:rPr lang="en-US" sz="4400" b="1" i="0" u="none" strike="noStrike" cap="none" dirty="0">
                <a:solidFill>
                  <a:srgbClr val="BE5341"/>
                </a:solidFill>
                <a:latin typeface="Century Gothic" panose="020B0502020202020204" pitchFamily="34" charset="0"/>
                <a:ea typeface="Questrial"/>
                <a:cs typeface="Questrial"/>
                <a:sym typeface="Questrial"/>
              </a:rPr>
              <a:t>Team Members</a:t>
            </a:r>
          </a:p>
        </p:txBody>
      </p:sp>
      <p:sp>
        <p:nvSpPr>
          <p:cNvPr id="40" name="Shape 40"/>
          <p:cNvSpPr txBox="1"/>
          <p:nvPr/>
        </p:nvSpPr>
        <p:spPr>
          <a:xfrm>
            <a:off x="19854340" y="32894330"/>
            <a:ext cx="2872251" cy="1247893"/>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585454"/>
              </a:buClr>
              <a:buSzPct val="25000"/>
              <a:buFont typeface="Arial"/>
              <a:buNone/>
            </a:pPr>
            <a:r>
              <a:rPr lang="en-US" sz="2700" b="0" i="0" u="none" strike="noStrike" cap="none" dirty="0">
                <a:solidFill>
                  <a:srgbClr val="595555"/>
                </a:solidFill>
                <a:latin typeface="Garamond" panose="02020404030301010803" pitchFamily="18" charset="0"/>
                <a:ea typeface="Garamond"/>
                <a:cs typeface="Garamond"/>
                <a:sym typeface="Garamond"/>
              </a:rPr>
              <a:t>Joseph </a:t>
            </a:r>
          </a:p>
          <a:p>
            <a:pPr marL="0" marR="0" lvl="0" indent="0" rtl="0">
              <a:lnSpc>
                <a:spcPct val="100000"/>
              </a:lnSpc>
              <a:spcBef>
                <a:spcPts val="0"/>
              </a:spcBef>
              <a:spcAft>
                <a:spcPts val="0"/>
              </a:spcAft>
              <a:buClr>
                <a:srgbClr val="585454"/>
              </a:buClr>
              <a:buSzPct val="25000"/>
              <a:buFont typeface="Arial"/>
              <a:buNone/>
            </a:pPr>
            <a:r>
              <a:rPr lang="en-US" sz="2700" b="0" i="0" u="none" strike="noStrike" cap="none" dirty="0">
                <a:solidFill>
                  <a:srgbClr val="595555"/>
                </a:solidFill>
                <a:latin typeface="Garamond" panose="02020404030301010803" pitchFamily="18" charset="0"/>
                <a:ea typeface="Garamond"/>
                <a:cs typeface="Garamond"/>
                <a:sym typeface="Garamond"/>
              </a:rPr>
              <a:t>Abbate</a:t>
            </a:r>
          </a:p>
        </p:txBody>
      </p:sp>
      <p:sp>
        <p:nvSpPr>
          <p:cNvPr id="41" name="Shape 41"/>
          <p:cNvSpPr txBox="1"/>
          <p:nvPr/>
        </p:nvSpPr>
        <p:spPr>
          <a:xfrm>
            <a:off x="23474669" y="32894330"/>
            <a:ext cx="3002160" cy="1247893"/>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585454"/>
              </a:buClr>
              <a:buSzPct val="25000"/>
              <a:buFont typeface="Arial"/>
              <a:buNone/>
            </a:pPr>
            <a:r>
              <a:rPr lang="en-US" sz="2700" b="0" i="0" u="none" strike="noStrike" cap="none" dirty="0">
                <a:solidFill>
                  <a:srgbClr val="595555"/>
                </a:solidFill>
                <a:latin typeface="Garamond" panose="02020404030301010803" pitchFamily="18" charset="0"/>
                <a:ea typeface="Garamond"/>
                <a:cs typeface="Garamond"/>
                <a:sym typeface="Garamond"/>
              </a:rPr>
              <a:t>Garima </a:t>
            </a:r>
          </a:p>
          <a:p>
            <a:pPr marL="0" marR="0" lvl="0" indent="0" rtl="0">
              <a:lnSpc>
                <a:spcPct val="100000"/>
              </a:lnSpc>
              <a:spcBef>
                <a:spcPts val="0"/>
              </a:spcBef>
              <a:spcAft>
                <a:spcPts val="0"/>
              </a:spcAft>
              <a:buClr>
                <a:srgbClr val="585454"/>
              </a:buClr>
              <a:buSzPct val="25000"/>
              <a:buFont typeface="Arial"/>
              <a:buNone/>
            </a:pPr>
            <a:r>
              <a:rPr lang="en-US" sz="2700" b="0" i="0" u="none" strike="noStrike" cap="none" dirty="0">
                <a:solidFill>
                  <a:srgbClr val="595555"/>
                </a:solidFill>
                <a:latin typeface="Garamond" panose="02020404030301010803" pitchFamily="18" charset="0"/>
                <a:ea typeface="Garamond"/>
                <a:cs typeface="Garamond"/>
                <a:sym typeface="Garamond"/>
              </a:rPr>
              <a:t>Raheja</a:t>
            </a:r>
          </a:p>
        </p:txBody>
      </p:sp>
      <p:pic>
        <p:nvPicPr>
          <p:cNvPr id="43" name="Shape 43"/>
          <p:cNvPicPr preferRelativeResize="0"/>
          <p:nvPr/>
        </p:nvPicPr>
        <p:blipFill rotWithShape="1">
          <a:blip r:embed="rId3">
            <a:alphaModFix/>
          </a:blip>
          <a:srcRect/>
          <a:stretch/>
        </p:blipFill>
        <p:spPr>
          <a:xfrm>
            <a:off x="17712941" y="32376306"/>
            <a:ext cx="2057403" cy="2081787"/>
          </a:xfrm>
          <a:prstGeom prst="rect">
            <a:avLst/>
          </a:prstGeom>
          <a:noFill/>
          <a:ln>
            <a:noFill/>
          </a:ln>
        </p:spPr>
      </p:pic>
      <p:pic>
        <p:nvPicPr>
          <p:cNvPr id="44" name="Shape 44"/>
          <p:cNvPicPr preferRelativeResize="0"/>
          <p:nvPr/>
        </p:nvPicPr>
        <p:blipFill rotWithShape="1">
          <a:blip r:embed="rId3">
            <a:alphaModFix/>
          </a:blip>
          <a:srcRect/>
          <a:stretch/>
        </p:blipFill>
        <p:spPr>
          <a:xfrm>
            <a:off x="21299331" y="32346009"/>
            <a:ext cx="2057403" cy="2081787"/>
          </a:xfrm>
          <a:prstGeom prst="rect">
            <a:avLst/>
          </a:prstGeom>
          <a:noFill/>
          <a:ln>
            <a:noFill/>
          </a:ln>
        </p:spPr>
      </p:pic>
      <p:sp>
        <p:nvSpPr>
          <p:cNvPr id="45" name="Shape 45"/>
          <p:cNvSpPr txBox="1"/>
          <p:nvPr/>
        </p:nvSpPr>
        <p:spPr>
          <a:xfrm>
            <a:off x="843099" y="34702978"/>
            <a:ext cx="18035399" cy="862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4800" b="0" i="0" u="none" strike="noStrike" cap="none" dirty="0">
                <a:solidFill>
                  <a:schemeClr val="lt1"/>
                </a:solidFill>
                <a:latin typeface="Century Gothic" panose="020B0502020202020204" pitchFamily="34" charset="0"/>
                <a:ea typeface="Questrial"/>
                <a:cs typeface="Questrial"/>
                <a:sym typeface="Questrial"/>
              </a:rPr>
              <a:t>NASA Ames Research Center - Summer 2016</a:t>
            </a:r>
          </a:p>
        </p:txBody>
      </p:sp>
      <p:pic>
        <p:nvPicPr>
          <p:cNvPr id="46" name="Shape 46"/>
          <p:cNvPicPr preferRelativeResize="0"/>
          <p:nvPr/>
        </p:nvPicPr>
        <p:blipFill rotWithShape="1">
          <a:blip r:embed="rId5">
            <a:alphaModFix/>
          </a:blip>
          <a:srcRect/>
          <a:stretch/>
        </p:blipFill>
        <p:spPr>
          <a:xfrm>
            <a:off x="20823704" y="25866268"/>
            <a:ext cx="2942469" cy="2130618"/>
          </a:xfrm>
          <a:prstGeom prst="rect">
            <a:avLst/>
          </a:prstGeom>
          <a:noFill/>
          <a:ln>
            <a:noFill/>
          </a:ln>
        </p:spPr>
      </p:pic>
      <p:sp>
        <p:nvSpPr>
          <p:cNvPr id="48" name="Shape 48"/>
          <p:cNvSpPr txBox="1"/>
          <p:nvPr/>
        </p:nvSpPr>
        <p:spPr>
          <a:xfrm>
            <a:off x="13044697" y="18434510"/>
            <a:ext cx="2647800" cy="119373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r>
              <a:rPr lang="en-US" sz="2700" b="0" i="0" u="none" strike="noStrike" cap="none" dirty="0">
                <a:solidFill>
                  <a:srgbClr val="595555"/>
                </a:solidFill>
                <a:latin typeface="Garamond" panose="02020404030301010803" pitchFamily="18" charset="0"/>
                <a:ea typeface="Garamond"/>
                <a:cs typeface="Garamond"/>
                <a:sym typeface="Garamond"/>
              </a:rPr>
              <a:t>NASA AJAX</a:t>
            </a:r>
          </a:p>
        </p:txBody>
      </p:sp>
      <p:sp>
        <p:nvSpPr>
          <p:cNvPr id="50" name="Shape 50"/>
          <p:cNvSpPr txBox="1"/>
          <p:nvPr/>
        </p:nvSpPr>
        <p:spPr>
          <a:xfrm>
            <a:off x="20840793" y="13483678"/>
            <a:ext cx="3929667" cy="4392239"/>
          </a:xfrm>
          <a:prstGeom prst="rect">
            <a:avLst/>
          </a:prstGeom>
          <a:noFill/>
          <a:ln>
            <a:noFill/>
          </a:ln>
        </p:spPr>
        <p:txBody>
          <a:bodyPr lIns="91425" tIns="91425" rIns="91425" bIns="91425" anchor="t" anchorCtr="0">
            <a:noAutofit/>
          </a:bodyPr>
          <a:lstStyle/>
          <a:p>
            <a:pPr marL="0" marR="0" lvl="0" indent="0" rtl="0">
              <a:lnSpc>
                <a:spcPct val="100000"/>
              </a:lnSpc>
              <a:spcBef>
                <a:spcPts val="0"/>
              </a:spcBef>
              <a:spcAft>
                <a:spcPts val="0"/>
              </a:spcAft>
              <a:buClr>
                <a:srgbClr val="000000"/>
              </a:buClr>
              <a:buSzPct val="25000"/>
              <a:buFont typeface="Garamond"/>
              <a:buNone/>
            </a:pPr>
            <a:r>
              <a:rPr lang="en-US" sz="2700" b="1" i="0" u="none" strike="noStrike" cap="none" dirty="0">
                <a:solidFill>
                  <a:srgbClr val="595555"/>
                </a:solidFill>
                <a:latin typeface="Garamond" panose="02020404030301010803" pitchFamily="18" charset="0"/>
                <a:ea typeface="Garamond"/>
                <a:cs typeface="Garamond"/>
                <a:sym typeface="Garamond"/>
              </a:rPr>
              <a:t>Figure 2: </a:t>
            </a:r>
            <a:r>
              <a:rPr lang="en-US" sz="2700" b="0" i="0" u="none" strike="noStrike" cap="none" dirty="0">
                <a:solidFill>
                  <a:srgbClr val="595555"/>
                </a:solidFill>
                <a:latin typeface="Garamond" panose="02020404030301010803" pitchFamily="18" charset="0"/>
                <a:ea typeface="Garamond"/>
                <a:cs typeface="Garamond"/>
                <a:sym typeface="Garamond"/>
              </a:rPr>
              <a:t>Locations of current BAAQMD greenhouse inventory sites. The shaded region marks the BAAQMD boundary. </a:t>
            </a:r>
          </a:p>
        </p:txBody>
      </p:sp>
      <p:sp>
        <p:nvSpPr>
          <p:cNvPr id="83" name="Shape 83"/>
          <p:cNvSpPr/>
          <p:nvPr/>
        </p:nvSpPr>
        <p:spPr>
          <a:xfrm>
            <a:off x="846602" y="25031608"/>
            <a:ext cx="12024613" cy="1035533"/>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0000"/>
              </a:buClr>
              <a:buSzPct val="25000"/>
              <a:buFont typeface="Garamond"/>
              <a:buNone/>
            </a:pPr>
            <a:r>
              <a:rPr lang="en-US" sz="2700" b="1" i="0" u="none" strike="noStrike" cap="none" dirty="0">
                <a:solidFill>
                  <a:srgbClr val="595555"/>
                </a:solidFill>
                <a:latin typeface="Garamond" panose="02020404030301010803" pitchFamily="18" charset="0"/>
                <a:ea typeface="Garamond"/>
                <a:cs typeface="Garamond"/>
                <a:sym typeface="Garamond"/>
              </a:rPr>
              <a:t>Figure 1: </a:t>
            </a:r>
            <a:r>
              <a:rPr lang="en-US" sz="2700" b="0" i="0" u="none" strike="noStrike" cap="none" dirty="0">
                <a:solidFill>
                  <a:srgbClr val="595555"/>
                </a:solidFill>
                <a:latin typeface="Garamond" panose="02020404030301010803" pitchFamily="18" charset="0"/>
                <a:ea typeface="Garamond"/>
                <a:cs typeface="Garamond"/>
                <a:sym typeface="Garamond"/>
              </a:rPr>
              <a:t>Flowchart describing data acquisition (green) and processing (blue).  Final products in </a:t>
            </a:r>
            <a:r>
              <a:rPr lang="en-US" sz="2700" dirty="0">
                <a:solidFill>
                  <a:srgbClr val="595555"/>
                </a:solidFill>
                <a:latin typeface="Garamond" panose="02020404030301010803" pitchFamily="18" charset="0"/>
                <a:ea typeface="Garamond"/>
                <a:cs typeface="Garamond"/>
                <a:sym typeface="Garamond"/>
              </a:rPr>
              <a:t>red</a:t>
            </a:r>
            <a:r>
              <a:rPr lang="en-US" sz="2700" b="0" i="0" u="none" strike="noStrike" cap="none" dirty="0">
                <a:solidFill>
                  <a:srgbClr val="595555"/>
                </a:solidFill>
                <a:latin typeface="Garamond" panose="02020404030301010803" pitchFamily="18" charset="0"/>
                <a:ea typeface="Garamond"/>
                <a:cs typeface="Garamond"/>
                <a:sym typeface="Garamond"/>
              </a:rPr>
              <a:t>.</a:t>
            </a:r>
          </a:p>
        </p:txBody>
      </p:sp>
      <p:pic>
        <p:nvPicPr>
          <p:cNvPr id="84" name="Shape 84"/>
          <p:cNvPicPr preferRelativeResize="0"/>
          <p:nvPr/>
        </p:nvPicPr>
        <p:blipFill rotWithShape="1">
          <a:blip r:embed="rId6">
            <a:alphaModFix/>
          </a:blip>
          <a:srcRect l="49355" t="53941" r="23951" b="15317"/>
          <a:stretch/>
        </p:blipFill>
        <p:spPr>
          <a:xfrm>
            <a:off x="21505072" y="32563942"/>
            <a:ext cx="1645920" cy="1645920"/>
          </a:xfrm>
          <a:prstGeom prst="ellipse">
            <a:avLst/>
          </a:prstGeom>
          <a:noFill/>
          <a:ln>
            <a:noFill/>
          </a:ln>
        </p:spPr>
      </p:pic>
      <p:pic>
        <p:nvPicPr>
          <p:cNvPr id="85" name="Shape 85"/>
          <p:cNvPicPr preferRelativeResize="0"/>
          <p:nvPr/>
        </p:nvPicPr>
        <p:blipFill rotWithShape="1">
          <a:blip r:embed="rId7">
            <a:alphaModFix/>
          </a:blip>
          <a:srcRect l="41589" t="31467" r="10622" b="19134"/>
          <a:stretch/>
        </p:blipFill>
        <p:spPr>
          <a:xfrm>
            <a:off x="17918682" y="32594239"/>
            <a:ext cx="1645920" cy="1645920"/>
          </a:xfrm>
          <a:prstGeom prst="ellipse">
            <a:avLst/>
          </a:prstGeom>
          <a:noFill/>
          <a:ln>
            <a:noFill/>
          </a:ln>
        </p:spPr>
      </p:pic>
      <p:pic>
        <p:nvPicPr>
          <p:cNvPr id="86" name="Shape 86"/>
          <p:cNvPicPr preferRelativeResize="0"/>
          <p:nvPr/>
        </p:nvPicPr>
        <p:blipFill rotWithShape="1">
          <a:blip r:embed="rId8">
            <a:alphaModFix/>
          </a:blip>
          <a:srcRect l="42505" t="40640" r="15574" b="15112"/>
          <a:stretch/>
        </p:blipFill>
        <p:spPr>
          <a:xfrm>
            <a:off x="13697729" y="32635653"/>
            <a:ext cx="1645920" cy="1645920"/>
          </a:xfrm>
          <a:prstGeom prst="ellipse">
            <a:avLst/>
          </a:prstGeom>
          <a:noFill/>
          <a:ln>
            <a:noFill/>
          </a:ln>
        </p:spPr>
      </p:pic>
      <p:pic>
        <p:nvPicPr>
          <p:cNvPr id="1026" name="Picture 2" descr="https://scontent.cdninstagram.com/t51.2885-15/s640x640/sh0.08/e35/12407460_575073259323032_973771807_n.jpg?ig_cache_key=MTE1ODI2Mjk2MDUwMTc3NzQ1NA%3D%3D.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21216" t="37562" r="25822" b="40833"/>
          <a:stretch/>
        </p:blipFill>
        <p:spPr bwMode="auto">
          <a:xfrm>
            <a:off x="14163735" y="17450255"/>
            <a:ext cx="4517394" cy="1842799"/>
          </a:xfrm>
          <a:prstGeom prst="rect">
            <a:avLst/>
          </a:prstGeom>
          <a:noFill/>
          <a:extLst>
            <a:ext uri="{909E8E84-426E-40DD-AFC4-6F175D3DCCD1}">
              <a14:hiddenFill xmlns:a14="http://schemas.microsoft.com/office/drawing/2010/main">
                <a:solidFill>
                  <a:srgbClr val="FFFFFF"/>
                </a:solidFill>
              </a14:hiddenFill>
            </a:ext>
          </a:extLst>
        </p:spPr>
      </p:pic>
      <p:sp>
        <p:nvSpPr>
          <p:cNvPr id="91" name="Text Placeholder 16"/>
          <p:cNvSpPr txBox="1">
            <a:spLocks/>
          </p:cNvSpPr>
          <p:nvPr/>
        </p:nvSpPr>
        <p:spPr>
          <a:xfrm>
            <a:off x="13214367" y="5298880"/>
            <a:ext cx="11394489" cy="330056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C84F04"/>
              </a:buClr>
            </a:pPr>
            <a:r>
              <a:rPr lang="en-US" b="1" dirty="0">
                <a:solidFill>
                  <a:srgbClr val="BE5341"/>
                </a:solidFill>
                <a:latin typeface="Garamond" panose="02020404030301010803" pitchFamily="18" charset="0"/>
              </a:rPr>
              <a:t>Develop</a:t>
            </a:r>
            <a:r>
              <a:rPr lang="en-US" dirty="0">
                <a:solidFill>
                  <a:srgbClr val="595555"/>
                </a:solidFill>
                <a:latin typeface="Garamond" panose="02020404030301010803" pitchFamily="18" charset="0"/>
              </a:rPr>
              <a:t> </a:t>
            </a:r>
            <a:r>
              <a:rPr lang="en-US" dirty="0">
                <a:solidFill>
                  <a:srgbClr val="595555"/>
                </a:solidFill>
                <a:latin typeface="Garamond" panose="02020404030301010803" pitchFamily="18" charset="0"/>
                <a:ea typeface="Garamond"/>
                <a:cs typeface="Garamond"/>
                <a:sym typeface="Garamond"/>
              </a:rPr>
              <a:t>comprehensive spatially-resolved </a:t>
            </a:r>
            <a:r>
              <a:rPr lang="en-US" dirty="0">
                <a:solidFill>
                  <a:srgbClr val="595555"/>
                </a:solidFill>
                <a:latin typeface="Garamond" panose="02020404030301010803" pitchFamily="18" charset="0"/>
              </a:rPr>
              <a:t>CH</a:t>
            </a:r>
            <a:r>
              <a:rPr lang="en-US" baseline="-25000" dirty="0">
                <a:solidFill>
                  <a:srgbClr val="595555"/>
                </a:solidFill>
                <a:latin typeface="Garamond" panose="02020404030301010803" pitchFamily="18" charset="0"/>
              </a:rPr>
              <a:t>4 </a:t>
            </a:r>
            <a:r>
              <a:rPr lang="en-US" dirty="0">
                <a:solidFill>
                  <a:srgbClr val="595555"/>
                </a:solidFill>
                <a:latin typeface="Garamond" panose="02020404030301010803" pitchFamily="18" charset="0"/>
                <a:sym typeface="Garamond"/>
              </a:rPr>
              <a:t> map for the San Francisco Bay Area using NASA AJAX data</a:t>
            </a:r>
          </a:p>
          <a:p>
            <a:pPr marL="347663" indent="-347663">
              <a:buClr>
                <a:srgbClr val="C84F04"/>
              </a:buClr>
            </a:pPr>
            <a:r>
              <a:rPr lang="en-US" b="1" dirty="0">
                <a:solidFill>
                  <a:srgbClr val="BE5341"/>
                </a:solidFill>
                <a:latin typeface="Garamond" panose="02020404030301010803" pitchFamily="18" charset="0"/>
                <a:sym typeface="Garamond"/>
              </a:rPr>
              <a:t>Locate</a:t>
            </a:r>
            <a:r>
              <a:rPr lang="en-US" dirty="0">
                <a:solidFill>
                  <a:srgbClr val="595555"/>
                </a:solidFill>
                <a:latin typeface="Garamond" panose="02020404030301010803" pitchFamily="18" charset="0"/>
                <a:sym typeface="Garamond"/>
              </a:rPr>
              <a:t> and investigate </a:t>
            </a:r>
            <a:r>
              <a:rPr lang="en-US" dirty="0" smtClean="0">
                <a:solidFill>
                  <a:srgbClr val="595555"/>
                </a:solidFill>
                <a:latin typeface="Garamond" panose="02020404030301010803" pitchFamily="18" charset="0"/>
              </a:rPr>
              <a:t>CH</a:t>
            </a:r>
            <a:r>
              <a:rPr lang="en-US" baseline="-25000" dirty="0" smtClean="0">
                <a:solidFill>
                  <a:srgbClr val="595555"/>
                </a:solidFill>
                <a:latin typeface="Garamond" panose="02020404030301010803" pitchFamily="18" charset="0"/>
              </a:rPr>
              <a:t>4</a:t>
            </a:r>
            <a:r>
              <a:rPr lang="en-US" dirty="0" smtClean="0">
                <a:solidFill>
                  <a:srgbClr val="595555"/>
                </a:solidFill>
                <a:latin typeface="Garamond" panose="02020404030301010803" pitchFamily="18" charset="0"/>
                <a:sym typeface="Garamond"/>
              </a:rPr>
              <a:t> “</a:t>
            </a:r>
            <a:r>
              <a:rPr lang="en-US" dirty="0">
                <a:solidFill>
                  <a:srgbClr val="595555"/>
                </a:solidFill>
                <a:latin typeface="Garamond" panose="02020404030301010803" pitchFamily="18" charset="0"/>
                <a:sym typeface="Garamond"/>
              </a:rPr>
              <a:t>hotspots” using anomalies detected by AJAX to pinpoint specific sites for further monitoring via </a:t>
            </a:r>
            <a:r>
              <a:rPr lang="en-US" dirty="0">
                <a:solidFill>
                  <a:srgbClr val="595555"/>
                </a:solidFill>
                <a:latin typeface="Garamond" panose="02020404030301010803" pitchFamily="18" charset="0"/>
              </a:rPr>
              <a:t>upcoming BAAQMD Mobile GHG Measurement Network</a:t>
            </a:r>
          </a:p>
          <a:p>
            <a:pPr marL="347663" indent="-347663">
              <a:buClr>
                <a:srgbClr val="C84F04"/>
              </a:buClr>
            </a:pPr>
            <a:r>
              <a:rPr lang="en-US" b="1" dirty="0">
                <a:solidFill>
                  <a:srgbClr val="BE5341"/>
                </a:solidFill>
                <a:latin typeface="Garamond" panose="02020404030301010803" pitchFamily="18" charset="0"/>
              </a:rPr>
              <a:t>Classify</a:t>
            </a:r>
            <a:r>
              <a:rPr lang="en-US" dirty="0">
                <a:solidFill>
                  <a:srgbClr val="595555"/>
                </a:solidFill>
                <a:latin typeface="Garamond" panose="02020404030301010803" pitchFamily="18" charset="0"/>
              </a:rPr>
              <a:t> </a:t>
            </a:r>
            <a:r>
              <a:rPr lang="en-US" dirty="0">
                <a:solidFill>
                  <a:srgbClr val="595555"/>
                </a:solidFill>
                <a:latin typeface="Garamond" panose="02020404030301010803" pitchFamily="18" charset="0"/>
                <a:sym typeface="Garamond"/>
              </a:rPr>
              <a:t>high-emissions sources using </a:t>
            </a:r>
            <a:r>
              <a:rPr lang="en-US" dirty="0">
                <a:solidFill>
                  <a:srgbClr val="595555"/>
                </a:solidFill>
                <a:latin typeface="Garamond" panose="02020404030301010803" pitchFamily="18" charset="0"/>
              </a:rPr>
              <a:t>NASA Landsat 8 and US Geological Survey (USGS) High-Resolution </a:t>
            </a:r>
            <a:r>
              <a:rPr lang="en-US" dirty="0" err="1">
                <a:solidFill>
                  <a:srgbClr val="595555"/>
                </a:solidFill>
                <a:latin typeface="Garamond" panose="02020404030301010803" pitchFamily="18" charset="0"/>
              </a:rPr>
              <a:t>Orthoimagery</a:t>
            </a:r>
            <a:r>
              <a:rPr lang="en-US" dirty="0">
                <a:solidFill>
                  <a:srgbClr val="595555"/>
                </a:solidFill>
                <a:latin typeface="Garamond" panose="02020404030301010803" pitchFamily="18" charset="0"/>
              </a:rPr>
              <a:t> (HRO) </a:t>
            </a:r>
          </a:p>
        </p:txBody>
      </p:sp>
      <p:sp>
        <p:nvSpPr>
          <p:cNvPr id="92" name="Text Placeholder 16"/>
          <p:cNvSpPr txBox="1">
            <a:spLocks/>
          </p:cNvSpPr>
          <p:nvPr/>
        </p:nvSpPr>
        <p:spPr>
          <a:xfrm>
            <a:off x="13214368" y="20672180"/>
            <a:ext cx="10942654" cy="42316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C84F04"/>
              </a:buClr>
            </a:pPr>
            <a:r>
              <a:rPr lang="en-US" dirty="0" smtClean="0">
                <a:solidFill>
                  <a:srgbClr val="595555"/>
                </a:solidFill>
                <a:highlight>
                  <a:srgbClr val="FFFFFF"/>
                </a:highlight>
                <a:latin typeface="Garamond" panose="02020404030301010803" pitchFamily="18" charset="0"/>
              </a:rPr>
              <a:t>Although </a:t>
            </a:r>
            <a:r>
              <a:rPr lang="en-US" dirty="0">
                <a:solidFill>
                  <a:srgbClr val="595555"/>
                </a:solidFill>
                <a:highlight>
                  <a:srgbClr val="FFFFFF"/>
                </a:highlight>
                <a:latin typeface="Garamond" panose="02020404030301010803" pitchFamily="18" charset="0"/>
              </a:rPr>
              <a:t>Earth-observing satellites can effectively monitor mid-to-upper tropospheric </a:t>
            </a:r>
            <a:r>
              <a:rPr lang="en-US" dirty="0">
                <a:solidFill>
                  <a:srgbClr val="595555"/>
                </a:solidFill>
                <a:latin typeface="Garamond" panose="02020404030301010803" pitchFamily="18" charset="0"/>
              </a:rPr>
              <a:t>CH</a:t>
            </a:r>
            <a:r>
              <a:rPr lang="en-US" baseline="-25000" dirty="0">
                <a:solidFill>
                  <a:srgbClr val="595555"/>
                </a:solidFill>
                <a:latin typeface="Garamond" panose="02020404030301010803" pitchFamily="18" charset="0"/>
              </a:rPr>
              <a:t>4</a:t>
            </a:r>
            <a:r>
              <a:rPr lang="en-US" dirty="0">
                <a:solidFill>
                  <a:srgbClr val="595555"/>
                </a:solidFill>
                <a:latin typeface="Garamond" panose="02020404030301010803" pitchFamily="18" charset="0"/>
              </a:rPr>
              <a:t> </a:t>
            </a:r>
            <a:r>
              <a:rPr lang="en-US" dirty="0">
                <a:solidFill>
                  <a:srgbClr val="595555"/>
                </a:solidFill>
                <a:highlight>
                  <a:srgbClr val="FFFFFF"/>
                </a:highlight>
                <a:latin typeface="Garamond" panose="02020404030301010803" pitchFamily="18" charset="0"/>
              </a:rPr>
              <a:t>on a global scale, current instrumentation is limited in its capacity to accurately measure near-surface CH</a:t>
            </a:r>
            <a:r>
              <a:rPr lang="en-US" baseline="-25000" dirty="0">
                <a:solidFill>
                  <a:srgbClr val="595555"/>
                </a:solidFill>
                <a:highlight>
                  <a:srgbClr val="FFFFFF"/>
                </a:highlight>
                <a:latin typeface="Garamond" panose="02020404030301010803" pitchFamily="18" charset="0"/>
              </a:rPr>
              <a:t>4</a:t>
            </a:r>
            <a:r>
              <a:rPr lang="en-US" dirty="0">
                <a:solidFill>
                  <a:srgbClr val="595555"/>
                </a:solidFill>
                <a:highlight>
                  <a:srgbClr val="FFFFFF"/>
                </a:highlight>
                <a:latin typeface="Garamond" panose="02020404030301010803" pitchFamily="18" charset="0"/>
              </a:rPr>
              <a:t> on a local scale.</a:t>
            </a:r>
          </a:p>
          <a:p>
            <a:pPr marL="347663" indent="-347663">
              <a:buClr>
                <a:srgbClr val="C84F04"/>
              </a:buClr>
            </a:pPr>
            <a:r>
              <a:rPr lang="en-US" dirty="0">
                <a:solidFill>
                  <a:srgbClr val="595555"/>
                </a:solidFill>
                <a:highlight>
                  <a:srgbClr val="FFFFFF"/>
                </a:highlight>
                <a:latin typeface="Garamond" panose="02020404030301010803" pitchFamily="18" charset="0"/>
              </a:rPr>
              <a:t>Airborne </a:t>
            </a:r>
            <a:r>
              <a:rPr lang="en-US" i="1" dirty="0" smtClean="0">
                <a:solidFill>
                  <a:srgbClr val="595555"/>
                </a:solidFill>
                <a:highlight>
                  <a:srgbClr val="FFFFFF"/>
                </a:highlight>
                <a:latin typeface="Garamond" panose="02020404030301010803" pitchFamily="18" charset="0"/>
              </a:rPr>
              <a:t>in situ</a:t>
            </a:r>
            <a:r>
              <a:rPr lang="en-US" dirty="0" smtClean="0">
                <a:solidFill>
                  <a:srgbClr val="595555"/>
                </a:solidFill>
                <a:highlight>
                  <a:srgbClr val="FFFFFF"/>
                </a:highlight>
                <a:latin typeface="Garamond" panose="02020404030301010803" pitchFamily="18" charset="0"/>
              </a:rPr>
              <a:t> </a:t>
            </a:r>
            <a:r>
              <a:rPr lang="en-US" dirty="0">
                <a:solidFill>
                  <a:srgbClr val="595555"/>
                </a:solidFill>
                <a:highlight>
                  <a:srgbClr val="FFFFFF"/>
                </a:highlight>
                <a:latin typeface="Garamond" panose="02020404030301010803" pitchFamily="18" charset="0"/>
              </a:rPr>
              <a:t>greenhouse gas concentration data from below the planetary boundary layer (PBL) can be utilized in understanding near-surface </a:t>
            </a:r>
            <a:r>
              <a:rPr lang="en-US" dirty="0">
                <a:solidFill>
                  <a:srgbClr val="595555"/>
                </a:solidFill>
                <a:latin typeface="Garamond" panose="02020404030301010803" pitchFamily="18" charset="0"/>
              </a:rPr>
              <a:t>CH</a:t>
            </a:r>
            <a:r>
              <a:rPr lang="en-US" baseline="-25000" dirty="0">
                <a:solidFill>
                  <a:srgbClr val="595555"/>
                </a:solidFill>
                <a:latin typeface="Garamond" panose="02020404030301010803" pitchFamily="18" charset="0"/>
              </a:rPr>
              <a:t>4</a:t>
            </a:r>
            <a:r>
              <a:rPr lang="en-US" dirty="0">
                <a:solidFill>
                  <a:srgbClr val="595555"/>
                </a:solidFill>
                <a:latin typeface="Garamond" panose="02020404030301010803" pitchFamily="18" charset="0"/>
              </a:rPr>
              <a:t> concentrations.</a:t>
            </a:r>
          </a:p>
          <a:p>
            <a:pPr marL="347663" indent="-347663">
              <a:buClr>
                <a:srgbClr val="C84F04"/>
              </a:buClr>
            </a:pPr>
            <a:r>
              <a:rPr lang="en-US" dirty="0">
                <a:solidFill>
                  <a:srgbClr val="595555"/>
                </a:solidFill>
                <a:highlight>
                  <a:srgbClr val="FFFFFF"/>
                </a:highlight>
                <a:latin typeface="Garamond" panose="02020404030301010803" pitchFamily="18" charset="0"/>
                <a:ea typeface="Garamond"/>
                <a:cs typeface="Garamond"/>
                <a:sym typeface="Garamond"/>
              </a:rPr>
              <a:t>The San Francisco Bay Area has many </a:t>
            </a:r>
            <a:r>
              <a:rPr lang="en-US" dirty="0">
                <a:solidFill>
                  <a:srgbClr val="595555"/>
                </a:solidFill>
                <a:highlight>
                  <a:srgbClr val="FFFFFF"/>
                </a:highlight>
                <a:latin typeface="Garamond" panose="02020404030301010803" pitchFamily="18" charset="0"/>
              </a:rPr>
              <a:t>CH</a:t>
            </a:r>
            <a:r>
              <a:rPr lang="en-US" baseline="-25000" dirty="0">
                <a:solidFill>
                  <a:srgbClr val="595555"/>
                </a:solidFill>
                <a:highlight>
                  <a:srgbClr val="FFFFFF"/>
                </a:highlight>
                <a:latin typeface="Garamond" panose="02020404030301010803" pitchFamily="18" charset="0"/>
              </a:rPr>
              <a:t>4</a:t>
            </a:r>
            <a:r>
              <a:rPr lang="en-US" dirty="0">
                <a:solidFill>
                  <a:srgbClr val="595555"/>
                </a:solidFill>
                <a:highlight>
                  <a:srgbClr val="FFFFFF"/>
                </a:highlight>
                <a:latin typeface="Garamond" panose="02020404030301010803" pitchFamily="18" charset="0"/>
              </a:rPr>
              <a:t> “hotspots” downwind of dairies, landfills, and areas of oil and gas production. A number of these sources are missing from the current BAAQMD bottom-up emissions inventory. Possible emissions sources can be classified using high-resolution Earth imagery.</a:t>
            </a:r>
          </a:p>
        </p:txBody>
      </p:sp>
      <p:grpSp>
        <p:nvGrpSpPr>
          <p:cNvPr id="61" name="Group 60"/>
          <p:cNvGrpSpPr/>
          <p:nvPr/>
        </p:nvGrpSpPr>
        <p:grpSpPr>
          <a:xfrm>
            <a:off x="678232" y="16042001"/>
            <a:ext cx="12876345" cy="8873034"/>
            <a:chOff x="330818" y="11657519"/>
            <a:chExt cx="12876345" cy="8873034"/>
          </a:xfrm>
        </p:grpSpPr>
        <p:grpSp>
          <p:nvGrpSpPr>
            <p:cNvPr id="62" name="Group 61"/>
            <p:cNvGrpSpPr/>
            <p:nvPr/>
          </p:nvGrpSpPr>
          <p:grpSpPr>
            <a:xfrm>
              <a:off x="330818" y="11657519"/>
              <a:ext cx="12876345" cy="8873034"/>
              <a:chOff x="320676" y="11792196"/>
              <a:chExt cx="12876345" cy="8873034"/>
            </a:xfrm>
          </p:grpSpPr>
          <p:grpSp>
            <p:nvGrpSpPr>
              <p:cNvPr id="66" name="Group 65"/>
              <p:cNvGrpSpPr/>
              <p:nvPr/>
            </p:nvGrpSpPr>
            <p:grpSpPr>
              <a:xfrm>
                <a:off x="320676" y="11792196"/>
                <a:ext cx="12876345" cy="8873034"/>
                <a:chOff x="-424649" y="11341311"/>
                <a:chExt cx="12876345" cy="8873034"/>
              </a:xfrm>
            </p:grpSpPr>
            <p:grpSp>
              <p:nvGrpSpPr>
                <p:cNvPr id="70" name="Group 69"/>
                <p:cNvGrpSpPr/>
                <p:nvPr/>
              </p:nvGrpSpPr>
              <p:grpSpPr>
                <a:xfrm>
                  <a:off x="4097422" y="16493936"/>
                  <a:ext cx="5466785" cy="1157475"/>
                  <a:chOff x="3550006" y="16488132"/>
                  <a:chExt cx="6424179" cy="1362606"/>
                </a:xfrm>
                <a:solidFill>
                  <a:srgbClr val="C9C9C9"/>
                </a:solidFill>
              </p:grpSpPr>
              <p:sp>
                <p:nvSpPr>
                  <p:cNvPr id="74" name="Down Arrow 7"/>
                  <p:cNvSpPr/>
                  <p:nvPr/>
                </p:nvSpPr>
                <p:spPr>
                  <a:xfrm>
                    <a:off x="5560969" y="16840113"/>
                    <a:ext cx="1565653" cy="101062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3550006" y="16488132"/>
                    <a:ext cx="6424179" cy="7389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71" name="Diagram 70"/>
                <p:cNvGraphicFramePr/>
                <p:nvPr>
                  <p:extLst>
                    <p:ext uri="{D42A27DB-BD31-4B8C-83A1-F6EECF244321}">
                      <p14:modId xmlns:p14="http://schemas.microsoft.com/office/powerpoint/2010/main" val="2165446728"/>
                    </p:ext>
                  </p:extLst>
                </p:nvPr>
              </p:nvGraphicFramePr>
              <p:xfrm>
                <a:off x="-424649" y="12209197"/>
                <a:ext cx="7627097" cy="546464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2" name="Diagram 71"/>
                <p:cNvGraphicFramePr/>
                <p:nvPr>
                  <p:extLst>
                    <p:ext uri="{D42A27DB-BD31-4B8C-83A1-F6EECF244321}">
                      <p14:modId xmlns:p14="http://schemas.microsoft.com/office/powerpoint/2010/main" val="2507817803"/>
                    </p:ext>
                  </p:extLst>
                </p:nvPr>
              </p:nvGraphicFramePr>
              <p:xfrm>
                <a:off x="6152095" y="11341311"/>
                <a:ext cx="6299601" cy="610991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73" name="Rounded Rectangle 10"/>
                <p:cNvSpPr/>
                <p:nvPr/>
              </p:nvSpPr>
              <p:spPr>
                <a:xfrm>
                  <a:off x="4734422" y="19202080"/>
                  <a:ext cx="3602861" cy="1012265"/>
                </a:xfrm>
                <a:prstGeom prst="roundRect">
                  <a:avLst/>
                </a:prstGeom>
                <a:solidFill>
                  <a:srgbClr val="BE5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latin typeface="Garamond" panose="02020404030301010803" pitchFamily="18" charset="0"/>
                    </a:rPr>
                    <a:t>Source-specific CH</a:t>
                  </a:r>
                  <a:r>
                    <a:rPr lang="en-US" sz="2700" b="1" baseline="-25000" dirty="0">
                      <a:latin typeface="Garamond" panose="02020404030301010803" pitchFamily="18" charset="0"/>
                    </a:rPr>
                    <a:t>4</a:t>
                  </a:r>
                  <a:endParaRPr lang="en-US" sz="2700" b="1" dirty="0">
                    <a:latin typeface="Garamond" panose="02020404030301010803" pitchFamily="18" charset="0"/>
                  </a:endParaRPr>
                </a:p>
                <a:p>
                  <a:pPr algn="ctr"/>
                  <a:r>
                    <a:rPr lang="en-US" sz="2700" b="1" dirty="0">
                      <a:latin typeface="Garamond" panose="02020404030301010803" pitchFamily="18" charset="0"/>
                    </a:rPr>
                    <a:t>Trajectory Analysis </a:t>
                  </a:r>
                </a:p>
              </p:txBody>
            </p:sp>
          </p:grpSp>
          <p:grpSp>
            <p:nvGrpSpPr>
              <p:cNvPr id="67" name="Group 66"/>
              <p:cNvGrpSpPr/>
              <p:nvPr/>
            </p:nvGrpSpPr>
            <p:grpSpPr>
              <a:xfrm>
                <a:off x="5772529" y="18108455"/>
                <a:ext cx="3041676" cy="946366"/>
                <a:chOff x="1035366" y="2461769"/>
                <a:chExt cx="3041676" cy="946366"/>
              </a:xfrm>
            </p:grpSpPr>
            <p:sp>
              <p:nvSpPr>
                <p:cNvPr id="68" name="Rectangle: Rounded Corners 67"/>
                <p:cNvSpPr/>
                <p:nvPr/>
              </p:nvSpPr>
              <p:spPr>
                <a:xfrm>
                  <a:off x="1035366" y="2461769"/>
                  <a:ext cx="3041676" cy="9463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Rectangle: Rounded Corners 4"/>
                <p:cNvSpPr txBox="1"/>
                <p:nvPr/>
              </p:nvSpPr>
              <p:spPr>
                <a:xfrm>
                  <a:off x="1133758" y="2471507"/>
                  <a:ext cx="2912602" cy="890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rPr>
                    <a:t>Local Meteorological Data</a:t>
                  </a:r>
                </a:p>
              </p:txBody>
            </p:sp>
          </p:grpSp>
        </p:grpSp>
        <p:sp>
          <p:nvSpPr>
            <p:cNvPr id="64" name="Arrow: Right 63"/>
            <p:cNvSpPr/>
            <p:nvPr/>
          </p:nvSpPr>
          <p:spPr>
            <a:xfrm rot="5400000">
              <a:off x="7036523" y="18682398"/>
              <a:ext cx="533973" cy="1100910"/>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grpSp>
      <p:grpSp>
        <p:nvGrpSpPr>
          <p:cNvPr id="54" name="Group 53"/>
          <p:cNvGrpSpPr/>
          <p:nvPr/>
        </p:nvGrpSpPr>
        <p:grpSpPr>
          <a:xfrm>
            <a:off x="12909495" y="9893046"/>
            <a:ext cx="7695889" cy="6497574"/>
            <a:chOff x="12657565" y="9530858"/>
            <a:chExt cx="7695889" cy="6497574"/>
          </a:xfrm>
        </p:grpSpPr>
        <p:pic>
          <p:nvPicPr>
            <p:cNvPr id="5" name="Picture 4"/>
            <p:cNvPicPr>
              <a:picLocks noChangeAspect="1"/>
            </p:cNvPicPr>
            <p:nvPr/>
          </p:nvPicPr>
          <p:blipFill rotWithShape="1">
            <a:blip r:embed="rId21"/>
            <a:srcRect l="13742" t="3784" r="8317" b="6313"/>
            <a:stretch/>
          </p:blipFill>
          <p:spPr>
            <a:xfrm>
              <a:off x="15052821" y="9539044"/>
              <a:ext cx="5300633" cy="5720246"/>
            </a:xfrm>
            <a:prstGeom prst="rect">
              <a:avLst/>
            </a:prstGeom>
            <a:ln w="38100" cap="sq">
              <a:solidFill>
                <a:srgbClr val="000000"/>
              </a:solidFill>
              <a:prstDash val="solid"/>
              <a:miter lim="800000"/>
            </a:ln>
            <a:effectLst/>
          </p:spPr>
        </p:pic>
        <p:pic>
          <p:nvPicPr>
            <p:cNvPr id="3" name="Picture 2"/>
            <p:cNvPicPr>
              <a:picLocks noChangeAspect="1"/>
            </p:cNvPicPr>
            <p:nvPr/>
          </p:nvPicPr>
          <p:blipFill>
            <a:blip r:embed="rId22"/>
            <a:stretch>
              <a:fillRect/>
            </a:stretch>
          </p:blipFill>
          <p:spPr>
            <a:xfrm>
              <a:off x="12657565" y="13143823"/>
              <a:ext cx="3114067" cy="2884609"/>
            </a:xfrm>
            <a:prstGeom prst="rect">
              <a:avLst/>
            </a:prstGeom>
            <a:ln w="38100" cap="sq">
              <a:solidFill>
                <a:srgbClr val="000000"/>
              </a:solidFill>
              <a:prstDash val="solid"/>
              <a:miter lim="800000"/>
            </a:ln>
            <a:effectLst/>
          </p:spPr>
        </p:pic>
        <p:cxnSp>
          <p:nvCxnSpPr>
            <p:cNvPr id="7" name="Straight Connector 6"/>
            <p:cNvCxnSpPr/>
            <p:nvPr/>
          </p:nvCxnSpPr>
          <p:spPr>
            <a:xfrm flipV="1">
              <a:off x="13044177" y="9530858"/>
              <a:ext cx="1946059" cy="4474714"/>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13806970" y="14791165"/>
              <a:ext cx="6546484" cy="445205"/>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13045014" y="13992597"/>
              <a:ext cx="761956" cy="808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20815580" y="10187054"/>
            <a:ext cx="3637584" cy="2420237"/>
            <a:chOff x="12596815" y="9486673"/>
            <a:chExt cx="3637584" cy="2297274"/>
          </a:xfrm>
        </p:grpSpPr>
        <p:sp>
          <p:nvSpPr>
            <p:cNvPr id="56" name="Rectangle 55"/>
            <p:cNvSpPr/>
            <p:nvPr/>
          </p:nvSpPr>
          <p:spPr>
            <a:xfrm>
              <a:off x="12596815" y="9486673"/>
              <a:ext cx="2791200" cy="2297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schemeClr>
                </a:solidFill>
              </a:endParaRPr>
            </a:p>
          </p:txBody>
        </p:sp>
        <p:grpSp>
          <p:nvGrpSpPr>
            <p:cNvPr id="55" name="Group 54"/>
            <p:cNvGrpSpPr/>
            <p:nvPr/>
          </p:nvGrpSpPr>
          <p:grpSpPr>
            <a:xfrm>
              <a:off x="12761827" y="9598906"/>
              <a:ext cx="3472572" cy="1682969"/>
              <a:chOff x="12761827" y="9598906"/>
              <a:chExt cx="3472572" cy="1682969"/>
            </a:xfrm>
          </p:grpSpPr>
          <p:grpSp>
            <p:nvGrpSpPr>
              <p:cNvPr id="52" name="Group 51"/>
              <p:cNvGrpSpPr/>
              <p:nvPr/>
            </p:nvGrpSpPr>
            <p:grpSpPr>
              <a:xfrm>
                <a:off x="12761827" y="9762177"/>
                <a:ext cx="229938" cy="1403215"/>
                <a:chOff x="12761827" y="9762177"/>
                <a:chExt cx="229938" cy="1403215"/>
              </a:xfrm>
            </p:grpSpPr>
            <p:pic>
              <p:nvPicPr>
                <p:cNvPr id="16" name="Picture 15"/>
                <p:cNvPicPr>
                  <a:picLocks noChangeAspect="1"/>
                </p:cNvPicPr>
                <p:nvPr/>
              </p:nvPicPr>
              <p:blipFill>
                <a:blip r:embed="rId23"/>
                <a:stretch>
                  <a:fillRect/>
                </a:stretch>
              </p:blipFill>
              <p:spPr>
                <a:xfrm>
                  <a:off x="12761828" y="9762177"/>
                  <a:ext cx="229937" cy="239322"/>
                </a:xfrm>
                <a:prstGeom prst="rect">
                  <a:avLst/>
                </a:prstGeom>
              </p:spPr>
            </p:pic>
            <p:pic>
              <p:nvPicPr>
                <p:cNvPr id="26" name="Picture 25"/>
                <p:cNvPicPr>
                  <a:picLocks noChangeAspect="1"/>
                </p:cNvPicPr>
                <p:nvPr/>
              </p:nvPicPr>
              <p:blipFill>
                <a:blip r:embed="rId24"/>
                <a:stretch>
                  <a:fillRect/>
                </a:stretch>
              </p:blipFill>
              <p:spPr>
                <a:xfrm>
                  <a:off x="12762540" y="10059241"/>
                  <a:ext cx="224217" cy="233369"/>
                </a:xfrm>
                <a:prstGeom prst="rect">
                  <a:avLst/>
                </a:prstGeom>
              </p:spPr>
            </p:pic>
            <p:pic>
              <p:nvPicPr>
                <p:cNvPr id="30" name="Picture 29"/>
                <p:cNvPicPr>
                  <a:picLocks noChangeAspect="1"/>
                </p:cNvPicPr>
                <p:nvPr/>
              </p:nvPicPr>
              <p:blipFill>
                <a:blip r:embed="rId25"/>
                <a:stretch>
                  <a:fillRect/>
                </a:stretch>
              </p:blipFill>
              <p:spPr>
                <a:xfrm>
                  <a:off x="12761827" y="10355839"/>
                  <a:ext cx="229937" cy="229937"/>
                </a:xfrm>
                <a:prstGeom prst="rect">
                  <a:avLst/>
                </a:prstGeom>
              </p:spPr>
            </p:pic>
            <p:pic>
              <p:nvPicPr>
                <p:cNvPr id="47" name="Picture 46"/>
                <p:cNvPicPr>
                  <a:picLocks noChangeAspect="1"/>
                </p:cNvPicPr>
                <p:nvPr/>
              </p:nvPicPr>
              <p:blipFill>
                <a:blip r:embed="rId26"/>
                <a:stretch>
                  <a:fillRect/>
                </a:stretch>
              </p:blipFill>
              <p:spPr>
                <a:xfrm>
                  <a:off x="12770725" y="10643855"/>
                  <a:ext cx="221039" cy="229707"/>
                </a:xfrm>
                <a:prstGeom prst="rect">
                  <a:avLst/>
                </a:prstGeom>
              </p:spPr>
            </p:pic>
            <p:pic>
              <p:nvPicPr>
                <p:cNvPr id="51" name="Picture 50"/>
                <p:cNvPicPr>
                  <a:picLocks noChangeAspect="1"/>
                </p:cNvPicPr>
                <p:nvPr/>
              </p:nvPicPr>
              <p:blipFill>
                <a:blip r:embed="rId27"/>
                <a:stretch>
                  <a:fillRect/>
                </a:stretch>
              </p:blipFill>
              <p:spPr>
                <a:xfrm>
                  <a:off x="12761827" y="10931641"/>
                  <a:ext cx="224930" cy="233751"/>
                </a:xfrm>
                <a:prstGeom prst="rect">
                  <a:avLst/>
                </a:prstGeom>
              </p:spPr>
            </p:pic>
          </p:grpSp>
          <p:sp>
            <p:nvSpPr>
              <p:cNvPr id="53" name="Rectangle 52"/>
              <p:cNvSpPr/>
              <p:nvPr/>
            </p:nvSpPr>
            <p:spPr>
              <a:xfrm>
                <a:off x="13016249" y="9598906"/>
                <a:ext cx="1221809" cy="482030"/>
              </a:xfrm>
              <a:prstGeom prst="rect">
                <a:avLst/>
              </a:prstGeom>
            </p:spPr>
            <p:txBody>
              <a:bodyPr wrap="none">
                <a:spAutoFit/>
              </a:bodyPr>
              <a:lstStyle/>
              <a:p>
                <a:r>
                  <a:rPr lang="en-US" sz="2700" dirty="0">
                    <a:solidFill>
                      <a:schemeClr val="tx1">
                        <a:lumMod val="75000"/>
                      </a:schemeClr>
                    </a:solidFill>
                    <a:latin typeface="Garamond" panose="02020404030301010803" pitchFamily="18" charset="0"/>
                    <a:ea typeface="Garamond"/>
                    <a:cs typeface="Garamond"/>
                    <a:sym typeface="Garamond"/>
                  </a:rPr>
                  <a:t>Landfill</a:t>
                </a:r>
                <a:endParaRPr lang="en-US" sz="2700" dirty="0">
                  <a:solidFill>
                    <a:schemeClr val="tx1">
                      <a:lumMod val="75000"/>
                    </a:schemeClr>
                  </a:solidFill>
                </a:endParaRPr>
              </a:p>
            </p:txBody>
          </p:sp>
          <p:sp>
            <p:nvSpPr>
              <p:cNvPr id="76" name="Rectangle 75"/>
              <p:cNvSpPr/>
              <p:nvPr/>
            </p:nvSpPr>
            <p:spPr>
              <a:xfrm>
                <a:off x="13016852" y="9903172"/>
                <a:ext cx="3217547" cy="482030"/>
              </a:xfrm>
              <a:prstGeom prst="rect">
                <a:avLst/>
              </a:prstGeom>
            </p:spPr>
            <p:txBody>
              <a:bodyPr wrap="none">
                <a:spAutoFit/>
              </a:bodyPr>
              <a:lstStyle/>
              <a:p>
                <a:r>
                  <a:rPr lang="en-US" sz="2700" dirty="0">
                    <a:solidFill>
                      <a:schemeClr val="tx1">
                        <a:lumMod val="75000"/>
                      </a:schemeClr>
                    </a:solidFill>
                    <a:latin typeface="Garamond" panose="02020404030301010803" pitchFamily="18" charset="0"/>
                    <a:ea typeface="Garamond"/>
                    <a:cs typeface="Garamond"/>
                    <a:sym typeface="Garamond"/>
                  </a:rPr>
                  <a:t>Water treatment plant </a:t>
                </a:r>
                <a:endParaRPr lang="en-US" sz="2700" dirty="0">
                  <a:solidFill>
                    <a:schemeClr val="tx1">
                      <a:lumMod val="75000"/>
                    </a:schemeClr>
                  </a:solidFill>
                </a:endParaRPr>
              </a:p>
            </p:txBody>
          </p:sp>
          <p:sp>
            <p:nvSpPr>
              <p:cNvPr id="77" name="Rectangle 76"/>
              <p:cNvSpPr/>
              <p:nvPr/>
            </p:nvSpPr>
            <p:spPr>
              <a:xfrm>
                <a:off x="13054349" y="10186701"/>
                <a:ext cx="1806905" cy="482030"/>
              </a:xfrm>
              <a:prstGeom prst="rect">
                <a:avLst/>
              </a:prstGeom>
            </p:spPr>
            <p:txBody>
              <a:bodyPr wrap="none">
                <a:spAutoFit/>
              </a:bodyPr>
              <a:lstStyle/>
              <a:p>
                <a:r>
                  <a:rPr lang="en-US" sz="2700" dirty="0">
                    <a:solidFill>
                      <a:schemeClr val="tx1">
                        <a:lumMod val="75000"/>
                      </a:schemeClr>
                    </a:solidFill>
                    <a:latin typeface="Garamond" panose="02020404030301010803" pitchFamily="18" charset="0"/>
                    <a:ea typeface="Garamond"/>
                    <a:cs typeface="Garamond"/>
                    <a:sym typeface="Garamond"/>
                  </a:rPr>
                  <a:t>Power plant</a:t>
                </a:r>
                <a:endParaRPr lang="en-US" sz="2700" dirty="0">
                  <a:solidFill>
                    <a:schemeClr val="tx1">
                      <a:lumMod val="75000"/>
                    </a:schemeClr>
                  </a:solidFill>
                </a:endParaRPr>
              </a:p>
            </p:txBody>
          </p:sp>
          <p:sp>
            <p:nvSpPr>
              <p:cNvPr id="78" name="Rectangle 77"/>
              <p:cNvSpPr/>
              <p:nvPr/>
            </p:nvSpPr>
            <p:spPr>
              <a:xfrm>
                <a:off x="13038528" y="10494224"/>
                <a:ext cx="1316386" cy="482030"/>
              </a:xfrm>
              <a:prstGeom prst="rect">
                <a:avLst/>
              </a:prstGeom>
            </p:spPr>
            <p:txBody>
              <a:bodyPr wrap="none">
                <a:spAutoFit/>
              </a:bodyPr>
              <a:lstStyle/>
              <a:p>
                <a:r>
                  <a:rPr lang="en-US" sz="2700" dirty="0">
                    <a:solidFill>
                      <a:schemeClr val="tx1">
                        <a:lumMod val="75000"/>
                      </a:schemeClr>
                    </a:solidFill>
                    <a:latin typeface="Garamond" panose="02020404030301010803" pitchFamily="18" charset="0"/>
                    <a:ea typeface="Garamond"/>
                    <a:cs typeface="Garamond"/>
                    <a:sym typeface="Garamond"/>
                  </a:rPr>
                  <a:t>Refinery</a:t>
                </a:r>
                <a:endParaRPr lang="en-US" sz="2700" dirty="0">
                  <a:solidFill>
                    <a:schemeClr val="tx1">
                      <a:lumMod val="75000"/>
                    </a:schemeClr>
                  </a:solidFill>
                </a:endParaRPr>
              </a:p>
            </p:txBody>
          </p:sp>
          <p:sp>
            <p:nvSpPr>
              <p:cNvPr id="79" name="Rectangle 78"/>
              <p:cNvSpPr/>
              <p:nvPr/>
            </p:nvSpPr>
            <p:spPr>
              <a:xfrm>
                <a:off x="13046451" y="10799845"/>
                <a:ext cx="931665" cy="482030"/>
              </a:xfrm>
              <a:prstGeom prst="rect">
                <a:avLst/>
              </a:prstGeom>
            </p:spPr>
            <p:txBody>
              <a:bodyPr wrap="none">
                <a:spAutoFit/>
              </a:bodyPr>
              <a:lstStyle/>
              <a:p>
                <a:r>
                  <a:rPr lang="en-US" sz="2700" dirty="0">
                    <a:solidFill>
                      <a:schemeClr val="tx1">
                        <a:lumMod val="75000"/>
                      </a:schemeClr>
                    </a:solidFill>
                    <a:latin typeface="Garamond" panose="02020404030301010803" pitchFamily="18" charset="0"/>
                    <a:ea typeface="Garamond"/>
                    <a:cs typeface="Garamond"/>
                    <a:sym typeface="Garamond"/>
                  </a:rPr>
                  <a:t>Dairy</a:t>
                </a:r>
                <a:endParaRPr lang="en-US" sz="2700" dirty="0">
                  <a:solidFill>
                    <a:schemeClr val="tx1">
                      <a:lumMod val="75000"/>
                    </a:schemeClr>
                  </a:solidFill>
                </a:endParaRPr>
              </a:p>
            </p:txBody>
          </p:sp>
        </p:grpSp>
      </p:grpSp>
      <p:cxnSp>
        <p:nvCxnSpPr>
          <p:cNvPr id="102" name="Straight Connector 101"/>
          <p:cNvCxnSpPr/>
          <p:nvPr/>
        </p:nvCxnSpPr>
        <p:spPr>
          <a:xfrm>
            <a:off x="5121938" y="29212259"/>
            <a:ext cx="26205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7" name="Shape 83"/>
          <p:cNvSpPr/>
          <p:nvPr/>
        </p:nvSpPr>
        <p:spPr>
          <a:xfrm>
            <a:off x="537418" y="32638625"/>
            <a:ext cx="12511634" cy="1764497"/>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0000"/>
              </a:buClr>
              <a:buSzPct val="25000"/>
              <a:buFont typeface="Garamond"/>
              <a:buNone/>
            </a:pPr>
            <a:r>
              <a:rPr lang="en-US" sz="2700" b="1" i="0" u="none" strike="noStrike" cap="none" dirty="0">
                <a:solidFill>
                  <a:srgbClr val="595555"/>
                </a:solidFill>
                <a:latin typeface="Garamond" panose="02020404030301010803" pitchFamily="18" charset="0"/>
                <a:ea typeface="Garamond"/>
                <a:cs typeface="Garamond"/>
                <a:sym typeface="Garamond"/>
              </a:rPr>
              <a:t>Figure </a:t>
            </a:r>
            <a:r>
              <a:rPr lang="en-US" sz="2700" b="1" dirty="0">
                <a:solidFill>
                  <a:srgbClr val="595555"/>
                </a:solidFill>
                <a:latin typeface="Garamond" panose="02020404030301010803" pitchFamily="18" charset="0"/>
                <a:ea typeface="Garamond"/>
                <a:cs typeface="Garamond"/>
                <a:sym typeface="Garamond"/>
              </a:rPr>
              <a:t>3</a:t>
            </a:r>
            <a:r>
              <a:rPr lang="en-US" sz="2700" b="1" i="0" u="none" strike="noStrike" cap="none" dirty="0">
                <a:solidFill>
                  <a:srgbClr val="595555"/>
                </a:solidFill>
                <a:latin typeface="Garamond" panose="02020404030301010803" pitchFamily="18" charset="0"/>
                <a:ea typeface="Garamond"/>
                <a:cs typeface="Garamond"/>
                <a:sym typeface="Garamond"/>
              </a:rPr>
              <a:t>: </a:t>
            </a:r>
            <a:r>
              <a:rPr lang="en-US" sz="2700" b="0" i="0" u="none" strike="noStrike" cap="none" dirty="0">
                <a:solidFill>
                  <a:srgbClr val="595555"/>
                </a:solidFill>
                <a:latin typeface="Garamond" panose="02020404030301010803" pitchFamily="18" charset="0"/>
                <a:ea typeface="Garamond"/>
                <a:cs typeface="Garamond"/>
                <a:sym typeface="Garamond"/>
              </a:rPr>
              <a:t>A) AJAX flight paths over the San Francisco Bay Area; BAAQMD jurisdiction outlined in black. B) Temperature and wind speed profiles for AJAX Flight 98 (September 10</a:t>
            </a:r>
            <a:r>
              <a:rPr lang="en-US" sz="2700" b="0" i="0" u="none" strike="noStrike" cap="none" baseline="30000" dirty="0">
                <a:solidFill>
                  <a:srgbClr val="595555"/>
                </a:solidFill>
                <a:latin typeface="Garamond" panose="02020404030301010803" pitchFamily="18" charset="0"/>
                <a:ea typeface="Garamond"/>
                <a:cs typeface="Garamond"/>
                <a:sym typeface="Garamond"/>
              </a:rPr>
              <a:t>th</a:t>
            </a:r>
            <a:r>
              <a:rPr lang="en-US" sz="2700" dirty="0">
                <a:solidFill>
                  <a:srgbClr val="595555"/>
                </a:solidFill>
                <a:latin typeface="Garamond" panose="02020404030301010803" pitchFamily="18" charset="0"/>
                <a:ea typeface="Garamond"/>
                <a:cs typeface="Garamond"/>
                <a:sym typeface="Garamond"/>
              </a:rPr>
              <a:t>,</a:t>
            </a:r>
            <a:r>
              <a:rPr lang="en-US" sz="2700" b="0" i="0" u="none" strike="noStrike" cap="none" dirty="0">
                <a:solidFill>
                  <a:srgbClr val="595555"/>
                </a:solidFill>
                <a:latin typeface="Garamond" panose="02020404030301010803" pitchFamily="18" charset="0"/>
                <a:ea typeface="Garamond"/>
                <a:cs typeface="Garamond"/>
                <a:sym typeface="Garamond"/>
              </a:rPr>
              <a:t> 2013); PBL (as defined by algorithm) marked in red. C) Comprehensive CH</a:t>
            </a:r>
            <a:r>
              <a:rPr lang="en-US" sz="2700" b="0" i="0" u="none" strike="noStrike" cap="none" baseline="-25000" dirty="0">
                <a:solidFill>
                  <a:srgbClr val="595555"/>
                </a:solidFill>
                <a:latin typeface="Garamond" panose="02020404030301010803" pitchFamily="18" charset="0"/>
                <a:ea typeface="Garamond"/>
                <a:cs typeface="Garamond"/>
                <a:sym typeface="Garamond"/>
              </a:rPr>
              <a:t>4</a:t>
            </a:r>
            <a:r>
              <a:rPr lang="en-US" sz="2700" b="0" i="0" u="none" strike="noStrike" cap="none" dirty="0">
                <a:solidFill>
                  <a:srgbClr val="595555"/>
                </a:solidFill>
                <a:latin typeface="Garamond" panose="02020404030301010803" pitchFamily="18" charset="0"/>
                <a:ea typeface="Garamond"/>
                <a:cs typeface="Garamond"/>
                <a:sym typeface="Garamond"/>
              </a:rPr>
              <a:t> map for BAAQMD jurisdiction.  </a:t>
            </a:r>
          </a:p>
        </p:txBody>
      </p:sp>
      <p:grpSp>
        <p:nvGrpSpPr>
          <p:cNvPr id="1033" name="Group 1032"/>
          <p:cNvGrpSpPr/>
          <p:nvPr/>
        </p:nvGrpSpPr>
        <p:grpSpPr>
          <a:xfrm>
            <a:off x="952500" y="27375792"/>
            <a:ext cx="11880615" cy="4906274"/>
            <a:chOff x="445446" y="28126222"/>
            <a:chExt cx="12066669" cy="4818354"/>
          </a:xfrm>
        </p:grpSpPr>
        <p:pic>
          <p:nvPicPr>
            <p:cNvPr id="93" name="Picture 92"/>
            <p:cNvPicPr>
              <a:picLocks noChangeAspect="1"/>
            </p:cNvPicPr>
            <p:nvPr/>
          </p:nvPicPr>
          <p:blipFill rotWithShape="1">
            <a:blip r:embed="rId28"/>
            <a:srcRect b="1861"/>
            <a:stretch/>
          </p:blipFill>
          <p:spPr>
            <a:xfrm>
              <a:off x="4583449" y="30621569"/>
              <a:ext cx="3186053" cy="2272761"/>
            </a:xfrm>
            <a:prstGeom prst="rect">
              <a:avLst/>
            </a:prstGeom>
            <a:ln w="3175" cap="sq">
              <a:solidFill>
                <a:srgbClr val="000000"/>
              </a:solidFill>
              <a:prstDash val="solid"/>
              <a:miter lim="800000"/>
            </a:ln>
            <a:effectLst/>
          </p:spPr>
        </p:pic>
        <p:grpSp>
          <p:nvGrpSpPr>
            <p:cNvPr id="1032" name="Group 1031"/>
            <p:cNvGrpSpPr/>
            <p:nvPr/>
          </p:nvGrpSpPr>
          <p:grpSpPr>
            <a:xfrm>
              <a:off x="445446" y="28126222"/>
              <a:ext cx="12066669" cy="4818354"/>
              <a:chOff x="445446" y="28126222"/>
              <a:chExt cx="12066669" cy="4818354"/>
            </a:xfrm>
          </p:grpSpPr>
          <p:pic>
            <p:nvPicPr>
              <p:cNvPr id="82" name="Picture 81"/>
              <p:cNvPicPr>
                <a:picLocks noChangeAspect="1"/>
              </p:cNvPicPr>
              <p:nvPr/>
            </p:nvPicPr>
            <p:blipFill rotWithShape="1">
              <a:blip r:embed="rId29"/>
              <a:srcRect l="8381" t="3968" b="2026"/>
              <a:stretch/>
            </p:blipFill>
            <p:spPr>
              <a:xfrm>
                <a:off x="8060816" y="28126222"/>
                <a:ext cx="4451299" cy="4818354"/>
              </a:xfrm>
              <a:prstGeom prst="rect">
                <a:avLst/>
              </a:prstGeom>
              <a:ln w="38100" cap="sq">
                <a:solidFill>
                  <a:srgbClr val="000000"/>
                </a:solidFill>
                <a:prstDash val="solid"/>
                <a:miter lim="800000"/>
              </a:ln>
              <a:effectLst/>
            </p:spPr>
          </p:pic>
          <p:pic>
            <p:nvPicPr>
              <p:cNvPr id="88" name="Picture 87"/>
              <p:cNvPicPr>
                <a:picLocks noChangeAspect="1"/>
              </p:cNvPicPr>
              <p:nvPr/>
            </p:nvPicPr>
            <p:blipFill rotWithShape="1">
              <a:blip r:embed="rId30"/>
              <a:srcRect l="18382" t="6015" r="16803" b="17475"/>
              <a:stretch/>
            </p:blipFill>
            <p:spPr>
              <a:xfrm>
                <a:off x="445446" y="28200827"/>
                <a:ext cx="3891513" cy="4693504"/>
              </a:xfrm>
              <a:prstGeom prst="rect">
                <a:avLst/>
              </a:prstGeom>
              <a:ln w="38100" cap="sq">
                <a:solidFill>
                  <a:srgbClr val="000000"/>
                </a:solidFill>
                <a:prstDash val="solid"/>
                <a:miter lim="800000"/>
              </a:ln>
              <a:effectLst/>
            </p:spPr>
          </p:pic>
          <p:pic>
            <p:nvPicPr>
              <p:cNvPr id="89" name="Picture 88"/>
              <p:cNvPicPr>
                <a:picLocks noChangeAspect="1"/>
              </p:cNvPicPr>
              <p:nvPr/>
            </p:nvPicPr>
            <p:blipFill rotWithShape="1">
              <a:blip r:embed="rId31"/>
              <a:srcRect t="1357" b="2009"/>
              <a:stretch/>
            </p:blipFill>
            <p:spPr>
              <a:xfrm>
                <a:off x="4589340" y="28148083"/>
                <a:ext cx="3180162" cy="2236667"/>
              </a:xfrm>
              <a:prstGeom prst="rect">
                <a:avLst/>
              </a:prstGeom>
              <a:ln w="3175" cap="sq">
                <a:solidFill>
                  <a:srgbClr val="000000"/>
                </a:solidFill>
                <a:prstDash val="solid"/>
                <a:miter lim="800000"/>
              </a:ln>
              <a:effectLst/>
            </p:spPr>
          </p:pic>
          <p:cxnSp>
            <p:nvCxnSpPr>
              <p:cNvPr id="98" name="Straight Connector 97"/>
              <p:cNvCxnSpPr/>
              <p:nvPr/>
            </p:nvCxnSpPr>
            <p:spPr>
              <a:xfrm>
                <a:off x="5100181" y="31688759"/>
                <a:ext cx="26205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31" name="Picture 1030"/>
              <p:cNvPicPr>
                <a:picLocks noChangeAspect="1"/>
              </p:cNvPicPr>
              <p:nvPr/>
            </p:nvPicPr>
            <p:blipFill>
              <a:blip r:embed="rId32"/>
              <a:stretch>
                <a:fillRect/>
              </a:stretch>
            </p:blipFill>
            <p:spPr>
              <a:xfrm rot="16200000">
                <a:off x="10417504" y="28741671"/>
                <a:ext cx="1299951" cy="177660"/>
              </a:xfrm>
              <a:prstGeom prst="rect">
                <a:avLst/>
              </a:prstGeom>
            </p:spPr>
          </p:pic>
          <p:sp>
            <p:nvSpPr>
              <p:cNvPr id="109" name="Rectangle 108"/>
              <p:cNvSpPr/>
              <p:nvPr/>
            </p:nvSpPr>
            <p:spPr>
              <a:xfrm>
                <a:off x="11099344" y="28162917"/>
                <a:ext cx="1343638" cy="400110"/>
              </a:xfrm>
              <a:prstGeom prst="rect">
                <a:avLst/>
              </a:prstGeom>
            </p:spPr>
            <p:txBody>
              <a:bodyPr wrap="none">
                <a:spAutoFit/>
              </a:bodyPr>
              <a:lstStyle/>
              <a:p>
                <a:r>
                  <a:rPr lang="en-US" sz="2000" dirty="0">
                    <a:latin typeface="Garamond" panose="02020404030301010803" pitchFamily="18" charset="0"/>
                    <a:ea typeface="Garamond"/>
                    <a:cs typeface="Garamond"/>
                    <a:sym typeface="Garamond"/>
                  </a:rPr>
                  <a:t>High: 2.663</a:t>
                </a:r>
                <a:endParaRPr lang="en-US" sz="2000" dirty="0"/>
              </a:p>
            </p:txBody>
          </p:sp>
          <p:sp>
            <p:nvSpPr>
              <p:cNvPr id="110" name="Rectangle 109"/>
              <p:cNvSpPr/>
              <p:nvPr/>
            </p:nvSpPr>
            <p:spPr>
              <a:xfrm>
                <a:off x="11093090" y="29070595"/>
                <a:ext cx="1412566" cy="400110"/>
              </a:xfrm>
              <a:prstGeom prst="rect">
                <a:avLst/>
              </a:prstGeom>
            </p:spPr>
            <p:txBody>
              <a:bodyPr wrap="none">
                <a:spAutoFit/>
              </a:bodyPr>
              <a:lstStyle/>
              <a:p>
                <a:r>
                  <a:rPr lang="en-US" sz="2000" dirty="0">
                    <a:latin typeface="Garamond" panose="02020404030301010803" pitchFamily="18" charset="0"/>
                    <a:ea typeface="Garamond"/>
                    <a:cs typeface="Garamond"/>
                    <a:sym typeface="Garamond"/>
                  </a:rPr>
                  <a:t>Low: 1.8275</a:t>
                </a:r>
                <a:endParaRPr lang="en-US" sz="2000" dirty="0"/>
              </a:p>
            </p:txBody>
          </p:sp>
        </p:grpSp>
        <p:cxnSp>
          <p:nvCxnSpPr>
            <p:cNvPr id="112" name="Straight Connector 111"/>
            <p:cNvCxnSpPr/>
            <p:nvPr/>
          </p:nvCxnSpPr>
          <p:spPr>
            <a:xfrm>
              <a:off x="5121938" y="29207680"/>
              <a:ext cx="26205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7" name="Shape 38"/>
          <p:cNvSpPr txBox="1"/>
          <p:nvPr/>
        </p:nvSpPr>
        <p:spPr>
          <a:xfrm>
            <a:off x="13043516" y="25030640"/>
            <a:ext cx="8229598"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E5341"/>
              </a:buClr>
              <a:buSzPct val="25000"/>
              <a:buFont typeface="Questrial"/>
              <a:buNone/>
            </a:pPr>
            <a:r>
              <a:rPr lang="en-US" sz="4400" b="1" i="0" u="none" strike="noStrike" cap="none" dirty="0" smtClean="0">
                <a:solidFill>
                  <a:srgbClr val="BE5341"/>
                </a:solidFill>
                <a:latin typeface="Century Gothic" panose="020B0502020202020204" pitchFamily="34" charset="0"/>
                <a:ea typeface="Questrial"/>
                <a:cs typeface="Questrial"/>
                <a:sym typeface="Questrial"/>
              </a:rPr>
              <a:t>Project Partners</a:t>
            </a:r>
            <a:endParaRPr lang="en-US" sz="4400" b="1" i="0" u="none" strike="noStrike" cap="none" dirty="0">
              <a:solidFill>
                <a:srgbClr val="BE5341"/>
              </a:solidFill>
              <a:latin typeface="Century Gothic" panose="020B0502020202020204" pitchFamily="34" charset="0"/>
              <a:ea typeface="Questrial"/>
              <a:cs typeface="Questrial"/>
              <a:sym typeface="Questrial"/>
            </a:endParaRPr>
          </a:p>
        </p:txBody>
      </p:sp>
      <p:sp>
        <p:nvSpPr>
          <p:cNvPr id="90" name="Shape 24"/>
          <p:cNvSpPr txBox="1"/>
          <p:nvPr/>
        </p:nvSpPr>
        <p:spPr>
          <a:xfrm>
            <a:off x="13367661" y="25665544"/>
            <a:ext cx="7129390" cy="285932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585454"/>
              </a:buClr>
              <a:buSzPct val="25000"/>
              <a:buFont typeface="Arial"/>
              <a:buNone/>
            </a:pPr>
            <a:r>
              <a:rPr lang="en-US" sz="2700" b="1" i="0" u="none" strike="noStrike" cap="none" dirty="0" smtClean="0">
                <a:solidFill>
                  <a:srgbClr val="595555"/>
                </a:solidFill>
                <a:latin typeface="Garamond" panose="02020404030301010803" pitchFamily="18" charset="0"/>
                <a:ea typeface="Garamond"/>
                <a:cs typeface="Garamond"/>
                <a:sym typeface="Garamond"/>
              </a:rPr>
              <a:t>Bay Area Air Quality Management District</a:t>
            </a:r>
          </a:p>
          <a:p>
            <a:pPr marL="0" marR="0" lvl="0" indent="457200" algn="just" rtl="0">
              <a:lnSpc>
                <a:spcPct val="100000"/>
              </a:lnSpc>
              <a:spcBef>
                <a:spcPts val="0"/>
              </a:spcBef>
              <a:spcAft>
                <a:spcPts val="0"/>
              </a:spcAft>
              <a:buClr>
                <a:srgbClr val="585454"/>
              </a:buClr>
              <a:buSzPct val="25000"/>
              <a:buFont typeface="Arial"/>
              <a:buNone/>
            </a:pPr>
            <a:r>
              <a:rPr lang="en-US" sz="2700" b="0" i="1" u="none" strike="noStrike" cap="none" dirty="0" smtClean="0">
                <a:solidFill>
                  <a:srgbClr val="595555"/>
                </a:solidFill>
                <a:latin typeface="Garamond" panose="02020404030301010803" pitchFamily="18" charset="0"/>
                <a:ea typeface="Garamond"/>
                <a:cs typeface="Garamond"/>
                <a:sym typeface="Garamond"/>
              </a:rPr>
              <a:t>Dr. </a:t>
            </a:r>
            <a:r>
              <a:rPr lang="en-US" sz="2700" b="0" i="1" u="none" strike="noStrike" cap="none" dirty="0" err="1" smtClean="0">
                <a:solidFill>
                  <a:srgbClr val="595555"/>
                </a:solidFill>
                <a:latin typeface="Garamond" panose="02020404030301010803" pitchFamily="18" charset="0"/>
                <a:ea typeface="Garamond"/>
                <a:cs typeface="Garamond"/>
                <a:sym typeface="Garamond"/>
              </a:rPr>
              <a:t>Abhinav</a:t>
            </a:r>
            <a:r>
              <a:rPr lang="en-US" sz="2700" b="0" i="1" u="none" strike="noStrike" cap="none" dirty="0" smtClean="0">
                <a:solidFill>
                  <a:srgbClr val="595555"/>
                </a:solidFill>
                <a:latin typeface="Garamond" panose="02020404030301010803" pitchFamily="18" charset="0"/>
                <a:ea typeface="Garamond"/>
                <a:cs typeface="Garamond"/>
                <a:sym typeface="Garamond"/>
              </a:rPr>
              <a:t> </a:t>
            </a:r>
            <a:r>
              <a:rPr lang="en-US" sz="2700" b="0" i="1" u="none" strike="noStrike" cap="none" dirty="0" err="1" smtClean="0">
                <a:solidFill>
                  <a:srgbClr val="595555"/>
                </a:solidFill>
                <a:latin typeface="Garamond" panose="02020404030301010803" pitchFamily="18" charset="0"/>
                <a:ea typeface="Garamond"/>
                <a:cs typeface="Garamond"/>
                <a:sym typeface="Garamond"/>
              </a:rPr>
              <a:t>Guha</a:t>
            </a:r>
            <a:r>
              <a:rPr lang="en-US" sz="2700" b="0" i="1" u="none" strike="noStrike" cap="none" dirty="0" smtClean="0">
                <a:solidFill>
                  <a:srgbClr val="595555"/>
                </a:solidFill>
                <a:latin typeface="Garamond" panose="02020404030301010803" pitchFamily="18" charset="0"/>
                <a:ea typeface="Garamond"/>
                <a:cs typeface="Garamond"/>
                <a:sym typeface="Garamond"/>
              </a:rPr>
              <a:t>, Senior Air Quality Engineer</a:t>
            </a:r>
          </a:p>
          <a:p>
            <a:pPr marL="0" marR="0" lvl="0" indent="457200" algn="just" rtl="0">
              <a:lnSpc>
                <a:spcPct val="100000"/>
              </a:lnSpc>
              <a:spcBef>
                <a:spcPts val="0"/>
              </a:spcBef>
              <a:spcAft>
                <a:spcPts val="0"/>
              </a:spcAft>
              <a:buClr>
                <a:srgbClr val="585454"/>
              </a:buClr>
              <a:buSzPct val="25000"/>
              <a:buFont typeface="Arial"/>
              <a:buNone/>
            </a:pPr>
            <a:r>
              <a:rPr lang="en-US" sz="2700" b="0" i="1" u="none" strike="noStrike" cap="none" dirty="0" smtClean="0">
                <a:solidFill>
                  <a:srgbClr val="595555"/>
                </a:solidFill>
                <a:latin typeface="Garamond" panose="02020404030301010803" pitchFamily="18" charset="0"/>
                <a:ea typeface="Garamond"/>
                <a:cs typeface="Garamond"/>
                <a:sym typeface="Garamond"/>
              </a:rPr>
              <a:t>Dr. Phil </a:t>
            </a:r>
            <a:r>
              <a:rPr lang="en-US" sz="2700" b="0" i="1" u="none" strike="noStrike" cap="none" dirty="0" err="1" smtClean="0">
                <a:solidFill>
                  <a:srgbClr val="595555"/>
                </a:solidFill>
                <a:latin typeface="Garamond" panose="02020404030301010803" pitchFamily="18" charset="0"/>
                <a:ea typeface="Garamond"/>
                <a:cs typeface="Garamond"/>
                <a:sym typeface="Garamond"/>
              </a:rPr>
              <a:t>Martien</a:t>
            </a:r>
            <a:r>
              <a:rPr lang="en-US" sz="2700" b="0" i="1" u="none" strike="noStrike" cap="none" dirty="0" smtClean="0">
                <a:solidFill>
                  <a:srgbClr val="595555"/>
                </a:solidFill>
                <a:latin typeface="Garamond" panose="02020404030301010803" pitchFamily="18" charset="0"/>
                <a:ea typeface="Garamond"/>
                <a:cs typeface="Garamond"/>
                <a:sym typeface="Garamond"/>
              </a:rPr>
              <a:t>, Air Quality Engineering Manager</a:t>
            </a:r>
          </a:p>
          <a:p>
            <a:pPr marL="0" marR="0" lvl="0" indent="457200" algn="just" rtl="0">
              <a:lnSpc>
                <a:spcPct val="100000"/>
              </a:lnSpc>
              <a:spcBef>
                <a:spcPts val="0"/>
              </a:spcBef>
              <a:spcAft>
                <a:spcPts val="0"/>
              </a:spcAft>
              <a:buClr>
                <a:srgbClr val="585454"/>
              </a:buClr>
              <a:buSzPct val="25000"/>
              <a:buFont typeface="Arial"/>
              <a:buNone/>
            </a:pPr>
            <a:r>
              <a:rPr lang="en-US" sz="2700" i="1" dirty="0" smtClean="0">
                <a:solidFill>
                  <a:srgbClr val="595555"/>
                </a:solidFill>
                <a:latin typeface="Garamond" panose="02020404030301010803" pitchFamily="18" charset="0"/>
                <a:ea typeface="Garamond"/>
                <a:cs typeface="Garamond"/>
                <a:sym typeface="Garamond"/>
              </a:rPr>
              <a:t>Ms. Abby Young, Climate Protection Manager</a:t>
            </a:r>
            <a:endParaRPr lang="en-US" sz="2700" b="0" i="1" u="none" strike="noStrike" cap="none" dirty="0" smtClean="0">
              <a:solidFill>
                <a:srgbClr val="595555"/>
              </a:solidFill>
              <a:latin typeface="Garamond" panose="02020404030301010803" pitchFamily="18" charset="0"/>
              <a:ea typeface="Garamond"/>
              <a:cs typeface="Garamond"/>
              <a:sym typeface="Garamond"/>
            </a:endParaRPr>
          </a:p>
          <a:p>
            <a:pPr marL="0" marR="0" lvl="0" indent="0" algn="just" rtl="0">
              <a:lnSpc>
                <a:spcPct val="100000"/>
              </a:lnSpc>
              <a:spcBef>
                <a:spcPts val="0"/>
              </a:spcBef>
              <a:spcAft>
                <a:spcPts val="0"/>
              </a:spcAft>
              <a:buClr>
                <a:srgbClr val="585454"/>
              </a:buClr>
              <a:buSzPct val="25000"/>
              <a:buFont typeface="Arial"/>
              <a:buNone/>
            </a:pPr>
            <a:r>
              <a:rPr lang="en-US" sz="2700" b="1" i="0" u="none" strike="noStrike" cap="none" dirty="0" smtClean="0">
                <a:solidFill>
                  <a:srgbClr val="595555"/>
                </a:solidFill>
                <a:latin typeface="Garamond" panose="02020404030301010803" pitchFamily="18" charset="0"/>
                <a:ea typeface="Garamond"/>
                <a:cs typeface="Garamond"/>
                <a:sym typeface="Garamond"/>
              </a:rPr>
              <a:t>NASA Alpha Jet Atmospheric </a:t>
            </a:r>
            <a:r>
              <a:rPr lang="en-US" sz="2700" b="1" i="0" u="none" strike="noStrike" cap="none" dirty="0" err="1" smtClean="0">
                <a:solidFill>
                  <a:srgbClr val="595555"/>
                </a:solidFill>
                <a:latin typeface="Garamond" panose="02020404030301010803" pitchFamily="18" charset="0"/>
                <a:ea typeface="Garamond"/>
                <a:cs typeface="Garamond"/>
                <a:sym typeface="Garamond"/>
              </a:rPr>
              <a:t>eXperiment</a:t>
            </a:r>
            <a:endParaRPr lang="en-US" sz="2700" b="1" i="0" u="none" strike="noStrike" cap="none" dirty="0" smtClean="0">
              <a:solidFill>
                <a:srgbClr val="595555"/>
              </a:solidFill>
              <a:latin typeface="Garamond" panose="02020404030301010803" pitchFamily="18" charset="0"/>
              <a:ea typeface="Garamond"/>
              <a:cs typeface="Garamond"/>
              <a:sym typeface="Garamond"/>
            </a:endParaRPr>
          </a:p>
          <a:p>
            <a:pPr marL="457200" marR="0" lvl="0" indent="0" algn="just" rtl="0">
              <a:lnSpc>
                <a:spcPct val="100000"/>
              </a:lnSpc>
              <a:spcBef>
                <a:spcPts val="0"/>
              </a:spcBef>
              <a:spcAft>
                <a:spcPts val="0"/>
              </a:spcAft>
              <a:buClr>
                <a:srgbClr val="585454"/>
              </a:buClr>
              <a:buSzPct val="25000"/>
              <a:buFont typeface="Arial"/>
              <a:buNone/>
            </a:pPr>
            <a:r>
              <a:rPr lang="en-US" sz="2700" b="0" i="1" u="none" strike="noStrike" cap="none" dirty="0" smtClean="0">
                <a:solidFill>
                  <a:srgbClr val="595555"/>
                </a:solidFill>
                <a:latin typeface="Garamond" panose="02020404030301010803" pitchFamily="18" charset="0"/>
                <a:ea typeface="Garamond"/>
                <a:cs typeface="Garamond"/>
                <a:sym typeface="Garamond"/>
              </a:rPr>
              <a:t>Dr. Laura </a:t>
            </a:r>
            <a:r>
              <a:rPr lang="en-US" sz="2700" b="0" i="1" u="none" strike="noStrike" cap="none" dirty="0" err="1" smtClean="0">
                <a:solidFill>
                  <a:srgbClr val="595555"/>
                </a:solidFill>
                <a:latin typeface="Garamond" panose="02020404030301010803" pitchFamily="18" charset="0"/>
                <a:ea typeface="Garamond"/>
                <a:cs typeface="Garamond"/>
                <a:sym typeface="Garamond"/>
              </a:rPr>
              <a:t>Iraci</a:t>
            </a:r>
            <a:r>
              <a:rPr lang="en-US" sz="2700" b="0" i="1" u="none" strike="noStrike" cap="none" dirty="0" smtClean="0">
                <a:solidFill>
                  <a:srgbClr val="595555"/>
                </a:solidFill>
                <a:latin typeface="Garamond" panose="02020404030301010803" pitchFamily="18" charset="0"/>
                <a:ea typeface="Garamond"/>
                <a:cs typeface="Garamond"/>
                <a:sym typeface="Garamond"/>
              </a:rPr>
              <a:t>, Dr. Josette Marrero, </a:t>
            </a:r>
          </a:p>
          <a:p>
            <a:pPr marL="457200" marR="0" lvl="0" indent="0" algn="just" rtl="0">
              <a:lnSpc>
                <a:spcPct val="100000"/>
              </a:lnSpc>
              <a:spcBef>
                <a:spcPts val="0"/>
              </a:spcBef>
              <a:spcAft>
                <a:spcPts val="0"/>
              </a:spcAft>
              <a:buClr>
                <a:srgbClr val="585454"/>
              </a:buClr>
              <a:buSzPct val="25000"/>
              <a:buFont typeface="Arial"/>
              <a:buNone/>
            </a:pPr>
            <a:r>
              <a:rPr lang="en-US" sz="2700" b="0" i="1" u="none" strike="noStrike" cap="none" dirty="0" smtClean="0">
                <a:solidFill>
                  <a:srgbClr val="595555"/>
                </a:solidFill>
                <a:latin typeface="Garamond" panose="02020404030301010803" pitchFamily="18" charset="0"/>
                <a:ea typeface="Garamond"/>
                <a:cs typeface="Garamond"/>
                <a:sym typeface="Garamond"/>
              </a:rPr>
              <a:t>Dr. Emma Yates, &amp; </a:t>
            </a:r>
            <a:r>
              <a:rPr lang="en-US" sz="2700" i="1" dirty="0" smtClean="0">
                <a:solidFill>
                  <a:srgbClr val="595555"/>
                </a:solidFill>
                <a:latin typeface="Garamond" panose="02020404030301010803" pitchFamily="18" charset="0"/>
                <a:ea typeface="Garamond"/>
                <a:cs typeface="Garamond"/>
                <a:sym typeface="Garamond"/>
              </a:rPr>
              <a:t>Mr</a:t>
            </a:r>
            <a:r>
              <a:rPr lang="en-US" sz="2700" b="0" i="1" u="none" strike="noStrike" cap="none" dirty="0" smtClean="0">
                <a:solidFill>
                  <a:srgbClr val="595555"/>
                </a:solidFill>
                <a:latin typeface="Garamond" panose="02020404030301010803" pitchFamily="18" charset="0"/>
                <a:ea typeface="Garamond"/>
                <a:cs typeface="Garamond"/>
                <a:sym typeface="Garamond"/>
              </a:rPr>
              <a:t>. Warren Gore</a:t>
            </a:r>
          </a:p>
        </p:txBody>
      </p:sp>
      <p:sp>
        <p:nvSpPr>
          <p:cNvPr id="113" name="Shape 83"/>
          <p:cNvSpPr/>
          <p:nvPr/>
        </p:nvSpPr>
        <p:spPr>
          <a:xfrm>
            <a:off x="827041" y="26870268"/>
            <a:ext cx="565243" cy="469623"/>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0000"/>
              </a:buClr>
              <a:buSzPct val="25000"/>
              <a:buFont typeface="Garamond"/>
              <a:buNone/>
            </a:pPr>
            <a:r>
              <a:rPr lang="en-US" sz="2700" b="0" i="0" u="none" strike="noStrike" cap="none" dirty="0" smtClean="0">
                <a:solidFill>
                  <a:srgbClr val="595555"/>
                </a:solidFill>
                <a:latin typeface="Garamond" panose="02020404030301010803" pitchFamily="18" charset="0"/>
                <a:ea typeface="Garamond"/>
                <a:cs typeface="Garamond"/>
                <a:sym typeface="Garamond"/>
              </a:rPr>
              <a:t>A)</a:t>
            </a:r>
            <a:endParaRPr lang="en-US" sz="2700" b="0" i="0" u="none" strike="noStrike" cap="none" dirty="0">
              <a:solidFill>
                <a:srgbClr val="595555"/>
              </a:solidFill>
              <a:latin typeface="Garamond" panose="02020404030301010803" pitchFamily="18" charset="0"/>
              <a:ea typeface="Garamond"/>
              <a:cs typeface="Garamond"/>
              <a:sym typeface="Garamond"/>
            </a:endParaRPr>
          </a:p>
        </p:txBody>
      </p:sp>
      <p:sp>
        <p:nvSpPr>
          <p:cNvPr id="114" name="Shape 83"/>
          <p:cNvSpPr/>
          <p:nvPr/>
        </p:nvSpPr>
        <p:spPr>
          <a:xfrm>
            <a:off x="8324458" y="26799943"/>
            <a:ext cx="565243" cy="469623"/>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0000"/>
              </a:buClr>
              <a:buSzPct val="25000"/>
              <a:buFont typeface="Garamond"/>
              <a:buNone/>
            </a:pPr>
            <a:r>
              <a:rPr lang="en-US" sz="2700" b="0" i="0" u="none" strike="noStrike" cap="none" dirty="0" smtClean="0">
                <a:solidFill>
                  <a:srgbClr val="595555"/>
                </a:solidFill>
                <a:latin typeface="Garamond" panose="02020404030301010803" pitchFamily="18" charset="0"/>
                <a:ea typeface="Garamond"/>
                <a:cs typeface="Garamond"/>
                <a:sym typeface="Garamond"/>
              </a:rPr>
              <a:t>C)</a:t>
            </a:r>
            <a:endParaRPr lang="en-US" sz="2700" b="0" i="0" u="none" strike="noStrike" cap="none" dirty="0">
              <a:solidFill>
                <a:srgbClr val="595555"/>
              </a:solidFill>
              <a:latin typeface="Garamond" panose="02020404030301010803" pitchFamily="18" charset="0"/>
              <a:ea typeface="Garamond"/>
              <a:cs typeface="Garamond"/>
              <a:sym typeface="Garamond"/>
            </a:endParaRPr>
          </a:p>
        </p:txBody>
      </p:sp>
      <p:sp>
        <p:nvSpPr>
          <p:cNvPr id="115" name="Shape 83"/>
          <p:cNvSpPr/>
          <p:nvPr/>
        </p:nvSpPr>
        <p:spPr>
          <a:xfrm>
            <a:off x="4920738" y="26802985"/>
            <a:ext cx="565243" cy="469623"/>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0000"/>
              </a:buClr>
              <a:buSzPct val="25000"/>
              <a:buFont typeface="Garamond"/>
              <a:buNone/>
            </a:pPr>
            <a:r>
              <a:rPr lang="en-US" sz="2700" b="0" i="0" u="none" strike="noStrike" cap="none" dirty="0" smtClean="0">
                <a:solidFill>
                  <a:srgbClr val="595555"/>
                </a:solidFill>
                <a:latin typeface="Garamond" panose="02020404030301010803" pitchFamily="18" charset="0"/>
                <a:ea typeface="Garamond"/>
                <a:cs typeface="Garamond"/>
                <a:sym typeface="Garamond"/>
              </a:rPr>
              <a:t>B)</a:t>
            </a:r>
            <a:endParaRPr lang="en-US" sz="2700" b="0" i="0" u="none" strike="noStrike" cap="none" dirty="0">
              <a:solidFill>
                <a:srgbClr val="595555"/>
              </a:solidFill>
              <a:latin typeface="Garamond" panose="02020404030301010803" pitchFamily="18" charset="0"/>
              <a:ea typeface="Garamond"/>
              <a:cs typeface="Garamond"/>
              <a:sym typeface="Garamon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845</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Webdings</vt:lpstr>
      <vt:lpstr>Garamond</vt:lpstr>
      <vt:lpstr>Questrial</vt:lpstr>
      <vt:lpstr>Century Gothic</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Raheja, Garima (ARC-SG)[SSAI DEVELOP]</dc:creator>
  <cp:lastModifiedBy>Kelley, Carrie L. (LARC-E3)[SSAI DEVELOP]</cp:lastModifiedBy>
  <cp:revision>61</cp:revision>
  <dcterms:modified xsi:type="dcterms:W3CDTF">2016-08-04T16:47:10Z</dcterms:modified>
</cp:coreProperties>
</file>