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942" y="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eg"/><Relationship Id="rId26" Type="http://schemas.openxmlformats.org/officeDocument/2006/relationships/image" Target="../media/image27.JP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jpeg"/><Relationship Id="rId12" Type="http://schemas.openxmlformats.org/officeDocument/2006/relationships/image" Target="../media/image13.JPG"/><Relationship Id="rId17" Type="http://schemas.openxmlformats.org/officeDocument/2006/relationships/image" Target="../media/image18.JPG"/><Relationship Id="rId25" Type="http://schemas.openxmlformats.org/officeDocument/2006/relationships/image" Target="../media/image26.JPG"/><Relationship Id="rId2" Type="http://schemas.openxmlformats.org/officeDocument/2006/relationships/image" Target="../media/image3.jpe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G"/><Relationship Id="rId24" Type="http://schemas.openxmlformats.org/officeDocument/2006/relationships/image" Target="../media/image25.JP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4.JPG"/><Relationship Id="rId10" Type="http://schemas.openxmlformats.org/officeDocument/2006/relationships/image" Target="../media/image11.JP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a:xfrm>
            <a:off x="6034395" y="2176271"/>
            <a:ext cx="14769279" cy="1561763"/>
          </a:xfrm>
        </p:spPr>
        <p:txBody>
          <a:bodyPr/>
          <a:lstStyle/>
          <a:p>
            <a:pPr>
              <a:lnSpc>
                <a:spcPct val="100000"/>
              </a:lnSpc>
              <a:spcBef>
                <a:spcPts val="0"/>
              </a:spcBef>
            </a:pPr>
            <a:r>
              <a:rPr lang="en-US" dirty="0" smtClean="0"/>
              <a:t>Analyzing the Success of the Bolsa Chica Wetland Restoration Using Multi-Spectral NASA Earth Observations</a:t>
            </a:r>
            <a:endParaRPr lang="en-US" dirty="0"/>
          </a:p>
        </p:txBody>
      </p:sp>
      <p:sp>
        <p:nvSpPr>
          <p:cNvPr id="5" name="Text Placeholder 4"/>
          <p:cNvSpPr>
            <a:spLocks noGrp="1"/>
          </p:cNvSpPr>
          <p:nvPr>
            <p:ph type="body" sz="quarter" idx="10"/>
          </p:nvPr>
        </p:nvSpPr>
        <p:spPr>
          <a:xfrm>
            <a:off x="3619500" y="914400"/>
            <a:ext cx="19807428" cy="1152144"/>
          </a:xfrm>
        </p:spPr>
        <p:txBody>
          <a:bodyPr/>
          <a:lstStyle/>
          <a:p>
            <a:r>
              <a:rPr lang="en-US" dirty="0" smtClean="0"/>
              <a:t>Bolsa Chica Ecological Forecasting</a:t>
            </a:r>
            <a:endParaRPr lang="en-US" dirty="0"/>
          </a:p>
        </p:txBody>
      </p:sp>
      <p:sp>
        <p:nvSpPr>
          <p:cNvPr id="10" name="Text Placeholder 16"/>
          <p:cNvSpPr txBox="1">
            <a:spLocks/>
          </p:cNvSpPr>
          <p:nvPr/>
        </p:nvSpPr>
        <p:spPr>
          <a:xfrm>
            <a:off x="17542557" y="24088244"/>
            <a:ext cx="8229600" cy="5234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smtClean="0"/>
              <a:t>The Amigos de Bolsa Chica</a:t>
            </a:r>
          </a:p>
        </p:txBody>
      </p:sp>
      <p:sp>
        <p:nvSpPr>
          <p:cNvPr id="11" name="Text Placeholder 16"/>
          <p:cNvSpPr txBox="1">
            <a:spLocks/>
          </p:cNvSpPr>
          <p:nvPr/>
        </p:nvSpPr>
        <p:spPr>
          <a:xfrm>
            <a:off x="17542557" y="25344004"/>
            <a:ext cx="8776923" cy="34138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Holt (JPL), NASA DEVELOP Mentor</a:t>
            </a:r>
          </a:p>
          <a:p>
            <a:r>
              <a:rPr lang="en-US" dirty="0" smtClean="0"/>
              <a:t>Cedric </a:t>
            </a:r>
            <a:r>
              <a:rPr lang="en-US" dirty="0" err="1" smtClean="0"/>
              <a:t>Fichot</a:t>
            </a:r>
            <a:r>
              <a:rPr lang="en-US" dirty="0" smtClean="0"/>
              <a:t> (JPL), Science Advisor</a:t>
            </a:r>
          </a:p>
          <a:p>
            <a:r>
              <a:rPr lang="en-US" dirty="0" smtClean="0"/>
              <a:t>Joana Taveras-Reager, Vic Leipzig and Jerry Donohue of the Amigos de Bolsa Chica advocacy group</a:t>
            </a:r>
          </a:p>
          <a:p>
            <a:r>
              <a:rPr lang="en-US" dirty="0" smtClean="0"/>
              <a:t>Bruce Chapman (JPL) and David Thompson (JPL)</a:t>
            </a:r>
          </a:p>
          <a:p>
            <a:r>
              <a:rPr lang="en-US" dirty="0" smtClean="0"/>
              <a:t>Brittany </a:t>
            </a:r>
            <a:r>
              <a:rPr lang="en-US" dirty="0" err="1" smtClean="0"/>
              <a:t>Zajic</a:t>
            </a:r>
            <a:r>
              <a:rPr lang="en-US" dirty="0" smtClean="0"/>
              <a:t>, Emily Beck, Erika </a:t>
            </a:r>
            <a:r>
              <a:rPr lang="en-US" dirty="0" err="1" smtClean="0"/>
              <a:t>Higa</a:t>
            </a:r>
            <a:r>
              <a:rPr lang="en-US" dirty="0" smtClean="0"/>
              <a:t>, Rebecca Trinh and Gwen Miller of NASA DEVELOP</a:t>
            </a:r>
          </a:p>
        </p:txBody>
      </p:sp>
      <p:sp>
        <p:nvSpPr>
          <p:cNvPr id="12" name="Text Placeholder 16"/>
          <p:cNvSpPr txBox="1">
            <a:spLocks/>
          </p:cNvSpPr>
          <p:nvPr/>
        </p:nvSpPr>
        <p:spPr>
          <a:xfrm>
            <a:off x="974250" y="31809572"/>
            <a:ext cx="15264275" cy="31354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Full tidal </a:t>
            </a:r>
            <a:r>
              <a:rPr lang="en-US" dirty="0"/>
              <a:t>inflow was </a:t>
            </a:r>
            <a:r>
              <a:rPr lang="en-US" dirty="0" smtClean="0"/>
              <a:t>restored to the site.</a:t>
            </a:r>
            <a:endParaRPr lang="en-US" dirty="0"/>
          </a:p>
          <a:p>
            <a:r>
              <a:rPr lang="en-US" dirty="0" smtClean="0"/>
              <a:t>Wetlands vegetation increased by 164% and tidal waters by 146%.</a:t>
            </a:r>
            <a:endParaRPr lang="en-US" dirty="0"/>
          </a:p>
          <a:p>
            <a:r>
              <a:rPr lang="en-US" dirty="0" smtClean="0"/>
              <a:t>The extent of man-made features and non-tidal wetlands decreased by 37%.</a:t>
            </a:r>
            <a:endParaRPr lang="en-US" dirty="0"/>
          </a:p>
          <a:p>
            <a:r>
              <a:rPr lang="en-US" dirty="0"/>
              <a:t>With restoration still in progress, </a:t>
            </a:r>
            <a:r>
              <a:rPr lang="en-US" dirty="0" smtClean="0"/>
              <a:t>we established </a:t>
            </a:r>
            <a:r>
              <a:rPr lang="en-US" dirty="0"/>
              <a:t>a baseline to </a:t>
            </a:r>
            <a:r>
              <a:rPr lang="en-US" dirty="0" smtClean="0"/>
              <a:t>which to compare </a:t>
            </a:r>
            <a:r>
              <a:rPr lang="en-US" dirty="0"/>
              <a:t>the future state of the </a:t>
            </a:r>
            <a:r>
              <a:rPr lang="en-US" dirty="0" smtClean="0"/>
              <a:t>site. </a:t>
            </a:r>
            <a:endParaRPr lang="en-US" dirty="0"/>
          </a:p>
          <a:p>
            <a:r>
              <a:rPr lang="en-US" dirty="0" smtClean="0"/>
              <a:t>Output graphics and statistics add </a:t>
            </a:r>
            <a:r>
              <a:rPr lang="en-US" dirty="0"/>
              <a:t>scientific rigor to the Amigos’ outreach </a:t>
            </a:r>
            <a:r>
              <a:rPr lang="en-US" dirty="0" smtClean="0"/>
              <a:t>efforts.</a:t>
            </a:r>
            <a:endParaRPr lang="en-US" dirty="0"/>
          </a:p>
          <a:p>
            <a:endParaRPr lang="en-US" dirty="0"/>
          </a:p>
        </p:txBody>
      </p:sp>
      <p:sp>
        <p:nvSpPr>
          <p:cNvPr id="6" name="Text Placeholder 16"/>
          <p:cNvSpPr txBox="1">
            <a:spLocks/>
          </p:cNvSpPr>
          <p:nvPr/>
        </p:nvSpPr>
        <p:spPr>
          <a:xfrm>
            <a:off x="946756" y="6277304"/>
            <a:ext cx="16066921" cy="53317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a:t>
            </a:r>
            <a:r>
              <a:rPr lang="en-US" dirty="0" err="1"/>
              <a:t>Bolsa</a:t>
            </a:r>
            <a:r>
              <a:rPr lang="en-US" dirty="0"/>
              <a:t> </a:t>
            </a:r>
            <a:r>
              <a:rPr lang="en-US" dirty="0" err="1"/>
              <a:t>Chica</a:t>
            </a:r>
            <a:r>
              <a:rPr lang="en-US" dirty="0"/>
              <a:t> Ecological Reserve in Huntington Beach, California, </a:t>
            </a:r>
            <a:r>
              <a:rPr lang="en-US" dirty="0" smtClean="0"/>
              <a:t>consists </a:t>
            </a:r>
            <a:r>
              <a:rPr lang="en-US" dirty="0"/>
              <a:t>of 1550 </a:t>
            </a:r>
            <a:r>
              <a:rPr lang="en-US" dirty="0" smtClean="0"/>
              <a:t>acres </a:t>
            </a:r>
            <a:r>
              <a:rPr lang="en-US" dirty="0"/>
              <a:t>of undeveloped coastal wetland and is home to several </a:t>
            </a:r>
            <a:r>
              <a:rPr lang="en-US" dirty="0" smtClean="0"/>
              <a:t>endangered </a:t>
            </a:r>
            <a:r>
              <a:rPr lang="en-US" dirty="0"/>
              <a:t>species, </a:t>
            </a:r>
            <a:r>
              <a:rPr lang="en-US" dirty="0" smtClean="0"/>
              <a:t>including </a:t>
            </a:r>
            <a:r>
              <a:rPr lang="en-US" i="1" dirty="0" err="1" smtClean="0"/>
              <a:t>Rallus</a:t>
            </a:r>
            <a:r>
              <a:rPr lang="en-US" i="1" dirty="0" smtClean="0"/>
              <a:t> </a:t>
            </a:r>
            <a:r>
              <a:rPr lang="en-US" i="1" dirty="0" err="1"/>
              <a:t>longirostris</a:t>
            </a:r>
            <a:r>
              <a:rPr lang="en-US" i="1" dirty="0"/>
              <a:t> </a:t>
            </a:r>
            <a:r>
              <a:rPr lang="en-US" i="1" dirty="0" err="1"/>
              <a:t>levipes</a:t>
            </a:r>
            <a:r>
              <a:rPr lang="en-US" i="1" dirty="0"/>
              <a:t> </a:t>
            </a:r>
            <a:r>
              <a:rPr lang="en-US" dirty="0" smtClean="0"/>
              <a:t>and</a:t>
            </a:r>
            <a:r>
              <a:rPr lang="en-US" dirty="0"/>
              <a:t> </a:t>
            </a:r>
            <a:r>
              <a:rPr lang="en-US" i="1" dirty="0" smtClean="0"/>
              <a:t>Sterna </a:t>
            </a:r>
            <a:r>
              <a:rPr lang="en-US" i="1" dirty="0" err="1"/>
              <a:t>antillarum</a:t>
            </a:r>
            <a:r>
              <a:rPr lang="en-US" i="1" dirty="0"/>
              <a:t> </a:t>
            </a:r>
            <a:r>
              <a:rPr lang="en-US" i="1" dirty="0" err="1" smtClean="0"/>
              <a:t>browni</a:t>
            </a:r>
            <a:r>
              <a:rPr lang="en-US" dirty="0" smtClean="0"/>
              <a:t>, which </a:t>
            </a:r>
            <a:r>
              <a:rPr lang="en-US" dirty="0"/>
              <a:t>fly along the </a:t>
            </a:r>
            <a:r>
              <a:rPr lang="en-US" dirty="0" smtClean="0"/>
              <a:t>Pacific </a:t>
            </a:r>
            <a:r>
              <a:rPr lang="en-US" dirty="0"/>
              <a:t>flyway. Since the </a:t>
            </a:r>
            <a:r>
              <a:rPr lang="en-US" dirty="0" smtClean="0"/>
              <a:t>1800’s</a:t>
            </a:r>
            <a:r>
              <a:rPr lang="en-US" dirty="0"/>
              <a:t>, farming, land subsidence, resource extraction, and </a:t>
            </a:r>
            <a:r>
              <a:rPr lang="en-US" dirty="0" smtClean="0"/>
              <a:t>land </a:t>
            </a:r>
            <a:r>
              <a:rPr lang="en-US" dirty="0"/>
              <a:t>development have impacted these wetlands, affecting the </a:t>
            </a:r>
            <a:r>
              <a:rPr lang="en-US" dirty="0" smtClean="0"/>
              <a:t>habitat’s </a:t>
            </a:r>
            <a:r>
              <a:rPr lang="en-US" dirty="0"/>
              <a:t>biodiversity. </a:t>
            </a:r>
            <a:r>
              <a:rPr lang="en-US" dirty="0" smtClean="0"/>
              <a:t>The </a:t>
            </a:r>
            <a:r>
              <a:rPr lang="en-US" dirty="0"/>
              <a:t>Amigos de </a:t>
            </a:r>
            <a:r>
              <a:rPr lang="en-US" dirty="0" err="1"/>
              <a:t>Bolsa</a:t>
            </a:r>
            <a:r>
              <a:rPr lang="en-US" dirty="0"/>
              <a:t> </a:t>
            </a:r>
            <a:r>
              <a:rPr lang="en-US" dirty="0" err="1"/>
              <a:t>Chica</a:t>
            </a:r>
            <a:r>
              <a:rPr lang="en-US" dirty="0"/>
              <a:t> advocacy group has made a 40-year </a:t>
            </a:r>
            <a:r>
              <a:rPr lang="en-US" dirty="0" smtClean="0"/>
              <a:t>effort to </a:t>
            </a:r>
            <a:r>
              <a:rPr lang="en-US" dirty="0"/>
              <a:t>preserve, </a:t>
            </a:r>
            <a:r>
              <a:rPr lang="en-US" dirty="0" smtClean="0"/>
              <a:t>restore</a:t>
            </a:r>
            <a:r>
              <a:rPr lang="en-US" dirty="0"/>
              <a:t>, and maintain the wetlands through volunteer work and public </a:t>
            </a:r>
            <a:r>
              <a:rPr lang="en-US" dirty="0" smtClean="0"/>
              <a:t>outreach</a:t>
            </a:r>
            <a:r>
              <a:rPr lang="en-US" dirty="0"/>
              <a:t>, </a:t>
            </a:r>
            <a:r>
              <a:rPr lang="en-US" dirty="0" smtClean="0"/>
              <a:t>impacting </a:t>
            </a:r>
            <a:r>
              <a:rPr lang="en-US" dirty="0"/>
              <a:t>public policy and management practices. However, </a:t>
            </a:r>
            <a:r>
              <a:rPr lang="en-US" dirty="0" smtClean="0"/>
              <a:t>there </a:t>
            </a:r>
            <a:r>
              <a:rPr lang="en-US" dirty="0"/>
              <a:t>has been no </a:t>
            </a:r>
            <a:r>
              <a:rPr lang="en-US" dirty="0" smtClean="0"/>
              <a:t>previous </a:t>
            </a:r>
            <a:r>
              <a:rPr lang="en-US" dirty="0"/>
              <a:t>attempt to assess the success of the restoration using aerial </a:t>
            </a:r>
            <a:r>
              <a:rPr lang="en-US" dirty="0" smtClean="0"/>
              <a:t>imagery</a:t>
            </a:r>
            <a:r>
              <a:rPr lang="en-US" dirty="0"/>
              <a:t>. This </a:t>
            </a:r>
            <a:r>
              <a:rPr lang="en-US" dirty="0" smtClean="0"/>
              <a:t>project </a:t>
            </a:r>
            <a:r>
              <a:rPr lang="en-US" dirty="0"/>
              <a:t>utilized NASA Earth observations, USDA National </a:t>
            </a:r>
            <a:r>
              <a:rPr lang="en-US" dirty="0" smtClean="0"/>
              <a:t>Agriculture </a:t>
            </a:r>
            <a:r>
              <a:rPr lang="en-US" dirty="0"/>
              <a:t>Imagery Program </a:t>
            </a:r>
            <a:r>
              <a:rPr lang="en-US" dirty="0" smtClean="0"/>
              <a:t>(</a:t>
            </a:r>
            <a:r>
              <a:rPr lang="en-US" dirty="0"/>
              <a:t>NAIP) imagery, USGS High Resolution </a:t>
            </a:r>
            <a:r>
              <a:rPr lang="en-US" dirty="0" err="1"/>
              <a:t>Orthoimagery</a:t>
            </a:r>
            <a:r>
              <a:rPr lang="en-US" dirty="0"/>
              <a:t> and Digital </a:t>
            </a:r>
            <a:r>
              <a:rPr lang="en-US" dirty="0" smtClean="0"/>
              <a:t>Orthographic Quadrangles</a:t>
            </a:r>
            <a:r>
              <a:rPr lang="en-US" dirty="0"/>
              <a:t>, and GIS analysis and statistics </a:t>
            </a:r>
            <a:r>
              <a:rPr lang="en-US" dirty="0" smtClean="0"/>
              <a:t>to highlight </a:t>
            </a:r>
            <a:r>
              <a:rPr lang="en-US" dirty="0"/>
              <a:t>the changes in habitat and </a:t>
            </a:r>
            <a:r>
              <a:rPr lang="en-US" dirty="0" smtClean="0"/>
              <a:t>tidal </a:t>
            </a:r>
            <a:r>
              <a:rPr lang="en-US" dirty="0"/>
              <a:t>water extent from 2002 to 2015, with a specific focus </a:t>
            </a:r>
            <a:r>
              <a:rPr lang="en-US" dirty="0" smtClean="0"/>
              <a:t>on the </a:t>
            </a:r>
            <a:r>
              <a:rPr lang="en-US" dirty="0"/>
              <a:t>changes that ensued </a:t>
            </a:r>
            <a:r>
              <a:rPr lang="en-US" dirty="0" smtClean="0"/>
              <a:t>from </a:t>
            </a:r>
            <a:r>
              <a:rPr lang="en-US" dirty="0"/>
              <a:t>the opening of a channel connecting the site to the ocean in 2006. Our </a:t>
            </a:r>
            <a:r>
              <a:rPr lang="en-US" dirty="0" smtClean="0"/>
              <a:t>results show </a:t>
            </a:r>
            <a:r>
              <a:rPr lang="en-US" dirty="0"/>
              <a:t>a 164% increase in wetlands vegetation, a 146% increase in </a:t>
            </a:r>
            <a:r>
              <a:rPr lang="en-US" dirty="0" smtClean="0"/>
              <a:t>tidal </a:t>
            </a:r>
            <a:r>
              <a:rPr lang="en-US" dirty="0"/>
              <a:t>waters, and a </a:t>
            </a:r>
            <a:r>
              <a:rPr lang="en-US" dirty="0" smtClean="0"/>
              <a:t>37</a:t>
            </a:r>
            <a:r>
              <a:rPr lang="en-US" dirty="0"/>
              <a:t>% decrease in man-made features and non-tidal wetlands. Using </a:t>
            </a:r>
            <a:r>
              <a:rPr lang="en-US" dirty="0" smtClean="0"/>
              <a:t>a </a:t>
            </a:r>
            <a:r>
              <a:rPr lang="en-US" dirty="0"/>
              <a:t>before and after </a:t>
            </a:r>
            <a:r>
              <a:rPr lang="en-US" dirty="0" smtClean="0"/>
              <a:t>time </a:t>
            </a:r>
            <a:r>
              <a:rPr lang="en-US" dirty="0"/>
              <a:t>series based off of our analysis and vegetation maps </a:t>
            </a:r>
            <a:r>
              <a:rPr lang="en-US" dirty="0" smtClean="0"/>
              <a:t>of the </a:t>
            </a:r>
            <a:r>
              <a:rPr lang="en-US" dirty="0"/>
              <a:t>current site, the Amigos </a:t>
            </a:r>
            <a:r>
              <a:rPr lang="en-US" dirty="0" smtClean="0"/>
              <a:t>de </a:t>
            </a:r>
            <a:r>
              <a:rPr lang="en-US" dirty="0" err="1"/>
              <a:t>Bolsa</a:t>
            </a:r>
            <a:r>
              <a:rPr lang="en-US" dirty="0"/>
              <a:t> </a:t>
            </a:r>
            <a:r>
              <a:rPr lang="en-US" dirty="0" err="1"/>
              <a:t>Chica</a:t>
            </a:r>
            <a:r>
              <a:rPr lang="en-US" dirty="0"/>
              <a:t> will be able to enhance their education </a:t>
            </a:r>
            <a:r>
              <a:rPr lang="en-US" dirty="0" smtClean="0"/>
              <a:t>and outreach</a:t>
            </a:r>
            <a:r>
              <a:rPr lang="en-US" dirty="0"/>
              <a:t>, create </a:t>
            </a:r>
            <a:r>
              <a:rPr lang="en-US" dirty="0" smtClean="0"/>
              <a:t>more effective </a:t>
            </a:r>
            <a:r>
              <a:rPr lang="en-US" dirty="0"/>
              <a:t>tools to engage the community, and strengthen their management </a:t>
            </a:r>
            <a:r>
              <a:rPr lang="en-US" dirty="0" smtClean="0"/>
              <a:t>of the wetlands </a:t>
            </a:r>
            <a:r>
              <a:rPr lang="en-US" dirty="0"/>
              <a:t>to better prioritize areas of future concern. </a:t>
            </a:r>
          </a:p>
        </p:txBody>
      </p:sp>
      <p:sp>
        <p:nvSpPr>
          <p:cNvPr id="16" name="TextBox 15"/>
          <p:cNvSpPr txBox="1"/>
          <p:nvPr/>
        </p:nvSpPr>
        <p:spPr>
          <a:xfrm>
            <a:off x="914400" y="532775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313958" y="53277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167205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373808" y="107389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458961" y="194656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34512" y="1897932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74251" y="3081633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505261" y="246151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7542557" y="2329415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7480453" y="2897607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Christine Elowitt (Project Lead), Steven Kerns, Nick Rousseau</a:t>
            </a:r>
          </a:p>
          <a:p>
            <a:r>
              <a:rPr lang="en-US" sz="2400" dirty="0" smtClean="0"/>
              <a:t>DEVELOP National Program at NASA Jet Propulsion Laboratory</a:t>
            </a:r>
            <a:endParaRPr lang="en-US" sz="2400" dirty="0"/>
          </a:p>
        </p:txBody>
      </p:sp>
      <p:sp>
        <p:nvSpPr>
          <p:cNvPr id="34" name="Text Placeholder 16"/>
          <p:cNvSpPr txBox="1">
            <a:spLocks/>
          </p:cNvSpPr>
          <p:nvPr/>
        </p:nvSpPr>
        <p:spPr>
          <a:xfrm>
            <a:off x="17480453" y="31035729"/>
            <a:ext cx="6764306" cy="41477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smtClean="0"/>
          </a:p>
          <a:p>
            <a:endParaRPr lang="en-US" dirty="0" smtClean="0"/>
          </a:p>
          <a:p>
            <a:r>
              <a:rPr lang="en-US" dirty="0" smtClean="0"/>
              <a:t>From left to right: Nick Rousseau, Steven Kerns, and Christine Elowitt (Project Lead)</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42557" y="29722252"/>
            <a:ext cx="6702202" cy="4254157"/>
          </a:xfrm>
          <a:prstGeom prst="rect">
            <a:avLst/>
          </a:prstGeom>
        </p:spPr>
      </p:pic>
      <p:sp>
        <p:nvSpPr>
          <p:cNvPr id="43" name="Text Placeholder 16"/>
          <p:cNvSpPr txBox="1">
            <a:spLocks/>
          </p:cNvSpPr>
          <p:nvPr/>
        </p:nvSpPr>
        <p:spPr>
          <a:xfrm>
            <a:off x="17313959" y="6179623"/>
            <a:ext cx="8854440" cy="47953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Expand </a:t>
            </a:r>
            <a:r>
              <a:rPr lang="en-US" dirty="0" smtClean="0"/>
              <a:t>the Amigos de </a:t>
            </a:r>
            <a:r>
              <a:rPr lang="en-US" dirty="0" err="1" smtClean="0"/>
              <a:t>Bolsa</a:t>
            </a:r>
            <a:r>
              <a:rPr lang="en-US" dirty="0" smtClean="0"/>
              <a:t> </a:t>
            </a:r>
            <a:r>
              <a:rPr lang="en-US" dirty="0" err="1" smtClean="0"/>
              <a:t>Chica’s</a:t>
            </a:r>
            <a:r>
              <a:rPr lang="en-US" dirty="0" smtClean="0"/>
              <a:t> education and outreach program  by creating an interactive online map resource for public use.</a:t>
            </a:r>
            <a:endParaRPr lang="en-US" dirty="0" smtClean="0">
              <a:solidFill>
                <a:schemeClr val="accent1"/>
              </a:solidFill>
            </a:endParaRPr>
          </a:p>
          <a:p>
            <a:pPr marL="347663" indent="-347663"/>
            <a:r>
              <a:rPr lang="en-US" b="1" dirty="0" smtClean="0">
                <a:solidFill>
                  <a:schemeClr val="accent1"/>
                </a:solidFill>
              </a:rPr>
              <a:t>Create </a:t>
            </a:r>
            <a:r>
              <a:rPr lang="en-US" dirty="0" smtClean="0"/>
              <a:t>a time-series analysis to demonstrate </a:t>
            </a:r>
            <a:r>
              <a:rPr lang="en-US" dirty="0" err="1" smtClean="0"/>
              <a:t>Bolsa</a:t>
            </a:r>
            <a:r>
              <a:rPr lang="en-US" dirty="0" smtClean="0"/>
              <a:t> </a:t>
            </a:r>
            <a:r>
              <a:rPr lang="en-US" dirty="0" err="1" smtClean="0"/>
              <a:t>Chica</a:t>
            </a:r>
            <a:r>
              <a:rPr lang="en-US" dirty="0" smtClean="0"/>
              <a:t> wetland restoration success from 1984-2015.</a:t>
            </a:r>
            <a:endParaRPr lang="en-US" dirty="0"/>
          </a:p>
          <a:p>
            <a:pPr marL="347663" indent="-347663"/>
            <a:r>
              <a:rPr lang="en-US" b="1" dirty="0" smtClean="0">
                <a:solidFill>
                  <a:schemeClr val="accent1"/>
                </a:solidFill>
              </a:rPr>
              <a:t>Determine </a:t>
            </a:r>
            <a:r>
              <a:rPr lang="en-US" dirty="0" smtClean="0"/>
              <a:t>the location of specific plant species in inaccessible regions using NASA remote sensing technologies.</a:t>
            </a:r>
            <a:endParaRPr lang="en-US" b="1" dirty="0" smtClean="0">
              <a:solidFill>
                <a:schemeClr val="accent1"/>
              </a:solidFill>
            </a:endParaRPr>
          </a:p>
          <a:p>
            <a:pPr marL="347663" indent="-347663"/>
            <a:r>
              <a:rPr lang="en-US" b="1" dirty="0" smtClean="0">
                <a:solidFill>
                  <a:schemeClr val="accent1"/>
                </a:solidFill>
              </a:rPr>
              <a:t>Synthesize </a:t>
            </a:r>
            <a:r>
              <a:rPr lang="en-US" dirty="0" smtClean="0"/>
              <a:t>existing biological data, project results, and satellite images in order to provide a new framework in which to view wetlands success.</a:t>
            </a:r>
            <a:r>
              <a:rPr lang="en-US" dirty="0" smtClean="0">
                <a:solidFill>
                  <a:schemeClr val="accent1"/>
                </a:solidFill>
              </a:rPr>
              <a:t> </a:t>
            </a:r>
            <a:endParaRPr lang="en-US" dirty="0"/>
          </a:p>
        </p:txBody>
      </p:sp>
      <p:sp>
        <p:nvSpPr>
          <p:cNvPr id="44" name="Text Placeholder 16"/>
          <p:cNvSpPr txBox="1">
            <a:spLocks/>
          </p:cNvSpPr>
          <p:nvPr/>
        </p:nvSpPr>
        <p:spPr>
          <a:xfrm>
            <a:off x="17480064" y="18829244"/>
            <a:ext cx="6741544" cy="5282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smtClean="0"/>
              <a:t>Study Period: 2002 - 2015 </a:t>
            </a:r>
          </a:p>
        </p:txBody>
      </p:sp>
      <p:grpSp>
        <p:nvGrpSpPr>
          <p:cNvPr id="19" name="Group 18"/>
          <p:cNvGrpSpPr/>
          <p:nvPr/>
        </p:nvGrpSpPr>
        <p:grpSpPr>
          <a:xfrm>
            <a:off x="1086190" y="12168315"/>
            <a:ext cx="15373010" cy="6308244"/>
            <a:chOff x="1086190" y="12564555"/>
            <a:chExt cx="15373010" cy="6308244"/>
          </a:xfrm>
        </p:grpSpPr>
        <p:grpSp>
          <p:nvGrpSpPr>
            <p:cNvPr id="18" name="Group 17"/>
            <p:cNvGrpSpPr/>
            <p:nvPr/>
          </p:nvGrpSpPr>
          <p:grpSpPr>
            <a:xfrm>
              <a:off x="1086190" y="13570116"/>
              <a:ext cx="15373010" cy="5302683"/>
              <a:chOff x="1086190" y="13570116"/>
              <a:chExt cx="15373010" cy="5302683"/>
            </a:xfrm>
          </p:grpSpPr>
          <p:cxnSp>
            <p:nvCxnSpPr>
              <p:cNvPr id="87" name="Straight Arrow Connector 86"/>
              <p:cNvCxnSpPr>
                <a:stCxn id="71" idx="2"/>
                <a:endCxn id="73" idx="0"/>
              </p:cNvCxnSpPr>
              <p:nvPr/>
            </p:nvCxnSpPr>
            <p:spPr>
              <a:xfrm>
                <a:off x="8656008" y="17490317"/>
                <a:ext cx="0" cy="23948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5" idx="2"/>
                <a:endCxn id="79" idx="0"/>
              </p:cNvCxnSpPr>
              <p:nvPr/>
            </p:nvCxnSpPr>
            <p:spPr>
              <a:xfrm>
                <a:off x="14181126" y="17486238"/>
                <a:ext cx="0" cy="24356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3"/>
              </p:cNvCxnSpPr>
              <p:nvPr/>
            </p:nvCxnSpPr>
            <p:spPr>
              <a:xfrm>
                <a:off x="16238526" y="15528177"/>
                <a:ext cx="22067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086190" y="17729799"/>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NOAA Coastal Change </a:t>
                </a:r>
                <a:r>
                  <a:rPr lang="en-US" sz="2000" b="1" dirty="0" smtClean="0">
                    <a:effectLst>
                      <a:outerShdw blurRad="38100" dist="38100" dir="2700000" algn="tl">
                        <a:srgbClr val="000000">
                          <a:alpha val="43137"/>
                        </a:srgbClr>
                      </a:outerShdw>
                    </a:effectLst>
                  </a:rPr>
                  <a:t>Analysis</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1996 to 2010) </a:t>
                </a:r>
              </a:p>
            </p:txBody>
          </p:sp>
          <p:sp>
            <p:nvSpPr>
              <p:cNvPr id="71" name="Rounded Rectangle 70"/>
              <p:cNvSpPr/>
              <p:nvPr/>
            </p:nvSpPr>
            <p:spPr>
              <a:xfrm>
                <a:off x="6598608" y="16347317"/>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effectLst>
                      <a:outerShdw blurRad="38100" dist="38100" dir="2700000" algn="tl">
                        <a:srgbClr val="000000">
                          <a:alpha val="43137"/>
                        </a:srgbClr>
                      </a:outerShdw>
                    </a:effectLst>
                  </a:rPr>
                  <a:t>Panchromatically</a:t>
                </a:r>
                <a:r>
                  <a:rPr lang="en-US" sz="2000" b="1" dirty="0" smtClean="0">
                    <a:effectLst>
                      <a:outerShdw blurRad="38100" dist="38100" dir="2700000" algn="tl">
                        <a:srgbClr val="000000">
                          <a:alpha val="43137"/>
                        </a:srgbClr>
                      </a:outerShdw>
                    </a:effectLst>
                  </a:rPr>
                  <a:t> sharpen </a:t>
                </a:r>
                <a:r>
                  <a:rPr lang="en-US" sz="2000" b="1" dirty="0">
                    <a:effectLst>
                      <a:outerShdw blurRad="38100" dist="38100" dir="2700000" algn="tl">
                        <a:srgbClr val="000000">
                          <a:alpha val="43137"/>
                        </a:srgbClr>
                      </a:outerShdw>
                    </a:effectLst>
                  </a:rPr>
                  <a:t>images (ArcGIS)</a:t>
                </a:r>
              </a:p>
            </p:txBody>
          </p:sp>
          <p:sp>
            <p:nvSpPr>
              <p:cNvPr id="72" name="Rounded Rectangle 71"/>
              <p:cNvSpPr/>
              <p:nvPr/>
            </p:nvSpPr>
            <p:spPr>
              <a:xfrm>
                <a:off x="6598608" y="14964835"/>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Calculate NDVI and NDWI indices (QGIS)</a:t>
                </a:r>
              </a:p>
            </p:txBody>
          </p:sp>
          <p:sp>
            <p:nvSpPr>
              <p:cNvPr id="73" name="Rounded Rectangle 72"/>
              <p:cNvSpPr/>
              <p:nvPr/>
            </p:nvSpPr>
            <p:spPr>
              <a:xfrm>
                <a:off x="6598608" y="17729799"/>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Create land cover  vector layers (ArcGIS)</a:t>
                </a:r>
              </a:p>
            </p:txBody>
          </p:sp>
          <p:sp>
            <p:nvSpPr>
              <p:cNvPr id="74" name="Rounded Rectangle 73"/>
              <p:cNvSpPr/>
              <p:nvPr/>
            </p:nvSpPr>
            <p:spPr>
              <a:xfrm>
                <a:off x="6598608" y="13582353"/>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Classify land cover </a:t>
                </a:r>
                <a:r>
                  <a:rPr lang="en-US" sz="2000" b="1" dirty="0" smtClean="0">
                    <a:effectLst>
                      <a:outerShdw blurRad="38100" dist="38100" dir="2700000" algn="tl">
                        <a:srgbClr val="000000">
                          <a:alpha val="43137"/>
                        </a:srgbClr>
                      </a:outerShdw>
                    </a:effectLst>
                  </a:rPr>
                  <a:t>types</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ENVI)</a:t>
                </a:r>
              </a:p>
            </p:txBody>
          </p:sp>
          <p:cxnSp>
            <p:nvCxnSpPr>
              <p:cNvPr id="75" name="Straight Arrow Connector 74"/>
              <p:cNvCxnSpPr>
                <a:endCxn id="74" idx="1"/>
              </p:cNvCxnSpPr>
              <p:nvPr/>
            </p:nvCxnSpPr>
            <p:spPr>
              <a:xfrm>
                <a:off x="5200993" y="14153853"/>
                <a:ext cx="1397615"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93" idx="3"/>
                <a:endCxn id="72" idx="1"/>
              </p:cNvCxnSpPr>
              <p:nvPr/>
            </p:nvCxnSpPr>
            <p:spPr>
              <a:xfrm>
                <a:off x="5200991" y="15528177"/>
                <a:ext cx="1397617" cy="815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95" idx="3"/>
                <a:endCxn id="73" idx="1"/>
              </p:cNvCxnSpPr>
              <p:nvPr/>
            </p:nvCxnSpPr>
            <p:spPr>
              <a:xfrm>
                <a:off x="5200991" y="16914738"/>
                <a:ext cx="1397617" cy="138656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93" idx="3"/>
                <a:endCxn id="71" idx="1"/>
              </p:cNvCxnSpPr>
              <p:nvPr/>
            </p:nvCxnSpPr>
            <p:spPr>
              <a:xfrm>
                <a:off x="5200991" y="15528177"/>
                <a:ext cx="1397617" cy="139064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12123726" y="17729798"/>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Graphics for the Amigos’ website and brochures</a:t>
                </a:r>
              </a:p>
            </p:txBody>
          </p:sp>
          <p:cxnSp>
            <p:nvCxnSpPr>
              <p:cNvPr id="80" name="Straight Arrow Connector 79"/>
              <p:cNvCxnSpPr>
                <a:stCxn id="74" idx="3"/>
                <a:endCxn id="84" idx="1"/>
              </p:cNvCxnSpPr>
              <p:nvPr/>
            </p:nvCxnSpPr>
            <p:spPr>
              <a:xfrm flipV="1">
                <a:off x="10713408" y="14141616"/>
                <a:ext cx="1397618" cy="1223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3"/>
                <a:endCxn id="90" idx="1"/>
              </p:cNvCxnSpPr>
              <p:nvPr/>
            </p:nvCxnSpPr>
            <p:spPr>
              <a:xfrm flipV="1">
                <a:off x="10713408" y="15528177"/>
                <a:ext cx="1410318" cy="815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3"/>
                <a:endCxn id="85" idx="1"/>
              </p:cNvCxnSpPr>
              <p:nvPr/>
            </p:nvCxnSpPr>
            <p:spPr>
              <a:xfrm flipV="1">
                <a:off x="10713408" y="16914738"/>
                <a:ext cx="1410318" cy="138656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9" idx="2"/>
                <a:endCxn id="79" idx="2"/>
              </p:cNvCxnSpPr>
              <p:nvPr/>
            </p:nvCxnSpPr>
            <p:spPr>
              <a:xfrm rot="5400000" flipH="1" flipV="1">
                <a:off x="8662357" y="13354031"/>
                <a:ext cx="1" cy="11037536"/>
              </a:xfrm>
              <a:prstGeom prst="bentConnector3">
                <a:avLst>
                  <a:gd name="adj1" fmla="val -228600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12111026" y="13570116"/>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Land cover classification</a:t>
                </a:r>
              </a:p>
            </p:txBody>
          </p:sp>
          <p:sp>
            <p:nvSpPr>
              <p:cNvPr id="85" name="Rounded Rectangle 84"/>
              <p:cNvSpPr/>
              <p:nvPr/>
            </p:nvSpPr>
            <p:spPr>
              <a:xfrm>
                <a:off x="12123726" y="16343238"/>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Land cover maps and statistics</a:t>
                </a:r>
              </a:p>
            </p:txBody>
          </p:sp>
          <p:cxnSp>
            <p:nvCxnSpPr>
              <p:cNvPr id="86" name="Elbow Connector 85"/>
              <p:cNvCxnSpPr>
                <a:stCxn id="84" idx="3"/>
                <a:endCxn id="79" idx="3"/>
              </p:cNvCxnSpPr>
              <p:nvPr/>
            </p:nvCxnSpPr>
            <p:spPr>
              <a:xfrm>
                <a:off x="16225826" y="14141616"/>
                <a:ext cx="12700" cy="4159682"/>
              </a:xfrm>
              <a:prstGeom prst="bentConnector3">
                <a:avLst>
                  <a:gd name="adj1" fmla="val 1900000"/>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84" idx="3"/>
                <a:endCxn id="85" idx="3"/>
              </p:cNvCxnSpPr>
              <p:nvPr/>
            </p:nvCxnSpPr>
            <p:spPr>
              <a:xfrm>
                <a:off x="16225826" y="14141616"/>
                <a:ext cx="12700" cy="2773122"/>
              </a:xfrm>
              <a:prstGeom prst="bentConnector3">
                <a:avLst>
                  <a:gd name="adj1" fmla="val 1900000"/>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12123726" y="14956677"/>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Index and index change maps</a:t>
                </a:r>
              </a:p>
            </p:txBody>
          </p:sp>
          <p:cxnSp>
            <p:nvCxnSpPr>
              <p:cNvPr id="91" name="Straight Arrow Connector 90"/>
              <p:cNvCxnSpPr>
                <a:stCxn id="71" idx="3"/>
                <a:endCxn id="79" idx="1"/>
              </p:cNvCxnSpPr>
              <p:nvPr/>
            </p:nvCxnSpPr>
            <p:spPr>
              <a:xfrm>
                <a:off x="10713408" y="16918817"/>
                <a:ext cx="1410318" cy="138248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1086191" y="14956677"/>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Landsat </a:t>
                </a:r>
                <a:r>
                  <a:rPr lang="en-US" sz="2000" b="1" dirty="0" smtClean="0">
                    <a:effectLst>
                      <a:outerShdw blurRad="38100" dist="38100" dir="2700000" algn="tl">
                        <a:srgbClr val="000000">
                          <a:alpha val="43137"/>
                        </a:srgbClr>
                      </a:outerShdw>
                    </a:effectLst>
                  </a:rPr>
                  <a:t>Imagery</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2002, 2015) </a:t>
                </a:r>
              </a:p>
            </p:txBody>
          </p:sp>
          <p:sp>
            <p:nvSpPr>
              <p:cNvPr id="94" name="Rounded Rectangle 93"/>
              <p:cNvSpPr/>
              <p:nvPr/>
            </p:nvSpPr>
            <p:spPr>
              <a:xfrm>
                <a:off x="1086191" y="13570116"/>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AVIRIS  </a:t>
                </a:r>
                <a:r>
                  <a:rPr lang="en-US" sz="2000" b="1" dirty="0" smtClean="0">
                    <a:effectLst>
                      <a:outerShdw blurRad="38100" dist="38100" dir="2700000" algn="tl">
                        <a:srgbClr val="000000">
                          <a:alpha val="43137"/>
                        </a:srgbClr>
                      </a:outerShdw>
                    </a:effectLst>
                  </a:rPr>
                  <a:t>Imagery</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2015)</a:t>
                </a:r>
              </a:p>
            </p:txBody>
          </p:sp>
          <p:sp>
            <p:nvSpPr>
              <p:cNvPr id="95" name="Rounded Rectangle 94"/>
              <p:cNvSpPr/>
              <p:nvPr/>
            </p:nvSpPr>
            <p:spPr>
              <a:xfrm>
                <a:off x="1086191" y="16343238"/>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USDA NAIP and USGS Imagery </a:t>
                </a:r>
              </a:p>
              <a:p>
                <a:pPr algn="ctr"/>
                <a:r>
                  <a:rPr lang="en-US" sz="2000" b="1" dirty="0">
                    <a:effectLst>
                      <a:outerShdw blurRad="38100" dist="38100" dir="2700000" algn="tl">
                        <a:srgbClr val="000000">
                          <a:alpha val="43137"/>
                        </a:srgbClr>
                      </a:outerShdw>
                    </a:effectLst>
                  </a:rPr>
                  <a:t>(2003, 2005, 2014) </a:t>
                </a:r>
              </a:p>
            </p:txBody>
          </p:sp>
        </p:grpSp>
        <p:sp>
          <p:nvSpPr>
            <p:cNvPr id="96" name="Rounded Rectangle 95"/>
            <p:cNvSpPr/>
            <p:nvPr/>
          </p:nvSpPr>
          <p:spPr>
            <a:xfrm>
              <a:off x="1086193"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Acquire</a:t>
              </a:r>
              <a:endParaRPr lang="en-US" sz="2800" b="1" dirty="0">
                <a:solidFill>
                  <a:srgbClr val="000000"/>
                </a:solidFill>
              </a:endParaRPr>
            </a:p>
          </p:txBody>
        </p:sp>
        <p:sp>
          <p:nvSpPr>
            <p:cNvPr id="98" name="Rounded Rectangle 97"/>
            <p:cNvSpPr/>
            <p:nvPr/>
          </p:nvSpPr>
          <p:spPr>
            <a:xfrm>
              <a:off x="6598608"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Analyze</a:t>
              </a:r>
              <a:endParaRPr lang="en-US" sz="2800" b="1" dirty="0">
                <a:solidFill>
                  <a:srgbClr val="000000"/>
                </a:solidFill>
              </a:endParaRPr>
            </a:p>
          </p:txBody>
        </p:sp>
        <p:sp>
          <p:nvSpPr>
            <p:cNvPr id="99" name="Rounded Rectangle 98"/>
            <p:cNvSpPr/>
            <p:nvPr/>
          </p:nvSpPr>
          <p:spPr>
            <a:xfrm>
              <a:off x="12111026"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Produce</a:t>
              </a:r>
              <a:endParaRPr lang="en-US" sz="2800" b="1" dirty="0">
                <a:solidFill>
                  <a:srgbClr val="000000"/>
                </a:solidFill>
              </a:endParaRPr>
            </a:p>
          </p:txBody>
        </p:sp>
      </p:grpSp>
      <p:sp>
        <p:nvSpPr>
          <p:cNvPr id="140" name="TextBox 139"/>
          <p:cNvSpPr txBox="1"/>
          <p:nvPr/>
        </p:nvSpPr>
        <p:spPr>
          <a:xfrm>
            <a:off x="3037855" y="6198514"/>
            <a:ext cx="3180859" cy="400110"/>
          </a:xfrm>
          <a:prstGeom prst="rect">
            <a:avLst/>
          </a:prstGeom>
          <a:noFill/>
        </p:spPr>
        <p:txBody>
          <a:bodyPr wrap="square" rtlCol="0">
            <a:spAutoFit/>
          </a:bodyPr>
          <a:lstStyle/>
          <a:p>
            <a:pPr algn="ctr"/>
            <a:r>
              <a:rPr lang="en-US" sz="2000" b="1" dirty="0">
                <a:solidFill>
                  <a:schemeClr val="bg1"/>
                </a:solidFill>
              </a:rPr>
              <a:t>ER-2 AVIRIS</a:t>
            </a:r>
          </a:p>
        </p:txBody>
      </p:sp>
      <p:grpSp>
        <p:nvGrpSpPr>
          <p:cNvPr id="136" name="Group 135"/>
          <p:cNvGrpSpPr/>
          <p:nvPr/>
        </p:nvGrpSpPr>
        <p:grpSpPr>
          <a:xfrm>
            <a:off x="17568697" y="20184805"/>
            <a:ext cx="7974861" cy="3060397"/>
            <a:chOff x="18085538" y="20295321"/>
            <a:chExt cx="8278270" cy="3176832"/>
          </a:xfrm>
        </p:grpSpPr>
        <p:pic>
          <p:nvPicPr>
            <p:cNvPr id="36" name="Shape 40"/>
            <p:cNvPicPr preferRelativeResize="0"/>
            <p:nvPr/>
          </p:nvPicPr>
          <p:blipFill>
            <a:blip r:embed="rId3">
              <a:alphaModFix/>
            </a:blip>
            <a:stretch>
              <a:fillRect/>
            </a:stretch>
          </p:blipFill>
          <p:spPr>
            <a:xfrm>
              <a:off x="20813076" y="20295321"/>
              <a:ext cx="2320559" cy="2486001"/>
            </a:xfrm>
            <a:prstGeom prst="rect">
              <a:avLst/>
            </a:prstGeom>
            <a:noFill/>
            <a:ln>
              <a:noFill/>
            </a:ln>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8995" y="20311862"/>
              <a:ext cx="2326073" cy="2452918"/>
            </a:xfrm>
            <a:prstGeom prst="rect">
              <a:avLst/>
            </a:prstGeom>
          </p:spPr>
        </p:pic>
        <p:sp>
          <p:nvSpPr>
            <p:cNvPr id="41" name="TextBox 40"/>
            <p:cNvSpPr txBox="1"/>
            <p:nvPr/>
          </p:nvSpPr>
          <p:spPr>
            <a:xfrm>
              <a:off x="18085538" y="22911501"/>
              <a:ext cx="2612986" cy="507831"/>
            </a:xfrm>
            <a:prstGeom prst="rect">
              <a:avLst/>
            </a:prstGeom>
            <a:noFill/>
          </p:spPr>
          <p:txBody>
            <a:bodyPr wrap="square" rtlCol="0">
              <a:spAutoFit/>
            </a:bodyPr>
            <a:lstStyle/>
            <a:p>
              <a:pPr algn="ctr"/>
              <a:r>
                <a:rPr lang="en-US" sz="2700" dirty="0" smtClean="0"/>
                <a:t>Landsat 7 ETM+</a:t>
              </a:r>
              <a:endParaRPr lang="en-US" sz="2700" dirty="0"/>
            </a:p>
          </p:txBody>
        </p:sp>
        <p:sp>
          <p:nvSpPr>
            <p:cNvPr id="42" name="TextBox 41"/>
            <p:cNvSpPr txBox="1"/>
            <p:nvPr/>
          </p:nvSpPr>
          <p:spPr>
            <a:xfrm>
              <a:off x="20940765" y="22964322"/>
              <a:ext cx="2299673" cy="507831"/>
            </a:xfrm>
            <a:prstGeom prst="rect">
              <a:avLst/>
            </a:prstGeom>
            <a:noFill/>
          </p:spPr>
          <p:txBody>
            <a:bodyPr wrap="square" rtlCol="0">
              <a:spAutoFit/>
            </a:bodyPr>
            <a:lstStyle/>
            <a:p>
              <a:pPr algn="ctr"/>
              <a:r>
                <a:rPr lang="en-US" sz="2700" dirty="0" smtClean="0"/>
                <a:t>Landsat 8 OLI</a:t>
              </a:r>
              <a:endParaRPr lang="en-US" sz="2700" dirty="0"/>
            </a:p>
          </p:txBody>
        </p:sp>
        <p:pic>
          <p:nvPicPr>
            <p:cNvPr id="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6498">
              <a:off x="23365018" y="20759521"/>
              <a:ext cx="2998790" cy="16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TextBox 140"/>
            <p:cNvSpPr txBox="1"/>
            <p:nvPr/>
          </p:nvSpPr>
          <p:spPr>
            <a:xfrm>
              <a:off x="23714576" y="22911501"/>
              <a:ext cx="2299673" cy="507831"/>
            </a:xfrm>
            <a:prstGeom prst="rect">
              <a:avLst/>
            </a:prstGeom>
            <a:noFill/>
          </p:spPr>
          <p:txBody>
            <a:bodyPr wrap="square" rtlCol="0">
              <a:spAutoFit/>
            </a:bodyPr>
            <a:lstStyle/>
            <a:p>
              <a:pPr algn="ctr"/>
              <a:r>
                <a:rPr lang="en-US" sz="2700" dirty="0" smtClean="0"/>
                <a:t>ER-2 AVIRIS</a:t>
              </a:r>
              <a:endParaRPr lang="en-US" sz="2700" dirty="0"/>
            </a:p>
          </p:txBody>
        </p:sp>
      </p:grpSp>
      <p:sp>
        <p:nvSpPr>
          <p:cNvPr id="13" name="TextBox 12"/>
          <p:cNvSpPr txBox="1"/>
          <p:nvPr/>
        </p:nvSpPr>
        <p:spPr>
          <a:xfrm>
            <a:off x="17373808" y="11433061"/>
            <a:ext cx="7894074" cy="601918"/>
          </a:xfrm>
          <a:prstGeom prst="rect">
            <a:avLst/>
          </a:prstGeom>
        </p:spPr>
        <p:txBody>
          <a:bodyPr numCol="1" spcCol="640080"/>
          <a:lstStyle>
            <a:defPPr>
              <a:defRPr lang="en-US"/>
            </a:defPPr>
            <a:lvl1pPr indent="0" defTabSz="2743200">
              <a:lnSpc>
                <a:spcPct val="100000"/>
              </a:lnSpc>
              <a:spcBef>
                <a:spcPts val="0"/>
              </a:spcBef>
              <a:buFont typeface="Arial" panose="020B0604020202020204" pitchFamily="34" charset="0"/>
              <a:buNone/>
              <a:defRPr sz="2700" baseline="0">
                <a:solidFill>
                  <a:schemeClr val="tx1"/>
                </a:solidFill>
              </a:defRPr>
            </a:lvl1pPr>
            <a:lvl2pPr marL="2057400" indent="-685800" defTabSz="2743200">
              <a:lnSpc>
                <a:spcPct val="90000"/>
              </a:lnSpc>
              <a:spcBef>
                <a:spcPts val="1500"/>
              </a:spcBef>
              <a:buFont typeface="Arial" panose="020B0604020202020204" pitchFamily="34" charset="0"/>
              <a:buChar char="•"/>
              <a:defRPr sz="2700">
                <a:solidFill>
                  <a:schemeClr val="tx1"/>
                </a:solidFill>
              </a:defRPr>
            </a:lvl2pPr>
            <a:lvl3pPr marL="3429000" indent="-685800" defTabSz="2743200">
              <a:lnSpc>
                <a:spcPct val="90000"/>
              </a:lnSpc>
              <a:spcBef>
                <a:spcPts val="1500"/>
              </a:spcBef>
              <a:buFont typeface="Arial" panose="020B0604020202020204" pitchFamily="34" charset="0"/>
              <a:buChar char="•"/>
              <a:defRPr sz="2700">
                <a:solidFill>
                  <a:schemeClr val="tx1"/>
                </a:solidFill>
              </a:defRPr>
            </a:lvl3pPr>
            <a:lvl4pPr marL="4800600" indent="-685800" defTabSz="2743200">
              <a:lnSpc>
                <a:spcPct val="90000"/>
              </a:lnSpc>
              <a:spcBef>
                <a:spcPts val="1500"/>
              </a:spcBef>
              <a:buFont typeface="Arial" panose="020B0604020202020204" pitchFamily="34" charset="0"/>
              <a:buChar char="•"/>
              <a:defRPr sz="2700">
                <a:solidFill>
                  <a:schemeClr val="tx1"/>
                </a:solidFill>
              </a:defRPr>
            </a:lvl4pPr>
            <a:lvl5pPr marL="6172200" indent="-685800" defTabSz="2743200">
              <a:lnSpc>
                <a:spcPct val="90000"/>
              </a:lnSpc>
              <a:spcBef>
                <a:spcPts val="1500"/>
              </a:spcBef>
              <a:buFont typeface="Arial" panose="020B0604020202020204" pitchFamily="34" charset="0"/>
              <a:buChar char="•"/>
              <a:defRPr sz="2700">
                <a:solidFill>
                  <a:schemeClr val="tx1"/>
                </a:solidFill>
              </a:defRPr>
            </a:lvl5pPr>
            <a:lvl6pPr marL="7543800" indent="-685800" defTabSz="2743200">
              <a:lnSpc>
                <a:spcPct val="90000"/>
              </a:lnSpc>
              <a:spcBef>
                <a:spcPts val="1500"/>
              </a:spcBef>
              <a:buFont typeface="Arial" panose="020B0604020202020204" pitchFamily="34" charset="0"/>
              <a:buChar char="•"/>
              <a:defRPr sz="5400">
                <a:solidFill>
                  <a:schemeClr val="tx1"/>
                </a:solidFill>
              </a:defRPr>
            </a:lvl6pPr>
            <a:lvl7pPr marL="8915400" indent="-685800" defTabSz="2743200">
              <a:lnSpc>
                <a:spcPct val="90000"/>
              </a:lnSpc>
              <a:spcBef>
                <a:spcPts val="1500"/>
              </a:spcBef>
              <a:buFont typeface="Arial" panose="020B0604020202020204" pitchFamily="34" charset="0"/>
              <a:buChar char="•"/>
              <a:defRPr sz="5400">
                <a:solidFill>
                  <a:schemeClr val="tx1"/>
                </a:solidFill>
              </a:defRPr>
            </a:lvl7pPr>
            <a:lvl8pPr marL="10287000" indent="-685800" defTabSz="2743200">
              <a:lnSpc>
                <a:spcPct val="90000"/>
              </a:lnSpc>
              <a:spcBef>
                <a:spcPts val="1500"/>
              </a:spcBef>
              <a:buFont typeface="Arial" panose="020B0604020202020204" pitchFamily="34" charset="0"/>
              <a:buChar char="•"/>
              <a:defRPr sz="5400">
                <a:solidFill>
                  <a:schemeClr val="tx1"/>
                </a:solidFill>
              </a:defRPr>
            </a:lvl8pPr>
            <a:lvl9pPr marL="11658600" indent="-685800" defTabSz="2743200">
              <a:lnSpc>
                <a:spcPct val="90000"/>
              </a:lnSpc>
              <a:spcBef>
                <a:spcPts val="1500"/>
              </a:spcBef>
              <a:buFont typeface="Arial" panose="020B0604020202020204" pitchFamily="34" charset="0"/>
              <a:buChar char="•"/>
              <a:defRPr sz="5400">
                <a:solidFill>
                  <a:schemeClr val="tx1"/>
                </a:solidFill>
              </a:defRPr>
            </a:lvl9pPr>
          </a:lstStyle>
          <a:p>
            <a:r>
              <a:rPr lang="en-US" dirty="0" err="1"/>
              <a:t>Bolsa</a:t>
            </a:r>
            <a:r>
              <a:rPr lang="en-US" dirty="0"/>
              <a:t> </a:t>
            </a:r>
            <a:r>
              <a:rPr lang="en-US" dirty="0" err="1"/>
              <a:t>Chica</a:t>
            </a:r>
            <a:r>
              <a:rPr lang="en-US" dirty="0"/>
              <a:t> Ecological </a:t>
            </a:r>
            <a:r>
              <a:rPr lang="en-US" dirty="0" smtClean="0"/>
              <a:t>Reserve, Huntington </a:t>
            </a:r>
            <a:r>
              <a:rPr lang="en-US" dirty="0"/>
              <a:t>Beach CA</a:t>
            </a:r>
          </a:p>
        </p:txBody>
      </p:sp>
      <p:grpSp>
        <p:nvGrpSpPr>
          <p:cNvPr id="3" name="Group 2"/>
          <p:cNvGrpSpPr/>
          <p:nvPr/>
        </p:nvGrpSpPr>
        <p:grpSpPr>
          <a:xfrm>
            <a:off x="17373807" y="11964414"/>
            <a:ext cx="7841703" cy="6786596"/>
            <a:chOff x="17890648" y="12361984"/>
            <a:chExt cx="7841703" cy="6786596"/>
          </a:xfrm>
        </p:grpSpPr>
        <p:grpSp>
          <p:nvGrpSpPr>
            <p:cNvPr id="38" name="Group 37"/>
            <p:cNvGrpSpPr/>
            <p:nvPr/>
          </p:nvGrpSpPr>
          <p:grpSpPr>
            <a:xfrm>
              <a:off x="17890648" y="12361984"/>
              <a:ext cx="7841703" cy="6786596"/>
              <a:chOff x="17890648" y="11928276"/>
              <a:chExt cx="7841703" cy="6786596"/>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0648" y="11928276"/>
                <a:ext cx="7841703" cy="678659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58695" y="12004131"/>
                <a:ext cx="2017776" cy="202082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37056" y="17896302"/>
                <a:ext cx="336797" cy="615526"/>
              </a:xfrm>
              <a:prstGeom prst="rect">
                <a:avLst/>
              </a:prstGeom>
            </p:spPr>
          </p:pic>
        </p:grpSp>
        <p:sp>
          <p:nvSpPr>
            <p:cNvPr id="14" name="TextBox 13"/>
            <p:cNvSpPr txBox="1"/>
            <p:nvPr/>
          </p:nvSpPr>
          <p:spPr>
            <a:xfrm>
              <a:off x="24142352" y="13100516"/>
              <a:ext cx="1076445" cy="238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b="0" dirty="0">
                  <a:latin typeface="+mj-lt"/>
                </a:rPr>
                <a:t>Study Area</a:t>
              </a:r>
            </a:p>
          </p:txBody>
        </p:sp>
        <p:cxnSp>
          <p:nvCxnSpPr>
            <p:cNvPr id="17" name="Straight Arrow Connector 16"/>
            <p:cNvCxnSpPr/>
            <p:nvPr/>
          </p:nvCxnSpPr>
          <p:spPr>
            <a:xfrm>
              <a:off x="24665589" y="13339375"/>
              <a:ext cx="2" cy="31876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914400" y="19853357"/>
            <a:ext cx="7549354" cy="3781449"/>
            <a:chOff x="0" y="1138899"/>
            <a:chExt cx="9144000" cy="4580202"/>
          </a:xfrm>
        </p:grpSpPr>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38899"/>
              <a:ext cx="9144000" cy="4580202"/>
            </a:xfrm>
            <a:prstGeom prst="rect">
              <a:avLst/>
            </a:prstGeom>
          </p:spPr>
        </p:pic>
        <p:pic>
          <p:nvPicPr>
            <p:cNvPr id="108" name="Picture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714" y="5094011"/>
              <a:ext cx="647700" cy="492873"/>
            </a:xfrm>
            <a:prstGeom prst="rect">
              <a:avLst/>
            </a:prstGeom>
          </p:spPr>
        </p:pic>
        <p:pic>
          <p:nvPicPr>
            <p:cNvPr id="109" name="Picture 10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2244" y="5094011"/>
              <a:ext cx="647700" cy="492873"/>
            </a:xfrm>
            <a:prstGeom prst="rect">
              <a:avLst/>
            </a:prstGeom>
          </p:spPr>
        </p:pic>
        <p:pic>
          <p:nvPicPr>
            <p:cNvPr id="110" name="Picture 10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5955" y="5162256"/>
              <a:ext cx="327660" cy="464820"/>
            </a:xfrm>
            <a:prstGeom prst="rect">
              <a:avLst/>
            </a:prstGeom>
          </p:spPr>
        </p:pic>
        <p:pic>
          <p:nvPicPr>
            <p:cNvPr id="111" name="Picture 1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4340" y="5162256"/>
              <a:ext cx="327660" cy="464820"/>
            </a:xfrm>
            <a:prstGeom prst="rect">
              <a:avLst/>
            </a:prstGeom>
          </p:spPr>
        </p:pic>
        <p:pic>
          <p:nvPicPr>
            <p:cNvPr id="112" name="Picture 1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642" y="1338307"/>
              <a:ext cx="3698170" cy="216382"/>
            </a:xfrm>
            <a:prstGeom prst="rect">
              <a:avLst/>
            </a:prstGeom>
          </p:spPr>
        </p:pic>
        <p:pic>
          <p:nvPicPr>
            <p:cNvPr id="113" name="Picture 1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8015" y="1359080"/>
              <a:ext cx="3747700" cy="194931"/>
            </a:xfrm>
            <a:prstGeom prst="rect">
              <a:avLst/>
            </a:prstGeom>
          </p:spPr>
        </p:pic>
      </p:grpSp>
      <p:grpSp>
        <p:nvGrpSpPr>
          <p:cNvPr id="114" name="Group 113"/>
          <p:cNvGrpSpPr/>
          <p:nvPr/>
        </p:nvGrpSpPr>
        <p:grpSpPr>
          <a:xfrm>
            <a:off x="8606387" y="19853357"/>
            <a:ext cx="7566393" cy="3781450"/>
            <a:chOff x="0" y="1135241"/>
            <a:chExt cx="9144000" cy="4587517"/>
          </a:xfrm>
        </p:grpSpPr>
        <p:pic>
          <p:nvPicPr>
            <p:cNvPr id="115" name="Picture 1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135241"/>
              <a:ext cx="9144000" cy="4587517"/>
            </a:xfrm>
            <a:prstGeom prst="rect">
              <a:avLst/>
            </a:prstGeom>
          </p:spPr>
        </p:pic>
        <p:pic>
          <p:nvPicPr>
            <p:cNvPr id="116" name="Pictur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8714" y="5107870"/>
              <a:ext cx="647700" cy="541020"/>
            </a:xfrm>
            <a:prstGeom prst="rect">
              <a:avLst/>
            </a:prstGeom>
          </p:spPr>
        </p:pic>
        <p:pic>
          <p:nvPicPr>
            <p:cNvPr id="117" name="Picture 1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62291" y="5097822"/>
              <a:ext cx="647700" cy="541020"/>
            </a:xfrm>
            <a:prstGeom prst="rect">
              <a:avLst/>
            </a:prstGeom>
          </p:spPr>
        </p:pic>
        <p:pic>
          <p:nvPicPr>
            <p:cNvPr id="118" name="Picture 1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4388" y="5176533"/>
              <a:ext cx="327660" cy="464820"/>
            </a:xfrm>
            <a:prstGeom prst="rect">
              <a:avLst/>
            </a:prstGeom>
          </p:spPr>
        </p:pic>
        <p:pic>
          <p:nvPicPr>
            <p:cNvPr id="119" name="Picture 1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2680" y="5176533"/>
              <a:ext cx="327660" cy="464820"/>
            </a:xfrm>
            <a:prstGeom prst="rect">
              <a:avLst/>
            </a:prstGeom>
          </p:spPr>
        </p:pic>
        <p:pic>
          <p:nvPicPr>
            <p:cNvPr id="120" name="Picture 1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3421" y="1242061"/>
              <a:ext cx="3880967" cy="234374"/>
            </a:xfrm>
            <a:prstGeom prst="rect">
              <a:avLst/>
            </a:prstGeom>
          </p:spPr>
        </p:pic>
        <p:pic>
          <p:nvPicPr>
            <p:cNvPr id="121" name="Picture 1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92435" y="1269694"/>
              <a:ext cx="4100355" cy="206741"/>
            </a:xfrm>
            <a:prstGeom prst="rect">
              <a:avLst/>
            </a:prstGeom>
          </p:spPr>
        </p:pic>
      </p:grpSp>
      <p:grpSp>
        <p:nvGrpSpPr>
          <p:cNvPr id="124" name="Group 123"/>
          <p:cNvGrpSpPr/>
          <p:nvPr/>
        </p:nvGrpSpPr>
        <p:grpSpPr>
          <a:xfrm>
            <a:off x="914399" y="24135294"/>
            <a:ext cx="7520916" cy="3767215"/>
            <a:chOff x="0" y="1138892"/>
            <a:chExt cx="9144000" cy="4580215"/>
          </a:xfrm>
        </p:grpSpPr>
        <p:pic>
          <p:nvPicPr>
            <p:cNvPr id="125" name="Picture 1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1138892"/>
              <a:ext cx="9144000" cy="4580215"/>
            </a:xfrm>
            <a:prstGeom prst="rect">
              <a:avLst/>
            </a:prstGeom>
          </p:spPr>
        </p:pic>
        <p:pic>
          <p:nvPicPr>
            <p:cNvPr id="126" name="Picture 1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1546" y="4227927"/>
              <a:ext cx="1485900" cy="1356360"/>
            </a:xfrm>
            <a:prstGeom prst="rect">
              <a:avLst/>
            </a:prstGeom>
          </p:spPr>
        </p:pic>
        <p:pic>
          <p:nvPicPr>
            <p:cNvPr id="127" name="Picture 1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175" y="4227927"/>
              <a:ext cx="1485900" cy="1356360"/>
            </a:xfrm>
            <a:prstGeom prst="rect">
              <a:avLst/>
            </a:prstGeom>
          </p:spPr>
        </p:pic>
        <p:pic>
          <p:nvPicPr>
            <p:cNvPr id="128" name="Picture 1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4388" y="5169707"/>
              <a:ext cx="327660" cy="464820"/>
            </a:xfrm>
            <a:prstGeom prst="rect">
              <a:avLst/>
            </a:prstGeom>
          </p:spPr>
        </p:pic>
        <p:pic>
          <p:nvPicPr>
            <p:cNvPr id="129" name="Picture 1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9171" y="5169707"/>
              <a:ext cx="327660" cy="464820"/>
            </a:xfrm>
            <a:prstGeom prst="rect">
              <a:avLst/>
            </a:prstGeom>
          </p:spPr>
        </p:pic>
        <p:pic>
          <p:nvPicPr>
            <p:cNvPr id="130" name="Picture 1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7665" y="1238501"/>
              <a:ext cx="4317643" cy="214037"/>
            </a:xfrm>
            <a:prstGeom prst="rect">
              <a:avLst/>
            </a:prstGeom>
          </p:spPr>
        </p:pic>
        <p:pic>
          <p:nvPicPr>
            <p:cNvPr id="131" name="Picture 1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12358" y="1228453"/>
              <a:ext cx="4474473" cy="224085"/>
            </a:xfrm>
            <a:prstGeom prst="rect">
              <a:avLst/>
            </a:prstGeom>
          </p:spPr>
        </p:pic>
      </p:grpSp>
      <p:grpSp>
        <p:nvGrpSpPr>
          <p:cNvPr id="132" name="Group 131"/>
          <p:cNvGrpSpPr/>
          <p:nvPr/>
        </p:nvGrpSpPr>
        <p:grpSpPr>
          <a:xfrm>
            <a:off x="8606200" y="24110646"/>
            <a:ext cx="7513903" cy="3745702"/>
            <a:chOff x="0" y="1149845"/>
            <a:chExt cx="9144000" cy="4558309"/>
          </a:xfrm>
        </p:grpSpPr>
        <p:pic>
          <p:nvPicPr>
            <p:cNvPr id="133" name="Picture 1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1149845"/>
              <a:ext cx="9144000" cy="4558309"/>
            </a:xfrm>
            <a:prstGeom prst="rect">
              <a:avLst/>
            </a:prstGeom>
          </p:spPr>
        </p:pic>
        <p:pic>
          <p:nvPicPr>
            <p:cNvPr id="134" name="Picture 13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7712" y="5029912"/>
              <a:ext cx="891540" cy="556260"/>
            </a:xfrm>
            <a:prstGeom prst="rect">
              <a:avLst/>
            </a:prstGeom>
          </p:spPr>
        </p:pic>
        <p:pic>
          <p:nvPicPr>
            <p:cNvPr id="137" name="Picture 13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26288" y="5029912"/>
              <a:ext cx="899160" cy="556260"/>
            </a:xfrm>
            <a:prstGeom prst="rect">
              <a:avLst/>
            </a:prstGeom>
          </p:spPr>
        </p:pic>
        <p:pic>
          <p:nvPicPr>
            <p:cNvPr id="138" name="Picture 13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0576" y="1224643"/>
              <a:ext cx="4401179" cy="219328"/>
            </a:xfrm>
            <a:prstGeom prst="rect">
              <a:avLst/>
            </a:prstGeom>
          </p:spPr>
        </p:pic>
        <p:pic>
          <p:nvPicPr>
            <p:cNvPr id="142" name="Picture 1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626829" y="1194075"/>
              <a:ext cx="4446831" cy="230907"/>
            </a:xfrm>
            <a:prstGeom prst="rect">
              <a:avLst/>
            </a:prstGeom>
          </p:spPr>
        </p:pic>
        <p:pic>
          <p:nvPicPr>
            <p:cNvPr id="143" name="Picture 1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8975" y="5183046"/>
              <a:ext cx="327660" cy="464820"/>
            </a:xfrm>
            <a:prstGeom prst="rect">
              <a:avLst/>
            </a:prstGeom>
          </p:spPr>
        </p:pic>
        <p:pic>
          <p:nvPicPr>
            <p:cNvPr id="144" name="Picture 1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2116" y="5183046"/>
              <a:ext cx="327660" cy="464820"/>
            </a:xfrm>
            <a:prstGeom prst="rect">
              <a:avLst/>
            </a:prstGeom>
          </p:spPr>
        </p:pic>
      </p:grpSp>
      <p:pic>
        <p:nvPicPr>
          <p:cNvPr id="145" name="Picture 14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46311" y="28349393"/>
            <a:ext cx="9825849" cy="2257855"/>
          </a:xfrm>
          <a:prstGeom prst="rect">
            <a:avLst/>
          </a:prstGeom>
        </p:spPr>
      </p:pic>
      <p:sp>
        <p:nvSpPr>
          <p:cNvPr id="146" name="Text Placeholder 16"/>
          <p:cNvSpPr txBox="1">
            <a:spLocks/>
          </p:cNvSpPr>
          <p:nvPr/>
        </p:nvSpPr>
        <p:spPr>
          <a:xfrm>
            <a:off x="1304085" y="23628666"/>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Normalized Difference Water Index (NDWI) Maps, 2002 and 2015</a:t>
            </a:r>
          </a:p>
        </p:txBody>
      </p:sp>
      <p:sp>
        <p:nvSpPr>
          <p:cNvPr id="147" name="Text Placeholder 16"/>
          <p:cNvSpPr txBox="1">
            <a:spLocks/>
          </p:cNvSpPr>
          <p:nvPr/>
        </p:nvSpPr>
        <p:spPr>
          <a:xfrm>
            <a:off x="9018811" y="23628666"/>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Normalized Difference Vegetation Index (NDVI) Maps, 2002 and 2015</a:t>
            </a:r>
          </a:p>
        </p:txBody>
      </p:sp>
      <p:sp>
        <p:nvSpPr>
          <p:cNvPr id="148" name="Text Placeholder 16"/>
          <p:cNvSpPr txBox="1">
            <a:spLocks/>
          </p:cNvSpPr>
          <p:nvPr/>
        </p:nvSpPr>
        <p:spPr>
          <a:xfrm>
            <a:off x="1304085" y="27920574"/>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Land Cover Categorization Maps, 2002 and 2015</a:t>
            </a:r>
          </a:p>
        </p:txBody>
      </p:sp>
      <p:sp>
        <p:nvSpPr>
          <p:cNvPr id="149" name="Text Placeholder 16"/>
          <p:cNvSpPr txBox="1">
            <a:spLocks/>
          </p:cNvSpPr>
          <p:nvPr/>
        </p:nvSpPr>
        <p:spPr>
          <a:xfrm>
            <a:off x="9004405" y="27920574"/>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Change in NDWI and NDVI from 2002 to 2015</a:t>
            </a:r>
          </a:p>
        </p:txBody>
      </p:sp>
      <p:sp>
        <p:nvSpPr>
          <p:cNvPr id="150" name="Text Placeholder 16"/>
          <p:cNvSpPr txBox="1">
            <a:spLocks/>
          </p:cNvSpPr>
          <p:nvPr/>
        </p:nvSpPr>
        <p:spPr>
          <a:xfrm>
            <a:off x="5188463" y="30551913"/>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Land Cover Change Statistics from 2002 to 2015</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2023</TotalTime>
  <Words>725</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129</cp:revision>
  <dcterms:created xsi:type="dcterms:W3CDTF">2015-06-02T14:58:58Z</dcterms:created>
  <dcterms:modified xsi:type="dcterms:W3CDTF">2016-04-08T14:32:43Z</dcterms:modified>
</cp:coreProperties>
</file>