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3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4.xml" ContentType="application/vnd.openxmlformats-officedocument.presentationml.notesSlide+xml"/>
  <Override PartName="/ppt/comments/comment4.xml" ContentType="application/vnd.openxmlformats-officedocument.presentationml.comments+xml"/>
  <Override PartName="/ppt/notesSlides/notesSlide5.xml" ContentType="application/vnd.openxmlformats-officedocument.presentationml.notesSlide+xml"/>
  <Override PartName="/ppt/comments/comment5.xml" ContentType="application/vnd.openxmlformats-officedocument.presentationml.comments+xml"/>
  <Override PartName="/ppt/notesSlides/notesSlide6.xml" ContentType="application/vnd.openxmlformats-officedocument.presentationml.notesSlide+xml"/>
  <Override PartName="/ppt/comments/comment6.xml" ContentType="application/vnd.openxmlformats-officedocument.presentationml.comments+xml"/>
  <Override PartName="/ppt/notesSlides/notesSlide7.xml" ContentType="application/vnd.openxmlformats-officedocument.presentationml.notesSlide+xml"/>
  <Override PartName="/ppt/comments/comment7.xml" ContentType="application/vnd.openxmlformats-officedocument.presentationml.comments+xml"/>
  <Override PartName="/ppt/notesSlides/notesSlide8.xml" ContentType="application/vnd.openxmlformats-officedocument.presentationml.notesSlide+xml"/>
  <Override PartName="/ppt/comments/comment8.xml" ContentType="application/vnd.openxmlformats-officedocument.presentationml.comment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omments/comment9.xml" ContentType="application/vnd.openxmlformats-officedocument.presentationml.comment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75" r:id="rId2"/>
    <p:sldId id="285" r:id="rId3"/>
    <p:sldId id="286" r:id="rId4"/>
    <p:sldId id="296" r:id="rId5"/>
    <p:sldId id="287" r:id="rId6"/>
    <p:sldId id="288" r:id="rId7"/>
    <p:sldId id="289" r:id="rId8"/>
    <p:sldId id="295" r:id="rId9"/>
    <p:sldId id="290" r:id="rId10"/>
    <p:sldId id="292" r:id="rId11"/>
    <p:sldId id="293" r:id="rId12"/>
    <p:sldId id="294" r:id="rId13"/>
    <p:sldId id="291" r:id="rId14"/>
    <p:sldId id="282" r:id="rId15"/>
    <p:sldId id="283" r:id="rId16"/>
    <p:sldId id="297" r:id="rId17"/>
    <p:sldId id="298" r:id="rId18"/>
    <p:sldId id="302" r:id="rId19"/>
    <p:sldId id="299" r:id="rId20"/>
    <p:sldId id="301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2184">
          <p15:clr>
            <a:srgbClr val="A4A3A4"/>
          </p15:clr>
        </p15:guide>
        <p15:guide id="4" orient="horz" pos="290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slik, Emily A. (ARC-SGE)[SCIENCE SYSTEMS AND APPLICATIONS, INC]" initials="KEA(SAAI" lastIdx="13" clrIdx="0">
    <p:extLst/>
  </p:cmAuthor>
  <p:cmAuthor id="2" name="anguyen7" initials="a" lastIdx="5" clrIdx="1"/>
  <p:cmAuthor id="3" name="Amberle Keith" initials="AK" lastIdx="17" clrIdx="2"/>
  <p:cmAuthor id="4" name="Orne, Tiffani N. (LARC-E3)[SSAI DEVELOP]" initials="OTN(D" lastIdx="10" clrIdx="3">
    <p:extLst>
      <p:ext uri="{19B8F6BF-5375-455C-9EA6-DF929625EA0E}">
        <p15:presenceInfo xmlns:p15="http://schemas.microsoft.com/office/powerpoint/2012/main" userId="S-1-5-21-330711430-3775241029-4075259233-55560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9A149"/>
    <a:srgbClr val="333333"/>
    <a:srgbClr val="F4901A"/>
    <a:srgbClr val="FFFFF5"/>
    <a:srgbClr val="FFFFF3"/>
    <a:srgbClr val="DC7D0A"/>
    <a:srgbClr val="DE8E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27" autoAdjust="0"/>
    <p:restoredTop sz="89029" autoAdjust="0"/>
  </p:normalViewPr>
  <p:slideViewPr>
    <p:cSldViewPr snapToGrid="0">
      <p:cViewPr varScale="1">
        <p:scale>
          <a:sx n="100" d="100"/>
          <a:sy n="100" d="100"/>
        </p:scale>
        <p:origin x="960" y="102"/>
      </p:cViewPr>
      <p:guideLst>
        <p:guide orient="horz" pos="2160"/>
        <p:guide pos="2880"/>
        <p:guide orient="horz" pos="2184"/>
        <p:guide orient="horz" pos="2907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74" d="100"/>
          <a:sy n="74" d="100"/>
        </p:scale>
        <p:origin x="768" y="91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15-07-04T14:11:02.742" idx="1">
    <p:pos x="1000" y="1988"/>
    <p:text>This should be italicized.</p:text>
  </p:cm>
  <p:cm authorId="4" dt="2015-07-21T19:57:06.072" idx="2">
    <p:pos x="1000" y="2084"/>
    <p:text>I made this change</p:text>
    <p:extLst>
      <p:ext uri="{C676402C-5697-4E1C-873F-D02D1690AC5C}">
        <p15:threadingInfo xmlns:p15="http://schemas.microsoft.com/office/powerpoint/2012/main" timeZoneBias="240">
          <p15:parentCm authorId="3" idx="1"/>
        </p15:threadingInfo>
      </p:ext>
    </p:extLst>
  </p:cm>
  <p:cm authorId="3" dt="2015-07-04T14:22:14.075" idx="14">
    <p:pos x="10" y="10"/>
    <p:text>Please be sure to have complete speaker notes for the final draft for all slides. Hypothetically, a person who was not on the team should be able to use the speaker notes to be able to present this project.</p:text>
  </p:cm>
  <p:cm authorId="4" dt="2015-07-21T19:56:08.405" idx="1">
    <p:pos x="5105" y="2166"/>
    <p:text>I changed the sizing of these boxes so there is a larger distiction between the sizes of the short and long titles</p:text>
    <p:extLst>
      <p:ext uri="{C676402C-5697-4E1C-873F-D02D1690AC5C}">
        <p15:threadingInfo xmlns:p15="http://schemas.microsoft.com/office/powerpoint/2012/main" timeZoneBias="240"/>
      </p:ext>
    </p:extLst>
  </p:cm>
  <p:cm authorId="4" dt="2015-07-21T19:57:19.722" idx="3">
    <p:pos x="2286" y="3564"/>
    <p:text>Please use the format from the template</p:text>
    <p:extLst>
      <p:ext uri="{C676402C-5697-4E1C-873F-D02D1690AC5C}">
        <p15:threadingInfo xmlns:p15="http://schemas.microsoft.com/office/powerpoint/2012/main" timeZoneBias="240"/>
      </p:ext>
    </p:extLst>
  </p:cm>
  <p:cm authorId="4" dt="2015-07-21T19:58:12.636" idx="5">
    <p:pos x="106" y="106"/>
    <p:text>Please remember that all font should be at least 20 pt.</p:text>
    <p:extLst>
      <p:ext uri="{C676402C-5697-4E1C-873F-D02D1690AC5C}">
        <p15:threadingInfo xmlns:p15="http://schemas.microsoft.com/office/powerpoint/2012/main" timeZoneBias="24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15-07-04T14:11:32.223" idx="2">
    <p:pos x="76" y="1121"/>
    <p:text>Please doublecheck the bullet format here against the template's.</p:text>
  </p:cm>
  <p:cm authorId="3" dt="2015-07-04T14:12:10.649" idx="3">
    <p:pos x="3268" y="2738"/>
    <p:text>Consider making the legend larger so that it can be read more easily.</p:text>
  </p:cm>
  <p:cm authorId="3" dt="2015-07-04T14:14:10.118" idx="4">
    <p:pos x="2219" y="807"/>
    <p:text>Consider making these bullets brief and placing most of the text in the speaker notes. This will help reduce the amount of text on the slide.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4" dt="2015-07-21T19:58:03.815" idx="4">
    <p:pos x="270" y="1356"/>
    <p:text>bullet style</p:text>
    <p:extLst>
      <p:ext uri="{C676402C-5697-4E1C-873F-D02D1690AC5C}">
        <p15:threadingInfo xmlns:p15="http://schemas.microsoft.com/office/powerpoint/2012/main" timeZoneBias="24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4" dt="2015-07-21T19:58:59.493" idx="7">
    <p:pos x="2598" y="1038"/>
    <p:text>bullet style</p:text>
    <p:extLst>
      <p:ext uri="{C676402C-5697-4E1C-873F-D02D1690AC5C}">
        <p15:threadingInfo xmlns:p15="http://schemas.microsoft.com/office/powerpoint/2012/main" timeZoneBias="24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15-07-04T14:16:17.404" idx="6">
    <p:pos x="90" y="3180"/>
    <p:text>The legend should be separate from the image.</p:text>
  </p:cm>
  <p:cm authorId="3" dt="2015-07-04T14:16:46.469" idx="7">
    <p:pos x="3825" y="2424"/>
    <p:text>This image is a bit blurry. Is it possible to replace with a less blurry one?</p:tex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4" dt="2015-07-21T19:58:53.764" idx="6">
    <p:pos x="774" y="1368"/>
    <p:text>bullet style</p:text>
    <p:extLst>
      <p:ext uri="{C676402C-5697-4E1C-873F-D02D1690AC5C}">
        <p15:threadingInfo xmlns:p15="http://schemas.microsoft.com/office/powerpoint/2012/main" timeZoneBias="240"/>
      </p:ext>
    </p:extLs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15-07-04T14:18:14.256" idx="9">
    <p:pos x="1180" y="924"/>
    <p:text>These should be in century gothic.</p:text>
  </p:cm>
  <p:cm authorId="3" dt="2015-07-04T14:19:44.635" idx="10">
    <p:pos x="649" y="1396"/>
    <p:text>Images and text should not be saved together into an image; all text should be editable.</p:text>
  </p:cm>
  <p:cm authorId="4" dt="2015-07-21T20:00:19.771" idx="8">
    <p:pos x="649" y="1492"/>
    <p:text>Please add each piece directly into powerpoint seperately (arrows, images, boxes, text)</p:text>
    <p:extLst>
      <p:ext uri="{C676402C-5697-4E1C-873F-D02D1690AC5C}">
        <p15:threadingInfo xmlns:p15="http://schemas.microsoft.com/office/powerpoint/2012/main" timeZoneBias="240">
          <p15:parentCm authorId="3" idx="10"/>
        </p15:threadingInfo>
      </p:ext>
    </p:extLst>
  </p:cm>
  <p:cm authorId="3" dt="2015-07-04T14:20:17.946" idx="11">
    <p:pos x="2751" y="3118"/>
    <p:text>Consider making the arrows on the diagram thicker so that they can be more easily seen.</p:text>
  </p:cm>
  <p:cm authorId="3" dt="2015-07-04T14:21:29.658" idx="12">
    <p:pos x="1236" y="2560"/>
    <p:text>Please align the Fmack, reclassify... box and the Download Landsat Imagery... box.</p:text>
  </p:cm>
  <p:cm authorId="3" dt="2015-07-04T14:21:58.694" idx="13">
    <p:pos x="10" y="10"/>
    <p:text>Please be sure to have complete speaker notes here for the final draft.</p:text>
  </p:cm>
  <p:cm authorId="4" dt="2015-07-21T20:00:37.267" idx="9">
    <p:pos x="2052" y="306"/>
    <p:text>I made this box larger</p:text>
    <p:extLst>
      <p:ext uri="{C676402C-5697-4E1C-873F-D02D1690AC5C}">
        <p15:threadingInfo xmlns:p15="http://schemas.microsoft.com/office/powerpoint/2012/main" timeZoneBias="240"/>
      </p:ext>
    </p:extLst>
  </p:cm>
</p:cmLst>
</file>

<file path=ppt/comments/comment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15-07-04T14:22:34.341" idx="15">
    <p:pos x="1017" y="1985"/>
    <p:text>Consider making the arrows on the diagram thicker so that they can be more easily seen.</p:text>
  </p:cm>
  <p:cm authorId="3" dt="2015-07-04T14:22:53.903" idx="16">
    <p:pos x="2165" y="848"/>
    <p:text>These should be in century gothic.</p:text>
  </p:cm>
</p:cmLst>
</file>

<file path=ppt/comments/comment9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15-07-04T14:24:50.045" idx="17">
    <p:pos x="124" y="1155"/>
    <p:text>You may want to consider making the names here bold so that they are not lost among the other text. 
</p:text>
  </p:cm>
  <p:cm authorId="4" dt="2015-07-21T20:01:42.453" idx="10">
    <p:pos x="124" y="1251"/>
    <p:text>Also, I increased the size of all of these to the minimum 20 pt font. The may need to be re-spaced.</p:text>
    <p:extLst>
      <p:ext uri="{C676402C-5697-4E1C-873F-D02D1690AC5C}">
        <p15:threadingInfo xmlns:p15="http://schemas.microsoft.com/office/powerpoint/2012/main" timeZoneBias="240">
          <p15:parentCm authorId="3" idx="17"/>
        </p15:threadingInfo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B7D24-6C88-410E-ACB5-D95ED598E96E}" type="datetimeFigureOut">
              <a:rPr lang="en-US" smtClean="0"/>
              <a:t>7/21/2015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CE636-EDCB-4E8F-A496-90D3D4BBB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886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Please ignore the minor formatting issues as they will</a:t>
            </a:r>
            <a:r>
              <a:rPr lang="en-US" baseline="0" dirty="0" smtClean="0"/>
              <a:t> be fixed, i.e. the heading placement on each slide (should be the same)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E636-EDCB-4E8F-A496-90D3D4BBB61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5851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Will be edited with additional</a:t>
            </a:r>
            <a:r>
              <a:rPr lang="en-US" baseline="0" dirty="0" smtClean="0"/>
              <a:t> text and different imagery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E636-EDCB-4E8F-A496-90D3D4BBB61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676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Will be edited with additional</a:t>
            </a:r>
            <a:r>
              <a:rPr lang="en-US" baseline="0" dirty="0" smtClean="0"/>
              <a:t> text and different imagery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E636-EDCB-4E8F-A496-90D3D4BBB61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2891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Will be edited with additional</a:t>
            </a:r>
            <a:r>
              <a:rPr lang="en-US" baseline="0" dirty="0" smtClean="0"/>
              <a:t> text and different imagery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E636-EDCB-4E8F-A496-90D3D4BBB61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2757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Will be edited with additional</a:t>
            </a:r>
            <a:r>
              <a:rPr lang="en-US" baseline="0" dirty="0" smtClean="0"/>
              <a:t> text and different imagery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E636-EDCB-4E8F-A496-90D3D4BBB61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6249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Will be edited with additional</a:t>
            </a:r>
            <a:r>
              <a:rPr lang="en-US" baseline="0" dirty="0" smtClean="0"/>
              <a:t> text and different imagery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E636-EDCB-4E8F-A496-90D3D4BBB61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7310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Will be edited with additional</a:t>
            </a:r>
            <a:r>
              <a:rPr lang="en-US" baseline="0" dirty="0" smtClean="0"/>
              <a:t> text and different imagery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E636-EDCB-4E8F-A496-90D3D4BBB61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2101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Will be edited with additional</a:t>
            </a:r>
            <a:r>
              <a:rPr lang="en-US" baseline="0" dirty="0" smtClean="0"/>
              <a:t> text and different imagery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E636-EDCB-4E8F-A496-90D3D4BBB61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1848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Will be edited with additional</a:t>
            </a:r>
            <a:r>
              <a:rPr lang="en-US" baseline="0" dirty="0" smtClean="0"/>
              <a:t> text and different imagery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E636-EDCB-4E8F-A496-90D3D4BBB61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4973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Will be edited with additional</a:t>
            </a:r>
            <a:r>
              <a:rPr lang="en-US" baseline="0" dirty="0" smtClean="0"/>
              <a:t> text and different imagery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E636-EDCB-4E8F-A496-90D3D4BBB61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7213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900" u="sng" dirty="0" smtClean="0"/>
              <a:t>Sierra Nevada Ecosystem Services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900" dirty="0" smtClean="0"/>
              <a:t>Carbon sequestration, water filtration and purification, snowpack and snowmelt, etc..</a:t>
            </a:r>
          </a:p>
          <a:p>
            <a:endParaRPr lang="en-US" sz="1900" dirty="0" smtClean="0"/>
          </a:p>
          <a:p>
            <a:r>
              <a:rPr lang="en-US" sz="1900" u="sng" dirty="0" smtClean="0"/>
              <a:t>CA Water Resources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900" dirty="0" smtClean="0"/>
              <a:t>Snowpack is a crucial component of California water supply.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700" dirty="0" smtClean="0"/>
              <a:t>Adversely affected by climate change and other factors..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900" dirty="0" smtClean="0"/>
              <a:t>Management and fire suppression policies are increasing wildfire frequency and severity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900" dirty="0" smtClean="0"/>
              <a:t>Little data quantifying effects of wildfire severity on snowpack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700" dirty="0" smtClean="0"/>
              <a:t>How are ecosystem services and water resources affected?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E636-EDCB-4E8F-A496-90D3D4BBB61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6934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 smtClean="0"/>
              <a:t>A Qualitative Understanding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 smtClean="0"/>
              <a:t>Strict enforcement of 1930’s federal fire suppression policies </a:t>
            </a:r>
            <a:r>
              <a:rPr lang="en-US" dirty="0" smtClean="0">
                <a:sym typeface="Wingdings" panose="05000000000000000000" pitchFamily="2" charset="2"/>
              </a:rPr>
              <a:t> divergence from historical fire regimes  increase in fuel load/ vegetation density  increase wildfire frequency/ severity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 smtClean="0"/>
              <a:t>SN forest ecosystems adapted to and require low-moderate severity wildfire to remain healthy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 smtClean="0"/>
              <a:t>High-severity wildfire negatively impacts soil quality/ structure, aquatic ecosystems, stand structure, surface albedo</a:t>
            </a:r>
          </a:p>
          <a:p>
            <a:pPr marL="1028700" lvl="1" indent="-342900">
              <a:buFont typeface="Wingdings" panose="05000000000000000000" pitchFamily="2" charset="2"/>
              <a:buChar char="Ø"/>
            </a:pPr>
            <a:r>
              <a:rPr lang="en-US" sz="1800" dirty="0" smtClean="0"/>
              <a:t>Affect on water resources needs to be quantified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E636-EDCB-4E8F-A496-90D3D4BBB61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5296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Will be edited to add some kind of imagery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E636-EDCB-4E8F-A496-90D3D4BBB61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115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Confined</a:t>
            </a:r>
            <a:r>
              <a:rPr lang="en-US" baseline="0" dirty="0" smtClean="0"/>
              <a:t> to M261 watersheds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Elevation &gt; 1500 m and wilderness areas mask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Nine Wildfires: 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High: 2000 </a:t>
            </a:r>
            <a:r>
              <a:rPr lang="en-US" baseline="0" dirty="0" err="1" smtClean="0"/>
              <a:t>Manter</a:t>
            </a:r>
            <a:r>
              <a:rPr lang="en-US" baseline="0" dirty="0" smtClean="0"/>
              <a:t>, 1990A_Rock, 2007 Grouse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Moderate: 2004 </a:t>
            </a:r>
            <a:r>
              <a:rPr lang="en-US" baseline="0" dirty="0" err="1" smtClean="0"/>
              <a:t>Hetchy</a:t>
            </a:r>
            <a:r>
              <a:rPr lang="en-US" baseline="0" dirty="0" smtClean="0"/>
              <a:t>, 2009 Wildcat, 2000 </a:t>
            </a:r>
            <a:r>
              <a:rPr lang="en-US" baseline="0" dirty="0" err="1" smtClean="0"/>
              <a:t>Storrie</a:t>
            </a:r>
            <a:endParaRPr lang="en-US" baseline="0" dirty="0" smtClean="0"/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Low: 2005 </a:t>
            </a:r>
            <a:r>
              <a:rPr lang="en-US" baseline="0" dirty="0" err="1" smtClean="0"/>
              <a:t>Wapama</a:t>
            </a:r>
            <a:r>
              <a:rPr lang="en-US" baseline="0" dirty="0" smtClean="0"/>
              <a:t>, 2009 Fairfield, 1995 Castle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E636-EDCB-4E8F-A496-90D3D4BBB61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6673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200" dirty="0" smtClean="0">
                <a:latin typeface="Garamond" panose="02020404030301010803" pitchFamily="18" charset="0"/>
                <a:cs typeface="Arial" panose="020B0604020202020204" pitchFamily="34" charset="0"/>
              </a:rPr>
              <a:t>Use Landsat data to map snow and vegetation cover from 1984-2015 within the area of nine wildfires and quantify the effect of wildfire burn severity on snow cover.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200" dirty="0" smtClean="0">
                <a:latin typeface="Garamond" panose="02020404030301010803" pitchFamily="18" charset="0"/>
                <a:cs typeface="Arial" panose="020B0604020202020204" pitchFamily="34" charset="0"/>
              </a:rPr>
              <a:t>Quantify the effect of wildfire burn severity on land-surface temperature (LST), snow melt timing and snow water equivalent (SWE) using the California 2014 Basin Characterization Model (BCM).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200" dirty="0" smtClean="0">
                <a:latin typeface="Garamond" panose="02020404030301010803" pitchFamily="18" charset="0"/>
                <a:cs typeface="Arial" panose="020B0604020202020204" pitchFamily="34" charset="0"/>
              </a:rPr>
              <a:t>Conduct seasonal trend analysis to quantify changes in the seasonality of snow cover in relation to wildfire burn severity.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1200" dirty="0" smtClean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E636-EDCB-4E8F-A496-90D3D4BBB61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17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E636-EDCB-4E8F-A496-90D3D4BBB61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0435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Will be edited with </a:t>
            </a:r>
            <a:r>
              <a:rPr lang="en-US" baseline="0" dirty="0" smtClean="0"/>
              <a:t>different imagery for SRTM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E636-EDCB-4E8F-A496-90D3D4BBB61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3906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Will be edited with additional</a:t>
            </a:r>
            <a:r>
              <a:rPr lang="en-US" baseline="0" dirty="0" smtClean="0"/>
              <a:t> text and different imagery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E636-EDCB-4E8F-A496-90D3D4BBB61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161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ottom grey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pp area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96" y="5467376"/>
            <a:ext cx="1010529" cy="1010529"/>
          </a:xfrm>
          <a:prstGeom prst="rect">
            <a:avLst/>
          </a:prstGeom>
        </p:spPr>
      </p:pic>
      <p:sp>
        <p:nvSpPr>
          <p:cNvPr id="23" name="author 6"/>
          <p:cNvSpPr>
            <a:spLocks noGrp="1"/>
          </p:cNvSpPr>
          <p:nvPr>
            <p:ph type="body" sz="quarter" idx="16" hasCustomPrompt="1"/>
          </p:nvPr>
        </p:nvSpPr>
        <p:spPr>
          <a:xfrm>
            <a:off x="5660136" y="6153912"/>
            <a:ext cx="3182112" cy="369332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  <a:endParaRPr lang="en-US" dirty="0"/>
          </a:p>
        </p:txBody>
      </p:sp>
      <p:sp>
        <p:nvSpPr>
          <p:cNvPr id="22" name="author 5"/>
          <p:cNvSpPr>
            <a:spLocks noGrp="1"/>
          </p:cNvSpPr>
          <p:nvPr>
            <p:ph type="body" sz="quarter" idx="15" hasCustomPrompt="1"/>
          </p:nvPr>
        </p:nvSpPr>
        <p:spPr>
          <a:xfrm>
            <a:off x="5660136" y="5751576"/>
            <a:ext cx="3182112" cy="369332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  <a:endParaRPr lang="en-US" dirty="0"/>
          </a:p>
        </p:txBody>
      </p:sp>
      <p:sp>
        <p:nvSpPr>
          <p:cNvPr id="21" name="author 4"/>
          <p:cNvSpPr>
            <a:spLocks noGrp="1"/>
          </p:cNvSpPr>
          <p:nvPr>
            <p:ph type="body" sz="quarter" idx="14" hasCustomPrompt="1"/>
          </p:nvPr>
        </p:nvSpPr>
        <p:spPr>
          <a:xfrm>
            <a:off x="5663184" y="5358384"/>
            <a:ext cx="3182112" cy="369332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  <a:endParaRPr lang="en-US" dirty="0"/>
          </a:p>
        </p:txBody>
      </p:sp>
      <p:sp>
        <p:nvSpPr>
          <p:cNvPr id="20" name="author 3"/>
          <p:cNvSpPr>
            <a:spLocks noGrp="1"/>
          </p:cNvSpPr>
          <p:nvPr>
            <p:ph type="body" sz="quarter" idx="13" hasCustomPrompt="1"/>
          </p:nvPr>
        </p:nvSpPr>
        <p:spPr>
          <a:xfrm>
            <a:off x="2249424" y="6153912"/>
            <a:ext cx="3182112" cy="369332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  <a:endParaRPr lang="en-US" dirty="0"/>
          </a:p>
        </p:txBody>
      </p:sp>
      <p:sp>
        <p:nvSpPr>
          <p:cNvPr id="19" name="author 2"/>
          <p:cNvSpPr>
            <a:spLocks noGrp="1"/>
          </p:cNvSpPr>
          <p:nvPr>
            <p:ph type="body" sz="quarter" idx="12" hasCustomPrompt="1"/>
          </p:nvPr>
        </p:nvSpPr>
        <p:spPr>
          <a:xfrm>
            <a:off x="2249424" y="5751576"/>
            <a:ext cx="3182112" cy="369332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  <a:endParaRPr lang="en-US" dirty="0"/>
          </a:p>
        </p:txBody>
      </p:sp>
      <p:sp>
        <p:nvSpPr>
          <p:cNvPr id="17" name="author project lead"/>
          <p:cNvSpPr>
            <a:spLocks noGrp="1"/>
          </p:cNvSpPr>
          <p:nvPr>
            <p:ph type="body" sz="quarter" idx="11" hasCustomPrompt="1"/>
          </p:nvPr>
        </p:nvSpPr>
        <p:spPr>
          <a:xfrm>
            <a:off x="2249424" y="5358384"/>
            <a:ext cx="3182112" cy="369332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Author (Project Lead)</a:t>
            </a:r>
            <a:endParaRPr lang="en-US" dirty="0"/>
          </a:p>
        </p:txBody>
      </p:sp>
      <p:cxnSp>
        <p:nvCxnSpPr>
          <p:cNvPr id="13" name="author rule"/>
          <p:cNvCxnSpPr/>
          <p:nvPr userDrawn="1"/>
        </p:nvCxnSpPr>
        <p:spPr>
          <a:xfrm>
            <a:off x="228600" y="5168336"/>
            <a:ext cx="8686800" cy="0"/>
          </a:xfrm>
          <a:prstGeom prst="line">
            <a:avLst/>
          </a:prstGeom>
          <a:ln w="3175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ubtitle"/>
          <p:cNvSpPr>
            <a:spLocks noGrp="1"/>
          </p:cNvSpPr>
          <p:nvPr>
            <p:ph type="body" sz="quarter" idx="17" hasCustomPrompt="1"/>
          </p:nvPr>
        </p:nvSpPr>
        <p:spPr>
          <a:xfrm>
            <a:off x="1143000" y="4032504"/>
            <a:ext cx="6858000" cy="740664"/>
          </a:xfrm>
        </p:spPr>
        <p:txBody>
          <a:bodyPr>
            <a:normAutofit/>
          </a:bodyPr>
          <a:lstStyle>
            <a:lvl1pPr marL="0" indent="0" algn="ctr">
              <a:buNone/>
              <a:defRPr sz="2800" i="1" baseline="0"/>
            </a:lvl1pPr>
          </a:lstStyle>
          <a:p>
            <a:pPr lvl="0"/>
            <a:r>
              <a:rPr lang="en-US" dirty="0" smtClean="0"/>
              <a:t>Subtitle Here</a:t>
            </a:r>
            <a:endParaRPr lang="en-US" dirty="0"/>
          </a:p>
        </p:txBody>
      </p:sp>
      <p:sp>
        <p:nvSpPr>
          <p:cNvPr id="12" name="Project Title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1426464"/>
            <a:ext cx="7772400" cy="2432304"/>
          </a:xfrm>
        </p:spPr>
        <p:txBody>
          <a:bodyPr anchor="b">
            <a:normAutofit/>
          </a:bodyPr>
          <a:lstStyle>
            <a:lvl1pPr marL="0" indent="0" algn="ctr">
              <a:buNone/>
              <a:defRPr sz="80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Main Project Title Here</a:t>
            </a:r>
            <a:endParaRPr lang="en-US" dirty="0"/>
          </a:p>
        </p:txBody>
      </p:sp>
      <p:grpSp>
        <p:nvGrpSpPr>
          <p:cNvPr id="10" name="NASA logo configuration"/>
          <p:cNvGrpSpPr/>
          <p:nvPr userDrawn="1"/>
        </p:nvGrpSpPr>
        <p:grpSpPr>
          <a:xfrm>
            <a:off x="0" y="-44450"/>
            <a:ext cx="9144000" cy="1077912"/>
            <a:chOff x="0" y="-44450"/>
            <a:chExt cx="9144000" cy="1077912"/>
          </a:xfrm>
        </p:grpSpPr>
        <p:sp>
          <p:nvSpPr>
            <p:cNvPr id="7" name="top background"/>
            <p:cNvSpPr txBox="1"/>
            <p:nvPr userDrawn="1"/>
          </p:nvSpPr>
          <p:spPr>
            <a:xfrm>
              <a:off x="0" y="0"/>
              <a:ext cx="9144000" cy="97789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8" name="NASA text"/>
            <p:cNvSpPr txBox="1"/>
            <p:nvPr userDrawn="1"/>
          </p:nvSpPr>
          <p:spPr>
            <a:xfrm>
              <a:off x="153986" y="260350"/>
              <a:ext cx="2332036" cy="338136"/>
            </a:xfrm>
            <a:prstGeom prst="rect">
              <a:avLst/>
            </a:prstGeom>
            <a:noFill/>
            <a:ln>
              <a:noFill/>
            </a:ln>
          </p:spPr>
          <p:txBody>
            <a:bodyPr lIns="91375" tIns="45675" rIns="91375" bIns="4567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Questrial"/>
                <a:buNone/>
              </a:pPr>
              <a:endParaRPr sz="800" b="1" i="0" u="none" strike="noStrike" cap="none" baseline="0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Helvetica Neue"/>
                <a:buNone/>
              </a:pPr>
              <a:r>
                <a:rPr lang="en-US" sz="800" b="0" i="0" u="none" strike="noStrike" cap="none" baseline="0" dirty="0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National Aeronautics and Space Administration</a:t>
              </a:r>
            </a:p>
          </p:txBody>
        </p:sp>
        <p:pic>
          <p:nvPicPr>
            <p:cNvPr id="9" name="NASA logo"/>
            <p:cNvPicPr preferRelativeResize="0"/>
            <p:nvPr userDrawn="1"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124825" y="-44450"/>
              <a:ext cx="935037" cy="1077912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559693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wledgements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knowledgements Head"/>
          <p:cNvSpPr txBox="1"/>
          <p:nvPr userDrawn="1"/>
        </p:nvSpPr>
        <p:spPr>
          <a:xfrm>
            <a:off x="320041" y="242134"/>
            <a:ext cx="8503920" cy="70788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Acknowledgements</a:t>
            </a:r>
            <a:endParaRPr lang="en-US" sz="4000" b="1" dirty="0">
              <a:solidFill>
                <a:schemeClr val="bg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511296" y="1220919"/>
            <a:ext cx="5111496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Name, Affiliation</a:t>
            </a:r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511296" y="2369945"/>
            <a:ext cx="5111496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Name, Affiliation</a:t>
            </a:r>
          </a:p>
        </p:txBody>
      </p:sp>
      <p:sp>
        <p:nvSpPr>
          <p:cNvPr id="3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3511296" y="4118716"/>
            <a:ext cx="5111496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Name, Affiliation</a:t>
            </a:r>
          </a:p>
        </p:txBody>
      </p:sp>
      <p:sp>
        <p:nvSpPr>
          <p:cNvPr id="9" name="contract info"/>
          <p:cNvSpPr/>
          <p:nvPr userDrawn="1"/>
        </p:nvSpPr>
        <p:spPr>
          <a:xfrm>
            <a:off x="0" y="6579440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chemeClr val="dk1"/>
              </a:buClr>
              <a:buSzPct val="25000"/>
            </a:pPr>
            <a:r>
              <a:rPr lang="en-US" sz="1000" i="1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This material is based upon work supported by NASA </a:t>
            </a:r>
            <a:r>
              <a:rPr lang="en-US" sz="1000" i="1" baseline="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through contract </a:t>
            </a:r>
            <a:r>
              <a:rPr lang="en-US" sz="1000" i="1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NNL11AA00B and cooperative agreement NNX14AB60A.</a:t>
            </a:r>
          </a:p>
        </p:txBody>
      </p:sp>
    </p:spTree>
    <p:extLst>
      <p:ext uri="{BB962C8B-B14F-4D97-AF65-F5344CB8AC3E}">
        <p14:creationId xmlns:p14="http://schemas.microsoft.com/office/powerpoint/2010/main" val="3351812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wledgement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knowledgements Head"/>
          <p:cNvSpPr txBox="1"/>
          <p:nvPr userDrawn="1"/>
        </p:nvSpPr>
        <p:spPr>
          <a:xfrm>
            <a:off x="320041" y="242134"/>
            <a:ext cx="8503920" cy="70788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Acknowledgements</a:t>
            </a:r>
            <a:endParaRPr lang="en-US" sz="4000" b="1" dirty="0">
              <a:solidFill>
                <a:schemeClr val="bg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71208" y="1421134"/>
            <a:ext cx="8051583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Name, Affiliation</a:t>
            </a:r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71207" y="3011687"/>
            <a:ext cx="8051583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Name, Affiliation</a:t>
            </a:r>
          </a:p>
        </p:txBody>
      </p:sp>
      <p:sp>
        <p:nvSpPr>
          <p:cNvPr id="3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71208" y="4628567"/>
            <a:ext cx="8051582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Name, Affiliation</a:t>
            </a:r>
          </a:p>
        </p:txBody>
      </p:sp>
      <p:sp>
        <p:nvSpPr>
          <p:cNvPr id="9" name="contract info"/>
          <p:cNvSpPr/>
          <p:nvPr userDrawn="1"/>
        </p:nvSpPr>
        <p:spPr>
          <a:xfrm>
            <a:off x="0" y="6579440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chemeClr val="dk1"/>
              </a:buClr>
              <a:buSzPct val="25000"/>
            </a:pPr>
            <a:r>
              <a:rPr lang="en-US" sz="1000" i="1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This material is based upon work supported by NASA </a:t>
            </a:r>
            <a:r>
              <a:rPr lang="en-US" sz="1000" i="1" baseline="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through contract </a:t>
            </a:r>
            <a:r>
              <a:rPr lang="en-US" sz="1000" i="1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NNL11AA00B and cooperative agreement NNX14AB60A.</a:t>
            </a:r>
          </a:p>
        </p:txBody>
      </p:sp>
    </p:spTree>
    <p:extLst>
      <p:ext uri="{BB962C8B-B14F-4D97-AF65-F5344CB8AC3E}">
        <p14:creationId xmlns:p14="http://schemas.microsoft.com/office/powerpoint/2010/main" val="477340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ext,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521208" y="2130552"/>
            <a:ext cx="3593592" cy="3374136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Body Text Here</a:t>
            </a:r>
            <a:endParaRPr lang="en-US" dirty="0"/>
          </a:p>
        </p:txBody>
      </p:sp>
      <p:sp>
        <p:nvSpPr>
          <p:cNvPr id="10" name="Section Head"/>
          <p:cNvSpPr>
            <a:spLocks noGrp="1"/>
          </p:cNvSpPr>
          <p:nvPr>
            <p:ph type="body" sz="quarter" idx="10" hasCustomPrompt="1"/>
          </p:nvPr>
        </p:nvSpPr>
        <p:spPr>
          <a:xfrm>
            <a:off x="548640" y="640080"/>
            <a:ext cx="3566160" cy="1325880"/>
          </a:xfrm>
        </p:spPr>
        <p:txBody>
          <a:bodyPr anchor="b">
            <a:normAutofit/>
          </a:bodyPr>
          <a:lstStyle>
            <a:lvl1pPr marL="0" indent="0">
              <a:buNone/>
              <a:defRPr sz="40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z="4000" b="1" dirty="0" smtClean="0"/>
              <a:t>Section Header Here</a:t>
            </a:r>
            <a:endParaRPr lang="en-US" dirty="0"/>
          </a:p>
        </p:txBody>
      </p:sp>
      <p:sp>
        <p:nvSpPr>
          <p:cNvPr id="15" name="Imagery"/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0"/>
            <a:ext cx="4572000" cy="6858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17" name="Image Credit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0" y="6583680"/>
            <a:ext cx="1993392" cy="274320"/>
          </a:xfr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US" sz="1200" dirty="0" smtClean="0"/>
              <a:t>Image Credit: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328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text, 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5102352" y="2130552"/>
            <a:ext cx="3593592" cy="3374136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Body Text Here</a:t>
            </a:r>
            <a:endParaRPr lang="en-US" dirty="0"/>
          </a:p>
        </p:txBody>
      </p:sp>
      <p:sp>
        <p:nvSpPr>
          <p:cNvPr id="10" name="Section Head"/>
          <p:cNvSpPr>
            <a:spLocks noGrp="1"/>
          </p:cNvSpPr>
          <p:nvPr>
            <p:ph type="body" sz="quarter" idx="10" hasCustomPrompt="1"/>
          </p:nvPr>
        </p:nvSpPr>
        <p:spPr>
          <a:xfrm>
            <a:off x="5102352" y="640080"/>
            <a:ext cx="3566160" cy="1325880"/>
          </a:xfrm>
        </p:spPr>
        <p:txBody>
          <a:bodyPr anchor="b">
            <a:normAutofit/>
          </a:bodyPr>
          <a:lstStyle>
            <a:lvl1pPr marL="0" indent="0">
              <a:buNone/>
              <a:defRPr sz="40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z="4000" b="1" dirty="0" smtClean="0"/>
              <a:t>Section Header Here</a:t>
            </a:r>
            <a:endParaRPr lang="en-US" dirty="0"/>
          </a:p>
        </p:txBody>
      </p:sp>
      <p:sp>
        <p:nvSpPr>
          <p:cNvPr id="15" name="Imagery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4572000" cy="6858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17" name="Image Credit"/>
          <p:cNvSpPr>
            <a:spLocks noGrp="1"/>
          </p:cNvSpPr>
          <p:nvPr>
            <p:ph type="body" sz="quarter" idx="13" hasCustomPrompt="1"/>
          </p:nvPr>
        </p:nvSpPr>
        <p:spPr>
          <a:xfrm>
            <a:off x="2578608" y="6583680"/>
            <a:ext cx="1993392" cy="274320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/>
            </a:lvl1pPr>
          </a:lstStyle>
          <a:p>
            <a:pPr lvl="0"/>
            <a:r>
              <a:rPr lang="en-US" sz="1200" dirty="0" smtClean="0"/>
              <a:t>Image Credit: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239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text, Top imag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4581144" y="4123944"/>
            <a:ext cx="3977640" cy="1627632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Body Text Here</a:t>
            </a:r>
            <a:endParaRPr lang="en-US" dirty="0"/>
          </a:p>
        </p:txBody>
      </p:sp>
      <p:sp>
        <p:nvSpPr>
          <p:cNvPr id="3" name="Section Head"/>
          <p:cNvSpPr>
            <a:spLocks noGrp="1"/>
          </p:cNvSpPr>
          <p:nvPr>
            <p:ph type="body" sz="quarter" idx="14" hasCustomPrompt="1"/>
          </p:nvPr>
        </p:nvSpPr>
        <p:spPr>
          <a:xfrm>
            <a:off x="740664" y="4049486"/>
            <a:ext cx="3108960" cy="1830106"/>
          </a:xfrm>
        </p:spPr>
        <p:txBody>
          <a:bodyPr>
            <a:noAutofit/>
          </a:bodyPr>
          <a:lstStyle>
            <a:lvl1pPr marL="0" indent="0" algn="r">
              <a:buNone/>
              <a:defRPr sz="6000" b="1" baseline="0">
                <a:solidFill>
                  <a:schemeClr val="accent1"/>
                </a:solidFill>
              </a:defRPr>
            </a:lvl1pPr>
            <a:lvl2pPr>
              <a:defRPr sz="6000"/>
            </a:lvl2pPr>
            <a:lvl3pPr>
              <a:defRPr sz="6000"/>
            </a:lvl3pPr>
            <a:lvl4pPr>
              <a:defRPr sz="6000"/>
            </a:lvl4pPr>
            <a:lvl5pPr>
              <a:defRPr sz="6000"/>
            </a:lvl5pPr>
          </a:lstStyle>
          <a:p>
            <a:pPr lvl="0"/>
            <a:r>
              <a:rPr lang="en-US" dirty="0" smtClean="0"/>
              <a:t>Section Head</a:t>
            </a:r>
            <a:endParaRPr lang="en-US" dirty="0"/>
          </a:p>
        </p:txBody>
      </p:sp>
      <p:sp>
        <p:nvSpPr>
          <p:cNvPr id="15" name="Imagery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3429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17" name="Image Credit"/>
          <p:cNvSpPr>
            <a:spLocks noGrp="1"/>
          </p:cNvSpPr>
          <p:nvPr>
            <p:ph type="body" sz="quarter" idx="13" hasCustomPrompt="1"/>
          </p:nvPr>
        </p:nvSpPr>
        <p:spPr>
          <a:xfrm>
            <a:off x="6190488" y="3429000"/>
            <a:ext cx="2295144" cy="274320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1200" dirty="0" smtClean="0"/>
              <a:t>Image Credit: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170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text, Top imag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576072" y="4814316"/>
            <a:ext cx="7982712" cy="1444752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Body Text Here</a:t>
            </a:r>
            <a:endParaRPr lang="en-US" dirty="0"/>
          </a:p>
        </p:txBody>
      </p:sp>
      <p:sp>
        <p:nvSpPr>
          <p:cNvPr id="3" name="Section Head"/>
          <p:cNvSpPr>
            <a:spLocks noGrp="1"/>
          </p:cNvSpPr>
          <p:nvPr>
            <p:ph type="body" sz="quarter" idx="14" hasCustomPrompt="1"/>
          </p:nvPr>
        </p:nvSpPr>
        <p:spPr>
          <a:xfrm>
            <a:off x="576072" y="3954780"/>
            <a:ext cx="7982712" cy="704088"/>
          </a:xfrm>
        </p:spPr>
        <p:txBody>
          <a:bodyPr>
            <a:noAutofit/>
          </a:bodyPr>
          <a:lstStyle>
            <a:lvl1pPr marL="0" indent="0" algn="l">
              <a:buNone/>
              <a:defRPr sz="4000" b="1" baseline="0">
                <a:solidFill>
                  <a:schemeClr val="accent1"/>
                </a:solidFill>
              </a:defRPr>
            </a:lvl1pPr>
            <a:lvl2pPr>
              <a:defRPr sz="6000"/>
            </a:lvl2pPr>
            <a:lvl3pPr>
              <a:defRPr sz="6000"/>
            </a:lvl3pPr>
            <a:lvl4pPr>
              <a:defRPr sz="6000"/>
            </a:lvl4pPr>
            <a:lvl5pPr>
              <a:defRPr sz="6000"/>
            </a:lvl5pPr>
          </a:lstStyle>
          <a:p>
            <a:pPr lvl="0"/>
            <a:r>
              <a:rPr lang="en-US" dirty="0" smtClean="0"/>
              <a:t>Section Head</a:t>
            </a:r>
            <a:endParaRPr lang="en-US" dirty="0"/>
          </a:p>
        </p:txBody>
      </p:sp>
      <p:sp>
        <p:nvSpPr>
          <p:cNvPr id="15" name="Imagery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3429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9" name="Image Credit"/>
          <p:cNvSpPr>
            <a:spLocks noGrp="1"/>
          </p:cNvSpPr>
          <p:nvPr>
            <p:ph type="body" sz="quarter" idx="13" hasCustomPrompt="1"/>
          </p:nvPr>
        </p:nvSpPr>
        <p:spPr>
          <a:xfrm>
            <a:off x="6190488" y="3429000"/>
            <a:ext cx="2295144" cy="274320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1200" dirty="0" smtClean="0"/>
              <a:t>Image Credit: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433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text, Bottom imag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4581144" y="750018"/>
            <a:ext cx="3977640" cy="1627632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Body Text Here</a:t>
            </a:r>
            <a:endParaRPr lang="en-US" dirty="0"/>
          </a:p>
        </p:txBody>
      </p:sp>
      <p:sp>
        <p:nvSpPr>
          <p:cNvPr id="3" name="Section Head"/>
          <p:cNvSpPr>
            <a:spLocks noGrp="1"/>
          </p:cNvSpPr>
          <p:nvPr>
            <p:ph type="body" sz="quarter" idx="14" hasCustomPrompt="1"/>
          </p:nvPr>
        </p:nvSpPr>
        <p:spPr>
          <a:xfrm>
            <a:off x="740664" y="675560"/>
            <a:ext cx="3108960" cy="1830106"/>
          </a:xfrm>
        </p:spPr>
        <p:txBody>
          <a:bodyPr>
            <a:noAutofit/>
          </a:bodyPr>
          <a:lstStyle>
            <a:lvl1pPr marL="0" indent="0" algn="r">
              <a:buNone/>
              <a:defRPr sz="6000" b="1" baseline="0">
                <a:solidFill>
                  <a:schemeClr val="accent1"/>
                </a:solidFill>
              </a:defRPr>
            </a:lvl1pPr>
            <a:lvl2pPr>
              <a:defRPr sz="6000"/>
            </a:lvl2pPr>
            <a:lvl3pPr>
              <a:defRPr sz="6000"/>
            </a:lvl3pPr>
            <a:lvl4pPr>
              <a:defRPr sz="6000"/>
            </a:lvl4pPr>
            <a:lvl5pPr>
              <a:defRPr sz="6000"/>
            </a:lvl5pPr>
          </a:lstStyle>
          <a:p>
            <a:pPr lvl="0"/>
            <a:r>
              <a:rPr lang="en-US" dirty="0" smtClean="0"/>
              <a:t>Section Head</a:t>
            </a:r>
            <a:endParaRPr lang="en-US" dirty="0"/>
          </a:p>
        </p:txBody>
      </p:sp>
      <p:sp>
        <p:nvSpPr>
          <p:cNvPr id="15" name="Imagery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3429000"/>
            <a:ext cx="9144000" cy="3429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17" name="Image Credit"/>
          <p:cNvSpPr>
            <a:spLocks noGrp="1"/>
          </p:cNvSpPr>
          <p:nvPr>
            <p:ph type="body" sz="quarter" idx="13" hasCustomPrompt="1"/>
          </p:nvPr>
        </p:nvSpPr>
        <p:spPr>
          <a:xfrm>
            <a:off x="6190488" y="3154680"/>
            <a:ext cx="2295144" cy="274320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1200" dirty="0" smtClean="0"/>
              <a:t>Image Credit: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481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text, Bottom imag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576072" y="1438656"/>
            <a:ext cx="7982712" cy="1444752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Body Text Here</a:t>
            </a:r>
            <a:endParaRPr lang="en-US" dirty="0"/>
          </a:p>
        </p:txBody>
      </p:sp>
      <p:sp>
        <p:nvSpPr>
          <p:cNvPr id="3" name="Section Head"/>
          <p:cNvSpPr>
            <a:spLocks noGrp="1"/>
          </p:cNvSpPr>
          <p:nvPr>
            <p:ph type="body" sz="quarter" idx="14" hasCustomPrompt="1"/>
          </p:nvPr>
        </p:nvSpPr>
        <p:spPr>
          <a:xfrm>
            <a:off x="576072" y="579120"/>
            <a:ext cx="7982712" cy="704088"/>
          </a:xfrm>
        </p:spPr>
        <p:txBody>
          <a:bodyPr>
            <a:noAutofit/>
          </a:bodyPr>
          <a:lstStyle>
            <a:lvl1pPr marL="0" indent="0" algn="l">
              <a:buNone/>
              <a:defRPr sz="4000" b="1" baseline="0">
                <a:solidFill>
                  <a:schemeClr val="accent1"/>
                </a:solidFill>
              </a:defRPr>
            </a:lvl1pPr>
            <a:lvl2pPr>
              <a:defRPr sz="6000"/>
            </a:lvl2pPr>
            <a:lvl3pPr>
              <a:defRPr sz="6000"/>
            </a:lvl3pPr>
            <a:lvl4pPr>
              <a:defRPr sz="6000"/>
            </a:lvl4pPr>
            <a:lvl5pPr>
              <a:defRPr sz="6000"/>
            </a:lvl5pPr>
          </a:lstStyle>
          <a:p>
            <a:pPr lvl="0"/>
            <a:r>
              <a:rPr lang="en-US" dirty="0" smtClean="0"/>
              <a:t>Section Head</a:t>
            </a:r>
            <a:endParaRPr lang="en-US" dirty="0"/>
          </a:p>
        </p:txBody>
      </p:sp>
      <p:sp>
        <p:nvSpPr>
          <p:cNvPr id="15" name="Imagery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3429000"/>
            <a:ext cx="9144000" cy="3429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17" name="Image Credit"/>
          <p:cNvSpPr>
            <a:spLocks noGrp="1"/>
          </p:cNvSpPr>
          <p:nvPr>
            <p:ph type="body" sz="quarter" idx="13" hasCustomPrompt="1"/>
          </p:nvPr>
        </p:nvSpPr>
        <p:spPr>
          <a:xfrm>
            <a:off x="6190488" y="3154680"/>
            <a:ext cx="2295144" cy="274320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1200" dirty="0" smtClean="0"/>
              <a:t>Image Credit: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930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hasize acrony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749808" y="2255520"/>
            <a:ext cx="7653528" cy="3706368"/>
          </a:xfrm>
        </p:spPr>
        <p:txBody>
          <a:bodyPr>
            <a:normAutofit/>
          </a:bodyPr>
          <a:lstStyle>
            <a:lvl1pPr marL="0" indent="0" algn="ctr">
              <a:buNone/>
              <a:defRPr sz="6000" b="0" baseline="0"/>
            </a:lvl1pPr>
          </a:lstStyle>
          <a:p>
            <a:pPr lvl="0"/>
            <a:r>
              <a:rPr lang="en-US" dirty="0" smtClean="0"/>
              <a:t>Spell out the components</a:t>
            </a:r>
            <a:endParaRPr lang="en-US" dirty="0"/>
          </a:p>
        </p:txBody>
      </p:sp>
      <p:sp>
        <p:nvSpPr>
          <p:cNvPr id="3" name="Section Head"/>
          <p:cNvSpPr>
            <a:spLocks noGrp="1"/>
          </p:cNvSpPr>
          <p:nvPr>
            <p:ph type="body" sz="quarter" idx="14" hasCustomPrompt="1"/>
          </p:nvPr>
        </p:nvSpPr>
        <p:spPr>
          <a:xfrm>
            <a:off x="749808" y="779403"/>
            <a:ext cx="7653528" cy="1289304"/>
          </a:xfrm>
        </p:spPr>
        <p:txBody>
          <a:bodyPr>
            <a:noAutofit/>
          </a:bodyPr>
          <a:lstStyle>
            <a:lvl1pPr marL="0" indent="0" algn="ctr">
              <a:buNone/>
              <a:defRPr sz="9600" b="1" baseline="0">
                <a:solidFill>
                  <a:schemeClr val="accent1"/>
                </a:solidFill>
              </a:defRPr>
            </a:lvl1pPr>
            <a:lvl2pPr>
              <a:defRPr sz="6000"/>
            </a:lvl2pPr>
            <a:lvl3pPr>
              <a:defRPr sz="6000"/>
            </a:lvl3pPr>
            <a:lvl4pPr>
              <a:defRPr sz="6000"/>
            </a:lvl4pPr>
            <a:lvl5pPr>
              <a:defRPr sz="6000"/>
            </a:lvl5pPr>
          </a:lstStyle>
          <a:p>
            <a:pPr lvl="0"/>
            <a:r>
              <a:rPr lang="en-US" dirty="0" smtClean="0"/>
              <a:t>ACRONYM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651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hasize key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0" y="4709160"/>
            <a:ext cx="3950208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Point elaboration</a:t>
            </a:r>
            <a:endParaRPr lang="en-US" dirty="0"/>
          </a:p>
        </p:txBody>
      </p:sp>
      <p:sp>
        <p:nvSpPr>
          <p:cNvPr id="3" name="Section Head"/>
          <p:cNvSpPr>
            <a:spLocks noGrp="1"/>
          </p:cNvSpPr>
          <p:nvPr>
            <p:ph type="body" sz="quarter" idx="14" hasCustomPrompt="1"/>
          </p:nvPr>
        </p:nvSpPr>
        <p:spPr>
          <a:xfrm>
            <a:off x="320040" y="548640"/>
            <a:ext cx="8503920" cy="923544"/>
          </a:xfrm>
        </p:spPr>
        <p:txBody>
          <a:bodyPr anchor="b">
            <a:noAutofit/>
          </a:bodyPr>
          <a:lstStyle>
            <a:lvl1pPr marL="0" indent="0" algn="ctr">
              <a:buNone/>
              <a:defRPr sz="5400" b="1" baseline="0">
                <a:solidFill>
                  <a:schemeClr val="bg2">
                    <a:lumMod val="75000"/>
                  </a:schemeClr>
                </a:solidFill>
              </a:defRPr>
            </a:lvl1pPr>
            <a:lvl2pPr>
              <a:defRPr sz="6000"/>
            </a:lvl2pPr>
            <a:lvl3pPr>
              <a:defRPr sz="6000"/>
            </a:lvl3pPr>
            <a:lvl4pPr>
              <a:defRPr sz="6000"/>
            </a:lvl4pPr>
            <a:lvl5pPr>
              <a:defRPr sz="6000"/>
            </a:lvl5pPr>
          </a:lstStyle>
          <a:p>
            <a:pPr lvl="0"/>
            <a:r>
              <a:rPr lang="en-US" dirty="0" smtClean="0"/>
              <a:t>Section Head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94360" y="2115312"/>
            <a:ext cx="3566160" cy="768096"/>
          </a:xfrm>
        </p:spPr>
        <p:txBody>
          <a:bodyPr>
            <a:normAutofit/>
          </a:bodyPr>
          <a:lstStyle>
            <a:lvl1pPr marL="0" indent="0" algn="r">
              <a:buNone/>
              <a:defRPr sz="44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z="4400" dirty="0" smtClean="0"/>
              <a:t>Key Point 1</a:t>
            </a:r>
            <a:endParaRPr lang="en-US" dirty="0"/>
          </a:p>
        </p:txBody>
      </p:sp>
      <p:sp>
        <p:nvSpPr>
          <p:cNvPr id="10" name="Section Body Text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0" y="2103120"/>
            <a:ext cx="3950208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Point elaboration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594360" y="4721352"/>
            <a:ext cx="3566160" cy="768096"/>
          </a:xfrm>
        </p:spPr>
        <p:txBody>
          <a:bodyPr>
            <a:normAutofit/>
          </a:bodyPr>
          <a:lstStyle>
            <a:lvl1pPr marL="0" indent="0" algn="r">
              <a:buNone/>
              <a:defRPr sz="44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z="4400" dirty="0" smtClean="0"/>
              <a:t>Key Point 3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594360" y="3418332"/>
            <a:ext cx="3566160" cy="768096"/>
          </a:xfrm>
        </p:spPr>
        <p:txBody>
          <a:bodyPr>
            <a:normAutofit/>
          </a:bodyPr>
          <a:lstStyle>
            <a:lvl1pPr marL="0" indent="0" algn="r">
              <a:buNone/>
              <a:defRPr sz="44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z="4400" dirty="0" smtClean="0"/>
              <a:t>Key Point 2</a:t>
            </a:r>
            <a:endParaRPr lang="en-US" dirty="0"/>
          </a:p>
        </p:txBody>
      </p:sp>
      <p:sp>
        <p:nvSpPr>
          <p:cNvPr id="14" name="Section Body Text"/>
          <p:cNvSpPr>
            <a:spLocks noGrp="1"/>
          </p:cNvSpPr>
          <p:nvPr>
            <p:ph type="body" sz="quarter" idx="19" hasCustomPrompt="1"/>
          </p:nvPr>
        </p:nvSpPr>
        <p:spPr>
          <a:xfrm>
            <a:off x="4572000" y="3406140"/>
            <a:ext cx="3950208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Point elaboration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249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6C5E3-BCDC-405F-8F3C-092E69121BD4}" type="datetimeFigureOut">
              <a:rPr lang="en-US" smtClean="0"/>
              <a:t>7/21/2015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C0BE9-6F9F-4714-AB34-61ADAC463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544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7" r:id="rId5"/>
    <p:sldLayoutId id="2147483665" r:id="rId6"/>
    <p:sldLayoutId id="2147483666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3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5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comments" Target="../comments/comment7.xml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comments" Target="../comments/comment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5725" y="1238251"/>
            <a:ext cx="8763000" cy="2228850"/>
          </a:xfrm>
        </p:spPr>
        <p:txBody>
          <a:bodyPr>
            <a:normAutofit lnSpcReduction="10000"/>
          </a:bodyPr>
          <a:lstStyle/>
          <a:p>
            <a:pPr lvl="0">
              <a:buSzPct val="25000"/>
            </a:pPr>
            <a:r>
              <a:rPr lang="en-US" dirty="0" smtClean="0"/>
              <a:t>Sierra Nevada Water Resources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19075" y="5200650"/>
            <a:ext cx="8743949" cy="1495425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US" sz="2000" dirty="0"/>
              <a:t>Sean Cunningham </a:t>
            </a:r>
            <a:r>
              <a:rPr lang="en-US" sz="2000" dirty="0" smtClean="0"/>
              <a:t>(Project </a:t>
            </a:r>
            <a:r>
              <a:rPr lang="en-US" sz="2000" dirty="0"/>
              <a:t>Lead</a:t>
            </a:r>
            <a:r>
              <a:rPr lang="en-US" sz="2000" dirty="0" smtClean="0"/>
              <a:t>)</a:t>
            </a:r>
          </a:p>
          <a:p>
            <a:pPr algn="ctr"/>
            <a:r>
              <a:rPr lang="en-US" sz="2000" dirty="0" smtClean="0"/>
              <a:t>Justin Anzelc</a:t>
            </a:r>
          </a:p>
          <a:p>
            <a:pPr algn="ctr"/>
            <a:r>
              <a:rPr lang="en-US" sz="2000" dirty="0" smtClean="0"/>
              <a:t>Vishal Arya </a:t>
            </a:r>
          </a:p>
          <a:p>
            <a:pPr algn="ctr"/>
            <a:r>
              <a:rPr lang="en-US" sz="2000" dirty="0" smtClean="0"/>
              <a:t>Nolan Cate</a:t>
            </a:r>
          </a:p>
          <a:p>
            <a:pPr algn="ctr"/>
            <a:r>
              <a:rPr lang="en-US" sz="2000" dirty="0" smtClean="0"/>
              <a:t>Clayton </a:t>
            </a:r>
            <a:r>
              <a:rPr lang="en-US" sz="2000" dirty="0"/>
              <a:t>Sodergren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dirty="0"/>
          </a:p>
        </p:txBody>
      </p:sp>
      <p:sp>
        <p:nvSpPr>
          <p:cNvPr id="4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01513" y="3705225"/>
            <a:ext cx="8074324" cy="1123949"/>
          </a:xfrm>
        </p:spPr>
        <p:txBody>
          <a:bodyPr>
            <a:normAutofit fontScale="40000" lnSpcReduction="20000"/>
          </a:bodyPr>
          <a:lstStyle/>
          <a:p>
            <a:pPr lvl="0">
              <a:buSzPct val="25000"/>
            </a:pPr>
            <a:r>
              <a:rPr lang="en-US" b="0" i="1" dirty="0">
                <a:solidFill>
                  <a:schemeClr val="bg2">
                    <a:lumMod val="65000"/>
                  </a:schemeClr>
                </a:solidFill>
              </a:rPr>
              <a:t>A Quantitative Assessment of Wildfire Severity and its Effects on Snow Water Equivalent In the Sierra Nevada</a:t>
            </a:r>
            <a:endParaRPr lang="en-US" b="0" i="1" dirty="0">
              <a:solidFill>
                <a:schemeClr val="bg2">
                  <a:lumMod val="65000"/>
                </a:schemeClr>
              </a:solidFill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3971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32021" y="83236"/>
            <a:ext cx="6080760" cy="922020"/>
          </a:xfrm>
        </p:spPr>
        <p:txBody>
          <a:bodyPr>
            <a:normAutofit/>
          </a:bodyPr>
          <a:lstStyle/>
          <a:p>
            <a:r>
              <a:rPr lang="en-US" dirty="0" smtClean="0"/>
              <a:t>Methodology</a:t>
            </a:r>
          </a:p>
        </p:txBody>
      </p:sp>
      <p:pic>
        <p:nvPicPr>
          <p:cNvPr id="195" name="Picture 7" descr="C:\Users\varya1\Desktop\Fmas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325" y="1403558"/>
            <a:ext cx="4030073" cy="3682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6" name="TextBox 195"/>
          <p:cNvSpPr txBox="1"/>
          <p:nvPr/>
        </p:nvSpPr>
        <p:spPr>
          <a:xfrm>
            <a:off x="1185937" y="5502357"/>
            <a:ext cx="228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Landsat Image</a:t>
            </a:r>
            <a:endParaRPr lang="en-US" dirty="0"/>
          </a:p>
        </p:txBody>
      </p:sp>
      <p:sp>
        <p:nvSpPr>
          <p:cNvPr id="198" name="TextBox 197"/>
          <p:cNvSpPr txBox="1"/>
          <p:nvPr/>
        </p:nvSpPr>
        <p:spPr>
          <a:xfrm>
            <a:off x="5547209" y="5484652"/>
            <a:ext cx="228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Landsat </a:t>
            </a:r>
            <a:r>
              <a:rPr lang="en-US" dirty="0" err="1" smtClean="0"/>
              <a:t>Fmask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04" y="1403558"/>
            <a:ext cx="4161971" cy="370049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52712" y="6048570"/>
            <a:ext cx="5929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For presentation final Landsat images need to be from the same tile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2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32021" y="83236"/>
            <a:ext cx="6080760" cy="922020"/>
          </a:xfrm>
        </p:spPr>
        <p:txBody>
          <a:bodyPr>
            <a:normAutofit/>
          </a:bodyPr>
          <a:lstStyle/>
          <a:p>
            <a:r>
              <a:rPr lang="en-US" dirty="0" smtClean="0"/>
              <a:t>Methodology</a:t>
            </a:r>
          </a:p>
        </p:txBody>
      </p:sp>
      <p:sp>
        <p:nvSpPr>
          <p:cNvPr id="198" name="TextBox 197"/>
          <p:cNvSpPr txBox="1"/>
          <p:nvPr/>
        </p:nvSpPr>
        <p:spPr>
          <a:xfrm>
            <a:off x="5423384" y="2665252"/>
            <a:ext cx="2286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Landsat NDVI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Landsat NDSI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020" y="1403558"/>
            <a:ext cx="4161971" cy="3700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54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32021" y="83236"/>
            <a:ext cx="6080760" cy="922020"/>
          </a:xfrm>
        </p:spPr>
        <p:txBody>
          <a:bodyPr>
            <a:normAutofit/>
          </a:bodyPr>
          <a:lstStyle/>
          <a:p>
            <a:r>
              <a:rPr lang="en-US" dirty="0" smtClean="0"/>
              <a:t>Methodology</a:t>
            </a:r>
          </a:p>
        </p:txBody>
      </p:sp>
      <p:sp>
        <p:nvSpPr>
          <p:cNvPr id="198" name="TextBox 197"/>
          <p:cNvSpPr txBox="1"/>
          <p:nvPr/>
        </p:nvSpPr>
        <p:spPr>
          <a:xfrm>
            <a:off x="2162175" y="6189502"/>
            <a:ext cx="4838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BCM Land Surface Temperature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667" y="1005256"/>
            <a:ext cx="3662260" cy="5062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8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32021" y="83236"/>
            <a:ext cx="6080760" cy="922020"/>
          </a:xfrm>
        </p:spPr>
        <p:txBody>
          <a:bodyPr>
            <a:normAutofit/>
          </a:bodyPr>
          <a:lstStyle/>
          <a:p>
            <a:r>
              <a:rPr lang="en-US" dirty="0" smtClean="0"/>
              <a:t>Methodology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390264" y="1089503"/>
            <a:ext cx="8525628" cy="5244622"/>
            <a:chOff x="15035386" y="16719487"/>
            <a:chExt cx="8525628" cy="5244622"/>
          </a:xfrm>
        </p:grpSpPr>
        <p:sp>
          <p:nvSpPr>
            <p:cNvPr id="61" name="Rounded Rectangle 60"/>
            <p:cNvSpPr/>
            <p:nvPr/>
          </p:nvSpPr>
          <p:spPr>
            <a:xfrm>
              <a:off x="15035386" y="16980290"/>
              <a:ext cx="2278620" cy="762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Nine fires for study area</a:t>
              </a:r>
              <a:endParaRPr lang="en-US" dirty="0"/>
            </a:p>
          </p:txBody>
        </p:sp>
        <p:sp>
          <p:nvSpPr>
            <p:cNvPr id="63" name="Rounded Rectangle 62"/>
            <p:cNvSpPr/>
            <p:nvPr/>
          </p:nvSpPr>
          <p:spPr>
            <a:xfrm>
              <a:off x="15035386" y="18003129"/>
              <a:ext cx="2278620" cy="762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Seasonal </a:t>
              </a:r>
              <a:r>
                <a:rPr lang="en-US" dirty="0"/>
                <a:t>t</a:t>
              </a:r>
              <a:r>
                <a:rPr lang="en-US" dirty="0" smtClean="0"/>
                <a:t>rend </a:t>
              </a:r>
              <a:r>
                <a:rPr lang="en-US" dirty="0"/>
                <a:t>a</a:t>
              </a:r>
              <a:r>
                <a:rPr lang="en-US" dirty="0" smtClean="0"/>
                <a:t>nalysis</a:t>
              </a:r>
              <a:endParaRPr lang="en-US" dirty="0"/>
            </a:p>
          </p:txBody>
        </p:sp>
        <p:sp>
          <p:nvSpPr>
            <p:cNvPr id="65" name="Rounded Rectangle 64"/>
            <p:cNvSpPr/>
            <p:nvPr/>
          </p:nvSpPr>
          <p:spPr>
            <a:xfrm>
              <a:off x="17817523" y="16719487"/>
              <a:ext cx="5743491" cy="524462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Image Showing Results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5208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48640" y="640080"/>
            <a:ext cx="3566160" cy="742406"/>
          </a:xfrm>
        </p:spPr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82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48640" y="640080"/>
            <a:ext cx="3566160" cy="644434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84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48640" y="640080"/>
            <a:ext cx="7147560" cy="840377"/>
          </a:xfrm>
        </p:spPr>
        <p:txBody>
          <a:bodyPr/>
          <a:lstStyle/>
          <a:p>
            <a:r>
              <a:rPr lang="en-US" dirty="0" smtClean="0"/>
              <a:t>Uncertainties &amp; Limitations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6150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48640" y="640080"/>
            <a:ext cx="3566160" cy="818606"/>
          </a:xfrm>
        </p:spPr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6705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48640" y="640080"/>
            <a:ext cx="5155474" cy="63354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94359" y="1468180"/>
            <a:ext cx="2577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A</a:t>
            </a:r>
            <a:r>
              <a:rPr lang="en-US" sz="28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dvisors</a:t>
            </a:r>
            <a:endParaRPr lang="en-US" sz="2800" dirty="0" smtClean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4359" y="3075555"/>
            <a:ext cx="2577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Partners</a:t>
            </a:r>
            <a:endParaRPr lang="en-US" sz="2800" dirty="0" smtClean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4359" y="4682930"/>
            <a:ext cx="2577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Others</a:t>
            </a:r>
            <a:endParaRPr lang="en-US" sz="2800" dirty="0" smtClean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94358" y="2002285"/>
            <a:ext cx="85496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Dr. Marc Meyer, USDA Forest Service</a:t>
            </a:r>
          </a:p>
          <a:p>
            <a:r>
              <a:rPr lang="en-US" sz="2000" dirty="0" smtClean="0"/>
              <a:t>Andrew Nguyen, DEVELOP National Program, NASA Ames Research Center</a:t>
            </a:r>
            <a:endParaRPr lang="en-US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594359" y="3598775"/>
            <a:ext cx="5773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Dr. Marc Meyer, USDA Forest Service</a:t>
            </a:r>
          </a:p>
          <a:p>
            <a:r>
              <a:rPr lang="en-US" sz="2000" dirty="0" smtClean="0"/>
              <a:t>Jim Roche, National Park Service</a:t>
            </a:r>
            <a:endParaRPr lang="en-US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594359" y="5206150"/>
            <a:ext cx="81591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Chippie Kislik, </a:t>
            </a:r>
            <a:r>
              <a:rPr lang="en-US" sz="2000" dirty="0"/>
              <a:t>DEVELOP National Program, NASA Ames Research Center</a:t>
            </a:r>
          </a:p>
        </p:txBody>
      </p:sp>
      <p:pic>
        <p:nvPicPr>
          <p:cNvPr id="25" name="Shape 4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532501" y="3313301"/>
            <a:ext cx="1094740" cy="1217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Shape 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83140" y="3313301"/>
            <a:ext cx="870930" cy="113885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594358" y="6478361"/>
            <a:ext cx="81540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+mj-lt"/>
              </a:rPr>
              <a:t>This material is based upon work supported by NASA through contract NNL11AA00B and cooperative agreement NNX14AB60A.</a:t>
            </a:r>
          </a:p>
        </p:txBody>
      </p:sp>
    </p:spTree>
    <p:extLst>
      <p:ext uri="{BB962C8B-B14F-4D97-AF65-F5344CB8AC3E}">
        <p14:creationId xmlns:p14="http://schemas.microsoft.com/office/powerpoint/2010/main" val="17990105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48640" y="640080"/>
            <a:ext cx="3566160" cy="644434"/>
          </a:xfrm>
        </p:spPr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429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27125" y="317350"/>
            <a:ext cx="3566160" cy="693420"/>
          </a:xfrm>
        </p:spPr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1010770"/>
            <a:ext cx="530542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>
                <a:latin typeface="+mj-lt"/>
              </a:rPr>
              <a:t>CA Water Resources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400" dirty="0" smtClean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+mj-lt"/>
              </a:rPr>
              <a:t>Snowpack is a crucial component of California water supply.</a:t>
            </a:r>
          </a:p>
          <a:p>
            <a:endParaRPr lang="en-US" sz="2400" dirty="0" smtClean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+mj-lt"/>
              </a:rPr>
              <a:t>Management and fire suppression policies are increasing wildfire frequency and severity.</a:t>
            </a:r>
          </a:p>
          <a:p>
            <a:endParaRPr lang="en-US" sz="2400" dirty="0" smtClean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+mj-lt"/>
              </a:rPr>
              <a:t>Little research exists quantifying effects of wildfire severity on snowpack.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400" dirty="0">
              <a:latin typeface="+mj-lt"/>
            </a:endParaRPr>
          </a:p>
        </p:txBody>
      </p:sp>
      <p:pic>
        <p:nvPicPr>
          <p:cNvPr id="1027" name="Picture 3" descr="C:\Users\varya1\Desktop\2014BCM_Change_Min_Winter_Tem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178" y="1140935"/>
            <a:ext cx="3382395" cy="4286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240038" y="5427186"/>
            <a:ext cx="35006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j-lt"/>
              </a:rPr>
              <a:t>2014 BCM projected change in winter minimum temperature, 2070-2099 vs. 1981-2010 using MIROC ESM </a:t>
            </a:r>
            <a:r>
              <a:rPr lang="en-US" sz="1400" dirty="0" err="1" smtClean="0">
                <a:latin typeface="+mj-lt"/>
              </a:rPr>
              <a:t>rcp</a:t>
            </a:r>
            <a:r>
              <a:rPr lang="en-US" sz="1400" dirty="0" smtClean="0">
                <a:latin typeface="+mj-lt"/>
              </a:rPr>
              <a:t> 8.4</a:t>
            </a:r>
            <a:endParaRPr lang="en-US" sz="1400" dirty="0">
              <a:latin typeface="+mj-lt"/>
            </a:endParaRPr>
          </a:p>
        </p:txBody>
      </p:sp>
      <p:pic>
        <p:nvPicPr>
          <p:cNvPr id="1028" name="Picture 4" descr="C:\Users\varya1\Desktop\2014BCM_Change_Min_Winter_Temp_Legen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906" y="4648305"/>
            <a:ext cx="876300" cy="6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217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48639" y="640080"/>
            <a:ext cx="4600303" cy="753291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Backup/ Extra Slides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350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48640" y="300872"/>
            <a:ext cx="3566160" cy="922020"/>
          </a:xfrm>
        </p:spPr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83082" y="1454735"/>
            <a:ext cx="4717544" cy="4327398"/>
          </a:xfrm>
        </p:spPr>
        <p:txBody>
          <a:bodyPr>
            <a:noAutofit/>
          </a:bodyPr>
          <a:lstStyle/>
          <a:p>
            <a:r>
              <a:rPr lang="en-US" sz="2400" u="sng" dirty="0" smtClean="0">
                <a:latin typeface="+mj-lt"/>
              </a:rPr>
              <a:t>A Qualitative Understanding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 smtClean="0"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+mj-lt"/>
              </a:rPr>
              <a:t>Sierra Nevada (SN) forest ecosystems adapted to, and require, low-moderate severity wildfire to remain healthy.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 smtClean="0"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+mj-lt"/>
              </a:rPr>
              <a:t>High-severity wildfire negatively impacts soil quality/structure, aquatic ecosystems, stand structure, surface albedo, etc.</a:t>
            </a:r>
          </a:p>
        </p:txBody>
      </p:sp>
      <p:pic>
        <p:nvPicPr>
          <p:cNvPr id="2050" name="Picture 2" descr="C:\Users\varya1\Desktop\Increase_WildfireSeverit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670" y="400335"/>
            <a:ext cx="3381375" cy="21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varya1\Desktop\Increase_WildfireFrequenc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8334" y="3712500"/>
            <a:ext cx="3381375" cy="2236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54090" y="2581417"/>
            <a:ext cx="40862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j-lt"/>
              </a:rPr>
              <a:t>Temporal trends in percentage of high-severity fire </a:t>
            </a:r>
            <a:r>
              <a:rPr lang="en-US" sz="1400" dirty="0">
                <a:latin typeface="+mj-lt"/>
              </a:rPr>
              <a:t>for yellow-pine-mixed-conifer (YPMC) forest types in fires ≥</a:t>
            </a:r>
            <a:r>
              <a:rPr lang="en-US" sz="1400" dirty="0" smtClean="0">
                <a:latin typeface="+mj-lt"/>
              </a:rPr>
              <a:t>400 ha in the study area between 1984 to 2010</a:t>
            </a:r>
            <a:endParaRPr lang="en-US" sz="1400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28434" y="5949192"/>
            <a:ext cx="35444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j-lt"/>
              </a:rPr>
              <a:t>Linear trend line for years 1950 to 2010 is significant at P = 0.019</a:t>
            </a:r>
            <a:endParaRPr lang="en-US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9074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85800" y="607423"/>
            <a:ext cx="5645333" cy="709748"/>
          </a:xfrm>
        </p:spPr>
        <p:txBody>
          <a:bodyPr/>
          <a:lstStyle/>
          <a:p>
            <a:r>
              <a:rPr lang="en-US" dirty="0" smtClean="0"/>
              <a:t>Community Concerns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597728" y="1611086"/>
            <a:ext cx="504008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latin typeface="+mj-lt"/>
              </a:rPr>
              <a:t>Snowpack in the </a:t>
            </a:r>
            <a:r>
              <a:rPr lang="en-US" sz="2400" dirty="0" smtClean="0">
                <a:latin typeface="+mj-lt"/>
              </a:rPr>
              <a:t>SN is </a:t>
            </a:r>
            <a:r>
              <a:rPr lang="en-US" sz="2400" dirty="0">
                <a:latin typeface="+mj-lt"/>
              </a:rPr>
              <a:t>a major source of drinking </a:t>
            </a:r>
            <a:r>
              <a:rPr lang="en-US" sz="2400" dirty="0" smtClean="0">
                <a:latin typeface="+mj-lt"/>
              </a:rPr>
              <a:t>water.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400" dirty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+mj-lt"/>
              </a:rPr>
              <a:t>Wildfire </a:t>
            </a:r>
            <a:r>
              <a:rPr lang="en-US" sz="2400" dirty="0">
                <a:latin typeface="+mj-lt"/>
              </a:rPr>
              <a:t>size, severity, and frequency are increasing in the </a:t>
            </a:r>
            <a:r>
              <a:rPr lang="en-US" sz="2400" dirty="0" smtClean="0">
                <a:latin typeface="+mj-lt"/>
              </a:rPr>
              <a:t>SN.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400" dirty="0" smtClean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+mj-lt"/>
              </a:rPr>
              <a:t>Current </a:t>
            </a:r>
            <a:r>
              <a:rPr lang="en-US" sz="2400" dirty="0">
                <a:latin typeface="+mj-lt"/>
              </a:rPr>
              <a:t>forest management practices and policies cause deviations from natural fire regimes.</a:t>
            </a:r>
          </a:p>
        </p:txBody>
      </p:sp>
    </p:spTree>
    <p:extLst>
      <p:ext uri="{BB962C8B-B14F-4D97-AF65-F5344CB8AC3E}">
        <p14:creationId xmlns:p14="http://schemas.microsoft.com/office/powerpoint/2010/main" val="1455052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95052" y="196811"/>
            <a:ext cx="3566160" cy="922020"/>
          </a:xfrm>
        </p:spPr>
        <p:txBody>
          <a:bodyPr/>
          <a:lstStyle/>
          <a:p>
            <a:r>
              <a:rPr lang="en-US" dirty="0" smtClean="0"/>
              <a:t>Study Area</a:t>
            </a:r>
            <a:endParaRPr lang="en-US" dirty="0"/>
          </a:p>
        </p:txBody>
      </p:sp>
      <p:pic>
        <p:nvPicPr>
          <p:cNvPr id="3074" name="Picture 2" descr="C:\Projects\2015Su_ARC_SierraWater_FileStructure\Photos\Poster_Presentation_Images\studyAreaMa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175" y="1148994"/>
            <a:ext cx="5210175" cy="511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Projects\2015Su_ARC_SierraWater_FileStructure\Photos\Poster_Presentation_Images\StudyArea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835" y="1263294"/>
            <a:ext cx="2905125" cy="2363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varya1\Desktop\StudyArea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835" y="3706456"/>
            <a:ext cx="2905124" cy="2446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899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521208" y="2130552"/>
            <a:ext cx="8063992" cy="3432048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+mj-lt"/>
                <a:cs typeface="Arial" panose="020B0604020202020204" pitchFamily="34" charset="0"/>
              </a:rPr>
              <a:t>Map 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snow and vegetation cover from 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1984-2015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 smtClean="0">
              <a:latin typeface="+mj-lt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+mj-lt"/>
                <a:cs typeface="Arial" panose="020B0604020202020204" pitchFamily="34" charset="0"/>
              </a:rPr>
              <a:t>Quantify 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the effect of wildfire burn severity on 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BCM variables</a:t>
            </a:r>
          </a:p>
          <a:p>
            <a:pPr marL="1028700" lvl="1" indent="-342900">
              <a:buFont typeface="Wingdings" panose="05000000000000000000" pitchFamily="2" charset="2"/>
              <a:buChar char="Ø"/>
            </a:pPr>
            <a:r>
              <a:rPr lang="en-US" dirty="0" smtClean="0">
                <a:latin typeface="+mj-lt"/>
                <a:cs typeface="Arial" panose="020B0604020202020204" pitchFamily="34" charset="0"/>
              </a:rPr>
              <a:t>Land-surface temperature (LST)</a:t>
            </a:r>
          </a:p>
          <a:p>
            <a:pPr marL="1028700" lvl="1" indent="-342900">
              <a:buFont typeface="Wingdings" panose="05000000000000000000" pitchFamily="2" charset="2"/>
              <a:buChar char="Ø"/>
            </a:pPr>
            <a:r>
              <a:rPr lang="en-US" dirty="0" smtClean="0">
                <a:latin typeface="+mj-lt"/>
                <a:cs typeface="Arial" panose="020B0604020202020204" pitchFamily="34" charset="0"/>
              </a:rPr>
              <a:t>Snowmelt (SM) timing</a:t>
            </a:r>
          </a:p>
          <a:p>
            <a:pPr marL="1028700" lvl="1" indent="-342900">
              <a:buFont typeface="Wingdings" panose="05000000000000000000" pitchFamily="2" charset="2"/>
              <a:buChar char="Ø"/>
            </a:pPr>
            <a:r>
              <a:rPr lang="en-US" dirty="0" smtClean="0">
                <a:latin typeface="+mj-lt"/>
                <a:cs typeface="Arial" panose="020B0604020202020204" pitchFamily="34" charset="0"/>
              </a:rPr>
              <a:t>Soil water storage (SWS)</a:t>
            </a:r>
            <a:endParaRPr lang="en-US" dirty="0">
              <a:latin typeface="+mj-lt"/>
              <a:cs typeface="Arial" panose="020B0604020202020204" pitchFamily="34" charset="0"/>
            </a:endParaRPr>
          </a:p>
          <a:p>
            <a:pPr lvl="1" indent="0">
              <a:buNone/>
            </a:pPr>
            <a:endParaRPr lang="en-US" dirty="0" smtClean="0">
              <a:latin typeface="+mj-lt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+mj-lt"/>
                <a:cs typeface="Arial" panose="020B0604020202020204" pitchFamily="34" charset="0"/>
              </a:rPr>
              <a:t>Conduct 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seasonal trend 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analysis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48640" y="640080"/>
            <a:ext cx="3566160" cy="922020"/>
          </a:xfrm>
        </p:spPr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57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6601" y="364960"/>
            <a:ext cx="6080760" cy="922020"/>
          </a:xfrm>
        </p:spPr>
        <p:txBody>
          <a:bodyPr>
            <a:normAutofit/>
          </a:bodyPr>
          <a:lstStyle/>
          <a:p>
            <a:r>
              <a:rPr lang="en-US" dirty="0" smtClean="0"/>
              <a:t>Earth Observations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403959" y="3489979"/>
            <a:ext cx="19511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Landsat 4-5 (TM)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4788537" y="3476716"/>
            <a:ext cx="19811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Landsat 7 (ETM+)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82531" y="6179605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Landsat 8 (OLI)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5557261" y="6237927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SRTM</a:t>
            </a:r>
            <a:endParaRPr lang="en-US" sz="1400" dirty="0"/>
          </a:p>
        </p:txBody>
      </p:sp>
      <p:pic>
        <p:nvPicPr>
          <p:cNvPr id="12" name="Shape 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13138" y="1926535"/>
            <a:ext cx="3721969" cy="15634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Shape 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03959" y="4129409"/>
            <a:ext cx="2266341" cy="19132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Shape 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70219" y="1344657"/>
            <a:ext cx="1988062" cy="1984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436" y="3966145"/>
            <a:ext cx="2082163" cy="230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40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47675" y="371476"/>
            <a:ext cx="3667125" cy="800100"/>
          </a:xfrm>
        </p:spPr>
        <p:txBody>
          <a:bodyPr>
            <a:normAutofit/>
          </a:bodyPr>
          <a:lstStyle/>
          <a:p>
            <a:r>
              <a:rPr lang="en-US" dirty="0"/>
              <a:t>Methodology</a:t>
            </a:r>
          </a:p>
        </p:txBody>
      </p:sp>
      <p:cxnSp>
        <p:nvCxnSpPr>
          <p:cNvPr id="4099" name="Straight Connector 4098"/>
          <p:cNvCxnSpPr>
            <a:stCxn id="1033" idx="2"/>
          </p:cNvCxnSpPr>
          <p:nvPr/>
        </p:nvCxnSpPr>
        <p:spPr>
          <a:xfrm>
            <a:off x="8097669" y="5467367"/>
            <a:ext cx="2" cy="465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10" name="Group 4109"/>
          <p:cNvGrpSpPr/>
          <p:nvPr/>
        </p:nvGrpSpPr>
        <p:grpSpPr>
          <a:xfrm>
            <a:off x="76201" y="1465664"/>
            <a:ext cx="9067799" cy="5212342"/>
            <a:chOff x="76201" y="1465664"/>
            <a:chExt cx="8806073" cy="5212342"/>
          </a:xfrm>
        </p:grpSpPr>
        <p:sp>
          <p:nvSpPr>
            <p:cNvPr id="35" name="TextBox 34"/>
            <p:cNvSpPr txBox="1"/>
            <p:nvPr/>
          </p:nvSpPr>
          <p:spPr>
            <a:xfrm>
              <a:off x="154181" y="1466407"/>
              <a:ext cx="16669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Garamond" panose="02020404030301010803" pitchFamily="18" charset="0"/>
                </a:rPr>
                <a:t>Initial Data</a:t>
              </a:r>
              <a:endParaRPr lang="en-US" sz="2400" dirty="0">
                <a:latin typeface="Garamond" panose="02020404030301010803" pitchFamily="18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276476" y="1465664"/>
              <a:ext cx="2250705" cy="4333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Garamond" panose="02020404030301010803" pitchFamily="18" charset="0"/>
                </a:rPr>
                <a:t>Preprocessing</a:t>
              </a:r>
              <a:endParaRPr lang="en-US" sz="2400" dirty="0">
                <a:latin typeface="Garamond" panose="02020404030301010803" pitchFamily="18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048193" y="1494682"/>
              <a:ext cx="1834081" cy="4333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Garamond" panose="02020404030301010803" pitchFamily="18" charset="0"/>
                </a:rPr>
                <a:t>Final Analysis</a:t>
              </a:r>
              <a:endParaRPr lang="en-US" sz="2400" dirty="0">
                <a:latin typeface="Garamond" panose="02020404030301010803" pitchFamily="18" charset="0"/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1" y="1928072"/>
              <a:ext cx="1822914" cy="34527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6477" y="1928073"/>
              <a:ext cx="1832110" cy="26128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8209" y="2170580"/>
              <a:ext cx="906140" cy="1171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8983" y="2170580"/>
              <a:ext cx="906140" cy="11768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3" name="Picture 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1578" y="3532479"/>
              <a:ext cx="1386498" cy="1241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28823" y="2330353"/>
              <a:ext cx="1874640" cy="857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28823" y="3765416"/>
              <a:ext cx="1874640" cy="7755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28823" y="4668383"/>
              <a:ext cx="1874640" cy="7989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38" name="Straight Arrow Connector 37"/>
            <p:cNvCxnSpPr>
              <a:endCxn id="1033" idx="1"/>
            </p:cNvCxnSpPr>
            <p:nvPr/>
          </p:nvCxnSpPr>
          <p:spPr>
            <a:xfrm>
              <a:off x="1899115" y="5067875"/>
              <a:ext cx="502970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flipV="1">
              <a:off x="1899115" y="4143666"/>
              <a:ext cx="377361" cy="952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>
              <a:endCxn id="1027" idx="1"/>
            </p:cNvCxnSpPr>
            <p:nvPr/>
          </p:nvCxnSpPr>
          <p:spPr>
            <a:xfrm>
              <a:off x="1899115" y="3234521"/>
              <a:ext cx="37736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>
              <a:off x="1899115" y="2330353"/>
              <a:ext cx="377361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>
              <a:endCxn id="1028" idx="1"/>
            </p:cNvCxnSpPr>
            <p:nvPr/>
          </p:nvCxnSpPr>
          <p:spPr>
            <a:xfrm>
              <a:off x="4108587" y="2330353"/>
              <a:ext cx="459622" cy="42601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>
              <a:stCxn id="1027" idx="3"/>
              <a:endCxn id="1028" idx="1"/>
            </p:cNvCxnSpPr>
            <p:nvPr/>
          </p:nvCxnSpPr>
          <p:spPr>
            <a:xfrm flipV="1">
              <a:off x="4108587" y="2756368"/>
              <a:ext cx="459622" cy="47815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>
              <a:endCxn id="43" idx="1"/>
            </p:cNvCxnSpPr>
            <p:nvPr/>
          </p:nvCxnSpPr>
          <p:spPr>
            <a:xfrm>
              <a:off x="4108588" y="4143666"/>
              <a:ext cx="772991" cy="952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5452245" y="2635898"/>
              <a:ext cx="21463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/>
                <a:t>+</a:t>
              </a:r>
              <a:endParaRPr lang="en-US" sz="1000" dirty="0"/>
            </a:p>
          </p:txBody>
        </p:sp>
        <p:cxnSp>
          <p:nvCxnSpPr>
            <p:cNvPr id="58" name="Straight Arrow Connector 57"/>
            <p:cNvCxnSpPr>
              <a:stCxn id="1029" idx="3"/>
              <a:endCxn id="1031" idx="1"/>
            </p:cNvCxnSpPr>
            <p:nvPr/>
          </p:nvCxnSpPr>
          <p:spPr>
            <a:xfrm>
              <a:off x="6595123" y="2759009"/>
              <a:ext cx="333701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>
              <a:stCxn id="43" idx="3"/>
              <a:endCxn id="1032" idx="1"/>
            </p:cNvCxnSpPr>
            <p:nvPr/>
          </p:nvCxnSpPr>
          <p:spPr>
            <a:xfrm>
              <a:off x="6268076" y="4153192"/>
              <a:ext cx="66074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>
              <a:stCxn id="1031" idx="2"/>
              <a:endCxn id="1032" idx="0"/>
            </p:cNvCxnSpPr>
            <p:nvPr/>
          </p:nvCxnSpPr>
          <p:spPr>
            <a:xfrm>
              <a:off x="7866145" y="3187665"/>
              <a:ext cx="0" cy="57775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1" name="Straight Arrow Connector 4100"/>
            <p:cNvCxnSpPr>
              <a:endCxn id="4107" idx="3"/>
            </p:cNvCxnSpPr>
            <p:nvPr/>
          </p:nvCxnSpPr>
          <p:spPr>
            <a:xfrm flipH="1">
              <a:off x="6337805" y="5932967"/>
              <a:ext cx="1528341" cy="76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6" name="Straight Arrow Connector 4105"/>
            <p:cNvCxnSpPr>
              <a:stCxn id="1032" idx="2"/>
              <a:endCxn id="1033" idx="0"/>
            </p:cNvCxnSpPr>
            <p:nvPr/>
          </p:nvCxnSpPr>
          <p:spPr>
            <a:xfrm>
              <a:off x="7866143" y="4540968"/>
              <a:ext cx="0" cy="12741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07" name="Rounded Rectangle 4106"/>
            <p:cNvSpPr/>
            <p:nvPr/>
          </p:nvSpPr>
          <p:spPr>
            <a:xfrm>
              <a:off x="4811849" y="5189447"/>
              <a:ext cx="1525955" cy="148855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FINAL IMAGE HERE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5625651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/>
          <p:nvPr/>
        </p:nvCxnSpPr>
        <p:spPr>
          <a:xfrm flipV="1">
            <a:off x="6828312" y="2554272"/>
            <a:ext cx="2052800" cy="2290861"/>
          </a:xfrm>
          <a:prstGeom prst="line">
            <a:avLst/>
          </a:prstGeom>
          <a:ln w="38100">
            <a:solidFill>
              <a:schemeClr val="tx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32021" y="83236"/>
            <a:ext cx="6080760" cy="922020"/>
          </a:xfrm>
        </p:spPr>
        <p:txBody>
          <a:bodyPr>
            <a:normAutofit/>
          </a:bodyPr>
          <a:lstStyle/>
          <a:p>
            <a:r>
              <a:rPr lang="en-US" dirty="0" smtClean="0"/>
              <a:t>Methodology</a:t>
            </a:r>
          </a:p>
        </p:txBody>
      </p:sp>
      <p:pic>
        <p:nvPicPr>
          <p:cNvPr id="193" name="Picture 6" descr="C:\Users\varya1\Desktop\DE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031" y="3593395"/>
            <a:ext cx="1849180" cy="2431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" name="Picture 8" descr="C:\Users\varya1\Desktop\StudyAre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402" y="1704196"/>
            <a:ext cx="3267564" cy="4316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6" name="TextBox 195"/>
          <p:cNvSpPr txBox="1"/>
          <p:nvPr/>
        </p:nvSpPr>
        <p:spPr>
          <a:xfrm>
            <a:off x="650469" y="1303758"/>
            <a:ext cx="228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Garamond" panose="02020404030301010803" pitchFamily="18" charset="0"/>
              </a:rPr>
              <a:t>SRTM </a:t>
            </a:r>
            <a:endParaRPr lang="en-US" sz="2000" dirty="0">
              <a:latin typeface="Garamond" panose="02020404030301010803" pitchFamily="18" charset="0"/>
            </a:endParaRPr>
          </a:p>
        </p:txBody>
      </p:sp>
      <p:sp>
        <p:nvSpPr>
          <p:cNvPr id="198" name="TextBox 197"/>
          <p:cNvSpPr txBox="1"/>
          <p:nvPr/>
        </p:nvSpPr>
        <p:spPr>
          <a:xfrm>
            <a:off x="4202015" y="1304086"/>
            <a:ext cx="34913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Garamond" panose="02020404030301010803" pitchFamily="18" charset="0"/>
              </a:rPr>
              <a:t>Region 5 Burn Severity Data</a:t>
            </a:r>
            <a:endParaRPr lang="en-US" sz="2000" dirty="0">
              <a:latin typeface="Garamond" panose="02020404030301010803" pitchFamily="18" charset="0"/>
            </a:endParaRPr>
          </a:p>
        </p:txBody>
      </p:sp>
      <p:pic>
        <p:nvPicPr>
          <p:cNvPr id="5122" name="Picture 2" descr="C:\Users\varya1\Desktop\FireSeverity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565" y="2554272"/>
            <a:ext cx="1920547" cy="2078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/>
          <p:cNvCxnSpPr/>
          <p:nvPr/>
        </p:nvCxnSpPr>
        <p:spPr>
          <a:xfrm flipV="1">
            <a:off x="6828312" y="2554272"/>
            <a:ext cx="132253" cy="2290860"/>
          </a:xfrm>
          <a:prstGeom prst="line">
            <a:avLst/>
          </a:prstGeom>
          <a:ln w="3810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6828312" y="4632518"/>
            <a:ext cx="2052800" cy="212614"/>
          </a:xfrm>
          <a:prstGeom prst="line">
            <a:avLst/>
          </a:prstGeom>
          <a:ln w="3810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6828312" y="4562208"/>
            <a:ext cx="202692" cy="282924"/>
          </a:xfrm>
          <a:prstGeom prst="line">
            <a:avLst/>
          </a:prstGeom>
          <a:ln w="3810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6" descr="C:\Users\varya1\Desktop\DEM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" y="1858769"/>
            <a:ext cx="924590" cy="121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C:\Users\varya1\Desktop\DEM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326" y="1883596"/>
            <a:ext cx="924590" cy="121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6" descr="C:\Users\varya1\Desktop\DEM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478" y="1888123"/>
            <a:ext cx="924590" cy="121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1097107" y="2409038"/>
            <a:ext cx="2612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Garamond" panose="02020404030301010803" pitchFamily="18" charset="0"/>
              </a:rPr>
              <a:t>+</a:t>
            </a:r>
            <a:endParaRPr lang="en-US" sz="1000" dirty="0">
              <a:latin typeface="Garamond" panose="02020404030301010803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230427" y="2431161"/>
            <a:ext cx="2612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Garamond" panose="02020404030301010803" pitchFamily="18" charset="0"/>
              </a:rPr>
              <a:t>+</a:t>
            </a:r>
            <a:endParaRPr lang="en-US" sz="1000" dirty="0">
              <a:latin typeface="Garamond" panose="02020404030301010803" pitchFamily="18" charset="0"/>
            </a:endParaRPr>
          </a:p>
        </p:txBody>
      </p:sp>
      <p:cxnSp>
        <p:nvCxnSpPr>
          <p:cNvPr id="23" name="Straight Arrow Connector 22"/>
          <p:cNvCxnSpPr>
            <a:stCxn id="30" idx="2"/>
            <a:endCxn id="193" idx="0"/>
          </p:cNvCxnSpPr>
          <p:nvPr/>
        </p:nvCxnSpPr>
        <p:spPr>
          <a:xfrm>
            <a:off x="689069" y="3074468"/>
            <a:ext cx="1104552" cy="5189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31" idx="2"/>
            <a:endCxn id="193" idx="0"/>
          </p:cNvCxnSpPr>
          <p:nvPr/>
        </p:nvCxnSpPr>
        <p:spPr>
          <a:xfrm>
            <a:off x="1793621" y="3099295"/>
            <a:ext cx="0" cy="494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32" idx="2"/>
            <a:endCxn id="193" idx="0"/>
          </p:cNvCxnSpPr>
          <p:nvPr/>
        </p:nvCxnSpPr>
        <p:spPr>
          <a:xfrm flipH="1">
            <a:off x="1793621" y="3103822"/>
            <a:ext cx="1143152" cy="4895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416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Water 15">
      <a:dk1>
        <a:srgbClr val="767171"/>
      </a:dk1>
      <a:lt1>
        <a:srgbClr val="FFFFFF"/>
      </a:lt1>
      <a:dk2>
        <a:srgbClr val="767171"/>
      </a:dk2>
      <a:lt2>
        <a:srgbClr val="FFFFFF"/>
      </a:lt2>
      <a:accent1>
        <a:srgbClr val="75AADB"/>
      </a:accent1>
      <a:accent2>
        <a:srgbClr val="8992C8"/>
      </a:accent2>
      <a:accent3>
        <a:srgbClr val="9879B7"/>
      </a:accent3>
      <a:accent4>
        <a:srgbClr val="FFE07F"/>
      </a:accent4>
      <a:accent5>
        <a:srgbClr val="FDC760"/>
      </a:accent5>
      <a:accent6>
        <a:srgbClr val="FBAE40"/>
      </a:accent6>
      <a:hlink>
        <a:srgbClr val="75AADB"/>
      </a:hlink>
      <a:folHlink>
        <a:srgbClr val="75AADB"/>
      </a:folHlink>
    </a:clrScheme>
    <a:fontScheme name="DEVELOP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2792</TotalTime>
  <Words>821</Words>
  <Application>Microsoft Office PowerPoint</Application>
  <PresentationFormat>On-screen Show (4:3)</PresentationFormat>
  <Paragraphs>143</Paragraphs>
  <Slides>20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Century Gothic</vt:lpstr>
      <vt:lpstr>Garamond</vt:lpstr>
      <vt:lpstr>Helvetica Neue</vt:lpstr>
      <vt:lpstr>Questrial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HPES ACES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McKeel, Christopher A. (LARC-E3)[SSAI DEVELOP]</dc:creator>
  <cp:lastModifiedBy>Orne, Tiffani N. (LARC-E3)[SSAI DEVELOP]</cp:lastModifiedBy>
  <cp:revision>185</cp:revision>
  <dcterms:created xsi:type="dcterms:W3CDTF">2015-05-18T13:26:09Z</dcterms:created>
  <dcterms:modified xsi:type="dcterms:W3CDTF">2015-07-22T00:02:15Z</dcterms:modified>
</cp:coreProperties>
</file>