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4" d="100"/>
          <a:sy n="84" d="100"/>
        </p:scale>
        <p:origin x="53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47302-71C0-4B0C-B2A6-8732F71534CB}" type="datetimeFigureOut">
              <a:rPr lang="en-US" smtClean="0"/>
              <a:t>9/10/2019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E4CFD-5211-43E4-92A7-241E37904791}" type="slidenum">
              <a:rPr lang="en-US" smtClean="0"/>
              <a:t>‹#›</a:t>
            </a:fld>
            <a:endParaRPr lang="en-US"/>
          </a:p>
        </p:txBody>
      </p:sp>
    </p:spTree>
    <p:extLst>
      <p:ext uri="{BB962C8B-B14F-4D97-AF65-F5344CB8AC3E}">
        <p14:creationId xmlns:p14="http://schemas.microsoft.com/office/powerpoint/2010/main" val="2066882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260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foundation for the DEVELOP Program began in the summer of 1998 when three student interns at the Langley Research Center co-authored a research paper titled The Practical Applications of Remote Sensing (Bauer et al., 1998). Concurrently, the Digital Earth Initiative, a federal interagency project dedicated to furthering humans' understanding of the planet, initiated an effort to increase public access to federal information about the Earth and the environment. With the shared focus of these two ventures, a proposal was submitted to combine the mission of NASA's Digital Earth Initiative and the Langley students' paper. This set the stage for the creation of a new student internship program within NASA, and in 1999 the DEVELOP Program was officially formed.</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93755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foundation for the DEVELOP Program began in the summer of 1998 when three student interns at the Langley Research Center co-authored a research paper titled The Practical Applications of Remote Sensing (Bauer et al., 1998). Concurrently, the Digital Earth Initiative, a federal interagency project dedicated to furthering humans' understanding of the planet, initiated an effort to increase public access to federal information about the Earth and the environment. With the shared focus of these two ventures, a proposal was submitted to combine the mission of NASA's Digital Earth Initiative and the Langley students' paper. This set the stage for the creation of a new student internship program within NASA, and in 1999 the DEVELOP Program was officially formed.</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1437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foundation for the DEVELOP Program began in the summer of 1998 when three student interns at the Langley Research Center co-authored a research paper titled The Practical Applications of Remote Sensing (Bauer et al., 1998). Concurrently, the Digital Earth Initiative, a federal interagency project dedicated to furthering humans' understanding of the planet, initiated an effort to increase public access to federal information about the Earth and the environment. With the shared focus of these two ventures, a proposal was submitted to combine the mission of NASA's Digital Earth Initiative and the Langley students' paper. This set the stage for the creation of a new student internship program within NASA, and in 1999 the DEVELOP Program was officially formed.</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4589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foundation for the DEVELOP Program began in the summer of 1998 when three student interns at the Langley Research Center co-authored a research paper titled The Practical Applications of Remote Sensing (Bauer et al., 1998). Concurrently, the Digital Earth Initiative, a federal interagency project dedicated to furthering humans' understanding of the planet, initiated an effort to increase public access to federal information about the Earth and the environment. With the shared focus of these two ventures, a proposal was submitted to combine the mission of NASA's Digital Earth Initiative and the Langley students' paper. This set the stage for the creation of a new student internship program within NASA, and in 1999 the DEVELOP Program was officially formed.</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54631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foundation for the DEVELOP Program began in the summer of 1998 when three student interns at the Langley Research Center co-authored a research paper titled The Practical Applications of Remote Sensing (Bauer et al., 1998). Concurrently, the Digital Earth Initiative, a federal interagency project dedicated to furthering humans' understanding of the planet, initiated an effort to increase public access to federal information about the Earth and the environment. With the shared focus of these two ventures, a proposal was submitted to combine the mission of NASA's Digital Earth Initiative and the Langley students' paper. This set the stage for the creation of a new student internship program within NASA, and in 1999 the DEVELOP Program was officially formed.</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2397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foundation for the DEVELOP Program began in the summer of 1998 when three student interns at the Langley Research Center co-authored a research paper titled The Practical Applications of Remote Sensing (Bauer et al., 1998). Concurrently, the Digital Earth Initiative, a federal interagency project dedicated to furthering humans' understanding of the planet, initiated an effort to increase public access to federal information about the Earth and the environment. With the shared focus of these two ventures, a proposal was submitted to combine the mission of NASA's Digital Earth Initiative and the Langley students' paper. This set the stage for the creation of a new student internship program within NASA, and in 1999 the DEVELOP Program was officially formed.</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3703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foundation for the DEVELOP Program began in the summer of 1998 when three student interns at the Langley Research Center co-authored a research paper titled The Practical Applications of Remote Sensing (Bauer et al., 1998). Concurrently, the Digital Earth Initiative, a federal interagency project dedicated to furthering humans' understanding of the planet, initiated an effort to increase public access to federal information about the Earth and the environment. With the shared focus of these two ventures, a proposal was submitted to combine the mission of NASA's Digital Earth Initiative and the Langley students' paper. This set the stage for the creation of a new student internship program within NASA, and in 1999 the DEVELOP Program was officially formed.</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39960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foundation for the DEVELOP Program began in the summer of 1998 when three student interns at the Langley Research Center co-authored a research paper titled The Practical Applications of Remote Sensing (Bauer et al., 1998). Concurrently, the Digital Earth Initiative, a federal interagency project dedicated to furthering humans' understanding of the planet, initiated an effort to increase public access to federal information about the Earth and the environment. With the shared focus of these two ventures, a proposal was submitted to combine the mission of NASA's Digital Earth Initiative and the Langley students' paper. This set the stage for the creation of a new student internship program within NASA, and in 1999 the DEVELOP Program was officially formed.</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70518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foundation for the DEVELOP Program began in the summer of 1998 when three student interns at the Langley Research Center co-authored a research paper titled The Practical Applications of Remote Sensing (Bauer et al., 1998). Concurrently, the Digital Earth Initiative, a federal interagency project dedicated to furthering humans' understanding of the planet, initiated an effort to increase public access to federal information about the Earth and the environment. With the shared focus of these two ventures, a proposal was submitted to combine the mission of NASA's Digital Earth Initiative and the Langley students' paper. This set the stage for the creation of a new student internship program within NASA, and in 1999 the DEVELOP Program was officially formed.</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87232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foundation for the DEVELOP Program began in the summer of 1998 when three student interns at the Langley Research Center co-authored a research paper titled The Practical Applications of Remote Sensing (Bauer et al., 1998). Concurrently, the Digital Earth Initiative, a federal interagency project dedicated to furthering humans' understanding of the planet, initiated an effort to increase public access to federal information about the Earth and the environment. With the shared focus of these two ventures, a proposal was submitted to combine the mission of NASA's Digital Earth Initiative and the Langley students' paper. This set the stage for the creation of a new student internship program within NASA, and in 1999 the DEVELOP Program was officially formed.</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8383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foundation for the DEVELOP Program began in the summer of 1998 when three student interns at the Langley Research Center co-authored a research paper titled The Practical Applications of Remote Sensing (Bauer et al., 1998). Concurrently, the Digital Earth Initiative, a federal interagency project dedicated to furthering humans' understanding of the planet, initiated an effort to increase public access to federal information about the Earth and the environment. With the shared focus of these two ventures, a proposal was submitted to combine the mission of NASA's Digital Earth Initiative and the Langley students' paper. This set the stage for the creation of a new student internship program within NASA, and in 1999 the DEVELOP Program was officially formed.</a:t>
            </a:r>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6554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65783" y="358445"/>
            <a:ext cx="870608" cy="741586"/>
          </a:xfrm>
          <a:prstGeom prst="rect">
            <a:avLst/>
          </a:prstGeom>
        </p:spPr>
      </p:pic>
      <p:sp>
        <p:nvSpPr>
          <p:cNvPr id="6" name="TextBox 5"/>
          <p:cNvSpPr txBox="1"/>
          <p:nvPr userDrawn="1"/>
        </p:nvSpPr>
        <p:spPr>
          <a:xfrm>
            <a:off x="8956532" y="563232"/>
            <a:ext cx="1962150" cy="415498"/>
          </a:xfrm>
          <a:prstGeom prst="rect">
            <a:avLst/>
          </a:prstGeom>
          <a:noFill/>
        </p:spPr>
        <p:txBody>
          <a:bodyPr wrap="square" rtlCol="0">
            <a:spAutoFit/>
          </a:bodyPr>
          <a:lstStyle/>
          <a:p>
            <a:pPr algn="r"/>
            <a:r>
              <a:rPr lang="en-US" sz="1050" dirty="0">
                <a:solidFill>
                  <a:prstClr val="black"/>
                </a:solidFill>
                <a:latin typeface="Arial" panose="020B0604020202020204" pitchFamily="34" charset="0"/>
                <a:cs typeface="Arial" panose="020B0604020202020204" pitchFamily="34" charset="0"/>
              </a:rPr>
              <a:t>National Aeronautics and</a:t>
            </a:r>
          </a:p>
          <a:p>
            <a:pPr algn="r"/>
            <a:r>
              <a:rPr lang="en-US" sz="1050" dirty="0">
                <a:solidFill>
                  <a:prstClr val="black"/>
                </a:solidFill>
                <a:latin typeface="Arial" panose="020B0604020202020204" pitchFamily="34" charset="0"/>
                <a:cs typeface="Arial" panose="020B0604020202020204" pitchFamily="34" charset="0"/>
              </a:rPr>
              <a:t>Space Administration</a:t>
            </a:r>
          </a:p>
        </p:txBody>
      </p:sp>
      <p:cxnSp>
        <p:nvCxnSpPr>
          <p:cNvPr id="7" name="Straight Connector 6"/>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87870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898659"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18" name="Rectangle 1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796" y="-2256"/>
            <a:ext cx="12191675" cy="6858000"/>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13502754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676238" cy="6857999"/>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41606315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750378"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8A8"/>
              </a:solidFill>
            </a:endParaRPr>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9277699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37552"/>
            <a:ext cx="10997514" cy="6857999"/>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610" y="3514722"/>
            <a:ext cx="1000735" cy="840259"/>
          </a:xfrm>
          <a:prstGeom prst="rect">
            <a:avLst/>
          </a:prstGeom>
        </p:spPr>
      </p:pic>
    </p:spTree>
    <p:extLst>
      <p:ext uri="{BB962C8B-B14F-4D97-AF65-F5344CB8AC3E}">
        <p14:creationId xmlns:p14="http://schemas.microsoft.com/office/powerpoint/2010/main" val="3182958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256108"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28367133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700951" cy="6857999"/>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9298A8"/>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9298A8"/>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9298A8"/>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3459030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812162" cy="6857999"/>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9298A8"/>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9298A8"/>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9298A8"/>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9298A8"/>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r="91792" b="87748"/>
          <a:stretch/>
        </p:blipFill>
        <p:spPr>
          <a:xfrm>
            <a:off x="-10440" y="91239"/>
            <a:ext cx="1000735" cy="840259"/>
          </a:xfrm>
          <a:prstGeom prst="rect">
            <a:avLst/>
          </a:prstGeom>
        </p:spPr>
      </p:pic>
    </p:spTree>
    <p:extLst>
      <p:ext uri="{BB962C8B-B14F-4D97-AF65-F5344CB8AC3E}">
        <p14:creationId xmlns:p14="http://schemas.microsoft.com/office/powerpoint/2010/main" val="2547367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9298A8"/>
                </a:solidFill>
              </a:defRPr>
            </a:lvl1pPr>
          </a:lstStyle>
          <a:p>
            <a:r>
              <a:rPr lang="en-US" dirty="0" smtClean="0"/>
              <a:t>Section Title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99303"/>
            <a:ext cx="12191675" cy="6858000"/>
          </a:xfrm>
          <a:prstGeom prst="rect">
            <a:avLst/>
          </a:prstGeom>
        </p:spPr>
      </p:pic>
    </p:spTree>
    <p:extLst>
      <p:ext uri="{BB962C8B-B14F-4D97-AF65-F5344CB8AC3E}">
        <p14:creationId xmlns:p14="http://schemas.microsoft.com/office/powerpoint/2010/main" val="42085241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ew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9298A8"/>
                </a:solidFill>
              </a:defRPr>
            </a:lvl1pPr>
          </a:lstStyle>
          <a:p>
            <a:r>
              <a:rPr lang="en-US" dirty="0" smtClean="0"/>
              <a:t>Section Title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258094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6435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hyperlink" Target="https://disc.gsfc.nasa.gov/" TargetMode="External"/><Relationship Id="rId13" Type="http://schemas.openxmlformats.org/officeDocument/2006/relationships/hyperlink" Target="https://ghrc.nsstc.nasa.gov/home/" TargetMode="External"/><Relationship Id="rId3" Type="http://schemas.openxmlformats.org/officeDocument/2006/relationships/image" Target="../media/image30.jpeg"/><Relationship Id="rId7" Type="http://schemas.openxmlformats.org/officeDocument/2006/relationships/hyperlink" Target="http://nsidc.org/daac/" TargetMode="External"/><Relationship Id="rId12" Type="http://schemas.openxmlformats.org/officeDocument/2006/relationships/hyperlink" Target="https://daac.ornl.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earthdata.nasa.gov/about/daacs/daac-asdc" TargetMode="External"/><Relationship Id="rId11" Type="http://schemas.openxmlformats.org/officeDocument/2006/relationships/hyperlink" Target="https://oceancolor.gsfc.nasa.gov/" TargetMode="External"/><Relationship Id="rId5" Type="http://schemas.openxmlformats.org/officeDocument/2006/relationships/hyperlink" Target="https://lpdaac.usgs.gov/" TargetMode="External"/><Relationship Id="rId15" Type="http://schemas.openxmlformats.org/officeDocument/2006/relationships/image" Target="../media/image31.jpeg"/><Relationship Id="rId10" Type="http://schemas.openxmlformats.org/officeDocument/2006/relationships/hyperlink" Target="https://www.asf.alaska.edu/" TargetMode="External"/><Relationship Id="rId4" Type="http://schemas.openxmlformats.org/officeDocument/2006/relationships/hyperlink" Target="http://www.devpedia.developexchange.com/dp/index.php?title=Satellites_and_Sensors" TargetMode="External"/><Relationship Id="rId9" Type="http://schemas.openxmlformats.org/officeDocument/2006/relationships/hyperlink" Target="https://podaac.jpl.nasa.gov/" TargetMode="External"/><Relationship Id="rId14" Type="http://schemas.openxmlformats.org/officeDocument/2006/relationships/hyperlink" Target="https://ladsweb.modaps.eosdis.nasa.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858000" cy="6773333"/>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26" y="-25401"/>
            <a:ext cx="12181455" cy="6900335"/>
          </a:xfrm>
          <a:prstGeom prst="rect">
            <a:avLst/>
          </a:prstGeom>
        </p:spPr>
      </p:pic>
      <p:sp>
        <p:nvSpPr>
          <p:cNvPr id="30" name="Title 1"/>
          <p:cNvSpPr txBox="1">
            <a:spLocks/>
          </p:cNvSpPr>
          <p:nvPr/>
        </p:nvSpPr>
        <p:spPr>
          <a:xfrm>
            <a:off x="6170336" y="2209160"/>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sz="8800" dirty="0" smtClean="0">
                <a:solidFill>
                  <a:srgbClr val="9298A8"/>
                </a:solidFill>
              </a:rPr>
              <a:t>DEVELOP</a:t>
            </a:r>
            <a:endParaRPr lang="en-US" sz="8800" dirty="0">
              <a:solidFill>
                <a:srgbClr val="9298A8"/>
              </a:solidFill>
            </a:endParaRPr>
          </a:p>
        </p:txBody>
      </p:sp>
      <p:sp>
        <p:nvSpPr>
          <p:cNvPr id="31" name="Subtitle 2"/>
          <p:cNvSpPr txBox="1">
            <a:spLocks/>
          </p:cNvSpPr>
          <p:nvPr/>
        </p:nvSpPr>
        <p:spPr>
          <a:xfrm>
            <a:off x="6695437" y="3437619"/>
            <a:ext cx="5122663"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smtClean="0">
                <a:solidFill>
                  <a:srgbClr val="3550A7"/>
                </a:solidFill>
              </a:rPr>
              <a:t>P</a:t>
            </a:r>
            <a:r>
              <a:rPr lang="en-US" sz="4000" dirty="0" smtClean="0">
                <a:solidFill>
                  <a:srgbClr val="3550A7"/>
                </a:solidFill>
              </a:rPr>
              <a:t>roposal</a:t>
            </a:r>
            <a:r>
              <a:rPr lang="en-US" sz="4000" b="1" dirty="0" smtClean="0">
                <a:solidFill>
                  <a:srgbClr val="3550A7"/>
                </a:solidFill>
              </a:rPr>
              <a:t> B</a:t>
            </a:r>
            <a:r>
              <a:rPr lang="en-US" sz="4000" dirty="0" smtClean="0">
                <a:solidFill>
                  <a:srgbClr val="3550A7"/>
                </a:solidFill>
              </a:rPr>
              <a:t>ootcamp</a:t>
            </a:r>
          </a:p>
        </p:txBody>
      </p:sp>
      <p:sp>
        <p:nvSpPr>
          <p:cNvPr id="7" name="Subtitle 2"/>
          <p:cNvSpPr txBox="1">
            <a:spLocks/>
          </p:cNvSpPr>
          <p:nvPr/>
        </p:nvSpPr>
        <p:spPr>
          <a:xfrm>
            <a:off x="6695438" y="1745906"/>
            <a:ext cx="4953328"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400" dirty="0" smtClean="0">
                <a:solidFill>
                  <a:srgbClr val="3550A7"/>
                </a:solidFill>
              </a:rPr>
              <a:t>2019 </a:t>
            </a:r>
            <a:r>
              <a:rPr lang="en-US" sz="5400" dirty="0" smtClean="0">
                <a:solidFill>
                  <a:srgbClr val="3550A7"/>
                </a:solidFill>
              </a:rPr>
              <a:t>Fall Term</a:t>
            </a:r>
          </a:p>
        </p:txBody>
      </p:sp>
      <p:sp>
        <p:nvSpPr>
          <p:cNvPr id="8" name="Title 1"/>
          <p:cNvSpPr txBox="1">
            <a:spLocks/>
          </p:cNvSpPr>
          <p:nvPr/>
        </p:nvSpPr>
        <p:spPr>
          <a:xfrm>
            <a:off x="8036851" y="6113976"/>
            <a:ext cx="3824791" cy="700481"/>
          </a:xfrm>
          <a:prstGeom prst="rect">
            <a:avLst/>
          </a:prstGeom>
        </p:spPr>
        <p:txBody>
          <a:bodyPr anchor="ctr">
            <a:no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sz="4400" dirty="0" smtClean="0">
                <a:solidFill>
                  <a:srgbClr val="9298A8"/>
                </a:solidFill>
              </a:rPr>
              <a:t>Part </a:t>
            </a:r>
            <a:r>
              <a:rPr lang="en-US" sz="4400" dirty="0" smtClean="0">
                <a:solidFill>
                  <a:srgbClr val="9298A8"/>
                </a:solidFill>
              </a:rPr>
              <a:t>1</a:t>
            </a:r>
            <a:endParaRPr lang="en-US" sz="4400" dirty="0">
              <a:solidFill>
                <a:srgbClr val="9298A8"/>
              </a:solidFill>
            </a:endParaRPr>
          </a:p>
        </p:txBody>
      </p:sp>
    </p:spTree>
    <p:extLst>
      <p:ext uri="{BB962C8B-B14F-4D97-AF65-F5344CB8AC3E}">
        <p14:creationId xmlns:p14="http://schemas.microsoft.com/office/powerpoint/2010/main" val="4250930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App Areas</a:t>
            </a:r>
            <a:endParaRPr lang="en-US" dirty="0">
              <a:solidFill>
                <a:srgbClr val="3550A7"/>
              </a:solidFill>
            </a:endParaRPr>
          </a:p>
        </p:txBody>
      </p:sp>
      <p:sp>
        <p:nvSpPr>
          <p:cNvPr id="9" name="Text Placeholder 5"/>
          <p:cNvSpPr txBox="1">
            <a:spLocks/>
          </p:cNvSpPr>
          <p:nvPr/>
        </p:nvSpPr>
        <p:spPr>
          <a:xfrm>
            <a:off x="304799" y="1244011"/>
            <a:ext cx="8528808" cy="50444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b="1" dirty="0" smtClean="0"/>
              <a:t>Food Security &amp; Agriculture</a:t>
            </a:r>
            <a:endParaRPr lang="en-US" b="1" dirty="0" smtClean="0"/>
          </a:p>
          <a:p>
            <a:pPr marL="339725" indent="-339725">
              <a:spcBef>
                <a:spcPts val="0"/>
              </a:spcBef>
              <a:spcAft>
                <a:spcPts val="600"/>
              </a:spcAft>
              <a:buClr>
                <a:srgbClr val="3550A7"/>
              </a:buClr>
              <a:buFont typeface="Webdings" panose="05030102010509060703" pitchFamily="18" charset="2"/>
              <a:buChar char="4"/>
            </a:pPr>
            <a:r>
              <a:rPr lang="en-US" sz="1600" dirty="0"/>
              <a:t>The </a:t>
            </a:r>
            <a:r>
              <a:rPr lang="en-US" sz="1600" b="1" dirty="0" smtClean="0"/>
              <a:t>Food Security &amp; Agriculture </a:t>
            </a:r>
            <a:r>
              <a:rPr lang="en-US" sz="1600" dirty="0" smtClean="0"/>
              <a:t>application </a:t>
            </a:r>
            <a:r>
              <a:rPr lang="en-US" sz="1600" dirty="0"/>
              <a:t>area promotes innovative use of NASA Earth observations to assist with agricultural management such as enhanced monitoring of crops and rangeland. The goal is to support the maximization of production while preserving ecosystems and biodiversity to counter food insecurity. </a:t>
            </a:r>
            <a:endParaRPr lang="en-US" sz="1600" dirty="0" smtClean="0"/>
          </a:p>
          <a:p>
            <a:pPr marL="339725" indent="-339725">
              <a:spcBef>
                <a:spcPts val="0"/>
              </a:spcBef>
              <a:spcAft>
                <a:spcPts val="600"/>
              </a:spcAft>
              <a:buClr>
                <a:srgbClr val="3550A7"/>
              </a:buClr>
              <a:buFont typeface="Webdings" panose="05030102010509060703" pitchFamily="18" charset="2"/>
              <a:buChar char="4"/>
            </a:pPr>
            <a:r>
              <a:rPr lang="en-US" sz="1600" i="1" dirty="0"/>
              <a:t>Shorthand for deliverables</a:t>
            </a:r>
            <a:r>
              <a:rPr lang="en-US" sz="1600" dirty="0"/>
              <a:t>: Ag</a:t>
            </a:r>
          </a:p>
          <a:p>
            <a:pPr marL="339725" indent="-339725">
              <a:spcBef>
                <a:spcPts val="0"/>
              </a:spcBef>
              <a:spcAft>
                <a:spcPts val="600"/>
              </a:spcAft>
              <a:buClr>
                <a:srgbClr val="3550A7"/>
              </a:buClr>
              <a:buFont typeface="Webdings" panose="05030102010509060703" pitchFamily="18" charset="2"/>
              <a:buChar char="4"/>
            </a:pPr>
            <a:r>
              <a:rPr lang="en-US" sz="1600" i="1" dirty="0" smtClean="0"/>
              <a:t>Example Project</a:t>
            </a:r>
            <a:r>
              <a:rPr lang="en-US" sz="1600" dirty="0" smtClean="0"/>
              <a:t>: New England Agriculture &amp; Food Security (GSFC, Summer 2018)</a:t>
            </a:r>
          </a:p>
          <a:p>
            <a:pPr marL="339725" indent="-339725">
              <a:spcBef>
                <a:spcPts val="0"/>
              </a:spcBef>
              <a:spcAft>
                <a:spcPts val="600"/>
              </a:spcAft>
              <a:buClr>
                <a:srgbClr val="3550A7"/>
              </a:buClr>
              <a:buFont typeface="Webdings" panose="05030102010509060703" pitchFamily="18" charset="2"/>
              <a:buChar char="4"/>
            </a:pPr>
            <a:endParaRPr lang="en-US" sz="1600" dirty="0" smtClean="0"/>
          </a:p>
          <a:p>
            <a:pPr>
              <a:spcBef>
                <a:spcPts val="0"/>
              </a:spcBef>
              <a:spcAft>
                <a:spcPts val="600"/>
              </a:spcAft>
              <a:buClr>
                <a:srgbClr val="3550A7"/>
              </a:buClr>
            </a:pPr>
            <a:r>
              <a:rPr lang="en-US" b="1" dirty="0" smtClean="0"/>
              <a:t>Disasters</a:t>
            </a:r>
            <a:endParaRPr lang="en-US" b="1" dirty="0"/>
          </a:p>
          <a:p>
            <a:pPr marL="339725" indent="-339725">
              <a:spcBef>
                <a:spcPts val="0"/>
              </a:spcBef>
              <a:spcAft>
                <a:spcPts val="600"/>
              </a:spcAft>
              <a:buClr>
                <a:srgbClr val="3550A7"/>
              </a:buClr>
              <a:buFont typeface="Webdings" panose="05030102010509060703" pitchFamily="18" charset="2"/>
              <a:buChar char="4"/>
            </a:pPr>
            <a:r>
              <a:rPr lang="en-US" sz="1600" dirty="0"/>
              <a:t>The </a:t>
            </a:r>
            <a:r>
              <a:rPr lang="en-US" sz="1600" b="1" dirty="0"/>
              <a:t>Disasters</a:t>
            </a:r>
            <a:r>
              <a:rPr lang="en-US" sz="1600" dirty="0"/>
              <a:t> application area applies NASA Earth observations to improve natural disaster forecasting, mitigation, and response. The projects contribute to improved understanding of the natural processes that produce hazards, the vulnerability of local communities, and development of hazard mitigation technologies while providing decision makers with information where and when it is needed.</a:t>
            </a:r>
          </a:p>
          <a:p>
            <a:pPr marL="339725" indent="-339725">
              <a:spcBef>
                <a:spcPts val="0"/>
              </a:spcBef>
              <a:spcAft>
                <a:spcPts val="600"/>
              </a:spcAft>
              <a:buClr>
                <a:srgbClr val="3550A7"/>
              </a:buClr>
              <a:buFont typeface="Webdings" panose="05030102010509060703" pitchFamily="18" charset="2"/>
              <a:buChar char="4"/>
            </a:pPr>
            <a:r>
              <a:rPr lang="en-US" sz="1600" i="1" dirty="0"/>
              <a:t>Shorthand for deliverables</a:t>
            </a:r>
            <a:r>
              <a:rPr lang="en-US" sz="1600" dirty="0"/>
              <a:t>: </a:t>
            </a:r>
            <a:r>
              <a:rPr lang="en-US" sz="1600" dirty="0" smtClean="0"/>
              <a:t>Disasters</a:t>
            </a:r>
            <a:endParaRPr lang="en-US" sz="1600" dirty="0"/>
          </a:p>
          <a:p>
            <a:pPr marL="339725" indent="-339725">
              <a:spcBef>
                <a:spcPts val="0"/>
              </a:spcBef>
              <a:spcAft>
                <a:spcPts val="600"/>
              </a:spcAft>
              <a:buClr>
                <a:srgbClr val="3550A7"/>
              </a:buClr>
              <a:buFont typeface="Webdings" panose="05030102010509060703" pitchFamily="18" charset="2"/>
              <a:buChar char="4"/>
            </a:pPr>
            <a:r>
              <a:rPr lang="en-US" sz="1600" i="1" dirty="0" smtClean="0"/>
              <a:t>Example Project</a:t>
            </a:r>
            <a:r>
              <a:rPr lang="en-US" sz="1600" dirty="0" smtClean="0"/>
              <a:t>: Southern California Disasters (JPL, Summer 2018)</a:t>
            </a:r>
            <a:endParaRPr lang="en-US" sz="1600" dirty="0"/>
          </a:p>
          <a:p>
            <a:pPr>
              <a:spcBef>
                <a:spcPts val="0"/>
              </a:spcBef>
              <a:spcAft>
                <a:spcPts val="600"/>
              </a:spcAft>
              <a:buClr>
                <a:srgbClr val="3550A7"/>
              </a:buClr>
            </a:pPr>
            <a:endParaRPr lang="en-US" sz="1600" dirty="0"/>
          </a:p>
          <a:p>
            <a:pPr marL="339725" indent="-339725">
              <a:spcBef>
                <a:spcPts val="0"/>
              </a:spcBef>
              <a:spcAft>
                <a:spcPts val="600"/>
              </a:spcAft>
              <a:buClr>
                <a:srgbClr val="3550A7"/>
              </a:buClr>
              <a:buFont typeface="Webdings" panose="05030102010509060703" pitchFamily="18" charset="2"/>
              <a:buChar char="4"/>
            </a:pPr>
            <a:endParaRPr lang="en-US" sz="1600" dirty="0"/>
          </a:p>
          <a:p>
            <a:pPr marL="339725" indent="-339725">
              <a:spcBef>
                <a:spcPts val="0"/>
              </a:spcBef>
              <a:spcAft>
                <a:spcPts val="600"/>
              </a:spcAft>
              <a:buClr>
                <a:srgbClr val="3550A7"/>
              </a:buClr>
              <a:buFont typeface="Webdings" panose="05030102010509060703" pitchFamily="18" charset="2"/>
              <a:buChar char="4"/>
            </a:pPr>
            <a:endParaRPr lang="en-US" sz="1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6543" y="933678"/>
            <a:ext cx="2743200" cy="274320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6543" y="3918740"/>
            <a:ext cx="2743200" cy="2743200"/>
          </a:xfrm>
          <a:prstGeom prst="rect">
            <a:avLst/>
          </a:prstGeom>
        </p:spPr>
      </p:pic>
      <p:sp>
        <p:nvSpPr>
          <p:cNvPr id="2" name="TextBox 1"/>
          <p:cNvSpPr txBox="1"/>
          <p:nvPr/>
        </p:nvSpPr>
        <p:spPr>
          <a:xfrm rot="20440643">
            <a:off x="3776472" y="883863"/>
            <a:ext cx="2752344" cy="369332"/>
          </a:xfrm>
          <a:prstGeom prst="rect">
            <a:avLst/>
          </a:prstGeom>
          <a:noFill/>
        </p:spPr>
        <p:txBody>
          <a:bodyPr wrap="square" rtlCol="0">
            <a:spAutoFit/>
          </a:bodyPr>
          <a:lstStyle/>
          <a:p>
            <a:r>
              <a:rPr lang="en-US" dirty="0" smtClean="0">
                <a:solidFill>
                  <a:srgbClr val="FF0000"/>
                </a:solidFill>
              </a:rPr>
              <a:t>Note: Ag </a:t>
            </a:r>
            <a:r>
              <a:rPr lang="en-US" dirty="0" smtClean="0">
                <a:solidFill>
                  <a:srgbClr val="FF0000"/>
                </a:solidFill>
              </a:rPr>
              <a:t>Name Swap!</a:t>
            </a:r>
            <a:endParaRPr lang="en-US" dirty="0" smtClean="0">
              <a:solidFill>
                <a:srgbClr val="FF0000"/>
              </a:solidFill>
            </a:endParaRPr>
          </a:p>
        </p:txBody>
      </p:sp>
    </p:spTree>
    <p:extLst>
      <p:ext uri="{BB962C8B-B14F-4D97-AF65-F5344CB8AC3E}">
        <p14:creationId xmlns:p14="http://schemas.microsoft.com/office/powerpoint/2010/main" val="3292450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3897" y="3918740"/>
            <a:ext cx="2743200"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6198" y="933678"/>
            <a:ext cx="2743200" cy="2743200"/>
          </a:xfrm>
          <a:prstGeom prst="rect">
            <a:avLst/>
          </a:prstGeom>
        </p:spPr>
      </p:pic>
      <p:sp>
        <p:nvSpPr>
          <p:cNvPr id="5" name="Title 4"/>
          <p:cNvSpPr>
            <a:spLocks noGrp="1"/>
          </p:cNvSpPr>
          <p:nvPr>
            <p:ph type="title"/>
          </p:nvPr>
        </p:nvSpPr>
        <p:spPr/>
        <p:txBody>
          <a:bodyPr>
            <a:noAutofit/>
          </a:bodyPr>
          <a:lstStyle/>
          <a:p>
            <a:r>
              <a:rPr lang="en-US" dirty="0" smtClean="0">
                <a:solidFill>
                  <a:srgbClr val="3550A7"/>
                </a:solidFill>
              </a:rPr>
              <a:t>App Areas</a:t>
            </a:r>
            <a:endParaRPr lang="en-US" dirty="0">
              <a:solidFill>
                <a:srgbClr val="3550A7"/>
              </a:solidFill>
            </a:endParaRPr>
          </a:p>
        </p:txBody>
      </p:sp>
      <p:sp>
        <p:nvSpPr>
          <p:cNvPr id="9" name="Text Placeholder 5"/>
          <p:cNvSpPr txBox="1">
            <a:spLocks/>
          </p:cNvSpPr>
          <p:nvPr/>
        </p:nvSpPr>
        <p:spPr>
          <a:xfrm>
            <a:off x="304799" y="1244011"/>
            <a:ext cx="8528808" cy="50444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b="1" dirty="0" smtClean="0"/>
              <a:t>Ecological Forecasting</a:t>
            </a:r>
          </a:p>
          <a:p>
            <a:r>
              <a:rPr lang="en-US" sz="1600" dirty="0"/>
              <a:t>The </a:t>
            </a:r>
            <a:r>
              <a:rPr lang="en-US" sz="1600" b="1" dirty="0"/>
              <a:t>Ecological Forecasting </a:t>
            </a:r>
            <a:r>
              <a:rPr lang="en-US" sz="1600" dirty="0"/>
              <a:t>application area supports decision makers with access to science-based tools in order to understand and predict the impacts of environmental change on the ecosystems that support the existence of life on Earth. The goal is to apply NASA remote sensing and technologies to topics like conservation, habitat health and suitability, land use practices and planning, and invasive species. </a:t>
            </a:r>
            <a:r>
              <a:rPr lang="en-US" sz="1600" i="1" dirty="0" smtClean="0"/>
              <a:t>Note</a:t>
            </a:r>
            <a:r>
              <a:rPr lang="en-US" sz="1600" i="1" dirty="0"/>
              <a:t>: Proposals </a:t>
            </a:r>
            <a:r>
              <a:rPr lang="en-US" sz="1600" b="1" i="1" u="sng" dirty="0"/>
              <a:t>must</a:t>
            </a:r>
            <a:r>
              <a:rPr lang="en-US" sz="1600" i="1" dirty="0"/>
              <a:t> include a forecasting piece!</a:t>
            </a:r>
          </a:p>
          <a:p>
            <a:pPr marL="339725" indent="-339725">
              <a:spcBef>
                <a:spcPts val="600"/>
              </a:spcBef>
              <a:spcAft>
                <a:spcPts val="600"/>
              </a:spcAft>
              <a:buClr>
                <a:srgbClr val="3550A7"/>
              </a:buClr>
              <a:buFont typeface="Webdings" panose="05030102010509060703" pitchFamily="18" charset="2"/>
              <a:buChar char="4"/>
            </a:pPr>
            <a:r>
              <a:rPr lang="en-US" sz="1600" i="1" dirty="0" smtClean="0"/>
              <a:t>Shorthand </a:t>
            </a:r>
            <a:r>
              <a:rPr lang="en-US" sz="1600" i="1" dirty="0"/>
              <a:t>for deliverables</a:t>
            </a:r>
            <a:r>
              <a:rPr lang="en-US" sz="1600" dirty="0"/>
              <a:t>: </a:t>
            </a:r>
            <a:r>
              <a:rPr lang="en-US" sz="1600" dirty="0" smtClean="0"/>
              <a:t>Eco</a:t>
            </a:r>
            <a:endParaRPr lang="en-US" sz="1600" dirty="0"/>
          </a:p>
          <a:p>
            <a:pPr marL="339725" indent="-339725">
              <a:spcBef>
                <a:spcPts val="0"/>
              </a:spcBef>
              <a:spcAft>
                <a:spcPts val="600"/>
              </a:spcAft>
              <a:buClr>
                <a:srgbClr val="3550A7"/>
              </a:buClr>
              <a:buFont typeface="Webdings" panose="05030102010509060703" pitchFamily="18" charset="2"/>
              <a:buChar char="4"/>
            </a:pPr>
            <a:r>
              <a:rPr lang="en-US" sz="1600" i="1" dirty="0" smtClean="0"/>
              <a:t>Example Project</a:t>
            </a:r>
            <a:r>
              <a:rPr lang="en-US" sz="1600" dirty="0" smtClean="0"/>
              <a:t>: Louisiana Eco Forecasting (VA, Summer 2018)</a:t>
            </a:r>
          </a:p>
          <a:p>
            <a:pPr marL="339725" indent="-339725">
              <a:spcBef>
                <a:spcPts val="0"/>
              </a:spcBef>
              <a:spcAft>
                <a:spcPts val="600"/>
              </a:spcAft>
              <a:buClr>
                <a:srgbClr val="3550A7"/>
              </a:buClr>
              <a:buFont typeface="Webdings" panose="05030102010509060703" pitchFamily="18" charset="2"/>
              <a:buChar char="4"/>
            </a:pPr>
            <a:endParaRPr lang="en-US" sz="1600" dirty="0" smtClean="0"/>
          </a:p>
          <a:p>
            <a:pPr>
              <a:spcBef>
                <a:spcPts val="0"/>
              </a:spcBef>
              <a:spcAft>
                <a:spcPts val="600"/>
              </a:spcAft>
              <a:buClr>
                <a:srgbClr val="3550A7"/>
              </a:buClr>
            </a:pPr>
            <a:r>
              <a:rPr lang="en-US" b="1" dirty="0" smtClean="0"/>
              <a:t>Energy</a:t>
            </a:r>
            <a:endParaRPr lang="en-US" b="1" dirty="0"/>
          </a:p>
          <a:p>
            <a:r>
              <a:rPr lang="en-US" sz="1600" dirty="0"/>
              <a:t>The </a:t>
            </a:r>
            <a:r>
              <a:rPr lang="en-US" sz="1600" b="1" dirty="0"/>
              <a:t>Energy </a:t>
            </a:r>
            <a:r>
              <a:rPr lang="en-US" sz="1600" dirty="0"/>
              <a:t>application area promotes the application of NASA Earth observations and model products for societal benefit through improved techniques in locating and utilizing energy sources. The goal is to support decision makers with information to help increase efficiency, use of non-traditional energy sources, and best energy practices.</a:t>
            </a:r>
            <a:endParaRPr lang="en-US" sz="1600" i="1" dirty="0"/>
          </a:p>
          <a:p>
            <a:pPr marL="339725" indent="-339725">
              <a:spcBef>
                <a:spcPts val="600"/>
              </a:spcBef>
              <a:spcAft>
                <a:spcPts val="600"/>
              </a:spcAft>
              <a:buClr>
                <a:srgbClr val="3550A7"/>
              </a:buClr>
              <a:buFont typeface="Webdings" panose="05030102010509060703" pitchFamily="18" charset="2"/>
              <a:buChar char="4"/>
            </a:pPr>
            <a:r>
              <a:rPr lang="en-US" sz="1600" i="1" dirty="0" smtClean="0"/>
              <a:t>Shorthand </a:t>
            </a:r>
            <a:r>
              <a:rPr lang="en-US" sz="1600" i="1" dirty="0"/>
              <a:t>for deliverables</a:t>
            </a:r>
            <a:r>
              <a:rPr lang="en-US" sz="1600" dirty="0"/>
              <a:t>: </a:t>
            </a:r>
            <a:r>
              <a:rPr lang="en-US" sz="1600" dirty="0" smtClean="0"/>
              <a:t>Energy</a:t>
            </a:r>
            <a:endParaRPr lang="en-US" sz="1600" dirty="0"/>
          </a:p>
          <a:p>
            <a:pPr marL="339725" indent="-339725">
              <a:spcBef>
                <a:spcPts val="0"/>
              </a:spcBef>
              <a:spcAft>
                <a:spcPts val="600"/>
              </a:spcAft>
              <a:buClr>
                <a:srgbClr val="3550A7"/>
              </a:buClr>
              <a:buFont typeface="Webdings" panose="05030102010509060703" pitchFamily="18" charset="2"/>
              <a:buChar char="4"/>
            </a:pPr>
            <a:r>
              <a:rPr lang="en-US" sz="1600" i="1" dirty="0" smtClean="0"/>
              <a:t>Example Project</a:t>
            </a:r>
            <a:r>
              <a:rPr lang="en-US" sz="1600" dirty="0" smtClean="0"/>
              <a:t>: New Mexico Energy (MSFC, Summer 2018)</a:t>
            </a:r>
            <a:endParaRPr lang="en-US" sz="1600" dirty="0"/>
          </a:p>
          <a:p>
            <a:pPr marL="339725" indent="-339725">
              <a:spcBef>
                <a:spcPts val="0"/>
              </a:spcBef>
              <a:spcAft>
                <a:spcPts val="600"/>
              </a:spcAft>
              <a:buClr>
                <a:srgbClr val="3550A7"/>
              </a:buClr>
              <a:buFont typeface="Webdings" panose="05030102010509060703" pitchFamily="18" charset="2"/>
              <a:buChar char="4"/>
            </a:pPr>
            <a:endParaRPr lang="en-US" sz="1600" dirty="0"/>
          </a:p>
          <a:p>
            <a:pPr marL="339725" indent="-339725">
              <a:spcBef>
                <a:spcPts val="0"/>
              </a:spcBef>
              <a:spcAft>
                <a:spcPts val="600"/>
              </a:spcAft>
              <a:buClr>
                <a:srgbClr val="3550A7"/>
              </a:buClr>
              <a:buFont typeface="Webdings" panose="05030102010509060703" pitchFamily="18" charset="2"/>
              <a:buChar char="4"/>
            </a:pPr>
            <a:endParaRPr lang="en-US" sz="1600" dirty="0"/>
          </a:p>
        </p:txBody>
      </p:sp>
    </p:spTree>
    <p:extLst>
      <p:ext uri="{BB962C8B-B14F-4D97-AF65-F5344CB8AC3E}">
        <p14:creationId xmlns:p14="http://schemas.microsoft.com/office/powerpoint/2010/main" val="1532050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3897" y="3918740"/>
            <a:ext cx="2743200" cy="2743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3897" y="933678"/>
            <a:ext cx="2743200" cy="2743200"/>
          </a:xfrm>
          <a:prstGeom prst="rect">
            <a:avLst/>
          </a:prstGeom>
        </p:spPr>
      </p:pic>
      <p:sp>
        <p:nvSpPr>
          <p:cNvPr id="5" name="Title 4"/>
          <p:cNvSpPr>
            <a:spLocks noGrp="1"/>
          </p:cNvSpPr>
          <p:nvPr>
            <p:ph type="title"/>
          </p:nvPr>
        </p:nvSpPr>
        <p:spPr/>
        <p:txBody>
          <a:bodyPr>
            <a:noAutofit/>
          </a:bodyPr>
          <a:lstStyle/>
          <a:p>
            <a:r>
              <a:rPr lang="en-US" dirty="0" smtClean="0">
                <a:solidFill>
                  <a:srgbClr val="3550A7"/>
                </a:solidFill>
              </a:rPr>
              <a:t>App Areas</a:t>
            </a:r>
            <a:endParaRPr lang="en-US" dirty="0">
              <a:solidFill>
                <a:srgbClr val="3550A7"/>
              </a:solidFill>
            </a:endParaRPr>
          </a:p>
        </p:txBody>
      </p:sp>
      <p:sp>
        <p:nvSpPr>
          <p:cNvPr id="9" name="Text Placeholder 5"/>
          <p:cNvSpPr txBox="1">
            <a:spLocks/>
          </p:cNvSpPr>
          <p:nvPr/>
        </p:nvSpPr>
        <p:spPr>
          <a:xfrm>
            <a:off x="304799" y="1244011"/>
            <a:ext cx="8528808" cy="50444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b="1" dirty="0" smtClean="0"/>
              <a:t>Health &amp; Air Quality</a:t>
            </a:r>
          </a:p>
          <a:p>
            <a:r>
              <a:rPr lang="en-US" sz="1600" dirty="0"/>
              <a:t>The </a:t>
            </a:r>
            <a:r>
              <a:rPr lang="en-US" sz="1600" b="1" dirty="0"/>
              <a:t>Health &amp; Air Quality </a:t>
            </a:r>
            <a:r>
              <a:rPr lang="en-US" sz="1600" dirty="0"/>
              <a:t>application area utilizes NASA Earth observations to support air quality and public health management and policy making. The goal is to improve global health by enhancing the prediction and monitoring of environmental phenomena that effect human health such as air quality, extreme heat, and infectious disease</a:t>
            </a:r>
            <a:r>
              <a:rPr lang="en-US" sz="1600" dirty="0" smtClean="0"/>
              <a:t>.</a:t>
            </a:r>
            <a:endParaRPr lang="en-US" sz="1600" i="1" dirty="0"/>
          </a:p>
          <a:p>
            <a:pPr marL="339725" indent="-339725">
              <a:spcBef>
                <a:spcPts val="600"/>
              </a:spcBef>
              <a:spcAft>
                <a:spcPts val="600"/>
              </a:spcAft>
              <a:buClr>
                <a:srgbClr val="3550A7"/>
              </a:buClr>
              <a:buFont typeface="Webdings" panose="05030102010509060703" pitchFamily="18" charset="2"/>
              <a:buChar char="4"/>
            </a:pPr>
            <a:r>
              <a:rPr lang="en-US" sz="1600" i="1" dirty="0" smtClean="0"/>
              <a:t>Shorthand </a:t>
            </a:r>
            <a:r>
              <a:rPr lang="en-US" sz="1600" i="1" dirty="0"/>
              <a:t>for deliverables</a:t>
            </a:r>
            <a:r>
              <a:rPr lang="en-US" sz="1600" dirty="0"/>
              <a:t>: </a:t>
            </a:r>
            <a:r>
              <a:rPr lang="en-US" sz="1600" dirty="0" err="1" smtClean="0"/>
              <a:t>HealthAQ</a:t>
            </a:r>
            <a:endParaRPr lang="en-US" sz="1600" dirty="0"/>
          </a:p>
          <a:p>
            <a:pPr marL="339725" indent="-339725">
              <a:spcBef>
                <a:spcPts val="0"/>
              </a:spcBef>
              <a:spcAft>
                <a:spcPts val="600"/>
              </a:spcAft>
              <a:buClr>
                <a:srgbClr val="3550A7"/>
              </a:buClr>
              <a:buFont typeface="Webdings" panose="05030102010509060703" pitchFamily="18" charset="2"/>
              <a:buChar char="4"/>
            </a:pPr>
            <a:r>
              <a:rPr lang="en-US" sz="1600" i="1" dirty="0" smtClean="0"/>
              <a:t>Example Project</a:t>
            </a:r>
            <a:r>
              <a:rPr lang="en-US" sz="1600" dirty="0" smtClean="0"/>
              <a:t>: Richmond Health &amp; Air Quality (</a:t>
            </a:r>
            <a:r>
              <a:rPr lang="en-US" sz="1600" dirty="0" err="1" smtClean="0"/>
              <a:t>LaRC</a:t>
            </a:r>
            <a:r>
              <a:rPr lang="en-US" sz="1600" dirty="0" smtClean="0"/>
              <a:t>, Summer 2018)</a:t>
            </a:r>
          </a:p>
          <a:p>
            <a:pPr marL="339725" indent="-339725">
              <a:spcBef>
                <a:spcPts val="0"/>
              </a:spcBef>
              <a:spcAft>
                <a:spcPts val="600"/>
              </a:spcAft>
              <a:buClr>
                <a:srgbClr val="3550A7"/>
              </a:buClr>
              <a:buFont typeface="Webdings" panose="05030102010509060703" pitchFamily="18" charset="2"/>
              <a:buChar char="4"/>
            </a:pPr>
            <a:endParaRPr lang="en-US" sz="1600" dirty="0" smtClean="0"/>
          </a:p>
          <a:p>
            <a:pPr>
              <a:spcBef>
                <a:spcPts val="0"/>
              </a:spcBef>
              <a:spcAft>
                <a:spcPts val="600"/>
              </a:spcAft>
              <a:buClr>
                <a:srgbClr val="3550A7"/>
              </a:buClr>
            </a:pPr>
            <a:r>
              <a:rPr lang="en-US" b="1" dirty="0" smtClean="0"/>
              <a:t>Transportation &amp; Infrastructure</a:t>
            </a:r>
            <a:endParaRPr lang="en-US" b="1" dirty="0"/>
          </a:p>
          <a:p>
            <a:r>
              <a:rPr lang="en-US" sz="1600" dirty="0"/>
              <a:t>The </a:t>
            </a:r>
            <a:r>
              <a:rPr lang="en-US" sz="1600" b="1" dirty="0"/>
              <a:t>Transportation &amp; Infrastructure </a:t>
            </a:r>
            <a:r>
              <a:rPr lang="en-US" sz="1600" dirty="0"/>
              <a:t>application area focuses on the application of NASA Earth observations to support planning, monitoring, and management of infrastructure (dams, roads, rail, ports, and pipelines) and transportation (air, land, and sea). The goal is to minimize environmental impacts, monitor resilient infrastructure, promote industrialization, and foster innovation.</a:t>
            </a:r>
          </a:p>
          <a:p>
            <a:pPr marL="339725" indent="-339725">
              <a:spcBef>
                <a:spcPts val="600"/>
              </a:spcBef>
              <a:spcAft>
                <a:spcPts val="600"/>
              </a:spcAft>
              <a:buClr>
                <a:srgbClr val="3550A7"/>
              </a:buClr>
              <a:buFont typeface="Webdings" panose="05030102010509060703" pitchFamily="18" charset="2"/>
              <a:buChar char="4"/>
            </a:pPr>
            <a:r>
              <a:rPr lang="en-US" sz="1600" i="1" dirty="0" smtClean="0"/>
              <a:t>Shorthand </a:t>
            </a:r>
            <a:r>
              <a:rPr lang="en-US" sz="1600" i="1" dirty="0"/>
              <a:t>for deliverables</a:t>
            </a:r>
            <a:r>
              <a:rPr lang="en-US" sz="1600" dirty="0"/>
              <a:t>: </a:t>
            </a:r>
            <a:r>
              <a:rPr lang="en-US" sz="1600" dirty="0" smtClean="0"/>
              <a:t>TI</a:t>
            </a:r>
            <a:endParaRPr lang="en-US" sz="1600" dirty="0"/>
          </a:p>
          <a:p>
            <a:pPr marL="339725" indent="-339725">
              <a:spcBef>
                <a:spcPts val="0"/>
              </a:spcBef>
              <a:spcAft>
                <a:spcPts val="600"/>
              </a:spcAft>
              <a:buClr>
                <a:srgbClr val="3550A7"/>
              </a:buClr>
              <a:buFont typeface="Webdings" panose="05030102010509060703" pitchFamily="18" charset="2"/>
              <a:buChar char="4"/>
            </a:pPr>
            <a:r>
              <a:rPr lang="en-US" sz="1600" i="1" dirty="0" smtClean="0"/>
              <a:t>Example Project</a:t>
            </a:r>
            <a:r>
              <a:rPr lang="en-US" sz="1600" dirty="0" smtClean="0"/>
              <a:t>: </a:t>
            </a:r>
            <a:r>
              <a:rPr lang="en-US" sz="1600" dirty="0" smtClean="0"/>
              <a:t>Ohio River Valley TI (MSFC, Fall 2018)</a:t>
            </a:r>
            <a:endParaRPr lang="en-US" sz="1600" dirty="0"/>
          </a:p>
          <a:p>
            <a:pPr marL="339725" indent="-339725">
              <a:spcBef>
                <a:spcPts val="0"/>
              </a:spcBef>
              <a:spcAft>
                <a:spcPts val="600"/>
              </a:spcAft>
              <a:buClr>
                <a:srgbClr val="3550A7"/>
              </a:buClr>
              <a:buFont typeface="Webdings" panose="05030102010509060703" pitchFamily="18" charset="2"/>
              <a:buChar char="4"/>
            </a:pPr>
            <a:endParaRPr lang="en-US" sz="1600" dirty="0"/>
          </a:p>
          <a:p>
            <a:pPr marL="339725" indent="-339725">
              <a:spcBef>
                <a:spcPts val="0"/>
              </a:spcBef>
              <a:spcAft>
                <a:spcPts val="600"/>
              </a:spcAft>
              <a:buClr>
                <a:srgbClr val="3550A7"/>
              </a:buClr>
              <a:buFont typeface="Webdings" panose="05030102010509060703" pitchFamily="18" charset="2"/>
              <a:buChar char="4"/>
            </a:pPr>
            <a:endParaRPr lang="en-US" sz="1600" dirty="0"/>
          </a:p>
        </p:txBody>
      </p:sp>
    </p:spTree>
    <p:extLst>
      <p:ext uri="{BB962C8B-B14F-4D97-AF65-F5344CB8AC3E}">
        <p14:creationId xmlns:p14="http://schemas.microsoft.com/office/powerpoint/2010/main" val="2648003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3897" y="3918740"/>
            <a:ext cx="2743200"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3897" y="933678"/>
            <a:ext cx="2743200" cy="2743200"/>
          </a:xfrm>
          <a:prstGeom prst="rect">
            <a:avLst/>
          </a:prstGeom>
        </p:spPr>
      </p:pic>
      <p:sp>
        <p:nvSpPr>
          <p:cNvPr id="5" name="Title 4"/>
          <p:cNvSpPr>
            <a:spLocks noGrp="1"/>
          </p:cNvSpPr>
          <p:nvPr>
            <p:ph type="title"/>
          </p:nvPr>
        </p:nvSpPr>
        <p:spPr/>
        <p:txBody>
          <a:bodyPr>
            <a:noAutofit/>
          </a:bodyPr>
          <a:lstStyle/>
          <a:p>
            <a:r>
              <a:rPr lang="en-US" dirty="0" smtClean="0">
                <a:solidFill>
                  <a:srgbClr val="3550A7"/>
                </a:solidFill>
              </a:rPr>
              <a:t>App Areas</a:t>
            </a:r>
            <a:endParaRPr lang="en-US" dirty="0">
              <a:solidFill>
                <a:srgbClr val="3550A7"/>
              </a:solidFill>
            </a:endParaRPr>
          </a:p>
        </p:txBody>
      </p:sp>
      <p:sp>
        <p:nvSpPr>
          <p:cNvPr id="9" name="Text Placeholder 5"/>
          <p:cNvSpPr txBox="1">
            <a:spLocks/>
          </p:cNvSpPr>
          <p:nvPr/>
        </p:nvSpPr>
        <p:spPr>
          <a:xfrm>
            <a:off x="304799" y="1244011"/>
            <a:ext cx="8528808" cy="50444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b="1" dirty="0" smtClean="0"/>
              <a:t>Urban Development</a:t>
            </a:r>
          </a:p>
          <a:p>
            <a:r>
              <a:rPr lang="en-US" sz="1600" dirty="0"/>
              <a:t>The </a:t>
            </a:r>
            <a:r>
              <a:rPr lang="en-US" sz="1600" b="1" dirty="0"/>
              <a:t>Urban Development </a:t>
            </a:r>
            <a:r>
              <a:rPr lang="en-US" sz="1600" dirty="0"/>
              <a:t>application area focuses on the application of NASA Earth observations to enhance urban planning, monitoring of land change over time, assessment of urban footprints, and the development of sustainable and resilient urban environments. The goal is to support sustainability, resilience and safety of cities and human settlements through informed planning and management of climate and disaster </a:t>
            </a:r>
            <a:r>
              <a:rPr lang="en-US" sz="1600" dirty="0" smtClean="0"/>
              <a:t>risks.</a:t>
            </a:r>
            <a:endParaRPr lang="en-US" sz="1600" i="1" dirty="0"/>
          </a:p>
          <a:p>
            <a:pPr marL="339725" indent="-339725">
              <a:spcBef>
                <a:spcPts val="600"/>
              </a:spcBef>
              <a:spcAft>
                <a:spcPts val="600"/>
              </a:spcAft>
              <a:buClr>
                <a:srgbClr val="3550A7"/>
              </a:buClr>
              <a:buFont typeface="Webdings" panose="05030102010509060703" pitchFamily="18" charset="2"/>
              <a:buChar char="4"/>
            </a:pPr>
            <a:r>
              <a:rPr lang="en-US" sz="1600" i="1" dirty="0" smtClean="0"/>
              <a:t>Shorthand </a:t>
            </a:r>
            <a:r>
              <a:rPr lang="en-US" sz="1600" i="1" dirty="0"/>
              <a:t>for deliverables</a:t>
            </a:r>
            <a:r>
              <a:rPr lang="en-US" sz="1600" dirty="0"/>
              <a:t>: </a:t>
            </a:r>
            <a:r>
              <a:rPr lang="en-US" sz="1600" dirty="0" smtClean="0"/>
              <a:t>Urban</a:t>
            </a:r>
            <a:endParaRPr lang="en-US" sz="1600" dirty="0"/>
          </a:p>
          <a:p>
            <a:pPr marL="339725" indent="-339725">
              <a:spcBef>
                <a:spcPts val="0"/>
              </a:spcBef>
              <a:spcAft>
                <a:spcPts val="600"/>
              </a:spcAft>
              <a:buClr>
                <a:srgbClr val="3550A7"/>
              </a:buClr>
              <a:buFont typeface="Webdings" panose="05030102010509060703" pitchFamily="18" charset="2"/>
              <a:buChar char="4"/>
            </a:pPr>
            <a:r>
              <a:rPr lang="en-US" sz="1600" i="1" dirty="0" smtClean="0"/>
              <a:t>Example Project</a:t>
            </a:r>
            <a:r>
              <a:rPr lang="en-US" sz="1600" dirty="0" smtClean="0"/>
              <a:t>: New Orleans Urban Development (AL, Summer 2018)</a:t>
            </a:r>
          </a:p>
          <a:p>
            <a:pPr marL="339725" indent="-339725">
              <a:spcBef>
                <a:spcPts val="0"/>
              </a:spcBef>
              <a:spcAft>
                <a:spcPts val="600"/>
              </a:spcAft>
              <a:buClr>
                <a:srgbClr val="3550A7"/>
              </a:buClr>
              <a:buFont typeface="Webdings" panose="05030102010509060703" pitchFamily="18" charset="2"/>
              <a:buChar char="4"/>
            </a:pPr>
            <a:endParaRPr lang="en-US" sz="1600" dirty="0" smtClean="0"/>
          </a:p>
          <a:p>
            <a:pPr>
              <a:spcBef>
                <a:spcPts val="0"/>
              </a:spcBef>
              <a:spcAft>
                <a:spcPts val="600"/>
              </a:spcAft>
              <a:buClr>
                <a:srgbClr val="3550A7"/>
              </a:buClr>
            </a:pPr>
            <a:r>
              <a:rPr lang="en-US" b="1" dirty="0" smtClean="0"/>
              <a:t>Water Resources</a:t>
            </a:r>
            <a:endParaRPr lang="en-US" b="1" dirty="0"/>
          </a:p>
          <a:p>
            <a:r>
              <a:rPr lang="en-US" sz="1600" dirty="0"/>
              <a:t>The </a:t>
            </a:r>
            <a:r>
              <a:rPr lang="en-US" sz="1600" b="1" dirty="0"/>
              <a:t>Water Resources </a:t>
            </a:r>
            <a:r>
              <a:rPr lang="en-US" sz="1600" dirty="0"/>
              <a:t>application area addresses concerns and decision processes that are related to water availability, water forecasting, and water quality. The goal is to apply NASA satellite data to improve the Decision Support Tools (DSTs) of user groups that manage water </a:t>
            </a:r>
            <a:r>
              <a:rPr lang="en-US" sz="1600" dirty="0" smtClean="0"/>
              <a:t>resources.</a:t>
            </a:r>
            <a:endParaRPr lang="en-US" sz="1600" dirty="0"/>
          </a:p>
          <a:p>
            <a:pPr marL="339725" indent="-339725">
              <a:spcBef>
                <a:spcPts val="600"/>
              </a:spcBef>
              <a:spcAft>
                <a:spcPts val="600"/>
              </a:spcAft>
              <a:buClr>
                <a:srgbClr val="3550A7"/>
              </a:buClr>
              <a:buFont typeface="Webdings" panose="05030102010509060703" pitchFamily="18" charset="2"/>
              <a:buChar char="4"/>
            </a:pPr>
            <a:r>
              <a:rPr lang="en-US" sz="1600" i="1" dirty="0" smtClean="0"/>
              <a:t>Shorthand </a:t>
            </a:r>
            <a:r>
              <a:rPr lang="en-US" sz="1600" i="1" dirty="0"/>
              <a:t>for deliverables</a:t>
            </a:r>
            <a:r>
              <a:rPr lang="en-US" sz="1600" dirty="0"/>
              <a:t>: </a:t>
            </a:r>
            <a:r>
              <a:rPr lang="en-US" sz="1600" dirty="0" smtClean="0"/>
              <a:t>Water</a:t>
            </a:r>
            <a:endParaRPr lang="en-US" sz="1600" dirty="0"/>
          </a:p>
          <a:p>
            <a:pPr marL="339725" indent="-339725">
              <a:spcBef>
                <a:spcPts val="0"/>
              </a:spcBef>
              <a:spcAft>
                <a:spcPts val="600"/>
              </a:spcAft>
              <a:buClr>
                <a:srgbClr val="3550A7"/>
              </a:buClr>
              <a:buFont typeface="Webdings" panose="05030102010509060703" pitchFamily="18" charset="2"/>
              <a:buChar char="4"/>
            </a:pPr>
            <a:r>
              <a:rPr lang="en-US" sz="1600" i="1" dirty="0" smtClean="0"/>
              <a:t>Example Project</a:t>
            </a:r>
            <a:r>
              <a:rPr lang="en-US" sz="1600" dirty="0" smtClean="0"/>
              <a:t>: </a:t>
            </a:r>
            <a:r>
              <a:rPr lang="en-US" sz="1600" dirty="0" err="1" smtClean="0"/>
              <a:t>Osa</a:t>
            </a:r>
            <a:r>
              <a:rPr lang="en-US" sz="1600" dirty="0" smtClean="0"/>
              <a:t> Peninsula Water Resources II (GA, Summer 2018)</a:t>
            </a:r>
            <a:endParaRPr lang="en-US" sz="1600" dirty="0"/>
          </a:p>
          <a:p>
            <a:pPr marL="339725" indent="-339725">
              <a:spcBef>
                <a:spcPts val="0"/>
              </a:spcBef>
              <a:spcAft>
                <a:spcPts val="600"/>
              </a:spcAft>
              <a:buClr>
                <a:srgbClr val="3550A7"/>
              </a:buClr>
              <a:buFont typeface="Webdings" panose="05030102010509060703" pitchFamily="18" charset="2"/>
              <a:buChar char="4"/>
            </a:pPr>
            <a:endParaRPr lang="en-US" sz="1600" dirty="0"/>
          </a:p>
          <a:p>
            <a:pPr marL="339725" indent="-339725">
              <a:spcBef>
                <a:spcPts val="0"/>
              </a:spcBef>
              <a:spcAft>
                <a:spcPts val="600"/>
              </a:spcAft>
              <a:buClr>
                <a:srgbClr val="3550A7"/>
              </a:buClr>
              <a:buFont typeface="Webdings" panose="05030102010509060703" pitchFamily="18" charset="2"/>
              <a:buChar char="4"/>
            </a:pPr>
            <a:endParaRPr lang="en-US" sz="1600" dirty="0"/>
          </a:p>
        </p:txBody>
      </p:sp>
    </p:spTree>
    <p:extLst>
      <p:ext uri="{BB962C8B-B14F-4D97-AF65-F5344CB8AC3E}">
        <p14:creationId xmlns:p14="http://schemas.microsoft.com/office/powerpoint/2010/main" val="2480526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9409" y="70821"/>
            <a:ext cx="3013421" cy="2410737"/>
          </a:xfrm>
          <a:prstGeom prst="rect">
            <a:avLst/>
          </a:prstGeom>
        </p:spPr>
      </p:pic>
      <p:sp>
        <p:nvSpPr>
          <p:cNvPr id="5" name="Title 4"/>
          <p:cNvSpPr>
            <a:spLocks noGrp="1"/>
          </p:cNvSpPr>
          <p:nvPr>
            <p:ph type="title"/>
          </p:nvPr>
        </p:nvSpPr>
        <p:spPr/>
        <p:txBody>
          <a:bodyPr>
            <a:noAutofit/>
          </a:bodyPr>
          <a:lstStyle/>
          <a:p>
            <a:r>
              <a:rPr lang="en-US" dirty="0" smtClean="0">
                <a:solidFill>
                  <a:srgbClr val="3550A7"/>
                </a:solidFill>
              </a:rPr>
              <a:t>EO Resources</a:t>
            </a:r>
            <a:endParaRPr lang="en-US" dirty="0">
              <a:solidFill>
                <a:srgbClr val="3550A7"/>
              </a:solidFill>
            </a:endParaRPr>
          </a:p>
        </p:txBody>
      </p:sp>
      <p:sp>
        <p:nvSpPr>
          <p:cNvPr id="11" name="Text Placeholder 5"/>
          <p:cNvSpPr txBox="1">
            <a:spLocks/>
          </p:cNvSpPr>
          <p:nvPr/>
        </p:nvSpPr>
        <p:spPr>
          <a:xfrm>
            <a:off x="220129" y="1526116"/>
            <a:ext cx="11339210" cy="50444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hlinkClick r:id="rId4"/>
              </a:rPr>
              <a:t>https://</a:t>
            </a:r>
            <a:r>
              <a:rPr lang="en-US" sz="1800" dirty="0" smtClean="0">
                <a:solidFill>
                  <a:prstClr val="black">
                    <a:lumMod val="75000"/>
                    <a:lumOff val="25000"/>
                  </a:prstClr>
                </a:solidFill>
                <a:hlinkClick r:id="rId4"/>
              </a:rPr>
              <a:t>eospso.nasa.gov/current-missions</a:t>
            </a:r>
          </a:p>
          <a:p>
            <a:pPr marL="339725" indent="-339725">
              <a:spcBef>
                <a:spcPts val="0"/>
              </a:spcBef>
              <a:spcAft>
                <a:spcPts val="600"/>
              </a:spcAft>
              <a:buClr>
                <a:srgbClr val="3550A7"/>
              </a:buClr>
              <a:buFont typeface="Webdings" panose="05030102010509060703" pitchFamily="18" charset="2"/>
              <a:buChar char="4"/>
            </a:pPr>
            <a:r>
              <a:rPr lang="en-US" sz="1800" dirty="0" smtClean="0">
                <a:solidFill>
                  <a:prstClr val="black">
                    <a:lumMod val="75000"/>
                    <a:lumOff val="25000"/>
                  </a:prstClr>
                </a:solidFill>
                <a:hlinkClick r:id="rId4"/>
              </a:rPr>
              <a:t>http</a:t>
            </a:r>
            <a:r>
              <a:rPr lang="en-US" sz="1800" dirty="0">
                <a:solidFill>
                  <a:prstClr val="black">
                    <a:lumMod val="75000"/>
                    <a:lumOff val="25000"/>
                  </a:prstClr>
                </a:solidFill>
                <a:hlinkClick r:id="rId4"/>
              </a:rPr>
              <a:t>://</a:t>
            </a:r>
            <a:r>
              <a:rPr lang="en-US" sz="1800" dirty="0" smtClean="0">
                <a:solidFill>
                  <a:prstClr val="black">
                    <a:lumMod val="75000"/>
                    <a:lumOff val="25000"/>
                  </a:prstClr>
                </a:solidFill>
                <a:hlinkClick r:id="rId4"/>
              </a:rPr>
              <a:t>www.devpedia.developexchange.com/dp/index.php?title=Satellites_and_Sensors</a:t>
            </a:r>
            <a:endParaRPr lang="en-US" sz="1800" dirty="0" smtClean="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endParaRPr lang="en-US" sz="1800" dirty="0" smtClean="0">
              <a:solidFill>
                <a:prstClr val="black">
                  <a:lumMod val="75000"/>
                  <a:lumOff val="25000"/>
                </a:prstClr>
              </a:solidFill>
              <a:hlinkClick r:id="rId5"/>
            </a:endParaRPr>
          </a:p>
          <a:p>
            <a:pPr>
              <a:spcBef>
                <a:spcPts val="0"/>
              </a:spcBef>
              <a:spcAft>
                <a:spcPts val="600"/>
              </a:spcAft>
              <a:buClr>
                <a:srgbClr val="3550A7"/>
              </a:buClr>
            </a:pPr>
            <a:r>
              <a:rPr lang="en-US" sz="2400" dirty="0" smtClean="0">
                <a:solidFill>
                  <a:prstClr val="black">
                    <a:lumMod val="75000"/>
                    <a:lumOff val="25000"/>
                  </a:prstClr>
                </a:solidFill>
              </a:rPr>
              <a:t>Data Centers</a:t>
            </a:r>
            <a:endParaRPr lang="en-US" sz="2400" dirty="0">
              <a:solidFill>
                <a:prstClr val="black">
                  <a:lumMod val="75000"/>
                  <a:lumOff val="25000"/>
                </a:prstClr>
              </a:solidFill>
              <a:hlinkClick r:id="rId5"/>
            </a:endParaRP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hlinkClick r:id="rId6"/>
              </a:rPr>
              <a:t>https://earthdata.nasa.gov/about/daacs/daac-asdc</a:t>
            </a:r>
            <a:endParaRPr lang="en-US" sz="1800" dirty="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sz="1800" dirty="0" smtClean="0">
                <a:solidFill>
                  <a:prstClr val="black">
                    <a:lumMod val="75000"/>
                    <a:lumOff val="25000"/>
                  </a:prstClr>
                </a:solidFill>
                <a:hlinkClick r:id="rId5"/>
              </a:rPr>
              <a:t>https</a:t>
            </a:r>
            <a:r>
              <a:rPr lang="en-US" sz="1800" dirty="0">
                <a:solidFill>
                  <a:prstClr val="black">
                    <a:lumMod val="75000"/>
                    <a:lumOff val="25000"/>
                  </a:prstClr>
                </a:solidFill>
                <a:hlinkClick r:id="rId5"/>
              </a:rPr>
              <a:t>://lpdaac.usgs.gov</a:t>
            </a:r>
            <a:r>
              <a:rPr lang="en-US" sz="1800" dirty="0" smtClean="0">
                <a:solidFill>
                  <a:prstClr val="black">
                    <a:lumMod val="75000"/>
                    <a:lumOff val="25000"/>
                  </a:prstClr>
                </a:solidFill>
                <a:hlinkClick r:id="rId5"/>
              </a:rPr>
              <a:t>/</a:t>
            </a:r>
            <a:endParaRPr lang="en-US" sz="1800" dirty="0" smtClean="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hlinkClick r:id="rId7"/>
              </a:rPr>
              <a:t>http://nsidc.org/daac</a:t>
            </a:r>
            <a:r>
              <a:rPr lang="en-US" sz="1800" dirty="0" smtClean="0">
                <a:solidFill>
                  <a:prstClr val="black">
                    <a:lumMod val="75000"/>
                    <a:lumOff val="25000"/>
                  </a:prstClr>
                </a:solidFill>
                <a:hlinkClick r:id="rId7"/>
              </a:rPr>
              <a:t>/</a:t>
            </a:r>
            <a:endParaRPr lang="en-US" sz="1800" dirty="0" smtClean="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hlinkClick r:id="rId8"/>
              </a:rPr>
              <a:t>https://disc.gsfc.nasa.gov</a:t>
            </a:r>
            <a:r>
              <a:rPr lang="en-US" sz="1800" dirty="0" smtClean="0">
                <a:solidFill>
                  <a:prstClr val="black">
                    <a:lumMod val="75000"/>
                    <a:lumOff val="25000"/>
                  </a:prstClr>
                </a:solidFill>
                <a:hlinkClick r:id="rId8"/>
              </a:rPr>
              <a:t>/</a:t>
            </a:r>
            <a:endParaRPr lang="en-US" sz="1800" dirty="0" smtClean="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sz="1800" dirty="0" smtClean="0">
                <a:solidFill>
                  <a:prstClr val="black">
                    <a:lumMod val="75000"/>
                    <a:lumOff val="25000"/>
                  </a:prstClr>
                </a:solidFill>
                <a:hlinkClick r:id="rId9"/>
              </a:rPr>
              <a:t>https</a:t>
            </a:r>
            <a:r>
              <a:rPr lang="en-US" sz="1800" dirty="0">
                <a:solidFill>
                  <a:prstClr val="black">
                    <a:lumMod val="75000"/>
                    <a:lumOff val="25000"/>
                  </a:prstClr>
                </a:solidFill>
                <a:hlinkClick r:id="rId9"/>
              </a:rPr>
              <a:t>://podaac.jpl.nasa.gov</a:t>
            </a:r>
            <a:r>
              <a:rPr lang="en-US" sz="1800" dirty="0" smtClean="0">
                <a:solidFill>
                  <a:prstClr val="black">
                    <a:lumMod val="75000"/>
                    <a:lumOff val="25000"/>
                  </a:prstClr>
                </a:solidFill>
                <a:hlinkClick r:id="rId9"/>
              </a:rPr>
              <a:t>/</a:t>
            </a:r>
            <a:endParaRPr lang="en-US" sz="1800" dirty="0" smtClean="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hlinkClick r:id="rId10"/>
              </a:rPr>
              <a:t>https://www.asf.alaska.edu</a:t>
            </a:r>
            <a:r>
              <a:rPr lang="en-US" sz="1800" dirty="0" smtClean="0">
                <a:solidFill>
                  <a:prstClr val="black">
                    <a:lumMod val="75000"/>
                    <a:lumOff val="25000"/>
                  </a:prstClr>
                </a:solidFill>
                <a:hlinkClick r:id="rId10"/>
              </a:rPr>
              <a:t>/</a:t>
            </a:r>
            <a:endParaRPr lang="en-US" sz="1800" dirty="0" smtClean="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hlinkClick r:id="rId11"/>
              </a:rPr>
              <a:t>https://oceancolor.gsfc.nasa.gov</a:t>
            </a:r>
            <a:r>
              <a:rPr lang="en-US" sz="1800" dirty="0" smtClean="0">
                <a:solidFill>
                  <a:prstClr val="black">
                    <a:lumMod val="75000"/>
                    <a:lumOff val="25000"/>
                  </a:prstClr>
                </a:solidFill>
                <a:hlinkClick r:id="rId11"/>
              </a:rPr>
              <a:t>/</a:t>
            </a:r>
            <a:endParaRPr lang="en-US" sz="1800" dirty="0" smtClean="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hlinkClick r:id="rId12"/>
              </a:rPr>
              <a:t>https://daac.ornl.gov</a:t>
            </a:r>
            <a:r>
              <a:rPr lang="en-US" sz="1800" dirty="0" smtClean="0">
                <a:solidFill>
                  <a:prstClr val="black">
                    <a:lumMod val="75000"/>
                    <a:lumOff val="25000"/>
                  </a:prstClr>
                </a:solidFill>
                <a:hlinkClick r:id="rId12"/>
              </a:rPr>
              <a:t>/</a:t>
            </a:r>
            <a:endParaRPr lang="en-US" sz="1800" dirty="0" smtClean="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hlinkClick r:id="rId13"/>
              </a:rPr>
              <a:t>https://ghrc.nsstc.nasa.gov/home</a:t>
            </a:r>
            <a:r>
              <a:rPr lang="en-US" sz="1800" dirty="0" smtClean="0">
                <a:solidFill>
                  <a:prstClr val="black">
                    <a:lumMod val="75000"/>
                    <a:lumOff val="25000"/>
                  </a:prstClr>
                </a:solidFill>
                <a:hlinkClick r:id="rId13"/>
              </a:rPr>
              <a:t>/</a:t>
            </a:r>
            <a:endParaRPr lang="en-US" sz="1800" dirty="0" smtClean="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sz="1800" dirty="0">
                <a:solidFill>
                  <a:prstClr val="black">
                    <a:lumMod val="75000"/>
                    <a:lumOff val="25000"/>
                  </a:prstClr>
                </a:solidFill>
                <a:hlinkClick r:id="rId14"/>
              </a:rPr>
              <a:t>https://ladsweb.modaps.eosdis.nasa.gov</a:t>
            </a:r>
            <a:r>
              <a:rPr lang="en-US" sz="1800" dirty="0" smtClean="0">
                <a:solidFill>
                  <a:prstClr val="black">
                    <a:lumMod val="75000"/>
                    <a:lumOff val="25000"/>
                  </a:prstClr>
                </a:solidFill>
                <a:hlinkClick r:id="rId14"/>
              </a:rPr>
              <a:t>/</a:t>
            </a:r>
            <a:endParaRPr lang="en-US" sz="1800" dirty="0" smtClean="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endParaRPr lang="en-US" sz="1800" dirty="0" smtClean="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endParaRPr lang="en-US" sz="1800" dirty="0" smtClean="0">
              <a:solidFill>
                <a:prstClr val="black">
                  <a:lumMod val="75000"/>
                  <a:lumOff val="25000"/>
                </a:prstClr>
              </a:solidFill>
            </a:endParaRP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66683" y="3384686"/>
            <a:ext cx="5894655" cy="3308850"/>
          </a:xfrm>
          <a:prstGeom prst="rect">
            <a:avLst/>
          </a:prstGeom>
        </p:spPr>
      </p:pic>
    </p:spTree>
    <p:extLst>
      <p:ext uri="{BB962C8B-B14F-4D97-AF65-F5344CB8AC3E}">
        <p14:creationId xmlns:p14="http://schemas.microsoft.com/office/powerpoint/2010/main" val="2082601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550A7"/>
                </a:solidFill>
              </a:rPr>
              <a:t>Introduction</a:t>
            </a:r>
            <a:endParaRPr lang="en-US" dirty="0">
              <a:solidFill>
                <a:srgbClr val="3550A7"/>
              </a:solidFill>
            </a:endParaRPr>
          </a:p>
        </p:txBody>
      </p:sp>
      <p:sp>
        <p:nvSpPr>
          <p:cNvPr id="3" name="Text Placeholder 2"/>
          <p:cNvSpPr>
            <a:spLocks noGrp="1"/>
          </p:cNvSpPr>
          <p:nvPr>
            <p:ph type="body" sz="half" idx="2"/>
          </p:nvPr>
        </p:nvSpPr>
        <p:spPr/>
        <p:txBody>
          <a:bodyPr/>
          <a:lstStyle/>
          <a:p>
            <a:r>
              <a:rPr lang="en-US" dirty="0" smtClean="0"/>
              <a:t>Project Characteristics</a:t>
            </a:r>
          </a:p>
          <a:p>
            <a:r>
              <a:rPr lang="en-US" dirty="0" smtClean="0"/>
              <a:t>Requirements</a:t>
            </a:r>
          </a:p>
          <a:p>
            <a:r>
              <a:rPr lang="en-US" dirty="0" smtClean="0"/>
              <a:t>Process</a:t>
            </a:r>
          </a:p>
          <a:p>
            <a:r>
              <a:rPr lang="en-US" dirty="0" smtClean="0"/>
              <a:t>Timeline</a:t>
            </a:r>
          </a:p>
          <a:p>
            <a:r>
              <a:rPr lang="en-US" dirty="0" smtClean="0"/>
              <a:t>Partner Types</a:t>
            </a:r>
          </a:p>
          <a:p>
            <a:r>
              <a:rPr lang="en-US" dirty="0" smtClean="0"/>
              <a:t>Partner Engagement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6950242" y="1616243"/>
            <a:ext cx="6857999" cy="3625516"/>
          </a:xfrm>
          <a:prstGeom prst="rect">
            <a:avLst/>
          </a:prstGeom>
        </p:spPr>
      </p:pic>
    </p:spTree>
    <p:extLst>
      <p:ext uri="{BB962C8B-B14F-4D97-AF65-F5344CB8AC3E}">
        <p14:creationId xmlns:p14="http://schemas.microsoft.com/office/powerpoint/2010/main" val="3857970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Project Characteristics</a:t>
            </a:r>
            <a:endParaRPr lang="en-US" dirty="0">
              <a:solidFill>
                <a:srgbClr val="3550A7"/>
              </a:solidFill>
            </a:endParaRPr>
          </a:p>
        </p:txBody>
      </p:sp>
      <p:sp>
        <p:nvSpPr>
          <p:cNvPr id="9" name="Text Placeholder 5"/>
          <p:cNvSpPr txBox="1">
            <a:spLocks/>
          </p:cNvSpPr>
          <p:nvPr/>
        </p:nvSpPr>
        <p:spPr>
          <a:xfrm>
            <a:off x="304799" y="1244011"/>
            <a:ext cx="9119756" cy="51886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3550A7"/>
              </a:buClr>
            </a:pPr>
            <a:r>
              <a:rPr lang="en-US" sz="2400" b="1" dirty="0" smtClean="0">
                <a:solidFill>
                  <a:prstClr val="black">
                    <a:lumMod val="75000"/>
                    <a:lumOff val="25000"/>
                  </a:prstClr>
                </a:solidFill>
              </a:rPr>
              <a:t>All DEVELOP projects share these core characteristics:</a:t>
            </a:r>
          </a:p>
          <a:p>
            <a:pPr marL="339725" indent="-339725">
              <a:spcBef>
                <a:spcPts val="0"/>
              </a:spcBef>
              <a:spcAft>
                <a:spcPts val="1800"/>
              </a:spcAft>
              <a:buClr>
                <a:srgbClr val="3550A7"/>
              </a:buClr>
              <a:buFont typeface="Webdings" panose="05030102010509060703" pitchFamily="18" charset="2"/>
              <a:buChar char="4"/>
            </a:pPr>
            <a:r>
              <a:rPr lang="en-US" dirty="0" smtClean="0">
                <a:solidFill>
                  <a:prstClr val="black">
                    <a:lumMod val="75000"/>
                    <a:lumOff val="25000"/>
                  </a:prstClr>
                </a:solidFill>
              </a:rPr>
              <a:t>Highlight the </a:t>
            </a:r>
            <a:r>
              <a:rPr lang="en-US" b="1" dirty="0" smtClean="0">
                <a:solidFill>
                  <a:prstClr val="black">
                    <a:lumMod val="75000"/>
                    <a:lumOff val="25000"/>
                  </a:prstClr>
                </a:solidFill>
              </a:rPr>
              <a:t>applications</a:t>
            </a:r>
            <a:r>
              <a:rPr lang="en-US" dirty="0" smtClean="0">
                <a:solidFill>
                  <a:prstClr val="black">
                    <a:lumMod val="75000"/>
                    <a:lumOff val="25000"/>
                  </a:prstClr>
                </a:solidFill>
              </a:rPr>
              <a:t> and capabilities of </a:t>
            </a:r>
            <a:r>
              <a:rPr lang="en-US" b="1" dirty="0" smtClean="0">
                <a:solidFill>
                  <a:prstClr val="black">
                    <a:lumMod val="75000"/>
                    <a:lumOff val="25000"/>
                  </a:prstClr>
                </a:solidFill>
              </a:rPr>
              <a:t>NASA Earth observations</a:t>
            </a:r>
          </a:p>
          <a:p>
            <a:pPr marL="339725" indent="-339725">
              <a:spcBef>
                <a:spcPts val="0"/>
              </a:spcBef>
              <a:spcAft>
                <a:spcPts val="1800"/>
              </a:spcAft>
              <a:buClr>
                <a:srgbClr val="3550A7"/>
              </a:buClr>
              <a:buFont typeface="Webdings" panose="05030102010509060703" pitchFamily="18" charset="2"/>
              <a:buChar char="4"/>
            </a:pPr>
            <a:r>
              <a:rPr lang="en-US" dirty="0" smtClean="0">
                <a:solidFill>
                  <a:prstClr val="black">
                    <a:lumMod val="75000"/>
                    <a:lumOff val="25000"/>
                  </a:prstClr>
                </a:solidFill>
              </a:rPr>
              <a:t>Address </a:t>
            </a:r>
            <a:r>
              <a:rPr lang="en-US" b="1" dirty="0" smtClean="0">
                <a:solidFill>
                  <a:prstClr val="black">
                    <a:lumMod val="75000"/>
                    <a:lumOff val="25000"/>
                  </a:prstClr>
                </a:solidFill>
              </a:rPr>
              <a:t>actionable</a:t>
            </a:r>
            <a:r>
              <a:rPr lang="en-US" dirty="0" smtClean="0">
                <a:solidFill>
                  <a:prstClr val="black">
                    <a:lumMod val="75000"/>
                    <a:lumOff val="25000"/>
                  </a:prstClr>
                </a:solidFill>
              </a:rPr>
              <a:t> </a:t>
            </a:r>
            <a:r>
              <a:rPr lang="en-US" dirty="0">
                <a:solidFill>
                  <a:prstClr val="black">
                    <a:lumMod val="75000"/>
                    <a:lumOff val="25000"/>
                  </a:prstClr>
                </a:solidFill>
              </a:rPr>
              <a:t>real-world environmental issues</a:t>
            </a:r>
          </a:p>
          <a:p>
            <a:pPr marL="339725" indent="-339725">
              <a:spcBef>
                <a:spcPts val="0"/>
              </a:spcBef>
              <a:spcAft>
                <a:spcPts val="1800"/>
              </a:spcAft>
              <a:buClr>
                <a:srgbClr val="3550A7"/>
              </a:buClr>
              <a:buFont typeface="Webdings" panose="05030102010509060703" pitchFamily="18" charset="2"/>
              <a:buChar char="4"/>
            </a:pPr>
            <a:r>
              <a:rPr lang="en-US" dirty="0">
                <a:solidFill>
                  <a:prstClr val="black">
                    <a:lumMod val="75000"/>
                    <a:lumOff val="25000"/>
                  </a:prstClr>
                </a:solidFill>
              </a:rPr>
              <a:t>Partner </a:t>
            </a:r>
            <a:r>
              <a:rPr lang="en-US" dirty="0" smtClean="0">
                <a:solidFill>
                  <a:prstClr val="black">
                    <a:lumMod val="75000"/>
                    <a:lumOff val="25000"/>
                  </a:prstClr>
                </a:solidFill>
              </a:rPr>
              <a:t>with </a:t>
            </a:r>
            <a:r>
              <a:rPr lang="en-US" b="1" dirty="0" smtClean="0">
                <a:solidFill>
                  <a:prstClr val="black">
                    <a:lumMod val="75000"/>
                    <a:lumOff val="25000"/>
                  </a:prstClr>
                </a:solidFill>
              </a:rPr>
              <a:t>decision-making</a:t>
            </a:r>
            <a:r>
              <a:rPr lang="en-US" dirty="0" smtClean="0">
                <a:solidFill>
                  <a:prstClr val="black">
                    <a:lumMod val="75000"/>
                    <a:lumOff val="25000"/>
                  </a:prstClr>
                </a:solidFill>
              </a:rPr>
              <a:t> organizations </a:t>
            </a:r>
          </a:p>
          <a:p>
            <a:pPr marL="339725" indent="-339725">
              <a:spcBef>
                <a:spcPts val="0"/>
              </a:spcBef>
              <a:spcAft>
                <a:spcPts val="1800"/>
              </a:spcAft>
              <a:buClr>
                <a:srgbClr val="3550A7"/>
              </a:buClr>
              <a:buFont typeface="Webdings" panose="05030102010509060703" pitchFamily="18" charset="2"/>
              <a:buChar char="4"/>
            </a:pPr>
            <a:r>
              <a:rPr lang="en-US" dirty="0">
                <a:solidFill>
                  <a:prstClr val="black">
                    <a:lumMod val="75000"/>
                    <a:lumOff val="25000"/>
                  </a:prstClr>
                </a:solidFill>
              </a:rPr>
              <a:t>Create a comprehensive set of </a:t>
            </a:r>
            <a:r>
              <a:rPr lang="en-US" b="1" dirty="0">
                <a:solidFill>
                  <a:prstClr val="black">
                    <a:lumMod val="75000"/>
                    <a:lumOff val="25000"/>
                  </a:prstClr>
                </a:solidFill>
              </a:rPr>
              <a:t>deliverables</a:t>
            </a:r>
            <a:r>
              <a:rPr lang="en-US" dirty="0">
                <a:solidFill>
                  <a:prstClr val="black">
                    <a:lumMod val="75000"/>
                    <a:lumOff val="25000"/>
                  </a:prstClr>
                </a:solidFill>
              </a:rPr>
              <a:t> (Project Summary, Poster, Presentation, Technical Report, Video, Imagery, </a:t>
            </a:r>
            <a:r>
              <a:rPr lang="en-US" dirty="0" err="1">
                <a:solidFill>
                  <a:prstClr val="black">
                    <a:lumMod val="75000"/>
                    <a:lumOff val="25000"/>
                  </a:prstClr>
                </a:solidFill>
              </a:rPr>
              <a:t>Shapefiles</a:t>
            </a:r>
            <a:r>
              <a:rPr lang="en-US" dirty="0">
                <a:solidFill>
                  <a:prstClr val="black">
                    <a:lumMod val="75000"/>
                    <a:lumOff val="25000"/>
                  </a:prstClr>
                </a:solidFill>
              </a:rPr>
              <a:t>)</a:t>
            </a:r>
          </a:p>
          <a:p>
            <a:pPr marL="339725" indent="-339725">
              <a:spcBef>
                <a:spcPts val="0"/>
              </a:spcBef>
              <a:spcAft>
                <a:spcPts val="1800"/>
              </a:spcAft>
              <a:buClr>
                <a:srgbClr val="3550A7"/>
              </a:buClr>
              <a:buFont typeface="Webdings" panose="05030102010509060703" pitchFamily="18" charset="2"/>
              <a:buChar char="4"/>
            </a:pPr>
            <a:r>
              <a:rPr lang="en-US" dirty="0">
                <a:solidFill>
                  <a:prstClr val="black">
                    <a:lumMod val="75000"/>
                    <a:lumOff val="25000"/>
                  </a:prstClr>
                </a:solidFill>
              </a:rPr>
              <a:t>Align </a:t>
            </a:r>
            <a:r>
              <a:rPr lang="en-US" dirty="0" smtClean="0">
                <a:solidFill>
                  <a:prstClr val="black">
                    <a:lumMod val="75000"/>
                    <a:lumOff val="25000"/>
                  </a:prstClr>
                </a:solidFill>
              </a:rPr>
              <a:t>with </a:t>
            </a:r>
            <a:r>
              <a:rPr lang="en-US" dirty="0">
                <a:solidFill>
                  <a:prstClr val="black">
                    <a:lumMod val="75000"/>
                    <a:lumOff val="25000"/>
                  </a:prstClr>
                </a:solidFill>
              </a:rPr>
              <a:t>one of the 8 ASP </a:t>
            </a:r>
            <a:r>
              <a:rPr lang="en-US" b="1" dirty="0">
                <a:solidFill>
                  <a:prstClr val="black">
                    <a:lumMod val="75000"/>
                    <a:lumOff val="25000"/>
                  </a:prstClr>
                </a:solidFill>
              </a:rPr>
              <a:t>application areas</a:t>
            </a:r>
          </a:p>
          <a:p>
            <a:pPr marL="339725" indent="-339725">
              <a:spcBef>
                <a:spcPts val="0"/>
              </a:spcBef>
              <a:spcAft>
                <a:spcPts val="1800"/>
              </a:spcAft>
              <a:buClr>
                <a:srgbClr val="3550A7"/>
              </a:buClr>
              <a:buFont typeface="Webdings" panose="05030102010509060703" pitchFamily="18" charset="2"/>
              <a:buChar char="4"/>
            </a:pPr>
            <a:r>
              <a:rPr lang="en-US" dirty="0" smtClean="0">
                <a:solidFill>
                  <a:prstClr val="black">
                    <a:lumMod val="75000"/>
                    <a:lumOff val="25000"/>
                  </a:prstClr>
                </a:solidFill>
              </a:rPr>
              <a:t>Does not develop </a:t>
            </a:r>
            <a:r>
              <a:rPr lang="en-US" dirty="0">
                <a:solidFill>
                  <a:prstClr val="black">
                    <a:lumMod val="75000"/>
                    <a:lumOff val="25000"/>
                  </a:prstClr>
                </a:solidFill>
              </a:rPr>
              <a:t>or prescribe </a:t>
            </a:r>
            <a:r>
              <a:rPr lang="en-US" dirty="0" smtClean="0">
                <a:solidFill>
                  <a:prstClr val="black">
                    <a:lumMod val="75000"/>
                    <a:lumOff val="25000"/>
                  </a:prstClr>
                </a:solidFill>
              </a:rPr>
              <a:t>policy – other agencies </a:t>
            </a:r>
            <a:r>
              <a:rPr lang="en-US" dirty="0">
                <a:solidFill>
                  <a:prstClr val="black">
                    <a:lumMod val="75000"/>
                    <a:lumOff val="25000"/>
                  </a:prstClr>
                </a:solidFill>
              </a:rPr>
              <a:t>and organizations </a:t>
            </a:r>
            <a:r>
              <a:rPr lang="en-US" b="1" dirty="0">
                <a:solidFill>
                  <a:prstClr val="black">
                    <a:lumMod val="75000"/>
                    <a:lumOff val="25000"/>
                  </a:prstClr>
                </a:solidFill>
              </a:rPr>
              <a:t>use the data and scientific results </a:t>
            </a:r>
            <a:r>
              <a:rPr lang="en-US" dirty="0">
                <a:solidFill>
                  <a:prstClr val="black">
                    <a:lumMod val="75000"/>
                    <a:lumOff val="25000"/>
                  </a:prstClr>
                </a:solidFill>
              </a:rPr>
              <a:t>in their policy analysis and </a:t>
            </a:r>
            <a:r>
              <a:rPr lang="en-US" dirty="0" smtClean="0">
                <a:solidFill>
                  <a:prstClr val="black">
                    <a:lumMod val="75000"/>
                    <a:lumOff val="25000"/>
                  </a:prstClr>
                </a:solidFill>
              </a:rPr>
              <a:t>decision development</a:t>
            </a:r>
            <a:endParaRPr lang="en-US" dirty="0">
              <a:solidFill>
                <a:prstClr val="black">
                  <a:lumMod val="75000"/>
                  <a:lumOff val="25000"/>
                </a:prstClr>
              </a:solidFill>
            </a:endParaRPr>
          </a:p>
          <a:p>
            <a:pPr marL="339725" indent="-339725">
              <a:spcBef>
                <a:spcPts val="0"/>
              </a:spcBef>
              <a:spcAft>
                <a:spcPts val="1800"/>
              </a:spcAft>
              <a:buClr>
                <a:srgbClr val="3550A7"/>
              </a:buClr>
              <a:buFont typeface="Webdings" panose="05030102010509060703" pitchFamily="18" charset="2"/>
              <a:buChar char="4"/>
            </a:pPr>
            <a:r>
              <a:rPr lang="en-US" dirty="0" smtClean="0">
                <a:solidFill>
                  <a:prstClr val="black">
                    <a:lumMod val="75000"/>
                    <a:lumOff val="25000"/>
                  </a:prstClr>
                </a:solidFill>
              </a:rPr>
              <a:t>Conducted </a:t>
            </a:r>
            <a:r>
              <a:rPr lang="en-US" dirty="0">
                <a:solidFill>
                  <a:prstClr val="black">
                    <a:lumMod val="75000"/>
                    <a:lumOff val="25000"/>
                  </a:prstClr>
                </a:solidFill>
              </a:rPr>
              <a:t>by </a:t>
            </a:r>
            <a:r>
              <a:rPr lang="en-US" b="1" dirty="0">
                <a:solidFill>
                  <a:prstClr val="black">
                    <a:lumMod val="75000"/>
                    <a:lumOff val="25000"/>
                  </a:prstClr>
                </a:solidFill>
              </a:rPr>
              <a:t>interdisciplinary</a:t>
            </a:r>
            <a:r>
              <a:rPr lang="en-US" dirty="0">
                <a:solidFill>
                  <a:prstClr val="black">
                    <a:lumMod val="75000"/>
                    <a:lumOff val="25000"/>
                  </a:prstClr>
                </a:solidFill>
              </a:rPr>
              <a:t> teams under guidance of DEVELOP Science Advisors </a:t>
            </a:r>
            <a:r>
              <a:rPr lang="en-US" dirty="0" smtClean="0">
                <a:solidFill>
                  <a:prstClr val="black">
                    <a:lumMod val="75000"/>
                    <a:lumOff val="25000"/>
                  </a:prstClr>
                </a:solidFill>
              </a:rPr>
              <a:t>in just </a:t>
            </a:r>
            <a:r>
              <a:rPr lang="en-US" b="1" dirty="0" smtClean="0">
                <a:solidFill>
                  <a:prstClr val="black">
                    <a:lumMod val="75000"/>
                    <a:lumOff val="25000"/>
                  </a:prstClr>
                </a:solidFill>
              </a:rPr>
              <a:t>10 weeks</a:t>
            </a:r>
            <a:endParaRPr lang="en-US" b="1" dirty="0">
              <a:solidFill>
                <a:prstClr val="black">
                  <a:lumMod val="75000"/>
                  <a:lumOff val="25000"/>
                </a:prstClr>
              </a:solidFill>
            </a:endParaRPr>
          </a:p>
        </p:txBody>
      </p:sp>
      <p:sp>
        <p:nvSpPr>
          <p:cNvPr id="33" name="Hexagon 32"/>
          <p:cNvSpPr/>
          <p:nvPr/>
        </p:nvSpPr>
        <p:spPr>
          <a:xfrm>
            <a:off x="9576425" y="4815860"/>
            <a:ext cx="2011680" cy="1744754"/>
          </a:xfrm>
          <a:prstGeom prst="hexagon">
            <a:avLst>
              <a:gd name="adj" fmla="val 29494"/>
              <a:gd name="vf" fmla="val 115470"/>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32" name="Picture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76425" y="311960"/>
            <a:ext cx="2011680" cy="1705009"/>
          </a:xfrm>
          <a:prstGeom prst="hexagon">
            <a:avLst>
              <a:gd name="adj" fmla="val 30330"/>
              <a:gd name="vf" fmla="val 115470"/>
            </a:avLst>
          </a:prstGeom>
          <a:ln>
            <a:noFill/>
          </a:ln>
          <a:effectLst>
            <a:outerShdw blurRad="292100" dist="139700" dir="2700000" algn="tl" rotWithShape="0">
              <a:srgbClr val="333333">
                <a:alpha val="65000"/>
              </a:srgbClr>
            </a:outerShdw>
          </a:effectLst>
        </p:spPr>
      </p:pic>
      <p:pic>
        <p:nvPicPr>
          <p:cNvPr id="36" name="Picture 3" descr="\\Nasa2\nasa2\Spring2018_SoutheasternEcoDisasters\Deliverables\9_Technical_Image\tech_image_final.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119225" y="2183616"/>
            <a:ext cx="2926080" cy="2465597"/>
          </a:xfrm>
          <a:prstGeom prst="hexagon">
            <a:avLst>
              <a:gd name="adj" fmla="val 30160"/>
              <a:gd name="vf" fmla="val 115470"/>
            </a:avLst>
          </a:prstGeom>
          <a:noFill/>
        </p:spPr>
      </p:pic>
    </p:spTree>
    <p:extLst>
      <p:ext uri="{BB962C8B-B14F-4D97-AF65-F5344CB8AC3E}">
        <p14:creationId xmlns:p14="http://schemas.microsoft.com/office/powerpoint/2010/main" val="1307382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Project Requirements </a:t>
            </a:r>
            <a:endParaRPr lang="en-US" dirty="0">
              <a:solidFill>
                <a:srgbClr val="3550A7"/>
              </a:solidFill>
            </a:endParaRPr>
          </a:p>
        </p:txBody>
      </p:sp>
      <p:sp>
        <p:nvSpPr>
          <p:cNvPr id="9" name="Text Placeholder 5"/>
          <p:cNvSpPr txBox="1">
            <a:spLocks/>
          </p:cNvSpPr>
          <p:nvPr/>
        </p:nvSpPr>
        <p:spPr>
          <a:xfrm>
            <a:off x="304799" y="1291636"/>
            <a:ext cx="11486708" cy="287078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600"/>
              </a:spcAft>
              <a:buClr>
                <a:srgbClr val="3550A7"/>
              </a:buClr>
              <a:buFont typeface="Webdings" panose="05030102010509060703" pitchFamily="18" charset="2"/>
              <a:buChar char="4"/>
            </a:pPr>
            <a:r>
              <a:rPr lang="en-US" dirty="0">
                <a:solidFill>
                  <a:prstClr val="black">
                    <a:lumMod val="75000"/>
                    <a:lumOff val="25000"/>
                  </a:prstClr>
                </a:solidFill>
              </a:rPr>
              <a:t>Address a real and </a:t>
            </a:r>
            <a:r>
              <a:rPr lang="en-US" b="1" dirty="0">
                <a:solidFill>
                  <a:prstClr val="black">
                    <a:lumMod val="75000"/>
                    <a:lumOff val="25000"/>
                  </a:prstClr>
                </a:solidFill>
              </a:rPr>
              <a:t>actionable</a:t>
            </a:r>
            <a:r>
              <a:rPr lang="en-US" dirty="0">
                <a:solidFill>
                  <a:prstClr val="black">
                    <a:lumMod val="75000"/>
                    <a:lumOff val="25000"/>
                  </a:prstClr>
                </a:solidFill>
              </a:rPr>
              <a:t> community concern involving an environmental issue</a:t>
            </a:r>
          </a:p>
          <a:p>
            <a:pPr marL="339725"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Partner </a:t>
            </a:r>
            <a:r>
              <a:rPr lang="en-US" u="sng" dirty="0" smtClean="0">
                <a:solidFill>
                  <a:prstClr val="black">
                    <a:lumMod val="75000"/>
                    <a:lumOff val="25000"/>
                  </a:prstClr>
                </a:solidFill>
              </a:rPr>
              <a:t>directly</a:t>
            </a:r>
            <a:r>
              <a:rPr lang="en-US" dirty="0" smtClean="0">
                <a:solidFill>
                  <a:prstClr val="black">
                    <a:lumMod val="75000"/>
                    <a:lumOff val="25000"/>
                  </a:prstClr>
                </a:solidFill>
              </a:rPr>
              <a:t> with </a:t>
            </a:r>
            <a:r>
              <a:rPr lang="en-US" dirty="0">
                <a:solidFill>
                  <a:prstClr val="black">
                    <a:lumMod val="75000"/>
                    <a:lumOff val="25000"/>
                  </a:prstClr>
                </a:solidFill>
              </a:rPr>
              <a:t>at least one </a:t>
            </a:r>
            <a:r>
              <a:rPr lang="en-US" b="1" dirty="0" smtClean="0">
                <a:solidFill>
                  <a:prstClr val="black">
                    <a:lumMod val="75000"/>
                    <a:lumOff val="25000"/>
                  </a:prstClr>
                </a:solidFill>
              </a:rPr>
              <a:t>end user </a:t>
            </a:r>
            <a:r>
              <a:rPr lang="en-US" dirty="0" smtClean="0">
                <a:solidFill>
                  <a:prstClr val="black">
                    <a:lumMod val="75000"/>
                    <a:lumOff val="25000"/>
                  </a:prstClr>
                </a:solidFill>
              </a:rPr>
              <a:t>(decision-making individual/institution) who could benefit from using NASA EO to enhance their decision making</a:t>
            </a:r>
            <a:endParaRPr lang="en-US" dirty="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Focus on meaningful use of </a:t>
            </a:r>
            <a:r>
              <a:rPr lang="en-US" b="1" dirty="0">
                <a:solidFill>
                  <a:prstClr val="black">
                    <a:lumMod val="75000"/>
                    <a:lumOff val="25000"/>
                  </a:prstClr>
                </a:solidFill>
              </a:rPr>
              <a:t>NASA Earth </a:t>
            </a:r>
            <a:r>
              <a:rPr lang="en-US" b="1" dirty="0" smtClean="0">
                <a:solidFill>
                  <a:prstClr val="black">
                    <a:lumMod val="75000"/>
                    <a:lumOff val="25000"/>
                  </a:prstClr>
                </a:solidFill>
              </a:rPr>
              <a:t>observations</a:t>
            </a:r>
            <a:r>
              <a:rPr lang="en-US" dirty="0">
                <a:solidFill>
                  <a:prstClr val="black">
                    <a:lumMod val="75000"/>
                    <a:lumOff val="25000"/>
                  </a:prstClr>
                </a:solidFill>
              </a:rPr>
              <a:t> </a:t>
            </a:r>
            <a:r>
              <a:rPr lang="en-US" dirty="0" smtClean="0">
                <a:solidFill>
                  <a:prstClr val="black">
                    <a:lumMod val="75000"/>
                    <a:lumOff val="25000"/>
                  </a:prstClr>
                </a:solidFill>
              </a:rPr>
              <a:t>(note: NCEI has an additional mandate to use NOAA EO/CDRs)</a:t>
            </a:r>
            <a:endParaRPr lang="en-US" b="1" dirty="0" smtClean="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b="1" dirty="0" smtClean="0">
                <a:solidFill>
                  <a:prstClr val="black">
                    <a:lumMod val="75000"/>
                    <a:lumOff val="25000"/>
                  </a:prstClr>
                </a:solidFill>
              </a:rPr>
              <a:t>Scoped appropriately </a:t>
            </a:r>
            <a:r>
              <a:rPr lang="en-US" dirty="0" smtClean="0">
                <a:solidFill>
                  <a:prstClr val="black">
                    <a:lumMod val="75000"/>
                    <a:lumOff val="25000"/>
                  </a:prstClr>
                </a:solidFill>
              </a:rPr>
              <a:t>for 10 weeks – resolution of sensors, study area size, team size, amount of work to be accomplished, etc. </a:t>
            </a:r>
          </a:p>
          <a:p>
            <a:pPr marL="339725"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Fits within one of the 8 Applied Sciences’ </a:t>
            </a:r>
            <a:r>
              <a:rPr lang="en-US" b="1" dirty="0" smtClean="0">
                <a:solidFill>
                  <a:prstClr val="black">
                    <a:lumMod val="75000"/>
                    <a:lumOff val="25000"/>
                  </a:prstClr>
                </a:solidFill>
              </a:rPr>
              <a:t>application areas</a:t>
            </a:r>
            <a:endParaRPr lang="en-US" b="1" dirty="0">
              <a:solidFill>
                <a:prstClr val="black">
                  <a:lumMod val="75000"/>
                  <a:lumOff val="25000"/>
                </a:prstClr>
              </a:solidFil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221125"/>
            <a:ext cx="12191999" cy="2611036"/>
          </a:xfrm>
          <a:prstGeom prst="rect">
            <a:avLst/>
          </a:prstGeom>
        </p:spPr>
      </p:pic>
    </p:spTree>
    <p:extLst>
      <p:ext uri="{BB962C8B-B14F-4D97-AF65-F5344CB8AC3E}">
        <p14:creationId xmlns:p14="http://schemas.microsoft.com/office/powerpoint/2010/main" val="3635980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Proposal Process</a:t>
            </a:r>
            <a:endParaRPr lang="en-US" dirty="0">
              <a:solidFill>
                <a:srgbClr val="3550A7"/>
              </a:solidFill>
            </a:endParaRPr>
          </a:p>
        </p:txBody>
      </p:sp>
      <p:sp>
        <p:nvSpPr>
          <p:cNvPr id="9" name="Text Placeholder 5"/>
          <p:cNvSpPr txBox="1">
            <a:spLocks/>
          </p:cNvSpPr>
          <p:nvPr/>
        </p:nvSpPr>
        <p:spPr>
          <a:xfrm>
            <a:off x="304799" y="1244011"/>
            <a:ext cx="11450053" cy="52289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spcBef>
                <a:spcPts val="0"/>
              </a:spcBef>
              <a:spcAft>
                <a:spcPts val="600"/>
              </a:spcAft>
              <a:buClr>
                <a:srgbClr val="08107B"/>
              </a:buClr>
              <a:buFont typeface="+mj-lt"/>
              <a:buAutoNum type="arabicPeriod"/>
            </a:pPr>
            <a:r>
              <a:rPr lang="en-US" sz="1800" b="1" dirty="0">
                <a:solidFill>
                  <a:prstClr val="black">
                    <a:lumMod val="75000"/>
                    <a:lumOff val="25000"/>
                  </a:prstClr>
                </a:solidFill>
              </a:rPr>
              <a:t>Project Idea Submission</a:t>
            </a:r>
            <a:r>
              <a:rPr lang="en-US" sz="1800" dirty="0">
                <a:solidFill>
                  <a:prstClr val="black">
                    <a:lumMod val="75000"/>
                    <a:lumOff val="25000"/>
                  </a:prstClr>
                </a:solidFill>
              </a:rPr>
              <a:t>: </a:t>
            </a:r>
            <a:r>
              <a:rPr lang="en-US" sz="1800" dirty="0" smtClean="0">
                <a:solidFill>
                  <a:prstClr val="black">
                    <a:lumMod val="75000"/>
                    <a:lumOff val="25000"/>
                  </a:prstClr>
                </a:solidFill>
              </a:rPr>
              <a:t>a first </a:t>
            </a:r>
            <a:r>
              <a:rPr lang="en-US" sz="1800" dirty="0">
                <a:solidFill>
                  <a:prstClr val="black">
                    <a:lumMod val="75000"/>
                    <a:lumOff val="25000"/>
                  </a:prstClr>
                </a:solidFill>
              </a:rPr>
              <a:t>call for titles and a few supporting details comes from NPO </a:t>
            </a:r>
            <a:r>
              <a:rPr lang="en-US" sz="1800" dirty="0" smtClean="0">
                <a:solidFill>
                  <a:prstClr val="black">
                    <a:lumMod val="75000"/>
                    <a:lumOff val="25000"/>
                  </a:prstClr>
                </a:solidFill>
              </a:rPr>
              <a:t>~1 month </a:t>
            </a:r>
            <a:r>
              <a:rPr lang="en-US" sz="1800" dirty="0">
                <a:solidFill>
                  <a:prstClr val="black">
                    <a:lumMod val="75000"/>
                    <a:lumOff val="25000"/>
                  </a:prstClr>
                </a:solidFill>
              </a:rPr>
              <a:t>before proposal submission deadline – includes short </a:t>
            </a:r>
            <a:r>
              <a:rPr lang="en-US" sz="1800" dirty="0" smtClean="0">
                <a:solidFill>
                  <a:prstClr val="black">
                    <a:lumMod val="75000"/>
                    <a:lumOff val="25000"/>
                  </a:prstClr>
                </a:solidFill>
              </a:rPr>
              <a:t>title, </a:t>
            </a:r>
            <a:r>
              <a:rPr lang="en-US" sz="1800" dirty="0">
                <a:solidFill>
                  <a:prstClr val="black">
                    <a:lumMod val="75000"/>
                    <a:lumOff val="25000"/>
                  </a:prstClr>
                </a:solidFill>
              </a:rPr>
              <a:t>subtitle, study area, </a:t>
            </a:r>
            <a:r>
              <a:rPr lang="en-US" sz="1800" dirty="0" smtClean="0">
                <a:solidFill>
                  <a:prstClr val="black">
                    <a:lumMod val="75000"/>
                    <a:lumOff val="25000"/>
                  </a:prstClr>
                </a:solidFill>
              </a:rPr>
              <a:t>partners, EO, actionable decision, end products, </a:t>
            </a:r>
            <a:r>
              <a:rPr lang="en-US" sz="1800" dirty="0">
                <a:solidFill>
                  <a:prstClr val="black">
                    <a:lumMod val="75000"/>
                    <a:lumOff val="25000"/>
                  </a:prstClr>
                </a:solidFill>
              </a:rPr>
              <a:t>and an international checklist (if </a:t>
            </a:r>
            <a:r>
              <a:rPr lang="en-US" sz="1800" dirty="0" smtClean="0">
                <a:solidFill>
                  <a:prstClr val="black">
                    <a:lumMod val="75000"/>
                    <a:lumOff val="25000"/>
                  </a:prstClr>
                </a:solidFill>
              </a:rPr>
              <a:t>non-US study area)</a:t>
            </a:r>
            <a:endParaRPr lang="en-US" sz="1800" dirty="0">
              <a:solidFill>
                <a:prstClr val="black">
                  <a:lumMod val="75000"/>
                  <a:lumOff val="25000"/>
                </a:prstClr>
              </a:solidFill>
            </a:endParaRPr>
          </a:p>
          <a:p>
            <a:pPr marL="457200" indent="-457200">
              <a:spcBef>
                <a:spcPts val="0"/>
              </a:spcBef>
              <a:spcAft>
                <a:spcPts val="600"/>
              </a:spcAft>
              <a:buClr>
                <a:srgbClr val="08107B"/>
              </a:buClr>
              <a:buFont typeface="+mj-lt"/>
              <a:buAutoNum type="arabicPeriod"/>
            </a:pPr>
            <a:r>
              <a:rPr lang="en-US" sz="1800" b="1" dirty="0">
                <a:solidFill>
                  <a:prstClr val="black">
                    <a:lumMod val="75000"/>
                    <a:lumOff val="25000"/>
                  </a:prstClr>
                </a:solidFill>
              </a:rPr>
              <a:t>Idea Review</a:t>
            </a:r>
            <a:r>
              <a:rPr lang="en-US" sz="1800" dirty="0">
                <a:solidFill>
                  <a:prstClr val="black">
                    <a:lumMod val="75000"/>
                    <a:lumOff val="25000"/>
                  </a:prstClr>
                </a:solidFill>
              </a:rPr>
              <a:t>: NPO does first round of review – telling the node which projects are approved to move on to the proposal writing </a:t>
            </a:r>
            <a:r>
              <a:rPr lang="en-US" sz="1800" dirty="0" smtClean="0">
                <a:solidFill>
                  <a:prstClr val="black">
                    <a:lumMod val="75000"/>
                    <a:lumOff val="25000"/>
                  </a:prstClr>
                </a:solidFill>
              </a:rPr>
              <a:t>phase: by email or phone</a:t>
            </a:r>
            <a:endParaRPr lang="en-US" sz="1800" dirty="0">
              <a:solidFill>
                <a:prstClr val="black">
                  <a:lumMod val="75000"/>
                  <a:lumOff val="25000"/>
                </a:prstClr>
              </a:solidFill>
            </a:endParaRPr>
          </a:p>
          <a:p>
            <a:pPr marL="457200" indent="-457200">
              <a:spcBef>
                <a:spcPts val="0"/>
              </a:spcBef>
              <a:spcAft>
                <a:spcPts val="600"/>
              </a:spcAft>
              <a:buClr>
                <a:srgbClr val="08107B"/>
              </a:buClr>
              <a:buFont typeface="+mj-lt"/>
              <a:buAutoNum type="arabicPeriod"/>
            </a:pPr>
            <a:r>
              <a:rPr lang="en-US" sz="1800" b="1" dirty="0">
                <a:solidFill>
                  <a:prstClr val="black">
                    <a:lumMod val="75000"/>
                    <a:lumOff val="25000"/>
                  </a:prstClr>
                </a:solidFill>
              </a:rPr>
              <a:t>Proposal Writing</a:t>
            </a:r>
            <a:r>
              <a:rPr lang="en-US" sz="1800" dirty="0">
                <a:solidFill>
                  <a:prstClr val="black">
                    <a:lumMod val="75000"/>
                    <a:lumOff val="25000"/>
                  </a:prstClr>
                </a:solidFill>
              </a:rPr>
              <a:t>: Writing commences using the NPO-provided template for that </a:t>
            </a:r>
            <a:r>
              <a:rPr lang="en-US" sz="1800" dirty="0" smtClean="0">
                <a:solidFill>
                  <a:prstClr val="black">
                    <a:lumMod val="75000"/>
                    <a:lumOff val="25000"/>
                  </a:prstClr>
                </a:solidFill>
              </a:rPr>
              <a:t>term</a:t>
            </a:r>
            <a:endParaRPr lang="en-US" sz="1800" dirty="0">
              <a:solidFill>
                <a:prstClr val="black">
                  <a:lumMod val="75000"/>
                  <a:lumOff val="25000"/>
                </a:prstClr>
              </a:solidFill>
            </a:endParaRPr>
          </a:p>
          <a:p>
            <a:pPr marL="457200" indent="-457200">
              <a:spcBef>
                <a:spcPts val="0"/>
              </a:spcBef>
              <a:spcAft>
                <a:spcPts val="600"/>
              </a:spcAft>
              <a:buClr>
                <a:srgbClr val="08107B"/>
              </a:buClr>
              <a:buFont typeface="+mj-lt"/>
              <a:buAutoNum type="arabicPeriod"/>
            </a:pPr>
            <a:r>
              <a:rPr lang="en-US" sz="1800" b="1" dirty="0">
                <a:solidFill>
                  <a:prstClr val="black">
                    <a:lumMod val="75000"/>
                    <a:lumOff val="25000"/>
                  </a:prstClr>
                </a:solidFill>
              </a:rPr>
              <a:t>Proposal Submission</a:t>
            </a:r>
            <a:r>
              <a:rPr lang="en-US" sz="1800" dirty="0">
                <a:solidFill>
                  <a:prstClr val="black">
                    <a:lumMod val="75000"/>
                    <a:lumOff val="25000"/>
                  </a:prstClr>
                </a:solidFill>
              </a:rPr>
              <a:t>:</a:t>
            </a:r>
            <a:r>
              <a:rPr lang="en-US" sz="1800" b="1" dirty="0">
                <a:solidFill>
                  <a:prstClr val="black">
                    <a:lumMod val="75000"/>
                    <a:lumOff val="25000"/>
                  </a:prstClr>
                </a:solidFill>
              </a:rPr>
              <a:t> </a:t>
            </a:r>
            <a:r>
              <a:rPr lang="en-US" sz="1800" dirty="0">
                <a:solidFill>
                  <a:prstClr val="black">
                    <a:lumMod val="75000"/>
                    <a:lumOff val="25000"/>
                  </a:prstClr>
                </a:solidFill>
              </a:rPr>
              <a:t>Proposals are submitted to </a:t>
            </a:r>
            <a:r>
              <a:rPr lang="en-US" sz="1800" dirty="0" smtClean="0">
                <a:solidFill>
                  <a:prstClr val="black">
                    <a:lumMod val="75000"/>
                    <a:lumOff val="25000"/>
                  </a:prstClr>
                </a:solidFill>
              </a:rPr>
              <a:t>Amanda/Project Coordination by Fellow</a:t>
            </a:r>
          </a:p>
          <a:p>
            <a:pPr marL="457200" indent="-457200">
              <a:spcBef>
                <a:spcPts val="0"/>
              </a:spcBef>
              <a:spcAft>
                <a:spcPts val="600"/>
              </a:spcAft>
              <a:buClr>
                <a:srgbClr val="08107B"/>
              </a:buClr>
              <a:buFont typeface="+mj-lt"/>
              <a:buAutoNum type="arabicPeriod"/>
            </a:pPr>
            <a:r>
              <a:rPr lang="en-US" sz="1800" b="1" dirty="0" smtClean="0">
                <a:solidFill>
                  <a:prstClr val="black">
                    <a:lumMod val="75000"/>
                    <a:lumOff val="25000"/>
                  </a:prstClr>
                </a:solidFill>
              </a:rPr>
              <a:t>NPO </a:t>
            </a:r>
            <a:r>
              <a:rPr lang="en-US" sz="1800" b="1" dirty="0">
                <a:solidFill>
                  <a:prstClr val="black">
                    <a:lumMod val="75000"/>
                    <a:lumOff val="25000"/>
                  </a:prstClr>
                </a:solidFill>
              </a:rPr>
              <a:t>Review</a:t>
            </a:r>
            <a:r>
              <a:rPr lang="en-US" sz="1800" dirty="0">
                <a:solidFill>
                  <a:prstClr val="black">
                    <a:lumMod val="75000"/>
                    <a:lumOff val="25000"/>
                  </a:prstClr>
                </a:solidFill>
              </a:rPr>
              <a:t>: PC </a:t>
            </a:r>
            <a:r>
              <a:rPr lang="en-US" sz="1800" dirty="0" smtClean="0">
                <a:solidFill>
                  <a:prstClr val="black">
                    <a:lumMod val="75000"/>
                    <a:lumOff val="25000"/>
                  </a:prstClr>
                </a:solidFill>
              </a:rPr>
              <a:t>&amp; </a:t>
            </a:r>
            <a:r>
              <a:rPr lang="en-US" sz="1800" dirty="0">
                <a:solidFill>
                  <a:prstClr val="black">
                    <a:lumMod val="75000"/>
                    <a:lumOff val="25000"/>
                  </a:prstClr>
                </a:solidFill>
              </a:rPr>
              <a:t>NPO </a:t>
            </a:r>
            <a:r>
              <a:rPr lang="en-US" sz="1800" dirty="0" smtClean="0">
                <a:solidFill>
                  <a:prstClr val="black">
                    <a:lumMod val="75000"/>
                    <a:lumOff val="25000"/>
                  </a:prstClr>
                </a:solidFill>
              </a:rPr>
              <a:t>review</a:t>
            </a:r>
            <a:endParaRPr lang="en-US" sz="1800" dirty="0">
              <a:solidFill>
                <a:prstClr val="black">
                  <a:lumMod val="75000"/>
                  <a:lumOff val="25000"/>
                </a:prstClr>
              </a:solidFill>
            </a:endParaRPr>
          </a:p>
          <a:p>
            <a:pPr marL="457200" indent="-457200">
              <a:spcBef>
                <a:spcPts val="0"/>
              </a:spcBef>
              <a:spcAft>
                <a:spcPts val="600"/>
              </a:spcAft>
              <a:buClr>
                <a:srgbClr val="08107B"/>
              </a:buClr>
              <a:buFont typeface="+mj-lt"/>
              <a:buAutoNum type="arabicPeriod"/>
            </a:pPr>
            <a:r>
              <a:rPr lang="en-US" sz="1800" b="1" dirty="0">
                <a:solidFill>
                  <a:prstClr val="black">
                    <a:lumMod val="75000"/>
                    <a:lumOff val="25000"/>
                  </a:prstClr>
                </a:solidFill>
              </a:rPr>
              <a:t>Proposal Edits &amp; Feedback Returned</a:t>
            </a:r>
            <a:r>
              <a:rPr lang="en-US" sz="1800" dirty="0">
                <a:solidFill>
                  <a:prstClr val="black">
                    <a:lumMod val="75000"/>
                    <a:lumOff val="25000"/>
                  </a:prstClr>
                </a:solidFill>
              </a:rPr>
              <a:t>: Edited proposals are returned with feedback to </a:t>
            </a:r>
            <a:r>
              <a:rPr lang="en-US" sz="1800" dirty="0" smtClean="0">
                <a:solidFill>
                  <a:prstClr val="black">
                    <a:lumMod val="75000"/>
                    <a:lumOff val="25000"/>
                  </a:prstClr>
                </a:solidFill>
              </a:rPr>
              <a:t>Fellow</a:t>
            </a:r>
            <a:endParaRPr lang="en-US" sz="1800" dirty="0">
              <a:solidFill>
                <a:prstClr val="black">
                  <a:lumMod val="75000"/>
                  <a:lumOff val="25000"/>
                </a:prstClr>
              </a:solidFill>
            </a:endParaRPr>
          </a:p>
          <a:p>
            <a:pPr marL="457200" indent="-457200">
              <a:spcBef>
                <a:spcPts val="0"/>
              </a:spcBef>
              <a:spcAft>
                <a:spcPts val="600"/>
              </a:spcAft>
              <a:buClr>
                <a:srgbClr val="08107B"/>
              </a:buClr>
              <a:buFont typeface="+mj-lt"/>
              <a:buAutoNum type="arabicPeriod"/>
            </a:pPr>
            <a:r>
              <a:rPr lang="en-US" sz="1800" b="1" dirty="0">
                <a:solidFill>
                  <a:prstClr val="black">
                    <a:lumMod val="75000"/>
                    <a:lumOff val="25000"/>
                  </a:prstClr>
                </a:solidFill>
              </a:rPr>
              <a:t>Final Version Creation</a:t>
            </a:r>
            <a:r>
              <a:rPr lang="en-US" sz="1800" dirty="0">
                <a:solidFill>
                  <a:prstClr val="black">
                    <a:lumMod val="75000"/>
                    <a:lumOff val="25000"/>
                  </a:prstClr>
                </a:solidFill>
              </a:rPr>
              <a:t>: </a:t>
            </a:r>
            <a:r>
              <a:rPr lang="en-US" sz="1800" dirty="0" smtClean="0">
                <a:solidFill>
                  <a:prstClr val="black">
                    <a:lumMod val="75000"/>
                    <a:lumOff val="25000"/>
                  </a:prstClr>
                </a:solidFill>
              </a:rPr>
              <a:t>Fellow</a:t>
            </a:r>
            <a:r>
              <a:rPr lang="en-US" sz="1800" dirty="0" smtClean="0">
                <a:solidFill>
                  <a:prstClr val="black">
                    <a:lumMod val="75000"/>
                    <a:lumOff val="25000"/>
                  </a:prstClr>
                </a:solidFill>
              </a:rPr>
              <a:t> </a:t>
            </a:r>
            <a:r>
              <a:rPr lang="en-US" sz="1800" dirty="0">
                <a:solidFill>
                  <a:prstClr val="black">
                    <a:lumMod val="75000"/>
                    <a:lumOff val="25000"/>
                  </a:prstClr>
                </a:solidFill>
              </a:rPr>
              <a:t>responds to feedback, creates a final “clean” draft without comments and resubmits to </a:t>
            </a:r>
            <a:r>
              <a:rPr lang="en-US" sz="1800" dirty="0" smtClean="0">
                <a:solidFill>
                  <a:prstClr val="black">
                    <a:lumMod val="75000"/>
                    <a:lumOff val="25000"/>
                  </a:prstClr>
                </a:solidFill>
              </a:rPr>
              <a:t>NPO</a:t>
            </a:r>
            <a:endParaRPr lang="en-US" sz="1800" dirty="0">
              <a:solidFill>
                <a:prstClr val="black">
                  <a:lumMod val="75000"/>
                  <a:lumOff val="25000"/>
                </a:prstClr>
              </a:solidFill>
            </a:endParaRPr>
          </a:p>
          <a:p>
            <a:pPr marL="457200" indent="-457200">
              <a:spcBef>
                <a:spcPts val="0"/>
              </a:spcBef>
              <a:spcAft>
                <a:spcPts val="600"/>
              </a:spcAft>
              <a:buClr>
                <a:srgbClr val="08107B"/>
              </a:buClr>
              <a:buFont typeface="+mj-lt"/>
              <a:buAutoNum type="arabicPeriod"/>
            </a:pPr>
            <a:r>
              <a:rPr lang="en-US" sz="1800" b="1" dirty="0">
                <a:solidFill>
                  <a:prstClr val="black">
                    <a:lumMod val="75000"/>
                    <a:lumOff val="25000"/>
                  </a:prstClr>
                </a:solidFill>
              </a:rPr>
              <a:t>Proposal Compilation</a:t>
            </a:r>
            <a:r>
              <a:rPr lang="en-US" sz="1800" dirty="0">
                <a:solidFill>
                  <a:prstClr val="black">
                    <a:lumMod val="75000"/>
                    <a:lumOff val="25000"/>
                  </a:prstClr>
                </a:solidFill>
              </a:rPr>
              <a:t>: NPO compiles all proposals by application area, sends to NASA HQ PMs for their </a:t>
            </a:r>
            <a:r>
              <a:rPr lang="en-US" sz="1800" dirty="0" smtClean="0">
                <a:solidFill>
                  <a:prstClr val="black">
                    <a:lumMod val="75000"/>
                    <a:lumOff val="25000"/>
                  </a:prstClr>
                </a:solidFill>
              </a:rPr>
              <a:t>review</a:t>
            </a:r>
            <a:endParaRPr lang="en-US" sz="1800" dirty="0">
              <a:solidFill>
                <a:prstClr val="black">
                  <a:lumMod val="75000"/>
                  <a:lumOff val="25000"/>
                </a:prstClr>
              </a:solidFill>
            </a:endParaRPr>
          </a:p>
          <a:p>
            <a:pPr marL="457200" indent="-457200">
              <a:spcBef>
                <a:spcPts val="0"/>
              </a:spcBef>
              <a:spcAft>
                <a:spcPts val="600"/>
              </a:spcAft>
              <a:buClr>
                <a:srgbClr val="08107B"/>
              </a:buClr>
              <a:buFont typeface="+mj-lt"/>
              <a:buAutoNum type="arabicPeriod"/>
            </a:pPr>
            <a:r>
              <a:rPr lang="en-US" sz="1800" b="1" dirty="0">
                <a:solidFill>
                  <a:prstClr val="black">
                    <a:lumMod val="75000"/>
                    <a:lumOff val="25000"/>
                  </a:prstClr>
                </a:solidFill>
              </a:rPr>
              <a:t>NASA HQ Review</a:t>
            </a:r>
            <a:r>
              <a:rPr lang="en-US" sz="1800" dirty="0">
                <a:solidFill>
                  <a:prstClr val="black">
                    <a:lumMod val="75000"/>
                    <a:lumOff val="25000"/>
                  </a:prstClr>
                </a:solidFill>
              </a:rPr>
              <a:t>: PMs review, NPO sets discussion appointments to get their </a:t>
            </a:r>
            <a:r>
              <a:rPr lang="en-US" sz="1800" dirty="0" smtClean="0">
                <a:solidFill>
                  <a:prstClr val="black">
                    <a:lumMod val="75000"/>
                    <a:lumOff val="25000"/>
                  </a:prstClr>
                </a:solidFill>
              </a:rPr>
              <a:t>feedback</a:t>
            </a:r>
            <a:endParaRPr lang="en-US" sz="1800" dirty="0">
              <a:solidFill>
                <a:prstClr val="black">
                  <a:lumMod val="75000"/>
                  <a:lumOff val="25000"/>
                </a:prstClr>
              </a:solidFill>
            </a:endParaRPr>
          </a:p>
          <a:p>
            <a:pPr marL="457200" indent="-457200">
              <a:spcBef>
                <a:spcPts val="0"/>
              </a:spcBef>
              <a:spcAft>
                <a:spcPts val="600"/>
              </a:spcAft>
              <a:buClr>
                <a:srgbClr val="08107B"/>
              </a:buClr>
              <a:buFont typeface="+mj-lt"/>
              <a:buAutoNum type="arabicPeriod"/>
            </a:pPr>
            <a:r>
              <a:rPr lang="en-US" sz="1800" b="1" dirty="0">
                <a:solidFill>
                  <a:prstClr val="black">
                    <a:lumMod val="75000"/>
                    <a:lumOff val="25000"/>
                  </a:prstClr>
                </a:solidFill>
              </a:rPr>
              <a:t>Final Portfolio</a:t>
            </a:r>
            <a:r>
              <a:rPr lang="en-US" sz="1800" dirty="0">
                <a:solidFill>
                  <a:prstClr val="black">
                    <a:lumMod val="75000"/>
                    <a:lumOff val="25000"/>
                  </a:prstClr>
                </a:solidFill>
              </a:rPr>
              <a:t>: NPO takes </a:t>
            </a:r>
            <a:r>
              <a:rPr lang="en-US" sz="1800" dirty="0" smtClean="0">
                <a:solidFill>
                  <a:prstClr val="black">
                    <a:lumMod val="75000"/>
                    <a:lumOff val="25000"/>
                  </a:prstClr>
                </a:solidFill>
              </a:rPr>
              <a:t>HQ approved </a:t>
            </a:r>
            <a:r>
              <a:rPr lang="en-US" sz="1800" dirty="0">
                <a:solidFill>
                  <a:prstClr val="black">
                    <a:lumMod val="75000"/>
                    <a:lumOff val="25000"/>
                  </a:prstClr>
                </a:solidFill>
              </a:rPr>
              <a:t>proposals and coordinates with nodes to identify if proposals align with number of participants allotted to the </a:t>
            </a:r>
            <a:r>
              <a:rPr lang="en-US" sz="1800" dirty="0" smtClean="0">
                <a:solidFill>
                  <a:prstClr val="black">
                    <a:lumMod val="75000"/>
                    <a:lumOff val="25000"/>
                  </a:prstClr>
                </a:solidFill>
              </a:rPr>
              <a:t>node, </a:t>
            </a:r>
            <a:r>
              <a:rPr lang="en-US" sz="1800" dirty="0" err="1" smtClean="0">
                <a:solidFill>
                  <a:prstClr val="black">
                    <a:lumMod val="75000"/>
                    <a:lumOff val="25000"/>
                  </a:prstClr>
                </a:solidFill>
              </a:rPr>
              <a:t>downselects</a:t>
            </a:r>
            <a:r>
              <a:rPr lang="en-US" sz="1800" dirty="0" smtClean="0">
                <a:solidFill>
                  <a:prstClr val="black">
                    <a:lumMod val="75000"/>
                    <a:lumOff val="25000"/>
                  </a:prstClr>
                </a:solidFill>
              </a:rPr>
              <a:t> </a:t>
            </a:r>
            <a:r>
              <a:rPr lang="en-US" sz="1800" dirty="0">
                <a:solidFill>
                  <a:prstClr val="black">
                    <a:lumMod val="75000"/>
                    <a:lumOff val="25000"/>
                  </a:prstClr>
                </a:solidFill>
              </a:rPr>
              <a:t>if </a:t>
            </a:r>
            <a:r>
              <a:rPr lang="en-US" sz="1800" dirty="0" smtClean="0">
                <a:solidFill>
                  <a:prstClr val="black">
                    <a:lumMod val="75000"/>
                    <a:lumOff val="25000"/>
                  </a:prstClr>
                </a:solidFill>
              </a:rPr>
              <a:t>needed; </a:t>
            </a:r>
            <a:r>
              <a:rPr lang="en-US" sz="1800" dirty="0">
                <a:solidFill>
                  <a:prstClr val="black">
                    <a:lumMod val="75000"/>
                    <a:lumOff val="25000"/>
                  </a:prstClr>
                </a:solidFill>
              </a:rPr>
              <a:t>Project portfolio finalized and </a:t>
            </a:r>
            <a:r>
              <a:rPr lang="en-US" sz="1800" dirty="0" smtClean="0">
                <a:solidFill>
                  <a:prstClr val="black">
                    <a:lumMod val="75000"/>
                    <a:lumOff val="25000"/>
                  </a:prstClr>
                </a:solidFill>
              </a:rPr>
              <a:t>shared</a:t>
            </a:r>
            <a:endParaRPr lang="en-US" sz="1800" dirty="0">
              <a:solidFill>
                <a:prstClr val="black">
                  <a:lumMod val="75000"/>
                  <a:lumOff val="25000"/>
                </a:prstClr>
              </a:solidFill>
            </a:endParaRPr>
          </a:p>
        </p:txBody>
      </p:sp>
    </p:spTree>
    <p:extLst>
      <p:ext uri="{BB962C8B-B14F-4D97-AF65-F5344CB8AC3E}">
        <p14:creationId xmlns:p14="http://schemas.microsoft.com/office/powerpoint/2010/main" val="453057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Project Lifecycle Timeline</a:t>
            </a:r>
            <a:endParaRPr lang="en-US" dirty="0">
              <a:solidFill>
                <a:srgbClr val="3550A7"/>
              </a:solidFill>
            </a:endParaRPr>
          </a:p>
        </p:txBody>
      </p:sp>
      <p:sp>
        <p:nvSpPr>
          <p:cNvPr id="6" name="Notched Right Arrow 5"/>
          <p:cNvSpPr/>
          <p:nvPr/>
        </p:nvSpPr>
        <p:spPr>
          <a:xfrm>
            <a:off x="222738" y="3118244"/>
            <a:ext cx="11816862" cy="1799480"/>
          </a:xfrm>
          <a:prstGeom prst="notched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lumMod val="75000"/>
                  <a:lumOff val="25000"/>
                </a:prstClr>
              </a:solidFill>
            </a:endParaRPr>
          </a:p>
        </p:txBody>
      </p:sp>
      <p:sp>
        <p:nvSpPr>
          <p:cNvPr id="14" name="Down Arrow Callout 13"/>
          <p:cNvSpPr/>
          <p:nvPr/>
        </p:nvSpPr>
        <p:spPr>
          <a:xfrm>
            <a:off x="254562" y="1353909"/>
            <a:ext cx="2508739" cy="2168519"/>
          </a:xfrm>
          <a:prstGeom prst="downArrowCallout">
            <a:avLst>
              <a:gd name="adj1" fmla="val 9810"/>
              <a:gd name="adj2" fmla="val 10443"/>
              <a:gd name="adj3" fmla="val 14241"/>
              <a:gd name="adj4" fmla="val 7085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prstClr val="black">
                    <a:lumMod val="75000"/>
                    <a:lumOff val="25000"/>
                  </a:prstClr>
                </a:solidFill>
              </a:rPr>
              <a:t>Spring Term</a:t>
            </a:r>
          </a:p>
          <a:p>
            <a:pPr marL="285750" indent="-171450">
              <a:buFont typeface="Arial" panose="020B0604020202020204" pitchFamily="34" charset="0"/>
              <a:buChar char="•"/>
            </a:pPr>
            <a:r>
              <a:rPr lang="en-US" sz="1600" b="1" dirty="0">
                <a:solidFill>
                  <a:prstClr val="black">
                    <a:lumMod val="75000"/>
                    <a:lumOff val="25000"/>
                  </a:prstClr>
                </a:solidFill>
              </a:rPr>
              <a:t>Fall Ideas</a:t>
            </a:r>
          </a:p>
          <a:p>
            <a:pPr marL="285750" indent="-171450">
              <a:buFont typeface="Arial" panose="020B0604020202020204" pitchFamily="34" charset="0"/>
              <a:buChar char="•"/>
            </a:pPr>
            <a:r>
              <a:rPr lang="en-US" sz="1600" b="1" dirty="0">
                <a:solidFill>
                  <a:prstClr val="black">
                    <a:lumMod val="75000"/>
                    <a:lumOff val="25000"/>
                  </a:prstClr>
                </a:solidFill>
              </a:rPr>
              <a:t>Summer Proposal FD</a:t>
            </a:r>
          </a:p>
          <a:p>
            <a:pPr marL="285750" indent="-171450">
              <a:buFont typeface="Arial" panose="020B0604020202020204" pitchFamily="34" charset="0"/>
              <a:buChar char="•"/>
            </a:pPr>
            <a:r>
              <a:rPr lang="en-US" sz="1600" dirty="0">
                <a:solidFill>
                  <a:prstClr val="black">
                    <a:lumMod val="75000"/>
                    <a:lumOff val="25000"/>
                  </a:prstClr>
                </a:solidFill>
              </a:rPr>
              <a:t>Spring Deliverables</a:t>
            </a:r>
          </a:p>
          <a:p>
            <a:pPr marL="285750" indent="-171450">
              <a:buFont typeface="Arial" panose="020B0604020202020204" pitchFamily="34" charset="0"/>
              <a:buChar char="•"/>
            </a:pPr>
            <a:r>
              <a:rPr lang="en-US" sz="1600" dirty="0">
                <a:solidFill>
                  <a:prstClr val="black">
                    <a:lumMod val="75000"/>
                    <a:lumOff val="25000"/>
                  </a:prstClr>
                </a:solidFill>
              </a:rPr>
              <a:t>Summer Selections</a:t>
            </a:r>
          </a:p>
        </p:txBody>
      </p:sp>
      <p:sp>
        <p:nvSpPr>
          <p:cNvPr id="15" name="Down Arrow Callout 14"/>
          <p:cNvSpPr/>
          <p:nvPr/>
        </p:nvSpPr>
        <p:spPr>
          <a:xfrm rot="10800000">
            <a:off x="2251873" y="4580764"/>
            <a:ext cx="2091777" cy="1994645"/>
          </a:xfrm>
          <a:prstGeom prst="downArrowCallout">
            <a:avLst>
              <a:gd name="adj1" fmla="val 9810"/>
              <a:gd name="adj2" fmla="val 10443"/>
              <a:gd name="adj3" fmla="val 14241"/>
              <a:gd name="adj4" fmla="val 7085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lumMod val="75000"/>
                  <a:lumOff val="25000"/>
                </a:prstClr>
              </a:solidFill>
            </a:endParaRPr>
          </a:p>
        </p:txBody>
      </p:sp>
      <p:sp>
        <p:nvSpPr>
          <p:cNvPr id="16" name="Down Arrow Callout 15"/>
          <p:cNvSpPr/>
          <p:nvPr/>
        </p:nvSpPr>
        <p:spPr>
          <a:xfrm>
            <a:off x="3605896" y="1353908"/>
            <a:ext cx="2907078" cy="2168519"/>
          </a:xfrm>
          <a:prstGeom prst="downArrowCallout">
            <a:avLst>
              <a:gd name="adj1" fmla="val 9810"/>
              <a:gd name="adj2" fmla="val 10443"/>
              <a:gd name="adj3" fmla="val 14241"/>
              <a:gd name="adj4" fmla="val 7085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prstClr val="black">
                    <a:lumMod val="75000"/>
                    <a:lumOff val="25000"/>
                  </a:prstClr>
                </a:solidFill>
              </a:rPr>
              <a:t>Summer Term</a:t>
            </a:r>
          </a:p>
          <a:p>
            <a:pPr marL="285750" indent="-171450">
              <a:buFont typeface="Arial" panose="020B0604020202020204" pitchFamily="34" charset="0"/>
              <a:buChar char="•"/>
            </a:pPr>
            <a:r>
              <a:rPr lang="en-US" sz="1600" b="1" dirty="0">
                <a:solidFill>
                  <a:prstClr val="black">
                    <a:lumMod val="75000"/>
                    <a:lumOff val="25000"/>
                  </a:prstClr>
                </a:solidFill>
              </a:rPr>
              <a:t>Fall Proposal FD</a:t>
            </a:r>
          </a:p>
          <a:p>
            <a:pPr marL="285750" indent="-171450">
              <a:buFont typeface="Arial" panose="020B0604020202020204" pitchFamily="34" charset="0"/>
              <a:buChar char="•"/>
            </a:pPr>
            <a:r>
              <a:rPr lang="en-US" sz="1600" dirty="0">
                <a:solidFill>
                  <a:prstClr val="black">
                    <a:lumMod val="75000"/>
                    <a:lumOff val="25000"/>
                  </a:prstClr>
                </a:solidFill>
              </a:rPr>
              <a:t>Summer Deliverables</a:t>
            </a:r>
          </a:p>
          <a:p>
            <a:pPr marL="285750" indent="-171450">
              <a:buFont typeface="Arial" panose="020B0604020202020204" pitchFamily="34" charset="0"/>
              <a:buChar char="•"/>
            </a:pPr>
            <a:r>
              <a:rPr lang="en-US" sz="1600" dirty="0">
                <a:solidFill>
                  <a:prstClr val="black">
                    <a:lumMod val="75000"/>
                    <a:lumOff val="25000"/>
                  </a:prstClr>
                </a:solidFill>
              </a:rPr>
              <a:t>Fall Selections</a:t>
            </a:r>
          </a:p>
        </p:txBody>
      </p:sp>
      <p:sp>
        <p:nvSpPr>
          <p:cNvPr id="17" name="Down Arrow Callout 16"/>
          <p:cNvSpPr/>
          <p:nvPr/>
        </p:nvSpPr>
        <p:spPr>
          <a:xfrm>
            <a:off x="7174527" y="1353907"/>
            <a:ext cx="2785124" cy="2168519"/>
          </a:xfrm>
          <a:prstGeom prst="downArrowCallout">
            <a:avLst>
              <a:gd name="adj1" fmla="val 9810"/>
              <a:gd name="adj2" fmla="val 10443"/>
              <a:gd name="adj3" fmla="val 14241"/>
              <a:gd name="adj4" fmla="val 7085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prstClr val="black">
                    <a:lumMod val="75000"/>
                    <a:lumOff val="25000"/>
                  </a:prstClr>
                </a:solidFill>
              </a:rPr>
              <a:t>Fall Term</a:t>
            </a:r>
          </a:p>
          <a:p>
            <a:pPr marL="285750" indent="-171450">
              <a:buFont typeface="Arial" panose="020B0604020202020204" pitchFamily="34" charset="0"/>
              <a:buChar char="•"/>
            </a:pPr>
            <a:r>
              <a:rPr lang="en-US" sz="1600" b="1" dirty="0">
                <a:solidFill>
                  <a:prstClr val="black">
                    <a:lumMod val="75000"/>
                    <a:lumOff val="25000"/>
                  </a:prstClr>
                </a:solidFill>
              </a:rPr>
              <a:t>Spring Proposal RD/FD</a:t>
            </a:r>
          </a:p>
          <a:p>
            <a:pPr marL="285750" indent="-171450">
              <a:buFont typeface="Arial" panose="020B0604020202020204" pitchFamily="34" charset="0"/>
              <a:buChar char="•"/>
            </a:pPr>
            <a:r>
              <a:rPr lang="en-US" sz="1600" b="1" dirty="0">
                <a:solidFill>
                  <a:prstClr val="black">
                    <a:lumMod val="75000"/>
                    <a:lumOff val="25000"/>
                  </a:prstClr>
                </a:solidFill>
              </a:rPr>
              <a:t>Summer Ideas</a:t>
            </a:r>
          </a:p>
          <a:p>
            <a:pPr marL="285750" indent="-171450">
              <a:buFont typeface="Arial" panose="020B0604020202020204" pitchFamily="34" charset="0"/>
              <a:buChar char="•"/>
            </a:pPr>
            <a:r>
              <a:rPr lang="en-US" sz="1600" dirty="0">
                <a:solidFill>
                  <a:prstClr val="black">
                    <a:lumMod val="75000"/>
                    <a:lumOff val="25000"/>
                  </a:prstClr>
                </a:solidFill>
              </a:rPr>
              <a:t>Fall Deliverables</a:t>
            </a:r>
          </a:p>
          <a:p>
            <a:pPr marL="285750" indent="-171450">
              <a:buFont typeface="Arial" panose="020B0604020202020204" pitchFamily="34" charset="0"/>
              <a:buChar char="•"/>
            </a:pPr>
            <a:r>
              <a:rPr lang="en-US" sz="1600" dirty="0">
                <a:solidFill>
                  <a:prstClr val="black">
                    <a:lumMod val="75000"/>
                    <a:lumOff val="25000"/>
                  </a:prstClr>
                </a:solidFill>
              </a:rPr>
              <a:t>Spring Selections</a:t>
            </a:r>
          </a:p>
        </p:txBody>
      </p:sp>
      <p:sp>
        <p:nvSpPr>
          <p:cNvPr id="18" name="Down Arrow Callout 17"/>
          <p:cNvSpPr/>
          <p:nvPr/>
        </p:nvSpPr>
        <p:spPr>
          <a:xfrm rot="10800000">
            <a:off x="5667374" y="4580763"/>
            <a:ext cx="2351209" cy="1994645"/>
          </a:xfrm>
          <a:prstGeom prst="downArrowCallout">
            <a:avLst>
              <a:gd name="adj1" fmla="val 9810"/>
              <a:gd name="adj2" fmla="val 10443"/>
              <a:gd name="adj3" fmla="val 14241"/>
              <a:gd name="adj4" fmla="val 7085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lumMod val="75000"/>
                  <a:lumOff val="25000"/>
                </a:prstClr>
              </a:solidFill>
            </a:endParaRPr>
          </a:p>
        </p:txBody>
      </p:sp>
      <p:sp>
        <p:nvSpPr>
          <p:cNvPr id="19" name="Down Arrow Callout 18"/>
          <p:cNvSpPr/>
          <p:nvPr/>
        </p:nvSpPr>
        <p:spPr>
          <a:xfrm rot="10800000">
            <a:off x="9048040" y="4580764"/>
            <a:ext cx="2631018" cy="1994645"/>
          </a:xfrm>
          <a:prstGeom prst="downArrowCallout">
            <a:avLst>
              <a:gd name="adj1" fmla="val 9810"/>
              <a:gd name="adj2" fmla="val 10443"/>
              <a:gd name="adj3" fmla="val 14241"/>
              <a:gd name="adj4" fmla="val 7085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lumMod val="75000"/>
                  <a:lumOff val="25000"/>
                </a:prstClr>
              </a:solidFill>
            </a:endParaRPr>
          </a:p>
        </p:txBody>
      </p:sp>
      <p:sp>
        <p:nvSpPr>
          <p:cNvPr id="20" name="Rectangle 19"/>
          <p:cNvSpPr/>
          <p:nvPr/>
        </p:nvSpPr>
        <p:spPr>
          <a:xfrm>
            <a:off x="2270922" y="5166763"/>
            <a:ext cx="2101482" cy="1414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prstClr val="black">
                    <a:lumMod val="75000"/>
                    <a:lumOff val="25000"/>
                  </a:prstClr>
                </a:solidFill>
              </a:rPr>
              <a:t>Spring Interim</a:t>
            </a:r>
          </a:p>
          <a:p>
            <a:pPr marL="290513" indent="-174625">
              <a:buFont typeface="Arial" panose="020B0604020202020204" pitchFamily="34" charset="0"/>
              <a:buChar char="•"/>
            </a:pPr>
            <a:r>
              <a:rPr lang="en-US" sz="1600" b="1" dirty="0">
                <a:solidFill>
                  <a:prstClr val="black">
                    <a:lumMod val="75000"/>
                    <a:lumOff val="25000"/>
                  </a:prstClr>
                </a:solidFill>
              </a:rPr>
              <a:t>Fall Proposal RD</a:t>
            </a:r>
          </a:p>
          <a:p>
            <a:pPr marL="290513" indent="-174625">
              <a:buFont typeface="Arial" panose="020B0604020202020204" pitchFamily="34" charset="0"/>
              <a:buChar char="•"/>
            </a:pPr>
            <a:r>
              <a:rPr lang="en-US" sz="1600" dirty="0">
                <a:solidFill>
                  <a:prstClr val="black">
                    <a:lumMod val="75000"/>
                    <a:lumOff val="25000"/>
                  </a:prstClr>
                </a:solidFill>
              </a:rPr>
              <a:t>Summer Preview</a:t>
            </a:r>
          </a:p>
          <a:p>
            <a:pPr marL="290513" indent="-174625">
              <a:buFont typeface="Arial" panose="020B0604020202020204" pitchFamily="34" charset="0"/>
              <a:buChar char="•"/>
            </a:pPr>
            <a:r>
              <a:rPr lang="en-US" sz="1600" dirty="0">
                <a:solidFill>
                  <a:prstClr val="black">
                    <a:lumMod val="75000"/>
                    <a:lumOff val="25000"/>
                  </a:prstClr>
                </a:solidFill>
              </a:rPr>
              <a:t>Partner Forms</a:t>
            </a:r>
          </a:p>
          <a:p>
            <a:pPr marL="290513" indent="-174625">
              <a:buFont typeface="Arial" panose="020B0604020202020204" pitchFamily="34" charset="0"/>
              <a:buChar char="•"/>
            </a:pPr>
            <a:r>
              <a:rPr lang="en-US" sz="1600" dirty="0">
                <a:solidFill>
                  <a:prstClr val="black">
                    <a:lumMod val="75000"/>
                    <a:lumOff val="25000"/>
                  </a:prstClr>
                </a:solidFill>
              </a:rPr>
              <a:t>Spring PSI </a:t>
            </a:r>
          </a:p>
        </p:txBody>
      </p:sp>
      <p:sp>
        <p:nvSpPr>
          <p:cNvPr id="21" name="Rectangle 20"/>
          <p:cNvSpPr/>
          <p:nvPr/>
        </p:nvSpPr>
        <p:spPr>
          <a:xfrm>
            <a:off x="5696127" y="5166762"/>
            <a:ext cx="2322457" cy="1414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prstClr val="black">
                    <a:lumMod val="75000"/>
                    <a:lumOff val="25000"/>
                  </a:prstClr>
                </a:solidFill>
              </a:rPr>
              <a:t>Fall Interim</a:t>
            </a:r>
          </a:p>
          <a:p>
            <a:pPr marL="290513" indent="-174625">
              <a:buFont typeface="Arial" panose="020B0604020202020204" pitchFamily="34" charset="0"/>
              <a:buChar char="•"/>
            </a:pPr>
            <a:r>
              <a:rPr lang="en-US" sz="1600" b="1" dirty="0">
                <a:solidFill>
                  <a:prstClr val="black">
                    <a:lumMod val="75000"/>
                    <a:lumOff val="25000"/>
                  </a:prstClr>
                </a:solidFill>
              </a:rPr>
              <a:t>Spring Ideas</a:t>
            </a:r>
          </a:p>
          <a:p>
            <a:pPr marL="290513" indent="-174625">
              <a:buFont typeface="Arial" panose="020B0604020202020204" pitchFamily="34" charset="0"/>
              <a:buChar char="•"/>
            </a:pPr>
            <a:r>
              <a:rPr lang="en-US" sz="1600" dirty="0">
                <a:solidFill>
                  <a:prstClr val="black">
                    <a:lumMod val="75000"/>
                    <a:lumOff val="25000"/>
                  </a:prstClr>
                </a:solidFill>
              </a:rPr>
              <a:t>Fall Preview</a:t>
            </a:r>
          </a:p>
          <a:p>
            <a:pPr marL="290513" indent="-174625">
              <a:buFont typeface="Arial" panose="020B0604020202020204" pitchFamily="34" charset="0"/>
              <a:buChar char="•"/>
            </a:pPr>
            <a:r>
              <a:rPr lang="en-US" sz="1600" dirty="0">
                <a:solidFill>
                  <a:prstClr val="black">
                    <a:lumMod val="75000"/>
                    <a:lumOff val="25000"/>
                  </a:prstClr>
                </a:solidFill>
              </a:rPr>
              <a:t>Partner Forms</a:t>
            </a:r>
          </a:p>
        </p:txBody>
      </p:sp>
      <p:sp>
        <p:nvSpPr>
          <p:cNvPr id="22" name="Rectangle 21"/>
          <p:cNvSpPr/>
          <p:nvPr/>
        </p:nvSpPr>
        <p:spPr>
          <a:xfrm>
            <a:off x="9102958" y="5166761"/>
            <a:ext cx="2576100" cy="1414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prstClr val="black">
                    <a:lumMod val="75000"/>
                    <a:lumOff val="25000"/>
                  </a:prstClr>
                </a:solidFill>
              </a:rPr>
              <a:t>Winter Interim</a:t>
            </a:r>
          </a:p>
          <a:p>
            <a:pPr marL="290513" indent="-174625">
              <a:buFont typeface="Arial" panose="020B0604020202020204" pitchFamily="34" charset="0"/>
              <a:buChar char="•"/>
            </a:pPr>
            <a:r>
              <a:rPr lang="en-US" sz="1600" b="1" dirty="0">
                <a:solidFill>
                  <a:prstClr val="black">
                    <a:lumMod val="75000"/>
                    <a:lumOff val="25000"/>
                  </a:prstClr>
                </a:solidFill>
              </a:rPr>
              <a:t>Summer Proposal RD</a:t>
            </a:r>
          </a:p>
          <a:p>
            <a:pPr marL="290513" indent="-174625">
              <a:buFont typeface="Arial" panose="020B0604020202020204" pitchFamily="34" charset="0"/>
              <a:buChar char="•"/>
            </a:pPr>
            <a:r>
              <a:rPr lang="en-US" sz="1600" dirty="0">
                <a:solidFill>
                  <a:prstClr val="black">
                    <a:lumMod val="75000"/>
                    <a:lumOff val="25000"/>
                  </a:prstClr>
                </a:solidFill>
              </a:rPr>
              <a:t>Spring Preview</a:t>
            </a:r>
          </a:p>
          <a:p>
            <a:pPr marL="290513" indent="-174625">
              <a:buFont typeface="Arial" panose="020B0604020202020204" pitchFamily="34" charset="0"/>
              <a:buChar char="•"/>
            </a:pPr>
            <a:r>
              <a:rPr lang="en-US" sz="1600" dirty="0">
                <a:solidFill>
                  <a:prstClr val="black">
                    <a:lumMod val="75000"/>
                    <a:lumOff val="25000"/>
                  </a:prstClr>
                </a:solidFill>
              </a:rPr>
              <a:t>Partner Forms </a:t>
            </a:r>
          </a:p>
          <a:p>
            <a:pPr marL="290513" indent="-174625">
              <a:buFont typeface="Arial" panose="020B0604020202020204" pitchFamily="34" charset="0"/>
              <a:buChar char="•"/>
            </a:pPr>
            <a:r>
              <a:rPr lang="en-US" sz="1600" dirty="0">
                <a:solidFill>
                  <a:prstClr val="black">
                    <a:lumMod val="75000"/>
                    <a:lumOff val="25000"/>
                  </a:prstClr>
                </a:solidFill>
              </a:rPr>
              <a:t>Retreat</a:t>
            </a:r>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16122">
            <a:off x="384644" y="4615658"/>
            <a:ext cx="1495450" cy="1940803"/>
          </a:xfrm>
          <a:prstGeom prst="rect">
            <a:avLst/>
          </a:prstGeom>
          <a:ln>
            <a:solidFill>
              <a:schemeClr val="bg1">
                <a:lumMod val="75000"/>
              </a:schemeClr>
            </a:solidFill>
          </a:ln>
        </p:spPr>
      </p:pic>
      <p:sp>
        <p:nvSpPr>
          <p:cNvPr id="24" name="Hexagon 23"/>
          <p:cNvSpPr/>
          <p:nvPr/>
        </p:nvSpPr>
        <p:spPr>
          <a:xfrm>
            <a:off x="2967286" y="3745475"/>
            <a:ext cx="640080" cy="525364"/>
          </a:xfrm>
          <a:prstGeom prst="hexagon">
            <a:avLst>
              <a:gd name="adj" fmla="val 31107"/>
              <a:gd name="vf" fmla="val 115470"/>
            </a:avLst>
          </a:prstGeom>
          <a:solidFill>
            <a:schemeClr val="accent5">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lumMod val="75000"/>
                  <a:lumOff val="25000"/>
                </a:prstClr>
              </a:solidFill>
            </a:endParaRPr>
          </a:p>
        </p:txBody>
      </p:sp>
      <p:sp>
        <p:nvSpPr>
          <p:cNvPr id="25" name="Hexagon 24"/>
          <p:cNvSpPr/>
          <p:nvPr/>
        </p:nvSpPr>
        <p:spPr>
          <a:xfrm>
            <a:off x="4743207" y="3745475"/>
            <a:ext cx="640080" cy="525364"/>
          </a:xfrm>
          <a:prstGeom prst="hexagon">
            <a:avLst>
              <a:gd name="adj" fmla="val 31107"/>
              <a:gd name="vf" fmla="val 115470"/>
            </a:avLst>
          </a:prstGeom>
          <a:solidFill>
            <a:schemeClr val="accent5">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lumMod val="75000"/>
                  <a:lumOff val="25000"/>
                </a:prstClr>
              </a:solidFill>
            </a:endParaRPr>
          </a:p>
        </p:txBody>
      </p:sp>
      <p:sp>
        <p:nvSpPr>
          <p:cNvPr id="26" name="Hexagon 25"/>
          <p:cNvSpPr/>
          <p:nvPr/>
        </p:nvSpPr>
        <p:spPr>
          <a:xfrm>
            <a:off x="6519128" y="3745475"/>
            <a:ext cx="640080" cy="525364"/>
          </a:xfrm>
          <a:prstGeom prst="hexagon">
            <a:avLst>
              <a:gd name="adj" fmla="val 31107"/>
              <a:gd name="vf" fmla="val 115470"/>
            </a:avLst>
          </a:prstGeom>
          <a:solidFill>
            <a:schemeClr val="accent5">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lumMod val="75000"/>
                  <a:lumOff val="25000"/>
                </a:prstClr>
              </a:solidFill>
            </a:endParaRPr>
          </a:p>
        </p:txBody>
      </p:sp>
      <p:sp>
        <p:nvSpPr>
          <p:cNvPr id="27" name="Hexagon 26"/>
          <p:cNvSpPr/>
          <p:nvPr/>
        </p:nvSpPr>
        <p:spPr>
          <a:xfrm>
            <a:off x="8295049" y="3745475"/>
            <a:ext cx="640080" cy="525364"/>
          </a:xfrm>
          <a:prstGeom prst="hexagon">
            <a:avLst>
              <a:gd name="adj" fmla="val 31107"/>
              <a:gd name="vf" fmla="val 115470"/>
            </a:avLst>
          </a:prstGeom>
          <a:solidFill>
            <a:schemeClr val="accent5">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lumMod val="75000"/>
                  <a:lumOff val="25000"/>
                </a:prstClr>
              </a:solidFill>
            </a:endParaRPr>
          </a:p>
        </p:txBody>
      </p:sp>
      <p:sp>
        <p:nvSpPr>
          <p:cNvPr id="28" name="Hexagon 27"/>
          <p:cNvSpPr/>
          <p:nvPr/>
        </p:nvSpPr>
        <p:spPr>
          <a:xfrm>
            <a:off x="10070968" y="3745475"/>
            <a:ext cx="640080" cy="525364"/>
          </a:xfrm>
          <a:prstGeom prst="hexagon">
            <a:avLst>
              <a:gd name="adj" fmla="val 31107"/>
              <a:gd name="vf" fmla="val 115470"/>
            </a:avLst>
          </a:prstGeom>
          <a:solidFill>
            <a:schemeClr val="accent5">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lumMod val="75000"/>
                  <a:lumOff val="25000"/>
                </a:prstClr>
              </a:solidFill>
            </a:endParaRPr>
          </a:p>
        </p:txBody>
      </p:sp>
      <p:sp>
        <p:nvSpPr>
          <p:cNvPr id="29" name="Hexagon 28"/>
          <p:cNvSpPr/>
          <p:nvPr/>
        </p:nvSpPr>
        <p:spPr>
          <a:xfrm>
            <a:off x="1191365" y="3745475"/>
            <a:ext cx="640080" cy="525364"/>
          </a:xfrm>
          <a:prstGeom prst="hexagon">
            <a:avLst>
              <a:gd name="adj" fmla="val 31107"/>
              <a:gd name="vf" fmla="val 115470"/>
            </a:avLst>
          </a:prstGeom>
          <a:solidFill>
            <a:schemeClr val="accent5">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lumMod val="75000"/>
                  <a:lumOff val="25000"/>
                </a:prstClr>
              </a:solidFill>
            </a:endParaRPr>
          </a:p>
        </p:txBody>
      </p:sp>
    </p:spTree>
    <p:extLst>
      <p:ext uri="{BB962C8B-B14F-4D97-AF65-F5344CB8AC3E}">
        <p14:creationId xmlns:p14="http://schemas.microsoft.com/office/powerpoint/2010/main" val="296976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686" y="855233"/>
            <a:ext cx="5746197" cy="1065007"/>
          </a:xfrm>
        </p:spPr>
        <p:txBody>
          <a:bodyPr/>
          <a:lstStyle/>
          <a:p>
            <a:pPr algn="ctr"/>
            <a:r>
              <a:rPr lang="en-US" dirty="0" smtClean="0">
                <a:solidFill>
                  <a:srgbClr val="3550A7"/>
                </a:solidFill>
              </a:rPr>
              <a:t>Spring </a:t>
            </a:r>
            <a:r>
              <a:rPr lang="en-US" dirty="0" smtClean="0">
                <a:solidFill>
                  <a:srgbClr val="3550A7"/>
                </a:solidFill>
              </a:rPr>
              <a:t>2020 Proposal </a:t>
            </a:r>
            <a:r>
              <a:rPr lang="en-US" dirty="0" smtClean="0">
                <a:solidFill>
                  <a:srgbClr val="3550A7"/>
                </a:solidFill>
              </a:rPr>
              <a:t>Timeline</a:t>
            </a:r>
            <a:endParaRPr lang="en-US" dirty="0">
              <a:solidFill>
                <a:srgbClr val="3550A7"/>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49660557"/>
              </p:ext>
            </p:extLst>
          </p:nvPr>
        </p:nvGraphicFramePr>
        <p:xfrm>
          <a:off x="2291378" y="2286000"/>
          <a:ext cx="7100815" cy="3840478"/>
        </p:xfrm>
        <a:graphic>
          <a:graphicData uri="http://schemas.openxmlformats.org/drawingml/2006/table">
            <a:tbl>
              <a:tblPr>
                <a:tableStyleId>{073A0DAA-6AF3-43AB-8588-CEC1D06C72B9}</a:tableStyleId>
              </a:tblPr>
              <a:tblGrid>
                <a:gridCol w="5183928">
                  <a:extLst>
                    <a:ext uri="{9D8B030D-6E8A-4147-A177-3AD203B41FA5}">
                      <a16:colId xmlns:a16="http://schemas.microsoft.com/office/drawing/2014/main" val="20000"/>
                    </a:ext>
                  </a:extLst>
                </a:gridCol>
                <a:gridCol w="1916887">
                  <a:extLst>
                    <a:ext uri="{9D8B030D-6E8A-4147-A177-3AD203B41FA5}">
                      <a16:colId xmlns:a16="http://schemas.microsoft.com/office/drawing/2014/main" val="20001"/>
                    </a:ext>
                  </a:extLst>
                </a:gridCol>
              </a:tblGrid>
              <a:tr h="358923">
                <a:tc>
                  <a:txBody>
                    <a:bodyPr/>
                    <a:lstStyle/>
                    <a:p>
                      <a:pPr marL="117475" indent="0" algn="l" fontAlgn="b"/>
                      <a:r>
                        <a:rPr lang="en-US" sz="1800" u="none" strike="noStrike" dirty="0">
                          <a:solidFill>
                            <a:schemeClr val="tx1">
                              <a:lumMod val="75000"/>
                              <a:lumOff val="25000"/>
                            </a:schemeClr>
                          </a:solidFill>
                          <a:effectLst/>
                        </a:rPr>
                        <a:t>Idea &amp; International Checklist Submission </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b"/>
                </a:tc>
                <a:tc>
                  <a:txBody>
                    <a:bodyPr/>
                    <a:lstStyle/>
                    <a:p>
                      <a:pPr marL="117475" indent="0" algn="l" fontAlgn="ctr"/>
                      <a:r>
                        <a:rPr lang="en-US" sz="1800" u="none" strike="noStrike" dirty="0">
                          <a:solidFill>
                            <a:schemeClr val="tx1">
                              <a:lumMod val="75000"/>
                              <a:lumOff val="25000"/>
                            </a:schemeClr>
                          </a:solidFill>
                          <a:effectLst/>
                        </a:rPr>
                        <a:t>Aug </a:t>
                      </a:r>
                      <a:r>
                        <a:rPr lang="en-US" sz="1800" u="none" strike="noStrike" dirty="0" smtClean="0">
                          <a:solidFill>
                            <a:schemeClr val="tx1">
                              <a:lumMod val="75000"/>
                              <a:lumOff val="25000"/>
                            </a:schemeClr>
                          </a:solidFill>
                          <a:effectLst/>
                        </a:rPr>
                        <a:t>28</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58923">
                <a:tc>
                  <a:txBody>
                    <a:bodyPr/>
                    <a:lstStyle/>
                    <a:p>
                      <a:pPr marL="117475" indent="0" algn="l" fontAlgn="b"/>
                      <a:r>
                        <a:rPr lang="en-US" sz="1800" u="none" strike="noStrike" dirty="0">
                          <a:solidFill>
                            <a:schemeClr val="tx1">
                              <a:lumMod val="75000"/>
                              <a:lumOff val="25000"/>
                            </a:schemeClr>
                          </a:solidFill>
                          <a:effectLst/>
                        </a:rPr>
                        <a:t>NPO </a:t>
                      </a:r>
                      <a:r>
                        <a:rPr lang="en-US" sz="1800" u="none" strike="noStrike" dirty="0" smtClean="0">
                          <a:solidFill>
                            <a:schemeClr val="tx1">
                              <a:lumMod val="75000"/>
                              <a:lumOff val="25000"/>
                            </a:schemeClr>
                          </a:solidFill>
                          <a:effectLst/>
                        </a:rPr>
                        <a:t>Feedback</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b"/>
                </a:tc>
                <a:tc>
                  <a:txBody>
                    <a:bodyPr/>
                    <a:lstStyle/>
                    <a:p>
                      <a:pPr marL="117475" indent="0" algn="l" fontAlgn="ctr"/>
                      <a:r>
                        <a:rPr lang="en-US" sz="1800" b="0" i="0" u="none" strike="noStrike" dirty="0" smtClean="0">
                          <a:solidFill>
                            <a:schemeClr val="tx1">
                              <a:lumMod val="75000"/>
                              <a:lumOff val="25000"/>
                            </a:schemeClr>
                          </a:solidFill>
                          <a:effectLst/>
                          <a:latin typeface="+mn-lt"/>
                        </a:rPr>
                        <a:t>Sept</a:t>
                      </a:r>
                      <a:r>
                        <a:rPr lang="en-US" sz="1800" b="0" i="0" u="none" strike="noStrike" baseline="0" dirty="0" smtClean="0">
                          <a:solidFill>
                            <a:schemeClr val="tx1">
                              <a:lumMod val="75000"/>
                              <a:lumOff val="25000"/>
                            </a:schemeClr>
                          </a:solidFill>
                          <a:effectLst/>
                          <a:latin typeface="+mn-lt"/>
                        </a:rPr>
                        <a:t> 12</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58923">
                <a:tc>
                  <a:txBody>
                    <a:bodyPr/>
                    <a:lstStyle/>
                    <a:p>
                      <a:pPr marL="117475" indent="0" algn="l" fontAlgn="b"/>
                      <a:r>
                        <a:rPr lang="en-US" sz="1800" u="none" strike="noStrike" dirty="0">
                          <a:solidFill>
                            <a:schemeClr val="tx1">
                              <a:lumMod val="75000"/>
                              <a:lumOff val="25000"/>
                            </a:schemeClr>
                          </a:solidFill>
                          <a:effectLst/>
                        </a:rPr>
                        <a:t>Proposal Submission</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b"/>
                </a:tc>
                <a:tc>
                  <a:txBody>
                    <a:bodyPr/>
                    <a:lstStyle/>
                    <a:p>
                      <a:pPr marL="117475" indent="0" algn="l" fontAlgn="ctr"/>
                      <a:r>
                        <a:rPr lang="en-US" sz="1800" u="none" strike="noStrike" dirty="0">
                          <a:solidFill>
                            <a:schemeClr val="tx1">
                              <a:lumMod val="75000"/>
                              <a:lumOff val="25000"/>
                            </a:schemeClr>
                          </a:solidFill>
                          <a:effectLst/>
                        </a:rPr>
                        <a:t>Sep </a:t>
                      </a:r>
                      <a:r>
                        <a:rPr lang="en-US" sz="1800" u="none" strike="noStrike" dirty="0" smtClean="0">
                          <a:solidFill>
                            <a:schemeClr val="tx1">
                              <a:lumMod val="75000"/>
                              <a:lumOff val="25000"/>
                            </a:schemeClr>
                          </a:solidFill>
                          <a:effectLst/>
                        </a:rPr>
                        <a:t>27</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358923">
                <a:tc>
                  <a:txBody>
                    <a:bodyPr/>
                    <a:lstStyle/>
                    <a:p>
                      <a:pPr marL="117475" indent="0" algn="l" fontAlgn="b"/>
                      <a:r>
                        <a:rPr lang="en-US" sz="1800" u="none" strike="noStrike" dirty="0">
                          <a:solidFill>
                            <a:schemeClr val="tx1">
                              <a:lumMod val="75000"/>
                              <a:lumOff val="25000"/>
                            </a:schemeClr>
                          </a:solidFill>
                          <a:effectLst/>
                        </a:rPr>
                        <a:t>NPO Returns Edits</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b"/>
                </a:tc>
                <a:tc>
                  <a:txBody>
                    <a:bodyPr/>
                    <a:lstStyle/>
                    <a:p>
                      <a:pPr marL="117475" indent="0" algn="l" fontAlgn="ctr"/>
                      <a:r>
                        <a:rPr lang="en-US" sz="1800" u="none" strike="noStrike" dirty="0">
                          <a:solidFill>
                            <a:schemeClr val="tx1">
                              <a:lumMod val="75000"/>
                              <a:lumOff val="25000"/>
                            </a:schemeClr>
                          </a:solidFill>
                          <a:effectLst/>
                        </a:rPr>
                        <a:t>Nov </a:t>
                      </a:r>
                      <a:r>
                        <a:rPr lang="en-US" sz="1800" u="none" strike="noStrike" dirty="0" smtClean="0">
                          <a:solidFill>
                            <a:schemeClr val="tx1">
                              <a:lumMod val="75000"/>
                              <a:lumOff val="25000"/>
                            </a:schemeClr>
                          </a:solidFill>
                          <a:effectLst/>
                        </a:rPr>
                        <a:t>1</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592224">
                <a:tc>
                  <a:txBody>
                    <a:bodyPr/>
                    <a:lstStyle/>
                    <a:p>
                      <a:pPr marL="117475" indent="0" algn="l" fontAlgn="b"/>
                      <a:r>
                        <a:rPr lang="en-US" sz="1800" u="none" strike="noStrike" dirty="0">
                          <a:solidFill>
                            <a:schemeClr val="tx1">
                              <a:lumMod val="75000"/>
                              <a:lumOff val="25000"/>
                            </a:schemeClr>
                          </a:solidFill>
                          <a:effectLst/>
                        </a:rPr>
                        <a:t>Node Addresses Comments &amp; Submits Final Version</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b"/>
                </a:tc>
                <a:tc>
                  <a:txBody>
                    <a:bodyPr/>
                    <a:lstStyle/>
                    <a:p>
                      <a:pPr marL="117475" indent="0" algn="l" fontAlgn="ctr"/>
                      <a:r>
                        <a:rPr lang="en-US" sz="1800" u="none" strike="noStrike" dirty="0">
                          <a:solidFill>
                            <a:schemeClr val="tx1">
                              <a:lumMod val="75000"/>
                              <a:lumOff val="25000"/>
                            </a:schemeClr>
                          </a:solidFill>
                          <a:effectLst/>
                        </a:rPr>
                        <a:t>Nov </a:t>
                      </a:r>
                      <a:r>
                        <a:rPr lang="en-US" sz="1800" u="none" strike="noStrike" dirty="0" smtClean="0">
                          <a:solidFill>
                            <a:schemeClr val="tx1">
                              <a:lumMod val="75000"/>
                              <a:lumOff val="25000"/>
                            </a:schemeClr>
                          </a:solidFill>
                          <a:effectLst/>
                        </a:rPr>
                        <a:t>27</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358923">
                <a:tc>
                  <a:txBody>
                    <a:bodyPr/>
                    <a:lstStyle/>
                    <a:p>
                      <a:pPr marL="117475" indent="0" algn="l" fontAlgn="b"/>
                      <a:r>
                        <a:rPr lang="en-US" sz="1800" u="none" strike="noStrike" dirty="0">
                          <a:solidFill>
                            <a:schemeClr val="tx1">
                              <a:lumMod val="75000"/>
                              <a:lumOff val="25000"/>
                            </a:schemeClr>
                          </a:solidFill>
                          <a:effectLst/>
                        </a:rPr>
                        <a:t>NPO Sends Compiled Proposals to HQ</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b"/>
                </a:tc>
                <a:tc>
                  <a:txBody>
                    <a:bodyPr/>
                    <a:lstStyle/>
                    <a:p>
                      <a:pPr marL="117475" indent="0" algn="l" fontAlgn="ctr"/>
                      <a:r>
                        <a:rPr lang="en-US" sz="1800" u="none" strike="noStrike" dirty="0">
                          <a:solidFill>
                            <a:schemeClr val="tx1">
                              <a:lumMod val="75000"/>
                              <a:lumOff val="25000"/>
                            </a:schemeClr>
                          </a:solidFill>
                          <a:effectLst/>
                        </a:rPr>
                        <a:t>Nov </a:t>
                      </a:r>
                      <a:r>
                        <a:rPr lang="en-US" sz="1800" u="none" strike="noStrike" dirty="0" smtClean="0">
                          <a:solidFill>
                            <a:schemeClr val="tx1">
                              <a:lumMod val="75000"/>
                              <a:lumOff val="25000"/>
                            </a:schemeClr>
                          </a:solidFill>
                          <a:effectLst/>
                        </a:rPr>
                        <a:t>25 – 29</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358923">
                <a:tc>
                  <a:txBody>
                    <a:bodyPr/>
                    <a:lstStyle/>
                    <a:p>
                      <a:pPr marL="117475" indent="0" algn="l" fontAlgn="b"/>
                      <a:r>
                        <a:rPr lang="en-US" sz="1800" u="none" strike="noStrike" dirty="0">
                          <a:solidFill>
                            <a:schemeClr val="tx1">
                              <a:lumMod val="75000"/>
                              <a:lumOff val="25000"/>
                            </a:schemeClr>
                          </a:solidFill>
                          <a:effectLst/>
                        </a:rPr>
                        <a:t>HQ Review &amp; Approval</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b"/>
                </a:tc>
                <a:tc>
                  <a:txBody>
                    <a:bodyPr/>
                    <a:lstStyle/>
                    <a:p>
                      <a:pPr marL="117475" indent="0" algn="l" fontAlgn="ctr"/>
                      <a:r>
                        <a:rPr lang="en-US" sz="1800" u="none" strike="noStrike" dirty="0" smtClean="0">
                          <a:solidFill>
                            <a:schemeClr val="tx1">
                              <a:lumMod val="75000"/>
                              <a:lumOff val="25000"/>
                            </a:schemeClr>
                          </a:solidFill>
                          <a:effectLst/>
                        </a:rPr>
                        <a:t>Dec</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58923">
                <a:tc>
                  <a:txBody>
                    <a:bodyPr/>
                    <a:lstStyle/>
                    <a:p>
                      <a:pPr marL="117475" indent="0" algn="l" fontAlgn="b"/>
                      <a:r>
                        <a:rPr lang="en-US" sz="1800" u="none" strike="noStrike" dirty="0">
                          <a:solidFill>
                            <a:schemeClr val="tx1">
                              <a:lumMod val="75000"/>
                              <a:lumOff val="25000"/>
                            </a:schemeClr>
                          </a:solidFill>
                          <a:effectLst/>
                        </a:rPr>
                        <a:t>Final Approval</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b"/>
                </a:tc>
                <a:tc>
                  <a:txBody>
                    <a:bodyPr/>
                    <a:lstStyle/>
                    <a:p>
                      <a:pPr marL="117475" indent="0" algn="l" fontAlgn="ctr"/>
                      <a:r>
                        <a:rPr lang="en-US" sz="1800" u="none" strike="noStrike" dirty="0" smtClean="0">
                          <a:solidFill>
                            <a:schemeClr val="tx1">
                              <a:lumMod val="75000"/>
                              <a:lumOff val="25000"/>
                            </a:schemeClr>
                          </a:solidFill>
                          <a:effectLst/>
                        </a:rPr>
                        <a:t>Jan</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358923">
                <a:tc>
                  <a:txBody>
                    <a:bodyPr/>
                    <a:lstStyle/>
                    <a:p>
                      <a:pPr marL="117475" indent="0" algn="l" fontAlgn="b"/>
                      <a:r>
                        <a:rPr lang="en-US" sz="1800" u="none" strike="noStrike" dirty="0">
                          <a:solidFill>
                            <a:schemeClr val="tx1">
                              <a:lumMod val="75000"/>
                              <a:lumOff val="25000"/>
                            </a:schemeClr>
                          </a:solidFill>
                          <a:effectLst/>
                        </a:rPr>
                        <a:t>Preview</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b"/>
                </a:tc>
                <a:tc>
                  <a:txBody>
                    <a:bodyPr/>
                    <a:lstStyle/>
                    <a:p>
                      <a:pPr marL="117475" indent="0" algn="l" fontAlgn="ctr"/>
                      <a:r>
                        <a:rPr lang="en-US" sz="1800" u="none" strike="noStrike" dirty="0">
                          <a:solidFill>
                            <a:schemeClr val="tx1">
                              <a:lumMod val="75000"/>
                              <a:lumOff val="25000"/>
                            </a:schemeClr>
                          </a:solidFill>
                          <a:effectLst/>
                        </a:rPr>
                        <a:t>Jan </a:t>
                      </a:r>
                      <a:r>
                        <a:rPr lang="en-US" sz="1800" u="none" strike="noStrike" dirty="0" smtClean="0">
                          <a:solidFill>
                            <a:schemeClr val="tx1">
                              <a:lumMod val="75000"/>
                              <a:lumOff val="25000"/>
                            </a:schemeClr>
                          </a:solidFill>
                          <a:effectLst/>
                        </a:rPr>
                        <a:t>22</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376870">
                <a:tc>
                  <a:txBody>
                    <a:bodyPr/>
                    <a:lstStyle/>
                    <a:p>
                      <a:pPr marL="117475" indent="0" algn="l" fontAlgn="b"/>
                      <a:r>
                        <a:rPr lang="en-US" sz="1800" u="none" strike="noStrike" dirty="0">
                          <a:solidFill>
                            <a:schemeClr val="tx1">
                              <a:lumMod val="75000"/>
                              <a:lumOff val="25000"/>
                            </a:schemeClr>
                          </a:solidFill>
                          <a:effectLst/>
                        </a:rPr>
                        <a:t>Term Begins</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b"/>
                </a:tc>
                <a:tc>
                  <a:txBody>
                    <a:bodyPr/>
                    <a:lstStyle/>
                    <a:p>
                      <a:pPr marL="117475" indent="0" algn="l" fontAlgn="ctr"/>
                      <a:r>
                        <a:rPr lang="en-US" sz="1800" u="none" strike="noStrike" dirty="0">
                          <a:solidFill>
                            <a:schemeClr val="tx1">
                              <a:lumMod val="75000"/>
                              <a:lumOff val="25000"/>
                            </a:schemeClr>
                          </a:solidFill>
                          <a:effectLst/>
                        </a:rPr>
                        <a:t>Jan </a:t>
                      </a:r>
                      <a:r>
                        <a:rPr lang="en-US" sz="1800" u="none" strike="noStrike" dirty="0" smtClean="0">
                          <a:solidFill>
                            <a:schemeClr val="tx1">
                              <a:lumMod val="75000"/>
                              <a:lumOff val="25000"/>
                            </a:schemeClr>
                          </a:solidFill>
                          <a:effectLst/>
                        </a:rPr>
                        <a:t>27</a:t>
                      </a:r>
                      <a:endParaRPr lang="en-US" sz="1800" b="0" i="0" u="none" strike="noStrike" dirty="0">
                        <a:solidFill>
                          <a:schemeClr val="tx1">
                            <a:lumMod val="75000"/>
                            <a:lumOff val="25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2296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Partner Engagement</a:t>
            </a:r>
            <a:endParaRPr lang="en-US" dirty="0">
              <a:solidFill>
                <a:srgbClr val="3550A7"/>
              </a:solidFill>
            </a:endParaRPr>
          </a:p>
        </p:txBody>
      </p:sp>
      <p:sp>
        <p:nvSpPr>
          <p:cNvPr id="9" name="Text Placeholder 5"/>
          <p:cNvSpPr txBox="1">
            <a:spLocks/>
          </p:cNvSpPr>
          <p:nvPr/>
        </p:nvSpPr>
        <p:spPr>
          <a:xfrm>
            <a:off x="304799" y="1244011"/>
            <a:ext cx="11421979" cy="50444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600"/>
              </a:spcAft>
              <a:buClr>
                <a:srgbClr val="3550A7"/>
              </a:buClr>
              <a:buFont typeface="Webdings" panose="05030102010509060703" pitchFamily="18" charset="2"/>
              <a:buChar char="4"/>
            </a:pPr>
            <a:r>
              <a:rPr lang="en-US" dirty="0">
                <a:solidFill>
                  <a:prstClr val="black">
                    <a:lumMod val="75000"/>
                    <a:lumOff val="25000"/>
                  </a:prstClr>
                </a:solidFill>
              </a:rPr>
              <a:t>Set clear expectations of timeline and approval process</a:t>
            </a:r>
          </a:p>
          <a:p>
            <a:pPr marL="796925" lvl="1" indent="-339725">
              <a:spcBef>
                <a:spcPts val="0"/>
              </a:spcBef>
              <a:spcAft>
                <a:spcPts val="600"/>
              </a:spcAft>
              <a:buClr>
                <a:srgbClr val="3550A7"/>
              </a:buClr>
              <a:buFont typeface="Arial" panose="020B0604020202020204" pitchFamily="34" charset="0"/>
              <a:buChar char="•"/>
            </a:pPr>
            <a:r>
              <a:rPr lang="en-US" sz="1600" dirty="0">
                <a:solidFill>
                  <a:prstClr val="black">
                    <a:lumMod val="75000"/>
                    <a:lumOff val="25000"/>
                  </a:prstClr>
                </a:solidFill>
              </a:rPr>
              <a:t>Share the timeline &amp; expectations: proposal deadline, process for approvals, term start and end dates, pre &amp; post forms</a:t>
            </a:r>
          </a:p>
          <a:p>
            <a:pPr marL="339725" indent="-339725">
              <a:spcBef>
                <a:spcPts val="0"/>
              </a:spcBef>
              <a:spcAft>
                <a:spcPts val="600"/>
              </a:spcAft>
              <a:buClr>
                <a:srgbClr val="3550A7"/>
              </a:buClr>
              <a:buFont typeface="Webdings" panose="05030102010509060703" pitchFamily="18" charset="2"/>
              <a:buChar char="4"/>
            </a:pPr>
            <a:endParaRPr lang="en-US" dirty="0" smtClean="0">
              <a:solidFill>
                <a:prstClr val="black">
                  <a:lumMod val="75000"/>
                  <a:lumOff val="25000"/>
                </a:prstClr>
              </a:solidFill>
            </a:endParaRPr>
          </a:p>
          <a:p>
            <a:pPr marL="339725" indent="-339725">
              <a:spcBef>
                <a:spcPts val="0"/>
              </a:spcBef>
              <a:spcAft>
                <a:spcPts val="600"/>
              </a:spcAft>
              <a:buClr>
                <a:srgbClr val="3550A7"/>
              </a:buClr>
              <a:buFont typeface="Webdings" panose="05030102010509060703" pitchFamily="18" charset="2"/>
              <a:buChar char="4"/>
            </a:pPr>
            <a:r>
              <a:rPr lang="en-US" dirty="0" smtClean="0">
                <a:solidFill>
                  <a:prstClr val="black">
                    <a:lumMod val="75000"/>
                    <a:lumOff val="25000"/>
                  </a:prstClr>
                </a:solidFill>
              </a:rPr>
              <a:t>Set </a:t>
            </a:r>
            <a:r>
              <a:rPr lang="en-US" dirty="0">
                <a:solidFill>
                  <a:prstClr val="black">
                    <a:lumMod val="75000"/>
                    <a:lumOff val="25000"/>
                  </a:prstClr>
                </a:solidFill>
              </a:rPr>
              <a:t>clear expectations with partners for “how it works” if project is accepted:</a:t>
            </a:r>
          </a:p>
          <a:p>
            <a:pPr marL="796925" lvl="1" indent="-339725">
              <a:spcBef>
                <a:spcPts val="0"/>
              </a:spcBef>
              <a:spcAft>
                <a:spcPts val="600"/>
              </a:spcAft>
              <a:buClr>
                <a:srgbClr val="3550A7"/>
              </a:buClr>
              <a:buFont typeface="Arial" panose="020B0604020202020204" pitchFamily="34" charset="0"/>
              <a:buChar char="•"/>
            </a:pPr>
            <a:r>
              <a:rPr lang="en-US" sz="1600" dirty="0">
                <a:solidFill>
                  <a:prstClr val="black">
                    <a:lumMod val="75000"/>
                    <a:lumOff val="25000"/>
                  </a:prstClr>
                </a:solidFill>
              </a:rPr>
              <a:t>Ideal outcome: they take the results &amp; methods and use them for decision making </a:t>
            </a:r>
          </a:p>
          <a:p>
            <a:pPr marL="796925" lvl="1" indent="-339725">
              <a:spcBef>
                <a:spcPts val="0"/>
              </a:spcBef>
              <a:spcAft>
                <a:spcPts val="600"/>
              </a:spcAft>
              <a:buClr>
                <a:srgbClr val="3550A7"/>
              </a:buClr>
              <a:buFont typeface="Arial" panose="020B0604020202020204" pitchFamily="34" charset="0"/>
              <a:buChar char="•"/>
            </a:pPr>
            <a:r>
              <a:rPr lang="en-US" sz="1600" u="sng" dirty="0">
                <a:solidFill>
                  <a:prstClr val="black">
                    <a:lumMod val="75000"/>
                    <a:lumOff val="25000"/>
                  </a:prstClr>
                </a:solidFill>
              </a:rPr>
              <a:t>Only a 10 week term</a:t>
            </a:r>
            <a:r>
              <a:rPr lang="en-US" sz="1600" dirty="0">
                <a:solidFill>
                  <a:prstClr val="black">
                    <a:lumMod val="75000"/>
                    <a:lumOff val="25000"/>
                  </a:prstClr>
                </a:solidFill>
              </a:rPr>
              <a:t>! Make sure they know the term </a:t>
            </a:r>
            <a:r>
              <a:rPr lang="en-US" sz="1600" dirty="0" smtClean="0">
                <a:solidFill>
                  <a:prstClr val="black">
                    <a:lumMod val="75000"/>
                    <a:lumOff val="25000"/>
                  </a:prstClr>
                </a:solidFill>
              </a:rPr>
              <a:t>dates</a:t>
            </a:r>
            <a:endParaRPr lang="en-US" sz="1600" dirty="0">
              <a:solidFill>
                <a:prstClr val="black">
                  <a:lumMod val="75000"/>
                  <a:lumOff val="25000"/>
                </a:prstClr>
              </a:solidFill>
            </a:endParaRPr>
          </a:p>
          <a:p>
            <a:pPr marL="796925" lvl="1" indent="-339725">
              <a:spcBef>
                <a:spcPts val="0"/>
              </a:spcBef>
              <a:spcAft>
                <a:spcPts val="600"/>
              </a:spcAft>
              <a:buClr>
                <a:srgbClr val="3550A7"/>
              </a:buClr>
              <a:buFont typeface="Arial" panose="020B0604020202020204" pitchFamily="34" charset="0"/>
              <a:buChar char="•"/>
            </a:pPr>
            <a:r>
              <a:rPr lang="en-US" sz="1600" dirty="0">
                <a:solidFill>
                  <a:prstClr val="black">
                    <a:lumMod val="75000"/>
                    <a:lumOff val="25000"/>
                  </a:prstClr>
                </a:solidFill>
              </a:rPr>
              <a:t>No funds transferred and no formal agreements </a:t>
            </a:r>
          </a:p>
          <a:p>
            <a:pPr marL="796925" lvl="1" indent="-339725">
              <a:spcBef>
                <a:spcPts val="0"/>
              </a:spcBef>
              <a:spcAft>
                <a:spcPts val="600"/>
              </a:spcAft>
              <a:buClr>
                <a:srgbClr val="3550A7"/>
              </a:buClr>
              <a:buFont typeface="Arial" panose="020B0604020202020204" pitchFamily="34" charset="0"/>
              <a:buChar char="•"/>
            </a:pPr>
            <a:r>
              <a:rPr lang="en-US" sz="1600" dirty="0">
                <a:solidFill>
                  <a:prstClr val="black">
                    <a:lumMod val="75000"/>
                    <a:lumOff val="25000"/>
                  </a:prstClr>
                </a:solidFill>
              </a:rPr>
              <a:t>The DEVELOP team is funded through NASA and the team sits at the node</a:t>
            </a:r>
          </a:p>
          <a:p>
            <a:pPr marL="796925" lvl="1" indent="-339725">
              <a:spcBef>
                <a:spcPts val="0"/>
              </a:spcBef>
              <a:spcAft>
                <a:spcPts val="600"/>
              </a:spcAft>
              <a:buClr>
                <a:srgbClr val="3550A7"/>
              </a:buClr>
              <a:buFont typeface="Arial" panose="020B0604020202020204" pitchFamily="34" charset="0"/>
              <a:buChar char="•"/>
            </a:pPr>
            <a:r>
              <a:rPr lang="en-US" sz="1600" dirty="0">
                <a:solidFill>
                  <a:prstClr val="black">
                    <a:lumMod val="75000"/>
                    <a:lumOff val="25000"/>
                  </a:prstClr>
                </a:solidFill>
              </a:rPr>
              <a:t>Team will hand-off project results &amp; methodologies at end of the term – however, code cannot be handed off until approved through NASA’s software release, which is on a very different timeline</a:t>
            </a:r>
          </a:p>
          <a:p>
            <a:pPr marL="796925" lvl="1" indent="-339725">
              <a:spcBef>
                <a:spcPts val="0"/>
              </a:spcBef>
              <a:spcAft>
                <a:spcPts val="600"/>
              </a:spcAft>
              <a:buClr>
                <a:srgbClr val="3550A7"/>
              </a:buClr>
              <a:buFont typeface="Arial" panose="020B0604020202020204" pitchFamily="34" charset="0"/>
              <a:buChar char="•"/>
            </a:pPr>
            <a:r>
              <a:rPr lang="en-US" sz="1600" dirty="0">
                <a:solidFill>
                  <a:prstClr val="black">
                    <a:lumMod val="75000"/>
                    <a:lumOff val="25000"/>
                  </a:prstClr>
                </a:solidFill>
              </a:rPr>
              <a:t>Communicate the planned length of the project (</a:t>
            </a:r>
            <a:r>
              <a:rPr lang="en-US" sz="1600" dirty="0" smtClean="0">
                <a:solidFill>
                  <a:prstClr val="black">
                    <a:lumMod val="75000"/>
                    <a:lumOff val="25000"/>
                  </a:prstClr>
                </a:solidFill>
              </a:rPr>
              <a:t>1</a:t>
            </a:r>
            <a:r>
              <a:rPr lang="en-US" sz="1600" dirty="0">
                <a:solidFill>
                  <a:prstClr val="black">
                    <a:lumMod val="75000"/>
                    <a:lumOff val="25000"/>
                  </a:prstClr>
                </a:solidFill>
              </a:rPr>
              <a:t>+</a:t>
            </a:r>
            <a:r>
              <a:rPr lang="en-US" sz="1600" dirty="0" smtClean="0">
                <a:solidFill>
                  <a:prstClr val="black">
                    <a:lumMod val="75000"/>
                    <a:lumOff val="25000"/>
                  </a:prstClr>
                </a:solidFill>
              </a:rPr>
              <a:t> </a:t>
            </a:r>
            <a:r>
              <a:rPr lang="en-US" sz="1600" dirty="0">
                <a:solidFill>
                  <a:prstClr val="black">
                    <a:lumMod val="75000"/>
                    <a:lumOff val="25000"/>
                  </a:prstClr>
                </a:solidFill>
              </a:rPr>
              <a:t>terms) but that changes can occur due to a wide variety of factors – lack of funds, wrong applicants, proposal not approved, etc.</a:t>
            </a:r>
          </a:p>
          <a:p>
            <a:pPr marL="796925" lvl="1" indent="-339725">
              <a:spcBef>
                <a:spcPts val="0"/>
              </a:spcBef>
              <a:spcAft>
                <a:spcPts val="600"/>
              </a:spcAft>
              <a:buClr>
                <a:srgbClr val="3550A7"/>
              </a:buClr>
              <a:buFont typeface="Arial" panose="020B0604020202020204" pitchFamily="34" charset="0"/>
              <a:buChar char="•"/>
            </a:pPr>
            <a:r>
              <a:rPr lang="en-US" sz="1600" dirty="0">
                <a:solidFill>
                  <a:prstClr val="black">
                    <a:lumMod val="75000"/>
                    <a:lumOff val="25000"/>
                  </a:prstClr>
                </a:solidFill>
              </a:rPr>
              <a:t>Team would touch base with the partner throughout the term (weekly or biweekly tag ups, with a handoff at end)</a:t>
            </a:r>
          </a:p>
          <a:p>
            <a:pPr marL="796925" lvl="1" indent="-339725">
              <a:spcBef>
                <a:spcPts val="0"/>
              </a:spcBef>
              <a:spcAft>
                <a:spcPts val="600"/>
              </a:spcAft>
              <a:buClr>
                <a:srgbClr val="3550A7"/>
              </a:buClr>
              <a:buFont typeface="Arial" panose="020B0604020202020204" pitchFamily="34" charset="0"/>
              <a:buChar char="•"/>
            </a:pPr>
            <a:r>
              <a:rPr lang="en-US" sz="1600" dirty="0">
                <a:solidFill>
                  <a:prstClr val="black">
                    <a:lumMod val="75000"/>
                    <a:lumOff val="25000"/>
                  </a:prstClr>
                </a:solidFill>
              </a:rPr>
              <a:t>Partner would fill out the pre-term (few weeks before) and post-term forms (few weeks after handoff)</a:t>
            </a:r>
          </a:p>
          <a:p>
            <a:pPr marL="796925" lvl="1" indent="-339725">
              <a:spcBef>
                <a:spcPts val="0"/>
              </a:spcBef>
              <a:spcAft>
                <a:spcPts val="600"/>
              </a:spcAft>
              <a:buClr>
                <a:srgbClr val="3550A7"/>
              </a:buClr>
              <a:buFont typeface="Arial" panose="020B0604020202020204" pitchFamily="34" charset="0"/>
              <a:buChar char="•"/>
            </a:pPr>
            <a:r>
              <a:rPr lang="en-US" sz="1600" dirty="0">
                <a:solidFill>
                  <a:prstClr val="black">
                    <a:lumMod val="75000"/>
                    <a:lumOff val="25000"/>
                  </a:prstClr>
                </a:solidFill>
              </a:rPr>
              <a:t>If any ancillary data is needed from the partner – ask </a:t>
            </a:r>
            <a:r>
              <a:rPr lang="en-US" sz="1600" dirty="0" smtClean="0">
                <a:solidFill>
                  <a:prstClr val="black">
                    <a:lumMod val="75000"/>
                    <a:lumOff val="25000"/>
                  </a:prstClr>
                </a:solidFill>
              </a:rPr>
              <a:t>to receive it </a:t>
            </a:r>
            <a:r>
              <a:rPr lang="en-US" sz="1600" dirty="0">
                <a:solidFill>
                  <a:prstClr val="black">
                    <a:lumMod val="75000"/>
                    <a:lumOff val="25000"/>
                  </a:prstClr>
                </a:solidFill>
              </a:rPr>
              <a:t>before the </a:t>
            </a:r>
            <a:r>
              <a:rPr lang="en-US" sz="1600" dirty="0" smtClean="0">
                <a:solidFill>
                  <a:prstClr val="black">
                    <a:lumMod val="75000"/>
                    <a:lumOff val="25000"/>
                  </a:prstClr>
                </a:solidFill>
              </a:rPr>
              <a:t>term begins</a:t>
            </a:r>
            <a:endParaRPr lang="en-US" sz="1600" dirty="0">
              <a:solidFill>
                <a:prstClr val="black">
                  <a:lumMod val="75000"/>
                  <a:lumOff val="25000"/>
                </a:prstClr>
              </a:solidFill>
            </a:endParaRPr>
          </a:p>
          <a:p>
            <a:pPr marL="796925" lvl="1" indent="-339725">
              <a:spcBef>
                <a:spcPts val="0"/>
              </a:spcBef>
              <a:spcAft>
                <a:spcPts val="600"/>
              </a:spcAft>
              <a:buClr>
                <a:srgbClr val="3550A7"/>
              </a:buClr>
              <a:buFont typeface="Arial" panose="020B0604020202020204" pitchFamily="34" charset="0"/>
              <a:buChar char="•"/>
            </a:pPr>
            <a:r>
              <a:rPr lang="en-US" sz="1600" dirty="0" smtClean="0">
                <a:solidFill>
                  <a:prstClr val="black">
                    <a:lumMod val="75000"/>
                    <a:lumOff val="25000"/>
                  </a:prstClr>
                </a:solidFill>
              </a:rPr>
              <a:t>Letters </a:t>
            </a:r>
            <a:r>
              <a:rPr lang="en-US" sz="1600" dirty="0">
                <a:solidFill>
                  <a:prstClr val="black">
                    <a:lumMod val="75000"/>
                    <a:lumOff val="25000"/>
                  </a:prstClr>
                </a:solidFill>
              </a:rPr>
              <a:t>of support are great to include with </a:t>
            </a:r>
            <a:r>
              <a:rPr lang="en-US" sz="1600" dirty="0" smtClean="0">
                <a:solidFill>
                  <a:prstClr val="black">
                    <a:lumMod val="75000"/>
                    <a:lumOff val="25000"/>
                  </a:prstClr>
                </a:solidFill>
              </a:rPr>
              <a:t>proposal, but not required</a:t>
            </a:r>
            <a:endParaRPr lang="en-US" sz="1600" dirty="0">
              <a:solidFill>
                <a:prstClr val="black">
                  <a:lumMod val="75000"/>
                  <a:lumOff val="25000"/>
                </a:prstClr>
              </a:solidFill>
            </a:endParaRPr>
          </a:p>
        </p:txBody>
      </p:sp>
    </p:spTree>
    <p:extLst>
      <p:ext uri="{BB962C8B-B14F-4D97-AF65-F5344CB8AC3E}">
        <p14:creationId xmlns:p14="http://schemas.microsoft.com/office/powerpoint/2010/main" val="3452925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solidFill>
                  <a:srgbClr val="3550A7"/>
                </a:solidFill>
              </a:rPr>
              <a:t>Partner Types</a:t>
            </a:r>
            <a:endParaRPr lang="en-US" dirty="0">
              <a:solidFill>
                <a:srgbClr val="3550A7"/>
              </a:solidFill>
            </a:endParaRPr>
          </a:p>
        </p:txBody>
      </p:sp>
      <p:sp>
        <p:nvSpPr>
          <p:cNvPr id="9" name="Text Placeholder 5"/>
          <p:cNvSpPr txBox="1">
            <a:spLocks/>
          </p:cNvSpPr>
          <p:nvPr/>
        </p:nvSpPr>
        <p:spPr>
          <a:xfrm>
            <a:off x="304800" y="1003382"/>
            <a:ext cx="6257065" cy="10339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600"/>
              </a:spcAft>
              <a:buClr>
                <a:srgbClr val="3550A7"/>
              </a:buClr>
              <a:buFont typeface="Webdings" panose="05030102010509060703" pitchFamily="18" charset="2"/>
              <a:buChar char="4"/>
            </a:pPr>
            <a:r>
              <a:rPr lang="en-US" dirty="0">
                <a:solidFill>
                  <a:prstClr val="black">
                    <a:lumMod val="75000"/>
                    <a:lumOff val="25000"/>
                  </a:prstClr>
                </a:solidFill>
              </a:rPr>
              <a:t>Partner: Umbrella term for any outside organization DEVELOP engages with through projects, nodes, or other activities.</a:t>
            </a:r>
          </a:p>
          <a:p>
            <a:pPr marL="339725" indent="-339725">
              <a:spcBef>
                <a:spcPts val="0"/>
              </a:spcBef>
              <a:spcAft>
                <a:spcPts val="600"/>
              </a:spcAft>
              <a:buClr>
                <a:srgbClr val="3550A7"/>
              </a:buClr>
              <a:buFont typeface="Webdings" panose="05030102010509060703" pitchFamily="18" charset="2"/>
              <a:buChar char="4"/>
            </a:pPr>
            <a:endParaRPr lang="en-US" dirty="0">
              <a:solidFill>
                <a:prstClr val="black">
                  <a:lumMod val="75000"/>
                  <a:lumOff val="25000"/>
                </a:prstClr>
              </a:solidFill>
            </a:endParaRPr>
          </a:p>
        </p:txBody>
      </p:sp>
      <p:grpSp>
        <p:nvGrpSpPr>
          <p:cNvPr id="4" name="Group 3"/>
          <p:cNvGrpSpPr/>
          <p:nvPr/>
        </p:nvGrpSpPr>
        <p:grpSpPr>
          <a:xfrm>
            <a:off x="6663873" y="737455"/>
            <a:ext cx="5236497" cy="1289473"/>
            <a:chOff x="6095213" y="416020"/>
            <a:chExt cx="5867400" cy="1492929"/>
          </a:xfrm>
        </p:grpSpPr>
        <p:sp>
          <p:nvSpPr>
            <p:cNvPr id="6" name="Rectangle 5"/>
            <p:cNvSpPr/>
            <p:nvPr/>
          </p:nvSpPr>
          <p:spPr>
            <a:xfrm>
              <a:off x="6095213" y="777552"/>
              <a:ext cx="5867400" cy="113139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cxnSp>
          <p:nvCxnSpPr>
            <p:cNvPr id="7" name="Straight Connector 6"/>
            <p:cNvCxnSpPr>
              <a:stCxn id="6" idx="0"/>
              <a:endCxn id="6" idx="2"/>
            </p:cNvCxnSpPr>
            <p:nvPr/>
          </p:nvCxnSpPr>
          <p:spPr>
            <a:xfrm>
              <a:off x="9028914" y="777553"/>
              <a:ext cx="0" cy="11313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504913" y="1290149"/>
              <a:ext cx="3048000" cy="460401"/>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Boundary Organizations</a:t>
              </a:r>
            </a:p>
          </p:txBody>
        </p:sp>
        <p:sp>
          <p:nvSpPr>
            <p:cNvPr id="10" name="TextBox 9"/>
            <p:cNvSpPr txBox="1"/>
            <p:nvPr/>
          </p:nvSpPr>
          <p:spPr>
            <a:xfrm>
              <a:off x="8305013" y="416020"/>
              <a:ext cx="1409700" cy="356339"/>
            </a:xfrm>
            <a:prstGeom prst="rect">
              <a:avLst/>
            </a:prstGeom>
            <a:noFill/>
          </p:spPr>
          <p:txBody>
            <a:bodyPr wrap="square" rtlCol="0">
              <a:spAutoFit/>
            </a:bodyPr>
            <a:lstStyle/>
            <a:p>
              <a:pPr algn="ctr"/>
              <a:r>
                <a:rPr lang="en-US" sz="1400" b="1" dirty="0">
                  <a:solidFill>
                    <a:prstClr val="black"/>
                  </a:solidFill>
                </a:rPr>
                <a:t>All Partners</a:t>
              </a:r>
            </a:p>
          </p:txBody>
        </p:sp>
        <p:sp>
          <p:nvSpPr>
            <p:cNvPr id="11" name="TextBox 10"/>
            <p:cNvSpPr txBox="1"/>
            <p:nvPr/>
          </p:nvSpPr>
          <p:spPr>
            <a:xfrm>
              <a:off x="6095213" y="918657"/>
              <a:ext cx="2933701" cy="356339"/>
            </a:xfrm>
            <a:prstGeom prst="rect">
              <a:avLst/>
            </a:prstGeom>
            <a:noFill/>
          </p:spPr>
          <p:txBody>
            <a:bodyPr wrap="square" rtlCol="0">
              <a:spAutoFit/>
            </a:bodyPr>
            <a:lstStyle/>
            <a:p>
              <a:pPr algn="ctr"/>
              <a:r>
                <a:rPr lang="en-US" sz="1400" b="1" dirty="0">
                  <a:solidFill>
                    <a:prstClr val="white"/>
                  </a:solidFill>
                </a:rPr>
                <a:t>Collaborators</a:t>
              </a:r>
            </a:p>
          </p:txBody>
        </p:sp>
        <p:sp>
          <p:nvSpPr>
            <p:cNvPr id="12" name="TextBox 11"/>
            <p:cNvSpPr txBox="1"/>
            <p:nvPr/>
          </p:nvSpPr>
          <p:spPr>
            <a:xfrm>
              <a:off x="9037377" y="918657"/>
              <a:ext cx="2925236" cy="356339"/>
            </a:xfrm>
            <a:prstGeom prst="rect">
              <a:avLst/>
            </a:prstGeom>
            <a:noFill/>
          </p:spPr>
          <p:txBody>
            <a:bodyPr wrap="square" rtlCol="0">
              <a:spAutoFit/>
            </a:bodyPr>
            <a:lstStyle/>
            <a:p>
              <a:pPr algn="ctr"/>
              <a:r>
                <a:rPr lang="en-US" sz="1400" b="1" dirty="0">
                  <a:solidFill>
                    <a:prstClr val="white"/>
                  </a:solidFill>
                </a:rPr>
                <a:t>End Users</a:t>
              </a:r>
            </a:p>
          </p:txBody>
        </p:sp>
      </p:grpSp>
      <p:sp>
        <p:nvSpPr>
          <p:cNvPr id="13" name="Text Placeholder 5"/>
          <p:cNvSpPr txBox="1">
            <a:spLocks/>
          </p:cNvSpPr>
          <p:nvPr/>
        </p:nvSpPr>
        <p:spPr>
          <a:xfrm>
            <a:off x="304800" y="2085476"/>
            <a:ext cx="11595570" cy="25827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9725" indent="-339725">
              <a:spcBef>
                <a:spcPts val="0"/>
              </a:spcBef>
              <a:spcAft>
                <a:spcPts val="600"/>
              </a:spcAft>
              <a:buClr>
                <a:srgbClr val="3550A7"/>
              </a:buClr>
              <a:buFont typeface="Webdings" panose="05030102010509060703" pitchFamily="18" charset="2"/>
              <a:buChar char="4"/>
            </a:pPr>
            <a:r>
              <a:rPr lang="en-US" dirty="0">
                <a:solidFill>
                  <a:prstClr val="black">
                    <a:lumMod val="75000"/>
                    <a:lumOff val="25000"/>
                  </a:prstClr>
                </a:solidFill>
              </a:rPr>
              <a:t>2 Types of Partners: differences lie in use of the project results/methods in decision making.</a:t>
            </a:r>
          </a:p>
          <a:p>
            <a:pPr marL="690563" lvl="1" indent="-233363">
              <a:spcBef>
                <a:spcPts val="0"/>
              </a:spcBef>
              <a:spcAft>
                <a:spcPts val="600"/>
              </a:spcAft>
              <a:buClr>
                <a:srgbClr val="3550A7"/>
              </a:buClr>
              <a:buFont typeface="Arial" panose="020B0604020202020204" pitchFamily="34" charset="0"/>
              <a:buChar char="•"/>
            </a:pPr>
            <a:r>
              <a:rPr lang="en-US" sz="1600" b="1" dirty="0">
                <a:solidFill>
                  <a:prstClr val="black">
                    <a:lumMod val="75000"/>
                    <a:lumOff val="25000"/>
                  </a:prstClr>
                </a:solidFill>
              </a:rPr>
              <a:t>E</a:t>
            </a:r>
            <a:r>
              <a:rPr lang="en-US" sz="1600" b="1" dirty="0" smtClean="0">
                <a:solidFill>
                  <a:prstClr val="black">
                    <a:lumMod val="75000"/>
                    <a:lumOff val="25000"/>
                  </a:prstClr>
                </a:solidFill>
              </a:rPr>
              <a:t>nd </a:t>
            </a:r>
            <a:r>
              <a:rPr lang="en-US" sz="1600" b="1" dirty="0">
                <a:solidFill>
                  <a:prstClr val="black">
                    <a:lumMod val="75000"/>
                    <a:lumOff val="25000"/>
                  </a:prstClr>
                </a:solidFill>
              </a:rPr>
              <a:t>U</a:t>
            </a:r>
            <a:r>
              <a:rPr lang="en-US" sz="1600" b="1" dirty="0" smtClean="0">
                <a:solidFill>
                  <a:prstClr val="black">
                    <a:lumMod val="75000"/>
                    <a:lumOff val="25000"/>
                  </a:prstClr>
                </a:solidFill>
              </a:rPr>
              <a:t>ser</a:t>
            </a:r>
            <a:r>
              <a:rPr lang="en-US" sz="1600" dirty="0" smtClean="0">
                <a:solidFill>
                  <a:prstClr val="black">
                    <a:lumMod val="75000"/>
                    <a:lumOff val="25000"/>
                  </a:prstClr>
                </a:solidFill>
              </a:rPr>
              <a:t>: </a:t>
            </a:r>
            <a:r>
              <a:rPr lang="en-US" sz="1600" dirty="0">
                <a:solidFill>
                  <a:prstClr val="black">
                    <a:lumMod val="75000"/>
                    <a:lumOff val="25000"/>
                  </a:prstClr>
                </a:solidFill>
              </a:rPr>
              <a:t>Organization or individual that receives results and methodologies from DEVELOP (either directly from a DEVELOP project team or through a collaborator/boundary organization) and can use the project’s products or methodologies to make a decision or policy. They may also provide some kind of resources (advising, data, model, software, funding, etc.), but it is not required. Ex. The Texas Forest Service’s Predictive Services that can use the products/methodologies from the DEVELOP project in their risk mapping creation.</a:t>
            </a:r>
          </a:p>
          <a:p>
            <a:pPr marL="690563" lvl="1" indent="-233363">
              <a:spcBef>
                <a:spcPts val="0"/>
              </a:spcBef>
              <a:spcAft>
                <a:spcPts val="600"/>
              </a:spcAft>
              <a:buClr>
                <a:srgbClr val="3550A7"/>
              </a:buClr>
              <a:buFont typeface="Arial" panose="020B0604020202020204" pitchFamily="34" charset="0"/>
              <a:buChar char="•"/>
            </a:pPr>
            <a:r>
              <a:rPr lang="en-US" sz="1600" b="1" dirty="0">
                <a:solidFill>
                  <a:prstClr val="black">
                    <a:lumMod val="75000"/>
                    <a:lumOff val="25000"/>
                  </a:prstClr>
                </a:solidFill>
              </a:rPr>
              <a:t>Collaborator</a:t>
            </a:r>
            <a:r>
              <a:rPr lang="en-US" sz="1600" dirty="0">
                <a:solidFill>
                  <a:prstClr val="black">
                    <a:lumMod val="75000"/>
                    <a:lumOff val="25000"/>
                  </a:prstClr>
                </a:solidFill>
              </a:rPr>
              <a:t>: Organization or individual that works directly with a DEVELOP project team and provides some kind of leveraged resource (advising, data, model, software, funding, etc.), but are not actually using the project’s products or methodologies to make a decision or policy. Ex. A researcher from a university who provides a team with an ancillary dataset to validate their results.</a:t>
            </a:r>
          </a:p>
        </p:txBody>
      </p:sp>
      <p:sp>
        <p:nvSpPr>
          <p:cNvPr id="14" name="Text Placeholder 5"/>
          <p:cNvSpPr txBox="1">
            <a:spLocks/>
          </p:cNvSpPr>
          <p:nvPr/>
        </p:nvSpPr>
        <p:spPr>
          <a:xfrm>
            <a:off x="304799" y="4572001"/>
            <a:ext cx="11595571" cy="20052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3550A7"/>
              </a:buClr>
            </a:pPr>
            <a:r>
              <a:rPr lang="en-US" i="1" dirty="0">
                <a:solidFill>
                  <a:prstClr val="black">
                    <a:lumMod val="75000"/>
                    <a:lumOff val="25000"/>
                  </a:prstClr>
                </a:solidFill>
              </a:rPr>
              <a:t>Additional classifier: </a:t>
            </a:r>
          </a:p>
          <a:p>
            <a:pPr marL="339725" indent="-339725">
              <a:spcBef>
                <a:spcPts val="0"/>
              </a:spcBef>
              <a:spcAft>
                <a:spcPts val="600"/>
              </a:spcAft>
              <a:buClr>
                <a:srgbClr val="3550A7"/>
              </a:buClr>
              <a:buFont typeface="Webdings" panose="05030102010509060703" pitchFamily="18" charset="2"/>
              <a:buChar char="4"/>
            </a:pPr>
            <a:r>
              <a:rPr lang="en-US" sz="1600" b="1" dirty="0">
                <a:solidFill>
                  <a:prstClr val="black">
                    <a:lumMod val="75000"/>
                    <a:lumOff val="25000"/>
                  </a:prstClr>
                </a:solidFill>
              </a:rPr>
              <a:t>Boundary Organization</a:t>
            </a:r>
            <a:r>
              <a:rPr lang="en-US" sz="1600" dirty="0">
                <a:solidFill>
                  <a:prstClr val="black">
                    <a:lumMod val="75000"/>
                    <a:lumOff val="25000"/>
                  </a:prstClr>
                </a:solidFill>
              </a:rPr>
              <a:t>: In addition to either being a Collaborator or E</a:t>
            </a:r>
            <a:r>
              <a:rPr lang="en-US" sz="1600" dirty="0" smtClean="0">
                <a:solidFill>
                  <a:prstClr val="black">
                    <a:lumMod val="75000"/>
                    <a:lumOff val="25000"/>
                  </a:prstClr>
                </a:solidFill>
              </a:rPr>
              <a:t>nd </a:t>
            </a:r>
            <a:r>
              <a:rPr lang="en-US" sz="1600" dirty="0">
                <a:solidFill>
                  <a:prstClr val="black">
                    <a:lumMod val="75000"/>
                    <a:lumOff val="25000"/>
                  </a:prstClr>
                </a:solidFill>
              </a:rPr>
              <a:t>U</a:t>
            </a:r>
            <a:r>
              <a:rPr lang="en-US" sz="1600" dirty="0" smtClean="0">
                <a:solidFill>
                  <a:prstClr val="black">
                    <a:lumMod val="75000"/>
                    <a:lumOff val="25000"/>
                  </a:prstClr>
                </a:solidFill>
              </a:rPr>
              <a:t>ser, </a:t>
            </a:r>
            <a:r>
              <a:rPr lang="en-US" sz="1600" dirty="0">
                <a:solidFill>
                  <a:prstClr val="black">
                    <a:lumMod val="75000"/>
                    <a:lumOff val="25000"/>
                  </a:prstClr>
                </a:solidFill>
              </a:rPr>
              <a:t>an organization or individual that disseminates the project’s results to other </a:t>
            </a:r>
            <a:r>
              <a:rPr lang="en-US" sz="1600" dirty="0" smtClean="0">
                <a:solidFill>
                  <a:prstClr val="black">
                    <a:lumMod val="75000"/>
                    <a:lumOff val="25000"/>
                  </a:prstClr>
                </a:solidFill>
              </a:rPr>
              <a:t>end users</a:t>
            </a:r>
            <a:r>
              <a:rPr lang="en-US" sz="1600" dirty="0">
                <a:solidFill>
                  <a:prstClr val="black">
                    <a:lumMod val="75000"/>
                    <a:lumOff val="25000"/>
                  </a:prstClr>
                </a:solidFill>
              </a:rPr>
              <a:t>, decision makers, policy-makers, etc. can be distinguished as a Boundary organization. This classification is in addition to the two types listed above. </a:t>
            </a:r>
            <a:r>
              <a:rPr lang="en-US" sz="1600" dirty="0" smtClean="0">
                <a:solidFill>
                  <a:prstClr val="black">
                    <a:lumMod val="75000"/>
                    <a:lumOff val="25000"/>
                  </a:prstClr>
                </a:solidFill>
              </a:rPr>
              <a:t>ASP </a:t>
            </a:r>
            <a:r>
              <a:rPr lang="en-US" sz="1600" dirty="0">
                <a:solidFill>
                  <a:prstClr val="black">
                    <a:lumMod val="75000"/>
                    <a:lumOff val="25000"/>
                  </a:prstClr>
                </a:solidFill>
              </a:rPr>
              <a:t>defines a boundary organization as “an organization outside of your own that broadens your reach across the boundary into the operational domain (i.e. policymakers, decision makers, and other key stakeholders).” Ex. The Smithsonian Conservation Biology Institute works with local groups in Myanmar and helped DEVELOP disseminate results from the Myanmar Ecological Forecasting project to those in-country groups.</a:t>
            </a:r>
          </a:p>
        </p:txBody>
      </p:sp>
    </p:spTree>
    <p:extLst>
      <p:ext uri="{BB962C8B-B14F-4D97-AF65-F5344CB8AC3E}">
        <p14:creationId xmlns:p14="http://schemas.microsoft.com/office/powerpoint/2010/main" val="4137804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98A8"/>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3354</Words>
  <Application>Microsoft Office PowerPoint</Application>
  <PresentationFormat>Widescreen</PresentationFormat>
  <Paragraphs>194</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Webdings</vt:lpstr>
      <vt:lpstr>1_Office Theme</vt:lpstr>
      <vt:lpstr>PowerPoint Presentation</vt:lpstr>
      <vt:lpstr>Introduction</vt:lpstr>
      <vt:lpstr>Project Characteristics</vt:lpstr>
      <vt:lpstr>Project Requirements </vt:lpstr>
      <vt:lpstr>Proposal Process</vt:lpstr>
      <vt:lpstr>Project Lifecycle Timeline</vt:lpstr>
      <vt:lpstr>Spring 2020 Proposal Timeline</vt:lpstr>
      <vt:lpstr>Partner Engagement</vt:lpstr>
      <vt:lpstr>Partner Types</vt:lpstr>
      <vt:lpstr>App Areas</vt:lpstr>
      <vt:lpstr>App Areas</vt:lpstr>
      <vt:lpstr>App Areas</vt:lpstr>
      <vt:lpstr>App Areas</vt:lpstr>
      <vt:lpstr>EO Resources</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Clayton, Amanda L. (LARC-E3)[SSAI DEVELOP]</dc:creator>
  <cp:lastModifiedBy>Clayton, Amanda L. (LARC-E3)[SSAI DEVELOP]</cp:lastModifiedBy>
  <cp:revision>4</cp:revision>
  <dcterms:created xsi:type="dcterms:W3CDTF">2018-09-05T15:23:20Z</dcterms:created>
  <dcterms:modified xsi:type="dcterms:W3CDTF">2019-09-10T14:40:45Z</dcterms:modified>
</cp:coreProperties>
</file>