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cmAuthor>
  <p:cmAuthor id="2" name="Vishal Arya" initials="" lastIdx="12" clrIdx="1"/>
  <p:cmAuthor id="3" name="Fenn, Teresa E. (LARC-E3)[SSAI DEVELOP]" initials="FTE(D" lastIdx="7" clrIdx="2">
    <p:extLst>
      <p:ext uri="{19B8F6BF-5375-455C-9EA6-DF929625EA0E}">
        <p15:presenceInfo xmlns:p15="http://schemas.microsoft.com/office/powerpoint/2012/main" userId="S-1-5-21-330711430-3775241029-4075259233-667967" providerId="AD"/>
      </p:ext>
    </p:extLst>
  </p:cmAuthor>
  <p:cmAuthor id="4" name="Arya, Vishal (LARC)[DEVELOP]" initials="AV(" lastIdx="27" clrIdx="3">
    <p:extLst>
      <p:ext uri="{19B8F6BF-5375-455C-9EA6-DF929625EA0E}">
        <p15:presenceInfo xmlns:p15="http://schemas.microsoft.com/office/powerpoint/2012/main" userId="S-1-5-21-330711430-3775241029-4075259233-665990" providerId="AD"/>
      </p:ext>
    </p:extLst>
  </p:cmAuthor>
  <p:cmAuthor id="5" name="Jamie Favors" initials="JF" lastIdx="1" clrIdx="4">
    <p:extLst>
      <p:ext uri="{19B8F6BF-5375-455C-9EA6-DF929625EA0E}">
        <p15:presenceInfo xmlns:p15="http://schemas.microsoft.com/office/powerpoint/2012/main" userId="1684f4714c4a4b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292"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6-02-26T14:24:44.267" idx="1">
    <p:pos x="13104" y="12804"/>
    <p:text>Please keep image caption text consistent. This is text size 32 whereas the size is 28 for the study area.</p:text>
    <p:extLst>
      <p:ext uri="{C676402C-5697-4E1C-873F-D02D1690AC5C}">
        <p15:threadingInfo xmlns:p15="http://schemas.microsoft.com/office/powerpoint/2012/main" timeZoneBias="300"/>
      </p:ext>
    </p:extLst>
  </p:cm>
  <p:cm authorId="4" dt="2016-02-26T14:25:08.859" idx="2">
    <p:pos x="12924" y="10176"/>
    <p:text>Please keep image caption text consistent. This is text size 28 whereas the size is 32 for EO.</p:text>
    <p:extLst>
      <p:ext uri="{C676402C-5697-4E1C-873F-D02D1690AC5C}">
        <p15:threadingInfo xmlns:p15="http://schemas.microsoft.com/office/powerpoint/2012/main" timeZoneBias="300"/>
      </p:ext>
    </p:extLst>
  </p:cm>
  <p:cm authorId="4" dt="2016-02-26T14:26:37.494" idx="3">
    <p:pos x="1524" y="18324"/>
    <p:text>Please align this section heading with the Project Partners/ Acknowledgements sections</p:text>
    <p:extLst>
      <p:ext uri="{C676402C-5697-4E1C-873F-D02D1690AC5C}">
        <p15:threadingInfo xmlns:p15="http://schemas.microsoft.com/office/powerpoint/2012/main" timeZoneBias="300"/>
      </p:ext>
    </p:extLst>
  </p:cm>
  <p:cm authorId="4" dt="2016-02-26T14:29:21.962" idx="4">
    <p:pos x="14301" y="20496"/>
    <p:text>I've edited the text here. Please revise changes.</p:text>
    <p:extLst mod="1">
      <p:ext uri="{C676402C-5697-4E1C-873F-D02D1690AC5C}">
        <p15:threadingInfo xmlns:p15="http://schemas.microsoft.com/office/powerpoint/2012/main" timeZoneBias="300"/>
      </p:ext>
    </p:extLst>
  </p:cm>
  <p:cm authorId="4" dt="2016-02-26T14:29:48.883" idx="5">
    <p:pos x="6216" y="18288"/>
    <p:text>I recommend making these three sections (team members, project partners, acknowledgment) smaller to allow more reoom for results and/ or conclusions (if need be).</p:text>
    <p:extLst>
      <p:ext uri="{C676402C-5697-4E1C-873F-D02D1690AC5C}">
        <p15:threadingInfo xmlns:p15="http://schemas.microsoft.com/office/powerpoint/2012/main" timeZoneBias="300"/>
      </p:ext>
    </p:extLst>
  </p:cm>
  <p:cm authorId="4" dt="2016-02-26T14:31:17.921" idx="6">
    <p:pos x="5060" y="10771"/>
    <p:text>Unless there is a specific reason, please remain consistent with formatting. All other boxes in methods workflow are bold but the three in this column are not.</p:text>
    <p:extLst>
      <p:ext uri="{C676402C-5697-4E1C-873F-D02D1690AC5C}">
        <p15:threadingInfo xmlns:p15="http://schemas.microsoft.com/office/powerpoint/2012/main" timeZoneBias="300"/>
      </p:ext>
    </p:extLst>
  </p:cm>
  <p:cm authorId="4" dt="2016-02-26T14:32:08.483" idx="7">
    <p:pos x="10140" y="11268"/>
    <p:text>Unless there is a specific reason, please remain consistent with formatting. All other boxes in methods workflow are bold but the three in this column are not.</p:text>
    <p:extLst>
      <p:ext uri="{C676402C-5697-4E1C-873F-D02D1690AC5C}">
        <p15:threadingInfo xmlns:p15="http://schemas.microsoft.com/office/powerpoint/2012/main" timeZoneBias="300"/>
      </p:ext>
    </p:extLst>
  </p:cm>
  <p:cm authorId="4" dt="2016-02-26T14:32:29.610" idx="8">
    <p:pos x="8091" y="10548"/>
    <p:text>Why do in situ measurements have a background box but not the NASA Eo section?</p:text>
    <p:extLst>
      <p:ext uri="{C676402C-5697-4E1C-873F-D02D1690AC5C}">
        <p15:threadingInfo xmlns:p15="http://schemas.microsoft.com/office/powerpoint/2012/main" timeZoneBias="300"/>
      </p:ext>
    </p:extLst>
  </p:cm>
  <p:cm authorId="4" dt="2016-02-26T14:33:01.336" idx="9">
    <p:pos x="2676" y="7680"/>
    <p:text>If you are using this box as a section heading, use title case. Therefore, observations should be capitalized as, Observations. This is similar to the In Situ Measurements you have below as Measurements is capitalized.</p:text>
    <p:extLst>
      <p:ext uri="{C676402C-5697-4E1C-873F-D02D1690AC5C}">
        <p15:threadingInfo xmlns:p15="http://schemas.microsoft.com/office/powerpoint/2012/main" timeZoneBias="300"/>
      </p:ext>
    </p:extLst>
  </p:cm>
  <p:cm authorId="4" dt="2016-02-26T14:34:58.707" idx="10">
    <p:pos x="14724" y="10740"/>
    <p:text>What about ALOS-2 and Sentinel-1? Please list those here as well if you are still using them.</p:text>
    <p:extLst>
      <p:ext uri="{C676402C-5697-4E1C-873F-D02D1690AC5C}">
        <p15:threadingInfo xmlns:p15="http://schemas.microsoft.com/office/powerpoint/2012/main" timeZoneBias="300"/>
      </p:ext>
    </p:extLst>
  </p:cm>
  <p:cm authorId="4" dt="2016-02-26T14:37:22.289" idx="11">
    <p:pos x="2255" y="8348"/>
    <p:text>TIR should be TIRS. Please fix. Also, consider having a separate box for Aqua MODIS. Seems the most appropriate to have individual boxes for each Satellite/ sensor. Also, don't forget to include ALOS-2 and Sentinel-1 in your methods if you are still using those</p:text>
    <p:extLst mod="1">
      <p:ext uri="{C676402C-5697-4E1C-873F-D02D1690AC5C}">
        <p15:threadingInfo xmlns:p15="http://schemas.microsoft.com/office/powerpoint/2012/main" timeZoneBias="300"/>
      </p:ext>
    </p:extLst>
  </p:cm>
  <p:cm authorId="4" dt="2016-02-26T14:46:28.040" idx="12">
    <p:pos x="2112" y="3804"/>
    <p:text>Please be consistent with the font size of body text. Here it is 28 but in your objectives and acknowledgements sections, it is 27</p:text>
    <p:extLst>
      <p:ext uri="{C676402C-5697-4E1C-873F-D02D1690AC5C}">
        <p15:threadingInfo xmlns:p15="http://schemas.microsoft.com/office/powerpoint/2012/main" timeZoneBias="300"/>
      </p:ext>
    </p:extLst>
  </p:cm>
  <p:cm authorId="4" dt="2016-02-26T14:47:30.048" idx="13">
    <p:pos x="5712" y="4092"/>
    <p:text>I did not read this. Please be sure to update this with the edits from the PS RD.</p:text>
    <p:extLst>
      <p:ext uri="{C676402C-5697-4E1C-873F-D02D1690AC5C}">
        <p15:threadingInfo xmlns:p15="http://schemas.microsoft.com/office/powerpoint/2012/main" timeZoneBias="300"/>
      </p:ext>
    </p:extLst>
  </p:cm>
  <p:cm authorId="4" dt="2016-02-26T14:49:50.231" idx="14">
    <p:pos x="13256" y="4164"/>
    <p:text>I've edited text in this section. Please review changes. Also, be sure to put a period at the end of the sentences. Two have periods while the other two don't. Wasn't sure if that was intentional so I didn't add any. Please fix.</p:text>
    <p:extLst mod="1">
      <p:ext uri="{C676402C-5697-4E1C-873F-D02D1690AC5C}">
        <p15:threadingInfo xmlns:p15="http://schemas.microsoft.com/office/powerpoint/2012/main" timeZoneBias="300"/>
      </p:ext>
    </p:extLst>
  </p:cm>
  <p:cm authorId="4" dt="2016-02-26T14:50:46.478" idx="15">
    <p:pos x="13404" y="3312"/>
    <p:text>Please make sure this aligns with the Abstract section title to the left. It is currently a bit off.</p:text>
    <p:extLst>
      <p:ext uri="{C676402C-5697-4E1C-873F-D02D1690AC5C}">
        <p15:threadingInfo xmlns:p15="http://schemas.microsoft.com/office/powerpoint/2012/main" timeZoneBias="300"/>
      </p:ext>
    </p:extLst>
  </p:cm>
  <p:cm authorId="4" dt="2016-02-26T14:52:05.929" idx="17">
    <p:pos x="16689" y="5684"/>
    <p:text>Make this text box a bit wider so it goes out to the same extent as the acknowledgements text box. This will keep the alignment the same and the border width even between both the left and right sides of the poster.</p:text>
    <p:extLst mod="1">
      <p:ext uri="{C676402C-5697-4E1C-873F-D02D1690AC5C}">
        <p15:threadingInfo xmlns:p15="http://schemas.microsoft.com/office/powerpoint/2012/main" timeZoneBias="300"/>
      </p:ext>
    </p:extLst>
  </p:cm>
  <p:cm authorId="4" dt="2016-02-26T14:52:46.649" idx="18">
    <p:pos x="16567" y="7264"/>
    <p:text>Make this image a bit wider so it goes out to the same extent as the acknowledgemtens text box. This will keep the alignment the same and the border width even between both the left and right sides of the poster.</p:text>
    <p:extLst>
      <p:ext uri="{C676402C-5697-4E1C-873F-D02D1690AC5C}">
        <p15:threadingInfo xmlns:p15="http://schemas.microsoft.com/office/powerpoint/2012/main" timeZoneBias="300"/>
      </p:ext>
    </p:extLst>
  </p:cm>
  <p:cm authorId="4" dt="2016-02-26T14:54:07.124" idx="19">
    <p:pos x="8094" y="8898"/>
    <p:text>Why is analysis capitalized? Please fix</p:text>
    <p:extLst mod="1">
      <p:ext uri="{C676402C-5697-4E1C-873F-D02D1690AC5C}">
        <p15:threadingInfo xmlns:p15="http://schemas.microsoft.com/office/powerpoint/2012/main" timeZoneBias="300"/>
      </p:ext>
    </p:extLst>
  </p:cm>
  <p:cm authorId="4" dt="2016-02-26T14:54:28.991" idx="20">
    <p:pos x="2113" y="10671"/>
    <p:text>What instrument is this?</p:text>
    <p:extLst mod="1">
      <p:ext uri="{C676402C-5697-4E1C-873F-D02D1690AC5C}">
        <p15:threadingInfo xmlns:p15="http://schemas.microsoft.com/office/powerpoint/2012/main" timeZoneBias="300"/>
      </p:ext>
    </p:extLst>
  </p:cm>
  <p:cm authorId="4" dt="2016-02-26T14:54:49.707" idx="21">
    <p:pos x="2835" y="7124"/>
    <p:text>Consider adding column headings to the methods workflow.</p:text>
    <p:extLst>
      <p:ext uri="{C676402C-5697-4E1C-873F-D02D1690AC5C}">
        <p15:threadingInfo xmlns:p15="http://schemas.microsoft.com/office/powerpoint/2012/main" timeZoneBias="300"/>
      </p:ext>
    </p:extLst>
  </p:cm>
  <p:cm authorId="4" dt="2016-02-26T14:56:26.652" idx="22">
    <p:pos x="5867" y="1424"/>
    <p:text>Consider rewording title to:
Validating Satellite Observations of Wastewater Plume Biological Impacts in Santa Monica Bay, California</p:text>
    <p:extLst>
      <p:ext uri="{C676402C-5697-4E1C-873F-D02D1690AC5C}">
        <p15:threadingInfo xmlns:p15="http://schemas.microsoft.com/office/powerpoint/2012/main" timeZoneBias="300"/>
      </p:ext>
    </p:extLst>
  </p:cm>
  <p:cm authorId="3" dt="2016-02-29T08:39:21.439" idx="6">
    <p:pos x="5867" y="1520"/>
    <p:text>Also bear in mind that the subtitle should be in sentence case.</p:text>
    <p:extLst>
      <p:ext uri="{C676402C-5697-4E1C-873F-D02D1690AC5C}">
        <p15:threadingInfo xmlns:p15="http://schemas.microsoft.com/office/powerpoint/2012/main" timeZoneBias="300">
          <p15:parentCm authorId="4" idx="22"/>
        </p15:threadingInfo>
      </p:ext>
    </p:extLst>
  </p:cm>
  <p:cm authorId="4" dt="2016-02-26T14:59:06.022" idx="24">
    <p:pos x="5063" y="12399"/>
    <p:text>Please stay consistent in character case. In the NASA EO section above, parameters are in title case (all uppercase) but in the in situ measurements section, some are uppercase while others are lowercase. Stick with one or the other please and update throughout.</p:text>
    <p:extLst mod="1">
      <p:ext uri="{C676402C-5697-4E1C-873F-D02D1690AC5C}">
        <p15:threadingInfo xmlns:p15="http://schemas.microsoft.com/office/powerpoint/2012/main" timeZoneBias="300"/>
      </p:ext>
    </p:extLst>
  </p:cm>
  <p:cm authorId="4" dt="2016-02-26T15:01:45.902" idx="25">
    <p:pos x="7806" y="9934"/>
    <p:text>This up-arrow combining the in situ data into this is not obvious. At first, I didn't think your methods workflow was complete. Please re-arrange your workflow to make this input more obvious. Or, perhaps just make the width of this arrow wider so it pops out more. Perhaps you could do weighted arrows so the more datasets an arrow carries, the wider its width. Just an idea...</p:text>
    <p:extLst>
      <p:ext uri="{C676402C-5697-4E1C-873F-D02D1690AC5C}">
        <p15:threadingInfo xmlns:p15="http://schemas.microsoft.com/office/powerpoint/2012/main" timeZoneBias="300"/>
      </p:ext>
    </p:extLst>
  </p:cm>
  <p:cm authorId="4" dt="2016-02-26T15:03:31.843" idx="26">
    <p:pos x="11702" y="13430"/>
    <p:text>This section heading title is not in line with EO/ Study Area/ Objectives. Please make sure all section headings are in line with others in either the same row or column. Use grid lines as necessary.</p:text>
    <p:extLst>
      <p:ext uri="{C676402C-5697-4E1C-873F-D02D1690AC5C}">
        <p15:threadingInfo xmlns:p15="http://schemas.microsoft.com/office/powerpoint/2012/main" timeZoneBias="300"/>
      </p:ext>
    </p:extLst>
  </p:cm>
  <p:cm authorId="4" dt="2016-02-26T15:17:10.855" idx="27">
    <p:pos x="12456" y="14883"/>
    <p:text>Just a reminder that this section requires bullets in the correct format.</p:text>
    <p:extLst>
      <p:ext uri="{C676402C-5697-4E1C-873F-D02D1690AC5C}">
        <p15:threadingInfo xmlns:p15="http://schemas.microsoft.com/office/powerpoint/2012/main" timeZoneBias="300"/>
      </p:ext>
    </p:extLst>
  </p:cm>
  <p:cm authorId="3" dt="2016-02-29T08:39:56.563" idx="7">
    <p:pos x="9339" y="2715"/>
    <p:text>Replace the &amp; with a comma.</p:text>
    <p:extLst>
      <p:ext uri="{C676402C-5697-4E1C-873F-D02D1690AC5C}">
        <p15:threadingInfo xmlns:p15="http://schemas.microsoft.com/office/powerpoint/2012/main" timeZoneBias="300"/>
      </p:ext>
    </p:extLst>
  </p:cm>
  <p:cm authorId="5" dt="2016-03-03T15:34:36.872" idx="1">
    <p:pos x="6202" y="20074"/>
    <p:text>We can only use logos for other federal agencies. Please write out the names of these partners. Directions for this can be found on the VPS page on DEVELOPedia.</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ounded Rectangle 1061"/>
          <p:cNvSpPr/>
          <p:nvPr/>
        </p:nvSpPr>
        <p:spPr>
          <a:xfrm>
            <a:off x="789678" y="16706595"/>
            <a:ext cx="16836490" cy="4003483"/>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Ground </a:t>
            </a:r>
            <a:r>
              <a:rPr lang="en-US" dirty="0" err="1"/>
              <a:t>Truthing</a:t>
            </a:r>
            <a:r>
              <a:rPr lang="en-US" dirty="0"/>
              <a:t> Satellite Observations of Wastewater Plumes and Their Biological Impact in Santa Monica Bay, California</a:t>
            </a:r>
          </a:p>
        </p:txBody>
      </p:sp>
      <p:sp>
        <p:nvSpPr>
          <p:cNvPr id="5" name="Text Placeholder 4"/>
          <p:cNvSpPr>
            <a:spLocks noGrp="1"/>
          </p:cNvSpPr>
          <p:nvPr>
            <p:ph type="body" sz="quarter" idx="10"/>
          </p:nvPr>
        </p:nvSpPr>
        <p:spPr/>
        <p:txBody>
          <a:bodyPr/>
          <a:lstStyle/>
          <a:p>
            <a:r>
              <a:rPr lang="en-US" dirty="0" smtClean="0"/>
              <a:t>Los Angeles Oceans II</a:t>
            </a:r>
            <a:endParaRPr lang="en-US" dirty="0"/>
          </a:p>
        </p:txBody>
      </p:sp>
      <p:sp>
        <p:nvSpPr>
          <p:cNvPr id="9" name="Text Placeholder 16"/>
          <p:cNvSpPr txBox="1">
            <a:spLocks/>
          </p:cNvSpPr>
          <p:nvPr/>
        </p:nvSpPr>
        <p:spPr>
          <a:xfrm>
            <a:off x="854037" y="34182215"/>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Lindsay </a:t>
            </a:r>
            <a:r>
              <a:rPr lang="en-US" dirty="0" err="1" smtClean="0"/>
              <a:t>Almaleh</a:t>
            </a:r>
            <a:r>
              <a:rPr lang="en-US" dirty="0" smtClean="0"/>
              <a:t>,, Rebecca Trinh (Team Lead)</a:t>
            </a:r>
          </a:p>
        </p:txBody>
      </p:sp>
      <p:sp>
        <p:nvSpPr>
          <p:cNvPr id="10" name="Text Placeholder 16"/>
          <p:cNvSpPr txBox="1">
            <a:spLocks/>
          </p:cNvSpPr>
          <p:nvPr/>
        </p:nvSpPr>
        <p:spPr>
          <a:xfrm>
            <a:off x="6289481" y="33548083"/>
            <a:ext cx="8229600" cy="7107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Hyperion Water Reclamation Plant,</a:t>
            </a:r>
          </a:p>
          <a:p>
            <a:pPr algn="ctr"/>
            <a:r>
              <a:rPr lang="en-US" dirty="0" smtClean="0"/>
              <a:t>City Of Los Angeles</a:t>
            </a:r>
          </a:p>
        </p:txBody>
      </p:sp>
      <p:sp>
        <p:nvSpPr>
          <p:cNvPr id="11" name="Text Placeholder 16"/>
          <p:cNvSpPr txBox="1">
            <a:spLocks/>
          </p:cNvSpPr>
          <p:nvPr/>
        </p:nvSpPr>
        <p:spPr>
          <a:xfrm>
            <a:off x="13449419" y="30010892"/>
            <a:ext cx="13296781" cy="4362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r>
              <a:rPr lang="en-US" dirty="0"/>
              <a:t>We would like to thank our science </a:t>
            </a:r>
            <a:r>
              <a:rPr lang="en-US" dirty="0" smtClean="0"/>
              <a:t>advisors, Ben </a:t>
            </a:r>
            <a:r>
              <a:rPr lang="en-US" dirty="0"/>
              <a:t>Holt and Michelle Gierach </a:t>
            </a:r>
            <a:r>
              <a:rPr lang="en-US" dirty="0" smtClean="0"/>
              <a:t>(NASA JPL) </a:t>
            </a:r>
            <a:r>
              <a:rPr lang="en-US" dirty="0"/>
              <a:t>for assisting us </a:t>
            </a:r>
            <a:r>
              <a:rPr lang="en-US" dirty="0" smtClean="0"/>
              <a:t>in data </a:t>
            </a:r>
            <a:r>
              <a:rPr lang="en-US" dirty="0"/>
              <a:t>retrieval </a:t>
            </a:r>
            <a:r>
              <a:rPr lang="en-US" dirty="0" smtClean="0"/>
              <a:t>and </a:t>
            </a:r>
            <a:r>
              <a:rPr lang="en-US" dirty="0"/>
              <a:t>analysis.  </a:t>
            </a:r>
            <a:endParaRPr lang="en-US" dirty="0" smtClean="0"/>
          </a:p>
          <a:p>
            <a:pPr algn="just">
              <a:lnSpc>
                <a:spcPct val="110000"/>
              </a:lnSpc>
            </a:pPr>
            <a:r>
              <a:rPr lang="en-US" dirty="0"/>
              <a:t>We would like to acknowledge our project partners: Curtis Cash, Ashley Booth, and Mas </a:t>
            </a:r>
            <a:r>
              <a:rPr lang="en-US" dirty="0" err="1"/>
              <a:t>Dojiri</a:t>
            </a:r>
            <a:r>
              <a:rPr lang="en-US" dirty="0"/>
              <a:t> at the Hyperion </a:t>
            </a:r>
            <a:r>
              <a:rPr lang="en-US" dirty="0" smtClean="0"/>
              <a:t>Water Reclamation </a:t>
            </a:r>
            <a:r>
              <a:rPr lang="en-US" dirty="0"/>
              <a:t>Plant. We would also like to thank Cedric </a:t>
            </a:r>
            <a:r>
              <a:rPr lang="en-US" dirty="0" err="1"/>
              <a:t>Fichot</a:t>
            </a:r>
            <a:r>
              <a:rPr lang="en-US" dirty="0"/>
              <a:t>, </a:t>
            </a:r>
            <a:r>
              <a:rPr lang="en-US" dirty="0" smtClean="0"/>
              <a:t>Jayme Smith of USC, and Carter </a:t>
            </a:r>
            <a:r>
              <a:rPr lang="en-US" dirty="0" err="1" smtClean="0"/>
              <a:t>Ohlmann</a:t>
            </a:r>
            <a:r>
              <a:rPr lang="en-US" dirty="0" smtClean="0"/>
              <a:t> of UCSB </a:t>
            </a:r>
            <a:r>
              <a:rPr lang="en-US" dirty="0"/>
              <a:t>for the use of their auxiliary data, along with the NASA DEVELOP </a:t>
            </a:r>
            <a:r>
              <a:rPr lang="en-US" dirty="0" smtClean="0"/>
              <a:t>National Program—all who’ve helped make </a:t>
            </a:r>
            <a:r>
              <a:rPr lang="en-US" dirty="0"/>
              <a:t>this project possible. </a:t>
            </a:r>
            <a:endParaRPr lang="en-US" dirty="0" smtClean="0"/>
          </a:p>
          <a:p>
            <a:pPr algn="just">
              <a:lnSpc>
                <a:spcPct val="110000"/>
              </a:lnSpc>
            </a:pPr>
            <a:r>
              <a:rPr lang="en-US" dirty="0" smtClean="0"/>
              <a:t>We would lastly like to thank Mark Barker, Christine Rains, and Jack Pan, contributors on earlier phases of this project.</a:t>
            </a:r>
            <a:endParaRPr lang="en-US" dirty="0"/>
          </a:p>
        </p:txBody>
      </p:sp>
      <p:sp>
        <p:nvSpPr>
          <p:cNvPr id="12" name="Text Placeholder 16"/>
          <p:cNvSpPr txBox="1">
            <a:spLocks/>
          </p:cNvSpPr>
          <p:nvPr/>
        </p:nvSpPr>
        <p:spPr>
          <a:xfrm>
            <a:off x="18251200" y="22423740"/>
            <a:ext cx="8229600" cy="56293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smtClean="0">
              <a:latin typeface="+mj-lt"/>
            </a:endParaRPr>
          </a:p>
        </p:txBody>
      </p:sp>
      <p:sp>
        <p:nvSpPr>
          <p:cNvPr id="15" name="Text Placeholder 16"/>
          <p:cNvSpPr txBox="1">
            <a:spLocks/>
          </p:cNvSpPr>
          <p:nvPr/>
        </p:nvSpPr>
        <p:spPr>
          <a:xfrm>
            <a:off x="18059399" y="5932259"/>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smtClean="0">
                <a:solidFill>
                  <a:schemeClr val="accent1"/>
                </a:solidFill>
              </a:rPr>
              <a:t>Coordinate</a:t>
            </a:r>
            <a:r>
              <a:rPr lang="en-US" b="1" dirty="0" smtClean="0"/>
              <a:t> </a:t>
            </a:r>
            <a:r>
              <a:rPr lang="en-US" dirty="0" smtClean="0"/>
              <a:t>with the Hyperion Water Reclamation Plant research team in obtaining </a:t>
            </a:r>
            <a:r>
              <a:rPr lang="en-US" i="1" dirty="0" smtClean="0"/>
              <a:t>in situ </a:t>
            </a:r>
            <a:r>
              <a:rPr lang="en-US" dirty="0" smtClean="0"/>
              <a:t>data taken in the LA Basin</a:t>
            </a:r>
            <a:endParaRPr lang="en-US" b="1" dirty="0" smtClean="0"/>
          </a:p>
          <a:p>
            <a:pPr marL="347663" indent="-347663" algn="just"/>
            <a:r>
              <a:rPr lang="en-US" b="1" dirty="0" smtClean="0">
                <a:solidFill>
                  <a:schemeClr val="accent1"/>
                </a:solidFill>
              </a:rPr>
              <a:t>Combine</a:t>
            </a:r>
            <a:r>
              <a:rPr lang="en-US" b="1" dirty="0" smtClean="0"/>
              <a:t> </a:t>
            </a:r>
            <a:r>
              <a:rPr lang="en-US" b="1" dirty="0" smtClean="0">
                <a:solidFill>
                  <a:schemeClr val="accent1"/>
                </a:solidFill>
              </a:rPr>
              <a:t>and Compare</a:t>
            </a:r>
            <a:r>
              <a:rPr lang="en-US" dirty="0" smtClean="0">
                <a:solidFill>
                  <a:schemeClr val="accent1"/>
                </a:solidFill>
              </a:rPr>
              <a:t> </a:t>
            </a:r>
            <a:r>
              <a:rPr lang="en-US" dirty="0"/>
              <a:t>NASA Earth </a:t>
            </a:r>
            <a:r>
              <a:rPr lang="en-US" dirty="0" smtClean="0"/>
              <a:t>observations </a:t>
            </a:r>
            <a:r>
              <a:rPr lang="en-US" dirty="0"/>
              <a:t>and </a:t>
            </a:r>
            <a:r>
              <a:rPr lang="en-US" dirty="0" smtClean="0"/>
              <a:t>i</a:t>
            </a:r>
            <a:r>
              <a:rPr lang="en-US" i="1" dirty="0" smtClean="0"/>
              <a:t>n </a:t>
            </a:r>
            <a:r>
              <a:rPr lang="en-US" i="1" dirty="0"/>
              <a:t>situ</a:t>
            </a:r>
            <a:r>
              <a:rPr lang="en-US" dirty="0"/>
              <a:t> </a:t>
            </a:r>
            <a:r>
              <a:rPr lang="en-US" dirty="0" smtClean="0"/>
              <a:t>data taken </a:t>
            </a:r>
            <a:r>
              <a:rPr lang="en-US" dirty="0"/>
              <a:t>during the </a:t>
            </a:r>
            <a:r>
              <a:rPr lang="en-US" dirty="0" smtClean="0"/>
              <a:t>diversion event for validation.</a:t>
            </a:r>
          </a:p>
          <a:p>
            <a:pPr marL="347663" indent="-347663" algn="just"/>
            <a:r>
              <a:rPr lang="en-US" b="1" dirty="0">
                <a:solidFill>
                  <a:schemeClr val="accent1"/>
                </a:solidFill>
              </a:rPr>
              <a:t>D</a:t>
            </a:r>
            <a:r>
              <a:rPr lang="en-US" b="1" dirty="0" smtClean="0">
                <a:solidFill>
                  <a:schemeClr val="accent1"/>
                </a:solidFill>
              </a:rPr>
              <a:t>etermine</a:t>
            </a:r>
            <a:r>
              <a:rPr lang="en-US" dirty="0" smtClean="0">
                <a:solidFill>
                  <a:schemeClr val="accent1"/>
                </a:solidFill>
              </a:rPr>
              <a:t> </a:t>
            </a:r>
            <a:r>
              <a:rPr lang="en-US" dirty="0"/>
              <a:t>whether the expelled effluent </a:t>
            </a:r>
            <a:r>
              <a:rPr lang="en-US" dirty="0" smtClean="0"/>
              <a:t>has </a:t>
            </a:r>
            <a:r>
              <a:rPr lang="en-US" dirty="0"/>
              <a:t>negatively </a:t>
            </a:r>
            <a:r>
              <a:rPr lang="en-US" dirty="0" smtClean="0"/>
              <a:t>impacted </a:t>
            </a:r>
            <a:r>
              <a:rPr lang="en-US" dirty="0"/>
              <a:t>the </a:t>
            </a:r>
            <a:r>
              <a:rPr lang="en-US" dirty="0" smtClean="0"/>
              <a:t>local ecosystem </a:t>
            </a:r>
            <a:r>
              <a:rPr lang="en-US" dirty="0"/>
              <a:t>or </a:t>
            </a:r>
            <a:r>
              <a:rPr lang="en-US" dirty="0" smtClean="0"/>
              <a:t>washed </a:t>
            </a:r>
            <a:r>
              <a:rPr lang="en-US" dirty="0"/>
              <a:t>ashore to potentially </a:t>
            </a:r>
            <a:r>
              <a:rPr lang="en-US" dirty="0" smtClean="0"/>
              <a:t>contaminate beaches</a:t>
            </a:r>
          </a:p>
          <a:p>
            <a:pPr marL="347663" indent="-347663" algn="just"/>
            <a:r>
              <a:rPr lang="en-US" b="1" dirty="0" smtClean="0">
                <a:solidFill>
                  <a:schemeClr val="accent1"/>
                </a:solidFill>
              </a:rPr>
              <a:t>Publish</a:t>
            </a:r>
            <a:r>
              <a:rPr lang="en-US" b="1" dirty="0" smtClean="0"/>
              <a:t> </a:t>
            </a:r>
            <a:r>
              <a:rPr lang="en-US" dirty="0" smtClean="0"/>
              <a:t>results in a journal and Hyperion’s technical report.</a:t>
            </a:r>
            <a:endParaRPr lang="en-US" b="1" dirty="0"/>
          </a:p>
          <a:p>
            <a:pPr marL="347663" indent="-347663" algn="just"/>
            <a:endParaRPr lang="en-US" dirty="0">
              <a:latin typeface="+mj-lt"/>
            </a:endParaRPr>
          </a:p>
        </p:txBody>
      </p:sp>
      <p:sp>
        <p:nvSpPr>
          <p:cNvPr id="16" name="TextBox 15"/>
          <p:cNvSpPr txBox="1"/>
          <p:nvPr/>
        </p:nvSpPr>
        <p:spPr>
          <a:xfrm>
            <a:off x="951527" y="490295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999" y="521571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89678" y="1129639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14358" y="108098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1200" y="17017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85800" y="2124477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071378" y="213036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3511368" y="289390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7900726" y="28989297"/>
            <a:ext cx="462626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04095" y="290522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269677"/>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Rebecca Trinh (Project Lead) &amp; Lindsay </a:t>
            </a:r>
            <a:r>
              <a:rPr lang="en-US" dirty="0" err="1" smtClean="0"/>
              <a:t>Almaleh</a:t>
            </a:r>
            <a:endParaRPr lang="en-US" dirty="0" smtClean="0"/>
          </a:p>
          <a:p>
            <a:r>
              <a:rPr lang="en-US" sz="2400" dirty="0" smtClean="0"/>
              <a:t>DEVELOP National Program at NASA Jet Propulsion Laboratory</a:t>
            </a:r>
            <a:endParaRPr lang="en-US" sz="24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9127" y="18781238"/>
            <a:ext cx="1966019" cy="147997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2773" y="19007243"/>
            <a:ext cx="2481829" cy="1300203"/>
          </a:xfrm>
          <a:prstGeom prst="rect">
            <a:avLst/>
          </a:prstGeom>
        </p:spPr>
      </p:pic>
      <p:sp>
        <p:nvSpPr>
          <p:cNvPr id="39" name="Rounded Rectangle 38"/>
          <p:cNvSpPr/>
          <p:nvPr/>
        </p:nvSpPr>
        <p:spPr>
          <a:xfrm>
            <a:off x="900949" y="13370228"/>
            <a:ext cx="4069659" cy="12393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Landsat-8, TIR, OLI</a:t>
            </a:r>
          </a:p>
          <a:p>
            <a:pPr algn="ctr"/>
            <a:r>
              <a:rPr lang="en-US" sz="3200" b="1" dirty="0"/>
              <a:t>Aqua, MODIS</a:t>
            </a:r>
          </a:p>
          <a:p>
            <a:pPr algn="ctr"/>
            <a:endParaRPr lang="en-US" sz="3200" b="1" dirty="0" smtClean="0"/>
          </a:p>
        </p:txBody>
      </p:sp>
      <p:sp>
        <p:nvSpPr>
          <p:cNvPr id="43" name="Rounded Rectangle 42"/>
          <p:cNvSpPr/>
          <p:nvPr/>
        </p:nvSpPr>
        <p:spPr>
          <a:xfrm>
            <a:off x="5910098" y="12722538"/>
            <a:ext cx="3801980" cy="165369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Chlorophyll-a</a:t>
            </a:r>
          </a:p>
          <a:p>
            <a:pPr algn="ctr"/>
            <a:r>
              <a:rPr lang="en-US" sz="3200" b="1" dirty="0" smtClean="0"/>
              <a:t>Surface Sediment</a:t>
            </a:r>
          </a:p>
          <a:p>
            <a:pPr algn="ctr"/>
            <a:r>
              <a:rPr lang="en-US" sz="3200" b="1" dirty="0" smtClean="0"/>
              <a:t>Turbidity </a:t>
            </a:r>
          </a:p>
          <a:p>
            <a:pPr algn="ctr"/>
            <a:endParaRPr lang="en-US" sz="3200" dirty="0"/>
          </a:p>
        </p:txBody>
      </p:sp>
      <p:sp>
        <p:nvSpPr>
          <p:cNvPr id="44" name="Rounded Rectangle 43"/>
          <p:cNvSpPr/>
          <p:nvPr/>
        </p:nvSpPr>
        <p:spPr>
          <a:xfrm>
            <a:off x="5887885" y="14523128"/>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Sea Surface Temperature</a:t>
            </a:r>
          </a:p>
          <a:p>
            <a:pPr algn="ctr"/>
            <a:endParaRPr lang="en-US" sz="3200" dirty="0"/>
          </a:p>
        </p:txBody>
      </p:sp>
      <p:sp>
        <p:nvSpPr>
          <p:cNvPr id="45" name="Rounded Rectangle 44"/>
          <p:cNvSpPr/>
          <p:nvPr/>
        </p:nvSpPr>
        <p:spPr>
          <a:xfrm>
            <a:off x="868334" y="15861758"/>
            <a:ext cx="4895850" cy="701555"/>
          </a:xfrm>
          <a:prstGeom prst="roundRect">
            <a:avLst/>
          </a:prstGeom>
          <a:solidFill>
            <a:schemeClr val="accent3">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i="1" dirty="0" smtClean="0"/>
              <a:t>In </a:t>
            </a:r>
            <a:r>
              <a:rPr lang="en-US" sz="3200" b="1" i="1" dirty="0"/>
              <a:t>S</a:t>
            </a:r>
            <a:r>
              <a:rPr lang="en-US" sz="3200" b="1" i="1" dirty="0" smtClean="0"/>
              <a:t>itu </a:t>
            </a:r>
            <a:r>
              <a:rPr lang="en-US" sz="3200" b="1" dirty="0" smtClean="0"/>
              <a:t>Measurements</a:t>
            </a:r>
          </a:p>
          <a:p>
            <a:pPr algn="ctr"/>
            <a:endParaRPr lang="en-US" sz="3200" dirty="0"/>
          </a:p>
        </p:txBody>
      </p:sp>
      <p:sp>
        <p:nvSpPr>
          <p:cNvPr id="49" name="TextBox 48"/>
          <p:cNvSpPr txBox="1"/>
          <p:nvPr/>
        </p:nvSpPr>
        <p:spPr>
          <a:xfrm>
            <a:off x="21122402" y="18700637"/>
            <a:ext cx="1758815" cy="584775"/>
          </a:xfrm>
          <a:prstGeom prst="rect">
            <a:avLst/>
          </a:prstGeom>
          <a:noFill/>
        </p:spPr>
        <p:txBody>
          <a:bodyPr wrap="none" rtlCol="0">
            <a:spAutoFit/>
          </a:bodyPr>
          <a:lstStyle/>
          <a:p>
            <a:r>
              <a:rPr lang="en-US" sz="3200" dirty="0" smtClean="0"/>
              <a:t>Landsat-8</a:t>
            </a:r>
            <a:endParaRPr lang="en-US" sz="3200" dirty="0"/>
          </a:p>
        </p:txBody>
      </p:sp>
      <p:sp>
        <p:nvSpPr>
          <p:cNvPr id="52" name="TextBox 51"/>
          <p:cNvSpPr txBox="1"/>
          <p:nvPr/>
        </p:nvSpPr>
        <p:spPr>
          <a:xfrm>
            <a:off x="23285166" y="20250673"/>
            <a:ext cx="2542684" cy="584775"/>
          </a:xfrm>
          <a:prstGeom prst="rect">
            <a:avLst/>
          </a:prstGeom>
          <a:noFill/>
        </p:spPr>
        <p:txBody>
          <a:bodyPr wrap="none" rtlCol="0">
            <a:spAutoFit/>
          </a:bodyPr>
          <a:lstStyle/>
          <a:p>
            <a:r>
              <a:rPr lang="en-US" sz="3200" dirty="0" smtClean="0"/>
              <a:t>Aqua, MODIS</a:t>
            </a:r>
            <a:endParaRPr lang="en-US" sz="3200" dirty="0"/>
          </a:p>
        </p:txBody>
      </p:sp>
      <p:sp>
        <p:nvSpPr>
          <p:cNvPr id="53" name="TextBox 52"/>
          <p:cNvSpPr txBox="1"/>
          <p:nvPr/>
        </p:nvSpPr>
        <p:spPr>
          <a:xfrm>
            <a:off x="19405416" y="20293220"/>
            <a:ext cx="2478564" cy="584775"/>
          </a:xfrm>
          <a:prstGeom prst="rect">
            <a:avLst/>
          </a:prstGeom>
          <a:noFill/>
        </p:spPr>
        <p:txBody>
          <a:bodyPr wrap="none" rtlCol="0">
            <a:spAutoFit/>
          </a:bodyPr>
          <a:lstStyle/>
          <a:p>
            <a:r>
              <a:rPr lang="en-US" sz="3200" dirty="0" smtClean="0"/>
              <a:t>Terra, ASTER</a:t>
            </a:r>
            <a:endParaRPr lang="en-US" sz="3200" dirty="0"/>
          </a:p>
        </p:txBody>
      </p:sp>
      <p:sp>
        <p:nvSpPr>
          <p:cNvPr id="55" name="Rounded Rectangle 54"/>
          <p:cNvSpPr/>
          <p:nvPr/>
        </p:nvSpPr>
        <p:spPr>
          <a:xfrm>
            <a:off x="900949" y="12090647"/>
            <a:ext cx="4259180" cy="1164159"/>
          </a:xfrm>
          <a:prstGeom prst="roundRect">
            <a:avLst/>
          </a:prstGeom>
          <a:solidFill>
            <a:schemeClr val="accent3">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NASA Earth observations:</a:t>
            </a:r>
          </a:p>
          <a:p>
            <a:pPr algn="ctr"/>
            <a:endParaRPr lang="en-US" sz="3200" dirty="0"/>
          </a:p>
        </p:txBody>
      </p:sp>
      <p:sp>
        <p:nvSpPr>
          <p:cNvPr id="80" name="Rounded Rectangle 79"/>
          <p:cNvSpPr/>
          <p:nvPr/>
        </p:nvSpPr>
        <p:spPr>
          <a:xfrm>
            <a:off x="14979652" y="12988501"/>
            <a:ext cx="3037633" cy="3224034"/>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Effluent</a:t>
            </a:r>
          </a:p>
          <a:p>
            <a:pPr algn="ctr"/>
            <a:r>
              <a:rPr lang="en-US" sz="3200" b="1" dirty="0" smtClean="0"/>
              <a:t>impact</a:t>
            </a:r>
          </a:p>
          <a:p>
            <a:pPr algn="ctr"/>
            <a:r>
              <a:rPr lang="en-US" sz="3200" b="1" dirty="0" smtClean="0"/>
              <a:t>on local ecosystem and human health</a:t>
            </a:r>
            <a:endParaRPr lang="en-US" sz="3200" dirty="0"/>
          </a:p>
        </p:txBody>
      </p:sp>
      <p:sp>
        <p:nvSpPr>
          <p:cNvPr id="81" name="Rounded Rectangle 80"/>
          <p:cNvSpPr/>
          <p:nvPr/>
        </p:nvSpPr>
        <p:spPr>
          <a:xfrm>
            <a:off x="10585417" y="13448592"/>
            <a:ext cx="3611925" cy="2322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Spatiotemporal </a:t>
            </a:r>
          </a:p>
          <a:p>
            <a:pPr algn="ctr"/>
            <a:r>
              <a:rPr lang="en-US" sz="3200" b="1" dirty="0" smtClean="0"/>
              <a:t>Analysis of combined </a:t>
            </a:r>
          </a:p>
          <a:p>
            <a:pPr algn="ctr"/>
            <a:r>
              <a:rPr lang="en-US" sz="3200" b="1" dirty="0" smtClean="0"/>
              <a:t>datasets</a:t>
            </a:r>
          </a:p>
          <a:p>
            <a:pPr algn="ctr"/>
            <a:endParaRPr lang="en-US" sz="3200" dirty="0"/>
          </a:p>
        </p:txBody>
      </p:sp>
      <p:cxnSp>
        <p:nvCxnSpPr>
          <p:cNvPr id="98" name="Straight Arrow Connector 97"/>
          <p:cNvCxnSpPr>
            <a:stCxn id="43" idx="3"/>
            <a:endCxn id="81" idx="1"/>
          </p:cNvCxnSpPr>
          <p:nvPr/>
        </p:nvCxnSpPr>
        <p:spPr>
          <a:xfrm>
            <a:off x="9712078" y="13549384"/>
            <a:ext cx="873339" cy="1060209"/>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81" idx="3"/>
            <a:endCxn id="80" idx="1"/>
          </p:cNvCxnSpPr>
          <p:nvPr/>
        </p:nvCxnSpPr>
        <p:spPr>
          <a:xfrm flipV="1">
            <a:off x="14197342" y="14600518"/>
            <a:ext cx="782310" cy="9075"/>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9001732" y="16402474"/>
            <a:ext cx="7021538" cy="523220"/>
          </a:xfrm>
          <a:prstGeom prst="rect">
            <a:avLst/>
          </a:prstGeom>
          <a:noFill/>
        </p:spPr>
        <p:txBody>
          <a:bodyPr wrap="none" rtlCol="0">
            <a:spAutoFit/>
          </a:bodyPr>
          <a:lstStyle/>
          <a:p>
            <a:r>
              <a:rPr lang="en-US" sz="2800" b="1" dirty="0" smtClean="0"/>
              <a:t>Study Period: August 31 – November 20, 2015</a:t>
            </a:r>
            <a:endParaRPr lang="en-US" sz="2800" b="1" dirty="0"/>
          </a:p>
        </p:txBody>
      </p:sp>
      <p:sp>
        <p:nvSpPr>
          <p:cNvPr id="13" name="TextBox 12"/>
          <p:cNvSpPr txBox="1"/>
          <p:nvPr/>
        </p:nvSpPr>
        <p:spPr>
          <a:xfrm>
            <a:off x="914398" y="5593830"/>
            <a:ext cx="16533455" cy="6109365"/>
          </a:xfrm>
          <a:prstGeom prst="rect">
            <a:avLst/>
          </a:prstGeom>
          <a:noFill/>
        </p:spPr>
        <p:txBody>
          <a:bodyPr wrap="square" rtlCol="0">
            <a:spAutoFit/>
          </a:bodyPr>
          <a:lstStyle/>
          <a:p>
            <a:r>
              <a:rPr lang="en-US" sz="2800" dirty="0"/>
              <a:t>The Hyperion Water Reclamation Plant is one of the largest wastewater treatment plants in the western United States. Treated sewage is generally released at depths of approximately 60 m through 8.05 km outfall pipes into the deep coastal waters of the Santa Monica Bay. In times of repair and maintenance, services on the main outfall pipe are temporarily suspended and require the plant to divert treated sewage to a shorter 1.6 km pipe that extends into shallow coastal zones. These shallow zones make it possible for the buoyant freshwater plumes to reach the surface, potentially contaminating the local environment. This diversion event occurred September 21 to November 2, 2015, and this project plans to integrate previously obtained satellite images and ancillary data collected by other scientists . By combining remotely-sensed observations with GPS-equipped drogue surface drifters and </a:t>
            </a:r>
            <a:r>
              <a:rPr lang="en-US" sz="2800" i="1" dirty="0"/>
              <a:t>in situ</a:t>
            </a:r>
            <a:r>
              <a:rPr lang="en-US" sz="2800" dirty="0"/>
              <a:t> readings of temperature, salinity, dissolved oxygen, pH, conductivity, transmissivity, atmospheric aerosols, colored dissolved organic matter (CDOM), and chlorophyll-a florescence, an accurate assessment of the full impact and extent at which these effluent plumes affected the Los Angeles Basin is possible. The outcome of this study can aid in developing proper methods to avoid harmful outcomes during similar diversion events in the future. </a:t>
            </a:r>
          </a:p>
          <a:p>
            <a:r>
              <a:rPr lang="en-US" sz="2800" dirty="0"/>
              <a:t> This sentence is awkwardly placed. Consider incorporating it into the next sentence.</a:t>
            </a:r>
          </a:p>
          <a:p>
            <a:endParaRPr lang="en-US" sz="2700" dirty="0"/>
          </a:p>
        </p:txBody>
      </p:sp>
      <p:pic>
        <p:nvPicPr>
          <p:cNvPr id="59"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17577" t="7201" r="50562" b="29657"/>
          <a:stretch/>
        </p:blipFill>
        <p:spPr bwMode="auto">
          <a:xfrm>
            <a:off x="18531466" y="11531789"/>
            <a:ext cx="7769058" cy="48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Straight Connector 59"/>
          <p:cNvCxnSpPr/>
          <p:nvPr/>
        </p:nvCxnSpPr>
        <p:spPr>
          <a:xfrm flipV="1">
            <a:off x="21361071" y="14239017"/>
            <a:ext cx="1599410" cy="264573"/>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1284871" y="14503589"/>
            <a:ext cx="76200" cy="2286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1208671" y="14351189"/>
            <a:ext cx="152400" cy="1524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2621425" y="14285502"/>
            <a:ext cx="339056" cy="198134"/>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2923171" y="14126399"/>
            <a:ext cx="167640" cy="232410"/>
          </a:xfrm>
          <a:custGeom>
            <a:avLst/>
            <a:gdLst>
              <a:gd name="connsiteX0" fmla="*/ 0 w 167640"/>
              <a:gd name="connsiteY0" fmla="*/ 19050 h 232410"/>
              <a:gd name="connsiteX1" fmla="*/ 95250 w 167640"/>
              <a:gd name="connsiteY1" fmla="*/ 232410 h 232410"/>
              <a:gd name="connsiteX2" fmla="*/ 167640 w 167640"/>
              <a:gd name="connsiteY2" fmla="*/ 213360 h 232410"/>
              <a:gd name="connsiteX3" fmla="*/ 106680 w 167640"/>
              <a:gd name="connsiteY3" fmla="*/ 0 h 232410"/>
              <a:gd name="connsiteX4" fmla="*/ 0 w 167640"/>
              <a:gd name="connsiteY4" fmla="*/ 19050 h 23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232410">
                <a:moveTo>
                  <a:pt x="0" y="19050"/>
                </a:moveTo>
                <a:lnTo>
                  <a:pt x="95250" y="232410"/>
                </a:lnTo>
                <a:lnTo>
                  <a:pt x="167640" y="213360"/>
                </a:lnTo>
                <a:lnTo>
                  <a:pt x="106680" y="0"/>
                </a:lnTo>
                <a:lnTo>
                  <a:pt x="0" y="19050"/>
                </a:lnTo>
                <a:close/>
              </a:path>
            </a:pathLst>
          </a:cu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66" name="TextBox 65"/>
          <p:cNvSpPr txBox="1"/>
          <p:nvPr/>
        </p:nvSpPr>
        <p:spPr>
          <a:xfrm>
            <a:off x="22923171" y="14007514"/>
            <a:ext cx="1814954" cy="1200329"/>
          </a:xfrm>
          <a:prstGeom prst="rect">
            <a:avLst/>
          </a:prstGeom>
          <a:noFill/>
        </p:spPr>
        <p:txBody>
          <a:bodyPr wrap="square" rtlCol="0">
            <a:spAutoFit/>
          </a:bodyPr>
          <a:lstStyle/>
          <a:p>
            <a:pPr algn="ctr"/>
            <a:r>
              <a:rPr lang="en-US" sz="2400" b="1" dirty="0" smtClean="0">
                <a:ln w="3175">
                  <a:noFill/>
                </a:ln>
                <a:solidFill>
                  <a:srgbClr val="000000"/>
                </a:solidFill>
                <a:latin typeface="Garamond" panose="02020404030301010803" pitchFamily="18" charset="0"/>
              </a:rPr>
              <a:t>Hyperion </a:t>
            </a:r>
          </a:p>
          <a:p>
            <a:pPr algn="ctr"/>
            <a:r>
              <a:rPr lang="en-US" sz="2400" b="1" dirty="0" smtClean="0">
                <a:ln w="3175">
                  <a:noFill/>
                </a:ln>
                <a:solidFill>
                  <a:srgbClr val="000000"/>
                </a:solidFill>
                <a:latin typeface="Garamond" panose="02020404030301010803" pitchFamily="18" charset="0"/>
              </a:rPr>
              <a:t>Treatment</a:t>
            </a:r>
          </a:p>
          <a:p>
            <a:pPr algn="ctr"/>
            <a:r>
              <a:rPr lang="en-US" sz="2400" b="1" dirty="0" smtClean="0">
                <a:ln w="3175">
                  <a:noFill/>
                </a:ln>
                <a:solidFill>
                  <a:srgbClr val="000000"/>
                </a:solidFill>
                <a:latin typeface="Garamond" panose="02020404030301010803" pitchFamily="18" charset="0"/>
              </a:rPr>
              <a:t>Plant</a:t>
            </a:r>
            <a:endParaRPr lang="en-US" sz="2400" b="1" dirty="0">
              <a:ln w="3175">
                <a:noFill/>
              </a:ln>
              <a:solidFill>
                <a:srgbClr val="000000"/>
              </a:solidFill>
              <a:latin typeface="Garamond" panose="02020404030301010803" pitchFamily="18" charset="0"/>
            </a:endParaRPr>
          </a:p>
        </p:txBody>
      </p:sp>
      <p:sp>
        <p:nvSpPr>
          <p:cNvPr id="68" name="Freeform 67"/>
          <p:cNvSpPr/>
          <p:nvPr/>
        </p:nvSpPr>
        <p:spPr>
          <a:xfrm>
            <a:off x="22803983" y="13627909"/>
            <a:ext cx="838200" cy="444500"/>
          </a:xfrm>
          <a:custGeom>
            <a:avLst/>
            <a:gdLst>
              <a:gd name="connsiteX0" fmla="*/ 0 w 838200"/>
              <a:gd name="connsiteY0" fmla="*/ 50800 h 444500"/>
              <a:gd name="connsiteX1" fmla="*/ 165100 w 838200"/>
              <a:gd name="connsiteY1" fmla="*/ 444500 h 444500"/>
              <a:gd name="connsiteX2" fmla="*/ 838200 w 838200"/>
              <a:gd name="connsiteY2" fmla="*/ 431800 h 444500"/>
              <a:gd name="connsiteX3" fmla="*/ 749300 w 838200"/>
              <a:gd name="connsiteY3" fmla="*/ 0 h 444500"/>
              <a:gd name="connsiteX4" fmla="*/ 0 w 838200"/>
              <a:gd name="connsiteY4" fmla="*/ 5080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444500">
                <a:moveTo>
                  <a:pt x="0" y="50800"/>
                </a:moveTo>
                <a:lnTo>
                  <a:pt x="165100" y="444500"/>
                </a:lnTo>
                <a:lnTo>
                  <a:pt x="838200" y="431800"/>
                </a:lnTo>
                <a:lnTo>
                  <a:pt x="749300" y="0"/>
                </a:lnTo>
                <a:lnTo>
                  <a:pt x="0" y="5080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2905689" y="13663070"/>
            <a:ext cx="695857" cy="369332"/>
          </a:xfrm>
          <a:prstGeom prst="rect">
            <a:avLst/>
          </a:prstGeom>
          <a:noFill/>
        </p:spPr>
        <p:txBody>
          <a:bodyPr wrap="square" rtlCol="0">
            <a:spAutoFit/>
          </a:bodyPr>
          <a:lstStyle/>
          <a:p>
            <a:r>
              <a:rPr lang="en-US" sz="1800" b="1" dirty="0" smtClean="0">
                <a:solidFill>
                  <a:srgbClr val="000000"/>
                </a:solidFill>
                <a:latin typeface="Garamond" panose="02020404030301010803" pitchFamily="18" charset="0"/>
              </a:rPr>
              <a:t>LAX</a:t>
            </a:r>
            <a:endParaRPr lang="en-US" sz="1800" b="1" dirty="0">
              <a:solidFill>
                <a:srgbClr val="000000"/>
              </a:solidFill>
              <a:latin typeface="Garamond" panose="02020404030301010803" pitchFamily="18" charset="0"/>
            </a:endParaRPr>
          </a:p>
        </p:txBody>
      </p:sp>
      <p:sp>
        <p:nvSpPr>
          <p:cNvPr id="71" name="TextBox 70"/>
          <p:cNvSpPr txBox="1"/>
          <p:nvPr/>
        </p:nvSpPr>
        <p:spPr>
          <a:xfrm>
            <a:off x="18675512" y="13499038"/>
            <a:ext cx="3092777" cy="954107"/>
          </a:xfrm>
          <a:prstGeom prst="rect">
            <a:avLst/>
          </a:prstGeom>
          <a:noFill/>
        </p:spPr>
        <p:txBody>
          <a:bodyPr wrap="square" rtlCol="0">
            <a:spAutoFit/>
          </a:bodyPr>
          <a:lstStyle/>
          <a:p>
            <a:pPr algn="ctr"/>
            <a:r>
              <a:rPr lang="en-US" sz="2800" b="1" i="1" dirty="0" smtClean="0">
                <a:solidFill>
                  <a:schemeClr val="bg1"/>
                </a:solidFill>
                <a:latin typeface="Garamond" panose="02020404030301010803" pitchFamily="18" charset="0"/>
              </a:rPr>
              <a:t>Santa Monica </a:t>
            </a:r>
          </a:p>
          <a:p>
            <a:pPr algn="ctr"/>
            <a:r>
              <a:rPr lang="en-US" sz="2800" b="1" i="1" dirty="0" smtClean="0">
                <a:solidFill>
                  <a:schemeClr val="bg1"/>
                </a:solidFill>
                <a:latin typeface="Garamond" panose="02020404030301010803" pitchFamily="18" charset="0"/>
              </a:rPr>
              <a:t>Bay</a:t>
            </a:r>
            <a:endParaRPr lang="en-US" sz="2800" b="1" i="1" dirty="0">
              <a:solidFill>
                <a:schemeClr val="bg1"/>
              </a:solidFill>
              <a:latin typeface="Garamond" panose="02020404030301010803" pitchFamily="18" charset="0"/>
            </a:endParaRPr>
          </a:p>
        </p:txBody>
      </p:sp>
      <p:cxnSp>
        <p:nvCxnSpPr>
          <p:cNvPr id="38" name="Straight Connector 37"/>
          <p:cNvCxnSpPr/>
          <p:nvPr/>
        </p:nvCxnSpPr>
        <p:spPr>
          <a:xfrm>
            <a:off x="23098019" y="14230827"/>
            <a:ext cx="111980" cy="8190"/>
          </a:xfrm>
          <a:prstGeom prst="line">
            <a:avLst/>
          </a:prstGeom>
          <a:ln w="28575" cap="flat">
            <a:solidFill>
              <a:srgbClr val="000000"/>
            </a:solidFill>
            <a:head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600" t="20997" r="37958" b="22942"/>
          <a:stretch/>
        </p:blipFill>
        <p:spPr>
          <a:xfrm>
            <a:off x="854037" y="29757650"/>
            <a:ext cx="5435444" cy="4197838"/>
          </a:xfrm>
          <a:prstGeom prst="rect">
            <a:avLst/>
          </a:prstGeom>
        </p:spPr>
      </p:pic>
      <p:sp>
        <p:nvSpPr>
          <p:cNvPr id="99" name="Rounded Rectangle 98"/>
          <p:cNvSpPr/>
          <p:nvPr/>
        </p:nvSpPr>
        <p:spPr>
          <a:xfrm>
            <a:off x="900949" y="14776685"/>
            <a:ext cx="4069659" cy="780100"/>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Terra ASTER</a:t>
            </a:r>
          </a:p>
        </p:txBody>
      </p:sp>
      <p:pic>
        <p:nvPicPr>
          <p:cNvPr id="1026" name="Picture 2" descr="http://landsat.gsfc.nasa.gov/wp-content/uploads/2013/01/ldcm_2012_C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1856" flipH="1">
            <a:off x="20567135" y="17504411"/>
            <a:ext cx="4004181" cy="2252352"/>
          </a:xfrm>
          <a:prstGeom prst="rect">
            <a:avLst/>
          </a:prstGeom>
          <a:noFill/>
          <a:extLst>
            <a:ext uri="{909E8E84-426E-40DD-AFC4-6F175D3DCCD1}">
              <a14:hiddenFill xmlns:a14="http://schemas.microsoft.com/office/drawing/2010/main">
                <a:solidFill>
                  <a:srgbClr val="FFFFFF"/>
                </a:solidFill>
              </a14:hiddenFill>
            </a:ext>
          </a:extLst>
        </p:spPr>
      </p:pic>
      <p:sp>
        <p:nvSpPr>
          <p:cNvPr id="101" name="Rounded Rectangle 100"/>
          <p:cNvSpPr/>
          <p:nvPr/>
        </p:nvSpPr>
        <p:spPr>
          <a:xfrm>
            <a:off x="1043682" y="16948466"/>
            <a:ext cx="3974899" cy="1070959"/>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JPL, Hyperspectral Instrument</a:t>
            </a:r>
          </a:p>
        </p:txBody>
      </p:sp>
      <p:sp>
        <p:nvSpPr>
          <p:cNvPr id="124" name="Rounded Rectangle 123"/>
          <p:cNvSpPr/>
          <p:nvPr/>
        </p:nvSpPr>
        <p:spPr>
          <a:xfrm>
            <a:off x="1043681" y="19580852"/>
            <a:ext cx="3974899" cy="61839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HWRP, CTD</a:t>
            </a:r>
          </a:p>
        </p:txBody>
      </p:sp>
      <p:sp>
        <p:nvSpPr>
          <p:cNvPr id="125" name="Rounded Rectangle 124"/>
          <p:cNvSpPr/>
          <p:nvPr/>
        </p:nvSpPr>
        <p:spPr>
          <a:xfrm>
            <a:off x="9819219" y="19020906"/>
            <a:ext cx="3220620" cy="616361"/>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HWRP, YSI</a:t>
            </a:r>
          </a:p>
        </p:txBody>
      </p:sp>
      <p:sp>
        <p:nvSpPr>
          <p:cNvPr id="126" name="Rounded Rectangle 125"/>
          <p:cNvSpPr/>
          <p:nvPr/>
        </p:nvSpPr>
        <p:spPr>
          <a:xfrm>
            <a:off x="9732719" y="17514456"/>
            <a:ext cx="3244144" cy="104090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UCSB, Surface drifters</a:t>
            </a:r>
          </a:p>
        </p:txBody>
      </p:sp>
      <p:sp>
        <p:nvSpPr>
          <p:cNvPr id="127" name="Rounded Rectangle 126"/>
          <p:cNvSpPr/>
          <p:nvPr/>
        </p:nvSpPr>
        <p:spPr>
          <a:xfrm>
            <a:off x="1092712" y="18357251"/>
            <a:ext cx="3974899" cy="61839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USC, Phytoplankton</a:t>
            </a:r>
          </a:p>
        </p:txBody>
      </p:sp>
      <p:cxnSp>
        <p:nvCxnSpPr>
          <p:cNvPr id="122" name="Straight Arrow Connector 121"/>
          <p:cNvCxnSpPr>
            <a:stCxn id="99" idx="3"/>
            <a:endCxn id="44" idx="1"/>
          </p:cNvCxnSpPr>
          <p:nvPr/>
        </p:nvCxnSpPr>
        <p:spPr>
          <a:xfrm flipV="1">
            <a:off x="4970608" y="15146861"/>
            <a:ext cx="917277" cy="19874"/>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39" idx="3"/>
            <a:endCxn id="43" idx="1"/>
          </p:cNvCxnSpPr>
          <p:nvPr/>
        </p:nvCxnSpPr>
        <p:spPr>
          <a:xfrm flipV="1">
            <a:off x="4970608" y="13549384"/>
            <a:ext cx="939490" cy="440527"/>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39" idx="3"/>
          </p:cNvCxnSpPr>
          <p:nvPr/>
        </p:nvCxnSpPr>
        <p:spPr>
          <a:xfrm>
            <a:off x="4970608" y="13988883"/>
            <a:ext cx="914400" cy="914400"/>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44" idx="3"/>
            <a:endCxn id="81" idx="1"/>
          </p:cNvCxnSpPr>
          <p:nvPr/>
        </p:nvCxnSpPr>
        <p:spPr>
          <a:xfrm flipV="1">
            <a:off x="9689864" y="14609593"/>
            <a:ext cx="895553" cy="53726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5757820" y="16854133"/>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err="1" smtClean="0"/>
              <a:t>Chl</a:t>
            </a:r>
            <a:r>
              <a:rPr lang="en-US" sz="3200" dirty="0" smtClean="0"/>
              <a:t>-a. CDOM, CTD, Atmospheric aerosols</a:t>
            </a:r>
            <a:endParaRPr lang="en-US" sz="3200" dirty="0"/>
          </a:p>
        </p:txBody>
      </p:sp>
      <p:sp>
        <p:nvSpPr>
          <p:cNvPr id="144" name="Rounded Rectangle 143"/>
          <p:cNvSpPr/>
          <p:nvPr/>
        </p:nvSpPr>
        <p:spPr>
          <a:xfrm>
            <a:off x="5710748" y="19248474"/>
            <a:ext cx="3862684"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Conductivity, temperature, depth</a:t>
            </a:r>
            <a:endParaRPr lang="en-US" sz="3200" dirty="0"/>
          </a:p>
        </p:txBody>
      </p:sp>
      <p:sp>
        <p:nvSpPr>
          <p:cNvPr id="146" name="Rounded Rectangle 145"/>
          <p:cNvSpPr/>
          <p:nvPr/>
        </p:nvSpPr>
        <p:spPr>
          <a:xfrm>
            <a:off x="13548548" y="18555506"/>
            <a:ext cx="3801979" cy="1534397"/>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pH, DO, salinity, TDS, optical brightness</a:t>
            </a:r>
            <a:endParaRPr lang="en-US" sz="3200" dirty="0"/>
          </a:p>
        </p:txBody>
      </p:sp>
      <p:sp>
        <p:nvSpPr>
          <p:cNvPr id="147" name="Rounded Rectangle 146"/>
          <p:cNvSpPr/>
          <p:nvPr/>
        </p:nvSpPr>
        <p:spPr>
          <a:xfrm>
            <a:off x="13515148" y="17300790"/>
            <a:ext cx="3801979" cy="1073816"/>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Local current direction</a:t>
            </a:r>
            <a:endParaRPr lang="en-US" sz="3200" dirty="0"/>
          </a:p>
        </p:txBody>
      </p:sp>
      <p:sp>
        <p:nvSpPr>
          <p:cNvPr id="148" name="Rounded Rectangle 147"/>
          <p:cNvSpPr/>
          <p:nvPr/>
        </p:nvSpPr>
        <p:spPr>
          <a:xfrm>
            <a:off x="5710747" y="18301506"/>
            <a:ext cx="3801979" cy="769818"/>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Harmful algal </a:t>
            </a:r>
            <a:r>
              <a:rPr lang="en-US" sz="3200" dirty="0"/>
              <a:t>b</a:t>
            </a:r>
            <a:r>
              <a:rPr lang="en-US" sz="3200" dirty="0" smtClean="0"/>
              <a:t>looms</a:t>
            </a:r>
            <a:endParaRPr lang="en-US" sz="3200" dirty="0"/>
          </a:p>
        </p:txBody>
      </p:sp>
      <p:cxnSp>
        <p:nvCxnSpPr>
          <p:cNvPr id="151" name="Straight Arrow Connector 150"/>
          <p:cNvCxnSpPr>
            <a:stCxn id="101" idx="3"/>
            <a:endCxn id="142" idx="1"/>
          </p:cNvCxnSpPr>
          <p:nvPr/>
        </p:nvCxnSpPr>
        <p:spPr>
          <a:xfrm flipV="1">
            <a:off x="5018581" y="17477866"/>
            <a:ext cx="739239" cy="6080"/>
          </a:xfrm>
          <a:prstGeom prst="straightConnector1">
            <a:avLst/>
          </a:prstGeom>
          <a:ln w="5715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p:cNvCxnSpPr>
            <a:stCxn id="124" idx="3"/>
            <a:endCxn id="144" idx="1"/>
          </p:cNvCxnSpPr>
          <p:nvPr/>
        </p:nvCxnSpPr>
        <p:spPr>
          <a:xfrm flipV="1">
            <a:off x="5018580" y="19872207"/>
            <a:ext cx="692168" cy="1784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25" idx="3"/>
            <a:endCxn id="146" idx="1"/>
          </p:cNvCxnSpPr>
          <p:nvPr/>
        </p:nvCxnSpPr>
        <p:spPr>
          <a:xfrm flipV="1">
            <a:off x="13039839" y="19322705"/>
            <a:ext cx="508709" cy="638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endCxn id="147" idx="1"/>
          </p:cNvCxnSpPr>
          <p:nvPr/>
        </p:nvCxnSpPr>
        <p:spPr>
          <a:xfrm>
            <a:off x="13039839" y="17828009"/>
            <a:ext cx="475309" cy="9689"/>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a:stCxn id="127" idx="3"/>
            <a:endCxn id="148" idx="1"/>
          </p:cNvCxnSpPr>
          <p:nvPr/>
        </p:nvCxnSpPr>
        <p:spPr>
          <a:xfrm>
            <a:off x="5067611" y="18666448"/>
            <a:ext cx="643136" cy="19967"/>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p:cNvCxnSpPr>
            <a:endCxn id="81" idx="2"/>
          </p:cNvCxnSpPr>
          <p:nvPr/>
        </p:nvCxnSpPr>
        <p:spPr>
          <a:xfrm flipV="1">
            <a:off x="12374536" y="15770593"/>
            <a:ext cx="16844" cy="930127"/>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72" name="Picture 10" descr="http://www.conservationsolutions.org/images1/3happen/greenevent2010/Sanitation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113" y="30014929"/>
            <a:ext cx="4413487" cy="34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2408</TotalTime>
  <Words>497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186</cp:revision>
  <dcterms:created xsi:type="dcterms:W3CDTF">2015-06-02T14:58:58Z</dcterms:created>
  <dcterms:modified xsi:type="dcterms:W3CDTF">2016-03-03T20:35:44Z</dcterms:modified>
</cp:coreProperties>
</file>