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5" r:id="rId2"/>
    <p:sldId id="299" r:id="rId3"/>
    <p:sldId id="286" r:id="rId4"/>
    <p:sldId id="287" r:id="rId5"/>
    <p:sldId id="288" r:id="rId6"/>
    <p:sldId id="291" r:id="rId7"/>
    <p:sldId id="297" r:id="rId8"/>
    <p:sldId id="289" r:id="rId9"/>
    <p:sldId id="295" r:id="rId10"/>
    <p:sldId id="296" r:id="rId11"/>
    <p:sldId id="292" r:id="rId12"/>
    <p:sldId id="293" r:id="rId13"/>
    <p:sldId id="294"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0" clrIdx="0">
    <p:extLst/>
  </p:cmAuthor>
  <p:cmAuthor id="2" name="Fenn, Teresa E. (LARC-E3)[SSAI DEVELOP]" initials="FTE(D" lastIdx="4" clrIdx="1">
    <p:extLst/>
  </p:cmAuthor>
  <p:cmAuthor id="3" name="Emma Baghel" initials="E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1A"/>
    <a:srgbClr val="DC7D0A"/>
    <a:srgbClr val="DE8E30"/>
    <a:srgbClr val="333333"/>
    <a:srgbClr val="FFFF66"/>
    <a:srgbClr val="FFFF99"/>
    <a:srgbClr val="E9A149"/>
    <a:srgbClr val="FFFFFF"/>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3" autoAdjust="0"/>
    <p:restoredTop sz="83084" autoAdjust="0"/>
  </p:normalViewPr>
  <p:slideViewPr>
    <p:cSldViewPr snapToGrid="0">
      <p:cViewPr>
        <p:scale>
          <a:sx n="116" d="100"/>
          <a:sy n="116" d="100"/>
        </p:scale>
        <p:origin x="-552" y="-72"/>
      </p:cViewPr>
      <p:guideLst>
        <p:guide orient="horz" pos="2160"/>
        <p:guide pos="2880"/>
      </p:guideLst>
    </p:cSldViewPr>
  </p:slideViewPr>
  <p:notesTextViewPr>
    <p:cViewPr>
      <p:scale>
        <a:sx n="100" d="100"/>
        <a:sy n="100" d="100"/>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4T12:09:28.601" idx="1">
    <p:pos x="4621" y="575"/>
    <p:text>The scalebar and north arrow should be attached to the map so that if the map is resized or rotated, the scale bar and nort arrow will adjust accordingly.</p:text>
    <p:extLst>
      <p:ext uri="{C676402C-5697-4E1C-873F-D02D1690AC5C}">
        <p15:threadingInfo xmlns:p15="http://schemas.microsoft.com/office/powerpoint/2012/main" timeZoneBias="300"/>
      </p:ext>
    </p:extLst>
  </p:cm>
  <p:cm authorId="3" dt="2016-03-09T15:16:12.668" idx="1">
    <p:pos x="389" y="2325"/>
    <p:text>are these blurry for a reason?
great page though (after making the changes Teresa stated), i like this!</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6-03-09T15:17:01.711" idx="2">
    <p:pos x="2755" y="580"/>
    <p:text>simply cropped this edge a smidge to match the image below. you can take it or leave it.</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6-03-04T13:38:04.467" idx="4">
    <p:pos x="5339" y="4026"/>
    <p:text>Images taken from DEVELOPedia do not need to be cited.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292598-BEFA-48A4-A8AA-3348EA8B47B3}" type="datetimeFigureOut">
              <a:rPr lang="en-US" smtClean="0"/>
              <a:t>3/9/2016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B8EEF-7AB8-4301-804C-B67E3BB80542}" type="slidenum">
              <a:rPr lang="en-US" smtClean="0"/>
              <a:t>‹#›</a:t>
            </a:fld>
            <a:endParaRPr lang="en-US"/>
          </a:p>
        </p:txBody>
      </p:sp>
    </p:spTree>
    <p:extLst>
      <p:ext uri="{BB962C8B-B14F-4D97-AF65-F5344CB8AC3E}">
        <p14:creationId xmlns:p14="http://schemas.microsoft.com/office/powerpoint/2010/main" val="715327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Thank you for attending our presentation today.</a:t>
            </a:r>
          </a:p>
          <a:p>
            <a:endParaRPr lang="en-US" dirty="0"/>
          </a:p>
          <a:p>
            <a:r>
              <a:rPr lang="en-US" dirty="0" smtClean="0"/>
              <a:t>My</a:t>
            </a:r>
            <a:r>
              <a:rPr lang="en-US" baseline="0" dirty="0" smtClean="0"/>
              <a:t> name is Kyle Peterson, and I’m the Project Lead on the Indonesia Agriculture project. I have a B.S. in Geographical Sciences from University of Missouri</a:t>
            </a:r>
          </a:p>
          <a:p>
            <a:r>
              <a:rPr lang="en-US" baseline="0" dirty="0" smtClean="0"/>
              <a:t>Hi, my name is Michael Riedman, I have a Master’s in GIS from University of Maryland, Baltimore County, and a B.S. in Environmental Science from University of Maryland, College Park</a:t>
            </a:r>
          </a:p>
          <a:p>
            <a:r>
              <a:rPr lang="en-US" baseline="0" dirty="0" smtClean="0"/>
              <a:t>Hi, my name is Abby Childs, I have a Masters in International Affairs from Columbia University’s School of International and Public Affairs and a B.A. in Environmental Studies from Bates College.</a:t>
            </a:r>
          </a:p>
          <a:p>
            <a:endParaRPr lang="en-US" baseline="0" dirty="0" smtClean="0"/>
          </a:p>
          <a:p>
            <a:r>
              <a:rPr lang="en-US" baseline="0" dirty="0" smtClean="0"/>
              <a:t>Our project couples NASA earth observations with in situ data to predict locations of current palm oil production and model a risk map for future expansion of palm oil plantations in Central Kalimantan, Indonesia.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97475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training</a:t>
            </a:r>
            <a:r>
              <a:rPr lang="en-US" baseline="0" dirty="0" smtClean="0"/>
              <a:t> data to actual data</a:t>
            </a:r>
          </a:p>
          <a:p>
            <a:r>
              <a:rPr lang="en-US" baseline="0" dirty="0" smtClean="0"/>
              <a:t>Use image classification in ENVI to check against our results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3455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issues, resolution issues.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403722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work can expand on our project and extrapolate our findings to the entire island of Kalimantan, Indonesia. By using our results to model current locations of palm oil plantations in Kalimantan, WWF and other NGOs can better target their resources over a wider range, thus curbing deforestation of conserved areas and reducing biodiversity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236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acknowledge both Dr. </a:t>
            </a:r>
            <a:r>
              <a:rPr lang="en-US" dirty="0" err="1" smtClean="0"/>
              <a:t>Naikoa</a:t>
            </a:r>
            <a:r>
              <a:rPr lang="en-US" dirty="0" smtClean="0"/>
              <a:t> Aguilar-</a:t>
            </a:r>
            <a:r>
              <a:rPr lang="en-US" dirty="0" err="1" smtClean="0"/>
              <a:t>Amuchastegui</a:t>
            </a:r>
            <a:r>
              <a:rPr lang="en-US" baseline="0" dirty="0" smtClean="0"/>
              <a:t> and </a:t>
            </a:r>
            <a:r>
              <a:rPr lang="en-US" baseline="0" dirty="0" err="1" smtClean="0"/>
              <a:t>Aakash</a:t>
            </a:r>
            <a:r>
              <a:rPr lang="en-US" baseline="0" dirty="0" smtClean="0"/>
              <a:t> </a:t>
            </a:r>
            <a:r>
              <a:rPr lang="en-US" baseline="0" dirty="0" err="1" smtClean="0"/>
              <a:t>Ahamed</a:t>
            </a:r>
            <a:r>
              <a:rPr lang="en-US" baseline="0" dirty="0" smtClean="0"/>
              <a:t> for their advice and guidance over the course of this project.</a:t>
            </a:r>
          </a:p>
          <a:p>
            <a:endParaRPr lang="en-US" baseline="0" dirty="0" smtClean="0"/>
          </a:p>
          <a:p>
            <a:r>
              <a:rPr lang="en-US" baseline="0" dirty="0" smtClean="0"/>
              <a:t>We would also like to thank World Wildlife Fund for partnering with NASA DEVELOP to bring this project to life and for advising us throughout the project.</a:t>
            </a:r>
          </a:p>
          <a:p>
            <a:endParaRPr lang="en-US" baseline="0" dirty="0" smtClean="0"/>
          </a:p>
          <a:p>
            <a:r>
              <a:rPr lang="en-US" baseline="0" dirty="0" smtClean="0"/>
              <a:t>Lastly, we would like to thank Sean McCartney at DEVELOP his help and guidance throughout the course of this project.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7239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Located in Southeast Asia, on the island of Borneo, the third largest island in the world, Central Kalimantan is a remote province that is home to natural rainforests, peatlands, and many endangered species, such as Sumatran tigers, orangutans, pygmy elephants, and Sumatran rhinoceros.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a:t>
            </a:r>
            <a:r>
              <a:rPr lang="en-US" baseline="0" dirty="0" smtClean="0"/>
              <a:t> Kalimantan has been marked as a region for the government-backed expansion of palm oil due to its underdevelopment and availability of large plots of land that can be converted into palm oil plantations.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Currently, most plantations are located near waterways since water systems offer access to plantations in the most remote regions of the province where roads do no exist.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existing in Central Kalimantan are areas that have been designated by the government of Indonesia as land to be protected; these protected areas are on rainforest, peatlands, and areas that contain endangered species.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0775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project had a 16 year study period from January 2000 – January 2016. </a:t>
            </a:r>
          </a:p>
          <a:p>
            <a:endParaRPr lang="en-US" baseline="0" dirty="0" smtClean="0"/>
          </a:p>
          <a:p>
            <a:r>
              <a:rPr lang="en-US" baseline="0" dirty="0" smtClean="0"/>
              <a:t>*CLICK</a:t>
            </a:r>
          </a:p>
          <a:p>
            <a:r>
              <a:rPr lang="en-US" baseline="0" dirty="0" smtClean="0"/>
              <a:t>This image shows areas of forest loss in Central Kalimantan between 2000-2014, collected over 14 years using Landsat imagery</a:t>
            </a:r>
          </a:p>
          <a:p>
            <a:endParaRPr lang="en-US" baseline="0" dirty="0" smtClean="0"/>
          </a:p>
          <a:p>
            <a:r>
              <a:rPr lang="en-US" baseline="0" dirty="0" smtClean="0"/>
              <a:t>There was considerable forest loss in this region over that 14 year period, particularly in the southwest portion of the province. Most of this loss is estimated to have come from the increase in palm oil plantations- palm oil plantations in Central Kalimantan have increase by 120,000 – 140,000 hectares per year since 2000.</a:t>
            </a:r>
          </a:p>
          <a:p>
            <a:endParaRPr lang="en-US" baseline="0" dirty="0" smtClean="0"/>
          </a:p>
          <a:p>
            <a:endParaRPr lang="en-US" baseline="0" dirty="0" smtClean="0"/>
          </a:p>
          <a:p>
            <a:r>
              <a:rPr lang="en-US" baseline="0"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Yayu</a:t>
            </a:r>
            <a:r>
              <a:rPr lang="en-US" baseline="0" dirty="0" smtClean="0"/>
              <a:t> </a:t>
            </a:r>
            <a:r>
              <a:rPr lang="en-US" baseline="0" dirty="0" err="1" smtClean="0"/>
              <a:t>Ramdhani</a:t>
            </a:r>
            <a:r>
              <a:rPr lang="en-US" baseline="0" dirty="0" smtClean="0"/>
              <a:t> and R. Kiki </a:t>
            </a:r>
            <a:r>
              <a:rPr lang="en-US" baseline="0" dirty="0" err="1" smtClean="0"/>
              <a:t>Taufik</a:t>
            </a:r>
            <a:r>
              <a:rPr lang="en-US" baseline="0" dirty="0" smtClean="0"/>
              <a:t>, Land Suitability Analysis for Sustainable Oil-palm Plantations in Kalimantan using Fuzzy Weighted Linear Combination on Multi Criteria- Spatial Decision Support System </a:t>
            </a:r>
          </a:p>
          <a:p>
            <a:endParaRPr lang="en-US" dirty="0" smtClean="0"/>
          </a:p>
          <a:p>
            <a:r>
              <a:rPr lang="en-US" b="0" dirty="0" smtClean="0"/>
              <a:t>Hansen/UMD/Google/USGS/NASA</a:t>
            </a:r>
            <a:r>
              <a:rPr lang="en-US" b="1" dirty="0" smtClean="0"/>
              <a:t> -&gt;</a:t>
            </a:r>
            <a:r>
              <a:rPr lang="en-US" dirty="0" smtClean="0"/>
              <a:t>Forest loss</a:t>
            </a:r>
            <a:r>
              <a:rPr lang="en-US" baseline="0" dirty="0" smtClean="0"/>
              <a:t> data: </a:t>
            </a:r>
            <a:r>
              <a:rPr lang="en-US" dirty="0" smtClean="0"/>
              <a:t>http://earthenginepartners.appspot.com/science-2013-global-forest/download_v1.2.html</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3147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two primary objectives in this project</a:t>
            </a:r>
          </a:p>
          <a:p>
            <a:endParaRPr lang="en-US" baseline="0" dirty="0" smtClean="0"/>
          </a:p>
          <a:p>
            <a:pPr marL="228600" indent="-228600">
              <a:buAutoNum type="arabicPeriod"/>
            </a:pPr>
            <a:r>
              <a:rPr lang="en-US" baseline="0" dirty="0" smtClean="0"/>
              <a:t>The first objective was to create a model that identifies the location of current palm oil plantations in Central Kalimantan, based on in situ data provided by WWF and data obtained from NASA satellites.</a:t>
            </a:r>
          </a:p>
          <a:p>
            <a:pPr marL="0" indent="0">
              <a:buNone/>
            </a:pPr>
            <a:r>
              <a:rPr lang="en-US" baseline="0" dirty="0" smtClean="0"/>
              <a:t>*CLICK</a:t>
            </a:r>
          </a:p>
          <a:p>
            <a:pPr marL="0" indent="0">
              <a:buNone/>
            </a:pPr>
            <a:endParaRPr lang="en-US" baseline="0" dirty="0" smtClean="0"/>
          </a:p>
          <a:p>
            <a:pPr marL="0" indent="0">
              <a:buFont typeface="+mj-lt"/>
              <a:buNone/>
            </a:pPr>
            <a:r>
              <a:rPr lang="en-US" baseline="0" dirty="0" smtClean="0"/>
              <a:t>2. The second objective was to create a risk assessment map of potential future palm oil plantations based on the output of palm oil plantations from the first objective</a:t>
            </a:r>
          </a:p>
          <a:p>
            <a:pPr marL="0" indent="0">
              <a:buNone/>
            </a:pPr>
            <a:endParaRPr lang="en-US" baseline="0" dirty="0" smtClean="0"/>
          </a:p>
          <a:p>
            <a:pPr marL="0" indent="0">
              <a:buNone/>
            </a:pPr>
            <a:r>
              <a:rPr lang="en-US" baseline="0" dirty="0" smtClean="0"/>
              <a:t>Both objectives used </a:t>
            </a:r>
            <a:r>
              <a:rPr lang="en-US" baseline="0" dirty="0" err="1" smtClean="0"/>
              <a:t>Maxent</a:t>
            </a:r>
            <a:r>
              <a:rPr lang="en-US" baseline="0" dirty="0" smtClean="0"/>
              <a:t> to model the presence of palm oil plantations in Central Kalimantan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indent="0">
              <a:buNone/>
            </a:pPr>
            <a:endParaRPr lang="en-US" baseline="0" dirty="0" smtClean="0"/>
          </a:p>
          <a:p>
            <a:pPr marL="0" indent="0">
              <a:buNone/>
            </a:pPr>
            <a:r>
              <a:rPr lang="en-US" baseline="0" dirty="0" smtClean="0"/>
              <a:t>Both outcomes will be used by WWF to combat deforestation in the province and protect rainforest, peatlands, and biodiversity.</a:t>
            </a:r>
          </a:p>
          <a:p>
            <a:pPr marL="0" indent="0">
              <a:buNone/>
            </a:pPr>
            <a:endParaRPr lang="en-US" baseline="0" dirty="0" smtClean="0"/>
          </a:p>
          <a:p>
            <a:pPr marL="0" indent="0">
              <a:buNone/>
            </a:pPr>
            <a:r>
              <a:rPr lang="en-US" baseline="0" dirty="0" smtClean="0"/>
              <a:t>*CLICK</a:t>
            </a:r>
          </a:p>
          <a:p>
            <a:pPr marL="0" indent="0">
              <a:buNone/>
            </a:pPr>
            <a:r>
              <a:rPr lang="en-US" baseline="0" dirty="0" smtClean="0"/>
              <a:t>(Orangutan bubble)</a:t>
            </a:r>
          </a:p>
          <a:p>
            <a:pPr marL="0" indent="0">
              <a:buNone/>
            </a:pPr>
            <a:endParaRPr lang="en-US" baseline="0" dirty="0" smtClean="0"/>
          </a:p>
          <a:p>
            <a:pPr marL="0" indent="0">
              <a:buNone/>
            </a:pPr>
            <a:r>
              <a:rPr lang="en-US" baseline="0" dirty="0" smtClean="0"/>
              <a:t>Image Link:</a:t>
            </a:r>
          </a:p>
          <a:p>
            <a:pPr marL="0" indent="0">
              <a:buNone/>
            </a:pPr>
            <a:endParaRPr lang="en-US" baseline="0" dirty="0" smtClean="0"/>
          </a:p>
          <a:p>
            <a:pPr marL="0" indent="0">
              <a:buNone/>
            </a:pPr>
            <a:r>
              <a:rPr lang="en-US" baseline="0" dirty="0" smtClean="0"/>
              <a:t>http://www.worldwildlife.org/photos/sustainably-produced-palm-oil</a:t>
            </a:r>
          </a:p>
          <a:p>
            <a:pPr marL="0" indent="0">
              <a:buNone/>
            </a:pPr>
            <a:endParaRPr lang="en-US" baseline="0" dirty="0" smtClean="0"/>
          </a:p>
          <a:p>
            <a:pPr marL="0" indent="0">
              <a:buNone/>
            </a:pPr>
            <a:r>
              <a:rPr lang="en-US" baseline="0" dirty="0" smtClean="0"/>
              <a:t>https://www.flickr.com/photos/restless_mind/2318914518/sizes/l</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62644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Illegal deforestation</a:t>
            </a:r>
            <a:r>
              <a:rPr lang="en-US" baseline="0" dirty="0" smtClean="0"/>
              <a:t> of conservation areas in Central Kalimantan for the purpose of palm oil plantations is against the expressed purpose of conserving areas. Moreover, reduction of natural forests and </a:t>
            </a:r>
            <a:r>
              <a:rPr lang="en-US" baseline="0" dirty="0" err="1" smtClean="0"/>
              <a:t>peatlands</a:t>
            </a:r>
            <a:r>
              <a:rPr lang="en-US" baseline="0" dirty="0" smtClean="0"/>
              <a:t> causes a significant release of CO</a:t>
            </a:r>
            <a:r>
              <a:rPr lang="en-US" baseline="-25000" dirty="0" smtClean="0"/>
              <a:t>2 </a:t>
            </a:r>
            <a:r>
              <a:rPr lang="en-US" baseline="0" dirty="0" smtClean="0"/>
              <a:t>emissions, making Indonesia one of the largest contributors to climate change in the world.</a:t>
            </a:r>
          </a:p>
          <a:p>
            <a:endParaRPr lang="en-US" baseline="0" dirty="0" smtClean="0"/>
          </a:p>
          <a:p>
            <a:r>
              <a:rPr lang="en-US" baseline="0" dirty="0" smtClean="0"/>
              <a:t>Rainforest and biodiversity loss caused by the creation of palm oil plantations will have a long and continuing impact of the species that rely on natural forests for their survival and can push these species to the brink of extinction in the near future. </a:t>
            </a:r>
            <a:endParaRPr lang="en-US" baseline="-25000"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37929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we have gathered </a:t>
            </a:r>
            <a:r>
              <a:rPr lang="en-US" dirty="0" smtClean="0"/>
              <a:t>indicate that the</a:t>
            </a:r>
            <a:r>
              <a:rPr lang="en-US" baseline="0" dirty="0" smtClean="0"/>
              <a:t> presence of palm oil plantations in Central Kalimantan, Indonesia occurs in both conserved and non-conserved areas, with most palm oil plantations existing in non-conserved areas, as indicated by the figure.</a:t>
            </a:r>
          </a:p>
          <a:p>
            <a:endParaRPr lang="en-US" baseline="0" dirty="0" smtClean="0"/>
          </a:p>
          <a:p>
            <a:r>
              <a:rPr lang="en-US" baseline="0" dirty="0" smtClean="0"/>
              <a:t>Global demand for palm oil has doubled over the last decade and is expected to double again before 2050. (http://wwf.panda.org/what_we_do/footprint/agriculture/palm_oil/)</a:t>
            </a:r>
          </a:p>
          <a:p>
            <a:endParaRPr lang="en-US" baseline="0" dirty="0" smtClean="0"/>
          </a:p>
          <a:p>
            <a:r>
              <a:rPr lang="en-US" baseline="0" dirty="0" smtClean="0"/>
              <a:t>Indonesia has the goal of becoming the worlds largest palm oil exporter and will need to convert two million hectares of land in order to achieve this goal. (</a:t>
            </a:r>
            <a:r>
              <a:rPr lang="en-US" baseline="0" dirty="0" err="1" smtClean="0"/>
              <a:t>Ramdhani</a:t>
            </a:r>
            <a:r>
              <a:rPr lang="en-US" baseline="0" dirty="0" smtClean="0"/>
              <a:t>/</a:t>
            </a:r>
            <a:r>
              <a:rPr lang="en-US" baseline="0" dirty="0" err="1" smtClean="0"/>
              <a:t>Taufik</a:t>
            </a:r>
            <a:r>
              <a:rPr lang="en-US" baseline="0" dirty="0" smtClean="0"/>
              <a:t> 2006 - Land Suitability Analysis for Sustainable Oil-palm Plantations in Kalimantan using Fuzzy Weighted Linear Combination on Multi Criteria- Spatial Decision Support System). To reach this goal the government of Indonesia is actively attempting to convert land into palm oil plantations.</a:t>
            </a:r>
          </a:p>
          <a:p>
            <a:endParaRPr lang="en-US" baseline="0" dirty="0" smtClean="0"/>
          </a:p>
          <a:p>
            <a:r>
              <a:rPr lang="en-US" baseline="0" dirty="0" smtClean="0"/>
              <a:t>Areas with roads and existing plantations are likely increase their plantation sizes in the near future since these areas have existing infrastructure making the relative cost of growth and expansion inexpensive.</a:t>
            </a:r>
          </a:p>
          <a:p>
            <a:endParaRPr lang="en-US" baseline="0" dirty="0" smtClean="0"/>
          </a:p>
          <a:p>
            <a:r>
              <a:rPr lang="en-US" baseline="0" dirty="0" smtClean="0"/>
              <a:t>Citations: Data layers obtained from Global Forest Watch (</a:t>
            </a:r>
            <a:r>
              <a:rPr lang="en-US" dirty="0" smtClean="0"/>
              <a:t>http://data.globalforestwatch.org/datasets/baae47df61ed4a73a6f54f00cb4207e0_5)</a:t>
            </a:r>
            <a:r>
              <a:rPr lang="en-US" baseline="0" dirty="0" smtClean="0"/>
              <a:t> and provided by World Wildlife Fund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34095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combination of NASA</a:t>
            </a:r>
            <a:r>
              <a:rPr lang="en-US" baseline="0" dirty="0" smtClean="0"/>
              <a:t> Earth Observations and ancillary data. </a:t>
            </a:r>
            <a:r>
              <a:rPr lang="en-US" baseline="0" dirty="0" err="1" smtClean="0"/>
              <a:t>Maxent</a:t>
            </a:r>
            <a:r>
              <a:rPr lang="en-US" baseline="0" dirty="0" smtClean="0"/>
              <a:t> requires that all raster data are uniform; meaning that </a:t>
            </a:r>
            <a:r>
              <a:rPr lang="en-US" baseline="0" dirty="0" err="1" smtClean="0"/>
              <a:t>rasters</a:t>
            </a:r>
            <a:r>
              <a:rPr lang="en-US" baseline="0" dirty="0" smtClean="0"/>
              <a:t> must have the same projection, cell size, and extent to be entered into the model. A combination of </a:t>
            </a:r>
            <a:r>
              <a:rPr lang="en-US" baseline="0" dirty="0" err="1" smtClean="0"/>
              <a:t>geoprocessing</a:t>
            </a:r>
            <a:r>
              <a:rPr lang="en-US" baseline="0" dirty="0" smtClean="0"/>
              <a:t> procedures in Python and ArcGIS were used to make all input </a:t>
            </a:r>
            <a:r>
              <a:rPr lang="en-US" baseline="0" dirty="0" err="1" smtClean="0"/>
              <a:t>rasters</a:t>
            </a:r>
            <a:r>
              <a:rPr lang="en-US" baseline="0" dirty="0" smtClean="0"/>
              <a:t> uniform. </a:t>
            </a:r>
          </a:p>
          <a:p>
            <a:endParaRPr lang="en-US" baseline="0" dirty="0" smtClean="0"/>
          </a:p>
          <a:p>
            <a:r>
              <a:rPr lang="en-US" baseline="0" dirty="0" smtClean="0"/>
              <a:t>*CLICK</a:t>
            </a:r>
          </a:p>
          <a:p>
            <a:r>
              <a:rPr lang="en-US" baseline="0" dirty="0" smtClean="0"/>
              <a:t>An example of the NASA Earth Observation data is slope, illustrating the z-value gradient of each raster cell</a:t>
            </a:r>
          </a:p>
          <a:p>
            <a:endParaRPr lang="en-US" baseline="0" dirty="0" smtClean="0"/>
          </a:p>
          <a:p>
            <a:r>
              <a:rPr lang="en-US" baseline="0" dirty="0" smtClean="0"/>
              <a:t>*CLICK</a:t>
            </a:r>
          </a:p>
          <a:p>
            <a:r>
              <a:rPr lang="en-US" baseline="0" dirty="0" smtClean="0"/>
              <a:t>An example of a vector layer are roads, which were weighted and added to the model</a:t>
            </a:r>
          </a:p>
          <a:p>
            <a:endParaRPr lang="en-US" baseline="0" dirty="0" smtClean="0"/>
          </a:p>
          <a:p>
            <a:r>
              <a:rPr lang="en-US" baseline="0" dirty="0" smtClean="0"/>
              <a:t>*CLICK</a:t>
            </a:r>
          </a:p>
          <a:p>
            <a:r>
              <a:rPr lang="en-US" baseline="0" dirty="0" smtClean="0"/>
              <a:t>An ancillary dataset we used was the location of </a:t>
            </a:r>
            <a:r>
              <a:rPr lang="en-US" baseline="0" dirty="0" err="1" smtClean="0"/>
              <a:t>peatlands</a:t>
            </a:r>
            <a:r>
              <a:rPr lang="en-US" baseline="0" dirty="0" smtClean="0"/>
              <a:t>, weighted by the depth of the peat.</a:t>
            </a:r>
          </a:p>
          <a:p>
            <a:endParaRPr lang="en-US" baseline="0" dirty="0" smtClean="0"/>
          </a:p>
          <a:p>
            <a:r>
              <a:rPr lang="en-US" baseline="0" dirty="0" smtClean="0"/>
              <a:t>*CLICK</a:t>
            </a:r>
          </a:p>
          <a:p>
            <a:r>
              <a:rPr lang="en-US" baseline="0" dirty="0" smtClean="0"/>
              <a:t>We then combined our variables, from both NASA Earth Observation and Ancillary datasets to create a set of environmental variables</a:t>
            </a:r>
          </a:p>
          <a:p>
            <a:endParaRPr lang="en-US" baseline="0" dirty="0" smtClean="0"/>
          </a:p>
          <a:p>
            <a:r>
              <a:rPr lang="en-US" baseline="0" dirty="0" smtClean="0"/>
              <a:t>*CLICK</a:t>
            </a:r>
          </a:p>
          <a:p>
            <a:r>
              <a:rPr lang="en-US" baseline="0" dirty="0" smtClean="0"/>
              <a:t>We then added known palm oil plantations, provided by WWF, as the training data for </a:t>
            </a:r>
            <a:r>
              <a:rPr lang="en-US" baseline="0" dirty="0" err="1" smtClean="0"/>
              <a:t>Maxent</a:t>
            </a:r>
            <a:r>
              <a:rPr lang="en-US" baseline="0" dirty="0" smtClean="0"/>
              <a:t>. The known locations information is used as the input into </a:t>
            </a:r>
            <a:r>
              <a:rPr lang="en-US" baseline="0" dirty="0" err="1" smtClean="0"/>
              <a:t>Maxent</a:t>
            </a:r>
            <a:r>
              <a:rPr lang="en-US" baseline="0" dirty="0" smtClean="0"/>
              <a:t>; the environmental variables are tested against the training data to predict areas where other palm oil plantations may exist.</a:t>
            </a:r>
          </a:p>
          <a:p>
            <a:endParaRPr lang="en-US" baseline="0" dirty="0" smtClean="0"/>
          </a:p>
          <a:p>
            <a:r>
              <a:rPr lang="en-US" baseline="0" dirty="0" smtClean="0"/>
              <a:t>*CLICK</a:t>
            </a:r>
          </a:p>
          <a:p>
            <a:r>
              <a:rPr lang="en-US" baseline="0" dirty="0" smtClean="0"/>
              <a:t>We entered the data in and ran the data in </a:t>
            </a:r>
            <a:r>
              <a:rPr lang="en-US" baseline="0" dirty="0" err="1" smtClean="0"/>
              <a:t>TerrSet</a:t>
            </a:r>
            <a:r>
              <a:rPr lang="en-US" baseline="0" dirty="0" smtClean="0"/>
              <a:t> using </a:t>
            </a:r>
            <a:r>
              <a:rPr lang="en-US" baseline="0" dirty="0" err="1" smtClean="0"/>
              <a:t>Maxent</a:t>
            </a:r>
            <a:endParaRPr lang="en-US" baseline="0" dirty="0" smtClean="0"/>
          </a:p>
          <a:p>
            <a:endParaRPr lang="en-US" baseline="0" dirty="0" smtClean="0"/>
          </a:p>
          <a:p>
            <a:r>
              <a:rPr lang="en-US" baseline="0" dirty="0" smtClean="0"/>
              <a:t>*CLICK</a:t>
            </a:r>
          </a:p>
          <a:p>
            <a:r>
              <a:rPr lang="en-US" baseline="0" dirty="0" smtClean="0"/>
              <a:t>And created the resulting map (TO BE CREATED)</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78023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several of NASA’s satellites to serve as inputs into the </a:t>
            </a:r>
            <a:r>
              <a:rPr lang="en-US" baseline="0" dirty="0" err="1" smtClean="0"/>
              <a:t>Maxent</a:t>
            </a:r>
            <a:r>
              <a:rPr lang="en-US" baseline="0" dirty="0" smtClean="0"/>
              <a:t> model of palm oil plantations.</a:t>
            </a:r>
            <a:r>
              <a:rPr lang="en-US" baseline="0" dirty="0"/>
              <a:t> </a:t>
            </a:r>
            <a:r>
              <a:rPr lang="en-US" baseline="0" dirty="0" smtClean="0"/>
              <a:t>Each satellite provided valuable input data to help model plantation locations based on earth and environmental features.</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6765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a:t>
            </a:r>
            <a:r>
              <a:rPr lang="en-US" baseline="0" dirty="0" smtClean="0"/>
              <a:t> results of modeling known palm oil plantations, we modeled areas most at risk for future palm oil plantations in Central Kalimantan.</a:t>
            </a:r>
          </a:p>
          <a:p>
            <a:endParaRPr lang="en-US" baseline="0" dirty="0" smtClean="0"/>
          </a:p>
          <a:p>
            <a:r>
              <a:rPr lang="en-US" baseline="0" dirty="0" smtClean="0"/>
              <a:t>The results show that the areas most at risk for palm oil plantations are those located in I DON’T KNOW WHERE.</a:t>
            </a:r>
          </a:p>
          <a:p>
            <a:endParaRPr lang="en-US" baseline="0" dirty="0" smtClean="0"/>
          </a:p>
          <a:p>
            <a:r>
              <a:rPr lang="en-US" baseline="0" dirty="0" smtClean="0"/>
              <a:t>This map is helpful since it shows expected future palm oil plantations in both conserved areas and areas that are marked for development.</a:t>
            </a:r>
          </a:p>
          <a:p>
            <a:r>
              <a:rPr lang="en-US" baseline="0" dirty="0" smtClean="0"/>
              <a:t>(Image 1: highlight plantations in conserved areas)</a:t>
            </a:r>
          </a:p>
          <a:p>
            <a:r>
              <a:rPr lang="en-US" baseline="0" dirty="0" smtClean="0"/>
              <a:t>(Image 2: highlight plantations in areas not marked for conservation)</a:t>
            </a:r>
          </a:p>
          <a:p>
            <a:endParaRPr lang="en-US" baseline="0" dirty="0" smtClean="0"/>
          </a:p>
          <a:p>
            <a:r>
              <a:rPr lang="en-US" baseline="0" dirty="0" smtClean="0"/>
              <a:t>WWF can use this map to show local government officials the conserved areas most at risk for future deforestation and help to better target resources.</a:t>
            </a:r>
          </a:p>
          <a:p>
            <a:endParaRPr lang="en-US" baseline="0" dirty="0" smtClean="0"/>
          </a:p>
          <a:p>
            <a:r>
              <a:rPr lang="en-US" baseline="0" dirty="0" smtClean="0"/>
              <a:t>This map can also be used by the government to better direct palm growers to prime palm oil plantation land that is not in conserved areas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71517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804" y="1229947"/>
            <a:ext cx="914400" cy="914400"/>
          </a:xfrm>
          <a:prstGeom prst="rect">
            <a:avLst/>
          </a:prstGeom>
        </p:spPr>
      </p:pic>
      <p:cxnSp>
        <p:nvCxnSpPr>
          <p:cNvPr id="13" name="author rule"/>
          <p:cNvCxnSpPr/>
          <p:nvPr userDrawn="1"/>
        </p:nvCxnSpPr>
        <p:spPr>
          <a:xfrm>
            <a:off x="228600" y="3263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5126"/>
            <a:ext cx="8686800" cy="94051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83640" y="1263642"/>
            <a:ext cx="7731760" cy="884484"/>
          </a:xfrm>
        </p:spPr>
        <p:txBody>
          <a:bodyPr anchor="t">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35911" b="31299"/>
          <a:stretch/>
        </p:blipFill>
        <p:spPr>
          <a:xfrm>
            <a:off x="0" y="4602481"/>
            <a:ext cx="9144000" cy="2255520"/>
          </a:xfrm>
          <a:prstGeom prst="rect">
            <a:avLst/>
          </a:prstGeom>
        </p:spPr>
      </p:pic>
      <p:sp>
        <p:nvSpPr>
          <p:cNvPr id="15"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3640" y="1263642"/>
            <a:ext cx="7731760" cy="884484"/>
          </a:xfrm>
        </p:spPr>
        <p:txBody>
          <a:bodyPr anchor="ctr"/>
          <a:lstStyle/>
          <a:p>
            <a:r>
              <a:rPr lang="en-US" dirty="0" smtClean="0"/>
              <a:t>Indonesia Agriculture</a:t>
            </a:r>
            <a:endParaRPr lang="en-US" dirty="0"/>
          </a:p>
        </p:txBody>
      </p:sp>
      <p:sp>
        <p:nvSpPr>
          <p:cNvPr id="9" name="Text Placeholder 8"/>
          <p:cNvSpPr>
            <a:spLocks noGrp="1"/>
          </p:cNvSpPr>
          <p:nvPr>
            <p:ph type="body" sz="quarter" idx="17"/>
          </p:nvPr>
        </p:nvSpPr>
        <p:spPr/>
        <p:txBody>
          <a:bodyPr>
            <a:normAutofit fontScale="92500" lnSpcReduction="20000"/>
          </a:bodyPr>
          <a:lstStyle/>
          <a:p>
            <a:r>
              <a:rPr lang="en-US" dirty="0" smtClean="0"/>
              <a:t>Identifying Current Areas of Palm Oil Production and Modeling a Risk Map for Future Expansion in Central Kalimantan, Indonesia</a:t>
            </a:r>
            <a:endParaRPr lang="en-US" dirty="0"/>
          </a:p>
        </p:txBody>
      </p:sp>
      <p:sp>
        <p:nvSpPr>
          <p:cNvPr id="12" name="Text Placeholder 2"/>
          <p:cNvSpPr txBox="1">
            <a:spLocks/>
          </p:cNvSpPr>
          <p:nvPr/>
        </p:nvSpPr>
        <p:spPr>
          <a:xfrm>
            <a:off x="2455384" y="337183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Kyle Peterson (Project Lead)</a:t>
            </a:r>
            <a:endParaRPr lang="en-US" sz="1600" dirty="0"/>
          </a:p>
        </p:txBody>
      </p:sp>
      <p:sp>
        <p:nvSpPr>
          <p:cNvPr id="13" name="Text Placeholder 2"/>
          <p:cNvSpPr txBox="1">
            <a:spLocks/>
          </p:cNvSpPr>
          <p:nvPr/>
        </p:nvSpPr>
        <p:spPr>
          <a:xfrm>
            <a:off x="2455383" y="378269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Michael </a:t>
            </a:r>
            <a:r>
              <a:rPr lang="en-US" sz="1600" dirty="0" err="1" smtClean="0"/>
              <a:t>Riedman</a:t>
            </a:r>
            <a:endParaRPr lang="en-US" sz="1600" dirty="0"/>
          </a:p>
        </p:txBody>
      </p:sp>
      <p:sp>
        <p:nvSpPr>
          <p:cNvPr id="14" name="Text Placeholder 2"/>
          <p:cNvSpPr txBox="1">
            <a:spLocks/>
          </p:cNvSpPr>
          <p:nvPr/>
        </p:nvSpPr>
        <p:spPr>
          <a:xfrm>
            <a:off x="2455382" y="4193185"/>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Abigail Childs</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Statistics on robustness of results</a:t>
            </a:r>
            <a:endParaRPr lang="en-US" dirty="0"/>
          </a:p>
        </p:txBody>
      </p:sp>
      <p:sp>
        <p:nvSpPr>
          <p:cNvPr id="3" name="Text Placeholder 2"/>
          <p:cNvSpPr>
            <a:spLocks noGrp="1"/>
          </p:cNvSpPr>
          <p:nvPr>
            <p:ph type="body" sz="quarter" idx="14"/>
          </p:nvPr>
        </p:nvSpPr>
        <p:spPr>
          <a:xfrm>
            <a:off x="740664" y="675560"/>
            <a:ext cx="3221736" cy="1830106"/>
          </a:xfrm>
        </p:spPr>
        <p:txBody>
          <a:bodyPr/>
          <a:lstStyle/>
          <a:p>
            <a:pPr algn="l"/>
            <a:r>
              <a:rPr lang="en-US" sz="4000" dirty="0" smtClean="0"/>
              <a:t>Analysis</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086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a:xfrm>
            <a:off x="548640" y="91440"/>
            <a:ext cx="3566160" cy="1325880"/>
          </a:xfrm>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7468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a:xfrm>
            <a:off x="548640" y="91440"/>
            <a:ext cx="3566160" cy="1566672"/>
          </a:xfrm>
        </p:spPr>
        <p:txBody>
          <a:bodyPr/>
          <a:lstStyle/>
          <a:p>
            <a:r>
              <a:rPr lang="en-US" dirty="0"/>
              <a:t>Errors &amp; U</a:t>
            </a:r>
            <a:r>
              <a:rPr lang="en-US" dirty="0" smtClean="0"/>
              <a:t>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85402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Expand scope of work to Kalimantan</a:t>
            </a:r>
          </a:p>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079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a:t>
            </a:r>
            <a:r>
              <a:rPr lang="en-US" dirty="0" err="1"/>
              <a:t>Naikoa</a:t>
            </a:r>
            <a:r>
              <a:rPr lang="en-US" dirty="0"/>
              <a:t> Aguilar-</a:t>
            </a:r>
            <a:r>
              <a:rPr lang="en-US" dirty="0" err="1"/>
              <a:t>Amuchastegui</a:t>
            </a:r>
            <a:r>
              <a:rPr lang="en-US" dirty="0"/>
              <a:t>, WWF (Science Advisor)</a:t>
            </a:r>
          </a:p>
          <a:p>
            <a:r>
              <a:rPr lang="en-US" dirty="0" err="1"/>
              <a:t>Aakash</a:t>
            </a:r>
            <a:r>
              <a:rPr lang="en-US" dirty="0"/>
              <a:t> </a:t>
            </a:r>
            <a:r>
              <a:rPr lang="en-US" dirty="0" err="1"/>
              <a:t>Ahamed</a:t>
            </a:r>
            <a:r>
              <a:rPr lang="en-US" dirty="0"/>
              <a:t>, USRA/GSFC (Science Advisor</a:t>
            </a:r>
            <a:r>
              <a:rPr lang="en-US" dirty="0" smtClean="0"/>
              <a:t>)</a:t>
            </a:r>
            <a:endParaRPr lang="en-US" dirty="0"/>
          </a:p>
        </p:txBody>
      </p:sp>
      <p:sp>
        <p:nvSpPr>
          <p:cNvPr id="3" name="Text Placeholder 2"/>
          <p:cNvSpPr>
            <a:spLocks noGrp="1"/>
          </p:cNvSpPr>
          <p:nvPr>
            <p:ph type="body" sz="quarter" idx="11"/>
          </p:nvPr>
        </p:nvSpPr>
        <p:spPr/>
        <p:txBody>
          <a:bodyPr/>
          <a:lstStyle/>
          <a:p>
            <a:r>
              <a:rPr lang="en-US" dirty="0" smtClean="0"/>
              <a:t>World Wildlife Fund</a:t>
            </a:r>
            <a:endParaRPr lang="en-US" dirty="0"/>
          </a:p>
        </p:txBody>
      </p:sp>
      <p:sp>
        <p:nvSpPr>
          <p:cNvPr id="4" name="Text Placeholder 3"/>
          <p:cNvSpPr>
            <a:spLocks noGrp="1"/>
          </p:cNvSpPr>
          <p:nvPr>
            <p:ph type="body" sz="quarter" idx="12"/>
          </p:nvPr>
        </p:nvSpPr>
        <p:spPr/>
        <p:txBody>
          <a:bodyPr/>
          <a:lstStyle/>
          <a:p>
            <a:r>
              <a:rPr lang="en-US" dirty="0"/>
              <a:t>Sean McCartney, SSAI/GSFC (DEVELOP Center Lead)</a:t>
            </a: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DEVELOP Staff</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928726" y="4610924"/>
            <a:ext cx="2180917" cy="2152100"/>
          </a:xfrm>
          <a:prstGeom prst="rect">
            <a:avLst/>
          </a:prstGeom>
        </p:spPr>
      </p:pic>
      <p:pic>
        <p:nvPicPr>
          <p:cNvPr id="15" name="Picture 1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63" r="863" b="5758"/>
          <a:stretch/>
        </p:blipFill>
        <p:spPr>
          <a:xfrm>
            <a:off x="1444009" y="-35929"/>
            <a:ext cx="7858639" cy="5722903"/>
          </a:xfrm>
          <a:prstGeom prst="rect">
            <a:avLst/>
          </a:prstGeom>
        </p:spPr>
      </p:pic>
      <p:sp>
        <p:nvSpPr>
          <p:cNvPr id="2" name="Text Placeholder 1"/>
          <p:cNvSpPr>
            <a:spLocks noGrp="1"/>
          </p:cNvSpPr>
          <p:nvPr>
            <p:ph type="body" sz="quarter" idx="11"/>
          </p:nvPr>
        </p:nvSpPr>
        <p:spPr>
          <a:xfrm>
            <a:off x="548640" y="1269484"/>
            <a:ext cx="5114121" cy="1382954"/>
          </a:xfrm>
        </p:spPr>
        <p:txBody>
          <a:bodyPr>
            <a:normAutofit/>
          </a:bodyPr>
          <a:lstStyle/>
          <a:p>
            <a:r>
              <a:rPr lang="en-US" sz="2800" dirty="0" smtClean="0"/>
              <a:t>Central Kalimantan, </a:t>
            </a:r>
          </a:p>
          <a:p>
            <a:r>
              <a:rPr lang="en-US" sz="2800" dirty="0" smtClean="0"/>
              <a:t>Indonesia</a:t>
            </a:r>
            <a:endParaRPr lang="en-US" sz="2800" dirty="0"/>
          </a:p>
        </p:txBody>
      </p:sp>
      <p:sp>
        <p:nvSpPr>
          <p:cNvPr id="3" name="Text Placeholder 2"/>
          <p:cNvSpPr>
            <a:spLocks noGrp="1"/>
          </p:cNvSpPr>
          <p:nvPr>
            <p:ph type="body" sz="quarter" idx="10"/>
          </p:nvPr>
        </p:nvSpPr>
        <p:spPr>
          <a:xfrm>
            <a:off x="548640" y="346586"/>
            <a:ext cx="3566160" cy="689733"/>
          </a:xfrm>
        </p:spPr>
        <p:txBody>
          <a:bodyPr/>
          <a:lstStyle/>
          <a:p>
            <a:r>
              <a:rPr lang="en-US" dirty="0" smtClean="0"/>
              <a:t>Study Area</a:t>
            </a:r>
            <a:endParaRPr lang="en-US" dirty="0"/>
          </a:p>
        </p:txBody>
      </p:sp>
      <p:pic>
        <p:nvPicPr>
          <p:cNvPr id="14" name="Picture 13"/>
          <p:cNvPicPr>
            <a:picLocks noChangeAspect="1"/>
          </p:cNvPicPr>
          <p:nvPr/>
        </p:nvPicPr>
        <p:blipFill>
          <a:blip r:embed="rId5"/>
          <a:stretch>
            <a:fillRect/>
          </a:stretch>
        </p:blipFill>
        <p:spPr>
          <a:xfrm>
            <a:off x="2338962" y="5283356"/>
            <a:ext cx="946953" cy="1251289"/>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3478920" y="5959141"/>
            <a:ext cx="3256801" cy="366391"/>
          </a:xfrm>
          <a:prstGeom prst="rect">
            <a:avLst/>
          </a:prstGeom>
        </p:spPr>
      </p:pic>
      <p:pic>
        <p:nvPicPr>
          <p:cNvPr id="5" name="Picture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0335" y="-91137"/>
            <a:ext cx="7952313" cy="6144969"/>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0334" y="-91137"/>
            <a:ext cx="7952313" cy="6144969"/>
          </a:xfrm>
          <a:prstGeom prst="rect">
            <a:avLst/>
          </a:prstGeom>
        </p:spPr>
      </p:pic>
      <p:sp>
        <p:nvSpPr>
          <p:cNvPr id="12" name="Rectangle 11"/>
          <p:cNvSpPr/>
          <p:nvPr/>
        </p:nvSpPr>
        <p:spPr>
          <a:xfrm>
            <a:off x="377444" y="3839673"/>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629010" y="3815449"/>
            <a:ext cx="1702710" cy="276999"/>
          </a:xfrm>
          <a:prstGeom prst="rect">
            <a:avLst/>
          </a:prstGeom>
          <a:noFill/>
        </p:spPr>
        <p:txBody>
          <a:bodyPr wrap="none" rtlCol="0">
            <a:spAutoFit/>
          </a:bodyPr>
          <a:lstStyle/>
          <a:p>
            <a:r>
              <a:rPr lang="en-US" sz="1200" dirty="0" smtClean="0">
                <a:solidFill>
                  <a:srgbClr val="767171"/>
                </a:solidFill>
              </a:rPr>
              <a:t>Plantation Locations</a:t>
            </a:r>
            <a:endParaRPr lang="en-US" sz="1200" dirty="0">
              <a:solidFill>
                <a:srgbClr val="767171"/>
              </a:solidFill>
            </a:endParaRPr>
          </a:p>
        </p:txBody>
      </p:sp>
      <p:sp>
        <p:nvSpPr>
          <p:cNvPr id="17" name="Rectangle 16"/>
          <p:cNvSpPr/>
          <p:nvPr/>
        </p:nvSpPr>
        <p:spPr>
          <a:xfrm>
            <a:off x="377444" y="4118155"/>
            <a:ext cx="243069" cy="236355"/>
          </a:xfrm>
          <a:prstGeom prst="rect">
            <a:avLst/>
          </a:prstGeom>
          <a:solidFill>
            <a:srgbClr val="00B0F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629010" y="4097832"/>
            <a:ext cx="636713" cy="276999"/>
          </a:xfrm>
          <a:prstGeom prst="rect">
            <a:avLst/>
          </a:prstGeom>
          <a:noFill/>
        </p:spPr>
        <p:txBody>
          <a:bodyPr wrap="none" rtlCol="0">
            <a:spAutoFit/>
          </a:bodyPr>
          <a:lstStyle/>
          <a:p>
            <a:r>
              <a:rPr lang="en-US" sz="1200" dirty="0" smtClean="0">
                <a:solidFill>
                  <a:srgbClr val="767171"/>
                </a:solidFill>
              </a:rPr>
              <a:t>Water</a:t>
            </a:r>
            <a:endParaRPr lang="en-US" sz="1200" dirty="0">
              <a:solidFill>
                <a:srgbClr val="767171"/>
              </a:solidFill>
            </a:endParaRPr>
          </a:p>
        </p:txBody>
      </p:sp>
    </p:spTree>
    <p:extLst>
      <p:ext uri="{BB962C8B-B14F-4D97-AF65-F5344CB8AC3E}">
        <p14:creationId xmlns:p14="http://schemas.microsoft.com/office/powerpoint/2010/main" val="21063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848" y="-78800"/>
            <a:ext cx="9562602" cy="7389283"/>
          </a:xfrm>
          <a:prstGeom prst="rect">
            <a:avLst/>
          </a:prstGeom>
        </p:spPr>
      </p:pic>
      <p:sp>
        <p:nvSpPr>
          <p:cNvPr id="2" name="Text Placeholder 1"/>
          <p:cNvSpPr>
            <a:spLocks noGrp="1"/>
          </p:cNvSpPr>
          <p:nvPr>
            <p:ph type="body" sz="quarter" idx="11"/>
          </p:nvPr>
        </p:nvSpPr>
        <p:spPr>
          <a:xfrm>
            <a:off x="207650" y="2063609"/>
            <a:ext cx="4306824" cy="448056"/>
          </a:xfrm>
        </p:spPr>
        <p:txBody>
          <a:bodyPr/>
          <a:lstStyle/>
          <a:p>
            <a:r>
              <a:rPr lang="en-US" dirty="0" smtClean="0"/>
              <a:t>January 2000 – January 2016</a:t>
            </a:r>
          </a:p>
          <a:p>
            <a:endParaRPr lang="en-US" dirty="0"/>
          </a:p>
        </p:txBody>
      </p:sp>
      <p:sp>
        <p:nvSpPr>
          <p:cNvPr id="3" name="Text Placeholder 2"/>
          <p:cNvSpPr>
            <a:spLocks noGrp="1"/>
          </p:cNvSpPr>
          <p:nvPr>
            <p:ph type="body" sz="quarter" idx="10"/>
          </p:nvPr>
        </p:nvSpPr>
        <p:spPr>
          <a:xfrm>
            <a:off x="305972" y="81608"/>
            <a:ext cx="3566160" cy="1325880"/>
          </a:xfrm>
        </p:spPr>
        <p:txBody>
          <a:bodyPr/>
          <a:lstStyle/>
          <a:p>
            <a:r>
              <a:rPr lang="en-US" dirty="0" smtClean="0"/>
              <a:t>Study Period</a:t>
            </a:r>
            <a:endParaRPr lang="en-US" dirty="0"/>
          </a:p>
        </p:txBody>
      </p:sp>
      <p:sp>
        <p:nvSpPr>
          <p:cNvPr id="5" name="Text Placeholder 4"/>
          <p:cNvSpPr>
            <a:spLocks noGrp="1"/>
          </p:cNvSpPr>
          <p:nvPr>
            <p:ph type="body" sz="quarter" idx="13"/>
          </p:nvPr>
        </p:nvSpPr>
        <p:spPr>
          <a:xfrm>
            <a:off x="6529692" y="6583680"/>
            <a:ext cx="2699238" cy="274320"/>
          </a:xfrm>
        </p:spPr>
        <p:txBody>
          <a:bodyPr>
            <a:normAutofit fontScale="70000" lnSpcReduction="20000"/>
          </a:bodyPr>
          <a:lstStyle/>
          <a:p>
            <a:r>
              <a:rPr lang="en-US" dirty="0" smtClean="0"/>
              <a:t>Image Credit: </a:t>
            </a:r>
            <a:r>
              <a:rPr lang="en-US" dirty="0"/>
              <a:t>Hansen/UMD/Google/USGS/NASA</a:t>
            </a:r>
          </a:p>
        </p:txBody>
      </p:sp>
      <p:grpSp>
        <p:nvGrpSpPr>
          <p:cNvPr id="6" name="Group 5"/>
          <p:cNvGrpSpPr/>
          <p:nvPr/>
        </p:nvGrpSpPr>
        <p:grpSpPr>
          <a:xfrm>
            <a:off x="5809642" y="6112171"/>
            <a:ext cx="3334358" cy="369332"/>
            <a:chOff x="3980841" y="5969503"/>
            <a:chExt cx="3334358" cy="369332"/>
          </a:xfrm>
        </p:grpSpPr>
        <p:sp>
          <p:nvSpPr>
            <p:cNvPr id="10" name="TextBox 9"/>
            <p:cNvSpPr txBox="1"/>
            <p:nvPr/>
          </p:nvSpPr>
          <p:spPr>
            <a:xfrm>
              <a:off x="4191856" y="5969503"/>
              <a:ext cx="3123343" cy="369332"/>
            </a:xfrm>
            <a:prstGeom prst="rect">
              <a:avLst/>
            </a:prstGeom>
            <a:noFill/>
          </p:spPr>
          <p:txBody>
            <a:bodyPr wrap="square" rtlCol="0">
              <a:spAutoFit/>
            </a:bodyPr>
            <a:lstStyle/>
            <a:p>
              <a:r>
                <a:rPr lang="en-US" dirty="0" smtClean="0"/>
                <a:t> Loss of Forest, 2000-2014</a:t>
              </a:r>
              <a:endParaRPr lang="en-US" dirty="0"/>
            </a:p>
          </p:txBody>
        </p:sp>
        <p:sp>
          <p:nvSpPr>
            <p:cNvPr id="11" name="Rectangle 10"/>
            <p:cNvSpPr/>
            <p:nvPr/>
          </p:nvSpPr>
          <p:spPr>
            <a:xfrm>
              <a:off x="3980841" y="6061850"/>
              <a:ext cx="211015" cy="184638"/>
            </a:xfrm>
            <a:prstGeom prst="rect">
              <a:avLst/>
            </a:prstGeom>
            <a:solidFill>
              <a:srgbClr val="F4901A"/>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84847" y="3615842"/>
            <a:ext cx="2773680" cy="1323439"/>
          </a:xfrm>
          <a:prstGeom prst="rect">
            <a:avLst/>
          </a:prstGeom>
          <a:noFill/>
        </p:spPr>
        <p:txBody>
          <a:bodyPr wrap="square" rtlCol="0">
            <a:spAutoFit/>
          </a:bodyPr>
          <a:lstStyle/>
          <a:p>
            <a:r>
              <a:rPr lang="en-US" sz="2000" dirty="0" smtClean="0"/>
              <a:t>Palm oil plantations expanded by 120,000-140,000 ha/</a:t>
            </a:r>
            <a:r>
              <a:rPr lang="en-US" sz="2000" dirty="0" err="1" smtClean="0"/>
              <a:t>yr</a:t>
            </a:r>
            <a:r>
              <a:rPr lang="en-US" sz="2000" dirty="0" smtClean="0"/>
              <a:t> since 2000</a:t>
            </a:r>
            <a:endParaRPr lang="en-US" sz="2000" dirty="0"/>
          </a:p>
        </p:txBody>
      </p:sp>
    </p:spTree>
    <p:extLst>
      <p:ext uri="{BB962C8B-B14F-4D97-AF65-F5344CB8AC3E}">
        <p14:creationId xmlns:p14="http://schemas.microsoft.com/office/powerpoint/2010/main" val="5507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81"/>
          <a:stretch/>
        </p:blipFill>
        <p:spPr>
          <a:xfrm>
            <a:off x="4542677" y="179118"/>
            <a:ext cx="4601323" cy="2822331"/>
          </a:xfrm>
          <a:prstGeom prst="rect">
            <a:avLst/>
          </a:prstGeom>
          <a:effectLst>
            <a:softEdge rad="31750"/>
          </a:effectLst>
        </p:spPr>
      </p:pic>
      <p:sp>
        <p:nvSpPr>
          <p:cNvPr id="2" name="Text Placeholder 1"/>
          <p:cNvSpPr>
            <a:spLocks noGrp="1"/>
          </p:cNvSpPr>
          <p:nvPr>
            <p:ph type="body" sz="quarter" idx="11"/>
          </p:nvPr>
        </p:nvSpPr>
        <p:spPr>
          <a:xfrm>
            <a:off x="521208" y="1759975"/>
            <a:ext cx="3593592" cy="4675994"/>
          </a:xfrm>
        </p:spPr>
        <p:txBody>
          <a:bodyPr>
            <a:normAutofit/>
          </a:bodyPr>
          <a:lstStyle/>
          <a:p>
            <a:pPr fontAlgn="base"/>
            <a:r>
              <a:rPr lang="en-US" b="1" dirty="0"/>
              <a:t>Identify </a:t>
            </a:r>
            <a:r>
              <a:rPr lang="en-US" dirty="0"/>
              <a:t>current palm oil plantations in Central Kalimantan, Indonesia using </a:t>
            </a:r>
            <a:r>
              <a:rPr lang="en-US" dirty="0" err="1"/>
              <a:t>Maxent</a:t>
            </a:r>
            <a:r>
              <a:rPr lang="en-US" dirty="0"/>
              <a:t> </a:t>
            </a:r>
            <a:endParaRPr lang="en-US" dirty="0" smtClean="0"/>
          </a:p>
          <a:p>
            <a:pPr fontAlgn="base"/>
            <a:endParaRPr lang="en-US" b="1" dirty="0"/>
          </a:p>
          <a:p>
            <a:pPr fontAlgn="base"/>
            <a:r>
              <a:rPr lang="en-US" b="1" dirty="0"/>
              <a:t>Generate </a:t>
            </a:r>
            <a:r>
              <a:rPr lang="en-US" dirty="0"/>
              <a:t>a risk assessment map of future palm oil plantations based on identified </a:t>
            </a:r>
            <a:r>
              <a:rPr lang="en-US" dirty="0" smtClean="0"/>
              <a:t>plantations</a:t>
            </a:r>
          </a:p>
          <a:p>
            <a:pPr fontAlgn="base"/>
            <a:endParaRPr lang="en-US" b="1" dirty="0"/>
          </a:p>
          <a:p>
            <a:r>
              <a:rPr lang="en-US" b="1" dirty="0"/>
              <a:t>Enhance</a:t>
            </a:r>
            <a:r>
              <a:rPr lang="en-US" dirty="0"/>
              <a:t> World Wildlife Fund’s ability to combat deforestation using NASA Earth observations</a:t>
            </a:r>
          </a:p>
        </p:txBody>
      </p:sp>
      <p:sp>
        <p:nvSpPr>
          <p:cNvPr id="3" name="Text Placeholder 2"/>
          <p:cNvSpPr>
            <a:spLocks noGrp="1"/>
          </p:cNvSpPr>
          <p:nvPr>
            <p:ph type="body" sz="quarter" idx="10"/>
          </p:nvPr>
        </p:nvSpPr>
        <p:spPr>
          <a:xfrm>
            <a:off x="548640" y="91440"/>
            <a:ext cx="3566160" cy="132588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7313655" y="2727129"/>
            <a:ext cx="1993392" cy="274320"/>
          </a:xfrm>
        </p:spPr>
        <p:txBody>
          <a:bodyPr>
            <a:normAutofit fontScale="70000" lnSpcReduction="20000"/>
          </a:bodyPr>
          <a:lstStyle/>
          <a:p>
            <a:r>
              <a:rPr lang="en-US" dirty="0" smtClean="0">
                <a:solidFill>
                  <a:schemeClr val="bg2"/>
                </a:solidFill>
              </a:rPr>
              <a:t>Image Credit: World Wildlife Fund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677" y="2997398"/>
            <a:ext cx="4601323" cy="3779017"/>
          </a:xfrm>
          <a:prstGeom prst="rect">
            <a:avLst/>
          </a:prstGeom>
          <a:effectLst>
            <a:softEdge rad="31750"/>
          </a:effectLst>
        </p:spPr>
      </p:pic>
      <p:sp>
        <p:nvSpPr>
          <p:cNvPr id="8" name="Cloud 7"/>
          <p:cNvSpPr/>
          <p:nvPr/>
        </p:nvSpPr>
        <p:spPr>
          <a:xfrm>
            <a:off x="4629696" y="3173489"/>
            <a:ext cx="2351942" cy="119219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Don’t destroy my home!!!</a:t>
            </a:r>
            <a:endParaRPr lang="en-US" dirty="0"/>
          </a:p>
        </p:txBody>
      </p:sp>
      <p:sp>
        <p:nvSpPr>
          <p:cNvPr id="11" name="Text Placeholder 4"/>
          <p:cNvSpPr txBox="1">
            <a:spLocks/>
          </p:cNvSpPr>
          <p:nvPr/>
        </p:nvSpPr>
        <p:spPr>
          <a:xfrm>
            <a:off x="7150608" y="6443375"/>
            <a:ext cx="1993392" cy="27432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Image Credit: Flickr (Restless Mind)</a:t>
            </a:r>
          </a:p>
        </p:txBody>
      </p:sp>
    </p:spTree>
    <p:extLst>
      <p:ext uri="{BB962C8B-B14F-4D97-AF65-F5344CB8AC3E}">
        <p14:creationId xmlns:p14="http://schemas.microsoft.com/office/powerpoint/2010/main" val="25135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2980944" cy="4323002"/>
          </a:xfrm>
        </p:spPr>
        <p:txBody>
          <a:bodyPr>
            <a:normAutofit/>
          </a:bodyPr>
          <a:lstStyle/>
          <a:p>
            <a:r>
              <a:rPr lang="en-US" sz="2800" b="1" dirty="0" smtClean="0"/>
              <a:t>Illegal deforestation</a:t>
            </a:r>
            <a:endParaRPr lang="en-US" sz="2800" b="1" dirty="0"/>
          </a:p>
          <a:p>
            <a:endParaRPr lang="en-US" sz="2800" b="1" dirty="0"/>
          </a:p>
          <a:p>
            <a:r>
              <a:rPr lang="en-US" sz="2800" b="1" dirty="0" smtClean="0"/>
              <a:t>CO</a:t>
            </a:r>
            <a:r>
              <a:rPr lang="en-US" sz="2800" b="1" baseline="-25000" dirty="0" smtClean="0"/>
              <a:t>2</a:t>
            </a:r>
            <a:r>
              <a:rPr lang="en-US" sz="2800" b="1" dirty="0" smtClean="0"/>
              <a:t> emissions </a:t>
            </a:r>
          </a:p>
          <a:p>
            <a:endParaRPr lang="en-US" sz="2800" b="1" dirty="0" smtClean="0"/>
          </a:p>
          <a:p>
            <a:r>
              <a:rPr lang="en-US" sz="2800" b="1" dirty="0" smtClean="0"/>
              <a:t>Rainforest and biodiversity loss</a:t>
            </a:r>
          </a:p>
          <a:p>
            <a:endParaRPr lang="en-US" dirty="0"/>
          </a:p>
        </p:txBody>
      </p:sp>
      <p:sp>
        <p:nvSpPr>
          <p:cNvPr id="3" name="Text Placeholder 2"/>
          <p:cNvSpPr>
            <a:spLocks noGrp="1"/>
          </p:cNvSpPr>
          <p:nvPr>
            <p:ph type="body" sz="quarter" idx="10"/>
          </p:nvPr>
        </p:nvSpPr>
        <p:spPr>
          <a:xfrm>
            <a:off x="548640" y="91440"/>
            <a:ext cx="3566160" cy="1517904"/>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4446" t="1795" r="14038" b="1155"/>
          <a:stretch/>
        </p:blipFill>
        <p:spPr>
          <a:xfrm>
            <a:off x="4547582" y="91440"/>
            <a:ext cx="4596418" cy="6691325"/>
          </a:xfrm>
          <a:effectLst>
            <a:softEdge rad="31750"/>
          </a:effectLst>
        </p:spPr>
      </p:pic>
      <p:sp>
        <p:nvSpPr>
          <p:cNvPr id="5" name="Text Placeholder 4"/>
          <p:cNvSpPr>
            <a:spLocks noGrp="1"/>
          </p:cNvSpPr>
          <p:nvPr>
            <p:ph type="body" sz="quarter" idx="13"/>
          </p:nvPr>
        </p:nvSpPr>
        <p:spPr>
          <a:xfrm>
            <a:off x="7176304" y="6539695"/>
            <a:ext cx="1967696" cy="239173"/>
          </a:xfrm>
        </p:spPr>
        <p:txBody>
          <a:bodyPr>
            <a:normAutofit lnSpcReduction="10000"/>
          </a:bodyPr>
          <a:lstStyle/>
          <a:p>
            <a:r>
              <a:rPr lang="en-US" dirty="0" smtClean="0">
                <a:solidFill>
                  <a:schemeClr val="bg2"/>
                </a:solidFill>
              </a:rPr>
              <a:t>Image Credit: Landsat 8</a:t>
            </a:r>
          </a:p>
          <a:p>
            <a:endParaRPr lang="en-US" dirty="0"/>
          </a:p>
        </p:txBody>
      </p:sp>
    </p:spTree>
    <p:extLst>
      <p:ext uri="{BB962C8B-B14F-4D97-AF65-F5344CB8AC3E}">
        <p14:creationId xmlns:p14="http://schemas.microsoft.com/office/powerpoint/2010/main" val="320269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342900"/>
            <a:ext cx="7216311" cy="5576242"/>
          </a:xfrm>
          <a:prstGeom prst="rect">
            <a:avLst/>
          </a:prstGeom>
        </p:spPr>
      </p:pic>
      <p:sp>
        <p:nvSpPr>
          <p:cNvPr id="2" name="Text Placeholder 1"/>
          <p:cNvSpPr>
            <a:spLocks noGrp="1"/>
          </p:cNvSpPr>
          <p:nvPr>
            <p:ph type="body" sz="quarter" idx="11"/>
          </p:nvPr>
        </p:nvSpPr>
        <p:spPr>
          <a:xfrm>
            <a:off x="521208" y="2130552"/>
            <a:ext cx="3593592" cy="4453128"/>
          </a:xfrm>
        </p:spPr>
        <p:txBody>
          <a:bodyPr>
            <a:normAutofit/>
          </a:bodyPr>
          <a:lstStyle/>
          <a:p>
            <a:r>
              <a:rPr lang="en-US" dirty="0" smtClean="0"/>
              <a:t>Palm oil plantations exist in both conserved and non-conserved areas</a:t>
            </a:r>
          </a:p>
          <a:p>
            <a:endParaRPr lang="en-US" dirty="0" smtClean="0"/>
          </a:p>
          <a:p>
            <a:endParaRPr lang="en-US" dirty="0"/>
          </a:p>
          <a:p>
            <a:r>
              <a:rPr lang="en-US" dirty="0"/>
              <a:t>Indonesia has set </a:t>
            </a:r>
            <a:r>
              <a:rPr lang="en-US" dirty="0" smtClean="0"/>
              <a:t>a        goal to expand palm        </a:t>
            </a:r>
            <a:r>
              <a:rPr lang="en-US" dirty="0"/>
              <a:t>oil </a:t>
            </a:r>
            <a:r>
              <a:rPr lang="en-US" dirty="0" smtClean="0"/>
              <a:t>plantations by two      </a:t>
            </a:r>
            <a:r>
              <a:rPr lang="en-US" dirty="0"/>
              <a:t>million </a:t>
            </a:r>
            <a:r>
              <a:rPr lang="en-US" dirty="0" smtClean="0"/>
              <a:t>ha by 2020</a:t>
            </a:r>
          </a:p>
          <a:p>
            <a:endParaRPr lang="en-US" dirty="0" smtClean="0"/>
          </a:p>
        </p:txBody>
      </p:sp>
      <p:sp>
        <p:nvSpPr>
          <p:cNvPr id="3" name="Text Placeholder 2"/>
          <p:cNvSpPr>
            <a:spLocks noGrp="1"/>
          </p:cNvSpPr>
          <p:nvPr>
            <p:ph type="body" sz="quarter" idx="10"/>
          </p:nvPr>
        </p:nvSpPr>
        <p:spPr>
          <a:xfrm>
            <a:off x="521208" y="599569"/>
            <a:ext cx="3566160" cy="1325880"/>
          </a:xfrm>
        </p:spPr>
        <p:txBody>
          <a:bodyPr>
            <a:noAutofit/>
          </a:bodyPr>
          <a:lstStyle/>
          <a:p>
            <a:r>
              <a:rPr lang="en-US" dirty="0" smtClean="0"/>
              <a:t>Current Plantations</a:t>
            </a:r>
            <a:endParaRPr lang="en-US" dirty="0"/>
          </a:p>
        </p:txBody>
      </p:sp>
      <p:sp>
        <p:nvSpPr>
          <p:cNvPr id="5" name="Text Placeholder 4"/>
          <p:cNvSpPr>
            <a:spLocks noGrp="1"/>
          </p:cNvSpPr>
          <p:nvPr>
            <p:ph type="body" sz="quarter" idx="13"/>
          </p:nvPr>
        </p:nvSpPr>
        <p:spPr>
          <a:xfrm>
            <a:off x="6238875" y="6647134"/>
            <a:ext cx="3253174" cy="259656"/>
          </a:xfrm>
        </p:spPr>
        <p:txBody>
          <a:bodyPr>
            <a:normAutofit fontScale="70000" lnSpcReduction="20000"/>
          </a:bodyPr>
          <a:lstStyle/>
          <a:p>
            <a:r>
              <a:rPr lang="en-US" dirty="0" smtClean="0"/>
              <a:t>Data from: World Wildlife Fund and Global Forest Watch</a:t>
            </a:r>
            <a:endParaRPr lang="en-US" dirty="0"/>
          </a:p>
        </p:txBody>
      </p:sp>
      <p:grpSp>
        <p:nvGrpSpPr>
          <p:cNvPr id="6" name="Group 5"/>
          <p:cNvGrpSpPr/>
          <p:nvPr/>
        </p:nvGrpSpPr>
        <p:grpSpPr>
          <a:xfrm>
            <a:off x="3301832" y="5623325"/>
            <a:ext cx="3190350" cy="1104972"/>
            <a:chOff x="4456253" y="5464044"/>
            <a:chExt cx="3190350" cy="1104972"/>
          </a:xfrm>
        </p:grpSpPr>
        <p:sp>
          <p:nvSpPr>
            <p:cNvPr id="9" name="Rectangle 8"/>
            <p:cNvSpPr/>
            <p:nvPr/>
          </p:nvSpPr>
          <p:spPr>
            <a:xfrm>
              <a:off x="4456253" y="5504688"/>
              <a:ext cx="243069" cy="236355"/>
            </a:xfrm>
            <a:prstGeom prst="rect">
              <a:avLst/>
            </a:prstGeom>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456253" y="5829250"/>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99322" y="5464044"/>
              <a:ext cx="2088766" cy="276999"/>
            </a:xfrm>
            <a:prstGeom prst="rect">
              <a:avLst/>
            </a:prstGeom>
            <a:noFill/>
          </p:spPr>
          <p:txBody>
            <a:bodyPr wrap="square" rtlCol="0">
              <a:spAutoFit/>
            </a:bodyPr>
            <a:lstStyle/>
            <a:p>
              <a:r>
                <a:rPr lang="en-US" sz="1200" dirty="0" smtClean="0"/>
                <a:t>Conservation Areas</a:t>
              </a:r>
              <a:endParaRPr lang="en-US" sz="1200" dirty="0"/>
            </a:p>
          </p:txBody>
        </p:sp>
        <p:sp>
          <p:nvSpPr>
            <p:cNvPr id="13" name="TextBox 12"/>
            <p:cNvSpPr txBox="1"/>
            <p:nvPr/>
          </p:nvSpPr>
          <p:spPr>
            <a:xfrm>
              <a:off x="4699322" y="5781687"/>
              <a:ext cx="1702710" cy="276999"/>
            </a:xfrm>
            <a:prstGeom prst="rect">
              <a:avLst/>
            </a:prstGeom>
            <a:noFill/>
          </p:spPr>
          <p:txBody>
            <a:bodyPr wrap="none" rtlCol="0">
              <a:spAutoFit/>
            </a:bodyPr>
            <a:lstStyle/>
            <a:p>
              <a:r>
                <a:rPr lang="en-US" sz="1200" dirty="0" smtClean="0"/>
                <a:t>Plantation Locations</a:t>
              </a:r>
              <a:endParaRPr lang="en-US" sz="1200" dirty="0"/>
            </a:p>
          </p:txBody>
        </p:sp>
        <p:sp>
          <p:nvSpPr>
            <p:cNvPr id="14" name="Rectangle 13"/>
            <p:cNvSpPr/>
            <p:nvPr/>
          </p:nvSpPr>
          <p:spPr>
            <a:xfrm>
              <a:off x="4456253" y="6146893"/>
              <a:ext cx="243069" cy="236355"/>
            </a:xfrm>
            <a:prstGeom prst="rect">
              <a:avLst/>
            </a:prstGeom>
            <a:solidFill>
              <a:srgbClr val="FFFF66"/>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06375" y="6107351"/>
              <a:ext cx="2940228" cy="461665"/>
            </a:xfrm>
            <a:prstGeom prst="rect">
              <a:avLst/>
            </a:prstGeom>
            <a:noFill/>
          </p:spPr>
          <p:txBody>
            <a:bodyPr wrap="none" rtlCol="0">
              <a:spAutoFit/>
            </a:bodyPr>
            <a:lstStyle/>
            <a:p>
              <a:r>
                <a:rPr lang="en-US" sz="1200" dirty="0" smtClean="0"/>
                <a:t>Plantations inside conservation areas</a:t>
              </a:r>
            </a:p>
            <a:p>
              <a:endParaRPr lang="en-US" sz="1200" dirty="0"/>
            </a:p>
          </p:txBody>
        </p:sp>
      </p:grpSp>
    </p:spTree>
    <p:extLst>
      <p:ext uri="{BB962C8B-B14F-4D97-AF65-F5344CB8AC3E}">
        <p14:creationId xmlns:p14="http://schemas.microsoft.com/office/powerpoint/2010/main" val="308785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756573" y="279921"/>
            <a:ext cx="4164254" cy="3919412"/>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2815290" y="-28449"/>
            <a:ext cx="3666594" cy="4281218"/>
          </a:xfrm>
          <a:prstGeom prst="rect">
            <a:avLst/>
          </a:prstGeom>
        </p:spPr>
      </p:pic>
      <p:pic>
        <p:nvPicPr>
          <p:cNvPr id="9" name="Picture 8"/>
          <p:cNvPicPr>
            <a:picLocks noChangeAspect="1"/>
          </p:cNvPicPr>
          <p:nvPr/>
        </p:nvPicPr>
        <p:blipFill>
          <a:blip r:embed="rId5"/>
          <a:stretch>
            <a:fillRect/>
          </a:stretch>
        </p:blipFill>
        <p:spPr>
          <a:xfrm>
            <a:off x="2397911" y="-279058"/>
            <a:ext cx="5226030" cy="5174280"/>
          </a:xfrm>
          <a:prstGeom prst="rect">
            <a:avLst/>
          </a:prstGeom>
        </p:spPr>
      </p:pic>
      <p:sp>
        <p:nvSpPr>
          <p:cNvPr id="41" name="Oval 40"/>
          <p:cNvSpPr/>
          <p:nvPr/>
        </p:nvSpPr>
        <p:spPr>
          <a:xfrm>
            <a:off x="3246789" y="2163602"/>
            <a:ext cx="2315811" cy="123124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Environmental Variables</a:t>
            </a:r>
            <a:endParaRPr lang="en-US" sz="1600" dirty="0"/>
          </a:p>
        </p:txBody>
      </p:sp>
      <p:cxnSp>
        <p:nvCxnSpPr>
          <p:cNvPr id="55" name="Straight Connector 54"/>
          <p:cNvCxnSpPr/>
          <p:nvPr/>
        </p:nvCxnSpPr>
        <p:spPr>
          <a:xfrm>
            <a:off x="4678414" y="896489"/>
            <a:ext cx="2786580" cy="83214"/>
          </a:xfrm>
          <a:prstGeom prst="line">
            <a:avLst/>
          </a:prstGeom>
          <a:ln w="50800"/>
          <a:effectLst>
            <a:softEdge rad="0"/>
          </a:effectLst>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3514435" y="1713385"/>
            <a:ext cx="1323367" cy="1710898"/>
          </a:xfrm>
          <a:prstGeom prst="line">
            <a:avLst/>
          </a:prstGeom>
          <a:ln w="50800"/>
          <a:effectLst>
            <a:softEdge rad="0"/>
          </a:effectLst>
        </p:spPr>
        <p:style>
          <a:lnRef idx="1">
            <a:schemeClr val="accent2"/>
          </a:lnRef>
          <a:fillRef idx="0">
            <a:schemeClr val="accent2"/>
          </a:fillRef>
          <a:effectRef idx="0">
            <a:schemeClr val="accent2"/>
          </a:effectRef>
          <a:fontRef idx="minor">
            <a:schemeClr val="tx1"/>
          </a:fontRef>
        </p:style>
      </p:cxnSp>
      <p:sp>
        <p:nvSpPr>
          <p:cNvPr id="44" name="Oval 43"/>
          <p:cNvSpPr/>
          <p:nvPr/>
        </p:nvSpPr>
        <p:spPr>
          <a:xfrm>
            <a:off x="3216476" y="823976"/>
            <a:ext cx="2346124" cy="1173154"/>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Known Palm Oil Plantations</a:t>
            </a:r>
          </a:p>
        </p:txBody>
      </p:sp>
      <p:sp>
        <p:nvSpPr>
          <p:cNvPr id="50" name="Rectangle 49"/>
          <p:cNvSpPr/>
          <p:nvPr/>
        </p:nvSpPr>
        <p:spPr>
          <a:xfrm>
            <a:off x="6630770" y="1676400"/>
            <a:ext cx="2195730" cy="11918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Maxent</a:t>
            </a:r>
            <a:endParaRPr lang="en-US" dirty="0"/>
          </a:p>
        </p:txBody>
      </p:sp>
      <p:sp>
        <p:nvSpPr>
          <p:cNvPr id="3" name="Text Placeholder 2"/>
          <p:cNvSpPr>
            <a:spLocks noGrp="1"/>
          </p:cNvSpPr>
          <p:nvPr>
            <p:ph type="body" sz="quarter" idx="10"/>
          </p:nvPr>
        </p:nvSpPr>
        <p:spPr>
          <a:xfrm>
            <a:off x="548640" y="91440"/>
            <a:ext cx="3566160" cy="859536"/>
          </a:xfrm>
        </p:spPr>
        <p:txBody>
          <a:bodyPr/>
          <a:lstStyle/>
          <a:p>
            <a:r>
              <a:rPr lang="en-US" dirty="0" smtClean="0"/>
              <a:t>Methodology</a:t>
            </a:r>
            <a:endParaRPr lang="en-US" dirty="0"/>
          </a:p>
        </p:txBody>
      </p:sp>
      <p:grpSp>
        <p:nvGrpSpPr>
          <p:cNvPr id="22" name="Group 21"/>
          <p:cNvGrpSpPr/>
          <p:nvPr/>
        </p:nvGrpSpPr>
        <p:grpSpPr>
          <a:xfrm>
            <a:off x="160340" y="1586114"/>
            <a:ext cx="2337519" cy="2197430"/>
            <a:chOff x="558158" y="1241009"/>
            <a:chExt cx="2542047" cy="2386263"/>
          </a:xfrm>
          <a:solidFill>
            <a:schemeClr val="accent1">
              <a:lumMod val="50000"/>
            </a:schemeClr>
          </a:solidFill>
        </p:grpSpPr>
        <p:sp>
          <p:nvSpPr>
            <p:cNvPr id="14" name="Rectangle 13"/>
            <p:cNvSpPr/>
            <p:nvPr/>
          </p:nvSpPr>
          <p:spPr>
            <a:xfrm>
              <a:off x="1868798"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Slope</a:t>
              </a:r>
            </a:p>
          </p:txBody>
        </p:sp>
        <p:sp>
          <p:nvSpPr>
            <p:cNvPr id="15" name="Rectangle 14"/>
            <p:cNvSpPr/>
            <p:nvPr/>
          </p:nvSpPr>
          <p:spPr>
            <a:xfrm>
              <a:off x="1868797"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Elevation</a:t>
              </a:r>
            </a:p>
          </p:txBody>
        </p:sp>
        <p:sp>
          <p:nvSpPr>
            <p:cNvPr id="16" name="Rectangle 15"/>
            <p:cNvSpPr/>
            <p:nvPr/>
          </p:nvSpPr>
          <p:spPr>
            <a:xfrm>
              <a:off x="558158" y="1241009"/>
              <a:ext cx="1231406"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lang="en-US" sz="1400" dirty="0">
                  <a:solidFill>
                    <a:schemeClr val="lt1"/>
                  </a:solidFill>
                </a:rPr>
                <a:t>Relative Humidity</a:t>
              </a:r>
            </a:p>
          </p:txBody>
        </p:sp>
        <p:sp>
          <p:nvSpPr>
            <p:cNvPr id="17" name="Rectangle 16"/>
            <p:cNvSpPr/>
            <p:nvPr/>
          </p:nvSpPr>
          <p:spPr>
            <a:xfrm>
              <a:off x="558159" y="1857153"/>
              <a:ext cx="1231405"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Max Ave. Temp</a:t>
              </a:r>
            </a:p>
          </p:txBody>
        </p:sp>
        <p:sp>
          <p:nvSpPr>
            <p:cNvPr id="18" name="Rectangle 17"/>
            <p:cNvSpPr/>
            <p:nvPr/>
          </p:nvSpPr>
          <p:spPr>
            <a:xfrm>
              <a:off x="558158"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Min Ave. Temp</a:t>
              </a:r>
            </a:p>
          </p:txBody>
        </p:sp>
        <p:sp>
          <p:nvSpPr>
            <p:cNvPr id="19" name="Rectangle 18"/>
            <p:cNvSpPr/>
            <p:nvPr/>
          </p:nvSpPr>
          <p:spPr>
            <a:xfrm>
              <a:off x="558159"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ea typeface="+mn-ea"/>
                  <a:cs typeface="+mn-cs"/>
                </a:rPr>
                <a:t>Precipitation</a:t>
              </a:r>
            </a:p>
          </p:txBody>
        </p:sp>
        <p:sp>
          <p:nvSpPr>
            <p:cNvPr id="20" name="Rectangle 19"/>
            <p:cNvSpPr/>
            <p:nvPr/>
          </p:nvSpPr>
          <p:spPr>
            <a:xfrm>
              <a:off x="1868796" y="1857153"/>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NDVI</a:t>
              </a:r>
            </a:p>
          </p:txBody>
        </p:sp>
        <p:sp>
          <p:nvSpPr>
            <p:cNvPr id="21" name="Rectangle 20"/>
            <p:cNvSpPr/>
            <p:nvPr/>
          </p:nvSpPr>
          <p:spPr>
            <a:xfrm>
              <a:off x="1868796" y="1241010"/>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EVI</a:t>
              </a:r>
            </a:p>
          </p:txBody>
        </p:sp>
      </p:grpSp>
      <p:grpSp>
        <p:nvGrpSpPr>
          <p:cNvPr id="36" name="Group 35"/>
          <p:cNvGrpSpPr/>
          <p:nvPr/>
        </p:nvGrpSpPr>
        <p:grpSpPr>
          <a:xfrm>
            <a:off x="703762" y="4219368"/>
            <a:ext cx="996867" cy="2303213"/>
            <a:chOff x="527134" y="4038149"/>
            <a:chExt cx="996867" cy="2303213"/>
          </a:xfrm>
          <a:solidFill>
            <a:schemeClr val="accent1">
              <a:lumMod val="75000"/>
            </a:schemeClr>
          </a:solidFill>
        </p:grpSpPr>
        <p:sp>
          <p:nvSpPr>
            <p:cNvPr id="24" name="Rectangle 23"/>
            <p:cNvSpPr/>
            <p:nvPr/>
          </p:nvSpPr>
          <p:spPr>
            <a:xfrm>
              <a:off x="527135" y="5811759"/>
              <a:ext cx="996866" cy="52960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Water</a:t>
              </a:r>
            </a:p>
          </p:txBody>
        </p:sp>
        <p:sp>
          <p:nvSpPr>
            <p:cNvPr id="25" name="Rectangle 24"/>
            <p:cNvSpPr/>
            <p:nvPr/>
          </p:nvSpPr>
          <p:spPr>
            <a:xfrm>
              <a:off x="527135" y="5216983"/>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Roads</a:t>
              </a:r>
            </a:p>
          </p:txBody>
        </p:sp>
        <p:sp>
          <p:nvSpPr>
            <p:cNvPr id="26" name="Rectangle 25"/>
            <p:cNvSpPr/>
            <p:nvPr/>
          </p:nvSpPr>
          <p:spPr>
            <a:xfrm>
              <a:off x="527134" y="4622207"/>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Cities</a:t>
              </a:r>
            </a:p>
          </p:txBody>
        </p:sp>
        <p:sp>
          <p:nvSpPr>
            <p:cNvPr id="28" name="Rectangle 27"/>
            <p:cNvSpPr/>
            <p:nvPr/>
          </p:nvSpPr>
          <p:spPr>
            <a:xfrm>
              <a:off x="527135" y="4038149"/>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Mills</a:t>
              </a:r>
            </a:p>
          </p:txBody>
        </p:sp>
      </p:grpSp>
      <p:grpSp>
        <p:nvGrpSpPr>
          <p:cNvPr id="37" name="Group 36"/>
          <p:cNvGrpSpPr/>
          <p:nvPr/>
        </p:nvGrpSpPr>
        <p:grpSpPr>
          <a:xfrm>
            <a:off x="2960527" y="4174756"/>
            <a:ext cx="2502344" cy="2376769"/>
            <a:chOff x="2082615" y="3906451"/>
            <a:chExt cx="2502344" cy="2376769"/>
          </a:xfrm>
        </p:grpSpPr>
        <p:sp>
          <p:nvSpPr>
            <p:cNvPr id="23" name="Rectangle 22"/>
            <p:cNvSpPr/>
            <p:nvPr/>
          </p:nvSpPr>
          <p:spPr>
            <a:xfrm>
              <a:off x="3416800" y="512632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Soil Type</a:t>
              </a:r>
              <a:endParaRPr lang="en-US" sz="1400" dirty="0"/>
            </a:p>
          </p:txBody>
        </p:sp>
        <p:sp>
          <p:nvSpPr>
            <p:cNvPr id="27" name="Rectangle 26"/>
            <p:cNvSpPr/>
            <p:nvPr/>
          </p:nvSpPr>
          <p:spPr>
            <a:xfrm>
              <a:off x="2082615" y="4178300"/>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Protected Areas</a:t>
              </a:r>
              <a:endParaRPr lang="en-US" sz="1400" dirty="0"/>
            </a:p>
          </p:txBody>
        </p:sp>
        <p:sp>
          <p:nvSpPr>
            <p:cNvPr id="29" name="Rectangle 28"/>
            <p:cNvSpPr/>
            <p:nvPr/>
          </p:nvSpPr>
          <p:spPr>
            <a:xfrm>
              <a:off x="3416800" y="5739523"/>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Palm Oil Concessions</a:t>
              </a:r>
              <a:endParaRPr lang="en-US" sz="1100" dirty="0"/>
            </a:p>
          </p:txBody>
        </p:sp>
        <p:sp>
          <p:nvSpPr>
            <p:cNvPr id="30" name="Rectangle 29"/>
            <p:cNvSpPr/>
            <p:nvPr/>
          </p:nvSpPr>
          <p:spPr>
            <a:xfrm>
              <a:off x="2082615" y="5424756"/>
              <a:ext cx="1271739" cy="5475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Pre-existing plantations</a:t>
              </a:r>
              <a:endParaRPr lang="en-US" sz="1200" dirty="0"/>
            </a:p>
          </p:txBody>
        </p:sp>
        <p:sp>
          <p:nvSpPr>
            <p:cNvPr id="31" name="Rectangle 30"/>
            <p:cNvSpPr/>
            <p:nvPr/>
          </p:nvSpPr>
          <p:spPr>
            <a:xfrm>
              <a:off x="3417327" y="4516386"/>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Peatlands</a:t>
              </a:r>
              <a:endParaRPr lang="en-US" sz="1400" dirty="0"/>
            </a:p>
          </p:txBody>
        </p:sp>
        <p:sp>
          <p:nvSpPr>
            <p:cNvPr id="32" name="Rectangle 31"/>
            <p:cNvSpPr/>
            <p:nvPr/>
          </p:nvSpPr>
          <p:spPr>
            <a:xfrm>
              <a:off x="3417327" y="390645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Population</a:t>
              </a:r>
              <a:endParaRPr lang="en-US" sz="1400" dirty="0"/>
            </a:p>
          </p:txBody>
        </p:sp>
        <p:sp>
          <p:nvSpPr>
            <p:cNvPr id="34" name="Rectangle 33"/>
            <p:cNvSpPr/>
            <p:nvPr/>
          </p:nvSpPr>
          <p:spPr>
            <a:xfrm>
              <a:off x="2082615" y="4801528"/>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Accessibility</a:t>
              </a:r>
              <a:endParaRPr lang="en-US" sz="1400" dirty="0"/>
            </a:p>
          </p:txBody>
        </p:sp>
      </p:grpSp>
      <p:sp>
        <p:nvSpPr>
          <p:cNvPr id="43" name="Right Arrow 42"/>
          <p:cNvSpPr/>
          <p:nvPr/>
        </p:nvSpPr>
        <p:spPr>
          <a:xfrm>
            <a:off x="1445106" y="2412666"/>
            <a:ext cx="678275" cy="546299"/>
          </a:xfrm>
          <a:prstGeom prst="rightArrow">
            <a:avLst>
              <a:gd name="adj1" fmla="val 45141"/>
              <a:gd name="adj2" fmla="val 51599"/>
            </a:avLst>
          </a:prstGeom>
          <a:solidFill>
            <a:srgbClr val="F4901A"/>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1828800" y="5089992"/>
            <a:ext cx="876300" cy="546299"/>
          </a:xfrm>
          <a:prstGeom prst="rightArrow">
            <a:avLst>
              <a:gd name="adj1" fmla="val 45141"/>
              <a:gd name="adj2" fmla="val 51599"/>
            </a:avLst>
          </a:prstGeom>
          <a:solidFill>
            <a:srgbClr val="DE8E3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7" name="Right Arrow 46"/>
          <p:cNvSpPr/>
          <p:nvPr/>
        </p:nvSpPr>
        <p:spPr>
          <a:xfrm rot="16200000">
            <a:off x="3997459" y="4972274"/>
            <a:ext cx="531533" cy="546299"/>
          </a:xfrm>
          <a:prstGeom prst="rightArrow">
            <a:avLst>
              <a:gd name="adj1" fmla="val 45141"/>
              <a:gd name="adj2" fmla="val 51599"/>
            </a:avLst>
          </a:prstGeom>
          <a:solidFill>
            <a:srgbClr val="F4901A"/>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Bent Arrow 47"/>
          <p:cNvSpPr/>
          <p:nvPr/>
        </p:nvSpPr>
        <p:spPr>
          <a:xfrm rot="5400000">
            <a:off x="6017322" y="542236"/>
            <a:ext cx="667414" cy="1420343"/>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rot="16200000" flipV="1">
            <a:off x="6041061" y="2594509"/>
            <a:ext cx="657350" cy="1382929"/>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160340" y="1168208"/>
            <a:ext cx="2431291" cy="307777"/>
          </a:xfrm>
          <a:prstGeom prst="rect">
            <a:avLst/>
          </a:prstGeom>
          <a:noFill/>
        </p:spPr>
        <p:txBody>
          <a:bodyPr wrap="square" rtlCol="0">
            <a:spAutoFit/>
          </a:bodyPr>
          <a:lstStyle/>
          <a:p>
            <a:r>
              <a:rPr lang="en-US" sz="1400" b="1" dirty="0" smtClean="0"/>
              <a:t>NASA Earth Observations</a:t>
            </a:r>
            <a:endParaRPr lang="en-US" sz="1400" b="1" dirty="0"/>
          </a:p>
        </p:txBody>
      </p:sp>
      <p:sp>
        <p:nvSpPr>
          <p:cNvPr id="53" name="TextBox 52"/>
          <p:cNvSpPr txBox="1"/>
          <p:nvPr/>
        </p:nvSpPr>
        <p:spPr>
          <a:xfrm>
            <a:off x="1931692" y="3913552"/>
            <a:ext cx="2431291" cy="307777"/>
          </a:xfrm>
          <a:prstGeom prst="rect">
            <a:avLst/>
          </a:prstGeom>
          <a:noFill/>
        </p:spPr>
        <p:txBody>
          <a:bodyPr wrap="square" rtlCol="0">
            <a:spAutoFit/>
          </a:bodyPr>
          <a:lstStyle/>
          <a:p>
            <a:r>
              <a:rPr lang="en-US" sz="1400" b="1" dirty="0" smtClean="0"/>
              <a:t>Ancillary Data</a:t>
            </a:r>
            <a:endParaRPr lang="en-US" sz="1400" b="1" dirty="0"/>
          </a:p>
        </p:txBody>
      </p:sp>
      <p:sp>
        <p:nvSpPr>
          <p:cNvPr id="4" name="Right Arrow 3"/>
          <p:cNvSpPr/>
          <p:nvPr/>
        </p:nvSpPr>
        <p:spPr>
          <a:xfrm rot="16200000">
            <a:off x="4162579" y="3935677"/>
            <a:ext cx="1383874" cy="535216"/>
          </a:xfrm>
          <a:prstGeom prst="rightArrow">
            <a:avLst/>
          </a:prstGeom>
          <a:solidFill>
            <a:srgbClr val="DE8E30"/>
          </a:solidFill>
          <a:ln>
            <a:noFill/>
          </a:ln>
          <a:effectLst>
            <a:outerShdw blurRad="50800" dist="38100" dir="5400000" algn="t"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5" name="Right Arrow 44"/>
          <p:cNvSpPr/>
          <p:nvPr/>
        </p:nvSpPr>
        <p:spPr>
          <a:xfrm rot="21068329">
            <a:off x="2265853" y="3188389"/>
            <a:ext cx="1328754" cy="535216"/>
          </a:xfrm>
          <a:prstGeom prst="rightArrow">
            <a:avLst/>
          </a:prstGeom>
          <a:solidFill>
            <a:srgbClr val="DE8E30"/>
          </a:solidFill>
          <a:ln>
            <a:noFill/>
          </a:ln>
          <a:effectLst>
            <a:outerShdw blurRad="50800" dist="38100" dir="5400000" algn="t"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1" name="Right Arrow 50"/>
          <p:cNvSpPr/>
          <p:nvPr/>
        </p:nvSpPr>
        <p:spPr>
          <a:xfrm rot="19141126">
            <a:off x="1188662" y="4263239"/>
            <a:ext cx="2921624" cy="493144"/>
          </a:xfrm>
          <a:prstGeom prst="rightArrow">
            <a:avLst>
              <a:gd name="adj1" fmla="val 50000"/>
              <a:gd name="adj2" fmla="val 52525"/>
            </a:avLst>
          </a:prstGeom>
          <a:solidFill>
            <a:srgbClr val="DE8E30"/>
          </a:solidFill>
          <a:ln>
            <a:noFill/>
          </a:ln>
          <a:effectLst>
            <a:outerShdw blurRad="50800" dist="38100" dir="5400000" algn="t"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clrChange>
              <a:clrFrom>
                <a:srgbClr val="FFFFFF"/>
              </a:clrFrom>
              <a:clrTo>
                <a:srgbClr val="FFFFFF">
                  <a:alpha val="0"/>
                </a:srgbClr>
              </a:clrTo>
            </a:clrChange>
          </a:blip>
          <a:stretch>
            <a:fillRect/>
          </a:stretch>
        </p:blipFill>
        <p:spPr>
          <a:xfrm>
            <a:off x="4199586" y="608159"/>
            <a:ext cx="3921893" cy="3883057"/>
          </a:xfrm>
          <a:prstGeom prst="rect">
            <a:avLst/>
          </a:prstGeom>
        </p:spPr>
      </p:pic>
    </p:spTree>
    <p:extLst>
      <p:ext uri="{BB962C8B-B14F-4D97-AF65-F5344CB8AC3E}">
        <p14:creationId xmlns:p14="http://schemas.microsoft.com/office/powerpoint/2010/main" val="28436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nodeType="clickEffect">
                                  <p:stCondLst>
                                    <p:cond delay="0"/>
                                  </p:stCondLst>
                                  <p:childTnLst>
                                    <p:animEffect transition="out" filter="wipe(right)">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22" presetClass="exit" presetSubtype="2" fill="hold" grpId="1" nodeType="withEffect">
                                  <p:stCondLst>
                                    <p:cond delay="0"/>
                                  </p:stCondLst>
                                  <p:childTnLst>
                                    <p:animEffect transition="out" filter="wipe(right)">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22" presetClass="entr" presetSubtype="4" fill="hold" grpId="0" nodeType="withEffect">
                                  <p:stCondLst>
                                    <p:cond delay="50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2" presetClass="entr" presetSubtype="12" accel="38000" decel="62000"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2" fill="hold" nodeType="clickEffect">
                                  <p:stCondLst>
                                    <p:cond delay="0"/>
                                  </p:stCondLst>
                                  <p:childTnLst>
                                    <p:animEffect transition="out" filter="wipe(right)">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par>
                          <p:cTn id="32" fill="hold">
                            <p:stCondLst>
                              <p:cond delay="500"/>
                            </p:stCondLst>
                            <p:childTnLst>
                              <p:par>
                                <p:cTn id="33" presetID="22" presetClass="exit" presetSubtype="2" fill="hold" grpId="1" nodeType="afterEffect">
                                  <p:stCondLst>
                                    <p:cond delay="0"/>
                                  </p:stCondLst>
                                  <p:childTnLst>
                                    <p:animEffect transition="out" filter="wipe(right)">
                                      <p:cBhvr>
                                        <p:cTn id="34" dur="500"/>
                                        <p:tgtEl>
                                          <p:spTgt spid="51"/>
                                        </p:tgtEl>
                                      </p:cBhvr>
                                    </p:animEffect>
                                    <p:set>
                                      <p:cBhvr>
                                        <p:cTn id="35" dur="1" fill="hold">
                                          <p:stCondLst>
                                            <p:cond delay="499"/>
                                          </p:stCondLst>
                                        </p:cTn>
                                        <p:tgtEl>
                                          <p:spTgt spid="51"/>
                                        </p:tgtEl>
                                        <p:attrNameLst>
                                          <p:attrName>style.visibility</p:attrName>
                                        </p:attrNameLst>
                                      </p:cBhvr>
                                      <p:to>
                                        <p:strVal val="hidden"/>
                                      </p:to>
                                    </p:set>
                                  </p:childTnLst>
                                </p:cTn>
                              </p:par>
                              <p:par>
                                <p:cTn id="36" presetID="22" presetClass="entr" presetSubtype="4" fill="hold" grpId="0" nodeType="withEffect">
                                  <p:stCondLst>
                                    <p:cond delay="50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42" presetClass="entr" presetSubtype="0" fill="hold" nodeType="with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1000"/>
                                        <p:tgtEl>
                                          <p:spTgt spid="12"/>
                                        </p:tgtEl>
                                      </p:cBhvr>
                                    </p:animEffect>
                                    <p:anim calcmode="lin" valueType="num">
                                      <p:cBhvr>
                                        <p:cTn id="48" dur="1000"/>
                                        <p:tgtEl>
                                          <p:spTgt spid="12"/>
                                        </p:tgtEl>
                                        <p:attrNameLst>
                                          <p:attrName>ppt_x</p:attrName>
                                        </p:attrNameLst>
                                      </p:cBhvr>
                                      <p:tavLst>
                                        <p:tav tm="0">
                                          <p:val>
                                            <p:strVal val="ppt_x"/>
                                          </p:val>
                                        </p:tav>
                                        <p:tav tm="100000">
                                          <p:val>
                                            <p:strVal val="ppt_x"/>
                                          </p:val>
                                        </p:tav>
                                      </p:tavLst>
                                    </p:anim>
                                    <p:anim calcmode="lin" valueType="num">
                                      <p:cBhvr>
                                        <p:cTn id="49" dur="1000"/>
                                        <p:tgtEl>
                                          <p:spTgt spid="12"/>
                                        </p:tgtEl>
                                        <p:attrNameLst>
                                          <p:attrName>ppt_y</p:attrName>
                                        </p:attrNameLst>
                                      </p:cBhvr>
                                      <p:tavLst>
                                        <p:tav tm="0">
                                          <p:val>
                                            <p:strVal val="ppt_y"/>
                                          </p:val>
                                        </p:tav>
                                        <p:tav tm="100000">
                                          <p:val>
                                            <p:strVal val="ppt_y+.1"/>
                                          </p:val>
                                        </p:tav>
                                      </p:tavLst>
                                    </p:anim>
                                    <p:set>
                                      <p:cBhvr>
                                        <p:cTn id="50" dur="1" fill="hold">
                                          <p:stCondLst>
                                            <p:cond delay="999"/>
                                          </p:stCondLst>
                                        </p:cTn>
                                        <p:tgtEl>
                                          <p:spTgt spid="12"/>
                                        </p:tgtEl>
                                        <p:attrNameLst>
                                          <p:attrName>style.visibility</p:attrName>
                                        </p:attrNameLst>
                                      </p:cBhvr>
                                      <p:to>
                                        <p:strVal val="hidden"/>
                                      </p:to>
                                    </p:set>
                                  </p:childTnLst>
                                </p:cTn>
                              </p:par>
                              <p:par>
                                <p:cTn id="51" presetID="42" presetClass="exit" presetSubtype="0" fill="hold" grpId="1" nodeType="withEffect">
                                  <p:stCondLst>
                                    <p:cond delay="500"/>
                                  </p:stCondLst>
                                  <p:childTnLst>
                                    <p:animEffect transition="out" filter="fade">
                                      <p:cBhvr>
                                        <p:cTn id="52" dur="500"/>
                                        <p:tgtEl>
                                          <p:spTgt spid="4"/>
                                        </p:tgtEl>
                                      </p:cBhvr>
                                    </p:animEffect>
                                    <p:anim calcmode="lin" valueType="num">
                                      <p:cBhvr>
                                        <p:cTn id="53" dur="500"/>
                                        <p:tgtEl>
                                          <p:spTgt spid="4"/>
                                        </p:tgtEl>
                                        <p:attrNameLst>
                                          <p:attrName>ppt_x</p:attrName>
                                        </p:attrNameLst>
                                      </p:cBhvr>
                                      <p:tavLst>
                                        <p:tav tm="0">
                                          <p:val>
                                            <p:strVal val="ppt_x"/>
                                          </p:val>
                                        </p:tav>
                                        <p:tav tm="100000">
                                          <p:val>
                                            <p:strVal val="ppt_x"/>
                                          </p:val>
                                        </p:tav>
                                      </p:tavLst>
                                    </p:anim>
                                    <p:anim calcmode="lin" valueType="num">
                                      <p:cBhvr>
                                        <p:cTn id="54" dur="500"/>
                                        <p:tgtEl>
                                          <p:spTgt spid="4"/>
                                        </p:tgtEl>
                                        <p:attrNameLst>
                                          <p:attrName>ppt_y</p:attrName>
                                        </p:attrNameLst>
                                      </p:cBhvr>
                                      <p:tavLst>
                                        <p:tav tm="0">
                                          <p:val>
                                            <p:strVal val="ppt_y"/>
                                          </p:val>
                                        </p:tav>
                                        <p:tav tm="100000">
                                          <p:val>
                                            <p:strVal val="ppt_y+.1"/>
                                          </p:val>
                                        </p:tav>
                                      </p:tavLst>
                                    </p:anim>
                                    <p:set>
                                      <p:cBhvr>
                                        <p:cTn id="55" dur="1" fill="hold">
                                          <p:stCondLst>
                                            <p:cond delay="499"/>
                                          </p:stCondLst>
                                        </p:cTn>
                                        <p:tgtEl>
                                          <p:spTgt spid="4"/>
                                        </p:tgtEl>
                                        <p:attrNameLst>
                                          <p:attrName>style.visibility</p:attrName>
                                        </p:attrNameLst>
                                      </p:cBhvr>
                                      <p:to>
                                        <p:strVal val="hidden"/>
                                      </p:to>
                                    </p:set>
                                  </p:childTnLst>
                                </p:cTn>
                              </p:par>
                              <p:par>
                                <p:cTn id="56" presetID="1" presetClass="entr" presetSubtype="0" fill="hold" grpId="1" nodeType="withEffect">
                                  <p:stCondLst>
                                    <p:cond delay="500"/>
                                  </p:stCondLst>
                                  <p:childTnLst>
                                    <p:set>
                                      <p:cBhvr>
                                        <p:cTn id="57" dur="1" fill="hold">
                                          <p:stCondLst>
                                            <p:cond delay="0"/>
                                          </p:stCondLst>
                                        </p:cTn>
                                        <p:tgtEl>
                                          <p:spTgt spid="47"/>
                                        </p:tgtEl>
                                        <p:attrNameLst>
                                          <p:attrName>style.visibility</p:attrName>
                                        </p:attrNameLst>
                                      </p:cBhvr>
                                      <p:to>
                                        <p:strVal val="visible"/>
                                      </p:to>
                                    </p:set>
                                  </p:childTnLst>
                                </p:cTn>
                              </p:par>
                              <p:par>
                                <p:cTn id="58" presetID="1" presetClass="entr" presetSubtype="0" fill="hold" grpId="1" nodeType="withEffect">
                                  <p:stCondLst>
                                    <p:cond delay="500"/>
                                  </p:stCondLst>
                                  <p:childTnLst>
                                    <p:set>
                                      <p:cBhvr>
                                        <p:cTn id="59" dur="1" fill="hold">
                                          <p:stCondLst>
                                            <p:cond delay="0"/>
                                          </p:stCondLst>
                                        </p:cTn>
                                        <p:tgtEl>
                                          <p:spTgt spid="43"/>
                                        </p:tgtEl>
                                        <p:attrNameLst>
                                          <p:attrName>style.visibility</p:attrName>
                                        </p:attrNameLst>
                                      </p:cBhvr>
                                      <p:to>
                                        <p:strVal val="visible"/>
                                      </p:to>
                                    </p:set>
                                  </p:childTnLst>
                                </p:cTn>
                              </p:par>
                              <p:par>
                                <p:cTn id="60" presetID="42" presetClass="path" presetSubtype="0" accel="50000" decel="50000" fill="hold" grpId="0" nodeType="withEffect">
                                  <p:stCondLst>
                                    <p:cond delay="500"/>
                                  </p:stCondLst>
                                  <p:childTnLst>
                                    <p:animMotion origin="layout" path="M 1.11111E-6 3.33333E-6 L 0.12864 0.00185 " pathEditMode="relative" rAng="0" ptsTypes="AA">
                                      <p:cBhvr>
                                        <p:cTn id="61" dur="1000" fill="hold"/>
                                        <p:tgtEl>
                                          <p:spTgt spid="43"/>
                                        </p:tgtEl>
                                        <p:attrNameLst>
                                          <p:attrName>ppt_x</p:attrName>
                                          <p:attrName>ppt_y</p:attrName>
                                        </p:attrNameLst>
                                      </p:cBhvr>
                                      <p:rCtr x="6424" y="93"/>
                                    </p:animMotion>
                                  </p:childTnLst>
                                </p:cTn>
                              </p:par>
                              <p:par>
                                <p:cTn id="62" presetID="42" presetClass="path" presetSubtype="0" accel="50000" decel="50000" fill="hold" grpId="0" nodeType="withEffect">
                                  <p:stCondLst>
                                    <p:cond delay="500"/>
                                  </p:stCondLst>
                                  <p:childTnLst>
                                    <p:animMotion origin="layout" path="M -2.77778E-6 -4.44444E-6 L -0.0033 -0.23796 " pathEditMode="relative" rAng="0" ptsTypes="AA">
                                      <p:cBhvr>
                                        <p:cTn id="63" dur="1000" fill="hold"/>
                                        <p:tgtEl>
                                          <p:spTgt spid="47"/>
                                        </p:tgtEl>
                                        <p:attrNameLst>
                                          <p:attrName>ppt_x</p:attrName>
                                          <p:attrName>ppt_y</p:attrName>
                                        </p:attrNameLst>
                                      </p:cBhvr>
                                      <p:rCtr x="-174" y="-11898"/>
                                    </p:animMotion>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22" presetClass="entr" presetSubtype="1"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par>
                                <p:cTn id="74" presetID="22" presetClass="entr" presetSubtype="8"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par>
                          <p:cTn id="77" fill="hold">
                            <p:stCondLst>
                              <p:cond delay="500"/>
                            </p:stCondLst>
                            <p:childTnLst>
                              <p:par>
                                <p:cTn id="78" presetID="16" presetClass="entr" presetSubtype="21"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inVertical)">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2" fill="hold" nodeType="clickEffect">
                                  <p:stCondLst>
                                    <p:cond delay="0"/>
                                  </p:stCondLst>
                                  <p:childTnLst>
                                    <p:animEffect transition="out" filter="wipe(right)">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22" presetClass="exit" presetSubtype="4" fill="hold" nodeType="withEffect">
                                  <p:stCondLst>
                                    <p:cond delay="0"/>
                                  </p:stCondLst>
                                  <p:childTnLst>
                                    <p:animEffect transition="out" filter="wipe(down)">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par>
                                <p:cTn id="89" presetID="22" presetClass="exit" presetSubtype="4" fill="hold" nodeType="withEffect">
                                  <p:stCondLst>
                                    <p:cond delay="0"/>
                                  </p:stCondLst>
                                  <p:childTnLst>
                                    <p:animEffect transition="out" filter="wipe(down)">
                                      <p:cBhvr>
                                        <p:cTn id="90" dur="500"/>
                                        <p:tgtEl>
                                          <p:spTgt spid="55"/>
                                        </p:tgtEl>
                                      </p:cBhvr>
                                    </p:animEffect>
                                    <p:set>
                                      <p:cBhvr>
                                        <p:cTn id="91" dur="1" fill="hold">
                                          <p:stCondLst>
                                            <p:cond delay="499"/>
                                          </p:stCondLst>
                                        </p:cTn>
                                        <p:tgtEl>
                                          <p:spTgt spid="55"/>
                                        </p:tgtEl>
                                        <p:attrNameLst>
                                          <p:attrName>style.visibility</p:attrName>
                                        </p:attrNameLst>
                                      </p:cBhvr>
                                      <p:to>
                                        <p:strVal val="hidden"/>
                                      </p:to>
                                    </p:set>
                                  </p:childTnLst>
                                </p:cTn>
                              </p:par>
                              <p:par>
                                <p:cTn id="92" presetID="1" presetClass="entr" presetSubtype="0" fill="hold" grpId="0" nodeType="withEffect">
                                  <p:stCondLst>
                                    <p:cond delay="1000"/>
                                  </p:stCondLst>
                                  <p:childTnLst>
                                    <p:set>
                                      <p:cBhvr>
                                        <p:cTn id="93" dur="1" fill="hold">
                                          <p:stCondLst>
                                            <p:cond delay="0"/>
                                          </p:stCondLst>
                                        </p:cTn>
                                        <p:tgtEl>
                                          <p:spTgt spid="48"/>
                                        </p:tgtEl>
                                        <p:attrNameLst>
                                          <p:attrName>style.visibility</p:attrName>
                                        </p:attrNameLst>
                                      </p:cBhvr>
                                      <p:to>
                                        <p:strVal val="visible"/>
                                      </p:to>
                                    </p:set>
                                  </p:childTnLst>
                                </p:cTn>
                              </p:par>
                              <p:par>
                                <p:cTn id="94" presetID="1" presetClass="entr" presetSubtype="0" fill="hold" grpId="0" nodeType="withEffect">
                                  <p:stCondLst>
                                    <p:cond delay="1000"/>
                                  </p:stCondLst>
                                  <p:childTnLst>
                                    <p:set>
                                      <p:cBhvr>
                                        <p:cTn id="95" dur="1" fill="hold">
                                          <p:stCondLst>
                                            <p:cond delay="0"/>
                                          </p:stCondLst>
                                        </p:cTn>
                                        <p:tgtEl>
                                          <p:spTgt spid="49"/>
                                        </p:tgtEl>
                                        <p:attrNameLst>
                                          <p:attrName>style.visibility</p:attrName>
                                        </p:attrNameLst>
                                      </p:cBhvr>
                                      <p:to>
                                        <p:strVal val="visible"/>
                                      </p:to>
                                    </p:set>
                                  </p:childTnLst>
                                </p:cTn>
                              </p:par>
                              <p:par>
                                <p:cTn id="96" presetID="6" presetClass="entr" presetSubtype="16" fill="hold" grpId="0" nodeType="withEffect">
                                  <p:stCondLst>
                                    <p:cond delay="1500"/>
                                  </p:stCondLst>
                                  <p:childTnLst>
                                    <p:set>
                                      <p:cBhvr>
                                        <p:cTn id="97" dur="1" fill="hold">
                                          <p:stCondLst>
                                            <p:cond delay="0"/>
                                          </p:stCondLst>
                                        </p:cTn>
                                        <p:tgtEl>
                                          <p:spTgt spid="50"/>
                                        </p:tgtEl>
                                        <p:attrNameLst>
                                          <p:attrName>style.visibility</p:attrName>
                                        </p:attrNameLst>
                                      </p:cBhvr>
                                      <p:to>
                                        <p:strVal val="visible"/>
                                      </p:to>
                                    </p:set>
                                    <p:animEffect transition="in" filter="circle(in)">
                                      <p:cBhvr>
                                        <p:cTn id="9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50" grpId="0" animBg="1"/>
      <p:bldP spid="43" grpId="0" animBg="1"/>
      <p:bldP spid="43" grpId="1" animBg="1"/>
      <p:bldP spid="47" grpId="0" animBg="1"/>
      <p:bldP spid="47" grpId="1" animBg="1"/>
      <p:bldP spid="48" grpId="0" animBg="1"/>
      <p:bldP spid="49" grpId="0" animBg="1"/>
      <p:bldP spid="4" grpId="0" animBg="1"/>
      <p:bldP spid="4" grpId="1" animBg="1"/>
      <p:bldP spid="45" grpId="0" animBg="1"/>
      <p:bldP spid="45" grpId="1" animBg="1"/>
      <p:bldP spid="51" grpId="0" animBg="1"/>
      <p:bldP spid="5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474839"/>
            <a:ext cx="3593592" cy="4402371"/>
          </a:xfrm>
        </p:spPr>
        <p:txBody>
          <a:bodyPr>
            <a:normAutofit/>
          </a:bodyPr>
          <a:lstStyle/>
          <a:p>
            <a:pPr>
              <a:lnSpc>
                <a:spcPct val="150000"/>
              </a:lnSpc>
            </a:pPr>
            <a:r>
              <a:rPr lang="en-US" b="1" dirty="0" smtClean="0"/>
              <a:t>Aqua</a:t>
            </a:r>
            <a:r>
              <a:rPr lang="en-US" dirty="0" smtClean="0"/>
              <a:t>: Relative Humidity</a:t>
            </a:r>
          </a:p>
          <a:p>
            <a:pPr>
              <a:lnSpc>
                <a:spcPct val="150000"/>
              </a:lnSpc>
            </a:pPr>
            <a:r>
              <a:rPr lang="en-US" b="1" dirty="0" smtClean="0"/>
              <a:t>Landsat 8</a:t>
            </a:r>
            <a:r>
              <a:rPr lang="en-US" dirty="0" smtClean="0"/>
              <a:t>: Imagery</a:t>
            </a:r>
          </a:p>
          <a:p>
            <a:pPr>
              <a:lnSpc>
                <a:spcPct val="150000"/>
              </a:lnSpc>
            </a:pPr>
            <a:r>
              <a:rPr lang="en-US" b="1" dirty="0" smtClean="0"/>
              <a:t>GPM</a:t>
            </a:r>
            <a:r>
              <a:rPr lang="en-US" dirty="0" smtClean="0"/>
              <a:t>: Precipitation</a:t>
            </a:r>
          </a:p>
          <a:p>
            <a:pPr>
              <a:lnSpc>
                <a:spcPct val="150000"/>
              </a:lnSpc>
            </a:pPr>
            <a:r>
              <a:rPr lang="en-US" b="1" dirty="0" smtClean="0"/>
              <a:t>TRMM</a:t>
            </a:r>
            <a:r>
              <a:rPr lang="en-US" dirty="0" smtClean="0"/>
              <a:t>: Precipitation</a:t>
            </a:r>
          </a:p>
          <a:p>
            <a:pPr>
              <a:lnSpc>
                <a:spcPct val="150000"/>
              </a:lnSpc>
            </a:pPr>
            <a:r>
              <a:rPr lang="en-US" b="1" dirty="0" smtClean="0"/>
              <a:t>SRTM</a:t>
            </a:r>
            <a:r>
              <a:rPr lang="en-US" dirty="0" smtClean="0"/>
              <a:t>: Elevation</a:t>
            </a:r>
          </a:p>
          <a:p>
            <a:pPr>
              <a:lnSpc>
                <a:spcPct val="150000"/>
              </a:lnSpc>
            </a:pPr>
            <a:r>
              <a:rPr lang="en-US" b="1" dirty="0" smtClean="0"/>
              <a:t>Terra</a:t>
            </a:r>
            <a:r>
              <a:rPr lang="en-US" dirty="0" smtClean="0"/>
              <a:t>: Land Surface </a:t>
            </a:r>
            <a:r>
              <a:rPr lang="en-US" dirty="0"/>
              <a:t>T</a:t>
            </a:r>
            <a:r>
              <a:rPr lang="en-US" dirty="0" smtClean="0"/>
              <a:t>emperature</a:t>
            </a:r>
            <a:endParaRPr lang="en-US" dirty="0"/>
          </a:p>
        </p:txBody>
      </p:sp>
      <p:sp>
        <p:nvSpPr>
          <p:cNvPr id="3" name="Text Placeholder 2"/>
          <p:cNvSpPr>
            <a:spLocks noGrp="1"/>
          </p:cNvSpPr>
          <p:nvPr>
            <p:ph type="body" sz="quarter" idx="10"/>
          </p:nvPr>
        </p:nvSpPr>
        <p:spPr>
          <a:xfrm>
            <a:off x="548639" y="366252"/>
            <a:ext cx="3826715" cy="852948"/>
          </a:xfrm>
        </p:spPr>
        <p:txBody>
          <a:bodyPr>
            <a:normAutofit fontScale="85000" lnSpcReduction="20000"/>
          </a:bodyPr>
          <a:lstStyle/>
          <a:p>
            <a:r>
              <a:rPr lang="en-US" dirty="0"/>
              <a:t>NASA </a:t>
            </a:r>
            <a:r>
              <a:rPr lang="en-US" dirty="0" smtClean="0"/>
              <a:t>Earth Observations</a:t>
            </a:r>
            <a:endParaRPr lang="en-US" dirty="0"/>
          </a:p>
        </p:txBody>
      </p:sp>
      <p:sp>
        <p:nvSpPr>
          <p:cNvPr id="5" name="Text Placeholder 4"/>
          <p:cNvSpPr>
            <a:spLocks noGrp="1"/>
          </p:cNvSpPr>
          <p:nvPr>
            <p:ph type="body" sz="quarter" idx="13"/>
          </p:nvPr>
        </p:nvSpPr>
        <p:spPr>
          <a:xfrm>
            <a:off x="7883591" y="6559989"/>
            <a:ext cx="1993392" cy="274320"/>
          </a:xfrm>
        </p:spPr>
        <p:txBody>
          <a:bodyPr/>
          <a:lstStyle/>
          <a:p>
            <a:r>
              <a:rPr lang="en-US" dirty="0" smtClean="0"/>
              <a:t>Images: NASA</a:t>
            </a:r>
            <a:endParaRPr lang="en-US" dirty="0"/>
          </a:p>
        </p:txBody>
      </p:sp>
      <p:pic>
        <p:nvPicPr>
          <p:cNvPr id="6" name="Picture 4" descr="06 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789" y="515814"/>
            <a:ext cx="2015625" cy="105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2" y="515814"/>
            <a:ext cx="1292745" cy="1055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461" y="3950541"/>
            <a:ext cx="1236277" cy="1366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08 G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299" y="2233177"/>
            <a:ext cx="2110603" cy="10553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04 TRM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7542" y="2270570"/>
            <a:ext cx="1239979"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05 Terr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3936" y="4449387"/>
            <a:ext cx="1403550" cy="10553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35596" y="5478340"/>
            <a:ext cx="1569708" cy="369332"/>
          </a:xfrm>
          <a:prstGeom prst="rect">
            <a:avLst/>
          </a:prstGeom>
        </p:spPr>
        <p:txBody>
          <a:bodyPr wrap="square">
            <a:spAutoFit/>
          </a:bodyPr>
          <a:lstStyle/>
          <a:p>
            <a:r>
              <a:rPr lang="en-US" dirty="0" smtClean="0"/>
              <a:t>Terra MODIS</a:t>
            </a:r>
            <a:endParaRPr lang="en-US" dirty="0">
              <a:effectLst/>
            </a:endParaRPr>
          </a:p>
        </p:txBody>
      </p:sp>
      <p:sp>
        <p:nvSpPr>
          <p:cNvPr id="13" name="Rectangle 12"/>
          <p:cNvSpPr/>
          <p:nvPr/>
        </p:nvSpPr>
        <p:spPr>
          <a:xfrm>
            <a:off x="5286587" y="5320022"/>
            <a:ext cx="1414262" cy="369332"/>
          </a:xfrm>
          <a:prstGeom prst="rect">
            <a:avLst/>
          </a:prstGeom>
        </p:spPr>
        <p:txBody>
          <a:bodyPr wrap="square">
            <a:spAutoFit/>
          </a:bodyPr>
          <a:lstStyle/>
          <a:p>
            <a:r>
              <a:rPr lang="en-US" dirty="0" smtClean="0"/>
              <a:t>SRTM IFSAR</a:t>
            </a:r>
            <a:endParaRPr lang="en-US" dirty="0"/>
          </a:p>
        </p:txBody>
      </p:sp>
      <p:sp>
        <p:nvSpPr>
          <p:cNvPr id="14" name="Rectangle 13"/>
          <p:cNvSpPr/>
          <p:nvPr/>
        </p:nvSpPr>
        <p:spPr>
          <a:xfrm>
            <a:off x="4936393" y="1562670"/>
            <a:ext cx="1625949" cy="369332"/>
          </a:xfrm>
          <a:prstGeom prst="rect">
            <a:avLst/>
          </a:prstGeom>
        </p:spPr>
        <p:txBody>
          <a:bodyPr wrap="square">
            <a:spAutoFit/>
          </a:bodyPr>
          <a:lstStyle/>
          <a:p>
            <a:r>
              <a:rPr lang="en-US" dirty="0" smtClean="0"/>
              <a:t>Aqua MODIS</a:t>
            </a:r>
            <a:endParaRPr lang="en-US" dirty="0"/>
          </a:p>
        </p:txBody>
      </p:sp>
      <p:sp>
        <p:nvSpPr>
          <p:cNvPr id="15" name="Rectangle 14"/>
          <p:cNvSpPr/>
          <p:nvPr/>
        </p:nvSpPr>
        <p:spPr>
          <a:xfrm>
            <a:off x="7123585" y="1566603"/>
            <a:ext cx="1924251" cy="369332"/>
          </a:xfrm>
          <a:prstGeom prst="rect">
            <a:avLst/>
          </a:prstGeom>
        </p:spPr>
        <p:txBody>
          <a:bodyPr wrap="square">
            <a:spAutoFit/>
          </a:bodyPr>
          <a:lstStyle/>
          <a:p>
            <a:r>
              <a:rPr lang="en-US" dirty="0"/>
              <a:t>Landsat 8 OLI</a:t>
            </a:r>
          </a:p>
        </p:txBody>
      </p:sp>
      <p:sp>
        <p:nvSpPr>
          <p:cNvPr id="16" name="Rectangle 15"/>
          <p:cNvSpPr/>
          <p:nvPr/>
        </p:nvSpPr>
        <p:spPr>
          <a:xfrm>
            <a:off x="5336368" y="3303151"/>
            <a:ext cx="1314701" cy="369332"/>
          </a:xfrm>
          <a:prstGeom prst="rect">
            <a:avLst/>
          </a:prstGeom>
        </p:spPr>
        <p:txBody>
          <a:bodyPr wrap="square">
            <a:spAutoFit/>
          </a:bodyPr>
          <a:lstStyle/>
          <a:p>
            <a:r>
              <a:rPr lang="en-US" dirty="0" smtClean="0"/>
              <a:t>GPM GMI</a:t>
            </a:r>
            <a:endParaRPr lang="en-US" dirty="0"/>
          </a:p>
        </p:txBody>
      </p:sp>
      <p:sp>
        <p:nvSpPr>
          <p:cNvPr id="17" name="Rectangle 16"/>
          <p:cNvSpPr/>
          <p:nvPr/>
        </p:nvSpPr>
        <p:spPr>
          <a:xfrm>
            <a:off x="7232298" y="3187900"/>
            <a:ext cx="1302586" cy="369332"/>
          </a:xfrm>
          <a:prstGeom prst="rect">
            <a:avLst/>
          </a:prstGeom>
        </p:spPr>
        <p:txBody>
          <a:bodyPr wrap="square">
            <a:spAutoFit/>
          </a:bodyPr>
          <a:lstStyle/>
          <a:p>
            <a:r>
              <a:rPr lang="en-US" dirty="0" smtClean="0"/>
              <a:t>TRMM TMI</a:t>
            </a:r>
            <a:endParaRPr lang="en-US" dirty="0"/>
          </a:p>
        </p:txBody>
      </p:sp>
    </p:spTree>
    <p:extLst>
      <p:ext uri="{BB962C8B-B14F-4D97-AF65-F5344CB8AC3E}">
        <p14:creationId xmlns:p14="http://schemas.microsoft.com/office/powerpoint/2010/main" val="381264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725438"/>
            <a:ext cx="3593592" cy="3374136"/>
          </a:xfrm>
        </p:spPr>
        <p:txBody>
          <a:bodyPr/>
          <a:lstStyle/>
          <a:p>
            <a:r>
              <a:rPr lang="en-US" dirty="0" smtClean="0"/>
              <a:t>Future growth of palm oil plantations will likely occur in XXX areas</a:t>
            </a:r>
          </a:p>
          <a:p>
            <a:endParaRPr lang="en-US" dirty="0"/>
          </a:p>
          <a:p>
            <a:endParaRPr lang="en-US" dirty="0"/>
          </a:p>
        </p:txBody>
      </p:sp>
      <p:sp>
        <p:nvSpPr>
          <p:cNvPr id="3" name="Text Placeholder 2"/>
          <p:cNvSpPr>
            <a:spLocks noGrp="1"/>
          </p:cNvSpPr>
          <p:nvPr>
            <p:ph type="body" sz="quarter" idx="10"/>
          </p:nvPr>
        </p:nvSpPr>
        <p:spPr>
          <a:xfrm>
            <a:off x="521208" y="258115"/>
            <a:ext cx="3566160" cy="1325880"/>
          </a:xfrm>
        </p:spPr>
        <p:txBody>
          <a:bodyPr>
            <a:normAutofit/>
          </a:bodyPr>
          <a:lstStyle/>
          <a:p>
            <a:r>
              <a:rPr lang="en-US" dirty="0" smtClean="0"/>
              <a:t>Risk Map</a:t>
            </a:r>
            <a:endParaRPr lang="en-US" dirty="0"/>
          </a:p>
        </p:txBody>
      </p:sp>
      <p:sp>
        <p:nvSpPr>
          <p:cNvPr id="6" name="Picture Placeholder 5"/>
          <p:cNvSpPr>
            <a:spLocks noGrp="1"/>
          </p:cNvSpPr>
          <p:nvPr>
            <p:ph type="pic" sz="quarter" idx="12"/>
          </p:nvPr>
        </p:nvSpPr>
        <p:spPr>
          <a:xfrm>
            <a:off x="4572000" y="116557"/>
            <a:ext cx="4572000" cy="6573610"/>
          </a:xfrm>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262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5465</TotalTime>
  <Words>2278</Words>
  <Application>Microsoft Office PowerPoint</Application>
  <PresentationFormat>On-screen Show (4:3)</PresentationFormat>
  <Paragraphs>219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249</cp:revision>
  <dcterms:created xsi:type="dcterms:W3CDTF">2015-05-18T13:26:09Z</dcterms:created>
  <dcterms:modified xsi:type="dcterms:W3CDTF">2016-03-09T20:18:04Z</dcterms:modified>
</cp:coreProperties>
</file>