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wtoff, Kiersten (GSFC-6104)[DEVELOP]" initials="NK(" lastIdx="15" clrIdx="0">
    <p:extLst>
      <p:ext uri="{19B8F6BF-5375-455C-9EA6-DF929625EA0E}">
        <p15:presenceInfo xmlns:p15="http://schemas.microsoft.com/office/powerpoint/2012/main" userId="S-1-5-21-330711430-3775241029-4075259233-6331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13" autoAdjust="0"/>
    <p:restoredTop sz="94660"/>
  </p:normalViewPr>
  <p:slideViewPr>
    <p:cSldViewPr snapToGrid="0">
      <p:cViewPr>
        <p:scale>
          <a:sx n="66" d="100"/>
          <a:sy n="66" d="100"/>
        </p:scale>
        <p:origin x="48" y="-10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ode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5350704"/>
            <a:ext cx="26060400" cy="594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10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4014216" y="2176272"/>
            <a:ext cx="19412712" cy="12161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[use sentence case]</a:t>
            </a:r>
            <a:endParaRPr lang="en-US" dirty="0"/>
          </a:p>
        </p:txBody>
      </p:sp>
      <p:sp>
        <p:nvSpPr>
          <p:cNvPr id="8" name="Main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914400"/>
            <a:ext cx="18288000" cy="1152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Project Title [Use Title Case]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72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footer boundary line"/>
          <p:cNvCxnSpPr/>
          <p:nvPr userDrawn="1"/>
        </p:nvCxnSpPr>
        <p:spPr>
          <a:xfrm>
            <a:off x="685800" y="34978415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header boundary line"/>
          <p:cNvCxnSpPr/>
          <p:nvPr userDrawn="1"/>
        </p:nvCxnSpPr>
        <p:spPr>
          <a:xfrm>
            <a:off x="685800" y="3918857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nasa logo" descr="BnW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8370" y="948900"/>
            <a:ext cx="2329895" cy="19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develop 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95" y="661797"/>
            <a:ext cx="2158130" cy="259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ract info"/>
          <p:cNvSpPr/>
          <p:nvPr userDrawn="1"/>
        </p:nvSpPr>
        <p:spPr>
          <a:xfrm>
            <a:off x="21089073" y="35379524"/>
            <a:ext cx="5657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chemeClr val="dk1"/>
              </a:buClr>
              <a:buSzPct val="25000"/>
            </a:pP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4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55772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8640" userDrawn="1">
          <p15:clr>
            <a:srgbClr val="F26B43"/>
          </p15:clr>
        </p15:guide>
        <p15:guide id="2" orient="horz" pos="11520" userDrawn="1">
          <p15:clr>
            <a:srgbClr val="F26B43"/>
          </p15:clr>
        </p15:guide>
        <p15:guide id="3" pos="576" userDrawn="1">
          <p15:clr>
            <a:srgbClr val="F26B43"/>
          </p15:clr>
        </p15:guide>
        <p15:guide id="4" pos="16704" userDrawn="1">
          <p15:clr>
            <a:srgbClr val="F26B43"/>
          </p15:clr>
        </p15:guide>
        <p15:guide id="5" orient="horz" pos="21888" userDrawn="1">
          <p15:clr>
            <a:srgbClr val="F26B43"/>
          </p15:clr>
        </p15:guide>
        <p15:guide id="6" orient="horz" pos="3456" userDrawn="1">
          <p15:clr>
            <a:srgbClr val="F26B43"/>
          </p15:clr>
        </p15:guide>
        <p15:guide id="7" pos="5760" userDrawn="1">
          <p15:clr>
            <a:srgbClr val="A4A3A4"/>
          </p15:clr>
        </p15:guide>
        <p15:guide id="8" pos="6048" userDrawn="1">
          <p15:clr>
            <a:srgbClr val="A4A3A4"/>
          </p15:clr>
        </p15:guide>
        <p15:guide id="9" pos="11520" userDrawn="1">
          <p15:clr>
            <a:srgbClr val="A4A3A4"/>
          </p15:clr>
        </p15:guide>
        <p15:guide id="10" pos="112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tiff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8827" y="16053396"/>
            <a:ext cx="837709" cy="644855"/>
          </a:xfrm>
          <a:prstGeom prst="rect">
            <a:avLst/>
          </a:prstGeom>
        </p:spPr>
      </p:pic>
      <p:sp>
        <p:nvSpPr>
          <p:cNvPr id="82" name="Rectangle 81"/>
          <p:cNvSpPr/>
          <p:nvPr/>
        </p:nvSpPr>
        <p:spPr>
          <a:xfrm rot="16200000">
            <a:off x="417440" y="18578706"/>
            <a:ext cx="1677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SLIP</a:t>
            </a:r>
            <a:endParaRPr lang="en-US" sz="54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NASA Goddard </a:t>
            </a:r>
            <a:r>
              <a:rPr lang="en-US" dirty="0" smtClean="0"/>
              <a:t>Space Flight Center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i="1" dirty="0"/>
              <a:t>Utilizing </a:t>
            </a:r>
            <a:r>
              <a:rPr lang="en-US" i="1" dirty="0"/>
              <a:t>n</a:t>
            </a:r>
            <a:r>
              <a:rPr lang="en-US" i="1" dirty="0" smtClean="0"/>
              <a:t>ear </a:t>
            </a:r>
            <a:r>
              <a:rPr lang="en-US" i="1" dirty="0" smtClean="0"/>
              <a:t>r</a:t>
            </a:r>
            <a:r>
              <a:rPr lang="en-US" i="1" dirty="0" smtClean="0"/>
              <a:t>eal-time </a:t>
            </a:r>
            <a:r>
              <a:rPr lang="en-US" i="1" dirty="0"/>
              <a:t>l</a:t>
            </a:r>
            <a:r>
              <a:rPr lang="en-US" i="1" dirty="0" smtClean="0"/>
              <a:t>andslide </a:t>
            </a:r>
            <a:r>
              <a:rPr lang="en-US" i="1" dirty="0"/>
              <a:t>i</a:t>
            </a:r>
            <a:r>
              <a:rPr lang="en-US" i="1" dirty="0" smtClean="0"/>
              <a:t>dentification </a:t>
            </a:r>
            <a:r>
              <a:rPr lang="en-US" i="1" dirty="0" smtClean="0"/>
              <a:t>and </a:t>
            </a:r>
            <a:r>
              <a:rPr lang="en-US" i="1" dirty="0" smtClean="0"/>
              <a:t>precipitation </a:t>
            </a:r>
            <a:r>
              <a:rPr lang="en-US" i="1" dirty="0"/>
              <a:t>m</a:t>
            </a:r>
            <a:r>
              <a:rPr lang="en-US" i="1" dirty="0" smtClean="0"/>
              <a:t>onitoring </a:t>
            </a:r>
            <a:r>
              <a:rPr lang="en-US" i="1" dirty="0"/>
              <a:t>p</a:t>
            </a:r>
            <a:r>
              <a:rPr lang="en-US" i="1" dirty="0" smtClean="0"/>
              <a:t>roducts </a:t>
            </a:r>
            <a:r>
              <a:rPr lang="en-US" i="1" dirty="0"/>
              <a:t>for </a:t>
            </a:r>
            <a:r>
              <a:rPr lang="en-US" i="1" dirty="0" smtClean="0"/>
              <a:t>enhanced </a:t>
            </a:r>
            <a:r>
              <a:rPr lang="en-US" i="1" dirty="0"/>
              <a:t>l</a:t>
            </a:r>
            <a:r>
              <a:rPr lang="en-US" i="1" dirty="0" smtClean="0"/>
              <a:t>andslide </a:t>
            </a:r>
            <a:r>
              <a:rPr lang="en-US" i="1" dirty="0"/>
              <a:t>d</a:t>
            </a:r>
            <a:r>
              <a:rPr lang="en-US" i="1" dirty="0" smtClean="0"/>
              <a:t>etection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Himalayan Disasters II</a:t>
            </a:r>
            <a:endParaRPr lang="en-US" dirty="0"/>
          </a:p>
        </p:txBody>
      </p:sp>
      <p:sp>
        <p:nvSpPr>
          <p:cNvPr id="9" name="Text Placeholder 16"/>
          <p:cNvSpPr txBox="1">
            <a:spLocks/>
          </p:cNvSpPr>
          <p:nvPr/>
        </p:nvSpPr>
        <p:spPr>
          <a:xfrm>
            <a:off x="914400" y="32462978"/>
            <a:ext cx="8229600" cy="1998375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Justin Roberts-Pierel, Aakash Ahamed</a:t>
            </a:r>
          </a:p>
          <a:p>
            <a:r>
              <a:rPr lang="en-US" dirty="0" smtClean="0"/>
              <a:t>(Will change to a picture including Jessica </a:t>
            </a:r>
            <a:r>
              <a:rPr lang="en-US" dirty="0" smtClean="0"/>
              <a:t>Fayne</a:t>
            </a:r>
          </a:p>
          <a:p>
            <a:r>
              <a:rPr lang="en-US" dirty="0"/>
              <a:t> </a:t>
            </a:r>
            <a:r>
              <a:rPr lang="en-US" dirty="0" smtClean="0"/>
              <a:t>and ICIMOD members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10" name="Text Placeholder 16"/>
          <p:cNvSpPr txBox="1">
            <a:spLocks/>
          </p:cNvSpPr>
          <p:nvPr/>
        </p:nvSpPr>
        <p:spPr>
          <a:xfrm>
            <a:off x="9535886" y="33194104"/>
            <a:ext cx="8229600" cy="1664056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International Centre for Integrated Mountain Development (ICIMOD), Kathmandu, Nepal</a:t>
            </a:r>
          </a:p>
        </p:txBody>
      </p:sp>
      <p:sp>
        <p:nvSpPr>
          <p:cNvPr id="11" name="Text Placeholder 16"/>
          <p:cNvSpPr txBox="1">
            <a:spLocks/>
          </p:cNvSpPr>
          <p:nvPr/>
        </p:nvSpPr>
        <p:spPr>
          <a:xfrm>
            <a:off x="18288000" y="28555043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914400" y="22069818"/>
            <a:ext cx="169164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Section will include SLIP validation results, and DRIP simulation results, rainfall analysis results, etc. </a:t>
            </a:r>
            <a:endParaRPr lang="en-US" dirty="0" smtClean="0"/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18287999" y="24384992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dirty="0" smtClean="0"/>
              <a:t>Use bullets.</a:t>
            </a:r>
          </a:p>
          <a:p>
            <a:pPr marL="347663" indent="-347663"/>
            <a:r>
              <a:rPr lang="en-US" dirty="0" smtClean="0"/>
              <a:t>Use complete sentences with periods.</a:t>
            </a:r>
          </a:p>
        </p:txBody>
      </p:sp>
      <p:sp>
        <p:nvSpPr>
          <p:cNvPr id="6" name="Text Placeholder 16"/>
          <p:cNvSpPr txBox="1">
            <a:spLocks/>
          </p:cNvSpPr>
          <p:nvPr/>
        </p:nvSpPr>
        <p:spPr>
          <a:xfrm>
            <a:off x="914400" y="6243411"/>
            <a:ext cx="16916400" cy="5760720"/>
          </a:xfrm>
          <a:prstGeom prst="rect">
            <a:avLst/>
          </a:prstGeom>
        </p:spPr>
        <p:txBody>
          <a:bodyPr numCol="2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Keep this blank for now.</a:t>
            </a:r>
          </a:p>
          <a:p>
            <a:r>
              <a:rPr lang="en-US" dirty="0" smtClean="0"/>
              <a:t>Body text point size should be at least 24.</a:t>
            </a:r>
          </a:p>
          <a:p>
            <a:r>
              <a:rPr lang="en-US" dirty="0" smtClean="0"/>
              <a:t>Caption text point size should be at least 16.</a:t>
            </a:r>
          </a:p>
          <a:p>
            <a:r>
              <a:rPr lang="en-US" dirty="0" smtClean="0"/>
              <a:t>Feel free to rename, move, and resize sections as needed.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15" name="Text Placeholder 16"/>
          <p:cNvSpPr txBox="1">
            <a:spLocks/>
          </p:cNvSpPr>
          <p:nvPr/>
        </p:nvSpPr>
        <p:spPr>
          <a:xfrm>
            <a:off x="18288000" y="6243411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dirty="0" smtClean="0"/>
              <a:t>Better characterize landslide hazards within Nepal and the Himalaya region</a:t>
            </a:r>
          </a:p>
          <a:p>
            <a:pPr marL="347663" indent="-347663"/>
            <a:r>
              <a:rPr lang="en-US" dirty="0" smtClean="0"/>
              <a:t>Utilize newly available high resolution remote sensing data and international landslide mapping efforts following the </a:t>
            </a:r>
            <a:r>
              <a:rPr lang="en-US" dirty="0" err="1" smtClean="0"/>
              <a:t>Gorkha</a:t>
            </a:r>
            <a:r>
              <a:rPr lang="en-US" dirty="0" smtClean="0"/>
              <a:t> earthquake to develop a landslide identification product </a:t>
            </a:r>
          </a:p>
          <a:p>
            <a:pPr marL="347663" indent="-347663"/>
            <a:r>
              <a:rPr lang="en-US" dirty="0" smtClean="0"/>
              <a:t>Analyze historical precipitation data and create a near real-time precipitation monitoring system</a:t>
            </a:r>
          </a:p>
          <a:p>
            <a:pPr marL="347663" indent="-347663"/>
            <a:r>
              <a:rPr lang="en-US" dirty="0" smtClean="0"/>
              <a:t>Develop a near real-time tool incorporating the identification product and precipitation monitoring system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" y="5510709"/>
            <a:ext cx="16916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288000" y="550498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4400" y="12517639"/>
            <a:ext cx="1691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287999" y="11307114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7999" y="19088513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4401" y="21353018"/>
            <a:ext cx="16916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287999" y="2366247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222686" y="3248266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535886" y="3248266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14400" y="2784360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2" name="Team Members"/>
          <p:cNvSpPr txBox="1">
            <a:spLocks/>
          </p:cNvSpPr>
          <p:nvPr/>
        </p:nvSpPr>
        <p:spPr>
          <a:xfrm>
            <a:off x="914400" y="4030896"/>
            <a:ext cx="25603200" cy="1308642"/>
          </a:xfrm>
          <a:prstGeom prst="rect">
            <a:avLst/>
          </a:prstGeom>
        </p:spPr>
        <p:txBody>
          <a:bodyPr anchor="t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GSFC: Justin Roberts-Pierel (Project Lead), Aakash Ahamed, Jessica Fayne</a:t>
            </a:r>
          </a:p>
          <a:p>
            <a:r>
              <a:rPr lang="en-US" dirty="0" smtClean="0"/>
              <a:t>ICIMOD: Kanti Sen Ojha, </a:t>
            </a:r>
            <a:r>
              <a:rPr lang="en-US" dirty="0" err="1" smtClean="0"/>
              <a:t>Ang</a:t>
            </a:r>
            <a:r>
              <a:rPr lang="en-US" dirty="0" smtClean="0"/>
              <a:t> </a:t>
            </a:r>
            <a:r>
              <a:rPr lang="en-US" dirty="0" err="1" smtClean="0"/>
              <a:t>Dawa</a:t>
            </a:r>
            <a:r>
              <a:rPr lang="en-US" dirty="0" smtClean="0"/>
              <a:t> Sherpa, </a:t>
            </a:r>
            <a:r>
              <a:rPr lang="en-US" dirty="0" err="1" smtClean="0"/>
              <a:t>Binu</a:t>
            </a:r>
            <a:r>
              <a:rPr lang="en-US" dirty="0" smtClean="0"/>
              <a:t> </a:t>
            </a:r>
            <a:r>
              <a:rPr lang="en-US" dirty="0" err="1" smtClean="0"/>
              <a:t>Maharjan</a:t>
            </a:r>
            <a:r>
              <a:rPr lang="en-US" dirty="0" smtClean="0"/>
              <a:t>, Amanda </a:t>
            </a:r>
            <a:r>
              <a:rPr lang="en-US" dirty="0" err="1" smtClean="0"/>
              <a:t>Schochet</a:t>
            </a:r>
            <a:endParaRPr lang="en-US" dirty="0" smtClean="0"/>
          </a:p>
          <a:p>
            <a:r>
              <a:rPr lang="en-US" sz="2400" dirty="0" smtClean="0"/>
              <a:t>NASA DEVELOP</a:t>
            </a:r>
            <a:endParaRPr lang="en-US" sz="2400" dirty="0"/>
          </a:p>
        </p:txBody>
      </p:sp>
      <p:sp>
        <p:nvSpPr>
          <p:cNvPr id="33" name="Text Placeholder 16"/>
          <p:cNvSpPr txBox="1">
            <a:spLocks/>
          </p:cNvSpPr>
          <p:nvPr/>
        </p:nvSpPr>
        <p:spPr>
          <a:xfrm>
            <a:off x="18222685" y="33247281"/>
            <a:ext cx="8229600" cy="161087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Advisors: GSFC- Dr. Dalia Kirschbaum, Thomas Stanley</a:t>
            </a:r>
          </a:p>
          <a:p>
            <a:r>
              <a:rPr lang="en-US" dirty="0" smtClean="0"/>
              <a:t>                ICIMOD- Sebastian Wesselman</a:t>
            </a:r>
          </a:p>
          <a:p>
            <a:r>
              <a:rPr lang="en-US" dirty="0" smtClean="0"/>
              <a:t>Past contributors: Amanda Rumsey, Jamie </a:t>
            </a:r>
            <a:r>
              <a:rPr lang="en-US" dirty="0" err="1" smtClean="0"/>
              <a:t>Shiplet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7655" y="22132772"/>
            <a:ext cx="2046001" cy="102413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2788" y="19857954"/>
            <a:ext cx="1934422" cy="1581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2788" y="21848365"/>
            <a:ext cx="2045999" cy="154018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7655" y="19981005"/>
            <a:ext cx="1854545" cy="1581000"/>
          </a:xfrm>
          <a:prstGeom prst="rect">
            <a:avLst/>
          </a:prstGeom>
        </p:spPr>
      </p:pic>
      <p:sp>
        <p:nvSpPr>
          <p:cNvPr id="36" name="Text Placeholder 16"/>
          <p:cNvSpPr txBox="1">
            <a:spLocks/>
          </p:cNvSpPr>
          <p:nvPr/>
        </p:nvSpPr>
        <p:spPr>
          <a:xfrm>
            <a:off x="19484293" y="20382779"/>
            <a:ext cx="1212202" cy="435462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TRMM</a:t>
            </a:r>
          </a:p>
        </p:txBody>
      </p:sp>
      <p:sp>
        <p:nvSpPr>
          <p:cNvPr id="37" name="Text Placeholder 16"/>
          <p:cNvSpPr txBox="1">
            <a:spLocks/>
          </p:cNvSpPr>
          <p:nvPr/>
        </p:nvSpPr>
        <p:spPr>
          <a:xfrm>
            <a:off x="20493656" y="22405526"/>
            <a:ext cx="1058926" cy="435462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GPM</a:t>
            </a:r>
          </a:p>
        </p:txBody>
      </p:sp>
      <p:sp>
        <p:nvSpPr>
          <p:cNvPr id="38" name="Text Placeholder 16"/>
          <p:cNvSpPr txBox="1">
            <a:spLocks/>
          </p:cNvSpPr>
          <p:nvPr/>
        </p:nvSpPr>
        <p:spPr>
          <a:xfrm>
            <a:off x="23938787" y="20431139"/>
            <a:ext cx="1487714" cy="435462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Landsat 8</a:t>
            </a:r>
          </a:p>
        </p:txBody>
      </p:sp>
      <p:sp>
        <p:nvSpPr>
          <p:cNvPr id="39" name="Text Placeholder 16"/>
          <p:cNvSpPr txBox="1">
            <a:spLocks/>
          </p:cNvSpPr>
          <p:nvPr/>
        </p:nvSpPr>
        <p:spPr>
          <a:xfrm>
            <a:off x="23938787" y="22427109"/>
            <a:ext cx="945306" cy="435462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Terra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488227" y="13800915"/>
            <a:ext cx="2540000" cy="76944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GPM</a:t>
            </a:r>
            <a:endParaRPr lang="en-US" sz="4400" dirty="0"/>
          </a:p>
        </p:txBody>
      </p:sp>
      <p:sp>
        <p:nvSpPr>
          <p:cNvPr id="41" name="TextBox 40"/>
          <p:cNvSpPr txBox="1"/>
          <p:nvPr/>
        </p:nvSpPr>
        <p:spPr>
          <a:xfrm>
            <a:off x="1524004" y="17258309"/>
            <a:ext cx="2540000" cy="76944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Landsat 8</a:t>
            </a:r>
            <a:endParaRPr lang="en-US" sz="4400" dirty="0"/>
          </a:p>
        </p:txBody>
      </p:sp>
      <p:sp>
        <p:nvSpPr>
          <p:cNvPr id="42" name="TextBox 41"/>
          <p:cNvSpPr txBox="1"/>
          <p:nvPr/>
        </p:nvSpPr>
        <p:spPr>
          <a:xfrm>
            <a:off x="1502742" y="15181794"/>
            <a:ext cx="2540000" cy="76944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TRMM</a:t>
            </a:r>
            <a:endParaRPr lang="en-US" sz="4400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7912374" y="15085094"/>
            <a:ext cx="6662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997959" y="13608696"/>
            <a:ext cx="30068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Historical TRMM data was used to calculate monthly mean thresholds used to detect anomalies in near real-time with GPM</a:t>
            </a:r>
            <a:endParaRPr lang="en-US" sz="1600" dirty="0"/>
          </a:p>
        </p:txBody>
      </p:sp>
      <p:sp>
        <p:nvSpPr>
          <p:cNvPr id="50" name="TextBox 49"/>
          <p:cNvSpPr txBox="1"/>
          <p:nvPr/>
        </p:nvSpPr>
        <p:spPr>
          <a:xfrm>
            <a:off x="8832129" y="13354777"/>
            <a:ext cx="23150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Monitors GPM IMERG data every 30 minutes looking for anomalies compared with calculated threshold values</a:t>
            </a:r>
            <a:endParaRPr lang="en-US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1382997" y="16705250"/>
            <a:ext cx="2822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Landsat 8 data is downloaded using Python 3 in near real-time</a:t>
            </a:r>
            <a:endParaRPr lang="en-US" sz="1400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632573"/>
            <a:ext cx="4920343" cy="369025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0793" y="12371796"/>
            <a:ext cx="7545548" cy="5793132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23507180" y="18396808"/>
            <a:ext cx="25788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Source: ICIMOD</a:t>
            </a:r>
            <a:endParaRPr lang="en-US" sz="2700" dirty="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0886" y="12380387"/>
            <a:ext cx="1973942" cy="2180228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24230886" y="12380386"/>
            <a:ext cx="1973942" cy="2177481"/>
          </a:xfrm>
          <a:prstGeom prst="rect">
            <a:avLst/>
          </a:prstGeom>
          <a:noFill/>
          <a:ln w="1905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1524004" y="19232931"/>
            <a:ext cx="2540000" cy="76944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SRTM</a:t>
            </a:r>
            <a:endParaRPr lang="en-US" sz="4400" dirty="0"/>
          </a:p>
        </p:txBody>
      </p:sp>
      <p:sp>
        <p:nvSpPr>
          <p:cNvPr id="61" name="TextBox 60"/>
          <p:cNvSpPr txBox="1"/>
          <p:nvPr/>
        </p:nvSpPr>
        <p:spPr>
          <a:xfrm>
            <a:off x="1524004" y="20140687"/>
            <a:ext cx="2540000" cy="76944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ASTER</a:t>
            </a:r>
            <a:endParaRPr lang="en-US" sz="4400" dirty="0"/>
          </a:p>
        </p:txBody>
      </p:sp>
      <p:sp>
        <p:nvSpPr>
          <p:cNvPr id="62" name="TextBox 61"/>
          <p:cNvSpPr txBox="1"/>
          <p:nvPr/>
        </p:nvSpPr>
        <p:spPr>
          <a:xfrm>
            <a:off x="3126321" y="18136906"/>
            <a:ext cx="937683" cy="338554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SWIR</a:t>
            </a:r>
            <a:endParaRPr lang="en-US" sz="1600" dirty="0"/>
          </a:p>
        </p:txBody>
      </p:sp>
      <p:sp>
        <p:nvSpPr>
          <p:cNvPr id="63" name="TextBox 62"/>
          <p:cNvSpPr txBox="1"/>
          <p:nvPr/>
        </p:nvSpPr>
        <p:spPr>
          <a:xfrm>
            <a:off x="1524004" y="18136906"/>
            <a:ext cx="937683" cy="338554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IR</a:t>
            </a:r>
            <a:endParaRPr lang="en-US" sz="1600" dirty="0"/>
          </a:p>
        </p:txBody>
      </p:sp>
      <p:sp>
        <p:nvSpPr>
          <p:cNvPr id="64" name="TextBox 63"/>
          <p:cNvSpPr txBox="1"/>
          <p:nvPr/>
        </p:nvSpPr>
        <p:spPr>
          <a:xfrm>
            <a:off x="1524004" y="18600440"/>
            <a:ext cx="937683" cy="338554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Red</a:t>
            </a:r>
            <a:endParaRPr lang="en-US" sz="1600" dirty="0"/>
          </a:p>
        </p:txBody>
      </p:sp>
      <p:sp>
        <p:nvSpPr>
          <p:cNvPr id="65" name="TextBox 64"/>
          <p:cNvSpPr txBox="1"/>
          <p:nvPr/>
        </p:nvSpPr>
        <p:spPr>
          <a:xfrm>
            <a:off x="3126321" y="18600120"/>
            <a:ext cx="937683" cy="338554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QA</a:t>
            </a:r>
            <a:endParaRPr lang="en-US" sz="1600" dirty="0"/>
          </a:p>
        </p:txBody>
      </p:sp>
      <p:sp>
        <p:nvSpPr>
          <p:cNvPr id="66" name="Right Brace 65"/>
          <p:cNvSpPr/>
          <p:nvPr/>
        </p:nvSpPr>
        <p:spPr>
          <a:xfrm>
            <a:off x="4180117" y="17229281"/>
            <a:ext cx="667659" cy="374873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 rot="5400000">
            <a:off x="2880177" y="18960893"/>
            <a:ext cx="2868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Data Collection</a:t>
            </a:r>
            <a:endParaRPr lang="en-US" sz="3200" dirty="0"/>
          </a:p>
        </p:txBody>
      </p:sp>
      <p:sp>
        <p:nvSpPr>
          <p:cNvPr id="68" name="TextBox 67"/>
          <p:cNvSpPr txBox="1"/>
          <p:nvPr/>
        </p:nvSpPr>
        <p:spPr>
          <a:xfrm>
            <a:off x="5165020" y="18718925"/>
            <a:ext cx="2672696" cy="677108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800" dirty="0" smtClean="0"/>
              <a:t>Cloud Mask</a:t>
            </a:r>
            <a:endParaRPr lang="en-US" sz="3800" dirty="0"/>
          </a:p>
        </p:txBody>
      </p:sp>
      <p:sp>
        <p:nvSpPr>
          <p:cNvPr id="69" name="TextBox 68"/>
          <p:cNvSpPr txBox="1"/>
          <p:nvPr/>
        </p:nvSpPr>
        <p:spPr>
          <a:xfrm>
            <a:off x="5090361" y="19528669"/>
            <a:ext cx="2822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QA band from Landsat 8 is used to remove clouds from the other bands</a:t>
            </a:r>
            <a:endParaRPr lang="en-US" sz="1400" dirty="0"/>
          </a:p>
        </p:txBody>
      </p:sp>
      <p:sp>
        <p:nvSpPr>
          <p:cNvPr id="71" name="TextBox 70"/>
          <p:cNvSpPr txBox="1"/>
          <p:nvPr/>
        </p:nvSpPr>
        <p:spPr>
          <a:xfrm>
            <a:off x="8653326" y="17244089"/>
            <a:ext cx="2672696" cy="677108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800" dirty="0" smtClean="0"/>
              <a:t>Red Increase</a:t>
            </a:r>
            <a:endParaRPr lang="en-US" sz="3800" dirty="0"/>
          </a:p>
        </p:txBody>
      </p:sp>
      <p:sp>
        <p:nvSpPr>
          <p:cNvPr id="72" name="Right Brace 71"/>
          <p:cNvSpPr/>
          <p:nvPr/>
        </p:nvSpPr>
        <p:spPr>
          <a:xfrm rot="10800000">
            <a:off x="8023293" y="17208216"/>
            <a:ext cx="667659" cy="375529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8666059" y="18730756"/>
            <a:ext cx="2672696" cy="67665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en-US" sz="3200" dirty="0" smtClean="0"/>
              <a:t>Moisture Index</a:t>
            </a:r>
            <a:endParaRPr lang="en-US" sz="3200" dirty="0"/>
          </a:p>
        </p:txBody>
      </p:sp>
      <p:sp>
        <p:nvSpPr>
          <p:cNvPr id="75" name="TextBox 74"/>
          <p:cNvSpPr txBox="1"/>
          <p:nvPr/>
        </p:nvSpPr>
        <p:spPr>
          <a:xfrm>
            <a:off x="8666059" y="20216190"/>
            <a:ext cx="2672696" cy="67665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US" sz="2400" dirty="0" smtClean="0"/>
              <a:t>Remove Flat Terrain</a:t>
            </a:r>
            <a:endParaRPr lang="en-US" sz="2400" dirty="0"/>
          </a:p>
        </p:txBody>
      </p:sp>
      <p:sp>
        <p:nvSpPr>
          <p:cNvPr id="76" name="TextBox 75"/>
          <p:cNvSpPr txBox="1"/>
          <p:nvPr/>
        </p:nvSpPr>
        <p:spPr>
          <a:xfrm>
            <a:off x="8597481" y="18029105"/>
            <a:ext cx="2822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Calculate percent change between two Red band images</a:t>
            </a:r>
            <a:endParaRPr lang="en-US" sz="1400" dirty="0"/>
          </a:p>
        </p:txBody>
      </p:sp>
      <p:sp>
        <p:nvSpPr>
          <p:cNvPr id="77" name="TextBox 76"/>
          <p:cNvSpPr txBox="1"/>
          <p:nvPr/>
        </p:nvSpPr>
        <p:spPr>
          <a:xfrm>
            <a:off x="8578667" y="19590103"/>
            <a:ext cx="2822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Compare two images’ moisture using IR and SWIR bands</a:t>
            </a:r>
            <a:endParaRPr lang="en-US" sz="1400" dirty="0"/>
          </a:p>
        </p:txBody>
      </p:sp>
      <p:sp>
        <p:nvSpPr>
          <p:cNvPr id="78" name="TextBox 77"/>
          <p:cNvSpPr txBox="1"/>
          <p:nvPr/>
        </p:nvSpPr>
        <p:spPr>
          <a:xfrm>
            <a:off x="8420325" y="21032994"/>
            <a:ext cx="3164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Remove pixels with slopes lower than 15%</a:t>
            </a:r>
            <a:endParaRPr lang="en-US" sz="1400" dirty="0"/>
          </a:p>
        </p:txBody>
      </p:sp>
      <p:sp>
        <p:nvSpPr>
          <p:cNvPr id="79" name="Right Brace 78"/>
          <p:cNvSpPr/>
          <p:nvPr/>
        </p:nvSpPr>
        <p:spPr>
          <a:xfrm>
            <a:off x="11414955" y="17222716"/>
            <a:ext cx="667659" cy="375529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233274" y="18448555"/>
            <a:ext cx="3630417" cy="1217847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12434507" y="19689985"/>
            <a:ext cx="322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Example of a successful landslide detection by SLIP (Yellow region)</a:t>
            </a:r>
            <a:endParaRPr lang="en-US" sz="1400" dirty="0"/>
          </a:p>
        </p:txBody>
      </p:sp>
      <p:sp>
        <p:nvSpPr>
          <p:cNvPr id="83" name="TextBox 82"/>
          <p:cNvSpPr txBox="1"/>
          <p:nvPr/>
        </p:nvSpPr>
        <p:spPr>
          <a:xfrm rot="5400000">
            <a:off x="9996721" y="18833330"/>
            <a:ext cx="304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Model Evaluation</a:t>
            </a:r>
            <a:endParaRPr lang="en-US" sz="3200" dirty="0"/>
          </a:p>
        </p:txBody>
      </p:sp>
      <p:sp>
        <p:nvSpPr>
          <p:cNvPr id="84" name="TextBox 83"/>
          <p:cNvSpPr txBox="1"/>
          <p:nvPr/>
        </p:nvSpPr>
        <p:spPr>
          <a:xfrm>
            <a:off x="2017236" y="14694631"/>
            <a:ext cx="1738086" cy="33855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IMERG 30-Minute</a:t>
            </a:r>
            <a:endParaRPr lang="en-US" sz="1600" dirty="0"/>
          </a:p>
        </p:txBody>
      </p:sp>
      <p:sp>
        <p:nvSpPr>
          <p:cNvPr id="85" name="TextBox 84"/>
          <p:cNvSpPr txBox="1"/>
          <p:nvPr/>
        </p:nvSpPr>
        <p:spPr>
          <a:xfrm>
            <a:off x="2125337" y="16098363"/>
            <a:ext cx="1513115" cy="33958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TMPA-RT 3B42</a:t>
            </a:r>
            <a:endParaRPr lang="en-US" sz="1600" dirty="0"/>
          </a:p>
        </p:txBody>
      </p:sp>
      <p:sp>
        <p:nvSpPr>
          <p:cNvPr id="86" name="TextBox 85"/>
          <p:cNvSpPr txBox="1"/>
          <p:nvPr/>
        </p:nvSpPr>
        <p:spPr>
          <a:xfrm>
            <a:off x="1386989" y="13272439"/>
            <a:ext cx="2822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GPM data is downloaded using Python 3 in near real-time </a:t>
            </a:r>
            <a:endParaRPr lang="en-US" sz="1400" dirty="0"/>
          </a:p>
        </p:txBody>
      </p:sp>
      <p:sp>
        <p:nvSpPr>
          <p:cNvPr id="87" name="Right Brace 86"/>
          <p:cNvSpPr/>
          <p:nvPr/>
        </p:nvSpPr>
        <p:spPr>
          <a:xfrm>
            <a:off x="4187224" y="13717861"/>
            <a:ext cx="667659" cy="27797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 rot="5400000">
            <a:off x="3130241" y="14909193"/>
            <a:ext cx="23463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Data Collection</a:t>
            </a:r>
            <a:endParaRPr lang="en-US" sz="2600" dirty="0"/>
          </a:p>
        </p:txBody>
      </p:sp>
      <p:sp>
        <p:nvSpPr>
          <p:cNvPr id="129" name="TextBox 128"/>
          <p:cNvSpPr txBox="1"/>
          <p:nvPr/>
        </p:nvSpPr>
        <p:spPr>
          <a:xfrm>
            <a:off x="5268540" y="14746540"/>
            <a:ext cx="2540000" cy="67710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800" dirty="0" smtClean="0"/>
              <a:t>Thresholds</a:t>
            </a:r>
            <a:endParaRPr lang="en-US" sz="3800" dirty="0"/>
          </a:p>
        </p:txBody>
      </p:sp>
      <p:sp>
        <p:nvSpPr>
          <p:cNvPr id="130" name="TextBox 129"/>
          <p:cNvSpPr txBox="1"/>
          <p:nvPr/>
        </p:nvSpPr>
        <p:spPr>
          <a:xfrm>
            <a:off x="8719673" y="14746540"/>
            <a:ext cx="2540000" cy="67710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800" dirty="0" smtClean="0"/>
              <a:t>Comparison</a:t>
            </a:r>
            <a:endParaRPr lang="en-US" sz="3800" dirty="0"/>
          </a:p>
        </p:txBody>
      </p:sp>
      <p:cxnSp>
        <p:nvCxnSpPr>
          <p:cNvPr id="133" name="Elbow Connector 132"/>
          <p:cNvCxnSpPr/>
          <p:nvPr/>
        </p:nvCxnSpPr>
        <p:spPr>
          <a:xfrm flipV="1">
            <a:off x="11338755" y="14393075"/>
            <a:ext cx="1859094" cy="69201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Elbow Connector 141"/>
          <p:cNvCxnSpPr/>
          <p:nvPr/>
        </p:nvCxnSpPr>
        <p:spPr>
          <a:xfrm rot="16200000" flipH="1">
            <a:off x="12762208" y="14591275"/>
            <a:ext cx="841165" cy="1828800"/>
          </a:xfrm>
          <a:prstGeom prst="bentConnector3">
            <a:avLst>
              <a:gd name="adj1" fmla="val 5172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13323691" y="14042945"/>
            <a:ext cx="2540000" cy="67710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800" dirty="0" smtClean="0"/>
              <a:t>Alert</a:t>
            </a:r>
            <a:endParaRPr lang="en-US" sz="3800" dirty="0"/>
          </a:p>
        </p:txBody>
      </p:sp>
      <p:sp>
        <p:nvSpPr>
          <p:cNvPr id="148" name="TextBox 147"/>
          <p:cNvSpPr txBox="1"/>
          <p:nvPr/>
        </p:nvSpPr>
        <p:spPr>
          <a:xfrm>
            <a:off x="13347381" y="12876178"/>
            <a:ext cx="2492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If current rainfall levels are significantly higher than thresholds, an alert is created for the affected area </a:t>
            </a:r>
            <a:endParaRPr lang="en-US" sz="1600" dirty="0"/>
          </a:p>
        </p:txBody>
      </p:sp>
      <p:sp>
        <p:nvSpPr>
          <p:cNvPr id="149" name="Right Brace 148"/>
          <p:cNvSpPr/>
          <p:nvPr/>
        </p:nvSpPr>
        <p:spPr>
          <a:xfrm>
            <a:off x="15900184" y="16620670"/>
            <a:ext cx="667659" cy="24678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 rot="16200000">
            <a:off x="279806" y="14316316"/>
            <a:ext cx="1909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DRIP</a:t>
            </a:r>
            <a:endParaRPr lang="en-US" sz="5400" b="1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12331642" y="17258309"/>
            <a:ext cx="3433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Example of precipitation monitoring by DRIP</a:t>
            </a:r>
            <a:endParaRPr lang="en-US" sz="1400" dirty="0"/>
          </a:p>
        </p:txBody>
      </p:sp>
      <p:sp>
        <p:nvSpPr>
          <p:cNvPr id="159" name="TextBox 158"/>
          <p:cNvSpPr txBox="1"/>
          <p:nvPr/>
        </p:nvSpPr>
        <p:spPr>
          <a:xfrm rot="5400000">
            <a:off x="14720021" y="17550918"/>
            <a:ext cx="4344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Combined Model Output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9793954" y="16655277"/>
            <a:ext cx="3147107" cy="102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Nepal</a:t>
            </a:r>
            <a:endParaRPr lang="en-US" dirty="0">
              <a:solidFill>
                <a:srgbClr val="92D05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0862638" y="15986944"/>
            <a:ext cx="504869" cy="1003595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8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274" y="16049587"/>
            <a:ext cx="3630417" cy="124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50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isasters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57688F"/>
      </a:accent1>
      <a:accent2>
        <a:srgbClr val="7F7AA1"/>
      </a:accent2>
      <a:accent3>
        <a:srgbClr val="A990B7"/>
      </a:accent3>
      <a:accent4>
        <a:srgbClr val="D7D678"/>
      </a:accent4>
      <a:accent5>
        <a:srgbClr val="C0AF5D"/>
      </a:accent5>
      <a:accent6>
        <a:srgbClr val="AF8D46"/>
      </a:accent6>
      <a:hlink>
        <a:srgbClr val="57688F"/>
      </a:hlink>
      <a:folHlink>
        <a:srgbClr val="57688F"/>
      </a:folHlink>
    </a:clrScheme>
    <a:fontScheme name="DEVELOP_poster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1857</TotalTime>
  <Words>419</Words>
  <Application>Microsoft Office PowerPoint</Application>
  <PresentationFormat>Custom</PresentationFormat>
  <Paragraphs>75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Century Gothic</vt:lpstr>
      <vt:lpstr>Garamond</vt:lpstr>
      <vt:lpstr>Questrial</vt:lpstr>
      <vt:lpstr>Webdings</vt:lpstr>
      <vt:lpstr>Office Theme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Roberts-Pierel, Justin D. (GSFC-6104)[UNIVERSITY OF MARYLAND BALTIMORE COUNTY]</cp:lastModifiedBy>
  <cp:revision>111</cp:revision>
  <dcterms:created xsi:type="dcterms:W3CDTF">2015-06-02T14:58:58Z</dcterms:created>
  <dcterms:modified xsi:type="dcterms:W3CDTF">2015-07-01T13:59:33Z</dcterms:modified>
</cp:coreProperties>
</file>