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36" userDrawn="1">
          <p15:clr>
            <a:srgbClr val="A4A3A4"/>
          </p15:clr>
        </p15:guide>
        <p15:guide id="2" pos="16872" userDrawn="1">
          <p15:clr>
            <a:srgbClr val="A4A3A4"/>
          </p15:clr>
        </p15:guide>
        <p15:guide id="3" orient="horz" pos="15216" userDrawn="1">
          <p15:clr>
            <a:srgbClr val="A4A3A4"/>
          </p15:clr>
        </p15:guide>
        <p15:guide id="4" orient="horz" pos="18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son, Heather M. (SSC-UA00)[SSAI DEVELOP]" initials="NHM(D" lastIdx="2" clrIdx="0">
    <p:extLst/>
  </p:cmAuthor>
  <p:cmAuthor id="2" name="clr" initials="clr" lastIdx="14" clrIdx="1"/>
  <p:cmAuthor id="3" name="Orne, Tiffani N. (LARC-E3)[SSAI DEVELOP]" initials="OTN(D" lastIdx="5"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7688F"/>
    <a:srgbClr val="4E6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0909" autoAdjust="0"/>
  </p:normalViewPr>
  <p:slideViewPr>
    <p:cSldViewPr snapToGrid="0">
      <p:cViewPr>
        <p:scale>
          <a:sx n="55" d="100"/>
          <a:sy n="55" d="100"/>
        </p:scale>
        <p:origin x="42" y="-3204"/>
      </p:cViewPr>
      <p:guideLst>
        <p:guide orient="horz" pos="12336"/>
        <p:guide pos="16872"/>
        <p:guide orient="horz" pos="15216"/>
        <p:guide orient="horz" pos="18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00.png"/><Relationship Id="rId2" Type="http://schemas.openxmlformats.org/officeDocument/2006/relationships/image" Target="../media/image3.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90.png"/><Relationship Id="rId5" Type="http://schemas.openxmlformats.org/officeDocument/2006/relationships/image" Target="../media/image6.png"/><Relationship Id="rId15" Type="http://schemas.openxmlformats.org/officeDocument/2006/relationships/image" Target="../media/image13.tiff"/><Relationship Id="rId4" Type="http://schemas.openxmlformats.org/officeDocument/2006/relationships/image" Target="../media/image5.png"/><Relationship Id="rId9" Type="http://schemas.openxmlformats.org/officeDocument/2006/relationships/image" Target="../media/image10.tif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referRelativeResize="0">
            <a:picLocks/>
          </p:cNvPicPr>
          <p:nvPr/>
        </p:nvPicPr>
        <p:blipFill>
          <a:blip r:embed="rId2"/>
          <a:stretch>
            <a:fillRect/>
          </a:stretch>
        </p:blipFill>
        <p:spPr>
          <a:xfrm>
            <a:off x="5186525" y="24156766"/>
            <a:ext cx="4160520" cy="5038344"/>
          </a:xfrm>
          <a:prstGeom prst="rect">
            <a:avLst/>
          </a:prstGeom>
          <a:ln w="28575">
            <a:solidFill>
              <a:schemeClr val="accent1"/>
            </a:solidFill>
          </a:ln>
        </p:spPr>
      </p:pic>
      <p:pic>
        <p:nvPicPr>
          <p:cNvPr id="76" name="Picture 75"/>
          <p:cNvPicPr>
            <a:picLocks/>
          </p:cNvPicPr>
          <p:nvPr/>
        </p:nvPicPr>
        <p:blipFill>
          <a:blip r:embed="rId3"/>
          <a:stretch>
            <a:fillRect/>
          </a:stretch>
        </p:blipFill>
        <p:spPr>
          <a:xfrm>
            <a:off x="914398" y="24155401"/>
            <a:ext cx="4160520" cy="5038344"/>
          </a:xfrm>
          <a:prstGeom prst="rect">
            <a:avLst/>
          </a:prstGeom>
          <a:ln w="28575">
            <a:solidFill>
              <a:schemeClr val="accent1"/>
            </a:solidFill>
          </a:ln>
        </p:spPr>
      </p:pic>
      <p:pic>
        <p:nvPicPr>
          <p:cNvPr id="74" name="Picture 73"/>
          <p:cNvPicPr preferRelativeResize="0">
            <a:picLocks/>
          </p:cNvPicPr>
          <p:nvPr/>
        </p:nvPicPr>
        <p:blipFill>
          <a:blip r:embed="rId4"/>
          <a:stretch>
            <a:fillRect/>
          </a:stretch>
        </p:blipFill>
        <p:spPr>
          <a:xfrm>
            <a:off x="13716000" y="24155399"/>
            <a:ext cx="4171878" cy="5038344"/>
          </a:xfrm>
          <a:prstGeom prst="rect">
            <a:avLst/>
          </a:prstGeom>
          <a:ln w="28575">
            <a:solidFill>
              <a:schemeClr val="accent1"/>
            </a:solidFill>
          </a:ln>
        </p:spPr>
      </p:pic>
      <p:pic>
        <p:nvPicPr>
          <p:cNvPr id="73" name="Picture 72"/>
          <p:cNvPicPr preferRelativeResize="0">
            <a:picLocks/>
          </p:cNvPicPr>
          <p:nvPr/>
        </p:nvPicPr>
        <p:blipFill rotWithShape="1">
          <a:blip r:embed="rId5"/>
          <a:srcRect b="711"/>
          <a:stretch/>
        </p:blipFill>
        <p:spPr>
          <a:xfrm>
            <a:off x="9447222" y="24155400"/>
            <a:ext cx="4156706" cy="5038344"/>
          </a:xfrm>
          <a:prstGeom prst="rect">
            <a:avLst/>
          </a:prstGeom>
          <a:ln w="28575">
            <a:solidFill>
              <a:schemeClr val="accent1"/>
            </a:solidFill>
          </a:ln>
        </p:spPr>
      </p:pic>
      <p:sp>
        <p:nvSpPr>
          <p:cNvPr id="2" name="Text Placeholder 1"/>
          <p:cNvSpPr>
            <a:spLocks noGrp="1"/>
          </p:cNvSpPr>
          <p:nvPr>
            <p:ph type="body" sz="quarter" idx="13"/>
          </p:nvPr>
        </p:nvSpPr>
        <p:spPr/>
        <p:txBody>
          <a:bodyPr/>
          <a:lstStyle/>
          <a:p>
            <a:r>
              <a:rPr lang="en-US" dirty="0" smtClean="0"/>
              <a:t>NASA John C. </a:t>
            </a:r>
            <a:r>
              <a:rPr lang="en-US" dirty="0" err="1" smtClean="0"/>
              <a:t>Stennis</a:t>
            </a:r>
            <a:r>
              <a:rPr lang="en-US" dirty="0" smtClean="0"/>
              <a:t> Space Center</a:t>
            </a:r>
            <a:endParaRPr lang="en-US" dirty="0"/>
          </a:p>
        </p:txBody>
      </p:sp>
      <p:sp>
        <p:nvSpPr>
          <p:cNvPr id="4" name="Text Placeholder 3"/>
          <p:cNvSpPr>
            <a:spLocks noGrp="1"/>
          </p:cNvSpPr>
          <p:nvPr>
            <p:ph type="body" sz="quarter" idx="11"/>
          </p:nvPr>
        </p:nvSpPr>
        <p:spPr/>
        <p:txBody>
          <a:bodyPr/>
          <a:lstStyle/>
          <a:p>
            <a:r>
              <a:rPr lang="en-US" dirty="0"/>
              <a:t>Assessing the E</a:t>
            </a:r>
            <a:r>
              <a:rPr lang="en-US" dirty="0" smtClean="0"/>
              <a:t>ffectiveness </a:t>
            </a:r>
            <a:r>
              <a:rPr lang="en-US" dirty="0"/>
              <a:t>of S</a:t>
            </a:r>
            <a:r>
              <a:rPr lang="en-US" dirty="0" smtClean="0"/>
              <a:t>imulated </a:t>
            </a:r>
            <a:r>
              <a:rPr lang="en-US" dirty="0"/>
              <a:t>HyspIRI </a:t>
            </a:r>
            <a:r>
              <a:rPr lang="en-US" dirty="0" smtClean="0"/>
              <a:t>data </a:t>
            </a:r>
            <a:r>
              <a:rPr lang="en-US" dirty="0"/>
              <a:t>f</a:t>
            </a:r>
            <a:r>
              <a:rPr lang="en-US" dirty="0" smtClean="0"/>
              <a:t>or </a:t>
            </a:r>
            <a:r>
              <a:rPr lang="en-US" dirty="0"/>
              <a:t>U</a:t>
            </a:r>
            <a:r>
              <a:rPr lang="en-US" dirty="0" smtClean="0"/>
              <a:t>se </a:t>
            </a:r>
            <a:r>
              <a:rPr lang="en-US" dirty="0"/>
              <a:t>I</a:t>
            </a:r>
            <a:r>
              <a:rPr lang="en-US" dirty="0" smtClean="0"/>
              <a:t>n </a:t>
            </a:r>
            <a:r>
              <a:rPr lang="en-US" dirty="0"/>
              <a:t>USDA Forest Service </a:t>
            </a:r>
            <a:r>
              <a:rPr lang="en-US" dirty="0" smtClean="0"/>
              <a:t>Post-Fire </a:t>
            </a:r>
            <a:r>
              <a:rPr lang="en-US" dirty="0"/>
              <a:t>V</a:t>
            </a:r>
            <a:r>
              <a:rPr lang="en-US" dirty="0" smtClean="0"/>
              <a:t>egetation </a:t>
            </a:r>
            <a:r>
              <a:rPr lang="en-US" dirty="0"/>
              <a:t>A</a:t>
            </a:r>
            <a:r>
              <a:rPr lang="en-US" dirty="0" smtClean="0"/>
              <a:t>ssessment </a:t>
            </a:r>
            <a:r>
              <a:rPr lang="en-US" dirty="0"/>
              <a:t>and D</a:t>
            </a:r>
            <a:r>
              <a:rPr lang="en-US" dirty="0" smtClean="0"/>
              <a:t>ecision </a:t>
            </a:r>
            <a:r>
              <a:rPr lang="en-US" dirty="0"/>
              <a:t>S</a:t>
            </a:r>
            <a:r>
              <a:rPr lang="en-US" dirty="0" smtClean="0"/>
              <a:t>upport</a:t>
            </a:r>
            <a:endParaRPr lang="en-US" dirty="0"/>
          </a:p>
        </p:txBody>
      </p:sp>
      <p:sp>
        <p:nvSpPr>
          <p:cNvPr id="5" name="Text Placeholder 4"/>
          <p:cNvSpPr>
            <a:spLocks noGrp="1"/>
          </p:cNvSpPr>
          <p:nvPr>
            <p:ph type="body" sz="quarter" idx="10"/>
          </p:nvPr>
        </p:nvSpPr>
        <p:spPr/>
        <p:txBody>
          <a:bodyPr/>
          <a:lstStyle/>
          <a:p>
            <a:r>
              <a:rPr lang="en-US" dirty="0" smtClean="0"/>
              <a:t>Southern California Disasters II</a:t>
            </a:r>
            <a:endParaRPr lang="en-US" dirty="0"/>
          </a:p>
        </p:txBody>
      </p:sp>
      <p:sp>
        <p:nvSpPr>
          <p:cNvPr id="9" name="Text Placeholder 16"/>
          <p:cNvSpPr txBox="1">
            <a:spLocks/>
          </p:cNvSpPr>
          <p:nvPr/>
        </p:nvSpPr>
        <p:spPr>
          <a:xfrm>
            <a:off x="1123943" y="34315452"/>
            <a:ext cx="8229600" cy="15461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Madeline LeBoeuf, Heather Nicholson, Amber </a:t>
            </a:r>
            <a:r>
              <a:rPr lang="en-US" dirty="0" err="1" smtClean="0"/>
              <a:t>Todoroff</a:t>
            </a:r>
            <a:endParaRPr lang="en-US" dirty="0" smtClean="0"/>
          </a:p>
        </p:txBody>
      </p:sp>
      <p:sp>
        <p:nvSpPr>
          <p:cNvPr id="11" name="Text Placeholder 16"/>
          <p:cNvSpPr txBox="1">
            <a:spLocks/>
          </p:cNvSpPr>
          <p:nvPr/>
        </p:nvSpPr>
        <p:spPr>
          <a:xfrm>
            <a:off x="18288000" y="29543712"/>
            <a:ext cx="8229600" cy="518112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312063" y="18519499"/>
            <a:ext cx="8229600" cy="525489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Statistical analyses were performed in R. The indices were proved to have non normal distributions by Shapiro-</a:t>
            </a:r>
            <a:r>
              <a:rPr lang="en-US" dirty="0" err="1"/>
              <a:t>Wilks</a:t>
            </a:r>
            <a:r>
              <a:rPr lang="en-US" dirty="0"/>
              <a:t> tests.</a:t>
            </a:r>
          </a:p>
          <a:p>
            <a:pPr marL="347663" indent="-347663"/>
            <a:r>
              <a:rPr lang="en-US" dirty="0"/>
              <a:t> A Wilcoxon rank-sum test with continuity correction further </a:t>
            </a:r>
            <a:r>
              <a:rPr lang="en-US" dirty="0" smtClean="0"/>
              <a:t>indicated </a:t>
            </a:r>
            <a:r>
              <a:rPr lang="en-US" dirty="0"/>
              <a:t>that there is a statistically significant difference between the indices. </a:t>
            </a:r>
          </a:p>
          <a:p>
            <a:pPr marL="347663" indent="-347663"/>
            <a:r>
              <a:rPr lang="en-US" dirty="0"/>
              <a:t>Spearman’s rank correlation coefficient implied that all indices were strongly correlated to the ground truth data for the King Fire. </a:t>
            </a:r>
            <a:endParaRPr lang="en-US" dirty="0" smtClean="0"/>
          </a:p>
          <a:p>
            <a:pPr marL="347663" lvl="0" indent="-347663"/>
            <a:r>
              <a:rPr lang="en-US" dirty="0"/>
              <a:t>Project results provide evidence that future HyspIRI data will be valuable for forest service post-fire decision support. </a:t>
            </a:r>
          </a:p>
          <a:p>
            <a:pPr marL="347663" indent="-347663"/>
            <a:endParaRPr lang="en-US" dirty="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1193276" y="6522154"/>
            <a:ext cx="16916400" cy="4658464"/>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914400" y="12910130"/>
            <a:ext cx="16916400" cy="21052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Utilize simulated HyspIRI data to compute wildfire burn severity and vegetation monitoring products</a:t>
            </a:r>
          </a:p>
          <a:p>
            <a:pPr marL="347663" indent="-347663"/>
            <a:r>
              <a:rPr lang="en-US" sz="2800" dirty="0"/>
              <a:t>Assess accuracy of simulated HyspIRI derived products compared to similar Landsat based products</a:t>
            </a:r>
          </a:p>
        </p:txBody>
      </p:sp>
      <p:sp>
        <p:nvSpPr>
          <p:cNvPr id="16" name="TextBox 15"/>
          <p:cNvSpPr txBox="1"/>
          <p:nvPr/>
        </p:nvSpPr>
        <p:spPr>
          <a:xfrm>
            <a:off x="949194" y="5041112"/>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38465" y="1207313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40074" y="1484139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309546" y="50246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21836" y="1302044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0" y="2251338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12063" y="1753774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312058" y="293916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144000" y="293823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942482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Heather Nicholson (Project Lead), Madeline LeBoeuf, Amber </a:t>
            </a:r>
            <a:r>
              <a:rPr lang="en-US" dirty="0" err="1" smtClean="0"/>
              <a:t>Todoroff</a:t>
            </a:r>
            <a:endParaRPr lang="en-US" sz="2400" dirty="0"/>
          </a:p>
          <a:p>
            <a:r>
              <a:rPr lang="en-US" sz="2400" dirty="0" smtClean="0"/>
              <a:t>NASA DEVELOP National Program at </a:t>
            </a:r>
            <a:r>
              <a:rPr lang="en-US" sz="2400" dirty="0" err="1" smtClean="0"/>
              <a:t>Stennis</a:t>
            </a:r>
            <a:r>
              <a:rPr lang="en-US" sz="2400" dirty="0" smtClean="0"/>
              <a:t> Space Center</a:t>
            </a:r>
            <a:endParaRPr lang="en-US" dirty="0" smtClean="0"/>
          </a:p>
        </p:txBody>
      </p:sp>
      <p:sp>
        <p:nvSpPr>
          <p:cNvPr id="20" name="TextBox 19"/>
          <p:cNvSpPr txBox="1"/>
          <p:nvPr/>
        </p:nvSpPr>
        <p:spPr>
          <a:xfrm>
            <a:off x="9130317" y="30422636"/>
            <a:ext cx="9019308" cy="4247317"/>
          </a:xfrm>
          <a:prstGeom prst="rect">
            <a:avLst/>
          </a:prstGeom>
          <a:noFill/>
        </p:spPr>
        <p:txBody>
          <a:bodyPr wrap="square" rtlCol="0">
            <a:spAutoFit/>
          </a:bodyPr>
          <a:lstStyle/>
          <a:p>
            <a:r>
              <a:rPr lang="en-US" sz="2700" dirty="0" smtClean="0"/>
              <a:t>USDA Forest Service Remote Sensing Applications Center</a:t>
            </a:r>
          </a:p>
          <a:p>
            <a:r>
              <a:rPr lang="en-US" sz="2700" b="1" dirty="0" smtClean="0"/>
              <a:t>(RSAC)</a:t>
            </a:r>
          </a:p>
          <a:p>
            <a:endParaRPr lang="en-US" sz="2700" dirty="0" smtClean="0"/>
          </a:p>
          <a:p>
            <a:r>
              <a:rPr lang="en-US" sz="2700" dirty="0" smtClean="0"/>
              <a:t>USDA Forest Service Eastern Forest Environmental Threat Assessment Center</a:t>
            </a:r>
            <a:br>
              <a:rPr lang="en-US" sz="2700" dirty="0" smtClean="0"/>
            </a:br>
            <a:r>
              <a:rPr lang="en-US" sz="2700" b="1" dirty="0" smtClean="0"/>
              <a:t>(EETAC)</a:t>
            </a:r>
          </a:p>
          <a:p>
            <a:endParaRPr lang="en-US" sz="2700" dirty="0"/>
          </a:p>
          <a:p>
            <a:r>
              <a:rPr lang="en-US" sz="2700" dirty="0" smtClean="0"/>
              <a:t>USDA Forest Service Missoula Fire Sciences Laboratory</a:t>
            </a:r>
          </a:p>
          <a:p>
            <a:endParaRPr lang="en-US" sz="2700" dirty="0"/>
          </a:p>
          <a:p>
            <a:r>
              <a:rPr lang="en-US" sz="2700" dirty="0"/>
              <a:t>HyspIRI Science Team at Jet Propulsion Laboratory </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0088" t="39546" r="7902" b="-3770"/>
          <a:stretch/>
        </p:blipFill>
        <p:spPr>
          <a:xfrm>
            <a:off x="1257301" y="30175199"/>
            <a:ext cx="7071355" cy="4451685"/>
          </a:xfrm>
          <a:prstGeom prst="rect">
            <a:avLst/>
          </a:prstGeom>
        </p:spPr>
      </p:pic>
      <p:sp>
        <p:nvSpPr>
          <p:cNvPr id="21" name="Rectangle 20"/>
          <p:cNvSpPr/>
          <p:nvPr/>
        </p:nvSpPr>
        <p:spPr>
          <a:xfrm>
            <a:off x="18316574" y="30075235"/>
            <a:ext cx="8067676" cy="4893647"/>
          </a:xfrm>
          <a:prstGeom prst="rect">
            <a:avLst/>
          </a:prstGeom>
        </p:spPr>
        <p:txBody>
          <a:bodyPr wrap="square">
            <a:spAutoFit/>
          </a:bodyPr>
          <a:lstStyle/>
          <a:p>
            <a:r>
              <a:rPr lang="en-US" sz="2600" dirty="0" smtClean="0"/>
              <a:t>-Joseph </a:t>
            </a:r>
            <a:r>
              <a:rPr lang="en-US" sz="2600" dirty="0"/>
              <a:t>Spruce – Science Advisor, </a:t>
            </a:r>
            <a:r>
              <a:rPr lang="en-US" sz="2600" dirty="0" smtClean="0"/>
              <a:t>NASA </a:t>
            </a:r>
            <a:r>
              <a:rPr lang="en-US" sz="2600" dirty="0" err="1" smtClean="0"/>
              <a:t>Stennis</a:t>
            </a:r>
            <a:endParaRPr lang="en-US" sz="2600" dirty="0"/>
          </a:p>
          <a:p>
            <a:r>
              <a:rPr lang="en-US" sz="2600" dirty="0" smtClean="0"/>
              <a:t>-James </a:t>
            </a:r>
            <a:r>
              <a:rPr lang="en-US" sz="2600" dirty="0"/>
              <a:t>Smoot – Science Advisor, </a:t>
            </a:r>
            <a:r>
              <a:rPr lang="en-US" sz="2600" dirty="0" smtClean="0"/>
              <a:t>NASA </a:t>
            </a:r>
            <a:r>
              <a:rPr lang="en-US" sz="2600" dirty="0" err="1" smtClean="0"/>
              <a:t>Stennis</a:t>
            </a:r>
            <a:r>
              <a:rPr lang="en-US" sz="2600" dirty="0" smtClean="0"/>
              <a:t/>
            </a:r>
            <a:br>
              <a:rPr lang="en-US" sz="2600" dirty="0" smtClean="0"/>
            </a:br>
            <a:r>
              <a:rPr lang="en-US" sz="2600" dirty="0" smtClean="0"/>
              <a:t>-Maria </a:t>
            </a:r>
            <a:r>
              <a:rPr lang="en-US" sz="2600" dirty="0" err="1" smtClean="0"/>
              <a:t>Kalcic</a:t>
            </a:r>
            <a:r>
              <a:rPr lang="en-US" sz="2600" dirty="0" smtClean="0"/>
              <a:t> – Science Advisor, NASA </a:t>
            </a:r>
            <a:r>
              <a:rPr lang="en-US" sz="2600" dirty="0" err="1" smtClean="0"/>
              <a:t>Stennis</a:t>
            </a:r>
            <a:endParaRPr lang="en-US" sz="2600" dirty="0"/>
          </a:p>
          <a:p>
            <a:r>
              <a:rPr lang="en-US" sz="2600" dirty="0" smtClean="0"/>
              <a:t>-Brad Quayle -USDA </a:t>
            </a:r>
            <a:r>
              <a:rPr lang="en-US" sz="2600" dirty="0"/>
              <a:t>FS, RSAC</a:t>
            </a:r>
          </a:p>
          <a:p>
            <a:r>
              <a:rPr lang="en-US" sz="2600" dirty="0" smtClean="0"/>
              <a:t>-Natasha Stavros – NASA JPL for providing field data</a:t>
            </a:r>
          </a:p>
          <a:p>
            <a:r>
              <a:rPr lang="en-US" sz="2600" dirty="0"/>
              <a:t>-NASA </a:t>
            </a:r>
            <a:r>
              <a:rPr lang="en-US" sz="2600" dirty="0" smtClean="0"/>
              <a:t>ASP Rapid </a:t>
            </a:r>
            <a:r>
              <a:rPr lang="en-US" sz="2600" dirty="0"/>
              <a:t>Response to King Fire and the US Forest Service for funding </a:t>
            </a:r>
            <a:r>
              <a:rPr lang="en-US" sz="2600" dirty="0" err="1" smtClean="0"/>
              <a:t>GeoCBI</a:t>
            </a:r>
            <a:r>
              <a:rPr lang="en-US" sz="2600" dirty="0" smtClean="0"/>
              <a:t> burn severity field survey</a:t>
            </a:r>
            <a:endParaRPr lang="en-US" sz="2600" dirty="0"/>
          </a:p>
          <a:p>
            <a:r>
              <a:rPr lang="en-US" sz="2600" dirty="0" smtClean="0"/>
              <a:t>-Ross </a:t>
            </a:r>
            <a:r>
              <a:rPr lang="en-US" sz="2600" dirty="0" err="1"/>
              <a:t>Reahard</a:t>
            </a:r>
            <a:r>
              <a:rPr lang="en-US" sz="2600" dirty="0"/>
              <a:t> – SSC DEVELOP Center Lead</a:t>
            </a:r>
          </a:p>
          <a:p>
            <a:r>
              <a:rPr lang="en-US" sz="2600" dirty="0" smtClean="0"/>
              <a:t>-Summer 2014 SSC DEVELOP Southern California Disasters Team – Eric Mack, Caitlin Ruby, Timothy Sutherlin, Luke Wylie</a:t>
            </a:r>
          </a:p>
          <a:p>
            <a:r>
              <a:rPr lang="en-US" sz="2600" dirty="0" smtClean="0"/>
              <a:t>-NASA </a:t>
            </a:r>
            <a:r>
              <a:rPr lang="en-US" sz="2600" dirty="0"/>
              <a:t>DEVELOP National Program </a:t>
            </a:r>
            <a:r>
              <a:rPr lang="en-US" sz="2600" dirty="0" smtClean="0"/>
              <a:t>Office</a:t>
            </a:r>
            <a:endParaRPr lang="en-US" sz="2600" dirty="0"/>
          </a:p>
        </p:txBody>
      </p:sp>
      <p:sp>
        <p:nvSpPr>
          <p:cNvPr id="35" name="Text Placeholder 16"/>
          <p:cNvSpPr txBox="1">
            <a:spLocks/>
          </p:cNvSpPr>
          <p:nvPr/>
        </p:nvSpPr>
        <p:spPr>
          <a:xfrm>
            <a:off x="22347681" y="16370666"/>
            <a:ext cx="4448432" cy="6170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NASA ER-2 with Onboard AVIRIS and MASTER</a:t>
            </a:r>
          </a:p>
        </p:txBody>
      </p:sp>
      <p:sp>
        <p:nvSpPr>
          <p:cNvPr id="36" name="Text Placeholder 16"/>
          <p:cNvSpPr txBox="1">
            <a:spLocks/>
          </p:cNvSpPr>
          <p:nvPr/>
        </p:nvSpPr>
        <p:spPr>
          <a:xfrm>
            <a:off x="18907927" y="16373980"/>
            <a:ext cx="2326142" cy="6170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Landsat 8 OLI</a:t>
            </a: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09303" y="13956763"/>
            <a:ext cx="2746131" cy="2432777"/>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6203" y="13956761"/>
            <a:ext cx="3381469" cy="2312094"/>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6172" t="2479" r="22443" b="2342"/>
          <a:stretch/>
        </p:blipFill>
        <p:spPr>
          <a:xfrm>
            <a:off x="18914630" y="5752088"/>
            <a:ext cx="7050024" cy="7050025"/>
          </a:xfrm>
          <a:prstGeom prst="rect">
            <a:avLst/>
          </a:prstGeom>
        </p:spPr>
      </p:pic>
      <p:sp>
        <p:nvSpPr>
          <p:cNvPr id="46" name="TextBox 45"/>
          <p:cNvSpPr txBox="1"/>
          <p:nvPr/>
        </p:nvSpPr>
        <p:spPr>
          <a:xfrm>
            <a:off x="3313558" y="21826287"/>
            <a:ext cx="2365346" cy="492443"/>
          </a:xfrm>
          <a:prstGeom prst="rect">
            <a:avLst/>
          </a:prstGeom>
          <a:noFill/>
        </p:spPr>
        <p:txBody>
          <a:bodyPr wrap="square" rtlCol="0">
            <a:spAutoFit/>
          </a:bodyPr>
          <a:lstStyle/>
          <a:p>
            <a:r>
              <a:rPr lang="en-US" sz="2600" dirty="0" smtClean="0">
                <a:solidFill>
                  <a:schemeClr val="tx1">
                    <a:lumMod val="95000"/>
                    <a:lumOff val="5000"/>
                  </a:schemeClr>
                </a:solidFill>
              </a:rPr>
              <a:t>Calculate Indices</a:t>
            </a:r>
            <a:endParaRPr lang="en-US" sz="2600" dirty="0">
              <a:solidFill>
                <a:schemeClr val="tx1">
                  <a:lumMod val="95000"/>
                  <a:lumOff val="5000"/>
                </a:schemeClr>
              </a:solidFill>
            </a:endParaRPr>
          </a:p>
        </p:txBody>
      </p:sp>
      <p:sp>
        <p:nvSpPr>
          <p:cNvPr id="47" name="TextBox 46"/>
          <p:cNvSpPr txBox="1"/>
          <p:nvPr/>
        </p:nvSpPr>
        <p:spPr>
          <a:xfrm>
            <a:off x="12125523" y="21826019"/>
            <a:ext cx="1975489" cy="505594"/>
          </a:xfrm>
          <a:prstGeom prst="rect">
            <a:avLst/>
          </a:prstGeom>
          <a:noFill/>
        </p:spPr>
        <p:txBody>
          <a:bodyPr wrap="square" rtlCol="0">
            <a:spAutoFit/>
          </a:bodyPr>
          <a:lstStyle/>
          <a:p>
            <a:r>
              <a:rPr lang="en-US" sz="2600" dirty="0" smtClean="0">
                <a:solidFill>
                  <a:schemeClr val="tx1">
                    <a:lumMod val="95000"/>
                    <a:lumOff val="5000"/>
                  </a:schemeClr>
                </a:solidFill>
              </a:rPr>
              <a:t>Data Analysis</a:t>
            </a:r>
            <a:endParaRPr lang="en-US" sz="2600" dirty="0">
              <a:solidFill>
                <a:schemeClr val="tx1">
                  <a:lumMod val="95000"/>
                  <a:lumOff val="5000"/>
                </a:schemeClr>
              </a:solidFill>
            </a:endParaRPr>
          </a:p>
        </p:txBody>
      </p:sp>
      <p:sp>
        <p:nvSpPr>
          <p:cNvPr id="48" name="Rounded Rectangle 47"/>
          <p:cNvSpPr/>
          <p:nvPr/>
        </p:nvSpPr>
        <p:spPr>
          <a:xfrm>
            <a:off x="949246" y="15788357"/>
            <a:ext cx="3487513" cy="2625361"/>
          </a:xfrm>
          <a:prstGeom prst="roundRect">
            <a:avLst>
              <a:gd name="adj" fmla="val 3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Download simulated HyspIRI data from AVIRIS and Master websites</a:t>
            </a:r>
            <a:endParaRPr lang="en-US" sz="2400" dirty="0"/>
          </a:p>
        </p:txBody>
      </p:sp>
      <p:sp>
        <p:nvSpPr>
          <p:cNvPr id="52" name="Rounded Rectangle 51"/>
          <p:cNvSpPr/>
          <p:nvPr/>
        </p:nvSpPr>
        <p:spPr>
          <a:xfrm>
            <a:off x="4987619" y="15796604"/>
            <a:ext cx="3657778" cy="6025405"/>
          </a:xfrm>
          <a:prstGeom prst="roundRect">
            <a:avLst>
              <a:gd name="adj" fmla="val 3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6411692" y="16146379"/>
            <a:ext cx="879445" cy="461665"/>
          </a:xfrm>
          <a:prstGeom prst="rect">
            <a:avLst/>
          </a:prstGeom>
          <a:noFill/>
        </p:spPr>
        <p:txBody>
          <a:bodyPr wrap="square" rtlCol="0">
            <a:spAutoFit/>
          </a:bodyPr>
          <a:lstStyle/>
          <a:p>
            <a:r>
              <a:rPr lang="en-US" sz="2400" b="1" dirty="0" smtClean="0">
                <a:solidFill>
                  <a:schemeClr val="bg1"/>
                </a:solidFill>
              </a:rPr>
              <a:t>NBR</a:t>
            </a:r>
            <a:endParaRPr lang="en-US" sz="2400" b="1" dirty="0">
              <a:solidFill>
                <a:schemeClr val="bg1"/>
              </a:solidFill>
            </a:endParaRPr>
          </a:p>
        </p:txBody>
      </p:sp>
      <p:sp>
        <p:nvSpPr>
          <p:cNvPr id="54" name="TextBox 53"/>
          <p:cNvSpPr txBox="1"/>
          <p:nvPr/>
        </p:nvSpPr>
        <p:spPr>
          <a:xfrm>
            <a:off x="6315365" y="18150374"/>
            <a:ext cx="1052150" cy="461665"/>
          </a:xfrm>
          <a:prstGeom prst="rect">
            <a:avLst/>
          </a:prstGeom>
          <a:noFill/>
        </p:spPr>
        <p:txBody>
          <a:bodyPr wrap="square" rtlCol="0">
            <a:spAutoFit/>
          </a:bodyPr>
          <a:lstStyle/>
          <a:p>
            <a:r>
              <a:rPr lang="en-US" sz="2400" b="1" dirty="0">
                <a:solidFill>
                  <a:schemeClr val="bg1"/>
                </a:solidFill>
              </a:rPr>
              <a:t>d</a:t>
            </a:r>
            <a:r>
              <a:rPr lang="en-US" sz="2400" b="1" dirty="0" smtClean="0">
                <a:solidFill>
                  <a:schemeClr val="bg1"/>
                </a:solidFill>
              </a:rPr>
              <a:t>NBR</a:t>
            </a:r>
            <a:endParaRPr lang="en-US" sz="2400" b="1" dirty="0">
              <a:solidFill>
                <a:schemeClr val="bg1"/>
              </a:solidFill>
            </a:endParaRPr>
          </a:p>
        </p:txBody>
      </p:sp>
      <p:sp>
        <p:nvSpPr>
          <p:cNvPr id="55" name="TextBox 54"/>
          <p:cNvSpPr txBox="1"/>
          <p:nvPr/>
        </p:nvSpPr>
        <p:spPr>
          <a:xfrm>
            <a:off x="6120205" y="19583400"/>
            <a:ext cx="1289529" cy="461665"/>
          </a:xfrm>
          <a:prstGeom prst="rect">
            <a:avLst/>
          </a:prstGeom>
          <a:noFill/>
        </p:spPr>
        <p:txBody>
          <a:bodyPr wrap="square" rtlCol="0">
            <a:spAutoFit/>
          </a:bodyPr>
          <a:lstStyle/>
          <a:p>
            <a:r>
              <a:rPr lang="en-US" sz="2400" b="1" dirty="0" smtClean="0">
                <a:solidFill>
                  <a:schemeClr val="bg1"/>
                </a:solidFill>
              </a:rPr>
              <a:t>RdNBR</a:t>
            </a:r>
            <a:endParaRPr lang="en-US" sz="2400" b="1" dirty="0">
              <a:solidFill>
                <a:schemeClr val="bg1"/>
              </a:solidFill>
            </a:endParaRPr>
          </a:p>
        </p:txBody>
      </p:sp>
      <p:sp>
        <p:nvSpPr>
          <p:cNvPr id="57" name="Rounded Rectangle 56"/>
          <p:cNvSpPr/>
          <p:nvPr/>
        </p:nvSpPr>
        <p:spPr>
          <a:xfrm>
            <a:off x="907735" y="19206362"/>
            <a:ext cx="3487513" cy="2625361"/>
          </a:xfrm>
          <a:prstGeom prst="roundRect">
            <a:avLst>
              <a:gd name="adj" fmla="val 3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Geo-reference the data and subset the swaths to the study area</a:t>
            </a:r>
            <a:endParaRPr lang="en-US" sz="2400" dirty="0"/>
          </a:p>
        </p:txBody>
      </p:sp>
      <p:sp>
        <p:nvSpPr>
          <p:cNvPr id="61" name="Rounded Rectangle 60"/>
          <p:cNvSpPr/>
          <p:nvPr/>
        </p:nvSpPr>
        <p:spPr>
          <a:xfrm>
            <a:off x="9275856" y="15800469"/>
            <a:ext cx="3487513" cy="2637312"/>
          </a:xfrm>
          <a:prstGeom prst="roundRect">
            <a:avLst>
              <a:gd name="adj" fmla="val 3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Download Forest Service </a:t>
            </a:r>
            <a:r>
              <a:rPr lang="en-US" sz="2400" dirty="0"/>
              <a:t>NBR, </a:t>
            </a:r>
            <a:r>
              <a:rPr lang="en-US" sz="2400" dirty="0" err="1"/>
              <a:t>dNBR</a:t>
            </a:r>
            <a:r>
              <a:rPr lang="en-US" sz="2400" dirty="0"/>
              <a:t>, and </a:t>
            </a:r>
            <a:r>
              <a:rPr lang="en-US" sz="2400" dirty="0" err="1"/>
              <a:t>RdNBR</a:t>
            </a:r>
            <a:r>
              <a:rPr lang="en-US" sz="2400" dirty="0"/>
              <a:t> burn </a:t>
            </a:r>
            <a:r>
              <a:rPr lang="en-US" sz="2400" dirty="0" smtClean="0"/>
              <a:t>severity products computed from Landsat data</a:t>
            </a:r>
            <a:endParaRPr lang="en-US" sz="2400" dirty="0"/>
          </a:p>
        </p:txBody>
      </p:sp>
      <p:sp>
        <p:nvSpPr>
          <p:cNvPr id="62" name="Rounded Rectangle 61"/>
          <p:cNvSpPr/>
          <p:nvPr/>
        </p:nvSpPr>
        <p:spPr>
          <a:xfrm>
            <a:off x="9259657" y="19224857"/>
            <a:ext cx="3487513" cy="2615030"/>
          </a:xfrm>
          <a:prstGeom prst="roundRect">
            <a:avLst>
              <a:gd name="adj" fmla="val 3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Normalize data sets for statistical comparison</a:t>
            </a:r>
            <a:endParaRPr lang="en-US" sz="2400" dirty="0"/>
          </a:p>
        </p:txBody>
      </p:sp>
      <p:sp>
        <p:nvSpPr>
          <p:cNvPr id="63" name="Rounded Rectangle 62"/>
          <p:cNvSpPr/>
          <p:nvPr/>
        </p:nvSpPr>
        <p:spPr>
          <a:xfrm>
            <a:off x="13404291" y="19240494"/>
            <a:ext cx="4426509" cy="2599974"/>
          </a:xfrm>
          <a:prstGeom prst="roundRect">
            <a:avLst>
              <a:gd name="adj" fmla="val 3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Run statistical analyses that determine any statistically significant difference among the data sets</a:t>
            </a:r>
            <a:endParaRPr lang="en-US" sz="2400" dirty="0"/>
          </a:p>
        </p:txBody>
      </p:sp>
      <p:sp>
        <p:nvSpPr>
          <p:cNvPr id="64" name="Down Arrow 63"/>
          <p:cNvSpPr/>
          <p:nvPr/>
        </p:nvSpPr>
        <p:spPr>
          <a:xfrm>
            <a:off x="2596241" y="18664269"/>
            <a:ext cx="212272" cy="310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rot="16200000">
            <a:off x="4567130" y="20103334"/>
            <a:ext cx="212272" cy="310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rot="16200000">
            <a:off x="8836050" y="20093308"/>
            <a:ext cx="212272" cy="310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10897277" y="18678969"/>
            <a:ext cx="212272" cy="310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wn Arrow 67"/>
          <p:cNvSpPr/>
          <p:nvPr/>
        </p:nvSpPr>
        <p:spPr>
          <a:xfrm rot="16200000">
            <a:off x="12966318" y="20118235"/>
            <a:ext cx="212272" cy="310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Rectangle 55"/>
              <p:cNvSpPr/>
              <p:nvPr/>
            </p:nvSpPr>
            <p:spPr>
              <a:xfrm>
                <a:off x="5672335" y="16713654"/>
                <a:ext cx="2372188" cy="861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𝑁𝐼𝑅</m:t>
                          </m:r>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𝐿𝑆𝑊𝐼𝑅</m:t>
                          </m:r>
                          <m:r>
                            <a:rPr lang="en-US" sz="2400" i="1">
                              <a:solidFill>
                                <a:schemeClr val="bg1"/>
                              </a:solidFill>
                              <a:latin typeface="Cambria Math" panose="02040503050406030204" pitchFamily="18" charset="0"/>
                            </a:rPr>
                            <m:t>)</m:t>
                          </m:r>
                        </m:num>
                        <m:den>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𝑁𝐼𝑅</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𝐿𝑆𝑊𝐼𝑅</m:t>
                          </m:r>
                          <m:r>
                            <a:rPr lang="en-US" sz="2400" i="1">
                              <a:solidFill>
                                <a:schemeClr val="bg1"/>
                              </a:solidFill>
                              <a:latin typeface="Cambria Math" panose="02040503050406030204" pitchFamily="18" charset="0"/>
                            </a:rPr>
                            <m:t>)</m:t>
                          </m:r>
                        </m:den>
                      </m:f>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5672335" y="16713654"/>
                <a:ext cx="2372188" cy="861326"/>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5656976" y="20178119"/>
                <a:ext cx="2368789" cy="1372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bg2"/>
                              </a:solidFill>
                              <a:latin typeface="Cambria Math" panose="02040503050406030204" pitchFamily="18" charset="0"/>
                              <a:ea typeface="Cambria Math" panose="02040503050406030204" pitchFamily="18" charset="0"/>
                            </a:rPr>
                          </m:ctrlPr>
                        </m:fPr>
                        <m:num>
                          <m:r>
                            <a:rPr lang="en-US" sz="2400" b="1" i="1">
                              <a:solidFill>
                                <a:schemeClr val="bg2"/>
                              </a:solidFill>
                              <a:latin typeface="Cambria Math" panose="02040503050406030204" pitchFamily="18" charset="0"/>
                              <a:ea typeface="Cambria Math" panose="02040503050406030204" pitchFamily="18" charset="0"/>
                            </a:rPr>
                            <m:t>𝒅𝑵𝑩𝑹</m:t>
                          </m:r>
                        </m:num>
                        <m:den>
                          <m:eqArr>
                            <m:eqArrPr>
                              <m:ctrlPr>
                                <a:rPr lang="en-US" sz="2400" b="1" i="1">
                                  <a:solidFill>
                                    <a:schemeClr val="bg2"/>
                                  </a:solidFill>
                                  <a:latin typeface="Cambria Math" panose="02040503050406030204" pitchFamily="18" charset="0"/>
                                  <a:ea typeface="Cambria Math" panose="02040503050406030204" pitchFamily="18" charset="0"/>
                                </a:rPr>
                              </m:ctrlPr>
                            </m:eqArrPr>
                            <m:e>
                              <m:rad>
                                <m:radPr>
                                  <m:degHide m:val="on"/>
                                  <m:ctrlPr>
                                    <a:rPr lang="en-US" sz="2400" b="1" i="1">
                                      <a:solidFill>
                                        <a:schemeClr val="bg2"/>
                                      </a:solidFill>
                                      <a:latin typeface="Cambria Math" panose="02040503050406030204" pitchFamily="18" charset="0"/>
                                      <a:ea typeface="Cambria Math" panose="02040503050406030204" pitchFamily="18" charset="0"/>
                                    </a:rPr>
                                  </m:ctrlPr>
                                </m:radPr>
                                <m:deg/>
                                <m:e>
                                  <m:r>
                                    <a:rPr lang="en-US" sz="2400" b="1" i="1">
                                      <a:solidFill>
                                        <a:schemeClr val="bg2"/>
                                      </a:solidFill>
                                      <a:latin typeface="Cambria Math" panose="02040503050406030204" pitchFamily="18" charset="0"/>
                                      <a:ea typeface="Cambria Math" panose="02040503050406030204" pitchFamily="18" charset="0"/>
                                    </a:rPr>
                                    <m:t>𝒂𝒃𝒔</m:t>
                                  </m:r>
                                  <m:d>
                                    <m:dPr>
                                      <m:ctrlPr>
                                        <a:rPr lang="en-US" sz="2400" b="1" i="1">
                                          <a:solidFill>
                                            <a:schemeClr val="bg2"/>
                                          </a:solidFill>
                                          <a:latin typeface="Cambria Math" panose="02040503050406030204" pitchFamily="18" charset="0"/>
                                          <a:ea typeface="Cambria Math" panose="02040503050406030204" pitchFamily="18" charset="0"/>
                                        </a:rPr>
                                      </m:ctrlPr>
                                    </m:dPr>
                                    <m:e>
                                      <m:sSub>
                                        <m:sSubPr>
                                          <m:ctrlPr>
                                            <a:rPr lang="en-US" sz="2400" b="1" i="1">
                                              <a:solidFill>
                                                <a:schemeClr val="bg2"/>
                                              </a:solidFill>
                                              <a:latin typeface="Cambria Math" panose="02040503050406030204" pitchFamily="18" charset="0"/>
                                              <a:ea typeface="Cambria Math" panose="02040503050406030204" pitchFamily="18" charset="0"/>
                                            </a:rPr>
                                          </m:ctrlPr>
                                        </m:sSubPr>
                                        <m:e>
                                          <m:r>
                                            <a:rPr lang="en-US" sz="2400" b="1" i="1">
                                              <a:solidFill>
                                                <a:schemeClr val="bg2"/>
                                              </a:solidFill>
                                              <a:latin typeface="Cambria Math" panose="02040503050406030204" pitchFamily="18" charset="0"/>
                                              <a:ea typeface="Cambria Math" panose="02040503050406030204" pitchFamily="18" charset="0"/>
                                            </a:rPr>
                                            <m:t>𝑵𝑩𝑹</m:t>
                                          </m:r>
                                        </m:e>
                                        <m:sub>
                                          <m:r>
                                            <a:rPr lang="en-US" sz="2400" b="1" i="1">
                                              <a:solidFill>
                                                <a:schemeClr val="bg2"/>
                                              </a:solidFill>
                                              <a:latin typeface="Cambria Math" panose="02040503050406030204" pitchFamily="18" charset="0"/>
                                              <a:ea typeface="Cambria Math" panose="02040503050406030204" pitchFamily="18" charset="0"/>
                                            </a:rPr>
                                            <m:t>𝒑𝒓𝒆</m:t>
                                          </m:r>
                                        </m:sub>
                                      </m:sSub>
                                    </m:e>
                                  </m:d>
                                </m:e>
                              </m:rad>
                            </m:e>
                            <m:e>
                              <m:r>
                                <a:rPr lang="en-US" sz="2400" b="1" i="1">
                                  <a:solidFill>
                                    <a:schemeClr val="bg2"/>
                                  </a:solidFill>
                                  <a:latin typeface="Cambria Math" panose="02040503050406030204" pitchFamily="18" charset="0"/>
                                  <a:ea typeface="Cambria Math" panose="02040503050406030204" pitchFamily="18" charset="0"/>
                                </a:rPr>
                                <m:t> </m:t>
                              </m:r>
                            </m:e>
                          </m:eqArr>
                        </m:den>
                      </m:f>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5656976" y="20178119"/>
                <a:ext cx="2368789" cy="1372748"/>
              </a:xfrm>
              <a:prstGeom prst="rect">
                <a:avLst/>
              </a:prstGeom>
              <a:blipFill rotWithShape="0">
                <a:blip r:embed="rId12"/>
                <a:stretch>
                  <a:fillRect/>
                </a:stretch>
              </a:blipFill>
            </p:spPr>
            <p:txBody>
              <a:bodyPr/>
              <a:lstStyle/>
              <a:p>
                <a:r>
                  <a:rPr lang="en-US">
                    <a:noFill/>
                  </a:rPr>
                  <a:t> </a:t>
                </a:r>
              </a:p>
            </p:txBody>
          </p:sp>
        </mc:Fallback>
      </mc:AlternateContent>
      <p:sp>
        <p:nvSpPr>
          <p:cNvPr id="17" name="Rectangle 16"/>
          <p:cNvSpPr/>
          <p:nvPr/>
        </p:nvSpPr>
        <p:spPr>
          <a:xfrm>
            <a:off x="914400" y="5879602"/>
            <a:ext cx="17373600" cy="6124754"/>
          </a:xfrm>
          <a:prstGeom prst="rect">
            <a:avLst/>
          </a:prstGeom>
        </p:spPr>
        <p:txBody>
          <a:bodyPr wrap="square">
            <a:spAutoFit/>
          </a:bodyPr>
          <a:lstStyle/>
          <a:p>
            <a:r>
              <a:rPr lang="en-US" sz="2800"/>
              <a:t>The USDA Forest Service use remote sensing to monitor wildfire burn severity in multiple ways. These efforts primarily utilize Landsat imagery to produce burn severity indices which are provided to aid decision makers involved with wildfire mitigation and recovery. When the Hyperspectral Infrared Imager (HyspIRI) is launched, its high spectral resolution has potential for improving efforts to assess and mitigate natural disaster impacts on ecosystems,such as wildfire damage to forests. To help assess the capabilities and limitations of HYSPIRI prior to its scheduled launch in 2022, NASA conducted an airborne campaign to simulate HyspIRI data starting in 2013 and continuing into 2015. HyspIRI data were simulated from co-located Airborne Visible/ Infrared Imaging Spectrometer and Master/ Aster Simulator (MASTER) sensors onboard a NASA ER-2 aircraft. This NASA DEVELOP project was initiated inthe summer of 2014 to visually compare burn index products from simulated HyspIRI data for the Rim and other fires to comparable products from Landsat. This project’s second term expanded the effort to apply simulated HyspIRI data for assessing burn severity for the Aspen, French, and King fires in California. HYSPIRI and USFS Landsat burn severity indices were quantitatively compared to ground reference data from NASA JPL. The final results from this project showed how HyspIRI data may be used to enhance wildfire damage assessments and to provide additional decision support monitoring tools for agencies such as the USDA Forest Service.</a:t>
            </a:r>
            <a:endParaRPr lang="en-US" sz="2800" dirty="0"/>
          </a:p>
        </p:txBody>
      </p:sp>
      <mc:AlternateContent xmlns:mc="http://schemas.openxmlformats.org/markup-compatibility/2006" xmlns:a14="http://schemas.microsoft.com/office/drawing/2010/main">
        <mc:Choice Requires="a14">
          <p:sp>
            <p:nvSpPr>
              <p:cNvPr id="18" name="TextBox 17"/>
              <p:cNvSpPr txBox="1"/>
              <p:nvPr/>
            </p:nvSpPr>
            <p:spPr>
              <a:xfrm>
                <a:off x="2008674" y="18573289"/>
                <a:ext cx="9663793" cy="4947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2"/>
                              </a:solidFill>
                              <a:latin typeface="Cambria Math" panose="02040503050406030204" pitchFamily="18" charset="0"/>
                              <a:ea typeface="Cambria Math" panose="02040503050406030204" pitchFamily="18" charset="0"/>
                            </a:rPr>
                          </m:ctrlPr>
                        </m:sSubPr>
                        <m:e>
                          <m:r>
                            <a:rPr lang="en-US" sz="2400" b="1" i="1">
                              <a:solidFill>
                                <a:schemeClr val="bg2"/>
                              </a:solidFill>
                              <a:latin typeface="Cambria Math" panose="02040503050406030204" pitchFamily="18" charset="0"/>
                              <a:ea typeface="Cambria Math" panose="02040503050406030204" pitchFamily="18" charset="0"/>
                            </a:rPr>
                            <m:t>𝟏𝟎𝟎𝟎</m:t>
                          </m:r>
                          <m:r>
                            <a:rPr lang="en-US" sz="2400" b="1" i="1">
                              <a:solidFill>
                                <a:schemeClr val="bg2"/>
                              </a:solidFill>
                              <a:latin typeface="Cambria Math" panose="02040503050406030204" pitchFamily="18" charset="0"/>
                              <a:ea typeface="Cambria Math" panose="02040503050406030204" pitchFamily="18" charset="0"/>
                            </a:rPr>
                            <m:t>(</m:t>
                          </m:r>
                          <m:r>
                            <a:rPr lang="en-US" sz="2400" b="1" i="1">
                              <a:solidFill>
                                <a:schemeClr val="bg2"/>
                              </a:solidFill>
                              <a:latin typeface="Cambria Math" panose="02040503050406030204" pitchFamily="18" charset="0"/>
                              <a:ea typeface="Cambria Math" panose="02040503050406030204" pitchFamily="18" charset="0"/>
                            </a:rPr>
                            <m:t>𝑵𝑩𝑹</m:t>
                          </m:r>
                        </m:e>
                        <m:sub>
                          <m:r>
                            <a:rPr lang="en-US" sz="2400" b="1" i="1">
                              <a:solidFill>
                                <a:schemeClr val="bg2"/>
                              </a:solidFill>
                              <a:latin typeface="Cambria Math" panose="02040503050406030204" pitchFamily="18" charset="0"/>
                              <a:ea typeface="Cambria Math" panose="02040503050406030204" pitchFamily="18" charset="0"/>
                            </a:rPr>
                            <m:t>𝒑𝒓𝒆</m:t>
                          </m:r>
                        </m:sub>
                      </m:sSub>
                      <m:r>
                        <a:rPr lang="en-US" sz="2400" b="1" i="1">
                          <a:solidFill>
                            <a:schemeClr val="bg2"/>
                          </a:solidFill>
                          <a:latin typeface="Cambria Math" panose="02040503050406030204" pitchFamily="18" charset="0"/>
                          <a:ea typeface="Cambria Math" panose="02040503050406030204" pitchFamily="18" charset="0"/>
                        </a:rPr>
                        <m:t>− </m:t>
                      </m:r>
                      <m:sSub>
                        <m:sSubPr>
                          <m:ctrlPr>
                            <a:rPr lang="en-US" sz="2400" b="1" i="1">
                              <a:solidFill>
                                <a:schemeClr val="bg2"/>
                              </a:solidFill>
                              <a:latin typeface="Cambria Math" panose="02040503050406030204" pitchFamily="18" charset="0"/>
                              <a:ea typeface="Cambria Math" panose="02040503050406030204" pitchFamily="18" charset="0"/>
                            </a:rPr>
                          </m:ctrlPr>
                        </m:sSubPr>
                        <m:e>
                          <m:r>
                            <a:rPr lang="en-US" sz="2400" b="1" i="1">
                              <a:solidFill>
                                <a:schemeClr val="bg2"/>
                              </a:solidFill>
                              <a:latin typeface="Cambria Math" panose="02040503050406030204" pitchFamily="18" charset="0"/>
                              <a:ea typeface="Cambria Math" panose="02040503050406030204" pitchFamily="18" charset="0"/>
                            </a:rPr>
                            <m:t>𝑵𝑩𝑹</m:t>
                          </m:r>
                        </m:e>
                        <m:sub>
                          <m:r>
                            <a:rPr lang="en-US" sz="2400" b="1" i="1">
                              <a:solidFill>
                                <a:schemeClr val="bg2"/>
                              </a:solidFill>
                              <a:latin typeface="Cambria Math" panose="02040503050406030204" pitchFamily="18" charset="0"/>
                              <a:ea typeface="Cambria Math" panose="02040503050406030204" pitchFamily="18" charset="0"/>
                            </a:rPr>
                            <m:t>𝒑𝒐𝒔𝒕</m:t>
                          </m:r>
                        </m:sub>
                      </m:sSub>
                      <m:r>
                        <a:rPr lang="en-US" sz="2400" b="1" i="1">
                          <a:solidFill>
                            <a:schemeClr val="bg2"/>
                          </a:solidFill>
                          <a:latin typeface="Cambria Math" panose="02040503050406030204" pitchFamily="18" charset="0"/>
                          <a:ea typeface="Cambria Math" panose="02040503050406030204" pitchFamily="18" charset="0"/>
                        </a:rPr>
                        <m:t>)</m:t>
                      </m:r>
                    </m:oMath>
                  </m:oMathPara>
                </a14:m>
                <a:endParaRPr lang="en-US" sz="2400" dirty="0">
                  <a:solidFill>
                    <a:schemeClr val="bg2"/>
                  </a:solidFill>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008674" y="18573289"/>
                <a:ext cx="9663793" cy="494751"/>
              </a:xfrm>
              <a:prstGeom prst="rect">
                <a:avLst/>
              </a:prstGeom>
              <a:blipFill rotWithShape="0">
                <a:blip r:embed="rId13"/>
                <a:stretch>
                  <a:fillRect b="-11111"/>
                </a:stretch>
              </a:blipFill>
            </p:spPr>
            <p:txBody>
              <a:bodyPr/>
              <a:lstStyle/>
              <a:p>
                <a:r>
                  <a:rPr lang="en-US">
                    <a:noFill/>
                  </a:rPr>
                  <a:t> </a:t>
                </a:r>
              </a:p>
            </p:txBody>
          </p:sp>
        </mc:Fallback>
      </mc:AlternateContent>
      <p:sp>
        <p:nvSpPr>
          <p:cNvPr id="22" name="TextBox 21"/>
          <p:cNvSpPr txBox="1"/>
          <p:nvPr/>
        </p:nvSpPr>
        <p:spPr>
          <a:xfrm>
            <a:off x="1271080" y="23130301"/>
            <a:ext cx="3546021" cy="830997"/>
          </a:xfrm>
          <a:prstGeom prst="rect">
            <a:avLst/>
          </a:prstGeom>
          <a:noFill/>
          <a:ln>
            <a:noFill/>
          </a:ln>
        </p:spPr>
        <p:txBody>
          <a:bodyPr wrap="square" rtlCol="0">
            <a:spAutoFit/>
          </a:bodyPr>
          <a:lstStyle/>
          <a:p>
            <a:pPr algn="ctr"/>
            <a:r>
              <a:rPr lang="en-US" sz="2400" b="1" dirty="0" smtClean="0"/>
              <a:t>Landsat 8</a:t>
            </a:r>
          </a:p>
          <a:p>
            <a:pPr algn="ctr"/>
            <a:r>
              <a:rPr lang="en-US" sz="2400" b="1" dirty="0" smtClean="0"/>
              <a:t> King Fire Image</a:t>
            </a:r>
            <a:endParaRPr lang="en-US" sz="2400" b="1" dirty="0"/>
          </a:p>
        </p:txBody>
      </p:sp>
      <p:sp>
        <p:nvSpPr>
          <p:cNvPr id="69" name="TextBox 68"/>
          <p:cNvSpPr txBox="1"/>
          <p:nvPr/>
        </p:nvSpPr>
        <p:spPr>
          <a:xfrm>
            <a:off x="5241471" y="23130301"/>
            <a:ext cx="3788229" cy="830997"/>
          </a:xfrm>
          <a:prstGeom prst="rect">
            <a:avLst/>
          </a:prstGeom>
          <a:noFill/>
          <a:ln>
            <a:noFill/>
          </a:ln>
        </p:spPr>
        <p:txBody>
          <a:bodyPr wrap="square" rtlCol="0">
            <a:spAutoFit/>
          </a:bodyPr>
          <a:lstStyle/>
          <a:p>
            <a:pPr algn="ctr"/>
            <a:r>
              <a:rPr lang="en-US" sz="2400" b="1" dirty="0" smtClean="0"/>
              <a:t>AVIRIS Simulated HyspIRI</a:t>
            </a:r>
          </a:p>
          <a:p>
            <a:pPr algn="ctr"/>
            <a:r>
              <a:rPr lang="en-US" sz="2400" b="1" dirty="0" smtClean="0"/>
              <a:t>King Fire NDSWIR </a:t>
            </a:r>
            <a:endParaRPr lang="en-US" sz="2400" b="1" dirty="0"/>
          </a:p>
        </p:txBody>
      </p:sp>
      <p:sp>
        <p:nvSpPr>
          <p:cNvPr id="38" name="TextBox 37"/>
          <p:cNvSpPr txBox="1"/>
          <p:nvPr/>
        </p:nvSpPr>
        <p:spPr>
          <a:xfrm>
            <a:off x="10477139" y="23148965"/>
            <a:ext cx="6455163" cy="830997"/>
          </a:xfrm>
          <a:prstGeom prst="rect">
            <a:avLst/>
          </a:prstGeom>
          <a:noFill/>
          <a:ln>
            <a:noFill/>
          </a:ln>
        </p:spPr>
        <p:txBody>
          <a:bodyPr wrap="square" rtlCol="0">
            <a:spAutoFit/>
          </a:bodyPr>
          <a:lstStyle/>
          <a:p>
            <a:pPr algn="ctr"/>
            <a:r>
              <a:rPr lang="en-US" sz="2400" b="1" dirty="0" smtClean="0"/>
              <a:t>AVIRIS and MASTER Simulated HyspIRI</a:t>
            </a:r>
          </a:p>
          <a:p>
            <a:pPr algn="ctr"/>
            <a:r>
              <a:rPr lang="en-US" sz="2400" b="1" dirty="0" smtClean="0"/>
              <a:t>King Fire dNBR</a:t>
            </a:r>
            <a:endParaRPr lang="en-US" sz="2400" b="1" dirty="0"/>
          </a:p>
        </p:txBody>
      </p:sp>
      <p:pic>
        <p:nvPicPr>
          <p:cNvPr id="42" name="Picture 41"/>
          <p:cNvPicPr>
            <a:picLocks noChangeAspect="1"/>
          </p:cNvPicPr>
          <p:nvPr/>
        </p:nvPicPr>
        <p:blipFill>
          <a:blip r:embed="rId14"/>
          <a:stretch>
            <a:fillRect/>
          </a:stretch>
        </p:blipFill>
        <p:spPr>
          <a:xfrm>
            <a:off x="13471359" y="15801474"/>
            <a:ext cx="4219413" cy="2286000"/>
          </a:xfrm>
          <a:prstGeom prst="rect">
            <a:avLst/>
          </a:prstGeom>
        </p:spPr>
      </p:pic>
      <p:sp>
        <p:nvSpPr>
          <p:cNvPr id="43" name="TextBox 42"/>
          <p:cNvSpPr txBox="1"/>
          <p:nvPr/>
        </p:nvSpPr>
        <p:spPr>
          <a:xfrm>
            <a:off x="13465708" y="18140124"/>
            <a:ext cx="4428937" cy="1015663"/>
          </a:xfrm>
          <a:prstGeom prst="rect">
            <a:avLst/>
          </a:prstGeom>
          <a:noFill/>
        </p:spPr>
        <p:txBody>
          <a:bodyPr wrap="square" rtlCol="0">
            <a:spAutoFit/>
          </a:bodyPr>
          <a:lstStyle/>
          <a:p>
            <a:r>
              <a:rPr lang="en-US" sz="2000" dirty="0" smtClean="0"/>
              <a:t>Image Source: inciweb.nwcg.gov, </a:t>
            </a:r>
          </a:p>
          <a:p>
            <a:r>
              <a:rPr lang="en-US" sz="2000" dirty="0" smtClean="0"/>
              <a:t>Interagency all-risk incident information</a:t>
            </a:r>
          </a:p>
          <a:p>
            <a:r>
              <a:rPr lang="en-US" sz="2000" dirty="0"/>
              <a:t>m</a:t>
            </a:r>
            <a:r>
              <a:rPr lang="en-US" sz="2000" dirty="0" smtClean="0"/>
              <a:t>anagement system</a:t>
            </a:r>
            <a:endParaRPr lang="en-US" sz="2000" dirty="0"/>
          </a:p>
        </p:txBody>
      </p:sp>
      <p:sp>
        <p:nvSpPr>
          <p:cNvPr id="33" name="TextBox 32"/>
          <p:cNvSpPr txBox="1"/>
          <p:nvPr/>
        </p:nvSpPr>
        <p:spPr>
          <a:xfrm>
            <a:off x="9562290" y="28749844"/>
            <a:ext cx="1618583" cy="584775"/>
          </a:xfrm>
          <a:prstGeom prst="rect">
            <a:avLst/>
          </a:prstGeom>
          <a:noFill/>
        </p:spPr>
        <p:txBody>
          <a:bodyPr wrap="square" rtlCol="0">
            <a:spAutoFit/>
          </a:bodyPr>
          <a:lstStyle/>
          <a:p>
            <a:r>
              <a:rPr lang="en-US" sz="3200" dirty="0" smtClean="0">
                <a:solidFill>
                  <a:srgbClr val="FFFF00"/>
                </a:solidFill>
              </a:rPr>
              <a:t>AVIRIS</a:t>
            </a:r>
            <a:endParaRPr lang="en-US" sz="3600" dirty="0">
              <a:solidFill>
                <a:srgbClr val="FFFF00"/>
              </a:solidFill>
            </a:endParaRPr>
          </a:p>
        </p:txBody>
      </p:sp>
      <p:sp>
        <p:nvSpPr>
          <p:cNvPr id="44" name="TextBox 43"/>
          <p:cNvSpPr txBox="1"/>
          <p:nvPr/>
        </p:nvSpPr>
        <p:spPr>
          <a:xfrm>
            <a:off x="16041383" y="28749844"/>
            <a:ext cx="2066359" cy="584775"/>
          </a:xfrm>
          <a:prstGeom prst="rect">
            <a:avLst/>
          </a:prstGeom>
          <a:noFill/>
        </p:spPr>
        <p:txBody>
          <a:bodyPr wrap="square" rtlCol="0">
            <a:spAutoFit/>
          </a:bodyPr>
          <a:lstStyle/>
          <a:p>
            <a:r>
              <a:rPr lang="en-US" sz="3200" dirty="0" smtClean="0">
                <a:solidFill>
                  <a:srgbClr val="FFFF00"/>
                </a:solidFill>
              </a:rPr>
              <a:t>MASTER</a:t>
            </a:r>
            <a:endParaRPr lang="en-US" sz="3600" dirty="0">
              <a:solidFill>
                <a:srgbClr val="FFFF00"/>
              </a:solidFill>
            </a:endParaRPr>
          </a:p>
        </p:txBody>
      </p:sp>
      <p:pic>
        <p:nvPicPr>
          <p:cNvPr id="45" name="Picture 44"/>
          <p:cNvPicPr>
            <a:picLocks noChangeAspect="1"/>
          </p:cNvPicPr>
          <p:nvPr/>
        </p:nvPicPr>
        <p:blipFill rotWithShape="1">
          <a:blip r:embed="rId15" cstate="print">
            <a:extLst>
              <a:ext uri="{28A0092B-C50C-407E-A947-70E740481C1C}">
                <a14:useLocalDpi xmlns:a14="http://schemas.microsoft.com/office/drawing/2010/main" val="0"/>
              </a:ext>
            </a:extLst>
          </a:blip>
          <a:srcRect l="2062" t="13745" r="7215" b="34020"/>
          <a:stretch/>
        </p:blipFill>
        <p:spPr>
          <a:xfrm>
            <a:off x="7466065" y="28397549"/>
            <a:ext cx="1797434" cy="776166"/>
          </a:xfrm>
          <a:prstGeom prst="rect">
            <a:avLst/>
          </a:prstGeom>
          <a:ln w="28575">
            <a:solidFill>
              <a:srgbClr val="4E688F"/>
            </a:solidFill>
          </a:ln>
        </p:spPr>
      </p:pic>
      <p:pic>
        <p:nvPicPr>
          <p:cNvPr id="8" name="Picture 7"/>
          <p:cNvPicPr>
            <a:picLocks noChangeAspect="1"/>
          </p:cNvPicPr>
          <p:nvPr/>
        </p:nvPicPr>
        <p:blipFill>
          <a:blip r:embed="rId16"/>
          <a:stretch>
            <a:fillRect/>
          </a:stretch>
        </p:blipFill>
        <p:spPr>
          <a:xfrm>
            <a:off x="12371953" y="28349376"/>
            <a:ext cx="1859441" cy="835224"/>
          </a:xfrm>
          <a:prstGeom prst="rect">
            <a:avLst/>
          </a:prstGeom>
        </p:spPr>
      </p:pic>
      <p:graphicFrame>
        <p:nvGraphicFramePr>
          <p:cNvPr id="70" name="Table 69"/>
          <p:cNvGraphicFramePr>
            <a:graphicFrameLocks noGrp="1"/>
          </p:cNvGraphicFramePr>
          <p:nvPr>
            <p:extLst>
              <p:ext uri="{D42A27DB-BD31-4B8C-83A1-F6EECF244321}">
                <p14:modId xmlns:p14="http://schemas.microsoft.com/office/powerpoint/2010/main" val="2485739450"/>
              </p:ext>
            </p:extLst>
          </p:nvPr>
        </p:nvGraphicFramePr>
        <p:xfrm>
          <a:off x="18480504" y="24155401"/>
          <a:ext cx="8191500" cy="5067300"/>
        </p:xfrm>
        <a:graphic>
          <a:graphicData uri="http://schemas.openxmlformats.org/drawingml/2006/table">
            <a:tbl>
              <a:tblPr firstRow="1" firstCol="1" bandRow="1"/>
              <a:tblGrid>
                <a:gridCol w="4112796"/>
                <a:gridCol w="1981200"/>
                <a:gridCol w="2097504"/>
              </a:tblGrid>
              <a:tr h="420624">
                <a:tc gridSpan="3">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marL="0" marR="0" algn="ctr">
                        <a:lnSpc>
                          <a:spcPct val="115000"/>
                        </a:lnSpc>
                        <a:spcBef>
                          <a:spcPts val="0"/>
                        </a:spcBef>
                        <a:spcAft>
                          <a:spcPts val="0"/>
                        </a:spcAft>
                      </a:pPr>
                      <a:r>
                        <a:rPr lang="en-US" sz="2400" dirty="0" smtClean="0">
                          <a:effectLst/>
                          <a:latin typeface="+mj-lt"/>
                          <a:ea typeface="Times New Roman" panose="02020603050405020304" pitchFamily="18" charset="0"/>
                          <a:cs typeface="Times New Roman" panose="02020603050405020304" pitchFamily="18" charset="0"/>
                        </a:rPr>
                        <a:t>Spearman’s Rank</a:t>
                      </a:r>
                      <a:r>
                        <a:rPr lang="en-US" sz="2400" baseline="0" dirty="0" smtClean="0">
                          <a:effectLst/>
                          <a:latin typeface="+mj-lt"/>
                          <a:ea typeface="Times New Roman" panose="02020603050405020304" pitchFamily="18" charset="0"/>
                          <a:cs typeface="Times New Roman" panose="02020603050405020304" pitchFamily="18" charset="0"/>
                        </a:rPr>
                        <a:t> Correlation Coefficient Results: </a:t>
                      </a:r>
                    </a:p>
                    <a:p>
                      <a:pPr marL="0" marR="0" algn="ctr">
                        <a:lnSpc>
                          <a:spcPct val="115000"/>
                        </a:lnSpc>
                        <a:spcBef>
                          <a:spcPts val="0"/>
                        </a:spcBef>
                        <a:spcAft>
                          <a:spcPts val="0"/>
                        </a:spcAft>
                      </a:pPr>
                      <a:r>
                        <a:rPr lang="en-US" sz="2400" baseline="0" dirty="0" smtClean="0">
                          <a:effectLst/>
                          <a:latin typeface="+mj-lt"/>
                          <a:ea typeface="Times New Roman" panose="02020603050405020304" pitchFamily="18" charset="0"/>
                          <a:cs typeface="Times New Roman" panose="02020603050405020304" pitchFamily="18" charset="0"/>
                        </a:rPr>
                        <a:t>King </a:t>
                      </a:r>
                      <a:r>
                        <a:rPr lang="en-US" sz="2200" baseline="0" dirty="0" smtClean="0">
                          <a:effectLst/>
                          <a:latin typeface="+mj-lt"/>
                          <a:ea typeface="Times New Roman" panose="02020603050405020304" pitchFamily="18" charset="0"/>
                          <a:cs typeface="Times New Roman" panose="02020603050405020304" pitchFamily="18" charset="0"/>
                        </a:rPr>
                        <a:t>Fire - dNBR </a:t>
                      </a:r>
                    </a:p>
                    <a:p>
                      <a:pPr marL="0" marR="0" algn="ctr">
                        <a:lnSpc>
                          <a:spcPct val="115000"/>
                        </a:lnSpc>
                        <a:spcBef>
                          <a:spcPts val="0"/>
                        </a:spcBef>
                        <a:spcAft>
                          <a:spcPts val="0"/>
                        </a:spcAft>
                      </a:pPr>
                      <a:r>
                        <a:rPr lang="en-US" sz="2200" b="0" dirty="0" smtClean="0">
                          <a:effectLst/>
                          <a:latin typeface="+mj-lt"/>
                          <a:ea typeface="Times New Roman" panose="02020603050405020304" pitchFamily="18" charset="0"/>
                          <a:cs typeface="Times New Roman" panose="02020603050405020304" pitchFamily="18" charset="0"/>
                        </a:rPr>
                        <a:t>Comparing index pixel</a:t>
                      </a:r>
                      <a:r>
                        <a:rPr lang="en-US" sz="2200" b="0" baseline="0" dirty="0" smtClean="0">
                          <a:effectLst/>
                          <a:latin typeface="+mj-lt"/>
                          <a:ea typeface="Times New Roman" panose="02020603050405020304" pitchFamily="18" charset="0"/>
                          <a:cs typeface="Times New Roman" panose="02020603050405020304" pitchFamily="18" charset="0"/>
                        </a:rPr>
                        <a:t> values to ground-truth GeoCBI data</a:t>
                      </a:r>
                      <a:endParaRPr lang="en-US" sz="2200" b="0" dirty="0">
                        <a:effectLst/>
                        <a:latin typeface="+mj-lt"/>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7688F"/>
                    </a:solidFill>
                  </a:tcPr>
                </a:tc>
                <a:tc hMerge="1">
                  <a:txBody>
                    <a:bodyPr/>
                    <a:lstStyle/>
                    <a:p>
                      <a:pPr marL="0" marR="0">
                        <a:lnSpc>
                          <a:spcPct val="115000"/>
                        </a:lnSpc>
                        <a:spcBef>
                          <a:spcPts val="0"/>
                        </a:spcBef>
                        <a:spcAft>
                          <a:spcPts val="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40080">
                <a:tc>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marL="0" marR="0">
                        <a:lnSpc>
                          <a:spcPct val="115000"/>
                        </a:lnSpc>
                        <a:spcBef>
                          <a:spcPts val="0"/>
                        </a:spcBef>
                        <a:spcAft>
                          <a:spcPts val="0"/>
                        </a:spcAft>
                      </a:pPr>
                      <a:r>
                        <a:rPr lang="en-US" sz="3300" dirty="0" smtClean="0">
                          <a:effectLst/>
                        </a:rPr>
                        <a:t>Data set name</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7688F"/>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algn="ctr">
                        <a:lnSpc>
                          <a:spcPct val="115000"/>
                        </a:lnSpc>
                        <a:spcBef>
                          <a:spcPts val="0"/>
                        </a:spcBef>
                        <a:spcAft>
                          <a:spcPts val="0"/>
                        </a:spcAft>
                      </a:pPr>
                      <a:r>
                        <a:rPr lang="en-US" sz="33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Rho</a:t>
                      </a:r>
                      <a:endParaRPr lang="en-US" sz="33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algn="ctr">
                        <a:lnSpc>
                          <a:spcPct val="115000"/>
                        </a:lnSpc>
                        <a:spcBef>
                          <a:spcPts val="0"/>
                        </a:spcBef>
                        <a:spcAft>
                          <a:spcPts val="0"/>
                        </a:spcAft>
                      </a:pPr>
                      <a:r>
                        <a:rPr lang="en-US" sz="33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t>
                      </a:r>
                      <a:r>
                        <a:rPr lang="en-US" sz="330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Value</a:t>
                      </a:r>
                      <a:endParaRPr lang="en-US" sz="33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solidFill>
                  </a:tcPr>
                </a:tc>
              </a:tr>
              <a:tr h="640080">
                <a:tc>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marL="0" marR="0">
                        <a:lnSpc>
                          <a:spcPct val="115000"/>
                        </a:lnSpc>
                        <a:spcBef>
                          <a:spcPts val="0"/>
                        </a:spcBef>
                        <a:spcAft>
                          <a:spcPts val="0"/>
                        </a:spcAft>
                      </a:pPr>
                      <a:r>
                        <a:rPr lang="en-US" sz="3300" baseline="0" dirty="0" smtClean="0">
                          <a:effectLst/>
                        </a:rPr>
                        <a:t>RAVG</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7688F"/>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indent="0" algn="ctr" defTabSz="3657600" rtl="0" eaLnBrk="1" fontAlgn="auto" latinLnBrk="0" hangingPunct="1">
                        <a:lnSpc>
                          <a:spcPct val="115000"/>
                        </a:lnSpc>
                        <a:spcBef>
                          <a:spcPts val="0"/>
                        </a:spcBef>
                        <a:spcAft>
                          <a:spcPts val="0"/>
                        </a:spcAft>
                        <a:buClrTx/>
                        <a:buSzTx/>
                        <a:buFontTx/>
                        <a:buNone/>
                        <a:tabLst/>
                        <a:defRPr/>
                      </a:pPr>
                      <a:r>
                        <a:rPr lang="en-US" sz="3300" kern="1200" dirty="0" smtClean="0">
                          <a:solidFill>
                            <a:schemeClr val="dk1"/>
                          </a:solidFill>
                          <a:effectLst/>
                          <a:latin typeface="Garamond"/>
                          <a:ea typeface="+mn-ea"/>
                          <a:cs typeface="+mn-cs"/>
                        </a:rPr>
                        <a:t>0.926</a:t>
                      </a:r>
                      <a:endParaRPr lang="en-US" sz="33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7688F">
                        <a:tint val="20000"/>
                      </a:srgbClr>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300" kern="1200" dirty="0" smtClean="0">
                          <a:solidFill>
                            <a:schemeClr val="dk1"/>
                          </a:solidFill>
                          <a:effectLst/>
                          <a:latin typeface="Garamond"/>
                          <a:ea typeface="+mn-ea"/>
                          <a:cs typeface="+mn-cs"/>
                        </a:rPr>
                        <a:t>&lt; 0.001</a:t>
                      </a:r>
                      <a:endParaRPr lang="en-US" sz="33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7688F">
                        <a:tint val="20000"/>
                      </a:srgbClr>
                    </a:solidFill>
                  </a:tcPr>
                </a:tc>
              </a:tr>
              <a:tr h="640080">
                <a:tc>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marL="0" marR="0">
                        <a:lnSpc>
                          <a:spcPct val="115000"/>
                        </a:lnSpc>
                        <a:spcBef>
                          <a:spcPts val="0"/>
                        </a:spcBef>
                        <a:spcAft>
                          <a:spcPts val="0"/>
                        </a:spcAft>
                      </a:pPr>
                      <a:r>
                        <a:rPr lang="en-US" sz="3300" baseline="0" dirty="0" smtClean="0">
                          <a:effectLst/>
                        </a:rPr>
                        <a:t>MASTER</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7688F"/>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algn="ctr">
                        <a:lnSpc>
                          <a:spcPct val="115000"/>
                        </a:lnSpc>
                        <a:spcBef>
                          <a:spcPts val="0"/>
                        </a:spcBef>
                        <a:spcAft>
                          <a:spcPts val="0"/>
                        </a:spcAft>
                      </a:pPr>
                      <a:r>
                        <a:rPr lang="en-US" sz="3300" kern="1200" dirty="0" smtClean="0">
                          <a:solidFill>
                            <a:schemeClr val="dk1"/>
                          </a:solidFill>
                          <a:effectLst/>
                          <a:latin typeface="Garamond"/>
                          <a:ea typeface="+mn-ea"/>
                          <a:cs typeface="+mn-cs"/>
                        </a:rPr>
                        <a:t>0.880</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7688F">
                        <a:tint val="40000"/>
                      </a:srgbClr>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algn="ctr">
                        <a:lnSpc>
                          <a:spcPct val="115000"/>
                        </a:lnSpc>
                        <a:spcBef>
                          <a:spcPts val="0"/>
                        </a:spcBef>
                        <a:spcAft>
                          <a:spcPts val="0"/>
                        </a:spcAft>
                      </a:pPr>
                      <a:r>
                        <a:rPr lang="en-US" sz="3300" kern="1200" dirty="0" smtClean="0">
                          <a:solidFill>
                            <a:schemeClr val="dk1"/>
                          </a:solidFill>
                          <a:effectLst/>
                          <a:latin typeface="Garamond"/>
                          <a:ea typeface="+mn-ea"/>
                          <a:cs typeface="+mn-cs"/>
                        </a:rPr>
                        <a:t>&lt; 0.001</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7688F">
                        <a:tint val="40000"/>
                      </a:srgbClr>
                    </a:solidFill>
                  </a:tcPr>
                </a:tc>
              </a:tr>
              <a:tr h="640080">
                <a:tc>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marL="0" marR="0">
                        <a:lnSpc>
                          <a:spcPct val="115000"/>
                        </a:lnSpc>
                        <a:spcBef>
                          <a:spcPts val="0"/>
                        </a:spcBef>
                        <a:spcAft>
                          <a:spcPts val="0"/>
                        </a:spcAft>
                      </a:pPr>
                      <a:r>
                        <a:rPr lang="en-US" sz="3300" dirty="0" smtClean="0">
                          <a:effectLst/>
                        </a:rPr>
                        <a:t>AVIRIS Narrowband</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300" b="0" dirty="0" smtClean="0">
                          <a:effectLst/>
                        </a:rPr>
                        <a:t>0.815</a:t>
                      </a:r>
                      <a:endParaRPr lang="en-US" sz="3300" b="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tint val="20000"/>
                      </a:srgbClr>
                    </a:solidFill>
                  </a:tcPr>
                </a:tc>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algn="ctr">
                        <a:lnSpc>
                          <a:spcPct val="115000"/>
                        </a:lnSpc>
                        <a:spcBef>
                          <a:spcPts val="0"/>
                        </a:spcBef>
                        <a:spcAft>
                          <a:spcPts val="0"/>
                        </a:spcAft>
                      </a:pPr>
                      <a:r>
                        <a:rPr lang="en-US" sz="3300" b="0" dirty="0" smtClean="0">
                          <a:effectLst/>
                          <a:latin typeface="Garamond" panose="02020404030301010803" pitchFamily="18" charset="0"/>
                          <a:ea typeface="Times New Roman" panose="02020603050405020304" pitchFamily="18" charset="0"/>
                          <a:cs typeface="Times New Roman" panose="02020603050405020304" pitchFamily="18" charset="0"/>
                        </a:rPr>
                        <a:t>&lt;</a:t>
                      </a:r>
                      <a:r>
                        <a:rPr lang="en-US" sz="3300" b="0" baseline="0" dirty="0" smtClean="0">
                          <a:effectLst/>
                          <a:latin typeface="Garamond" panose="02020404030301010803" pitchFamily="18" charset="0"/>
                          <a:ea typeface="Times New Roman" panose="02020603050405020304" pitchFamily="18" charset="0"/>
                          <a:cs typeface="Times New Roman" panose="02020603050405020304" pitchFamily="18" charset="0"/>
                        </a:rPr>
                        <a:t> 0.001</a:t>
                      </a:r>
                      <a:endParaRPr lang="en-US" sz="3300" b="0" dirty="0" smtClean="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tint val="20000"/>
                      </a:srgbClr>
                    </a:solidFill>
                  </a:tcPr>
                </a:tc>
              </a:tr>
              <a:tr h="640080">
                <a:tc>
                  <a:txBody>
                    <a:bodyPr/>
                    <a:lstStyle/>
                    <a:p>
                      <a:pPr marL="0" marR="0">
                        <a:lnSpc>
                          <a:spcPct val="115000"/>
                        </a:lnSpc>
                        <a:spcBef>
                          <a:spcPts val="0"/>
                        </a:spcBef>
                        <a:spcAft>
                          <a:spcPts val="0"/>
                        </a:spcAft>
                      </a:pPr>
                      <a:r>
                        <a:rPr lang="en-US" sz="3300" b="1" dirty="0" smtClean="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rPr>
                        <a:t>AVIRIS Broadband</a:t>
                      </a:r>
                      <a:endParaRPr lang="en-US" sz="33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solidFill>
                  </a:tcPr>
                </a:tc>
                <a:tc>
                  <a:txBody>
                    <a:bodyPr/>
                    <a:lstStyle/>
                    <a:p>
                      <a:pPr marL="0" marR="0" algn="ctr">
                        <a:lnSpc>
                          <a:spcPct val="115000"/>
                        </a:lnSpc>
                        <a:spcBef>
                          <a:spcPts val="0"/>
                        </a:spcBef>
                        <a:spcAft>
                          <a:spcPts val="0"/>
                        </a:spcAft>
                      </a:pPr>
                      <a:r>
                        <a:rPr lang="en-US" sz="3300" dirty="0" smtClean="0">
                          <a:effectLst/>
                          <a:latin typeface="+mn-lt"/>
                          <a:ea typeface="Times New Roman" panose="02020603050405020304" pitchFamily="18" charset="0"/>
                          <a:cs typeface="Times New Roman" panose="02020603050405020304" pitchFamily="18" charset="0"/>
                        </a:rPr>
                        <a:t>0.757</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tint val="20000"/>
                      </a:srgbClr>
                    </a:solidFill>
                  </a:tcPr>
                </a:tc>
                <a:tc>
                  <a:txBody>
                    <a:bodyPr/>
                    <a:lstStyle/>
                    <a:p>
                      <a:pPr marL="0" marR="0" algn="ctr">
                        <a:lnSpc>
                          <a:spcPct val="115000"/>
                        </a:lnSpc>
                        <a:spcBef>
                          <a:spcPts val="0"/>
                        </a:spcBef>
                        <a:spcAft>
                          <a:spcPts val="0"/>
                        </a:spcAft>
                      </a:pPr>
                      <a:r>
                        <a:rPr lang="en-US" sz="3300" dirty="0" smtClean="0">
                          <a:effectLst/>
                          <a:latin typeface="+mn-lt"/>
                          <a:ea typeface="Times New Roman" panose="02020603050405020304" pitchFamily="18" charset="0"/>
                          <a:cs typeface="Times New Roman" panose="02020603050405020304" pitchFamily="18" charset="0"/>
                        </a:rPr>
                        <a:t>&lt;</a:t>
                      </a:r>
                      <a:r>
                        <a:rPr lang="en-US" sz="3300" baseline="0" dirty="0" smtClean="0">
                          <a:effectLst/>
                          <a:latin typeface="+mn-lt"/>
                          <a:ea typeface="Times New Roman" panose="02020603050405020304" pitchFamily="18" charset="0"/>
                          <a:cs typeface="Times New Roman" panose="02020603050405020304" pitchFamily="18" charset="0"/>
                        </a:rPr>
                        <a:t> 0.001</a:t>
                      </a:r>
                      <a:endParaRPr lang="en-US" sz="33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tint val="20000"/>
                      </a:srgbClr>
                    </a:solidFill>
                  </a:tcPr>
                </a:tc>
              </a:tr>
              <a:tr h="640080">
                <a:tc>
                  <a:txBody>
                    <a:bodyPr/>
                    <a:lstStyle/>
                    <a:p>
                      <a:pPr marL="0" marR="0">
                        <a:lnSpc>
                          <a:spcPct val="115000"/>
                        </a:lnSpc>
                        <a:spcBef>
                          <a:spcPts val="0"/>
                        </a:spcBef>
                        <a:spcAft>
                          <a:spcPts val="0"/>
                        </a:spcAft>
                      </a:pPr>
                      <a:r>
                        <a:rPr lang="en-US" sz="3300" b="1" dirty="0" smtClean="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rPr>
                        <a:t>AVIRIS</a:t>
                      </a:r>
                      <a:r>
                        <a:rPr lang="en-US" sz="3300" b="1" baseline="0" dirty="0" smtClean="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rPr>
                        <a:t> NDSWIR</a:t>
                      </a:r>
                      <a:endParaRPr lang="en-US" sz="33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solidFill>
                  </a:tcPr>
                </a:tc>
                <a:tc>
                  <a:txBody>
                    <a:bodyPr/>
                    <a:lstStyle/>
                    <a:p>
                      <a:pPr marL="0" marR="0" algn="ctr">
                        <a:lnSpc>
                          <a:spcPct val="115000"/>
                        </a:lnSpc>
                        <a:spcBef>
                          <a:spcPts val="0"/>
                        </a:spcBef>
                        <a:spcAft>
                          <a:spcPts val="0"/>
                        </a:spcAft>
                      </a:pPr>
                      <a:r>
                        <a:rPr lang="en-US" sz="3300" dirty="0" smtClean="0">
                          <a:effectLst/>
                          <a:latin typeface="Garamond" panose="02020404030301010803" pitchFamily="18" charset="0"/>
                          <a:ea typeface="Times New Roman" panose="02020603050405020304" pitchFamily="18" charset="0"/>
                          <a:cs typeface="Times New Roman" panose="02020603050405020304" pitchFamily="18" charset="0"/>
                        </a:rPr>
                        <a:t>-0.885</a:t>
                      </a:r>
                      <a:endParaRPr lang="en-US" sz="33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tint val="20000"/>
                      </a:srgbClr>
                    </a:solidFill>
                  </a:tcPr>
                </a:tc>
                <a:tc>
                  <a:txBody>
                    <a:bodyPr/>
                    <a:lstStyle/>
                    <a:p>
                      <a:pPr marL="0" marR="0" algn="ctr">
                        <a:lnSpc>
                          <a:spcPct val="115000"/>
                        </a:lnSpc>
                        <a:spcBef>
                          <a:spcPts val="0"/>
                        </a:spcBef>
                        <a:spcAft>
                          <a:spcPts val="0"/>
                        </a:spcAft>
                      </a:pPr>
                      <a:r>
                        <a:rPr lang="en-US" sz="3300" dirty="0" smtClean="0">
                          <a:effectLst/>
                          <a:latin typeface="Garamond" panose="02020404030301010803" pitchFamily="18" charset="0"/>
                          <a:ea typeface="Times New Roman" panose="02020603050405020304" pitchFamily="18" charset="0"/>
                          <a:cs typeface="Times New Roman" panose="02020603050405020304" pitchFamily="18" charset="0"/>
                        </a:rPr>
                        <a:t>&lt;</a:t>
                      </a:r>
                      <a:r>
                        <a:rPr lang="en-US" sz="3300" baseline="0" dirty="0" smtClean="0">
                          <a:effectLst/>
                          <a:latin typeface="Garamond" panose="02020404030301010803" pitchFamily="18" charset="0"/>
                          <a:ea typeface="Times New Roman" panose="02020603050405020304" pitchFamily="18" charset="0"/>
                          <a:cs typeface="Times New Roman" panose="02020603050405020304" pitchFamily="18" charset="0"/>
                        </a:rPr>
                        <a:t> 0.001</a:t>
                      </a:r>
                      <a:endParaRPr lang="en-US" sz="33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7688F">
                        <a:tint val="20000"/>
                      </a:srgbClr>
                    </a:solidFill>
                  </a:tcPr>
                </a:tc>
              </a:tr>
            </a:tbl>
          </a:graphicData>
        </a:graphic>
      </p:graphicFrame>
      <p:sp>
        <p:nvSpPr>
          <p:cNvPr id="71" name="TextBox 70"/>
          <p:cNvSpPr txBox="1"/>
          <p:nvPr/>
        </p:nvSpPr>
        <p:spPr>
          <a:xfrm>
            <a:off x="5228775" y="28714205"/>
            <a:ext cx="1618583" cy="584775"/>
          </a:xfrm>
          <a:prstGeom prst="rect">
            <a:avLst/>
          </a:prstGeom>
          <a:noFill/>
        </p:spPr>
        <p:txBody>
          <a:bodyPr wrap="square" rtlCol="0">
            <a:spAutoFit/>
          </a:bodyPr>
          <a:lstStyle/>
          <a:p>
            <a:r>
              <a:rPr lang="en-US" sz="3200" dirty="0" smtClean="0">
                <a:solidFill>
                  <a:srgbClr val="FFFF00"/>
                </a:solidFill>
              </a:rPr>
              <a:t>AVIRIS</a:t>
            </a:r>
            <a:endParaRPr lang="en-US" sz="3200" dirty="0">
              <a:solidFill>
                <a:srgbClr val="FFFF00"/>
              </a:solidFill>
            </a:endParaRPr>
          </a:p>
        </p:txBody>
      </p:sp>
      <p:sp>
        <p:nvSpPr>
          <p:cNvPr id="72" name="TextBox 71"/>
          <p:cNvSpPr txBox="1"/>
          <p:nvPr/>
        </p:nvSpPr>
        <p:spPr>
          <a:xfrm>
            <a:off x="1034375" y="28710934"/>
            <a:ext cx="1618583" cy="584775"/>
          </a:xfrm>
          <a:prstGeom prst="rect">
            <a:avLst/>
          </a:prstGeom>
          <a:noFill/>
        </p:spPr>
        <p:txBody>
          <a:bodyPr wrap="square" rtlCol="0">
            <a:spAutoFit/>
          </a:bodyPr>
          <a:lstStyle/>
          <a:p>
            <a:r>
              <a:rPr lang="en-US" sz="3200" dirty="0" smtClean="0">
                <a:solidFill>
                  <a:srgbClr val="FFFF00"/>
                </a:solidFill>
              </a:rPr>
              <a:t>Landsat</a:t>
            </a:r>
            <a:endParaRPr lang="en-US" sz="3600" dirty="0">
              <a:solidFill>
                <a:srgbClr val="FFFF00"/>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2956</TotalTime>
  <Words>374</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Cambria Math</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Nicholson, Heather M. (SSC-UA00)[SSAI DEVELOP]</cp:lastModifiedBy>
  <cp:revision>215</cp:revision>
  <cp:lastPrinted>2015-06-30T18:20:34Z</cp:lastPrinted>
  <dcterms:created xsi:type="dcterms:W3CDTF">2015-06-02T14:58:58Z</dcterms:created>
  <dcterms:modified xsi:type="dcterms:W3CDTF">2015-08-07T13:25:10Z</dcterms:modified>
</cp:coreProperties>
</file>