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21" d="100"/>
          <a:sy n="21" d="100"/>
        </p:scale>
        <p:origin x="1320" y="7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Science Advisor</a:t>
            </a:r>
          </a:p>
          <a:p>
            <a:pPr marL="0" lvl="0" indent="0" algn="ctr">
              <a:lnSpc>
                <a:spcPct val="50000"/>
              </a:lnSpc>
              <a:spcBef>
                <a:spcPts val="2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International Lead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4193017" cy="31079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8173700" y="19866783"/>
            <a:ext cx="8328334" cy="329488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Incorporation of thermal band, DEM and slope greatly reduced random forest error rate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20 year period wetland extent has decreased 4% for Georgian Bay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7 year period there is negligible change in wetland extent for Southern Lake Ontario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Random Forest Classification error calculated to approximately 2%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Cost effective methodology for creating classified land cover and wetland extent change maps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Accuracy assessment in progress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/>
              <a:t>The Laurentian Great Lakes region of North America includes several types of coastal wetlands (e.g</a:t>
            </a:r>
            <a:r>
              <a:rPr lang="en-US" sz="2500" dirty="0" smtClean="0"/>
              <a:t>., swamps </a:t>
            </a:r>
            <a:r>
              <a:rPr lang="en-US" sz="2500" dirty="0"/>
              <a:t>and marshes) that support a high diversity of biota. The health of these </a:t>
            </a:r>
            <a:r>
              <a:rPr lang="en-US" sz="2500" dirty="0" smtClean="0"/>
              <a:t>ecosystems </a:t>
            </a:r>
            <a:r>
              <a:rPr lang="en-US" sz="2500" dirty="0"/>
              <a:t>is very </a:t>
            </a:r>
            <a:r>
              <a:rPr lang="en-US" sz="2500" dirty="0" smtClean="0"/>
              <a:t>important </a:t>
            </a:r>
            <a:r>
              <a:rPr lang="en-US" sz="2500" dirty="0"/>
              <a:t>for ecological communities and economic industries, which benefit from fisheries and tourism</a:t>
            </a:r>
            <a:r>
              <a:rPr lang="en-US" sz="2500" dirty="0" smtClean="0"/>
              <a:t>. Great </a:t>
            </a:r>
            <a:r>
              <a:rPr lang="en-US" sz="2500" dirty="0"/>
              <a:t>Lakes wetlands have been estimated to provide over 10,000 US dollars per acre in economic and </a:t>
            </a:r>
            <a:r>
              <a:rPr lang="en-US" sz="2500" dirty="0" smtClean="0"/>
              <a:t>ecosystem </a:t>
            </a:r>
            <a:r>
              <a:rPr lang="en-US" sz="2500" dirty="0"/>
              <a:t>services.  The effects of climate change, including variations in temperature, precipitation, and </a:t>
            </a:r>
            <a:r>
              <a:rPr lang="en-US" sz="2500" dirty="0" smtClean="0"/>
              <a:t>evapotranspiration</a:t>
            </a:r>
            <a:r>
              <a:rPr lang="en-US" sz="2500" dirty="0"/>
              <a:t>, could impact the water level of the Great Lakes directly, and therefore, the </a:t>
            </a:r>
            <a:r>
              <a:rPr lang="en-US" sz="2500" dirty="0" smtClean="0"/>
              <a:t>development </a:t>
            </a:r>
            <a:r>
              <a:rPr lang="en-US" sz="2500" dirty="0"/>
              <a:t>and survival of coastal wetlands. Increasing environmental pressures from rising </a:t>
            </a:r>
            <a:r>
              <a:rPr lang="en-US" sz="2500" dirty="0" smtClean="0"/>
              <a:t>populations</a:t>
            </a:r>
            <a:r>
              <a:rPr lang="en-US" sz="2500" dirty="0"/>
              <a:t>, invasive species, and pollution will also negatively affect these wetlands if they are not </a:t>
            </a:r>
            <a:r>
              <a:rPr lang="en-US" sz="2500" dirty="0" smtClean="0"/>
              <a:t>managed </a:t>
            </a:r>
            <a:r>
              <a:rPr lang="en-US" sz="2500" dirty="0"/>
              <a:t>appropriately.  An updated land cover classification was developed, using a Random Forest </a:t>
            </a:r>
            <a:r>
              <a:rPr lang="en-US" sz="2500" dirty="0" smtClean="0"/>
              <a:t>classification </a:t>
            </a:r>
            <a:r>
              <a:rPr lang="en-US" sz="2500" dirty="0"/>
              <a:t>method, to evaluate and monitor changes in the wetlands around Georgian Bay and </a:t>
            </a:r>
            <a:r>
              <a:rPr lang="en-US" sz="2500" dirty="0" smtClean="0"/>
              <a:t>the southern </a:t>
            </a:r>
            <a:r>
              <a:rPr lang="en-US" sz="2500" dirty="0"/>
              <a:t>portion of Lake Ontario. NASA Earth Observations System (EOS) data from Landsat </a:t>
            </a:r>
            <a:r>
              <a:rPr lang="en-US" sz="2500" dirty="0" smtClean="0"/>
              <a:t>5 Thematic </a:t>
            </a:r>
            <a:r>
              <a:rPr lang="en-US" sz="2500" dirty="0"/>
              <a:t>Mapper (TM) </a:t>
            </a:r>
            <a:r>
              <a:rPr lang="en-US" sz="2500" dirty="0" smtClean="0"/>
              <a:t>and Landsat </a:t>
            </a:r>
            <a:r>
              <a:rPr lang="en-US" sz="2500" dirty="0"/>
              <a:t>8 Operational </a:t>
            </a:r>
            <a:r>
              <a:rPr lang="en-US" sz="2500" dirty="0" smtClean="0"/>
              <a:t>Land </a:t>
            </a:r>
            <a:r>
              <a:rPr lang="en-US" sz="2500" dirty="0"/>
              <a:t>Imager (OLI) provided historical images and current images to classify land cover</a:t>
            </a:r>
            <a:r>
              <a:rPr lang="en-US" sz="2500" dirty="0" smtClean="0"/>
              <a:t>. </a:t>
            </a:r>
            <a:r>
              <a:rPr lang="en-US" sz="2500" dirty="0"/>
              <a:t>Terra Advanced </a:t>
            </a:r>
            <a:r>
              <a:rPr lang="en-US" sz="2500" dirty="0" err="1" smtClean="0"/>
              <a:t>Spaceborne</a:t>
            </a:r>
            <a:r>
              <a:rPr lang="en-US" sz="2500" dirty="0" smtClean="0"/>
              <a:t> </a:t>
            </a:r>
            <a:r>
              <a:rPr lang="en-US" sz="2500" dirty="0"/>
              <a:t>Thermal Emission and Reflection Radiometer data provided digital elevation model data </a:t>
            </a:r>
            <a:r>
              <a:rPr lang="en-US" sz="2500" dirty="0" smtClean="0"/>
              <a:t>from </a:t>
            </a:r>
            <a:r>
              <a:rPr lang="en-US" sz="2500" dirty="0"/>
              <a:t>which slope was </a:t>
            </a:r>
            <a:r>
              <a:rPr lang="en-US" sz="2500" dirty="0" smtClean="0"/>
              <a:t>calculated. Resultant </a:t>
            </a:r>
            <a:r>
              <a:rPr lang="en-US" sz="2500" dirty="0"/>
              <a:t>land cover classifications were validated with ground </a:t>
            </a:r>
            <a:r>
              <a:rPr lang="en-US" sz="2500" dirty="0" smtClean="0"/>
              <a:t>truth </a:t>
            </a:r>
            <a:r>
              <a:rPr lang="en-US" sz="2500" dirty="0"/>
              <a:t>data. Additionally, TOPEX/Poseidon Jason-1 and Ocean Surface Topography Mission </a:t>
            </a:r>
            <a:r>
              <a:rPr lang="en-US" sz="2500" dirty="0" smtClean="0"/>
              <a:t>(</a:t>
            </a:r>
            <a:r>
              <a:rPr lang="en-US" sz="2500" dirty="0"/>
              <a:t>OSTM)/Jason-2 radar altimeters and in -situ water gauge data served as a resource for tracking water </a:t>
            </a:r>
            <a:r>
              <a:rPr lang="en-US" sz="2500" dirty="0" smtClean="0"/>
              <a:t>levels </a:t>
            </a:r>
            <a:r>
              <a:rPr lang="en-US" sz="2500" dirty="0"/>
              <a:t>over time. This methodology offers a more cost-effective approach to monitoring wetlands in the </a:t>
            </a:r>
            <a:r>
              <a:rPr lang="en-US" sz="2500" dirty="0" smtClean="0"/>
              <a:t>region</a:t>
            </a:r>
            <a:r>
              <a:rPr lang="en-US" sz="2500" dirty="0"/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/>
              <a:t>Idamis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17568"/>
            <a:ext cx="4172376" cy="2025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33210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1481048"/>
            <a:ext cx="4172376" cy="17009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9435059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1647394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916157" y="19184684"/>
            <a:ext cx="4172376" cy="16004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019114" y="21636221"/>
            <a:ext cx="4172376" cy="1539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581593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54924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Landsat Scenes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176667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Training Site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Selection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74899" y="1926874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57975" y="21695164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Validation and Accuracy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Assessment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7675" y="18489802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87913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801857" y="209831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260420"/>
            <a:ext cx="4172376" cy="20862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316993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801857" y="1841796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26387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94" y="24368334"/>
            <a:ext cx="5280366" cy="68257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009" y="24368334"/>
            <a:ext cx="5156682" cy="6775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27" y="24174351"/>
            <a:ext cx="7393488" cy="36343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328" y="24306015"/>
            <a:ext cx="71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Water Level</a:t>
            </a:r>
          </a:p>
          <a:p>
            <a:pPr algn="ctr"/>
            <a:r>
              <a:rPr lang="en-US" sz="2400" i="1" dirty="0" smtClean="0"/>
              <a:t>Georgian Bay (Top), Lake Ontario (Bottom)</a:t>
            </a:r>
            <a:endParaRPr lang="en-US" sz="2400" i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646" r="22158" b="24755"/>
          <a:stretch/>
        </p:blipFill>
        <p:spPr>
          <a:xfrm>
            <a:off x="19534992" y="11486956"/>
            <a:ext cx="5590836" cy="328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79" y="24350733"/>
            <a:ext cx="7236365" cy="37559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89" y="32237707"/>
            <a:ext cx="4829506" cy="362213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93618" y="32742037"/>
            <a:ext cx="2540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(L to R): Miriam Harris, Emily Adams, Stephen Zimmerman, and Idamis Del Valle </a:t>
            </a:r>
            <a:r>
              <a:rPr lang="en-US" sz="2400" dirty="0" err="1" smtClean="0"/>
              <a:t>Martínez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7793706"/>
            <a:ext cx="7939094" cy="3457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44" y="27681283"/>
            <a:ext cx="7184656" cy="35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1690</TotalTime>
  <Words>616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Davis, Donna C.</cp:lastModifiedBy>
  <cp:revision>132</cp:revision>
  <dcterms:created xsi:type="dcterms:W3CDTF">2014-06-09T16:43:17Z</dcterms:created>
  <dcterms:modified xsi:type="dcterms:W3CDTF">2015-03-23T23:27:51Z</dcterms:modified>
</cp:coreProperties>
</file>