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BCB"/>
    <a:srgbClr val="595555"/>
    <a:srgbClr val="2F8AB4"/>
    <a:srgbClr val="BCD6EE"/>
    <a:srgbClr val="75AADB"/>
    <a:srgbClr val="FFFFFF"/>
    <a:srgbClr val="EA7845"/>
    <a:srgbClr val="C15442"/>
    <a:srgbClr val="218754"/>
    <a:srgbClr val="94A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259" autoAdjust="0"/>
    <p:restoredTop sz="96340" autoAdjust="0"/>
  </p:normalViewPr>
  <p:slideViewPr>
    <p:cSldViewPr snapToGrid="0">
      <p:cViewPr>
        <p:scale>
          <a:sx n="20" d="100"/>
          <a:sy n="20" d="100"/>
        </p:scale>
        <p:origin x="2778" y="432"/>
      </p:cViewPr>
      <p:guideLst>
        <p:guide pos="540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52446" y="776878"/>
            <a:ext cx="2857916" cy="2366918"/>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18" Type="http://schemas.openxmlformats.org/officeDocument/2006/relationships/image" Target="../media/image39.jpeg"/><Relationship Id="rId26" Type="http://schemas.openxmlformats.org/officeDocument/2006/relationships/image" Target="../media/image47.jpeg"/><Relationship Id="rId3" Type="http://schemas.openxmlformats.org/officeDocument/2006/relationships/image" Target="../media/image24.png"/><Relationship Id="rId21" Type="http://schemas.openxmlformats.org/officeDocument/2006/relationships/image" Target="../media/image42.png"/><Relationship Id="rId34" Type="http://schemas.openxmlformats.org/officeDocument/2006/relationships/image" Target="../media/image55.png"/><Relationship Id="rId7" Type="http://schemas.openxmlformats.org/officeDocument/2006/relationships/image" Target="../media/image28.jpg"/><Relationship Id="rId12" Type="http://schemas.openxmlformats.org/officeDocument/2006/relationships/image" Target="../media/image33.png"/><Relationship Id="rId17" Type="http://schemas.openxmlformats.org/officeDocument/2006/relationships/image" Target="../media/image38.jpeg"/><Relationship Id="rId25" Type="http://schemas.openxmlformats.org/officeDocument/2006/relationships/image" Target="../media/image46.jpeg"/><Relationship Id="rId33" Type="http://schemas.openxmlformats.org/officeDocument/2006/relationships/image" Target="../media/image54.png"/><Relationship Id="rId2" Type="http://schemas.openxmlformats.org/officeDocument/2006/relationships/image" Target="../media/image23.png"/><Relationship Id="rId16" Type="http://schemas.openxmlformats.org/officeDocument/2006/relationships/image" Target="../media/image37.JPG"/><Relationship Id="rId20" Type="http://schemas.openxmlformats.org/officeDocument/2006/relationships/image" Target="../media/image41.png"/><Relationship Id="rId29" Type="http://schemas.openxmlformats.org/officeDocument/2006/relationships/image" Target="../media/image50.jpeg"/><Relationship Id="rId1" Type="http://schemas.openxmlformats.org/officeDocument/2006/relationships/slideLayout" Target="../slideLayouts/slideLayout3.xml"/><Relationship Id="rId6" Type="http://schemas.openxmlformats.org/officeDocument/2006/relationships/image" Target="../media/image27.jpg"/><Relationship Id="rId11" Type="http://schemas.openxmlformats.org/officeDocument/2006/relationships/image" Target="../media/image32.jpeg"/><Relationship Id="rId24" Type="http://schemas.openxmlformats.org/officeDocument/2006/relationships/image" Target="../media/image45.jpeg"/><Relationship Id="rId32" Type="http://schemas.openxmlformats.org/officeDocument/2006/relationships/image" Target="../media/image53.png"/><Relationship Id="rId5" Type="http://schemas.openxmlformats.org/officeDocument/2006/relationships/image" Target="../media/image26.jp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jpe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jpeg"/><Relationship Id="rId30" Type="http://schemas.openxmlformats.org/officeDocument/2006/relationships/image" Target="../media/image51.png"/><Relationship Id="rId35" Type="http://schemas.openxmlformats.org/officeDocument/2006/relationships/image" Target="../media/image5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 name="Group 224"/>
          <p:cNvGrpSpPr/>
          <p:nvPr/>
        </p:nvGrpSpPr>
        <p:grpSpPr>
          <a:xfrm>
            <a:off x="15472025" y="27080307"/>
            <a:ext cx="3244611" cy="4233672"/>
            <a:chOff x="14715890" y="26457262"/>
            <a:chExt cx="3244611" cy="4217916"/>
          </a:xfrm>
        </p:grpSpPr>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15890" y="26457262"/>
              <a:ext cx="3244611" cy="4217916"/>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88109" y="26494424"/>
              <a:ext cx="1687195" cy="830449"/>
            </a:xfrm>
            <a:prstGeom prst="rect">
              <a:avLst/>
            </a:prstGeom>
          </p:spPr>
        </p:pic>
      </p:grpSp>
      <p:sp>
        <p:nvSpPr>
          <p:cNvPr id="109" name="TextBox 108"/>
          <p:cNvSpPr txBox="1"/>
          <p:nvPr/>
        </p:nvSpPr>
        <p:spPr>
          <a:xfrm>
            <a:off x="3034944" y="10894323"/>
            <a:ext cx="21136796" cy="584775"/>
          </a:xfrm>
          <a:prstGeom prst="rect">
            <a:avLst/>
          </a:prstGeom>
          <a:noFill/>
        </p:spPr>
        <p:txBody>
          <a:bodyPr wrap="square" rtlCol="0">
            <a:spAutoFit/>
          </a:bodyPr>
          <a:lstStyle>
            <a:defPPr>
              <a:defRPr lang="en-US"/>
            </a:defPPr>
            <a:lvl1pPr>
              <a:defRPr sz="4400" b="1">
                <a:solidFill>
                  <a:schemeClr val="bg2">
                    <a:lumMod val="50000"/>
                  </a:schemeClr>
                </a:solidFill>
                <a:latin typeface="Century Gothic" panose="020B0502020202020204" pitchFamily="34" charset="0"/>
              </a:defRPr>
            </a:lvl1pPr>
          </a:lstStyle>
          <a:p>
            <a:r>
              <a:rPr lang="en-US" sz="3200" dirty="0">
                <a:solidFill>
                  <a:srgbClr val="478BCB"/>
                </a:solidFill>
              </a:rPr>
              <a:t>11.6.2: Annual mean levels of fine particulate matter (e.g. PM2.5 and PM10) in cities (population weighted)</a:t>
            </a:r>
          </a:p>
        </p:txBody>
      </p:sp>
      <p:sp>
        <p:nvSpPr>
          <p:cNvPr id="17" name="Text Placeholder 16"/>
          <p:cNvSpPr>
            <a:spLocks noGrp="1"/>
          </p:cNvSpPr>
          <p:nvPr>
            <p:ph type="body" sz="quarter" idx="11"/>
          </p:nvPr>
        </p:nvSpPr>
        <p:spPr>
          <a:xfrm>
            <a:off x="4009644" y="787399"/>
            <a:ext cx="19412712" cy="2695437"/>
          </a:xfrm>
        </p:spPr>
        <p:txBody>
          <a:bodyPr/>
          <a:lstStyle/>
          <a:p>
            <a:r>
              <a:rPr lang="en-US" dirty="0" smtClean="0"/>
              <a:t>Integrating NASA </a:t>
            </a:r>
            <a:r>
              <a:rPr lang="en-US" dirty="0"/>
              <a:t>Earth Observations </a:t>
            </a:r>
            <a:r>
              <a:rPr lang="en-US" dirty="0" smtClean="0"/>
              <a:t>into the Global Indicator Framework for Monitoring the United Nations’ Sustainable Development Goals</a:t>
            </a:r>
            <a:endParaRPr lang="en-US" dirty="0"/>
          </a:p>
        </p:txBody>
      </p:sp>
      <p:sp>
        <p:nvSpPr>
          <p:cNvPr id="5" name="Text Placeholder 4"/>
          <p:cNvSpPr>
            <a:spLocks noGrp="1"/>
          </p:cNvSpPr>
          <p:nvPr>
            <p:ph type="body" sz="quarter" idx="10"/>
          </p:nvPr>
        </p:nvSpPr>
        <p:spPr>
          <a:xfrm rot="16200000">
            <a:off x="11395220" y="18076758"/>
            <a:ext cx="28438685" cy="2314074"/>
          </a:xfrm>
        </p:spPr>
        <p:txBody>
          <a:bodyPr/>
          <a:lstStyle/>
          <a:p>
            <a:r>
              <a:rPr lang="en-US" b="1" dirty="0" smtClean="0"/>
              <a:t>SDGs</a:t>
            </a:r>
            <a:r>
              <a:rPr lang="en-US" dirty="0" smtClean="0"/>
              <a:t> Cross-Cutting</a:t>
            </a:r>
            <a:endParaRPr lang="en-US" dirty="0"/>
          </a:p>
        </p:txBody>
      </p:sp>
      <p:sp>
        <p:nvSpPr>
          <p:cNvPr id="9" name="Text Placeholder 16"/>
          <p:cNvSpPr txBox="1">
            <a:spLocks/>
          </p:cNvSpPr>
          <p:nvPr/>
        </p:nvSpPr>
        <p:spPr>
          <a:xfrm>
            <a:off x="1189421" y="33775835"/>
            <a:ext cx="1889281" cy="706573"/>
          </a:xfrm>
          <a:prstGeom prst="rect">
            <a:avLst/>
          </a:prstGeom>
        </p:spPr>
        <p:txBody>
          <a:bodyPr numCol="1" spcCol="640080"/>
          <a:lstStyle>
            <a:defPPr>
              <a:defRPr lang="en-US"/>
            </a:defPPr>
            <a:lvl1pPr indent="0" algn="ctr" defTabSz="2743200">
              <a:lnSpc>
                <a:spcPct val="100000"/>
              </a:lnSpc>
              <a:spcBef>
                <a:spcPts val="0"/>
              </a:spcBef>
              <a:buFont typeface="Arial" panose="020B0604020202020204" pitchFamily="34" charset="0"/>
              <a:buNone/>
              <a:defRPr sz="2000" baseline="0">
                <a:solidFill>
                  <a:schemeClr val="tx1">
                    <a:lumMod val="75000"/>
                  </a:schemeClr>
                </a:solidFill>
              </a:defRPr>
            </a:lvl1pPr>
            <a:lvl2pPr marL="2057400" indent="-685800" defTabSz="2743200">
              <a:lnSpc>
                <a:spcPct val="90000"/>
              </a:lnSpc>
              <a:spcBef>
                <a:spcPts val="1500"/>
              </a:spcBef>
              <a:buFont typeface="Arial" panose="020B0604020202020204" pitchFamily="34" charset="0"/>
              <a:buChar char="•"/>
              <a:defRPr sz="2700"/>
            </a:lvl2pPr>
            <a:lvl3pPr marL="3429000" indent="-685800" defTabSz="2743200">
              <a:lnSpc>
                <a:spcPct val="90000"/>
              </a:lnSpc>
              <a:spcBef>
                <a:spcPts val="1500"/>
              </a:spcBef>
              <a:buFont typeface="Arial" panose="020B0604020202020204" pitchFamily="34" charset="0"/>
              <a:buChar char="•"/>
              <a:defRPr sz="2700"/>
            </a:lvl3pPr>
            <a:lvl4pPr marL="4800600" indent="-685800" defTabSz="2743200">
              <a:lnSpc>
                <a:spcPct val="90000"/>
              </a:lnSpc>
              <a:spcBef>
                <a:spcPts val="1500"/>
              </a:spcBef>
              <a:buFont typeface="Arial" panose="020B0604020202020204" pitchFamily="34" charset="0"/>
              <a:buChar char="•"/>
              <a:defRPr sz="2700"/>
            </a:lvl4pPr>
            <a:lvl5pPr marL="6172200" indent="-685800" defTabSz="2743200">
              <a:lnSpc>
                <a:spcPct val="90000"/>
              </a:lnSpc>
              <a:spcBef>
                <a:spcPts val="1500"/>
              </a:spcBef>
              <a:buFont typeface="Arial" panose="020B0604020202020204" pitchFamily="34" charset="0"/>
              <a:buChar char="•"/>
              <a:defRPr sz="2700"/>
            </a:lvl5pPr>
            <a:lvl6pPr marL="7543800" indent="-685800" defTabSz="2743200">
              <a:lnSpc>
                <a:spcPct val="90000"/>
              </a:lnSpc>
              <a:spcBef>
                <a:spcPts val="1500"/>
              </a:spcBef>
              <a:buFont typeface="Arial" panose="020B0604020202020204" pitchFamily="34" charset="0"/>
              <a:buChar char="•"/>
              <a:defRPr sz="5400"/>
            </a:lvl6pPr>
            <a:lvl7pPr marL="8915400" indent="-685800" defTabSz="2743200">
              <a:lnSpc>
                <a:spcPct val="90000"/>
              </a:lnSpc>
              <a:spcBef>
                <a:spcPts val="1500"/>
              </a:spcBef>
              <a:buFont typeface="Arial" panose="020B0604020202020204" pitchFamily="34" charset="0"/>
              <a:buChar char="•"/>
              <a:defRPr sz="5400"/>
            </a:lvl7pPr>
            <a:lvl8pPr marL="10287000" indent="-685800" defTabSz="2743200">
              <a:lnSpc>
                <a:spcPct val="90000"/>
              </a:lnSpc>
              <a:spcBef>
                <a:spcPts val="1500"/>
              </a:spcBef>
              <a:buFont typeface="Arial" panose="020B0604020202020204" pitchFamily="34" charset="0"/>
              <a:buChar char="•"/>
              <a:defRPr sz="5400"/>
            </a:lvl8pPr>
            <a:lvl9pPr marL="11658600" indent="-685800" defTabSz="2743200">
              <a:lnSpc>
                <a:spcPct val="90000"/>
              </a:lnSpc>
              <a:spcBef>
                <a:spcPts val="1500"/>
              </a:spcBef>
              <a:buFont typeface="Arial" panose="020B0604020202020204" pitchFamily="34" charset="0"/>
              <a:buChar char="•"/>
              <a:defRPr sz="5400"/>
            </a:lvl9pPr>
          </a:lstStyle>
          <a:p>
            <a:r>
              <a:rPr lang="en-US" dirty="0"/>
              <a:t>Georgina Crepps</a:t>
            </a:r>
          </a:p>
          <a:p>
            <a:r>
              <a:rPr lang="en-US" i="1" dirty="0" smtClean="0"/>
              <a:t>Project Lead</a:t>
            </a:r>
            <a:endParaRPr lang="en-US" i="1" dirty="0"/>
          </a:p>
        </p:txBody>
      </p:sp>
      <p:sp>
        <p:nvSpPr>
          <p:cNvPr id="11" name="Text Placeholder 16"/>
          <p:cNvSpPr txBox="1">
            <a:spLocks/>
          </p:cNvSpPr>
          <p:nvPr/>
        </p:nvSpPr>
        <p:spPr>
          <a:xfrm>
            <a:off x="16742114" y="32215171"/>
            <a:ext cx="7598083" cy="163121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sz="2000" b="1" dirty="0" smtClean="0">
                <a:solidFill>
                  <a:srgbClr val="595555"/>
                </a:solidFill>
              </a:rPr>
              <a:t>Dr. Kenton Ross</a:t>
            </a:r>
            <a:r>
              <a:rPr lang="en-US" sz="2000" dirty="0" smtClean="0">
                <a:solidFill>
                  <a:srgbClr val="595555"/>
                </a:solidFill>
              </a:rPr>
              <a:t>, NASA Langley Research Center</a:t>
            </a:r>
          </a:p>
          <a:p>
            <a:pPr>
              <a:lnSpc>
                <a:spcPct val="100000"/>
              </a:lnSpc>
              <a:spcBef>
                <a:spcPts val="0"/>
              </a:spcBef>
            </a:pPr>
            <a:r>
              <a:rPr lang="en-US" sz="2000" b="1" dirty="0" smtClean="0">
                <a:solidFill>
                  <a:srgbClr val="595555"/>
                </a:solidFill>
              </a:rPr>
              <a:t>Dr. Christa Peters-</a:t>
            </a:r>
            <a:r>
              <a:rPr lang="en-US" sz="2000" b="1" dirty="0" err="1" smtClean="0">
                <a:solidFill>
                  <a:srgbClr val="595555"/>
                </a:solidFill>
              </a:rPr>
              <a:t>Lidard</a:t>
            </a:r>
            <a:r>
              <a:rPr lang="en-US" sz="2000" dirty="0" smtClean="0">
                <a:solidFill>
                  <a:srgbClr val="595555"/>
                </a:solidFill>
              </a:rPr>
              <a:t>, NASA Goddard Space Flight Center</a:t>
            </a:r>
          </a:p>
          <a:p>
            <a:pPr>
              <a:lnSpc>
                <a:spcPct val="100000"/>
              </a:lnSpc>
              <a:spcBef>
                <a:spcPts val="0"/>
              </a:spcBef>
            </a:pPr>
            <a:r>
              <a:rPr lang="en-US" sz="2000" b="1" dirty="0">
                <a:solidFill>
                  <a:srgbClr val="595555"/>
                </a:solidFill>
              </a:rPr>
              <a:t>Dr. Hans-Peter </a:t>
            </a:r>
            <a:r>
              <a:rPr lang="en-US" sz="2000" b="1" dirty="0" err="1">
                <a:solidFill>
                  <a:srgbClr val="595555"/>
                </a:solidFill>
              </a:rPr>
              <a:t>Plag</a:t>
            </a:r>
            <a:r>
              <a:rPr lang="en-US" sz="2000" dirty="0">
                <a:solidFill>
                  <a:srgbClr val="595555"/>
                </a:solidFill>
              </a:rPr>
              <a:t>, Old Dominion University / Blue Planet Initiative</a:t>
            </a:r>
          </a:p>
          <a:p>
            <a:pPr>
              <a:lnSpc>
                <a:spcPct val="100000"/>
              </a:lnSpc>
              <a:spcBef>
                <a:spcPts val="0"/>
              </a:spcBef>
            </a:pPr>
            <a:r>
              <a:rPr lang="en-US" sz="2000" b="1" dirty="0" smtClean="0">
                <a:solidFill>
                  <a:srgbClr val="595555"/>
                </a:solidFill>
              </a:rPr>
              <a:t>Dr. Dalia </a:t>
            </a:r>
            <a:r>
              <a:rPr lang="en-US" sz="2000" b="1" dirty="0" err="1" smtClean="0">
                <a:solidFill>
                  <a:srgbClr val="595555"/>
                </a:solidFill>
              </a:rPr>
              <a:t>Kirschbaum</a:t>
            </a:r>
            <a:r>
              <a:rPr lang="en-US" sz="2000" dirty="0" smtClean="0">
                <a:solidFill>
                  <a:srgbClr val="595555"/>
                </a:solidFill>
              </a:rPr>
              <a:t>, NASA Goddard Space Flight Center</a:t>
            </a:r>
          </a:p>
        </p:txBody>
      </p:sp>
      <p:sp>
        <p:nvSpPr>
          <p:cNvPr id="15" name="Text Placeholder 16"/>
          <p:cNvSpPr txBox="1">
            <a:spLocks/>
          </p:cNvSpPr>
          <p:nvPr/>
        </p:nvSpPr>
        <p:spPr>
          <a:xfrm>
            <a:off x="13652664" y="7230986"/>
            <a:ext cx="5900775" cy="264143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7845"/>
              </a:buClr>
            </a:pPr>
            <a:r>
              <a:rPr lang="en-US" b="1" dirty="0" smtClean="0">
                <a:solidFill>
                  <a:srgbClr val="EA7845"/>
                </a:solidFill>
              </a:rPr>
              <a:t>Incubate </a:t>
            </a:r>
            <a:r>
              <a:rPr lang="en-US" dirty="0" smtClean="0"/>
              <a:t>SDG-related methodologies in DEVELOP projects and engage with the SDG community.</a:t>
            </a:r>
          </a:p>
        </p:txBody>
      </p:sp>
      <p:sp>
        <p:nvSpPr>
          <p:cNvPr id="23" name="TextBox 22"/>
          <p:cNvSpPr txBox="1"/>
          <p:nvPr/>
        </p:nvSpPr>
        <p:spPr>
          <a:xfrm>
            <a:off x="13747915" y="4450911"/>
            <a:ext cx="7315200"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Project Objectives</a:t>
            </a:r>
          </a:p>
        </p:txBody>
      </p:sp>
      <p:sp>
        <p:nvSpPr>
          <p:cNvPr id="29" name="TextBox 28"/>
          <p:cNvSpPr txBox="1"/>
          <p:nvPr/>
        </p:nvSpPr>
        <p:spPr>
          <a:xfrm>
            <a:off x="13157404" y="31360863"/>
            <a:ext cx="8229600" cy="769441"/>
          </a:xfrm>
          <a:prstGeom prst="rect">
            <a:avLst/>
          </a:prstGeom>
          <a:noFill/>
        </p:spPr>
        <p:txBody>
          <a:bodyPr wrap="square" rtlCol="0">
            <a:spAutoFit/>
          </a:bodyPr>
          <a:lstStyle/>
          <a:p>
            <a:pPr algn="ctr"/>
            <a:r>
              <a:rPr lang="en-US" sz="4400" b="1" dirty="0" smtClean="0">
                <a:solidFill>
                  <a:srgbClr val="E97845"/>
                </a:solidFill>
                <a:latin typeface="Century Gothic" panose="020B0502020202020204" pitchFamily="34" charset="0"/>
              </a:rPr>
              <a:t>Acknowledgements</a:t>
            </a:r>
          </a:p>
        </p:txBody>
      </p:sp>
      <p:sp>
        <p:nvSpPr>
          <p:cNvPr id="31" name="TextBox 30"/>
          <p:cNvSpPr txBox="1"/>
          <p:nvPr/>
        </p:nvSpPr>
        <p:spPr>
          <a:xfrm>
            <a:off x="3322448" y="31360863"/>
            <a:ext cx="4542503" cy="769441"/>
          </a:xfrm>
          <a:prstGeom prst="rect">
            <a:avLst/>
          </a:prstGeom>
          <a:noFill/>
        </p:spPr>
        <p:txBody>
          <a:bodyPr wrap="square" rtlCol="0">
            <a:spAutoFit/>
          </a:bodyPr>
          <a:lstStyle/>
          <a:p>
            <a:pPr algn="ctr"/>
            <a:r>
              <a:rPr lang="en-US" sz="4400" b="1" dirty="0" smtClean="0">
                <a:solidFill>
                  <a:srgbClr val="E97845"/>
                </a:solidFill>
                <a:latin typeface="Century Gothic" panose="020B0502020202020204" pitchFamily="34" charset="0"/>
              </a:rPr>
              <a:t>Team Members</a:t>
            </a:r>
          </a:p>
        </p:txBody>
      </p:sp>
      <p:sp>
        <p:nvSpPr>
          <p:cNvPr id="34" name="Text Placeholder 16"/>
          <p:cNvSpPr txBox="1">
            <a:spLocks/>
          </p:cNvSpPr>
          <p:nvPr/>
        </p:nvSpPr>
        <p:spPr>
          <a:xfrm>
            <a:off x="3497115" y="33775835"/>
            <a:ext cx="1722686" cy="70559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000" dirty="0" smtClean="0">
                <a:solidFill>
                  <a:schemeClr val="tx1">
                    <a:lumMod val="75000"/>
                  </a:schemeClr>
                </a:solidFill>
              </a:rPr>
              <a:t>Lauren </a:t>
            </a:r>
          </a:p>
          <a:p>
            <a:pPr algn="ctr">
              <a:lnSpc>
                <a:spcPct val="100000"/>
              </a:lnSpc>
              <a:spcBef>
                <a:spcPts val="0"/>
              </a:spcBef>
            </a:pPr>
            <a:r>
              <a:rPr lang="en-US" sz="2000" dirty="0" smtClean="0">
                <a:solidFill>
                  <a:schemeClr val="tx1">
                    <a:lumMod val="75000"/>
                  </a:schemeClr>
                </a:solidFill>
              </a:rPr>
              <a:t>Childs-Gleason</a:t>
            </a:r>
          </a:p>
        </p:txBody>
      </p:sp>
      <p:sp>
        <p:nvSpPr>
          <p:cNvPr id="36" name="Text Placeholder 16"/>
          <p:cNvSpPr txBox="1">
            <a:spLocks/>
          </p:cNvSpPr>
          <p:nvPr/>
        </p:nvSpPr>
        <p:spPr>
          <a:xfrm>
            <a:off x="7856390" y="33775835"/>
            <a:ext cx="1199876" cy="56731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000" dirty="0" smtClean="0">
                <a:solidFill>
                  <a:schemeClr val="tx1">
                    <a:lumMod val="75000"/>
                  </a:schemeClr>
                </a:solidFill>
              </a:rPr>
              <a:t>Jamie </a:t>
            </a:r>
          </a:p>
          <a:p>
            <a:pPr algn="ctr">
              <a:lnSpc>
                <a:spcPct val="100000"/>
              </a:lnSpc>
              <a:spcBef>
                <a:spcPts val="0"/>
              </a:spcBef>
            </a:pPr>
            <a:r>
              <a:rPr lang="en-US" sz="2000" dirty="0" smtClean="0">
                <a:solidFill>
                  <a:schemeClr val="tx1">
                    <a:lumMod val="75000"/>
                  </a:schemeClr>
                </a:solidFill>
              </a:rPr>
              <a:t>Favors</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0255" y="32233348"/>
            <a:ext cx="1536272" cy="1554480"/>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0322" y="32237790"/>
            <a:ext cx="1536272" cy="1554480"/>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8192" y="32221279"/>
            <a:ext cx="1536272" cy="1554480"/>
          </a:xfrm>
          <a:prstGeom prst="rect">
            <a:avLst/>
          </a:prstGeom>
        </p:spPr>
      </p:pic>
      <p:sp>
        <p:nvSpPr>
          <p:cNvPr id="38" name="TextBox 37"/>
          <p:cNvSpPr txBox="1"/>
          <p:nvPr/>
        </p:nvSpPr>
        <p:spPr>
          <a:xfrm>
            <a:off x="843099" y="34688561"/>
            <a:ext cx="18035451" cy="877195"/>
          </a:xfrm>
          <a:prstGeom prst="rect">
            <a:avLst/>
          </a:prstGeom>
          <a:noFill/>
        </p:spPr>
        <p:txBody>
          <a:bodyPr wrap="square" rtlCol="0">
            <a:noAutofit/>
          </a:bodyPr>
          <a:lstStyle/>
          <a:p>
            <a:r>
              <a:rPr lang="en-US" sz="4800" dirty="0" smtClean="0">
                <a:solidFill>
                  <a:schemeClr val="bg1"/>
                </a:solidFill>
                <a:latin typeface="+mj-lt"/>
              </a:rPr>
              <a:t>NASA Langley Research Center – Summer 2016</a:t>
            </a:r>
            <a:endParaRPr lang="en-US" sz="4800" dirty="0">
              <a:solidFill>
                <a:schemeClr val="bg1"/>
              </a:solidFill>
              <a:latin typeface="+mj-lt"/>
            </a:endParaRPr>
          </a:p>
        </p:txBody>
      </p:sp>
      <p:sp>
        <p:nvSpPr>
          <p:cNvPr id="2" name="Oval 1"/>
          <p:cNvSpPr/>
          <p:nvPr/>
        </p:nvSpPr>
        <p:spPr>
          <a:xfrm>
            <a:off x="1498311" y="32370508"/>
            <a:ext cx="1280160" cy="128016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718378" y="32374950"/>
            <a:ext cx="1280160" cy="1280160"/>
          </a:xfrm>
          <a:prstGeom prst="ellipse">
            <a:avLst/>
          </a:prstGeom>
          <a:blipFill dpi="0" rotWithShape="1">
            <a:blip r:embed="rId6"/>
            <a:srcRect/>
            <a:stretch>
              <a:fillRect l="-9000" b="-6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818127" y="32354505"/>
            <a:ext cx="1280160" cy="1280160"/>
          </a:xfrm>
          <a:prstGeom prst="ellipse">
            <a:avLst/>
          </a:prstGeom>
          <a:blipFill dpi="0" rotWithShape="1">
            <a:blip r:embed="rId7"/>
            <a:srcRect/>
            <a:stretch>
              <a:fillRect l="-7000" t="-20000" r="-8000" b="-5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sustainabledevelopment.un.org/content/images/image18_374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15835" y="9116999"/>
            <a:ext cx="5476858" cy="6872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714014" y="7329318"/>
            <a:ext cx="5119329" cy="2606044"/>
          </a:xfrm>
          <a:prstGeom prst="rect">
            <a:avLst/>
          </a:prstGeom>
        </p:spPr>
      </p:pic>
      <p:pic>
        <p:nvPicPr>
          <p:cNvPr id="55" name="Picture 54"/>
          <p:cNvPicPr>
            <a:picLocks noChangeAspect="1"/>
          </p:cNvPicPr>
          <p:nvPr/>
        </p:nvPicPr>
        <p:blipFill rotWithShape="1">
          <a:blip r:embed="rId10">
            <a:extLst>
              <a:ext uri="{28A0092B-C50C-407E-A947-70E740481C1C}">
                <a14:useLocalDpi xmlns:a14="http://schemas.microsoft.com/office/drawing/2010/main" val="0"/>
              </a:ext>
            </a:extLst>
          </a:blip>
          <a:srcRect l="33532" t="65485" r="50015" b="2406"/>
          <a:stretch/>
        </p:blipFill>
        <p:spPr>
          <a:xfrm>
            <a:off x="839102" y="18562617"/>
            <a:ext cx="2216658" cy="2202076"/>
          </a:xfrm>
          <a:prstGeom prst="rect">
            <a:avLst/>
          </a:prstGeom>
        </p:spPr>
      </p:pic>
      <p:pic>
        <p:nvPicPr>
          <p:cNvPr id="56" name="Picture 55"/>
          <p:cNvPicPr>
            <a:picLocks noChangeAspect="1"/>
          </p:cNvPicPr>
          <p:nvPr/>
        </p:nvPicPr>
        <p:blipFill rotWithShape="1">
          <a:blip r:embed="rId10">
            <a:extLst>
              <a:ext uri="{28A0092B-C50C-407E-A947-70E740481C1C}">
                <a14:useLocalDpi xmlns:a14="http://schemas.microsoft.com/office/drawing/2010/main" val="0"/>
              </a:ext>
            </a:extLst>
          </a:blip>
          <a:srcRect l="66113" t="33588" r="17434" b="34303"/>
          <a:stretch/>
        </p:blipFill>
        <p:spPr>
          <a:xfrm>
            <a:off x="800999" y="10967489"/>
            <a:ext cx="2216661" cy="2202076"/>
          </a:xfrm>
          <a:prstGeom prst="rect">
            <a:avLst/>
          </a:prstGeom>
        </p:spPr>
      </p:pic>
      <p:sp>
        <p:nvSpPr>
          <p:cNvPr id="19" name="TextBox 18"/>
          <p:cNvSpPr txBox="1"/>
          <p:nvPr/>
        </p:nvSpPr>
        <p:spPr>
          <a:xfrm>
            <a:off x="816358" y="24381977"/>
            <a:ext cx="2201302" cy="4093428"/>
          </a:xfrm>
          <a:prstGeom prst="rect">
            <a:avLst/>
          </a:prstGeom>
          <a:noFill/>
        </p:spPr>
        <p:txBody>
          <a:bodyPr wrap="square" rtlCol="0">
            <a:spAutoFit/>
          </a:bodyPr>
          <a:lstStyle/>
          <a:p>
            <a:pPr algn="r"/>
            <a:r>
              <a:rPr lang="en-US" sz="2000" dirty="0" smtClean="0">
                <a:solidFill>
                  <a:srgbClr val="595555"/>
                </a:solidFill>
              </a:rPr>
              <a:t>By </a:t>
            </a:r>
            <a:r>
              <a:rPr lang="en-US" sz="2000" dirty="0">
                <a:solidFill>
                  <a:srgbClr val="595555"/>
                </a:solidFill>
              </a:rPr>
              <a:t>2020, promote the implementation of sustainable management of all types of forests, halt deforestation, restore degraded forests and substantially increase afforestation and reforestation </a:t>
            </a:r>
            <a:r>
              <a:rPr lang="en-US" sz="2000" dirty="0" smtClean="0">
                <a:solidFill>
                  <a:srgbClr val="595555"/>
                </a:solidFill>
              </a:rPr>
              <a:t>globally</a:t>
            </a:r>
          </a:p>
        </p:txBody>
      </p:sp>
      <p:sp>
        <p:nvSpPr>
          <p:cNvPr id="57" name="TextBox 56"/>
          <p:cNvSpPr txBox="1"/>
          <p:nvPr/>
        </p:nvSpPr>
        <p:spPr>
          <a:xfrm>
            <a:off x="622411" y="14190746"/>
            <a:ext cx="2395249" cy="2862322"/>
          </a:xfrm>
          <a:prstGeom prst="rect">
            <a:avLst/>
          </a:prstGeom>
        </p:spPr>
        <p:txBody>
          <a:bodyPr numCol="1" spcCol="640080"/>
          <a:lstStyle>
            <a:defPPr>
              <a:defRPr lang="en-US"/>
            </a:defPPr>
            <a:lvl1pPr indent="0" algn="ctr" defTabSz="2743200">
              <a:lnSpc>
                <a:spcPct val="100000"/>
              </a:lnSpc>
              <a:spcBef>
                <a:spcPts val="0"/>
              </a:spcBef>
              <a:buFont typeface="Arial" panose="020B0604020202020204" pitchFamily="34" charset="0"/>
              <a:buNone/>
              <a:defRPr sz="2000" baseline="0">
                <a:solidFill>
                  <a:schemeClr val="tx1">
                    <a:lumMod val="75000"/>
                  </a:schemeClr>
                </a:solidFill>
              </a:defRPr>
            </a:lvl1pPr>
            <a:lvl2pPr marL="2057400" indent="-685800" defTabSz="2743200">
              <a:lnSpc>
                <a:spcPct val="90000"/>
              </a:lnSpc>
              <a:spcBef>
                <a:spcPts val="1500"/>
              </a:spcBef>
              <a:buFont typeface="Arial" panose="020B0604020202020204" pitchFamily="34" charset="0"/>
              <a:buChar char="•"/>
              <a:defRPr sz="2700"/>
            </a:lvl2pPr>
            <a:lvl3pPr marL="3429000" indent="-685800" defTabSz="2743200">
              <a:lnSpc>
                <a:spcPct val="90000"/>
              </a:lnSpc>
              <a:spcBef>
                <a:spcPts val="1500"/>
              </a:spcBef>
              <a:buFont typeface="Arial" panose="020B0604020202020204" pitchFamily="34" charset="0"/>
              <a:buChar char="•"/>
              <a:defRPr sz="2700"/>
            </a:lvl3pPr>
            <a:lvl4pPr marL="4800600" indent="-685800" defTabSz="2743200">
              <a:lnSpc>
                <a:spcPct val="90000"/>
              </a:lnSpc>
              <a:spcBef>
                <a:spcPts val="1500"/>
              </a:spcBef>
              <a:buFont typeface="Arial" panose="020B0604020202020204" pitchFamily="34" charset="0"/>
              <a:buChar char="•"/>
              <a:defRPr sz="2700"/>
            </a:lvl4pPr>
            <a:lvl5pPr marL="6172200" indent="-685800" defTabSz="2743200">
              <a:lnSpc>
                <a:spcPct val="90000"/>
              </a:lnSpc>
              <a:spcBef>
                <a:spcPts val="1500"/>
              </a:spcBef>
              <a:buFont typeface="Arial" panose="020B0604020202020204" pitchFamily="34" charset="0"/>
              <a:buChar char="•"/>
              <a:defRPr sz="2700"/>
            </a:lvl5pPr>
            <a:lvl6pPr marL="7543800" indent="-685800" defTabSz="2743200">
              <a:lnSpc>
                <a:spcPct val="90000"/>
              </a:lnSpc>
              <a:spcBef>
                <a:spcPts val="1500"/>
              </a:spcBef>
              <a:buFont typeface="Arial" panose="020B0604020202020204" pitchFamily="34" charset="0"/>
              <a:buChar char="•"/>
              <a:defRPr sz="5400"/>
            </a:lvl6pPr>
            <a:lvl7pPr marL="8915400" indent="-685800" defTabSz="2743200">
              <a:lnSpc>
                <a:spcPct val="90000"/>
              </a:lnSpc>
              <a:spcBef>
                <a:spcPts val="1500"/>
              </a:spcBef>
              <a:buFont typeface="Arial" panose="020B0604020202020204" pitchFamily="34" charset="0"/>
              <a:buChar char="•"/>
              <a:defRPr sz="5400"/>
            </a:lvl7pPr>
            <a:lvl8pPr marL="10287000" indent="-685800" defTabSz="2743200">
              <a:lnSpc>
                <a:spcPct val="90000"/>
              </a:lnSpc>
              <a:spcBef>
                <a:spcPts val="1500"/>
              </a:spcBef>
              <a:buFont typeface="Arial" panose="020B0604020202020204" pitchFamily="34" charset="0"/>
              <a:buChar char="•"/>
              <a:defRPr sz="5400"/>
            </a:lvl8pPr>
            <a:lvl9pPr marL="11658600" indent="-685800" defTabSz="2743200">
              <a:lnSpc>
                <a:spcPct val="90000"/>
              </a:lnSpc>
              <a:spcBef>
                <a:spcPts val="1500"/>
              </a:spcBef>
              <a:buFont typeface="Arial" panose="020B0604020202020204" pitchFamily="34" charset="0"/>
              <a:buChar char="•"/>
              <a:defRPr sz="5400"/>
            </a:lvl9pPr>
          </a:lstStyle>
          <a:p>
            <a:pPr algn="r"/>
            <a:r>
              <a:rPr lang="en-US" dirty="0">
                <a:solidFill>
                  <a:srgbClr val="595555"/>
                </a:solidFill>
              </a:rPr>
              <a:t>By 2030, reduce the adverse per capita environmental impact of cities, including by paying special attention to air quality and municipal and other waste management </a:t>
            </a:r>
          </a:p>
        </p:txBody>
      </p:sp>
      <p:sp>
        <p:nvSpPr>
          <p:cNvPr id="4" name="Rectangle 3"/>
          <p:cNvSpPr/>
          <p:nvPr/>
        </p:nvSpPr>
        <p:spPr>
          <a:xfrm>
            <a:off x="575692" y="23555554"/>
            <a:ext cx="2441968" cy="1023037"/>
          </a:xfrm>
          <a:prstGeom prst="rect">
            <a:avLst/>
          </a:prstGeom>
        </p:spPr>
        <p:txBody>
          <a:bodyPr wrap="square">
            <a:spAutoFit/>
          </a:bodyPr>
          <a:lstStyle/>
          <a:p>
            <a:pPr algn="r"/>
            <a:r>
              <a:rPr lang="en-US" dirty="0" smtClean="0">
                <a:solidFill>
                  <a:srgbClr val="595555"/>
                </a:solidFill>
              </a:rPr>
              <a:t>15.2</a:t>
            </a:r>
          </a:p>
        </p:txBody>
      </p:sp>
      <p:sp>
        <p:nvSpPr>
          <p:cNvPr id="6" name="Rectangle 5"/>
          <p:cNvSpPr/>
          <p:nvPr/>
        </p:nvSpPr>
        <p:spPr>
          <a:xfrm>
            <a:off x="1037631" y="13318967"/>
            <a:ext cx="1980029" cy="1023037"/>
          </a:xfrm>
          <a:prstGeom prst="rect">
            <a:avLst/>
          </a:prstGeom>
        </p:spPr>
        <p:txBody>
          <a:bodyPr wrap="none">
            <a:spAutoFit/>
          </a:bodyPr>
          <a:lstStyle/>
          <a:p>
            <a:pPr algn="r"/>
            <a:r>
              <a:rPr lang="en-US" dirty="0" smtClean="0">
                <a:solidFill>
                  <a:srgbClr val="595555"/>
                </a:solidFill>
              </a:rPr>
              <a:t>11.6.2</a:t>
            </a:r>
            <a:endParaRPr lang="en-US" sz="2400" b="1" dirty="0">
              <a:solidFill>
                <a:srgbClr val="595555"/>
              </a:solidFill>
            </a:endParaRPr>
          </a:p>
        </p:txBody>
      </p:sp>
      <p:sp>
        <p:nvSpPr>
          <p:cNvPr id="61" name="Text Placeholder 16"/>
          <p:cNvSpPr txBox="1">
            <a:spLocks/>
          </p:cNvSpPr>
          <p:nvPr/>
        </p:nvSpPr>
        <p:spPr>
          <a:xfrm>
            <a:off x="11885540" y="26281514"/>
            <a:ext cx="12077654" cy="750991"/>
          </a:xfrm>
          <a:prstGeom prst="rect">
            <a:avLst/>
          </a:prstGeom>
          <a:ln>
            <a:solidFill>
              <a:schemeClr val="accent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400" b="1" dirty="0">
                <a:solidFill>
                  <a:srgbClr val="478BCB"/>
                </a:solidFill>
              </a:rPr>
              <a:t>Sub </a:t>
            </a:r>
            <a:r>
              <a:rPr lang="en-US" sz="2400" b="1" dirty="0" smtClean="0">
                <a:solidFill>
                  <a:srgbClr val="478BCB"/>
                </a:solidFill>
              </a:rPr>
              <a:t>Indicator 3:  </a:t>
            </a:r>
            <a:r>
              <a:rPr lang="en-US" sz="2400" dirty="0" smtClean="0">
                <a:solidFill>
                  <a:srgbClr val="478BCB"/>
                </a:solidFill>
              </a:rPr>
              <a:t>Share of forest area whose primary designated function is biodiversity conservation, most recent period </a:t>
            </a:r>
            <a:endParaRPr lang="en-US" sz="2400" dirty="0">
              <a:solidFill>
                <a:srgbClr val="478BCB"/>
              </a:solidFill>
            </a:endParaRPr>
          </a:p>
        </p:txBody>
      </p:sp>
      <p:sp>
        <p:nvSpPr>
          <p:cNvPr id="62" name="TextBox 61"/>
          <p:cNvSpPr txBox="1"/>
          <p:nvPr/>
        </p:nvSpPr>
        <p:spPr>
          <a:xfrm>
            <a:off x="3085745" y="19098988"/>
            <a:ext cx="8936666" cy="523220"/>
          </a:xfrm>
          <a:prstGeom prst="rect">
            <a:avLst/>
          </a:prstGeom>
          <a:noFill/>
        </p:spPr>
        <p:txBody>
          <a:bodyPr wrap="square" rtlCol="0">
            <a:spAutoFit/>
          </a:bodyPr>
          <a:lstStyle/>
          <a:p>
            <a:r>
              <a:rPr lang="en-US" sz="2800" b="1" i="1" dirty="0" smtClean="0">
                <a:solidFill>
                  <a:srgbClr val="595555"/>
                </a:solidFill>
                <a:latin typeface="Century Gothic" panose="020B0502020202020204" pitchFamily="34" charset="0"/>
              </a:rPr>
              <a:t>Case Study: Everglades Eco Forecasting </a:t>
            </a:r>
          </a:p>
        </p:txBody>
      </p:sp>
      <p:sp>
        <p:nvSpPr>
          <p:cNvPr id="70" name="TextBox 69"/>
          <p:cNvSpPr txBox="1"/>
          <p:nvPr/>
        </p:nvSpPr>
        <p:spPr>
          <a:xfrm>
            <a:off x="14222054" y="11456176"/>
            <a:ext cx="10019388" cy="523220"/>
          </a:xfrm>
          <a:prstGeom prst="rect">
            <a:avLst/>
          </a:prstGeom>
          <a:noFill/>
        </p:spPr>
        <p:txBody>
          <a:bodyPr wrap="square" rtlCol="0">
            <a:spAutoFit/>
          </a:bodyPr>
          <a:lstStyle>
            <a:defPPr>
              <a:defRPr lang="en-US"/>
            </a:defPPr>
            <a:lvl1pPr>
              <a:defRPr sz="3600" b="1">
                <a:solidFill>
                  <a:schemeClr val="bg2">
                    <a:lumMod val="50000"/>
                  </a:schemeClr>
                </a:solidFill>
                <a:latin typeface="Century Gothic" panose="020B0502020202020204" pitchFamily="34" charset="0"/>
              </a:defRPr>
            </a:lvl1pPr>
          </a:lstStyle>
          <a:p>
            <a:r>
              <a:rPr lang="en-US" sz="2800" i="1" dirty="0">
                <a:solidFill>
                  <a:srgbClr val="595555"/>
                </a:solidFill>
              </a:rPr>
              <a:t>Case Study: Maricopa County Health &amp; Air Quality</a:t>
            </a:r>
          </a:p>
        </p:txBody>
      </p:sp>
      <p:sp>
        <p:nvSpPr>
          <p:cNvPr id="13" name="Rectangle 12"/>
          <p:cNvSpPr/>
          <p:nvPr/>
        </p:nvSpPr>
        <p:spPr>
          <a:xfrm>
            <a:off x="10547098" y="33964065"/>
            <a:ext cx="13716000" cy="444352"/>
          </a:xfrm>
          <a:prstGeom prst="rect">
            <a:avLst/>
          </a:prstGeom>
        </p:spPr>
        <p:txBody>
          <a:bodyPr>
            <a:spAutoFit/>
          </a:bodyPr>
          <a:lstStyle/>
          <a:p>
            <a:pPr>
              <a:lnSpc>
                <a:spcPct val="80000"/>
              </a:lnSpc>
              <a:spcBef>
                <a:spcPts val="1200"/>
              </a:spcBef>
            </a:pPr>
            <a:r>
              <a:rPr lang="en-US" sz="1400" i="1" dirty="0"/>
              <a:t>Any opinions, findings, and conclusions or recommendations expressed in this material are those of the author(s) and do not necessarily reflect the views of the National Aeronautics and Space Administration. </a:t>
            </a:r>
            <a:r>
              <a:rPr lang="en-US" sz="1400" i="1" dirty="0">
                <a:ea typeface="Questrial"/>
                <a:cs typeface="Arial" panose="020B0604020202020204" pitchFamily="34" charset="0"/>
                <a:sym typeface="Questrial"/>
              </a:rPr>
              <a:t>This material is based upon work supported by NASA through contract NNL11AA00B and cooperative agreement NNX14AB60A.</a:t>
            </a:r>
            <a:endParaRPr lang="en-US" sz="1400" i="1" dirty="0"/>
          </a:p>
        </p:txBody>
      </p:sp>
      <p:sp>
        <p:nvSpPr>
          <p:cNvPr id="16" name="Rectangle 15"/>
          <p:cNvSpPr/>
          <p:nvPr/>
        </p:nvSpPr>
        <p:spPr>
          <a:xfrm>
            <a:off x="10526035" y="32215170"/>
            <a:ext cx="6130326" cy="1631216"/>
          </a:xfrm>
          <a:prstGeom prst="rect">
            <a:avLst/>
          </a:prstGeom>
        </p:spPr>
        <p:txBody>
          <a:bodyPr wrap="square">
            <a:spAutoFit/>
          </a:bodyPr>
          <a:lstStyle/>
          <a:p>
            <a:r>
              <a:rPr lang="en-US" sz="2000" b="1" dirty="0">
                <a:solidFill>
                  <a:srgbClr val="595555"/>
                </a:solidFill>
              </a:rPr>
              <a:t>Lawrence </a:t>
            </a:r>
            <a:r>
              <a:rPr lang="en-US" sz="2000" b="1" dirty="0" err="1">
                <a:solidFill>
                  <a:srgbClr val="595555"/>
                </a:solidFill>
              </a:rPr>
              <a:t>Friedl</a:t>
            </a:r>
            <a:r>
              <a:rPr lang="en-US" sz="2000" dirty="0">
                <a:solidFill>
                  <a:srgbClr val="595555"/>
                </a:solidFill>
              </a:rPr>
              <a:t>, NASA Applied Sciences Program</a:t>
            </a:r>
          </a:p>
          <a:p>
            <a:r>
              <a:rPr lang="en-US" sz="2000" b="1" dirty="0">
                <a:solidFill>
                  <a:srgbClr val="595555"/>
                </a:solidFill>
              </a:rPr>
              <a:t>Dr. </a:t>
            </a:r>
            <a:r>
              <a:rPr lang="en-US" sz="2000" b="1" dirty="0" err="1">
                <a:solidFill>
                  <a:srgbClr val="595555"/>
                </a:solidFill>
              </a:rPr>
              <a:t>Argie</a:t>
            </a:r>
            <a:r>
              <a:rPr lang="en-US" sz="2000" b="1" dirty="0">
                <a:solidFill>
                  <a:srgbClr val="595555"/>
                </a:solidFill>
              </a:rPr>
              <a:t> Kavvada</a:t>
            </a:r>
            <a:r>
              <a:rPr lang="en-US" sz="2000" dirty="0">
                <a:solidFill>
                  <a:srgbClr val="595555"/>
                </a:solidFill>
              </a:rPr>
              <a:t>, Booz Allen Hamilton</a:t>
            </a:r>
          </a:p>
          <a:p>
            <a:r>
              <a:rPr lang="en-US" sz="2000" dirty="0">
                <a:solidFill>
                  <a:srgbClr val="595555"/>
                </a:solidFill>
              </a:rPr>
              <a:t>UGA’s </a:t>
            </a:r>
            <a:r>
              <a:rPr lang="en-US" sz="2000" dirty="0" smtClean="0">
                <a:solidFill>
                  <a:srgbClr val="595555"/>
                </a:solidFill>
              </a:rPr>
              <a:t>Spring 2015 Colombia </a:t>
            </a:r>
            <a:r>
              <a:rPr lang="en-US" sz="2000" dirty="0">
                <a:solidFill>
                  <a:srgbClr val="595555"/>
                </a:solidFill>
              </a:rPr>
              <a:t>Eco Forecasting Team</a:t>
            </a:r>
          </a:p>
          <a:p>
            <a:r>
              <a:rPr lang="en-US" sz="2000" dirty="0" err="1">
                <a:solidFill>
                  <a:srgbClr val="595555"/>
                </a:solidFill>
              </a:rPr>
              <a:t>LaRC’s</a:t>
            </a:r>
            <a:r>
              <a:rPr lang="en-US" sz="2000" dirty="0">
                <a:solidFill>
                  <a:srgbClr val="595555"/>
                </a:solidFill>
              </a:rPr>
              <a:t> </a:t>
            </a:r>
            <a:r>
              <a:rPr lang="en-US" sz="2000" dirty="0" smtClean="0">
                <a:solidFill>
                  <a:srgbClr val="595555"/>
                </a:solidFill>
              </a:rPr>
              <a:t>Summer 2016 Everglades </a:t>
            </a:r>
            <a:r>
              <a:rPr lang="en-US" sz="2000" dirty="0">
                <a:solidFill>
                  <a:srgbClr val="595555"/>
                </a:solidFill>
              </a:rPr>
              <a:t>Eco Forecasting Team</a:t>
            </a:r>
          </a:p>
          <a:p>
            <a:r>
              <a:rPr lang="en-US" sz="2000" dirty="0">
                <a:solidFill>
                  <a:srgbClr val="595555"/>
                </a:solidFill>
              </a:rPr>
              <a:t>AZ’s </a:t>
            </a:r>
            <a:r>
              <a:rPr lang="en-US" sz="2000" dirty="0" smtClean="0">
                <a:solidFill>
                  <a:srgbClr val="595555"/>
                </a:solidFill>
              </a:rPr>
              <a:t>Summer 2016 Maricopa </a:t>
            </a:r>
            <a:r>
              <a:rPr lang="en-US" sz="2000" dirty="0">
                <a:solidFill>
                  <a:srgbClr val="595555"/>
                </a:solidFill>
              </a:rPr>
              <a:t>County Health &amp; AQ Team</a:t>
            </a:r>
          </a:p>
        </p:txBody>
      </p:sp>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8342" y="32230656"/>
            <a:ext cx="1536272" cy="1554480"/>
          </a:xfrm>
          <a:prstGeom prst="rect">
            <a:avLst/>
          </a:prstGeom>
        </p:spPr>
      </p:pic>
      <p:pic>
        <p:nvPicPr>
          <p:cNvPr id="91" name="Shape 237" descr="DEVELOP Participant Headshot - Emily Gotschalk"/>
          <p:cNvPicPr preferRelativeResize="0"/>
          <p:nvPr/>
        </p:nvPicPr>
        <p:blipFill rotWithShape="1">
          <a:blip r:embed="rId11">
            <a:alphaModFix/>
          </a:blip>
          <a:srcRect l="5867" t="8385" r="2883" b="31677"/>
          <a:stretch/>
        </p:blipFill>
        <p:spPr>
          <a:xfrm>
            <a:off x="5786673" y="32376761"/>
            <a:ext cx="1279022" cy="1280160"/>
          </a:xfrm>
          <a:prstGeom prst="ellipse">
            <a:avLst/>
          </a:prstGeom>
          <a:noFill/>
          <a:ln>
            <a:noFill/>
          </a:ln>
        </p:spPr>
      </p:pic>
      <p:sp>
        <p:nvSpPr>
          <p:cNvPr id="100" name="Shape 238"/>
          <p:cNvSpPr txBox="1"/>
          <p:nvPr/>
        </p:nvSpPr>
        <p:spPr>
          <a:xfrm>
            <a:off x="5700291" y="33775835"/>
            <a:ext cx="1388020" cy="819280"/>
          </a:xfrm>
          <a:prstGeom prst="rect">
            <a:avLst/>
          </a:prstGeom>
        </p:spPr>
        <p:txBody>
          <a:bodyPr numCol="1" spcCol="640080"/>
          <a:lstStyle>
            <a:defPPr>
              <a:defRPr lang="en-US"/>
            </a:defPPr>
            <a:lvl1pPr indent="0" algn="ctr" defTabSz="2743200">
              <a:lnSpc>
                <a:spcPct val="100000"/>
              </a:lnSpc>
              <a:spcBef>
                <a:spcPts val="0"/>
              </a:spcBef>
              <a:buFont typeface="Arial" panose="020B0604020202020204" pitchFamily="34" charset="0"/>
              <a:buNone/>
              <a:defRPr sz="2000" baseline="0">
                <a:solidFill>
                  <a:schemeClr val="tx1">
                    <a:lumMod val="75000"/>
                  </a:schemeClr>
                </a:solidFill>
              </a:defRPr>
            </a:lvl1pPr>
            <a:lvl2pPr marL="2057400" indent="-685800" defTabSz="2743200">
              <a:lnSpc>
                <a:spcPct val="90000"/>
              </a:lnSpc>
              <a:spcBef>
                <a:spcPts val="1500"/>
              </a:spcBef>
              <a:buFont typeface="Arial" panose="020B0604020202020204" pitchFamily="34" charset="0"/>
              <a:buChar char="•"/>
              <a:defRPr sz="2700"/>
            </a:lvl2pPr>
            <a:lvl3pPr marL="3429000" indent="-685800" defTabSz="2743200">
              <a:lnSpc>
                <a:spcPct val="90000"/>
              </a:lnSpc>
              <a:spcBef>
                <a:spcPts val="1500"/>
              </a:spcBef>
              <a:buFont typeface="Arial" panose="020B0604020202020204" pitchFamily="34" charset="0"/>
              <a:buChar char="•"/>
              <a:defRPr sz="2700"/>
            </a:lvl3pPr>
            <a:lvl4pPr marL="4800600" indent="-685800" defTabSz="2743200">
              <a:lnSpc>
                <a:spcPct val="90000"/>
              </a:lnSpc>
              <a:spcBef>
                <a:spcPts val="1500"/>
              </a:spcBef>
              <a:buFont typeface="Arial" panose="020B0604020202020204" pitchFamily="34" charset="0"/>
              <a:buChar char="•"/>
              <a:defRPr sz="2700"/>
            </a:lvl4pPr>
            <a:lvl5pPr marL="6172200" indent="-685800" defTabSz="2743200">
              <a:lnSpc>
                <a:spcPct val="90000"/>
              </a:lnSpc>
              <a:spcBef>
                <a:spcPts val="1500"/>
              </a:spcBef>
              <a:buFont typeface="Arial" panose="020B0604020202020204" pitchFamily="34" charset="0"/>
              <a:buChar char="•"/>
              <a:defRPr sz="2700"/>
            </a:lvl5pPr>
            <a:lvl6pPr marL="7543800" indent="-685800" defTabSz="2743200">
              <a:lnSpc>
                <a:spcPct val="90000"/>
              </a:lnSpc>
              <a:spcBef>
                <a:spcPts val="1500"/>
              </a:spcBef>
              <a:buFont typeface="Arial" panose="020B0604020202020204" pitchFamily="34" charset="0"/>
              <a:buChar char="•"/>
              <a:defRPr sz="5400"/>
            </a:lvl6pPr>
            <a:lvl7pPr marL="8915400" indent="-685800" defTabSz="2743200">
              <a:lnSpc>
                <a:spcPct val="90000"/>
              </a:lnSpc>
              <a:spcBef>
                <a:spcPts val="1500"/>
              </a:spcBef>
              <a:buFont typeface="Arial" panose="020B0604020202020204" pitchFamily="34" charset="0"/>
              <a:buChar char="•"/>
              <a:defRPr sz="5400"/>
            </a:lvl7pPr>
            <a:lvl8pPr marL="10287000" indent="-685800" defTabSz="2743200">
              <a:lnSpc>
                <a:spcPct val="90000"/>
              </a:lnSpc>
              <a:spcBef>
                <a:spcPts val="1500"/>
              </a:spcBef>
              <a:buFont typeface="Arial" panose="020B0604020202020204" pitchFamily="34" charset="0"/>
              <a:buChar char="•"/>
              <a:defRPr sz="5400"/>
            </a:lvl8pPr>
            <a:lvl9pPr marL="11658600" indent="-685800" defTabSz="2743200">
              <a:lnSpc>
                <a:spcPct val="90000"/>
              </a:lnSpc>
              <a:spcBef>
                <a:spcPts val="1500"/>
              </a:spcBef>
              <a:buFont typeface="Arial" panose="020B0604020202020204" pitchFamily="34" charset="0"/>
              <a:buChar char="•"/>
              <a:defRPr sz="5400"/>
            </a:lvl9pPr>
          </a:lstStyle>
          <a:p>
            <a:r>
              <a:rPr lang="en-US" dirty="0">
                <a:sym typeface="Garamond"/>
              </a:rPr>
              <a:t>Emily Gotschalk</a:t>
            </a:r>
          </a:p>
        </p:txBody>
      </p:sp>
      <p:sp>
        <p:nvSpPr>
          <p:cNvPr id="14" name="Text Placeholder 16"/>
          <p:cNvSpPr txBox="1">
            <a:spLocks/>
          </p:cNvSpPr>
          <p:nvPr/>
        </p:nvSpPr>
        <p:spPr>
          <a:xfrm>
            <a:off x="17169081" y="18583934"/>
            <a:ext cx="6792080" cy="746093"/>
          </a:xfrm>
          <a:prstGeom prst="rect">
            <a:avLst/>
          </a:prstGeom>
          <a:ln>
            <a:solidFill>
              <a:schemeClr val="accent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b="1" dirty="0">
                <a:solidFill>
                  <a:srgbClr val="478BCB"/>
                </a:solidFill>
              </a:rPr>
              <a:t>Sub </a:t>
            </a:r>
            <a:r>
              <a:rPr lang="en-US" sz="2400" b="1" dirty="0" smtClean="0">
                <a:solidFill>
                  <a:srgbClr val="478BCB"/>
                </a:solidFill>
              </a:rPr>
              <a:t>Indicator 1: </a:t>
            </a:r>
            <a:r>
              <a:rPr lang="en-US" sz="2400" dirty="0" smtClean="0">
                <a:solidFill>
                  <a:srgbClr val="478BCB"/>
                </a:solidFill>
              </a:rPr>
              <a:t>Annual average percent change in forest area over most recent available 5 year period</a:t>
            </a:r>
            <a:endParaRPr lang="en-US" sz="2400" dirty="0">
              <a:solidFill>
                <a:srgbClr val="478BCB"/>
              </a:solidFill>
            </a:endParaRPr>
          </a:p>
        </p:txBody>
      </p:sp>
      <p:sp>
        <p:nvSpPr>
          <p:cNvPr id="25" name="TextBox 24"/>
          <p:cNvSpPr txBox="1"/>
          <p:nvPr/>
        </p:nvSpPr>
        <p:spPr>
          <a:xfrm>
            <a:off x="3223637" y="26252589"/>
            <a:ext cx="8752987" cy="523220"/>
          </a:xfrm>
          <a:prstGeom prst="rect">
            <a:avLst/>
          </a:prstGeom>
          <a:noFill/>
        </p:spPr>
        <p:txBody>
          <a:bodyPr wrap="square" rtlCol="0">
            <a:spAutoFit/>
          </a:bodyPr>
          <a:lstStyle>
            <a:defPPr>
              <a:defRPr lang="en-US"/>
            </a:defPPr>
            <a:lvl1pPr>
              <a:defRPr sz="3600" b="1">
                <a:solidFill>
                  <a:schemeClr val="bg2">
                    <a:lumMod val="50000"/>
                  </a:schemeClr>
                </a:solidFill>
                <a:latin typeface="Century Gothic" panose="020B0502020202020204" pitchFamily="34" charset="0"/>
              </a:defRPr>
            </a:lvl1pPr>
          </a:lstStyle>
          <a:p>
            <a:r>
              <a:rPr lang="en-US" sz="2800" i="1" dirty="0" smtClean="0">
                <a:solidFill>
                  <a:srgbClr val="595555"/>
                </a:solidFill>
              </a:rPr>
              <a:t>Case </a:t>
            </a:r>
            <a:r>
              <a:rPr lang="en-US" sz="2800" i="1" dirty="0">
                <a:solidFill>
                  <a:srgbClr val="595555"/>
                </a:solidFill>
              </a:rPr>
              <a:t>Study: Colombia Eco Forecasting </a:t>
            </a:r>
          </a:p>
        </p:txBody>
      </p:sp>
      <p:pic>
        <p:nvPicPr>
          <p:cNvPr id="80" name="Picture 2" descr="C:\Users\Owner\Downloads\03_Landsat8.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65634" y="27630946"/>
            <a:ext cx="1039898" cy="849907"/>
          </a:xfrm>
          <a:prstGeom prst="rect">
            <a:avLst/>
          </a:prstGeom>
          <a:noFill/>
          <a:extLst>
            <a:ext uri="{909E8E84-426E-40DD-AFC4-6F175D3DCCD1}">
              <a14:hiddenFill xmlns:a14="http://schemas.microsoft.com/office/drawing/2010/main">
                <a:solidFill>
                  <a:srgbClr val="FFFFFF"/>
                </a:solidFill>
              </a14:hiddenFill>
            </a:ext>
          </a:extLst>
        </p:spPr>
      </p:pic>
      <p:sp>
        <p:nvSpPr>
          <p:cNvPr id="81" name="Shape 254"/>
          <p:cNvSpPr txBox="1"/>
          <p:nvPr/>
        </p:nvSpPr>
        <p:spPr>
          <a:xfrm>
            <a:off x="4056715" y="28341688"/>
            <a:ext cx="1576665" cy="51498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i="0" strike="noStrike" cap="none" baseline="0" dirty="0">
                <a:solidFill>
                  <a:srgbClr val="595555"/>
                </a:solidFill>
                <a:ea typeface="Questrial"/>
                <a:cs typeface="Questrial"/>
                <a:sym typeface="Questrial"/>
              </a:rPr>
              <a:t>Landsat </a:t>
            </a:r>
            <a:r>
              <a:rPr lang="en-US" sz="1600" b="1" i="0" strike="noStrike" cap="none" baseline="0" dirty="0" smtClean="0">
                <a:solidFill>
                  <a:srgbClr val="595555"/>
                </a:solidFill>
                <a:ea typeface="Questrial"/>
                <a:cs typeface="Questrial"/>
                <a:sym typeface="Questrial"/>
              </a:rPr>
              <a:t>8</a:t>
            </a:r>
            <a:r>
              <a:rPr lang="en-US" sz="1600" b="1" i="0" strike="noStrike" cap="none" dirty="0" smtClean="0">
                <a:solidFill>
                  <a:srgbClr val="595555"/>
                </a:solidFill>
                <a:ea typeface="Questrial"/>
                <a:cs typeface="Questrial"/>
                <a:sym typeface="Questrial"/>
              </a:rPr>
              <a:t> OLI</a:t>
            </a:r>
            <a:endParaRPr lang="en-US" sz="1600" b="1" i="0" strike="noStrike" cap="none" baseline="0" dirty="0" smtClean="0">
              <a:solidFill>
                <a:srgbClr val="595555"/>
              </a:solidFill>
              <a:ea typeface="Questrial"/>
              <a:cs typeface="Questrial"/>
              <a:sym typeface="Questrial"/>
            </a:endParaRPr>
          </a:p>
        </p:txBody>
      </p:sp>
      <p:sp>
        <p:nvSpPr>
          <p:cNvPr id="95" name="Rounded Rectangle 157"/>
          <p:cNvSpPr/>
          <p:nvPr/>
        </p:nvSpPr>
        <p:spPr>
          <a:xfrm>
            <a:off x="3223637" y="28948515"/>
            <a:ext cx="8523559" cy="2344768"/>
          </a:xfrm>
          <a:prstGeom prst="roundRect">
            <a:avLst>
              <a:gd name="adj" fmla="val 5098"/>
            </a:avLst>
          </a:prstGeom>
          <a:solidFill>
            <a:srgbClr val="246038">
              <a:alpha val="20000"/>
            </a:srgbClr>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Century Gothic" panose="020B0502020202020204" pitchFamily="34" charset="0"/>
            </a:endParaRPr>
          </a:p>
        </p:txBody>
      </p:sp>
      <p:sp>
        <p:nvSpPr>
          <p:cNvPr id="96" name="Rectangle 6"/>
          <p:cNvSpPr/>
          <p:nvPr/>
        </p:nvSpPr>
        <p:spPr>
          <a:xfrm>
            <a:off x="4362784" y="29076602"/>
            <a:ext cx="2175029" cy="728013"/>
          </a:xfrm>
          <a:prstGeom prst="rect">
            <a:avLst/>
          </a:prstGeom>
          <a:solidFill>
            <a:schemeClr val="bg1"/>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595555"/>
                </a:solidFill>
                <a:latin typeface="Century Gothic" panose="020B0502020202020204" pitchFamily="34" charset="0"/>
              </a:rPr>
              <a:t>UGA Colombia Eco III Team:</a:t>
            </a:r>
            <a:endParaRPr lang="en-US" sz="1600" b="1" dirty="0">
              <a:solidFill>
                <a:srgbClr val="595555"/>
              </a:solidFill>
              <a:latin typeface="Century Gothic" panose="020B0502020202020204" pitchFamily="34" charset="0"/>
            </a:endParaRPr>
          </a:p>
        </p:txBody>
      </p:sp>
      <p:sp>
        <p:nvSpPr>
          <p:cNvPr id="116" name="Right Arrow 115"/>
          <p:cNvSpPr/>
          <p:nvPr/>
        </p:nvSpPr>
        <p:spPr>
          <a:xfrm>
            <a:off x="7216521" y="29287410"/>
            <a:ext cx="473305" cy="292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107" name="Shape 242" descr="Evergladesnps1.jpg"/>
          <p:cNvPicPr preferRelativeResize="0"/>
          <p:nvPr/>
        </p:nvPicPr>
        <p:blipFill rotWithShape="1">
          <a:blip r:embed="rId13">
            <a:alphaModFix/>
          </a:blip>
          <a:srcRect l="1867" t="754" r="5203"/>
          <a:stretch/>
        </p:blipFill>
        <p:spPr>
          <a:xfrm>
            <a:off x="-13864035" y="35191055"/>
            <a:ext cx="354892" cy="774798"/>
          </a:xfrm>
          <a:prstGeom prst="rect">
            <a:avLst/>
          </a:prstGeom>
          <a:noFill/>
          <a:ln>
            <a:noFill/>
          </a:ln>
        </p:spPr>
      </p:pic>
      <p:sp>
        <p:nvSpPr>
          <p:cNvPr id="108" name="TextBox 107"/>
          <p:cNvSpPr txBox="1"/>
          <p:nvPr/>
        </p:nvSpPr>
        <p:spPr>
          <a:xfrm>
            <a:off x="3017707" y="18463591"/>
            <a:ext cx="13810104" cy="584775"/>
          </a:xfrm>
          <a:prstGeom prst="rect">
            <a:avLst/>
          </a:prstGeom>
          <a:noFill/>
        </p:spPr>
        <p:txBody>
          <a:bodyPr wrap="square" rtlCol="0">
            <a:spAutoFit/>
          </a:bodyPr>
          <a:lstStyle>
            <a:defPPr>
              <a:defRPr lang="en-US"/>
            </a:defPPr>
            <a:lvl1pPr>
              <a:defRPr sz="4400" b="1">
                <a:solidFill>
                  <a:schemeClr val="bg2">
                    <a:lumMod val="50000"/>
                  </a:schemeClr>
                </a:solidFill>
                <a:latin typeface="Century Gothic" panose="020B0502020202020204" pitchFamily="34" charset="0"/>
              </a:defRPr>
            </a:lvl1pPr>
          </a:lstStyle>
          <a:p>
            <a:r>
              <a:rPr lang="en-US" sz="3200" dirty="0">
                <a:solidFill>
                  <a:srgbClr val="478BCB"/>
                </a:solidFill>
              </a:rPr>
              <a:t>15.2.1: Progress towards sustainable forest management</a:t>
            </a:r>
          </a:p>
        </p:txBody>
      </p:sp>
      <p:pic>
        <p:nvPicPr>
          <p:cNvPr id="112" name="Shape 230"/>
          <p:cNvPicPr preferRelativeResize="0"/>
          <p:nvPr/>
        </p:nvPicPr>
        <p:blipFill>
          <a:blip r:embed="rId14">
            <a:alphaModFix/>
          </a:blip>
          <a:stretch>
            <a:fillRect/>
          </a:stretch>
        </p:blipFill>
        <p:spPr>
          <a:xfrm>
            <a:off x="3182485" y="13555694"/>
            <a:ext cx="866064" cy="940200"/>
          </a:xfrm>
          <a:prstGeom prst="rect">
            <a:avLst/>
          </a:prstGeom>
          <a:noFill/>
          <a:ln>
            <a:noFill/>
          </a:ln>
        </p:spPr>
      </p:pic>
      <p:pic>
        <p:nvPicPr>
          <p:cNvPr id="120" name="Picture 2" descr="C:\Users\Owner\Downloads\03_Landsat8.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77865" y="20227933"/>
            <a:ext cx="1171625" cy="957567"/>
          </a:xfrm>
          <a:prstGeom prst="rect">
            <a:avLst/>
          </a:prstGeom>
          <a:noFill/>
          <a:extLst>
            <a:ext uri="{909E8E84-426E-40DD-AFC4-6F175D3DCCD1}">
              <a14:hiddenFill xmlns:a14="http://schemas.microsoft.com/office/drawing/2010/main">
                <a:solidFill>
                  <a:srgbClr val="FFFFFF"/>
                </a:solidFill>
              </a14:hiddenFill>
            </a:ext>
          </a:extLst>
        </p:spPr>
      </p:pic>
      <p:sp>
        <p:nvSpPr>
          <p:cNvPr id="121" name="Shape 254"/>
          <p:cNvSpPr txBox="1"/>
          <p:nvPr/>
        </p:nvSpPr>
        <p:spPr>
          <a:xfrm>
            <a:off x="7192864" y="20275782"/>
            <a:ext cx="2009507" cy="374953"/>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1600" b="1" i="0" strike="noStrike" cap="none" baseline="0" dirty="0">
                <a:solidFill>
                  <a:srgbClr val="595555"/>
                </a:solidFill>
                <a:ea typeface="Questrial"/>
                <a:cs typeface="Questrial"/>
                <a:sym typeface="Questrial"/>
              </a:rPr>
              <a:t>Landsat </a:t>
            </a:r>
            <a:r>
              <a:rPr lang="en-US" sz="1600" b="1" i="0" strike="noStrike" cap="none" baseline="0" dirty="0" smtClean="0">
                <a:solidFill>
                  <a:srgbClr val="595555"/>
                </a:solidFill>
                <a:ea typeface="Questrial"/>
                <a:cs typeface="Questrial"/>
                <a:sym typeface="Questrial"/>
              </a:rPr>
              <a:t>8</a:t>
            </a:r>
            <a:r>
              <a:rPr lang="en-US" sz="1600" b="1" i="0" strike="noStrike" cap="none" dirty="0" smtClean="0">
                <a:solidFill>
                  <a:srgbClr val="595555"/>
                </a:solidFill>
                <a:ea typeface="Questrial"/>
                <a:cs typeface="Questrial"/>
                <a:sym typeface="Questrial"/>
              </a:rPr>
              <a:t> OLI</a:t>
            </a:r>
            <a:endParaRPr lang="en-US" sz="1600" b="1" i="0" strike="noStrike" cap="none" baseline="0" dirty="0" smtClean="0">
              <a:solidFill>
                <a:srgbClr val="595555"/>
              </a:solidFill>
              <a:ea typeface="Questrial"/>
              <a:cs typeface="Questrial"/>
              <a:sym typeface="Questrial"/>
            </a:endParaRPr>
          </a:p>
        </p:txBody>
      </p:sp>
      <p:sp>
        <p:nvSpPr>
          <p:cNvPr id="122" name="Shape 254"/>
          <p:cNvSpPr txBox="1"/>
          <p:nvPr/>
        </p:nvSpPr>
        <p:spPr>
          <a:xfrm>
            <a:off x="3134059" y="14548804"/>
            <a:ext cx="1181505" cy="52291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i="0" strike="noStrike" cap="none" baseline="0" dirty="0">
                <a:solidFill>
                  <a:srgbClr val="595555"/>
                </a:solidFill>
                <a:ea typeface="Questrial"/>
                <a:cs typeface="Questrial"/>
                <a:sym typeface="Questrial"/>
              </a:rPr>
              <a:t>Landsat </a:t>
            </a:r>
            <a:r>
              <a:rPr lang="en-US" sz="1600" b="1" dirty="0" smtClean="0">
                <a:solidFill>
                  <a:srgbClr val="595555"/>
                </a:solidFill>
                <a:ea typeface="Questrial"/>
                <a:cs typeface="Questrial"/>
                <a:sym typeface="Questrial"/>
              </a:rPr>
              <a:t>5 TM</a:t>
            </a:r>
            <a:endParaRPr lang="en-US" sz="1600" b="1" i="0" strike="noStrike" cap="none" baseline="0" dirty="0" smtClean="0">
              <a:solidFill>
                <a:srgbClr val="595555"/>
              </a:solidFill>
              <a:ea typeface="Questrial"/>
              <a:cs typeface="Questrial"/>
              <a:sym typeface="Questrial"/>
            </a:endParaRPr>
          </a:p>
        </p:txBody>
      </p:sp>
      <p:pic>
        <p:nvPicPr>
          <p:cNvPr id="123" name="Picture 1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30631" y="20237248"/>
            <a:ext cx="2110617" cy="2860715"/>
          </a:xfrm>
          <a:prstGeom prst="rect">
            <a:avLst/>
          </a:prstGeom>
        </p:spPr>
      </p:pic>
      <p:pic>
        <p:nvPicPr>
          <p:cNvPr id="124" name="Picture 1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65832" y="21695856"/>
            <a:ext cx="1039327" cy="1079301"/>
          </a:xfrm>
          <a:prstGeom prst="rect">
            <a:avLst/>
          </a:prstGeom>
          <a:ln>
            <a:solidFill>
              <a:schemeClr val="accent1"/>
            </a:solidFill>
          </a:ln>
        </p:spPr>
      </p:pic>
      <p:sp>
        <p:nvSpPr>
          <p:cNvPr id="20" name="TextBox 19"/>
          <p:cNvSpPr txBox="1"/>
          <p:nvPr/>
        </p:nvSpPr>
        <p:spPr>
          <a:xfrm>
            <a:off x="886975" y="5239187"/>
            <a:ext cx="12428531" cy="5309146"/>
          </a:xfrm>
          <a:prstGeom prst="rect">
            <a:avLst/>
          </a:prstGeom>
          <a:noFill/>
        </p:spPr>
        <p:txBody>
          <a:bodyPr wrap="square" rtlCol="0">
            <a:spAutoFit/>
          </a:bodyPr>
          <a:lstStyle/>
          <a:p>
            <a:pPr algn="just"/>
            <a:r>
              <a:rPr lang="en-US" sz="2400" dirty="0">
                <a:solidFill>
                  <a:srgbClr val="595555"/>
                </a:solidFill>
              </a:rPr>
              <a:t>In September 2015, the United Nations adopted the 2030 Agenda for Sustainable Development. This plan outlines 17 Sustainable Development Goals (SDGs) which lay out the overarching objectives for all countries to meet by 2030 in such global concerns as ending poverty and hunger, ensuring gender equality, access to clean water, and environmental sustainability. Each SDG consists of several targets to achieve, as well as a set of indicators that provide the framework by which to evaluate progress towards achieving those targets. Determining appropriate methodologies for the wide array of indicators created is a complex task, with diverse data sources providing various abilities and challenges. This project built upon the Group on Earth Observations (GEO) and NASA Applied Sciences Program efforts to identify SDG indicators that could integrate Earth observations (EO) into the SDG’s monitoring methodologies.  DEVELOP projects that align with SDGs were identified and case studies created that provide examples of how EO can be integrated into SDG monitoring. This project identified potential methodologies for indicator 15.2.1 under SDG 15 “Life on Land”, as well as 11.6.2 for SDG 11 “Sustainable Cities and Communities.”</a:t>
            </a:r>
          </a:p>
          <a:p>
            <a:pPr algn="just"/>
            <a:endParaRPr lang="en-US" sz="2700" dirty="0">
              <a:solidFill>
                <a:srgbClr val="595555"/>
              </a:solidFill>
            </a:endParaRPr>
          </a:p>
        </p:txBody>
      </p:sp>
      <p:sp>
        <p:nvSpPr>
          <p:cNvPr id="117" name="Shape 70"/>
          <p:cNvSpPr txBox="1"/>
          <p:nvPr/>
        </p:nvSpPr>
        <p:spPr>
          <a:xfrm>
            <a:off x="843099" y="4450911"/>
            <a:ext cx="115164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dirty="0">
                <a:solidFill>
                  <a:srgbClr val="E97845"/>
                </a:solidFill>
                <a:latin typeface="+mj-lt"/>
                <a:ea typeface="Questrial"/>
                <a:cs typeface="Questrial"/>
                <a:sym typeface="Questrial"/>
              </a:rPr>
              <a:t>Abstract</a:t>
            </a:r>
          </a:p>
        </p:txBody>
      </p:sp>
      <p:grpSp>
        <p:nvGrpSpPr>
          <p:cNvPr id="102" name="Group 101"/>
          <p:cNvGrpSpPr/>
          <p:nvPr/>
        </p:nvGrpSpPr>
        <p:grpSpPr>
          <a:xfrm>
            <a:off x="882423" y="28925719"/>
            <a:ext cx="2086540" cy="2311254"/>
            <a:chOff x="3212815" y="18798255"/>
            <a:chExt cx="1885526" cy="2088591"/>
          </a:xfrm>
        </p:grpSpPr>
        <p:pic>
          <p:nvPicPr>
            <p:cNvPr id="79" name="Picture 78"/>
            <p:cNvPicPr>
              <a:picLocks noChangeAspect="1"/>
            </p:cNvPicPr>
            <p:nvPr/>
          </p:nvPicPr>
          <p:blipFill rotWithShape="1">
            <a:blip r:embed="rId18" cstate="print">
              <a:extLst>
                <a:ext uri="{28A0092B-C50C-407E-A947-70E740481C1C}">
                  <a14:useLocalDpi xmlns:a14="http://schemas.microsoft.com/office/drawing/2010/main" val="0"/>
                </a:ext>
              </a:extLst>
            </a:blip>
            <a:srcRect t="13150"/>
            <a:stretch/>
          </p:blipFill>
          <p:spPr>
            <a:xfrm>
              <a:off x="3289913" y="18854278"/>
              <a:ext cx="1808428" cy="2032568"/>
            </a:xfrm>
            <a:prstGeom prst="rect">
              <a:avLst/>
            </a:prstGeom>
            <a:ln w="12700">
              <a:solidFill>
                <a:schemeClr val="tx1"/>
              </a:solidFill>
            </a:ln>
          </p:spPr>
        </p:pic>
        <p:sp>
          <p:nvSpPr>
            <p:cNvPr id="24" name="TextBox 23"/>
            <p:cNvSpPr txBox="1"/>
            <p:nvPr/>
          </p:nvSpPr>
          <p:spPr>
            <a:xfrm>
              <a:off x="3212815" y="18798255"/>
              <a:ext cx="1365381" cy="338554"/>
            </a:xfrm>
            <a:prstGeom prst="rect">
              <a:avLst/>
            </a:prstGeom>
            <a:noFill/>
          </p:spPr>
          <p:txBody>
            <a:bodyPr wrap="square" rtlCol="0">
              <a:spAutoFit/>
            </a:bodyPr>
            <a:lstStyle/>
            <a:p>
              <a:r>
                <a:rPr lang="en-US" sz="1600" b="1" dirty="0" smtClean="0">
                  <a:solidFill>
                    <a:schemeClr val="bg1"/>
                  </a:solidFill>
                </a:rPr>
                <a:t>Colombia</a:t>
              </a:r>
              <a:endParaRPr lang="en-US" sz="1600" b="1" dirty="0">
                <a:solidFill>
                  <a:schemeClr val="bg1"/>
                </a:solidFill>
              </a:endParaRPr>
            </a:p>
          </p:txBody>
        </p:sp>
      </p:grpSp>
      <p:sp>
        <p:nvSpPr>
          <p:cNvPr id="118" name="Text Placeholder 16"/>
          <p:cNvSpPr txBox="1">
            <a:spLocks/>
          </p:cNvSpPr>
          <p:nvPr/>
        </p:nvSpPr>
        <p:spPr>
          <a:xfrm>
            <a:off x="3258326" y="26753450"/>
            <a:ext cx="6664601" cy="64356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i="1" dirty="0" smtClean="0">
                <a:solidFill>
                  <a:srgbClr val="595555"/>
                </a:solidFill>
              </a:rPr>
              <a:t>Utilizing NASA Earth Observations to Enhance </a:t>
            </a:r>
            <a:r>
              <a:rPr lang="en-US" sz="2000" i="1" dirty="0">
                <a:solidFill>
                  <a:srgbClr val="595555"/>
                </a:solidFill>
              </a:rPr>
              <a:t>C</a:t>
            </a:r>
            <a:r>
              <a:rPr lang="en-US" sz="2000" i="1" dirty="0" smtClean="0">
                <a:solidFill>
                  <a:srgbClr val="595555"/>
                </a:solidFill>
              </a:rPr>
              <a:t>onservation of Endangered </a:t>
            </a:r>
            <a:r>
              <a:rPr lang="en-US" sz="2000" i="1" dirty="0">
                <a:solidFill>
                  <a:srgbClr val="595555"/>
                </a:solidFill>
              </a:rPr>
              <a:t>S</a:t>
            </a:r>
            <a:r>
              <a:rPr lang="en-US" sz="2000" i="1" dirty="0" smtClean="0">
                <a:solidFill>
                  <a:srgbClr val="595555"/>
                </a:solidFill>
              </a:rPr>
              <a:t>pecies in Colombia</a:t>
            </a:r>
          </a:p>
        </p:txBody>
      </p:sp>
      <p:sp>
        <p:nvSpPr>
          <p:cNvPr id="151" name="Text Placeholder 16"/>
          <p:cNvSpPr txBox="1">
            <a:spLocks/>
          </p:cNvSpPr>
          <p:nvPr/>
        </p:nvSpPr>
        <p:spPr>
          <a:xfrm>
            <a:off x="3110081" y="19595616"/>
            <a:ext cx="7496007" cy="8015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i="1" dirty="0" smtClean="0">
                <a:solidFill>
                  <a:srgbClr val="595555"/>
                </a:solidFill>
              </a:rPr>
              <a:t>Improving </a:t>
            </a:r>
            <a:r>
              <a:rPr lang="en-US" sz="2000" i="1" dirty="0">
                <a:solidFill>
                  <a:srgbClr val="595555"/>
                </a:solidFill>
              </a:rPr>
              <a:t>the Capacity of Everglades National Park to Monitor Mangrove Extent using NASA Earth Observations</a:t>
            </a:r>
          </a:p>
        </p:txBody>
      </p:sp>
      <p:cxnSp>
        <p:nvCxnSpPr>
          <p:cNvPr id="156" name="Straight Connector 155"/>
          <p:cNvCxnSpPr/>
          <p:nvPr/>
        </p:nvCxnSpPr>
        <p:spPr>
          <a:xfrm>
            <a:off x="3248556" y="26155218"/>
            <a:ext cx="20754129" cy="60765"/>
          </a:xfrm>
          <a:prstGeom prst="line">
            <a:avLst/>
          </a:prstGeom>
          <a:ln w="28575">
            <a:solidFill>
              <a:srgbClr val="EA7845"/>
            </a:solidFill>
          </a:ln>
        </p:spPr>
        <p:style>
          <a:lnRef idx="1">
            <a:schemeClr val="accent1"/>
          </a:lnRef>
          <a:fillRef idx="0">
            <a:schemeClr val="accent1"/>
          </a:fillRef>
          <a:effectRef idx="0">
            <a:schemeClr val="accent1"/>
          </a:effectRef>
          <a:fontRef idx="minor">
            <a:schemeClr val="tx1"/>
          </a:fontRef>
        </p:style>
      </p:cxnSp>
      <p:pic>
        <p:nvPicPr>
          <p:cNvPr id="165" name="Picture 164"/>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4205159" y="14415537"/>
            <a:ext cx="1000746" cy="753340"/>
          </a:xfrm>
          <a:prstGeom prst="rect">
            <a:avLst/>
          </a:prstGeom>
        </p:spPr>
      </p:pic>
      <p:sp>
        <p:nvSpPr>
          <p:cNvPr id="166" name="TextBox 165"/>
          <p:cNvSpPr txBox="1"/>
          <p:nvPr/>
        </p:nvSpPr>
        <p:spPr>
          <a:xfrm>
            <a:off x="4007927" y="13875772"/>
            <a:ext cx="1186074" cy="584775"/>
          </a:xfrm>
          <a:prstGeom prst="rect">
            <a:avLst/>
          </a:prstGeom>
          <a:noFill/>
        </p:spPr>
        <p:txBody>
          <a:bodyPr wrap="square" rtlCol="0">
            <a:spAutoFit/>
          </a:bodyPr>
          <a:lstStyle/>
          <a:p>
            <a:pPr algn="ctr"/>
            <a:r>
              <a:rPr lang="en-US" sz="1600" b="1" dirty="0">
                <a:solidFill>
                  <a:srgbClr val="595555"/>
                </a:solidFill>
              </a:rPr>
              <a:t>Terra </a:t>
            </a:r>
            <a:r>
              <a:rPr lang="en-US" sz="1600" b="1" dirty="0" smtClean="0">
                <a:solidFill>
                  <a:srgbClr val="595555"/>
                </a:solidFill>
              </a:rPr>
              <a:t>MODIS</a:t>
            </a:r>
            <a:endParaRPr lang="en-US" sz="1600" b="1" dirty="0">
              <a:solidFill>
                <a:srgbClr val="595555"/>
              </a:solidFill>
            </a:endParaRPr>
          </a:p>
        </p:txBody>
      </p:sp>
      <p:pic>
        <p:nvPicPr>
          <p:cNvPr id="167" name="Picture 166"/>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5182309" y="14006029"/>
            <a:ext cx="1533760" cy="803520"/>
          </a:xfrm>
          <a:prstGeom prst="rect">
            <a:avLst/>
          </a:prstGeom>
        </p:spPr>
      </p:pic>
      <p:sp>
        <p:nvSpPr>
          <p:cNvPr id="168" name="TextBox 167"/>
          <p:cNvSpPr txBox="1"/>
          <p:nvPr/>
        </p:nvSpPr>
        <p:spPr>
          <a:xfrm>
            <a:off x="5424428" y="14558172"/>
            <a:ext cx="1104942" cy="584775"/>
          </a:xfrm>
          <a:prstGeom prst="rect">
            <a:avLst/>
          </a:prstGeom>
          <a:noFill/>
        </p:spPr>
        <p:txBody>
          <a:bodyPr wrap="square" rtlCol="0">
            <a:spAutoFit/>
          </a:bodyPr>
          <a:lstStyle/>
          <a:p>
            <a:pPr algn="ctr"/>
            <a:r>
              <a:rPr lang="en-US" sz="1600" b="1" dirty="0">
                <a:solidFill>
                  <a:srgbClr val="595555"/>
                </a:solidFill>
              </a:rPr>
              <a:t>Aqua </a:t>
            </a:r>
            <a:r>
              <a:rPr lang="en-US" sz="1600" b="1" dirty="0" smtClean="0">
                <a:solidFill>
                  <a:srgbClr val="595555"/>
                </a:solidFill>
              </a:rPr>
              <a:t> MODIS</a:t>
            </a:r>
            <a:endParaRPr lang="en-US" sz="1600" b="1" dirty="0">
              <a:solidFill>
                <a:srgbClr val="595555"/>
              </a:solidFill>
            </a:endParaRPr>
          </a:p>
        </p:txBody>
      </p:sp>
      <p:sp>
        <p:nvSpPr>
          <p:cNvPr id="169" name="Text Placeholder 16"/>
          <p:cNvSpPr txBox="1">
            <a:spLocks/>
          </p:cNvSpPr>
          <p:nvPr/>
        </p:nvSpPr>
        <p:spPr>
          <a:xfrm>
            <a:off x="13652665" y="5296338"/>
            <a:ext cx="11115107" cy="195655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7845"/>
              </a:buClr>
            </a:pPr>
            <a:r>
              <a:rPr lang="en-US" b="1" dirty="0" smtClean="0">
                <a:solidFill>
                  <a:srgbClr val="EA7845"/>
                </a:solidFill>
              </a:rPr>
              <a:t>Build</a:t>
            </a:r>
            <a:r>
              <a:rPr lang="en-US" dirty="0" smtClean="0"/>
              <a:t> upon GEO &amp; NASA Applied Sciences Program efforts to identify SDG indicators that could integrate Earth observations (EO) into their monitoring.</a:t>
            </a:r>
          </a:p>
          <a:p>
            <a:pPr marL="347663" indent="-347663">
              <a:buClr>
                <a:srgbClr val="E97845"/>
              </a:buClr>
            </a:pPr>
            <a:r>
              <a:rPr lang="en-US" b="1" dirty="0" smtClean="0">
                <a:solidFill>
                  <a:srgbClr val="EA7845"/>
                </a:solidFill>
              </a:rPr>
              <a:t>Identify</a:t>
            </a:r>
            <a:r>
              <a:rPr lang="en-US" dirty="0" smtClean="0"/>
              <a:t> DEVELOP projects that align with SDGs and create case studies that provide an example of how EO can be integrated into SDG monitoring.</a:t>
            </a:r>
          </a:p>
        </p:txBody>
      </p:sp>
      <p:sp>
        <p:nvSpPr>
          <p:cNvPr id="170" name="Text Placeholder 16"/>
          <p:cNvSpPr txBox="1">
            <a:spLocks/>
          </p:cNvSpPr>
          <p:nvPr/>
        </p:nvSpPr>
        <p:spPr>
          <a:xfrm>
            <a:off x="14290240" y="11942237"/>
            <a:ext cx="9913584" cy="64356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i="1" dirty="0" smtClean="0">
                <a:solidFill>
                  <a:srgbClr val="595555"/>
                </a:solidFill>
              </a:rPr>
              <a:t>Monitoring </a:t>
            </a:r>
            <a:r>
              <a:rPr lang="en-US" sz="2000" i="1" dirty="0">
                <a:solidFill>
                  <a:srgbClr val="595555"/>
                </a:solidFill>
              </a:rPr>
              <a:t>PM10 Concentrations with MODIS Aerosol Optical Depth Measurements for Enhanced Public Health and Air Quality Decision Making and Epidemiology</a:t>
            </a:r>
          </a:p>
          <a:p>
            <a:endParaRPr lang="en-US" sz="2000" i="1" dirty="0" smtClean="0">
              <a:solidFill>
                <a:srgbClr val="595555"/>
              </a:solidFill>
            </a:endParaRPr>
          </a:p>
        </p:txBody>
      </p:sp>
      <p:sp>
        <p:nvSpPr>
          <p:cNvPr id="174" name="Rectangle 3"/>
          <p:cNvSpPr/>
          <p:nvPr/>
        </p:nvSpPr>
        <p:spPr>
          <a:xfrm>
            <a:off x="3413516" y="29958704"/>
            <a:ext cx="4684947" cy="1157598"/>
          </a:xfrm>
          <a:prstGeom prst="rect">
            <a:avLst/>
          </a:prstGeom>
          <a:solidFill>
            <a:schemeClr val="bg1"/>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231775" indent="-231775">
              <a:buFont typeface="Webdings" panose="05030102010509060703" pitchFamily="18" charset="2"/>
              <a:buChar char="4"/>
            </a:pPr>
            <a:endParaRPr lang="en-US" sz="1400" b="1" dirty="0">
              <a:solidFill>
                <a:srgbClr val="595555"/>
              </a:solidFill>
              <a:latin typeface="Century Gothic" panose="020B0502020202020204" pitchFamily="34" charset="0"/>
            </a:endParaRPr>
          </a:p>
          <a:p>
            <a:pPr marL="231775" indent="-231775">
              <a:buFont typeface="Webdings" panose="05030102010509060703" pitchFamily="18" charset="2"/>
              <a:buChar char="4"/>
            </a:pPr>
            <a:r>
              <a:rPr lang="en-US" sz="1400" dirty="0">
                <a:solidFill>
                  <a:srgbClr val="595555"/>
                </a:solidFill>
                <a:latin typeface="Century Gothic" panose="020B0502020202020204" pitchFamily="34" charset="0"/>
              </a:rPr>
              <a:t>Landsat </a:t>
            </a:r>
            <a:r>
              <a:rPr lang="en-US" sz="1400" dirty="0" smtClean="0">
                <a:solidFill>
                  <a:srgbClr val="595555"/>
                </a:solidFill>
                <a:latin typeface="Century Gothic" panose="020B0502020202020204" pitchFamily="34" charset="0"/>
              </a:rPr>
              <a:t>Data Acquired for Feb &amp; Mar of 2014</a:t>
            </a:r>
          </a:p>
          <a:p>
            <a:pPr marL="231775" indent="-231775">
              <a:buFont typeface="Webdings" panose="05030102010509060703" pitchFamily="18" charset="2"/>
              <a:buChar char="4"/>
            </a:pPr>
            <a:r>
              <a:rPr lang="en-US" sz="1400" dirty="0" smtClean="0">
                <a:solidFill>
                  <a:srgbClr val="595555"/>
                </a:solidFill>
                <a:latin typeface="Century Gothic" panose="020B0502020202020204" pitchFamily="34" charset="0"/>
              </a:rPr>
              <a:t>Masked </a:t>
            </a:r>
            <a:r>
              <a:rPr lang="en-US" sz="1400" dirty="0">
                <a:solidFill>
                  <a:srgbClr val="595555"/>
                </a:solidFill>
                <a:latin typeface="Century Gothic" panose="020B0502020202020204" pitchFamily="34" charset="0"/>
              </a:rPr>
              <a:t>Images </a:t>
            </a:r>
            <a:r>
              <a:rPr lang="en-US" sz="1400" dirty="0" smtClean="0">
                <a:solidFill>
                  <a:srgbClr val="595555"/>
                </a:solidFill>
                <a:latin typeface="Century Gothic" panose="020B0502020202020204" pitchFamily="34" charset="0"/>
              </a:rPr>
              <a:t>&amp; Performed </a:t>
            </a:r>
            <a:r>
              <a:rPr lang="en-US" sz="1400" dirty="0">
                <a:solidFill>
                  <a:srgbClr val="595555"/>
                </a:solidFill>
                <a:latin typeface="Century Gothic" panose="020B0502020202020204" pitchFamily="34" charset="0"/>
              </a:rPr>
              <a:t>Atmospheric </a:t>
            </a:r>
            <a:r>
              <a:rPr lang="en-US" sz="1400" dirty="0" smtClean="0">
                <a:solidFill>
                  <a:srgbClr val="595555"/>
                </a:solidFill>
                <a:latin typeface="Century Gothic" panose="020B0502020202020204" pitchFamily="34" charset="0"/>
              </a:rPr>
              <a:t>Correction</a:t>
            </a:r>
            <a:endParaRPr lang="en-US" sz="1400" dirty="0">
              <a:solidFill>
                <a:srgbClr val="595555"/>
              </a:solidFill>
              <a:latin typeface="Century Gothic" panose="020B0502020202020204" pitchFamily="34" charset="0"/>
            </a:endParaRPr>
          </a:p>
          <a:p>
            <a:pPr marL="231775" indent="-231775">
              <a:buFont typeface="Webdings" panose="05030102010509060703" pitchFamily="18" charset="2"/>
              <a:buChar char="4"/>
            </a:pPr>
            <a:r>
              <a:rPr lang="en-US" sz="1400" dirty="0" err="1">
                <a:solidFill>
                  <a:srgbClr val="595555"/>
                </a:solidFill>
                <a:latin typeface="Century Gothic" panose="020B0502020202020204" pitchFamily="34" charset="0"/>
              </a:rPr>
              <a:t>ISOdata</a:t>
            </a:r>
            <a:r>
              <a:rPr lang="en-US" sz="1400" dirty="0">
                <a:solidFill>
                  <a:srgbClr val="595555"/>
                </a:solidFill>
                <a:latin typeface="Century Gothic" panose="020B0502020202020204" pitchFamily="34" charset="0"/>
              </a:rPr>
              <a:t> Unsupervised </a:t>
            </a:r>
            <a:r>
              <a:rPr lang="en-US" sz="1400" dirty="0" smtClean="0">
                <a:solidFill>
                  <a:srgbClr val="595555"/>
                </a:solidFill>
                <a:latin typeface="Century Gothic" panose="020B0502020202020204" pitchFamily="34" charset="0"/>
              </a:rPr>
              <a:t>Classification &amp;Clipped </a:t>
            </a:r>
            <a:r>
              <a:rPr lang="en-US" sz="1400" dirty="0">
                <a:solidFill>
                  <a:srgbClr val="595555"/>
                </a:solidFill>
                <a:latin typeface="Century Gothic" panose="020B0502020202020204" pitchFamily="34" charset="0"/>
              </a:rPr>
              <a:t>to Study Site </a:t>
            </a:r>
          </a:p>
          <a:p>
            <a:endParaRPr lang="en-US" sz="1400" b="1" dirty="0">
              <a:solidFill>
                <a:srgbClr val="595555"/>
              </a:solidFill>
              <a:latin typeface="Century Gothic" panose="020B0502020202020204" pitchFamily="34" charset="0"/>
            </a:endParaRPr>
          </a:p>
        </p:txBody>
      </p:sp>
      <p:sp>
        <p:nvSpPr>
          <p:cNvPr id="187" name="Rectangle 3"/>
          <p:cNvSpPr/>
          <p:nvPr/>
        </p:nvSpPr>
        <p:spPr>
          <a:xfrm>
            <a:off x="8241564" y="29960359"/>
            <a:ext cx="3264115" cy="1155944"/>
          </a:xfrm>
          <a:prstGeom prst="rect">
            <a:avLst/>
          </a:prstGeom>
          <a:solidFill>
            <a:schemeClr val="bg1"/>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231775" indent="-231775">
              <a:buFont typeface="Webdings" panose="05030102010509060703" pitchFamily="18" charset="2"/>
              <a:buChar char="4"/>
            </a:pPr>
            <a:endParaRPr lang="en-US" sz="1400" b="1" dirty="0">
              <a:solidFill>
                <a:srgbClr val="595555"/>
              </a:solidFill>
              <a:latin typeface="Century Gothic" panose="020B0502020202020204" pitchFamily="34" charset="0"/>
            </a:endParaRPr>
          </a:p>
          <a:p>
            <a:pPr marL="231775" indent="-231775">
              <a:buFont typeface="Webdings" panose="05030102010509060703" pitchFamily="18" charset="2"/>
              <a:buChar char="4"/>
            </a:pPr>
            <a:r>
              <a:rPr lang="en-US" sz="1400" dirty="0" smtClean="0">
                <a:solidFill>
                  <a:srgbClr val="595555"/>
                </a:solidFill>
                <a:latin typeface="Century Gothic" panose="020B0502020202020204" pitchFamily="34" charset="0"/>
              </a:rPr>
              <a:t>Extracted </a:t>
            </a:r>
            <a:r>
              <a:rPr lang="en-US" sz="1400" dirty="0">
                <a:solidFill>
                  <a:srgbClr val="595555"/>
                </a:solidFill>
                <a:latin typeface="Century Gothic" panose="020B0502020202020204" pitchFamily="34" charset="0"/>
              </a:rPr>
              <a:t>Forest Class from </a:t>
            </a:r>
            <a:r>
              <a:rPr lang="en-US" sz="1400" dirty="0" smtClean="0">
                <a:solidFill>
                  <a:srgbClr val="595555"/>
                </a:solidFill>
                <a:latin typeface="Century Gothic" panose="020B0502020202020204" pitchFamily="34" charset="0"/>
              </a:rPr>
              <a:t>LULC</a:t>
            </a:r>
          </a:p>
          <a:p>
            <a:pPr marL="231775" indent="-231775">
              <a:buFont typeface="Webdings" panose="05030102010509060703" pitchFamily="18" charset="2"/>
              <a:buChar char="4"/>
            </a:pPr>
            <a:r>
              <a:rPr lang="en-US" sz="1400" dirty="0">
                <a:solidFill>
                  <a:srgbClr val="595555"/>
                </a:solidFill>
                <a:latin typeface="Century Gothic" panose="020B0502020202020204" pitchFamily="34" charset="0"/>
              </a:rPr>
              <a:t>Clipped Forest </a:t>
            </a:r>
            <a:r>
              <a:rPr lang="en-US" sz="1400" dirty="0" err="1">
                <a:solidFill>
                  <a:srgbClr val="595555"/>
                </a:solidFill>
                <a:latin typeface="Century Gothic" panose="020B0502020202020204" pitchFamily="34" charset="0"/>
              </a:rPr>
              <a:t>Cllass</a:t>
            </a:r>
            <a:r>
              <a:rPr lang="en-US" sz="1400" dirty="0">
                <a:solidFill>
                  <a:srgbClr val="595555"/>
                </a:solidFill>
                <a:latin typeface="Century Gothic" panose="020B0502020202020204" pitchFamily="34" charset="0"/>
              </a:rPr>
              <a:t> to Protected Areas Boundary</a:t>
            </a:r>
          </a:p>
          <a:p>
            <a:pPr marL="231775" indent="-231775">
              <a:buFont typeface="Webdings" panose="05030102010509060703" pitchFamily="18" charset="2"/>
              <a:buChar char="4"/>
            </a:pPr>
            <a:r>
              <a:rPr lang="en-US" sz="1400" dirty="0">
                <a:solidFill>
                  <a:srgbClr val="595555"/>
                </a:solidFill>
                <a:latin typeface="Century Gothic" panose="020B0502020202020204" pitchFamily="34" charset="0"/>
              </a:rPr>
              <a:t>Calculated Protected Share of Forested Area </a:t>
            </a:r>
          </a:p>
          <a:p>
            <a:endParaRPr lang="en-US" sz="1400" b="1" dirty="0">
              <a:solidFill>
                <a:srgbClr val="595555"/>
              </a:solidFill>
              <a:latin typeface="Century Gothic" panose="020B0502020202020204" pitchFamily="34" charset="0"/>
            </a:endParaRPr>
          </a:p>
        </p:txBody>
      </p:sp>
      <p:sp>
        <p:nvSpPr>
          <p:cNvPr id="188" name="Rectangle 23"/>
          <p:cNvSpPr/>
          <p:nvPr/>
        </p:nvSpPr>
        <p:spPr>
          <a:xfrm>
            <a:off x="8593309" y="29066690"/>
            <a:ext cx="2176272" cy="731520"/>
          </a:xfrm>
          <a:prstGeom prst="rect">
            <a:avLst/>
          </a:prstGeom>
          <a:solidFill>
            <a:schemeClr val="bg1"/>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595555"/>
                </a:solidFill>
                <a:latin typeface="Century Gothic" panose="020B0502020202020204" pitchFamily="34" charset="0"/>
              </a:rPr>
              <a:t>SDGs:</a:t>
            </a:r>
            <a:endParaRPr lang="en-US" sz="1600" b="1" dirty="0">
              <a:solidFill>
                <a:srgbClr val="595555"/>
              </a:solidFill>
              <a:latin typeface="Century Gothic" panose="020B0502020202020204" pitchFamily="34" charset="0"/>
            </a:endParaRPr>
          </a:p>
        </p:txBody>
      </p:sp>
      <p:sp>
        <p:nvSpPr>
          <p:cNvPr id="189" name="Rounded Rectangle 157"/>
          <p:cNvSpPr/>
          <p:nvPr/>
        </p:nvSpPr>
        <p:spPr>
          <a:xfrm>
            <a:off x="3250334" y="23272734"/>
            <a:ext cx="8523559" cy="2674745"/>
          </a:xfrm>
          <a:prstGeom prst="roundRect">
            <a:avLst>
              <a:gd name="adj" fmla="val 5098"/>
            </a:avLst>
          </a:prstGeom>
          <a:solidFill>
            <a:srgbClr val="246038">
              <a:alpha val="20000"/>
            </a:srgbClr>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Century Gothic" panose="020B0502020202020204" pitchFamily="34" charset="0"/>
            </a:endParaRPr>
          </a:p>
        </p:txBody>
      </p:sp>
      <p:sp>
        <p:nvSpPr>
          <p:cNvPr id="190" name="Rectangle 6"/>
          <p:cNvSpPr/>
          <p:nvPr/>
        </p:nvSpPr>
        <p:spPr>
          <a:xfrm>
            <a:off x="4389481" y="23444838"/>
            <a:ext cx="2175029" cy="728013"/>
          </a:xfrm>
          <a:prstGeom prst="rect">
            <a:avLst/>
          </a:prstGeom>
          <a:solidFill>
            <a:schemeClr val="bg1"/>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595555"/>
                </a:solidFill>
                <a:latin typeface="Century Gothic" panose="020B0502020202020204" pitchFamily="34" charset="0"/>
              </a:rPr>
              <a:t>Everglades Eco Team:</a:t>
            </a:r>
            <a:endParaRPr lang="en-US" sz="1600" b="1" dirty="0">
              <a:solidFill>
                <a:srgbClr val="595555"/>
              </a:solidFill>
              <a:latin typeface="Century Gothic" panose="020B0502020202020204" pitchFamily="34" charset="0"/>
            </a:endParaRPr>
          </a:p>
        </p:txBody>
      </p:sp>
      <p:sp>
        <p:nvSpPr>
          <p:cNvPr id="191" name="Right Arrow 190"/>
          <p:cNvSpPr/>
          <p:nvPr/>
        </p:nvSpPr>
        <p:spPr>
          <a:xfrm>
            <a:off x="7243218" y="23727838"/>
            <a:ext cx="473305" cy="292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92" name="Rectangle 3"/>
          <p:cNvSpPr/>
          <p:nvPr/>
        </p:nvSpPr>
        <p:spPr>
          <a:xfrm>
            <a:off x="3440213" y="24334558"/>
            <a:ext cx="3957419" cy="1402651"/>
          </a:xfrm>
          <a:prstGeom prst="rect">
            <a:avLst/>
          </a:prstGeom>
          <a:solidFill>
            <a:schemeClr val="bg1"/>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231775" indent="-231775">
              <a:buFont typeface="Webdings" panose="05030102010509060703" pitchFamily="18" charset="2"/>
              <a:buChar char="4"/>
            </a:pPr>
            <a:r>
              <a:rPr lang="en-US" sz="1400" dirty="0" smtClean="0">
                <a:solidFill>
                  <a:srgbClr val="595555"/>
                </a:solidFill>
                <a:latin typeface="Century Gothic" panose="020B0502020202020204" pitchFamily="34" charset="0"/>
              </a:rPr>
              <a:t>Landsat </a:t>
            </a:r>
            <a:r>
              <a:rPr lang="en-US" sz="1400" dirty="0">
                <a:solidFill>
                  <a:srgbClr val="595555"/>
                </a:solidFill>
                <a:latin typeface="Century Gothic" panose="020B0502020202020204" pitchFamily="34" charset="0"/>
              </a:rPr>
              <a:t>Data Acquired for 1995, 2005, &amp; 2015 and </a:t>
            </a:r>
            <a:r>
              <a:rPr lang="en-US" sz="1400" dirty="0" err="1">
                <a:solidFill>
                  <a:srgbClr val="595555"/>
                </a:solidFill>
                <a:latin typeface="Century Gothic" panose="020B0502020202020204" pitchFamily="34" charset="0"/>
              </a:rPr>
              <a:t>Fmask</a:t>
            </a:r>
            <a:r>
              <a:rPr lang="en-US" sz="1400" dirty="0">
                <a:solidFill>
                  <a:srgbClr val="595555"/>
                </a:solidFill>
                <a:latin typeface="Century Gothic" panose="020B0502020202020204" pitchFamily="34" charset="0"/>
              </a:rPr>
              <a:t> Cloud </a:t>
            </a:r>
            <a:r>
              <a:rPr lang="en-US" sz="1400" dirty="0" smtClean="0">
                <a:solidFill>
                  <a:srgbClr val="595555"/>
                </a:solidFill>
                <a:latin typeface="Century Gothic" panose="020B0502020202020204" pitchFamily="34" charset="0"/>
              </a:rPr>
              <a:t>Removal</a:t>
            </a:r>
          </a:p>
          <a:p>
            <a:pPr marL="231775" indent="-231775">
              <a:buFont typeface="Webdings" panose="05030102010509060703" pitchFamily="18" charset="2"/>
              <a:buChar char="4"/>
            </a:pPr>
            <a:r>
              <a:rPr lang="en-US" sz="1400" dirty="0">
                <a:solidFill>
                  <a:srgbClr val="595555"/>
                </a:solidFill>
                <a:latin typeface="Century Gothic" panose="020B0502020202020204" pitchFamily="34" charset="0"/>
              </a:rPr>
              <a:t>Stratified Random Sampling</a:t>
            </a:r>
          </a:p>
          <a:p>
            <a:pPr marL="231775" indent="-231775">
              <a:buFont typeface="Webdings" panose="05030102010509060703" pitchFamily="18" charset="2"/>
              <a:buChar char="4"/>
            </a:pPr>
            <a:r>
              <a:rPr lang="en-US" sz="1400" dirty="0">
                <a:solidFill>
                  <a:srgbClr val="595555"/>
                </a:solidFill>
                <a:latin typeface="Century Gothic" panose="020B0502020202020204" pitchFamily="34" charset="0"/>
              </a:rPr>
              <a:t>Annual Image Aggregation</a:t>
            </a:r>
          </a:p>
          <a:p>
            <a:pPr marL="231775" indent="-231775">
              <a:buFont typeface="Webdings" panose="05030102010509060703" pitchFamily="18" charset="2"/>
              <a:buChar char="4"/>
            </a:pPr>
            <a:r>
              <a:rPr lang="en-US" sz="1400" dirty="0">
                <a:solidFill>
                  <a:srgbClr val="595555"/>
                </a:solidFill>
                <a:latin typeface="Century Gothic" panose="020B0502020202020204" pitchFamily="34" charset="0"/>
              </a:rPr>
              <a:t>Supervised Classification in Google Earth Engine &amp; </a:t>
            </a:r>
            <a:r>
              <a:rPr lang="en-US" sz="1400" dirty="0" smtClean="0">
                <a:solidFill>
                  <a:srgbClr val="595555"/>
                </a:solidFill>
                <a:latin typeface="Century Gothic" panose="020B0502020202020204" pitchFamily="34" charset="0"/>
              </a:rPr>
              <a:t>Validation</a:t>
            </a:r>
            <a:endParaRPr lang="en-US" sz="1400" b="1" dirty="0">
              <a:solidFill>
                <a:srgbClr val="595555"/>
              </a:solidFill>
              <a:latin typeface="Century Gothic" panose="020B0502020202020204" pitchFamily="34" charset="0"/>
            </a:endParaRPr>
          </a:p>
        </p:txBody>
      </p:sp>
      <p:sp>
        <p:nvSpPr>
          <p:cNvPr id="193" name="Rectangle 3"/>
          <p:cNvSpPr/>
          <p:nvPr/>
        </p:nvSpPr>
        <p:spPr>
          <a:xfrm>
            <a:off x="7586276" y="24336532"/>
            <a:ext cx="3957419" cy="1402651"/>
          </a:xfrm>
          <a:prstGeom prst="rect">
            <a:avLst/>
          </a:prstGeom>
          <a:solidFill>
            <a:schemeClr val="bg1"/>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lIns="91440" tIns="137160" rIns="0" rtlCol="0" anchor="ctr"/>
          <a:lstStyle/>
          <a:p>
            <a:pPr marL="231775" indent="-231775">
              <a:buFont typeface="Webdings" panose="05030102010509060703" pitchFamily="18" charset="2"/>
              <a:buChar char="4"/>
            </a:pPr>
            <a:endParaRPr lang="en-US" sz="1400" b="1" dirty="0">
              <a:solidFill>
                <a:srgbClr val="595555"/>
              </a:solidFill>
              <a:latin typeface="Century Gothic" panose="020B0502020202020204" pitchFamily="34" charset="0"/>
            </a:endParaRPr>
          </a:p>
          <a:p>
            <a:pPr marL="231775" indent="-231775">
              <a:buFont typeface="Webdings" panose="05030102010509060703" pitchFamily="18" charset="2"/>
              <a:buChar char="4"/>
            </a:pPr>
            <a:r>
              <a:rPr lang="en-US" sz="1400" dirty="0" smtClean="0">
                <a:solidFill>
                  <a:srgbClr val="595555"/>
                </a:solidFill>
                <a:latin typeface="Century Gothic" panose="020B0502020202020204" pitchFamily="34" charset="0"/>
              </a:rPr>
              <a:t>Extracted </a:t>
            </a:r>
            <a:r>
              <a:rPr lang="en-US" sz="1400" dirty="0">
                <a:solidFill>
                  <a:srgbClr val="595555"/>
                </a:solidFill>
                <a:latin typeface="Century Gothic" panose="020B0502020202020204" pitchFamily="34" charset="0"/>
              </a:rPr>
              <a:t>Forest Class from </a:t>
            </a:r>
            <a:r>
              <a:rPr lang="en-US" sz="1400" dirty="0" smtClean="0">
                <a:solidFill>
                  <a:srgbClr val="595555"/>
                </a:solidFill>
                <a:latin typeface="Century Gothic" panose="020B0502020202020204" pitchFamily="34" charset="0"/>
              </a:rPr>
              <a:t>LULC</a:t>
            </a:r>
          </a:p>
          <a:p>
            <a:pPr marL="231775" indent="-231775">
              <a:buFont typeface="Webdings" panose="05030102010509060703" pitchFamily="18" charset="2"/>
              <a:buChar char="4"/>
            </a:pPr>
            <a:r>
              <a:rPr lang="en-US" sz="1400" dirty="0">
                <a:solidFill>
                  <a:srgbClr val="595555"/>
                </a:solidFill>
                <a:latin typeface="Century Gothic" panose="020B0502020202020204" pitchFamily="34" charset="0"/>
              </a:rPr>
              <a:t>Clipped Forest </a:t>
            </a:r>
            <a:r>
              <a:rPr lang="en-US" sz="1400" dirty="0" err="1">
                <a:solidFill>
                  <a:srgbClr val="595555"/>
                </a:solidFill>
                <a:latin typeface="Century Gothic" panose="020B0502020202020204" pitchFamily="34" charset="0"/>
              </a:rPr>
              <a:t>Cllass</a:t>
            </a:r>
            <a:r>
              <a:rPr lang="en-US" sz="1400" dirty="0">
                <a:solidFill>
                  <a:srgbClr val="595555"/>
                </a:solidFill>
                <a:latin typeface="Century Gothic" panose="020B0502020202020204" pitchFamily="34" charset="0"/>
              </a:rPr>
              <a:t> to Protected Areas Boundary</a:t>
            </a:r>
          </a:p>
          <a:p>
            <a:pPr marL="231775" indent="-231775">
              <a:buFont typeface="Webdings" panose="05030102010509060703" pitchFamily="18" charset="2"/>
              <a:buChar char="4"/>
            </a:pPr>
            <a:r>
              <a:rPr lang="en-US" sz="1400" dirty="0">
                <a:solidFill>
                  <a:srgbClr val="595555"/>
                </a:solidFill>
                <a:latin typeface="Century Gothic" panose="020B0502020202020204" pitchFamily="34" charset="0"/>
              </a:rPr>
              <a:t>Calculated Protected Share of Forested Area </a:t>
            </a:r>
          </a:p>
          <a:p>
            <a:endParaRPr lang="en-US" sz="1400" b="1" dirty="0">
              <a:solidFill>
                <a:srgbClr val="595555"/>
              </a:solidFill>
              <a:latin typeface="Century Gothic" panose="020B0502020202020204" pitchFamily="34" charset="0"/>
            </a:endParaRPr>
          </a:p>
        </p:txBody>
      </p:sp>
      <p:sp>
        <p:nvSpPr>
          <p:cNvPr id="195" name="Rectangle 23"/>
          <p:cNvSpPr/>
          <p:nvPr/>
        </p:nvSpPr>
        <p:spPr>
          <a:xfrm>
            <a:off x="8414936" y="23421837"/>
            <a:ext cx="2176272" cy="731520"/>
          </a:xfrm>
          <a:prstGeom prst="rect">
            <a:avLst/>
          </a:prstGeom>
          <a:solidFill>
            <a:srgbClr val="FFFFFF"/>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595555"/>
                </a:solidFill>
                <a:latin typeface="Century Gothic" panose="020B0502020202020204" pitchFamily="34" charset="0"/>
              </a:rPr>
              <a:t>SDGs:</a:t>
            </a:r>
            <a:endParaRPr lang="en-US" sz="1600" b="1" dirty="0">
              <a:solidFill>
                <a:srgbClr val="595555"/>
              </a:solidFill>
              <a:latin typeface="Century Gothic" panose="020B0502020202020204" pitchFamily="34" charset="0"/>
            </a:endParaRPr>
          </a:p>
        </p:txBody>
      </p:sp>
      <p:sp>
        <p:nvSpPr>
          <p:cNvPr id="196" name="Rounded Rectangle 157"/>
          <p:cNvSpPr/>
          <p:nvPr/>
        </p:nvSpPr>
        <p:spPr>
          <a:xfrm>
            <a:off x="3249930" y="15205176"/>
            <a:ext cx="8523559" cy="2674745"/>
          </a:xfrm>
          <a:prstGeom prst="roundRect">
            <a:avLst>
              <a:gd name="adj" fmla="val 5098"/>
            </a:avLst>
          </a:prstGeom>
          <a:solidFill>
            <a:srgbClr val="246038">
              <a:alpha val="20000"/>
            </a:srgbClr>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Century Gothic" panose="020B0502020202020204" pitchFamily="34" charset="0"/>
            </a:endParaRPr>
          </a:p>
        </p:txBody>
      </p:sp>
      <p:sp>
        <p:nvSpPr>
          <p:cNvPr id="197" name="Rectangle 6"/>
          <p:cNvSpPr/>
          <p:nvPr/>
        </p:nvSpPr>
        <p:spPr>
          <a:xfrm>
            <a:off x="4389077" y="15377280"/>
            <a:ext cx="2175029" cy="728013"/>
          </a:xfrm>
          <a:prstGeom prst="rect">
            <a:avLst/>
          </a:prstGeom>
          <a:solidFill>
            <a:schemeClr val="bg1"/>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595555"/>
                </a:solidFill>
                <a:latin typeface="Century Gothic" panose="020B0502020202020204" pitchFamily="34" charset="0"/>
              </a:rPr>
              <a:t>Maricopa County </a:t>
            </a:r>
            <a:r>
              <a:rPr lang="en-US" sz="1600" b="1" dirty="0" err="1" smtClean="0">
                <a:solidFill>
                  <a:srgbClr val="595555"/>
                </a:solidFill>
                <a:latin typeface="Century Gothic" panose="020B0502020202020204" pitchFamily="34" charset="0"/>
              </a:rPr>
              <a:t>Health&amp;AQ</a:t>
            </a:r>
            <a:r>
              <a:rPr lang="en-US" sz="1600" b="1" dirty="0" smtClean="0">
                <a:solidFill>
                  <a:srgbClr val="595555"/>
                </a:solidFill>
                <a:latin typeface="Century Gothic" panose="020B0502020202020204" pitchFamily="34" charset="0"/>
              </a:rPr>
              <a:t> Team:</a:t>
            </a:r>
            <a:endParaRPr lang="en-US" sz="1600" b="1" dirty="0">
              <a:solidFill>
                <a:srgbClr val="595555"/>
              </a:solidFill>
              <a:latin typeface="Century Gothic" panose="020B0502020202020204" pitchFamily="34" charset="0"/>
            </a:endParaRPr>
          </a:p>
        </p:txBody>
      </p:sp>
      <p:sp>
        <p:nvSpPr>
          <p:cNvPr id="198" name="Right Arrow 197"/>
          <p:cNvSpPr/>
          <p:nvPr/>
        </p:nvSpPr>
        <p:spPr>
          <a:xfrm>
            <a:off x="7242814" y="15660280"/>
            <a:ext cx="473305" cy="292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99" name="Rectangle 3"/>
          <p:cNvSpPr/>
          <p:nvPr/>
        </p:nvSpPr>
        <p:spPr>
          <a:xfrm>
            <a:off x="3439809" y="16267000"/>
            <a:ext cx="3957419" cy="1402651"/>
          </a:xfrm>
          <a:prstGeom prst="rect">
            <a:avLst/>
          </a:prstGeom>
          <a:solidFill>
            <a:schemeClr val="bg1"/>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231775" indent="-231775">
              <a:buFont typeface="Webdings" panose="05030102010509060703" pitchFamily="18" charset="2"/>
              <a:buChar char="4"/>
            </a:pPr>
            <a:endParaRPr lang="en-US" sz="1400" b="1" dirty="0">
              <a:solidFill>
                <a:srgbClr val="595555"/>
              </a:solidFill>
              <a:latin typeface="Century Gothic" panose="020B0502020202020204" pitchFamily="34" charset="0"/>
            </a:endParaRPr>
          </a:p>
          <a:p>
            <a:pPr marL="231775" indent="-231775">
              <a:buFont typeface="Webdings" panose="05030102010509060703" pitchFamily="18" charset="2"/>
              <a:buChar char="4"/>
            </a:pPr>
            <a:r>
              <a:rPr lang="en-US" sz="1400" dirty="0" smtClean="0">
                <a:solidFill>
                  <a:srgbClr val="595555"/>
                </a:solidFill>
                <a:latin typeface="Century Gothic" panose="020B0502020202020204" pitchFamily="34" charset="0"/>
              </a:rPr>
              <a:t>Created mixed model to correlated MODIS AOD with PM10 concentrations</a:t>
            </a:r>
          </a:p>
          <a:p>
            <a:pPr marL="231775" indent="-231775">
              <a:buFont typeface="Webdings" panose="05030102010509060703" pitchFamily="18" charset="2"/>
              <a:buChar char="4"/>
            </a:pPr>
            <a:r>
              <a:rPr lang="en-US" sz="1400" dirty="0" smtClean="0">
                <a:solidFill>
                  <a:srgbClr val="595555"/>
                </a:solidFill>
                <a:latin typeface="Century Gothic" panose="020B0502020202020204" pitchFamily="34" charset="0"/>
              </a:rPr>
              <a:t>Included period variables including meteorological and environmental factors</a:t>
            </a:r>
            <a:endParaRPr lang="en-US" sz="1400" dirty="0">
              <a:solidFill>
                <a:srgbClr val="595555"/>
              </a:solidFill>
              <a:latin typeface="Century Gothic" panose="020B0502020202020204" pitchFamily="34" charset="0"/>
            </a:endParaRPr>
          </a:p>
          <a:p>
            <a:endParaRPr lang="en-US" sz="1400" b="1" dirty="0">
              <a:solidFill>
                <a:srgbClr val="595555"/>
              </a:solidFill>
              <a:latin typeface="Century Gothic" panose="020B0502020202020204" pitchFamily="34" charset="0"/>
            </a:endParaRPr>
          </a:p>
        </p:txBody>
      </p:sp>
      <p:sp>
        <p:nvSpPr>
          <p:cNvPr id="200" name="Rectangle 3"/>
          <p:cNvSpPr/>
          <p:nvPr/>
        </p:nvSpPr>
        <p:spPr>
          <a:xfrm>
            <a:off x="7585872" y="16268974"/>
            <a:ext cx="3957419" cy="1402651"/>
          </a:xfrm>
          <a:prstGeom prst="rect">
            <a:avLst/>
          </a:prstGeom>
          <a:solidFill>
            <a:schemeClr val="bg1"/>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231775" indent="-231775">
              <a:buFont typeface="Webdings" panose="05030102010509060703" pitchFamily="18" charset="2"/>
              <a:buChar char="4"/>
            </a:pPr>
            <a:endParaRPr lang="en-US" sz="1400" b="1" dirty="0">
              <a:solidFill>
                <a:srgbClr val="595555"/>
              </a:solidFill>
              <a:latin typeface="Century Gothic" panose="020B0502020202020204" pitchFamily="34" charset="0"/>
            </a:endParaRPr>
          </a:p>
          <a:p>
            <a:pPr marL="231775" indent="-231775">
              <a:buFont typeface="Webdings" panose="05030102010509060703" pitchFamily="18" charset="2"/>
              <a:buChar char="4"/>
            </a:pPr>
            <a:r>
              <a:rPr lang="en-US" sz="2000" dirty="0" smtClean="0">
                <a:solidFill>
                  <a:srgbClr val="595555"/>
                </a:solidFill>
                <a:latin typeface="Century Gothic" panose="020B0502020202020204" pitchFamily="34" charset="0"/>
              </a:rPr>
              <a:t>Calculated monthly and yearly mean maximum values of AOD</a:t>
            </a:r>
            <a:endParaRPr lang="en-US" sz="2000" dirty="0">
              <a:solidFill>
                <a:srgbClr val="595555"/>
              </a:solidFill>
              <a:latin typeface="Century Gothic" panose="020B0502020202020204" pitchFamily="34" charset="0"/>
            </a:endParaRPr>
          </a:p>
          <a:p>
            <a:endParaRPr lang="en-US" sz="2000" b="1" dirty="0">
              <a:solidFill>
                <a:srgbClr val="595555"/>
              </a:solidFill>
              <a:latin typeface="Century Gothic" panose="020B0502020202020204" pitchFamily="34" charset="0"/>
            </a:endParaRPr>
          </a:p>
        </p:txBody>
      </p:sp>
      <p:sp>
        <p:nvSpPr>
          <p:cNvPr id="202" name="Rectangle 23"/>
          <p:cNvSpPr/>
          <p:nvPr/>
        </p:nvSpPr>
        <p:spPr>
          <a:xfrm>
            <a:off x="8414532" y="15354279"/>
            <a:ext cx="2176272" cy="731520"/>
          </a:xfrm>
          <a:prstGeom prst="rect">
            <a:avLst/>
          </a:prstGeom>
          <a:solidFill>
            <a:schemeClr val="bg1"/>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595555"/>
                </a:solidFill>
                <a:latin typeface="Century Gothic" panose="020B0502020202020204" pitchFamily="34" charset="0"/>
              </a:rPr>
              <a:t>SDGs:</a:t>
            </a:r>
            <a:endParaRPr lang="en-US" sz="1600" b="1" dirty="0">
              <a:solidFill>
                <a:srgbClr val="595555"/>
              </a:solidFill>
              <a:latin typeface="Century Gothic" panose="020B0502020202020204" pitchFamily="34" charset="0"/>
            </a:endParaRPr>
          </a:p>
        </p:txBody>
      </p:sp>
      <p:pic>
        <p:nvPicPr>
          <p:cNvPr id="1027" name="Picture 10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8985523" y="21982739"/>
            <a:ext cx="1552675" cy="781762"/>
          </a:xfrm>
          <a:prstGeom prst="rect">
            <a:avLst/>
          </a:prstGeom>
        </p:spPr>
      </p:pic>
      <p:graphicFrame>
        <p:nvGraphicFramePr>
          <p:cNvPr id="1030" name="Table 1029"/>
          <p:cNvGraphicFramePr>
            <a:graphicFrameLocks noGrp="1"/>
          </p:cNvGraphicFramePr>
          <p:nvPr>
            <p:extLst>
              <p:ext uri="{D42A27DB-BD31-4B8C-83A1-F6EECF244321}">
                <p14:modId xmlns:p14="http://schemas.microsoft.com/office/powerpoint/2010/main" val="113904362"/>
              </p:ext>
            </p:extLst>
          </p:nvPr>
        </p:nvGraphicFramePr>
        <p:xfrm>
          <a:off x="6385364" y="27315802"/>
          <a:ext cx="5353005" cy="1463040"/>
        </p:xfrm>
        <a:graphic>
          <a:graphicData uri="http://schemas.openxmlformats.org/drawingml/2006/table">
            <a:tbl>
              <a:tblPr firstRow="1" bandRow="1">
                <a:tableStyleId>{5C22544A-7EE6-4342-B048-85BDC9FD1C3A}</a:tableStyleId>
              </a:tblPr>
              <a:tblGrid>
                <a:gridCol w="2916402"/>
                <a:gridCol w="2436603"/>
              </a:tblGrid>
              <a:tr h="0">
                <a:tc>
                  <a:txBody>
                    <a:bodyPr/>
                    <a:lstStyle/>
                    <a:p>
                      <a:pPr algn="ctr"/>
                      <a:r>
                        <a:rPr lang="en-US" sz="1800" dirty="0" smtClean="0"/>
                        <a:t>Indicator</a:t>
                      </a:r>
                      <a:endParaRPr lang="en-US" sz="1800" dirty="0"/>
                    </a:p>
                  </a:txBody>
                  <a:tcPr>
                    <a:solidFill>
                      <a:srgbClr val="2F8AB4"/>
                    </a:solidFill>
                  </a:tcPr>
                </a:tc>
                <a:tc>
                  <a:txBody>
                    <a:bodyPr/>
                    <a:lstStyle/>
                    <a:p>
                      <a:pPr algn="ctr"/>
                      <a:r>
                        <a:rPr lang="en-US" sz="1600" dirty="0" smtClean="0"/>
                        <a:t>Quantification</a:t>
                      </a:r>
                      <a:endParaRPr lang="en-US" sz="1600" dirty="0"/>
                    </a:p>
                  </a:txBody>
                  <a:tcPr>
                    <a:solidFill>
                      <a:srgbClr val="2F8AB4"/>
                    </a:solidFill>
                  </a:tcPr>
                </a:tc>
              </a:tr>
              <a:tr h="256846">
                <a:tc>
                  <a:txBody>
                    <a:bodyPr/>
                    <a:lstStyle/>
                    <a:p>
                      <a:pPr algn="r"/>
                      <a:r>
                        <a:rPr lang="en-US" sz="1800" dirty="0" smtClean="0">
                          <a:solidFill>
                            <a:srgbClr val="595555"/>
                          </a:solidFill>
                        </a:rPr>
                        <a:t>Total Forested Area</a:t>
                      </a:r>
                    </a:p>
                  </a:txBody>
                  <a:tcPr/>
                </a:tc>
                <a:tc>
                  <a:txBody>
                    <a:bodyPr/>
                    <a:lstStyle/>
                    <a:p>
                      <a:pPr algn="ctr"/>
                      <a:r>
                        <a:rPr lang="en-US" sz="1800" dirty="0" smtClean="0">
                          <a:solidFill>
                            <a:srgbClr val="595555"/>
                          </a:solidFill>
                        </a:rPr>
                        <a:t>10407774600m</a:t>
                      </a:r>
                      <a:r>
                        <a:rPr lang="en-US" sz="1600" baseline="30000" dirty="0" smtClean="0">
                          <a:solidFill>
                            <a:srgbClr val="595555"/>
                          </a:solidFill>
                        </a:rPr>
                        <a:t>2</a:t>
                      </a:r>
                      <a:endParaRPr lang="en-US" sz="1800" dirty="0">
                        <a:solidFill>
                          <a:srgbClr val="595555"/>
                        </a:solidFill>
                      </a:endParaRPr>
                    </a:p>
                  </a:txBody>
                  <a:tcPr/>
                </a:tc>
              </a:tr>
              <a:tr h="0">
                <a:tc>
                  <a:txBody>
                    <a:bodyPr/>
                    <a:lstStyle/>
                    <a:p>
                      <a:pPr algn="r"/>
                      <a:r>
                        <a:rPr lang="en-US" sz="1800" dirty="0" smtClean="0">
                          <a:solidFill>
                            <a:srgbClr val="595555"/>
                          </a:solidFill>
                        </a:rPr>
                        <a:t>Total</a:t>
                      </a:r>
                      <a:r>
                        <a:rPr lang="en-US" sz="1800" baseline="0" dirty="0" smtClean="0">
                          <a:solidFill>
                            <a:srgbClr val="595555"/>
                          </a:solidFill>
                        </a:rPr>
                        <a:t> Protected Forested Area</a:t>
                      </a:r>
                      <a:endParaRPr lang="en-US" sz="1800" dirty="0">
                        <a:solidFill>
                          <a:srgbClr val="595555"/>
                        </a:solidFill>
                      </a:endParaRPr>
                    </a:p>
                  </a:txBody>
                  <a:tcPr/>
                </a:tc>
                <a:tc>
                  <a:txBody>
                    <a:bodyPr/>
                    <a:lstStyle/>
                    <a:p>
                      <a:pPr algn="ctr"/>
                      <a:r>
                        <a:rPr lang="en-US" sz="1800" dirty="0" smtClean="0">
                          <a:solidFill>
                            <a:srgbClr val="595555"/>
                          </a:solidFill>
                        </a:rPr>
                        <a:t>1664601300 m</a:t>
                      </a:r>
                      <a:r>
                        <a:rPr lang="en-US" sz="1600" baseline="30000" dirty="0" smtClean="0">
                          <a:solidFill>
                            <a:srgbClr val="595555"/>
                          </a:solidFill>
                        </a:rPr>
                        <a:t>2</a:t>
                      </a:r>
                      <a:endParaRPr lang="en-US" sz="1800" baseline="30000" dirty="0">
                        <a:solidFill>
                          <a:srgbClr val="595555"/>
                        </a:solidFill>
                      </a:endParaRPr>
                    </a:p>
                  </a:txBody>
                  <a:tcPr/>
                </a:tc>
              </a:tr>
              <a:tr h="256846">
                <a:tc>
                  <a:txBody>
                    <a:bodyPr/>
                    <a:lstStyle/>
                    <a:p>
                      <a:pPr algn="r"/>
                      <a:r>
                        <a:rPr lang="en-US" sz="1800" dirty="0" smtClean="0">
                          <a:solidFill>
                            <a:srgbClr val="595555"/>
                          </a:solidFill>
                        </a:rPr>
                        <a:t>% Protected</a:t>
                      </a:r>
                      <a:r>
                        <a:rPr lang="en-US" sz="1800" baseline="0" dirty="0" smtClean="0">
                          <a:solidFill>
                            <a:srgbClr val="595555"/>
                          </a:solidFill>
                        </a:rPr>
                        <a:t> Forested Area</a:t>
                      </a:r>
                      <a:endParaRPr lang="en-US" sz="1800" dirty="0">
                        <a:solidFill>
                          <a:srgbClr val="595555"/>
                        </a:solidFill>
                      </a:endParaRPr>
                    </a:p>
                  </a:txBody>
                  <a:tcPr/>
                </a:tc>
                <a:tc>
                  <a:txBody>
                    <a:bodyPr/>
                    <a:lstStyle/>
                    <a:p>
                      <a:pPr algn="ctr"/>
                      <a:r>
                        <a:rPr lang="en-US" sz="1800" baseline="0" dirty="0" smtClean="0">
                          <a:solidFill>
                            <a:srgbClr val="595555"/>
                          </a:solidFill>
                        </a:rPr>
                        <a:t> 16%</a:t>
                      </a:r>
                      <a:endParaRPr lang="en-US" sz="1800" dirty="0">
                        <a:solidFill>
                          <a:srgbClr val="595555"/>
                        </a:solidFill>
                      </a:endParaRPr>
                    </a:p>
                  </a:txBody>
                  <a:tcPr/>
                </a:tc>
              </a:tr>
            </a:tbl>
          </a:graphicData>
        </a:graphic>
      </p:graphicFrame>
      <p:graphicFrame>
        <p:nvGraphicFramePr>
          <p:cNvPr id="1031" name="Table 1030"/>
          <p:cNvGraphicFramePr>
            <a:graphicFrameLocks noGrp="1"/>
          </p:cNvGraphicFramePr>
          <p:nvPr>
            <p:extLst>
              <p:ext uri="{D42A27DB-BD31-4B8C-83A1-F6EECF244321}">
                <p14:modId xmlns:p14="http://schemas.microsoft.com/office/powerpoint/2010/main" val="813264296"/>
              </p:ext>
            </p:extLst>
          </p:nvPr>
        </p:nvGraphicFramePr>
        <p:xfrm>
          <a:off x="12011614" y="24431746"/>
          <a:ext cx="7161795" cy="1483360"/>
        </p:xfrm>
        <a:graphic>
          <a:graphicData uri="http://schemas.openxmlformats.org/drawingml/2006/table">
            <a:tbl>
              <a:tblPr firstRow="1" bandRow="1">
                <a:tableStyleId>{5C22544A-7EE6-4342-B048-85BDC9FD1C3A}</a:tableStyleId>
              </a:tblPr>
              <a:tblGrid>
                <a:gridCol w="2614736"/>
                <a:gridCol w="1487424"/>
                <a:gridCol w="1491977"/>
                <a:gridCol w="1567658"/>
              </a:tblGrid>
              <a:tr h="370840">
                <a:tc>
                  <a:txBody>
                    <a:bodyPr/>
                    <a:lstStyle/>
                    <a:p>
                      <a:pPr algn="ctr" fontAlgn="b"/>
                      <a:r>
                        <a:rPr lang="en-US" sz="1800" b="1" i="0" u="none" strike="noStrike" dirty="0" smtClean="0">
                          <a:solidFill>
                            <a:schemeClr val="bg1"/>
                          </a:solidFill>
                          <a:effectLst/>
                          <a:latin typeface="+mn-lt"/>
                        </a:rPr>
                        <a:t>Change in Forested Area</a:t>
                      </a:r>
                      <a:endParaRPr lang="en-US" sz="1800" b="1" i="0" u="none" strike="noStrike" dirty="0">
                        <a:solidFill>
                          <a:schemeClr val="bg1"/>
                        </a:solidFill>
                        <a:effectLst/>
                        <a:latin typeface="+mn-lt"/>
                      </a:endParaRPr>
                    </a:p>
                  </a:txBody>
                  <a:tcPr marL="9525" marR="9525" marT="9525" marB="0" anchor="b">
                    <a:solidFill>
                      <a:srgbClr val="2F8AB4"/>
                    </a:solidFill>
                  </a:tcPr>
                </a:tc>
                <a:tc>
                  <a:txBody>
                    <a:bodyPr/>
                    <a:lstStyle/>
                    <a:p>
                      <a:pPr algn="ctr" fontAlgn="b"/>
                      <a:r>
                        <a:rPr lang="en-US" sz="2000" b="1" i="0" u="none" strike="noStrike" dirty="0">
                          <a:solidFill>
                            <a:schemeClr val="bg1"/>
                          </a:solidFill>
                          <a:effectLst/>
                          <a:latin typeface="+mn-lt"/>
                        </a:rPr>
                        <a:t>1995 - 2005</a:t>
                      </a:r>
                    </a:p>
                  </a:txBody>
                  <a:tcPr marL="9525" marR="9525" marT="9525" marB="0" anchor="b">
                    <a:solidFill>
                      <a:srgbClr val="2F8AB4"/>
                    </a:solidFill>
                  </a:tcPr>
                </a:tc>
                <a:tc>
                  <a:txBody>
                    <a:bodyPr/>
                    <a:lstStyle/>
                    <a:p>
                      <a:pPr algn="ctr" fontAlgn="b"/>
                      <a:r>
                        <a:rPr lang="en-US" sz="2000" b="1" i="0" u="none" strike="noStrike">
                          <a:solidFill>
                            <a:schemeClr val="bg1"/>
                          </a:solidFill>
                          <a:effectLst/>
                          <a:latin typeface="+mn-lt"/>
                        </a:rPr>
                        <a:t>2005 - 2015</a:t>
                      </a:r>
                    </a:p>
                  </a:txBody>
                  <a:tcPr marL="9525" marR="9525" marT="9525" marB="0" anchor="b">
                    <a:solidFill>
                      <a:srgbClr val="2F8AB4"/>
                    </a:solidFill>
                  </a:tcPr>
                </a:tc>
                <a:tc>
                  <a:txBody>
                    <a:bodyPr/>
                    <a:lstStyle/>
                    <a:p>
                      <a:pPr algn="ctr" fontAlgn="b"/>
                      <a:r>
                        <a:rPr lang="en-US" sz="2000" b="1" i="0" u="none" strike="noStrike" dirty="0">
                          <a:solidFill>
                            <a:schemeClr val="bg1"/>
                          </a:solidFill>
                          <a:effectLst/>
                          <a:latin typeface="+mn-lt"/>
                        </a:rPr>
                        <a:t>1995 - 2015</a:t>
                      </a:r>
                    </a:p>
                  </a:txBody>
                  <a:tcPr marL="9525" marR="9525" marT="9525" marB="0" anchor="b">
                    <a:solidFill>
                      <a:srgbClr val="2F8AB4"/>
                    </a:solidFill>
                  </a:tcPr>
                </a:tc>
              </a:tr>
              <a:tr h="370840">
                <a:tc>
                  <a:txBody>
                    <a:bodyPr/>
                    <a:lstStyle/>
                    <a:p>
                      <a:pPr algn="r" fontAlgn="b"/>
                      <a:r>
                        <a:rPr lang="en-US" sz="1800" b="0" i="0" u="none" strike="noStrike" dirty="0">
                          <a:solidFill>
                            <a:srgbClr val="595555"/>
                          </a:solidFill>
                          <a:effectLst/>
                          <a:latin typeface="+mn-lt"/>
                        </a:rPr>
                        <a:t>Overall Change</a:t>
                      </a:r>
                    </a:p>
                  </a:txBody>
                  <a:tcPr marL="9525" marR="9525" marT="9525" marB="0" anchor="b"/>
                </a:tc>
                <a:tc>
                  <a:txBody>
                    <a:bodyPr/>
                    <a:lstStyle/>
                    <a:p>
                      <a:pPr algn="ctr" fontAlgn="b"/>
                      <a:r>
                        <a:rPr lang="en-US" sz="1800" b="0" i="0" u="none" strike="noStrike" dirty="0">
                          <a:solidFill>
                            <a:srgbClr val="595555"/>
                          </a:solidFill>
                          <a:effectLst/>
                          <a:latin typeface="+mn-lt"/>
                        </a:rPr>
                        <a:t>-0.1648</a:t>
                      </a:r>
                    </a:p>
                  </a:txBody>
                  <a:tcPr marL="9525" marR="9525" marT="9525" marB="0" anchor="b"/>
                </a:tc>
                <a:tc>
                  <a:txBody>
                    <a:bodyPr/>
                    <a:lstStyle/>
                    <a:p>
                      <a:pPr algn="ctr" fontAlgn="b"/>
                      <a:r>
                        <a:rPr lang="en-US" sz="1800" b="0" i="0" u="none" strike="noStrike">
                          <a:solidFill>
                            <a:srgbClr val="595555"/>
                          </a:solidFill>
                          <a:effectLst/>
                          <a:latin typeface="+mn-lt"/>
                        </a:rPr>
                        <a:t>0.0124</a:t>
                      </a:r>
                    </a:p>
                  </a:txBody>
                  <a:tcPr marL="9525" marR="9525" marT="9525" marB="0" anchor="b"/>
                </a:tc>
                <a:tc>
                  <a:txBody>
                    <a:bodyPr/>
                    <a:lstStyle/>
                    <a:p>
                      <a:pPr algn="ctr" fontAlgn="b"/>
                      <a:r>
                        <a:rPr lang="en-US" sz="1800" b="0" i="0" u="none" strike="noStrike" dirty="0">
                          <a:solidFill>
                            <a:srgbClr val="595555"/>
                          </a:solidFill>
                          <a:effectLst/>
                          <a:latin typeface="+mn-lt"/>
                        </a:rPr>
                        <a:t>-0.1544</a:t>
                      </a:r>
                    </a:p>
                  </a:txBody>
                  <a:tcPr marL="9525" marR="9525" marT="9525" marB="0" anchor="b"/>
                </a:tc>
              </a:tr>
              <a:tr h="370840">
                <a:tc>
                  <a:txBody>
                    <a:bodyPr/>
                    <a:lstStyle/>
                    <a:p>
                      <a:pPr algn="r" fontAlgn="b"/>
                      <a:r>
                        <a:rPr lang="en-US" sz="1800" b="0" i="0" u="none" strike="noStrike" dirty="0">
                          <a:solidFill>
                            <a:srgbClr val="595555"/>
                          </a:solidFill>
                          <a:effectLst/>
                          <a:latin typeface="+mn-lt"/>
                        </a:rPr>
                        <a:t>Est. Annual Change</a:t>
                      </a:r>
                    </a:p>
                  </a:txBody>
                  <a:tcPr marL="9525" marR="9525" marT="9525" marB="0" anchor="b"/>
                </a:tc>
                <a:tc>
                  <a:txBody>
                    <a:bodyPr/>
                    <a:lstStyle/>
                    <a:p>
                      <a:pPr algn="ctr" fontAlgn="b"/>
                      <a:r>
                        <a:rPr lang="en-US" sz="1800" b="0" i="0" u="none" strike="noStrike" dirty="0">
                          <a:solidFill>
                            <a:srgbClr val="595555"/>
                          </a:solidFill>
                          <a:effectLst/>
                          <a:latin typeface="+mn-lt"/>
                        </a:rPr>
                        <a:t>-0.0165</a:t>
                      </a:r>
                    </a:p>
                  </a:txBody>
                  <a:tcPr marL="9525" marR="9525" marT="9525" marB="0" anchor="b"/>
                </a:tc>
                <a:tc>
                  <a:txBody>
                    <a:bodyPr/>
                    <a:lstStyle/>
                    <a:p>
                      <a:pPr algn="ctr" fontAlgn="b"/>
                      <a:r>
                        <a:rPr lang="en-US" sz="1800" b="0" i="0" u="none" strike="noStrike" dirty="0">
                          <a:solidFill>
                            <a:srgbClr val="595555"/>
                          </a:solidFill>
                          <a:effectLst/>
                          <a:latin typeface="+mn-lt"/>
                        </a:rPr>
                        <a:t>0.0012</a:t>
                      </a:r>
                    </a:p>
                  </a:txBody>
                  <a:tcPr marL="9525" marR="9525" marT="9525" marB="0" anchor="b"/>
                </a:tc>
                <a:tc>
                  <a:txBody>
                    <a:bodyPr/>
                    <a:lstStyle/>
                    <a:p>
                      <a:pPr algn="ctr" fontAlgn="b"/>
                      <a:r>
                        <a:rPr lang="en-US" sz="1800" b="0" i="0" u="none" strike="noStrike" dirty="0">
                          <a:solidFill>
                            <a:srgbClr val="595555"/>
                          </a:solidFill>
                          <a:effectLst/>
                          <a:latin typeface="+mn-lt"/>
                        </a:rPr>
                        <a:t>-0.0077</a:t>
                      </a:r>
                    </a:p>
                  </a:txBody>
                  <a:tcPr marL="9525" marR="9525" marT="9525" marB="0" anchor="b"/>
                </a:tc>
              </a:tr>
              <a:tr h="370840">
                <a:tc>
                  <a:txBody>
                    <a:bodyPr/>
                    <a:lstStyle/>
                    <a:p>
                      <a:pPr algn="r" fontAlgn="b"/>
                      <a:r>
                        <a:rPr lang="en-US" sz="1800" b="0" i="0" u="none" strike="noStrike" dirty="0">
                          <a:solidFill>
                            <a:srgbClr val="595555"/>
                          </a:solidFill>
                          <a:effectLst/>
                          <a:latin typeface="+mn-lt"/>
                        </a:rPr>
                        <a:t>% Est. Annual Change</a:t>
                      </a:r>
                    </a:p>
                  </a:txBody>
                  <a:tcPr marL="9525" marR="9525" marT="9525" marB="0" anchor="b"/>
                </a:tc>
                <a:tc>
                  <a:txBody>
                    <a:bodyPr/>
                    <a:lstStyle/>
                    <a:p>
                      <a:pPr algn="ctr" fontAlgn="b"/>
                      <a:r>
                        <a:rPr lang="en-US" sz="1800" b="0" i="0" u="none" strike="noStrike">
                          <a:solidFill>
                            <a:srgbClr val="595555"/>
                          </a:solidFill>
                          <a:effectLst/>
                          <a:latin typeface="+mn-lt"/>
                        </a:rPr>
                        <a:t>-1.65%</a:t>
                      </a:r>
                    </a:p>
                  </a:txBody>
                  <a:tcPr marL="9525" marR="9525" marT="9525" marB="0" anchor="b"/>
                </a:tc>
                <a:tc>
                  <a:txBody>
                    <a:bodyPr/>
                    <a:lstStyle/>
                    <a:p>
                      <a:pPr algn="ctr" fontAlgn="b"/>
                      <a:r>
                        <a:rPr lang="en-US" sz="1800" b="0" i="0" u="none" strike="noStrike" dirty="0">
                          <a:solidFill>
                            <a:srgbClr val="595555"/>
                          </a:solidFill>
                          <a:effectLst/>
                          <a:latin typeface="+mn-lt"/>
                        </a:rPr>
                        <a:t>0.12%</a:t>
                      </a:r>
                    </a:p>
                  </a:txBody>
                  <a:tcPr marL="9525" marR="9525" marT="9525" marB="0" anchor="b"/>
                </a:tc>
                <a:tc>
                  <a:txBody>
                    <a:bodyPr/>
                    <a:lstStyle/>
                    <a:p>
                      <a:pPr algn="ctr" fontAlgn="b"/>
                      <a:r>
                        <a:rPr lang="en-US" sz="1800" b="0" i="0" u="none" strike="noStrike" dirty="0">
                          <a:solidFill>
                            <a:srgbClr val="595555"/>
                          </a:solidFill>
                          <a:effectLst/>
                          <a:latin typeface="+mn-lt"/>
                        </a:rPr>
                        <a:t>-0.77%</a:t>
                      </a:r>
                    </a:p>
                  </a:txBody>
                  <a:tcPr marL="9525" marR="9525" marT="9525" marB="0" anchor="b"/>
                </a:tc>
              </a:tr>
            </a:tbl>
          </a:graphicData>
        </a:graphic>
      </p:graphicFrame>
      <p:graphicFrame>
        <p:nvGraphicFramePr>
          <p:cNvPr id="1033" name="Table 1032"/>
          <p:cNvGraphicFramePr>
            <a:graphicFrameLocks noGrp="1"/>
          </p:cNvGraphicFramePr>
          <p:nvPr>
            <p:extLst>
              <p:ext uri="{D42A27DB-BD31-4B8C-83A1-F6EECF244321}">
                <p14:modId xmlns:p14="http://schemas.microsoft.com/office/powerpoint/2010/main" val="851704013"/>
              </p:ext>
            </p:extLst>
          </p:nvPr>
        </p:nvGraphicFramePr>
        <p:xfrm>
          <a:off x="12559988" y="22454956"/>
          <a:ext cx="2621186" cy="1683439"/>
        </p:xfrm>
        <a:graphic>
          <a:graphicData uri="http://schemas.openxmlformats.org/drawingml/2006/table">
            <a:tbl>
              <a:tblPr firstRow="1" bandRow="1">
                <a:tableStyleId>{5C22544A-7EE6-4342-B048-85BDC9FD1C3A}</a:tableStyleId>
              </a:tblPr>
              <a:tblGrid>
                <a:gridCol w="731901"/>
                <a:gridCol w="1889285"/>
              </a:tblGrid>
              <a:tr h="554382">
                <a:tc>
                  <a:txBody>
                    <a:bodyPr/>
                    <a:lstStyle/>
                    <a:p>
                      <a:pPr algn="r"/>
                      <a:r>
                        <a:rPr lang="en-US" sz="1800" dirty="0" smtClean="0"/>
                        <a:t>Year</a:t>
                      </a:r>
                      <a:endParaRPr lang="en-US" sz="1800" dirty="0"/>
                    </a:p>
                  </a:txBody>
                  <a:tcPr>
                    <a:solidFill>
                      <a:srgbClr val="2F8AB4"/>
                    </a:solidFill>
                  </a:tcPr>
                </a:tc>
                <a:tc>
                  <a:txBody>
                    <a:bodyPr/>
                    <a:lstStyle/>
                    <a:p>
                      <a:pPr marL="0" marR="0" indent="0" algn="ctr" defTabSz="2743200" rtl="0" eaLnBrk="1" fontAlgn="auto" latinLnBrk="0" hangingPunct="1">
                        <a:lnSpc>
                          <a:spcPct val="100000"/>
                        </a:lnSpc>
                        <a:spcBef>
                          <a:spcPts val="0"/>
                        </a:spcBef>
                        <a:spcAft>
                          <a:spcPts val="0"/>
                        </a:spcAft>
                        <a:buClrTx/>
                        <a:buSzTx/>
                        <a:buFontTx/>
                        <a:buNone/>
                        <a:tabLst/>
                        <a:defRPr/>
                      </a:pPr>
                      <a:r>
                        <a:rPr lang="en-US" sz="1800" dirty="0" smtClean="0"/>
                        <a:t>Total Forested Area</a:t>
                      </a:r>
                      <a:endParaRPr lang="en-US" sz="1800" dirty="0"/>
                    </a:p>
                  </a:txBody>
                  <a:tcPr>
                    <a:solidFill>
                      <a:srgbClr val="2F8AB4"/>
                    </a:solidFill>
                  </a:tcPr>
                </a:tc>
              </a:tr>
              <a:tr h="383268">
                <a:tc>
                  <a:txBody>
                    <a:bodyPr/>
                    <a:lstStyle/>
                    <a:p>
                      <a:pPr algn="r" fontAlgn="b"/>
                      <a:r>
                        <a:rPr lang="en-US" sz="1800" b="0" i="0" u="none" strike="noStrike" dirty="0">
                          <a:solidFill>
                            <a:srgbClr val="595555"/>
                          </a:solidFill>
                          <a:effectLst/>
                          <a:latin typeface="+mn-lt"/>
                        </a:rPr>
                        <a:t>1995</a:t>
                      </a:r>
                    </a:p>
                  </a:txBody>
                  <a:tcPr marL="9525" marR="9525" marT="9525" marB="0" anchor="b"/>
                </a:tc>
                <a:tc>
                  <a:txBody>
                    <a:bodyPr/>
                    <a:lstStyle/>
                    <a:p>
                      <a:pPr algn="ctr" fontAlgn="b"/>
                      <a:r>
                        <a:rPr lang="en-US" sz="1800" b="0" i="0" u="none" strike="noStrike" dirty="0" smtClean="0">
                          <a:solidFill>
                            <a:srgbClr val="595555"/>
                          </a:solidFill>
                          <a:effectLst/>
                          <a:latin typeface="+mn-lt"/>
                        </a:rPr>
                        <a:t>2178485100 </a:t>
                      </a:r>
                      <a:r>
                        <a:rPr lang="en-US" sz="1800" dirty="0" smtClean="0">
                          <a:solidFill>
                            <a:srgbClr val="595555"/>
                          </a:solidFill>
                        </a:rPr>
                        <a:t>m</a:t>
                      </a:r>
                      <a:r>
                        <a:rPr lang="en-US" sz="1600" baseline="30000" dirty="0" smtClean="0">
                          <a:solidFill>
                            <a:srgbClr val="595555"/>
                          </a:solidFill>
                        </a:rPr>
                        <a:t>2</a:t>
                      </a:r>
                      <a:endParaRPr lang="en-US" sz="1800" b="0" i="0" u="none" strike="noStrike" dirty="0">
                        <a:solidFill>
                          <a:srgbClr val="595555"/>
                        </a:solidFill>
                        <a:effectLst/>
                        <a:latin typeface="+mn-lt"/>
                      </a:endParaRPr>
                    </a:p>
                  </a:txBody>
                  <a:tcPr marL="9525" marR="9525" marT="9525" marB="0" anchor="b"/>
                </a:tc>
              </a:tr>
              <a:tr h="349353">
                <a:tc>
                  <a:txBody>
                    <a:bodyPr/>
                    <a:lstStyle/>
                    <a:p>
                      <a:pPr algn="r" fontAlgn="b"/>
                      <a:r>
                        <a:rPr lang="en-US" sz="1800" b="0" i="0" u="none" strike="noStrike" dirty="0">
                          <a:solidFill>
                            <a:srgbClr val="595555"/>
                          </a:solidFill>
                          <a:effectLst/>
                          <a:latin typeface="+mn-lt"/>
                        </a:rPr>
                        <a:t>2005</a:t>
                      </a:r>
                    </a:p>
                  </a:txBody>
                  <a:tcPr marL="9525" marR="9525" marT="9525" marB="0" anchor="b"/>
                </a:tc>
                <a:tc>
                  <a:txBody>
                    <a:bodyPr/>
                    <a:lstStyle/>
                    <a:p>
                      <a:pPr algn="ctr" fontAlgn="b"/>
                      <a:r>
                        <a:rPr lang="en-US" sz="1800" b="0" i="0" u="none" strike="noStrike" dirty="0" smtClean="0">
                          <a:solidFill>
                            <a:srgbClr val="595555"/>
                          </a:solidFill>
                          <a:effectLst/>
                          <a:latin typeface="+mn-lt"/>
                        </a:rPr>
                        <a:t>1819418400 </a:t>
                      </a:r>
                      <a:r>
                        <a:rPr lang="en-US" sz="1800" dirty="0" smtClean="0">
                          <a:solidFill>
                            <a:srgbClr val="595555"/>
                          </a:solidFill>
                        </a:rPr>
                        <a:t>m</a:t>
                      </a:r>
                      <a:r>
                        <a:rPr lang="en-US" sz="1600" baseline="30000" dirty="0" smtClean="0">
                          <a:solidFill>
                            <a:srgbClr val="595555"/>
                          </a:solidFill>
                        </a:rPr>
                        <a:t>2</a:t>
                      </a:r>
                      <a:endParaRPr lang="en-US" sz="1800" b="0" i="0" u="none" strike="noStrike" dirty="0">
                        <a:solidFill>
                          <a:srgbClr val="595555"/>
                        </a:solidFill>
                        <a:effectLst/>
                        <a:latin typeface="+mn-lt"/>
                      </a:endParaRPr>
                    </a:p>
                  </a:txBody>
                  <a:tcPr marL="9525" marR="9525" marT="9525" marB="0" anchor="b"/>
                </a:tc>
              </a:tr>
              <a:tr h="310738">
                <a:tc>
                  <a:txBody>
                    <a:bodyPr/>
                    <a:lstStyle/>
                    <a:p>
                      <a:pPr algn="r" fontAlgn="b"/>
                      <a:r>
                        <a:rPr lang="en-US" sz="1800" b="0" i="0" u="none" strike="noStrike" dirty="0">
                          <a:solidFill>
                            <a:srgbClr val="595555"/>
                          </a:solidFill>
                          <a:effectLst/>
                          <a:latin typeface="+mn-lt"/>
                        </a:rPr>
                        <a:t>2015</a:t>
                      </a:r>
                    </a:p>
                  </a:txBody>
                  <a:tcPr marL="9525" marR="9525" marT="9525" marB="0" anchor="b"/>
                </a:tc>
                <a:tc>
                  <a:txBody>
                    <a:bodyPr/>
                    <a:lstStyle/>
                    <a:p>
                      <a:pPr algn="ctr" fontAlgn="b"/>
                      <a:r>
                        <a:rPr lang="en-US" sz="1800" b="0" i="0" u="none" strike="noStrike" dirty="0" smtClean="0">
                          <a:solidFill>
                            <a:srgbClr val="595555"/>
                          </a:solidFill>
                          <a:effectLst/>
                          <a:latin typeface="+mn-lt"/>
                        </a:rPr>
                        <a:t>1842038100 </a:t>
                      </a:r>
                      <a:r>
                        <a:rPr lang="en-US" sz="1800" dirty="0" smtClean="0">
                          <a:solidFill>
                            <a:srgbClr val="595555"/>
                          </a:solidFill>
                        </a:rPr>
                        <a:t>m</a:t>
                      </a:r>
                      <a:r>
                        <a:rPr lang="en-US" sz="1600" baseline="30000" dirty="0" smtClean="0">
                          <a:solidFill>
                            <a:srgbClr val="595555"/>
                          </a:solidFill>
                        </a:rPr>
                        <a:t>2</a:t>
                      </a:r>
                      <a:endParaRPr lang="en-US" sz="1800" b="0" i="0" u="none" strike="noStrike" dirty="0">
                        <a:solidFill>
                          <a:srgbClr val="595555"/>
                        </a:solidFill>
                        <a:effectLst/>
                        <a:latin typeface="+mn-lt"/>
                      </a:endParaRPr>
                    </a:p>
                  </a:txBody>
                  <a:tcPr marL="9525" marR="9525" marT="9525" marB="0" anchor="b"/>
                </a:tc>
              </a:tr>
            </a:tbl>
          </a:graphicData>
        </a:graphic>
      </p:graphicFrame>
      <p:pic>
        <p:nvPicPr>
          <p:cNvPr id="27" name="Picture 2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6265425" y="21982638"/>
            <a:ext cx="1582579" cy="690606"/>
          </a:xfrm>
          <a:prstGeom prst="rect">
            <a:avLst/>
          </a:prstGeom>
        </p:spPr>
      </p:pic>
      <p:sp>
        <p:nvSpPr>
          <p:cNvPr id="233" name="Rounded Rectangle 157"/>
          <p:cNvSpPr/>
          <p:nvPr/>
        </p:nvSpPr>
        <p:spPr>
          <a:xfrm>
            <a:off x="18970337" y="28875094"/>
            <a:ext cx="4965520" cy="2426042"/>
          </a:xfrm>
          <a:prstGeom prst="roundRect">
            <a:avLst>
              <a:gd name="adj" fmla="val 5098"/>
            </a:avLst>
          </a:prstGeom>
          <a:solidFill>
            <a:srgbClr val="246038">
              <a:alpha val="20000"/>
            </a:srgbClr>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Century Gothic" panose="020B0502020202020204" pitchFamily="34" charset="0"/>
            </a:endParaRPr>
          </a:p>
        </p:txBody>
      </p:sp>
      <p:sp>
        <p:nvSpPr>
          <p:cNvPr id="234" name="Rectangle 3"/>
          <p:cNvSpPr/>
          <p:nvPr/>
        </p:nvSpPr>
        <p:spPr>
          <a:xfrm>
            <a:off x="19158511" y="29790459"/>
            <a:ext cx="4622758" cy="1335988"/>
          </a:xfrm>
          <a:prstGeom prst="rect">
            <a:avLst/>
          </a:prstGeom>
          <a:solidFill>
            <a:schemeClr val="bg1"/>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lIns="91440" tIns="137160" rIns="0" rtlCol="0" anchor="ctr"/>
          <a:lstStyle/>
          <a:p>
            <a:pPr marL="231775" indent="-231775">
              <a:buFont typeface="Webdings" panose="05030102010509060703" pitchFamily="18" charset="2"/>
              <a:buChar char="4"/>
            </a:pPr>
            <a:endParaRPr lang="en-US" sz="1400" b="1" dirty="0">
              <a:solidFill>
                <a:srgbClr val="595555"/>
              </a:solidFill>
              <a:latin typeface="Century Gothic" panose="020B0502020202020204" pitchFamily="34" charset="0"/>
            </a:endParaRPr>
          </a:p>
          <a:p>
            <a:pPr marL="231775" indent="-231775">
              <a:buFont typeface="Webdings" panose="05030102010509060703" pitchFamily="18" charset="2"/>
              <a:buChar char="4"/>
            </a:pPr>
            <a:r>
              <a:rPr lang="en-US" sz="1400" dirty="0">
                <a:solidFill>
                  <a:srgbClr val="595555"/>
                </a:solidFill>
                <a:latin typeface="Century Gothic" panose="020B0502020202020204" pitchFamily="34" charset="0"/>
              </a:rPr>
              <a:t>Next Steps: </a:t>
            </a:r>
            <a:r>
              <a:rPr lang="en-US" sz="1400" dirty="0" smtClean="0">
                <a:solidFill>
                  <a:srgbClr val="595555"/>
                </a:solidFill>
                <a:latin typeface="Century Gothic" panose="020B0502020202020204" pitchFamily="34" charset="0"/>
              </a:rPr>
              <a:t>An accuracy assessment of this methodology needs to be conducted.</a:t>
            </a:r>
            <a:endParaRPr lang="en-US" sz="1400" dirty="0">
              <a:solidFill>
                <a:srgbClr val="595555"/>
              </a:solidFill>
              <a:latin typeface="Century Gothic" panose="020B0502020202020204" pitchFamily="34" charset="0"/>
            </a:endParaRPr>
          </a:p>
          <a:p>
            <a:pPr marL="231775" indent="-231775">
              <a:buFont typeface="Webdings" panose="05030102010509060703" pitchFamily="18" charset="2"/>
              <a:buChar char="4"/>
            </a:pPr>
            <a:r>
              <a:rPr lang="en-US" sz="1400" dirty="0" smtClean="0">
                <a:solidFill>
                  <a:srgbClr val="595555"/>
                </a:solidFill>
                <a:latin typeface="Century Gothic" panose="020B0502020202020204" pitchFamily="34" charset="0"/>
              </a:rPr>
              <a:t>Land </a:t>
            </a:r>
            <a:r>
              <a:rPr lang="en-US" sz="1400" dirty="0">
                <a:solidFill>
                  <a:srgbClr val="595555"/>
                </a:solidFill>
                <a:latin typeface="Century Gothic" panose="020B0502020202020204" pitchFamily="34" charset="0"/>
              </a:rPr>
              <a:t>cover classification and analysis may be a useful tool for country reporting in FAO’s Global Forest Resources Assessment. </a:t>
            </a:r>
          </a:p>
          <a:p>
            <a:endParaRPr lang="en-US" sz="1400" b="1" dirty="0">
              <a:solidFill>
                <a:srgbClr val="595555"/>
              </a:solidFill>
              <a:latin typeface="Century Gothic" panose="020B0502020202020204" pitchFamily="34" charset="0"/>
            </a:endParaRPr>
          </a:p>
        </p:txBody>
      </p:sp>
      <p:sp>
        <p:nvSpPr>
          <p:cNvPr id="235" name="Rectangle 23"/>
          <p:cNvSpPr/>
          <p:nvPr/>
        </p:nvSpPr>
        <p:spPr>
          <a:xfrm>
            <a:off x="20381754" y="29012683"/>
            <a:ext cx="2176272" cy="630928"/>
          </a:xfrm>
          <a:prstGeom prst="rect">
            <a:avLst/>
          </a:prstGeom>
          <a:solidFill>
            <a:schemeClr val="bg1"/>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rgbClr val="595555"/>
                </a:solidFill>
                <a:latin typeface="Century Gothic" panose="020B0502020202020204" pitchFamily="34" charset="0"/>
              </a:rPr>
              <a:t>Considerations</a:t>
            </a:r>
            <a:endParaRPr lang="en-US" sz="1600" b="1" dirty="0">
              <a:solidFill>
                <a:srgbClr val="595555"/>
              </a:solidFill>
              <a:latin typeface="Century Gothic" panose="020B0502020202020204" pitchFamily="34" charset="0"/>
            </a:endParaRPr>
          </a:p>
        </p:txBody>
      </p:sp>
      <p:sp>
        <p:nvSpPr>
          <p:cNvPr id="236" name="Rounded Rectangle 157"/>
          <p:cNvSpPr/>
          <p:nvPr/>
        </p:nvSpPr>
        <p:spPr>
          <a:xfrm>
            <a:off x="19275526" y="22943943"/>
            <a:ext cx="4652365" cy="3047127"/>
          </a:xfrm>
          <a:prstGeom prst="roundRect">
            <a:avLst>
              <a:gd name="adj" fmla="val 5098"/>
            </a:avLst>
          </a:prstGeom>
          <a:solidFill>
            <a:srgbClr val="246038">
              <a:alpha val="20000"/>
            </a:srgbClr>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Century Gothic" panose="020B0502020202020204" pitchFamily="34" charset="0"/>
            </a:endParaRPr>
          </a:p>
        </p:txBody>
      </p:sp>
      <p:sp>
        <p:nvSpPr>
          <p:cNvPr id="237" name="Rectangle 3"/>
          <p:cNvSpPr/>
          <p:nvPr/>
        </p:nvSpPr>
        <p:spPr>
          <a:xfrm>
            <a:off x="19406514" y="23724906"/>
            <a:ext cx="4377428" cy="2170548"/>
          </a:xfrm>
          <a:prstGeom prst="rect">
            <a:avLst/>
          </a:prstGeom>
          <a:solidFill>
            <a:schemeClr val="bg1"/>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rtlCol="0" anchor="ctr"/>
          <a:lstStyle/>
          <a:p>
            <a:pPr marL="231775" indent="-231775">
              <a:buFont typeface="Webdings" panose="05030102010509060703" pitchFamily="18" charset="2"/>
              <a:buChar char="4"/>
            </a:pPr>
            <a:endParaRPr lang="en-US" sz="1400" b="1" dirty="0">
              <a:solidFill>
                <a:srgbClr val="595555"/>
              </a:solidFill>
              <a:latin typeface="Century Gothic" panose="020B0502020202020204" pitchFamily="34" charset="0"/>
            </a:endParaRPr>
          </a:p>
          <a:p>
            <a:pPr marL="231775" indent="-231775">
              <a:buFont typeface="Webdings" panose="05030102010509060703" pitchFamily="18" charset="2"/>
              <a:buChar char="4"/>
            </a:pPr>
            <a:r>
              <a:rPr lang="en-US" sz="1400" dirty="0" smtClean="0">
                <a:solidFill>
                  <a:srgbClr val="595555"/>
                </a:solidFill>
                <a:latin typeface="Century Gothic" panose="020B0502020202020204" pitchFamily="34" charset="0"/>
              </a:rPr>
              <a:t>Next Steps: The Everglades Eco Team had an 85% accuracy assessment of their classification; how that translates for the SDG indicator needs to be addressed. </a:t>
            </a:r>
          </a:p>
          <a:p>
            <a:pPr marL="231775" indent="-231775">
              <a:buFont typeface="Webdings" panose="05030102010509060703" pitchFamily="18" charset="2"/>
              <a:buChar char="4"/>
            </a:pPr>
            <a:r>
              <a:rPr lang="en-US" sz="1400" dirty="0" smtClean="0">
                <a:solidFill>
                  <a:srgbClr val="595555"/>
                </a:solidFill>
                <a:latin typeface="Century Gothic" panose="020B0502020202020204" pitchFamily="34" charset="0"/>
              </a:rPr>
              <a:t>The dynamic environment of the park illustrates the significance of the time period selected.</a:t>
            </a:r>
          </a:p>
          <a:p>
            <a:pPr marL="231775" indent="-231775">
              <a:buFont typeface="Webdings" panose="05030102010509060703" pitchFamily="18" charset="2"/>
              <a:buChar char="4"/>
            </a:pPr>
            <a:r>
              <a:rPr lang="en-US" sz="1400" dirty="0" smtClean="0">
                <a:solidFill>
                  <a:srgbClr val="595555"/>
                </a:solidFill>
                <a:latin typeface="Century Gothic" panose="020B0502020202020204" pitchFamily="34" charset="0"/>
              </a:rPr>
              <a:t>Land cover classification and analysis may be a useful tool for country reporting in FAO’s Global Forest Resources Assessment. </a:t>
            </a:r>
          </a:p>
          <a:p>
            <a:endParaRPr lang="en-US" sz="1400" b="1" dirty="0">
              <a:solidFill>
                <a:srgbClr val="595555"/>
              </a:solidFill>
              <a:latin typeface="Century Gothic" panose="020B0502020202020204" pitchFamily="34" charset="0"/>
            </a:endParaRPr>
          </a:p>
        </p:txBody>
      </p:sp>
      <p:sp>
        <p:nvSpPr>
          <p:cNvPr id="238" name="Rectangle 23"/>
          <p:cNvSpPr/>
          <p:nvPr/>
        </p:nvSpPr>
        <p:spPr>
          <a:xfrm>
            <a:off x="20568934" y="23055996"/>
            <a:ext cx="2176272" cy="556857"/>
          </a:xfrm>
          <a:prstGeom prst="rect">
            <a:avLst/>
          </a:prstGeom>
          <a:solidFill>
            <a:schemeClr val="bg1"/>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rgbClr val="595555"/>
                </a:solidFill>
                <a:latin typeface="Century Gothic" panose="020B0502020202020204" pitchFamily="34" charset="0"/>
              </a:rPr>
              <a:t>Considerations</a:t>
            </a:r>
            <a:endParaRPr lang="en-US" sz="1600" b="1" dirty="0">
              <a:solidFill>
                <a:srgbClr val="595555"/>
              </a:solidFill>
              <a:latin typeface="Century Gothic" panose="020B0502020202020204" pitchFamily="34" charset="0"/>
            </a:endParaRPr>
          </a:p>
        </p:txBody>
      </p:sp>
      <p:graphicFrame>
        <p:nvGraphicFramePr>
          <p:cNvPr id="1053" name="Table 1052"/>
          <p:cNvGraphicFramePr>
            <a:graphicFrameLocks noGrp="1"/>
          </p:cNvGraphicFramePr>
          <p:nvPr>
            <p:extLst>
              <p:ext uri="{D42A27DB-BD31-4B8C-83A1-F6EECF244321}">
                <p14:modId xmlns:p14="http://schemas.microsoft.com/office/powerpoint/2010/main" val="1113962521"/>
              </p:ext>
            </p:extLst>
          </p:nvPr>
        </p:nvGraphicFramePr>
        <p:xfrm>
          <a:off x="11981440" y="11623672"/>
          <a:ext cx="1926451" cy="3627120"/>
        </p:xfrm>
        <a:graphic>
          <a:graphicData uri="http://schemas.openxmlformats.org/drawingml/2006/table">
            <a:tbl>
              <a:tblPr firstRow="1" bandRow="1">
                <a:tableStyleId>{5C22544A-7EE6-4342-B048-85BDC9FD1C3A}</a:tableStyleId>
              </a:tblPr>
              <a:tblGrid>
                <a:gridCol w="857106"/>
                <a:gridCol w="1069345"/>
              </a:tblGrid>
              <a:tr h="254321">
                <a:tc>
                  <a:txBody>
                    <a:bodyPr/>
                    <a:lstStyle/>
                    <a:p>
                      <a:r>
                        <a:rPr lang="en-US" sz="1100" dirty="0" smtClean="0"/>
                        <a:t>By Month</a:t>
                      </a:r>
                      <a:endParaRPr lang="en-US" sz="1100" dirty="0"/>
                    </a:p>
                  </a:txBody>
                  <a:tcPr/>
                </a:tc>
                <a:tc>
                  <a:txBody>
                    <a:bodyPr/>
                    <a:lstStyle/>
                    <a:p>
                      <a:r>
                        <a:rPr lang="en-US" sz="1100" dirty="0" err="1" smtClean="0"/>
                        <a:t>Avg</a:t>
                      </a:r>
                      <a:r>
                        <a:rPr lang="en-US" sz="1100" dirty="0" smtClean="0"/>
                        <a:t> Max AOD</a:t>
                      </a:r>
                      <a:endParaRPr lang="en-US" sz="1100" dirty="0"/>
                    </a:p>
                  </a:txBody>
                  <a:tcPr/>
                </a:tc>
              </a:tr>
              <a:tr h="252718">
                <a:tc>
                  <a:txBody>
                    <a:bodyPr/>
                    <a:lstStyle/>
                    <a:p>
                      <a:r>
                        <a:rPr lang="en-US" sz="1100" dirty="0" smtClean="0">
                          <a:solidFill>
                            <a:srgbClr val="595555"/>
                          </a:solidFill>
                        </a:rPr>
                        <a:t>Jan</a:t>
                      </a:r>
                    </a:p>
                  </a:txBody>
                  <a:tcPr/>
                </a:tc>
                <a:tc>
                  <a:txBody>
                    <a:bodyPr/>
                    <a:lstStyle/>
                    <a:p>
                      <a:r>
                        <a:rPr lang="en-US" sz="1100" dirty="0" smtClean="0">
                          <a:solidFill>
                            <a:srgbClr val="595555"/>
                          </a:solidFill>
                        </a:rPr>
                        <a:t>339.6666667</a:t>
                      </a:r>
                      <a:endParaRPr lang="en-US" sz="1100" dirty="0">
                        <a:solidFill>
                          <a:srgbClr val="595555"/>
                        </a:solidFill>
                      </a:endParaRPr>
                    </a:p>
                  </a:txBody>
                  <a:tcPr/>
                </a:tc>
              </a:tr>
              <a:tr h="252718">
                <a:tc>
                  <a:txBody>
                    <a:bodyPr/>
                    <a:lstStyle/>
                    <a:p>
                      <a:r>
                        <a:rPr lang="en-US" sz="1100" dirty="0" smtClean="0">
                          <a:solidFill>
                            <a:srgbClr val="595555"/>
                          </a:solidFill>
                        </a:rPr>
                        <a:t>Feb</a:t>
                      </a:r>
                      <a:endParaRPr lang="en-US" sz="1100" dirty="0">
                        <a:solidFill>
                          <a:srgbClr val="595555"/>
                        </a:solidFill>
                      </a:endParaRPr>
                    </a:p>
                  </a:txBody>
                  <a:tcPr/>
                </a:tc>
                <a:tc>
                  <a:txBody>
                    <a:bodyPr/>
                    <a:lstStyle/>
                    <a:p>
                      <a:r>
                        <a:rPr lang="en-US" sz="1100" dirty="0" smtClean="0">
                          <a:solidFill>
                            <a:srgbClr val="595555"/>
                          </a:solidFill>
                        </a:rPr>
                        <a:t>382.3846154</a:t>
                      </a:r>
                      <a:endParaRPr lang="en-US" sz="1100" dirty="0">
                        <a:solidFill>
                          <a:srgbClr val="595555"/>
                        </a:solidFill>
                      </a:endParaRPr>
                    </a:p>
                  </a:txBody>
                  <a:tcPr/>
                </a:tc>
              </a:tr>
              <a:tr h="252718">
                <a:tc>
                  <a:txBody>
                    <a:bodyPr/>
                    <a:lstStyle/>
                    <a:p>
                      <a:r>
                        <a:rPr lang="en-US" sz="1100" dirty="0" smtClean="0">
                          <a:solidFill>
                            <a:srgbClr val="595555"/>
                          </a:solidFill>
                        </a:rPr>
                        <a:t>Mar</a:t>
                      </a:r>
                      <a:endParaRPr lang="en-US" sz="1100" dirty="0">
                        <a:solidFill>
                          <a:srgbClr val="595555"/>
                        </a:solidFill>
                      </a:endParaRPr>
                    </a:p>
                  </a:txBody>
                  <a:tcPr/>
                </a:tc>
                <a:tc>
                  <a:txBody>
                    <a:bodyPr/>
                    <a:lstStyle/>
                    <a:p>
                      <a:r>
                        <a:rPr lang="en-US" sz="1100" dirty="0" smtClean="0">
                          <a:solidFill>
                            <a:srgbClr val="595555"/>
                          </a:solidFill>
                        </a:rPr>
                        <a:t>297.037037</a:t>
                      </a:r>
                      <a:endParaRPr lang="en-US" sz="1100" dirty="0">
                        <a:solidFill>
                          <a:srgbClr val="595555"/>
                        </a:solidFill>
                      </a:endParaRPr>
                    </a:p>
                  </a:txBody>
                  <a:tcPr/>
                </a:tc>
              </a:tr>
              <a:tr h="252718">
                <a:tc>
                  <a:txBody>
                    <a:bodyPr/>
                    <a:lstStyle/>
                    <a:p>
                      <a:r>
                        <a:rPr lang="en-US" sz="1100" dirty="0" smtClean="0">
                          <a:solidFill>
                            <a:srgbClr val="595555"/>
                          </a:solidFill>
                        </a:rPr>
                        <a:t>April</a:t>
                      </a:r>
                      <a:endParaRPr lang="en-US" sz="1100" dirty="0">
                        <a:solidFill>
                          <a:srgbClr val="595555"/>
                        </a:solidFill>
                      </a:endParaRPr>
                    </a:p>
                  </a:txBody>
                  <a:tcPr/>
                </a:tc>
                <a:tc>
                  <a:txBody>
                    <a:bodyPr/>
                    <a:lstStyle/>
                    <a:p>
                      <a:pPr marL="0" marR="0" indent="0" algn="l" defTabSz="2743200" rtl="0" eaLnBrk="1" fontAlgn="auto" latinLnBrk="0" hangingPunct="1">
                        <a:lnSpc>
                          <a:spcPct val="100000"/>
                        </a:lnSpc>
                        <a:spcBef>
                          <a:spcPts val="0"/>
                        </a:spcBef>
                        <a:spcAft>
                          <a:spcPts val="0"/>
                        </a:spcAft>
                        <a:buClrTx/>
                        <a:buSzTx/>
                        <a:buFontTx/>
                        <a:buNone/>
                        <a:tabLst/>
                        <a:defRPr/>
                      </a:pPr>
                      <a:r>
                        <a:rPr lang="en-US" sz="1100" dirty="0" smtClean="0">
                          <a:solidFill>
                            <a:srgbClr val="595555"/>
                          </a:solidFill>
                        </a:rPr>
                        <a:t>395.5454545</a:t>
                      </a:r>
                    </a:p>
                  </a:txBody>
                  <a:tcPr/>
                </a:tc>
              </a:tr>
              <a:tr h="252718">
                <a:tc>
                  <a:txBody>
                    <a:bodyPr/>
                    <a:lstStyle/>
                    <a:p>
                      <a:r>
                        <a:rPr lang="en-US" sz="1100" dirty="0" smtClean="0">
                          <a:solidFill>
                            <a:srgbClr val="595555"/>
                          </a:solidFill>
                        </a:rPr>
                        <a:t>May</a:t>
                      </a:r>
                      <a:endParaRPr lang="en-US" sz="1100" dirty="0">
                        <a:solidFill>
                          <a:srgbClr val="595555"/>
                        </a:solidFill>
                      </a:endParaRPr>
                    </a:p>
                  </a:txBody>
                  <a:tcPr/>
                </a:tc>
                <a:tc>
                  <a:txBody>
                    <a:bodyPr/>
                    <a:lstStyle/>
                    <a:p>
                      <a:r>
                        <a:rPr lang="en-US" sz="1100" dirty="0" smtClean="0">
                          <a:solidFill>
                            <a:srgbClr val="595555"/>
                          </a:solidFill>
                        </a:rPr>
                        <a:t>493.6451613</a:t>
                      </a:r>
                      <a:endParaRPr lang="en-US" sz="1100" dirty="0">
                        <a:solidFill>
                          <a:srgbClr val="595555"/>
                        </a:solidFill>
                      </a:endParaRPr>
                    </a:p>
                  </a:txBody>
                  <a:tcPr/>
                </a:tc>
              </a:tr>
              <a:tr h="252718">
                <a:tc>
                  <a:txBody>
                    <a:bodyPr/>
                    <a:lstStyle/>
                    <a:p>
                      <a:r>
                        <a:rPr lang="en-US" sz="1100" dirty="0" smtClean="0">
                          <a:solidFill>
                            <a:srgbClr val="595555"/>
                          </a:solidFill>
                        </a:rPr>
                        <a:t>June</a:t>
                      </a:r>
                      <a:endParaRPr lang="en-US" sz="1100" dirty="0">
                        <a:solidFill>
                          <a:srgbClr val="595555"/>
                        </a:solidFill>
                      </a:endParaRPr>
                    </a:p>
                  </a:txBody>
                  <a:tcPr/>
                </a:tc>
                <a:tc>
                  <a:txBody>
                    <a:bodyPr/>
                    <a:lstStyle/>
                    <a:p>
                      <a:r>
                        <a:rPr lang="en-US" sz="1100" dirty="0" smtClean="0">
                          <a:solidFill>
                            <a:srgbClr val="595555"/>
                          </a:solidFill>
                        </a:rPr>
                        <a:t>649.516129</a:t>
                      </a:r>
                      <a:endParaRPr lang="en-US" sz="1100" dirty="0">
                        <a:solidFill>
                          <a:srgbClr val="595555"/>
                        </a:solidFill>
                      </a:endParaRPr>
                    </a:p>
                  </a:txBody>
                  <a:tcPr/>
                </a:tc>
              </a:tr>
              <a:tr h="252718">
                <a:tc>
                  <a:txBody>
                    <a:bodyPr/>
                    <a:lstStyle/>
                    <a:p>
                      <a:r>
                        <a:rPr lang="en-US" sz="1100" dirty="0" smtClean="0">
                          <a:solidFill>
                            <a:srgbClr val="595555"/>
                          </a:solidFill>
                        </a:rPr>
                        <a:t>July</a:t>
                      </a:r>
                      <a:endParaRPr lang="en-US" sz="1100" dirty="0">
                        <a:solidFill>
                          <a:srgbClr val="595555"/>
                        </a:solidFill>
                      </a:endParaRPr>
                    </a:p>
                  </a:txBody>
                  <a:tcPr/>
                </a:tc>
                <a:tc>
                  <a:txBody>
                    <a:bodyPr/>
                    <a:lstStyle/>
                    <a:p>
                      <a:r>
                        <a:rPr lang="en-US" sz="1100" dirty="0" smtClean="0">
                          <a:solidFill>
                            <a:srgbClr val="595555"/>
                          </a:solidFill>
                        </a:rPr>
                        <a:t>764.0689655</a:t>
                      </a:r>
                      <a:endParaRPr lang="en-US" sz="1100" dirty="0">
                        <a:solidFill>
                          <a:srgbClr val="595555"/>
                        </a:solidFill>
                      </a:endParaRPr>
                    </a:p>
                  </a:txBody>
                  <a:tcPr/>
                </a:tc>
              </a:tr>
              <a:tr h="252718">
                <a:tc>
                  <a:txBody>
                    <a:bodyPr/>
                    <a:lstStyle/>
                    <a:p>
                      <a:r>
                        <a:rPr lang="en-US" sz="1100" dirty="0" smtClean="0">
                          <a:solidFill>
                            <a:srgbClr val="595555"/>
                          </a:solidFill>
                        </a:rPr>
                        <a:t>Aug</a:t>
                      </a:r>
                      <a:endParaRPr lang="en-US" sz="1100" dirty="0">
                        <a:solidFill>
                          <a:srgbClr val="595555"/>
                        </a:solidFill>
                      </a:endParaRPr>
                    </a:p>
                  </a:txBody>
                  <a:tcPr/>
                </a:tc>
                <a:tc>
                  <a:txBody>
                    <a:bodyPr/>
                    <a:lstStyle/>
                    <a:p>
                      <a:r>
                        <a:rPr lang="en-US" sz="1100" dirty="0" smtClean="0">
                          <a:solidFill>
                            <a:srgbClr val="595555"/>
                          </a:solidFill>
                        </a:rPr>
                        <a:t>910.7419355</a:t>
                      </a:r>
                      <a:endParaRPr lang="en-US" sz="1100" dirty="0">
                        <a:solidFill>
                          <a:srgbClr val="595555"/>
                        </a:solidFill>
                      </a:endParaRPr>
                    </a:p>
                  </a:txBody>
                  <a:tcPr/>
                </a:tc>
              </a:tr>
              <a:tr h="252718">
                <a:tc>
                  <a:txBody>
                    <a:bodyPr/>
                    <a:lstStyle/>
                    <a:p>
                      <a:r>
                        <a:rPr lang="en-US" sz="1100" dirty="0" smtClean="0">
                          <a:solidFill>
                            <a:srgbClr val="595555"/>
                          </a:solidFill>
                        </a:rPr>
                        <a:t>Sept</a:t>
                      </a:r>
                      <a:endParaRPr lang="en-US" sz="1100" dirty="0">
                        <a:solidFill>
                          <a:srgbClr val="595555"/>
                        </a:solidFill>
                      </a:endParaRPr>
                    </a:p>
                  </a:txBody>
                  <a:tcPr/>
                </a:tc>
                <a:tc>
                  <a:txBody>
                    <a:bodyPr/>
                    <a:lstStyle/>
                    <a:p>
                      <a:r>
                        <a:rPr lang="en-US" sz="1100" dirty="0" smtClean="0">
                          <a:solidFill>
                            <a:srgbClr val="595555"/>
                          </a:solidFill>
                        </a:rPr>
                        <a:t>833.7857143</a:t>
                      </a:r>
                      <a:endParaRPr lang="en-US" sz="1100" dirty="0">
                        <a:solidFill>
                          <a:srgbClr val="595555"/>
                        </a:solidFill>
                      </a:endParaRPr>
                    </a:p>
                  </a:txBody>
                  <a:tcPr/>
                </a:tc>
              </a:tr>
              <a:tr h="252718">
                <a:tc>
                  <a:txBody>
                    <a:bodyPr/>
                    <a:lstStyle/>
                    <a:p>
                      <a:r>
                        <a:rPr lang="en-US" sz="1100" dirty="0" smtClean="0">
                          <a:solidFill>
                            <a:srgbClr val="595555"/>
                          </a:solidFill>
                        </a:rPr>
                        <a:t>Oct</a:t>
                      </a:r>
                      <a:endParaRPr lang="en-US" sz="1100" dirty="0">
                        <a:solidFill>
                          <a:srgbClr val="595555"/>
                        </a:solidFill>
                      </a:endParaRPr>
                    </a:p>
                  </a:txBody>
                  <a:tcPr/>
                </a:tc>
                <a:tc>
                  <a:txBody>
                    <a:bodyPr/>
                    <a:lstStyle/>
                    <a:p>
                      <a:r>
                        <a:rPr lang="en-US" sz="1100" dirty="0" smtClean="0">
                          <a:solidFill>
                            <a:srgbClr val="595555"/>
                          </a:solidFill>
                        </a:rPr>
                        <a:t>754.4516129</a:t>
                      </a:r>
                      <a:endParaRPr lang="en-US" sz="1100" dirty="0">
                        <a:solidFill>
                          <a:srgbClr val="595555"/>
                        </a:solidFill>
                      </a:endParaRPr>
                    </a:p>
                  </a:txBody>
                  <a:tcPr/>
                </a:tc>
              </a:tr>
              <a:tr h="252718">
                <a:tc>
                  <a:txBody>
                    <a:bodyPr/>
                    <a:lstStyle/>
                    <a:p>
                      <a:r>
                        <a:rPr lang="en-US" sz="1100" dirty="0" smtClean="0">
                          <a:solidFill>
                            <a:srgbClr val="595555"/>
                          </a:solidFill>
                        </a:rPr>
                        <a:t>Nov</a:t>
                      </a:r>
                      <a:endParaRPr lang="en-US" sz="1100" dirty="0">
                        <a:solidFill>
                          <a:srgbClr val="595555"/>
                        </a:solidFill>
                      </a:endParaRPr>
                    </a:p>
                  </a:txBody>
                  <a:tcPr/>
                </a:tc>
                <a:tc>
                  <a:txBody>
                    <a:bodyPr/>
                    <a:lstStyle/>
                    <a:p>
                      <a:r>
                        <a:rPr lang="en-US" sz="1100" dirty="0" smtClean="0">
                          <a:solidFill>
                            <a:srgbClr val="595555"/>
                          </a:solidFill>
                        </a:rPr>
                        <a:t>598.0333333</a:t>
                      </a:r>
                      <a:endParaRPr lang="en-US" sz="1100" dirty="0">
                        <a:solidFill>
                          <a:srgbClr val="595555"/>
                        </a:solidFill>
                      </a:endParaRPr>
                    </a:p>
                  </a:txBody>
                  <a:tcPr/>
                </a:tc>
              </a:tr>
              <a:tr h="252718">
                <a:tc>
                  <a:txBody>
                    <a:bodyPr/>
                    <a:lstStyle/>
                    <a:p>
                      <a:r>
                        <a:rPr lang="en-US" sz="1100" dirty="0" smtClean="0">
                          <a:solidFill>
                            <a:srgbClr val="595555"/>
                          </a:solidFill>
                        </a:rPr>
                        <a:t>Dec</a:t>
                      </a:r>
                      <a:endParaRPr lang="en-US" sz="1100" dirty="0">
                        <a:solidFill>
                          <a:srgbClr val="595555"/>
                        </a:solidFill>
                      </a:endParaRPr>
                    </a:p>
                  </a:txBody>
                  <a:tcPr/>
                </a:tc>
                <a:tc>
                  <a:txBody>
                    <a:bodyPr/>
                    <a:lstStyle/>
                    <a:p>
                      <a:r>
                        <a:rPr lang="en-US" sz="1100" dirty="0" smtClean="0">
                          <a:solidFill>
                            <a:srgbClr val="595555"/>
                          </a:solidFill>
                        </a:rPr>
                        <a:t>505.4137931</a:t>
                      </a:r>
                      <a:endParaRPr lang="en-US" sz="1100" dirty="0">
                        <a:solidFill>
                          <a:srgbClr val="595555"/>
                        </a:solidFill>
                      </a:endParaRPr>
                    </a:p>
                  </a:txBody>
                  <a:tcPr/>
                </a:tc>
              </a:tr>
              <a:tr h="180403">
                <a:tc>
                  <a:txBody>
                    <a:bodyPr/>
                    <a:lstStyle/>
                    <a:p>
                      <a:r>
                        <a:rPr lang="en-US" sz="1100" dirty="0" smtClean="0">
                          <a:solidFill>
                            <a:srgbClr val="595555"/>
                          </a:solidFill>
                        </a:rPr>
                        <a:t>Yearly </a:t>
                      </a:r>
                      <a:endParaRPr lang="en-US" sz="1100" dirty="0">
                        <a:solidFill>
                          <a:srgbClr val="595555"/>
                        </a:solidFill>
                      </a:endParaRPr>
                    </a:p>
                  </a:txBody>
                  <a:tcPr/>
                </a:tc>
                <a:tc>
                  <a:txBody>
                    <a:bodyPr/>
                    <a:lstStyle/>
                    <a:p>
                      <a:r>
                        <a:rPr lang="en-US" sz="1100" dirty="0" smtClean="0">
                          <a:solidFill>
                            <a:srgbClr val="595555"/>
                          </a:solidFill>
                        </a:rPr>
                        <a:t>577.0242015</a:t>
                      </a:r>
                      <a:endParaRPr lang="en-US" sz="1100" dirty="0">
                        <a:solidFill>
                          <a:srgbClr val="595555"/>
                        </a:solidFill>
                      </a:endParaRPr>
                    </a:p>
                  </a:txBody>
                  <a:tcPr/>
                </a:tc>
              </a:tr>
            </a:tbl>
          </a:graphicData>
        </a:graphic>
      </p:graphicFrame>
      <p:grpSp>
        <p:nvGrpSpPr>
          <p:cNvPr id="7" name="Group 6"/>
          <p:cNvGrpSpPr/>
          <p:nvPr/>
        </p:nvGrpSpPr>
        <p:grpSpPr>
          <a:xfrm>
            <a:off x="3285271" y="11704385"/>
            <a:ext cx="8643204" cy="3335634"/>
            <a:chOff x="3285271" y="12378149"/>
            <a:chExt cx="8643204" cy="3335634"/>
          </a:xfrm>
        </p:grpSpPr>
        <p:pic>
          <p:nvPicPr>
            <p:cNvPr id="159" name="Picture 15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285271" y="12389956"/>
              <a:ext cx="2414422" cy="2282959"/>
            </a:xfrm>
            <a:prstGeom prst="rect">
              <a:avLst/>
            </a:prstGeom>
          </p:spPr>
        </p:pic>
        <p:sp>
          <p:nvSpPr>
            <p:cNvPr id="160" name="TextBox 52"/>
            <p:cNvSpPr txBox="1"/>
            <p:nvPr/>
          </p:nvSpPr>
          <p:spPr>
            <a:xfrm>
              <a:off x="3801728" y="13531435"/>
              <a:ext cx="886472" cy="410643"/>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1400" b="1" dirty="0">
                  <a:solidFill>
                    <a:srgbClr val="595555"/>
                  </a:solidFill>
                </a:rPr>
                <a:t>Maricopa County</a:t>
              </a:r>
            </a:p>
          </p:txBody>
        </p:sp>
        <p:sp>
          <p:nvSpPr>
            <p:cNvPr id="161" name="TextBox 53"/>
            <p:cNvSpPr txBox="1"/>
            <p:nvPr/>
          </p:nvSpPr>
          <p:spPr>
            <a:xfrm>
              <a:off x="4369289" y="13824561"/>
              <a:ext cx="802977" cy="410643"/>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1400" b="1" dirty="0">
                  <a:solidFill>
                    <a:srgbClr val="595555"/>
                  </a:solidFill>
                </a:rPr>
                <a:t>Pinal County</a:t>
              </a:r>
            </a:p>
          </p:txBody>
        </p:sp>
        <p:sp>
          <p:nvSpPr>
            <p:cNvPr id="162" name="TextBox 54"/>
            <p:cNvSpPr txBox="1"/>
            <p:nvPr/>
          </p:nvSpPr>
          <p:spPr>
            <a:xfrm>
              <a:off x="3519500" y="12378149"/>
              <a:ext cx="2152238" cy="314022"/>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000" b="1" dirty="0">
                  <a:solidFill>
                    <a:schemeClr val="bg1"/>
                  </a:solidFill>
                  <a:latin typeface="+mj-lt"/>
                </a:rPr>
                <a:t>Arizona</a:t>
              </a:r>
            </a:p>
          </p:txBody>
        </p:sp>
        <p:grpSp>
          <p:nvGrpSpPr>
            <p:cNvPr id="1050" name="Group 1049"/>
            <p:cNvGrpSpPr/>
            <p:nvPr/>
          </p:nvGrpSpPr>
          <p:grpSpPr>
            <a:xfrm>
              <a:off x="6824624" y="12416063"/>
              <a:ext cx="4967492" cy="3297720"/>
              <a:chOff x="10925633" y="25994638"/>
              <a:chExt cx="4967492" cy="3297720"/>
            </a:xfrm>
          </p:grpSpPr>
          <p:pic>
            <p:nvPicPr>
              <p:cNvPr id="1043" name="Picture 1042"/>
              <p:cNvPicPr>
                <a:picLocks noChangeAspect="1"/>
              </p:cNvPicPr>
              <p:nvPr/>
            </p:nvPicPr>
            <p:blipFill rotWithShape="1">
              <a:blip r:embed="rId24" cstate="print">
                <a:extLst>
                  <a:ext uri="{28A0092B-C50C-407E-A947-70E740481C1C}">
                    <a14:useLocalDpi xmlns:a14="http://schemas.microsoft.com/office/drawing/2010/main" val="0"/>
                  </a:ext>
                </a:extLst>
              </a:blip>
              <a:srcRect l="4257" t="3139" r="4615" b="18147"/>
              <a:stretch/>
            </p:blipFill>
            <p:spPr>
              <a:xfrm>
                <a:off x="10925633" y="25994638"/>
                <a:ext cx="4940710" cy="3297720"/>
              </a:xfrm>
              <a:prstGeom prst="rect">
                <a:avLst/>
              </a:prstGeom>
            </p:spPr>
          </p:pic>
          <p:sp>
            <p:nvSpPr>
              <p:cNvPr id="1049" name="Rectangle 1048"/>
              <p:cNvSpPr/>
              <p:nvPr/>
            </p:nvSpPr>
            <p:spPr>
              <a:xfrm>
                <a:off x="14795017" y="26556488"/>
                <a:ext cx="1098108" cy="932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1" name="Picture 250"/>
            <p:cNvPicPr>
              <a:picLocks noChangeAspect="1"/>
            </p:cNvPicPr>
            <p:nvPr/>
          </p:nvPicPr>
          <p:blipFill rotWithShape="1">
            <a:blip r:embed="rId24" cstate="print">
              <a:extLst>
                <a:ext uri="{28A0092B-C50C-407E-A947-70E740481C1C}">
                  <a14:useLocalDpi xmlns:a14="http://schemas.microsoft.com/office/drawing/2010/main" val="0"/>
                </a:ext>
              </a:extLst>
            </a:blip>
            <a:srcRect l="3196" t="81555" r="92356" b="8215"/>
            <a:stretch/>
          </p:blipFill>
          <p:spPr>
            <a:xfrm>
              <a:off x="11445140" y="14061814"/>
              <a:ext cx="241170" cy="428565"/>
            </a:xfrm>
            <a:prstGeom prst="rect">
              <a:avLst/>
            </a:prstGeom>
          </p:spPr>
        </p:pic>
        <p:pic>
          <p:nvPicPr>
            <p:cNvPr id="254" name="Picture 253"/>
            <p:cNvPicPr>
              <a:picLocks noChangeAspect="1"/>
            </p:cNvPicPr>
            <p:nvPr/>
          </p:nvPicPr>
          <p:blipFill rotWithShape="1">
            <a:blip r:embed="rId25" cstate="print">
              <a:extLst>
                <a:ext uri="{28A0092B-C50C-407E-A947-70E740481C1C}">
                  <a14:useLocalDpi xmlns:a14="http://schemas.microsoft.com/office/drawing/2010/main" val="0"/>
                </a:ext>
              </a:extLst>
            </a:blip>
            <a:srcRect l="62793" t="83343" r="4293" b="11728"/>
            <a:stretch/>
          </p:blipFill>
          <p:spPr>
            <a:xfrm>
              <a:off x="9922927" y="15417891"/>
              <a:ext cx="1784555" cy="206477"/>
            </a:xfrm>
            <a:prstGeom prst="rect">
              <a:avLst/>
            </a:prstGeom>
            <a:ln>
              <a:solidFill>
                <a:schemeClr val="tx1"/>
              </a:solidFill>
            </a:ln>
          </p:spPr>
        </p:pic>
        <p:sp>
          <p:nvSpPr>
            <p:cNvPr id="1048" name="TextBox 1047"/>
            <p:cNvSpPr txBox="1"/>
            <p:nvPr/>
          </p:nvSpPr>
          <p:spPr>
            <a:xfrm>
              <a:off x="10329302" y="12651101"/>
              <a:ext cx="1515463" cy="1023037"/>
            </a:xfrm>
            <a:prstGeom prst="rect">
              <a:avLst/>
            </a:prstGeom>
            <a:solidFill>
              <a:schemeClr val="bg1"/>
            </a:solidFill>
            <a:ln w="19050">
              <a:solidFill>
                <a:schemeClr val="tx1">
                  <a:lumMod val="75000"/>
                </a:schemeClr>
              </a:solidFill>
            </a:ln>
          </p:spPr>
          <p:txBody>
            <a:bodyPr wrap="square" rtlCol="0">
              <a:spAutoFit/>
            </a:bodyPr>
            <a:lstStyle/>
            <a:p>
              <a:r>
                <a:rPr lang="en-US" dirty="0" smtClean="0"/>
                <a:t> </a:t>
              </a:r>
              <a:endParaRPr lang="en-US" dirty="0"/>
            </a:p>
          </p:txBody>
        </p:sp>
        <p:grpSp>
          <p:nvGrpSpPr>
            <p:cNvPr id="1047" name="Group 1046"/>
            <p:cNvGrpSpPr/>
            <p:nvPr/>
          </p:nvGrpSpPr>
          <p:grpSpPr>
            <a:xfrm>
              <a:off x="10320250" y="12699714"/>
              <a:ext cx="1608225" cy="875256"/>
              <a:chOff x="16431076" y="26614063"/>
              <a:chExt cx="1608225" cy="875256"/>
            </a:xfrm>
          </p:grpSpPr>
          <p:pic>
            <p:nvPicPr>
              <p:cNvPr id="239" name="Picture 238"/>
              <p:cNvPicPr>
                <a:picLocks noChangeAspect="1"/>
              </p:cNvPicPr>
              <p:nvPr/>
            </p:nvPicPr>
            <p:blipFill rotWithShape="1">
              <a:blip r:embed="rId26" cstate="print">
                <a:extLst>
                  <a:ext uri="{28A0092B-C50C-407E-A947-70E740481C1C}">
                    <a14:useLocalDpi xmlns:a14="http://schemas.microsoft.com/office/drawing/2010/main" val="0"/>
                  </a:ext>
                </a:extLst>
              </a:blip>
              <a:srcRect l="76234" t="21695" r="18731" b="73907"/>
              <a:stretch/>
            </p:blipFill>
            <p:spPr>
              <a:xfrm>
                <a:off x="16517373" y="27246297"/>
                <a:ext cx="272955" cy="184245"/>
              </a:xfrm>
              <a:prstGeom prst="rect">
                <a:avLst/>
              </a:prstGeom>
            </p:spPr>
          </p:pic>
          <p:pic>
            <p:nvPicPr>
              <p:cNvPr id="240" name="Picture 239"/>
              <p:cNvPicPr>
                <a:picLocks noChangeAspect="1"/>
              </p:cNvPicPr>
              <p:nvPr/>
            </p:nvPicPr>
            <p:blipFill rotWithShape="1">
              <a:blip r:embed="rId27" cstate="print">
                <a:extLst>
                  <a:ext uri="{28A0092B-C50C-407E-A947-70E740481C1C}">
                    <a14:useLocalDpi xmlns:a14="http://schemas.microsoft.com/office/drawing/2010/main" val="0"/>
                  </a:ext>
                </a:extLst>
              </a:blip>
              <a:srcRect l="76324" t="31856" r="19145" b="61466"/>
              <a:stretch/>
            </p:blipFill>
            <p:spPr>
              <a:xfrm>
                <a:off x="16541250" y="26913885"/>
                <a:ext cx="245658" cy="279780"/>
              </a:xfrm>
              <a:prstGeom prst="rect">
                <a:avLst/>
              </a:prstGeom>
            </p:spPr>
          </p:pic>
          <p:sp>
            <p:nvSpPr>
              <p:cNvPr id="1046" name="TextBox 1045"/>
              <p:cNvSpPr txBox="1"/>
              <p:nvPr/>
            </p:nvSpPr>
            <p:spPr>
              <a:xfrm>
                <a:off x="16723295" y="27011731"/>
                <a:ext cx="1075210" cy="261610"/>
              </a:xfrm>
              <a:prstGeom prst="rect">
                <a:avLst/>
              </a:prstGeom>
              <a:noFill/>
            </p:spPr>
            <p:txBody>
              <a:bodyPr wrap="square" rtlCol="0">
                <a:spAutoFit/>
              </a:bodyPr>
              <a:lstStyle/>
              <a:p>
                <a:r>
                  <a:rPr lang="en-US" sz="1100" dirty="0" smtClean="0">
                    <a:solidFill>
                      <a:srgbClr val="595555"/>
                    </a:solidFill>
                  </a:rPr>
                  <a:t>Low: 0.833333</a:t>
                </a:r>
                <a:endParaRPr lang="en-US" sz="1100" dirty="0">
                  <a:solidFill>
                    <a:srgbClr val="595555"/>
                  </a:solidFill>
                </a:endParaRPr>
              </a:p>
            </p:txBody>
          </p:sp>
          <p:sp>
            <p:nvSpPr>
              <p:cNvPr id="242" name="TextBox 241"/>
              <p:cNvSpPr txBox="1"/>
              <p:nvPr/>
            </p:nvSpPr>
            <p:spPr>
              <a:xfrm>
                <a:off x="16719865" y="27227709"/>
                <a:ext cx="1076660" cy="261610"/>
              </a:xfrm>
              <a:prstGeom prst="rect">
                <a:avLst/>
              </a:prstGeom>
              <a:noFill/>
            </p:spPr>
            <p:txBody>
              <a:bodyPr wrap="square" rtlCol="0">
                <a:spAutoFit/>
              </a:bodyPr>
              <a:lstStyle/>
              <a:p>
                <a:r>
                  <a:rPr lang="en-US" sz="1100" dirty="0" smtClean="0">
                    <a:solidFill>
                      <a:srgbClr val="595555"/>
                    </a:solidFill>
                  </a:rPr>
                  <a:t>County Borders</a:t>
                </a:r>
                <a:endParaRPr lang="en-US" sz="1100" dirty="0">
                  <a:solidFill>
                    <a:srgbClr val="595555"/>
                  </a:solidFill>
                </a:endParaRPr>
              </a:p>
            </p:txBody>
          </p:sp>
          <p:sp>
            <p:nvSpPr>
              <p:cNvPr id="243" name="TextBox 242"/>
              <p:cNvSpPr txBox="1"/>
              <p:nvPr/>
            </p:nvSpPr>
            <p:spPr>
              <a:xfrm>
                <a:off x="16722366" y="26799830"/>
                <a:ext cx="975966" cy="261610"/>
              </a:xfrm>
              <a:prstGeom prst="rect">
                <a:avLst/>
              </a:prstGeom>
              <a:noFill/>
            </p:spPr>
            <p:txBody>
              <a:bodyPr wrap="square" rtlCol="0">
                <a:spAutoFit/>
              </a:bodyPr>
              <a:lstStyle/>
              <a:p>
                <a:r>
                  <a:rPr lang="en-US" sz="1100" dirty="0" smtClean="0">
                    <a:solidFill>
                      <a:srgbClr val="595555"/>
                    </a:solidFill>
                  </a:rPr>
                  <a:t>High: 1496</a:t>
                </a:r>
                <a:endParaRPr lang="en-US" sz="1100" dirty="0">
                  <a:solidFill>
                    <a:srgbClr val="595555"/>
                  </a:solidFill>
                </a:endParaRPr>
              </a:p>
            </p:txBody>
          </p:sp>
          <p:sp>
            <p:nvSpPr>
              <p:cNvPr id="244" name="TextBox 243"/>
              <p:cNvSpPr txBox="1"/>
              <p:nvPr/>
            </p:nvSpPr>
            <p:spPr>
              <a:xfrm>
                <a:off x="16431076" y="26614063"/>
                <a:ext cx="1608225" cy="261610"/>
              </a:xfrm>
              <a:prstGeom prst="rect">
                <a:avLst/>
              </a:prstGeom>
              <a:noFill/>
            </p:spPr>
            <p:txBody>
              <a:bodyPr wrap="square" rtlCol="0">
                <a:spAutoFit/>
              </a:bodyPr>
              <a:lstStyle/>
              <a:p>
                <a:r>
                  <a:rPr lang="en-US" sz="1100" b="1" dirty="0" smtClean="0">
                    <a:solidFill>
                      <a:srgbClr val="595555"/>
                    </a:solidFill>
                  </a:rPr>
                  <a:t>Aerosol Optical Depth</a:t>
                </a:r>
                <a:endParaRPr lang="en-US" sz="1100" b="1" dirty="0">
                  <a:solidFill>
                    <a:srgbClr val="595555"/>
                  </a:solidFill>
                </a:endParaRPr>
              </a:p>
            </p:txBody>
          </p:sp>
        </p:grpSp>
      </p:grpSp>
      <p:sp>
        <p:nvSpPr>
          <p:cNvPr id="1054" name="TextBox 1053"/>
          <p:cNvSpPr txBox="1"/>
          <p:nvPr/>
        </p:nvSpPr>
        <p:spPr>
          <a:xfrm>
            <a:off x="11936877" y="15398952"/>
            <a:ext cx="2097106" cy="2554545"/>
          </a:xfrm>
          <a:prstGeom prst="rect">
            <a:avLst/>
          </a:prstGeom>
          <a:noFill/>
        </p:spPr>
        <p:txBody>
          <a:bodyPr wrap="square" rtlCol="0">
            <a:spAutoFit/>
          </a:bodyPr>
          <a:lstStyle/>
          <a:p>
            <a:r>
              <a:rPr lang="en-US" sz="1600" dirty="0" smtClean="0">
                <a:solidFill>
                  <a:srgbClr val="595555"/>
                </a:solidFill>
              </a:rPr>
              <a:t>11.6.2 is a reporting of annual mean levels of PM2.5 and PM10. The Maricopa County HAQ Team’s methodology is annual mean max levels of AOD. However, it illustrates the potential for EO air quality data to be applied. </a:t>
            </a:r>
            <a:endParaRPr lang="en-US" sz="1600" dirty="0">
              <a:solidFill>
                <a:srgbClr val="595555"/>
              </a:solidFill>
            </a:endParaRPr>
          </a:p>
        </p:txBody>
      </p:sp>
      <p:grpSp>
        <p:nvGrpSpPr>
          <p:cNvPr id="10" name="Group 9"/>
          <p:cNvGrpSpPr/>
          <p:nvPr/>
        </p:nvGrpSpPr>
        <p:grpSpPr>
          <a:xfrm>
            <a:off x="14066957" y="12670027"/>
            <a:ext cx="10330813" cy="5268992"/>
            <a:chOff x="14066957" y="12766279"/>
            <a:chExt cx="10330813" cy="5268992"/>
          </a:xfrm>
        </p:grpSpPr>
        <p:pic>
          <p:nvPicPr>
            <p:cNvPr id="12" name="Picture 11"/>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4066957" y="12766279"/>
              <a:ext cx="5578813" cy="3446536"/>
            </a:xfrm>
            <a:prstGeom prst="rect">
              <a:avLst/>
            </a:prstGeom>
          </p:spPr>
        </p:pic>
        <p:grpSp>
          <p:nvGrpSpPr>
            <p:cNvPr id="1045" name="Group 1044"/>
            <p:cNvGrpSpPr/>
            <p:nvPr/>
          </p:nvGrpSpPr>
          <p:grpSpPr>
            <a:xfrm>
              <a:off x="19715790" y="12854611"/>
              <a:ext cx="4681980" cy="2370028"/>
              <a:chOff x="8543203" y="24913825"/>
              <a:chExt cx="4743195" cy="2411988"/>
            </a:xfrm>
          </p:grpSpPr>
          <p:pic>
            <p:nvPicPr>
              <p:cNvPr id="64" name="Picture 2" descr="http://eoimages.gsfc.nasa.gov/images/imagerecords/0/687/world_2000_110_rgb143.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564850" y="24913825"/>
                <a:ext cx="4721548" cy="2411988"/>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8543203" y="27052874"/>
                <a:ext cx="4743194" cy="266242"/>
              </a:xfrm>
              <a:prstGeom prst="rect">
                <a:avLst/>
              </a:prstGeom>
              <a:noFill/>
            </p:spPr>
            <p:txBody>
              <a:bodyPr wrap="square" rtlCol="0">
                <a:spAutoFit/>
              </a:bodyPr>
              <a:lstStyle/>
              <a:p>
                <a:pPr algn="ctr"/>
                <a:r>
                  <a:rPr lang="en-US" sz="1100" b="1" i="1" dirty="0">
                    <a:solidFill>
                      <a:schemeClr val="bg2">
                        <a:lumMod val="75000"/>
                      </a:schemeClr>
                    </a:solidFill>
                  </a:rPr>
                  <a:t>Credit</a:t>
                </a:r>
                <a:r>
                  <a:rPr lang="en-US" sz="1100" b="1" i="1" dirty="0" smtClean="0">
                    <a:solidFill>
                      <a:schemeClr val="bg2">
                        <a:lumMod val="75000"/>
                      </a:schemeClr>
                    </a:solidFill>
                  </a:rPr>
                  <a:t>: </a:t>
                </a:r>
                <a:r>
                  <a:rPr lang="en-US" sz="1100" b="1" i="1" dirty="0">
                    <a:solidFill>
                      <a:schemeClr val="bg2">
                        <a:lumMod val="75000"/>
                      </a:schemeClr>
                    </a:solidFill>
                  </a:rPr>
                  <a:t> Image by Mark Gray, </a:t>
                </a:r>
                <a:r>
                  <a:rPr lang="en-US" sz="1100" b="1" i="1" dirty="0" smtClean="0">
                    <a:solidFill>
                      <a:schemeClr val="bg2">
                        <a:lumMod val="75000"/>
                      </a:schemeClr>
                    </a:solidFill>
                  </a:rPr>
                  <a:t>MODIS Atmosphere </a:t>
                </a:r>
                <a:r>
                  <a:rPr lang="en-US" sz="1100" b="1" i="1" dirty="0">
                    <a:solidFill>
                      <a:schemeClr val="bg2">
                        <a:lumMod val="75000"/>
                      </a:schemeClr>
                    </a:solidFill>
                  </a:rPr>
                  <a:t>Team, NASA </a:t>
                </a:r>
                <a:r>
                  <a:rPr lang="en-US" sz="1100" b="1" i="1" dirty="0" smtClean="0">
                    <a:solidFill>
                      <a:schemeClr val="bg2">
                        <a:lumMod val="75000"/>
                      </a:schemeClr>
                    </a:solidFill>
                  </a:rPr>
                  <a:t>GSFC</a:t>
                </a:r>
                <a:endParaRPr lang="en-US" sz="1100" b="1" i="1" dirty="0">
                  <a:solidFill>
                    <a:schemeClr val="bg2">
                      <a:lumMod val="75000"/>
                    </a:schemeClr>
                  </a:solidFill>
                </a:endParaRPr>
              </a:p>
            </p:txBody>
          </p:sp>
        </p:grpSp>
        <p:grpSp>
          <p:nvGrpSpPr>
            <p:cNvPr id="8" name="Group 7"/>
            <p:cNvGrpSpPr/>
            <p:nvPr/>
          </p:nvGrpSpPr>
          <p:grpSpPr>
            <a:xfrm>
              <a:off x="19973376" y="15349340"/>
              <a:ext cx="4360296" cy="2674745"/>
              <a:chOff x="20094701" y="15654352"/>
              <a:chExt cx="4360296" cy="2674745"/>
            </a:xfrm>
          </p:grpSpPr>
          <p:sp>
            <p:nvSpPr>
              <p:cNvPr id="230" name="Rounded Rectangle 157"/>
              <p:cNvSpPr/>
              <p:nvPr/>
            </p:nvSpPr>
            <p:spPr>
              <a:xfrm>
                <a:off x="20094701" y="15654352"/>
                <a:ext cx="4360296" cy="2674745"/>
              </a:xfrm>
              <a:prstGeom prst="roundRect">
                <a:avLst>
                  <a:gd name="adj" fmla="val 5098"/>
                </a:avLst>
              </a:prstGeom>
              <a:solidFill>
                <a:srgbClr val="246038">
                  <a:alpha val="20000"/>
                </a:srgbClr>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Century Gothic" panose="020B0502020202020204" pitchFamily="34" charset="0"/>
                </a:endParaRPr>
              </a:p>
            </p:txBody>
          </p:sp>
          <p:sp>
            <p:nvSpPr>
              <p:cNvPr id="231" name="Rectangle 3"/>
              <p:cNvSpPr/>
              <p:nvPr/>
            </p:nvSpPr>
            <p:spPr>
              <a:xfrm>
                <a:off x="20267380" y="16718150"/>
                <a:ext cx="3957419" cy="1402651"/>
              </a:xfrm>
              <a:prstGeom prst="rect">
                <a:avLst/>
              </a:prstGeom>
              <a:solidFill>
                <a:schemeClr val="bg1"/>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231775" indent="-231775">
                  <a:buFont typeface="Webdings" panose="05030102010509060703" pitchFamily="18" charset="2"/>
                  <a:buChar char="4"/>
                </a:pPr>
                <a:endParaRPr lang="en-US" sz="1400" b="1" dirty="0">
                  <a:solidFill>
                    <a:srgbClr val="595555"/>
                  </a:solidFill>
                  <a:latin typeface="Century Gothic" panose="020B0502020202020204" pitchFamily="34" charset="0"/>
                </a:endParaRPr>
              </a:p>
              <a:p>
                <a:pPr marL="231775" indent="-231775">
                  <a:buFont typeface="Webdings" panose="05030102010509060703" pitchFamily="18" charset="2"/>
                  <a:buChar char="4"/>
                </a:pPr>
                <a:r>
                  <a:rPr lang="en-US" sz="1400" dirty="0" smtClean="0">
                    <a:solidFill>
                      <a:srgbClr val="595555"/>
                    </a:solidFill>
                    <a:latin typeface="Century Gothic" panose="020B0502020202020204" pitchFamily="34" charset="0"/>
                  </a:rPr>
                  <a:t>Next steps: Compare accuracy of team’s methodology with that of reporting methods used in WHO database. </a:t>
                </a:r>
                <a:endParaRPr lang="en-US" sz="1400" dirty="0">
                  <a:solidFill>
                    <a:srgbClr val="595555"/>
                  </a:solidFill>
                  <a:latin typeface="Century Gothic" panose="020B0502020202020204" pitchFamily="34" charset="0"/>
                </a:endParaRPr>
              </a:p>
              <a:p>
                <a:pPr marL="231775" indent="-231775">
                  <a:buFont typeface="Webdings" panose="05030102010509060703" pitchFamily="18" charset="2"/>
                  <a:buChar char="4"/>
                </a:pPr>
                <a:r>
                  <a:rPr lang="en-US" sz="1400" dirty="0" smtClean="0">
                    <a:solidFill>
                      <a:srgbClr val="595555"/>
                    </a:solidFill>
                    <a:latin typeface="Century Gothic" panose="020B0502020202020204" pitchFamily="34" charset="0"/>
                  </a:rPr>
                  <a:t>Earth observations may provide a useful supplement the data gaps in the </a:t>
                </a:r>
                <a:r>
                  <a:rPr lang="en-US" sz="1400" i="1" dirty="0" smtClean="0">
                    <a:solidFill>
                      <a:srgbClr val="595555"/>
                    </a:solidFill>
                    <a:latin typeface="Century Gothic" panose="020B0502020202020204" pitchFamily="34" charset="0"/>
                  </a:rPr>
                  <a:t>WHO Ambient Air Pollution in Cities Database</a:t>
                </a:r>
                <a:r>
                  <a:rPr lang="en-US" sz="1400" dirty="0" smtClean="0">
                    <a:solidFill>
                      <a:srgbClr val="595555"/>
                    </a:solidFill>
                    <a:latin typeface="Century Gothic" panose="020B0502020202020204" pitchFamily="34" charset="0"/>
                  </a:rPr>
                  <a:t>.</a:t>
                </a:r>
                <a:endParaRPr lang="en-US" sz="1400" dirty="0">
                  <a:solidFill>
                    <a:srgbClr val="595555"/>
                  </a:solidFill>
                  <a:latin typeface="Century Gothic" panose="020B0502020202020204" pitchFamily="34" charset="0"/>
                </a:endParaRPr>
              </a:p>
              <a:p>
                <a:endParaRPr lang="en-US" sz="1400" b="1" dirty="0">
                  <a:solidFill>
                    <a:srgbClr val="595555"/>
                  </a:solidFill>
                  <a:latin typeface="Century Gothic" panose="020B0502020202020204" pitchFamily="34" charset="0"/>
                </a:endParaRPr>
              </a:p>
            </p:txBody>
          </p:sp>
          <p:sp>
            <p:nvSpPr>
              <p:cNvPr id="232" name="Rectangle 23"/>
              <p:cNvSpPr/>
              <p:nvPr/>
            </p:nvSpPr>
            <p:spPr>
              <a:xfrm>
                <a:off x="21096040" y="15803455"/>
                <a:ext cx="2176272" cy="731520"/>
              </a:xfrm>
              <a:prstGeom prst="rect">
                <a:avLst/>
              </a:prstGeom>
              <a:solidFill>
                <a:schemeClr val="bg1"/>
              </a:solidFill>
              <a:ln w="38100">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595555"/>
                    </a:solidFill>
                    <a:latin typeface="Century Gothic" panose="020B0502020202020204" pitchFamily="34" charset="0"/>
                  </a:rPr>
                  <a:t>Considerations</a:t>
                </a:r>
                <a:endParaRPr lang="en-US" sz="1600" b="1" dirty="0">
                  <a:solidFill>
                    <a:srgbClr val="595555"/>
                  </a:solidFill>
                  <a:latin typeface="Century Gothic" panose="020B0502020202020204" pitchFamily="34" charset="0"/>
                </a:endParaRPr>
              </a:p>
            </p:txBody>
          </p:sp>
        </p:grpSp>
        <p:sp>
          <p:nvSpPr>
            <p:cNvPr id="259" name="TextBox 258"/>
            <p:cNvSpPr txBox="1"/>
            <p:nvPr/>
          </p:nvSpPr>
          <p:spPr>
            <a:xfrm>
              <a:off x="14083496" y="16219389"/>
              <a:ext cx="5504447" cy="1815882"/>
            </a:xfrm>
            <a:prstGeom prst="rect">
              <a:avLst/>
            </a:prstGeom>
            <a:noFill/>
          </p:spPr>
          <p:txBody>
            <a:bodyPr wrap="square" rtlCol="0">
              <a:spAutoFit/>
            </a:bodyPr>
            <a:lstStyle/>
            <a:p>
              <a:pPr algn="just"/>
              <a:r>
                <a:rPr lang="en-US" sz="1600" dirty="0" smtClean="0">
                  <a:solidFill>
                    <a:srgbClr val="595555"/>
                  </a:solidFill>
                </a:rPr>
                <a:t>The current proposed methodology for 11.6.2 is to use the </a:t>
              </a:r>
              <a:r>
                <a:rPr lang="en-US" sz="1600" i="1" dirty="0">
                  <a:solidFill>
                    <a:srgbClr val="595555"/>
                  </a:solidFill>
                </a:rPr>
                <a:t>WHO Ambient Air Pollution in Cities Database</a:t>
              </a:r>
              <a:r>
                <a:rPr lang="en-US" sz="1600" dirty="0" smtClean="0">
                  <a:solidFill>
                    <a:srgbClr val="595555"/>
                  </a:solidFill>
                </a:rPr>
                <a:t>. As the WHO coverage map above illustrates there are many data gaps around the world, particularly in Africa. Utilizing an EO-driven methodology like the one shown here with MODIS may help to increase reporting due to the global coverage of many EO satellites. </a:t>
              </a:r>
              <a:endParaRPr lang="en-US" sz="1600" dirty="0">
                <a:solidFill>
                  <a:srgbClr val="595555"/>
                </a:solidFill>
              </a:endParaRPr>
            </a:p>
            <a:p>
              <a:pPr algn="just"/>
              <a:endParaRPr lang="en-US" sz="1600" dirty="0">
                <a:solidFill>
                  <a:srgbClr val="595555"/>
                </a:solidFill>
              </a:endParaRPr>
            </a:p>
          </p:txBody>
        </p:sp>
      </p:grpSp>
      <p:sp>
        <p:nvSpPr>
          <p:cNvPr id="260" name="TextBox 259"/>
          <p:cNvSpPr txBox="1"/>
          <p:nvPr/>
        </p:nvSpPr>
        <p:spPr>
          <a:xfrm>
            <a:off x="18865711" y="27092859"/>
            <a:ext cx="5095450" cy="1569660"/>
          </a:xfrm>
          <a:prstGeom prst="rect">
            <a:avLst/>
          </a:prstGeom>
          <a:noFill/>
        </p:spPr>
        <p:txBody>
          <a:bodyPr wrap="square" rtlCol="0">
            <a:spAutoFit/>
          </a:bodyPr>
          <a:lstStyle/>
          <a:p>
            <a:r>
              <a:rPr lang="en-US" sz="1600" b="1" dirty="0" smtClean="0">
                <a:solidFill>
                  <a:srgbClr val="595555"/>
                </a:solidFill>
              </a:rPr>
              <a:t>Figure a </a:t>
            </a:r>
            <a:r>
              <a:rPr lang="en-US" sz="1600" dirty="0" smtClean="0">
                <a:solidFill>
                  <a:srgbClr val="595555"/>
                </a:solidFill>
              </a:rPr>
              <a:t>shows the Colombia Eco Team’s land cover classification of the study area. Suitable forest refers to the team’s identification of areas most suitable for cotton-top </a:t>
            </a:r>
            <a:r>
              <a:rPr lang="en-US" sz="1600" dirty="0" err="1" smtClean="0">
                <a:solidFill>
                  <a:srgbClr val="595555"/>
                </a:solidFill>
              </a:rPr>
              <a:t>tamarin</a:t>
            </a:r>
            <a:r>
              <a:rPr lang="en-US" sz="1600" dirty="0" smtClean="0">
                <a:solidFill>
                  <a:srgbClr val="595555"/>
                </a:solidFill>
              </a:rPr>
              <a:t> habitat preservation. </a:t>
            </a:r>
            <a:r>
              <a:rPr lang="en-US" sz="1600" b="1" dirty="0" smtClean="0">
                <a:solidFill>
                  <a:srgbClr val="595555"/>
                </a:solidFill>
              </a:rPr>
              <a:t>Figure b </a:t>
            </a:r>
            <a:r>
              <a:rPr lang="en-US" sz="1600" dirty="0" smtClean="0">
                <a:solidFill>
                  <a:srgbClr val="595555"/>
                </a:solidFill>
              </a:rPr>
              <a:t>shows all forested area and draws out the area currently protected for conservation efforts. </a:t>
            </a:r>
            <a:endParaRPr lang="en-US" sz="1600" dirty="0">
              <a:solidFill>
                <a:srgbClr val="595555"/>
              </a:solidFill>
            </a:endParaRPr>
          </a:p>
        </p:txBody>
      </p:sp>
      <p:sp>
        <p:nvSpPr>
          <p:cNvPr id="261" name="TextBox 260"/>
          <p:cNvSpPr txBox="1"/>
          <p:nvPr/>
        </p:nvSpPr>
        <p:spPr>
          <a:xfrm>
            <a:off x="15261835" y="22827531"/>
            <a:ext cx="3867841" cy="1569660"/>
          </a:xfrm>
          <a:prstGeom prst="rect">
            <a:avLst/>
          </a:prstGeom>
          <a:noFill/>
        </p:spPr>
        <p:txBody>
          <a:bodyPr wrap="square" rtlCol="0">
            <a:spAutoFit/>
          </a:bodyPr>
          <a:lstStyle/>
          <a:p>
            <a:r>
              <a:rPr lang="en-US" sz="1600" dirty="0" smtClean="0">
                <a:solidFill>
                  <a:srgbClr val="595555"/>
                </a:solidFill>
              </a:rPr>
              <a:t>15.2.1 looks at the most recent 5 year period, whereas the Everglades Team’s classifications are at 10 year intervals. However, the variability in annual average percent change resulting from selecting different time periods suggests a potential impact on results. </a:t>
            </a:r>
            <a:endParaRPr lang="en-US" sz="1600" dirty="0">
              <a:solidFill>
                <a:srgbClr val="595555"/>
              </a:solidFill>
            </a:endParaRPr>
          </a:p>
        </p:txBody>
      </p:sp>
      <p:sp>
        <p:nvSpPr>
          <p:cNvPr id="262" name="TextBox 261"/>
          <p:cNvSpPr txBox="1"/>
          <p:nvPr/>
        </p:nvSpPr>
        <p:spPr>
          <a:xfrm>
            <a:off x="20933650" y="19478723"/>
            <a:ext cx="3049916" cy="2800767"/>
          </a:xfrm>
          <a:prstGeom prst="rect">
            <a:avLst/>
          </a:prstGeom>
          <a:noFill/>
        </p:spPr>
        <p:txBody>
          <a:bodyPr wrap="square" rtlCol="0">
            <a:spAutoFit/>
          </a:bodyPr>
          <a:lstStyle/>
          <a:p>
            <a:r>
              <a:rPr lang="en-US" sz="1600" b="1" dirty="0" smtClean="0">
                <a:solidFill>
                  <a:srgbClr val="595555"/>
                </a:solidFill>
              </a:rPr>
              <a:t>Figures a – c </a:t>
            </a:r>
            <a:r>
              <a:rPr lang="en-US" sz="1600" dirty="0" smtClean="0">
                <a:solidFill>
                  <a:srgbClr val="595555"/>
                </a:solidFill>
              </a:rPr>
              <a:t>show the Everglades National Park classified into three categories and illustrate the changing vegetation and coastline within park boundaries. </a:t>
            </a:r>
          </a:p>
          <a:p>
            <a:r>
              <a:rPr lang="en-US" sz="1600" b="1" dirty="0" smtClean="0">
                <a:solidFill>
                  <a:srgbClr val="595555"/>
                </a:solidFill>
              </a:rPr>
              <a:t>Figure d </a:t>
            </a:r>
            <a:r>
              <a:rPr lang="en-US" sz="1600" dirty="0" smtClean="0">
                <a:solidFill>
                  <a:srgbClr val="595555"/>
                </a:solidFill>
              </a:rPr>
              <a:t>shows changes and persistence in forest coverage within the park. Disturbances are one significant source of change in vegetation and coastline, in particular hurricanes. </a:t>
            </a:r>
            <a:endParaRPr lang="en-US" sz="1600" dirty="0">
              <a:solidFill>
                <a:srgbClr val="595555"/>
              </a:solidFill>
            </a:endParaRPr>
          </a:p>
        </p:txBody>
      </p:sp>
      <p:grpSp>
        <p:nvGrpSpPr>
          <p:cNvPr id="1041" name="Group 1040"/>
          <p:cNvGrpSpPr/>
          <p:nvPr/>
        </p:nvGrpSpPr>
        <p:grpSpPr>
          <a:xfrm>
            <a:off x="10698185" y="19581246"/>
            <a:ext cx="2362925" cy="2286000"/>
            <a:chOff x="16368246" y="12012561"/>
            <a:chExt cx="2362925" cy="2286000"/>
          </a:xfrm>
        </p:grpSpPr>
        <p:pic>
          <p:nvPicPr>
            <p:cNvPr id="1038" name="Picture 1037"/>
            <p:cNvPicPr>
              <a:picLocks noChangeAspect="1"/>
            </p:cNvPicPr>
            <p:nvPr/>
          </p:nvPicPr>
          <p:blipFill rotWithShape="1">
            <a:blip r:embed="rId30" cstate="print">
              <a:extLst>
                <a:ext uri="{28A0092B-C50C-407E-A947-70E740481C1C}">
                  <a14:useLocalDpi xmlns:a14="http://schemas.microsoft.com/office/drawing/2010/main" val="0"/>
                </a:ext>
              </a:extLst>
            </a:blip>
            <a:srcRect l="2722" t="13959" r="2754" b="15303"/>
            <a:stretch/>
          </p:blipFill>
          <p:spPr>
            <a:xfrm>
              <a:off x="16370709" y="12012561"/>
              <a:ext cx="2360462" cy="2286000"/>
            </a:xfrm>
            <a:prstGeom prst="rect">
              <a:avLst/>
            </a:prstGeom>
            <a:ln w="28575">
              <a:solidFill>
                <a:schemeClr val="tx1"/>
              </a:solidFill>
            </a:ln>
          </p:spPr>
        </p:pic>
        <p:sp>
          <p:nvSpPr>
            <p:cNvPr id="219" name="TextBox 218"/>
            <p:cNvSpPr txBox="1"/>
            <p:nvPr/>
          </p:nvSpPr>
          <p:spPr>
            <a:xfrm>
              <a:off x="16368246" y="13928103"/>
              <a:ext cx="1187355" cy="338554"/>
            </a:xfrm>
            <a:prstGeom prst="rect">
              <a:avLst/>
            </a:prstGeom>
            <a:noFill/>
          </p:spPr>
          <p:txBody>
            <a:bodyPr wrap="square" rtlCol="0">
              <a:spAutoFit/>
            </a:bodyPr>
            <a:lstStyle/>
            <a:p>
              <a:r>
                <a:rPr lang="en-US" sz="1600" dirty="0" smtClean="0">
                  <a:solidFill>
                    <a:srgbClr val="595555"/>
                  </a:solidFill>
                </a:rPr>
                <a:t>1995</a:t>
              </a:r>
              <a:endParaRPr lang="en-US" sz="1600" dirty="0">
                <a:solidFill>
                  <a:srgbClr val="595555"/>
                </a:solidFill>
              </a:endParaRPr>
            </a:p>
          </p:txBody>
        </p:sp>
      </p:grpSp>
      <p:sp>
        <p:nvSpPr>
          <p:cNvPr id="263" name="TextBox 262"/>
          <p:cNvSpPr txBox="1"/>
          <p:nvPr/>
        </p:nvSpPr>
        <p:spPr>
          <a:xfrm>
            <a:off x="12750899" y="19581246"/>
            <a:ext cx="331694" cy="338554"/>
          </a:xfrm>
          <a:prstGeom prst="rect">
            <a:avLst/>
          </a:prstGeom>
          <a:noFill/>
        </p:spPr>
        <p:txBody>
          <a:bodyPr wrap="square" rtlCol="0">
            <a:spAutoFit/>
          </a:bodyPr>
          <a:lstStyle/>
          <a:p>
            <a:r>
              <a:rPr lang="en-US" sz="1600" dirty="0" smtClean="0">
                <a:solidFill>
                  <a:srgbClr val="595555"/>
                </a:solidFill>
              </a:rPr>
              <a:t>a)</a:t>
            </a:r>
            <a:endParaRPr lang="en-US" sz="1600" dirty="0">
              <a:solidFill>
                <a:srgbClr val="595555"/>
              </a:solidFill>
            </a:endParaRPr>
          </a:p>
        </p:txBody>
      </p:sp>
      <p:grpSp>
        <p:nvGrpSpPr>
          <p:cNvPr id="1040" name="Group 1039"/>
          <p:cNvGrpSpPr/>
          <p:nvPr/>
        </p:nvGrpSpPr>
        <p:grpSpPr>
          <a:xfrm>
            <a:off x="13273741" y="19581246"/>
            <a:ext cx="2363539" cy="2284034"/>
            <a:chOff x="19310640" y="11597935"/>
            <a:chExt cx="2363539" cy="2256503"/>
          </a:xfrm>
        </p:grpSpPr>
        <p:pic>
          <p:nvPicPr>
            <p:cNvPr id="1037" name="Picture 1036"/>
            <p:cNvPicPr>
              <a:picLocks noChangeAspect="1"/>
            </p:cNvPicPr>
            <p:nvPr/>
          </p:nvPicPr>
          <p:blipFill rotWithShape="1">
            <a:blip r:embed="rId31" cstate="print">
              <a:extLst>
                <a:ext uri="{28A0092B-C50C-407E-A947-70E740481C1C}">
                  <a14:useLocalDpi xmlns:a14="http://schemas.microsoft.com/office/drawing/2010/main" val="0"/>
                </a:ext>
              </a:extLst>
            </a:blip>
            <a:srcRect l="2829" t="14122" r="2049" b="15371"/>
            <a:stretch/>
          </p:blipFill>
          <p:spPr>
            <a:xfrm>
              <a:off x="19321812" y="11597935"/>
              <a:ext cx="2352367" cy="2256503"/>
            </a:xfrm>
            <a:prstGeom prst="rect">
              <a:avLst/>
            </a:prstGeom>
            <a:ln w="28575">
              <a:solidFill>
                <a:schemeClr val="tx1"/>
              </a:solidFill>
            </a:ln>
          </p:spPr>
        </p:pic>
        <p:sp>
          <p:nvSpPr>
            <p:cNvPr id="215" name="TextBox 214"/>
            <p:cNvSpPr txBox="1"/>
            <p:nvPr/>
          </p:nvSpPr>
          <p:spPr>
            <a:xfrm>
              <a:off x="19310640" y="13505767"/>
              <a:ext cx="1187355" cy="338554"/>
            </a:xfrm>
            <a:prstGeom prst="rect">
              <a:avLst/>
            </a:prstGeom>
            <a:noFill/>
          </p:spPr>
          <p:txBody>
            <a:bodyPr wrap="square" rtlCol="0">
              <a:spAutoFit/>
            </a:bodyPr>
            <a:lstStyle/>
            <a:p>
              <a:r>
                <a:rPr lang="en-US" sz="1600" dirty="0" smtClean="0">
                  <a:solidFill>
                    <a:srgbClr val="595555"/>
                  </a:solidFill>
                </a:rPr>
                <a:t>2005</a:t>
              </a:r>
              <a:endParaRPr lang="en-US" sz="1600" dirty="0">
                <a:solidFill>
                  <a:srgbClr val="595555"/>
                </a:solidFill>
              </a:endParaRPr>
            </a:p>
          </p:txBody>
        </p:sp>
      </p:grpSp>
      <p:sp>
        <p:nvSpPr>
          <p:cNvPr id="264" name="TextBox 263"/>
          <p:cNvSpPr txBox="1"/>
          <p:nvPr/>
        </p:nvSpPr>
        <p:spPr>
          <a:xfrm>
            <a:off x="15338909" y="19581246"/>
            <a:ext cx="368122" cy="342685"/>
          </a:xfrm>
          <a:prstGeom prst="rect">
            <a:avLst/>
          </a:prstGeom>
          <a:noFill/>
        </p:spPr>
        <p:txBody>
          <a:bodyPr wrap="square" rtlCol="0">
            <a:spAutoFit/>
          </a:bodyPr>
          <a:lstStyle/>
          <a:p>
            <a:r>
              <a:rPr lang="en-US" sz="1600" dirty="0" smtClean="0">
                <a:solidFill>
                  <a:srgbClr val="595555"/>
                </a:solidFill>
              </a:rPr>
              <a:t>b)</a:t>
            </a:r>
            <a:endParaRPr lang="en-US" sz="1600" dirty="0">
              <a:solidFill>
                <a:srgbClr val="595555"/>
              </a:solidFill>
            </a:endParaRPr>
          </a:p>
        </p:txBody>
      </p:sp>
      <p:pic>
        <p:nvPicPr>
          <p:cNvPr id="26" name="Picture 25"/>
          <p:cNvPicPr>
            <a:picLocks noChangeAspect="1"/>
          </p:cNvPicPr>
          <p:nvPr/>
        </p:nvPicPr>
        <p:blipFill rotWithShape="1">
          <a:blip r:embed="rId32" cstate="print">
            <a:extLst>
              <a:ext uri="{28A0092B-C50C-407E-A947-70E740481C1C}">
                <a14:useLocalDpi xmlns:a14="http://schemas.microsoft.com/office/drawing/2010/main" val="0"/>
              </a:ext>
            </a:extLst>
          </a:blip>
          <a:srcRect l="2456" t="15559" r="1826" b="14165"/>
          <a:stretch/>
        </p:blipFill>
        <p:spPr>
          <a:xfrm>
            <a:off x="15856136" y="19581246"/>
            <a:ext cx="2437583" cy="2286000"/>
          </a:xfrm>
          <a:prstGeom prst="rect">
            <a:avLst/>
          </a:prstGeom>
          <a:ln w="28575">
            <a:solidFill>
              <a:schemeClr val="tx1"/>
            </a:solidFill>
          </a:ln>
        </p:spPr>
      </p:pic>
      <p:sp>
        <p:nvSpPr>
          <p:cNvPr id="1034" name="TextBox 1033"/>
          <p:cNvSpPr txBox="1"/>
          <p:nvPr/>
        </p:nvSpPr>
        <p:spPr>
          <a:xfrm>
            <a:off x="15865761" y="21485373"/>
            <a:ext cx="1187355" cy="334156"/>
          </a:xfrm>
          <a:prstGeom prst="rect">
            <a:avLst/>
          </a:prstGeom>
          <a:noFill/>
        </p:spPr>
        <p:txBody>
          <a:bodyPr wrap="square" rtlCol="0">
            <a:spAutoFit/>
          </a:bodyPr>
          <a:lstStyle/>
          <a:p>
            <a:r>
              <a:rPr lang="en-US" sz="1600" dirty="0" smtClean="0">
                <a:solidFill>
                  <a:srgbClr val="595555"/>
                </a:solidFill>
              </a:rPr>
              <a:t>2015</a:t>
            </a:r>
            <a:endParaRPr lang="en-US" sz="1600" dirty="0">
              <a:solidFill>
                <a:srgbClr val="595555"/>
              </a:solidFill>
            </a:endParaRPr>
          </a:p>
        </p:txBody>
      </p:sp>
      <p:sp>
        <p:nvSpPr>
          <p:cNvPr id="265" name="TextBox 264"/>
          <p:cNvSpPr txBox="1"/>
          <p:nvPr/>
        </p:nvSpPr>
        <p:spPr>
          <a:xfrm>
            <a:off x="17948006" y="19581246"/>
            <a:ext cx="331694" cy="334156"/>
          </a:xfrm>
          <a:prstGeom prst="rect">
            <a:avLst/>
          </a:prstGeom>
          <a:noFill/>
        </p:spPr>
        <p:txBody>
          <a:bodyPr wrap="square" rtlCol="0">
            <a:spAutoFit/>
          </a:bodyPr>
          <a:lstStyle/>
          <a:p>
            <a:r>
              <a:rPr lang="en-US" sz="1600" dirty="0" smtClean="0">
                <a:solidFill>
                  <a:srgbClr val="595555"/>
                </a:solidFill>
              </a:rPr>
              <a:t>c)</a:t>
            </a:r>
            <a:endParaRPr lang="en-US" sz="1600" dirty="0">
              <a:solidFill>
                <a:srgbClr val="595555"/>
              </a:solidFill>
            </a:endParaRPr>
          </a:p>
        </p:txBody>
      </p:sp>
      <p:grpSp>
        <p:nvGrpSpPr>
          <p:cNvPr id="1042" name="Group 1041"/>
          <p:cNvGrpSpPr/>
          <p:nvPr/>
        </p:nvGrpSpPr>
        <p:grpSpPr>
          <a:xfrm>
            <a:off x="18465928" y="19581246"/>
            <a:ext cx="2409214" cy="2286000"/>
            <a:chOff x="23478831" y="11914902"/>
            <a:chExt cx="2409214" cy="2286000"/>
          </a:xfrm>
        </p:grpSpPr>
        <p:pic>
          <p:nvPicPr>
            <p:cNvPr id="1025" name="Picture 1024"/>
            <p:cNvPicPr>
              <a:picLocks noChangeAspect="1"/>
            </p:cNvPicPr>
            <p:nvPr/>
          </p:nvPicPr>
          <p:blipFill rotWithShape="1">
            <a:blip r:embed="rId33" cstate="print">
              <a:extLst>
                <a:ext uri="{28A0092B-C50C-407E-A947-70E740481C1C}">
                  <a14:useLocalDpi xmlns:a14="http://schemas.microsoft.com/office/drawing/2010/main" val="0"/>
                </a:ext>
              </a:extLst>
            </a:blip>
            <a:srcRect l="2510" t="14208" r="2413" b="15316"/>
            <a:stretch/>
          </p:blipFill>
          <p:spPr>
            <a:xfrm>
              <a:off x="23504956" y="11914902"/>
              <a:ext cx="2383089" cy="2286000"/>
            </a:xfrm>
            <a:prstGeom prst="rect">
              <a:avLst/>
            </a:prstGeom>
            <a:ln w="28575">
              <a:solidFill>
                <a:schemeClr val="tx1"/>
              </a:solidFill>
            </a:ln>
          </p:spPr>
        </p:pic>
        <p:sp>
          <p:nvSpPr>
            <p:cNvPr id="223" name="TextBox 222"/>
            <p:cNvSpPr txBox="1"/>
            <p:nvPr/>
          </p:nvSpPr>
          <p:spPr>
            <a:xfrm>
              <a:off x="23478831" y="13828888"/>
              <a:ext cx="1187355" cy="338554"/>
            </a:xfrm>
            <a:prstGeom prst="rect">
              <a:avLst/>
            </a:prstGeom>
            <a:noFill/>
          </p:spPr>
          <p:txBody>
            <a:bodyPr wrap="square" rtlCol="0">
              <a:spAutoFit/>
            </a:bodyPr>
            <a:lstStyle/>
            <a:p>
              <a:r>
                <a:rPr lang="en-US" sz="1600" dirty="0" smtClean="0">
                  <a:solidFill>
                    <a:srgbClr val="595555"/>
                  </a:solidFill>
                </a:rPr>
                <a:t>1995 - 2015</a:t>
              </a:r>
              <a:endParaRPr lang="en-US" sz="1600" dirty="0">
                <a:solidFill>
                  <a:srgbClr val="595555"/>
                </a:solidFill>
              </a:endParaRPr>
            </a:p>
          </p:txBody>
        </p:sp>
      </p:grpSp>
      <p:sp>
        <p:nvSpPr>
          <p:cNvPr id="266" name="TextBox 265"/>
          <p:cNvSpPr txBox="1"/>
          <p:nvPr/>
        </p:nvSpPr>
        <p:spPr>
          <a:xfrm>
            <a:off x="20525269" y="19581246"/>
            <a:ext cx="365007" cy="338554"/>
          </a:xfrm>
          <a:prstGeom prst="rect">
            <a:avLst/>
          </a:prstGeom>
          <a:noFill/>
        </p:spPr>
        <p:txBody>
          <a:bodyPr wrap="square" rtlCol="0">
            <a:spAutoFit/>
          </a:bodyPr>
          <a:lstStyle/>
          <a:p>
            <a:r>
              <a:rPr lang="en-US" sz="1600" dirty="0" smtClean="0">
                <a:solidFill>
                  <a:srgbClr val="595555"/>
                </a:solidFill>
              </a:rPr>
              <a:t>d)</a:t>
            </a:r>
            <a:endParaRPr lang="en-US" sz="1600" dirty="0">
              <a:solidFill>
                <a:srgbClr val="595555"/>
              </a:solidFill>
            </a:endParaRPr>
          </a:p>
        </p:txBody>
      </p:sp>
      <p:sp>
        <p:nvSpPr>
          <p:cNvPr id="269" name="TextBox 268"/>
          <p:cNvSpPr txBox="1"/>
          <p:nvPr/>
        </p:nvSpPr>
        <p:spPr>
          <a:xfrm>
            <a:off x="9873622" y="21915327"/>
            <a:ext cx="2540516" cy="1323439"/>
          </a:xfrm>
          <a:prstGeom prst="rect">
            <a:avLst/>
          </a:prstGeom>
          <a:noFill/>
        </p:spPr>
        <p:txBody>
          <a:bodyPr wrap="square" rtlCol="0">
            <a:spAutoFit/>
          </a:bodyPr>
          <a:lstStyle/>
          <a:p>
            <a:r>
              <a:rPr lang="en-US" sz="1600" dirty="0" smtClean="0">
                <a:solidFill>
                  <a:srgbClr val="595555"/>
                </a:solidFill>
              </a:rPr>
              <a:t>The image to the left shows the tracks of the four hurricanes that affected the park in 2005 (Dennis, Katrina, Rita, and Wilma).</a:t>
            </a:r>
            <a:endParaRPr lang="en-US" sz="1600" dirty="0">
              <a:solidFill>
                <a:srgbClr val="595555"/>
              </a:solidFill>
            </a:endParaRPr>
          </a:p>
        </p:txBody>
      </p:sp>
      <p:grpSp>
        <p:nvGrpSpPr>
          <p:cNvPr id="224" name="Group 223"/>
          <p:cNvGrpSpPr/>
          <p:nvPr/>
        </p:nvGrpSpPr>
        <p:grpSpPr>
          <a:xfrm>
            <a:off x="6910022" y="21161790"/>
            <a:ext cx="2861483" cy="1929998"/>
            <a:chOff x="7165472" y="13598737"/>
            <a:chExt cx="2861483" cy="1929998"/>
          </a:xfrm>
        </p:grpSpPr>
        <p:pic>
          <p:nvPicPr>
            <p:cNvPr id="268" name="Picture 267"/>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165472" y="13598737"/>
              <a:ext cx="2861483" cy="1929998"/>
            </a:xfrm>
            <a:prstGeom prst="rect">
              <a:avLst/>
            </a:prstGeom>
          </p:spPr>
        </p:pic>
        <p:sp>
          <p:nvSpPr>
            <p:cNvPr id="270" name="TextBox 269"/>
            <p:cNvSpPr txBox="1"/>
            <p:nvPr/>
          </p:nvSpPr>
          <p:spPr>
            <a:xfrm>
              <a:off x="7258440" y="13708060"/>
              <a:ext cx="1417590" cy="461665"/>
            </a:xfrm>
            <a:prstGeom prst="rect">
              <a:avLst/>
            </a:prstGeom>
            <a:noFill/>
          </p:spPr>
          <p:txBody>
            <a:bodyPr wrap="square" rtlCol="0">
              <a:spAutoFit/>
            </a:bodyPr>
            <a:lstStyle/>
            <a:p>
              <a:r>
                <a:rPr lang="en-US" sz="1200" b="1" dirty="0" smtClean="0">
                  <a:solidFill>
                    <a:schemeClr val="bg1"/>
                  </a:solidFill>
                </a:rPr>
                <a:t>NOAA Historical Hurricane Tracks</a:t>
              </a:r>
              <a:endParaRPr lang="en-US" sz="1200" b="1" dirty="0">
                <a:solidFill>
                  <a:schemeClr val="bg1"/>
                </a:solidFill>
              </a:endParaRPr>
            </a:p>
          </p:txBody>
        </p:sp>
      </p:grpSp>
      <p:sp>
        <p:nvSpPr>
          <p:cNvPr id="276" name="TextBox 275"/>
          <p:cNvSpPr txBox="1"/>
          <p:nvPr/>
        </p:nvSpPr>
        <p:spPr>
          <a:xfrm>
            <a:off x="18316785" y="27100009"/>
            <a:ext cx="368122" cy="338554"/>
          </a:xfrm>
          <a:prstGeom prst="rect">
            <a:avLst/>
          </a:prstGeom>
          <a:noFill/>
        </p:spPr>
        <p:txBody>
          <a:bodyPr wrap="square" rtlCol="0">
            <a:spAutoFit/>
          </a:bodyPr>
          <a:lstStyle/>
          <a:p>
            <a:r>
              <a:rPr lang="en-US" sz="1600" dirty="0" smtClean="0">
                <a:solidFill>
                  <a:srgbClr val="595555"/>
                </a:solidFill>
              </a:rPr>
              <a:t>b)</a:t>
            </a:r>
            <a:endParaRPr lang="en-US" sz="1600" dirty="0">
              <a:solidFill>
                <a:srgbClr val="595555"/>
              </a:solidFill>
            </a:endParaRPr>
          </a:p>
        </p:txBody>
      </p:sp>
      <p:grpSp>
        <p:nvGrpSpPr>
          <p:cNvPr id="21" name="Group 20"/>
          <p:cNvGrpSpPr/>
          <p:nvPr/>
        </p:nvGrpSpPr>
        <p:grpSpPr>
          <a:xfrm>
            <a:off x="11920538" y="27091307"/>
            <a:ext cx="3417441" cy="4207977"/>
            <a:chOff x="11968238" y="26450463"/>
            <a:chExt cx="3417441" cy="4207977"/>
          </a:xfrm>
        </p:grpSpPr>
        <p:pic>
          <p:nvPicPr>
            <p:cNvPr id="125" name="Picture 124"/>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11968238" y="26450463"/>
              <a:ext cx="3417441" cy="4207977"/>
            </a:xfrm>
            <a:prstGeom prst="rect">
              <a:avLst/>
            </a:prstGeom>
            <a:ln w="12700">
              <a:solidFill>
                <a:schemeClr val="tx1"/>
              </a:solidFill>
            </a:ln>
          </p:spPr>
        </p:pic>
        <p:pic>
          <p:nvPicPr>
            <p:cNvPr id="126" name="Picture 125"/>
            <p:cNvPicPr>
              <a:picLocks noChangeAspect="1"/>
            </p:cNvPicPr>
            <p:nvPr/>
          </p:nvPicPr>
          <p:blipFill rotWithShape="1">
            <a:blip r:embed="rId36" cstate="screen">
              <a:extLst>
                <a:ext uri="{28A0092B-C50C-407E-A947-70E740481C1C}">
                  <a14:useLocalDpi xmlns:a14="http://schemas.microsoft.com/office/drawing/2010/main"/>
                </a:ext>
              </a:extLst>
            </a:blip>
            <a:srcRect/>
            <a:stretch/>
          </p:blipFill>
          <p:spPr>
            <a:xfrm>
              <a:off x="12017400" y="26476764"/>
              <a:ext cx="1657546" cy="1341550"/>
            </a:xfrm>
            <a:prstGeom prst="rect">
              <a:avLst/>
            </a:prstGeom>
          </p:spPr>
        </p:pic>
      </p:grpSp>
      <p:sp>
        <p:nvSpPr>
          <p:cNvPr id="277" name="TextBox 276"/>
          <p:cNvSpPr txBox="1"/>
          <p:nvPr/>
        </p:nvSpPr>
        <p:spPr>
          <a:xfrm>
            <a:off x="14946400" y="27066958"/>
            <a:ext cx="331694" cy="338554"/>
          </a:xfrm>
          <a:prstGeom prst="rect">
            <a:avLst/>
          </a:prstGeom>
          <a:noFill/>
        </p:spPr>
        <p:txBody>
          <a:bodyPr wrap="square" rtlCol="0">
            <a:spAutoFit/>
          </a:bodyPr>
          <a:lstStyle/>
          <a:p>
            <a:r>
              <a:rPr lang="en-US" sz="1600" dirty="0" smtClean="0">
                <a:solidFill>
                  <a:srgbClr val="595555"/>
                </a:solidFill>
              </a:rPr>
              <a:t>a)</a:t>
            </a:r>
            <a:endParaRPr lang="en-US" sz="1600" dirty="0">
              <a:solidFill>
                <a:srgbClr val="595555"/>
              </a:solidFill>
            </a:endParaRPr>
          </a:p>
        </p:txBody>
      </p:sp>
      <p:sp>
        <p:nvSpPr>
          <p:cNvPr id="164" name="Shape 70"/>
          <p:cNvSpPr txBox="1"/>
          <p:nvPr/>
        </p:nvSpPr>
        <p:spPr>
          <a:xfrm>
            <a:off x="863373" y="10164062"/>
            <a:ext cx="24179519" cy="7695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dirty="0" smtClean="0">
                <a:solidFill>
                  <a:srgbClr val="E97845"/>
                </a:solidFill>
                <a:latin typeface="+mj-lt"/>
                <a:ea typeface="Questrial"/>
                <a:cs typeface="Questrial"/>
                <a:sym typeface="Questrial"/>
              </a:rPr>
              <a:t>SDG Goals &amp; DEVELOP Project Case Studies</a:t>
            </a:r>
            <a:endParaRPr lang="en-US" sz="4400" b="1" i="0" u="none" strike="noStrike" cap="none" dirty="0">
              <a:solidFill>
                <a:srgbClr val="E97845"/>
              </a:solidFill>
              <a:latin typeface="+mj-lt"/>
              <a:ea typeface="Questrial"/>
              <a:cs typeface="Questrial"/>
              <a:sym typeface="Questrial"/>
            </a:endParaRPr>
          </a:p>
        </p:txBody>
      </p:sp>
      <p:cxnSp>
        <p:nvCxnSpPr>
          <p:cNvPr id="171" name="Straight Connector 170"/>
          <p:cNvCxnSpPr/>
          <p:nvPr/>
        </p:nvCxnSpPr>
        <p:spPr>
          <a:xfrm>
            <a:off x="3248556" y="18231094"/>
            <a:ext cx="20754129" cy="60765"/>
          </a:xfrm>
          <a:prstGeom prst="line">
            <a:avLst/>
          </a:prstGeom>
          <a:ln w="28575">
            <a:solidFill>
              <a:srgbClr val="EA78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877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9012</TotalTime>
  <Words>1284</Words>
  <Application>Microsoft Office PowerPoint</Application>
  <PresentationFormat>Custom</PresentationFormat>
  <Paragraphs>176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Kelley, Carrie L. (LARC-E3)[SSAI DEVELOP]</cp:lastModifiedBy>
  <cp:revision>235</cp:revision>
  <dcterms:created xsi:type="dcterms:W3CDTF">2015-06-02T14:58:58Z</dcterms:created>
  <dcterms:modified xsi:type="dcterms:W3CDTF">2016-08-05T21:18:21Z</dcterms:modified>
</cp:coreProperties>
</file>