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75" r:id="rId2"/>
    <p:sldId id="291" r:id="rId3"/>
    <p:sldId id="298" r:id="rId4"/>
    <p:sldId id="300" r:id="rId5"/>
    <p:sldId id="293" r:id="rId6"/>
    <p:sldId id="292" r:id="rId7"/>
    <p:sldId id="294" r:id="rId8"/>
    <p:sldId id="296" r:id="rId9"/>
    <p:sldId id="308" r:id="rId10"/>
    <p:sldId id="306" r:id="rId11"/>
    <p:sldId id="286" r:id="rId12"/>
    <p:sldId id="309" r:id="rId13"/>
    <p:sldId id="307" r:id="rId14"/>
    <p:sldId id="304"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tschalk, Emily J. (LARC-E3)[SSAI DEVELOP]" initials="GEJ(D" lastIdx="13" clrIdx="0">
    <p:extLst>
      <p:ext uri="{19B8F6BF-5375-455C-9EA6-DF929625EA0E}">
        <p15:presenceInfo xmlns:p15="http://schemas.microsoft.com/office/powerpoint/2012/main" userId="S-1-5-21-330711430-3775241029-4075259233-708547" providerId="AD"/>
      </p:ext>
    </p:extLst>
  </p:cmAuthor>
  <p:cmAuthor id="2" name="Rhodes, Tyler M. (LARC-E3)[SSAI DEVELOP]" initials="RTM(D" lastIdx="4" clrIdx="1">
    <p:extLst>
      <p:ext uri="{19B8F6BF-5375-455C-9EA6-DF929625EA0E}">
        <p15:presenceInfo xmlns:p15="http://schemas.microsoft.com/office/powerpoint/2012/main" userId="S-1-5-21-330711430-3775241029-4075259233-668098" providerId="AD"/>
      </p:ext>
    </p:extLst>
  </p:cmAuthor>
  <p:cmAuthor id="3" name="Martinez, Andrea M. (LARC-E3)[SSAI DEVELOP]" initials="MAM(D" lastIdx="1" clrIdx="2">
    <p:extLst>
      <p:ext uri="{19B8F6BF-5375-455C-9EA6-DF929625EA0E}">
        <p15:presenceInfo xmlns:p15="http://schemas.microsoft.com/office/powerpoint/2012/main" userId="S-1-5-21-330711430-3775241029-4075259233-721658" providerId="AD"/>
      </p:ext>
    </p:extLst>
  </p:cmAuthor>
  <p:cmAuthor id="4" name="Smith, Taryn E. (LARC-E3)[SSAI DEVELOP]" initials="STE(D" lastIdx="3" clrIdx="3">
    <p:extLst>
      <p:ext uri="{19B8F6BF-5375-455C-9EA6-DF929625EA0E}">
        <p15:presenceInfo xmlns:p15="http://schemas.microsoft.com/office/powerpoint/2012/main" userId="S-1-5-21-330711430-3775241029-4075259233-7365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D2DEEF"/>
    <a:srgbClr val="73A9DB"/>
    <a:srgbClr val="8DDDCB"/>
    <a:srgbClr val="DEDD90"/>
    <a:srgbClr val="FFFFFF"/>
    <a:srgbClr val="38A802"/>
    <a:srgbClr val="7D9C5D"/>
    <a:srgbClr val="99CCA7"/>
    <a:srgbClr val="BD8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9" autoAdjust="0"/>
    <p:restoredTop sz="76870" autoAdjust="0"/>
  </p:normalViewPr>
  <p:slideViewPr>
    <p:cSldViewPr snapToGrid="0">
      <p:cViewPr varScale="1">
        <p:scale>
          <a:sx n="89" d="100"/>
          <a:sy n="89" d="100"/>
        </p:scale>
        <p:origin x="1188" y="90"/>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C47775-9916-45DF-8FCA-265AB4D4F887}" type="doc">
      <dgm:prSet loTypeId="urn:microsoft.com/office/officeart/2005/8/layout/chevron1" loCatId="process" qsTypeId="urn:microsoft.com/office/officeart/2005/8/quickstyle/simple1" qsCatId="simple" csTypeId="urn:microsoft.com/office/officeart/2005/8/colors/accent1_2" csCatId="accent1" phldr="1"/>
      <dgm:spPr/>
    </dgm:pt>
    <dgm:pt modelId="{1B28D25E-E3A6-4B19-95B0-0EB33DA2A6FF}">
      <dgm:prSet phldrT="[Text]"/>
      <dgm:spPr/>
      <dgm:t>
        <a:bodyPr/>
        <a:lstStyle/>
        <a:p>
          <a:r>
            <a:rPr lang="en-US" dirty="0" smtClean="0">
              <a:effectLst>
                <a:outerShdw blurRad="38100" dist="38100" dir="2700000" algn="tl">
                  <a:srgbClr val="000000">
                    <a:alpha val="43137"/>
                  </a:srgbClr>
                </a:outerShdw>
              </a:effectLst>
            </a:rPr>
            <a:t>Data Acquisition</a:t>
          </a:r>
          <a:endParaRPr lang="en-US" dirty="0">
            <a:effectLst>
              <a:outerShdw blurRad="38100" dist="38100" dir="2700000" algn="tl">
                <a:srgbClr val="000000">
                  <a:alpha val="43137"/>
                </a:srgbClr>
              </a:outerShdw>
            </a:effectLst>
          </a:endParaRPr>
        </a:p>
      </dgm:t>
    </dgm:pt>
    <dgm:pt modelId="{B7F87285-24D1-47F0-8A03-67A7F07695EB}" type="parTrans" cxnId="{0FC5B18C-E366-4DC6-9165-1D696A5D6F38}">
      <dgm:prSet/>
      <dgm:spPr/>
      <dgm:t>
        <a:bodyPr/>
        <a:lstStyle/>
        <a:p>
          <a:endParaRPr lang="en-US"/>
        </a:p>
      </dgm:t>
    </dgm:pt>
    <dgm:pt modelId="{959A1002-958C-4553-B6F5-D56F3C8CAD5E}" type="sibTrans" cxnId="{0FC5B18C-E366-4DC6-9165-1D696A5D6F38}">
      <dgm:prSet/>
      <dgm:spPr/>
      <dgm:t>
        <a:bodyPr/>
        <a:lstStyle/>
        <a:p>
          <a:endParaRPr lang="en-US"/>
        </a:p>
      </dgm:t>
    </dgm:pt>
    <dgm:pt modelId="{83B2B184-669B-4109-9243-F0683898C206}">
      <dgm:prSet phldrT="[Text]"/>
      <dgm:spPr/>
      <dgm:t>
        <a:bodyPr/>
        <a:lstStyle/>
        <a:p>
          <a:r>
            <a:rPr lang="en-US" dirty="0" smtClean="0">
              <a:effectLst>
                <a:outerShdw blurRad="38100" dist="38100" dir="2700000" algn="tl">
                  <a:srgbClr val="000000">
                    <a:alpha val="43137"/>
                  </a:srgbClr>
                </a:outerShdw>
              </a:effectLst>
            </a:rPr>
            <a:t>Data Analysis</a:t>
          </a:r>
          <a:endParaRPr lang="en-US" dirty="0">
            <a:effectLst>
              <a:outerShdw blurRad="38100" dist="38100" dir="2700000" algn="tl">
                <a:srgbClr val="000000">
                  <a:alpha val="43137"/>
                </a:srgbClr>
              </a:outerShdw>
            </a:effectLst>
          </a:endParaRPr>
        </a:p>
      </dgm:t>
    </dgm:pt>
    <dgm:pt modelId="{A02AA2F4-2E20-411C-A23D-B1BF166DDE77}" type="parTrans" cxnId="{36A85AC8-6390-425B-8786-0761ADD89594}">
      <dgm:prSet/>
      <dgm:spPr/>
      <dgm:t>
        <a:bodyPr/>
        <a:lstStyle/>
        <a:p>
          <a:endParaRPr lang="en-US"/>
        </a:p>
      </dgm:t>
    </dgm:pt>
    <dgm:pt modelId="{383902BF-E625-479C-B704-8EFFAD1CB823}" type="sibTrans" cxnId="{36A85AC8-6390-425B-8786-0761ADD89594}">
      <dgm:prSet/>
      <dgm:spPr/>
      <dgm:t>
        <a:bodyPr/>
        <a:lstStyle/>
        <a:p>
          <a:endParaRPr lang="en-US"/>
        </a:p>
      </dgm:t>
    </dgm:pt>
    <dgm:pt modelId="{B6EB3BF8-0CE4-4BDB-A91D-59277CE8CA66}">
      <dgm:prSet phldrT="[Text]"/>
      <dgm:spPr/>
      <dgm:t>
        <a:bodyPr/>
        <a:lstStyle/>
        <a:p>
          <a:r>
            <a:rPr lang="en-US" dirty="0" smtClean="0">
              <a:effectLst>
                <a:outerShdw blurRad="38100" dist="38100" dir="2700000" algn="tl">
                  <a:srgbClr val="000000">
                    <a:alpha val="43137"/>
                  </a:srgbClr>
                </a:outerShdw>
              </a:effectLst>
            </a:rPr>
            <a:t>Linear Regression Model</a:t>
          </a:r>
          <a:endParaRPr lang="en-US" dirty="0">
            <a:effectLst>
              <a:outerShdw blurRad="38100" dist="38100" dir="2700000" algn="tl">
                <a:srgbClr val="000000">
                  <a:alpha val="43137"/>
                </a:srgbClr>
              </a:outerShdw>
            </a:effectLst>
          </a:endParaRPr>
        </a:p>
      </dgm:t>
    </dgm:pt>
    <dgm:pt modelId="{4B306B16-6FB8-4F1F-A21B-BFFDF0E05A5F}" type="parTrans" cxnId="{7C381B00-9F12-4B8F-A2FC-150CC6885D92}">
      <dgm:prSet/>
      <dgm:spPr/>
      <dgm:t>
        <a:bodyPr/>
        <a:lstStyle/>
        <a:p>
          <a:endParaRPr lang="en-US"/>
        </a:p>
      </dgm:t>
    </dgm:pt>
    <dgm:pt modelId="{CBD1541A-D822-4B79-A1AC-2DB2001FE1AD}" type="sibTrans" cxnId="{7C381B00-9F12-4B8F-A2FC-150CC6885D92}">
      <dgm:prSet/>
      <dgm:spPr/>
      <dgm:t>
        <a:bodyPr/>
        <a:lstStyle/>
        <a:p>
          <a:endParaRPr lang="en-US"/>
        </a:p>
      </dgm:t>
    </dgm:pt>
    <dgm:pt modelId="{1DB03783-E040-49FD-B267-E830C90350D1}">
      <dgm:prSet phldrT="[Text]"/>
      <dgm:spPr/>
      <dgm:t>
        <a:bodyPr/>
        <a:lstStyle/>
        <a:p>
          <a:r>
            <a:rPr lang="en-US" dirty="0" smtClean="0">
              <a:effectLst>
                <a:outerShdw blurRad="38100" dist="38100" dir="2700000" algn="tl">
                  <a:srgbClr val="000000">
                    <a:alpha val="43137"/>
                  </a:srgbClr>
                </a:outerShdw>
              </a:effectLst>
            </a:rPr>
            <a:t>Pivot Point Extraction</a:t>
          </a:r>
          <a:endParaRPr lang="en-US" dirty="0">
            <a:effectLst>
              <a:outerShdw blurRad="38100" dist="38100" dir="2700000" algn="tl">
                <a:srgbClr val="000000">
                  <a:alpha val="43137"/>
                </a:srgbClr>
              </a:outerShdw>
            </a:effectLst>
          </a:endParaRPr>
        </a:p>
      </dgm:t>
    </dgm:pt>
    <dgm:pt modelId="{1CB6C420-BCE6-4CD6-9618-0A6F36466671}" type="parTrans" cxnId="{C2236899-8C52-49B9-A1B8-351F315606C0}">
      <dgm:prSet/>
      <dgm:spPr/>
      <dgm:t>
        <a:bodyPr/>
        <a:lstStyle/>
        <a:p>
          <a:endParaRPr lang="en-US"/>
        </a:p>
      </dgm:t>
    </dgm:pt>
    <dgm:pt modelId="{5B3674D2-2FE8-44AC-BC27-BC0797D4984E}" type="sibTrans" cxnId="{C2236899-8C52-49B9-A1B8-351F315606C0}">
      <dgm:prSet/>
      <dgm:spPr/>
      <dgm:t>
        <a:bodyPr/>
        <a:lstStyle/>
        <a:p>
          <a:endParaRPr lang="en-US"/>
        </a:p>
      </dgm:t>
    </dgm:pt>
    <dgm:pt modelId="{83D5B994-905E-44A2-A24D-9DA9447E6B58}" type="pres">
      <dgm:prSet presAssocID="{13C47775-9916-45DF-8FCA-265AB4D4F887}" presName="Name0" presStyleCnt="0">
        <dgm:presLayoutVars>
          <dgm:dir/>
          <dgm:animLvl val="lvl"/>
          <dgm:resizeHandles val="exact"/>
        </dgm:presLayoutVars>
      </dgm:prSet>
      <dgm:spPr/>
    </dgm:pt>
    <dgm:pt modelId="{3EF982F3-48F3-44E0-896F-48504074BD5F}" type="pres">
      <dgm:prSet presAssocID="{1B28D25E-E3A6-4B19-95B0-0EB33DA2A6FF}" presName="parTxOnly" presStyleLbl="node1" presStyleIdx="0" presStyleCnt="4">
        <dgm:presLayoutVars>
          <dgm:chMax val="0"/>
          <dgm:chPref val="0"/>
          <dgm:bulletEnabled val="1"/>
        </dgm:presLayoutVars>
      </dgm:prSet>
      <dgm:spPr/>
      <dgm:t>
        <a:bodyPr/>
        <a:lstStyle/>
        <a:p>
          <a:endParaRPr lang="en-US"/>
        </a:p>
      </dgm:t>
    </dgm:pt>
    <dgm:pt modelId="{72327143-A46C-41E6-92D1-04E1A108B24C}" type="pres">
      <dgm:prSet presAssocID="{959A1002-958C-4553-B6F5-D56F3C8CAD5E}" presName="parTxOnlySpace" presStyleCnt="0"/>
      <dgm:spPr/>
    </dgm:pt>
    <dgm:pt modelId="{D730FF1D-5F36-45F3-AA95-B41B1CE8FCE2}" type="pres">
      <dgm:prSet presAssocID="{83B2B184-669B-4109-9243-F0683898C206}" presName="parTxOnly" presStyleLbl="node1" presStyleIdx="1" presStyleCnt="4">
        <dgm:presLayoutVars>
          <dgm:chMax val="0"/>
          <dgm:chPref val="0"/>
          <dgm:bulletEnabled val="1"/>
        </dgm:presLayoutVars>
      </dgm:prSet>
      <dgm:spPr/>
      <dgm:t>
        <a:bodyPr/>
        <a:lstStyle/>
        <a:p>
          <a:endParaRPr lang="en-US"/>
        </a:p>
      </dgm:t>
    </dgm:pt>
    <dgm:pt modelId="{AA5B9D9B-E9B5-4B7A-981C-2781CF7D2EA1}" type="pres">
      <dgm:prSet presAssocID="{383902BF-E625-479C-B704-8EFFAD1CB823}" presName="parTxOnlySpace" presStyleCnt="0"/>
      <dgm:spPr/>
    </dgm:pt>
    <dgm:pt modelId="{21BBF813-99C2-457F-8DAF-1E0CFAF3313F}" type="pres">
      <dgm:prSet presAssocID="{B6EB3BF8-0CE4-4BDB-A91D-59277CE8CA66}" presName="parTxOnly" presStyleLbl="node1" presStyleIdx="2" presStyleCnt="4">
        <dgm:presLayoutVars>
          <dgm:chMax val="0"/>
          <dgm:chPref val="0"/>
          <dgm:bulletEnabled val="1"/>
        </dgm:presLayoutVars>
      </dgm:prSet>
      <dgm:spPr/>
      <dgm:t>
        <a:bodyPr/>
        <a:lstStyle/>
        <a:p>
          <a:endParaRPr lang="en-US"/>
        </a:p>
      </dgm:t>
    </dgm:pt>
    <dgm:pt modelId="{E83276BB-7158-435B-8997-08CEB33443D3}" type="pres">
      <dgm:prSet presAssocID="{CBD1541A-D822-4B79-A1AC-2DB2001FE1AD}" presName="parTxOnlySpace" presStyleCnt="0"/>
      <dgm:spPr/>
    </dgm:pt>
    <dgm:pt modelId="{27362847-7B33-46E3-BA23-3C181F6713E1}" type="pres">
      <dgm:prSet presAssocID="{1DB03783-E040-49FD-B267-E830C90350D1}" presName="parTxOnly" presStyleLbl="node1" presStyleIdx="3" presStyleCnt="4">
        <dgm:presLayoutVars>
          <dgm:chMax val="0"/>
          <dgm:chPref val="0"/>
          <dgm:bulletEnabled val="1"/>
        </dgm:presLayoutVars>
      </dgm:prSet>
      <dgm:spPr/>
      <dgm:t>
        <a:bodyPr/>
        <a:lstStyle/>
        <a:p>
          <a:endParaRPr lang="en-US"/>
        </a:p>
      </dgm:t>
    </dgm:pt>
  </dgm:ptLst>
  <dgm:cxnLst>
    <dgm:cxn modelId="{C0471E6C-04D7-46AA-876D-D9B1394C08D9}" type="presOf" srcId="{1B28D25E-E3A6-4B19-95B0-0EB33DA2A6FF}" destId="{3EF982F3-48F3-44E0-896F-48504074BD5F}" srcOrd="0" destOrd="0" presId="urn:microsoft.com/office/officeart/2005/8/layout/chevron1"/>
    <dgm:cxn modelId="{36A85AC8-6390-425B-8786-0761ADD89594}" srcId="{13C47775-9916-45DF-8FCA-265AB4D4F887}" destId="{83B2B184-669B-4109-9243-F0683898C206}" srcOrd="1" destOrd="0" parTransId="{A02AA2F4-2E20-411C-A23D-B1BF166DDE77}" sibTransId="{383902BF-E625-479C-B704-8EFFAD1CB823}"/>
    <dgm:cxn modelId="{B185F90D-FFBE-4793-9E17-81A35CC0BD2C}" type="presOf" srcId="{1DB03783-E040-49FD-B267-E830C90350D1}" destId="{27362847-7B33-46E3-BA23-3C181F6713E1}" srcOrd="0" destOrd="0" presId="urn:microsoft.com/office/officeart/2005/8/layout/chevron1"/>
    <dgm:cxn modelId="{1693360E-ED46-42F5-A2FA-B783367BD0A1}" type="presOf" srcId="{83B2B184-669B-4109-9243-F0683898C206}" destId="{D730FF1D-5F36-45F3-AA95-B41B1CE8FCE2}" srcOrd="0" destOrd="0" presId="urn:microsoft.com/office/officeart/2005/8/layout/chevron1"/>
    <dgm:cxn modelId="{0F14905A-D2DE-4FE2-BC0C-D81DE2E1DA62}" type="presOf" srcId="{13C47775-9916-45DF-8FCA-265AB4D4F887}" destId="{83D5B994-905E-44A2-A24D-9DA9447E6B58}" srcOrd="0" destOrd="0" presId="urn:microsoft.com/office/officeart/2005/8/layout/chevron1"/>
    <dgm:cxn modelId="{0FC5B18C-E366-4DC6-9165-1D696A5D6F38}" srcId="{13C47775-9916-45DF-8FCA-265AB4D4F887}" destId="{1B28D25E-E3A6-4B19-95B0-0EB33DA2A6FF}" srcOrd="0" destOrd="0" parTransId="{B7F87285-24D1-47F0-8A03-67A7F07695EB}" sibTransId="{959A1002-958C-4553-B6F5-D56F3C8CAD5E}"/>
    <dgm:cxn modelId="{BFFF50B9-2A0A-4DF4-90EE-F578524C27F6}" type="presOf" srcId="{B6EB3BF8-0CE4-4BDB-A91D-59277CE8CA66}" destId="{21BBF813-99C2-457F-8DAF-1E0CFAF3313F}" srcOrd="0" destOrd="0" presId="urn:microsoft.com/office/officeart/2005/8/layout/chevron1"/>
    <dgm:cxn modelId="{7C381B00-9F12-4B8F-A2FC-150CC6885D92}" srcId="{13C47775-9916-45DF-8FCA-265AB4D4F887}" destId="{B6EB3BF8-0CE4-4BDB-A91D-59277CE8CA66}" srcOrd="2" destOrd="0" parTransId="{4B306B16-6FB8-4F1F-A21B-BFFDF0E05A5F}" sibTransId="{CBD1541A-D822-4B79-A1AC-2DB2001FE1AD}"/>
    <dgm:cxn modelId="{C2236899-8C52-49B9-A1B8-351F315606C0}" srcId="{13C47775-9916-45DF-8FCA-265AB4D4F887}" destId="{1DB03783-E040-49FD-B267-E830C90350D1}" srcOrd="3" destOrd="0" parTransId="{1CB6C420-BCE6-4CD6-9618-0A6F36466671}" sibTransId="{5B3674D2-2FE8-44AC-BC27-BC0797D4984E}"/>
    <dgm:cxn modelId="{56065C52-1639-4E48-AF1E-9750179D2596}" type="presParOf" srcId="{83D5B994-905E-44A2-A24D-9DA9447E6B58}" destId="{3EF982F3-48F3-44E0-896F-48504074BD5F}" srcOrd="0" destOrd="0" presId="urn:microsoft.com/office/officeart/2005/8/layout/chevron1"/>
    <dgm:cxn modelId="{616AE6A7-4F48-4BDA-816D-96E9171E1515}" type="presParOf" srcId="{83D5B994-905E-44A2-A24D-9DA9447E6B58}" destId="{72327143-A46C-41E6-92D1-04E1A108B24C}" srcOrd="1" destOrd="0" presId="urn:microsoft.com/office/officeart/2005/8/layout/chevron1"/>
    <dgm:cxn modelId="{84BEA851-6C15-4F68-A9E8-0C9EF5532CC3}" type="presParOf" srcId="{83D5B994-905E-44A2-A24D-9DA9447E6B58}" destId="{D730FF1D-5F36-45F3-AA95-B41B1CE8FCE2}" srcOrd="2" destOrd="0" presId="urn:microsoft.com/office/officeart/2005/8/layout/chevron1"/>
    <dgm:cxn modelId="{6CE6A9FF-8967-4D09-A6E8-79FADE3DDE2A}" type="presParOf" srcId="{83D5B994-905E-44A2-A24D-9DA9447E6B58}" destId="{AA5B9D9B-E9B5-4B7A-981C-2781CF7D2EA1}" srcOrd="3" destOrd="0" presId="urn:microsoft.com/office/officeart/2005/8/layout/chevron1"/>
    <dgm:cxn modelId="{B9B5C054-0571-4E3D-9067-6FD881D6A3AC}" type="presParOf" srcId="{83D5B994-905E-44A2-A24D-9DA9447E6B58}" destId="{21BBF813-99C2-457F-8DAF-1E0CFAF3313F}" srcOrd="4" destOrd="0" presId="urn:microsoft.com/office/officeart/2005/8/layout/chevron1"/>
    <dgm:cxn modelId="{02BB1267-CB60-4D85-AFA3-D16D7AFD34DD}" type="presParOf" srcId="{83D5B994-905E-44A2-A24D-9DA9447E6B58}" destId="{E83276BB-7158-435B-8997-08CEB33443D3}" srcOrd="5" destOrd="0" presId="urn:microsoft.com/office/officeart/2005/8/layout/chevron1"/>
    <dgm:cxn modelId="{2F7A92FA-7951-452B-9F2F-ADB199EBEE99}" type="presParOf" srcId="{83D5B994-905E-44A2-A24D-9DA9447E6B58}" destId="{27362847-7B33-46E3-BA23-3C181F6713E1}"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982F3-48F3-44E0-896F-48504074BD5F}">
      <dsp:nvSpPr>
        <dsp:cNvPr id="0" name=""/>
        <dsp:cNvSpPr/>
      </dsp:nvSpPr>
      <dsp:spPr>
        <a:xfrm>
          <a:off x="5159" y="1130271"/>
          <a:ext cx="3003163" cy="12012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effectLst>
                <a:outerShdw blurRad="38100" dist="38100" dir="2700000" algn="tl">
                  <a:srgbClr val="000000">
                    <a:alpha val="43137"/>
                  </a:srgbClr>
                </a:outerShdw>
              </a:effectLst>
            </a:rPr>
            <a:t>Data Acquisition</a:t>
          </a:r>
          <a:endParaRPr lang="en-US" sz="2400" kern="1200" dirty="0">
            <a:effectLst>
              <a:outerShdw blurRad="38100" dist="38100" dir="2700000" algn="tl">
                <a:srgbClr val="000000">
                  <a:alpha val="43137"/>
                </a:srgbClr>
              </a:outerShdw>
            </a:effectLst>
          </a:endParaRPr>
        </a:p>
      </dsp:txBody>
      <dsp:txXfrm>
        <a:off x="605792" y="1130271"/>
        <a:ext cx="1801898" cy="1201265"/>
      </dsp:txXfrm>
    </dsp:sp>
    <dsp:sp modelId="{D730FF1D-5F36-45F3-AA95-B41B1CE8FCE2}">
      <dsp:nvSpPr>
        <dsp:cNvPr id="0" name=""/>
        <dsp:cNvSpPr/>
      </dsp:nvSpPr>
      <dsp:spPr>
        <a:xfrm>
          <a:off x="2708006" y="1130271"/>
          <a:ext cx="3003163" cy="12012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effectLst>
                <a:outerShdw blurRad="38100" dist="38100" dir="2700000" algn="tl">
                  <a:srgbClr val="000000">
                    <a:alpha val="43137"/>
                  </a:srgbClr>
                </a:outerShdw>
              </a:effectLst>
            </a:rPr>
            <a:t>Data Analysis</a:t>
          </a:r>
          <a:endParaRPr lang="en-US" sz="2400" kern="1200" dirty="0">
            <a:effectLst>
              <a:outerShdw blurRad="38100" dist="38100" dir="2700000" algn="tl">
                <a:srgbClr val="000000">
                  <a:alpha val="43137"/>
                </a:srgbClr>
              </a:outerShdw>
            </a:effectLst>
          </a:endParaRPr>
        </a:p>
      </dsp:txBody>
      <dsp:txXfrm>
        <a:off x="3308639" y="1130271"/>
        <a:ext cx="1801898" cy="1201265"/>
      </dsp:txXfrm>
    </dsp:sp>
    <dsp:sp modelId="{21BBF813-99C2-457F-8DAF-1E0CFAF3313F}">
      <dsp:nvSpPr>
        <dsp:cNvPr id="0" name=""/>
        <dsp:cNvSpPr/>
      </dsp:nvSpPr>
      <dsp:spPr>
        <a:xfrm>
          <a:off x="5410854" y="1130271"/>
          <a:ext cx="3003163" cy="12012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effectLst>
                <a:outerShdw blurRad="38100" dist="38100" dir="2700000" algn="tl">
                  <a:srgbClr val="000000">
                    <a:alpha val="43137"/>
                  </a:srgbClr>
                </a:outerShdw>
              </a:effectLst>
            </a:rPr>
            <a:t>Linear Regression Model</a:t>
          </a:r>
          <a:endParaRPr lang="en-US" sz="2400" kern="1200" dirty="0">
            <a:effectLst>
              <a:outerShdw blurRad="38100" dist="38100" dir="2700000" algn="tl">
                <a:srgbClr val="000000">
                  <a:alpha val="43137"/>
                </a:srgbClr>
              </a:outerShdw>
            </a:effectLst>
          </a:endParaRPr>
        </a:p>
      </dsp:txBody>
      <dsp:txXfrm>
        <a:off x="6011487" y="1130271"/>
        <a:ext cx="1801898" cy="1201265"/>
      </dsp:txXfrm>
    </dsp:sp>
    <dsp:sp modelId="{27362847-7B33-46E3-BA23-3C181F6713E1}">
      <dsp:nvSpPr>
        <dsp:cNvPr id="0" name=""/>
        <dsp:cNvSpPr/>
      </dsp:nvSpPr>
      <dsp:spPr>
        <a:xfrm>
          <a:off x="8113701" y="1130271"/>
          <a:ext cx="3003163" cy="12012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smtClean="0">
              <a:effectLst>
                <a:outerShdw blurRad="38100" dist="38100" dir="2700000" algn="tl">
                  <a:srgbClr val="000000">
                    <a:alpha val="43137"/>
                  </a:srgbClr>
                </a:outerShdw>
              </a:effectLst>
            </a:rPr>
            <a:t>Pivot Point Extraction</a:t>
          </a:r>
          <a:endParaRPr lang="en-US" sz="2400" kern="1200" dirty="0">
            <a:effectLst>
              <a:outerShdw blurRad="38100" dist="38100" dir="2700000" algn="tl">
                <a:srgbClr val="000000">
                  <a:alpha val="43137"/>
                </a:srgbClr>
              </a:outerShdw>
            </a:effectLst>
          </a:endParaRPr>
        </a:p>
      </dsp:txBody>
      <dsp:txXfrm>
        <a:off x="8714334" y="1130271"/>
        <a:ext cx="1801898" cy="12012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Christine:</a:t>
            </a:r>
          </a:p>
          <a:p>
            <a:r>
              <a:rPr lang="en-US" sz="1200" b="0" i="0" kern="1200" dirty="0" smtClean="0">
                <a:solidFill>
                  <a:schemeClr val="tx1"/>
                </a:solidFill>
                <a:effectLst/>
                <a:latin typeface="+mn-lt"/>
                <a:ea typeface="+mn-ea"/>
                <a:cs typeface="+mn-cs"/>
              </a:rPr>
              <a:t>Looking closer at the stepping window, we can see a window of 5x5 move across each stack to gather a maximum of 375 data points per step that it takes. This number comes from multiplying 15 years of data by 25 pixels.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During this process, a correlation between each NDVI window with its corresponding variable window, such as precipitation, is conducted.</a:t>
            </a:r>
          </a:p>
          <a:p>
            <a:r>
              <a:rPr lang="en-US" sz="1200" b="0" i="0" kern="1200" dirty="0" smtClean="0">
                <a:solidFill>
                  <a:schemeClr val="tx1"/>
                </a:solidFill>
                <a:effectLst/>
                <a:latin typeface="+mn-lt"/>
                <a:ea typeface="+mn-ea"/>
                <a:cs typeface="+mn-cs"/>
              </a:rPr>
              <a:t>We set a correlation threshold to determine if we should carry out a regression.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7175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Christine:</a:t>
            </a:r>
          </a:p>
          <a:p>
            <a:r>
              <a:rPr lang="en-US" sz="1200" b="0" i="0" kern="1200" dirty="0" smtClean="0">
                <a:solidFill>
                  <a:schemeClr val="tx1"/>
                </a:solidFill>
                <a:effectLst/>
                <a:latin typeface="+mn-lt"/>
                <a:ea typeface="+mn-ea"/>
                <a:cs typeface="+mn-cs"/>
              </a:rPr>
              <a:t>From our initial results, we found that sagebrush is more likely to have damaging effects by a decrease in precipitation as opposed to changes in temperatures and evapotranspiration.</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Therefore, we took a closer look at the relationship between Delta NDVI and precipitation. We found 6 windows that met our threshold and ran a regression on them, which allowed us to extract the pivots points for those locations.</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4037762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Here is an example of the results of one of our windows. </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788536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Taryn:</a:t>
            </a:r>
            <a:r>
              <a:rPr lang="en-US" baseline="0" dirty="0" smtClean="0"/>
              <a:t> In conclusion, </a:t>
            </a:r>
            <a:r>
              <a:rPr lang="en-US" dirty="0" smtClean="0"/>
              <a:t>The pivot points derived from this project determined that temperature</a:t>
            </a:r>
            <a:r>
              <a:rPr lang="en-US" baseline="0" dirty="0" smtClean="0"/>
              <a:t> and evapotranspiration are a lesser variables than precipitation for sagebrush within Dinosaur National Monument. Adding in stepping window optimized our sample size, which helped determine that the sagebrush is reaching the threshold where it could potentially lose productivity. </a:t>
            </a:r>
          </a:p>
          <a:p>
            <a:endParaRPr lang="en-US" baseline="0" dirty="0" smtClean="0"/>
          </a:p>
          <a:p>
            <a:r>
              <a:rPr lang="en-US" baseline="0" dirty="0" smtClean="0"/>
              <a:t>Image Source: Screen Shot from https://www.youtube.com/watch?v=Sz67kUOAJT0</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232403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Taryn:</a:t>
            </a:r>
            <a:r>
              <a:rPr lang="en-US" baseline="0" dirty="0" smtClean="0"/>
              <a:t> </a:t>
            </a:r>
            <a:r>
              <a:rPr lang="en-US" dirty="0" smtClean="0"/>
              <a:t>This methodology</a:t>
            </a:r>
            <a:r>
              <a:rPr lang="en-US" baseline="0" dirty="0" smtClean="0"/>
              <a:t> can be applied to parks outside of Dinosaur National Monument and can be used with different vegetation types. </a:t>
            </a:r>
          </a:p>
          <a:p>
            <a:r>
              <a:rPr lang="en-US" baseline="0" dirty="0" smtClean="0"/>
              <a:t>The model can be further adapted to integrate soils or other measures of vegetation productivity such as NIR, to aid in the understanding of climate impacts on vegetation throughout the West. </a:t>
            </a:r>
          </a:p>
          <a:p>
            <a:endParaRPr lang="en-US" baseline="0" dirty="0" smtClean="0"/>
          </a:p>
          <a:p>
            <a:endParaRPr lang="en-US" baseline="0" dirty="0" smtClean="0"/>
          </a:p>
          <a:p>
            <a:endParaRPr lang="en-US" baseline="0" dirty="0" smtClean="0"/>
          </a:p>
          <a:p>
            <a:r>
              <a:rPr lang="en-US" dirty="0" smtClean="0"/>
              <a:t>Image </a:t>
            </a:r>
            <a:r>
              <a:rPr lang="en-US" dirty="0" err="1" smtClean="0"/>
              <a:t>Credit:http</a:t>
            </a:r>
            <a:r>
              <a:rPr lang="en-US" dirty="0" smtClean="0"/>
              <a:t>://science.nature.nps.gov/im/units/ncpn/parks/index.cfm#map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587786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Image Credit: http</a:t>
            </a:r>
            <a:r>
              <a:rPr lang="en-US" dirty="0" smtClean="0"/>
              <a:t>://www.viewfindermedia.com/wordpress/happy-earth-day-good-friday/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688338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smtClean="0">
                <a:solidFill>
                  <a:schemeClr val="tx1"/>
                </a:solidFill>
                <a:effectLst/>
                <a:latin typeface="+mn-lt"/>
                <a:ea typeface="+mn-ea"/>
                <a:cs typeface="+mn-cs"/>
              </a:rPr>
              <a:t>Aubry</a:t>
            </a:r>
            <a:r>
              <a:rPr lang="en-US" sz="1200" b="0" i="0" u="none" strike="noStrike" kern="1200" dirty="0" smtClean="0">
                <a:solidFill>
                  <a:schemeClr val="tx1"/>
                </a:solidFill>
                <a:effectLst/>
                <a:latin typeface="+mn-lt"/>
                <a:ea typeface="+mn-ea"/>
                <a:cs typeface="+mn-cs"/>
              </a:rPr>
              <a:t>: Much of the American West has experienced drought for</a:t>
            </a:r>
            <a:r>
              <a:rPr lang="en-US" sz="1200" b="0" i="0" u="none" strike="noStrike" kern="1200" baseline="0" dirty="0" smtClean="0">
                <a:solidFill>
                  <a:schemeClr val="tx1"/>
                </a:solidFill>
                <a:effectLst/>
                <a:latin typeface="+mn-lt"/>
                <a:ea typeface="+mn-ea"/>
                <a:cs typeface="+mn-cs"/>
              </a:rPr>
              <a:t> more than a decade</a:t>
            </a:r>
            <a:r>
              <a:rPr lang="en-US" sz="1200" b="0" i="0" u="none" strike="noStrike" kern="1200" dirty="0" smtClean="0">
                <a:solidFill>
                  <a:schemeClr val="tx1"/>
                </a:solidFill>
                <a:effectLst/>
                <a:latin typeface="+mn-lt"/>
                <a:ea typeface="+mn-ea"/>
                <a:cs typeface="+mn-cs"/>
              </a:rPr>
              <a:t>. Combined with rising temperatures, water availability is of increasing concern to land managers in this region.</a:t>
            </a:r>
            <a:endParaRPr lang="en-US" b="0" dirty="0" smtClean="0">
              <a:effectLst/>
            </a:endParaRPr>
          </a:p>
          <a:p>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Prolonged disturbances, such as drought, could push an ecosystem past a threshold which signifies an irreversible change from one type of ecosystem to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Climate pivot points are early warning signs of such a threshold. Specifically, they are indicators of when vegetation productivity may either begin to increase or decrease.</a:t>
            </a:r>
            <a:endParaRPr lang="en-US" b="0" dirty="0" smtClean="0">
              <a:effectLst/>
            </a:endParaRPr>
          </a:p>
          <a:p>
            <a:endParaRPr lang="en-US" sz="1200" b="0" i="0" u="none" strike="noStrike" kern="1200" dirty="0" smtClean="0">
              <a:solidFill>
                <a:schemeClr val="tx1"/>
              </a:solidFill>
              <a:effectLst/>
              <a:latin typeface="+mn-lt"/>
              <a:ea typeface="+mn-ea"/>
              <a:cs typeface="+mn-cs"/>
            </a:endParaRPr>
          </a:p>
          <a:p>
            <a:endParaRPr lang="en-US" baseline="0" dirty="0" smtClean="0"/>
          </a:p>
          <a:p>
            <a:r>
              <a:rPr lang="en-US" dirty="0" smtClean="0"/>
              <a:t>Image Source: https://www.flickr.com/photos/dinosaurnps/17557829746/</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4223881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smtClean="0">
                <a:solidFill>
                  <a:schemeClr val="tx1"/>
                </a:solidFill>
                <a:effectLst/>
                <a:latin typeface="+mn-lt"/>
                <a:ea typeface="+mn-ea"/>
                <a:cs typeface="+mn-cs"/>
              </a:rPr>
              <a:t>Aubry</a:t>
            </a:r>
            <a:r>
              <a:rPr lang="en-US" sz="1200" b="0" i="0" u="none" strike="noStrike" kern="1200" dirty="0" smtClean="0">
                <a:solidFill>
                  <a:schemeClr val="tx1"/>
                </a:solidFill>
                <a:effectLst/>
                <a:latin typeface="+mn-lt"/>
                <a:ea typeface="+mn-ea"/>
                <a:cs typeface="+mn-cs"/>
              </a:rPr>
              <a:t>: The primary objectives of this study was to determine climate pivot points of plant communities, sagebrush </a:t>
            </a:r>
            <a:r>
              <a:rPr lang="en-US" sz="1200" b="0" i="0" u="none" strike="noStrike" kern="1200" baseline="0" dirty="0" smtClean="0">
                <a:solidFill>
                  <a:schemeClr val="tx1"/>
                </a:solidFill>
                <a:effectLst/>
                <a:latin typeface="+mn-lt"/>
                <a:ea typeface="+mn-ea"/>
                <a:cs typeface="+mn-cs"/>
              </a:rPr>
              <a:t>in particular,</a:t>
            </a:r>
            <a:r>
              <a:rPr lang="en-US" sz="1200" b="0" i="0" u="none" strike="noStrike" kern="1200" dirty="0" smtClean="0">
                <a:solidFill>
                  <a:schemeClr val="tx1"/>
                </a:solidFill>
                <a:effectLst/>
                <a:latin typeface="+mn-lt"/>
                <a:ea typeface="+mn-ea"/>
                <a:cs typeface="+mn-cs"/>
              </a:rPr>
              <a:t> for various environmental factors – including evapotranspiration, precipitation, and temperature.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Improve and expand established methodologies from term 1 by d</a:t>
            </a:r>
            <a:r>
              <a:rPr lang="en-US" sz="1200" dirty="0" smtClean="0">
                <a:solidFill>
                  <a:schemeClr val="bg2">
                    <a:lumMod val="50000"/>
                  </a:schemeClr>
                </a:solidFill>
              </a:rPr>
              <a:t>etermining the most favorable way to partition the land to optimize results.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0" i="0" u="none" strike="noStrike" kern="1200" dirty="0" smtClean="0">
                <a:solidFill>
                  <a:schemeClr val="tx1"/>
                </a:solidFill>
                <a:effectLst/>
                <a:latin typeface="+mn-lt"/>
                <a:ea typeface="+mn-ea"/>
                <a:cs typeface="+mn-cs"/>
              </a:rPr>
              <a:t>Implement a methodology that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will be offered to land managers at the National Park Service and USGS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in the western United States to better understand the response of vegetation to a changing climate.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a:t>
            </a:r>
            <a:r>
              <a:rPr lang="en-US" sz="1200" b="0" i="0" u="none" strike="noStrike" kern="1200" baseline="0" dirty="0" smtClean="0">
                <a:solidFill>
                  <a:schemeClr val="tx1"/>
                </a:solidFill>
                <a:effectLst/>
                <a:latin typeface="+mn-lt"/>
                <a:ea typeface="+mn-ea"/>
                <a:cs typeface="+mn-cs"/>
              </a:rPr>
              <a:t> Source: https://www.flickr.com/photos/dinosaurnps/8471165637/in/album-72157632769589812/</a:t>
            </a:r>
          </a:p>
          <a:p>
            <a:endParaRPr lang="en-US" sz="1200"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063137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Aubry</a:t>
            </a:r>
            <a:r>
              <a:rPr lang="en-US" dirty="0" smtClean="0"/>
              <a:t>: Our research focused in Dinosaur National Monument, located in the northern portion</a:t>
            </a:r>
            <a:r>
              <a:rPr lang="en-US" baseline="0" dirty="0" smtClean="0"/>
              <a:t> of Utah and Colorado</a:t>
            </a:r>
            <a:r>
              <a:rPr lang="en-US" dirty="0" smtClean="0"/>
              <a:t>. The monument’s variety of vegetation types, soils, topographies, and elevations provided a robust ecosystem to analyze.</a:t>
            </a:r>
          </a:p>
          <a:p>
            <a:endParaRPr lang="en-US" baseline="0" dirty="0" smtClean="0"/>
          </a:p>
          <a:p>
            <a:endParaRPr lang="en-US" baseline="0" dirty="0" smtClean="0"/>
          </a:p>
          <a:p>
            <a:r>
              <a:rPr lang="en-US" baseline="0" dirty="0" smtClean="0"/>
              <a:t>https://www.nps.gov/media/photo/gallery.htm?id=F0788D48-155D-451F-6708655DFDA49B5E&amp;tagid=0&amp;hiderightrail=true&amp;maxrows=20&amp;showrawlisting=false&amp;startrow=1</a:t>
            </a: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52213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Amanda: The project began </a:t>
            </a:r>
            <a:r>
              <a:rPr lang="en-US" strike="noStrike" baseline="0" dirty="0" smtClean="0"/>
              <a:t>with data collection for our selected</a:t>
            </a:r>
            <a:r>
              <a:rPr lang="en-US" baseline="0" dirty="0" smtClean="0"/>
              <a:t> environmental variables:: evapotranspiration, temperature and precipitation (CLICK). Data was observed at a 15 year span</a:t>
            </a:r>
            <a:r>
              <a:rPr lang="en-US" sz="1200" b="0" i="0" u="none" strike="noStrike" kern="1200" dirty="0" smtClean="0">
                <a:solidFill>
                  <a:schemeClr val="tx1"/>
                </a:solidFill>
                <a:effectLst/>
                <a:latin typeface="+mn-lt"/>
                <a:ea typeface="+mn-ea"/>
                <a:cs typeface="+mn-cs"/>
              </a:rPr>
              <a:t>,</a:t>
            </a:r>
            <a:r>
              <a:rPr lang="en-US" baseline="0" dirty="0" smtClean="0"/>
              <a:t> due to availability of MODIS data (CLICK). These datasets were then analyzed and placed into a linear regression. (CLICK) this regression aided in to determining our pivot point.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a:t>
            </a:r>
            <a:r>
              <a:rPr lang="en-US" dirty="0" smtClean="0"/>
              <a:t>https://www.flickr.com/photos/dinosaurnps/8473521809/in/album-72157632769589812/</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599707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Amanda: MODIS aboard the</a:t>
            </a:r>
            <a:r>
              <a:rPr lang="en-US" baseline="0" dirty="0" smtClean="0"/>
              <a:t> Terra satellite </a:t>
            </a:r>
            <a:r>
              <a:rPr lang="en-US" dirty="0" smtClean="0"/>
              <a:t>was utilized</a:t>
            </a:r>
            <a:r>
              <a:rPr lang="en-US" baseline="0" dirty="0" smtClean="0"/>
              <a:t> to obtain </a:t>
            </a:r>
            <a:r>
              <a:rPr lang="en-US" dirty="0" err="1" smtClean="0"/>
              <a:t>ForWarn</a:t>
            </a:r>
            <a:r>
              <a:rPr lang="en-US" baseline="0" dirty="0" smtClean="0"/>
              <a:t> Maximum NDVI data to provide spatial and temporal comparisons of vegetation canopy greenness;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evapotranspiration data, to account for the movement of water to the air from sources such as soil and plant canopy.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http://www.devpedia.developexchange.com/dp/images/9/91/05_Terra.png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309966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Amanda: PRISM data</a:t>
            </a:r>
            <a:r>
              <a:rPr lang="en-US" baseline="0" dirty="0" smtClean="0"/>
              <a:t> was acquired for mean temperature and precipitation at a resolution of 4km for the entire country. The data was then processed to obtain the monthly average temperature and precipitation for Dinosaur National Monument.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806639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Amanda: We also used vegetation data downloaded from the National Park Service, which represents all of the different vegetation types that are found throughout the national monument.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a:t>
            </a:r>
            <a:r>
              <a:rPr lang="en-US" baseline="0" dirty="0" smtClean="0"/>
              <a:t> this, w</a:t>
            </a:r>
            <a:r>
              <a:rPr lang="en-US" dirty="0" smtClean="0"/>
              <a:t>e created a raster </a:t>
            </a:r>
            <a:r>
              <a:rPr lang="en-US" baseline="0" dirty="0" smtClean="0"/>
              <a:t>vegetation map and selected to only show Colorado Sagebrush, the main vegetation focus for our study. </a:t>
            </a:r>
          </a:p>
          <a:p>
            <a:endParaRPr lang="en-US" baseline="0" dirty="0" smtClean="0"/>
          </a:p>
          <a:p>
            <a:endParaRPr lang="en-US" baseline="0" dirty="0" smtClean="0"/>
          </a:p>
          <a:p>
            <a:r>
              <a:rPr lang="en-US" dirty="0" smtClean="0"/>
              <a:t>Image Source: http://commons.wikimedia.org/wiki/File:Claude_Monet_-_The_Magpie_-_Google_Art_Project.jpg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43945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Christine:</a:t>
            </a:r>
          </a:p>
          <a:p>
            <a:r>
              <a:rPr lang="en-US" sz="1200" b="0" i="0" kern="1200" dirty="0" smtClean="0">
                <a:solidFill>
                  <a:schemeClr val="tx1"/>
                </a:solidFill>
                <a:effectLst/>
                <a:latin typeface="+mn-lt"/>
                <a:ea typeface="+mn-ea"/>
                <a:cs typeface="+mn-cs"/>
              </a:rPr>
              <a:t>One of our main objectives was to determine the best way to partition the land to optimize our sample size to prevent under- or over-fitting the model used to determine climate pivot points.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We decided to use a stepping window approach to achieve this.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This approach uses a window that steps across 15 years of stacked delta NDVI data and compares it the corresponding window of 15 years of stacked precipitation, evapotranspiration, and temperature data.</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669039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sp>
        <p:nvSpPr>
          <p:cNvPr id="11" name="contract info"/>
          <p:cNvSpPr/>
          <p:nvPr userDrawn="1"/>
        </p:nvSpPr>
        <p:spPr>
          <a:xfrm>
            <a:off x="0" y="6566238"/>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73A9DB"/>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73A9DB"/>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35" name="Picture 3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73A9DB"/>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7"/>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73A9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4"/>
            <a:ext cx="12192000" cy="107097"/>
          </a:xfrm>
          <a:prstGeom prst="rect">
            <a:avLst/>
          </a:prstGeom>
        </p:spPr>
      </p:pic>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6" r:id="rId5"/>
    <p:sldLayoutId id="2147483688" r:id="rId6"/>
    <p:sldLayoutId id="2147483664" r:id="rId7"/>
    <p:sldLayoutId id="2147483665" r:id="rId8"/>
    <p:sldLayoutId id="2147483668"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909" r="50615" b="5500"/>
          <a:stretch/>
        </p:blipFill>
        <p:spPr>
          <a:xfrm>
            <a:off x="2618591" y="-1"/>
            <a:ext cx="4382949" cy="4841139"/>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826" y="-10048"/>
            <a:ext cx="8134274" cy="6927575"/>
          </a:xfrm>
          <a:prstGeom prst="rect">
            <a:avLst/>
          </a:prstGeom>
        </p:spPr>
      </p:pic>
      <p:sp>
        <p:nvSpPr>
          <p:cNvPr id="14" name="Text Placeholder 18"/>
          <p:cNvSpPr txBox="1">
            <a:spLocks/>
          </p:cNvSpPr>
          <p:nvPr/>
        </p:nvSpPr>
        <p:spPr>
          <a:xfrm>
            <a:off x="7725422" y="3008671"/>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Amanda Clayton</a:t>
            </a:r>
            <a:endParaRPr lang="en-US" dirty="0">
              <a:solidFill>
                <a:schemeClr val="bg2">
                  <a:lumMod val="50000"/>
                </a:schemeClr>
              </a:solidFill>
              <a:latin typeface="Century Gothic" panose="020B0502020202020204" pitchFamily="34" charset="0"/>
            </a:endParaRPr>
          </a:p>
        </p:txBody>
      </p:sp>
      <p:sp>
        <p:nvSpPr>
          <p:cNvPr id="15" name="Text Placeholder 19"/>
          <p:cNvSpPr txBox="1">
            <a:spLocks/>
          </p:cNvSpPr>
          <p:nvPr/>
        </p:nvSpPr>
        <p:spPr>
          <a:xfrm>
            <a:off x="7725422" y="3514554"/>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Christine Sadlik</a:t>
            </a:r>
            <a:endParaRPr lang="en-US" dirty="0">
              <a:solidFill>
                <a:schemeClr val="bg2">
                  <a:lumMod val="50000"/>
                </a:schemeClr>
              </a:solidFill>
              <a:latin typeface="Century Gothic" panose="020B0502020202020204" pitchFamily="34" charset="0"/>
            </a:endParaRPr>
          </a:p>
        </p:txBody>
      </p:sp>
      <p:sp>
        <p:nvSpPr>
          <p:cNvPr id="16" name="Text Placeholder 20"/>
          <p:cNvSpPr txBox="1">
            <a:spLocks/>
          </p:cNvSpPr>
          <p:nvPr/>
        </p:nvSpPr>
        <p:spPr>
          <a:xfrm>
            <a:off x="7725422" y="4020437"/>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Taryn Smith</a:t>
            </a:r>
            <a:endParaRPr lang="en-US" dirty="0">
              <a:solidFill>
                <a:schemeClr val="bg2">
                  <a:lumMod val="50000"/>
                </a:schemeClr>
              </a:solidFill>
              <a:latin typeface="Century Gothic" panose="020B0502020202020204" pitchFamily="34" charset="0"/>
            </a:endParaRPr>
          </a:p>
        </p:txBody>
      </p:sp>
      <p:sp>
        <p:nvSpPr>
          <p:cNvPr id="24" name="Text Placeholder 21"/>
          <p:cNvSpPr txBox="1">
            <a:spLocks/>
          </p:cNvSpPr>
          <p:nvPr/>
        </p:nvSpPr>
        <p:spPr>
          <a:xfrm>
            <a:off x="7725422" y="4531653"/>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Aubry Eaton</a:t>
            </a:r>
            <a:endParaRPr lang="en-US" dirty="0">
              <a:solidFill>
                <a:schemeClr val="bg2">
                  <a:lumMod val="50000"/>
                </a:schemeClr>
              </a:solidFill>
              <a:latin typeface="Century Gothic" panose="020B0502020202020204" pitchFamily="34" charset="0"/>
            </a:endParaRPr>
          </a:p>
        </p:txBody>
      </p:sp>
      <p:sp>
        <p:nvSpPr>
          <p:cNvPr id="18" name="TextBox 17"/>
          <p:cNvSpPr txBox="1"/>
          <p:nvPr/>
        </p:nvSpPr>
        <p:spPr>
          <a:xfrm>
            <a:off x="0" y="3197704"/>
            <a:ext cx="6479311" cy="553998"/>
          </a:xfrm>
          <a:prstGeom prst="rect">
            <a:avLst/>
          </a:prstGeom>
          <a:noFill/>
        </p:spPr>
        <p:txBody>
          <a:bodyPr wrap="square" rtlCol="0">
            <a:spAutoFit/>
          </a:bodyPr>
          <a:lstStyle/>
          <a:p>
            <a:pPr algn="ctr"/>
            <a:r>
              <a:rPr lang="en-US" sz="3000" b="1" dirty="0" smtClean="0">
                <a:solidFill>
                  <a:schemeClr val="bg1"/>
                </a:solidFill>
                <a:latin typeface="Century Gothic" panose="020B0502020202020204" pitchFamily="34" charset="0"/>
              </a:rPr>
              <a:t>WESTERN U.S. WATER RESOURCES II</a:t>
            </a:r>
            <a:endParaRPr lang="en-US" sz="3000" dirty="0"/>
          </a:p>
        </p:txBody>
      </p:sp>
      <p:sp>
        <p:nvSpPr>
          <p:cNvPr id="19" name="Title 16"/>
          <p:cNvSpPr txBox="1">
            <a:spLocks/>
          </p:cNvSpPr>
          <p:nvPr/>
        </p:nvSpPr>
        <p:spPr>
          <a:xfrm>
            <a:off x="271592" y="3926683"/>
            <a:ext cx="6081359" cy="150385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Century Gothic" panose="020B0502020202020204" pitchFamily="34" charset="0"/>
              </a:rPr>
              <a:t>Assessing Landscape Vulnerability to Drought and Changing Climate in National Parks of the Western United States </a:t>
            </a:r>
            <a:endParaRPr lang="en-US" sz="2400" dirty="0">
              <a:solidFill>
                <a:schemeClr val="bg1"/>
              </a:solidFill>
              <a:latin typeface="Century Gothic" panose="020B0502020202020204" pitchFamily="34" charset="0"/>
            </a:endParaRPr>
          </a:p>
        </p:txBody>
      </p:sp>
      <p:sp>
        <p:nvSpPr>
          <p:cNvPr id="11" name="Text Placeholder 17"/>
          <p:cNvSpPr txBox="1">
            <a:spLocks/>
          </p:cNvSpPr>
          <p:nvPr/>
        </p:nvSpPr>
        <p:spPr>
          <a:xfrm>
            <a:off x="7725422" y="2433924"/>
            <a:ext cx="4015819" cy="43819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Andrea Martinez </a:t>
            </a:r>
            <a:r>
              <a:rPr lang="en-US" sz="1470" dirty="0" smtClean="0">
                <a:solidFill>
                  <a:schemeClr val="bg2">
                    <a:lumMod val="50000"/>
                  </a:schemeClr>
                </a:solidFill>
                <a:latin typeface="Century Gothic" panose="020B0502020202020204" pitchFamily="34" charset="0"/>
              </a:rPr>
              <a:t>(Project Lead)</a:t>
            </a:r>
            <a:endParaRPr lang="en-US" sz="147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8804" b="19788"/>
          <a:stretch/>
        </p:blipFill>
        <p:spPr>
          <a:xfrm>
            <a:off x="1258478" y="1389622"/>
            <a:ext cx="9480642" cy="5231271"/>
          </a:xfrm>
          <a:prstGeom prst="rect">
            <a:avLst/>
          </a:prstGeom>
        </p:spPr>
      </p:pic>
      <p:pic>
        <p:nvPicPr>
          <p:cNvPr id="68"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1431131" y="139613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2745041" y="139613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0"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4065110" y="139613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1"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5383641" y="139613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2"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6681904" y="139613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3"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8001973" y="139613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4"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9296290" y="139613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5"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1432799" y="271414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2745041" y="271414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7"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4065110" y="271414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8"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5383641" y="271414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9"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6681904" y="271414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0"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8001973" y="271414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1"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9300445" y="271414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2"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1433456" y="403215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3"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2745041" y="403215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4"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4065110" y="403215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5"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5383641" y="403215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6"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6686059" y="403215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7"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7992993" y="403215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8"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9300444" y="403215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9"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1433723" y="535016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0"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2745041" y="535016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1"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4065110" y="535016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5383641" y="535016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3"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6681904" y="535016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4"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7992992" y="535016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5"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9297772" y="5350162"/>
            <a:ext cx="1320069" cy="13180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8" name="Text Placeholder 2"/>
          <p:cNvSpPr txBox="1">
            <a:spLocks/>
          </p:cNvSpPr>
          <p:nvPr/>
        </p:nvSpPr>
        <p:spPr>
          <a:xfrm>
            <a:off x="2668445" y="540126"/>
            <a:ext cx="7465092"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Stepping Window Approach</a:t>
            </a:r>
            <a:endParaRPr lang="en-US" sz="4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2638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fade">
                                      <p:cBhvr>
                                        <p:cTn id="35" dur="500"/>
                                        <p:tgtEl>
                                          <p:spTgt spid="7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fade">
                                      <p:cBhvr>
                                        <p:cTn id="43" dur="500"/>
                                        <p:tgtEl>
                                          <p:spTgt spid="7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fade">
                                      <p:cBhvr>
                                        <p:cTn id="51" dur="500"/>
                                        <p:tgtEl>
                                          <p:spTgt spid="7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fade">
                                      <p:cBhvr>
                                        <p:cTn id="55" dur="500"/>
                                        <p:tgtEl>
                                          <p:spTgt spid="8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fade">
                                      <p:cBhvr>
                                        <p:cTn id="63" dur="500"/>
                                        <p:tgtEl>
                                          <p:spTgt spid="82"/>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500"/>
                                        <p:tgtEl>
                                          <p:spTgt spid="83"/>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fade">
                                      <p:cBhvr>
                                        <p:cTn id="71" dur="500"/>
                                        <p:tgtEl>
                                          <p:spTgt spid="8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fade">
                                      <p:cBhvr>
                                        <p:cTn id="75" dur="500"/>
                                        <p:tgtEl>
                                          <p:spTgt spid="85"/>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fade">
                                      <p:cBhvr>
                                        <p:cTn id="79" dur="500"/>
                                        <p:tgtEl>
                                          <p:spTgt spid="86"/>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fade">
                                      <p:cBhvr>
                                        <p:cTn id="83" dur="500"/>
                                        <p:tgtEl>
                                          <p:spTgt spid="87"/>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fade">
                                      <p:cBhvr>
                                        <p:cTn id="87" dur="500"/>
                                        <p:tgtEl>
                                          <p:spTgt spid="88"/>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fade">
                                      <p:cBhvr>
                                        <p:cTn id="91" dur="500"/>
                                        <p:tgtEl>
                                          <p:spTgt spid="89"/>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fade">
                                      <p:cBhvr>
                                        <p:cTn id="95" dur="500"/>
                                        <p:tgtEl>
                                          <p:spTgt spid="90"/>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fade">
                                      <p:cBhvr>
                                        <p:cTn id="99" dur="500"/>
                                        <p:tgtEl>
                                          <p:spTgt spid="91"/>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92"/>
                                        </p:tgtEl>
                                        <p:attrNameLst>
                                          <p:attrName>style.visibility</p:attrName>
                                        </p:attrNameLst>
                                      </p:cBhvr>
                                      <p:to>
                                        <p:strVal val="visible"/>
                                      </p:to>
                                    </p:set>
                                    <p:animEffect transition="in" filter="fade">
                                      <p:cBhvr>
                                        <p:cTn id="103" dur="500"/>
                                        <p:tgtEl>
                                          <p:spTgt spid="92"/>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fade">
                                      <p:cBhvr>
                                        <p:cTn id="107" dur="500"/>
                                        <p:tgtEl>
                                          <p:spTgt spid="93"/>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94"/>
                                        </p:tgtEl>
                                        <p:attrNameLst>
                                          <p:attrName>style.visibility</p:attrName>
                                        </p:attrNameLst>
                                      </p:cBhvr>
                                      <p:to>
                                        <p:strVal val="visible"/>
                                      </p:to>
                                    </p:set>
                                    <p:animEffect transition="in" filter="fade">
                                      <p:cBhvr>
                                        <p:cTn id="111" dur="500"/>
                                        <p:tgtEl>
                                          <p:spTgt spid="94"/>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95"/>
                                        </p:tgtEl>
                                        <p:attrNameLst>
                                          <p:attrName>style.visibility</p:attrName>
                                        </p:attrNameLst>
                                      </p:cBhvr>
                                      <p:to>
                                        <p:strVal val="visible"/>
                                      </p:to>
                                    </p:set>
                                    <p:animEffect transition="in" filter="fade">
                                      <p:cBhvr>
                                        <p:cTn id="11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0729" t="12693" r="5416" b="9614"/>
          <a:stretch/>
        </p:blipFill>
        <p:spPr>
          <a:xfrm>
            <a:off x="1330961" y="1395361"/>
            <a:ext cx="9052560" cy="5158299"/>
          </a:xfrm>
          <a:prstGeom prst="rect">
            <a:avLst/>
          </a:prstGeom>
        </p:spPr>
      </p:pic>
      <p:sp>
        <p:nvSpPr>
          <p:cNvPr id="5" name="Text Placeholder 2"/>
          <p:cNvSpPr txBox="1">
            <a:spLocks/>
          </p:cNvSpPr>
          <p:nvPr/>
        </p:nvSpPr>
        <p:spPr>
          <a:xfrm>
            <a:off x="1419860" y="483818"/>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Analysis</a:t>
            </a:r>
            <a:endParaRPr lang="en-US" sz="4000" dirty="0">
              <a:solidFill>
                <a:schemeClr val="bg1"/>
              </a:solidFill>
              <a:latin typeface="Century Gothic" panose="020B0502020202020204" pitchFamily="34" charset="0"/>
            </a:endParaRPr>
          </a:p>
        </p:txBody>
      </p:sp>
      <p:pic>
        <p:nvPicPr>
          <p:cNvPr id="20" name="Picture 19"/>
          <p:cNvPicPr>
            <a:picLocks noChangeAspect="1"/>
          </p:cNvPicPr>
          <p:nvPr/>
        </p:nvPicPr>
        <p:blipFill rotWithShape="1">
          <a:blip r:embed="rId4"/>
          <a:srcRect l="23333" t="17885" r="11250" b="13846"/>
          <a:stretch/>
        </p:blipFill>
        <p:spPr>
          <a:xfrm>
            <a:off x="1283014" y="1395361"/>
            <a:ext cx="9125104" cy="5158299"/>
          </a:xfrm>
          <a:prstGeom prst="rect">
            <a:avLst/>
          </a:prstGeom>
        </p:spPr>
      </p:pic>
      <p:sp>
        <p:nvSpPr>
          <p:cNvPr id="6" name="Text Placeholder 4"/>
          <p:cNvSpPr>
            <a:spLocks noGrp="1"/>
          </p:cNvSpPr>
          <p:nvPr>
            <p:ph type="body" sz="quarter" idx="11"/>
          </p:nvPr>
        </p:nvSpPr>
        <p:spPr>
          <a:xfrm>
            <a:off x="6817360" y="1486800"/>
            <a:ext cx="5374640" cy="2881999"/>
          </a:xfrm>
          <a:prstGeom prst="rect">
            <a:avLst/>
          </a:prstGeom>
        </p:spPr>
        <p:txBody>
          <a:bodyPr>
            <a:normAutofit fontScale="92500" lnSpcReduction="10000"/>
          </a:bodyPr>
          <a:lstStyle/>
          <a:p>
            <a:pPr algn="l">
              <a:lnSpc>
                <a:spcPct val="100000"/>
              </a:lnSpc>
              <a:spcBef>
                <a:spcPts val="200"/>
              </a:spcBef>
              <a:buClr>
                <a:srgbClr val="73A9DB"/>
              </a:buClr>
            </a:pPr>
            <a:endParaRPr lang="en-US" sz="2800" dirty="0" smtClean="0">
              <a:solidFill>
                <a:schemeClr val="bg2">
                  <a:lumMod val="50000"/>
                </a:schemeClr>
              </a:solidFill>
            </a:endParaRPr>
          </a:p>
          <a:p>
            <a:pPr marL="342900" indent="-342900" algn="l">
              <a:lnSpc>
                <a:spcPct val="10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More vulnerable to decreased precipitation</a:t>
            </a:r>
          </a:p>
          <a:p>
            <a:pPr algn="l">
              <a:lnSpc>
                <a:spcPct val="100000"/>
              </a:lnSpc>
              <a:spcBef>
                <a:spcPts val="200"/>
              </a:spcBef>
              <a:buClr>
                <a:srgbClr val="73A9DB"/>
              </a:buClr>
            </a:pPr>
            <a:endParaRPr lang="en-US" sz="2800" dirty="0" smtClean="0">
              <a:solidFill>
                <a:schemeClr val="bg2">
                  <a:lumMod val="50000"/>
                </a:schemeClr>
              </a:solidFill>
            </a:endParaRPr>
          </a:p>
          <a:p>
            <a:pPr marL="342900" lvl="0" indent="-342900">
              <a:lnSpc>
                <a:spcPct val="100000"/>
              </a:lnSpc>
              <a:spcBef>
                <a:spcPts val="200"/>
              </a:spcBef>
              <a:buClr>
                <a:srgbClr val="73A9DB"/>
              </a:buClr>
              <a:buFont typeface="Webdings" panose="05030102010509060703" pitchFamily="18" charset="2"/>
              <a:buChar char="4"/>
            </a:pPr>
            <a:r>
              <a:rPr lang="en-US" sz="2800" dirty="0">
                <a:solidFill>
                  <a:srgbClr val="E7E6E6">
                    <a:lumMod val="50000"/>
                  </a:srgbClr>
                </a:solidFill>
              </a:rPr>
              <a:t>Less vulnerable to increased temperatures &amp; change in evapotranspiration</a:t>
            </a:r>
          </a:p>
          <a:p>
            <a:pPr algn="l">
              <a:lnSpc>
                <a:spcPct val="100000"/>
              </a:lnSpc>
              <a:spcBef>
                <a:spcPts val="200"/>
              </a:spcBef>
              <a:buClr>
                <a:srgbClr val="73A9DB"/>
              </a:buClr>
            </a:pPr>
            <a:endParaRPr lang="en-US" sz="2000" dirty="0" smtClean="0">
              <a:solidFill>
                <a:schemeClr val="bg2">
                  <a:lumMod val="50000"/>
                </a:schemeClr>
              </a:solidFill>
            </a:endParaRPr>
          </a:p>
          <a:p>
            <a:pPr lvl="1" indent="0">
              <a:lnSpc>
                <a:spcPct val="100000"/>
              </a:lnSpc>
              <a:spcBef>
                <a:spcPts val="200"/>
              </a:spcBef>
              <a:buClr>
                <a:srgbClr val="73A9DB"/>
              </a:buClr>
              <a:buNone/>
            </a:pPr>
            <a:endParaRPr lang="en-US" sz="2000" dirty="0" smtClean="0">
              <a:solidFill>
                <a:schemeClr val="bg2">
                  <a:lumMod val="50000"/>
                </a:schemeClr>
              </a:solidFill>
            </a:endParaRPr>
          </a:p>
        </p:txBody>
      </p:sp>
      <p:pic>
        <p:nvPicPr>
          <p:cNvPr id="7" name="Picture 6"/>
          <p:cNvPicPr>
            <a:picLocks noChangeAspect="1"/>
          </p:cNvPicPr>
          <p:nvPr/>
        </p:nvPicPr>
        <p:blipFill rotWithShape="1">
          <a:blip r:embed="rId3"/>
          <a:srcRect l="3070" t="19365" r="96236" b="76921"/>
          <a:stretch/>
        </p:blipFill>
        <p:spPr>
          <a:xfrm>
            <a:off x="262492" y="5329501"/>
            <a:ext cx="309725" cy="896983"/>
          </a:xfrm>
          <a:prstGeom prst="rect">
            <a:avLst/>
          </a:prstGeom>
        </p:spPr>
      </p:pic>
      <p:sp>
        <p:nvSpPr>
          <p:cNvPr id="9" name="TextBox 8"/>
          <p:cNvSpPr txBox="1"/>
          <p:nvPr/>
        </p:nvSpPr>
        <p:spPr>
          <a:xfrm>
            <a:off x="620164" y="5163860"/>
            <a:ext cx="294819" cy="461665"/>
          </a:xfrm>
          <a:prstGeom prst="rect">
            <a:avLst/>
          </a:prstGeom>
          <a:noFill/>
        </p:spPr>
        <p:txBody>
          <a:bodyPr wrap="square" rtlCol="0">
            <a:spAutoFit/>
          </a:bodyPr>
          <a:lstStyle/>
          <a:p>
            <a:r>
              <a:rPr lang="en-US" sz="2400" dirty="0" smtClean="0"/>
              <a:t>1</a:t>
            </a:r>
            <a:endParaRPr lang="en-US" sz="2400" dirty="0"/>
          </a:p>
        </p:txBody>
      </p:sp>
      <p:sp>
        <p:nvSpPr>
          <p:cNvPr id="10" name="TextBox 9"/>
          <p:cNvSpPr txBox="1"/>
          <p:nvPr/>
        </p:nvSpPr>
        <p:spPr>
          <a:xfrm>
            <a:off x="543609" y="5879256"/>
            <a:ext cx="586431" cy="461665"/>
          </a:xfrm>
          <a:prstGeom prst="rect">
            <a:avLst/>
          </a:prstGeom>
          <a:noFill/>
        </p:spPr>
        <p:txBody>
          <a:bodyPr wrap="square" rtlCol="0">
            <a:spAutoFit/>
          </a:bodyPr>
          <a:lstStyle/>
          <a:p>
            <a:r>
              <a:rPr lang="en-US" sz="2400" dirty="0" smtClean="0"/>
              <a:t>-1</a:t>
            </a:r>
            <a:endParaRPr lang="en-US" sz="2400" dirty="0"/>
          </a:p>
        </p:txBody>
      </p:sp>
      <p:sp>
        <p:nvSpPr>
          <p:cNvPr id="11" name="TextBox 10"/>
          <p:cNvSpPr txBox="1"/>
          <p:nvPr/>
        </p:nvSpPr>
        <p:spPr>
          <a:xfrm>
            <a:off x="93816" y="4910129"/>
            <a:ext cx="1232713" cy="369332"/>
          </a:xfrm>
          <a:prstGeom prst="rect">
            <a:avLst/>
          </a:prstGeom>
          <a:noFill/>
        </p:spPr>
        <p:txBody>
          <a:bodyPr wrap="square" rtlCol="0">
            <a:spAutoFit/>
          </a:bodyPr>
          <a:lstStyle/>
          <a:p>
            <a:r>
              <a:rPr lang="en-US" dirty="0" err="1" smtClean="0"/>
              <a:t>r-value</a:t>
            </a:r>
            <a:endParaRPr lang="en-US" dirty="0"/>
          </a:p>
        </p:txBody>
      </p:sp>
    </p:spTree>
    <p:extLst>
      <p:ext uri="{BB962C8B-B14F-4D97-AF65-F5344CB8AC3E}">
        <p14:creationId xmlns:p14="http://schemas.microsoft.com/office/powerpoint/2010/main" val="138691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333" t="17885" r="11250" b="13846"/>
          <a:stretch/>
        </p:blipFill>
        <p:spPr>
          <a:xfrm>
            <a:off x="18181" y="3979803"/>
            <a:ext cx="3682198" cy="2081497"/>
          </a:xfrm>
          <a:prstGeom prst="rect">
            <a:avLst/>
          </a:prstGeom>
        </p:spPr>
      </p:pic>
      <p:pic>
        <p:nvPicPr>
          <p:cNvPr id="5" name="Picture 4"/>
          <p:cNvPicPr>
            <a:picLocks noChangeAspect="1"/>
          </p:cNvPicPr>
          <p:nvPr/>
        </p:nvPicPr>
        <p:blipFill rotWithShape="1">
          <a:blip r:embed="rId3"/>
          <a:srcRect l="47204" t="65709" r="41507" b="16266"/>
          <a:stretch/>
        </p:blipFill>
        <p:spPr>
          <a:xfrm>
            <a:off x="3521875" y="1984880"/>
            <a:ext cx="2991112" cy="2586739"/>
          </a:xfrm>
          <a:prstGeom prst="rect">
            <a:avLst/>
          </a:prstGeom>
          <a:ln>
            <a:solidFill>
              <a:schemeClr val="bg2">
                <a:lumMod val="90000"/>
              </a:schemeClr>
            </a:solidFill>
          </a:ln>
          <a:effectLst>
            <a:outerShdw blurRad="50800" dist="38100" dir="5400000" algn="t" rotWithShape="0">
              <a:prstClr val="black">
                <a:alpha val="40000"/>
              </a:prstClr>
            </a:outerShdw>
          </a:effectLst>
        </p:spPr>
      </p:pic>
      <p:sp>
        <p:nvSpPr>
          <p:cNvPr id="7" name="Rectangle 6"/>
          <p:cNvSpPr/>
          <p:nvPr/>
        </p:nvSpPr>
        <p:spPr>
          <a:xfrm>
            <a:off x="1381760" y="5504815"/>
            <a:ext cx="508000" cy="3657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1369183" y="1984880"/>
            <a:ext cx="2152692" cy="3519937"/>
          </a:xfrm>
          <a:prstGeom prst="line">
            <a:avLst/>
          </a:prstGeom>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902337" y="4571619"/>
            <a:ext cx="4610650" cy="1298958"/>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578054" y="3564255"/>
            <a:ext cx="1391920" cy="0"/>
          </a:xfrm>
          <a:prstGeom prst="straightConnector1">
            <a:avLst/>
          </a:prstGeom>
          <a:ln w="57150">
            <a:solidFill>
              <a:srgbClr val="FF0000"/>
            </a:solidFill>
            <a:headEnd type="oval" w="med" len="med"/>
            <a:tailEnd type="triangle"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aphicFrame>
        <p:nvGraphicFramePr>
          <p:cNvPr id="37" name="Table 36"/>
          <p:cNvGraphicFramePr>
            <a:graphicFrameLocks noGrp="1"/>
          </p:cNvGraphicFramePr>
          <p:nvPr>
            <p:extLst>
              <p:ext uri="{D42A27DB-BD31-4B8C-83A1-F6EECF244321}">
                <p14:modId xmlns:p14="http://schemas.microsoft.com/office/powerpoint/2010/main" val="3691020012"/>
              </p:ext>
            </p:extLst>
          </p:nvPr>
        </p:nvGraphicFramePr>
        <p:xfrm>
          <a:off x="6969974" y="2345055"/>
          <a:ext cx="4815840" cy="2001520"/>
        </p:xfrm>
        <a:graphic>
          <a:graphicData uri="http://schemas.openxmlformats.org/drawingml/2006/table">
            <a:tbl>
              <a:tblPr firstRow="1" bandRow="1">
                <a:tableStyleId>{5C22544A-7EE6-4342-B048-85BDC9FD1C3A}</a:tableStyleId>
              </a:tblPr>
              <a:tblGrid>
                <a:gridCol w="2407920"/>
                <a:gridCol w="2407920"/>
              </a:tblGrid>
              <a:tr h="1003135">
                <a:tc>
                  <a:txBody>
                    <a:bodyPr/>
                    <a:lstStyle/>
                    <a:p>
                      <a:pPr algn="ctr"/>
                      <a:r>
                        <a:rPr lang="en-US" sz="2400" b="0" dirty="0" smtClean="0">
                          <a:solidFill>
                            <a:sysClr val="windowText" lastClr="000000"/>
                          </a:solidFill>
                          <a:latin typeface="+mn-lt"/>
                        </a:rPr>
                        <a:t>Adjusted R-Squared</a:t>
                      </a:r>
                      <a:endParaRPr lang="en-US" sz="2400" b="0" dirty="0">
                        <a:solidFill>
                          <a:sysClr val="windowText" lastClr="000000"/>
                        </a:solidFill>
                        <a:latin typeface="+mn-lt"/>
                      </a:endParaRPr>
                    </a:p>
                  </a:txBody>
                  <a:tcPr anchor="ctr">
                    <a:solidFill>
                      <a:schemeClr val="accent1">
                        <a:lumMod val="60000"/>
                        <a:lumOff val="40000"/>
                      </a:schemeClr>
                    </a:solidFill>
                  </a:tcPr>
                </a:tc>
                <a:tc>
                  <a:txBody>
                    <a:bodyPr/>
                    <a:lstStyle/>
                    <a:p>
                      <a:pPr algn="ctr"/>
                      <a:r>
                        <a:rPr lang="en-US" sz="2400" b="0" dirty="0" smtClean="0">
                          <a:solidFill>
                            <a:schemeClr val="tx1"/>
                          </a:solidFill>
                        </a:rPr>
                        <a:t>0.306</a:t>
                      </a:r>
                      <a:endParaRPr lang="en-US" sz="2400" b="0" dirty="0">
                        <a:solidFill>
                          <a:schemeClr val="tx1"/>
                        </a:solidFill>
                      </a:endParaRPr>
                    </a:p>
                  </a:txBody>
                  <a:tcPr anchor="ctr">
                    <a:solidFill>
                      <a:srgbClr val="9DC3E6"/>
                    </a:solidFill>
                  </a:tcPr>
                </a:tc>
              </a:tr>
              <a:tr h="998385">
                <a:tc>
                  <a:txBody>
                    <a:bodyPr/>
                    <a:lstStyle/>
                    <a:p>
                      <a:pPr algn="ctr"/>
                      <a:r>
                        <a:rPr lang="en-US" sz="2400" dirty="0" smtClean="0"/>
                        <a:t>Pivot Point (mm)</a:t>
                      </a:r>
                      <a:endParaRPr lang="en-US" sz="2400" dirty="0"/>
                    </a:p>
                  </a:txBody>
                  <a:tcPr anchor="ctr"/>
                </a:tc>
                <a:tc>
                  <a:txBody>
                    <a:bodyPr/>
                    <a:lstStyle/>
                    <a:p>
                      <a:pPr algn="ctr"/>
                      <a:r>
                        <a:rPr lang="en-US" sz="2400" dirty="0" smtClean="0"/>
                        <a:t>330.5</a:t>
                      </a:r>
                      <a:endParaRPr lang="en-US" sz="2400" dirty="0"/>
                    </a:p>
                  </a:txBody>
                  <a:tcPr anchor="ctr"/>
                </a:tc>
              </a:tr>
            </a:tbl>
          </a:graphicData>
        </a:graphic>
      </p:graphicFrame>
      <p:sp>
        <p:nvSpPr>
          <p:cNvPr id="43" name="Text Placeholder 2"/>
          <p:cNvSpPr txBox="1">
            <a:spLocks/>
          </p:cNvSpPr>
          <p:nvPr/>
        </p:nvSpPr>
        <p:spPr>
          <a:xfrm>
            <a:off x="1419860" y="483818"/>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sp>
        <p:nvSpPr>
          <p:cNvPr id="45" name="Rectangle 44"/>
          <p:cNvSpPr/>
          <p:nvPr/>
        </p:nvSpPr>
        <p:spPr>
          <a:xfrm>
            <a:off x="6274014" y="6185125"/>
            <a:ext cx="6004560" cy="523220"/>
          </a:xfrm>
          <a:prstGeom prst="rect">
            <a:avLst/>
          </a:prstGeom>
        </p:spPr>
        <p:txBody>
          <a:bodyPr wrap="square">
            <a:spAutoFit/>
          </a:bodyPr>
          <a:lstStyle/>
          <a:p>
            <a:r>
              <a:rPr lang="en-US" sz="2800" dirty="0" smtClean="0">
                <a:solidFill>
                  <a:schemeClr val="tx1">
                    <a:lumMod val="65000"/>
                    <a:lumOff val="35000"/>
                  </a:schemeClr>
                </a:solidFill>
              </a:rPr>
              <a:t>Regression: ∆NDVI ~ Precipitation</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12414380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2083" t="2884" r="27214" b="1346"/>
          <a:stretch/>
        </p:blipFill>
        <p:spPr>
          <a:xfrm>
            <a:off x="0" y="1400175"/>
            <a:ext cx="5934075" cy="5330825"/>
          </a:xfrm>
          <a:prstGeom prst="rect">
            <a:avLst/>
          </a:prstGeom>
        </p:spPr>
      </p:pic>
      <p:sp>
        <p:nvSpPr>
          <p:cNvPr id="4" name="Text Placeholder 3"/>
          <p:cNvSpPr>
            <a:spLocks noGrp="1"/>
          </p:cNvSpPr>
          <p:nvPr>
            <p:ph type="body" sz="quarter" idx="13"/>
          </p:nvPr>
        </p:nvSpPr>
        <p:spPr>
          <a:xfrm>
            <a:off x="-1114806" y="6456680"/>
            <a:ext cx="2657856" cy="274320"/>
          </a:xfrm>
        </p:spPr>
        <p:txBody>
          <a:bodyPr/>
          <a:lstStyle/>
          <a:p>
            <a:r>
              <a:rPr lang="en-US" dirty="0" smtClean="0">
                <a:solidFill>
                  <a:schemeClr val="bg2">
                    <a:lumMod val="75000"/>
                  </a:schemeClr>
                </a:solidFill>
              </a:rPr>
              <a:t>Image </a:t>
            </a:r>
            <a:r>
              <a:rPr lang="en-US" dirty="0" smtClean="0">
                <a:solidFill>
                  <a:schemeClr val="bg2">
                    <a:lumMod val="75000"/>
                  </a:schemeClr>
                </a:solidFill>
              </a:rPr>
              <a:t>Credit</a:t>
            </a:r>
            <a:r>
              <a:rPr lang="en-US" dirty="0" smtClean="0">
                <a:solidFill>
                  <a:schemeClr val="bg2">
                    <a:lumMod val="75000"/>
                  </a:schemeClr>
                </a:solidFill>
              </a:rPr>
              <a:t>: </a:t>
            </a:r>
            <a:r>
              <a:rPr lang="en-US" dirty="0" smtClean="0">
                <a:solidFill>
                  <a:schemeClr val="bg2">
                    <a:lumMod val="75000"/>
                  </a:schemeClr>
                </a:solidFill>
              </a:rPr>
              <a:t>NPS</a:t>
            </a:r>
            <a:endParaRPr lang="en-US" dirty="0">
              <a:solidFill>
                <a:schemeClr val="bg2">
                  <a:lumMod val="75000"/>
                </a:schemeClr>
              </a:solidFill>
            </a:endParaRPr>
          </a:p>
        </p:txBody>
      </p:sp>
      <p:sp>
        <p:nvSpPr>
          <p:cNvPr id="5" name="Text Placeholder 2"/>
          <p:cNvSpPr txBox="1">
            <a:spLocks/>
          </p:cNvSpPr>
          <p:nvPr/>
        </p:nvSpPr>
        <p:spPr>
          <a:xfrm>
            <a:off x="1714500" y="4635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sp>
        <p:nvSpPr>
          <p:cNvPr id="6" name="Text Placeholder 4"/>
          <p:cNvSpPr>
            <a:spLocks noGrp="1"/>
          </p:cNvSpPr>
          <p:nvPr>
            <p:ph type="body" sz="quarter" idx="4294967295"/>
          </p:nvPr>
        </p:nvSpPr>
        <p:spPr>
          <a:xfrm>
            <a:off x="6197600" y="1898574"/>
            <a:ext cx="5994400" cy="4212031"/>
          </a:xfrm>
          <a:prstGeom prst="rect">
            <a:avLst/>
          </a:prstGeom>
        </p:spPr>
        <p:txBody>
          <a:bodyPr>
            <a:normAutofit/>
          </a:bodyPr>
          <a:lstStyle/>
          <a:p>
            <a:pPr marL="342900" indent="-342900" algn="l">
              <a:lnSpc>
                <a:spcPct val="10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Temperature and evapotranspiration cause less of an impact</a:t>
            </a:r>
            <a:endParaRPr lang="en-US" sz="2000" dirty="0" smtClean="0">
              <a:solidFill>
                <a:schemeClr val="bg2">
                  <a:lumMod val="50000"/>
                </a:schemeClr>
              </a:solidFill>
            </a:endParaRPr>
          </a:p>
          <a:p>
            <a:pPr lvl="1" indent="0">
              <a:lnSpc>
                <a:spcPct val="100000"/>
              </a:lnSpc>
              <a:spcBef>
                <a:spcPts val="200"/>
              </a:spcBef>
              <a:buClr>
                <a:srgbClr val="73A9DB"/>
              </a:buClr>
              <a:buNone/>
            </a:pPr>
            <a:endParaRPr lang="en-US" sz="2000" dirty="0" smtClean="0">
              <a:solidFill>
                <a:schemeClr val="bg2">
                  <a:lumMod val="50000"/>
                </a:schemeClr>
              </a:solidFill>
            </a:endParaRPr>
          </a:p>
          <a:p>
            <a:pPr marL="342900" indent="-342900" algn="l">
              <a:lnSpc>
                <a:spcPct val="10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Stepping window optimizes sampling size</a:t>
            </a:r>
            <a:r>
              <a:rPr lang="en-US" sz="2400" dirty="0" smtClean="0">
                <a:solidFill>
                  <a:schemeClr val="bg2">
                    <a:lumMod val="50000"/>
                  </a:schemeClr>
                </a:solidFill>
              </a:rPr>
              <a:t/>
            </a:r>
            <a:br>
              <a:rPr lang="en-US" sz="2400" dirty="0" smtClean="0">
                <a:solidFill>
                  <a:schemeClr val="bg2">
                    <a:lumMod val="50000"/>
                  </a:schemeClr>
                </a:solidFill>
              </a:rPr>
            </a:br>
            <a:endParaRPr lang="en-US" sz="2400" dirty="0" smtClean="0">
              <a:solidFill>
                <a:schemeClr val="bg2">
                  <a:lumMod val="50000"/>
                </a:schemeClr>
              </a:solidFill>
            </a:endParaRPr>
          </a:p>
          <a:p>
            <a:pPr marL="342900" indent="-342900" algn="l">
              <a:lnSpc>
                <a:spcPct val="10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Sagebrush is reaching the threshold</a:t>
            </a:r>
          </a:p>
          <a:p>
            <a:pPr marL="1028700" lvl="1" indent="-342900">
              <a:spcBef>
                <a:spcPts val="200"/>
              </a:spcBef>
              <a:buClr>
                <a:srgbClr val="73A9DB"/>
              </a:buClr>
              <a:buFont typeface="Webdings" panose="05030102010509060703" pitchFamily="18" charset="2"/>
              <a:buChar char="4"/>
            </a:pPr>
            <a:endParaRPr lang="en-US" sz="1200" dirty="0">
              <a:solidFill>
                <a:schemeClr val="bg2">
                  <a:lumMod val="50000"/>
                </a:schemeClr>
              </a:solidFill>
            </a:endParaRPr>
          </a:p>
        </p:txBody>
      </p:sp>
    </p:spTree>
    <p:extLst>
      <p:ext uri="{BB962C8B-B14F-4D97-AF65-F5344CB8AC3E}">
        <p14:creationId xmlns:p14="http://schemas.microsoft.com/office/powerpoint/2010/main" val="1178875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569720" y="521832"/>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Future Work</a:t>
            </a:r>
            <a:endParaRPr lang="en-US" sz="4000" dirty="0">
              <a:solidFill>
                <a:schemeClr val="bg1"/>
              </a:solidFill>
              <a:latin typeface="Century Gothic" panose="020B0502020202020204" pitchFamily="34" charset="0"/>
            </a:endParaRPr>
          </a:p>
        </p:txBody>
      </p:sp>
      <p:sp>
        <p:nvSpPr>
          <p:cNvPr id="11" name="Text Placeholder 4"/>
          <p:cNvSpPr>
            <a:spLocks noGrp="1"/>
          </p:cNvSpPr>
          <p:nvPr>
            <p:ph type="body" sz="quarter" idx="4294967295"/>
          </p:nvPr>
        </p:nvSpPr>
        <p:spPr>
          <a:xfrm>
            <a:off x="5689042" y="2056916"/>
            <a:ext cx="6178062" cy="3642844"/>
          </a:xfrm>
          <a:prstGeom prst="rect">
            <a:avLst/>
          </a:prstGeom>
        </p:spPr>
        <p:txBody>
          <a:bodyPr>
            <a:normAutofit/>
          </a:bodyPr>
          <a:lstStyle/>
          <a:p>
            <a:pPr marL="342900" indent="-342900" algn="l">
              <a:lnSpc>
                <a:spcPct val="10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Apply to additional parks</a:t>
            </a:r>
            <a:endParaRPr lang="en-US" sz="2000" dirty="0" smtClean="0">
              <a:solidFill>
                <a:schemeClr val="bg2">
                  <a:lumMod val="50000"/>
                </a:schemeClr>
              </a:solidFill>
            </a:endParaRPr>
          </a:p>
          <a:p>
            <a:pPr lvl="1" indent="0">
              <a:lnSpc>
                <a:spcPct val="100000"/>
              </a:lnSpc>
              <a:spcBef>
                <a:spcPts val="200"/>
              </a:spcBef>
              <a:buClr>
                <a:srgbClr val="73A9DB"/>
              </a:buClr>
              <a:buNone/>
            </a:pPr>
            <a:endParaRPr lang="en-US" sz="2800" dirty="0" smtClean="0">
              <a:solidFill>
                <a:schemeClr val="bg2">
                  <a:lumMod val="50000"/>
                </a:schemeClr>
              </a:solidFill>
            </a:endParaRPr>
          </a:p>
          <a:p>
            <a:pPr marL="342900" indent="-342900" algn="l">
              <a:lnSpc>
                <a:spcPct val="10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Different vegetation types</a:t>
            </a:r>
            <a:br>
              <a:rPr lang="en-US" sz="2800" dirty="0" smtClean="0">
                <a:solidFill>
                  <a:schemeClr val="bg2">
                    <a:lumMod val="50000"/>
                  </a:schemeClr>
                </a:solidFill>
              </a:rPr>
            </a:br>
            <a:endParaRPr lang="en-US" sz="2800" dirty="0" smtClean="0">
              <a:solidFill>
                <a:schemeClr val="bg2">
                  <a:lumMod val="50000"/>
                </a:schemeClr>
              </a:solidFill>
            </a:endParaRPr>
          </a:p>
          <a:p>
            <a:pPr marL="342900" indent="-342900" algn="l">
              <a:lnSpc>
                <a:spcPct val="10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Integrate soils or other measures of vegetation productivity</a:t>
            </a:r>
          </a:p>
          <a:p>
            <a:pPr marL="342900" indent="-342900" algn="l">
              <a:lnSpc>
                <a:spcPct val="100000"/>
              </a:lnSpc>
              <a:spcBef>
                <a:spcPts val="200"/>
              </a:spcBef>
              <a:buClr>
                <a:srgbClr val="73A9DB"/>
              </a:buClr>
              <a:buFont typeface="Webdings" panose="05030102010509060703" pitchFamily="18" charset="2"/>
              <a:buChar char="4"/>
            </a:pPr>
            <a:endParaRPr lang="en-US" dirty="0">
              <a:solidFill>
                <a:schemeClr val="bg2">
                  <a:lumMod val="50000"/>
                </a:schemeClr>
              </a:solidFill>
            </a:endParaRPr>
          </a:p>
          <a:p>
            <a:pPr marL="342900" indent="-342900" algn="l">
              <a:lnSpc>
                <a:spcPct val="10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Near-Infrared data (NIR)</a:t>
            </a:r>
          </a:p>
          <a:p>
            <a:pPr marL="1028700" lvl="1" indent="-342900">
              <a:spcBef>
                <a:spcPts val="200"/>
              </a:spcBef>
              <a:buClr>
                <a:srgbClr val="73A9DB"/>
              </a:buClr>
              <a:buFont typeface="Webdings" panose="05030102010509060703" pitchFamily="18" charset="2"/>
              <a:buChar char="4"/>
            </a:pPr>
            <a:endParaRPr lang="en-US" sz="1200" dirty="0">
              <a:solidFill>
                <a:schemeClr val="bg2">
                  <a:lumMod val="50000"/>
                </a:schemeClr>
              </a:solidFill>
            </a:endParaRPr>
          </a:p>
        </p:txBody>
      </p:sp>
      <p:pic>
        <p:nvPicPr>
          <p:cNvPr id="3080" name="Picture 8" descr="NCPN park 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8" b="438"/>
          <a:stretch/>
        </p:blipFill>
        <p:spPr bwMode="auto">
          <a:xfrm>
            <a:off x="49545" y="1402080"/>
            <a:ext cx="5395965" cy="53340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445510" y="6474471"/>
            <a:ext cx="1426994" cy="261610"/>
          </a:xfrm>
          <a:prstGeom prst="rect">
            <a:avLst/>
          </a:prstGeom>
          <a:noFill/>
        </p:spPr>
        <p:txBody>
          <a:bodyPr wrap="none" rtlCol="0">
            <a:spAutoFit/>
          </a:bodyPr>
          <a:lstStyle/>
          <a:p>
            <a:r>
              <a:rPr lang="en-US" sz="1100" dirty="0" smtClean="0">
                <a:solidFill>
                  <a:schemeClr val="bg2">
                    <a:lumMod val="10000"/>
                  </a:schemeClr>
                </a:solidFill>
              </a:rPr>
              <a:t>Image </a:t>
            </a:r>
            <a:r>
              <a:rPr lang="en-US" sz="1100" dirty="0" smtClean="0">
                <a:solidFill>
                  <a:schemeClr val="bg2">
                    <a:lumMod val="10000"/>
                  </a:schemeClr>
                </a:solidFill>
              </a:rPr>
              <a:t>Credit</a:t>
            </a:r>
            <a:r>
              <a:rPr lang="en-US" sz="1100" dirty="0" smtClean="0">
                <a:solidFill>
                  <a:schemeClr val="bg2">
                    <a:lumMod val="10000"/>
                  </a:schemeClr>
                </a:solidFill>
              </a:rPr>
              <a:t>: NPS</a:t>
            </a:r>
            <a:endParaRPr lang="en-US" sz="1100" dirty="0">
              <a:solidFill>
                <a:schemeClr val="bg2">
                  <a:lumMod val="10000"/>
                </a:schemeClr>
              </a:solidFill>
            </a:endParaRPr>
          </a:p>
        </p:txBody>
      </p:sp>
    </p:spTree>
    <p:extLst>
      <p:ext uri="{BB962C8B-B14F-4D97-AF65-F5344CB8AC3E}">
        <p14:creationId xmlns:p14="http://schemas.microsoft.com/office/powerpoint/2010/main" val="2545952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blip>
          <a:srcRect/>
          <a:stretch>
            <a:fillRect t="-6000" b="-6000"/>
          </a:stretch>
        </a:blipFill>
        <a:effectLst/>
      </p:bgPr>
    </p:bg>
    <p:spTree>
      <p:nvGrpSpPr>
        <p:cNvPr id="1" name=""/>
        <p:cNvGrpSpPr/>
        <p:nvPr/>
      </p:nvGrpSpPr>
      <p:grpSpPr>
        <a:xfrm>
          <a:off x="0" y="0"/>
          <a:ext cx="0" cy="0"/>
          <a:chOff x="0" y="0"/>
          <a:chExt cx="0" cy="0"/>
        </a:xfrm>
      </p:grpSpPr>
      <p:sp>
        <p:nvSpPr>
          <p:cNvPr id="12" name="Text Placeholder 1"/>
          <p:cNvSpPr>
            <a:spLocks noGrp="1"/>
          </p:cNvSpPr>
          <p:nvPr>
            <p:ph type="body" sz="quarter" idx="11"/>
          </p:nvPr>
        </p:nvSpPr>
        <p:spPr>
          <a:xfrm>
            <a:off x="761609" y="3226062"/>
            <a:ext cx="10732874" cy="1210283"/>
          </a:xfrm>
        </p:spPr>
        <p:txBody>
          <a:bodyPr>
            <a:normAutofit/>
          </a:bodyPr>
          <a:lstStyle/>
          <a:p>
            <a:r>
              <a:rPr lang="en-US" dirty="0" smtClean="0">
                <a:solidFill>
                  <a:schemeClr val="tx1">
                    <a:lumMod val="75000"/>
                    <a:lumOff val="25000"/>
                  </a:schemeClr>
                </a:solidFill>
              </a:rPr>
              <a:t>Dr. David </a:t>
            </a:r>
            <a:r>
              <a:rPr lang="en-US" dirty="0" err="1" smtClean="0">
                <a:solidFill>
                  <a:schemeClr val="tx1">
                    <a:lumMod val="75000"/>
                    <a:lumOff val="25000"/>
                  </a:schemeClr>
                </a:solidFill>
              </a:rPr>
              <a:t>Thoma</a:t>
            </a:r>
            <a:r>
              <a:rPr lang="en-US" dirty="0" smtClean="0">
                <a:solidFill>
                  <a:schemeClr val="tx1">
                    <a:lumMod val="75000"/>
                    <a:lumOff val="25000"/>
                  </a:schemeClr>
                </a:solidFill>
              </a:rPr>
              <a:t>, Ecologist, NPS Northern Colorado Plateau and Greater </a:t>
            </a:r>
            <a:br>
              <a:rPr lang="en-US" dirty="0" smtClean="0">
                <a:solidFill>
                  <a:schemeClr val="tx1">
                    <a:lumMod val="75000"/>
                    <a:lumOff val="25000"/>
                  </a:schemeClr>
                </a:solidFill>
              </a:rPr>
            </a:br>
            <a:r>
              <a:rPr lang="en-US" dirty="0" smtClean="0">
                <a:solidFill>
                  <a:schemeClr val="tx1">
                    <a:lumMod val="75000"/>
                    <a:lumOff val="25000"/>
                  </a:schemeClr>
                </a:solidFill>
              </a:rPr>
              <a:t>		     Yellowstone Networks Inventory and Monitoring Program</a:t>
            </a:r>
          </a:p>
          <a:p>
            <a:r>
              <a:rPr lang="en-US" dirty="0" smtClean="0">
                <a:solidFill>
                  <a:schemeClr val="tx1">
                    <a:lumMod val="75000"/>
                    <a:lumOff val="25000"/>
                  </a:schemeClr>
                </a:solidFill>
              </a:rPr>
              <a:t>Dr. Seth Munson, Plant Ecologist, USGS Southwest Biological Science Center</a:t>
            </a:r>
            <a:endParaRPr lang="en-US" dirty="0">
              <a:solidFill>
                <a:schemeClr val="tx1">
                  <a:lumMod val="75000"/>
                  <a:lumOff val="25000"/>
                </a:schemeClr>
              </a:solidFill>
            </a:endParaRPr>
          </a:p>
        </p:txBody>
      </p:sp>
      <p:sp>
        <p:nvSpPr>
          <p:cNvPr id="13" name="Text Placeholder 2"/>
          <p:cNvSpPr>
            <a:spLocks noGrp="1"/>
          </p:cNvSpPr>
          <p:nvPr>
            <p:ph type="body" sz="quarter" idx="12"/>
          </p:nvPr>
        </p:nvSpPr>
        <p:spPr>
          <a:xfrm>
            <a:off x="761609" y="5263567"/>
            <a:ext cx="10732873" cy="704088"/>
          </a:xfrm>
        </p:spPr>
        <p:txBody>
          <a:bodyPr>
            <a:noAutofit/>
          </a:bodyPr>
          <a:lstStyle/>
          <a:p>
            <a:r>
              <a:rPr lang="en-US" dirty="0" smtClean="0">
                <a:solidFill>
                  <a:schemeClr val="tx1">
                    <a:lumMod val="75000"/>
                    <a:lumOff val="25000"/>
                  </a:schemeClr>
                </a:solidFill>
              </a:rPr>
              <a:t>Kelly Meehan		Molly Spater		</a:t>
            </a:r>
            <a:r>
              <a:rPr lang="en-US" dirty="0">
                <a:solidFill>
                  <a:schemeClr val="tx1">
                    <a:lumMod val="75000"/>
                    <a:lumOff val="25000"/>
                  </a:schemeClr>
                </a:solidFill>
              </a:rPr>
              <a:t>K</a:t>
            </a:r>
            <a:r>
              <a:rPr lang="en-US" dirty="0" smtClean="0">
                <a:solidFill>
                  <a:schemeClr val="tx1">
                    <a:lumMod val="75000"/>
                    <a:lumOff val="25000"/>
                  </a:schemeClr>
                </a:solidFill>
              </a:rPr>
              <a:t>aylie Taliaferro	</a:t>
            </a:r>
          </a:p>
          <a:p>
            <a:r>
              <a:rPr lang="en-US" dirty="0" smtClean="0">
                <a:solidFill>
                  <a:schemeClr val="tx1">
                    <a:lumMod val="75000"/>
                    <a:lumOff val="25000"/>
                  </a:schemeClr>
                </a:solidFill>
              </a:rPr>
              <a:t>Teresa </a:t>
            </a:r>
            <a:r>
              <a:rPr lang="en-US" dirty="0" err="1" smtClean="0">
                <a:solidFill>
                  <a:schemeClr val="tx1">
                    <a:lumMod val="75000"/>
                    <a:lumOff val="25000"/>
                  </a:schemeClr>
                </a:solidFill>
              </a:rPr>
              <a:t>Fenn</a:t>
            </a:r>
            <a:r>
              <a:rPr lang="en-US" dirty="0" smtClean="0">
                <a:solidFill>
                  <a:schemeClr val="tx1">
                    <a:lumMod val="75000"/>
                    <a:lumOff val="25000"/>
                  </a:schemeClr>
                </a:solidFill>
              </a:rPr>
              <a:t>		Thomas Smith		Grant </a:t>
            </a:r>
            <a:r>
              <a:rPr lang="en-US" dirty="0" err="1" smtClean="0">
                <a:solidFill>
                  <a:schemeClr val="tx1">
                    <a:lumMod val="75000"/>
                    <a:lumOff val="25000"/>
                  </a:schemeClr>
                </a:solidFill>
              </a:rPr>
              <a:t>Jaccoud</a:t>
            </a:r>
            <a:endParaRPr lang="en-US" dirty="0">
              <a:solidFill>
                <a:schemeClr val="tx1">
                  <a:lumMod val="75000"/>
                  <a:lumOff val="25000"/>
                </a:schemeClr>
              </a:solidFill>
            </a:endParaRPr>
          </a:p>
        </p:txBody>
      </p:sp>
      <p:sp>
        <p:nvSpPr>
          <p:cNvPr id="14" name="TextBox 13"/>
          <p:cNvSpPr txBox="1"/>
          <p:nvPr/>
        </p:nvSpPr>
        <p:spPr>
          <a:xfrm>
            <a:off x="761609" y="4867908"/>
            <a:ext cx="2255746" cy="400110"/>
          </a:xfrm>
          <a:prstGeom prst="rect">
            <a:avLst/>
          </a:prstGeom>
          <a:noFill/>
        </p:spPr>
        <p:txBody>
          <a:bodyPr wrap="none" rtlCol="0">
            <a:spAutoFit/>
          </a:bodyPr>
          <a:lstStyle/>
          <a:p>
            <a:r>
              <a:rPr lang="en-US" sz="2000" b="1" dirty="0" smtClean="0">
                <a:solidFill>
                  <a:schemeClr val="tx2"/>
                </a:solidFill>
              </a:rPr>
              <a:t>Past Contributors</a:t>
            </a:r>
            <a:endParaRPr lang="en-US" sz="2000" b="1" dirty="0">
              <a:solidFill>
                <a:schemeClr val="tx2"/>
              </a:solidFill>
            </a:endParaRPr>
          </a:p>
        </p:txBody>
      </p:sp>
      <p:sp>
        <p:nvSpPr>
          <p:cNvPr id="15" name="TextBox 14"/>
          <p:cNvSpPr txBox="1"/>
          <p:nvPr/>
        </p:nvSpPr>
        <p:spPr>
          <a:xfrm>
            <a:off x="761609" y="2887799"/>
            <a:ext cx="2101857" cy="400110"/>
          </a:xfrm>
          <a:prstGeom prst="rect">
            <a:avLst/>
          </a:prstGeom>
          <a:noFill/>
        </p:spPr>
        <p:txBody>
          <a:bodyPr wrap="none" rtlCol="0">
            <a:spAutoFit/>
          </a:bodyPr>
          <a:lstStyle/>
          <a:p>
            <a:r>
              <a:rPr lang="en-US" sz="2000" b="1" dirty="0" smtClean="0">
                <a:solidFill>
                  <a:schemeClr val="tx2"/>
                </a:solidFill>
              </a:rPr>
              <a:t>Project Partners</a:t>
            </a:r>
            <a:endParaRPr lang="en-US" sz="2000" b="1" dirty="0">
              <a:solidFill>
                <a:schemeClr val="tx2"/>
              </a:solidFill>
            </a:endParaRPr>
          </a:p>
        </p:txBody>
      </p:sp>
      <p:sp>
        <p:nvSpPr>
          <p:cNvPr id="16" name="Text Placeholder 4"/>
          <p:cNvSpPr>
            <a:spLocks noGrp="1"/>
          </p:cNvSpPr>
          <p:nvPr>
            <p:ph type="body" sz="quarter" idx="10"/>
          </p:nvPr>
        </p:nvSpPr>
        <p:spPr>
          <a:xfrm>
            <a:off x="761609" y="2056134"/>
            <a:ext cx="10732874" cy="704088"/>
          </a:xfrm>
        </p:spPr>
        <p:txBody>
          <a:bodyPr>
            <a:normAutofit/>
          </a:bodyPr>
          <a:lstStyle/>
          <a:p>
            <a:r>
              <a:rPr lang="en-US" dirty="0" smtClean="0">
                <a:solidFill>
                  <a:schemeClr val="tx1">
                    <a:lumMod val="75000"/>
                    <a:lumOff val="25000"/>
                  </a:schemeClr>
                </a:solidFill>
              </a:rPr>
              <a:t>Dr. Kenton Ross, NASA Langley Research Center</a:t>
            </a:r>
            <a:endParaRPr lang="en-US" dirty="0">
              <a:solidFill>
                <a:schemeClr val="tx1">
                  <a:lumMod val="75000"/>
                  <a:lumOff val="25000"/>
                </a:schemeClr>
              </a:solidFill>
            </a:endParaRPr>
          </a:p>
        </p:txBody>
      </p:sp>
      <p:sp>
        <p:nvSpPr>
          <p:cNvPr id="17" name="TextBox 16"/>
          <p:cNvSpPr txBox="1"/>
          <p:nvPr/>
        </p:nvSpPr>
        <p:spPr>
          <a:xfrm>
            <a:off x="761609" y="1694642"/>
            <a:ext cx="2180405" cy="400110"/>
          </a:xfrm>
          <a:prstGeom prst="rect">
            <a:avLst/>
          </a:prstGeom>
          <a:noFill/>
        </p:spPr>
        <p:txBody>
          <a:bodyPr wrap="none" rtlCol="0">
            <a:spAutoFit/>
          </a:bodyPr>
          <a:lstStyle/>
          <a:p>
            <a:r>
              <a:rPr lang="en-US" sz="2000" b="1" dirty="0" smtClean="0">
                <a:solidFill>
                  <a:schemeClr val="tx2"/>
                </a:solidFill>
              </a:rPr>
              <a:t>Science Advisor</a:t>
            </a:r>
            <a:endParaRPr lang="en-US" sz="2000" b="1" dirty="0">
              <a:solidFill>
                <a:schemeClr val="tx2"/>
              </a:solidFill>
            </a:endParaRPr>
          </a:p>
        </p:txBody>
      </p:sp>
      <p:sp>
        <p:nvSpPr>
          <p:cNvPr id="18" name="Text Placeholder 3"/>
          <p:cNvSpPr txBox="1">
            <a:spLocks/>
          </p:cNvSpPr>
          <p:nvPr/>
        </p:nvSpPr>
        <p:spPr>
          <a:xfrm>
            <a:off x="10241280" y="6406346"/>
            <a:ext cx="2657856" cy="274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tx1">
                    <a:lumMod val="65000"/>
                    <a:lumOff val="35000"/>
                  </a:schemeClr>
                </a:solidFill>
              </a:rPr>
              <a:t>Image Source: Joshua  Hardin</a:t>
            </a:r>
            <a:endParaRPr lang="en-US" sz="1000" dirty="0">
              <a:solidFill>
                <a:schemeClr val="tx1">
                  <a:lumMod val="65000"/>
                  <a:lumOff val="35000"/>
                </a:schemeClr>
              </a:solidFill>
            </a:endParaRP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p:cNvSpPr>
            <a:spLocks noGrp="1"/>
          </p:cNvSpPr>
          <p:nvPr>
            <p:ph type="body" sz="quarter" idx="15"/>
          </p:nvPr>
        </p:nvSpPr>
        <p:spPr>
          <a:xfrm>
            <a:off x="1036520" y="1615855"/>
            <a:ext cx="10799444" cy="2325926"/>
          </a:xfrm>
        </p:spPr>
        <p:txBody>
          <a:bodyPr>
            <a:noAutofit/>
          </a:bodyPr>
          <a:lstStyle/>
          <a:p>
            <a:pPr marL="342900" indent="-342900" algn="l">
              <a:lnSpc>
                <a:spcPct val="15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Drought throughout the Western United States</a:t>
            </a:r>
          </a:p>
          <a:p>
            <a:pPr marL="342900" indent="-342900" algn="l">
              <a:lnSpc>
                <a:spcPct val="15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Vegetation is water-limited</a:t>
            </a:r>
          </a:p>
          <a:p>
            <a:pPr marL="342900" indent="-342900" algn="l">
              <a:lnSpc>
                <a:spcPct val="150000"/>
              </a:lnSpc>
              <a:spcBef>
                <a:spcPts val="200"/>
              </a:spcBef>
              <a:buClr>
                <a:srgbClr val="73A9DB"/>
              </a:buClr>
              <a:buFont typeface="Webdings" panose="05030102010509060703" pitchFamily="18" charset="2"/>
              <a:buChar char="4"/>
            </a:pPr>
            <a:r>
              <a:rPr lang="en-US" sz="2800" dirty="0" smtClean="0">
                <a:solidFill>
                  <a:schemeClr val="bg2">
                    <a:lumMod val="50000"/>
                  </a:schemeClr>
                </a:solidFill>
              </a:rPr>
              <a:t>Vegetation shifts are early warning signs of    </a:t>
            </a:r>
            <a:br>
              <a:rPr lang="en-US" sz="2800" dirty="0" smtClean="0">
                <a:solidFill>
                  <a:schemeClr val="bg2">
                    <a:lumMod val="50000"/>
                  </a:schemeClr>
                </a:solidFill>
              </a:rPr>
            </a:br>
            <a:r>
              <a:rPr lang="en-US" sz="2800" dirty="0" smtClean="0">
                <a:solidFill>
                  <a:schemeClr val="bg2">
                    <a:lumMod val="50000"/>
                  </a:schemeClr>
                </a:solidFill>
              </a:rPr>
              <a:t> </a:t>
            </a:r>
            <a:r>
              <a:rPr lang="en-US" sz="2800" b="1" dirty="0" smtClean="0">
                <a:solidFill>
                  <a:schemeClr val="bg2">
                    <a:lumMod val="50000"/>
                  </a:schemeClr>
                </a:solidFill>
              </a:rPr>
              <a:t>Environmental Thresholds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pic>
        <p:nvPicPr>
          <p:cNvPr id="9" name="Picture 2" descr="17557829746_473d743b8a_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0077"/>
            <a:ext cx="12192000" cy="26289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290244" y="6523466"/>
            <a:ext cx="2901756" cy="246221"/>
          </a:xfrm>
          <a:prstGeom prst="rect">
            <a:avLst/>
          </a:prstGeom>
          <a:noFill/>
        </p:spPr>
        <p:txBody>
          <a:bodyPr wrap="none" rtlCol="0">
            <a:spAutoFit/>
          </a:bodyPr>
          <a:lstStyle/>
          <a:p>
            <a:r>
              <a:rPr lang="en-US" sz="1000" dirty="0" smtClean="0">
                <a:solidFill>
                  <a:schemeClr val="bg1"/>
                </a:solidFill>
              </a:rPr>
              <a:t>Image Credit: Dinosaur National Monument</a:t>
            </a:r>
            <a:endParaRPr lang="en-US" sz="1000" dirty="0">
              <a:solidFill>
                <a:schemeClr val="bg1"/>
              </a:solidFill>
            </a:endParaRPr>
          </a:p>
        </p:txBody>
      </p:sp>
    </p:spTree>
    <p:extLst>
      <p:ext uri="{BB962C8B-B14F-4D97-AF65-F5344CB8AC3E}">
        <p14:creationId xmlns:p14="http://schemas.microsoft.com/office/powerpoint/2010/main" val="10720413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p:cNvSpPr>
            <a:spLocks noGrp="1"/>
          </p:cNvSpPr>
          <p:nvPr>
            <p:ph type="body" sz="quarter" idx="15"/>
          </p:nvPr>
        </p:nvSpPr>
        <p:spPr>
          <a:xfrm>
            <a:off x="460235" y="1648919"/>
            <a:ext cx="6657975" cy="4680285"/>
          </a:xfrm>
        </p:spPr>
        <p:txBody>
          <a:bodyPr>
            <a:normAutofit/>
          </a:bodyPr>
          <a:lstStyle/>
          <a:p>
            <a:pPr marL="342900" indent="-342900" algn="l">
              <a:lnSpc>
                <a:spcPct val="100000"/>
              </a:lnSpc>
              <a:spcBef>
                <a:spcPts val="200"/>
              </a:spcBef>
              <a:buClr>
                <a:srgbClr val="73A9DB"/>
              </a:buClr>
              <a:buFont typeface="Webdings" panose="05030102010509060703" pitchFamily="18" charset="2"/>
              <a:buChar char="4"/>
            </a:pPr>
            <a:r>
              <a:rPr lang="en-US" sz="2800" b="1" dirty="0" smtClean="0"/>
              <a:t>Incorporate</a:t>
            </a:r>
            <a:r>
              <a:rPr lang="en-US" sz="2800" dirty="0" smtClean="0">
                <a:solidFill>
                  <a:schemeClr val="bg2">
                    <a:lumMod val="50000"/>
                  </a:schemeClr>
                </a:solidFill>
              </a:rPr>
              <a:t> remote sensing into pivot point framework</a:t>
            </a:r>
          </a:p>
          <a:p>
            <a:pPr marL="1028700" lvl="1" indent="-342900">
              <a:lnSpc>
                <a:spcPct val="100000"/>
              </a:lnSpc>
              <a:spcBef>
                <a:spcPts val="200"/>
              </a:spcBef>
              <a:buClr>
                <a:srgbClr val="73A9DB"/>
              </a:buClr>
              <a:buFont typeface="Webdings" panose="05030102010509060703" pitchFamily="18" charset="2"/>
              <a:buChar char="4"/>
            </a:pPr>
            <a:r>
              <a:rPr lang="en-US" sz="2000" dirty="0" smtClean="0">
                <a:solidFill>
                  <a:schemeClr val="bg2">
                    <a:lumMod val="50000"/>
                  </a:schemeClr>
                </a:solidFill>
              </a:rPr>
              <a:t>Evapotranspiration</a:t>
            </a:r>
          </a:p>
          <a:p>
            <a:pPr marL="1028700" lvl="1" indent="-342900">
              <a:lnSpc>
                <a:spcPct val="100000"/>
              </a:lnSpc>
              <a:spcBef>
                <a:spcPts val="200"/>
              </a:spcBef>
              <a:buClr>
                <a:srgbClr val="73A9DB"/>
              </a:buClr>
              <a:buFont typeface="Webdings" panose="05030102010509060703" pitchFamily="18" charset="2"/>
              <a:buChar char="4"/>
            </a:pPr>
            <a:r>
              <a:rPr lang="en-US" sz="2000" dirty="0" smtClean="0">
                <a:solidFill>
                  <a:schemeClr val="bg2">
                    <a:lumMod val="50000"/>
                  </a:schemeClr>
                </a:solidFill>
              </a:rPr>
              <a:t>Precipitation</a:t>
            </a:r>
          </a:p>
          <a:p>
            <a:pPr marL="1028700" lvl="1" indent="-342900">
              <a:lnSpc>
                <a:spcPct val="100000"/>
              </a:lnSpc>
              <a:spcBef>
                <a:spcPts val="200"/>
              </a:spcBef>
              <a:buClr>
                <a:srgbClr val="73A9DB"/>
              </a:buClr>
              <a:buFont typeface="Webdings" panose="05030102010509060703" pitchFamily="18" charset="2"/>
              <a:buChar char="4"/>
            </a:pPr>
            <a:r>
              <a:rPr lang="en-US" sz="2000" dirty="0" smtClean="0">
                <a:solidFill>
                  <a:schemeClr val="bg2">
                    <a:lumMod val="50000"/>
                  </a:schemeClr>
                </a:solidFill>
              </a:rPr>
              <a:t>Temperature</a:t>
            </a:r>
          </a:p>
          <a:p>
            <a:pPr lvl="1" indent="0">
              <a:lnSpc>
                <a:spcPct val="100000"/>
              </a:lnSpc>
              <a:spcBef>
                <a:spcPts val="200"/>
              </a:spcBef>
              <a:buClr>
                <a:srgbClr val="73A9DB"/>
              </a:buClr>
              <a:buNone/>
            </a:pPr>
            <a:endParaRPr lang="en-US" sz="2000" dirty="0" smtClean="0">
              <a:solidFill>
                <a:schemeClr val="bg2">
                  <a:lumMod val="50000"/>
                </a:schemeClr>
              </a:solidFill>
            </a:endParaRPr>
          </a:p>
          <a:p>
            <a:pPr marL="342900" indent="-342900" algn="l">
              <a:lnSpc>
                <a:spcPct val="100000"/>
              </a:lnSpc>
              <a:spcBef>
                <a:spcPts val="200"/>
              </a:spcBef>
              <a:buClr>
                <a:srgbClr val="73A9DB"/>
              </a:buClr>
              <a:buFont typeface="Webdings" panose="05030102010509060703" pitchFamily="18" charset="2"/>
              <a:buChar char="4"/>
            </a:pPr>
            <a:r>
              <a:rPr lang="en-US" sz="2800" b="1" dirty="0" smtClean="0"/>
              <a:t>Improve</a:t>
            </a:r>
            <a:r>
              <a:rPr lang="en-US" sz="2800" dirty="0" smtClean="0">
                <a:solidFill>
                  <a:schemeClr val="bg2">
                    <a:lumMod val="50000"/>
                  </a:schemeClr>
                </a:solidFill>
              </a:rPr>
              <a:t> and expand established Term one methods</a:t>
            </a:r>
            <a:br>
              <a:rPr lang="en-US" sz="2800" dirty="0" smtClean="0">
                <a:solidFill>
                  <a:schemeClr val="bg2">
                    <a:lumMod val="50000"/>
                  </a:schemeClr>
                </a:solidFill>
              </a:rPr>
            </a:br>
            <a:endParaRPr lang="en-US" sz="2800" dirty="0" smtClean="0">
              <a:solidFill>
                <a:schemeClr val="bg2">
                  <a:lumMod val="50000"/>
                </a:schemeClr>
              </a:solidFill>
            </a:endParaRPr>
          </a:p>
          <a:p>
            <a:pPr marL="342900" indent="-342900" algn="l">
              <a:lnSpc>
                <a:spcPct val="100000"/>
              </a:lnSpc>
              <a:spcBef>
                <a:spcPts val="200"/>
              </a:spcBef>
              <a:buClr>
                <a:srgbClr val="73A9DB"/>
              </a:buClr>
              <a:buFont typeface="Webdings" panose="05030102010509060703" pitchFamily="18" charset="2"/>
              <a:buChar char="4"/>
            </a:pPr>
            <a:r>
              <a:rPr lang="en-US" sz="2800" b="1" dirty="0" smtClean="0"/>
              <a:t>Implement</a:t>
            </a:r>
            <a:r>
              <a:rPr lang="en-US" sz="2800" dirty="0" smtClean="0">
                <a:solidFill>
                  <a:schemeClr val="bg2">
                    <a:lumMod val="50000"/>
                  </a:schemeClr>
                </a:solidFill>
              </a:rPr>
              <a:t> a general methodology for the end-user</a:t>
            </a:r>
          </a:p>
          <a:p>
            <a:pPr marL="1028700" lvl="1" indent="-342900">
              <a:spcBef>
                <a:spcPts val="200"/>
              </a:spcBef>
              <a:buClr>
                <a:srgbClr val="73A9DB"/>
              </a:buClr>
              <a:buFont typeface="Webdings" panose="05030102010509060703" pitchFamily="18" charset="2"/>
              <a:buChar char="4"/>
            </a:pPr>
            <a:endParaRPr lang="en-US" sz="12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8673"/>
          <a:stretch/>
        </p:blipFill>
        <p:spPr>
          <a:xfrm>
            <a:off x="7667625" y="1228725"/>
            <a:ext cx="4524375" cy="5520675"/>
          </a:xfrm>
          <a:prstGeom prst="rect">
            <a:avLst/>
          </a:prstGeom>
        </p:spPr>
      </p:pic>
      <p:sp>
        <p:nvSpPr>
          <p:cNvPr id="6" name="TextBox 5"/>
          <p:cNvSpPr txBox="1"/>
          <p:nvPr/>
        </p:nvSpPr>
        <p:spPr>
          <a:xfrm>
            <a:off x="9370631" y="6503179"/>
            <a:ext cx="2901756" cy="246221"/>
          </a:xfrm>
          <a:prstGeom prst="rect">
            <a:avLst/>
          </a:prstGeom>
          <a:noFill/>
        </p:spPr>
        <p:txBody>
          <a:bodyPr wrap="none" rtlCol="0">
            <a:spAutoFit/>
          </a:bodyPr>
          <a:lstStyle/>
          <a:p>
            <a:r>
              <a:rPr lang="en-US" sz="1000" dirty="0" smtClean="0">
                <a:solidFill>
                  <a:schemeClr val="bg1"/>
                </a:solidFill>
              </a:rPr>
              <a:t>Image Credit: Dinosaur National Monument</a:t>
            </a:r>
            <a:endParaRPr lang="en-US" sz="1000" dirty="0">
              <a:solidFill>
                <a:schemeClr val="bg1"/>
              </a:solidFill>
            </a:endParaRPr>
          </a:p>
        </p:txBody>
      </p:sp>
    </p:spTree>
    <p:extLst>
      <p:ext uri="{BB962C8B-B14F-4D97-AF65-F5344CB8AC3E}">
        <p14:creationId xmlns:p14="http://schemas.microsoft.com/office/powerpoint/2010/main" val="2096856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28725"/>
            <a:ext cx="12192000" cy="5514975"/>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06" t="32282" r="1015" b="11754"/>
          <a:stretch/>
        </p:blipFill>
        <p:spPr>
          <a:xfrm>
            <a:off x="313824" y="4500596"/>
            <a:ext cx="3938828" cy="1740285"/>
          </a:xfrm>
          <a:prstGeom prst="rect">
            <a:avLst/>
          </a:prstGeom>
          <a:ln>
            <a:noFill/>
          </a:ln>
          <a:effectLst>
            <a:outerShdw blurRad="190500" algn="tl" rotWithShape="0">
              <a:srgbClr val="000000">
                <a:alpha val="70000"/>
              </a:srgbClr>
            </a:outerShdw>
          </a:effectLst>
        </p:spPr>
      </p:pic>
      <p:sp>
        <p:nvSpPr>
          <p:cNvPr id="7" name="Text Placeholder 2"/>
          <p:cNvSpPr txBox="1">
            <a:spLocks/>
          </p:cNvSpPr>
          <p:nvPr/>
        </p:nvSpPr>
        <p:spPr>
          <a:xfrm>
            <a:off x="2777237" y="503809"/>
            <a:ext cx="7465092"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Dinosaur National Monument</a:t>
            </a:r>
            <a:endParaRPr lang="en-US" sz="4000" dirty="0">
              <a:solidFill>
                <a:schemeClr val="bg1"/>
              </a:solidFill>
              <a:latin typeface="Century Gothic" panose="020B0502020202020204" pitchFamily="34" charset="0"/>
            </a:endParaRPr>
          </a:p>
        </p:txBody>
      </p:sp>
      <p:cxnSp>
        <p:nvCxnSpPr>
          <p:cNvPr id="11" name="Straight Connector 10"/>
          <p:cNvCxnSpPr/>
          <p:nvPr/>
        </p:nvCxnSpPr>
        <p:spPr>
          <a:xfrm flipV="1">
            <a:off x="1428702" y="3819418"/>
            <a:ext cx="2899648" cy="1284791"/>
          </a:xfrm>
          <a:prstGeom prst="line">
            <a:avLst/>
          </a:prstGeom>
          <a:ln>
            <a:solidFill>
              <a:schemeClr val="accent5">
                <a:lumMod val="75000"/>
              </a:schemeClr>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428702" y="4775717"/>
            <a:ext cx="3510164" cy="328492"/>
          </a:xfrm>
          <a:prstGeom prst="line">
            <a:avLst/>
          </a:prstGeom>
          <a:ln>
            <a:solidFill>
              <a:schemeClr val="accent5">
                <a:lumMod val="75000"/>
              </a:schemeClr>
            </a:solidFill>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srcRect l="1" r="9380" b="-695"/>
          <a:stretch/>
        </p:blipFill>
        <p:spPr>
          <a:xfrm>
            <a:off x="4289409" y="1384872"/>
            <a:ext cx="7866335" cy="4862605"/>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10840960" y="6497479"/>
            <a:ext cx="1314784" cy="246221"/>
          </a:xfrm>
          <a:prstGeom prst="rect">
            <a:avLst/>
          </a:prstGeom>
          <a:noFill/>
        </p:spPr>
        <p:txBody>
          <a:bodyPr wrap="none" rtlCol="0">
            <a:spAutoFit/>
          </a:bodyPr>
          <a:lstStyle/>
          <a:p>
            <a:r>
              <a:rPr lang="en-US" sz="1000" dirty="0" smtClean="0">
                <a:solidFill>
                  <a:schemeClr val="bg1"/>
                </a:solidFill>
              </a:rPr>
              <a:t>Image Credit: NPS</a:t>
            </a:r>
            <a:endParaRPr lang="en-US" sz="1000" dirty="0">
              <a:solidFill>
                <a:schemeClr val="bg1"/>
              </a:solidFill>
            </a:endParaRPr>
          </a:p>
        </p:txBody>
      </p:sp>
    </p:spTree>
    <p:extLst>
      <p:ext uri="{BB962C8B-B14F-4D97-AF65-F5344CB8AC3E}">
        <p14:creationId xmlns:p14="http://schemas.microsoft.com/office/powerpoint/2010/main" val="696515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904874" y="502200"/>
            <a:ext cx="6382250"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Methods Overview</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Monet</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8233" b="18233"/>
          <a:stretch/>
        </p:blipFill>
        <p:spPr>
          <a:xfrm>
            <a:off x="0" y="3418966"/>
            <a:ext cx="12192000" cy="3321558"/>
          </a:xfrm>
          <a:prstGeom prst="rect">
            <a:avLst/>
          </a:prstGeom>
        </p:spPr>
      </p:pic>
      <p:graphicFrame>
        <p:nvGraphicFramePr>
          <p:cNvPr id="2" name="Diagram 1"/>
          <p:cNvGraphicFramePr/>
          <p:nvPr>
            <p:extLst>
              <p:ext uri="{D42A27DB-BD31-4B8C-83A1-F6EECF244321}">
                <p14:modId xmlns:p14="http://schemas.microsoft.com/office/powerpoint/2010/main" val="863331036"/>
              </p:ext>
            </p:extLst>
          </p:nvPr>
        </p:nvGraphicFramePr>
        <p:xfrm>
          <a:off x="534986" y="548767"/>
          <a:ext cx="11122025" cy="3461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9164865" y="6456680"/>
            <a:ext cx="2901756" cy="246221"/>
          </a:xfrm>
          <a:prstGeom prst="rect">
            <a:avLst/>
          </a:prstGeom>
          <a:noFill/>
        </p:spPr>
        <p:txBody>
          <a:bodyPr wrap="none" rtlCol="0">
            <a:spAutoFit/>
          </a:bodyPr>
          <a:lstStyle/>
          <a:p>
            <a:r>
              <a:rPr lang="en-US" sz="1000" dirty="0" smtClean="0">
                <a:solidFill>
                  <a:schemeClr val="bg1"/>
                </a:solidFill>
              </a:rPr>
              <a:t>Image Credit: Dinosaur National Monument</a:t>
            </a:r>
            <a:endParaRPr lang="en-US" sz="1000" dirty="0">
              <a:solidFill>
                <a:schemeClr val="bg1"/>
              </a:solidFill>
            </a:endParaRPr>
          </a:p>
        </p:txBody>
      </p:sp>
      <p:sp>
        <p:nvSpPr>
          <p:cNvPr id="3" name="TextBox 2"/>
          <p:cNvSpPr txBox="1"/>
          <p:nvPr/>
        </p:nvSpPr>
        <p:spPr>
          <a:xfrm>
            <a:off x="2883259" y="3179915"/>
            <a:ext cx="3212739" cy="338554"/>
          </a:xfrm>
          <a:prstGeom prst="rect">
            <a:avLst/>
          </a:prstGeom>
          <a:noFill/>
        </p:spPr>
        <p:txBody>
          <a:bodyPr wrap="none" rtlCol="0">
            <a:spAutoFit/>
          </a:bodyPr>
          <a:lstStyle/>
          <a:p>
            <a:r>
              <a:rPr lang="en-US" sz="1600" dirty="0" smtClean="0">
                <a:solidFill>
                  <a:schemeClr val="bg2">
                    <a:lumMod val="50000"/>
                  </a:schemeClr>
                </a:solidFill>
              </a:rPr>
              <a:t>January 2000- December 2014</a:t>
            </a:r>
            <a:endParaRPr lang="en-US" sz="1600" dirty="0">
              <a:solidFill>
                <a:schemeClr val="bg2">
                  <a:lumMod val="50000"/>
                </a:schemeClr>
              </a:solidFill>
            </a:endParaRPr>
          </a:p>
        </p:txBody>
      </p:sp>
      <p:sp>
        <p:nvSpPr>
          <p:cNvPr id="10" name="TextBox 9"/>
          <p:cNvSpPr txBox="1"/>
          <p:nvPr/>
        </p:nvSpPr>
        <p:spPr>
          <a:xfrm>
            <a:off x="662492" y="2952505"/>
            <a:ext cx="2340705"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smtClean="0">
                <a:solidFill>
                  <a:schemeClr val="bg2">
                    <a:lumMod val="50000"/>
                  </a:schemeClr>
                </a:solidFill>
              </a:rPr>
              <a:t>Evapotranspiration</a:t>
            </a:r>
          </a:p>
          <a:p>
            <a:pPr marL="285750" indent="-285750">
              <a:buFont typeface="Arial" panose="020B0604020202020204" pitchFamily="34" charset="0"/>
              <a:buChar char="•"/>
            </a:pPr>
            <a:r>
              <a:rPr lang="en-US" sz="1600" dirty="0" smtClean="0">
                <a:solidFill>
                  <a:schemeClr val="bg2">
                    <a:lumMod val="50000"/>
                  </a:schemeClr>
                </a:solidFill>
              </a:rPr>
              <a:t>Temperature</a:t>
            </a:r>
          </a:p>
          <a:p>
            <a:pPr marL="285750" indent="-285750">
              <a:buFont typeface="Arial" panose="020B0604020202020204" pitchFamily="34" charset="0"/>
              <a:buChar char="•"/>
            </a:pPr>
            <a:r>
              <a:rPr lang="en-US" sz="1600" dirty="0" smtClean="0">
                <a:solidFill>
                  <a:schemeClr val="bg2">
                    <a:lumMod val="50000"/>
                  </a:schemeClr>
                </a:solidFill>
              </a:rPr>
              <a:t>Precipitation</a:t>
            </a:r>
            <a:endParaRPr lang="en-US" sz="1600" dirty="0">
              <a:solidFill>
                <a:schemeClr val="bg2">
                  <a:lumMod val="50000"/>
                </a:schemeClr>
              </a:solidFill>
            </a:endParaRPr>
          </a:p>
        </p:txBody>
      </p:sp>
      <p:sp>
        <p:nvSpPr>
          <p:cNvPr id="11" name="TextBox 10"/>
          <p:cNvSpPr txBox="1"/>
          <p:nvPr/>
        </p:nvSpPr>
        <p:spPr>
          <a:xfrm>
            <a:off x="4957284" y="3198727"/>
            <a:ext cx="5512215" cy="338554"/>
          </a:xfrm>
          <a:prstGeom prst="rect">
            <a:avLst/>
          </a:prstGeom>
          <a:noFill/>
        </p:spPr>
        <p:txBody>
          <a:bodyPr wrap="none" rtlCol="0">
            <a:spAutoFit/>
          </a:bodyPr>
          <a:lstStyle/>
          <a:p>
            <a:r>
              <a:rPr lang="el-GR" sz="1600" b="1" dirty="0">
                <a:solidFill>
                  <a:schemeClr val="bg2">
                    <a:lumMod val="50000"/>
                  </a:schemeClr>
                </a:solidFill>
                <a:latin typeface="Questrial"/>
              </a:rPr>
              <a:t>Δ</a:t>
            </a:r>
            <a:r>
              <a:rPr lang="en-US" sz="1600" b="1" dirty="0">
                <a:solidFill>
                  <a:schemeClr val="bg2">
                    <a:lumMod val="50000"/>
                  </a:schemeClr>
                </a:solidFill>
                <a:latin typeface="Questrial"/>
              </a:rPr>
              <a:t>NDVI</a:t>
            </a:r>
            <a:r>
              <a:rPr lang="en-US" sz="1600" dirty="0">
                <a:solidFill>
                  <a:schemeClr val="bg2">
                    <a:lumMod val="50000"/>
                  </a:schemeClr>
                </a:solidFill>
                <a:latin typeface="Questrial"/>
              </a:rPr>
              <a:t> = Temperature </a:t>
            </a:r>
            <a:r>
              <a:rPr lang="en-US" sz="1600" b="1" dirty="0">
                <a:solidFill>
                  <a:schemeClr val="bg2">
                    <a:lumMod val="50000"/>
                  </a:schemeClr>
                </a:solidFill>
                <a:latin typeface="Questrial"/>
              </a:rPr>
              <a:t>+</a:t>
            </a:r>
            <a:r>
              <a:rPr lang="en-US" sz="1600" dirty="0">
                <a:solidFill>
                  <a:schemeClr val="bg2">
                    <a:lumMod val="50000"/>
                  </a:schemeClr>
                </a:solidFill>
                <a:latin typeface="Questrial"/>
              </a:rPr>
              <a:t> Precipitation </a:t>
            </a:r>
            <a:r>
              <a:rPr lang="en-US" sz="1600" b="1" dirty="0">
                <a:solidFill>
                  <a:schemeClr val="bg2">
                    <a:lumMod val="50000"/>
                  </a:schemeClr>
                </a:solidFill>
                <a:latin typeface="Questrial"/>
              </a:rPr>
              <a:t>+</a:t>
            </a:r>
            <a:r>
              <a:rPr lang="en-US" sz="1600" dirty="0">
                <a:solidFill>
                  <a:schemeClr val="bg2">
                    <a:lumMod val="50000"/>
                  </a:schemeClr>
                </a:solidFill>
                <a:latin typeface="Questrial"/>
              </a:rPr>
              <a:t> Evapotranspiration</a:t>
            </a:r>
            <a:endParaRPr lang="en-US" sz="1600" dirty="0">
              <a:solidFill>
                <a:schemeClr val="bg2">
                  <a:lumMod val="50000"/>
                </a:schemeClr>
              </a:solidFill>
            </a:endParaRPr>
          </a:p>
        </p:txBody>
      </p:sp>
      <p:sp>
        <p:nvSpPr>
          <p:cNvPr id="4" name="Chevron 3"/>
          <p:cNvSpPr/>
          <p:nvPr/>
        </p:nvSpPr>
        <p:spPr>
          <a:xfrm>
            <a:off x="534986" y="1704137"/>
            <a:ext cx="2993522" cy="1151068"/>
          </a:xfrm>
          <a:prstGeom prst="chevron">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a:off x="3258463" y="1704137"/>
            <a:ext cx="2993522" cy="1151068"/>
          </a:xfrm>
          <a:prstGeom prst="chevron">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a:off x="5981940" y="1704137"/>
            <a:ext cx="2993522" cy="1151068"/>
          </a:xfrm>
          <a:prstGeom prst="chevron">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a:off x="8663489" y="1704137"/>
            <a:ext cx="2993522" cy="1151068"/>
          </a:xfrm>
          <a:prstGeom prst="chevron">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8480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P spid="4" grpId="0" animBg="1"/>
      <p:bldP spid="12" grpId="0" animBg="1"/>
      <p:bldP spid="12" grpId="1" animBg="1"/>
      <p:bldP spid="13" grpId="0" animBg="1"/>
      <p:bldP spid="13" grpId="1"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bRkqq02AIWn4Qu5pHJ7RoIOEaWjXKLFySZQPNlsQMjY3R5wOUURMAeHifx4_Q70ok-QtaZFLxPFTMOc7RaiyWBtnwnDf0YPyiDNbl47dqRO9otYiuLAzCd-WVxS-_E4wllvdtbQ3a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675" y="3127606"/>
            <a:ext cx="4092575" cy="31825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
          <p:cNvSpPr>
            <a:spLocks noGrp="1"/>
          </p:cNvSpPr>
          <p:nvPr>
            <p:ph type="body" sz="quarter" idx="4294967295"/>
          </p:nvPr>
        </p:nvSpPr>
        <p:spPr>
          <a:xfrm>
            <a:off x="600879" y="2801598"/>
            <a:ext cx="4756150" cy="957602"/>
          </a:xfrm>
          <a:prstGeom prst="rect">
            <a:avLst/>
          </a:prstGeom>
        </p:spPr>
        <p:txBody>
          <a:bodyPr>
            <a:noAutofit/>
          </a:bodyPr>
          <a:lstStyle/>
          <a:p>
            <a:pPr marL="342900" indent="-342900">
              <a:spcBef>
                <a:spcPts val="200"/>
              </a:spcBef>
              <a:buClr>
                <a:srgbClr val="73A9DB"/>
              </a:buClr>
              <a:buFont typeface="Webdings" panose="05030102010509060703" pitchFamily="18" charset="2"/>
              <a:buChar char="4"/>
            </a:pPr>
            <a:r>
              <a:rPr lang="en-US" b="1" dirty="0" err="1" smtClean="0">
                <a:solidFill>
                  <a:schemeClr val="bg2">
                    <a:lumMod val="50000"/>
                  </a:schemeClr>
                </a:solidFill>
              </a:rPr>
              <a:t>ForWarn</a:t>
            </a:r>
            <a:r>
              <a:rPr lang="en-US" b="1" dirty="0" smtClean="0">
                <a:solidFill>
                  <a:schemeClr val="bg2">
                    <a:lumMod val="50000"/>
                  </a:schemeClr>
                </a:solidFill>
              </a:rPr>
              <a:t> Maximum NDVI</a:t>
            </a:r>
          </a:p>
          <a:p>
            <a:pPr marL="800100" lvl="1" indent="-342900">
              <a:spcBef>
                <a:spcPts val="200"/>
              </a:spcBef>
              <a:buClr>
                <a:srgbClr val="73A9DB"/>
              </a:buClr>
              <a:buFont typeface="Webdings" panose="05030102010509060703" pitchFamily="18" charset="2"/>
              <a:buChar char="4"/>
            </a:pPr>
            <a:r>
              <a:rPr lang="en-US" dirty="0" smtClean="0">
                <a:solidFill>
                  <a:schemeClr val="bg2">
                    <a:lumMod val="50000"/>
                  </a:schemeClr>
                </a:solidFill>
              </a:rPr>
              <a:t>Resolution: 231 m</a:t>
            </a:r>
            <a:endParaRPr lang="en-US" baseline="30000" dirty="0" smtClean="0">
              <a:solidFill>
                <a:schemeClr val="bg2">
                  <a:lumMod val="50000"/>
                </a:schemeClr>
              </a:solidFill>
            </a:endParaRPr>
          </a:p>
          <a:p>
            <a:pPr marL="0" indent="0">
              <a:spcBef>
                <a:spcPts val="200"/>
              </a:spcBef>
              <a:buClr>
                <a:srgbClr val="73A9DB"/>
              </a:buClr>
              <a:buNone/>
            </a:pPr>
            <a:endParaRPr lang="en-US" dirty="0">
              <a:solidFill>
                <a:schemeClr val="bg2">
                  <a:lumMod val="50000"/>
                </a:schemeClr>
              </a:solidFill>
            </a:endParaRPr>
          </a:p>
          <a:p>
            <a:pPr marL="457200" lvl="1" indent="0">
              <a:spcBef>
                <a:spcPts val="200"/>
              </a:spcBef>
              <a:buClr>
                <a:srgbClr val="73A9DB"/>
              </a:buClr>
              <a:buNone/>
            </a:pPr>
            <a:endParaRPr lang="en-US" dirty="0" smtClean="0">
              <a:solidFill>
                <a:schemeClr val="bg2">
                  <a:lumMod val="50000"/>
                </a:schemeClr>
              </a:solidFill>
            </a:endParaRPr>
          </a:p>
        </p:txBody>
      </p:sp>
      <p:sp>
        <p:nvSpPr>
          <p:cNvPr id="7" name="Text Placeholder 2"/>
          <p:cNvSpPr txBox="1">
            <a:spLocks/>
          </p:cNvSpPr>
          <p:nvPr/>
        </p:nvSpPr>
        <p:spPr>
          <a:xfrm>
            <a:off x="2093493" y="514350"/>
            <a:ext cx="7549313"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MODIS – NDVI and ET</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96501"/>
            <a:ext cx="3445002" cy="274320"/>
          </a:xfrm>
        </p:spPr>
        <p:txBody>
          <a:bodyPr>
            <a:normAutofit/>
          </a:bodyPr>
          <a:lstStyle/>
          <a:p>
            <a:r>
              <a:rPr lang="en-US" sz="1000" dirty="0" smtClean="0"/>
              <a:t>Image Credit: NASA</a:t>
            </a:r>
            <a:endParaRPr lang="en-US" sz="1000" dirty="0"/>
          </a:p>
        </p:txBody>
      </p:sp>
      <p:pic>
        <p:nvPicPr>
          <p:cNvPr id="9" name="Picture 4" descr="File:05 Terr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23383">
            <a:off x="8391964" y="2131571"/>
            <a:ext cx="2964451" cy="22317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803028" y="4506429"/>
            <a:ext cx="1079085" cy="461665"/>
          </a:xfrm>
          <a:prstGeom prst="rect">
            <a:avLst/>
          </a:prstGeom>
          <a:noFill/>
        </p:spPr>
        <p:txBody>
          <a:bodyPr wrap="square" rtlCol="0">
            <a:spAutoFit/>
          </a:bodyPr>
          <a:lstStyle/>
          <a:p>
            <a:r>
              <a:rPr lang="en-US" sz="2400" dirty="0" smtClean="0">
                <a:solidFill>
                  <a:schemeClr val="tx1">
                    <a:lumMod val="50000"/>
                    <a:lumOff val="50000"/>
                  </a:schemeClr>
                </a:solidFill>
              </a:rPr>
              <a:t>Terra</a:t>
            </a:r>
            <a:endParaRPr lang="en-US" dirty="0">
              <a:solidFill>
                <a:schemeClr val="tx1">
                  <a:lumMod val="50000"/>
                  <a:lumOff val="50000"/>
                </a:schemeClr>
              </a:solidFill>
            </a:endParaRPr>
          </a:p>
        </p:txBody>
      </p:sp>
      <p:sp>
        <p:nvSpPr>
          <p:cNvPr id="4" name="TextBox 3"/>
          <p:cNvSpPr txBox="1"/>
          <p:nvPr/>
        </p:nvSpPr>
        <p:spPr>
          <a:xfrm>
            <a:off x="1133241" y="1599199"/>
            <a:ext cx="9950160" cy="584775"/>
          </a:xfrm>
          <a:prstGeom prst="rect">
            <a:avLst/>
          </a:prstGeom>
          <a:noFill/>
        </p:spPr>
        <p:txBody>
          <a:bodyPr wrap="none" rtlCol="0">
            <a:spAutoFit/>
          </a:bodyPr>
          <a:lstStyle/>
          <a:p>
            <a:r>
              <a:rPr lang="en-US" sz="3200" b="1" dirty="0" smtClean="0">
                <a:solidFill>
                  <a:srgbClr val="73A9DB"/>
                </a:solidFill>
              </a:rPr>
              <a:t>Mod</a:t>
            </a:r>
            <a:r>
              <a:rPr lang="en-US" sz="3200" dirty="0" smtClean="0">
                <a:solidFill>
                  <a:schemeClr val="tx1">
                    <a:lumMod val="50000"/>
                    <a:lumOff val="50000"/>
                  </a:schemeClr>
                </a:solidFill>
              </a:rPr>
              <a:t>erate Resolution </a:t>
            </a:r>
            <a:r>
              <a:rPr lang="en-US" sz="3200" b="1" dirty="0" smtClean="0">
                <a:solidFill>
                  <a:srgbClr val="73A9DB"/>
                </a:solidFill>
              </a:rPr>
              <a:t>I</a:t>
            </a:r>
            <a:r>
              <a:rPr lang="en-US" sz="3200" dirty="0" smtClean="0">
                <a:solidFill>
                  <a:schemeClr val="tx1">
                    <a:lumMod val="50000"/>
                    <a:lumOff val="50000"/>
                  </a:schemeClr>
                </a:solidFill>
              </a:rPr>
              <a:t>maging </a:t>
            </a:r>
            <a:r>
              <a:rPr lang="en-US" sz="3200" b="1" dirty="0" smtClean="0">
                <a:solidFill>
                  <a:srgbClr val="73A9DB"/>
                </a:solidFill>
              </a:rPr>
              <a:t>S</a:t>
            </a:r>
            <a:r>
              <a:rPr lang="en-US" sz="3200" dirty="0" smtClean="0">
                <a:solidFill>
                  <a:schemeClr val="tx1">
                    <a:lumMod val="50000"/>
                    <a:lumOff val="50000"/>
                  </a:schemeClr>
                </a:solidFill>
              </a:rPr>
              <a:t>pectroradiometer</a:t>
            </a:r>
            <a:endParaRPr lang="en-US" sz="3200" dirty="0">
              <a:solidFill>
                <a:schemeClr val="tx1">
                  <a:lumMod val="50000"/>
                  <a:lumOff val="50000"/>
                </a:schemeClr>
              </a:solidFill>
            </a:endParaRPr>
          </a:p>
        </p:txBody>
      </p:sp>
      <p:sp>
        <p:nvSpPr>
          <p:cNvPr id="2" name="TextBox 1"/>
          <p:cNvSpPr txBox="1"/>
          <p:nvPr/>
        </p:nvSpPr>
        <p:spPr>
          <a:xfrm>
            <a:off x="600879" y="4225682"/>
            <a:ext cx="4398493" cy="1626086"/>
          </a:xfrm>
          <a:prstGeom prst="rect">
            <a:avLst/>
          </a:prstGeom>
          <a:noFill/>
        </p:spPr>
        <p:txBody>
          <a:bodyPr wrap="square" rtlCol="0">
            <a:spAutoFit/>
          </a:bodyPr>
          <a:lstStyle/>
          <a:p>
            <a:pPr marL="342900" indent="-342900">
              <a:spcBef>
                <a:spcPts val="200"/>
              </a:spcBef>
              <a:buClr>
                <a:srgbClr val="73A9DB"/>
              </a:buClr>
              <a:buFont typeface="Webdings" panose="05030102010509060703" pitchFamily="18" charset="2"/>
              <a:buChar char="4"/>
            </a:pPr>
            <a:r>
              <a:rPr lang="en-US" sz="2800" b="1" dirty="0">
                <a:solidFill>
                  <a:schemeClr val="bg2">
                    <a:lumMod val="50000"/>
                  </a:schemeClr>
                </a:solidFill>
              </a:rPr>
              <a:t>Global </a:t>
            </a:r>
            <a:r>
              <a:rPr lang="en-US" sz="2800" b="1" dirty="0" smtClean="0">
                <a:solidFill>
                  <a:schemeClr val="bg2">
                    <a:lumMod val="50000"/>
                  </a:schemeClr>
                </a:solidFill>
              </a:rPr>
              <a:t>Terrestrial   </a:t>
            </a:r>
            <a:br>
              <a:rPr lang="en-US" sz="2800" b="1" dirty="0" smtClean="0">
                <a:solidFill>
                  <a:schemeClr val="bg2">
                    <a:lumMod val="50000"/>
                  </a:schemeClr>
                </a:solidFill>
              </a:rPr>
            </a:br>
            <a:r>
              <a:rPr lang="en-US" sz="2800" b="1" dirty="0" smtClean="0">
                <a:solidFill>
                  <a:schemeClr val="bg2">
                    <a:lumMod val="50000"/>
                  </a:schemeClr>
                </a:solidFill>
              </a:rPr>
              <a:t>Evapotranspiration</a:t>
            </a:r>
            <a:endParaRPr lang="en-US" sz="2800" b="1" dirty="0">
              <a:solidFill>
                <a:schemeClr val="bg2">
                  <a:lumMod val="50000"/>
                </a:schemeClr>
              </a:solidFill>
            </a:endParaRPr>
          </a:p>
          <a:p>
            <a:pPr marL="800100" lvl="1" indent="-342900">
              <a:lnSpc>
                <a:spcPct val="100000"/>
              </a:lnSpc>
              <a:spcBef>
                <a:spcPts val="200"/>
              </a:spcBef>
              <a:buClr>
                <a:srgbClr val="73A9DB"/>
              </a:buClr>
              <a:buFont typeface="Webdings" panose="05030102010509060703" pitchFamily="18" charset="2"/>
              <a:buChar char="4"/>
            </a:pPr>
            <a:r>
              <a:rPr lang="en-US" sz="2400" dirty="0">
                <a:solidFill>
                  <a:schemeClr val="bg2">
                    <a:lumMod val="50000"/>
                  </a:schemeClr>
                </a:solidFill>
              </a:rPr>
              <a:t>Resolution: 5 km</a:t>
            </a:r>
            <a:endParaRPr lang="en-US" sz="2400" baseline="30000" dirty="0">
              <a:solidFill>
                <a:schemeClr val="bg2">
                  <a:lumMod val="50000"/>
                </a:schemeClr>
              </a:solidFill>
            </a:endParaRPr>
          </a:p>
          <a:p>
            <a:endParaRPr lang="en-US" dirty="0"/>
          </a:p>
        </p:txBody>
      </p:sp>
    </p:spTree>
    <p:extLst>
      <p:ext uri="{BB962C8B-B14F-4D97-AF65-F5344CB8AC3E}">
        <p14:creationId xmlns:p14="http://schemas.microsoft.com/office/powerpoint/2010/main" val="2687848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1179095" y="514350"/>
            <a:ext cx="10412829"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PRISM Climate Group</a:t>
            </a:r>
            <a:endParaRPr lang="en-US" sz="4000" dirty="0">
              <a:solidFill>
                <a:schemeClr val="bg1"/>
              </a:solidFill>
              <a:latin typeface="Century Gothic" panose="020B050202020202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7455" t="21588" r="26614" b="27196"/>
          <a:stretch/>
        </p:blipFill>
        <p:spPr>
          <a:xfrm>
            <a:off x="6231488" y="2923668"/>
            <a:ext cx="3956776" cy="279982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6965" t="20741" r="25959" b="27831"/>
          <a:stretch/>
        </p:blipFill>
        <p:spPr>
          <a:xfrm>
            <a:off x="1" y="2766478"/>
            <a:ext cx="4063702" cy="2829452"/>
          </a:xfrm>
          <a:prstGeom prst="rect">
            <a:avLst/>
          </a:prstGeom>
        </p:spPr>
      </p:pic>
      <p:sp>
        <p:nvSpPr>
          <p:cNvPr id="4" name="TextBox 3"/>
          <p:cNvSpPr txBox="1"/>
          <p:nvPr/>
        </p:nvSpPr>
        <p:spPr>
          <a:xfrm>
            <a:off x="980121" y="2233445"/>
            <a:ext cx="2103461" cy="461665"/>
          </a:xfrm>
          <a:prstGeom prst="rect">
            <a:avLst/>
          </a:prstGeom>
          <a:noFill/>
        </p:spPr>
        <p:txBody>
          <a:bodyPr wrap="none" rtlCol="0">
            <a:spAutoFit/>
          </a:bodyPr>
          <a:lstStyle/>
          <a:p>
            <a:r>
              <a:rPr lang="en-US" sz="2400" dirty="0" smtClean="0">
                <a:solidFill>
                  <a:schemeClr val="bg2">
                    <a:lumMod val="50000"/>
                  </a:schemeClr>
                </a:solidFill>
              </a:rPr>
              <a:t>Temperature</a:t>
            </a:r>
            <a:endParaRPr lang="en-US" sz="2400" dirty="0">
              <a:solidFill>
                <a:schemeClr val="bg2">
                  <a:lumMod val="50000"/>
                </a:schemeClr>
              </a:solidFill>
            </a:endParaRPr>
          </a:p>
        </p:txBody>
      </p:sp>
      <p:sp>
        <p:nvSpPr>
          <p:cNvPr id="10" name="TextBox 9"/>
          <p:cNvSpPr txBox="1"/>
          <p:nvPr/>
        </p:nvSpPr>
        <p:spPr>
          <a:xfrm>
            <a:off x="7142206" y="2233445"/>
            <a:ext cx="2060179" cy="461665"/>
          </a:xfrm>
          <a:prstGeom prst="rect">
            <a:avLst/>
          </a:prstGeom>
          <a:noFill/>
        </p:spPr>
        <p:txBody>
          <a:bodyPr wrap="none" rtlCol="0">
            <a:spAutoFit/>
          </a:bodyPr>
          <a:lstStyle/>
          <a:p>
            <a:r>
              <a:rPr lang="en-US" sz="2400" dirty="0" smtClean="0">
                <a:solidFill>
                  <a:schemeClr val="bg2">
                    <a:lumMod val="50000"/>
                  </a:schemeClr>
                </a:solidFill>
              </a:rPr>
              <a:t>Precipitation</a:t>
            </a:r>
            <a:endParaRPr lang="en-US" sz="2400" dirty="0">
              <a:solidFill>
                <a:schemeClr val="bg2">
                  <a:lumMod val="50000"/>
                </a:schemeClr>
              </a:solidFill>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2524" t="11576" r="16582" b="16887"/>
          <a:stretch/>
        </p:blipFill>
        <p:spPr>
          <a:xfrm>
            <a:off x="4171203" y="2205395"/>
            <a:ext cx="1823713" cy="1697381"/>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2924" t="11029" r="18480" b="17194"/>
          <a:stretch/>
        </p:blipFill>
        <p:spPr>
          <a:xfrm>
            <a:off x="10349675" y="2357567"/>
            <a:ext cx="1760008" cy="1703040"/>
          </a:xfrm>
          <a:prstGeom prst="rect">
            <a:avLst/>
          </a:prstGeom>
        </p:spPr>
      </p:pic>
      <p:cxnSp>
        <p:nvCxnSpPr>
          <p:cNvPr id="14" name="Straight Connector 13"/>
          <p:cNvCxnSpPr/>
          <p:nvPr/>
        </p:nvCxnSpPr>
        <p:spPr>
          <a:xfrm flipV="1">
            <a:off x="1360676" y="3894700"/>
            <a:ext cx="2817327" cy="260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360676" y="3894700"/>
            <a:ext cx="4544824" cy="260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360676" y="2286000"/>
            <a:ext cx="2817327" cy="1868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372350" y="4060607"/>
            <a:ext cx="2977325" cy="251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372350" y="2436125"/>
            <a:ext cx="2977325" cy="1875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439025" y="4060607"/>
            <a:ext cx="4670658" cy="2514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30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2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225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2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225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225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nodeType="withEffect">
                                  <p:stCondLst>
                                    <p:cond delay="225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225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NPS Vegetation</a:t>
            </a:r>
            <a:endParaRPr lang="en-US" sz="4000" dirty="0">
              <a:solidFill>
                <a:schemeClr val="bg1"/>
              </a:solidFill>
              <a:latin typeface="Century Gothic" panose="020B0502020202020204" pitchFamily="34" charset="0"/>
            </a:endParaRPr>
          </a:p>
        </p:txBody>
      </p:sp>
      <p:pic>
        <p:nvPicPr>
          <p:cNvPr id="3" name="Picture 2"/>
          <p:cNvPicPr>
            <a:picLocks noChangeAspect="1"/>
          </p:cNvPicPr>
          <p:nvPr/>
        </p:nvPicPr>
        <p:blipFill rotWithShape="1">
          <a:blip r:embed="rId3"/>
          <a:srcRect l="251" t="14159"/>
          <a:stretch/>
        </p:blipFill>
        <p:spPr>
          <a:xfrm>
            <a:off x="434163" y="1422376"/>
            <a:ext cx="9322506" cy="5272036"/>
          </a:xfrm>
          <a:prstGeom prst="rect">
            <a:avLst/>
          </a:prstGeom>
        </p:spPr>
      </p:pic>
      <p:sp>
        <p:nvSpPr>
          <p:cNvPr id="10" name="Rectangle 9"/>
          <p:cNvSpPr/>
          <p:nvPr/>
        </p:nvSpPr>
        <p:spPr>
          <a:xfrm>
            <a:off x="6652558" y="2211545"/>
            <a:ext cx="515815" cy="257908"/>
          </a:xfrm>
          <a:prstGeom prst="rect">
            <a:avLst/>
          </a:prstGeom>
          <a:solidFill>
            <a:srgbClr val="DED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495" t="12456" r="3320" b="19825"/>
          <a:stretch/>
        </p:blipFill>
        <p:spPr>
          <a:xfrm>
            <a:off x="498451" y="1422376"/>
            <a:ext cx="9118886" cy="5216608"/>
          </a:xfrm>
          <a:prstGeom prst="rect">
            <a:avLst/>
          </a:prstGeom>
        </p:spPr>
      </p:pic>
      <p:sp>
        <p:nvSpPr>
          <p:cNvPr id="11" name="Rectangle 10"/>
          <p:cNvSpPr/>
          <p:nvPr/>
        </p:nvSpPr>
        <p:spPr>
          <a:xfrm>
            <a:off x="6652559" y="3478731"/>
            <a:ext cx="515815" cy="257908"/>
          </a:xfrm>
          <a:prstGeom prst="rect">
            <a:avLst/>
          </a:prstGeom>
          <a:solidFill>
            <a:srgbClr val="8DD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663318" y="2199780"/>
            <a:ext cx="515815" cy="257908"/>
          </a:xfrm>
          <a:prstGeom prst="rect">
            <a:avLst/>
          </a:prstGeom>
          <a:solidFill>
            <a:srgbClr val="38A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82792" y="2114294"/>
            <a:ext cx="5837553" cy="830997"/>
          </a:xfrm>
          <a:prstGeom prst="rect">
            <a:avLst/>
          </a:prstGeom>
          <a:noFill/>
        </p:spPr>
        <p:txBody>
          <a:bodyPr wrap="square" rtlCol="0">
            <a:spAutoFit/>
          </a:bodyPr>
          <a:lstStyle/>
          <a:p>
            <a:r>
              <a:rPr lang="en-US" sz="2400" dirty="0"/>
              <a:t>Colorado Plateau Mixed </a:t>
            </a:r>
            <a:r>
              <a:rPr lang="en-US" sz="2400" dirty="0" smtClean="0"/>
              <a:t/>
            </a:r>
            <a:br>
              <a:rPr lang="en-US" sz="2400" dirty="0" smtClean="0"/>
            </a:br>
            <a:r>
              <a:rPr lang="en-US" sz="2400" dirty="0" smtClean="0"/>
              <a:t>Low Sagebrush </a:t>
            </a:r>
            <a:r>
              <a:rPr lang="en-US" sz="2400" dirty="0" err="1" smtClean="0"/>
              <a:t>Shrubland</a:t>
            </a:r>
            <a:endParaRPr lang="en-US" sz="2400" dirty="0"/>
          </a:p>
        </p:txBody>
      </p:sp>
      <p:sp>
        <p:nvSpPr>
          <p:cNvPr id="13" name="TextBox 12"/>
          <p:cNvSpPr txBox="1"/>
          <p:nvPr/>
        </p:nvSpPr>
        <p:spPr>
          <a:xfrm>
            <a:off x="7222164" y="3368073"/>
            <a:ext cx="4027064" cy="830997"/>
          </a:xfrm>
          <a:prstGeom prst="rect">
            <a:avLst/>
          </a:prstGeom>
          <a:noFill/>
        </p:spPr>
        <p:txBody>
          <a:bodyPr wrap="none" rtlCol="0">
            <a:spAutoFit/>
          </a:bodyPr>
          <a:lstStyle/>
          <a:p>
            <a:r>
              <a:rPr lang="en-US" sz="2400" dirty="0"/>
              <a:t>Colorado Plateau </a:t>
            </a:r>
            <a:r>
              <a:rPr lang="en-US" sz="2400" dirty="0" smtClean="0"/>
              <a:t/>
            </a:r>
            <a:br>
              <a:rPr lang="en-US" sz="2400" dirty="0" smtClean="0"/>
            </a:br>
            <a:r>
              <a:rPr lang="en-US" sz="2400" dirty="0" smtClean="0"/>
              <a:t>Pinyon-Juniper </a:t>
            </a:r>
            <a:r>
              <a:rPr lang="en-US" sz="2400" dirty="0"/>
              <a:t>Woodland</a:t>
            </a:r>
          </a:p>
        </p:txBody>
      </p:sp>
    </p:spTree>
    <p:extLst>
      <p:ext uri="{BB962C8B-B14F-4D97-AF65-F5344CB8AC3E}">
        <p14:creationId xmlns:p14="http://schemas.microsoft.com/office/powerpoint/2010/main" val="249924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450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4500"/>
                                  </p:stCondLst>
                                  <p:childTnLst>
                                    <p:set>
                                      <p:cBhvr>
                                        <p:cTn id="8" dur="1" fill="hold">
                                          <p:stCondLst>
                                            <p:cond delay="0"/>
                                          </p:stCondLst>
                                        </p:cTn>
                                        <p:tgtEl>
                                          <p:spTgt spid="11"/>
                                        </p:tgtEl>
                                        <p:attrNameLst>
                                          <p:attrName>style.visibility</p:attrName>
                                        </p:attrNameLst>
                                      </p:cBhvr>
                                      <p:to>
                                        <p:strVal val="hidden"/>
                                      </p:to>
                                    </p:set>
                                  </p:childTnLst>
                                </p:cTn>
                              </p:par>
                            </p:childTnLst>
                          </p:cTn>
                        </p:par>
                        <p:par>
                          <p:cTn id="9" fill="hold">
                            <p:stCondLst>
                              <p:cond delay="4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1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668445" y="540126"/>
            <a:ext cx="7465092"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Stepping Window Approach</a:t>
            </a:r>
            <a:endParaRPr lang="en-US" sz="4000" dirty="0">
              <a:solidFill>
                <a:schemeClr val="bg1"/>
              </a:solidFill>
              <a:latin typeface="Century Gothic" panose="020B0502020202020204" pitchFamily="34" charset="0"/>
            </a:endParaRPr>
          </a:p>
        </p:txBody>
      </p:sp>
      <p:sp>
        <p:nvSpPr>
          <p:cNvPr id="134" name="TextBox 133"/>
          <p:cNvSpPr txBox="1"/>
          <p:nvPr/>
        </p:nvSpPr>
        <p:spPr>
          <a:xfrm rot="19364558">
            <a:off x="1823585" y="3355076"/>
            <a:ext cx="3271584" cy="400110"/>
          </a:xfrm>
          <a:prstGeom prst="rect">
            <a:avLst/>
          </a:prstGeom>
          <a:noFill/>
        </p:spPr>
        <p:txBody>
          <a:bodyPr wrap="square" rtlCol="0">
            <a:spAutoFit/>
          </a:bodyPr>
          <a:lstStyle/>
          <a:p>
            <a:pPr algn="ctr"/>
            <a:r>
              <a:rPr lang="en-US" sz="2000" dirty="0" smtClean="0">
                <a:solidFill>
                  <a:schemeClr val="tx1">
                    <a:lumMod val="50000"/>
                    <a:lumOff val="50000"/>
                  </a:schemeClr>
                </a:solidFill>
              </a:rPr>
              <a:t>Precipitation ~ NDVI</a:t>
            </a:r>
            <a:endParaRPr lang="en-US" sz="2000" dirty="0">
              <a:solidFill>
                <a:schemeClr val="tx1">
                  <a:lumMod val="50000"/>
                  <a:lumOff val="50000"/>
                </a:schemeClr>
              </a:solidFill>
            </a:endParaRPr>
          </a:p>
        </p:txBody>
      </p:sp>
      <p:sp>
        <p:nvSpPr>
          <p:cNvPr id="136" name="TextBox 135"/>
          <p:cNvSpPr txBox="1"/>
          <p:nvPr/>
        </p:nvSpPr>
        <p:spPr>
          <a:xfrm rot="2358006">
            <a:off x="6908862" y="3338879"/>
            <a:ext cx="3615699" cy="400110"/>
          </a:xfrm>
          <a:prstGeom prst="rect">
            <a:avLst/>
          </a:prstGeom>
          <a:noFill/>
        </p:spPr>
        <p:txBody>
          <a:bodyPr wrap="square" rtlCol="0">
            <a:spAutoFit/>
          </a:bodyPr>
          <a:lstStyle/>
          <a:p>
            <a:pPr algn="ctr"/>
            <a:r>
              <a:rPr lang="en-US" sz="2000" dirty="0" smtClean="0">
                <a:solidFill>
                  <a:schemeClr val="tx1">
                    <a:lumMod val="50000"/>
                    <a:lumOff val="50000"/>
                  </a:schemeClr>
                </a:solidFill>
              </a:rPr>
              <a:t>Evapotranspiration ~ NDVI</a:t>
            </a:r>
            <a:endParaRPr lang="en-US" sz="2000" dirty="0">
              <a:solidFill>
                <a:schemeClr val="tx1">
                  <a:lumMod val="50000"/>
                  <a:lumOff val="50000"/>
                </a:schemeClr>
              </a:solidFill>
            </a:endParaRPr>
          </a:p>
        </p:txBody>
      </p:sp>
      <p:sp>
        <p:nvSpPr>
          <p:cNvPr id="140" name="TextBox 139"/>
          <p:cNvSpPr txBox="1"/>
          <p:nvPr/>
        </p:nvSpPr>
        <p:spPr>
          <a:xfrm>
            <a:off x="5623584" y="1669951"/>
            <a:ext cx="2469399" cy="461665"/>
          </a:xfrm>
          <a:prstGeom prst="rect">
            <a:avLst/>
          </a:prstGeom>
          <a:noFill/>
        </p:spPr>
        <p:txBody>
          <a:bodyPr wrap="square" rtlCol="0">
            <a:spAutoFit/>
          </a:bodyPr>
          <a:lstStyle/>
          <a:p>
            <a:pPr algn="ctr"/>
            <a:r>
              <a:rPr lang="en-US" sz="2400" dirty="0" smtClean="0">
                <a:solidFill>
                  <a:schemeClr val="tx1">
                    <a:lumMod val="50000"/>
                    <a:lumOff val="50000"/>
                  </a:schemeClr>
                </a:solidFill>
              </a:rPr>
              <a:t>NDVI</a:t>
            </a:r>
            <a:endParaRPr lang="en-US" dirty="0">
              <a:solidFill>
                <a:schemeClr val="tx1">
                  <a:lumMod val="50000"/>
                  <a:lumOff val="50000"/>
                </a:schemeClr>
              </a:solidFill>
            </a:endParaRPr>
          </a:p>
        </p:txBody>
      </p:sp>
      <p:grpSp>
        <p:nvGrpSpPr>
          <p:cNvPr id="141" name="Group 140"/>
          <p:cNvGrpSpPr/>
          <p:nvPr/>
        </p:nvGrpSpPr>
        <p:grpSpPr>
          <a:xfrm>
            <a:off x="5048604" y="4644261"/>
            <a:ext cx="2145995" cy="2113938"/>
            <a:chOff x="6756060" y="2935739"/>
            <a:chExt cx="2758592" cy="3021284"/>
          </a:xfrm>
        </p:grpSpPr>
        <p:pic>
          <p:nvPicPr>
            <p:cNvPr id="142" name="Picture 141"/>
            <p:cNvPicPr>
              <a:picLocks noChangeAspect="1"/>
            </p:cNvPicPr>
            <p:nvPr/>
          </p:nvPicPr>
          <p:blipFill rotWithShape="1">
            <a:blip r:embed="rId3" cstate="print">
              <a:extLst>
                <a:ext uri="{28A0092B-C50C-407E-A947-70E740481C1C}">
                  <a14:useLocalDpi xmlns:a14="http://schemas.microsoft.com/office/drawing/2010/main" val="0"/>
                </a:ext>
              </a:extLst>
            </a:blip>
            <a:srcRect l="10059" t="16041" r="5936" b="21251"/>
            <a:stretch/>
          </p:blipFill>
          <p:spPr>
            <a:xfrm>
              <a:off x="6756060" y="4556880"/>
              <a:ext cx="2346996" cy="1400143"/>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43" name="Down Arrow 142"/>
            <p:cNvSpPr/>
            <p:nvPr/>
          </p:nvSpPr>
          <p:spPr>
            <a:xfrm>
              <a:off x="8151272" y="5267811"/>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Picture 143"/>
            <p:cNvPicPr>
              <a:picLocks noChangeAspect="1"/>
            </p:cNvPicPr>
            <p:nvPr/>
          </p:nvPicPr>
          <p:blipFill rotWithShape="1">
            <a:blip r:embed="rId3" cstate="print">
              <a:extLst>
                <a:ext uri="{28A0092B-C50C-407E-A947-70E740481C1C}">
                  <a14:useLocalDpi xmlns:a14="http://schemas.microsoft.com/office/drawing/2010/main" val="0"/>
                </a:ext>
              </a:extLst>
            </a:blip>
            <a:srcRect l="10059" t="16041" r="5936" b="21251"/>
            <a:stretch/>
          </p:blipFill>
          <p:spPr>
            <a:xfrm>
              <a:off x="6925640" y="4337659"/>
              <a:ext cx="2346996" cy="1400143"/>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45" name="Down Arrow 144"/>
            <p:cNvSpPr/>
            <p:nvPr/>
          </p:nvSpPr>
          <p:spPr>
            <a:xfrm>
              <a:off x="8151272" y="5001832"/>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Picture 145"/>
            <p:cNvPicPr>
              <a:picLocks noChangeAspect="1"/>
            </p:cNvPicPr>
            <p:nvPr/>
          </p:nvPicPr>
          <p:blipFill rotWithShape="1">
            <a:blip r:embed="rId3" cstate="print">
              <a:extLst>
                <a:ext uri="{28A0092B-C50C-407E-A947-70E740481C1C}">
                  <a14:useLocalDpi xmlns:a14="http://schemas.microsoft.com/office/drawing/2010/main" val="0"/>
                </a:ext>
              </a:extLst>
            </a:blip>
            <a:srcRect l="10059" t="16041" r="5936" b="21251"/>
            <a:stretch/>
          </p:blipFill>
          <p:spPr>
            <a:xfrm>
              <a:off x="7046648" y="4103635"/>
              <a:ext cx="2346996" cy="1400143"/>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47" name="Down Arrow 146"/>
            <p:cNvSpPr/>
            <p:nvPr/>
          </p:nvSpPr>
          <p:spPr>
            <a:xfrm>
              <a:off x="8151272" y="4709211"/>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Picture 147"/>
            <p:cNvPicPr>
              <a:picLocks noChangeAspect="1"/>
            </p:cNvPicPr>
            <p:nvPr/>
          </p:nvPicPr>
          <p:blipFill rotWithShape="1">
            <a:blip r:embed="rId3" cstate="print">
              <a:extLst>
                <a:ext uri="{28A0092B-C50C-407E-A947-70E740481C1C}">
                  <a14:useLocalDpi xmlns:a14="http://schemas.microsoft.com/office/drawing/2010/main" val="0"/>
                </a:ext>
              </a:extLst>
            </a:blip>
            <a:srcRect l="10059" t="16041" r="5936" b="21251"/>
            <a:stretch/>
          </p:blipFill>
          <p:spPr>
            <a:xfrm>
              <a:off x="7167656" y="3803993"/>
              <a:ext cx="2346996" cy="1400143"/>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49" name="Down Arrow 148"/>
            <p:cNvSpPr/>
            <p:nvPr/>
          </p:nvSpPr>
          <p:spPr>
            <a:xfrm>
              <a:off x="8095391" y="3624951"/>
              <a:ext cx="204554" cy="784155"/>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7913077" y="2935739"/>
              <a:ext cx="569183" cy="6253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51" name="Group 150"/>
          <p:cNvGrpSpPr/>
          <p:nvPr/>
        </p:nvGrpSpPr>
        <p:grpSpPr>
          <a:xfrm>
            <a:off x="668590" y="4627000"/>
            <a:ext cx="2194907" cy="2131199"/>
            <a:chOff x="236463" y="2906257"/>
            <a:chExt cx="2821466" cy="3045954"/>
          </a:xfrm>
        </p:grpSpPr>
        <p:pic>
          <p:nvPicPr>
            <p:cNvPr id="152" name="Picture 151"/>
            <p:cNvPicPr>
              <a:picLocks noChangeAspect="1"/>
            </p:cNvPicPr>
            <p:nvPr/>
          </p:nvPicPr>
          <p:blipFill rotWithShape="1">
            <a:blip r:embed="rId5" cstate="print">
              <a:extLst>
                <a:ext uri="{28A0092B-C50C-407E-A947-70E740481C1C}">
                  <a14:useLocalDpi xmlns:a14="http://schemas.microsoft.com/office/drawing/2010/main" val="0"/>
                </a:ext>
              </a:extLst>
            </a:blip>
            <a:srcRect l="9761" t="16142" r="5589" b="20483"/>
            <a:stretch/>
          </p:blipFill>
          <p:spPr>
            <a:xfrm>
              <a:off x="236463" y="4592702"/>
              <a:ext cx="2350008" cy="1359509"/>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53" name="Down Arrow 152"/>
            <p:cNvSpPr/>
            <p:nvPr/>
          </p:nvSpPr>
          <p:spPr>
            <a:xfrm>
              <a:off x="1686914" y="5255860"/>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53"/>
            <p:cNvPicPr>
              <a:picLocks noChangeAspect="1"/>
            </p:cNvPicPr>
            <p:nvPr/>
          </p:nvPicPr>
          <p:blipFill rotWithShape="1">
            <a:blip r:embed="rId5" cstate="print">
              <a:extLst>
                <a:ext uri="{28A0092B-C50C-407E-A947-70E740481C1C}">
                  <a14:useLocalDpi xmlns:a14="http://schemas.microsoft.com/office/drawing/2010/main" val="0"/>
                </a:ext>
              </a:extLst>
            </a:blip>
            <a:srcRect l="9761" t="16142" r="5589" b="20483"/>
            <a:stretch/>
          </p:blipFill>
          <p:spPr>
            <a:xfrm>
              <a:off x="373126" y="4283502"/>
              <a:ext cx="2350008" cy="1359509"/>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55" name="Down Arrow 154"/>
            <p:cNvSpPr/>
            <p:nvPr/>
          </p:nvSpPr>
          <p:spPr>
            <a:xfrm>
              <a:off x="1686914" y="4896571"/>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 name="Picture 155"/>
            <p:cNvPicPr>
              <a:picLocks noChangeAspect="1"/>
            </p:cNvPicPr>
            <p:nvPr/>
          </p:nvPicPr>
          <p:blipFill rotWithShape="1">
            <a:blip r:embed="rId5" cstate="print">
              <a:extLst>
                <a:ext uri="{28A0092B-C50C-407E-A947-70E740481C1C}">
                  <a14:useLocalDpi xmlns:a14="http://schemas.microsoft.com/office/drawing/2010/main" val="0"/>
                </a:ext>
              </a:extLst>
            </a:blip>
            <a:srcRect l="9761" t="16142" r="5589" b="20483"/>
            <a:stretch/>
          </p:blipFill>
          <p:spPr>
            <a:xfrm>
              <a:off x="541062" y="3957257"/>
              <a:ext cx="2350008" cy="1359509"/>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57" name="Down Arrow 156"/>
            <p:cNvSpPr/>
            <p:nvPr/>
          </p:nvSpPr>
          <p:spPr>
            <a:xfrm>
              <a:off x="1686914" y="4603950"/>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157"/>
            <p:cNvPicPr>
              <a:picLocks noChangeAspect="1"/>
            </p:cNvPicPr>
            <p:nvPr/>
          </p:nvPicPr>
          <p:blipFill rotWithShape="1">
            <a:blip r:embed="rId5" cstate="print">
              <a:extLst>
                <a:ext uri="{28A0092B-C50C-407E-A947-70E740481C1C}">
                  <a14:useLocalDpi xmlns:a14="http://schemas.microsoft.com/office/drawing/2010/main" val="0"/>
                </a:ext>
              </a:extLst>
            </a:blip>
            <a:srcRect l="9761" t="16142" r="5589" b="20483"/>
            <a:stretch/>
          </p:blipFill>
          <p:spPr>
            <a:xfrm>
              <a:off x="707921" y="3637561"/>
              <a:ext cx="2350008" cy="1359509"/>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59" name="Down Arrow 158"/>
            <p:cNvSpPr/>
            <p:nvPr/>
          </p:nvSpPr>
          <p:spPr>
            <a:xfrm>
              <a:off x="1631033" y="3582684"/>
              <a:ext cx="204554" cy="784155"/>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0"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1464785" y="2906257"/>
              <a:ext cx="569183" cy="6253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61" name="Group 160"/>
          <p:cNvGrpSpPr/>
          <p:nvPr/>
        </p:nvGrpSpPr>
        <p:grpSpPr>
          <a:xfrm>
            <a:off x="5040101" y="1383545"/>
            <a:ext cx="2163001" cy="2112386"/>
            <a:chOff x="4208836" y="2859633"/>
            <a:chExt cx="2780453" cy="3019066"/>
          </a:xfrm>
        </p:grpSpPr>
        <p:pic>
          <p:nvPicPr>
            <p:cNvPr id="162" name="Picture 161"/>
            <p:cNvPicPr>
              <a:picLocks noChangeAspect="1"/>
            </p:cNvPicPr>
            <p:nvPr/>
          </p:nvPicPr>
          <p:blipFill rotWithShape="1">
            <a:blip r:embed="rId6" cstate="print">
              <a:extLst>
                <a:ext uri="{28A0092B-C50C-407E-A947-70E740481C1C}">
                  <a14:useLocalDpi xmlns:a14="http://schemas.microsoft.com/office/drawing/2010/main" val="0"/>
                </a:ext>
              </a:extLst>
            </a:blip>
            <a:srcRect l="9080" t="17806" r="7215" b="20303"/>
            <a:stretch/>
          </p:blipFill>
          <p:spPr>
            <a:xfrm>
              <a:off x="4208836" y="4535838"/>
              <a:ext cx="2350008" cy="1342861"/>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63" name="Down Arrow 162"/>
            <p:cNvSpPr/>
            <p:nvPr/>
          </p:nvSpPr>
          <p:spPr>
            <a:xfrm>
              <a:off x="5613980" y="5181088"/>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 name="Picture 163"/>
            <p:cNvPicPr>
              <a:picLocks noChangeAspect="1"/>
            </p:cNvPicPr>
            <p:nvPr/>
          </p:nvPicPr>
          <p:blipFill rotWithShape="1">
            <a:blip r:embed="rId6" cstate="print">
              <a:extLst>
                <a:ext uri="{28A0092B-C50C-407E-A947-70E740481C1C}">
                  <a14:useLocalDpi xmlns:a14="http://schemas.microsoft.com/office/drawing/2010/main" val="0"/>
                </a:ext>
              </a:extLst>
            </a:blip>
            <a:srcRect l="9080" t="17806" r="7215" b="20303"/>
            <a:stretch/>
          </p:blipFill>
          <p:spPr>
            <a:xfrm>
              <a:off x="4358404" y="4241332"/>
              <a:ext cx="2350008" cy="1342861"/>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65" name="Down Arrow 164"/>
            <p:cNvSpPr/>
            <p:nvPr/>
          </p:nvSpPr>
          <p:spPr>
            <a:xfrm>
              <a:off x="5613980" y="4865309"/>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 name="Picture 165"/>
            <p:cNvPicPr>
              <a:picLocks noChangeAspect="1"/>
            </p:cNvPicPr>
            <p:nvPr/>
          </p:nvPicPr>
          <p:blipFill rotWithShape="1">
            <a:blip r:embed="rId6" cstate="print">
              <a:extLst>
                <a:ext uri="{28A0092B-C50C-407E-A947-70E740481C1C}">
                  <a14:useLocalDpi xmlns:a14="http://schemas.microsoft.com/office/drawing/2010/main" val="0"/>
                </a:ext>
              </a:extLst>
            </a:blip>
            <a:srcRect l="9080" t="17806" r="7215" b="20303"/>
            <a:stretch/>
          </p:blipFill>
          <p:spPr>
            <a:xfrm>
              <a:off x="4497949" y="3968341"/>
              <a:ext cx="2350008" cy="1342861"/>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67" name="Down Arrow 166"/>
            <p:cNvSpPr/>
            <p:nvPr/>
          </p:nvSpPr>
          <p:spPr>
            <a:xfrm>
              <a:off x="5613980" y="4566502"/>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8" name="Picture 167"/>
            <p:cNvPicPr>
              <a:picLocks noChangeAspect="1"/>
            </p:cNvPicPr>
            <p:nvPr/>
          </p:nvPicPr>
          <p:blipFill rotWithShape="1">
            <a:blip r:embed="rId6" cstate="print">
              <a:extLst>
                <a:ext uri="{28A0092B-C50C-407E-A947-70E740481C1C}">
                  <a14:useLocalDpi xmlns:a14="http://schemas.microsoft.com/office/drawing/2010/main" val="0"/>
                </a:ext>
              </a:extLst>
            </a:blip>
            <a:srcRect l="9080" t="17806" r="7215" b="20303"/>
            <a:stretch/>
          </p:blipFill>
          <p:spPr>
            <a:xfrm>
              <a:off x="4639281" y="3669700"/>
              <a:ext cx="2350008" cy="1342861"/>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69" name="Down Arrow 168"/>
            <p:cNvSpPr/>
            <p:nvPr/>
          </p:nvSpPr>
          <p:spPr>
            <a:xfrm>
              <a:off x="5558099" y="3535905"/>
              <a:ext cx="204554" cy="784155"/>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5388361" y="2859633"/>
              <a:ext cx="569183" cy="6253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71" name="Group 170"/>
          <p:cNvGrpSpPr/>
          <p:nvPr/>
        </p:nvGrpSpPr>
        <p:grpSpPr>
          <a:xfrm>
            <a:off x="9009774" y="4650854"/>
            <a:ext cx="2183849" cy="2107345"/>
            <a:chOff x="3581119" y="3461336"/>
            <a:chExt cx="2807252" cy="3011861"/>
          </a:xfrm>
        </p:grpSpPr>
        <p:pic>
          <p:nvPicPr>
            <p:cNvPr id="172" name="Picture 171"/>
            <p:cNvPicPr>
              <a:picLocks noChangeAspect="1"/>
            </p:cNvPicPr>
            <p:nvPr/>
          </p:nvPicPr>
          <p:blipFill rotWithShape="1">
            <a:blip r:embed="rId7" cstate="print">
              <a:extLst>
                <a:ext uri="{28A0092B-C50C-407E-A947-70E740481C1C}">
                  <a14:useLocalDpi xmlns:a14="http://schemas.microsoft.com/office/drawing/2010/main" val="0"/>
                </a:ext>
              </a:extLst>
            </a:blip>
            <a:srcRect l="10853" t="12125" r="8637" b="24696"/>
            <a:stretch/>
          </p:blipFill>
          <p:spPr>
            <a:xfrm>
              <a:off x="3581119" y="5048192"/>
              <a:ext cx="2350008" cy="1425005"/>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73" name="Down Arrow 172"/>
            <p:cNvSpPr/>
            <p:nvPr/>
          </p:nvSpPr>
          <p:spPr>
            <a:xfrm>
              <a:off x="5034499" y="5737050"/>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 name="Picture 173"/>
            <p:cNvPicPr>
              <a:picLocks noChangeAspect="1"/>
            </p:cNvPicPr>
            <p:nvPr/>
          </p:nvPicPr>
          <p:blipFill rotWithShape="1">
            <a:blip r:embed="rId7" cstate="print">
              <a:extLst>
                <a:ext uri="{28A0092B-C50C-407E-A947-70E740481C1C}">
                  <a14:useLocalDpi xmlns:a14="http://schemas.microsoft.com/office/drawing/2010/main" val="0"/>
                </a:ext>
              </a:extLst>
            </a:blip>
            <a:srcRect l="10853" t="12125" r="8637" b="24696"/>
            <a:stretch/>
          </p:blipFill>
          <p:spPr>
            <a:xfrm>
              <a:off x="3702127" y="4797234"/>
              <a:ext cx="2350008" cy="1425005"/>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75" name="Down Arrow 174"/>
            <p:cNvSpPr/>
            <p:nvPr/>
          </p:nvSpPr>
          <p:spPr>
            <a:xfrm>
              <a:off x="5034499" y="5461090"/>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6" name="Picture 175"/>
            <p:cNvPicPr>
              <a:picLocks noChangeAspect="1"/>
            </p:cNvPicPr>
            <p:nvPr/>
          </p:nvPicPr>
          <p:blipFill rotWithShape="1">
            <a:blip r:embed="rId7" cstate="print">
              <a:extLst>
                <a:ext uri="{28A0092B-C50C-407E-A947-70E740481C1C}">
                  <a14:useLocalDpi xmlns:a14="http://schemas.microsoft.com/office/drawing/2010/main" val="0"/>
                </a:ext>
              </a:extLst>
            </a:blip>
            <a:srcRect l="10853" t="12125" r="8637" b="24696"/>
            <a:stretch/>
          </p:blipFill>
          <p:spPr>
            <a:xfrm>
              <a:off x="3872885" y="4484766"/>
              <a:ext cx="2350008" cy="1425005"/>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77" name="Down Arrow 176"/>
            <p:cNvSpPr/>
            <p:nvPr/>
          </p:nvSpPr>
          <p:spPr>
            <a:xfrm>
              <a:off x="5034499" y="5168469"/>
              <a:ext cx="92792" cy="392799"/>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8" name="Picture 177"/>
            <p:cNvPicPr>
              <a:picLocks noChangeAspect="1"/>
            </p:cNvPicPr>
            <p:nvPr/>
          </p:nvPicPr>
          <p:blipFill rotWithShape="1">
            <a:blip r:embed="rId7" cstate="print">
              <a:extLst>
                <a:ext uri="{28A0092B-C50C-407E-A947-70E740481C1C}">
                  <a14:useLocalDpi xmlns:a14="http://schemas.microsoft.com/office/drawing/2010/main" val="0"/>
                </a:ext>
              </a:extLst>
            </a:blip>
            <a:srcRect l="10853" t="12125" r="8637" b="24696"/>
            <a:stretch/>
          </p:blipFill>
          <p:spPr>
            <a:xfrm>
              <a:off x="4038363" y="4202527"/>
              <a:ext cx="2350008" cy="1425005"/>
            </a:xfrm>
            <a:prstGeom prst="rect">
              <a:avLst/>
            </a:prstGeom>
            <a:ln>
              <a:solidFill>
                <a:schemeClr val="tx1"/>
              </a:solidFill>
            </a:ln>
            <a:effectLst>
              <a:outerShdw blurRad="50800" dist="38100" dir="5400000" algn="t" rotWithShape="0">
                <a:prstClr val="black">
                  <a:alpha val="40000"/>
                </a:prstClr>
              </a:outerShdw>
            </a:effectLst>
            <a:scene3d>
              <a:camera prst="perspectiveRelaxed"/>
              <a:lightRig rig="threePt" dir="t"/>
            </a:scene3d>
          </p:spPr>
        </p:pic>
        <p:sp>
          <p:nvSpPr>
            <p:cNvPr id="179" name="Down Arrow 178"/>
            <p:cNvSpPr/>
            <p:nvPr/>
          </p:nvSpPr>
          <p:spPr>
            <a:xfrm>
              <a:off x="4978618" y="4147203"/>
              <a:ext cx="204554" cy="784155"/>
            </a:xfrm>
            <a:prstGeom prst="downArrow">
              <a:avLst/>
            </a:prstGeom>
            <a:gradFill flip="none" rotWithShape="1">
              <a:gsLst>
                <a:gs pos="7000">
                  <a:schemeClr val="accent1">
                    <a:lumMod val="85000"/>
                    <a:alpha val="85000"/>
                  </a:schemeClr>
                </a:gs>
                <a:gs pos="39000">
                  <a:schemeClr val="accent1">
                    <a:lumMod val="89000"/>
                  </a:schemeClr>
                </a:gs>
                <a:gs pos="49000">
                  <a:schemeClr val="accent1">
                    <a:lumMod val="75000"/>
                  </a:schemeClr>
                </a:gs>
                <a:gs pos="97000">
                  <a:schemeClr val="accent1">
                    <a:lumMod val="7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0" name="Picture 4" descr="Image result for grid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6465" b="16596"/>
            <a:stretch/>
          </p:blipFill>
          <p:spPr bwMode="auto">
            <a:xfrm>
              <a:off x="4804798" y="3461336"/>
              <a:ext cx="569183" cy="6253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cxnSp>
        <p:nvCxnSpPr>
          <p:cNvPr id="6" name="Straight Arrow Connector 5"/>
          <p:cNvCxnSpPr/>
          <p:nvPr/>
        </p:nvCxnSpPr>
        <p:spPr>
          <a:xfrm>
            <a:off x="7340386" y="2853134"/>
            <a:ext cx="2511444" cy="19768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2314844" y="2873330"/>
            <a:ext cx="2511444" cy="19768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6117358" y="3449809"/>
            <a:ext cx="8487" cy="98089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4679572" y="4284270"/>
            <a:ext cx="2884058" cy="400110"/>
          </a:xfrm>
          <a:prstGeom prst="rect">
            <a:avLst/>
          </a:prstGeom>
          <a:noFill/>
        </p:spPr>
        <p:txBody>
          <a:bodyPr wrap="square" rtlCol="0">
            <a:spAutoFit/>
          </a:bodyPr>
          <a:lstStyle/>
          <a:p>
            <a:pPr algn="ctr"/>
            <a:r>
              <a:rPr lang="en-US" sz="2000" dirty="0" smtClean="0">
                <a:solidFill>
                  <a:schemeClr val="tx1">
                    <a:lumMod val="50000"/>
                    <a:lumOff val="50000"/>
                  </a:schemeClr>
                </a:solidFill>
              </a:rPr>
              <a:t>Temperature ~ NDVI</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160095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5996</TotalTime>
  <Words>961</Words>
  <Application>Microsoft Office PowerPoint</Application>
  <PresentationFormat>Widescreen</PresentationFormat>
  <Paragraphs>166</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Century Gothic</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Clayton, Amanda L. (LARC)[SSAI DEVELOP]</cp:lastModifiedBy>
  <cp:revision>392</cp:revision>
  <dcterms:created xsi:type="dcterms:W3CDTF">2015-05-18T13:26:09Z</dcterms:created>
  <dcterms:modified xsi:type="dcterms:W3CDTF">2016-11-18T22:14:18Z</dcterms:modified>
</cp:coreProperties>
</file>