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285" r:id="rId3"/>
    <p:sldId id="289" r:id="rId4"/>
    <p:sldId id="290" r:id="rId5"/>
    <p:sldId id="291" r:id="rId6"/>
    <p:sldId id="293" r:id="rId7"/>
    <p:sldId id="288" r:id="rId8"/>
    <p:sldId id="286" r:id="rId9"/>
    <p:sldId id="292" r:id="rId10"/>
    <p:sldId id="305" r:id="rId11"/>
    <p:sldId id="295" r:id="rId12"/>
    <p:sldId id="296" r:id="rId13"/>
    <p:sldId id="297" r:id="rId14"/>
    <p:sldId id="298" r:id="rId15"/>
    <p:sldId id="299" r:id="rId16"/>
    <p:sldId id="300" r:id="rId17"/>
    <p:sldId id="307" r:id="rId18"/>
    <p:sldId id="301" r:id="rId19"/>
    <p:sldId id="302" r:id="rId20"/>
    <p:sldId id="277" r:id="rId21"/>
    <p:sldId id="303" r:id="rId22"/>
    <p:sldId id="30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C07"/>
    <a:srgbClr val="2E8652"/>
    <a:srgbClr val="46FC28"/>
    <a:srgbClr val="0DCFE3"/>
    <a:srgbClr val="074DB5"/>
    <a:srgbClr val="1E12BA"/>
    <a:srgbClr val="E4DF09"/>
    <a:srgbClr val="DC7106"/>
    <a:srgbClr val="FFFFFF"/>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83084" autoAdjust="0"/>
  </p:normalViewPr>
  <p:slideViewPr>
    <p:cSldViewPr snapToGrid="0">
      <p:cViewPr varScale="1">
        <p:scale>
          <a:sx n="97" d="100"/>
          <a:sy n="97" d="100"/>
        </p:scale>
        <p:origin x="1812" y="72"/>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12601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used to delineate National Vegetation Classification (NVC) levels:</a:t>
            </a:r>
          </a:p>
          <a:p>
            <a:endParaRPr lang="en-US" dirty="0" smtClean="0"/>
          </a:p>
          <a:p>
            <a:r>
              <a:rPr lang="en-US" dirty="0" smtClean="0"/>
              <a:t>Class-dominant general growth forms adapted to basic moisture, temperature, and/or substrate or aquatic</a:t>
            </a:r>
          </a:p>
          <a:p>
            <a:r>
              <a:rPr lang="en-US" dirty="0" smtClean="0"/>
              <a:t>Subclass-global macroclimatic factors driven primarily by latitude and continental position, or reflect overriding substrate or aquatic conditions</a:t>
            </a:r>
          </a:p>
          <a:p>
            <a:r>
              <a:rPr lang="en-US" dirty="0" smtClean="0"/>
              <a:t>Formation-global macroclimatic conditions as modified by altitude, seasonality of precipitation, substrates, hydrological conditions</a:t>
            </a:r>
          </a:p>
          <a:p>
            <a:r>
              <a:rPr lang="en-US" dirty="0" smtClean="0"/>
              <a:t>Division-continental differences in </a:t>
            </a:r>
            <a:r>
              <a:rPr lang="en-US" dirty="0" err="1" smtClean="0"/>
              <a:t>mesoclimate</a:t>
            </a:r>
            <a:r>
              <a:rPr lang="en-US" dirty="0" smtClean="0"/>
              <a:t>, geology, substrates, hydrology, disturbance regimes</a:t>
            </a:r>
          </a:p>
          <a:p>
            <a:r>
              <a:rPr lang="en-US" dirty="0" err="1" smtClean="0"/>
              <a:t>Macrogroup</a:t>
            </a:r>
            <a:r>
              <a:rPr lang="en-US" dirty="0" smtClean="0"/>
              <a:t>-sub-continental to regional differences in </a:t>
            </a:r>
            <a:r>
              <a:rPr lang="en-US" dirty="0" err="1" smtClean="0"/>
              <a:t>mesoclimate</a:t>
            </a:r>
            <a:r>
              <a:rPr lang="en-US" dirty="0" smtClean="0"/>
              <a:t>, geology, substrates, hydrology, disturbance regimes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52573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precipitation</a:t>
            </a:r>
            <a:r>
              <a:rPr lang="en-US" baseline="0" dirty="0" smtClean="0"/>
              <a:t> was gathered from PRISM Climate Group and NOAA. The data was in raster form, using GIS the data was normalized on a 0 mean and 1 standard deviation scale. Next the data was subtracted by the monthly means from 1980-2010 to calculate the anomalies. Once the anomalies were calculated, the data was clipped into the study area parameters. Lastly the scale was normalized to range from a -6 to 6 inch range to determine extreme wet and dry months.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7610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764927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overlay and layer preparation are almost complete.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020268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overlay and layer preparation are almost complete.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77229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layering</a:t>
            </a:r>
            <a:r>
              <a:rPr lang="en-US" baseline="0" dirty="0" smtClean="0"/>
              <a:t> is still in progress.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025303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Resolution available for some</a:t>
            </a:r>
            <a:r>
              <a:rPr lang="en-US" baseline="0" dirty="0" smtClean="0"/>
              <a:t> of the layers was low and at times difficult to interpret. Higher Resolution Imagery and Precipitation would be helpful for future work. Also, point data was difficult to gather as many places in the study area are recovering from hurricanes or other issues. </a:t>
            </a:r>
          </a:p>
          <a:p>
            <a:endParaRPr lang="en-US" baseline="0" dirty="0" smtClean="0"/>
          </a:p>
          <a:p>
            <a:r>
              <a:rPr lang="en-US" baseline="0" dirty="0" smtClean="0"/>
              <a:t>For future work the team suggests to expand the study area to counties around the original study area for this project. Expanding the study area may find more suitable places for the Dusky Gopher Frog to live. Different types of models should be created using different layers and data sources. A different combination and figuring out more about the suitable habitat for the Dusky Gopher Frog may be beneficial for its future.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71912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from slide mostly.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25497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for the project consists of the following three Mississippi counties and one Louisiana Parish: Hancock county (533 </a:t>
            </a:r>
            <a:r>
              <a:rPr lang="en-US" dirty="0" err="1" smtClean="0"/>
              <a:t>sq</a:t>
            </a:r>
            <a:r>
              <a:rPr lang="en-US" dirty="0" smtClean="0"/>
              <a:t> mi), Harrison county (976 </a:t>
            </a:r>
            <a:r>
              <a:rPr lang="en-US" dirty="0" err="1" smtClean="0"/>
              <a:t>sq</a:t>
            </a:r>
            <a:r>
              <a:rPr lang="en-US" dirty="0" smtClean="0"/>
              <a:t> mi), Jackson county (1,043 </a:t>
            </a:r>
            <a:r>
              <a:rPr lang="en-US" dirty="0" err="1" smtClean="0"/>
              <a:t>sq</a:t>
            </a:r>
            <a:r>
              <a:rPr lang="en-US" dirty="0" smtClean="0"/>
              <a:t> mi), and St. Tammany Parish (854 </a:t>
            </a:r>
            <a:r>
              <a:rPr lang="en-US" dirty="0" err="1" smtClean="0"/>
              <a:t>sq</a:t>
            </a:r>
            <a:r>
              <a:rPr lang="en-US" dirty="0" smtClean="0"/>
              <a:t> mi). </a:t>
            </a:r>
          </a:p>
          <a:p>
            <a:endParaRPr lang="en-US" dirty="0" smtClean="0"/>
          </a:p>
          <a:p>
            <a:r>
              <a:rPr lang="en-US" dirty="0" smtClean="0"/>
              <a:t>These three counties are located south of Hattiesburg, Mississippi and all border the Gulf of Mexico. </a:t>
            </a:r>
          </a:p>
          <a:p>
            <a:endParaRPr lang="en-US" dirty="0" smtClean="0"/>
          </a:p>
          <a:p>
            <a:r>
              <a:rPr lang="en-US" dirty="0" smtClean="0"/>
              <a:t>St. Tammany Parish is located north of New Orleans, is west/borders Hancock county, Mississippi.  </a:t>
            </a:r>
          </a:p>
          <a:p>
            <a:endParaRPr lang="en-US" dirty="0" smtClean="0"/>
          </a:p>
          <a:p>
            <a:r>
              <a:rPr lang="en-US" dirty="0" smtClean="0"/>
              <a:t>The total combined areas of the three counties and parish is approximately 3,406 square miles, with a total population of about 613,000 according to the 2013 census. St. Tammany has a population of approximately 242,000, Hancock 44,000, Harrison 188,000 and Jackson 140,000.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76285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http://www.arkive.org/dusky-gopher-frog/lithobates-sevosus/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https://www.fws.gov/endangered/esa-library/pdf/1983_LPN_Policy_FR_pub.pdf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r>
              <a:rPr lang="en-US" sz="1200" kern="1200" dirty="0" smtClean="0">
                <a:solidFill>
                  <a:schemeClr val="tx1"/>
                </a:solidFill>
                <a:effectLst/>
                <a:latin typeface="+mn-lt"/>
                <a:ea typeface="+mn-ea"/>
                <a:cs typeface="+mn-cs"/>
              </a:rPr>
              <a:t>The U.S. Fish and Wildlife Service (USFWS) listed the Mississippi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capito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sevosa</a:t>
            </a:r>
            <a:r>
              <a:rPr lang="en-US" sz="1200" kern="1200" dirty="0" smtClean="0">
                <a:solidFill>
                  <a:schemeClr val="tx1"/>
                </a:solidFill>
                <a:effectLst/>
                <a:latin typeface="+mn-lt"/>
                <a:ea typeface="+mn-ea"/>
                <a:cs typeface="+mn-cs"/>
              </a:rPr>
              <a:t>) under the Endangered Species Act (Act), without critical habitat, as an endangered distinct vertebrate population segment (DPS) of the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capito</a:t>
            </a:r>
            <a:r>
              <a:rPr lang="en-US" sz="1200" kern="1200" dirty="0" smtClean="0">
                <a:solidFill>
                  <a:schemeClr val="tx1"/>
                </a:solidFill>
                <a:effectLst/>
                <a:latin typeface="+mn-lt"/>
                <a:ea typeface="+mn-ea"/>
                <a:cs typeface="+mn-cs"/>
              </a:rPr>
              <a:t>) on December 4, 2001(66 FR 62993; USFWS 2001). At the time of listing, the frog was given a recovery priority number of 6 (48 FR 43098), indicating a high degree of threat, a low potential of recovery, and a taxonomic classification as a subspecies.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June 12, 2012, USFWS published a final rule (77 FR 35118; USFWS 2012) designating critical habitat for this listed entity and changing its status to “species” and its name to the dusky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sevosa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based on taxonomic changes and the acceptance of these changes by the herpetological scientific community. The recovery priority number has been changed to 5 reflecting this taxonomic change; however the high degree of threat and low potential of recovery are unchanged.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0577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the DGF inhabited the Gulf Coastal Plain in Southwest Alabama, Southern Mississippi, and Southeast Louisiana from east of the Mississippi River Delta to Mobile Bay.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http://www.fws.gov/southeast/publications/gopher.pdf</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0970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Currently only four population of the species are known and are located in Southern Mississippi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Glen’s Pond was originally the only known pond to inhabit the DGF but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Currently Glen’s Pond, two naturally-occurring populations and a fourth pond which was established as a recovery plan using translocation experiments are the only known ponds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83629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Breeding sites are isolated, grassy ponds that dry out completely at certain times of the year to prevents establishment of a fish population which would endanger tadpoles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habitat includes upland sandy and sandy loam habitat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longleaf pine forests and wetland breeding sites within the forest were the optimal habitat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only inhabit and breed in ephemeral wetland ponds that are geographically isolated from other water bodies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making rainfall the only source of water for these ponds.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Ponds must also be hard bottomed, drain almost completely during the non-breeding season, have emergent and </a:t>
            </a:r>
            <a:r>
              <a:rPr lang="en-US" sz="1200" kern="1200" dirty="0" err="1" smtClean="0">
                <a:solidFill>
                  <a:schemeClr val="tx1"/>
                </a:solidFill>
                <a:effectLst/>
                <a:latin typeface="+mn-lt"/>
                <a:ea typeface="+mn-ea"/>
                <a:cs typeface="+mn-cs"/>
              </a:rPr>
              <a:t>submergent</a:t>
            </a:r>
            <a:r>
              <a:rPr lang="en-US" sz="1200" kern="1200" dirty="0" smtClean="0">
                <a:solidFill>
                  <a:schemeClr val="tx1"/>
                </a:solidFill>
                <a:effectLst/>
                <a:latin typeface="+mn-lt"/>
                <a:ea typeface="+mn-ea"/>
                <a:cs typeface="+mn-cs"/>
              </a:rPr>
              <a:t> vegetation present for egg attachment,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open canopy cover which is essential for tadpole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abandoned gopher tortoise burrows however a decline in gopher tortoises has resulted in the DGF living in stump holes or small mammal burrows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99166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solidFill>
              </a:rPr>
              <a:t>Utilize NASA Earth observation data to locate potential breeding sites suitable for the endangered dusky gopher frog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http://www.nature.org/ourinitiatives/regions/northamerica/unitedstates/mississippi/explore/dusky-gopher-frog-profile.xml</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93741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DEVELOPEDIA image sources</a:t>
            </a:r>
          </a:p>
          <a:p>
            <a:endParaRPr lang="en-US" dirty="0" smtClean="0"/>
          </a:p>
          <a:p>
            <a:r>
              <a:rPr lang="en-US" dirty="0" smtClean="0"/>
              <a:t>Landsat 8 OLI was used</a:t>
            </a:r>
            <a:r>
              <a:rPr lang="en-US" baseline="0" dirty="0" smtClean="0"/>
              <a:t> for vegetation NDVI Normalized Difference Vegetation Index and NDMI and Land Use Land Cover Data</a:t>
            </a:r>
          </a:p>
          <a:p>
            <a:endParaRPr lang="en-US" baseline="0" dirty="0" smtClean="0"/>
          </a:p>
          <a:p>
            <a:r>
              <a:rPr lang="en-US" baseline="0" dirty="0" smtClean="0"/>
              <a:t>Landsat 5 TM was used for historical imagery, vegetation indices</a:t>
            </a:r>
          </a:p>
          <a:p>
            <a:endParaRPr lang="en-US" baseline="0" dirty="0" smtClean="0"/>
          </a:p>
          <a:p>
            <a:r>
              <a:rPr lang="en-US" baseline="0" dirty="0" smtClean="0"/>
              <a:t>Terra, ASTER, was used for NDVI, water quality indices </a:t>
            </a:r>
          </a:p>
          <a:p>
            <a:endParaRPr lang="en-US" baseline="0" dirty="0" smtClean="0"/>
          </a:p>
          <a:p>
            <a:r>
              <a:rPr lang="en-US" baseline="0" dirty="0" smtClean="0"/>
              <a:t>Space Shuttle, SRTM, was used for elevation data and DEMs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78609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Landcover, soil type,</a:t>
            </a:r>
            <a:r>
              <a:rPr lang="en-US" baseline="0" dirty="0" smtClean="0"/>
              <a:t> elevation, precipitation and multi spectral imagery were the five methodologies used in project. These layers were overlaid to create a habitat suitability 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051312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accent1">
                <a:lumMod val="75000"/>
              </a:scheme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dmdataaccess.nrcs.usda.gov/" TargetMode="External"/><Relationship Id="rId3" Type="http://schemas.openxmlformats.org/officeDocument/2006/relationships/hyperlink" Target="http://gapanalysis.usgs.gov/gaplandcover/viewer/" TargetMode="External"/><Relationship Id="rId7" Type="http://schemas.openxmlformats.org/officeDocument/2006/relationships/hyperlink" Target="http://www.webgis.com/" TargetMode="External"/><Relationship Id="rId2" Type="http://schemas.openxmlformats.org/officeDocument/2006/relationships/hyperlink" Target="http://www.fws.gov/endangered/species/recovery-plans.html" TargetMode="External"/><Relationship Id="rId1" Type="http://schemas.openxmlformats.org/officeDocument/2006/relationships/slideLayout" Target="../slideLayouts/slideLayout8.xml"/><Relationship Id="rId6" Type="http://schemas.openxmlformats.org/officeDocument/2006/relationships/hyperlink" Target="http://ned.usgs.gov/" TargetMode="External"/><Relationship Id="rId11" Type="http://schemas.openxmlformats.org/officeDocument/2006/relationships/hyperlink" Target="http://www.prism.oregonstate.edu/" TargetMode="External"/><Relationship Id="rId5" Type="http://schemas.openxmlformats.org/officeDocument/2006/relationships/hyperlink" Target="http://www.landfire.gov/" TargetMode="External"/><Relationship Id="rId10" Type="http://schemas.openxmlformats.org/officeDocument/2006/relationships/hyperlink" Target="http://coast.noaa.gov/dataregistry/search/collection/info/ccapregional" TargetMode="External"/><Relationship Id="rId4" Type="http://schemas.openxmlformats.org/officeDocument/2006/relationships/hyperlink" Target="http://www.mrlc.gov/nlcd2011.php" TargetMode="External"/><Relationship Id="rId9" Type="http://schemas.openxmlformats.org/officeDocument/2006/relationships/hyperlink" Target="http://www.soilinfo.psu.edu/index.cgi?soil_data&amp;conus&amp;data_cov&amp;textur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solidFill>
                  <a:srgbClr val="040C07"/>
                </a:solidFill>
              </a:rPr>
              <a:t>Mississippi Ecological Forecasting</a:t>
            </a:r>
            <a:endParaRPr lang="en-US" dirty="0">
              <a:solidFill>
                <a:srgbClr val="040C07"/>
              </a:solidFill>
            </a:endParaRPr>
          </a:p>
        </p:txBody>
      </p:sp>
      <p:sp>
        <p:nvSpPr>
          <p:cNvPr id="3" name="Text Placeholder 2"/>
          <p:cNvSpPr>
            <a:spLocks noGrp="1"/>
          </p:cNvSpPr>
          <p:nvPr>
            <p:ph type="body" sz="quarter" idx="11"/>
          </p:nvPr>
        </p:nvSpPr>
        <p:spPr>
          <a:xfrm>
            <a:off x="2101377" y="5209290"/>
            <a:ext cx="4369091" cy="1487601"/>
          </a:xfrm>
          <a:noFill/>
        </p:spPr>
        <p:txBody>
          <a:bodyPr>
            <a:noAutofit/>
          </a:bodyPr>
          <a:lstStyle/>
          <a:p>
            <a:pPr marL="285750" indent="-285750" algn="l">
              <a:buFont typeface="Wingdings" panose="05000000000000000000" pitchFamily="2" charset="2"/>
              <a:buChar char="Ø"/>
            </a:pPr>
            <a:r>
              <a:rPr lang="en-US" sz="2000" dirty="0" smtClean="0">
                <a:solidFill>
                  <a:srgbClr val="040C07"/>
                </a:solidFill>
              </a:rPr>
              <a:t>Ross </a:t>
            </a:r>
            <a:r>
              <a:rPr lang="en-US" sz="2000" dirty="0" err="1" smtClean="0">
                <a:solidFill>
                  <a:srgbClr val="040C07"/>
                </a:solidFill>
              </a:rPr>
              <a:t>Reahard</a:t>
            </a:r>
            <a:r>
              <a:rPr lang="en-US" sz="2000" dirty="0" smtClean="0">
                <a:solidFill>
                  <a:srgbClr val="040C07"/>
                </a:solidFill>
              </a:rPr>
              <a:t> (Project Lead)</a:t>
            </a:r>
          </a:p>
          <a:p>
            <a:pPr marL="285750" indent="-285750" algn="l">
              <a:buFont typeface="Wingdings" panose="05000000000000000000" pitchFamily="2" charset="2"/>
              <a:buChar char="Ø"/>
            </a:pPr>
            <a:r>
              <a:rPr lang="en-US" sz="2000" dirty="0" smtClean="0">
                <a:solidFill>
                  <a:srgbClr val="040C07"/>
                </a:solidFill>
              </a:rPr>
              <a:t>Rudy Bartels</a:t>
            </a:r>
          </a:p>
          <a:p>
            <a:pPr marL="285750" indent="-285750" algn="l">
              <a:buFont typeface="Wingdings" panose="05000000000000000000" pitchFamily="2" charset="2"/>
              <a:buChar char="Ø"/>
            </a:pPr>
            <a:r>
              <a:rPr lang="en-US" sz="2000" dirty="0" smtClean="0">
                <a:solidFill>
                  <a:srgbClr val="040C07"/>
                </a:solidFill>
              </a:rPr>
              <a:t>James Brooke</a:t>
            </a:r>
          </a:p>
          <a:p>
            <a:pPr marL="285750" indent="-285750" algn="l">
              <a:buFont typeface="Wingdings" panose="05000000000000000000" pitchFamily="2" charset="2"/>
              <a:buChar char="Ø"/>
            </a:pPr>
            <a:r>
              <a:rPr lang="en-US" sz="2000" dirty="0" smtClean="0">
                <a:solidFill>
                  <a:srgbClr val="040C07"/>
                </a:solidFill>
              </a:rPr>
              <a:t>Meredith Williams</a:t>
            </a:r>
          </a:p>
          <a:p>
            <a:pPr marL="285750" indent="-285750">
              <a:buFont typeface="Wingdings" panose="05000000000000000000" pitchFamily="2" charset="2"/>
              <a:buChar char="Ø"/>
            </a:pPr>
            <a:endParaRPr lang="en-US" dirty="0" smtClean="0"/>
          </a:p>
        </p:txBody>
      </p:sp>
      <p:sp>
        <p:nvSpPr>
          <p:cNvPr id="9" name="Text Placeholder 8"/>
          <p:cNvSpPr>
            <a:spLocks noGrp="1"/>
          </p:cNvSpPr>
          <p:nvPr>
            <p:ph type="body" sz="quarter" idx="17"/>
          </p:nvPr>
        </p:nvSpPr>
        <p:spPr/>
        <p:txBody>
          <a:bodyPr>
            <a:normAutofit fontScale="85000" lnSpcReduction="10000"/>
          </a:bodyPr>
          <a:lstStyle/>
          <a:p>
            <a:r>
              <a:rPr lang="en-US" b="1" dirty="0" smtClean="0">
                <a:solidFill>
                  <a:srgbClr val="040C07"/>
                </a:solidFill>
              </a:rPr>
              <a:t>Utilizing NASA Earth Observations to Locate Potential Habitat for the Dusky Gopher Frog</a:t>
            </a:r>
            <a:endParaRPr lang="en-US" b="1" dirty="0">
              <a:solidFill>
                <a:srgbClr val="040C07"/>
              </a:solidFill>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31601"/>
            <a:ext cx="7982712" cy="704088"/>
          </a:xfrm>
        </p:spPr>
        <p:txBody>
          <a:bodyPr/>
          <a:lstStyle/>
          <a:p>
            <a:r>
              <a:rPr lang="en-US" dirty="0" smtClean="0">
                <a:solidFill>
                  <a:srgbClr val="040C07"/>
                </a:solidFill>
              </a:rPr>
              <a:t>Methodology</a:t>
            </a:r>
            <a:endParaRPr lang="en-US" dirty="0">
              <a:solidFill>
                <a:srgbClr val="040C07"/>
              </a:solidFill>
            </a:endParaRPr>
          </a:p>
        </p:txBody>
      </p:sp>
      <p:sp>
        <p:nvSpPr>
          <p:cNvPr id="11" name="Rounded Rectangle 10"/>
          <p:cNvSpPr/>
          <p:nvPr/>
        </p:nvSpPr>
        <p:spPr>
          <a:xfrm>
            <a:off x="943897" y="6086168"/>
            <a:ext cx="1622323" cy="378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Landcover</a:t>
            </a:r>
            <a:endParaRPr lang="en-US" dirty="0"/>
          </a:p>
        </p:txBody>
      </p:sp>
      <p:sp>
        <p:nvSpPr>
          <p:cNvPr id="12" name="Rounded Rectangle 11"/>
          <p:cNvSpPr/>
          <p:nvPr/>
        </p:nvSpPr>
        <p:spPr>
          <a:xfrm>
            <a:off x="216302" y="2913429"/>
            <a:ext cx="1189707" cy="396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 Type</a:t>
            </a:r>
            <a:endParaRPr lang="en-US" dirty="0"/>
          </a:p>
        </p:txBody>
      </p:sp>
      <p:sp>
        <p:nvSpPr>
          <p:cNvPr id="13" name="Rounded Rectangle 12"/>
          <p:cNvSpPr/>
          <p:nvPr/>
        </p:nvSpPr>
        <p:spPr>
          <a:xfrm>
            <a:off x="3691468" y="897207"/>
            <a:ext cx="1327355" cy="398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Elevation</a:t>
            </a:r>
            <a:endParaRPr lang="en-US" dirty="0"/>
          </a:p>
        </p:txBody>
      </p:sp>
      <p:sp>
        <p:nvSpPr>
          <p:cNvPr id="14" name="Rounded Rectangle 13"/>
          <p:cNvSpPr/>
          <p:nvPr/>
        </p:nvSpPr>
        <p:spPr>
          <a:xfrm>
            <a:off x="7304284" y="2918949"/>
            <a:ext cx="1696067" cy="396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Precipitation</a:t>
            </a:r>
            <a:endParaRPr lang="en-US" dirty="0"/>
          </a:p>
        </p:txBody>
      </p:sp>
      <p:sp>
        <p:nvSpPr>
          <p:cNvPr id="15" name="Rounded Rectangle 14"/>
          <p:cNvSpPr/>
          <p:nvPr/>
        </p:nvSpPr>
        <p:spPr>
          <a:xfrm>
            <a:off x="6169739" y="6086168"/>
            <a:ext cx="1297858" cy="381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Imagery</a:t>
            </a:r>
            <a:endParaRPr lang="en-US" dirty="0"/>
          </a:p>
        </p:txBody>
      </p:sp>
      <p:sp>
        <p:nvSpPr>
          <p:cNvPr id="2" name="5-Point Star 1"/>
          <p:cNvSpPr/>
          <p:nvPr/>
        </p:nvSpPr>
        <p:spPr>
          <a:xfrm>
            <a:off x="1406009" y="1295413"/>
            <a:ext cx="5898275" cy="48005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35320" y="3186670"/>
            <a:ext cx="2439649" cy="1129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42486" y="3274593"/>
            <a:ext cx="2514139" cy="954107"/>
          </a:xfrm>
          <a:prstGeom prst="rect">
            <a:avLst/>
          </a:prstGeom>
          <a:noFill/>
        </p:spPr>
        <p:txBody>
          <a:bodyPr wrap="square" rtlCol="0">
            <a:spAutoFit/>
          </a:bodyPr>
          <a:lstStyle/>
          <a:p>
            <a:pPr algn="ctr"/>
            <a:r>
              <a:rPr lang="en-US" sz="2800" dirty="0" smtClean="0">
                <a:solidFill>
                  <a:srgbClr val="040C07"/>
                </a:solidFill>
                <a:latin typeface="Times New Roman" panose="02020603050405020304" pitchFamily="18" charset="0"/>
                <a:cs typeface="Times New Roman" panose="02020603050405020304" pitchFamily="18" charset="0"/>
              </a:rPr>
              <a:t>Final Habitat Prediction</a:t>
            </a:r>
            <a:endParaRPr lang="en-US" sz="2800" dirty="0">
              <a:solidFill>
                <a:srgbClr val="040C0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189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duotone>
              <a:schemeClr val="accent1">
                <a:shade val="45000"/>
                <a:satMod val="135000"/>
              </a:schemeClr>
              <a:prstClr val="white"/>
            </a:duotone>
          </a:blip>
          <a:stretch>
            <a:fillRect/>
          </a:stretch>
        </p:blipFill>
        <p:spPr>
          <a:xfrm>
            <a:off x="6239613" y="3359552"/>
            <a:ext cx="237765" cy="762323"/>
          </a:xfrm>
          <a:prstGeom prst="rect">
            <a:avLst/>
          </a:prstGeom>
        </p:spPr>
      </p:pic>
      <p:pic>
        <p:nvPicPr>
          <p:cNvPr id="48" name="Picture 47"/>
          <p:cNvPicPr>
            <a:picLocks noChangeAspect="1"/>
          </p:cNvPicPr>
          <p:nvPr/>
        </p:nvPicPr>
        <p:blipFill>
          <a:blip r:embed="rId3">
            <a:duotone>
              <a:schemeClr val="accent1">
                <a:shade val="45000"/>
                <a:satMod val="135000"/>
              </a:schemeClr>
              <a:prstClr val="white"/>
            </a:duotone>
          </a:blip>
          <a:stretch>
            <a:fillRect/>
          </a:stretch>
        </p:blipFill>
        <p:spPr>
          <a:xfrm>
            <a:off x="2621806" y="3359552"/>
            <a:ext cx="237765" cy="787395"/>
          </a:xfrm>
          <a:prstGeom prst="rect">
            <a:avLst/>
          </a:prstGeom>
        </p:spPr>
      </p:pic>
      <p:pic>
        <p:nvPicPr>
          <p:cNvPr id="47" name="Picture 46"/>
          <p:cNvPicPr>
            <a:picLocks noChangeAspect="1"/>
          </p:cNvPicPr>
          <p:nvPr/>
        </p:nvPicPr>
        <p:blipFill>
          <a:blip r:embed="rId3">
            <a:duotone>
              <a:schemeClr val="accent1">
                <a:shade val="45000"/>
                <a:satMod val="135000"/>
              </a:schemeClr>
              <a:prstClr val="white"/>
            </a:duotone>
          </a:blip>
          <a:stretch>
            <a:fillRect/>
          </a:stretch>
        </p:blipFill>
        <p:spPr>
          <a:xfrm>
            <a:off x="4468435" y="3336115"/>
            <a:ext cx="237765" cy="778102"/>
          </a:xfrm>
          <a:prstGeom prst="rect">
            <a:avLst/>
          </a:prstGeom>
        </p:spPr>
      </p:pic>
      <p:pic>
        <p:nvPicPr>
          <p:cNvPr id="49" name="Picture 48"/>
          <p:cNvPicPr>
            <a:picLocks noChangeAspect="1"/>
          </p:cNvPicPr>
          <p:nvPr/>
        </p:nvPicPr>
        <p:blipFill>
          <a:blip r:embed="rId3">
            <a:duotone>
              <a:schemeClr val="accent1">
                <a:shade val="45000"/>
                <a:satMod val="135000"/>
              </a:schemeClr>
              <a:prstClr val="white"/>
            </a:duotone>
          </a:blip>
          <a:stretch>
            <a:fillRect/>
          </a:stretch>
        </p:blipFill>
        <p:spPr>
          <a:xfrm>
            <a:off x="8061519" y="1802482"/>
            <a:ext cx="237765" cy="815148"/>
          </a:xfrm>
          <a:prstGeom prst="rect">
            <a:avLst/>
          </a:prstGeom>
        </p:spPr>
      </p:pic>
      <p:pic>
        <p:nvPicPr>
          <p:cNvPr id="52" name="Picture 51"/>
          <p:cNvPicPr>
            <a:picLocks noChangeAspect="1"/>
          </p:cNvPicPr>
          <p:nvPr/>
        </p:nvPicPr>
        <p:blipFill>
          <a:blip r:embed="rId3">
            <a:duotone>
              <a:schemeClr val="accent1">
                <a:shade val="45000"/>
                <a:satMod val="135000"/>
              </a:schemeClr>
              <a:prstClr val="white"/>
            </a:duotone>
          </a:blip>
          <a:stretch>
            <a:fillRect/>
          </a:stretch>
        </p:blipFill>
        <p:spPr>
          <a:xfrm>
            <a:off x="2650423" y="1817356"/>
            <a:ext cx="237765" cy="785400"/>
          </a:xfrm>
          <a:prstGeom prst="rect">
            <a:avLst/>
          </a:prstGeom>
        </p:spPr>
      </p:pic>
      <p:sp>
        <p:nvSpPr>
          <p:cNvPr id="3" name="Text Placeholder 2"/>
          <p:cNvSpPr>
            <a:spLocks noGrp="1"/>
          </p:cNvSpPr>
          <p:nvPr>
            <p:ph type="body" sz="quarter" idx="14"/>
          </p:nvPr>
        </p:nvSpPr>
        <p:spPr>
          <a:xfrm>
            <a:off x="0" y="126571"/>
            <a:ext cx="7653528" cy="606945"/>
          </a:xfrm>
        </p:spPr>
        <p:txBody>
          <a:bodyPr/>
          <a:lstStyle/>
          <a:p>
            <a:pPr algn="l"/>
            <a:r>
              <a:rPr lang="en-US" sz="4000" dirty="0" smtClean="0">
                <a:solidFill>
                  <a:srgbClr val="040C07"/>
                </a:solidFill>
              </a:rPr>
              <a:t>Methodology- Landcover </a:t>
            </a:r>
            <a:endParaRPr lang="en-US" sz="4000" dirty="0">
              <a:solidFill>
                <a:srgbClr val="040C07"/>
              </a:solidFill>
            </a:endParaRPr>
          </a:p>
        </p:txBody>
      </p:sp>
      <p:sp>
        <p:nvSpPr>
          <p:cNvPr id="2" name="Rounded Rectangle 1"/>
          <p:cNvSpPr>
            <a:spLocks/>
          </p:cNvSpPr>
          <p:nvPr/>
        </p:nvSpPr>
        <p:spPr>
          <a:xfrm>
            <a:off x="1872646" y="1094732"/>
            <a:ext cx="2042674" cy="74066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048773" y="777614"/>
            <a:ext cx="1138781" cy="106700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40C07"/>
              </a:solidFill>
            </a:endParaRPr>
          </a:p>
        </p:txBody>
      </p:sp>
      <p:sp>
        <p:nvSpPr>
          <p:cNvPr id="14" name="Rounded Rectangle 13"/>
          <p:cNvSpPr/>
          <p:nvPr/>
        </p:nvSpPr>
        <p:spPr>
          <a:xfrm>
            <a:off x="5355511" y="1093423"/>
            <a:ext cx="1792942" cy="70300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358675" y="1127879"/>
            <a:ext cx="1655064" cy="70300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duotone>
              <a:schemeClr val="accent1">
                <a:shade val="45000"/>
                <a:satMod val="135000"/>
              </a:schemeClr>
              <a:prstClr val="white"/>
            </a:duotone>
          </a:blip>
          <a:stretch>
            <a:fillRect/>
          </a:stretch>
        </p:blipFill>
        <p:spPr>
          <a:xfrm>
            <a:off x="790944" y="3359555"/>
            <a:ext cx="237765" cy="762323"/>
          </a:xfrm>
          <a:prstGeom prst="rect">
            <a:avLst/>
          </a:prstGeom>
        </p:spPr>
      </p:pic>
      <p:sp>
        <p:nvSpPr>
          <p:cNvPr id="10" name="Rectangle 9"/>
          <p:cNvSpPr/>
          <p:nvPr/>
        </p:nvSpPr>
        <p:spPr>
          <a:xfrm>
            <a:off x="82293" y="4114217"/>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040C07"/>
                </a:solidFill>
              </a:rPr>
              <a:t>Weighted by habitat preferences</a:t>
            </a:r>
            <a:endParaRPr lang="en-US" b="1" dirty="0">
              <a:solidFill>
                <a:srgbClr val="040C07"/>
              </a:solidFill>
            </a:endParaRPr>
          </a:p>
        </p:txBody>
      </p:sp>
      <p:sp>
        <p:nvSpPr>
          <p:cNvPr id="11" name="Rectangle 10"/>
          <p:cNvSpPr/>
          <p:nvPr/>
        </p:nvSpPr>
        <p:spPr>
          <a:xfrm>
            <a:off x="82295" y="2604613"/>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040C07"/>
                </a:solidFill>
              </a:rPr>
              <a:t>Clipped</a:t>
            </a:r>
            <a:endParaRPr lang="en-US" b="1" dirty="0">
              <a:solidFill>
                <a:srgbClr val="040C07"/>
              </a:solidFill>
            </a:endParaRPr>
          </a:p>
        </p:txBody>
      </p:sp>
      <p:sp>
        <p:nvSpPr>
          <p:cNvPr id="19" name="Rectangle 18"/>
          <p:cNvSpPr/>
          <p:nvPr/>
        </p:nvSpPr>
        <p:spPr>
          <a:xfrm>
            <a:off x="82293" y="1050939"/>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040C07"/>
                </a:solidFill>
              </a:rPr>
              <a:t>Source</a:t>
            </a:r>
            <a:endParaRPr lang="en-US" b="1" dirty="0">
              <a:solidFill>
                <a:srgbClr val="040C07"/>
              </a:solidFill>
            </a:endParaRPr>
          </a:p>
        </p:txBody>
      </p:sp>
      <p:pic>
        <p:nvPicPr>
          <p:cNvPr id="45" name="Picture 44"/>
          <p:cNvPicPr>
            <a:picLocks noChangeAspect="1"/>
          </p:cNvPicPr>
          <p:nvPr/>
        </p:nvPicPr>
        <p:blipFill>
          <a:blip r:embed="rId3">
            <a:duotone>
              <a:schemeClr val="accent1">
                <a:shade val="45000"/>
                <a:satMod val="135000"/>
              </a:schemeClr>
              <a:prstClr val="white"/>
            </a:duotone>
          </a:blip>
          <a:stretch>
            <a:fillRect/>
          </a:stretch>
        </p:blipFill>
        <p:spPr>
          <a:xfrm>
            <a:off x="797980" y="1846734"/>
            <a:ext cx="237765" cy="762323"/>
          </a:xfrm>
          <a:prstGeom prst="rect">
            <a:avLst/>
          </a:prstGeom>
          <a:noFill/>
          <a:ln>
            <a:noFill/>
          </a:ln>
        </p:spPr>
      </p:pic>
      <p:pic>
        <p:nvPicPr>
          <p:cNvPr id="50" name="Picture 49"/>
          <p:cNvPicPr>
            <a:picLocks noChangeAspect="1"/>
          </p:cNvPicPr>
          <p:nvPr/>
        </p:nvPicPr>
        <p:blipFill>
          <a:blip r:embed="rId3">
            <a:duotone>
              <a:schemeClr val="accent1">
                <a:shade val="45000"/>
                <a:satMod val="135000"/>
              </a:schemeClr>
              <a:prstClr val="white"/>
            </a:duotone>
          </a:blip>
          <a:stretch>
            <a:fillRect/>
          </a:stretch>
        </p:blipFill>
        <p:spPr>
          <a:xfrm>
            <a:off x="6245685" y="1796429"/>
            <a:ext cx="237765" cy="806108"/>
          </a:xfrm>
          <a:prstGeom prst="rect">
            <a:avLst/>
          </a:prstGeom>
        </p:spPr>
      </p:pic>
      <p:pic>
        <p:nvPicPr>
          <p:cNvPr id="51" name="Picture 50"/>
          <p:cNvPicPr>
            <a:picLocks noChangeAspect="1"/>
          </p:cNvPicPr>
          <p:nvPr/>
        </p:nvPicPr>
        <p:blipFill>
          <a:blip r:embed="rId3">
            <a:duotone>
              <a:schemeClr val="accent1">
                <a:shade val="45000"/>
                <a:satMod val="135000"/>
              </a:schemeClr>
              <a:prstClr val="white"/>
            </a:duotone>
          </a:blip>
          <a:stretch>
            <a:fillRect/>
          </a:stretch>
        </p:blipFill>
        <p:spPr>
          <a:xfrm>
            <a:off x="4468435" y="1844621"/>
            <a:ext cx="237765" cy="759679"/>
          </a:xfrm>
          <a:prstGeom prst="rect">
            <a:avLst/>
          </a:prstGeom>
        </p:spPr>
      </p:pic>
      <p:pic>
        <p:nvPicPr>
          <p:cNvPr id="53" name="Picture 52"/>
          <p:cNvPicPr>
            <a:picLocks noChangeAspect="1"/>
          </p:cNvPicPr>
          <p:nvPr/>
        </p:nvPicPr>
        <p:blipFill>
          <a:blip r:embed="rId3">
            <a:duotone>
              <a:schemeClr val="accent1">
                <a:shade val="45000"/>
                <a:satMod val="135000"/>
              </a:schemeClr>
              <a:prstClr val="white"/>
            </a:duotone>
          </a:blip>
          <a:stretch>
            <a:fillRect/>
          </a:stretch>
        </p:blipFill>
        <p:spPr>
          <a:xfrm>
            <a:off x="8067324" y="3325009"/>
            <a:ext cx="237765" cy="767391"/>
          </a:xfrm>
          <a:prstGeom prst="rect">
            <a:avLst/>
          </a:prstGeom>
        </p:spPr>
      </p:pic>
      <p:sp>
        <p:nvSpPr>
          <p:cNvPr id="59" name="Rectangle 58"/>
          <p:cNvSpPr/>
          <p:nvPr/>
        </p:nvSpPr>
        <p:spPr>
          <a:xfrm>
            <a:off x="5530964" y="4109924"/>
            <a:ext cx="1655064" cy="786384"/>
          </a:xfrm>
          <a:prstGeom prst="rect">
            <a:avLst/>
          </a:prstGeom>
          <a:blipFill>
            <a:blip r:embed="rId8"/>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blipFill>
                <a:blip r:embed="rId8"/>
                <a:stretch>
                  <a:fillRect/>
                </a:stretch>
              </a:blipFill>
            </a:endParaRPr>
          </a:p>
        </p:txBody>
      </p:sp>
      <p:sp>
        <p:nvSpPr>
          <p:cNvPr id="61" name="Rectangle 60"/>
          <p:cNvSpPr/>
          <p:nvPr/>
        </p:nvSpPr>
        <p:spPr>
          <a:xfrm>
            <a:off x="1910827" y="4119243"/>
            <a:ext cx="1655064" cy="786384"/>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p:cNvSpPr/>
          <p:nvPr/>
        </p:nvSpPr>
        <p:spPr>
          <a:xfrm>
            <a:off x="7363025" y="4092400"/>
            <a:ext cx="1650714" cy="782801"/>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1872646" y="2604613"/>
            <a:ext cx="1655064" cy="786384"/>
          </a:xfrm>
          <a:prstGeom prst="rect">
            <a:avLst/>
          </a:prstGeom>
          <a:blipFill>
            <a:blip r:embed="rId10"/>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ctangle 64"/>
          <p:cNvSpPr/>
          <p:nvPr/>
        </p:nvSpPr>
        <p:spPr>
          <a:xfrm>
            <a:off x="5493389" y="2585980"/>
            <a:ext cx="1655064" cy="786384"/>
          </a:xfrm>
          <a:prstGeom prst="rect">
            <a:avLst/>
          </a:prstGeom>
          <a:blipFill>
            <a:blip r:embed="rId11"/>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Rectangle 65"/>
          <p:cNvSpPr/>
          <p:nvPr/>
        </p:nvSpPr>
        <p:spPr>
          <a:xfrm>
            <a:off x="7358675" y="2595429"/>
            <a:ext cx="1655064" cy="786384"/>
          </a:xfrm>
          <a:prstGeom prst="rect">
            <a:avLst/>
          </a:prstGeom>
          <a:blipFill>
            <a:blip r:embed="rId12"/>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3700447" y="2597719"/>
            <a:ext cx="1655064" cy="786384"/>
          </a:xfrm>
          <a:prstGeom prst="rect">
            <a:avLst/>
          </a:prstGeom>
          <a:blipFill>
            <a:blip r:embed="rId13"/>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Rectangle 67"/>
          <p:cNvSpPr/>
          <p:nvPr/>
        </p:nvSpPr>
        <p:spPr>
          <a:xfrm>
            <a:off x="3723269" y="4105787"/>
            <a:ext cx="1655064" cy="786384"/>
          </a:xfrm>
          <a:prstGeom prst="rect">
            <a:avLst/>
          </a:prstGeom>
          <a:blipFill>
            <a:blip r:embed="rId14"/>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9" name="Picture 68"/>
          <p:cNvPicPr>
            <a:picLocks noChangeAspect="1"/>
          </p:cNvPicPr>
          <p:nvPr/>
        </p:nvPicPr>
        <p:blipFill>
          <a:blip r:embed="rId3">
            <a:duotone>
              <a:schemeClr val="accent1">
                <a:shade val="45000"/>
                <a:satMod val="135000"/>
              </a:schemeClr>
              <a:prstClr val="white"/>
            </a:duotone>
          </a:blip>
          <a:stretch>
            <a:fillRect/>
          </a:stretch>
        </p:blipFill>
        <p:spPr>
          <a:xfrm rot="20346166">
            <a:off x="2576035" y="4892848"/>
            <a:ext cx="242165" cy="776429"/>
          </a:xfrm>
          <a:prstGeom prst="rect">
            <a:avLst/>
          </a:prstGeom>
        </p:spPr>
      </p:pic>
      <p:pic>
        <p:nvPicPr>
          <p:cNvPr id="70" name="Picture 69"/>
          <p:cNvPicPr>
            <a:picLocks noChangeAspect="1"/>
          </p:cNvPicPr>
          <p:nvPr/>
        </p:nvPicPr>
        <p:blipFill>
          <a:blip r:embed="rId3">
            <a:duotone>
              <a:schemeClr val="accent1">
                <a:shade val="45000"/>
                <a:satMod val="135000"/>
              </a:schemeClr>
              <a:prstClr val="white"/>
            </a:duotone>
          </a:blip>
          <a:stretch>
            <a:fillRect/>
          </a:stretch>
        </p:blipFill>
        <p:spPr>
          <a:xfrm rot="1546430">
            <a:off x="4462710" y="4838267"/>
            <a:ext cx="237765" cy="862933"/>
          </a:xfrm>
          <a:prstGeom prst="rect">
            <a:avLst/>
          </a:prstGeom>
        </p:spPr>
      </p:pic>
      <p:sp>
        <p:nvSpPr>
          <p:cNvPr id="71" name="Rectangle 70"/>
          <p:cNvSpPr/>
          <p:nvPr/>
        </p:nvSpPr>
        <p:spPr>
          <a:xfrm>
            <a:off x="2243671" y="5627614"/>
            <a:ext cx="2735567" cy="107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Overlay for Verification </a:t>
            </a:r>
            <a:endParaRPr lang="en-US" dirty="0"/>
          </a:p>
        </p:txBody>
      </p:sp>
      <p:pic>
        <p:nvPicPr>
          <p:cNvPr id="72" name="Picture 71"/>
          <p:cNvPicPr>
            <a:picLocks noChangeAspect="1"/>
          </p:cNvPicPr>
          <p:nvPr/>
        </p:nvPicPr>
        <p:blipFill>
          <a:blip r:embed="rId3">
            <a:duotone>
              <a:schemeClr val="accent1">
                <a:shade val="45000"/>
                <a:satMod val="135000"/>
              </a:schemeClr>
              <a:prstClr val="white"/>
            </a:duotone>
          </a:blip>
          <a:stretch>
            <a:fillRect/>
          </a:stretch>
        </p:blipFill>
        <p:spPr>
          <a:xfrm rot="16200000">
            <a:off x="5609425" y="5456466"/>
            <a:ext cx="237765" cy="1498140"/>
          </a:xfrm>
          <a:prstGeom prst="rect">
            <a:avLst/>
          </a:prstGeom>
        </p:spPr>
      </p:pic>
      <p:sp>
        <p:nvSpPr>
          <p:cNvPr id="73" name="Rectangle 72"/>
          <p:cNvSpPr/>
          <p:nvPr/>
        </p:nvSpPr>
        <p:spPr>
          <a:xfrm>
            <a:off x="6449729" y="5667055"/>
            <a:ext cx="2576052" cy="107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Final Image</a:t>
            </a:r>
            <a:endParaRPr lang="en-US" dirty="0"/>
          </a:p>
        </p:txBody>
      </p:sp>
      <p:pic>
        <p:nvPicPr>
          <p:cNvPr id="75" name="Picture 74"/>
          <p:cNvPicPr>
            <a:picLocks noChangeAspect="1"/>
          </p:cNvPicPr>
          <p:nvPr/>
        </p:nvPicPr>
        <p:blipFill>
          <a:blip r:embed="rId3">
            <a:duotone>
              <a:schemeClr val="accent1">
                <a:shade val="45000"/>
                <a:satMod val="135000"/>
              </a:schemeClr>
              <a:prstClr val="white"/>
            </a:duotone>
          </a:blip>
          <a:stretch>
            <a:fillRect/>
          </a:stretch>
        </p:blipFill>
        <p:spPr>
          <a:xfrm rot="1894055">
            <a:off x="7955576" y="4851108"/>
            <a:ext cx="241471" cy="900422"/>
          </a:xfrm>
          <a:prstGeom prst="rect">
            <a:avLst/>
          </a:prstGeom>
        </p:spPr>
      </p:pic>
    </p:spTree>
    <p:extLst>
      <p:ext uri="{BB962C8B-B14F-4D97-AF65-F5344CB8AC3E}">
        <p14:creationId xmlns:p14="http://schemas.microsoft.com/office/powerpoint/2010/main" val="1897332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4068" y="268126"/>
            <a:ext cx="7653528" cy="606945"/>
          </a:xfrm>
        </p:spPr>
        <p:txBody>
          <a:bodyPr/>
          <a:lstStyle/>
          <a:p>
            <a:pPr algn="l"/>
            <a:r>
              <a:rPr lang="en-US" sz="4000" dirty="0" smtClean="0">
                <a:solidFill>
                  <a:srgbClr val="040C07"/>
                </a:solidFill>
              </a:rPr>
              <a:t>Methodology- Elevation </a:t>
            </a:r>
            <a:endParaRPr lang="en-US" sz="4000" dirty="0">
              <a:solidFill>
                <a:srgbClr val="040C07"/>
              </a:solidFill>
            </a:endParaRPr>
          </a:p>
        </p:txBody>
      </p:sp>
      <p:pic>
        <p:nvPicPr>
          <p:cNvPr id="4" name="Picture 3"/>
          <p:cNvPicPr>
            <a:picLocks noChangeAspect="1"/>
          </p:cNvPicPr>
          <p:nvPr/>
        </p:nvPicPr>
        <p:blipFill rotWithShape="1">
          <a:blip r:embed="rId2"/>
          <a:srcRect l="34851" t="5741" r="54823" b="85185"/>
          <a:stretch/>
        </p:blipFill>
        <p:spPr>
          <a:xfrm>
            <a:off x="104068" y="875071"/>
            <a:ext cx="2895600" cy="933450"/>
          </a:xfrm>
          <a:prstGeom prst="rect">
            <a:avLst/>
          </a:prstGeom>
        </p:spPr>
      </p:pic>
      <p:pic>
        <p:nvPicPr>
          <p:cNvPr id="5" name="Picture 4"/>
          <p:cNvPicPr>
            <a:picLocks noChangeAspect="1"/>
          </p:cNvPicPr>
          <p:nvPr/>
        </p:nvPicPr>
        <p:blipFill rotWithShape="1">
          <a:blip r:embed="rId3"/>
          <a:srcRect l="34850" t="6111" r="60326" b="85925"/>
          <a:stretch/>
        </p:blipFill>
        <p:spPr>
          <a:xfrm>
            <a:off x="2999668" y="875071"/>
            <a:ext cx="1541278" cy="933450"/>
          </a:xfrm>
          <a:prstGeom prst="rect">
            <a:avLst/>
          </a:prstGeom>
        </p:spPr>
      </p:pic>
      <p:sp>
        <p:nvSpPr>
          <p:cNvPr id="2" name="Rounded Rectangle 1"/>
          <p:cNvSpPr/>
          <p:nvPr/>
        </p:nvSpPr>
        <p:spPr>
          <a:xfrm>
            <a:off x="5152047" y="899344"/>
            <a:ext cx="2605548" cy="88490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Acquire NASA Earth Observations</a:t>
            </a:r>
          </a:p>
          <a:p>
            <a:pPr algn="ctr"/>
            <a:r>
              <a:rPr lang="en-US" dirty="0" smtClean="0"/>
              <a:t>(Space Shuttle SRTM)</a:t>
            </a:r>
            <a:endParaRPr lang="en-US" dirty="0"/>
          </a:p>
        </p:txBody>
      </p:sp>
      <p:sp>
        <p:nvSpPr>
          <p:cNvPr id="6" name="Right Arrow 5"/>
          <p:cNvSpPr/>
          <p:nvPr/>
        </p:nvSpPr>
        <p:spPr>
          <a:xfrm rot="5400000">
            <a:off x="6117801" y="1949578"/>
            <a:ext cx="674038" cy="343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222795" y="2497401"/>
            <a:ext cx="2464051" cy="6430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Clip to Study Area</a:t>
            </a:r>
            <a:endParaRPr lang="en-US" dirty="0"/>
          </a:p>
        </p:txBody>
      </p:sp>
      <p:pic>
        <p:nvPicPr>
          <p:cNvPr id="8" name="Picture 7"/>
          <p:cNvPicPr>
            <a:picLocks noChangeAspect="1"/>
          </p:cNvPicPr>
          <p:nvPr/>
        </p:nvPicPr>
        <p:blipFill rotWithShape="1">
          <a:blip r:embed="rId4"/>
          <a:srcRect l="-441" t="27006" r="8823" b="51324"/>
          <a:stretch/>
        </p:blipFill>
        <p:spPr>
          <a:xfrm>
            <a:off x="972485" y="4049671"/>
            <a:ext cx="6953973" cy="2260041"/>
          </a:xfrm>
          <a:prstGeom prst="rect">
            <a:avLst/>
          </a:prstGeom>
          <a:solidFill>
            <a:schemeClr val="bg1"/>
          </a:solidFill>
          <a:ln w="82550">
            <a:solidFill>
              <a:srgbClr val="040C07"/>
            </a:solidFill>
          </a:ln>
        </p:spPr>
      </p:pic>
      <p:sp>
        <p:nvSpPr>
          <p:cNvPr id="9" name="Right Arrow 8"/>
          <p:cNvSpPr/>
          <p:nvPr/>
        </p:nvSpPr>
        <p:spPr>
          <a:xfrm rot="5400000">
            <a:off x="6059016" y="3364611"/>
            <a:ext cx="791607" cy="343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23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59258" y="341253"/>
            <a:ext cx="7653528" cy="606945"/>
          </a:xfrm>
        </p:spPr>
        <p:txBody>
          <a:bodyPr/>
          <a:lstStyle/>
          <a:p>
            <a:pPr algn="l"/>
            <a:r>
              <a:rPr lang="en-US" sz="4000" dirty="0" smtClean="0">
                <a:solidFill>
                  <a:srgbClr val="040C07"/>
                </a:solidFill>
              </a:rPr>
              <a:t>Methodology- Precipitation</a:t>
            </a:r>
            <a:endParaRPr lang="en-US" sz="4000" dirty="0">
              <a:solidFill>
                <a:srgbClr val="040C07"/>
              </a:solidFill>
            </a:endParaRPr>
          </a:p>
        </p:txBody>
      </p:sp>
      <p:pic>
        <p:nvPicPr>
          <p:cNvPr id="2" name="Picture 1"/>
          <p:cNvPicPr>
            <a:picLocks noChangeAspect="1"/>
          </p:cNvPicPr>
          <p:nvPr/>
        </p:nvPicPr>
        <p:blipFill rotWithShape="1">
          <a:blip r:embed="rId3"/>
          <a:srcRect l="52106" t="7963" r="39063" b="80370"/>
          <a:stretch/>
        </p:blipFill>
        <p:spPr>
          <a:xfrm>
            <a:off x="81435" y="1254770"/>
            <a:ext cx="1589155" cy="1200150"/>
          </a:xfrm>
          <a:prstGeom prst="rect">
            <a:avLst/>
          </a:prstGeom>
        </p:spPr>
      </p:pic>
      <p:pic>
        <p:nvPicPr>
          <p:cNvPr id="6" name="Picture 5"/>
          <p:cNvPicPr>
            <a:picLocks noChangeAspect="1"/>
          </p:cNvPicPr>
          <p:nvPr/>
        </p:nvPicPr>
        <p:blipFill>
          <a:blip r:embed="rId4"/>
          <a:stretch>
            <a:fillRect/>
          </a:stretch>
        </p:blipFill>
        <p:spPr>
          <a:xfrm>
            <a:off x="1704572" y="1007611"/>
            <a:ext cx="1554182" cy="1554182"/>
          </a:xfrm>
          <a:prstGeom prst="rect">
            <a:avLst/>
          </a:prstGeom>
        </p:spPr>
      </p:pic>
      <p:sp>
        <p:nvSpPr>
          <p:cNvPr id="10" name="Right Arrow 9"/>
          <p:cNvSpPr/>
          <p:nvPr/>
        </p:nvSpPr>
        <p:spPr>
          <a:xfrm rot="10800000">
            <a:off x="4937901" y="5106975"/>
            <a:ext cx="1231696" cy="505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594" y="860574"/>
            <a:ext cx="3026069" cy="2677885"/>
          </a:xfrm>
          <a:prstGeom prst="rect">
            <a:avLst/>
          </a:prstGeom>
        </p:spPr>
      </p:pic>
      <p:sp>
        <p:nvSpPr>
          <p:cNvPr id="9" name="Right Arrow 8"/>
          <p:cNvSpPr/>
          <p:nvPr/>
        </p:nvSpPr>
        <p:spPr>
          <a:xfrm>
            <a:off x="3292736" y="1541437"/>
            <a:ext cx="2724711" cy="614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29000" y="1176798"/>
            <a:ext cx="2211679" cy="1200329"/>
          </a:xfrm>
          <a:prstGeom prst="rect">
            <a:avLst/>
          </a:prstGeom>
          <a:solidFill>
            <a:srgbClr val="040C07"/>
          </a:solidFill>
        </p:spPr>
        <p:txBody>
          <a:bodyPr wrap="square" rtlCol="0">
            <a:spAutoFit/>
          </a:bodyPr>
          <a:lstStyle/>
          <a:p>
            <a:pPr algn="ctr"/>
            <a:r>
              <a:rPr lang="en-US" sz="2400" dirty="0" smtClean="0">
                <a:solidFill>
                  <a:schemeClr val="bg1"/>
                </a:solidFill>
              </a:rPr>
              <a:t>Normalization and Anomalies</a:t>
            </a:r>
            <a:endParaRPr lang="en-US" sz="2400" dirty="0">
              <a:solidFill>
                <a:schemeClr val="bg1"/>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5" y="2749513"/>
            <a:ext cx="4704318" cy="3901104"/>
          </a:xfrm>
          <a:prstGeom prst="rect">
            <a:avLst/>
          </a:prstGeom>
        </p:spPr>
      </p:pic>
      <p:sp>
        <p:nvSpPr>
          <p:cNvPr id="16" name="Right Arrow 15"/>
          <p:cNvSpPr/>
          <p:nvPr/>
        </p:nvSpPr>
        <p:spPr>
          <a:xfrm rot="5400000">
            <a:off x="7211922" y="3652647"/>
            <a:ext cx="987329" cy="615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1745" y="4574909"/>
            <a:ext cx="2551266" cy="1569660"/>
          </a:xfrm>
          <a:prstGeom prst="rect">
            <a:avLst/>
          </a:prstGeom>
          <a:solidFill>
            <a:srgbClr val="040C07"/>
          </a:solidFill>
        </p:spPr>
        <p:txBody>
          <a:bodyPr wrap="square" rtlCol="0">
            <a:spAutoFit/>
          </a:bodyPr>
          <a:lstStyle/>
          <a:p>
            <a:pPr algn="ctr"/>
            <a:r>
              <a:rPr lang="en-US" sz="2400" dirty="0" smtClean="0">
                <a:solidFill>
                  <a:schemeClr val="bg1"/>
                </a:solidFill>
              </a:rPr>
              <a:t>Clipped to Study Area and Normalized to scale</a:t>
            </a:r>
            <a:endParaRPr lang="en-US" sz="2400" dirty="0">
              <a:solidFill>
                <a:schemeClr val="bg1"/>
              </a:solidFill>
            </a:endParaRPr>
          </a:p>
        </p:txBody>
      </p:sp>
    </p:spTree>
    <p:extLst>
      <p:ext uri="{BB962C8B-B14F-4D97-AF65-F5344CB8AC3E}">
        <p14:creationId xmlns:p14="http://schemas.microsoft.com/office/powerpoint/2010/main" val="637078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2561379" y="4179431"/>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561381" y="4957279"/>
            <a:ext cx="0" cy="46103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561381" y="2574832"/>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561383" y="1659286"/>
            <a:ext cx="2" cy="312581"/>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100879" y="209132"/>
            <a:ext cx="7653528" cy="606945"/>
          </a:xfrm>
        </p:spPr>
        <p:txBody>
          <a:bodyPr/>
          <a:lstStyle/>
          <a:p>
            <a:pPr algn="l"/>
            <a:r>
              <a:rPr lang="en-US" sz="4000" dirty="0" smtClean="0">
                <a:solidFill>
                  <a:srgbClr val="040C07"/>
                </a:solidFill>
              </a:rPr>
              <a:t>Methodology- Soils</a:t>
            </a:r>
            <a:endParaRPr lang="en-US" sz="4000" dirty="0">
              <a:solidFill>
                <a:srgbClr val="040C07"/>
              </a:solidFill>
            </a:endParaRPr>
          </a:p>
        </p:txBody>
      </p:sp>
      <p:pic>
        <p:nvPicPr>
          <p:cNvPr id="2" name="Picture 1"/>
          <p:cNvPicPr>
            <a:picLocks noChangeAspect="1"/>
          </p:cNvPicPr>
          <p:nvPr/>
        </p:nvPicPr>
        <p:blipFill rotWithShape="1">
          <a:blip r:embed="rId3"/>
          <a:srcRect l="34851" t="5926" r="54483" b="87777"/>
          <a:stretch/>
        </p:blipFill>
        <p:spPr>
          <a:xfrm>
            <a:off x="5528523" y="1960840"/>
            <a:ext cx="2886112" cy="625018"/>
          </a:xfrm>
          <a:prstGeom prst="rect">
            <a:avLst/>
          </a:prstGeom>
          <a:ln w="12700">
            <a:solidFill>
              <a:schemeClr val="accent1"/>
            </a:solidFill>
          </a:ln>
        </p:spPr>
      </p:pic>
      <p:pic>
        <p:nvPicPr>
          <p:cNvPr id="4" name="Picture 3"/>
          <p:cNvPicPr>
            <a:picLocks noChangeAspect="1"/>
          </p:cNvPicPr>
          <p:nvPr/>
        </p:nvPicPr>
        <p:blipFill rotWithShape="1">
          <a:blip r:embed="rId4"/>
          <a:srcRect l="34859" t="5512" r="54634" b="90585"/>
          <a:stretch/>
        </p:blipFill>
        <p:spPr>
          <a:xfrm>
            <a:off x="268515" y="1960840"/>
            <a:ext cx="4586669" cy="625018"/>
          </a:xfrm>
          <a:prstGeom prst="rect">
            <a:avLst/>
          </a:prstGeom>
          <a:ln w="12700">
            <a:solidFill>
              <a:schemeClr val="accent1"/>
            </a:solidFill>
          </a:ln>
        </p:spPr>
      </p:pic>
      <p:sp>
        <p:nvSpPr>
          <p:cNvPr id="6" name="Rounded Rectangle 5"/>
          <p:cNvSpPr/>
          <p:nvPr/>
        </p:nvSpPr>
        <p:spPr>
          <a:xfrm>
            <a:off x="3174564" y="816077"/>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Acquired Data</a:t>
            </a:r>
          </a:p>
          <a:p>
            <a:pPr algn="ctr"/>
            <a:r>
              <a:rPr lang="en-US" sz="1600" b="1" dirty="0" smtClean="0"/>
              <a:t> &amp; </a:t>
            </a:r>
          </a:p>
          <a:p>
            <a:pPr algn="ctr"/>
            <a:r>
              <a:rPr lang="en-US" sz="1600" b="1" dirty="0" smtClean="0"/>
              <a:t>Clipped </a:t>
            </a:r>
            <a:r>
              <a:rPr lang="en-US" sz="1600" b="1" dirty="0"/>
              <a:t>to Study </a:t>
            </a:r>
            <a:r>
              <a:rPr lang="en-US" sz="1600" b="1" dirty="0" smtClean="0"/>
              <a:t>Area</a:t>
            </a:r>
            <a:endParaRPr lang="en-US" sz="1600" b="1" dirty="0"/>
          </a:p>
        </p:txBody>
      </p:sp>
      <p:pic>
        <p:nvPicPr>
          <p:cNvPr id="9" name="Picture 8"/>
          <p:cNvPicPr>
            <a:picLocks noChangeAspect="1"/>
          </p:cNvPicPr>
          <p:nvPr/>
        </p:nvPicPr>
        <p:blipFill rotWithShape="1">
          <a:blip r:embed="rId5"/>
          <a:srcRect l="60469" t="38345" r="14016" b="34211"/>
          <a:stretch/>
        </p:blipFill>
        <p:spPr>
          <a:xfrm>
            <a:off x="924339" y="3116630"/>
            <a:ext cx="3587371" cy="1218861"/>
          </a:xfrm>
          <a:prstGeom prst="rect">
            <a:avLst/>
          </a:prstGeom>
          <a:ln>
            <a:solidFill>
              <a:schemeClr val="accent1"/>
            </a:solidFill>
          </a:ln>
        </p:spPr>
      </p:pic>
      <p:cxnSp>
        <p:nvCxnSpPr>
          <p:cNvPr id="13" name="Straight Connector 12"/>
          <p:cNvCxnSpPr>
            <a:stCxn id="6" idx="2"/>
          </p:cNvCxnSpPr>
          <p:nvPr/>
        </p:nvCxnSpPr>
        <p:spPr>
          <a:xfrm>
            <a:off x="4651048" y="1572822"/>
            <a:ext cx="0" cy="150875"/>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51048" y="1723697"/>
            <a:ext cx="232053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61384" y="1723697"/>
            <a:ext cx="2279787"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987194" y="1656327"/>
            <a:ext cx="2" cy="312581"/>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6"/>
          <a:srcRect l="49828" t="31169" r="6579" b="27661"/>
          <a:stretch/>
        </p:blipFill>
        <p:spPr>
          <a:xfrm>
            <a:off x="924340" y="5418318"/>
            <a:ext cx="3587370" cy="1212776"/>
          </a:xfrm>
          <a:prstGeom prst="rect">
            <a:avLst/>
          </a:prstGeom>
          <a:ln>
            <a:solidFill>
              <a:schemeClr val="accent1"/>
            </a:solidFill>
          </a:ln>
        </p:spPr>
      </p:pic>
      <p:sp>
        <p:nvSpPr>
          <p:cNvPr id="33" name="Rounded Rectangle 32"/>
          <p:cNvSpPr/>
          <p:nvPr/>
        </p:nvSpPr>
        <p:spPr>
          <a:xfrm>
            <a:off x="5177691" y="4550584"/>
            <a:ext cx="3573474"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cxnSp>
        <p:nvCxnSpPr>
          <p:cNvPr id="34" name="Straight Connector 33"/>
          <p:cNvCxnSpPr/>
          <p:nvPr/>
        </p:nvCxnSpPr>
        <p:spPr>
          <a:xfrm flipH="1" flipV="1">
            <a:off x="6986352" y="2585858"/>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986350" y="4253996"/>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971576" y="5181942"/>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7"/>
          <a:srcRect t="24584" r="32950" b="43492"/>
          <a:stretch/>
        </p:blipFill>
        <p:spPr>
          <a:xfrm>
            <a:off x="5177690" y="3116052"/>
            <a:ext cx="3573474" cy="1192292"/>
          </a:xfrm>
          <a:prstGeom prst="rect">
            <a:avLst/>
          </a:prstGeom>
          <a:ln>
            <a:solidFill>
              <a:schemeClr val="accent1"/>
            </a:solidFill>
          </a:ln>
        </p:spPr>
      </p:pic>
      <p:pic>
        <p:nvPicPr>
          <p:cNvPr id="38" name="Picture 37"/>
          <p:cNvPicPr>
            <a:picLocks noChangeAspect="1"/>
          </p:cNvPicPr>
          <p:nvPr/>
        </p:nvPicPr>
        <p:blipFill rotWithShape="1">
          <a:blip r:embed="rId8"/>
          <a:srcRect t="29234" b="24740"/>
          <a:stretch/>
        </p:blipFill>
        <p:spPr>
          <a:xfrm>
            <a:off x="5225220" y="5418318"/>
            <a:ext cx="3564518" cy="1209095"/>
          </a:xfrm>
          <a:prstGeom prst="rect">
            <a:avLst/>
          </a:prstGeom>
          <a:ln>
            <a:solidFill>
              <a:schemeClr val="accent1"/>
            </a:solidFill>
          </a:ln>
        </p:spPr>
      </p:pic>
      <p:sp>
        <p:nvSpPr>
          <p:cNvPr id="39" name="Rounded Rectangle 38"/>
          <p:cNvSpPr/>
          <p:nvPr/>
        </p:nvSpPr>
        <p:spPr>
          <a:xfrm>
            <a:off x="924339" y="4566358"/>
            <a:ext cx="3573474"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spTree>
    <p:extLst>
      <p:ext uri="{BB962C8B-B14F-4D97-AF65-F5344CB8AC3E}">
        <p14:creationId xmlns:p14="http://schemas.microsoft.com/office/powerpoint/2010/main" val="3179844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wn Arrow 16"/>
          <p:cNvSpPr/>
          <p:nvPr/>
        </p:nvSpPr>
        <p:spPr>
          <a:xfrm>
            <a:off x="800241" y="4308475"/>
            <a:ext cx="452858" cy="853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p:nvPr>
        </p:nvSpPr>
        <p:spPr>
          <a:xfrm>
            <a:off x="89408" y="169803"/>
            <a:ext cx="7653528" cy="606945"/>
          </a:xfrm>
        </p:spPr>
        <p:txBody>
          <a:bodyPr/>
          <a:lstStyle/>
          <a:p>
            <a:pPr algn="l"/>
            <a:r>
              <a:rPr lang="en-US" sz="4400" dirty="0" smtClean="0">
                <a:solidFill>
                  <a:srgbClr val="040C07"/>
                </a:solidFill>
              </a:rPr>
              <a:t>Methodology-Imagery</a:t>
            </a:r>
            <a:r>
              <a:rPr lang="en-US" sz="3600" dirty="0" smtClean="0">
                <a:solidFill>
                  <a:srgbClr val="040C07"/>
                </a:solidFill>
              </a:rPr>
              <a:t> </a:t>
            </a:r>
            <a:endParaRPr lang="en-US" sz="3600" dirty="0">
              <a:solidFill>
                <a:srgbClr val="040C07"/>
              </a:solidFill>
            </a:endParaRPr>
          </a:p>
        </p:txBody>
      </p:sp>
      <p:pic>
        <p:nvPicPr>
          <p:cNvPr id="5" name="Picture 4"/>
          <p:cNvPicPr>
            <a:picLocks noChangeAspect="1"/>
          </p:cNvPicPr>
          <p:nvPr/>
        </p:nvPicPr>
        <p:blipFill>
          <a:blip r:embed="rId2"/>
          <a:stretch>
            <a:fillRect/>
          </a:stretch>
        </p:blipFill>
        <p:spPr>
          <a:xfrm>
            <a:off x="121830" y="1236985"/>
            <a:ext cx="1821650" cy="971550"/>
          </a:xfrm>
          <a:prstGeom prst="rect">
            <a:avLst/>
          </a:prstGeom>
        </p:spPr>
      </p:pic>
      <p:sp>
        <p:nvSpPr>
          <p:cNvPr id="7" name="TextBox 6"/>
          <p:cNvSpPr txBox="1"/>
          <p:nvPr/>
        </p:nvSpPr>
        <p:spPr>
          <a:xfrm>
            <a:off x="3568112" y="1272588"/>
            <a:ext cx="1754945" cy="923330"/>
          </a:xfrm>
          <a:prstGeom prst="rect">
            <a:avLst/>
          </a:prstGeom>
          <a:solidFill>
            <a:srgbClr val="040C07"/>
          </a:solidFill>
        </p:spPr>
        <p:txBody>
          <a:bodyPr wrap="square" rtlCol="0">
            <a:spAutoFit/>
          </a:bodyPr>
          <a:lstStyle/>
          <a:p>
            <a:pPr algn="ctr"/>
            <a:r>
              <a:rPr lang="en-US" b="1" dirty="0" smtClean="0">
                <a:solidFill>
                  <a:schemeClr val="bg1"/>
                </a:solidFill>
              </a:rPr>
              <a:t>Preprocessed </a:t>
            </a:r>
          </a:p>
          <a:p>
            <a:pPr algn="ctr"/>
            <a:r>
              <a:rPr lang="en-US" b="1" dirty="0" smtClean="0">
                <a:solidFill>
                  <a:schemeClr val="bg1"/>
                </a:solidFill>
              </a:rPr>
              <a:t>in </a:t>
            </a:r>
          </a:p>
          <a:p>
            <a:pPr algn="ctr"/>
            <a:r>
              <a:rPr lang="en-US" b="1" dirty="0" smtClean="0">
                <a:solidFill>
                  <a:schemeClr val="bg1"/>
                </a:solidFill>
              </a:rPr>
              <a:t>ENVI</a:t>
            </a:r>
          </a:p>
        </p:txBody>
      </p:sp>
      <p:sp>
        <p:nvSpPr>
          <p:cNvPr id="19" name="Right Arrow 18"/>
          <p:cNvSpPr/>
          <p:nvPr/>
        </p:nvSpPr>
        <p:spPr>
          <a:xfrm>
            <a:off x="2036286" y="5811494"/>
            <a:ext cx="486400" cy="346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567180" y="5298528"/>
            <a:ext cx="3700131" cy="1200329"/>
          </a:xfrm>
          <a:prstGeom prst="rect">
            <a:avLst/>
          </a:prstGeom>
          <a:solidFill>
            <a:srgbClr val="040C07"/>
          </a:solidFill>
        </p:spPr>
        <p:txBody>
          <a:bodyPr wrap="square" rtlCol="0">
            <a:spAutoFit/>
          </a:bodyPr>
          <a:lstStyle/>
          <a:p>
            <a:pPr algn="ctr"/>
            <a:r>
              <a:rPr lang="en-US" b="1" dirty="0" smtClean="0">
                <a:solidFill>
                  <a:schemeClr val="bg1"/>
                </a:solidFill>
              </a:rPr>
              <a:t>Change Detection of Indices, Used Existing DGF ponds to QC Results &amp; Determine Most Effective Index</a:t>
            </a:r>
            <a:endParaRPr lang="en-US" b="1" dirty="0">
              <a:solidFill>
                <a:schemeClr val="bg1"/>
              </a:solidFill>
            </a:endParaRPr>
          </a:p>
        </p:txBody>
      </p:sp>
      <p:pic>
        <p:nvPicPr>
          <p:cNvPr id="11" name="Picture 10"/>
          <p:cNvPicPr>
            <a:picLocks noChangeAspect="1"/>
          </p:cNvPicPr>
          <p:nvPr/>
        </p:nvPicPr>
        <p:blipFill>
          <a:blip r:embed="rId3"/>
          <a:stretch>
            <a:fillRect/>
          </a:stretch>
        </p:blipFill>
        <p:spPr>
          <a:xfrm>
            <a:off x="7045879" y="961992"/>
            <a:ext cx="1931028" cy="1521532"/>
          </a:xfrm>
          <a:prstGeom prst="rect">
            <a:avLst/>
          </a:prstGeom>
          <a:ln w="3175">
            <a:solidFill>
              <a:srgbClr val="2E8652"/>
            </a:solidFill>
          </a:ln>
        </p:spPr>
      </p:pic>
      <p:sp>
        <p:nvSpPr>
          <p:cNvPr id="9" name="Right Arrow 8"/>
          <p:cNvSpPr/>
          <p:nvPr/>
        </p:nvSpPr>
        <p:spPr>
          <a:xfrm rot="10800000">
            <a:off x="6267311" y="3374730"/>
            <a:ext cx="710211" cy="434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56993" y="3044830"/>
            <a:ext cx="1942249" cy="1477328"/>
          </a:xfrm>
          <a:prstGeom prst="rect">
            <a:avLst/>
          </a:prstGeom>
          <a:solidFill>
            <a:srgbClr val="040C07"/>
          </a:solidFill>
        </p:spPr>
        <p:txBody>
          <a:bodyPr wrap="square" rtlCol="0">
            <a:spAutoFit/>
          </a:bodyPr>
          <a:lstStyle/>
          <a:p>
            <a:pPr algn="ctr"/>
            <a:r>
              <a:rPr lang="en-US" b="1" dirty="0" smtClean="0">
                <a:solidFill>
                  <a:schemeClr val="bg1"/>
                </a:solidFill>
              </a:rPr>
              <a:t>Mosaicked Scenes &amp; Clipped Scenes to Study </a:t>
            </a:r>
            <a:r>
              <a:rPr lang="en-US" b="1" dirty="0" smtClean="0">
                <a:solidFill>
                  <a:schemeClr val="bg1"/>
                </a:solidFill>
              </a:rPr>
              <a:t>Area in ERDAS Imagine</a:t>
            </a:r>
            <a:endParaRPr lang="en-US" b="1" dirty="0">
              <a:solidFill>
                <a:schemeClr val="bg1"/>
              </a:solidFill>
            </a:endParaRPr>
          </a:p>
        </p:txBody>
      </p:sp>
      <p:sp>
        <p:nvSpPr>
          <p:cNvPr id="14" name="Right Arrow 13"/>
          <p:cNvSpPr/>
          <p:nvPr/>
        </p:nvSpPr>
        <p:spPr>
          <a:xfrm rot="10800000">
            <a:off x="2080781" y="3490451"/>
            <a:ext cx="1016380" cy="471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2057" y="3044830"/>
            <a:ext cx="1928724" cy="1200329"/>
          </a:xfrm>
          <a:prstGeom prst="rect">
            <a:avLst/>
          </a:prstGeom>
          <a:solidFill>
            <a:srgbClr val="040C07"/>
          </a:solidFill>
        </p:spPr>
        <p:txBody>
          <a:bodyPr wrap="square" rtlCol="0">
            <a:spAutoFit/>
          </a:bodyPr>
          <a:lstStyle/>
          <a:p>
            <a:pPr algn="ctr"/>
            <a:r>
              <a:rPr lang="en-US" b="1" dirty="0" smtClean="0">
                <a:solidFill>
                  <a:schemeClr val="bg1"/>
                </a:solidFill>
              </a:rPr>
              <a:t>Applied NDWI, NDPI, WV-WI for Summer &amp; </a:t>
            </a:r>
            <a:r>
              <a:rPr lang="en-US" b="1" dirty="0" smtClean="0">
                <a:solidFill>
                  <a:schemeClr val="bg1"/>
                </a:solidFill>
              </a:rPr>
              <a:t>Winter in ERDAS </a:t>
            </a:r>
            <a:endParaRPr lang="en-US" b="1" dirty="0">
              <a:solidFill>
                <a:schemeClr val="bg1"/>
              </a:solidFill>
            </a:endParaRPr>
          </a:p>
        </p:txBody>
      </p:sp>
      <p:pic>
        <p:nvPicPr>
          <p:cNvPr id="13" name="Picture 12"/>
          <p:cNvPicPr>
            <a:picLocks noChangeAspect="1"/>
          </p:cNvPicPr>
          <p:nvPr/>
        </p:nvPicPr>
        <p:blipFill>
          <a:blip r:embed="rId4"/>
          <a:stretch>
            <a:fillRect/>
          </a:stretch>
        </p:blipFill>
        <p:spPr>
          <a:xfrm>
            <a:off x="3195415" y="3064619"/>
            <a:ext cx="2926786" cy="1160751"/>
          </a:xfrm>
          <a:prstGeom prst="rect">
            <a:avLst/>
          </a:prstGeom>
          <a:ln>
            <a:solidFill>
              <a:srgbClr val="2E8652"/>
            </a:solidFill>
          </a:ln>
        </p:spPr>
      </p:pic>
      <p:pic>
        <p:nvPicPr>
          <p:cNvPr id="22" name="Picture 21"/>
          <p:cNvPicPr>
            <a:picLocks noChangeAspect="1"/>
          </p:cNvPicPr>
          <p:nvPr/>
        </p:nvPicPr>
        <p:blipFill>
          <a:blip r:embed="rId5"/>
          <a:stretch>
            <a:fillRect/>
          </a:stretch>
        </p:blipFill>
        <p:spPr>
          <a:xfrm>
            <a:off x="219558" y="5224965"/>
            <a:ext cx="1731072" cy="1347455"/>
          </a:xfrm>
          <a:prstGeom prst="rect">
            <a:avLst/>
          </a:prstGeom>
          <a:ln>
            <a:solidFill>
              <a:srgbClr val="2E8652"/>
            </a:solidFill>
          </a:ln>
        </p:spPr>
      </p:pic>
      <p:pic>
        <p:nvPicPr>
          <p:cNvPr id="25" name="Picture 24"/>
          <p:cNvPicPr>
            <a:picLocks noChangeAspect="1"/>
          </p:cNvPicPr>
          <p:nvPr/>
        </p:nvPicPr>
        <p:blipFill>
          <a:blip r:embed="rId6"/>
          <a:stretch>
            <a:fillRect/>
          </a:stretch>
        </p:blipFill>
        <p:spPr>
          <a:xfrm>
            <a:off x="6883862" y="5065404"/>
            <a:ext cx="1834664" cy="1666576"/>
          </a:xfrm>
          <a:prstGeom prst="rect">
            <a:avLst/>
          </a:prstGeom>
          <a:ln>
            <a:solidFill>
              <a:srgbClr val="2E8652"/>
            </a:solidFill>
          </a:ln>
        </p:spPr>
      </p:pic>
      <p:sp>
        <p:nvSpPr>
          <p:cNvPr id="26" name="Down Arrow 25"/>
          <p:cNvSpPr/>
          <p:nvPr/>
        </p:nvSpPr>
        <p:spPr>
          <a:xfrm rot="16200000">
            <a:off x="2434950" y="1201773"/>
            <a:ext cx="442663" cy="975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Down Arrow 27"/>
          <p:cNvSpPr/>
          <p:nvPr/>
        </p:nvSpPr>
        <p:spPr>
          <a:xfrm>
            <a:off x="7753628" y="2566220"/>
            <a:ext cx="407144" cy="41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332386" y="5788342"/>
            <a:ext cx="486400" cy="366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6200000">
            <a:off x="5952319" y="1211668"/>
            <a:ext cx="442663" cy="975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191450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8698" y="317287"/>
            <a:ext cx="7653528" cy="606945"/>
          </a:xfrm>
        </p:spPr>
        <p:txBody>
          <a:bodyPr/>
          <a:lstStyle/>
          <a:p>
            <a:pPr algn="l"/>
            <a:r>
              <a:rPr lang="en-US" sz="4000" dirty="0" smtClean="0">
                <a:solidFill>
                  <a:srgbClr val="040C07"/>
                </a:solidFill>
              </a:rPr>
              <a:t>Results </a:t>
            </a:r>
            <a:endParaRPr lang="en-US" sz="4000" dirty="0">
              <a:solidFill>
                <a:srgbClr val="040C07"/>
              </a:solidFill>
            </a:endParaRPr>
          </a:p>
        </p:txBody>
      </p:sp>
      <p:sp>
        <p:nvSpPr>
          <p:cNvPr id="2" name="TextBox 1"/>
          <p:cNvSpPr txBox="1"/>
          <p:nvPr/>
        </p:nvSpPr>
        <p:spPr>
          <a:xfrm>
            <a:off x="1015278" y="1399049"/>
            <a:ext cx="7653528" cy="3046988"/>
          </a:xfrm>
          <a:prstGeom prst="rect">
            <a:avLst/>
          </a:prstGeom>
          <a:noFill/>
        </p:spPr>
        <p:txBody>
          <a:bodyPr wrap="square" rtlCol="0">
            <a:spAutoFit/>
          </a:bodyPr>
          <a:lstStyle/>
          <a:p>
            <a:pPr marL="571500" indent="-571500">
              <a:buFontTx/>
              <a:buChar char="-"/>
            </a:pPr>
            <a:r>
              <a:rPr lang="en-US" sz="3200" dirty="0" smtClean="0">
                <a:solidFill>
                  <a:srgbClr val="040C07"/>
                </a:solidFill>
              </a:rPr>
              <a:t>Potential DGF Habitat maps</a:t>
            </a:r>
          </a:p>
          <a:p>
            <a:pPr marL="571500" indent="-571500">
              <a:buFontTx/>
              <a:buChar char="-"/>
            </a:pPr>
            <a:r>
              <a:rPr lang="en-US" sz="3200" dirty="0" smtClean="0">
                <a:solidFill>
                  <a:srgbClr val="040C07"/>
                </a:solidFill>
              </a:rPr>
              <a:t>Updated </a:t>
            </a:r>
            <a:r>
              <a:rPr lang="en-US" sz="3200" dirty="0" err="1" smtClean="0">
                <a:solidFill>
                  <a:srgbClr val="040C07"/>
                </a:solidFill>
              </a:rPr>
              <a:t>Landcover</a:t>
            </a:r>
            <a:r>
              <a:rPr lang="en-US" sz="3200" dirty="0" smtClean="0">
                <a:solidFill>
                  <a:srgbClr val="040C07"/>
                </a:solidFill>
              </a:rPr>
              <a:t> maps</a:t>
            </a:r>
          </a:p>
          <a:p>
            <a:pPr marL="571500" indent="-571500">
              <a:buFontTx/>
              <a:buChar char="-"/>
            </a:pPr>
            <a:r>
              <a:rPr lang="en-US" sz="3200" dirty="0" smtClean="0">
                <a:solidFill>
                  <a:srgbClr val="040C07"/>
                </a:solidFill>
              </a:rPr>
              <a:t>Elevation Maps</a:t>
            </a:r>
          </a:p>
          <a:p>
            <a:pPr marL="571500" indent="-571500">
              <a:buFontTx/>
              <a:buChar char="-"/>
            </a:pPr>
            <a:r>
              <a:rPr lang="en-US" sz="3200" dirty="0" smtClean="0">
                <a:solidFill>
                  <a:srgbClr val="040C07"/>
                </a:solidFill>
              </a:rPr>
              <a:t>Maps of potential DGF habitat interactions with anthropogenic activity</a:t>
            </a:r>
            <a:endParaRPr lang="en-US" sz="3200" dirty="0">
              <a:solidFill>
                <a:srgbClr val="040C07"/>
              </a:solidFill>
            </a:endParaRPr>
          </a:p>
        </p:txBody>
      </p:sp>
    </p:spTree>
    <p:extLst>
      <p:ext uri="{BB962C8B-B14F-4D97-AF65-F5344CB8AC3E}">
        <p14:creationId xmlns:p14="http://schemas.microsoft.com/office/powerpoint/2010/main" val="687138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8698" y="317287"/>
            <a:ext cx="7653528" cy="606945"/>
          </a:xfrm>
        </p:spPr>
        <p:txBody>
          <a:bodyPr/>
          <a:lstStyle/>
          <a:p>
            <a:pPr algn="l"/>
            <a:r>
              <a:rPr lang="en-US" sz="4000" dirty="0" smtClean="0">
                <a:solidFill>
                  <a:srgbClr val="040C07"/>
                </a:solidFill>
              </a:rPr>
              <a:t>Accuracy Assessment and Field Surveys </a:t>
            </a:r>
            <a:endParaRPr lang="en-US" sz="4000" dirty="0">
              <a:solidFill>
                <a:srgbClr val="040C07"/>
              </a:solidFill>
            </a:endParaRPr>
          </a:p>
        </p:txBody>
      </p:sp>
    </p:spTree>
    <p:extLst>
      <p:ext uri="{BB962C8B-B14F-4D97-AF65-F5344CB8AC3E}">
        <p14:creationId xmlns:p14="http://schemas.microsoft.com/office/powerpoint/2010/main" val="3292681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1214" y="277958"/>
            <a:ext cx="7653528" cy="606945"/>
          </a:xfrm>
        </p:spPr>
        <p:txBody>
          <a:bodyPr/>
          <a:lstStyle/>
          <a:p>
            <a:pPr algn="l"/>
            <a:r>
              <a:rPr lang="en-US" sz="4000" dirty="0" smtClean="0">
                <a:solidFill>
                  <a:srgbClr val="040C07"/>
                </a:solidFill>
              </a:rPr>
              <a:t>Conclusion </a:t>
            </a:r>
            <a:endParaRPr lang="en-US" sz="4000" dirty="0">
              <a:solidFill>
                <a:srgbClr val="040C07"/>
              </a:solidFill>
            </a:endParaRPr>
          </a:p>
        </p:txBody>
      </p:sp>
      <p:sp>
        <p:nvSpPr>
          <p:cNvPr id="2" name="TextBox 1"/>
          <p:cNvSpPr txBox="1"/>
          <p:nvPr/>
        </p:nvSpPr>
        <p:spPr>
          <a:xfrm>
            <a:off x="241300" y="884903"/>
            <a:ext cx="7810500" cy="830997"/>
          </a:xfrm>
          <a:prstGeom prst="rect">
            <a:avLst/>
          </a:prstGeom>
          <a:noFill/>
        </p:spPr>
        <p:txBody>
          <a:bodyPr wrap="square" rtlCol="0">
            <a:spAutoFit/>
          </a:bodyPr>
          <a:lstStyle/>
          <a:p>
            <a:pPr lvl="2"/>
            <a:r>
              <a:rPr lang="en-US" sz="4800" dirty="0" smtClean="0">
                <a:solidFill>
                  <a:srgbClr val="040C07"/>
                </a:solidFill>
              </a:rPr>
              <a:t>To be determined</a:t>
            </a:r>
            <a:endParaRPr lang="en-US" sz="4800" dirty="0">
              <a:solidFill>
                <a:srgbClr val="040C07"/>
              </a:solidFill>
            </a:endParaRPr>
          </a:p>
        </p:txBody>
      </p:sp>
    </p:spTree>
    <p:extLst>
      <p:ext uri="{BB962C8B-B14F-4D97-AF65-F5344CB8AC3E}">
        <p14:creationId xmlns:p14="http://schemas.microsoft.com/office/powerpoint/2010/main" val="1247191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10711" y="238628"/>
            <a:ext cx="7653528" cy="606945"/>
          </a:xfrm>
        </p:spPr>
        <p:txBody>
          <a:bodyPr/>
          <a:lstStyle/>
          <a:p>
            <a:pPr algn="l"/>
            <a:r>
              <a:rPr lang="en-US" sz="4000" dirty="0" smtClean="0">
                <a:solidFill>
                  <a:srgbClr val="040C07"/>
                </a:solidFill>
              </a:rPr>
              <a:t>Limitations and Future Work </a:t>
            </a:r>
            <a:endParaRPr lang="en-US" sz="4000" dirty="0">
              <a:solidFill>
                <a:srgbClr val="040C07"/>
              </a:solidFill>
            </a:endParaRPr>
          </a:p>
        </p:txBody>
      </p:sp>
      <p:sp>
        <p:nvSpPr>
          <p:cNvPr id="2" name="TextBox 1"/>
          <p:cNvSpPr txBox="1"/>
          <p:nvPr/>
        </p:nvSpPr>
        <p:spPr>
          <a:xfrm>
            <a:off x="241161" y="1095270"/>
            <a:ext cx="8537749" cy="4216539"/>
          </a:xfrm>
          <a:prstGeom prst="rect">
            <a:avLst/>
          </a:prstGeom>
          <a:noFill/>
        </p:spPr>
        <p:txBody>
          <a:bodyPr wrap="square" rtlCol="0">
            <a:spAutoFit/>
          </a:bodyPr>
          <a:lstStyle/>
          <a:p>
            <a:pPr marL="285750" indent="-285750">
              <a:buFont typeface="Arial" panose="020B0604020202020204" pitchFamily="34" charset="0"/>
              <a:buChar char="•"/>
            </a:pPr>
            <a:r>
              <a:rPr lang="en-US" sz="4000" dirty="0" smtClean="0">
                <a:solidFill>
                  <a:srgbClr val="040C07"/>
                </a:solidFill>
              </a:rPr>
              <a:t>Limitations</a:t>
            </a:r>
          </a:p>
          <a:p>
            <a:pPr marL="742950" lvl="1" indent="-285750">
              <a:buFont typeface="Arial" panose="020B0604020202020204" pitchFamily="34" charset="0"/>
              <a:buChar char="•"/>
            </a:pPr>
            <a:r>
              <a:rPr lang="en-US" sz="2800" dirty="0" smtClean="0">
                <a:solidFill>
                  <a:srgbClr val="040C07"/>
                </a:solidFill>
              </a:rPr>
              <a:t>Data Resolution </a:t>
            </a:r>
          </a:p>
          <a:p>
            <a:pPr marL="1200150" lvl="2" indent="-285750">
              <a:buFont typeface="Arial" panose="020B0604020202020204" pitchFamily="34" charset="0"/>
              <a:buChar char="•"/>
            </a:pPr>
            <a:r>
              <a:rPr lang="en-US" dirty="0" smtClean="0">
                <a:solidFill>
                  <a:srgbClr val="040C07"/>
                </a:solidFill>
              </a:rPr>
              <a:t>Lack of High Resolution data</a:t>
            </a:r>
          </a:p>
          <a:p>
            <a:pPr marL="742950" lvl="1" indent="-285750">
              <a:buFont typeface="Arial" panose="020B0604020202020204" pitchFamily="34" charset="0"/>
              <a:buChar char="•"/>
            </a:pPr>
            <a:r>
              <a:rPr lang="en-US" sz="2800" dirty="0" smtClean="0">
                <a:solidFill>
                  <a:srgbClr val="040C07"/>
                </a:solidFill>
              </a:rPr>
              <a:t>Scarce Point Data</a:t>
            </a:r>
          </a:p>
          <a:p>
            <a:pPr marL="1200150" lvl="2" indent="-285750">
              <a:buFont typeface="Arial" panose="020B0604020202020204" pitchFamily="34" charset="0"/>
              <a:buChar char="•"/>
            </a:pPr>
            <a:r>
              <a:rPr lang="en-US" dirty="0" smtClean="0">
                <a:solidFill>
                  <a:srgbClr val="040C07"/>
                </a:solidFill>
              </a:rPr>
              <a:t>Lack of Accurate Point Data</a:t>
            </a:r>
          </a:p>
          <a:p>
            <a:pPr marL="285750" indent="-285750">
              <a:buFont typeface="Arial" panose="020B0604020202020204" pitchFamily="34" charset="0"/>
              <a:buChar char="•"/>
            </a:pPr>
            <a:r>
              <a:rPr lang="en-US" sz="4000" dirty="0" smtClean="0">
                <a:solidFill>
                  <a:srgbClr val="040C07"/>
                </a:solidFill>
              </a:rPr>
              <a:t>Future Work</a:t>
            </a:r>
          </a:p>
          <a:p>
            <a:pPr marL="742950" lvl="1" indent="-285750">
              <a:buFont typeface="Arial" panose="020B0604020202020204" pitchFamily="34" charset="0"/>
              <a:buChar char="•"/>
            </a:pPr>
            <a:r>
              <a:rPr lang="en-US" sz="2800" dirty="0" smtClean="0">
                <a:solidFill>
                  <a:srgbClr val="040C07"/>
                </a:solidFill>
              </a:rPr>
              <a:t>Expand the Study Area</a:t>
            </a:r>
          </a:p>
          <a:p>
            <a:pPr marL="742950" lvl="1" indent="-285750">
              <a:buFont typeface="Arial" panose="020B0604020202020204" pitchFamily="34" charset="0"/>
              <a:buChar char="•"/>
            </a:pPr>
            <a:r>
              <a:rPr lang="en-US" sz="2800" dirty="0" smtClean="0">
                <a:solidFill>
                  <a:srgbClr val="040C07"/>
                </a:solidFill>
              </a:rPr>
              <a:t>Create multiple Habitat Models</a:t>
            </a:r>
          </a:p>
          <a:p>
            <a:pPr marL="742950" lvl="1" indent="-285750">
              <a:buFont typeface="Arial" panose="020B0604020202020204" pitchFamily="34" charset="0"/>
              <a:buChar char="•"/>
            </a:pPr>
            <a:endParaRPr lang="en-US" sz="2800" dirty="0" smtClean="0">
              <a:solidFill>
                <a:srgbClr val="040C07"/>
              </a:solidFill>
            </a:endParaRPr>
          </a:p>
          <a:p>
            <a:pPr marL="742950" lvl="1"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446232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0150" y="1101213"/>
            <a:ext cx="3036882" cy="3492122"/>
          </a:xfrm>
          <a:ln w="57150">
            <a:solidFill>
              <a:srgbClr val="040C07"/>
            </a:solidFill>
          </a:ln>
        </p:spPr>
        <p:txBody>
          <a:bodyPr/>
          <a:lstStyle/>
          <a:p>
            <a:endParaRPr lang="en-US" dirty="0" smtClean="0"/>
          </a:p>
          <a:p>
            <a:pPr marL="342900" indent="-342900">
              <a:buFont typeface="Wingdings" panose="05000000000000000000" pitchFamily="2" charset="2"/>
              <a:buChar char="Ø"/>
            </a:pPr>
            <a:r>
              <a:rPr lang="en-US" b="1" dirty="0" smtClean="0">
                <a:solidFill>
                  <a:srgbClr val="DC7106"/>
                </a:solidFill>
              </a:rPr>
              <a:t>Hancock County </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Ø"/>
            </a:pPr>
            <a:r>
              <a:rPr lang="en-US" b="1" dirty="0" smtClean="0">
                <a:solidFill>
                  <a:srgbClr val="C00000"/>
                </a:solidFill>
              </a:rPr>
              <a:t>Harrison County</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Ø"/>
            </a:pPr>
            <a:r>
              <a:rPr lang="en-US" b="1" dirty="0" smtClean="0">
                <a:solidFill>
                  <a:srgbClr val="074DB5"/>
                </a:solidFill>
              </a:rPr>
              <a:t>Jackson County</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Ø"/>
            </a:pPr>
            <a:r>
              <a:rPr lang="en-US" b="1" dirty="0">
                <a:solidFill>
                  <a:schemeClr val="accent1">
                    <a:lumMod val="50000"/>
                  </a:schemeClr>
                </a:solidFill>
              </a:rPr>
              <a:t>St. Tammany </a:t>
            </a:r>
            <a:r>
              <a:rPr lang="en-US" b="1" dirty="0" smtClean="0">
                <a:solidFill>
                  <a:schemeClr val="accent1">
                    <a:lumMod val="50000"/>
                  </a:schemeClr>
                </a:solidFill>
              </a:rPr>
              <a:t>Parish</a:t>
            </a:r>
            <a:endParaRPr lang="en-US" b="1" dirty="0">
              <a:solidFill>
                <a:schemeClr val="accent1">
                  <a:lumMod val="50000"/>
                </a:schemeClr>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0" y="230096"/>
            <a:ext cx="3566160" cy="743415"/>
          </a:xfrm>
        </p:spPr>
        <p:txBody>
          <a:bodyPr>
            <a:normAutofit/>
          </a:bodyPr>
          <a:lstStyle/>
          <a:p>
            <a:r>
              <a:rPr lang="en-US" sz="3200" dirty="0" smtClean="0">
                <a:solidFill>
                  <a:srgbClr val="040C07"/>
                </a:solidFill>
              </a:rPr>
              <a:t>Study Area</a:t>
            </a:r>
            <a:endParaRPr lang="en-US" sz="3200" dirty="0">
              <a:solidFill>
                <a:srgbClr val="040C07"/>
              </a:solidFill>
            </a:endParaRPr>
          </a:p>
        </p:txBody>
      </p:sp>
      <p:sp>
        <p:nvSpPr>
          <p:cNvPr id="5" name="Text Placeholder 4"/>
          <p:cNvSpPr>
            <a:spLocks noGrp="1"/>
          </p:cNvSpPr>
          <p:nvPr>
            <p:ph type="body" sz="quarter" idx="13"/>
          </p:nvPr>
        </p:nvSpPr>
        <p:spPr/>
        <p:txBody>
          <a:bodyPr/>
          <a:lstStyle/>
          <a:p>
            <a:endParaRPr lang="en-US" dirty="0"/>
          </a:p>
        </p:txBody>
      </p:sp>
      <p:sp>
        <p:nvSpPr>
          <p:cNvPr id="4" name="Rectangle 3"/>
          <p:cNvSpPr/>
          <p:nvPr/>
        </p:nvSpPr>
        <p:spPr>
          <a:xfrm>
            <a:off x="206478" y="5279554"/>
            <a:ext cx="3266194" cy="523220"/>
          </a:xfrm>
          <a:prstGeom prst="rect">
            <a:avLst/>
          </a:prstGeom>
        </p:spPr>
        <p:txBody>
          <a:bodyPr wrap="square">
            <a:spAutoFit/>
          </a:bodyPr>
          <a:lstStyle/>
          <a:p>
            <a:r>
              <a:rPr lang="en-US" sz="2800" b="1" dirty="0" smtClean="0">
                <a:solidFill>
                  <a:srgbClr val="040C07"/>
                </a:solidFill>
              </a:rPr>
              <a:t>Study Period</a:t>
            </a:r>
          </a:p>
        </p:txBody>
      </p:sp>
      <p:sp>
        <p:nvSpPr>
          <p:cNvPr id="6" name="Rectangle 5"/>
          <p:cNvSpPr/>
          <p:nvPr/>
        </p:nvSpPr>
        <p:spPr>
          <a:xfrm>
            <a:off x="130148" y="5918616"/>
            <a:ext cx="3136045" cy="369332"/>
          </a:xfrm>
          <a:prstGeom prst="rect">
            <a:avLst/>
          </a:prstGeom>
        </p:spPr>
        <p:txBody>
          <a:bodyPr wrap="square">
            <a:spAutoFit/>
          </a:bodyPr>
          <a:lstStyle/>
          <a:p>
            <a:pPr marL="342900" indent="-342900">
              <a:buFont typeface="Wingdings" panose="05000000000000000000" pitchFamily="2" charset="2"/>
              <a:buChar char="Ø"/>
            </a:pPr>
            <a:r>
              <a:rPr lang="en-US" b="1" dirty="0" smtClean="0">
                <a:solidFill>
                  <a:srgbClr val="040C07"/>
                </a:solidFill>
              </a:rPr>
              <a:t>January 2005-Present</a:t>
            </a:r>
            <a:endParaRPr lang="en-US" b="1" dirty="0">
              <a:solidFill>
                <a:srgbClr val="040C07"/>
              </a:solidFill>
            </a:endParaRPr>
          </a:p>
        </p:txBody>
      </p:sp>
      <p:pic>
        <p:nvPicPr>
          <p:cNvPr id="8" name="Picture 7"/>
          <p:cNvPicPr>
            <a:picLocks noChangeAspect="1"/>
          </p:cNvPicPr>
          <p:nvPr/>
        </p:nvPicPr>
        <p:blipFill>
          <a:blip r:embed="rId3"/>
          <a:stretch>
            <a:fillRect/>
          </a:stretch>
        </p:blipFill>
        <p:spPr>
          <a:xfrm>
            <a:off x="3288139" y="2702136"/>
            <a:ext cx="5597044" cy="3613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8155957" y="5349068"/>
            <a:ext cx="390902" cy="800380"/>
          </a:xfrm>
          <a:prstGeom prst="rect">
            <a:avLst/>
          </a:prstGeom>
        </p:spPr>
      </p:pic>
      <p:pic>
        <p:nvPicPr>
          <p:cNvPr id="12" name="Picture 11"/>
          <p:cNvPicPr>
            <a:picLocks noChangeAspect="1"/>
          </p:cNvPicPr>
          <p:nvPr/>
        </p:nvPicPr>
        <p:blipFill rotWithShape="1">
          <a:blip r:embed="rId5"/>
          <a:srcRect l="12224" t="13951" r="36640" b="17375"/>
          <a:stretch/>
        </p:blipFill>
        <p:spPr>
          <a:xfrm>
            <a:off x="6671316" y="283163"/>
            <a:ext cx="2620552" cy="2418973"/>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6"/>
          <a:srcRect l="1842" t="5790" r="2496" b="22634"/>
          <a:stretch/>
        </p:blipFill>
        <p:spPr>
          <a:xfrm>
            <a:off x="3266195" y="387410"/>
            <a:ext cx="3546718" cy="1953465"/>
          </a:xfrm>
          <a:prstGeom prst="rect">
            <a:avLst/>
          </a:prstGeom>
          <a:ln>
            <a:noFill/>
          </a:ln>
          <a:effectLst>
            <a:outerShdw blurRad="190500" algn="tl" rotWithShape="0">
              <a:srgbClr val="000000">
                <a:alpha val="70000"/>
              </a:srgbClr>
            </a:outerShdw>
          </a:effectLst>
        </p:spPr>
      </p:pic>
      <p:cxnSp>
        <p:nvCxnSpPr>
          <p:cNvPr id="28" name="Straight Connector 27"/>
          <p:cNvCxnSpPr/>
          <p:nvPr/>
        </p:nvCxnSpPr>
        <p:spPr>
          <a:xfrm flipH="1">
            <a:off x="7723645" y="2057400"/>
            <a:ext cx="1161538" cy="25359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994484" y="1961147"/>
            <a:ext cx="4244948" cy="19972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354053" y="387409"/>
            <a:ext cx="2885379" cy="1188720"/>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63795" y="1886820"/>
            <a:ext cx="1748282" cy="384432"/>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52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051583" cy="1126454"/>
          </a:xfrm>
        </p:spPr>
        <p:txBody>
          <a:bodyPr>
            <a:normAutofit fontScale="92500" lnSpcReduction="10000"/>
          </a:bodyPr>
          <a:lstStyle/>
          <a:p>
            <a:r>
              <a:rPr lang="en-US" dirty="0">
                <a:solidFill>
                  <a:srgbClr val="040C07"/>
                </a:solidFill>
              </a:rPr>
              <a:t>Joseph Spruce, NASA </a:t>
            </a:r>
            <a:r>
              <a:rPr lang="en-US" dirty="0" err="1">
                <a:solidFill>
                  <a:srgbClr val="040C07"/>
                </a:solidFill>
              </a:rPr>
              <a:t>Stennis</a:t>
            </a:r>
            <a:r>
              <a:rPr lang="en-US" dirty="0">
                <a:solidFill>
                  <a:srgbClr val="040C07"/>
                </a:solidFill>
              </a:rPr>
              <a:t> Space Center</a:t>
            </a:r>
          </a:p>
          <a:p>
            <a:r>
              <a:rPr lang="en-US" dirty="0">
                <a:solidFill>
                  <a:srgbClr val="040C07"/>
                </a:solidFill>
              </a:rPr>
              <a:t>James “Doc” Smoot, NASA </a:t>
            </a:r>
            <a:r>
              <a:rPr lang="en-US" dirty="0" err="1">
                <a:solidFill>
                  <a:srgbClr val="040C07"/>
                </a:solidFill>
              </a:rPr>
              <a:t>Stennis</a:t>
            </a:r>
            <a:r>
              <a:rPr lang="en-US" dirty="0">
                <a:solidFill>
                  <a:srgbClr val="040C07"/>
                </a:solidFill>
              </a:rPr>
              <a:t> Space Center</a:t>
            </a:r>
          </a:p>
          <a:p>
            <a:r>
              <a:rPr lang="en-US" dirty="0" err="1">
                <a:solidFill>
                  <a:srgbClr val="040C07"/>
                </a:solidFill>
              </a:rPr>
              <a:t>Dr.Kenton</a:t>
            </a:r>
            <a:r>
              <a:rPr lang="en-US" dirty="0">
                <a:solidFill>
                  <a:srgbClr val="040C07"/>
                </a:solidFill>
              </a:rPr>
              <a:t> Ross, NASA Langley </a:t>
            </a:r>
            <a:r>
              <a:rPr lang="en-US" dirty="0" err="1">
                <a:solidFill>
                  <a:srgbClr val="040C07"/>
                </a:solidFill>
              </a:rPr>
              <a:t>Reserch</a:t>
            </a:r>
            <a:r>
              <a:rPr lang="en-US" dirty="0">
                <a:solidFill>
                  <a:srgbClr val="040C07"/>
                </a:solidFill>
              </a:rPr>
              <a:t> Center</a:t>
            </a:r>
          </a:p>
          <a:p>
            <a:endParaRPr lang="en-US" dirty="0"/>
          </a:p>
        </p:txBody>
      </p:sp>
      <p:sp>
        <p:nvSpPr>
          <p:cNvPr id="3" name="Text Placeholder 2"/>
          <p:cNvSpPr>
            <a:spLocks noGrp="1"/>
          </p:cNvSpPr>
          <p:nvPr>
            <p:ph type="body" sz="quarter" idx="11"/>
          </p:nvPr>
        </p:nvSpPr>
        <p:spPr>
          <a:xfrm>
            <a:off x="571207" y="3188663"/>
            <a:ext cx="8051583" cy="704088"/>
          </a:xfrm>
        </p:spPr>
        <p:txBody>
          <a:bodyPr>
            <a:normAutofit fontScale="92500" lnSpcReduction="10000"/>
          </a:bodyPr>
          <a:lstStyle/>
          <a:p>
            <a:r>
              <a:rPr lang="en-US" dirty="0">
                <a:solidFill>
                  <a:srgbClr val="040C07"/>
                </a:solidFill>
              </a:rPr>
              <a:t>Jim Lee, The Nature Conservancy </a:t>
            </a:r>
          </a:p>
          <a:p>
            <a:r>
              <a:rPr lang="en-US" dirty="0">
                <a:solidFill>
                  <a:srgbClr val="040C07"/>
                </a:solidFill>
              </a:rPr>
              <a:t>Linda </a:t>
            </a:r>
            <a:r>
              <a:rPr lang="en-US" dirty="0" err="1">
                <a:solidFill>
                  <a:srgbClr val="040C07"/>
                </a:solidFill>
              </a:rPr>
              <a:t>LaClaire</a:t>
            </a:r>
            <a:r>
              <a:rPr lang="en-US" dirty="0">
                <a:solidFill>
                  <a:srgbClr val="040C07"/>
                </a:solidFill>
              </a:rPr>
              <a:t>, US Fish and Wildlife Service</a:t>
            </a:r>
          </a:p>
          <a:p>
            <a:endParaRPr lang="en-US" dirty="0"/>
          </a:p>
        </p:txBody>
      </p:sp>
      <p:sp>
        <p:nvSpPr>
          <p:cNvPr id="4" name="Text Placeholder 3"/>
          <p:cNvSpPr>
            <a:spLocks noGrp="1"/>
          </p:cNvSpPr>
          <p:nvPr>
            <p:ph type="body" sz="quarter" idx="12"/>
          </p:nvPr>
        </p:nvSpPr>
        <p:spPr/>
        <p:txBody>
          <a:bodyPr>
            <a:normAutofit fontScale="92500" lnSpcReduction="10000"/>
          </a:bodyPr>
          <a:lstStyle/>
          <a:p>
            <a:r>
              <a:rPr lang="en-US" dirty="0" smtClean="0">
                <a:solidFill>
                  <a:srgbClr val="040C07"/>
                </a:solidFill>
              </a:rPr>
              <a:t>Ed </a:t>
            </a:r>
            <a:r>
              <a:rPr lang="en-US" dirty="0">
                <a:solidFill>
                  <a:srgbClr val="040C07"/>
                </a:solidFill>
              </a:rPr>
              <a:t>Moody, USDA Forest </a:t>
            </a:r>
            <a:r>
              <a:rPr lang="en-US" dirty="0" smtClean="0">
                <a:solidFill>
                  <a:srgbClr val="040C07"/>
                </a:solidFill>
              </a:rPr>
              <a:t>Service</a:t>
            </a:r>
          </a:p>
          <a:p>
            <a:r>
              <a:rPr lang="en-US" dirty="0" smtClean="0">
                <a:solidFill>
                  <a:srgbClr val="040C07"/>
                </a:solidFill>
              </a:rPr>
              <a:t>Danny </a:t>
            </a:r>
            <a:r>
              <a:rPr lang="en-US" dirty="0">
                <a:solidFill>
                  <a:srgbClr val="040C07"/>
                </a:solidFill>
              </a:rPr>
              <a:t>Hartley, US Army Corps of Engineers</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rgbClr val="040C07"/>
                </a:solidFill>
                <a:latin typeface="Century Gothic" panose="020B0502020202020204" pitchFamily="34" charset="0"/>
              </a:rPr>
              <a:t>A</a:t>
            </a:r>
            <a:r>
              <a:rPr lang="en-US" sz="2800" b="1" dirty="0" smtClean="0">
                <a:solidFill>
                  <a:srgbClr val="040C07"/>
                </a:solidFill>
                <a:latin typeface="Century Gothic" panose="020B0502020202020204" pitchFamily="34" charset="0"/>
              </a:rPr>
              <a:t>dvisors</a:t>
            </a:r>
            <a:endParaRPr lang="en-US" sz="2800" dirty="0" smtClean="0">
              <a:solidFill>
                <a:srgbClr val="040C07"/>
              </a:solidFill>
              <a:latin typeface="Century Gothic" panose="020B0502020202020204" pitchFamily="34" charset="0"/>
            </a:endParaRPr>
          </a:p>
        </p:txBody>
      </p:sp>
      <p:sp>
        <p:nvSpPr>
          <p:cNvPr id="6" name="TextBox 5"/>
          <p:cNvSpPr txBox="1"/>
          <p:nvPr/>
        </p:nvSpPr>
        <p:spPr>
          <a:xfrm>
            <a:off x="594359" y="2724564"/>
            <a:ext cx="2577819" cy="523220"/>
          </a:xfrm>
          <a:prstGeom prst="rect">
            <a:avLst/>
          </a:prstGeom>
          <a:noFill/>
        </p:spPr>
        <p:txBody>
          <a:bodyPr wrap="square" rtlCol="0">
            <a:spAutoFit/>
          </a:bodyPr>
          <a:lstStyle/>
          <a:p>
            <a:pPr algn="l"/>
            <a:r>
              <a:rPr lang="en-US" sz="2800" b="1" dirty="0" smtClean="0">
                <a:solidFill>
                  <a:srgbClr val="040C07"/>
                </a:solidFill>
                <a:latin typeface="Century Gothic" panose="020B0502020202020204" pitchFamily="34" charset="0"/>
              </a:rPr>
              <a:t>Partners</a:t>
            </a:r>
            <a:endParaRPr lang="en-US" sz="2800" dirty="0" smtClean="0">
              <a:solidFill>
                <a:srgbClr val="040C07"/>
              </a:solidFill>
              <a:latin typeface="Century Gothic" panose="020B0502020202020204" pitchFamily="34" charset="0"/>
            </a:endParaRPr>
          </a:p>
        </p:txBody>
      </p:sp>
      <p:sp>
        <p:nvSpPr>
          <p:cNvPr id="7" name="TextBox 6"/>
          <p:cNvSpPr txBox="1"/>
          <p:nvPr/>
        </p:nvSpPr>
        <p:spPr>
          <a:xfrm>
            <a:off x="594359" y="4105347"/>
            <a:ext cx="2577819" cy="523220"/>
          </a:xfrm>
          <a:prstGeom prst="rect">
            <a:avLst/>
          </a:prstGeom>
          <a:noFill/>
        </p:spPr>
        <p:txBody>
          <a:bodyPr wrap="square" rtlCol="0">
            <a:spAutoFit/>
          </a:bodyPr>
          <a:lstStyle/>
          <a:p>
            <a:pPr algn="l"/>
            <a:r>
              <a:rPr lang="en-US" sz="2800" b="1" dirty="0" smtClean="0">
                <a:solidFill>
                  <a:srgbClr val="040C07"/>
                </a:solidFill>
                <a:latin typeface="Century Gothic" panose="020B0502020202020204" pitchFamily="34" charset="0"/>
              </a:rPr>
              <a:t>Others</a:t>
            </a:r>
            <a:endParaRPr lang="en-US" sz="2800" dirty="0" smtClean="0">
              <a:solidFill>
                <a:srgbClr val="040C07"/>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783" y="215199"/>
            <a:ext cx="7653528" cy="606945"/>
          </a:xfrm>
        </p:spPr>
        <p:txBody>
          <a:bodyPr/>
          <a:lstStyle/>
          <a:p>
            <a:pPr algn="l"/>
            <a:r>
              <a:rPr lang="en-US" sz="4000" dirty="0" smtClean="0">
                <a:solidFill>
                  <a:srgbClr val="040C07"/>
                </a:solidFill>
              </a:rPr>
              <a:t>References</a:t>
            </a:r>
            <a:endParaRPr lang="en-US" sz="4000" dirty="0">
              <a:solidFill>
                <a:srgbClr val="040C07"/>
              </a:solidFill>
            </a:endParaRPr>
          </a:p>
        </p:txBody>
      </p:sp>
      <p:sp>
        <p:nvSpPr>
          <p:cNvPr id="2" name="TextBox 1"/>
          <p:cNvSpPr txBox="1"/>
          <p:nvPr/>
        </p:nvSpPr>
        <p:spPr>
          <a:xfrm>
            <a:off x="301557" y="822144"/>
            <a:ext cx="8560341" cy="5909310"/>
          </a:xfrm>
          <a:prstGeom prst="rect">
            <a:avLst/>
          </a:prstGeom>
          <a:noFill/>
        </p:spPr>
        <p:txBody>
          <a:bodyPr wrap="square" rtlCol="0">
            <a:spAutoFit/>
          </a:bodyPr>
          <a:lstStyle/>
          <a:p>
            <a:r>
              <a:rPr lang="en-US" sz="1200" dirty="0"/>
              <a:t>U.S. Fish and Wildlife Service. 2014. Technical/Agency Draft Recovery Plan for the Dusky Gopher Frog (</a:t>
            </a:r>
            <a:r>
              <a:rPr lang="en-US" sz="1200" i="1" dirty="0" err="1"/>
              <a:t>Rana</a:t>
            </a:r>
            <a:r>
              <a:rPr lang="en-US" sz="1200" i="1" dirty="0"/>
              <a:t> </a:t>
            </a:r>
            <a:r>
              <a:rPr lang="en-US" sz="1200" i="1" dirty="0" err="1"/>
              <a:t>sevosa</a:t>
            </a:r>
            <a:r>
              <a:rPr lang="en-US" sz="1200" dirty="0"/>
              <a:t>). Atlanta, Georgia. 90 pp. Available online at </a:t>
            </a:r>
            <a:r>
              <a:rPr lang="en-US" sz="1200" u="sng" dirty="0">
                <a:hlinkClick r:id="rId2"/>
              </a:rPr>
              <a:t>http://www.fws.gov/endangered/species/recovery-plans.html</a:t>
            </a:r>
            <a:r>
              <a:rPr lang="en-US" sz="1200" dirty="0"/>
              <a:t> </a:t>
            </a:r>
          </a:p>
          <a:p>
            <a:r>
              <a:rPr lang="en-US" sz="1200" dirty="0"/>
              <a:t> </a:t>
            </a:r>
          </a:p>
          <a:p>
            <a:r>
              <a:rPr lang="en-US" sz="1200" dirty="0"/>
              <a:t>National Gap Analysis Program Land Cover Data. US Geological Survey. U.S General Land Cover Map. Available online at </a:t>
            </a:r>
            <a:r>
              <a:rPr lang="en-US" sz="1200" u="sng" dirty="0">
                <a:hlinkClick r:id="rId3"/>
              </a:rPr>
              <a:t>http://gapanalysis.usgs.gov/gaplandcover/viewer/</a:t>
            </a:r>
            <a:r>
              <a:rPr lang="en-US" sz="1200" dirty="0"/>
              <a:t>. </a:t>
            </a:r>
          </a:p>
          <a:p>
            <a:r>
              <a:rPr lang="en-US" sz="1200" dirty="0"/>
              <a:t> </a:t>
            </a:r>
          </a:p>
          <a:p>
            <a:r>
              <a:rPr lang="en-US" sz="1200" dirty="0"/>
              <a:t>National Land Cover Database. US Geological Survey.  Conterminous United States Land Cover. Available online at </a:t>
            </a:r>
            <a:r>
              <a:rPr lang="en-US" sz="1200" u="sng" dirty="0">
                <a:hlinkClick r:id="rId4"/>
              </a:rPr>
              <a:t>http://www.mrlc.gov/nlcd2011.php</a:t>
            </a:r>
            <a:r>
              <a:rPr lang="en-US" sz="1200" dirty="0"/>
              <a:t>. </a:t>
            </a:r>
          </a:p>
          <a:p>
            <a:r>
              <a:rPr lang="en-US" sz="1200" dirty="0"/>
              <a:t> </a:t>
            </a:r>
          </a:p>
          <a:p>
            <a:r>
              <a:rPr lang="en-US" sz="1200" dirty="0"/>
              <a:t>LANDFIRE. US Geological Survey. Conterminous United States Land Cover. Available online at </a:t>
            </a:r>
            <a:r>
              <a:rPr lang="en-US" sz="1200" u="sng" dirty="0">
                <a:hlinkClick r:id="rId5"/>
              </a:rPr>
              <a:t>http://www.landfire.gov/</a:t>
            </a:r>
            <a:r>
              <a:rPr lang="en-US" sz="1200" dirty="0"/>
              <a:t> </a:t>
            </a:r>
          </a:p>
          <a:p>
            <a:r>
              <a:rPr lang="en-US" sz="1200" dirty="0"/>
              <a:t> </a:t>
            </a:r>
          </a:p>
          <a:p>
            <a:r>
              <a:rPr lang="en-US" sz="1200" dirty="0"/>
              <a:t>The National Elevation Dataset, US Geological Survey. U.S General Elevation Map. Available online at </a:t>
            </a:r>
            <a:r>
              <a:rPr lang="en-US" sz="1200" u="sng" dirty="0">
                <a:hlinkClick r:id="rId6"/>
              </a:rPr>
              <a:t>http://ned.usgs.gov/</a:t>
            </a:r>
            <a:r>
              <a:rPr lang="en-US" sz="1200" dirty="0"/>
              <a:t>. </a:t>
            </a:r>
          </a:p>
          <a:p>
            <a:r>
              <a:rPr lang="en-US" sz="1200" dirty="0"/>
              <a:t> </a:t>
            </a:r>
          </a:p>
          <a:p>
            <a:r>
              <a:rPr lang="en-US" sz="1200" dirty="0" err="1"/>
              <a:t>WebGIS</a:t>
            </a:r>
            <a:r>
              <a:rPr lang="en-US" sz="1200" dirty="0"/>
              <a:t>. Geographic Information Systems Resource. Elevation Map Available online at </a:t>
            </a:r>
            <a:r>
              <a:rPr lang="en-US" sz="1200" u="sng" dirty="0">
                <a:hlinkClick r:id="rId7"/>
              </a:rPr>
              <a:t>http://www.webgis.com/</a:t>
            </a:r>
            <a:r>
              <a:rPr lang="en-US" sz="1200" dirty="0"/>
              <a:t>. </a:t>
            </a:r>
          </a:p>
          <a:p>
            <a:r>
              <a:rPr lang="en-US" sz="1200" dirty="0"/>
              <a:t> </a:t>
            </a:r>
          </a:p>
          <a:p>
            <a:r>
              <a:rPr lang="en-US" sz="1200" dirty="0"/>
              <a:t>Soil Survey Staff, Natural Resources Conservation Service, United States Department of Agriculture. U.S. General Soil Map (STATSGO2). Available online at </a:t>
            </a:r>
            <a:r>
              <a:rPr lang="en-US" sz="1200" u="sng" dirty="0">
                <a:hlinkClick r:id="rId8"/>
              </a:rPr>
              <a:t>http://sdmdataaccess.nrcs.usda.gov/</a:t>
            </a:r>
            <a:r>
              <a:rPr lang="en-US" sz="1200" dirty="0"/>
              <a:t>. </a:t>
            </a:r>
          </a:p>
          <a:p>
            <a:r>
              <a:rPr lang="en-US" sz="1200" dirty="0"/>
              <a:t> </a:t>
            </a:r>
          </a:p>
          <a:p>
            <a:r>
              <a:rPr lang="en-US" sz="1200" dirty="0"/>
              <a:t>Soil Information for Environmental Modeling and Ecosystem Management. US Conterminous Soil Map. Available online at </a:t>
            </a:r>
            <a:r>
              <a:rPr lang="en-US" sz="1200" u="sng" dirty="0">
                <a:hlinkClick r:id="rId9"/>
              </a:rPr>
              <a:t>http://www.soilinfo.psu.edu/index.cgi?soil_data&amp;conus&amp;data_cov&amp;texture</a:t>
            </a:r>
            <a:r>
              <a:rPr lang="en-US" sz="1200" dirty="0"/>
              <a:t> </a:t>
            </a:r>
          </a:p>
          <a:p>
            <a:r>
              <a:rPr lang="en-US" sz="1200" dirty="0"/>
              <a:t> </a:t>
            </a:r>
          </a:p>
          <a:p>
            <a:r>
              <a:rPr lang="en-US" sz="1200" dirty="0"/>
              <a:t>Coastal Change Analysis Program Regional Land Cover and Change. NOAA Digital Coast Office for Coastal Management. Available at</a:t>
            </a:r>
          </a:p>
          <a:p>
            <a:r>
              <a:rPr lang="en-US" sz="1200" u="sng" dirty="0">
                <a:hlinkClick r:id="rId10"/>
              </a:rPr>
              <a:t>http://coast.noaa.gov/dataregistry/search/collection/info/ccapregional</a:t>
            </a:r>
            <a:r>
              <a:rPr lang="en-US" sz="1200" dirty="0"/>
              <a:t> </a:t>
            </a:r>
          </a:p>
          <a:p>
            <a:r>
              <a:rPr lang="en-US" sz="1200" dirty="0"/>
              <a:t> </a:t>
            </a:r>
          </a:p>
          <a:p>
            <a:r>
              <a:rPr lang="en-US" sz="1200" dirty="0"/>
              <a:t>PRISM Climate Group, Oregon State University. US Conterminous Precipitation Data. Available online at </a:t>
            </a:r>
            <a:r>
              <a:rPr lang="en-US" sz="1200" u="sng" dirty="0">
                <a:hlinkClick r:id="rId11"/>
              </a:rPr>
              <a:t>http://www.prism.oregonstate.edu/</a:t>
            </a:r>
            <a:r>
              <a:rPr lang="en-US" sz="1200" dirty="0"/>
              <a:t> </a:t>
            </a:r>
          </a:p>
          <a:p>
            <a:endParaRPr lang="en-US" dirty="0"/>
          </a:p>
        </p:txBody>
      </p:sp>
    </p:spTree>
    <p:extLst>
      <p:ext uri="{BB962C8B-B14F-4D97-AF65-F5344CB8AC3E}">
        <p14:creationId xmlns:p14="http://schemas.microsoft.com/office/powerpoint/2010/main" val="4225954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9202" y="297622"/>
            <a:ext cx="7653528" cy="606945"/>
          </a:xfrm>
        </p:spPr>
        <p:txBody>
          <a:bodyPr/>
          <a:lstStyle/>
          <a:p>
            <a:pPr algn="l"/>
            <a:r>
              <a:rPr lang="en-US" sz="4000" dirty="0" smtClean="0">
                <a:solidFill>
                  <a:srgbClr val="040C07"/>
                </a:solidFill>
              </a:rPr>
              <a:t>Questions?</a:t>
            </a:r>
            <a:endParaRPr lang="en-US" sz="4000" dirty="0">
              <a:solidFill>
                <a:srgbClr val="040C07"/>
              </a:solidFill>
            </a:endParaRPr>
          </a:p>
        </p:txBody>
      </p:sp>
      <p:pic>
        <p:nvPicPr>
          <p:cNvPr id="2" name="Picture 1"/>
          <p:cNvPicPr>
            <a:picLocks noChangeAspect="1"/>
          </p:cNvPicPr>
          <p:nvPr/>
        </p:nvPicPr>
        <p:blipFill>
          <a:blip r:embed="rId2"/>
          <a:stretch>
            <a:fillRect/>
          </a:stretch>
        </p:blipFill>
        <p:spPr>
          <a:xfrm>
            <a:off x="1854292" y="484001"/>
            <a:ext cx="5435416" cy="5889998"/>
          </a:xfrm>
          <a:prstGeom prst="rect">
            <a:avLst/>
          </a:prstGeom>
        </p:spPr>
      </p:pic>
    </p:spTree>
    <p:extLst>
      <p:ext uri="{BB962C8B-B14F-4D97-AF65-F5344CB8AC3E}">
        <p14:creationId xmlns:p14="http://schemas.microsoft.com/office/powerpoint/2010/main" val="1445103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9247" y="855265"/>
            <a:ext cx="4915539" cy="5928993"/>
          </a:xfrm>
        </p:spPr>
        <p:txBody>
          <a:bodyPr>
            <a:normAutofit fontScale="92500" lnSpcReduction="20000"/>
          </a:bodyPr>
          <a:lstStyle/>
          <a:p>
            <a:pPr marL="342900" indent="-342900">
              <a:buFont typeface="Wingdings" panose="05000000000000000000" pitchFamily="2" charset="2"/>
              <a:buChar char="Ø"/>
            </a:pPr>
            <a:endParaRPr lang="en-US" dirty="0" smtClean="0">
              <a:solidFill>
                <a:srgbClr val="040C07"/>
              </a:solidFill>
            </a:endParaRPr>
          </a:p>
          <a:p>
            <a:pPr marL="342900" indent="-342900">
              <a:buFont typeface="Wingdings" panose="05000000000000000000" pitchFamily="2" charset="2"/>
              <a:buChar char="Ø"/>
            </a:pPr>
            <a:r>
              <a:rPr lang="en-US" dirty="0" smtClean="0">
                <a:solidFill>
                  <a:srgbClr val="040C07"/>
                </a:solidFill>
              </a:rPr>
              <a:t>The most endangered species of frog in North America</a:t>
            </a:r>
            <a:endParaRPr lang="en-US" dirty="0">
              <a:solidFill>
                <a:srgbClr val="040C07"/>
              </a:solidFill>
            </a:endParaRPr>
          </a:p>
          <a:p>
            <a:pPr marL="342900" indent="-342900">
              <a:buFont typeface="Wingdings" panose="05000000000000000000" pitchFamily="2" charset="2"/>
              <a:buChar char="Ø"/>
            </a:pPr>
            <a:r>
              <a:rPr lang="en-US" dirty="0" smtClean="0">
                <a:solidFill>
                  <a:srgbClr val="040C07"/>
                </a:solidFill>
              </a:rPr>
              <a:t>In the top 100 endangered species in the world</a:t>
            </a:r>
          </a:p>
          <a:p>
            <a:pPr marL="342900" indent="-342900">
              <a:buFont typeface="Wingdings" panose="05000000000000000000" pitchFamily="2" charset="2"/>
              <a:buChar char="Ø"/>
            </a:pPr>
            <a:r>
              <a:rPr lang="en-US" dirty="0" smtClean="0">
                <a:solidFill>
                  <a:srgbClr val="040C07"/>
                </a:solidFill>
              </a:rPr>
              <a:t>U.S. Fish and Wildlife Service listed Mississippi Gopher Frog under the Endangered Species Act on December 4, 2001</a:t>
            </a:r>
          </a:p>
          <a:p>
            <a:pPr marL="342900" indent="-342900">
              <a:buFont typeface="Wingdings" panose="05000000000000000000" pitchFamily="2" charset="2"/>
              <a:buChar char="Ø"/>
            </a:pPr>
            <a:r>
              <a:rPr lang="en-US" dirty="0" smtClean="0">
                <a:solidFill>
                  <a:srgbClr val="040C07"/>
                </a:solidFill>
              </a:rPr>
              <a:t>Recovery priority number of 6, with low potential recovery and considered a subspecies in 2001</a:t>
            </a:r>
          </a:p>
          <a:p>
            <a:pPr marL="342900" indent="-342900">
              <a:buFont typeface="Wingdings" panose="05000000000000000000" pitchFamily="2" charset="2"/>
              <a:buChar char="Ø"/>
            </a:pPr>
            <a:r>
              <a:rPr lang="en-US" dirty="0" smtClean="0">
                <a:solidFill>
                  <a:srgbClr val="040C07"/>
                </a:solidFill>
              </a:rPr>
              <a:t>June 12, 2012, USFWS changed taxonomic status to “species” and changed the name </a:t>
            </a:r>
            <a:r>
              <a:rPr lang="en-US" dirty="0">
                <a:solidFill>
                  <a:srgbClr val="040C07"/>
                </a:solidFill>
              </a:rPr>
              <a:t>to the dusky gopher frog (</a:t>
            </a:r>
            <a:r>
              <a:rPr lang="en-US" dirty="0" err="1">
                <a:solidFill>
                  <a:srgbClr val="040C07"/>
                </a:solidFill>
              </a:rPr>
              <a:t>Rana</a:t>
            </a:r>
            <a:r>
              <a:rPr lang="en-US" dirty="0">
                <a:solidFill>
                  <a:srgbClr val="040C07"/>
                </a:solidFill>
              </a:rPr>
              <a:t> </a:t>
            </a:r>
            <a:r>
              <a:rPr lang="en-US" dirty="0" err="1">
                <a:solidFill>
                  <a:srgbClr val="040C07"/>
                </a:solidFill>
              </a:rPr>
              <a:t>sevosa</a:t>
            </a:r>
            <a:r>
              <a:rPr lang="en-US" dirty="0">
                <a:solidFill>
                  <a:srgbClr val="040C07"/>
                </a:solidFill>
              </a:rPr>
              <a:t>) based on taxonomic </a:t>
            </a:r>
            <a:r>
              <a:rPr lang="en-US" dirty="0" smtClean="0">
                <a:solidFill>
                  <a:srgbClr val="040C07"/>
                </a:solidFill>
              </a:rPr>
              <a:t>changes</a:t>
            </a:r>
          </a:p>
          <a:p>
            <a:pPr marL="342900" indent="-342900">
              <a:buFont typeface="Wingdings" panose="05000000000000000000" pitchFamily="2" charset="2"/>
              <a:buChar char="Ø"/>
            </a:pPr>
            <a:r>
              <a:rPr lang="en-US" dirty="0">
                <a:solidFill>
                  <a:srgbClr val="040C07"/>
                </a:solidFill>
              </a:rPr>
              <a:t>The recovery priority number has been changed to 5 reflecting this taxonomic change; however the high degree of threat and low potential of recovery are </a:t>
            </a:r>
            <a:r>
              <a:rPr lang="en-US" dirty="0" smtClean="0">
                <a:solidFill>
                  <a:srgbClr val="040C07"/>
                </a:solidFill>
              </a:rPr>
              <a:t>unchanged</a:t>
            </a:r>
            <a:endParaRPr lang="en-US" dirty="0">
              <a:solidFill>
                <a:srgbClr val="040C07"/>
              </a:solidFill>
            </a:endParaRPr>
          </a:p>
          <a:p>
            <a:pPr marL="342900" indent="-342900">
              <a:buFont typeface="Wingdings" panose="05000000000000000000" pitchFamily="2" charset="2"/>
              <a:buChar char="Ø"/>
            </a:pPr>
            <a:endParaRPr lang="en-US" dirty="0" smtClean="0">
              <a:solidFill>
                <a:srgbClr val="040C07"/>
              </a:solidFill>
            </a:endParaRPr>
          </a:p>
        </p:txBody>
      </p:sp>
      <p:sp>
        <p:nvSpPr>
          <p:cNvPr id="3" name="Text Placeholder 2"/>
          <p:cNvSpPr>
            <a:spLocks noGrp="1"/>
          </p:cNvSpPr>
          <p:nvPr>
            <p:ph type="body" sz="quarter" idx="10"/>
          </p:nvPr>
        </p:nvSpPr>
        <p:spPr>
          <a:xfrm>
            <a:off x="0" y="71634"/>
            <a:ext cx="3566160" cy="783631"/>
          </a:xfrm>
        </p:spPr>
        <p:txBody>
          <a:bodyPr/>
          <a:lstStyle/>
          <a:p>
            <a:r>
              <a:rPr lang="en-US" dirty="0" smtClean="0">
                <a:solidFill>
                  <a:srgbClr val="040C07"/>
                </a:solidFill>
              </a:rPr>
              <a:t>Background</a:t>
            </a:r>
            <a:endParaRPr lang="en-US" dirty="0">
              <a:solidFill>
                <a:srgbClr val="040C07"/>
              </a:solidFill>
            </a:endParaRPr>
          </a:p>
        </p:txBody>
      </p:sp>
      <p:pic>
        <p:nvPicPr>
          <p:cNvPr id="6" name="Picture Placeholder 5"/>
          <p:cNvPicPr>
            <a:picLocks noGrp="1" noChangeAspect="1"/>
          </p:cNvPicPr>
          <p:nvPr>
            <p:ph type="pic" sz="quarter" idx="12"/>
          </p:nvPr>
        </p:nvPicPr>
        <p:blipFill rotWithShape="1">
          <a:blip r:embed="rId3"/>
          <a:srcRect l="27795" t="4167" r="27795" b="10673"/>
          <a:stretch/>
        </p:blipFill>
        <p:spPr>
          <a:xfrm>
            <a:off x="5303934" y="228950"/>
            <a:ext cx="3520516" cy="3309319"/>
          </a:xfrm>
          <a:prstGeom prst="rect">
            <a:avLst/>
          </a:prstGeom>
          <a:ln>
            <a:noFill/>
          </a:ln>
          <a:effectLst>
            <a:outerShdw blurRad="190500" algn="tl" rotWithShape="0">
              <a:srgbClr val="000000">
                <a:alpha val="70000"/>
              </a:srgbClr>
            </a:outerShdw>
          </a:effectLst>
        </p:spPr>
      </p:pic>
      <p:sp>
        <p:nvSpPr>
          <p:cNvPr id="5" name="Text Placeholder 4"/>
          <p:cNvSpPr>
            <a:spLocks noGrp="1"/>
          </p:cNvSpPr>
          <p:nvPr>
            <p:ph type="body" sz="quarter" idx="13"/>
          </p:nvPr>
        </p:nvSpPr>
        <p:spPr>
          <a:xfrm>
            <a:off x="5673010" y="2932996"/>
            <a:ext cx="2782364" cy="274320"/>
          </a:xfrm>
        </p:spPr>
        <p:txBody>
          <a:bodyPr>
            <a:noAutofit/>
          </a:bodyPr>
          <a:lstStyle/>
          <a:p>
            <a:r>
              <a:rPr lang="en-US" sz="1500" b="1" dirty="0" smtClean="0">
                <a:solidFill>
                  <a:schemeClr val="bg1"/>
                </a:solidFill>
              </a:rPr>
              <a:t>Source: Dr. John G. Himes</a:t>
            </a:r>
            <a:endParaRPr lang="en-US" sz="1500" b="1" dirty="0">
              <a:solidFill>
                <a:schemeClr val="bg1"/>
              </a:solidFill>
            </a:endParaRPr>
          </a:p>
        </p:txBody>
      </p:sp>
      <p:sp>
        <p:nvSpPr>
          <p:cNvPr id="7" name="Text Placeholder 4"/>
          <p:cNvSpPr txBox="1">
            <a:spLocks/>
          </p:cNvSpPr>
          <p:nvPr/>
        </p:nvSpPr>
        <p:spPr>
          <a:xfrm>
            <a:off x="5889900" y="326289"/>
            <a:ext cx="2279764" cy="2743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smtClean="0">
                <a:solidFill>
                  <a:schemeClr val="bg1"/>
                </a:solidFill>
              </a:rPr>
              <a:t>Dusky Gopher Frog</a:t>
            </a:r>
            <a:endParaRPr lang="en-US" sz="1500" b="1" dirty="0">
              <a:solidFill>
                <a:schemeClr val="bg1"/>
              </a:solidFill>
            </a:endParaRPr>
          </a:p>
        </p:txBody>
      </p:sp>
      <p:pic>
        <p:nvPicPr>
          <p:cNvPr id="8" name="Picture 7"/>
          <p:cNvPicPr>
            <a:picLocks noChangeAspect="1"/>
          </p:cNvPicPr>
          <p:nvPr/>
        </p:nvPicPr>
        <p:blipFill>
          <a:blip r:embed="rId4"/>
          <a:stretch>
            <a:fillRect/>
          </a:stretch>
        </p:blipFill>
        <p:spPr>
          <a:xfrm>
            <a:off x="5303934" y="3635608"/>
            <a:ext cx="3574273" cy="2933931"/>
          </a:xfrm>
          <a:prstGeom prst="rect">
            <a:avLst/>
          </a:prstGeom>
        </p:spPr>
      </p:pic>
    </p:spTree>
    <p:extLst>
      <p:ext uri="{BB962C8B-B14F-4D97-AF65-F5344CB8AC3E}">
        <p14:creationId xmlns:p14="http://schemas.microsoft.com/office/powerpoint/2010/main" val="1056955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1"/>
            <a:ext cx="3593592" cy="3582271"/>
          </a:xfrm>
        </p:spPr>
        <p:txBody>
          <a:bodyPr>
            <a:normAutofit/>
          </a:bodyPr>
          <a:lstStyle/>
          <a:p>
            <a:pPr algn="ctr"/>
            <a:r>
              <a:rPr lang="en-US" sz="2800" dirty="0" smtClean="0">
                <a:solidFill>
                  <a:srgbClr val="040C07"/>
                </a:solidFill>
              </a:rPr>
              <a:t>Historic records indicate, the Dusky Gopher Frog existed from </a:t>
            </a:r>
            <a:r>
              <a:rPr lang="en-US" sz="2800" dirty="0">
                <a:solidFill>
                  <a:srgbClr val="040C07"/>
                </a:solidFill>
              </a:rPr>
              <a:t>East of the Mississippi River to the West of Mobile Bay. </a:t>
            </a:r>
          </a:p>
        </p:txBody>
      </p:sp>
      <p:sp>
        <p:nvSpPr>
          <p:cNvPr id="3" name="Text Placeholder 2"/>
          <p:cNvSpPr>
            <a:spLocks noGrp="1"/>
          </p:cNvSpPr>
          <p:nvPr>
            <p:ph type="body" sz="quarter" idx="10"/>
          </p:nvPr>
        </p:nvSpPr>
        <p:spPr>
          <a:xfrm>
            <a:off x="106188" y="256622"/>
            <a:ext cx="3566160" cy="1325880"/>
          </a:xfrm>
        </p:spPr>
        <p:txBody>
          <a:bodyPr/>
          <a:lstStyle/>
          <a:p>
            <a:r>
              <a:rPr lang="en-US" dirty="0">
                <a:solidFill>
                  <a:srgbClr val="040C07"/>
                </a:solidFill>
              </a:rPr>
              <a:t>Background</a:t>
            </a:r>
          </a:p>
          <a:p>
            <a:endParaRPr lang="en-US" dirty="0"/>
          </a:p>
        </p:txBody>
      </p:sp>
      <p:pic>
        <p:nvPicPr>
          <p:cNvPr id="6" name="Picture 5"/>
          <p:cNvPicPr>
            <a:picLocks noChangeAspect="1"/>
          </p:cNvPicPr>
          <p:nvPr/>
        </p:nvPicPr>
        <p:blipFill rotWithShape="1">
          <a:blip r:embed="rId3"/>
          <a:srcRect l="35934" t="17193" r="41583" b="39449"/>
          <a:stretch/>
        </p:blipFill>
        <p:spPr>
          <a:xfrm>
            <a:off x="4471265" y="423771"/>
            <a:ext cx="4390768" cy="3106338"/>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stretch>
            <a:fillRect/>
          </a:stretch>
        </p:blipFill>
        <p:spPr>
          <a:xfrm>
            <a:off x="4208206" y="4094435"/>
            <a:ext cx="4653827" cy="2166436"/>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13"/>
          </p:nvPr>
        </p:nvSpPr>
        <p:spPr>
          <a:xfrm>
            <a:off x="6108351" y="2925485"/>
            <a:ext cx="1885275" cy="358770"/>
          </a:xfrm>
        </p:spPr>
        <p:txBody>
          <a:bodyPr>
            <a:noAutofit/>
          </a:bodyPr>
          <a:lstStyle/>
          <a:p>
            <a:r>
              <a:rPr lang="en-US" sz="1500" b="1" dirty="0" smtClean="0">
                <a:solidFill>
                  <a:srgbClr val="040C07"/>
                </a:solidFill>
              </a:rPr>
              <a:t>Source: USFWS</a:t>
            </a:r>
            <a:endParaRPr lang="en-US" sz="1500" b="1" dirty="0">
              <a:solidFill>
                <a:srgbClr val="040C07"/>
              </a:solidFill>
            </a:endParaRPr>
          </a:p>
        </p:txBody>
      </p:sp>
    </p:spTree>
    <p:extLst>
      <p:ext uri="{BB962C8B-B14F-4D97-AF65-F5344CB8AC3E}">
        <p14:creationId xmlns:p14="http://schemas.microsoft.com/office/powerpoint/2010/main" val="1651435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113601" y="3224983"/>
            <a:ext cx="2853424" cy="1937728"/>
          </a:xfrm>
          <a:ln w="38100">
            <a:solidFill>
              <a:srgbClr val="040C07"/>
            </a:solidFill>
          </a:ln>
        </p:spPr>
        <p:txBody>
          <a:bodyPr>
            <a:normAutofit/>
          </a:bodyPr>
          <a:lstStyle/>
          <a:p>
            <a:pPr marL="342900" indent="-342900">
              <a:buFont typeface="Wingdings" panose="05000000000000000000" pitchFamily="2" charset="2"/>
              <a:buChar char="Ø"/>
            </a:pPr>
            <a:r>
              <a:rPr lang="en-US" sz="2400" dirty="0" smtClean="0">
                <a:solidFill>
                  <a:srgbClr val="040C07"/>
                </a:solidFill>
              </a:rPr>
              <a:t>Glen’s Pond</a:t>
            </a:r>
          </a:p>
          <a:p>
            <a:pPr marL="342900" indent="-342900">
              <a:buFont typeface="Wingdings" panose="05000000000000000000" pitchFamily="2" charset="2"/>
              <a:buChar char="Ø"/>
            </a:pPr>
            <a:r>
              <a:rPr lang="en-US" sz="2400" dirty="0" smtClean="0">
                <a:solidFill>
                  <a:srgbClr val="040C07"/>
                </a:solidFill>
              </a:rPr>
              <a:t>Pony Ranch</a:t>
            </a:r>
          </a:p>
          <a:p>
            <a:pPr marL="342900" indent="-342900">
              <a:buFont typeface="Wingdings" panose="05000000000000000000" pitchFamily="2" charset="2"/>
              <a:buChar char="Ø"/>
            </a:pPr>
            <a:r>
              <a:rPr lang="en-US" sz="2400" dirty="0" smtClean="0">
                <a:solidFill>
                  <a:srgbClr val="040C07"/>
                </a:solidFill>
              </a:rPr>
              <a:t>Mike’s Pond</a:t>
            </a:r>
          </a:p>
          <a:p>
            <a:pPr marL="342900" indent="-342900">
              <a:buFont typeface="Wingdings" panose="05000000000000000000" pitchFamily="2" charset="2"/>
              <a:buChar char="Ø"/>
            </a:pPr>
            <a:r>
              <a:rPr lang="en-US" sz="2400" dirty="0" smtClean="0">
                <a:solidFill>
                  <a:srgbClr val="040C07"/>
                </a:solidFill>
              </a:rPr>
              <a:t>McCoy’s Pond</a:t>
            </a:r>
          </a:p>
        </p:txBody>
      </p:sp>
      <p:sp>
        <p:nvSpPr>
          <p:cNvPr id="3" name="Text Placeholder 2"/>
          <p:cNvSpPr>
            <a:spLocks noGrp="1"/>
          </p:cNvSpPr>
          <p:nvPr>
            <p:ph type="body" sz="quarter" idx="10"/>
          </p:nvPr>
        </p:nvSpPr>
        <p:spPr>
          <a:xfrm>
            <a:off x="0" y="199314"/>
            <a:ext cx="3566160" cy="695421"/>
          </a:xfrm>
        </p:spPr>
        <p:txBody>
          <a:bodyPr/>
          <a:lstStyle/>
          <a:p>
            <a:pPr algn="ctr"/>
            <a:r>
              <a:rPr lang="en-US" dirty="0" smtClean="0">
                <a:solidFill>
                  <a:srgbClr val="040C07"/>
                </a:solidFill>
              </a:rPr>
              <a:t>Background</a:t>
            </a:r>
            <a:endParaRPr lang="en-US" dirty="0">
              <a:solidFill>
                <a:srgbClr val="040C07"/>
              </a:solidFill>
            </a:endParaRPr>
          </a:p>
        </p:txBody>
      </p:sp>
      <p:pic>
        <p:nvPicPr>
          <p:cNvPr id="8" name="Picture 7"/>
          <p:cNvPicPr>
            <a:picLocks noChangeAspect="1"/>
          </p:cNvPicPr>
          <p:nvPr/>
        </p:nvPicPr>
        <p:blipFill rotWithShape="1">
          <a:blip r:embed="rId3"/>
          <a:srcRect l="2657" t="8516" r="14622" b="27250"/>
          <a:stretch/>
        </p:blipFill>
        <p:spPr>
          <a:xfrm>
            <a:off x="255136" y="2206375"/>
            <a:ext cx="5842596" cy="2926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8433069" y="3372054"/>
            <a:ext cx="131168" cy="134410"/>
          </a:xfrm>
          <a:prstGeom prst="ellipse">
            <a:avLst/>
          </a:prstGeom>
          <a:solidFill>
            <a:srgbClr val="FFFF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28440" y="3815516"/>
            <a:ext cx="131168" cy="115209"/>
          </a:xfrm>
          <a:prstGeom prst="ellipse">
            <a:avLst/>
          </a:prstGeom>
          <a:solidFill>
            <a:srgbClr val="0DCFE3"/>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428439" y="4276405"/>
            <a:ext cx="131168" cy="115208"/>
          </a:xfrm>
          <a:prstGeom prst="ellipse">
            <a:avLst/>
          </a:prstGeom>
          <a:solidFill>
            <a:srgbClr val="46FC28"/>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743247" y="4746373"/>
            <a:ext cx="131167" cy="124809"/>
          </a:xfrm>
          <a:prstGeom prst="ellipse">
            <a:avLst/>
          </a:prstGeom>
          <a:solidFill>
            <a:srgbClr val="C000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8150" y="1326561"/>
            <a:ext cx="6631243" cy="461665"/>
          </a:xfrm>
          <a:prstGeom prst="rect">
            <a:avLst/>
          </a:prstGeom>
          <a:noFill/>
        </p:spPr>
        <p:txBody>
          <a:bodyPr wrap="square" rtlCol="0">
            <a:spAutoFit/>
          </a:bodyPr>
          <a:lstStyle/>
          <a:p>
            <a:r>
              <a:rPr lang="en-US" sz="2400" dirty="0" smtClean="0">
                <a:solidFill>
                  <a:srgbClr val="040C07"/>
                </a:solidFill>
              </a:rPr>
              <a:t>Known Dusky Gopher Frog breeding ponds</a:t>
            </a:r>
          </a:p>
        </p:txBody>
      </p:sp>
    </p:spTree>
    <p:extLst>
      <p:ext uri="{BB962C8B-B14F-4D97-AF65-F5344CB8AC3E}">
        <p14:creationId xmlns:p14="http://schemas.microsoft.com/office/powerpoint/2010/main" val="1203081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6385" y="1034022"/>
            <a:ext cx="8404073" cy="479913"/>
          </a:xfrm>
        </p:spPr>
        <p:txBody>
          <a:bodyPr>
            <a:normAutofit/>
          </a:bodyPr>
          <a:lstStyle/>
          <a:p>
            <a:pPr marL="342900" indent="-342900">
              <a:buFont typeface="Wingdings" panose="05000000000000000000" pitchFamily="2" charset="2"/>
              <a:buChar char="Ø"/>
            </a:pPr>
            <a:r>
              <a:rPr lang="en-US" dirty="0" smtClean="0">
                <a:solidFill>
                  <a:srgbClr val="040C07"/>
                </a:solidFill>
              </a:rPr>
              <a:t>Focus on conservation of the Dusky Gopher Frog</a:t>
            </a:r>
            <a:endParaRPr lang="en-US" dirty="0">
              <a:solidFill>
                <a:srgbClr val="040C07"/>
              </a:solidFill>
            </a:endParaRPr>
          </a:p>
        </p:txBody>
      </p:sp>
      <p:sp>
        <p:nvSpPr>
          <p:cNvPr id="3" name="Text Placeholder 2"/>
          <p:cNvSpPr>
            <a:spLocks noGrp="1"/>
          </p:cNvSpPr>
          <p:nvPr>
            <p:ph type="body" sz="quarter" idx="10"/>
          </p:nvPr>
        </p:nvSpPr>
        <p:spPr>
          <a:xfrm>
            <a:off x="135684" y="121186"/>
            <a:ext cx="4028691" cy="866957"/>
          </a:xfrm>
        </p:spPr>
        <p:txBody>
          <a:bodyPr/>
          <a:lstStyle/>
          <a:p>
            <a:r>
              <a:rPr lang="en-US" dirty="0" smtClean="0">
                <a:solidFill>
                  <a:srgbClr val="040C07"/>
                </a:solidFill>
              </a:rPr>
              <a:t>Partners</a:t>
            </a:r>
            <a:endParaRPr lang="en-US" dirty="0">
              <a:solidFill>
                <a:srgbClr val="040C07"/>
              </a:solidFill>
            </a:endParaRPr>
          </a:p>
        </p:txBody>
      </p:sp>
      <p:sp>
        <p:nvSpPr>
          <p:cNvPr id="16" name="Flowchart: Process 15"/>
          <p:cNvSpPr/>
          <p:nvPr/>
        </p:nvSpPr>
        <p:spPr>
          <a:xfrm>
            <a:off x="1769806" y="1480938"/>
            <a:ext cx="5535561" cy="835742"/>
          </a:xfrm>
          <a:prstGeom prst="flowChartProcess">
            <a:avLst/>
          </a:prstGeom>
          <a:ln w="25400">
            <a:solidFill>
              <a:srgbClr val="040C07"/>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solidFill>
                  <a:srgbClr val="040C07"/>
                </a:solidFill>
              </a:rPr>
              <a:t>End-Users/Partners/Boundary Organizations</a:t>
            </a:r>
            <a:endParaRPr lang="en-US" sz="2000" b="1" dirty="0">
              <a:solidFill>
                <a:srgbClr val="040C07"/>
              </a:solidFill>
            </a:endParaRPr>
          </a:p>
        </p:txBody>
      </p:sp>
      <p:cxnSp>
        <p:nvCxnSpPr>
          <p:cNvPr id="18" name="Straight Connector 17"/>
          <p:cNvCxnSpPr>
            <a:stCxn id="16" idx="2"/>
          </p:cNvCxnSpPr>
          <p:nvPr/>
        </p:nvCxnSpPr>
        <p:spPr>
          <a:xfrm flipH="1">
            <a:off x="4537586" y="2316680"/>
            <a:ext cx="1" cy="652662"/>
          </a:xfrm>
          <a:prstGeom prst="line">
            <a:avLst/>
          </a:prstGeom>
          <a:ln w="69850">
            <a:solidFill>
              <a:srgbClr val="040C07"/>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1637082" y="2964993"/>
            <a:ext cx="2895600" cy="0"/>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88422" y="2964993"/>
            <a:ext cx="3003756" cy="0"/>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9766" y="3336602"/>
            <a:ext cx="2084439" cy="494246"/>
          </a:xfrm>
          <a:prstGeom prst="rect">
            <a:avLst/>
          </a:prstGeom>
          <a:ln w="25400">
            <a:solidFill>
              <a:srgbClr val="040C07"/>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rgbClr val="040C07"/>
                </a:solidFill>
              </a:rPr>
              <a:t>End-Users</a:t>
            </a:r>
            <a:endParaRPr lang="en-US" b="1" dirty="0">
              <a:solidFill>
                <a:srgbClr val="040C07"/>
              </a:solidFill>
            </a:endParaRPr>
          </a:p>
        </p:txBody>
      </p:sp>
      <p:sp>
        <p:nvSpPr>
          <p:cNvPr id="31" name="Rectangle 30"/>
          <p:cNvSpPr/>
          <p:nvPr/>
        </p:nvSpPr>
        <p:spPr>
          <a:xfrm>
            <a:off x="3529779" y="3337360"/>
            <a:ext cx="2084439" cy="494246"/>
          </a:xfrm>
          <a:prstGeom prst="rect">
            <a:avLst/>
          </a:prstGeom>
          <a:ln w="25400">
            <a:solidFill>
              <a:srgbClr val="040C07"/>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rgbClr val="040C07"/>
                </a:solidFill>
              </a:rPr>
              <a:t>Partners</a:t>
            </a:r>
            <a:endParaRPr lang="en-US" b="1" dirty="0">
              <a:solidFill>
                <a:srgbClr val="040C07"/>
              </a:solidFill>
            </a:endParaRPr>
          </a:p>
        </p:txBody>
      </p:sp>
      <p:sp>
        <p:nvSpPr>
          <p:cNvPr id="32" name="Rectangle 31"/>
          <p:cNvSpPr/>
          <p:nvPr/>
        </p:nvSpPr>
        <p:spPr>
          <a:xfrm>
            <a:off x="6459792" y="3336602"/>
            <a:ext cx="2084439" cy="494246"/>
          </a:xfrm>
          <a:prstGeom prst="rect">
            <a:avLst/>
          </a:prstGeom>
          <a:ln w="25400">
            <a:solidFill>
              <a:srgbClr val="040C07"/>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rgbClr val="040C07"/>
                </a:solidFill>
              </a:rPr>
              <a:t>Boundary Organizations</a:t>
            </a:r>
            <a:endParaRPr lang="en-US" b="1" dirty="0">
              <a:solidFill>
                <a:srgbClr val="040C07"/>
              </a:solidFill>
            </a:endParaRPr>
          </a:p>
        </p:txBody>
      </p:sp>
      <p:sp>
        <p:nvSpPr>
          <p:cNvPr id="45" name="Rectangle 44"/>
          <p:cNvSpPr/>
          <p:nvPr/>
        </p:nvSpPr>
        <p:spPr>
          <a:xfrm>
            <a:off x="342912" y="4570484"/>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The Nature Conservancy</a:t>
            </a:r>
            <a:endParaRPr lang="en-US" sz="1600" b="1" dirty="0">
              <a:solidFill>
                <a:srgbClr val="040C07"/>
              </a:solidFill>
            </a:endParaRPr>
          </a:p>
        </p:txBody>
      </p:sp>
      <p:sp>
        <p:nvSpPr>
          <p:cNvPr id="46" name="Rectangle 45"/>
          <p:cNvSpPr/>
          <p:nvPr/>
        </p:nvSpPr>
        <p:spPr>
          <a:xfrm>
            <a:off x="342912" y="5384769"/>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 Fish and Wildlife Service</a:t>
            </a:r>
            <a:endParaRPr lang="en-US" sz="1600" b="1" dirty="0">
              <a:solidFill>
                <a:srgbClr val="040C07"/>
              </a:solidFill>
            </a:endParaRPr>
          </a:p>
        </p:txBody>
      </p:sp>
      <p:sp>
        <p:nvSpPr>
          <p:cNvPr id="47" name="Rectangle 46"/>
          <p:cNvSpPr/>
          <p:nvPr/>
        </p:nvSpPr>
        <p:spPr>
          <a:xfrm>
            <a:off x="6419244" y="4592082"/>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USDA Forest Service: </a:t>
            </a:r>
            <a:r>
              <a:rPr lang="en-US" sz="1600" b="1" dirty="0" err="1" smtClean="0">
                <a:solidFill>
                  <a:srgbClr val="040C07"/>
                </a:solidFill>
              </a:rPr>
              <a:t>DeSoto</a:t>
            </a:r>
            <a:r>
              <a:rPr lang="en-US" sz="1600" b="1" dirty="0" smtClean="0">
                <a:solidFill>
                  <a:srgbClr val="040C07"/>
                </a:solidFill>
              </a:rPr>
              <a:t> Ranger District</a:t>
            </a:r>
            <a:endParaRPr lang="en-US" sz="1600" b="1" dirty="0">
              <a:solidFill>
                <a:srgbClr val="040C07"/>
              </a:solidFill>
            </a:endParaRPr>
          </a:p>
        </p:txBody>
      </p:sp>
      <p:sp>
        <p:nvSpPr>
          <p:cNvPr id="48" name="Rectangle 47"/>
          <p:cNvSpPr/>
          <p:nvPr/>
        </p:nvSpPr>
        <p:spPr>
          <a:xfrm>
            <a:off x="6419244" y="5353316"/>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 Army Corp of Engineers</a:t>
            </a:r>
            <a:endParaRPr lang="en-US" sz="1600" b="1" dirty="0">
              <a:solidFill>
                <a:srgbClr val="040C07"/>
              </a:solidFill>
            </a:endParaRPr>
          </a:p>
        </p:txBody>
      </p:sp>
      <p:sp>
        <p:nvSpPr>
          <p:cNvPr id="49" name="Rectangle 48"/>
          <p:cNvSpPr/>
          <p:nvPr/>
        </p:nvSpPr>
        <p:spPr>
          <a:xfrm>
            <a:off x="3354023" y="4570483"/>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The Nature Conservancy</a:t>
            </a:r>
            <a:endParaRPr lang="en-US" sz="1600" b="1" dirty="0">
              <a:solidFill>
                <a:srgbClr val="040C07"/>
              </a:solidFill>
            </a:endParaRPr>
          </a:p>
        </p:txBody>
      </p:sp>
      <p:sp>
        <p:nvSpPr>
          <p:cNvPr id="50" name="Rectangle 49"/>
          <p:cNvSpPr/>
          <p:nvPr/>
        </p:nvSpPr>
        <p:spPr>
          <a:xfrm>
            <a:off x="3354024" y="5360538"/>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 Fish and Wildlife Service</a:t>
            </a:r>
            <a:endParaRPr lang="en-US" sz="1600" b="1" dirty="0">
              <a:solidFill>
                <a:srgbClr val="040C07"/>
              </a:solidFill>
            </a:endParaRPr>
          </a:p>
        </p:txBody>
      </p:sp>
      <p:cxnSp>
        <p:nvCxnSpPr>
          <p:cNvPr id="58" name="Straight Connector 57"/>
          <p:cNvCxnSpPr>
            <a:endCxn id="30" idx="0"/>
          </p:cNvCxnSpPr>
          <p:nvPr/>
        </p:nvCxnSpPr>
        <p:spPr>
          <a:xfrm>
            <a:off x="1639534" y="2930694"/>
            <a:ext cx="2452" cy="405908"/>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502011" y="2930694"/>
            <a:ext cx="2452" cy="405908"/>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32682" y="2930694"/>
            <a:ext cx="2452" cy="405908"/>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0" idx="2"/>
            <a:endCxn id="45" idx="0"/>
          </p:cNvCxnSpPr>
          <p:nvPr/>
        </p:nvCxnSpPr>
        <p:spPr>
          <a:xfrm flipH="1">
            <a:off x="1637083" y="3830848"/>
            <a:ext cx="4903" cy="739636"/>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4549882" y="3830848"/>
            <a:ext cx="4903" cy="739636"/>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7511830" y="3830847"/>
            <a:ext cx="4903" cy="739636"/>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375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solidFill>
                  <a:srgbClr val="040C07"/>
                </a:solidFill>
              </a:rPr>
              <a:t>Community Concerns</a:t>
            </a:r>
            <a:endParaRPr lang="en-US" dirty="0">
              <a:solidFill>
                <a:srgbClr val="040C07"/>
              </a:solidFill>
            </a:endParaRPr>
          </a:p>
        </p:txBody>
      </p:sp>
      <p:pic>
        <p:nvPicPr>
          <p:cNvPr id="6" name="Picture 5"/>
          <p:cNvPicPr>
            <a:picLocks noChangeAspect="1"/>
          </p:cNvPicPr>
          <p:nvPr/>
        </p:nvPicPr>
        <p:blipFill rotWithShape="1">
          <a:blip r:embed="rId3"/>
          <a:srcRect l="8356" t="29259" r="78940" b="46111"/>
          <a:stretch/>
        </p:blipFill>
        <p:spPr>
          <a:xfrm>
            <a:off x="4572000" y="93870"/>
            <a:ext cx="4549197" cy="3293726"/>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rotWithShape="1">
          <a:blip r:embed="rId4"/>
          <a:srcRect l="8944" t="26150" r="78871" b="47402"/>
          <a:stretch/>
        </p:blipFill>
        <p:spPr>
          <a:xfrm>
            <a:off x="4571999" y="3387596"/>
            <a:ext cx="4549197" cy="3360676"/>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2" name="Text Placeholder 1"/>
          <p:cNvSpPr>
            <a:spLocks noGrp="1"/>
          </p:cNvSpPr>
          <p:nvPr>
            <p:ph type="body" sz="quarter" idx="11"/>
          </p:nvPr>
        </p:nvSpPr>
        <p:spPr>
          <a:xfrm>
            <a:off x="95794" y="2130551"/>
            <a:ext cx="4476206" cy="4453129"/>
          </a:xfrm>
        </p:spPr>
        <p:txBody>
          <a:bodyPr>
            <a:normAutofit/>
          </a:bodyPr>
          <a:lstStyle/>
          <a:p>
            <a:pPr marL="342900" indent="-342900">
              <a:buFont typeface="Arial" panose="020B0604020202020204" pitchFamily="34" charset="0"/>
              <a:buChar char="•"/>
            </a:pPr>
            <a:r>
              <a:rPr lang="en-US" dirty="0" smtClean="0">
                <a:solidFill>
                  <a:srgbClr val="040C07"/>
                </a:solidFill>
              </a:rPr>
              <a:t>Save the species from extinction</a:t>
            </a:r>
            <a:endParaRPr lang="en-US" dirty="0">
              <a:solidFill>
                <a:srgbClr val="040C07"/>
              </a:solidFill>
            </a:endParaRPr>
          </a:p>
          <a:p>
            <a:pPr marL="342900" indent="-342900">
              <a:buFont typeface="Arial" panose="020B0604020202020204" pitchFamily="34" charset="0"/>
              <a:buChar char="•"/>
            </a:pPr>
            <a:r>
              <a:rPr lang="en-US" dirty="0" smtClean="0">
                <a:solidFill>
                  <a:srgbClr val="040C07"/>
                </a:solidFill>
              </a:rPr>
              <a:t>Historically</a:t>
            </a:r>
            <a:r>
              <a:rPr lang="en-US" dirty="0">
                <a:solidFill>
                  <a:srgbClr val="040C07"/>
                </a:solidFill>
              </a:rPr>
              <a:t>, </a:t>
            </a:r>
            <a:r>
              <a:rPr lang="en-US" dirty="0" smtClean="0">
                <a:solidFill>
                  <a:srgbClr val="040C07"/>
                </a:solidFill>
              </a:rPr>
              <a:t>inhabited </a:t>
            </a:r>
            <a:r>
              <a:rPr lang="en-US" dirty="0">
                <a:solidFill>
                  <a:srgbClr val="040C07"/>
                </a:solidFill>
              </a:rPr>
              <a:t>the long leaf pine </a:t>
            </a:r>
            <a:r>
              <a:rPr lang="en-US" dirty="0" smtClean="0">
                <a:solidFill>
                  <a:srgbClr val="040C07"/>
                </a:solidFill>
              </a:rPr>
              <a:t>ecosystem</a:t>
            </a:r>
          </a:p>
          <a:p>
            <a:pPr marL="342900" indent="-342900">
              <a:buFont typeface="Arial" panose="020B0604020202020204" pitchFamily="34" charset="0"/>
              <a:buChar char="•"/>
            </a:pPr>
            <a:r>
              <a:rPr lang="en-US" dirty="0">
                <a:solidFill>
                  <a:srgbClr val="040C07"/>
                </a:solidFill>
              </a:rPr>
              <a:t>U</a:t>
            </a:r>
            <a:r>
              <a:rPr lang="en-US" dirty="0" smtClean="0">
                <a:solidFill>
                  <a:srgbClr val="040C07"/>
                </a:solidFill>
              </a:rPr>
              <a:t>tilized </a:t>
            </a:r>
            <a:r>
              <a:rPr lang="en-US" dirty="0">
                <a:solidFill>
                  <a:srgbClr val="040C07"/>
                </a:solidFill>
              </a:rPr>
              <a:t>burrows from the gopher </a:t>
            </a:r>
            <a:r>
              <a:rPr lang="en-US" dirty="0" smtClean="0">
                <a:solidFill>
                  <a:srgbClr val="040C07"/>
                </a:solidFill>
              </a:rPr>
              <a:t>tortoise</a:t>
            </a:r>
          </a:p>
          <a:p>
            <a:pPr marL="342900" indent="-342900">
              <a:buFont typeface="Arial" panose="020B0604020202020204" pitchFamily="34" charset="0"/>
              <a:buChar char="•"/>
            </a:pPr>
            <a:r>
              <a:rPr lang="en-US" dirty="0" smtClean="0">
                <a:solidFill>
                  <a:srgbClr val="040C07"/>
                </a:solidFill>
              </a:rPr>
              <a:t>Breeding </a:t>
            </a:r>
            <a:r>
              <a:rPr lang="en-US" dirty="0">
                <a:solidFill>
                  <a:srgbClr val="040C07"/>
                </a:solidFill>
              </a:rPr>
              <a:t>sites are </a:t>
            </a:r>
            <a:r>
              <a:rPr lang="en-US" dirty="0" smtClean="0">
                <a:solidFill>
                  <a:srgbClr val="040C07"/>
                </a:solidFill>
              </a:rPr>
              <a:t>isolated</a:t>
            </a:r>
            <a:endParaRPr lang="en-US" dirty="0">
              <a:solidFill>
                <a:srgbClr val="040C07"/>
              </a:solidFill>
            </a:endParaRPr>
          </a:p>
        </p:txBody>
      </p:sp>
      <p:sp>
        <p:nvSpPr>
          <p:cNvPr id="5" name="Text Placeholder 4"/>
          <p:cNvSpPr>
            <a:spLocks noGrp="1"/>
          </p:cNvSpPr>
          <p:nvPr>
            <p:ph type="body" sz="quarter" idx="13"/>
          </p:nvPr>
        </p:nvSpPr>
        <p:spPr>
          <a:xfrm>
            <a:off x="4477794" y="6432361"/>
            <a:ext cx="2311094" cy="398206"/>
          </a:xfrm>
        </p:spPr>
        <p:txBody>
          <a:bodyPr>
            <a:normAutofit/>
          </a:bodyPr>
          <a:lstStyle/>
          <a:p>
            <a:r>
              <a:rPr lang="en-US" sz="1500" b="1" dirty="0" smtClean="0">
                <a:solidFill>
                  <a:schemeClr val="bg1"/>
                </a:solidFill>
              </a:rPr>
              <a:t>Source: USFWS</a:t>
            </a:r>
            <a:endParaRPr lang="en-US" sz="1500" b="1" dirty="0">
              <a:solidFill>
                <a:schemeClr val="bg1"/>
              </a:solidFill>
            </a:endParaRPr>
          </a:p>
          <a:p>
            <a:endParaRPr lang="en-US" dirty="0"/>
          </a:p>
        </p:txBody>
      </p:sp>
      <p:pic>
        <p:nvPicPr>
          <p:cNvPr id="4" name="Picture 3"/>
          <p:cNvPicPr>
            <a:picLocks noChangeAspect="1"/>
          </p:cNvPicPr>
          <p:nvPr/>
        </p:nvPicPr>
        <p:blipFill>
          <a:blip r:embed="rId5"/>
          <a:stretch>
            <a:fillRect/>
          </a:stretch>
        </p:blipFill>
        <p:spPr>
          <a:xfrm>
            <a:off x="4477794" y="2872447"/>
            <a:ext cx="2334970" cy="432854"/>
          </a:xfrm>
          <a:prstGeom prst="rect">
            <a:avLst/>
          </a:prstGeom>
        </p:spPr>
      </p:pic>
    </p:spTree>
    <p:extLst>
      <p:ext uri="{BB962C8B-B14F-4D97-AF65-F5344CB8AC3E}">
        <p14:creationId xmlns:p14="http://schemas.microsoft.com/office/powerpoint/2010/main" val="3127504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58848" y="168352"/>
            <a:ext cx="3566160" cy="68362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solidFill>
                  <a:srgbClr val="040C07"/>
                </a:solidFill>
              </a:rPr>
              <a:t>Objective</a:t>
            </a:r>
          </a:p>
        </p:txBody>
      </p:sp>
      <p:sp>
        <p:nvSpPr>
          <p:cNvPr id="7" name="Text Placeholder 1"/>
          <p:cNvSpPr txBox="1">
            <a:spLocks/>
          </p:cNvSpPr>
          <p:nvPr/>
        </p:nvSpPr>
        <p:spPr>
          <a:xfrm>
            <a:off x="1985347" y="983885"/>
            <a:ext cx="5313163" cy="24110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solidFill>
                  <a:srgbClr val="040C07"/>
                </a:solidFill>
              </a:rPr>
              <a:t>Utilize NASA Earth observation data to locate potential breeding sites suitable for the endangered dusky gopher frog</a:t>
            </a:r>
            <a:endParaRPr lang="en-US" sz="2400" dirty="0">
              <a:solidFill>
                <a:srgbClr val="040C07"/>
              </a:solidFill>
            </a:endParaRPr>
          </a:p>
        </p:txBody>
      </p:sp>
      <p:pic>
        <p:nvPicPr>
          <p:cNvPr id="10" name="Picture 9"/>
          <p:cNvPicPr>
            <a:picLocks noChangeAspect="1"/>
          </p:cNvPicPr>
          <p:nvPr/>
        </p:nvPicPr>
        <p:blipFill>
          <a:blip r:embed="rId3"/>
          <a:stretch>
            <a:fillRect/>
          </a:stretch>
        </p:blipFill>
        <p:spPr>
          <a:xfrm>
            <a:off x="1729740" y="2597602"/>
            <a:ext cx="5824376" cy="3640235"/>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13"/>
          </p:nvPr>
        </p:nvSpPr>
        <p:spPr>
          <a:xfrm>
            <a:off x="1729740" y="5930738"/>
            <a:ext cx="3613355" cy="425302"/>
          </a:xfrm>
        </p:spPr>
        <p:txBody>
          <a:bodyPr>
            <a:normAutofit/>
          </a:bodyPr>
          <a:lstStyle/>
          <a:p>
            <a:r>
              <a:rPr lang="en-US" sz="1500" b="1" dirty="0" smtClean="0">
                <a:solidFill>
                  <a:schemeClr val="bg1"/>
                </a:solidFill>
              </a:rPr>
              <a:t>Source: The Nature Conservancy</a:t>
            </a:r>
            <a:endParaRPr lang="en-US" sz="1500" b="1" dirty="0">
              <a:solidFill>
                <a:schemeClr val="bg1"/>
              </a:solidFill>
            </a:endParaRPr>
          </a:p>
        </p:txBody>
      </p:sp>
    </p:spTree>
    <p:extLst>
      <p:ext uri="{BB962C8B-B14F-4D97-AF65-F5344CB8AC3E}">
        <p14:creationId xmlns:p14="http://schemas.microsoft.com/office/powerpoint/2010/main" val="2206982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6980" y="127822"/>
            <a:ext cx="8416413" cy="925215"/>
          </a:xfrm>
        </p:spPr>
        <p:txBody>
          <a:bodyPr>
            <a:normAutofit/>
          </a:bodyPr>
          <a:lstStyle/>
          <a:p>
            <a:pPr algn="ctr"/>
            <a:r>
              <a:rPr lang="en-US" dirty="0" smtClean="0">
                <a:solidFill>
                  <a:srgbClr val="040C07"/>
                </a:solidFill>
              </a:rPr>
              <a:t>NASA Earth Observations</a:t>
            </a:r>
            <a:endParaRPr lang="en-US" dirty="0">
              <a:solidFill>
                <a:srgbClr val="040C07"/>
              </a:solidFill>
            </a:endParaRPr>
          </a:p>
        </p:txBody>
      </p:sp>
      <p:pic>
        <p:nvPicPr>
          <p:cNvPr id="8" name="Picture 7"/>
          <p:cNvPicPr>
            <a:picLocks noChangeAspect="1"/>
          </p:cNvPicPr>
          <p:nvPr/>
        </p:nvPicPr>
        <p:blipFill>
          <a:blip r:embed="rId3"/>
          <a:stretch>
            <a:fillRect/>
          </a:stretch>
        </p:blipFill>
        <p:spPr>
          <a:xfrm>
            <a:off x="1436053" y="3885837"/>
            <a:ext cx="1769265" cy="1726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4"/>
          <a:stretch>
            <a:fillRect/>
          </a:stretch>
        </p:blipFill>
        <p:spPr>
          <a:xfrm>
            <a:off x="1436053" y="1269341"/>
            <a:ext cx="2060048" cy="1549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a:stretch>
            <a:fillRect/>
          </a:stretch>
        </p:blipFill>
        <p:spPr>
          <a:xfrm>
            <a:off x="5364845" y="3964179"/>
            <a:ext cx="1674582" cy="1846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stretch>
            <a:fillRect/>
          </a:stretch>
        </p:blipFill>
        <p:spPr>
          <a:xfrm>
            <a:off x="5364845" y="1392809"/>
            <a:ext cx="2011976" cy="164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1642530" y="3176658"/>
            <a:ext cx="1453521" cy="369332"/>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Terra </a:t>
            </a:r>
            <a:endParaRPr lang="en-US" dirty="0">
              <a:solidFill>
                <a:srgbClr val="040C07"/>
              </a:solidFill>
            </a:endParaRPr>
          </a:p>
        </p:txBody>
      </p:sp>
      <p:sp>
        <p:nvSpPr>
          <p:cNvPr id="17" name="TextBox 16"/>
          <p:cNvSpPr txBox="1"/>
          <p:nvPr/>
        </p:nvSpPr>
        <p:spPr>
          <a:xfrm>
            <a:off x="5590952" y="3235653"/>
            <a:ext cx="1337187" cy="369332"/>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Landsat 8</a:t>
            </a:r>
            <a:endParaRPr lang="en-US" dirty="0">
              <a:solidFill>
                <a:srgbClr val="040C07"/>
              </a:solidFill>
            </a:endParaRPr>
          </a:p>
        </p:txBody>
      </p:sp>
      <p:sp>
        <p:nvSpPr>
          <p:cNvPr id="18" name="TextBox 17"/>
          <p:cNvSpPr txBox="1"/>
          <p:nvPr/>
        </p:nvSpPr>
        <p:spPr>
          <a:xfrm>
            <a:off x="1514995" y="5955980"/>
            <a:ext cx="1592827" cy="383458"/>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Landsat 5</a:t>
            </a:r>
            <a:endParaRPr lang="en-US" dirty="0">
              <a:solidFill>
                <a:srgbClr val="040C07"/>
              </a:solidFill>
            </a:endParaRPr>
          </a:p>
        </p:txBody>
      </p:sp>
      <p:sp>
        <p:nvSpPr>
          <p:cNvPr id="22" name="TextBox 21"/>
          <p:cNvSpPr txBox="1"/>
          <p:nvPr/>
        </p:nvSpPr>
        <p:spPr>
          <a:xfrm>
            <a:off x="5397945" y="6020703"/>
            <a:ext cx="1986151" cy="383458"/>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Space Shuttle</a:t>
            </a:r>
            <a:endParaRPr lang="en-US" dirty="0">
              <a:solidFill>
                <a:srgbClr val="040C07"/>
              </a:solidFill>
            </a:endParaRPr>
          </a:p>
        </p:txBody>
      </p:sp>
    </p:spTree>
    <p:extLst>
      <p:ext uri="{BB962C8B-B14F-4D97-AF65-F5344CB8AC3E}">
        <p14:creationId xmlns:p14="http://schemas.microsoft.com/office/powerpoint/2010/main" val="786755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3412</TotalTime>
  <Words>1557</Words>
  <Application>Microsoft Office PowerPoint</Application>
  <PresentationFormat>On-screen Show (4:3)</PresentationFormat>
  <Paragraphs>232</Paragraphs>
  <Slides>22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Century Gothic</vt:lpstr>
      <vt:lpstr>Helvetica Neue</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REAHARD, ROSS R. (SSC-NASA)[SSAI DEVELOP]</cp:lastModifiedBy>
  <cp:revision>311</cp:revision>
  <dcterms:created xsi:type="dcterms:W3CDTF">2015-05-18T13:26:09Z</dcterms:created>
  <dcterms:modified xsi:type="dcterms:W3CDTF">2015-07-02T20:20:41Z</dcterms:modified>
</cp:coreProperties>
</file>