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0" d="100"/>
          <a:sy n="40" d="100"/>
        </p:scale>
        <p:origin x="-1758" y="126"/>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50000" r="-50000"/>
          </a:stretch>
        </a:blipFill>
        <a:effectLst/>
      </p:bgPr>
    </p:bg>
    <p:spTree>
      <p:nvGrpSpPr>
        <p:cNvPr id="1" name=""/>
        <p:cNvGrpSpPr/>
        <p:nvPr/>
      </p:nvGrpSpPr>
      <p:grpSpPr>
        <a:xfrm>
          <a:off x="0" y="0"/>
          <a:ext cx="0" cy="0"/>
          <a:chOff x="0" y="0"/>
          <a:chExt cx="0" cy="0"/>
        </a:xfrm>
      </p:grpSpPr>
      <p:cxnSp>
        <p:nvCxnSpPr>
          <p:cNvPr id="10" name="footer boundary line"/>
          <p:cNvCxnSpPr/>
          <p:nvPr/>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ract info"/>
          <p:cNvSpPr/>
          <p:nvPr/>
        </p:nvSpPr>
        <p:spPr>
          <a:xfrm>
            <a:off x="16780042" y="35258034"/>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NOAA National Center for Environmental Information</a:t>
            </a:r>
            <a:endParaRPr lang="en-US" dirty="0"/>
          </a:p>
        </p:txBody>
      </p:sp>
      <p:sp>
        <p:nvSpPr>
          <p:cNvPr id="4" name="Text Placeholder 3"/>
          <p:cNvSpPr>
            <a:spLocks noGrp="1"/>
          </p:cNvSpPr>
          <p:nvPr>
            <p:ph type="body" sz="quarter" idx="11"/>
          </p:nvPr>
        </p:nvSpPr>
        <p:spPr/>
        <p:txBody>
          <a:bodyPr/>
          <a:lstStyle/>
          <a:p>
            <a:r>
              <a:rPr lang="en-US" dirty="0"/>
              <a:t>Understanding runoff in the Missouri River Basin using NASA and NOAA satellite observations for improved river system management and decision </a:t>
            </a:r>
            <a:r>
              <a:rPr lang="en-US" dirty="0" smtClean="0"/>
              <a:t>support.</a:t>
            </a:r>
            <a:endParaRPr lang="en-US" dirty="0"/>
          </a:p>
        </p:txBody>
      </p:sp>
      <p:sp>
        <p:nvSpPr>
          <p:cNvPr id="5" name="Text Placeholder 4"/>
          <p:cNvSpPr>
            <a:spLocks noGrp="1"/>
          </p:cNvSpPr>
          <p:nvPr>
            <p:ph type="body" sz="quarter" idx="10"/>
          </p:nvPr>
        </p:nvSpPr>
        <p:spPr/>
        <p:txBody>
          <a:bodyPr/>
          <a:lstStyle/>
          <a:p>
            <a:r>
              <a:rPr lang="en-US" dirty="0" smtClean="0"/>
              <a:t>Missouri River Climate</a:t>
            </a:r>
            <a:endParaRPr lang="en-US" dirty="0"/>
          </a:p>
        </p:txBody>
      </p:sp>
      <p:sp>
        <p:nvSpPr>
          <p:cNvPr id="9" name="Text Placeholder 16"/>
          <p:cNvSpPr txBox="1">
            <a:spLocks/>
          </p:cNvSpPr>
          <p:nvPr/>
        </p:nvSpPr>
        <p:spPr>
          <a:xfrm>
            <a:off x="903295" y="30242457"/>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FF0000"/>
                </a:solidFill>
              </a:rPr>
              <a:t>Photo will go </a:t>
            </a:r>
            <a:r>
              <a:rPr lang="en-US" dirty="0" smtClean="0">
                <a:solidFill>
                  <a:srgbClr val="FF0000"/>
                </a:solidFill>
              </a:rPr>
              <a:t>here</a:t>
            </a:r>
            <a:endParaRPr lang="en-US" dirty="0" smtClean="0">
              <a:solidFill>
                <a:srgbClr val="FF0000"/>
              </a:solidFill>
            </a:endParaRPr>
          </a:p>
        </p:txBody>
      </p:sp>
      <p:sp>
        <p:nvSpPr>
          <p:cNvPr id="10" name="Text Placeholder 16"/>
          <p:cNvSpPr txBox="1">
            <a:spLocks/>
          </p:cNvSpPr>
          <p:nvPr/>
        </p:nvSpPr>
        <p:spPr>
          <a:xfrm>
            <a:off x="9601199" y="30794907"/>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Missouri River Basin Water Management (MRBWM):  Kevin </a:t>
            </a:r>
            <a:r>
              <a:rPr lang="en-US" dirty="0" err="1" smtClean="0"/>
              <a:t>Grode</a:t>
            </a:r>
            <a:r>
              <a:rPr lang="en-US" dirty="0" smtClean="0"/>
              <a:t>, Reservoir Regulation Team Lead</a:t>
            </a:r>
          </a:p>
          <a:p>
            <a:pPr>
              <a:lnSpc>
                <a:spcPct val="100000"/>
              </a:lnSpc>
            </a:pPr>
            <a:r>
              <a:rPr lang="en-US" dirty="0" smtClean="0"/>
              <a:t>NOAA Regional Climate Services Director (RCSD):     Doug </a:t>
            </a:r>
            <a:r>
              <a:rPr lang="en-US" dirty="0" err="1" smtClean="0"/>
              <a:t>Kluck</a:t>
            </a:r>
            <a:r>
              <a:rPr lang="en-US" dirty="0" smtClean="0"/>
              <a:t>, NCEI Regional Climate Services Director, Central Region</a:t>
            </a:r>
          </a:p>
        </p:txBody>
      </p:sp>
      <p:sp>
        <p:nvSpPr>
          <p:cNvPr id="11" name="Text Placeholder 16"/>
          <p:cNvSpPr txBox="1">
            <a:spLocks/>
          </p:cNvSpPr>
          <p:nvPr/>
        </p:nvSpPr>
        <p:spPr>
          <a:xfrm>
            <a:off x="18288000" y="30242457"/>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t>We would like to thank our Center Lead </a:t>
            </a:r>
            <a:r>
              <a:rPr lang="en-US" sz="2400" b="1" dirty="0" smtClean="0"/>
              <a:t>Jessica Sutton </a:t>
            </a:r>
            <a:r>
              <a:rPr lang="en-US" sz="2400" dirty="0" smtClean="0"/>
              <a:t>and our science advisor </a:t>
            </a:r>
            <a:r>
              <a:rPr lang="en-US" sz="2400" b="1" dirty="0" smtClean="0"/>
              <a:t>Dewayne Cecil </a:t>
            </a:r>
            <a:r>
              <a:rPr lang="en-US" sz="2400" dirty="0" smtClean="0"/>
              <a:t>for all of their help and guidance throughout this project.</a:t>
            </a:r>
          </a:p>
          <a:p>
            <a:r>
              <a:rPr lang="en-US" sz="2400" dirty="0" smtClean="0"/>
              <a:t>We would also like to acknowledge: </a:t>
            </a:r>
          </a:p>
          <a:p>
            <a:pPr marL="457200" indent="-457200">
              <a:lnSpc>
                <a:spcPct val="100000"/>
              </a:lnSpc>
              <a:spcBef>
                <a:spcPts val="600"/>
              </a:spcBef>
              <a:buFont typeface="Wingdings" panose="05000000000000000000" pitchFamily="2" charset="2"/>
              <a:buChar char="v"/>
            </a:pPr>
            <a:r>
              <a:rPr lang="en-US" sz="2400" b="1" dirty="0" smtClean="0"/>
              <a:t>Rocky </a:t>
            </a:r>
            <a:r>
              <a:rPr lang="en-US" sz="2400" b="1" dirty="0" err="1" smtClean="0"/>
              <a:t>Bilotta</a:t>
            </a:r>
            <a:r>
              <a:rPr lang="en-US" sz="2400" b="1" dirty="0" smtClean="0"/>
              <a:t>: </a:t>
            </a:r>
            <a:r>
              <a:rPr lang="en-US" sz="2400" dirty="0" smtClean="0"/>
              <a:t>NOAA NCEI</a:t>
            </a:r>
          </a:p>
          <a:p>
            <a:pPr marL="457200" indent="-457200">
              <a:lnSpc>
                <a:spcPct val="100000"/>
              </a:lnSpc>
              <a:spcBef>
                <a:spcPts val="600"/>
              </a:spcBef>
              <a:buFont typeface="Wingdings" panose="05000000000000000000" pitchFamily="2" charset="2"/>
              <a:buChar char="v"/>
            </a:pPr>
            <a:r>
              <a:rPr lang="en-US" sz="2400" b="1" dirty="0" err="1" smtClean="0"/>
              <a:t>Anthongy</a:t>
            </a:r>
            <a:r>
              <a:rPr lang="en-US" sz="2400" b="1" dirty="0" smtClean="0"/>
              <a:t> </a:t>
            </a:r>
            <a:r>
              <a:rPr lang="en-US" sz="2400" b="1" dirty="0" err="1" smtClean="0"/>
              <a:t>Arguez</a:t>
            </a:r>
            <a:r>
              <a:rPr lang="en-US" sz="2400" dirty="0" smtClean="0"/>
              <a:t>: NOAA NCEI</a:t>
            </a:r>
          </a:p>
          <a:p>
            <a:pPr marL="457200" indent="-457200">
              <a:lnSpc>
                <a:spcPct val="100000"/>
              </a:lnSpc>
              <a:spcBef>
                <a:spcPts val="600"/>
              </a:spcBef>
              <a:buFont typeface="Wingdings" panose="05000000000000000000" pitchFamily="2" charset="2"/>
              <a:buChar char="v"/>
            </a:pPr>
            <a:r>
              <a:rPr lang="en-US" sz="2400" b="1" dirty="0"/>
              <a:t>Jesse E. Bell: </a:t>
            </a:r>
            <a:r>
              <a:rPr lang="en-US" sz="2400" dirty="0" smtClean="0"/>
              <a:t>NOAA NCEI and CDC at Emory</a:t>
            </a:r>
          </a:p>
          <a:p>
            <a:pPr marL="457200" indent="-457200">
              <a:lnSpc>
                <a:spcPct val="100000"/>
              </a:lnSpc>
              <a:spcBef>
                <a:spcPts val="600"/>
              </a:spcBef>
              <a:buFont typeface="Wingdings" panose="05000000000000000000" pitchFamily="2" charset="2"/>
              <a:buChar char="v"/>
            </a:pPr>
            <a:r>
              <a:rPr lang="en-US" sz="2400" b="1" dirty="0"/>
              <a:t>Ethan Shepherd: </a:t>
            </a:r>
            <a:r>
              <a:rPr lang="en-US" sz="2400" dirty="0" smtClean="0"/>
              <a:t>NOAA NCEI</a:t>
            </a:r>
          </a:p>
          <a:p>
            <a:pPr marL="457200" indent="-457200">
              <a:lnSpc>
                <a:spcPct val="100000"/>
              </a:lnSpc>
              <a:spcBef>
                <a:spcPts val="600"/>
              </a:spcBef>
              <a:buFont typeface="Wingdings" panose="05000000000000000000" pitchFamily="2" charset="2"/>
              <a:buChar char="v"/>
            </a:pPr>
            <a:r>
              <a:rPr lang="en-US" sz="2400" b="1" dirty="0" smtClean="0"/>
              <a:t>Carrie </a:t>
            </a:r>
            <a:r>
              <a:rPr lang="en-US" sz="2400" b="1" dirty="0" err="1" smtClean="0"/>
              <a:t>Vuyovich</a:t>
            </a:r>
            <a:r>
              <a:rPr lang="en-US" sz="2400" dirty="0" smtClean="0"/>
              <a:t>: Cold Regions Research and Engineering Laboratory USACE</a:t>
            </a:r>
          </a:p>
          <a:p>
            <a:r>
              <a:rPr lang="en-US" sz="2400" dirty="0"/>
              <a:t>a</a:t>
            </a:r>
            <a:r>
              <a:rPr lang="en-US" sz="2400" dirty="0" smtClean="0"/>
              <a:t>nd </a:t>
            </a:r>
            <a:r>
              <a:rPr lang="en-US" sz="2400" dirty="0"/>
              <a:t>e</a:t>
            </a:r>
            <a:r>
              <a:rPr lang="en-US" sz="2400" dirty="0" smtClean="0"/>
              <a:t>veryone else at NCEI who gave us guidance along the way.</a:t>
            </a:r>
            <a:endParaRPr lang="en-US" sz="2400" dirty="0"/>
          </a:p>
        </p:txBody>
      </p:sp>
      <p:sp>
        <p:nvSpPr>
          <p:cNvPr id="8" name="Text Placeholder 16"/>
          <p:cNvSpPr txBox="1">
            <a:spLocks/>
          </p:cNvSpPr>
          <p:nvPr/>
        </p:nvSpPr>
        <p:spPr>
          <a:xfrm>
            <a:off x="15477139" y="15904827"/>
            <a:ext cx="11984835"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200" dirty="0" smtClean="0">
                <a:solidFill>
                  <a:srgbClr val="FF0000"/>
                </a:solidFill>
              </a:rPr>
              <a:t>Methodology flow chart will feed directly into Result images for each variable. (type in what type of graph you anticipate to go here)</a:t>
            </a:r>
          </a:p>
          <a:p>
            <a:endParaRPr lang="en-US" sz="3200" dirty="0">
              <a:solidFill>
                <a:srgbClr val="FF0000"/>
              </a:solidFill>
            </a:endParaRPr>
          </a:p>
          <a:p>
            <a:r>
              <a:rPr lang="en-US" sz="3200" dirty="0" smtClean="0">
                <a:solidFill>
                  <a:srgbClr val="FF0000"/>
                </a:solidFill>
              </a:rPr>
              <a:t>*</a:t>
            </a:r>
            <a:r>
              <a:rPr lang="en-US" sz="3200" u="sng" dirty="0" smtClean="0">
                <a:solidFill>
                  <a:srgbClr val="FF0000"/>
                </a:solidFill>
              </a:rPr>
              <a:t>Soil Moisture: </a:t>
            </a:r>
            <a:r>
              <a:rPr lang="en-US" sz="3200" dirty="0" smtClean="0">
                <a:solidFill>
                  <a:srgbClr val="FF0000"/>
                </a:solidFill>
              </a:rPr>
              <a:t>Will include GIS map of soil moisture changes over 1979-2015 at most relevant depth.</a:t>
            </a:r>
            <a:endParaRPr lang="en-US" sz="3200" u="sng" dirty="0" smtClean="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r>
              <a:rPr lang="en-US" sz="3200" dirty="0" smtClean="0">
                <a:solidFill>
                  <a:srgbClr val="FF0000"/>
                </a:solidFill>
              </a:rPr>
              <a:t>*</a:t>
            </a:r>
            <a:r>
              <a:rPr lang="en-US" sz="3200" u="sng" dirty="0" smtClean="0">
                <a:solidFill>
                  <a:srgbClr val="FF0000"/>
                </a:solidFill>
              </a:rPr>
              <a:t>SWE:</a:t>
            </a:r>
            <a:r>
              <a:rPr lang="en-US" sz="3200" dirty="0" smtClean="0">
                <a:solidFill>
                  <a:srgbClr val="FF0000"/>
                </a:solidFill>
              </a:rPr>
              <a:t> Will include GIS map of change in annual max SWE by pixel over 33 year period 1979-2012</a:t>
            </a: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endParaRPr lang="en-US" sz="3200" dirty="0" smtClean="0">
              <a:solidFill>
                <a:srgbClr val="FF0000"/>
              </a:solidFill>
            </a:endParaRPr>
          </a:p>
          <a:p>
            <a:endParaRPr lang="en-US" sz="3200" dirty="0">
              <a:solidFill>
                <a:srgbClr val="FF0000"/>
              </a:solidFill>
            </a:endParaRPr>
          </a:p>
          <a:p>
            <a:r>
              <a:rPr lang="en-US" sz="3200" dirty="0" smtClean="0">
                <a:solidFill>
                  <a:srgbClr val="FF0000"/>
                </a:solidFill>
              </a:rPr>
              <a:t>*</a:t>
            </a:r>
            <a:r>
              <a:rPr lang="en-US" sz="3200" u="sng" dirty="0" smtClean="0">
                <a:solidFill>
                  <a:srgbClr val="FF0000"/>
                </a:solidFill>
              </a:rPr>
              <a:t>Winter Severity:</a:t>
            </a:r>
            <a:r>
              <a:rPr lang="en-US" sz="3200" dirty="0" smtClean="0">
                <a:solidFill>
                  <a:srgbClr val="FF0000"/>
                </a:solidFill>
              </a:rPr>
              <a:t> Will include GIS map of change in winter severity over 30 year period 1981-2010</a:t>
            </a:r>
            <a:endParaRPr lang="en-US" sz="3200" dirty="0">
              <a:solidFill>
                <a:srgbClr val="FF0000"/>
              </a:solidFill>
            </a:endParaRPr>
          </a:p>
        </p:txBody>
      </p:sp>
      <p:sp>
        <p:nvSpPr>
          <p:cNvPr id="12" name="Text Placeholder 16"/>
          <p:cNvSpPr txBox="1">
            <a:spLocks/>
          </p:cNvSpPr>
          <p:nvPr/>
        </p:nvSpPr>
        <p:spPr>
          <a:xfrm>
            <a:off x="914399" y="26559380"/>
            <a:ext cx="82296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Use bullets.</a:t>
            </a:r>
          </a:p>
          <a:p>
            <a:pPr marL="347663" indent="-347663"/>
            <a:r>
              <a:rPr lang="en-US" dirty="0" smtClean="0"/>
              <a:t>Use complete sentences with periods.</a:t>
            </a:r>
          </a:p>
        </p:txBody>
      </p:sp>
      <p:sp>
        <p:nvSpPr>
          <p:cNvPr id="7" name="Text Placeholder 16"/>
          <p:cNvSpPr txBox="1">
            <a:spLocks/>
          </p:cNvSpPr>
          <p:nvPr/>
        </p:nvSpPr>
        <p:spPr>
          <a:xfrm>
            <a:off x="914399" y="10547049"/>
            <a:ext cx="16916400" cy="704088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p>
        </p:txBody>
      </p:sp>
      <p:sp>
        <p:nvSpPr>
          <p:cNvPr id="13" name="Text Placeholder 16"/>
          <p:cNvSpPr txBox="1">
            <a:spLocks/>
          </p:cNvSpPr>
          <p:nvPr/>
        </p:nvSpPr>
        <p:spPr>
          <a:xfrm>
            <a:off x="18630897" y="11167184"/>
            <a:ext cx="8229600"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sz="3200" dirty="0" smtClean="0">
              <a:solidFill>
                <a:srgbClr val="FF0000"/>
              </a:solidFill>
            </a:endParaRPr>
          </a:p>
          <a:p>
            <a:r>
              <a:rPr lang="en-US" sz="3200" dirty="0" smtClean="0">
                <a:solidFill>
                  <a:srgbClr val="FF0000"/>
                </a:solidFill>
              </a:rPr>
              <a:t>Placeholder image above. Current study area image highlights main area of focus (Upper MRB and northern plains)</a:t>
            </a:r>
          </a:p>
        </p:txBody>
      </p:sp>
      <p:sp>
        <p:nvSpPr>
          <p:cNvPr id="14" name="Text Placeholder 16"/>
          <p:cNvSpPr txBox="1">
            <a:spLocks/>
          </p:cNvSpPr>
          <p:nvPr/>
        </p:nvSpPr>
        <p:spPr>
          <a:xfrm>
            <a:off x="9751491" y="12125184"/>
            <a:ext cx="8229600" cy="28346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smtClean="0"/>
              <a:t>Global Historical Climatology Network (GHCN) </a:t>
            </a:r>
          </a:p>
          <a:p>
            <a:r>
              <a:rPr lang="en-US" sz="3600" dirty="0" smtClean="0"/>
              <a:t>North </a:t>
            </a:r>
            <a:r>
              <a:rPr lang="en-US" sz="3600" dirty="0"/>
              <a:t>American Land Data Assimilation </a:t>
            </a:r>
            <a:r>
              <a:rPr lang="en-US" sz="3600" dirty="0" smtClean="0"/>
              <a:t>System (NLDAS)</a:t>
            </a:r>
          </a:p>
          <a:p>
            <a:r>
              <a:rPr lang="en-US" sz="3600" dirty="0"/>
              <a:t>Defense </a:t>
            </a:r>
            <a:r>
              <a:rPr lang="en-US" sz="3600" dirty="0" err="1"/>
              <a:t>Meterological</a:t>
            </a:r>
            <a:r>
              <a:rPr lang="en-US" sz="3600" dirty="0"/>
              <a:t> Satellite Program (DMSP)</a:t>
            </a:r>
          </a:p>
          <a:p>
            <a:endParaRPr lang="en-US" sz="3600" dirty="0" smtClean="0"/>
          </a:p>
        </p:txBody>
      </p:sp>
      <p:sp>
        <p:nvSpPr>
          <p:cNvPr id="6" name="Text Placeholder 16"/>
          <p:cNvSpPr txBox="1">
            <a:spLocks/>
          </p:cNvSpPr>
          <p:nvPr/>
        </p:nvSpPr>
        <p:spPr>
          <a:xfrm>
            <a:off x="914400" y="506312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Keep this blank for now.</a:t>
            </a:r>
          </a:p>
          <a:p>
            <a:r>
              <a:rPr lang="en-US" dirty="0" smtClean="0"/>
              <a:t>Body text point size should be at least 24.</a:t>
            </a:r>
          </a:p>
          <a:p>
            <a:r>
              <a:rPr lang="en-US" dirty="0" smtClean="0"/>
              <a:t>Caption text point size should be at least 16.</a:t>
            </a:r>
          </a:p>
          <a:p>
            <a:r>
              <a:rPr lang="en-US" dirty="0" smtClean="0"/>
              <a:t>Feel free to rename, move, and resize sections as needed.</a:t>
            </a:r>
          </a:p>
        </p:txBody>
      </p:sp>
      <p:sp>
        <p:nvSpPr>
          <p:cNvPr id="15" name="Text Placeholder 16"/>
          <p:cNvSpPr txBox="1">
            <a:spLocks/>
          </p:cNvSpPr>
          <p:nvPr/>
        </p:nvSpPr>
        <p:spPr>
          <a:xfrm>
            <a:off x="9467016" y="5382227"/>
            <a:ext cx="8229600" cy="572970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None/>
            </a:pPr>
            <a:endParaRPr lang="en-US" dirty="0" smtClean="0"/>
          </a:p>
          <a:p>
            <a:pPr marL="347663" indent="-347663"/>
            <a:r>
              <a:rPr lang="en-US" dirty="0" smtClean="0"/>
              <a:t>To detect </a:t>
            </a:r>
            <a:r>
              <a:rPr lang="en-US" dirty="0"/>
              <a:t>historic and present winter severity, soil moisture, and snow water </a:t>
            </a:r>
            <a:r>
              <a:rPr lang="en-US" dirty="0" smtClean="0"/>
              <a:t>equivalents </a:t>
            </a:r>
            <a:r>
              <a:rPr lang="en-US" dirty="0"/>
              <a:t>through a combination of NASA Earth Observations, NOAA CDRs, and</a:t>
            </a:r>
            <a:r>
              <a:rPr lang="en-US" i="1" dirty="0"/>
              <a:t> in situ</a:t>
            </a:r>
            <a:r>
              <a:rPr lang="en-US" dirty="0"/>
              <a:t> </a:t>
            </a:r>
            <a:r>
              <a:rPr lang="en-US" dirty="0" smtClean="0"/>
              <a:t>data.</a:t>
            </a:r>
          </a:p>
          <a:p>
            <a:pPr marL="347663" indent="-347663"/>
            <a:r>
              <a:rPr lang="en-US" dirty="0" smtClean="0"/>
              <a:t>To document </a:t>
            </a:r>
            <a:r>
              <a:rPr lang="en-US" dirty="0"/>
              <a:t>normal and anomalous conditions for the Northern Plains </a:t>
            </a:r>
            <a:r>
              <a:rPr lang="en-US" dirty="0" smtClean="0"/>
              <a:t>region.</a:t>
            </a:r>
          </a:p>
          <a:p>
            <a:pPr marL="347663" indent="-347663"/>
            <a:r>
              <a:rPr lang="en-US" dirty="0" smtClean="0"/>
              <a:t>To perform </a:t>
            </a:r>
            <a:r>
              <a:rPr lang="en-US" dirty="0"/>
              <a:t>exploratory analyses of the association between these driver variables and stream discharge with a focus on seasonality and anomalous </a:t>
            </a:r>
            <a:r>
              <a:rPr lang="en-US" dirty="0" smtClean="0"/>
              <a:t>events, in order to better understand </a:t>
            </a:r>
            <a:r>
              <a:rPr lang="en-US" dirty="0"/>
              <a:t>water supply and runoff in the Missouri River </a:t>
            </a:r>
            <a:r>
              <a:rPr lang="en-US" dirty="0" smtClean="0"/>
              <a:t>Basin.</a:t>
            </a:r>
          </a:p>
          <a:p>
            <a:pPr marL="347663" indent="-347663"/>
            <a:endParaRPr lang="en-US" dirty="0" smtClean="0"/>
          </a:p>
        </p:txBody>
      </p:sp>
      <p:sp>
        <p:nvSpPr>
          <p:cNvPr id="16" name="TextBox 15"/>
          <p:cNvSpPr txBox="1"/>
          <p:nvPr/>
        </p:nvSpPr>
        <p:spPr>
          <a:xfrm>
            <a:off x="914400" y="433041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9467016" y="522570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399" y="16153304"/>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630897" y="468447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9601200" y="11167184"/>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15674135" y="15276275"/>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914399" y="2583685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9531015"/>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9601199" y="30083465"/>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03295" y="29531014"/>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smtClean="0"/>
              <a:t>Emily Sturdivant, Alec </a:t>
            </a:r>
            <a:r>
              <a:rPr lang="en-US" b="1" dirty="0" err="1" smtClean="0"/>
              <a:t>Courtright</a:t>
            </a:r>
            <a:r>
              <a:rPr lang="en-US" b="1" dirty="0" smtClean="0"/>
              <a:t>, Nancy </a:t>
            </a:r>
            <a:r>
              <a:rPr lang="en-US" b="1" dirty="0" err="1" smtClean="0"/>
              <a:t>Barnhardt</a:t>
            </a:r>
            <a:r>
              <a:rPr lang="en-US" b="1" dirty="0" smtClean="0"/>
              <a:t>, and Sam Swanson</a:t>
            </a:r>
          </a:p>
          <a:p>
            <a:r>
              <a:rPr lang="en-US" sz="2400" b="1" dirty="0" smtClean="0"/>
              <a:t>NASA DEVELOP National Program at NOAA NCEI</a:t>
            </a:r>
            <a:endParaRPr lang="en-US" sz="2400" b="1" dirty="0"/>
          </a:p>
        </p:txBody>
      </p:sp>
      <p:grpSp>
        <p:nvGrpSpPr>
          <p:cNvPr id="33" name="Group 32"/>
          <p:cNvGrpSpPr/>
          <p:nvPr/>
        </p:nvGrpSpPr>
        <p:grpSpPr>
          <a:xfrm>
            <a:off x="1842005" y="17374837"/>
            <a:ext cx="11488128" cy="8629081"/>
            <a:chOff x="2686050" y="20413076"/>
            <a:chExt cx="13239750" cy="10115552"/>
          </a:xfrm>
          <a:solidFill>
            <a:schemeClr val="accent3">
              <a:lumMod val="60000"/>
              <a:lumOff val="40000"/>
            </a:schemeClr>
          </a:solidFill>
        </p:grpSpPr>
        <p:cxnSp>
          <p:nvCxnSpPr>
            <p:cNvPr id="34" name="Straight Connector 33"/>
            <p:cNvCxnSpPr/>
            <p:nvPr/>
          </p:nvCxnSpPr>
          <p:spPr>
            <a:xfrm>
              <a:off x="8267700" y="27681153"/>
              <a:ext cx="4933950" cy="2072115"/>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9467850" y="25428345"/>
              <a:ext cx="6096000" cy="42507"/>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267700" y="21142669"/>
              <a:ext cx="4933950" cy="2248853"/>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7" name="Block Arc 36"/>
            <p:cNvSpPr/>
            <p:nvPr/>
          </p:nvSpPr>
          <p:spPr>
            <a:xfrm rot="5400000">
              <a:off x="6791324" y="21394152"/>
              <a:ext cx="10115552" cy="8153400"/>
            </a:xfrm>
            <a:prstGeom prst="blockArc">
              <a:avLst>
                <a:gd name="adj1" fmla="val 10925766"/>
                <a:gd name="adj2" fmla="val 21448375"/>
                <a:gd name="adj3" fmla="val 14434"/>
              </a:avLst>
            </a:prstGeom>
            <a:grpFill/>
            <a:ln>
              <a:solidFill>
                <a:schemeClr val="accent1">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lock Arc 37"/>
            <p:cNvSpPr/>
            <p:nvPr/>
          </p:nvSpPr>
          <p:spPr>
            <a:xfrm rot="5400000">
              <a:off x="5325222" y="23031700"/>
              <a:ext cx="6648449" cy="4878304"/>
            </a:xfrm>
            <a:prstGeom prst="blockArc">
              <a:avLst/>
            </a:prstGeom>
            <a:grpFill/>
            <a:ln>
              <a:solidFill>
                <a:schemeClr val="accent1">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lowchart: Connector 38"/>
            <p:cNvSpPr/>
            <p:nvPr/>
          </p:nvSpPr>
          <p:spPr>
            <a:xfrm>
              <a:off x="2686050" y="23260551"/>
              <a:ext cx="4667245" cy="4420602"/>
            </a:xfrm>
            <a:prstGeom prst="flowChartConnector">
              <a:avLst/>
            </a:prstGeom>
            <a:grpFill/>
            <a:ln>
              <a:solidFill>
                <a:schemeClr val="accent1">
                  <a:lumMod val="40000"/>
                  <a:lumOff val="6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5099741" y="23711281"/>
            <a:ext cx="6095627" cy="1631216"/>
          </a:xfrm>
          <a:prstGeom prst="rect">
            <a:avLst/>
          </a:prstGeom>
          <a:noFill/>
        </p:spPr>
        <p:txBody>
          <a:bodyPr wrap="square" rtlCol="0">
            <a:spAutoFit/>
          </a:bodyPr>
          <a:lstStyle>
            <a:defPPr>
              <a:defRPr lang="en-US"/>
            </a:defPPr>
            <a:lvl1pPr>
              <a:defRPr sz="4000"/>
            </a:lvl1pPr>
          </a:lstStyle>
          <a:p>
            <a:pPr algn="ctr"/>
            <a:r>
              <a:rPr lang="en-US" sz="2800" b="1" dirty="0" smtClean="0">
                <a:solidFill>
                  <a:schemeClr val="tx1">
                    <a:lumMod val="75000"/>
                  </a:schemeClr>
                </a:solidFill>
              </a:rPr>
              <a:t>Calculate</a:t>
            </a:r>
          </a:p>
          <a:p>
            <a:pPr marL="457200" indent="-457200">
              <a:buFont typeface="+mj-lt"/>
              <a:buAutoNum type="arabicPeriod"/>
            </a:pPr>
            <a:r>
              <a:rPr lang="en-US" sz="2400" dirty="0" smtClean="0">
                <a:solidFill>
                  <a:schemeClr val="tx1">
                    <a:lumMod val="50000"/>
                  </a:schemeClr>
                </a:solidFill>
              </a:rPr>
              <a:t>Temp. average to Freezing Degree Days</a:t>
            </a:r>
          </a:p>
          <a:p>
            <a:pPr marL="457200" indent="-457200">
              <a:buFont typeface="+mj-lt"/>
              <a:buAutoNum type="arabicPeriod"/>
            </a:pPr>
            <a:r>
              <a:rPr lang="en-US" sz="2400" dirty="0" smtClean="0">
                <a:solidFill>
                  <a:schemeClr val="tx1">
                    <a:lumMod val="50000"/>
                  </a:schemeClr>
                </a:solidFill>
              </a:rPr>
              <a:t>Freezing Degree Days to Air Freezing Index</a:t>
            </a:r>
          </a:p>
          <a:p>
            <a:pPr algn="ctr"/>
            <a:r>
              <a:rPr lang="en-US" sz="2400" dirty="0" smtClean="0">
                <a:solidFill>
                  <a:schemeClr val="tx1">
                    <a:lumMod val="50000"/>
                  </a:schemeClr>
                </a:solidFill>
              </a:rPr>
              <a:t>(FDD &amp; AFI graph here)</a:t>
            </a:r>
            <a:endParaRPr lang="en-US" sz="2400" dirty="0">
              <a:solidFill>
                <a:schemeClr val="tx1">
                  <a:lumMod val="50000"/>
                </a:schemeClr>
              </a:solidFill>
            </a:endParaRPr>
          </a:p>
        </p:txBody>
      </p:sp>
      <p:sp>
        <p:nvSpPr>
          <p:cNvPr id="41" name="TextBox 40"/>
          <p:cNvSpPr txBox="1"/>
          <p:nvPr/>
        </p:nvSpPr>
        <p:spPr>
          <a:xfrm>
            <a:off x="6403548" y="18853644"/>
            <a:ext cx="3804916" cy="1261884"/>
          </a:xfrm>
          <a:prstGeom prst="rect">
            <a:avLst/>
          </a:prstGeom>
          <a:noFill/>
        </p:spPr>
        <p:txBody>
          <a:bodyPr wrap="square" rtlCol="0">
            <a:spAutoFit/>
          </a:bodyPr>
          <a:lstStyle/>
          <a:p>
            <a:r>
              <a:rPr lang="en-US" sz="2800" b="1" dirty="0" smtClean="0">
                <a:solidFill>
                  <a:schemeClr val="tx1">
                    <a:lumMod val="75000"/>
                  </a:schemeClr>
                </a:solidFill>
              </a:rPr>
              <a:t>Calculate</a:t>
            </a:r>
          </a:p>
          <a:p>
            <a:pPr marL="514350" indent="-514350">
              <a:buFont typeface="+mj-lt"/>
              <a:buAutoNum type="arabicPeriod"/>
            </a:pPr>
            <a:r>
              <a:rPr lang="en-US" sz="2400" dirty="0" smtClean="0">
                <a:solidFill>
                  <a:schemeClr val="tx1">
                    <a:lumMod val="50000"/>
                  </a:schemeClr>
                </a:solidFill>
              </a:rPr>
              <a:t>Monthly averages of soil moisture percent</a:t>
            </a:r>
          </a:p>
        </p:txBody>
      </p:sp>
      <p:sp>
        <p:nvSpPr>
          <p:cNvPr id="42" name="TextBox 41"/>
          <p:cNvSpPr txBox="1"/>
          <p:nvPr/>
        </p:nvSpPr>
        <p:spPr>
          <a:xfrm>
            <a:off x="10419516" y="17637926"/>
            <a:ext cx="3162300" cy="2431435"/>
          </a:xfrm>
          <a:prstGeom prst="rect">
            <a:avLst/>
          </a:prstGeom>
          <a:noFill/>
        </p:spPr>
        <p:txBody>
          <a:bodyPr wrap="square" rtlCol="0">
            <a:spAutoFit/>
          </a:bodyPr>
          <a:lstStyle>
            <a:defPPr>
              <a:defRPr lang="en-US"/>
            </a:defPPr>
            <a:lvl1pPr>
              <a:defRPr sz="4000"/>
            </a:lvl1pPr>
          </a:lstStyle>
          <a:p>
            <a:r>
              <a:rPr lang="en-US" sz="2800" b="1" dirty="0" smtClean="0">
                <a:solidFill>
                  <a:schemeClr val="tx1">
                    <a:lumMod val="75000"/>
                  </a:schemeClr>
                </a:solidFill>
              </a:rPr>
              <a:t>Linear Regression</a:t>
            </a:r>
          </a:p>
          <a:p>
            <a:pPr marL="342900" indent="-342900">
              <a:buFont typeface="Wingdings" panose="05000000000000000000" pitchFamily="2" charset="2"/>
              <a:buChar char="v"/>
            </a:pPr>
            <a:r>
              <a:rPr lang="en-US" sz="2400" dirty="0">
                <a:solidFill>
                  <a:schemeClr val="tx1">
                    <a:lumMod val="50000"/>
                  </a:schemeClr>
                </a:solidFill>
              </a:rPr>
              <a:t>Start and end date trends </a:t>
            </a:r>
          </a:p>
          <a:p>
            <a:r>
              <a:rPr lang="en-US" sz="2800" b="1" dirty="0">
                <a:solidFill>
                  <a:schemeClr val="tx1">
                    <a:lumMod val="75000"/>
                  </a:schemeClr>
                </a:solidFill>
              </a:rPr>
              <a:t>Chi Square Test</a:t>
            </a:r>
          </a:p>
          <a:p>
            <a:pPr marL="342900" indent="-342900">
              <a:buFont typeface="Wingdings" panose="05000000000000000000" pitchFamily="2" charset="2"/>
              <a:buChar char="v"/>
            </a:pPr>
            <a:r>
              <a:rPr lang="en-US" sz="2400" dirty="0" smtClean="0">
                <a:solidFill>
                  <a:schemeClr val="tx1">
                    <a:lumMod val="50000"/>
                  </a:schemeClr>
                </a:solidFill>
              </a:rPr>
              <a:t>Validating the utility of each data set</a:t>
            </a:r>
          </a:p>
        </p:txBody>
      </p:sp>
      <p:sp>
        <p:nvSpPr>
          <p:cNvPr id="43" name="TextBox 42"/>
          <p:cNvSpPr txBox="1"/>
          <p:nvPr/>
        </p:nvSpPr>
        <p:spPr>
          <a:xfrm>
            <a:off x="9792781" y="25066903"/>
            <a:ext cx="4630648" cy="1631216"/>
          </a:xfrm>
          <a:prstGeom prst="rect">
            <a:avLst/>
          </a:prstGeom>
          <a:noFill/>
        </p:spPr>
        <p:txBody>
          <a:bodyPr wrap="square" rtlCol="0">
            <a:spAutoFit/>
          </a:bodyPr>
          <a:lstStyle/>
          <a:p>
            <a:pPr algn="ctr"/>
            <a:r>
              <a:rPr lang="en-US" sz="2800" b="1" dirty="0" smtClean="0">
                <a:solidFill>
                  <a:schemeClr val="tx1">
                    <a:lumMod val="75000"/>
                  </a:schemeClr>
                </a:solidFill>
              </a:rPr>
              <a:t>Linear Regression</a:t>
            </a:r>
          </a:p>
          <a:p>
            <a:pPr marL="342900" indent="-342900">
              <a:buFont typeface="Wingdings" panose="05000000000000000000" pitchFamily="2" charset="2"/>
              <a:buChar char="v"/>
            </a:pPr>
            <a:r>
              <a:rPr lang="en-US" sz="2400" dirty="0" smtClean="0">
                <a:solidFill>
                  <a:schemeClr val="tx1">
                    <a:lumMod val="50000"/>
                  </a:schemeClr>
                </a:solidFill>
              </a:rPr>
              <a:t>Start date trends of freezing days</a:t>
            </a:r>
          </a:p>
          <a:p>
            <a:pPr marL="342900" indent="-342900">
              <a:buFont typeface="Wingdings" panose="05000000000000000000" pitchFamily="2" charset="2"/>
              <a:buChar char="v"/>
            </a:pPr>
            <a:r>
              <a:rPr lang="en-US" sz="2400" dirty="0" smtClean="0">
                <a:solidFill>
                  <a:schemeClr val="tx1">
                    <a:lumMod val="50000"/>
                  </a:schemeClr>
                </a:solidFill>
              </a:rPr>
              <a:t>End  date trends of freezing days</a:t>
            </a:r>
          </a:p>
          <a:p>
            <a:pPr marL="342900" indent="-342900">
              <a:buFont typeface="Wingdings" panose="05000000000000000000" pitchFamily="2" charset="2"/>
              <a:buChar char="v"/>
            </a:pPr>
            <a:r>
              <a:rPr lang="en-US" sz="2400" dirty="0" smtClean="0">
                <a:solidFill>
                  <a:schemeClr val="tx1">
                    <a:lumMod val="50000"/>
                  </a:schemeClr>
                </a:solidFill>
              </a:rPr>
              <a:t>Length</a:t>
            </a:r>
            <a:endParaRPr lang="en-US" sz="2400" dirty="0">
              <a:solidFill>
                <a:schemeClr val="tx1">
                  <a:lumMod val="50000"/>
                </a:schemeClr>
              </a:solidFill>
            </a:endParaRPr>
          </a:p>
        </p:txBody>
      </p:sp>
      <p:sp>
        <p:nvSpPr>
          <p:cNvPr id="45" name="TextBox 44"/>
          <p:cNvSpPr txBox="1"/>
          <p:nvPr/>
        </p:nvSpPr>
        <p:spPr>
          <a:xfrm>
            <a:off x="4545923" y="19929005"/>
            <a:ext cx="2419350" cy="584775"/>
          </a:xfrm>
          <a:prstGeom prst="rect">
            <a:avLst/>
          </a:prstGeom>
          <a:noFill/>
        </p:spPr>
        <p:txBody>
          <a:bodyPr wrap="square" rtlCol="0">
            <a:spAutoFit/>
          </a:bodyPr>
          <a:lstStyle/>
          <a:p>
            <a:r>
              <a:rPr lang="en-US" sz="3200" dirty="0" smtClean="0">
                <a:solidFill>
                  <a:schemeClr val="tx1">
                    <a:lumMod val="50000"/>
                  </a:schemeClr>
                </a:solidFill>
              </a:rPr>
              <a:t>Soil Moisture</a:t>
            </a:r>
            <a:endParaRPr lang="en-US" sz="3200" dirty="0">
              <a:solidFill>
                <a:schemeClr val="tx1">
                  <a:lumMod val="50000"/>
                </a:schemeClr>
              </a:solidFill>
            </a:endParaRPr>
          </a:p>
        </p:txBody>
      </p:sp>
      <p:sp>
        <p:nvSpPr>
          <p:cNvPr id="46" name="TextBox 45"/>
          <p:cNvSpPr txBox="1"/>
          <p:nvPr/>
        </p:nvSpPr>
        <p:spPr>
          <a:xfrm>
            <a:off x="4562017" y="22831834"/>
            <a:ext cx="2706599" cy="584775"/>
          </a:xfrm>
          <a:prstGeom prst="rect">
            <a:avLst/>
          </a:prstGeom>
          <a:noFill/>
        </p:spPr>
        <p:txBody>
          <a:bodyPr wrap="square" rtlCol="0">
            <a:spAutoFit/>
          </a:bodyPr>
          <a:lstStyle/>
          <a:p>
            <a:r>
              <a:rPr lang="en-US" sz="3200" dirty="0" smtClean="0">
                <a:solidFill>
                  <a:schemeClr val="tx1">
                    <a:lumMod val="50000"/>
                  </a:schemeClr>
                </a:solidFill>
              </a:rPr>
              <a:t>Winter Severity</a:t>
            </a:r>
            <a:endParaRPr lang="en-US" sz="3200" dirty="0">
              <a:solidFill>
                <a:schemeClr val="tx1">
                  <a:lumMod val="50000"/>
                </a:schemeClr>
              </a:solidFill>
            </a:endParaRPr>
          </a:p>
        </p:txBody>
      </p:sp>
      <p:sp>
        <p:nvSpPr>
          <p:cNvPr id="47" name="TextBox 46"/>
          <p:cNvSpPr txBox="1"/>
          <p:nvPr/>
        </p:nvSpPr>
        <p:spPr>
          <a:xfrm>
            <a:off x="5415260" y="21150769"/>
            <a:ext cx="2419350" cy="1077218"/>
          </a:xfrm>
          <a:prstGeom prst="rect">
            <a:avLst/>
          </a:prstGeom>
          <a:noFill/>
        </p:spPr>
        <p:txBody>
          <a:bodyPr wrap="square" rtlCol="0">
            <a:spAutoFit/>
          </a:bodyPr>
          <a:lstStyle/>
          <a:p>
            <a:r>
              <a:rPr lang="en-US" sz="3200" dirty="0" smtClean="0">
                <a:solidFill>
                  <a:schemeClr val="tx1">
                    <a:lumMod val="50000"/>
                  </a:schemeClr>
                </a:solidFill>
              </a:rPr>
              <a:t>Snow Water Equivalent</a:t>
            </a:r>
            <a:endParaRPr lang="en-US" sz="3200" dirty="0">
              <a:solidFill>
                <a:schemeClr val="tx1">
                  <a:lumMod val="50000"/>
                </a:schemeClr>
              </a:solidFill>
            </a:endParaRPr>
          </a:p>
        </p:txBody>
      </p:sp>
      <p:grpSp>
        <p:nvGrpSpPr>
          <p:cNvPr id="48" name="Group 47"/>
          <p:cNvGrpSpPr/>
          <p:nvPr/>
        </p:nvGrpSpPr>
        <p:grpSpPr>
          <a:xfrm>
            <a:off x="546231" y="15899708"/>
            <a:ext cx="12403890" cy="7102045"/>
            <a:chOff x="1390276" y="20424417"/>
            <a:chExt cx="12403890" cy="7102045"/>
          </a:xfrm>
        </p:grpSpPr>
        <p:sp>
          <p:nvSpPr>
            <p:cNvPr id="49" name="TextBox 48"/>
            <p:cNvSpPr txBox="1"/>
            <p:nvPr/>
          </p:nvSpPr>
          <p:spPr>
            <a:xfrm>
              <a:off x="3053583" y="25218138"/>
              <a:ext cx="3314700" cy="2308324"/>
            </a:xfrm>
            <a:prstGeom prst="rect">
              <a:avLst/>
            </a:prstGeom>
            <a:noFill/>
          </p:spPr>
          <p:txBody>
            <a:bodyPr wrap="square" rtlCol="0">
              <a:spAutoFit/>
            </a:bodyPr>
            <a:lstStyle/>
            <a:p>
              <a:pPr algn="ctr"/>
              <a:r>
                <a:rPr lang="en-US" sz="4800" b="1" dirty="0" smtClean="0">
                  <a:solidFill>
                    <a:schemeClr val="tx2">
                      <a:lumMod val="75000"/>
                    </a:schemeClr>
                  </a:solidFill>
                </a:rPr>
                <a:t>Data Acquisition</a:t>
              </a:r>
            </a:p>
            <a:p>
              <a:pPr algn="ctr"/>
              <a:endParaRPr lang="en-US" sz="4800" b="1" dirty="0">
                <a:solidFill>
                  <a:schemeClr val="tx2">
                    <a:lumMod val="50000"/>
                  </a:schemeClr>
                </a:solidFill>
              </a:endParaRPr>
            </a:p>
          </p:txBody>
        </p:sp>
        <p:sp>
          <p:nvSpPr>
            <p:cNvPr id="50" name="TextBox 49"/>
            <p:cNvSpPr txBox="1"/>
            <p:nvPr/>
          </p:nvSpPr>
          <p:spPr>
            <a:xfrm>
              <a:off x="1390276" y="23526333"/>
              <a:ext cx="2591547" cy="1023037"/>
            </a:xfrm>
            <a:prstGeom prst="rect">
              <a:avLst/>
            </a:prstGeom>
            <a:noFill/>
          </p:spPr>
          <p:txBody>
            <a:bodyPr wrap="square" rtlCol="0">
              <a:spAutoFit/>
            </a:bodyPr>
            <a:lstStyle/>
            <a:p>
              <a:r>
                <a:rPr lang="en-US" b="1" dirty="0" smtClean="0">
                  <a:solidFill>
                    <a:schemeClr val="tx2">
                      <a:lumMod val="60000"/>
                      <a:lumOff val="40000"/>
                    </a:schemeClr>
                  </a:solidFill>
                </a:rPr>
                <a:t>1. Data</a:t>
              </a:r>
              <a:endParaRPr lang="en-US" b="1" dirty="0">
                <a:solidFill>
                  <a:schemeClr val="tx2">
                    <a:lumMod val="60000"/>
                    <a:lumOff val="40000"/>
                  </a:schemeClr>
                </a:solidFill>
              </a:endParaRPr>
            </a:p>
          </p:txBody>
        </p:sp>
        <p:sp>
          <p:nvSpPr>
            <p:cNvPr id="51" name="TextBox 50"/>
            <p:cNvSpPr txBox="1"/>
            <p:nvPr/>
          </p:nvSpPr>
          <p:spPr>
            <a:xfrm>
              <a:off x="4831140" y="21899546"/>
              <a:ext cx="4838699" cy="1023037"/>
            </a:xfrm>
            <a:prstGeom prst="rect">
              <a:avLst/>
            </a:prstGeom>
            <a:noFill/>
          </p:spPr>
          <p:txBody>
            <a:bodyPr wrap="square" rtlCol="0">
              <a:spAutoFit/>
            </a:bodyPr>
            <a:lstStyle/>
            <a:p>
              <a:r>
                <a:rPr lang="en-US" b="1" dirty="0" smtClean="0">
                  <a:solidFill>
                    <a:schemeClr val="tx2">
                      <a:lumMod val="60000"/>
                      <a:lumOff val="40000"/>
                    </a:schemeClr>
                  </a:solidFill>
                </a:rPr>
                <a:t>2. Processing</a:t>
              </a:r>
              <a:endParaRPr lang="en-US" b="1" dirty="0">
                <a:solidFill>
                  <a:schemeClr val="tx2">
                    <a:lumMod val="60000"/>
                    <a:lumOff val="40000"/>
                  </a:schemeClr>
                </a:solidFill>
              </a:endParaRPr>
            </a:p>
          </p:txBody>
        </p:sp>
        <p:sp>
          <p:nvSpPr>
            <p:cNvPr id="52" name="TextBox 51"/>
            <p:cNvSpPr txBox="1"/>
            <p:nvPr/>
          </p:nvSpPr>
          <p:spPr>
            <a:xfrm>
              <a:off x="9584111" y="20424417"/>
              <a:ext cx="4210055" cy="1023037"/>
            </a:xfrm>
            <a:prstGeom prst="rect">
              <a:avLst/>
            </a:prstGeom>
            <a:noFill/>
          </p:spPr>
          <p:txBody>
            <a:bodyPr wrap="square" rtlCol="0">
              <a:spAutoFit/>
            </a:bodyPr>
            <a:lstStyle/>
            <a:p>
              <a:r>
                <a:rPr lang="en-US" b="1" dirty="0">
                  <a:solidFill>
                    <a:schemeClr val="tx2">
                      <a:lumMod val="60000"/>
                      <a:lumOff val="40000"/>
                    </a:schemeClr>
                  </a:solidFill>
                </a:rPr>
                <a:t>3</a:t>
              </a:r>
              <a:r>
                <a:rPr lang="en-US" b="1" dirty="0" smtClean="0">
                  <a:solidFill>
                    <a:schemeClr val="tx2">
                      <a:lumMod val="60000"/>
                      <a:lumOff val="40000"/>
                    </a:schemeClr>
                  </a:solidFill>
                </a:rPr>
                <a:t>. Analysis</a:t>
              </a:r>
              <a:endParaRPr lang="en-US" b="1" dirty="0">
                <a:solidFill>
                  <a:schemeClr val="tx2">
                    <a:lumMod val="60000"/>
                    <a:lumOff val="40000"/>
                  </a:schemeClr>
                </a:solidFill>
              </a:endParaRPr>
            </a:p>
          </p:txBody>
        </p:sp>
      </p:gr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9448" y="5518238"/>
            <a:ext cx="7411454" cy="55585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4513" y="11928073"/>
            <a:ext cx="1623252" cy="1623252"/>
          </a:xfrm>
          <a:prstGeom prst="rect">
            <a:avLst/>
          </a:prstGeom>
        </p:spPr>
      </p:pic>
      <p:sp>
        <p:nvSpPr>
          <p:cNvPr id="53" name="TextBox 52"/>
          <p:cNvSpPr txBox="1"/>
          <p:nvPr/>
        </p:nvSpPr>
        <p:spPr>
          <a:xfrm>
            <a:off x="7744513" y="20477985"/>
            <a:ext cx="2828237" cy="2739211"/>
          </a:xfrm>
          <a:prstGeom prst="rect">
            <a:avLst/>
          </a:prstGeom>
          <a:noFill/>
        </p:spPr>
        <p:txBody>
          <a:bodyPr wrap="square" rtlCol="0">
            <a:spAutoFit/>
          </a:bodyPr>
          <a:lstStyle/>
          <a:p>
            <a:pPr lvl="0" algn="ctr"/>
            <a:r>
              <a:rPr lang="en-US" sz="2800" b="1" dirty="0">
                <a:solidFill>
                  <a:schemeClr val="tx1">
                    <a:lumMod val="75000"/>
                  </a:schemeClr>
                </a:solidFill>
              </a:rPr>
              <a:t>Calculate</a:t>
            </a:r>
          </a:p>
          <a:p>
            <a:pPr lvl="0"/>
            <a:r>
              <a:rPr lang="en-US" sz="2400" dirty="0" smtClean="0">
                <a:solidFill>
                  <a:srgbClr val="767171"/>
                </a:solidFill>
              </a:rPr>
              <a:t>1</a:t>
            </a:r>
            <a:r>
              <a:rPr lang="en-US" sz="2400" dirty="0" smtClean="0">
                <a:solidFill>
                  <a:schemeClr val="tx1">
                    <a:lumMod val="50000"/>
                  </a:schemeClr>
                </a:solidFill>
              </a:rPr>
              <a:t>. Annual max SWE by pixel</a:t>
            </a:r>
          </a:p>
          <a:p>
            <a:pPr lvl="0"/>
            <a:r>
              <a:rPr lang="en-US" sz="2400" dirty="0" smtClean="0">
                <a:solidFill>
                  <a:schemeClr val="tx1">
                    <a:lumMod val="50000"/>
                  </a:schemeClr>
                </a:solidFill>
              </a:rPr>
              <a:t>2. Average max SWE since 1979 by pixel</a:t>
            </a:r>
          </a:p>
          <a:p>
            <a:pPr lvl="0"/>
            <a:r>
              <a:rPr lang="en-US" sz="2400" dirty="0" smtClean="0">
                <a:solidFill>
                  <a:schemeClr val="tx1">
                    <a:lumMod val="50000"/>
                  </a:schemeClr>
                </a:solidFill>
              </a:rPr>
              <a:t>3. Average daily SWE by region</a:t>
            </a:r>
            <a:endParaRPr lang="en-US" sz="2400" dirty="0">
              <a:solidFill>
                <a:schemeClr val="tx1">
                  <a:lumMod val="50000"/>
                </a:schemeClr>
              </a:solidFill>
            </a:endParaRPr>
          </a:p>
        </p:txBody>
      </p:sp>
      <p:sp>
        <p:nvSpPr>
          <p:cNvPr id="54" name="TextBox 53"/>
          <p:cNvSpPr txBox="1"/>
          <p:nvPr/>
        </p:nvSpPr>
        <p:spPr>
          <a:xfrm>
            <a:off x="10816517" y="20513780"/>
            <a:ext cx="4630648" cy="3477875"/>
          </a:xfrm>
          <a:prstGeom prst="rect">
            <a:avLst/>
          </a:prstGeom>
          <a:noFill/>
        </p:spPr>
        <p:txBody>
          <a:bodyPr wrap="square" rtlCol="0">
            <a:spAutoFit/>
          </a:bodyPr>
          <a:lstStyle/>
          <a:p>
            <a:pPr lvl="0" algn="ctr"/>
            <a:r>
              <a:rPr lang="en-US" sz="2800" b="1" dirty="0" smtClean="0">
                <a:solidFill>
                  <a:schemeClr val="tx1">
                    <a:lumMod val="75000"/>
                  </a:schemeClr>
                </a:solidFill>
              </a:rPr>
              <a:t>Linear </a:t>
            </a:r>
            <a:r>
              <a:rPr lang="en-US" sz="2800" b="1" dirty="0" smtClean="0">
                <a:solidFill>
                  <a:schemeClr val="tx1">
                    <a:lumMod val="75000"/>
                  </a:schemeClr>
                </a:solidFill>
              </a:rPr>
              <a:t>Regression</a:t>
            </a:r>
          </a:p>
          <a:p>
            <a:pPr marL="342900" lvl="0" indent="-342900">
              <a:buFont typeface="Wingdings" panose="05000000000000000000" pitchFamily="2" charset="2"/>
              <a:buChar char="v"/>
            </a:pPr>
            <a:r>
              <a:rPr lang="en-US" sz="2400" dirty="0">
                <a:solidFill>
                  <a:srgbClr val="767171">
                    <a:lumMod val="50000"/>
                  </a:srgbClr>
                </a:solidFill>
              </a:rPr>
              <a:t>Annual max SWE trend since </a:t>
            </a:r>
            <a:r>
              <a:rPr lang="en-US" sz="2400" dirty="0" smtClean="0">
                <a:solidFill>
                  <a:srgbClr val="767171">
                    <a:lumMod val="50000"/>
                  </a:srgbClr>
                </a:solidFill>
              </a:rPr>
              <a:t>1979</a:t>
            </a:r>
            <a:endParaRPr lang="en-US" sz="2800" b="1" dirty="0" smtClean="0">
              <a:solidFill>
                <a:schemeClr val="tx1">
                  <a:lumMod val="50000"/>
                </a:schemeClr>
              </a:solidFill>
            </a:endParaRPr>
          </a:p>
          <a:p>
            <a:pPr marL="342900" lvl="0" indent="-342900">
              <a:buFont typeface="Wingdings" panose="05000000000000000000" pitchFamily="2" charset="2"/>
              <a:buChar char="v"/>
            </a:pPr>
            <a:r>
              <a:rPr lang="en-US" sz="2400" dirty="0" smtClean="0">
                <a:solidFill>
                  <a:schemeClr val="tx1">
                    <a:lumMod val="50000"/>
                  </a:schemeClr>
                </a:solidFill>
              </a:rPr>
              <a:t>Compare average daily SWE with average daily streamflow at corresponding </a:t>
            </a:r>
            <a:r>
              <a:rPr lang="en-US" sz="2400" dirty="0" smtClean="0">
                <a:solidFill>
                  <a:schemeClr val="tx1">
                    <a:lumMod val="50000"/>
                  </a:schemeClr>
                </a:solidFill>
              </a:rPr>
              <a:t>gauge</a:t>
            </a:r>
          </a:p>
          <a:p>
            <a:pPr marL="342900" lvl="0" indent="-342900">
              <a:buFont typeface="Wingdings" panose="05000000000000000000" pitchFamily="2" charset="2"/>
              <a:buChar char="v"/>
            </a:pPr>
            <a:endParaRPr lang="en-US" sz="2400" dirty="0">
              <a:solidFill>
                <a:schemeClr val="tx1">
                  <a:lumMod val="50000"/>
                </a:schemeClr>
              </a:solidFill>
            </a:endParaRPr>
          </a:p>
          <a:p>
            <a:pPr marL="342900" indent="-342900">
              <a:buFont typeface="Wingdings" panose="05000000000000000000" pitchFamily="2" charset="2"/>
              <a:buChar char="v"/>
            </a:pPr>
            <a:r>
              <a:rPr lang="en-US" sz="2400" dirty="0">
                <a:solidFill>
                  <a:schemeClr val="tx1">
                    <a:lumMod val="50000"/>
                  </a:schemeClr>
                </a:solidFill>
              </a:rPr>
              <a:t>Determine normal vs anomalous </a:t>
            </a:r>
            <a:r>
              <a:rPr lang="en-US" sz="2400" dirty="0" smtClean="0">
                <a:solidFill>
                  <a:schemeClr val="tx1">
                    <a:lumMod val="50000"/>
                  </a:schemeClr>
                </a:solidFill>
              </a:rPr>
              <a:t>years</a:t>
            </a:r>
            <a:endParaRPr lang="en-US" sz="2400" dirty="0">
              <a:solidFill>
                <a:schemeClr val="tx1">
                  <a:lumMod val="50000"/>
                </a:schemeClr>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0897" y="5518239"/>
            <a:ext cx="8045972" cy="625466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3162" y="13962266"/>
            <a:ext cx="2338037" cy="3397460"/>
          </a:xfrm>
          <a:prstGeom prst="rect">
            <a:avLst/>
          </a:prstGeom>
        </p:spPr>
      </p:pic>
      <p:pic>
        <p:nvPicPr>
          <p:cNvPr id="1029" name="Picture 5" descr="http://ldas.gsfc.nasa.gov/site_img/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49772" y="12739699"/>
            <a:ext cx="1381125"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50982"/>
      </p:ext>
    </p:extLst>
  </p:cSld>
  <p:clrMapOvr>
    <a:masterClrMapping/>
  </p:clrMapOvr>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2702</TotalTime>
  <Words>567</Words>
  <Application>Microsoft Office PowerPoint</Application>
  <PresentationFormat>Custom</PresentationFormat>
  <Paragraphs>86</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Alec Courtright</cp:lastModifiedBy>
  <cp:revision>121</cp:revision>
  <dcterms:created xsi:type="dcterms:W3CDTF">2015-06-02T14:58:58Z</dcterms:created>
  <dcterms:modified xsi:type="dcterms:W3CDTF">2015-10-09T17:25:18Z</dcterms:modified>
</cp:coreProperties>
</file>