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0"/>
  </p:notesMasterIdLst>
  <p:sldIdLst>
    <p:sldId id="321" r:id="rId2"/>
    <p:sldId id="313" r:id="rId3"/>
    <p:sldId id="311" r:id="rId4"/>
    <p:sldId id="326" r:id="rId5"/>
    <p:sldId id="314" r:id="rId6"/>
    <p:sldId id="315" r:id="rId7"/>
    <p:sldId id="319" r:id="rId8"/>
    <p:sldId id="316" r:id="rId9"/>
    <p:sldId id="318" r:id="rId10"/>
    <p:sldId id="323" r:id="rId11"/>
    <p:sldId id="329" r:id="rId12"/>
    <p:sldId id="330" r:id="rId13"/>
    <p:sldId id="328" r:id="rId14"/>
    <p:sldId id="333" r:id="rId15"/>
    <p:sldId id="322" r:id="rId16"/>
    <p:sldId id="334" r:id="rId17"/>
    <p:sldId id="331"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p15="http://schemas.microsoft.com/office/powerpoint/2012/main" xmlns:go="http://customooxmlschemas.google.com/" roundtripDataSignature="AMtx7mhi1hz2zGWNA9o/YHDxPdV8VyPfrg==" r:id="rId24"/>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Zachary Bengts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AD"/>
    <a:srgbClr val="7D7ABC"/>
    <a:srgbClr val="898EBB"/>
    <a:srgbClr val="F25757"/>
    <a:srgbClr val="38F1CC"/>
    <a:srgbClr val="9FB8C7"/>
    <a:srgbClr val="3E4268"/>
    <a:srgbClr val="7C9EB2"/>
    <a:srgbClr val="30A3B1"/>
    <a:srgbClr val="3D41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7" autoAdjust="0"/>
    <p:restoredTop sz="72892" autoAdjust="0"/>
  </p:normalViewPr>
  <p:slideViewPr>
    <p:cSldViewPr snapToGrid="0" showGuides="1">
      <p:cViewPr>
        <p:scale>
          <a:sx n="68" d="100"/>
          <a:sy n="68" d="100"/>
        </p:scale>
        <p:origin x="-2059" y="-4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licens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unsplash.com/photos/8O0sIbePCos" TargetMode="External"/><Relationship Id="rId4" Type="http://schemas.openxmlformats.org/officeDocument/2006/relationships/hyperlink" Target="https://unsplash.com/photos/EMV_HA7kqOw"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orldview.earthdata.nasa.gov/?v=-107.24207099143044,-24.07675494409779,-24.811280146353205,59.84164040667616&amp;t=2017-09-25-T00%3A00%3A00Z&amp;as=2017-09-18-T00%3A00%3A00Z&amp;ae=2017-09-25-T00%3A00%3A00Z&amp;l=Reference_Labels(hidden),Reference_Features,Coastlines(hidden),VIIRS_SNPP_CorrectedReflectance_TrueColor,MODIS_Aqua_CorrectedReflectance_TrueColor(hidden),MODIS_Terra_CorrectedReflectance_TrueColor(hidden)&amp;tr=hurricane_maria_september_2017&amp;al=true&amp;ab=o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licens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nsplash.com/photos/HaFV1cviJ_4" TargetMode="External"/><Relationship Id="rId4" Type="http://schemas.openxmlformats.org/officeDocument/2006/relationships/hyperlink" Target="https://unsplash.com/photos/wAEY2TDxXU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henounproject.com/pathlord/uploads/?i=1316213"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thenounproject.com/term/analytics/64582/" TargetMode="External"/><Relationship Id="rId4" Type="http://schemas.openxmlformats.org/officeDocument/2006/relationships/hyperlink" Target="https://thenounproject.com/search/?q=analytics&amp;i=226649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a:t>
            </a:r>
            <a:r>
              <a:rPr lang="en-US" baseline="0" dirty="0"/>
              <a:t> 1: </a:t>
            </a:r>
            <a:r>
              <a:rPr lang="en-US" dirty="0"/>
              <a:t>Hello,</a:t>
            </a:r>
            <a:r>
              <a:rPr lang="en-US" baseline="0" dirty="0"/>
              <a:t> we are Nara McCray, Scott Harrison, Wilfredo Garcia Lopez, and Adriana Le Compte Santiago, and we are the Toa Baja Disasters team. Today we will be sharing our results from our ten week project that encompassed using NASA earth observations to create materials that will allow Toa Baja to educate the public on flood risk.</a:t>
            </a:r>
          </a:p>
          <a:p>
            <a:endParaRPr lang="en-US" baseline="0" dirty="0"/>
          </a:p>
          <a:p>
            <a:r>
              <a:rPr lang="en-US" baseline="0" dirty="0"/>
              <a:t>Image Credit: Web Image Generated by Project Team</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745726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Speaker 2: </a:t>
            </a:r>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are detailed maps that show each of the three parameters that comprised our risk map. High Risk is shown in pink and low risk is in grey.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Building density</a:t>
            </a:r>
            <a:r>
              <a:rPr lang="en-US" sz="1200" kern="1200" dirty="0">
                <a:solidFill>
                  <a:schemeClr val="tx1"/>
                </a:solidFill>
                <a:effectLst/>
                <a:latin typeface="+mn-lt"/>
                <a:ea typeface="+mn-ea"/>
                <a:cs typeface="+mn-cs"/>
              </a:rPr>
              <a:t> allows</a:t>
            </a:r>
            <a:r>
              <a:rPr lang="en-US" sz="1200" kern="1200" baseline="0" dirty="0">
                <a:solidFill>
                  <a:schemeClr val="tx1"/>
                </a:solidFill>
                <a:effectLst/>
                <a:latin typeface="+mn-lt"/>
                <a:ea typeface="+mn-ea"/>
                <a:cs typeface="+mn-cs"/>
              </a:rPr>
              <a:t> us to see what areas</a:t>
            </a:r>
            <a:r>
              <a:rPr lang="en-US" sz="1200" kern="1200" dirty="0">
                <a:solidFill>
                  <a:schemeClr val="tx1"/>
                </a:solidFill>
                <a:effectLst/>
                <a:latin typeface="+mn-lt"/>
                <a:ea typeface="+mn-ea"/>
                <a:cs typeface="+mn-cs"/>
              </a:rPr>
              <a:t> can make flood evacuation difficult due</a:t>
            </a:r>
            <a:r>
              <a:rPr lang="en-US" sz="1200" kern="1200" baseline="0" dirty="0">
                <a:solidFill>
                  <a:schemeClr val="tx1"/>
                </a:solidFill>
                <a:effectLst/>
                <a:latin typeface="+mn-lt"/>
                <a:ea typeface="+mn-ea"/>
                <a:cs typeface="+mn-cs"/>
              </a:rPr>
              <a:t> to limited road space.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Population density</a:t>
            </a:r>
            <a:r>
              <a:rPr lang="en-US" sz="1200" kern="1200" dirty="0">
                <a:solidFill>
                  <a:schemeClr val="tx1"/>
                </a:solidFill>
                <a:effectLst/>
                <a:latin typeface="+mn-lt"/>
                <a:ea typeface="+mn-ea"/>
                <a:cs typeface="+mn-cs"/>
              </a:rPr>
              <a:t> closely relates to building density and is necessary in a flood risk assessment</a:t>
            </a:r>
            <a:r>
              <a:rPr lang="en-US" sz="1200" kern="1200" baseline="0" dirty="0">
                <a:solidFill>
                  <a:schemeClr val="tx1"/>
                </a:solidFill>
                <a:effectLst/>
                <a:latin typeface="+mn-lt"/>
                <a:ea typeface="+mn-ea"/>
                <a:cs typeface="+mn-cs"/>
              </a:rPr>
              <a:t> to determine where most people are located</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Informal settlements </a:t>
            </a:r>
            <a:r>
              <a:rPr lang="en-US" sz="1200" b="0" kern="1200" baseline="0" dirty="0">
                <a:solidFill>
                  <a:schemeClr val="tx1"/>
                </a:solidFill>
                <a:effectLst/>
                <a:latin typeface="+mn-lt"/>
                <a:ea typeface="+mn-ea"/>
                <a:cs typeface="+mn-cs"/>
              </a:rPr>
              <a:t>shows what type of community is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All Images Created by the Project Team</a:t>
            </a:r>
            <a:endParaRPr lang="en-US" sz="1200"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687579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3: Flood susceptibility analysis involves various criteria that influence the likelihood of flooding. This is the map created by adding all nine layers together. Very high susceptibility to flooding is shown in light blue, and very low susceptibility is shown in grey.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Figure Created by the Project Team</a:t>
            </a:r>
            <a:endParaRPr lang="en-US" sz="1200" dirty="0">
              <a:solidFill>
                <a:schemeClr val="tx1">
                  <a:lumMod val="75000"/>
                  <a:lumOff val="25000"/>
                </a:schemeClr>
              </a:solidFill>
              <a:latin typeface="Century Gothic" panose="020F0302020204030204"/>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282813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4: Gauging relative flood risk involves the analysis of flood susceptibility, along with socioeconomic factors, which account for the consequential impacts of a flood event on specific populations. The vulnerability map includes the three socioeconomic factors. In this map, very high vulnerability is shown in pink, and very low vulnerability is shown in grey.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Figure Created by the Project Team</a:t>
            </a:r>
            <a:endParaRPr lang="en-US" sz="1200" dirty="0">
              <a:solidFill>
                <a:schemeClr val="tx1">
                  <a:lumMod val="75000"/>
                  <a:lumOff val="25000"/>
                </a:schemeClr>
              </a:solidFill>
              <a:latin typeface="Century Gothic" panose="020F0302020204030204"/>
            </a:endParaRP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72078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1: </a:t>
            </a:r>
            <a:r>
              <a:rPr lang="en-US" sz="1200" b="0" i="0" u="none" strike="noStrike" kern="1200" dirty="0">
                <a:solidFill>
                  <a:schemeClr val="tx1"/>
                </a:solidFill>
                <a:effectLst/>
                <a:latin typeface="+mn-lt"/>
                <a:ea typeface="+mn-ea"/>
                <a:cs typeface="+mn-cs"/>
              </a:rPr>
              <a:t>Our risk map shows nine levels of varying risk. The bivariate legend (Figure 4) shows areas of high susceptibility and low vulnerability in light blue. These show areas where due to our nine parameters, flooding is likely, yet there is little to no population living there. The light blue in our map aligns with a northern area designated as wetlands. Magenta within the map delineates high vulnerability areas with low susceptibility. This shows us where people are living, yet aren’t as likely to be impacted by flooding. In our case, the magenta is clustered around the foothills of Toa Baja, where elevation and distance from the coast protect people from flooding. The convalescence of high susceptibility and high vulnerability is delineated in the color navy. These areas show a large density of people located where floods are likely to occur. The Municipality is interested in the navy high risk areas, as well as the varying levels of risk in between.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Figure Created by the Project Team</a:t>
            </a:r>
            <a:endParaRPr lang="en-US" sz="1200" dirty="0">
              <a:solidFill>
                <a:schemeClr val="tx1">
                  <a:lumMod val="75000"/>
                  <a:lumOff val="25000"/>
                </a:schemeClr>
              </a:solidFill>
              <a:latin typeface="Century Gothic" panose="020F0302020204030204"/>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793669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2: This map shows the census tracts categorized by the most frequent pixel value within them (known as mode). We can then show the municipality a simpler way of understanding the level of risk by census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Figure Created by the Project Team</a:t>
            </a:r>
            <a:endParaRPr lang="en-US" sz="1200" dirty="0">
              <a:solidFill>
                <a:schemeClr val="tx1">
                  <a:lumMod val="75000"/>
                  <a:lumOff val="25000"/>
                </a:schemeClr>
              </a:solidFill>
              <a:latin typeface="Century Gothic" panose="020F0302020204030204"/>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455046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3: Our susceptibility output was validated</a:t>
            </a:r>
            <a:r>
              <a:rPr lang="en-US" baseline="0" dirty="0"/>
              <a:t> against actual inundation detected through Sentinel SAR data. This map shows in blue the detected flooding from Sentinel data.</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Figure Created by the Project Team</a:t>
            </a:r>
            <a:endParaRPr lang="en-US" sz="1200" dirty="0">
              <a:solidFill>
                <a:schemeClr val="tx1">
                  <a:lumMod val="75000"/>
                  <a:lumOff val="25000"/>
                </a:schemeClr>
              </a:solidFill>
              <a:latin typeface="Century Gothic" panose="020F0302020204030204"/>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24706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Speaker 4: This analysis is intended to be compared to the 2018 HECRAS FEMA flood hazard maps. The Municipality does not have access to spatial analyst tools, and wanted our map to show more detail than these maps, which are their current guidance for flood risk and mitigation.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Figure Created by the Project Team</a:t>
            </a:r>
            <a:endParaRPr lang="en-US" sz="1200" dirty="0">
              <a:solidFill>
                <a:schemeClr val="tx1">
                  <a:lumMod val="75000"/>
                  <a:lumOff val="25000"/>
                </a:schemeClr>
              </a:solidFill>
              <a:latin typeface="Century Gothic" panose="020F0302020204030204"/>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598098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Speaker 1: Our study used Sentinel-1 C-SAR data to detect past flooding in Puerto Rico, given that NASA has no current SAR sensor. Future studies can use our project as a template for the NASA </a:t>
            </a:r>
            <a:r>
              <a:rPr lang="en-US" sz="1200" b="0" i="0" u="none" strike="noStrike" kern="1200" dirty="0" err="1">
                <a:solidFill>
                  <a:schemeClr val="tx1"/>
                </a:solidFill>
                <a:effectLst/>
                <a:latin typeface="+mn-lt"/>
                <a:ea typeface="+mn-ea"/>
                <a:cs typeface="+mn-cs"/>
              </a:rPr>
              <a:t>NiSAR</a:t>
            </a:r>
            <a:r>
              <a:rPr lang="en-US" sz="1200" b="0" i="0" u="none" strike="noStrike" kern="1200" dirty="0">
                <a:solidFill>
                  <a:schemeClr val="tx1"/>
                </a:solidFill>
                <a:effectLst/>
                <a:latin typeface="+mn-lt"/>
                <a:ea typeface="+mn-ea"/>
                <a:cs typeface="+mn-cs"/>
              </a:rPr>
              <a:t> earth observation, which is scheduled to launch in 2021. </a:t>
            </a:r>
            <a:endParaRPr lang="en-US" dirty="0"/>
          </a:p>
          <a:p>
            <a:endParaRPr lang="en-US" dirty="0"/>
          </a:p>
          <a:p>
            <a:r>
              <a:rPr lang="en-US" sz="1200" b="0" i="0" u="none" strike="noStrike" kern="1200" dirty="0">
                <a:solidFill>
                  <a:schemeClr val="tx1"/>
                </a:solidFill>
                <a:effectLst/>
                <a:latin typeface="+mn-lt"/>
                <a:ea typeface="+mn-ea"/>
                <a:cs typeface="+mn-cs"/>
              </a:rPr>
              <a:t>The results in this study are validated with only the one historic inundation event, hurricane Maria in </a:t>
            </a:r>
            <a:r>
              <a:rPr lang="en-US" sz="1200" b="0" i="0" u="none" strike="noStrike" kern="1200" dirty="0" err="1">
                <a:solidFill>
                  <a:schemeClr val="tx1"/>
                </a:solidFill>
                <a:effectLst/>
                <a:latin typeface="+mn-lt"/>
                <a:ea typeface="+mn-ea"/>
                <a:cs typeface="+mn-cs"/>
              </a:rPr>
              <a:t>september</a:t>
            </a:r>
            <a:r>
              <a:rPr lang="en-US" sz="1200" b="0" i="0" u="none" strike="noStrike" kern="1200" dirty="0">
                <a:solidFill>
                  <a:schemeClr val="tx1"/>
                </a:solidFill>
                <a:effectLst/>
                <a:latin typeface="+mn-lt"/>
                <a:ea typeface="+mn-ea"/>
                <a:cs typeface="+mn-cs"/>
              </a:rPr>
              <a:t> of 2017. We searched for optical satellite imagery of past inundation, but found no corresponding satellite images. We suggest that future works attempts to validate with a greater number of known inundation events.</a:t>
            </a:r>
            <a:endParaRPr lang="en-US" dirty="0"/>
          </a:p>
          <a:p>
            <a:endParaRPr lang="en-US" dirty="0"/>
          </a:p>
          <a:p>
            <a:r>
              <a:rPr lang="en-US" dirty="0"/>
              <a:t>Image credits----------</a:t>
            </a:r>
          </a:p>
          <a:p>
            <a:endParaRPr lang="en-US" dirty="0"/>
          </a:p>
          <a:p>
            <a:r>
              <a:rPr lang="en-US" dirty="0"/>
              <a:t>Palm tree by </a:t>
            </a:r>
            <a:r>
              <a:rPr lang="en-US" dirty="0" err="1"/>
              <a:t>kayla</a:t>
            </a:r>
            <a:r>
              <a:rPr lang="en-US" dirty="0"/>
              <a:t> </a:t>
            </a:r>
            <a:r>
              <a:rPr lang="en-US" dirty="0" err="1"/>
              <a:t>phaneuf</a:t>
            </a:r>
            <a:r>
              <a:rPr lang="en-US" dirty="0"/>
              <a:t> (free use license </a:t>
            </a:r>
            <a:r>
              <a:rPr lang="en-US" dirty="0">
                <a:hlinkClick r:id="rId3"/>
              </a:rPr>
              <a:t>https://unsplash.com/license</a:t>
            </a:r>
            <a:r>
              <a:rPr lang="en-US" dirty="0"/>
              <a:t>) from </a:t>
            </a:r>
            <a:r>
              <a:rPr lang="en-US" dirty="0" err="1"/>
              <a:t>Unsplash</a:t>
            </a:r>
            <a:r>
              <a:rPr lang="en-US" dirty="0"/>
              <a:t> </a:t>
            </a:r>
            <a:r>
              <a:rPr lang="en-US" dirty="0">
                <a:hlinkClick r:id="rId4"/>
              </a:rPr>
              <a:t>https://unsplash.com/photos/EMV_HA7kqOw</a:t>
            </a:r>
            <a:endParaRPr lang="en-US" dirty="0"/>
          </a:p>
          <a:p>
            <a:endParaRPr lang="en-US" dirty="0"/>
          </a:p>
          <a:p>
            <a:r>
              <a:rPr lang="en-US" dirty="0"/>
              <a:t>City of San Juan by Cody Board (free use license </a:t>
            </a:r>
            <a:r>
              <a:rPr lang="en-US" dirty="0">
                <a:hlinkClick r:id="rId3"/>
              </a:rPr>
              <a:t>https://unsplash.com/license</a:t>
            </a:r>
            <a:r>
              <a:rPr lang="en-US" dirty="0"/>
              <a:t>) from </a:t>
            </a:r>
            <a:r>
              <a:rPr lang="en-US" dirty="0" err="1"/>
              <a:t>Unsplash</a:t>
            </a:r>
            <a:r>
              <a:rPr lang="en-US" dirty="0"/>
              <a:t> </a:t>
            </a:r>
            <a:r>
              <a:rPr lang="en-US" dirty="0">
                <a:hlinkClick r:id="rId5"/>
              </a:rPr>
              <a:t>https://unsplash.com/photos/8O0sIbePCos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29285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2: We would like to thank our science advisor Dr. Kenton Ross and our Fellow Sydney Neugebauer for their guidance throughout the project.</a:t>
            </a:r>
          </a:p>
          <a:p>
            <a:r>
              <a:rPr lang="en-US" dirty="0"/>
              <a:t>We would also like to thank our partners at the Municipality of Toa Baja, </a:t>
            </a:r>
            <a:r>
              <a:rPr lang="en-US" dirty="0" err="1"/>
              <a:t>ResilientSEE</a:t>
            </a:r>
            <a:r>
              <a:rPr lang="en-US" dirty="0"/>
              <a:t>, and MIT Urban Risk Lab for their clear communication and enthusiastic participation. </a:t>
            </a:r>
          </a:p>
          <a:p>
            <a:r>
              <a:rPr lang="en-US" dirty="0"/>
              <a:t>Additionally we’d like to thank Dr. Venkat Lakshmi, Dr. John </a:t>
            </a:r>
            <a:r>
              <a:rPr lang="en-US" dirty="0" err="1"/>
              <a:t>Bolten</a:t>
            </a:r>
            <a:r>
              <a:rPr lang="en-US" dirty="0"/>
              <a:t>, Dr. </a:t>
            </a:r>
            <a:r>
              <a:rPr lang="en-US" dirty="0" err="1"/>
              <a:t>Marangelly</a:t>
            </a:r>
            <a:r>
              <a:rPr lang="en-US" dirty="0"/>
              <a:t> Colon-Fuentes and Perry </a:t>
            </a:r>
            <a:r>
              <a:rPr lang="en-US" dirty="0" err="1"/>
              <a:t>Oddo</a:t>
            </a:r>
            <a:r>
              <a:rPr lang="en-US" dirty="0"/>
              <a:t> for their valuable contributions to the project.</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Speaker 2: Our</a:t>
            </a:r>
            <a:r>
              <a:rPr lang="en-US" sz="1200" kern="1200" baseline="0" dirty="0">
                <a:solidFill>
                  <a:schemeClr val="tx1"/>
                </a:solidFill>
                <a:effectLst/>
                <a:latin typeface="+mn-lt"/>
                <a:ea typeface="+mn-ea"/>
                <a:cs typeface="+mn-cs"/>
              </a:rPr>
              <a:t> project begins with September 20</a:t>
            </a:r>
            <a:r>
              <a:rPr lang="en-US" sz="1200" kern="1200" baseline="30000" dirty="0">
                <a:solidFill>
                  <a:schemeClr val="tx1"/>
                </a:solidFill>
                <a:effectLst/>
                <a:latin typeface="+mn-lt"/>
                <a:ea typeface="+mn-ea"/>
                <a:cs typeface="+mn-cs"/>
              </a:rPr>
              <a:t>th</a:t>
            </a:r>
            <a:r>
              <a:rPr lang="en-US" sz="1200" kern="1200" baseline="0" dirty="0">
                <a:solidFill>
                  <a:schemeClr val="tx1"/>
                </a:solidFill>
                <a:effectLst/>
                <a:latin typeface="+mn-lt"/>
                <a:ea typeface="+mn-ea"/>
                <a:cs typeface="+mn-cs"/>
              </a:rPr>
              <a:t>, 2017. When Hurricane Maria made landfall over Puerto Rico, as part of the costliest hurricane season in US history. It caused an island wide blackout for months, destroyed local’s homes, and caused floods across the island.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This hurricane was especially damaging to the Toa Baja municipality in the North.</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Sources:</a:t>
            </a:r>
            <a:r>
              <a:rPr lang="en-US" sz="1200" kern="1200" baseline="0" dirty="0">
                <a:solidFill>
                  <a:schemeClr val="tx1"/>
                </a:solidFill>
                <a:effectLst/>
                <a:latin typeface="+mn-lt"/>
                <a:ea typeface="+mn-ea"/>
                <a:cs typeface="+mn-cs"/>
              </a:rPr>
              <a:t> NASA worldview (Free Use): </a:t>
            </a:r>
            <a:r>
              <a:rPr lang="en-US" dirty="0">
                <a:hlinkClick r:id="rId3"/>
              </a:rPr>
              <a:t>https://worldview.earthdata.nasa.gov/?v=-107.24207099143044,-24.07675494409779,-24.811280146353205,59.84164040667616&amp;t=2017-09-25-T00%3A00%3A00Z&amp;as=2017-09-18-T00%3A00%3A00Z&amp;ae=2017-09-25-T00%3A00%3A00Z&amp;l=Reference_Labels(hidden),Reference_Features,Coastlines(hidden),VIIRS_SNPP_CorrectedReflectance_TrueColor,MODIS_Aqua_CorrectedReflectance_TrueColor(hidden),MODIS_Terra_CorrectedReflectance_TrueColor(hidden)&amp;tr=hurricane_maria_september_2017&amp;al=true&amp;ab=on</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3078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3: The </a:t>
            </a:r>
            <a:r>
              <a:rPr lang="en-US" baseline="0" dirty="0"/>
              <a:t>coastal Municipality of Toa Baja, located on the northeast of Puerto Rico, is highly susceptible to flooding due to its unique topography [flat, contains mouth of largest Puerto Rican river of largest catchment area]. According to analysis done by FEMA in 2018, 60% of its land to be designated as a floodplain. Even though the northeast coast floods frequently due to heavy rainfall and storm surge, Toa Baja was not prepared for the damage the Category 5 hurricane Maria brought. During Hurricane Maria around 14,000 homes in Toa Baja were flooded and the Municipality suffered $1.3 billion dollars in damage.</a:t>
            </a:r>
          </a:p>
          <a:p>
            <a:endParaRPr lang="en-US" baseline="0" dirty="0"/>
          </a:p>
          <a:p>
            <a:r>
              <a:rPr lang="en-US" baseline="0" dirty="0"/>
              <a:t>To prepare for the increasing frequency and severity of flooding due to climate change, the city is seeking insight about relative flood risk in the municipality.</a:t>
            </a:r>
          </a:p>
          <a:p>
            <a:endParaRPr lang="en-US" baseline="0" dirty="0"/>
          </a:p>
          <a:p>
            <a:r>
              <a:rPr lang="en-US" baseline="0" dirty="0"/>
              <a:t>Image Credit: Project Team Generated Map</a:t>
            </a:r>
          </a:p>
          <a:p>
            <a:endParaRPr lang="en-US" baseline="0" dirty="0"/>
          </a:p>
        </p:txBody>
      </p:sp>
      <p:sp>
        <p:nvSpPr>
          <p:cNvPr id="4" name="Slide Number Placeholder 3"/>
          <p:cNvSpPr>
            <a:spLocks noGrp="1"/>
          </p:cNvSpPr>
          <p:nvPr>
            <p:ph type="sldNum" sz="quarter" idx="10"/>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83590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4: Our project</a:t>
            </a:r>
            <a:r>
              <a:rPr lang="en-US" baseline="0" dirty="0"/>
              <a:t> partnered with the Municipality of Toa Baja, the non-profit </a:t>
            </a:r>
            <a:r>
              <a:rPr lang="en-US" baseline="0" dirty="0" err="1"/>
              <a:t>ResilientSEE</a:t>
            </a:r>
            <a:r>
              <a:rPr lang="en-US" baseline="0" dirty="0"/>
              <a:t>, and the MIT Urban Risk Lab. Toa Baja is our end-user and primary stakeholder for the project, who will be using our model results to educate the public on flood risk factors. </a:t>
            </a:r>
            <a:r>
              <a:rPr lang="en-US" baseline="0" dirty="0" err="1"/>
              <a:t>ResilientSEE</a:t>
            </a:r>
            <a:r>
              <a:rPr lang="en-US" baseline="0" dirty="0"/>
              <a:t> and the MIT Urban Risk Lab provided knowledge from their previous work in Puerto Rico through resilient design strategies.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94633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chemeClr val="tx1">
                    <a:lumMod val="75000"/>
                    <a:lumOff val="25000"/>
                  </a:schemeClr>
                </a:solidFill>
                <a:latin typeface="Century Gothic" panose="020B0502020202020204" pitchFamily="34" charset="0"/>
              </a:rPr>
              <a:t>Speaker 1: The</a:t>
            </a:r>
            <a:r>
              <a:rPr lang="en-US" sz="1200" b="0" baseline="0" dirty="0">
                <a:solidFill>
                  <a:schemeClr val="tx1">
                    <a:lumMod val="75000"/>
                    <a:lumOff val="25000"/>
                  </a:schemeClr>
                </a:solidFill>
                <a:latin typeface="Century Gothic" panose="020B0502020202020204" pitchFamily="34" charset="0"/>
              </a:rPr>
              <a:t> are four objectives to our project. The first two are to c</a:t>
            </a:r>
            <a:r>
              <a:rPr lang="en-US" sz="1200" b="0" dirty="0">
                <a:solidFill>
                  <a:schemeClr val="tx1">
                    <a:lumMod val="75000"/>
                    <a:lumOff val="25000"/>
                  </a:schemeClr>
                </a:solidFill>
                <a:latin typeface="Century Gothic" panose="020B0502020202020204" pitchFamily="34" charset="0"/>
              </a:rPr>
              <a:t>reate a static flood susceptibility map of the study area by combining weighted factors,</a:t>
            </a:r>
            <a:r>
              <a:rPr lang="en-US" sz="1200" b="0" baseline="0" dirty="0">
                <a:solidFill>
                  <a:schemeClr val="tx1">
                    <a:lumMod val="75000"/>
                    <a:lumOff val="25000"/>
                  </a:schemeClr>
                </a:solidFill>
                <a:latin typeface="Century Gothic" panose="020B0502020202020204" pitchFamily="34" charset="0"/>
              </a:rPr>
              <a:t> c</a:t>
            </a:r>
            <a:r>
              <a:rPr lang="en-US" sz="1200" b="0" dirty="0">
                <a:solidFill>
                  <a:schemeClr val="tx1">
                    <a:lumMod val="75000"/>
                    <a:lumOff val="25000"/>
                  </a:schemeClr>
                </a:solidFill>
                <a:latin typeface="Century Gothic" panose="020B0502020202020204" pitchFamily="34" charset="0"/>
              </a:rPr>
              <a:t>reate a flood risk map by incorporating additional human related variables to account for the flood impacts. Then we will compare our maps against actual historical flooding that occurred during Hurricane Maria in 2017, as well as the 2018 HECRAS FEMA maps.</a:t>
            </a:r>
            <a:r>
              <a:rPr lang="en-US" sz="1200" b="0" baseline="0" dirty="0">
                <a:solidFill>
                  <a:schemeClr val="tx1">
                    <a:lumMod val="75000"/>
                    <a:lumOff val="25000"/>
                  </a:schemeClr>
                </a:solidFill>
                <a:latin typeface="Century Gothic" panose="020B0502020202020204" pitchFamily="34" charset="0"/>
              </a:rPr>
              <a:t> We will also </a:t>
            </a:r>
            <a:r>
              <a:rPr lang="en-US" sz="1200" b="0" baseline="0" dirty="0">
                <a:solidFill>
                  <a:schemeClr val="tx1">
                    <a:lumMod val="75000"/>
                    <a:lumOff val="25000"/>
                  </a:schemeClr>
                </a:solidFill>
                <a:latin typeface="Century Gothic" panose="020B0502020202020204" pitchFamily="34" charset="0"/>
                <a:sym typeface="Webdings" panose="05030102010509060703" pitchFamily="18" charset="2"/>
              </a:rPr>
              <a:t>c</a:t>
            </a:r>
            <a:r>
              <a:rPr lang="en-US" sz="1200" b="0" dirty="0">
                <a:solidFill>
                  <a:schemeClr val="tx1">
                    <a:lumMod val="75000"/>
                    <a:lumOff val="25000"/>
                  </a:schemeClr>
                </a:solidFill>
                <a:latin typeface="Century Gothic" panose="020B0502020202020204" pitchFamily="34" charset="0"/>
                <a:sym typeface="Webdings" panose="05030102010509060703" pitchFamily="18" charset="2"/>
              </a:rPr>
              <a:t>reate </a:t>
            </a:r>
            <a:r>
              <a:rPr lang="en-US" sz="1200" b="0" dirty="0">
                <a:solidFill>
                  <a:schemeClr val="tx1">
                    <a:lumMod val="75000"/>
                    <a:lumOff val="25000"/>
                  </a:schemeClr>
                </a:solidFill>
                <a:latin typeface="Century Gothic" panose="020B0502020202020204" pitchFamily="34" charset="0"/>
              </a:rPr>
              <a:t>a Toa Baja ArcGIS Online Story Map to allow</a:t>
            </a:r>
            <a:r>
              <a:rPr lang="en-US" sz="1200" b="0" baseline="0" dirty="0">
                <a:solidFill>
                  <a:schemeClr val="tx1">
                    <a:lumMod val="75000"/>
                    <a:lumOff val="25000"/>
                  </a:schemeClr>
                </a:solidFill>
                <a:latin typeface="Century Gothic" panose="020B0502020202020204" pitchFamily="34" charset="0"/>
              </a:rPr>
              <a:t> Toa Baja</a:t>
            </a:r>
            <a:r>
              <a:rPr lang="en-US" sz="1200" b="0" dirty="0">
                <a:solidFill>
                  <a:schemeClr val="tx1">
                    <a:lumMod val="75000"/>
                    <a:lumOff val="25000"/>
                  </a:schemeClr>
                </a:solidFill>
                <a:latin typeface="Century Gothic" panose="020B0502020202020204" pitchFamily="34" charset="0"/>
              </a:rPr>
              <a:t> residents to easily explore flood risk and susceptibility.</a:t>
            </a:r>
            <a:endParaRPr lang="en-US" sz="200" b="0" dirty="0">
              <a:solidFill>
                <a:schemeClr val="tx1">
                  <a:lumMod val="75000"/>
                  <a:lumOff val="25000"/>
                </a:schemeClr>
              </a:solidFill>
              <a:latin typeface="Century Gothic" panose="020B0502020202020204" pitchFamily="34" charset="0"/>
              <a:cs typeface="Arial" panose="020B0604020202020204" pitchFamily="34" charset="0"/>
            </a:endParaRPr>
          </a:p>
          <a:p>
            <a:pPr marL="0" indent="0">
              <a:buNone/>
            </a:pPr>
            <a:endParaRPr lang="en-US" sz="1000" dirty="0">
              <a:solidFill>
                <a:schemeClr val="tx1">
                  <a:lumMod val="75000"/>
                  <a:lumOff val="25000"/>
                </a:schemeClr>
              </a:solidFill>
              <a:latin typeface="Century Gothic" panose="020B0502020202020204" pitchFamily="34" charset="0"/>
            </a:endParaRPr>
          </a:p>
          <a:p>
            <a:endParaRPr lang="en-US" dirty="0"/>
          </a:p>
          <a:p>
            <a:r>
              <a:rPr lang="en-US" dirty="0"/>
              <a:t>------------------------------Image Information Below ------------------------------</a:t>
            </a:r>
          </a:p>
          <a:p>
            <a:r>
              <a:rPr lang="en-US" dirty="0"/>
              <a:t>El Morro Fort by Wei Zeng (free use license </a:t>
            </a:r>
            <a:r>
              <a:rPr lang="en-US" dirty="0">
                <a:hlinkClick r:id="rId3"/>
              </a:rPr>
              <a:t>https://unsplash.com/license</a:t>
            </a:r>
            <a:r>
              <a:rPr lang="en-US" dirty="0"/>
              <a:t>) from </a:t>
            </a:r>
            <a:r>
              <a:rPr lang="en-US" dirty="0" err="1"/>
              <a:t>Unsplash</a:t>
            </a:r>
            <a:r>
              <a:rPr lang="en-US" dirty="0"/>
              <a:t> </a:t>
            </a:r>
            <a:r>
              <a:rPr lang="en-US" dirty="0">
                <a:hlinkClick r:id="rId4"/>
              </a:rPr>
              <a:t>https://unsplash.com/photos/wAEY2TDxXUM</a:t>
            </a:r>
            <a:endParaRPr lang="en-US" dirty="0"/>
          </a:p>
          <a:p>
            <a:endParaRPr lang="en-US" dirty="0"/>
          </a:p>
          <a:p>
            <a:r>
              <a:rPr lang="en-US" dirty="0"/>
              <a:t>Cave view by Wei Zeng (free use license </a:t>
            </a:r>
            <a:r>
              <a:rPr lang="en-US" dirty="0">
                <a:hlinkClick r:id="rId3"/>
              </a:rPr>
              <a:t>https://unsplash.com/license</a:t>
            </a:r>
            <a:r>
              <a:rPr lang="en-US" dirty="0"/>
              <a:t>) from </a:t>
            </a:r>
            <a:r>
              <a:rPr lang="en-US" dirty="0" err="1"/>
              <a:t>Unsplash</a:t>
            </a:r>
            <a:r>
              <a:rPr lang="en-US" dirty="0"/>
              <a:t> </a:t>
            </a:r>
            <a:r>
              <a:rPr lang="en-US" dirty="0">
                <a:hlinkClick r:id="rId5"/>
              </a:rPr>
              <a:t>https://unsplash.com/photos/HaFV1cviJ_4</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5013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chemeClr val="tx1">
                    <a:lumMod val="75000"/>
                    <a:lumOff val="25000"/>
                  </a:schemeClr>
                </a:solidFill>
                <a:latin typeface="Century Gothic" panose="020B0502020202020204" pitchFamily="34" charset="0"/>
              </a:rPr>
              <a:t>Speaker 2: </a:t>
            </a:r>
            <a:r>
              <a:rPr lang="en-US" sz="1200" kern="1200" dirty="0">
                <a:solidFill>
                  <a:schemeClr val="tx1"/>
                </a:solidFill>
                <a:effectLst/>
                <a:latin typeface="+mn-lt"/>
                <a:ea typeface="+mn-ea"/>
                <a:cs typeface="+mn-cs"/>
              </a:rPr>
              <a:t>To accomplish our objectives,</a:t>
            </a:r>
            <a:r>
              <a:rPr lang="en-US" sz="1200" kern="1200" baseline="0" dirty="0">
                <a:solidFill>
                  <a:schemeClr val="tx1"/>
                </a:solidFill>
                <a:effectLst/>
                <a:latin typeface="+mn-lt"/>
                <a:ea typeface="+mn-ea"/>
                <a:cs typeface="+mn-cs"/>
              </a:rPr>
              <a:t> we </a:t>
            </a:r>
            <a:r>
              <a:rPr lang="en-US" sz="1200" kern="1200" dirty="0">
                <a:solidFill>
                  <a:schemeClr val="tx1"/>
                </a:solidFill>
                <a:effectLst/>
                <a:latin typeface="+mn-lt"/>
                <a:ea typeface="+mn-ea"/>
                <a:cs typeface="+mn-cs"/>
              </a:rPr>
              <a:t>used ESA’s Sentinel 1, and</a:t>
            </a:r>
            <a:r>
              <a:rPr lang="en-US" sz="1200" kern="1200" baseline="0" dirty="0">
                <a:solidFill>
                  <a:schemeClr val="tx1"/>
                </a:solidFill>
                <a:effectLst/>
                <a:latin typeface="+mn-lt"/>
                <a:ea typeface="+mn-ea"/>
                <a:cs typeface="+mn-cs"/>
              </a:rPr>
              <a:t> Landsat 5 &amp; 7 to map Toa Baja inundation events, and we used ESA’s Sentinel 2 to create our NDVI parameter for our flood susceptibility map.</a:t>
            </a:r>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•Images Source : NASA (Public Domain), retrieved from </a:t>
            </a:r>
            <a:r>
              <a:rPr lang="en-US" dirty="0"/>
              <a:t>http://www.devpedia.developexchange.com/dp/index.php?title=List_of_Satellite_Pictures</a:t>
            </a:r>
          </a:p>
          <a:p>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lumMod val="75000"/>
                    <a:lumOff val="25000"/>
                  </a:schemeClr>
                </a:solidFill>
                <a:latin typeface="Century Gothic" panose="020B0502020202020204" pitchFamily="34" charset="0"/>
              </a:rPr>
              <a:t>Speaker 3: </a:t>
            </a:r>
            <a:r>
              <a:rPr lang="en-US" dirty="0"/>
              <a:t>For our susceptibility map we followed this workflow. To combine our map parameters,</a:t>
            </a:r>
            <a:r>
              <a:rPr lang="en-US" baseline="0" dirty="0"/>
              <a:t> we standardized them by aligning them to the same scale, and spatial reference. Then, to weigh our parameters, we used the Analytical Hierarchy Process, which involves assigning numerical values to abstract concepts. We consulted four experts to determine weights of our parameters. </a:t>
            </a:r>
            <a:r>
              <a:rPr lang="en-US" sz="1200" baseline="0" dirty="0">
                <a:solidFill>
                  <a:schemeClr val="tx1">
                    <a:lumMod val="75000"/>
                    <a:lumOff val="25000"/>
                  </a:schemeClr>
                </a:solidFill>
                <a:latin typeface="Century Gothic" panose="020F0302020204030204"/>
              </a:rPr>
              <a:t>These f</a:t>
            </a:r>
            <a:r>
              <a:rPr lang="en-US" sz="1200" dirty="0">
                <a:solidFill>
                  <a:schemeClr val="tx1">
                    <a:lumMod val="75000"/>
                    <a:lumOff val="25000"/>
                  </a:schemeClr>
                </a:solidFill>
                <a:latin typeface="Century Gothic" panose="020F0302020204030204"/>
              </a:rPr>
              <a:t>inal weights account for relative influence of a given parameter on flood susceptibility. Then we</a:t>
            </a:r>
            <a:r>
              <a:rPr lang="en-US" sz="1200" baseline="0" dirty="0">
                <a:solidFill>
                  <a:schemeClr val="tx1">
                    <a:lumMod val="75000"/>
                    <a:lumOff val="25000"/>
                  </a:schemeClr>
                </a:solidFill>
                <a:latin typeface="Century Gothic" panose="020F0302020204030204"/>
              </a:rPr>
              <a:t> added the parameters with their respective weights under </a:t>
            </a:r>
            <a:r>
              <a:rPr lang="en-US" sz="1200" baseline="0" dirty="0" err="1">
                <a:solidFill>
                  <a:schemeClr val="tx1">
                    <a:lumMod val="75000"/>
                    <a:lumOff val="25000"/>
                  </a:schemeClr>
                </a:solidFill>
                <a:latin typeface="Century Gothic" panose="020F0302020204030204"/>
              </a:rPr>
              <a:t>multicriterion</a:t>
            </a:r>
            <a:r>
              <a:rPr lang="en-US" sz="1200" baseline="0" dirty="0">
                <a:solidFill>
                  <a:schemeClr val="tx1">
                    <a:lumMod val="75000"/>
                    <a:lumOff val="25000"/>
                  </a:schemeClr>
                </a:solidFill>
                <a:latin typeface="Century Gothic" panose="020F0302020204030204"/>
              </a:rPr>
              <a:t> evaluation to create a flood susceptibility and flood risk map.</a:t>
            </a:r>
            <a:endParaRPr lang="en-US" sz="1200" dirty="0">
              <a:solidFill>
                <a:schemeClr val="tx1">
                  <a:lumMod val="75000"/>
                  <a:lumOff val="25000"/>
                </a:schemeClr>
              </a:solidFill>
              <a:latin typeface="Century Gothic" panose="020F0302020204030204"/>
            </a:endParaRP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baseline="0" dirty="0"/>
          </a:p>
          <a:p>
            <a:r>
              <a:rPr lang="en-US" baseline="0" dirty="0"/>
              <a:t>Icon Analysis chart by Path Lord (creative commons) from the Noun Project </a:t>
            </a:r>
            <a:r>
              <a:rPr lang="en-US" dirty="0">
                <a:hlinkClick r:id="rId3"/>
              </a:rPr>
              <a:t>https://thenounproject.com/pathlord/uploads/?i=1316213</a:t>
            </a:r>
            <a:r>
              <a:rPr lang="en-US" baseline="0" dirty="0"/>
              <a:t> </a:t>
            </a:r>
          </a:p>
          <a:p>
            <a:endParaRPr lang="en-US" baseline="0" dirty="0"/>
          </a:p>
          <a:p>
            <a:r>
              <a:rPr lang="en-US" baseline="0" dirty="0"/>
              <a:t>Icon Magnifying glass by </a:t>
            </a:r>
            <a:r>
              <a:rPr lang="en-US" baseline="0" dirty="0" err="1"/>
              <a:t>y.onaldi</a:t>
            </a:r>
            <a:r>
              <a:rPr lang="en-US" baseline="0" dirty="0"/>
              <a:t> (creative commons) from the Noun Project </a:t>
            </a:r>
            <a:r>
              <a:rPr lang="en-US" dirty="0">
                <a:hlinkClick r:id="rId4"/>
              </a:rPr>
              <a:t>https://thenounproject.com/search/?q=analytics&amp;i=2266497</a:t>
            </a:r>
            <a:endParaRPr lang="en-US" dirty="0"/>
          </a:p>
          <a:p>
            <a:endParaRPr lang="en-US" baseline="0" dirty="0"/>
          </a:p>
          <a:p>
            <a:r>
              <a:rPr lang="en-US" baseline="0" dirty="0"/>
              <a:t>Icon Analytics by Wilson Joseph (creative commons) from the Noun Project </a:t>
            </a:r>
            <a:r>
              <a:rPr lang="en-US" dirty="0">
                <a:hlinkClick r:id="rId5"/>
              </a:rPr>
              <a:t>https://thenounproject.com/term/analytics/64582/</a:t>
            </a:r>
            <a:endParaRPr lang="en-US" baseline="0" dirty="0"/>
          </a:p>
        </p:txBody>
      </p:sp>
      <p:sp>
        <p:nvSpPr>
          <p:cNvPr id="4" name="Slide Number Placeholder 3"/>
          <p:cNvSpPr>
            <a:spLocks noGrp="1"/>
          </p:cNvSpPr>
          <p:nvPr>
            <p:ph type="sldNum" sz="quarter" idx="10"/>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66168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600"/>
              </a:spcAft>
              <a:buClr>
                <a:srgbClr val="3E4268"/>
              </a:buClr>
              <a:buFont typeface="Webdings" panose="05030102010509060703" pitchFamily="18" charset="2"/>
              <a:buNone/>
            </a:pPr>
            <a:r>
              <a:rPr lang="en-US" sz="2000" b="0" dirty="0">
                <a:solidFill>
                  <a:schemeClr val="tx1">
                    <a:lumMod val="75000"/>
                    <a:lumOff val="25000"/>
                  </a:schemeClr>
                </a:solidFill>
                <a:latin typeface="Century Gothic" panose="020B0502020202020204" pitchFamily="34" charset="0"/>
              </a:rPr>
              <a:t>Speaker 4: </a:t>
            </a:r>
            <a:r>
              <a:rPr lang="en-US" sz="2000" dirty="0">
                <a:solidFill>
                  <a:schemeClr val="tx1">
                    <a:lumMod val="75000"/>
                    <a:lumOff val="25000"/>
                  </a:schemeClr>
                </a:solidFill>
                <a:latin typeface="Century Gothic" panose="020F0302020204030204"/>
              </a:rPr>
              <a:t>Here we illustrate</a:t>
            </a:r>
            <a:r>
              <a:rPr lang="en-US" sz="2000" baseline="0" dirty="0">
                <a:solidFill>
                  <a:schemeClr val="tx1">
                    <a:lumMod val="75000"/>
                    <a:lumOff val="25000"/>
                  </a:schemeClr>
                </a:solidFill>
                <a:latin typeface="Century Gothic" panose="020F0302020204030204"/>
              </a:rPr>
              <a:t> a flowchart that describes what parameters were considered in each map (flood susceptibility and risk) as well as the processing involved in merging these parameters. Nine parameters were included in the flood susceptibility map, and they were weighted using a pairwise comparison matrix to then undergo </a:t>
            </a:r>
            <a:r>
              <a:rPr lang="en-US" sz="2000" baseline="0" dirty="0" err="1">
                <a:solidFill>
                  <a:schemeClr val="tx1">
                    <a:lumMod val="75000"/>
                    <a:lumOff val="25000"/>
                  </a:schemeClr>
                </a:solidFill>
                <a:latin typeface="Century Gothic" panose="020F0302020204030204"/>
              </a:rPr>
              <a:t>multicriterion</a:t>
            </a:r>
            <a:r>
              <a:rPr lang="en-US" sz="2000" baseline="0" dirty="0">
                <a:solidFill>
                  <a:schemeClr val="tx1">
                    <a:lumMod val="75000"/>
                    <a:lumOff val="25000"/>
                  </a:schemeClr>
                </a:solidFill>
                <a:latin typeface="Century Gothic" panose="020F0302020204030204"/>
              </a:rPr>
              <a:t> evaluation. Three parameters were included in the flood risk map, and these were not weighed, and were directly measured through </a:t>
            </a:r>
            <a:r>
              <a:rPr lang="en-US" sz="2000" baseline="0" dirty="0" err="1">
                <a:solidFill>
                  <a:schemeClr val="tx1">
                    <a:lumMod val="75000"/>
                    <a:lumOff val="25000"/>
                  </a:schemeClr>
                </a:solidFill>
                <a:latin typeface="Century Gothic" panose="020F0302020204030204"/>
              </a:rPr>
              <a:t>multicriterion</a:t>
            </a:r>
            <a:r>
              <a:rPr lang="en-US" sz="2000" baseline="0" dirty="0">
                <a:solidFill>
                  <a:schemeClr val="tx1">
                    <a:lumMod val="75000"/>
                    <a:lumOff val="25000"/>
                  </a:schemeClr>
                </a:solidFill>
                <a:latin typeface="Century Gothic" panose="020F0302020204030204"/>
              </a:rPr>
              <a:t> evaluation. </a:t>
            </a:r>
          </a:p>
          <a:p>
            <a:pPr marL="0" indent="0">
              <a:lnSpc>
                <a:spcPct val="100000"/>
              </a:lnSpc>
              <a:spcBef>
                <a:spcPts val="0"/>
              </a:spcBef>
              <a:spcAft>
                <a:spcPts val="600"/>
              </a:spcAft>
              <a:buClr>
                <a:srgbClr val="3E4268"/>
              </a:buClr>
              <a:buFont typeface="Webdings" panose="05030102010509060703" pitchFamily="18" charset="2"/>
              <a:buNone/>
            </a:pPr>
            <a:endParaRPr lang="en-US" sz="2000" baseline="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3E4268"/>
              </a:buClr>
              <a:buFont typeface="Webdings" panose="05030102010509060703" pitchFamily="18" charset="2"/>
              <a:buNone/>
            </a:pPr>
            <a:r>
              <a:rPr lang="en-US" sz="2000" baseline="0" dirty="0">
                <a:solidFill>
                  <a:schemeClr val="tx1">
                    <a:lumMod val="75000"/>
                    <a:lumOff val="25000"/>
                  </a:schemeClr>
                </a:solidFill>
                <a:latin typeface="Century Gothic" panose="020F0302020204030204"/>
              </a:rPr>
              <a:t>Image Credit: All Images Created by the Project Team</a:t>
            </a:r>
            <a:endParaRPr lang="en-US" sz="2000" dirty="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3E4268"/>
              </a:buClr>
              <a:buFont typeface="Webdings" panose="05030102010509060703" pitchFamily="18" charset="2"/>
              <a:buNone/>
            </a:pPr>
            <a:endParaRPr lang="en-US" sz="2000" dirty="0">
              <a:solidFill>
                <a:schemeClr val="tx1">
                  <a:lumMod val="75000"/>
                  <a:lumOff val="25000"/>
                </a:schemeClr>
              </a:solidFill>
              <a:latin typeface="Century Gothic" panose="020F0302020204030204"/>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04955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Speaker 1</a:t>
            </a:r>
            <a:r>
              <a:rPr lang="en-US"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a:t>
            </a:r>
            <a:r>
              <a:rPr lang="en-US" sz="1200" kern="1200" baseline="0" dirty="0">
                <a:solidFill>
                  <a:schemeClr val="tx1"/>
                </a:solidFill>
                <a:effectLst/>
                <a:latin typeface="+mn-lt"/>
                <a:ea typeface="+mn-ea"/>
                <a:cs typeface="+mn-cs"/>
              </a:rPr>
              <a:t> are detailed maps that show each of the nine parameters that comprised our susceptibility map</a:t>
            </a:r>
            <a:r>
              <a:rPr lang="en-US" sz="1200" kern="1200" dirty="0">
                <a:solidFill>
                  <a:schemeClr val="tx1"/>
                </a:solidFill>
                <a:effectLst/>
                <a:latin typeface="+mn-lt"/>
                <a:ea typeface="+mn-ea"/>
                <a:cs typeface="+mn-cs"/>
              </a:rPr>
              <a:t>. Each map shows high susceptibility</a:t>
            </a:r>
            <a:r>
              <a:rPr lang="en-US" sz="1200" kern="1200" baseline="0" dirty="0">
                <a:solidFill>
                  <a:schemeClr val="tx1"/>
                </a:solidFill>
                <a:effectLst/>
                <a:latin typeface="+mn-lt"/>
                <a:ea typeface="+mn-ea"/>
                <a:cs typeface="+mn-cs"/>
              </a:rPr>
              <a:t> in light blue and low susceptibility in dark blue</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Elevation</a:t>
            </a:r>
            <a:r>
              <a:rPr lang="en-US" sz="1200" kern="1200" dirty="0">
                <a:solidFill>
                  <a:schemeClr val="tx1"/>
                </a:solidFill>
                <a:effectLst/>
                <a:latin typeface="+mn-lt"/>
                <a:ea typeface="+mn-ea"/>
                <a:cs typeface="+mn-cs"/>
              </a:rPr>
              <a:t> accounts for the influence on gravity on the movement of water in the landscape.</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Topographic wetness index (TWI)</a:t>
            </a:r>
            <a:r>
              <a:rPr lang="en-US" sz="1200" kern="1200" dirty="0">
                <a:solidFill>
                  <a:schemeClr val="tx1"/>
                </a:solidFill>
                <a:effectLst/>
                <a:latin typeface="+mn-lt"/>
                <a:ea typeface="+mn-ea"/>
                <a:cs typeface="+mn-cs"/>
              </a:rPr>
              <a:t> models runoff based on elevation. TWI adds an additional layer of robustness as opposed to factoring only slope and elevation.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Storm surge </a:t>
            </a:r>
            <a:r>
              <a:rPr lang="en-US" sz="1200" kern="1200" dirty="0">
                <a:solidFill>
                  <a:schemeClr val="tx1"/>
                </a:solidFill>
                <a:effectLst/>
                <a:latin typeface="+mn-lt"/>
                <a:ea typeface="+mn-ea"/>
                <a:cs typeface="+mn-cs"/>
              </a:rPr>
              <a:t>must also be considered, as Toa Baja is coastal municipality, where tropical storms and hurricanes are a frequent contributor to flooding events.</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Speaker 2</a:t>
            </a:r>
            <a:r>
              <a:rPr lang="en-US" sz="1200" b="1"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D</a:t>
            </a:r>
            <a:r>
              <a:rPr lang="en-US" sz="1200" b="1" kern="1200" dirty="0">
                <a:solidFill>
                  <a:schemeClr val="tx1"/>
                </a:solidFill>
                <a:effectLst/>
                <a:latin typeface="+mn-lt"/>
                <a:ea typeface="+mn-ea"/>
                <a:cs typeface="+mn-cs"/>
              </a:rPr>
              <a:t>istance to water</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accounts for riverine floodplains in the study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Slope</a:t>
            </a:r>
            <a:r>
              <a:rPr lang="en-US" sz="1200" kern="1200" dirty="0">
                <a:solidFill>
                  <a:schemeClr val="tx1"/>
                </a:solidFill>
                <a:effectLst/>
                <a:latin typeface="+mn-lt"/>
                <a:ea typeface="+mn-ea"/>
                <a:cs typeface="+mn-cs"/>
              </a:rPr>
              <a:t> factors in where water will accumulate based on the land gradient.</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NDVI </a:t>
            </a:r>
            <a:r>
              <a:rPr lang="en-US" sz="1200" kern="1200" dirty="0">
                <a:solidFill>
                  <a:schemeClr val="tx1"/>
                </a:solidFill>
                <a:effectLst/>
                <a:latin typeface="+mn-lt"/>
                <a:ea typeface="+mn-ea"/>
                <a:cs typeface="+mn-cs"/>
              </a:rPr>
              <a:t>is a measure of relative vegetation cover. This parameter accounts for the associated influence on rain runoff.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Speaker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is an approximate measure of the vertical height of a given pixel from the nearest flow accumulation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Landcover</a:t>
            </a:r>
            <a:r>
              <a:rPr lang="en-US" sz="1200" kern="1200" dirty="0">
                <a:solidFill>
                  <a:schemeClr val="tx1"/>
                </a:solidFill>
                <a:effectLst/>
                <a:latin typeface="+mn-lt"/>
                <a:ea typeface="+mn-ea"/>
                <a:cs typeface="+mn-cs"/>
              </a:rPr>
              <a:t> accounts for the influence of varying surface types on flood susceptibility. For example, forested areas are less likely to experience flooding than agricultural or developed land.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Saturated</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hydraulic conductivity (KSAT)</a:t>
            </a:r>
            <a:r>
              <a:rPr lang="en-US" sz="1200" kern="1200" dirty="0">
                <a:solidFill>
                  <a:schemeClr val="tx1"/>
                </a:solidFill>
                <a:effectLst/>
                <a:latin typeface="+mn-lt"/>
                <a:ea typeface="+mn-ea"/>
                <a:cs typeface="+mn-cs"/>
              </a:rPr>
              <a:t> measures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speed that water infiltrates soil in mm per second. Infiltration rates influence the amount of runoff during a rainfall event; therefore, it is an important factor in flood susceptibility.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latin typeface="Century Gothic" panose="020F0302020204030204"/>
              </a:rPr>
              <a:t>Image Credit: All Images Created by the Project Team</a:t>
            </a:r>
            <a:endParaRPr lang="en-US" sz="1200" dirty="0">
              <a:solidFill>
                <a:schemeClr val="tx1">
                  <a:lumMod val="75000"/>
                  <a:lumOff val="25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002590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8" name="Group 7"/>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val="0"/>
                  </a:ext>
                </a:extLst>
              </a:blip>
              <a:srcRect/>
              <a:stretch>
                <a:fillRect r="-75000"/>
              </a:stretch>
            </a:blipFill>
            <a:ln w="127000">
              <a:solidFill>
                <a:srgbClr val="3E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E4268"/>
            </a:solidFill>
          </p:grpSpPr>
          <p:sp>
            <p:nvSpPr>
              <p:cNvPr id="24" name="Rounded Rectangle 23"/>
              <p:cNvSpPr/>
              <p:nvPr userDrawn="1"/>
            </p:nvSpPr>
            <p:spPr>
              <a:xfrm>
                <a:off x="11620500" y="6248400"/>
                <a:ext cx="679450" cy="659565"/>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a:grpFill/>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3E4268"/>
                  </a:solidFill>
                  <a:latin typeface="Century Gothic" panose="020B0502020202020204" pitchFamily="34" charset="0"/>
                </a:rPr>
                <a:t>| </a:t>
              </a:r>
              <a:r>
                <a:rPr lang="en-US" sz="1600" spc="100" baseline="0" dirty="0">
                  <a:solidFill>
                    <a:srgbClr val="3E4268"/>
                  </a:solidFill>
                  <a:latin typeface="Century Gothic" panose="020B0502020202020204" pitchFamily="34" charset="0"/>
                </a:rPr>
                <a:t>Spring 2020</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11862" y="6346554"/>
              <a:ext cx="393192" cy="393192"/>
            </a:xfrm>
            <a:prstGeom prst="rect">
              <a:avLst/>
            </a:prstGeom>
          </p:spPr>
        </p:pic>
      </p:grpSp>
      <p:grpSp>
        <p:nvGrpSpPr>
          <p:cNvPr id="10" name="Group 9"/>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guide id="5" pos="4296" userDrawn="1">
          <p15:clr>
            <a:srgbClr val="FBAE40"/>
          </p15:clr>
        </p15:guide>
        <p15:guide id="6"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5" name="Group 4"/>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7956" y="304302"/>
              <a:ext cx="530352" cy="530352"/>
            </a:xfrm>
            <a:prstGeom prst="rect">
              <a:avLst/>
            </a:prstGeom>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10" name="Group 9"/>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419" y="135212"/>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448" y="6304746"/>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3" name="Group 2"/>
          <p:cNvGrpSpPr/>
          <p:nvPr userDrawn="1"/>
        </p:nvGrpSpPr>
        <p:grpSpPr>
          <a:xfrm>
            <a:off x="-166047" y="-260498"/>
            <a:ext cx="12524095" cy="1451342"/>
            <a:chOff x="-166047" y="-260498"/>
            <a:chExt cx="12524095" cy="1451342"/>
          </a:xfrm>
        </p:grpSpPr>
        <p:sp>
          <p:nvSpPr>
            <p:cNvPr id="6" name="Rounded Rectangle 5"/>
            <p:cNvSpPr/>
            <p:nvPr userDrawn="1"/>
          </p:nvSpPr>
          <p:spPr>
            <a:xfrm>
              <a:off x="9706282" y="-74427"/>
              <a:ext cx="2538483" cy="1026042"/>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4268"/>
                </a:solidFill>
              </a:endParaRPr>
            </a:p>
          </p:txBody>
        </p:sp>
        <p:sp>
          <p:nvSpPr>
            <p:cNvPr id="7" name="Rounded Rectangle 6"/>
            <p:cNvSpPr/>
            <p:nvPr userDrawn="1"/>
          </p:nvSpPr>
          <p:spPr>
            <a:xfrm>
              <a:off x="-166047" y="802756"/>
              <a:ext cx="12524095" cy="388088"/>
            </a:xfrm>
            <a:prstGeom prst="roundRect">
              <a:avLst/>
            </a:prstGeom>
            <a:solidFill>
              <a:srgbClr val="3E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E4268"/>
                </a:solidFill>
              </a:endParaRPr>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33.png"/><Relationship Id="rId5" Type="http://schemas.microsoft.com/office/2007/relationships/hdphoto" Target="../media/hdphoto2.wdp"/><Relationship Id="rId15" Type="http://schemas.openxmlformats.org/officeDocument/2006/relationships/image" Target="../media/image35.png"/><Relationship Id="rId10" Type="http://schemas.openxmlformats.org/officeDocument/2006/relationships/image" Target="../media/image26.png"/><Relationship Id="rId4" Type="http://schemas.openxmlformats.org/officeDocument/2006/relationships/image" Target="../media/image32.png"/><Relationship Id="rId9" Type="http://schemas.openxmlformats.org/officeDocument/2006/relationships/image" Target="../media/image25.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5310" y="6254891"/>
            <a:ext cx="1972015" cy="338554"/>
          </a:xfrm>
          <a:prstGeom prst="rect">
            <a:avLst/>
          </a:prstGeom>
        </p:spPr>
        <p:txBody>
          <a:bodyPr wrap="none">
            <a:spAutoFit/>
          </a:bodyPr>
          <a:lstStyle/>
          <a:p>
            <a:r>
              <a:rPr lang="en-US" sz="1600" dirty="0">
                <a:solidFill>
                  <a:srgbClr val="3E4268"/>
                </a:solidFill>
                <a:latin typeface="Century Gothic" panose="020B0502020202020204" pitchFamily="34" charset="0"/>
              </a:rPr>
              <a:t>Virginia – Langley </a:t>
            </a:r>
            <a:endParaRPr lang="en-US" dirty="0">
              <a:solidFill>
                <a:srgbClr val="3E4268"/>
              </a:solidFill>
            </a:endParaRPr>
          </a:p>
        </p:txBody>
      </p:sp>
      <p:sp>
        <p:nvSpPr>
          <p:cNvPr id="3" name="Title 1"/>
          <p:cNvSpPr txBox="1">
            <a:spLocks/>
          </p:cNvSpPr>
          <p:nvPr/>
        </p:nvSpPr>
        <p:spPr>
          <a:xfrm>
            <a:off x="6066820"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400" spc="0" baseline="0" dirty="0">
                <a:solidFill>
                  <a:srgbClr val="3E4268"/>
                </a:solidFill>
              </a:rPr>
              <a:t>TOA BAJA</a:t>
            </a:r>
          </a:p>
          <a:p>
            <a:pPr algn="l"/>
            <a:r>
              <a:rPr lang="en-US" sz="3600" b="0" spc="0" baseline="0" dirty="0">
                <a:solidFill>
                  <a:srgbClr val="3E4268"/>
                </a:solidFill>
              </a:rPr>
              <a:t>Disasters</a:t>
            </a:r>
          </a:p>
        </p:txBody>
      </p:sp>
      <p:sp>
        <p:nvSpPr>
          <p:cNvPr id="4" name="Subtitle 2"/>
          <p:cNvSpPr txBox="1">
            <a:spLocks/>
          </p:cNvSpPr>
          <p:nvPr/>
        </p:nvSpPr>
        <p:spPr>
          <a:xfrm>
            <a:off x="6066819"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chemeClr val="tx1">
                    <a:lumMod val="75000"/>
                    <a:lumOff val="25000"/>
                  </a:schemeClr>
                </a:solidFill>
              </a:rPr>
              <a:t>Utilizing Open-Source Earth Observations to Inform the Toa Baja Municipality’s Flood Mitigation Efforts and Educate the Public</a:t>
            </a:r>
          </a:p>
        </p:txBody>
      </p:sp>
      <p:sp>
        <p:nvSpPr>
          <p:cNvPr id="5" name="TextBox 4"/>
          <p:cNvSpPr txBox="1"/>
          <p:nvPr/>
        </p:nvSpPr>
        <p:spPr>
          <a:xfrm>
            <a:off x="6096000" y="4662297"/>
            <a:ext cx="5394960" cy="584775"/>
          </a:xfrm>
          <a:prstGeom prst="rect">
            <a:avLst/>
          </a:prstGeom>
          <a:noFill/>
        </p:spPr>
        <p:txBody>
          <a:bodyPr wrap="square" rtlCol="0">
            <a:spAutoFit/>
          </a:bodyPr>
          <a:lstStyle/>
          <a:p>
            <a:pPr algn="l"/>
            <a:r>
              <a:rPr lang="en-US" sz="1600" dirty="0">
                <a:solidFill>
                  <a:schemeClr val="tx1">
                    <a:lumMod val="75000"/>
                    <a:lumOff val="25000"/>
                  </a:schemeClr>
                </a:solidFill>
                <a:latin typeface="Century Gothic" panose="020B0502020202020204" pitchFamily="34" charset="0"/>
              </a:rPr>
              <a:t>Nara McCray, Scott Harrison, Wilfredo García López, Adriana Le Compte Santiago</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VARIABLES: Vulnerability</a:t>
            </a:r>
          </a:p>
        </p:txBody>
      </p:sp>
      <p:pic>
        <p:nvPicPr>
          <p:cNvPr id="22" name="Google Shape;318;p20"/>
          <p:cNvPicPr preferRelativeResize="0"/>
          <p:nvPr/>
        </p:nvPicPr>
        <p:blipFill>
          <a:blip r:embed="rId3">
            <a:alphaModFix/>
          </a:blip>
          <a:stretch>
            <a:fillRect/>
          </a:stretch>
        </p:blipFill>
        <p:spPr>
          <a:xfrm>
            <a:off x="553847" y="2303798"/>
            <a:ext cx="3298879" cy="2379149"/>
          </a:xfrm>
          <a:prstGeom prst="rect">
            <a:avLst/>
          </a:prstGeom>
          <a:noFill/>
          <a:ln>
            <a:noFill/>
          </a:ln>
        </p:spPr>
      </p:pic>
      <p:pic>
        <p:nvPicPr>
          <p:cNvPr id="23" name="Google Shape;319;p20"/>
          <p:cNvPicPr preferRelativeResize="0"/>
          <p:nvPr/>
        </p:nvPicPr>
        <p:blipFill>
          <a:blip r:embed="rId4">
            <a:alphaModFix/>
          </a:blip>
          <a:stretch>
            <a:fillRect/>
          </a:stretch>
        </p:blipFill>
        <p:spPr>
          <a:xfrm>
            <a:off x="4041355" y="2322765"/>
            <a:ext cx="3304672" cy="2377790"/>
          </a:xfrm>
          <a:prstGeom prst="rect">
            <a:avLst/>
          </a:prstGeom>
          <a:noFill/>
          <a:ln>
            <a:noFill/>
          </a:ln>
        </p:spPr>
      </p:pic>
      <p:grpSp>
        <p:nvGrpSpPr>
          <p:cNvPr id="26" name="Google Shape;322;p20"/>
          <p:cNvGrpSpPr/>
          <p:nvPr/>
        </p:nvGrpSpPr>
        <p:grpSpPr>
          <a:xfrm>
            <a:off x="8210551" y="5054580"/>
            <a:ext cx="3454035" cy="808186"/>
            <a:chOff x="6443495" y="707133"/>
            <a:chExt cx="3058002" cy="808186"/>
          </a:xfrm>
        </p:grpSpPr>
        <p:sp>
          <p:nvSpPr>
            <p:cNvPr id="29" name="Google Shape;325;p20"/>
            <p:cNvSpPr txBox="1"/>
            <p:nvPr/>
          </p:nvSpPr>
          <p:spPr>
            <a:xfrm>
              <a:off x="7363823" y="707133"/>
              <a:ext cx="1261894" cy="38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rgbClr val="666666"/>
                  </a:solidFill>
                  <a:latin typeface="Century Gothic"/>
                  <a:ea typeface="Century Gothic"/>
                  <a:cs typeface="Century Gothic"/>
                  <a:sym typeface="Century Gothic"/>
                </a:rPr>
                <a:t>Flood Risk</a:t>
              </a:r>
              <a:endParaRPr sz="1400" dirty="0"/>
            </a:p>
          </p:txBody>
        </p:sp>
        <p:pic>
          <p:nvPicPr>
            <p:cNvPr id="30" name="Google Shape;326;p20"/>
            <p:cNvPicPr preferRelativeResize="0"/>
            <p:nvPr/>
          </p:nvPicPr>
          <p:blipFill>
            <a:blip r:embed="rId5">
              <a:alphaModFix/>
            </a:blip>
            <a:stretch>
              <a:fillRect/>
            </a:stretch>
          </p:blipFill>
          <p:spPr>
            <a:xfrm rot="5400000">
              <a:off x="7802319" y="144717"/>
              <a:ext cx="384902" cy="2274734"/>
            </a:xfrm>
            <a:prstGeom prst="rect">
              <a:avLst/>
            </a:prstGeom>
            <a:noFill/>
            <a:ln>
              <a:noFill/>
            </a:ln>
          </p:spPr>
        </p:pic>
        <p:sp>
          <p:nvSpPr>
            <p:cNvPr id="27" name="Google Shape;323;p20"/>
            <p:cNvSpPr txBox="1">
              <a:spLocks noChangeAspect="1"/>
            </p:cNvSpPr>
            <p:nvPr/>
          </p:nvSpPr>
          <p:spPr>
            <a:xfrm>
              <a:off x="8835093" y="1069704"/>
              <a:ext cx="666404" cy="44561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666666"/>
                  </a:solidFill>
                  <a:latin typeface="Century Gothic"/>
                  <a:ea typeface="Century Gothic"/>
                  <a:cs typeface="Century Gothic"/>
                  <a:sym typeface="Century Gothic"/>
                </a:rPr>
                <a:t>High</a:t>
              </a:r>
              <a:endParaRPr sz="1400" dirty="0"/>
            </a:p>
          </p:txBody>
        </p:sp>
        <p:sp>
          <p:nvSpPr>
            <p:cNvPr id="28" name="Google Shape;324;p20"/>
            <p:cNvSpPr txBox="1">
              <a:spLocks noChangeAspect="1"/>
            </p:cNvSpPr>
            <p:nvPr/>
          </p:nvSpPr>
          <p:spPr>
            <a:xfrm>
              <a:off x="6443495" y="1102982"/>
              <a:ext cx="520430" cy="4014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666666"/>
                  </a:solidFill>
                  <a:latin typeface="Century Gothic"/>
                  <a:ea typeface="Century Gothic"/>
                  <a:cs typeface="Century Gothic"/>
                  <a:sym typeface="Century Gothic"/>
                </a:rPr>
                <a:t>Low</a:t>
              </a:r>
              <a:endParaRPr sz="1400" dirty="0"/>
            </a:p>
          </p:txBody>
        </p:sp>
      </p:grpSp>
      <p:sp>
        <p:nvSpPr>
          <p:cNvPr id="12" name="TextBox 11"/>
          <p:cNvSpPr txBox="1"/>
          <p:nvPr/>
        </p:nvSpPr>
        <p:spPr>
          <a:xfrm>
            <a:off x="2208118" y="4200450"/>
            <a:ext cx="1914137"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Building Density</a:t>
            </a:r>
          </a:p>
        </p:txBody>
      </p:sp>
      <p:sp>
        <p:nvSpPr>
          <p:cNvPr id="13" name="TextBox 12"/>
          <p:cNvSpPr txBox="1"/>
          <p:nvPr/>
        </p:nvSpPr>
        <p:spPr>
          <a:xfrm>
            <a:off x="5780128" y="4200450"/>
            <a:ext cx="1517443"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Population</a:t>
            </a:r>
          </a:p>
        </p:txBody>
      </p:sp>
      <p:pic>
        <p:nvPicPr>
          <p:cNvPr id="15" name="Picture 14">
            <a:extLst>
              <a:ext uri="{FF2B5EF4-FFF2-40B4-BE49-F238E27FC236}">
                <a16:creationId xmlns:a16="http://schemas.microsoft.com/office/drawing/2014/main" id="{D94337E4-412C-E44A-9E57-FC87009E55B8}"/>
              </a:ext>
            </a:extLst>
          </p:cNvPr>
          <p:cNvPicPr>
            <a:picLocks noChangeAspect="1"/>
          </p:cNvPicPr>
          <p:nvPr/>
        </p:nvPicPr>
        <p:blipFill rotWithShape="1">
          <a:blip r:embed="rId6">
            <a:extLst>
              <a:ext uri="{28A0092B-C50C-407E-A947-70E740481C1C}">
                <a14:useLocalDpi xmlns:a14="http://schemas.microsoft.com/office/drawing/2010/main" val="0"/>
              </a:ext>
            </a:extLst>
          </a:blip>
          <a:srcRect l="13773" t="6269" r="5951" b="5055"/>
          <a:stretch/>
        </p:blipFill>
        <p:spPr>
          <a:xfrm>
            <a:off x="7534655" y="2322087"/>
            <a:ext cx="3486242" cy="2418246"/>
          </a:xfrm>
          <a:prstGeom prst="rect">
            <a:avLst/>
          </a:prstGeom>
        </p:spPr>
      </p:pic>
      <p:sp>
        <p:nvSpPr>
          <p:cNvPr id="14" name="TextBox 13"/>
          <p:cNvSpPr txBox="1"/>
          <p:nvPr/>
        </p:nvSpPr>
        <p:spPr>
          <a:xfrm>
            <a:off x="9394435" y="4064969"/>
            <a:ext cx="1517443"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Informal Settlements</a:t>
            </a:r>
          </a:p>
        </p:txBody>
      </p:sp>
    </p:spTree>
    <p:extLst>
      <p:ext uri="{BB962C8B-B14F-4D97-AF65-F5344CB8AC3E}">
        <p14:creationId xmlns:p14="http://schemas.microsoft.com/office/powerpoint/2010/main" val="712458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C1BD6E9B-6939-D04D-A43F-8E541C814D15}"/>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F0302020204030204"/>
              </a:rPr>
              <a:t>RESULTS: Susceptibility Map</a:t>
            </a:r>
          </a:p>
        </p:txBody>
      </p:sp>
      <p:pic>
        <p:nvPicPr>
          <p:cNvPr id="4" name="Picture 3">
            <a:extLst>
              <a:ext uri="{FF2B5EF4-FFF2-40B4-BE49-F238E27FC236}">
                <a16:creationId xmlns:a16="http://schemas.microsoft.com/office/drawing/2014/main" id="{BBC0F406-3251-412F-8BCB-59B158EC0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732" y="1154629"/>
            <a:ext cx="7150738" cy="5207807"/>
          </a:xfrm>
          <a:prstGeom prst="rect">
            <a:avLst/>
          </a:prstGeom>
        </p:spPr>
      </p:pic>
      <p:pic>
        <p:nvPicPr>
          <p:cNvPr id="6" name="Picture 5">
            <a:extLst>
              <a:ext uri="{FF2B5EF4-FFF2-40B4-BE49-F238E27FC236}">
                <a16:creationId xmlns:a16="http://schemas.microsoft.com/office/drawing/2014/main" id="{7B94ADBE-CB86-4DA8-95AD-3F797CF3D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8605" y="3984025"/>
            <a:ext cx="598522" cy="1170757"/>
          </a:xfrm>
          <a:prstGeom prst="rect">
            <a:avLst/>
          </a:prstGeom>
        </p:spPr>
      </p:pic>
      <p:sp>
        <p:nvSpPr>
          <p:cNvPr id="7" name="TextBox 6">
            <a:extLst>
              <a:ext uri="{FF2B5EF4-FFF2-40B4-BE49-F238E27FC236}">
                <a16:creationId xmlns:a16="http://schemas.microsoft.com/office/drawing/2014/main" id="{2DC0E7D3-F7AF-4364-8B67-559AB201F630}"/>
              </a:ext>
            </a:extLst>
          </p:cNvPr>
          <p:cNvSpPr txBox="1"/>
          <p:nvPr/>
        </p:nvSpPr>
        <p:spPr>
          <a:xfrm>
            <a:off x="7808605" y="3558477"/>
            <a:ext cx="2046925"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cs typeface="Arial" panose="020B0604020202020204" pitchFamily="34" charset="0"/>
              </a:rPr>
              <a:t>Susceptibility</a:t>
            </a:r>
          </a:p>
        </p:txBody>
      </p:sp>
      <p:sp>
        <p:nvSpPr>
          <p:cNvPr id="8" name="TextBox 7">
            <a:extLst>
              <a:ext uri="{FF2B5EF4-FFF2-40B4-BE49-F238E27FC236}">
                <a16:creationId xmlns:a16="http://schemas.microsoft.com/office/drawing/2014/main" id="{37256066-790F-4B4C-A98F-78966D58A30C}"/>
              </a:ext>
            </a:extLst>
          </p:cNvPr>
          <p:cNvSpPr txBox="1"/>
          <p:nvPr/>
        </p:nvSpPr>
        <p:spPr>
          <a:xfrm>
            <a:off x="8407127" y="3938036"/>
            <a:ext cx="1241343" cy="1169551"/>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cs typeface="Arial" panose="020B0604020202020204" pitchFamily="34" charset="0"/>
              </a:rPr>
              <a:t>Very Low</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Low</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Moderate</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High</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Very High    </a:t>
            </a:r>
          </a:p>
        </p:txBody>
      </p:sp>
    </p:spTree>
    <p:extLst>
      <p:ext uri="{BB962C8B-B14F-4D97-AF65-F5344CB8AC3E}">
        <p14:creationId xmlns:p14="http://schemas.microsoft.com/office/powerpoint/2010/main" val="869132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B3CF5AD-5FCB-B247-8D3A-55F4D50A24A4}"/>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F0302020204030204"/>
              </a:rPr>
              <a:t>RESULTS: Vulnerability Map</a:t>
            </a:r>
          </a:p>
        </p:txBody>
      </p:sp>
      <p:pic>
        <p:nvPicPr>
          <p:cNvPr id="5" name="Picture 4" descr="A close up of a map&#10;&#10;Description automatically generated">
            <a:extLst>
              <a:ext uri="{FF2B5EF4-FFF2-40B4-BE49-F238E27FC236}">
                <a16:creationId xmlns:a16="http://schemas.microsoft.com/office/drawing/2014/main" id="{F210B7F5-7A1F-4F75-985F-805433CE3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8119" y="1131099"/>
            <a:ext cx="7180351" cy="5218107"/>
          </a:xfrm>
          <a:prstGeom prst="rect">
            <a:avLst/>
          </a:prstGeom>
        </p:spPr>
      </p:pic>
      <p:sp>
        <p:nvSpPr>
          <p:cNvPr id="10" name="TextBox 9">
            <a:extLst>
              <a:ext uri="{FF2B5EF4-FFF2-40B4-BE49-F238E27FC236}">
                <a16:creationId xmlns:a16="http://schemas.microsoft.com/office/drawing/2014/main" id="{98F99EEE-71C9-4CCB-8308-A8B7519FD4AD}"/>
              </a:ext>
            </a:extLst>
          </p:cNvPr>
          <p:cNvSpPr txBox="1"/>
          <p:nvPr/>
        </p:nvSpPr>
        <p:spPr>
          <a:xfrm>
            <a:off x="7921737" y="3533103"/>
            <a:ext cx="2046925" cy="400110"/>
          </a:xfrm>
          <a:prstGeom prst="rect">
            <a:avLst/>
          </a:prstGeom>
          <a:noFill/>
        </p:spPr>
        <p:txBody>
          <a:bodyPr wrap="square" rtlCol="0">
            <a:spAutoFit/>
          </a:bodyPr>
          <a:lstStyle/>
          <a:p>
            <a:pPr algn="ctr"/>
            <a:r>
              <a:rPr lang="en-US" sz="2000" b="1" dirty="0">
                <a:solidFill>
                  <a:schemeClr val="tx1">
                    <a:lumMod val="75000"/>
                    <a:lumOff val="25000"/>
                  </a:schemeClr>
                </a:solidFill>
                <a:latin typeface="Century Gothic" panose="020B0502020202020204" pitchFamily="34" charset="0"/>
                <a:cs typeface="Arial" panose="020B0604020202020204" pitchFamily="34" charset="0"/>
              </a:rPr>
              <a:t>Vulnerability</a:t>
            </a:r>
          </a:p>
        </p:txBody>
      </p:sp>
      <p:sp>
        <p:nvSpPr>
          <p:cNvPr id="11" name="TextBox 10">
            <a:extLst>
              <a:ext uri="{FF2B5EF4-FFF2-40B4-BE49-F238E27FC236}">
                <a16:creationId xmlns:a16="http://schemas.microsoft.com/office/drawing/2014/main" id="{526EF5F1-DF87-4D43-B7DB-03E3AE70AE40}"/>
              </a:ext>
            </a:extLst>
          </p:cNvPr>
          <p:cNvSpPr txBox="1"/>
          <p:nvPr/>
        </p:nvSpPr>
        <p:spPr>
          <a:xfrm>
            <a:off x="8407127" y="3938036"/>
            <a:ext cx="1241343" cy="1169551"/>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cs typeface="Arial" panose="020B0604020202020204" pitchFamily="34" charset="0"/>
              </a:rPr>
              <a:t>Very Low</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Low</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Moderate</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High</a:t>
            </a:r>
          </a:p>
          <a:p>
            <a:r>
              <a:rPr lang="en-US" sz="1400" dirty="0">
                <a:solidFill>
                  <a:schemeClr val="tx1">
                    <a:lumMod val="75000"/>
                    <a:lumOff val="25000"/>
                  </a:schemeClr>
                </a:solidFill>
                <a:latin typeface="Century Gothic" panose="020B0502020202020204" pitchFamily="34" charset="0"/>
                <a:cs typeface="Arial" panose="020B0604020202020204" pitchFamily="34" charset="0"/>
              </a:rPr>
              <a:t>Very High    </a:t>
            </a:r>
          </a:p>
        </p:txBody>
      </p:sp>
      <p:pic>
        <p:nvPicPr>
          <p:cNvPr id="13" name="Picture 12" descr="A picture containing drawing&#10;&#10;Description automatically generated">
            <a:extLst>
              <a:ext uri="{FF2B5EF4-FFF2-40B4-BE49-F238E27FC236}">
                <a16:creationId xmlns:a16="http://schemas.microsoft.com/office/drawing/2014/main" id="{D72381A3-EC25-4A03-8AFA-AB3ED79A7C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737" y="3935624"/>
            <a:ext cx="485390" cy="1169552"/>
          </a:xfrm>
          <a:prstGeom prst="rect">
            <a:avLst/>
          </a:prstGeom>
        </p:spPr>
      </p:pic>
    </p:spTree>
    <p:extLst>
      <p:ext uri="{BB962C8B-B14F-4D97-AF65-F5344CB8AC3E}">
        <p14:creationId xmlns:p14="http://schemas.microsoft.com/office/powerpoint/2010/main" val="2720143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F0302020204030204"/>
              </a:rPr>
              <a:t>RESULTS: Risk Map</a:t>
            </a:r>
          </a:p>
        </p:txBody>
      </p:sp>
      <p:grpSp>
        <p:nvGrpSpPr>
          <p:cNvPr id="4" name="Group 3">
            <a:extLst>
              <a:ext uri="{FF2B5EF4-FFF2-40B4-BE49-F238E27FC236}">
                <a16:creationId xmlns:a16="http://schemas.microsoft.com/office/drawing/2014/main" id="{37015EE6-3C46-E043-9FC7-908B5F00D02B}"/>
              </a:ext>
            </a:extLst>
          </p:cNvPr>
          <p:cNvGrpSpPr/>
          <p:nvPr/>
        </p:nvGrpSpPr>
        <p:grpSpPr>
          <a:xfrm>
            <a:off x="1162639" y="1147962"/>
            <a:ext cx="9866722" cy="5573323"/>
            <a:chOff x="1753778" y="1379745"/>
            <a:chExt cx="9866722" cy="5573323"/>
          </a:xfrm>
        </p:grpSpPr>
        <p:pic>
          <p:nvPicPr>
            <p:cNvPr id="5" name="Picture 4" descr="A close up of a map&#10;&#10;Description automatically generated">
              <a:extLst>
                <a:ext uri="{FF2B5EF4-FFF2-40B4-BE49-F238E27FC236}">
                  <a16:creationId xmlns:a16="http://schemas.microsoft.com/office/drawing/2014/main" id="{1A21CF3C-F656-0B4C-A8FD-F087B524E1F3}"/>
                </a:ext>
              </a:extLst>
            </p:cNvPr>
            <p:cNvPicPr>
              <a:picLocks noChangeAspect="1"/>
            </p:cNvPicPr>
            <p:nvPr/>
          </p:nvPicPr>
          <p:blipFill rotWithShape="1">
            <a:blip r:embed="rId3">
              <a:extLst>
                <a:ext uri="{28A0092B-C50C-407E-A947-70E740481C1C}">
                  <a14:useLocalDpi xmlns:a14="http://schemas.microsoft.com/office/drawing/2010/main" val="0"/>
                </a:ext>
              </a:extLst>
            </a:blip>
            <a:srcRect l="9322" t="26666" r="9067" b="24715"/>
            <a:stretch/>
          </p:blipFill>
          <p:spPr>
            <a:xfrm>
              <a:off x="1753778" y="1379745"/>
              <a:ext cx="7228431" cy="5573323"/>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1136B714-6E6B-BC44-9F13-CFE78B178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834" y="3458933"/>
              <a:ext cx="2158863" cy="1414955"/>
            </a:xfrm>
            <a:prstGeom prst="rect">
              <a:avLst/>
            </a:prstGeom>
          </p:spPr>
        </p:pic>
        <p:sp>
          <p:nvSpPr>
            <p:cNvPr id="7" name="TextBox 6">
              <a:extLst>
                <a:ext uri="{FF2B5EF4-FFF2-40B4-BE49-F238E27FC236}">
                  <a16:creationId xmlns:a16="http://schemas.microsoft.com/office/drawing/2014/main" id="{28E3415D-A729-F94F-873B-BAB2F92598AC}"/>
                </a:ext>
              </a:extLst>
            </p:cNvPr>
            <p:cNvSpPr txBox="1"/>
            <p:nvPr/>
          </p:nvSpPr>
          <p:spPr>
            <a:xfrm>
              <a:off x="8997138" y="4861094"/>
              <a:ext cx="2186364" cy="315471"/>
            </a:xfrm>
            <a:prstGeom prst="rect">
              <a:avLst/>
            </a:prstGeom>
            <a:noFill/>
          </p:spPr>
          <p:txBody>
            <a:bodyPr wrap="square" rtlCol="0">
              <a:spAutoFit/>
            </a:bodyPr>
            <a:lstStyle/>
            <a:p>
              <a:pPr algn="ctr"/>
              <a:r>
                <a:rPr lang="en-US" sz="1450" dirty="0">
                  <a:solidFill>
                    <a:schemeClr val="tx1">
                      <a:lumMod val="75000"/>
                      <a:lumOff val="25000"/>
                    </a:schemeClr>
                  </a:solidFill>
                  <a:latin typeface="Century Gothic" panose="020B0502020202020204" pitchFamily="34" charset="0"/>
                  <a:cs typeface="Arial" panose="020B0604020202020204" pitchFamily="34" charset="0"/>
                </a:rPr>
                <a:t>Low     Med     High</a:t>
              </a:r>
            </a:p>
          </p:txBody>
        </p:sp>
        <p:sp>
          <p:nvSpPr>
            <p:cNvPr id="8" name="TextBox 7">
              <a:extLst>
                <a:ext uri="{FF2B5EF4-FFF2-40B4-BE49-F238E27FC236}">
                  <a16:creationId xmlns:a16="http://schemas.microsoft.com/office/drawing/2014/main" id="{60EC0D58-C7F7-B048-A46B-CE87E05B0369}"/>
                </a:ext>
              </a:extLst>
            </p:cNvPr>
            <p:cNvSpPr txBox="1"/>
            <p:nvPr/>
          </p:nvSpPr>
          <p:spPr>
            <a:xfrm>
              <a:off x="8246477" y="3639372"/>
              <a:ext cx="750661" cy="1054071"/>
            </a:xfrm>
            <a:prstGeom prst="rect">
              <a:avLst/>
            </a:prstGeom>
            <a:noFill/>
          </p:spPr>
          <p:txBody>
            <a:bodyPr wrap="square" rtlCol="0">
              <a:spAutoFit/>
            </a:bodyPr>
            <a:lstStyle/>
            <a:p>
              <a:pPr algn="ctr">
                <a:lnSpc>
                  <a:spcPct val="150000"/>
                </a:lnSpc>
              </a:pPr>
              <a:r>
                <a:rPr lang="en-US" sz="1450" dirty="0">
                  <a:solidFill>
                    <a:schemeClr val="tx1">
                      <a:lumMod val="75000"/>
                      <a:lumOff val="25000"/>
                    </a:schemeClr>
                  </a:solidFill>
                  <a:latin typeface="Century Gothic" panose="020B0502020202020204" pitchFamily="34" charset="0"/>
                  <a:cs typeface="Arial" panose="020B0604020202020204" pitchFamily="34" charset="0"/>
                </a:rPr>
                <a:t>High    </a:t>
              </a:r>
            </a:p>
            <a:p>
              <a:pPr algn="ctr">
                <a:lnSpc>
                  <a:spcPct val="150000"/>
                </a:lnSpc>
              </a:pPr>
              <a:r>
                <a:rPr lang="en-US" sz="1450" dirty="0">
                  <a:solidFill>
                    <a:schemeClr val="tx1">
                      <a:lumMod val="75000"/>
                      <a:lumOff val="25000"/>
                    </a:schemeClr>
                  </a:solidFill>
                  <a:latin typeface="Century Gothic" panose="020B0502020202020204" pitchFamily="34" charset="0"/>
                  <a:cs typeface="Arial" panose="020B0604020202020204" pitchFamily="34" charset="0"/>
                </a:rPr>
                <a:t>Med</a:t>
              </a:r>
            </a:p>
            <a:p>
              <a:pPr algn="ctr">
                <a:lnSpc>
                  <a:spcPct val="150000"/>
                </a:lnSpc>
              </a:pPr>
              <a:r>
                <a:rPr lang="en-US" sz="1450" dirty="0">
                  <a:solidFill>
                    <a:schemeClr val="tx1">
                      <a:lumMod val="75000"/>
                      <a:lumOff val="25000"/>
                    </a:schemeClr>
                  </a:solidFill>
                  <a:latin typeface="Century Gothic" panose="020B0502020202020204" pitchFamily="34" charset="0"/>
                  <a:cs typeface="Arial" panose="020B0604020202020204" pitchFamily="34" charset="0"/>
                </a:rPr>
                <a:t>Low</a:t>
              </a:r>
            </a:p>
          </p:txBody>
        </p:sp>
        <p:sp>
          <p:nvSpPr>
            <p:cNvPr id="9" name="TextBox 8">
              <a:extLst>
                <a:ext uri="{FF2B5EF4-FFF2-40B4-BE49-F238E27FC236}">
                  <a16:creationId xmlns:a16="http://schemas.microsoft.com/office/drawing/2014/main" id="{B79C6FF2-BDE0-5A40-A079-8E214F2F842D}"/>
                </a:ext>
              </a:extLst>
            </p:cNvPr>
            <p:cNvSpPr txBox="1"/>
            <p:nvPr/>
          </p:nvSpPr>
          <p:spPr>
            <a:xfrm>
              <a:off x="9246619" y="5189871"/>
              <a:ext cx="168740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cs typeface="Arial" panose="020B0604020202020204" pitchFamily="34" charset="0"/>
                </a:rPr>
                <a:t>Vulnerability</a:t>
              </a:r>
            </a:p>
          </p:txBody>
        </p:sp>
        <p:sp>
          <p:nvSpPr>
            <p:cNvPr id="10" name="TextBox 9">
              <a:extLst>
                <a:ext uri="{FF2B5EF4-FFF2-40B4-BE49-F238E27FC236}">
                  <a16:creationId xmlns:a16="http://schemas.microsoft.com/office/drawing/2014/main" id="{C4CB35C6-7198-6246-A4CF-45E0339081EB}"/>
                </a:ext>
              </a:extLst>
            </p:cNvPr>
            <p:cNvSpPr txBox="1"/>
            <p:nvPr/>
          </p:nvSpPr>
          <p:spPr>
            <a:xfrm rot="16200000">
              <a:off x="7043631" y="3997132"/>
              <a:ext cx="2046925"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cs typeface="Arial" panose="020B0604020202020204" pitchFamily="34" charset="0"/>
                </a:rPr>
                <a:t>Susceptibility</a:t>
              </a:r>
            </a:p>
          </p:txBody>
        </p:sp>
        <p:sp>
          <p:nvSpPr>
            <p:cNvPr id="11" name="TextBox 10">
              <a:extLst>
                <a:ext uri="{FF2B5EF4-FFF2-40B4-BE49-F238E27FC236}">
                  <a16:creationId xmlns:a16="http://schemas.microsoft.com/office/drawing/2014/main" id="{26B449EA-ADA8-6740-A825-34A25E3AB345}"/>
                </a:ext>
              </a:extLst>
            </p:cNvPr>
            <p:cNvSpPr txBox="1"/>
            <p:nvPr/>
          </p:nvSpPr>
          <p:spPr>
            <a:xfrm>
              <a:off x="10996421" y="3142946"/>
              <a:ext cx="624079"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cs typeface="Arial" panose="020B0604020202020204" pitchFamily="34" charset="0"/>
                </a:rPr>
                <a:t>Risk</a:t>
              </a:r>
            </a:p>
          </p:txBody>
        </p:sp>
      </p:grpSp>
    </p:spTree>
    <p:extLst>
      <p:ext uri="{BB962C8B-B14F-4D97-AF65-F5344CB8AC3E}">
        <p14:creationId xmlns:p14="http://schemas.microsoft.com/office/powerpoint/2010/main" val="134392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18318" y="289068"/>
            <a:ext cx="11822553" cy="71480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b="1" dirty="0">
              <a:solidFill>
                <a:srgbClr val="3E4268"/>
              </a:solidFill>
              <a:latin typeface="Century Gothic" panose="020F0302020204030204"/>
            </a:endParaRPr>
          </a:p>
          <a:p>
            <a:r>
              <a:rPr lang="en-US" sz="3600" b="1" dirty="0">
                <a:solidFill>
                  <a:srgbClr val="3E4268"/>
                </a:solidFill>
                <a:latin typeface="Century Gothic" panose="020F0302020204030204"/>
              </a:rPr>
              <a:t>Summarizing Risk Map: Mode by Census Tracts</a:t>
            </a:r>
          </a:p>
          <a:p>
            <a:endParaRPr lang="en-US" sz="4000" b="1" dirty="0">
              <a:solidFill>
                <a:srgbClr val="3E4268"/>
              </a:solidFill>
              <a:latin typeface="Century Gothic" panose="020F0302020204030204"/>
            </a:endParaRPr>
          </a:p>
        </p:txBody>
      </p:sp>
      <p:pic>
        <p:nvPicPr>
          <p:cNvPr id="19" name="Picture 18">
            <a:extLst>
              <a:ext uri="{FF2B5EF4-FFF2-40B4-BE49-F238E27FC236}">
                <a16:creationId xmlns:a16="http://schemas.microsoft.com/office/drawing/2014/main" id="{052F3AAC-DF6A-4ADF-BCF8-CF790BC488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9467" y="1003873"/>
            <a:ext cx="6923730" cy="5730039"/>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96742B5D-2B95-4A5C-A873-2878001DA0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4695" y="3227150"/>
            <a:ext cx="2158863" cy="1414955"/>
          </a:xfrm>
          <a:prstGeom prst="rect">
            <a:avLst/>
          </a:prstGeom>
        </p:spPr>
      </p:pic>
      <p:sp>
        <p:nvSpPr>
          <p:cNvPr id="21" name="TextBox 20">
            <a:extLst>
              <a:ext uri="{FF2B5EF4-FFF2-40B4-BE49-F238E27FC236}">
                <a16:creationId xmlns:a16="http://schemas.microsoft.com/office/drawing/2014/main" id="{61F72C54-9F9D-42E5-AC4A-758635555B2F}"/>
              </a:ext>
            </a:extLst>
          </p:cNvPr>
          <p:cNvSpPr txBox="1"/>
          <p:nvPr/>
        </p:nvSpPr>
        <p:spPr>
          <a:xfrm>
            <a:off x="7655338" y="3407589"/>
            <a:ext cx="750661" cy="1054071"/>
          </a:xfrm>
          <a:prstGeom prst="rect">
            <a:avLst/>
          </a:prstGeom>
          <a:noFill/>
        </p:spPr>
        <p:txBody>
          <a:bodyPr wrap="square" rtlCol="0">
            <a:spAutoFit/>
          </a:bodyPr>
          <a:lstStyle/>
          <a:p>
            <a:pPr algn="ctr">
              <a:lnSpc>
                <a:spcPct val="150000"/>
              </a:lnSpc>
            </a:pPr>
            <a:r>
              <a:rPr lang="en-US" sz="1450" dirty="0">
                <a:solidFill>
                  <a:schemeClr val="tx1">
                    <a:lumMod val="75000"/>
                    <a:lumOff val="25000"/>
                  </a:schemeClr>
                </a:solidFill>
                <a:latin typeface="Century Gothic" panose="020B0502020202020204" pitchFamily="34" charset="0"/>
                <a:cs typeface="Arial" panose="020B0604020202020204" pitchFamily="34" charset="0"/>
              </a:rPr>
              <a:t>High    </a:t>
            </a:r>
          </a:p>
          <a:p>
            <a:pPr algn="ctr">
              <a:lnSpc>
                <a:spcPct val="150000"/>
              </a:lnSpc>
            </a:pPr>
            <a:r>
              <a:rPr lang="en-US" sz="1450" dirty="0">
                <a:solidFill>
                  <a:schemeClr val="tx1">
                    <a:lumMod val="75000"/>
                    <a:lumOff val="25000"/>
                  </a:schemeClr>
                </a:solidFill>
                <a:latin typeface="Century Gothic" panose="020B0502020202020204" pitchFamily="34" charset="0"/>
                <a:cs typeface="Arial" panose="020B0604020202020204" pitchFamily="34" charset="0"/>
              </a:rPr>
              <a:t>Med</a:t>
            </a:r>
          </a:p>
          <a:p>
            <a:pPr algn="ctr">
              <a:lnSpc>
                <a:spcPct val="150000"/>
              </a:lnSpc>
            </a:pPr>
            <a:r>
              <a:rPr lang="en-US" sz="1450" dirty="0">
                <a:solidFill>
                  <a:schemeClr val="tx1">
                    <a:lumMod val="75000"/>
                    <a:lumOff val="25000"/>
                  </a:schemeClr>
                </a:solidFill>
                <a:latin typeface="Century Gothic" panose="020B0502020202020204" pitchFamily="34" charset="0"/>
                <a:cs typeface="Arial" panose="020B0604020202020204" pitchFamily="34" charset="0"/>
              </a:rPr>
              <a:t>Low</a:t>
            </a:r>
          </a:p>
        </p:txBody>
      </p:sp>
      <p:sp>
        <p:nvSpPr>
          <p:cNvPr id="22" name="TextBox 21">
            <a:extLst>
              <a:ext uri="{FF2B5EF4-FFF2-40B4-BE49-F238E27FC236}">
                <a16:creationId xmlns:a16="http://schemas.microsoft.com/office/drawing/2014/main" id="{9F41A4F9-EC00-4208-991A-F57BD538C0D5}"/>
              </a:ext>
            </a:extLst>
          </p:cNvPr>
          <p:cNvSpPr txBox="1"/>
          <p:nvPr/>
        </p:nvSpPr>
        <p:spPr>
          <a:xfrm>
            <a:off x="10405282" y="2911163"/>
            <a:ext cx="624079"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cs typeface="Arial" panose="020B0604020202020204" pitchFamily="34" charset="0"/>
              </a:rPr>
              <a:t>Risk</a:t>
            </a:r>
          </a:p>
        </p:txBody>
      </p:sp>
      <p:sp>
        <p:nvSpPr>
          <p:cNvPr id="23" name="TextBox 22">
            <a:extLst>
              <a:ext uri="{FF2B5EF4-FFF2-40B4-BE49-F238E27FC236}">
                <a16:creationId xmlns:a16="http://schemas.microsoft.com/office/drawing/2014/main" id="{77559448-4034-4681-9AF1-64E848F8C2B8}"/>
              </a:ext>
            </a:extLst>
          </p:cNvPr>
          <p:cNvSpPr txBox="1"/>
          <p:nvPr/>
        </p:nvSpPr>
        <p:spPr>
          <a:xfrm rot="16200000">
            <a:off x="6452492" y="3765349"/>
            <a:ext cx="2046925"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cs typeface="Arial" panose="020B0604020202020204" pitchFamily="34" charset="0"/>
              </a:rPr>
              <a:t>Susceptibility</a:t>
            </a:r>
          </a:p>
        </p:txBody>
      </p:sp>
      <p:sp>
        <p:nvSpPr>
          <p:cNvPr id="24" name="TextBox 23">
            <a:extLst>
              <a:ext uri="{FF2B5EF4-FFF2-40B4-BE49-F238E27FC236}">
                <a16:creationId xmlns:a16="http://schemas.microsoft.com/office/drawing/2014/main" id="{368590DD-AFBC-4747-9C0A-B6DA855F469F}"/>
              </a:ext>
            </a:extLst>
          </p:cNvPr>
          <p:cNvSpPr txBox="1"/>
          <p:nvPr/>
        </p:nvSpPr>
        <p:spPr>
          <a:xfrm>
            <a:off x="8655480" y="4958088"/>
            <a:ext cx="1687401"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cs typeface="Arial" panose="020B0604020202020204" pitchFamily="34" charset="0"/>
              </a:rPr>
              <a:t>Vulnerability</a:t>
            </a:r>
          </a:p>
        </p:txBody>
      </p:sp>
      <p:sp>
        <p:nvSpPr>
          <p:cNvPr id="25" name="TextBox 24">
            <a:extLst>
              <a:ext uri="{FF2B5EF4-FFF2-40B4-BE49-F238E27FC236}">
                <a16:creationId xmlns:a16="http://schemas.microsoft.com/office/drawing/2014/main" id="{6A9A038D-0E13-419D-A2A3-E3531D748A0A}"/>
              </a:ext>
            </a:extLst>
          </p:cNvPr>
          <p:cNvSpPr txBox="1"/>
          <p:nvPr/>
        </p:nvSpPr>
        <p:spPr>
          <a:xfrm>
            <a:off x="8405999" y="4629311"/>
            <a:ext cx="2186364" cy="315471"/>
          </a:xfrm>
          <a:prstGeom prst="rect">
            <a:avLst/>
          </a:prstGeom>
          <a:noFill/>
        </p:spPr>
        <p:txBody>
          <a:bodyPr wrap="square" rtlCol="0">
            <a:spAutoFit/>
          </a:bodyPr>
          <a:lstStyle/>
          <a:p>
            <a:pPr algn="ctr"/>
            <a:r>
              <a:rPr lang="en-US" sz="1450" dirty="0">
                <a:solidFill>
                  <a:schemeClr val="tx1">
                    <a:lumMod val="75000"/>
                    <a:lumOff val="25000"/>
                  </a:schemeClr>
                </a:solidFill>
                <a:latin typeface="Century Gothic" panose="020B0502020202020204" pitchFamily="34" charset="0"/>
                <a:cs typeface="Arial" panose="020B0604020202020204" pitchFamily="34" charset="0"/>
              </a:rPr>
              <a:t>Low     Med     High</a:t>
            </a:r>
          </a:p>
        </p:txBody>
      </p:sp>
    </p:spTree>
    <p:extLst>
      <p:ext uri="{BB962C8B-B14F-4D97-AF65-F5344CB8AC3E}">
        <p14:creationId xmlns:p14="http://schemas.microsoft.com/office/powerpoint/2010/main" val="997944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VALIDATION</a:t>
            </a:r>
          </a:p>
        </p:txBody>
      </p:sp>
      <p:sp>
        <p:nvSpPr>
          <p:cNvPr id="7" name="Rectangle 6"/>
          <p:cNvSpPr/>
          <p:nvPr/>
        </p:nvSpPr>
        <p:spPr>
          <a:xfrm>
            <a:off x="4152443" y="5857460"/>
            <a:ext cx="2835734" cy="707886"/>
          </a:xfrm>
          <a:prstGeom prst="rect">
            <a:avLst/>
          </a:prstGeom>
        </p:spPr>
        <p:txBody>
          <a:bodyPr wrap="square">
            <a:spAutoFit/>
          </a:bodyPr>
          <a:lstStyle/>
          <a:p>
            <a:pPr algn="ctr"/>
            <a:r>
              <a:rPr lang="en-US" sz="2000" b="1" dirty="0">
                <a:solidFill>
                  <a:schemeClr val="tx1">
                    <a:lumMod val="75000"/>
                    <a:lumOff val="25000"/>
                  </a:schemeClr>
                </a:solidFill>
                <a:latin typeface="Century Gothic" panose="020F0302020204030204"/>
              </a:rPr>
              <a:t>2017 Hurricane Maria Flood Detection</a:t>
            </a:r>
            <a:endParaRPr lang="en-US" sz="2000" b="1" dirty="0"/>
          </a:p>
        </p:txBody>
      </p:sp>
      <p:pic>
        <p:nvPicPr>
          <p:cNvPr id="19" name="Picture 18" descr="A close up of a map&#10;&#10;Description automatically generated">
            <a:extLst>
              <a:ext uri="{FF2B5EF4-FFF2-40B4-BE49-F238E27FC236}">
                <a16:creationId xmlns:a16="http://schemas.microsoft.com/office/drawing/2014/main" id="{5E8C8D66-131E-461E-8FF9-440635E25F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1057" y="1024117"/>
            <a:ext cx="6421652" cy="4571227"/>
          </a:xfrm>
          <a:prstGeom prst="rect">
            <a:avLst/>
          </a:prstGeom>
        </p:spPr>
      </p:pic>
      <p:grpSp>
        <p:nvGrpSpPr>
          <p:cNvPr id="4" name="Group 3">
            <a:extLst>
              <a:ext uri="{FF2B5EF4-FFF2-40B4-BE49-F238E27FC236}">
                <a16:creationId xmlns:a16="http://schemas.microsoft.com/office/drawing/2014/main" id="{1E689326-5B13-E841-B346-AD7513FBB77E}"/>
              </a:ext>
            </a:extLst>
          </p:cNvPr>
          <p:cNvGrpSpPr/>
          <p:nvPr/>
        </p:nvGrpSpPr>
        <p:grpSpPr>
          <a:xfrm>
            <a:off x="7449750" y="4829942"/>
            <a:ext cx="2835734" cy="338554"/>
            <a:chOff x="7449750" y="4829942"/>
            <a:chExt cx="2835734" cy="338554"/>
          </a:xfrm>
        </p:grpSpPr>
        <p:sp>
          <p:nvSpPr>
            <p:cNvPr id="3" name="Rectangle 2">
              <a:extLst>
                <a:ext uri="{FF2B5EF4-FFF2-40B4-BE49-F238E27FC236}">
                  <a16:creationId xmlns:a16="http://schemas.microsoft.com/office/drawing/2014/main" id="{14B87F67-6977-7246-8B99-203BEAFC8FC3}"/>
                </a:ext>
              </a:extLst>
            </p:cNvPr>
            <p:cNvSpPr/>
            <p:nvPr/>
          </p:nvSpPr>
          <p:spPr>
            <a:xfrm>
              <a:off x="7449750" y="4856813"/>
              <a:ext cx="405096" cy="284813"/>
            </a:xfrm>
            <a:prstGeom prst="rect">
              <a:avLst/>
            </a:prstGeom>
            <a:solidFill>
              <a:srgbClr val="0084AD"/>
            </a:solidFill>
            <a:ln>
              <a:solidFill>
                <a:srgbClr val="008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A5EBA0-7ED5-2743-A3FD-28715C25907D}"/>
                </a:ext>
              </a:extLst>
            </p:cNvPr>
            <p:cNvSpPr/>
            <p:nvPr/>
          </p:nvSpPr>
          <p:spPr>
            <a:xfrm>
              <a:off x="7449750" y="4829942"/>
              <a:ext cx="2835734" cy="338554"/>
            </a:xfrm>
            <a:prstGeom prst="rect">
              <a:avLst/>
            </a:prstGeom>
          </p:spPr>
          <p:txBody>
            <a:bodyPr wrap="square">
              <a:spAutoFit/>
            </a:bodyPr>
            <a:lstStyle/>
            <a:p>
              <a:pPr algn="ctr"/>
              <a:r>
                <a:rPr lang="en-US" sz="1600" dirty="0">
                  <a:solidFill>
                    <a:schemeClr val="tx1">
                      <a:lumMod val="75000"/>
                      <a:lumOff val="25000"/>
                    </a:schemeClr>
                  </a:solidFill>
                  <a:latin typeface="Century Gothic" panose="020F0302020204030204"/>
                </a:rPr>
                <a:t>Detected Flooding</a:t>
              </a:r>
              <a:endParaRPr lang="en-US" sz="1600" dirty="0"/>
            </a:p>
          </p:txBody>
        </p:sp>
      </p:grpSp>
    </p:spTree>
    <p:extLst>
      <p:ext uri="{BB962C8B-B14F-4D97-AF65-F5344CB8AC3E}">
        <p14:creationId xmlns:p14="http://schemas.microsoft.com/office/powerpoint/2010/main" val="1790860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E0E30-68B1-4958-9577-B51B67D909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025" y="1020194"/>
            <a:ext cx="6405974" cy="4432071"/>
          </a:xfrm>
          <a:prstGeom prst="rect">
            <a:avLst/>
          </a:prstGeom>
        </p:spPr>
      </p:pic>
      <p:sp>
        <p:nvSpPr>
          <p:cNvPr id="3" name="Title 4">
            <a:extLst>
              <a:ext uri="{FF2B5EF4-FFF2-40B4-BE49-F238E27FC236}">
                <a16:creationId xmlns:a16="http://schemas.microsoft.com/office/drawing/2014/main" id="{EA854729-E549-44E9-BFD0-4C28BB56FA7C}"/>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VALIDATION</a:t>
            </a:r>
          </a:p>
        </p:txBody>
      </p:sp>
      <p:sp>
        <p:nvSpPr>
          <p:cNvPr id="4" name="Rectangle 3">
            <a:extLst>
              <a:ext uri="{FF2B5EF4-FFF2-40B4-BE49-F238E27FC236}">
                <a16:creationId xmlns:a16="http://schemas.microsoft.com/office/drawing/2014/main" id="{E0621D59-CC63-4F20-B5FC-16AF6C64E812}"/>
              </a:ext>
            </a:extLst>
          </p:cNvPr>
          <p:cNvSpPr/>
          <p:nvPr/>
        </p:nvSpPr>
        <p:spPr>
          <a:xfrm>
            <a:off x="1410155" y="5710458"/>
            <a:ext cx="3261804" cy="707886"/>
          </a:xfrm>
          <a:prstGeom prst="rect">
            <a:avLst/>
          </a:prstGeom>
        </p:spPr>
        <p:txBody>
          <a:bodyPr wrap="square">
            <a:spAutoFit/>
          </a:bodyPr>
          <a:lstStyle/>
          <a:p>
            <a:pPr algn="ctr"/>
            <a:r>
              <a:rPr lang="en-US" sz="2000" b="1" dirty="0">
                <a:solidFill>
                  <a:schemeClr val="tx1">
                    <a:lumMod val="75000"/>
                    <a:lumOff val="25000"/>
                  </a:schemeClr>
                </a:solidFill>
                <a:latin typeface="Century Gothic" panose="020F0302020204030204"/>
              </a:rPr>
              <a:t>2018 HECRAS FEMA Flood Advisory Maps</a:t>
            </a:r>
            <a:endParaRPr lang="en-US" sz="2000" b="1" dirty="0"/>
          </a:p>
        </p:txBody>
      </p:sp>
      <p:pic>
        <p:nvPicPr>
          <p:cNvPr id="15" name="Picture 14">
            <a:extLst>
              <a:ext uri="{FF2B5EF4-FFF2-40B4-BE49-F238E27FC236}">
                <a16:creationId xmlns:a16="http://schemas.microsoft.com/office/drawing/2014/main" id="{8A7E9A0D-2182-46AE-8FB2-9E580B7C5BE4}"/>
              </a:ext>
            </a:extLst>
          </p:cNvPr>
          <p:cNvPicPr>
            <a:picLocks noChangeAspect="1"/>
          </p:cNvPicPr>
          <p:nvPr/>
        </p:nvPicPr>
        <p:blipFill>
          <a:blip r:embed="rId4"/>
          <a:stretch>
            <a:fillRect/>
          </a:stretch>
        </p:blipFill>
        <p:spPr>
          <a:xfrm>
            <a:off x="7177999" y="1549183"/>
            <a:ext cx="3782974" cy="2219031"/>
          </a:xfrm>
          <a:prstGeom prst="rect">
            <a:avLst/>
          </a:prstGeom>
        </p:spPr>
      </p:pic>
      <p:grpSp>
        <p:nvGrpSpPr>
          <p:cNvPr id="18" name="Group 17">
            <a:extLst>
              <a:ext uri="{FF2B5EF4-FFF2-40B4-BE49-F238E27FC236}">
                <a16:creationId xmlns:a16="http://schemas.microsoft.com/office/drawing/2014/main" id="{BC41CF00-D25D-784A-8ED3-D70741C81F08}"/>
              </a:ext>
            </a:extLst>
          </p:cNvPr>
          <p:cNvGrpSpPr/>
          <p:nvPr/>
        </p:nvGrpSpPr>
        <p:grpSpPr>
          <a:xfrm>
            <a:off x="5933716" y="4565723"/>
            <a:ext cx="4246048" cy="1152378"/>
            <a:chOff x="6189420" y="4816881"/>
            <a:chExt cx="4246048" cy="1152378"/>
          </a:xfrm>
        </p:grpSpPr>
        <p:sp>
          <p:nvSpPr>
            <p:cNvPr id="5" name="Rectangle 4">
              <a:extLst>
                <a:ext uri="{FF2B5EF4-FFF2-40B4-BE49-F238E27FC236}">
                  <a16:creationId xmlns:a16="http://schemas.microsoft.com/office/drawing/2014/main" id="{AFD389BB-4B60-4EEB-95A4-544F55AB16AE}"/>
                </a:ext>
              </a:extLst>
            </p:cNvPr>
            <p:cNvSpPr>
              <a:spLocks noChangeAspect="1"/>
            </p:cNvSpPr>
            <p:nvPr/>
          </p:nvSpPr>
          <p:spPr>
            <a:xfrm>
              <a:off x="6189420" y="4907707"/>
              <a:ext cx="210207" cy="126124"/>
            </a:xfrm>
            <a:prstGeom prst="rect">
              <a:avLst/>
            </a:prstGeom>
            <a:solidFill>
              <a:srgbClr val="9EB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Rectangle 5">
              <a:extLst>
                <a:ext uri="{FF2B5EF4-FFF2-40B4-BE49-F238E27FC236}">
                  <a16:creationId xmlns:a16="http://schemas.microsoft.com/office/drawing/2014/main" id="{B8A40303-5808-4C0F-B0E3-6C8718DA77C6}"/>
                </a:ext>
              </a:extLst>
            </p:cNvPr>
            <p:cNvSpPr>
              <a:spLocks noChangeAspect="1"/>
            </p:cNvSpPr>
            <p:nvPr/>
          </p:nvSpPr>
          <p:spPr>
            <a:xfrm>
              <a:off x="6189420" y="5112534"/>
              <a:ext cx="210207" cy="126124"/>
            </a:xfrm>
            <a:prstGeom prst="rect">
              <a:avLst/>
            </a:prstGeom>
            <a:solidFill>
              <a:srgbClr val="C6D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Rectangle 6">
              <a:extLst>
                <a:ext uri="{FF2B5EF4-FFF2-40B4-BE49-F238E27FC236}">
                  <a16:creationId xmlns:a16="http://schemas.microsoft.com/office/drawing/2014/main" id="{1596EA47-16D1-45E9-A957-BC80D8F20515}"/>
                </a:ext>
              </a:extLst>
            </p:cNvPr>
            <p:cNvSpPr>
              <a:spLocks noChangeAspect="1"/>
            </p:cNvSpPr>
            <p:nvPr/>
          </p:nvSpPr>
          <p:spPr>
            <a:xfrm>
              <a:off x="6189420" y="5317361"/>
              <a:ext cx="210207" cy="126124"/>
            </a:xfrm>
            <a:prstGeom prst="rect">
              <a:avLst/>
            </a:prstGeom>
            <a:solidFill>
              <a:srgbClr val="3D41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Rectangle 7">
              <a:extLst>
                <a:ext uri="{FF2B5EF4-FFF2-40B4-BE49-F238E27FC236}">
                  <a16:creationId xmlns:a16="http://schemas.microsoft.com/office/drawing/2014/main" id="{755573A0-1183-48A1-85FA-C0E91C0C215D}"/>
                </a:ext>
              </a:extLst>
            </p:cNvPr>
            <p:cNvSpPr>
              <a:spLocks noChangeAspect="1"/>
            </p:cNvSpPr>
            <p:nvPr/>
          </p:nvSpPr>
          <p:spPr>
            <a:xfrm>
              <a:off x="6189420" y="5522188"/>
              <a:ext cx="210207" cy="126124"/>
            </a:xfrm>
            <a:prstGeom prst="rect">
              <a:avLst/>
            </a:prstGeom>
            <a:solidFill>
              <a:srgbClr val="884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EC73CA2B-FE9B-46D4-A309-7B4477AD1027}"/>
                </a:ext>
              </a:extLst>
            </p:cNvPr>
            <p:cNvSpPr/>
            <p:nvPr/>
          </p:nvSpPr>
          <p:spPr>
            <a:xfrm>
              <a:off x="6396294" y="4816881"/>
              <a:ext cx="2319866" cy="307777"/>
            </a:xfrm>
            <a:prstGeom prst="rect">
              <a:avLst/>
            </a:prstGeom>
          </p:spPr>
          <p:txBody>
            <a:bodyPr wrap="none">
              <a:spAutoFit/>
            </a:bodyPr>
            <a:lstStyle/>
            <a:p>
              <a:r>
                <a:rPr lang="en-US" sz="1400" dirty="0">
                  <a:solidFill>
                    <a:schemeClr val="tx1">
                      <a:lumMod val="75000"/>
                      <a:lumOff val="25000"/>
                    </a:schemeClr>
                  </a:solidFill>
                  <a:latin typeface="Century Gothic" panose="020F0302020204030204"/>
                </a:rPr>
                <a:t>Zone AE: Coastal A zone</a:t>
              </a:r>
              <a:endParaRPr lang="en-US" sz="1400" dirty="0"/>
            </a:p>
          </p:txBody>
        </p:sp>
        <p:sp>
          <p:nvSpPr>
            <p:cNvPr id="10" name="Rectangle 9">
              <a:extLst>
                <a:ext uri="{FF2B5EF4-FFF2-40B4-BE49-F238E27FC236}">
                  <a16:creationId xmlns:a16="http://schemas.microsoft.com/office/drawing/2014/main" id="{6EE9CAF1-FF76-47A4-8C23-AA032556CD3C}"/>
                </a:ext>
              </a:extLst>
            </p:cNvPr>
            <p:cNvSpPr/>
            <p:nvPr/>
          </p:nvSpPr>
          <p:spPr>
            <a:xfrm>
              <a:off x="6385961" y="5028031"/>
              <a:ext cx="4049507" cy="307777"/>
            </a:xfrm>
            <a:prstGeom prst="rect">
              <a:avLst/>
            </a:prstGeom>
          </p:spPr>
          <p:txBody>
            <a:bodyPr wrap="none">
              <a:spAutoFit/>
            </a:bodyPr>
            <a:lstStyle/>
            <a:p>
              <a:r>
                <a:rPr lang="en-US" sz="1400" dirty="0">
                  <a:solidFill>
                    <a:schemeClr val="tx1">
                      <a:lumMod val="75000"/>
                      <a:lumOff val="25000"/>
                    </a:schemeClr>
                  </a:solidFill>
                  <a:latin typeface="Century Gothic" panose="020F0302020204030204"/>
                </a:rPr>
                <a:t>Zone A: Floodway. 1% Annual Chance Flood</a:t>
              </a:r>
              <a:endParaRPr lang="en-US" sz="1400" dirty="0"/>
            </a:p>
          </p:txBody>
        </p:sp>
        <p:sp>
          <p:nvSpPr>
            <p:cNvPr id="11" name="Rectangle 10">
              <a:extLst>
                <a:ext uri="{FF2B5EF4-FFF2-40B4-BE49-F238E27FC236}">
                  <a16:creationId xmlns:a16="http://schemas.microsoft.com/office/drawing/2014/main" id="{9EF07319-54E4-4FE5-8C97-B8BC9672B0AF}"/>
                </a:ext>
              </a:extLst>
            </p:cNvPr>
            <p:cNvSpPr/>
            <p:nvPr/>
          </p:nvSpPr>
          <p:spPr>
            <a:xfrm>
              <a:off x="6385961" y="5239181"/>
              <a:ext cx="3227165" cy="307777"/>
            </a:xfrm>
            <a:prstGeom prst="rect">
              <a:avLst/>
            </a:prstGeom>
          </p:spPr>
          <p:txBody>
            <a:bodyPr wrap="none">
              <a:spAutoFit/>
            </a:bodyPr>
            <a:lstStyle/>
            <a:p>
              <a:r>
                <a:rPr lang="en-US" sz="1400" dirty="0">
                  <a:solidFill>
                    <a:schemeClr val="tx1">
                      <a:lumMod val="75000"/>
                      <a:lumOff val="25000"/>
                    </a:schemeClr>
                  </a:solidFill>
                  <a:latin typeface="Century Gothic" panose="020F0302020204030204"/>
                </a:rPr>
                <a:t>Zone X: 0.2% Annual Chance Flood</a:t>
              </a:r>
              <a:endParaRPr lang="en-US" sz="1400" dirty="0"/>
            </a:p>
          </p:txBody>
        </p:sp>
        <p:sp>
          <p:nvSpPr>
            <p:cNvPr id="12" name="Rectangle 11">
              <a:extLst>
                <a:ext uri="{FF2B5EF4-FFF2-40B4-BE49-F238E27FC236}">
                  <a16:creationId xmlns:a16="http://schemas.microsoft.com/office/drawing/2014/main" id="{B5CCE5D4-D161-49F6-946B-0F200D319030}"/>
                </a:ext>
              </a:extLst>
            </p:cNvPr>
            <p:cNvSpPr/>
            <p:nvPr/>
          </p:nvSpPr>
          <p:spPr>
            <a:xfrm>
              <a:off x="6385961" y="5661482"/>
              <a:ext cx="3106941" cy="307777"/>
            </a:xfrm>
            <a:prstGeom prst="rect">
              <a:avLst/>
            </a:prstGeom>
          </p:spPr>
          <p:txBody>
            <a:bodyPr wrap="none">
              <a:spAutoFit/>
            </a:bodyPr>
            <a:lstStyle/>
            <a:p>
              <a:r>
                <a:rPr lang="en-US" sz="1400" dirty="0">
                  <a:solidFill>
                    <a:schemeClr val="tx1">
                      <a:lumMod val="75000"/>
                      <a:lumOff val="25000"/>
                    </a:schemeClr>
                  </a:solidFill>
                  <a:latin typeface="Century Gothic" panose="020F0302020204030204"/>
                </a:rPr>
                <a:t>OFZ: Outside HECRAS Flood Zones</a:t>
              </a:r>
            </a:p>
          </p:txBody>
        </p:sp>
        <p:sp>
          <p:nvSpPr>
            <p:cNvPr id="13" name="Rectangle 12">
              <a:extLst>
                <a:ext uri="{FF2B5EF4-FFF2-40B4-BE49-F238E27FC236}">
                  <a16:creationId xmlns:a16="http://schemas.microsoft.com/office/drawing/2014/main" id="{52AD955E-5740-45EC-8BB5-9504FEFC0037}"/>
                </a:ext>
              </a:extLst>
            </p:cNvPr>
            <p:cNvSpPr>
              <a:spLocks noChangeAspect="1"/>
            </p:cNvSpPr>
            <p:nvPr/>
          </p:nvSpPr>
          <p:spPr>
            <a:xfrm>
              <a:off x="6189420" y="5727015"/>
              <a:ext cx="210207" cy="1261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Rectangle 15">
              <a:extLst>
                <a:ext uri="{FF2B5EF4-FFF2-40B4-BE49-F238E27FC236}">
                  <a16:creationId xmlns:a16="http://schemas.microsoft.com/office/drawing/2014/main" id="{D26E0A96-175A-45C4-92BC-F1DA818E9D96}"/>
                </a:ext>
              </a:extLst>
            </p:cNvPr>
            <p:cNvSpPr/>
            <p:nvPr/>
          </p:nvSpPr>
          <p:spPr>
            <a:xfrm>
              <a:off x="6385961" y="5450331"/>
              <a:ext cx="2719014" cy="307777"/>
            </a:xfrm>
            <a:prstGeom prst="rect">
              <a:avLst/>
            </a:prstGeom>
          </p:spPr>
          <p:txBody>
            <a:bodyPr wrap="none">
              <a:spAutoFit/>
            </a:bodyPr>
            <a:lstStyle/>
            <a:p>
              <a:r>
                <a:rPr lang="en-US" sz="1400" dirty="0">
                  <a:solidFill>
                    <a:schemeClr val="tx1">
                      <a:lumMod val="75000"/>
                      <a:lumOff val="25000"/>
                    </a:schemeClr>
                  </a:solidFill>
                  <a:latin typeface="Century Gothic" panose="020F0302020204030204"/>
                </a:rPr>
                <a:t>Zone VE: Coastal Flood Zone </a:t>
              </a:r>
              <a:endParaRPr lang="en-US" sz="1400" dirty="0"/>
            </a:p>
          </p:txBody>
        </p:sp>
      </p:grpSp>
    </p:spTree>
    <p:extLst>
      <p:ext uri="{BB962C8B-B14F-4D97-AF65-F5344CB8AC3E}">
        <p14:creationId xmlns:p14="http://schemas.microsoft.com/office/powerpoint/2010/main" val="4186474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9BC253B9-7E8E-2040-9348-D34E18863FCA}"/>
              </a:ext>
            </a:extLst>
          </p:cNvPr>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FUTURE WORK</a:t>
            </a:r>
          </a:p>
        </p:txBody>
      </p:sp>
      <p:grpSp>
        <p:nvGrpSpPr>
          <p:cNvPr id="5" name="Group 4">
            <a:extLst>
              <a:ext uri="{FF2B5EF4-FFF2-40B4-BE49-F238E27FC236}">
                <a16:creationId xmlns:a16="http://schemas.microsoft.com/office/drawing/2014/main" id="{2C5FAADE-63D2-C647-B0F3-3EA718A75589}"/>
              </a:ext>
            </a:extLst>
          </p:cNvPr>
          <p:cNvGrpSpPr/>
          <p:nvPr/>
        </p:nvGrpSpPr>
        <p:grpSpPr>
          <a:xfrm flipH="1">
            <a:off x="678428" y="1755785"/>
            <a:ext cx="10527916" cy="4195011"/>
            <a:chOff x="2902113" y="3799093"/>
            <a:chExt cx="6535452" cy="2441183"/>
          </a:xfrm>
        </p:grpSpPr>
        <p:sp>
          <p:nvSpPr>
            <p:cNvPr id="6" name="Freeform 5">
              <a:extLst>
                <a:ext uri="{FF2B5EF4-FFF2-40B4-BE49-F238E27FC236}">
                  <a16:creationId xmlns:a16="http://schemas.microsoft.com/office/drawing/2014/main" id="{DD5BA3B1-FCEE-184F-965A-9037C9A1085C}"/>
                </a:ext>
              </a:extLst>
            </p:cNvPr>
            <p:cNvSpPr/>
            <p:nvPr/>
          </p:nvSpPr>
          <p:spPr>
            <a:xfrm>
              <a:off x="6029044" y="4656509"/>
              <a:ext cx="1845055" cy="1583767"/>
            </a:xfrm>
            <a:custGeom>
              <a:avLst/>
              <a:gdLst>
                <a:gd name="connsiteX0" fmla="*/ 0 w 1845056"/>
                <a:gd name="connsiteY0" fmla="*/ 791884 h 1583767"/>
                <a:gd name="connsiteX1" fmla="*/ 395942 w 1845056"/>
                <a:gd name="connsiteY1" fmla="*/ 0 h 1583767"/>
                <a:gd name="connsiteX2" fmla="*/ 1449114 w 1845056"/>
                <a:gd name="connsiteY2" fmla="*/ 0 h 1583767"/>
                <a:gd name="connsiteX3" fmla="*/ 1845056 w 1845056"/>
                <a:gd name="connsiteY3" fmla="*/ 791884 h 1583767"/>
                <a:gd name="connsiteX4" fmla="*/ 1449114 w 1845056"/>
                <a:gd name="connsiteY4" fmla="*/ 1583767 h 1583767"/>
                <a:gd name="connsiteX5" fmla="*/ 395942 w 1845056"/>
                <a:gd name="connsiteY5" fmla="*/ 1583767 h 1583767"/>
                <a:gd name="connsiteX6" fmla="*/ 0 w 1845056"/>
                <a:gd name="connsiteY6" fmla="*/ 791884 h 15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056" h="1583767">
                  <a:moveTo>
                    <a:pt x="0" y="791884"/>
                  </a:moveTo>
                  <a:lnTo>
                    <a:pt x="395942" y="0"/>
                  </a:lnTo>
                  <a:lnTo>
                    <a:pt x="1449114" y="0"/>
                  </a:lnTo>
                  <a:lnTo>
                    <a:pt x="1845056" y="791884"/>
                  </a:lnTo>
                  <a:lnTo>
                    <a:pt x="1449114" y="1583767"/>
                  </a:lnTo>
                  <a:lnTo>
                    <a:pt x="395942" y="1583767"/>
                  </a:lnTo>
                  <a:lnTo>
                    <a:pt x="0" y="791884"/>
                  </a:lnTo>
                  <a:close/>
                </a:path>
              </a:pathLst>
            </a:custGeom>
            <a:blipFill dpi="0" rotWithShape="1">
              <a:blip r:embed="rId3" cstate="print">
                <a:extLst>
                  <a:ext uri="{28A0092B-C50C-407E-A947-70E740481C1C}">
                    <a14:useLocalDpi xmlns:a14="http://schemas.microsoft.com/office/drawing/2010/main" val="0"/>
                  </a:ext>
                </a:extLst>
              </a:blip>
              <a:srcRect/>
              <a:stretch>
                <a:fillRect l="-15041" t="-1714" r="-22311" b="1714"/>
              </a:stretch>
            </a:bli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35" tIns="301151" rIns="285735" bIns="301151" numCol="1" spcCol="1270" anchor="ctr" anchorCtr="0">
              <a:noAutofit/>
            </a:bodyPr>
            <a:lstStyle/>
            <a:p>
              <a:pPr marL="0" lvl="0" indent="0" algn="ctr" defTabSz="1955800">
                <a:lnSpc>
                  <a:spcPct val="90000"/>
                </a:lnSpc>
                <a:spcBef>
                  <a:spcPct val="0"/>
                </a:spcBef>
                <a:spcAft>
                  <a:spcPct val="35000"/>
                </a:spcAft>
                <a:buNone/>
              </a:pPr>
              <a:endParaRPr lang="en-US" sz="4400" kern="1200" dirty="0">
                <a:solidFill>
                  <a:schemeClr val="bg1"/>
                </a:solidFill>
              </a:endParaRPr>
            </a:p>
          </p:txBody>
        </p:sp>
        <p:sp>
          <p:nvSpPr>
            <p:cNvPr id="7" name="Hexagon 6">
              <a:extLst>
                <a:ext uri="{FF2B5EF4-FFF2-40B4-BE49-F238E27FC236}">
                  <a16:creationId xmlns:a16="http://schemas.microsoft.com/office/drawing/2014/main" id="{83F44592-CE68-974A-98DD-5B0504CDC57D}"/>
                </a:ext>
              </a:extLst>
            </p:cNvPr>
            <p:cNvSpPr/>
            <p:nvPr/>
          </p:nvSpPr>
          <p:spPr>
            <a:xfrm flipH="1">
              <a:off x="2902113" y="4656509"/>
              <a:ext cx="1845055" cy="1583767"/>
            </a:xfrm>
            <a:prstGeom prst="hexagon">
              <a:avLst>
                <a:gd name="adj" fmla="val 25000"/>
                <a:gd name="vf" fmla="val 115470"/>
              </a:avLst>
            </a:prstGeom>
            <a:blipFill dpi="0"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l="-6732" t="-2005" r="-56094" b="2005"/>
              </a:stretch>
            </a:bli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a:extLst>
                <a:ext uri="{FF2B5EF4-FFF2-40B4-BE49-F238E27FC236}">
                  <a16:creationId xmlns:a16="http://schemas.microsoft.com/office/drawing/2014/main" id="{DE6B7490-C2A2-5747-BAA6-8AA892AD7766}"/>
                </a:ext>
              </a:extLst>
            </p:cNvPr>
            <p:cNvSpPr/>
            <p:nvPr/>
          </p:nvSpPr>
          <p:spPr>
            <a:xfrm>
              <a:off x="7592509" y="3799093"/>
              <a:ext cx="1845056" cy="1583767"/>
            </a:xfrm>
            <a:custGeom>
              <a:avLst/>
              <a:gdLst>
                <a:gd name="connsiteX0" fmla="*/ 0 w 1845056"/>
                <a:gd name="connsiteY0" fmla="*/ 791884 h 1583767"/>
                <a:gd name="connsiteX1" fmla="*/ 395942 w 1845056"/>
                <a:gd name="connsiteY1" fmla="*/ 0 h 1583767"/>
                <a:gd name="connsiteX2" fmla="*/ 1449114 w 1845056"/>
                <a:gd name="connsiteY2" fmla="*/ 0 h 1583767"/>
                <a:gd name="connsiteX3" fmla="*/ 1845056 w 1845056"/>
                <a:gd name="connsiteY3" fmla="*/ 791884 h 1583767"/>
                <a:gd name="connsiteX4" fmla="*/ 1449114 w 1845056"/>
                <a:gd name="connsiteY4" fmla="*/ 1583767 h 1583767"/>
                <a:gd name="connsiteX5" fmla="*/ 395942 w 1845056"/>
                <a:gd name="connsiteY5" fmla="*/ 1583767 h 1583767"/>
                <a:gd name="connsiteX6" fmla="*/ 0 w 1845056"/>
                <a:gd name="connsiteY6" fmla="*/ 791884 h 15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056" h="1583767">
                  <a:moveTo>
                    <a:pt x="0" y="791884"/>
                  </a:moveTo>
                  <a:lnTo>
                    <a:pt x="395942" y="0"/>
                  </a:lnTo>
                  <a:lnTo>
                    <a:pt x="1449114" y="0"/>
                  </a:lnTo>
                  <a:lnTo>
                    <a:pt x="1845056" y="791884"/>
                  </a:lnTo>
                  <a:lnTo>
                    <a:pt x="1449114" y="1583767"/>
                  </a:lnTo>
                  <a:lnTo>
                    <a:pt x="395942" y="1583767"/>
                  </a:lnTo>
                  <a:lnTo>
                    <a:pt x="0" y="791884"/>
                  </a:lnTo>
                  <a:close/>
                </a:path>
              </a:pathLst>
            </a:custGeom>
            <a:solidFill>
              <a:srgbClr val="898EBB"/>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35" tIns="301151" rIns="285735" bIns="301151" numCol="1" spcCol="1270" anchor="ctr" anchorCtr="0">
              <a:noAutofit/>
            </a:bodyPr>
            <a:lstStyle/>
            <a:p>
              <a:pPr marL="0" lvl="0" indent="0" algn="ctr" defTabSz="1955800">
                <a:lnSpc>
                  <a:spcPct val="90000"/>
                </a:lnSpc>
                <a:spcBef>
                  <a:spcPct val="0"/>
                </a:spcBef>
                <a:spcAft>
                  <a:spcPct val="35000"/>
                </a:spcAft>
                <a:buNone/>
              </a:pPr>
              <a:r>
                <a:rPr lang="en-US" sz="2400" kern="1200" dirty="0">
                  <a:solidFill>
                    <a:schemeClr val="bg1"/>
                  </a:solidFill>
                  <a:latin typeface="Century Gothic" panose="020B0502020202020204" pitchFamily="34" charset="0"/>
                </a:rPr>
                <a:t>Utilize NASA </a:t>
              </a:r>
              <a:r>
                <a:rPr lang="en-US" sz="2400" kern="1200" dirty="0" err="1">
                  <a:solidFill>
                    <a:schemeClr val="bg1"/>
                  </a:solidFill>
                  <a:latin typeface="Century Gothic" panose="020B0502020202020204" pitchFamily="34" charset="0"/>
                </a:rPr>
                <a:t>NiSAR</a:t>
              </a:r>
              <a:r>
                <a:rPr lang="en-US" sz="2400" kern="1200" dirty="0">
                  <a:solidFill>
                    <a:schemeClr val="bg1"/>
                  </a:solidFill>
                  <a:latin typeface="Century Gothic" panose="020B0502020202020204" pitchFamily="34" charset="0"/>
                </a:rPr>
                <a:t> EO for projects after 2021</a:t>
              </a:r>
            </a:p>
          </p:txBody>
        </p:sp>
        <p:sp>
          <p:nvSpPr>
            <p:cNvPr id="10" name="Freeform 9">
              <a:extLst>
                <a:ext uri="{FF2B5EF4-FFF2-40B4-BE49-F238E27FC236}">
                  <a16:creationId xmlns:a16="http://schemas.microsoft.com/office/drawing/2014/main" id="{3E71D9B0-9234-6240-9A99-3E5D4971D2FD}"/>
                </a:ext>
              </a:extLst>
            </p:cNvPr>
            <p:cNvSpPr/>
            <p:nvPr/>
          </p:nvSpPr>
          <p:spPr>
            <a:xfrm>
              <a:off x="4465578" y="3799093"/>
              <a:ext cx="1845056" cy="1583767"/>
            </a:xfrm>
            <a:custGeom>
              <a:avLst/>
              <a:gdLst>
                <a:gd name="connsiteX0" fmla="*/ 0 w 1845056"/>
                <a:gd name="connsiteY0" fmla="*/ 791884 h 1583767"/>
                <a:gd name="connsiteX1" fmla="*/ 395942 w 1845056"/>
                <a:gd name="connsiteY1" fmla="*/ 0 h 1583767"/>
                <a:gd name="connsiteX2" fmla="*/ 1449114 w 1845056"/>
                <a:gd name="connsiteY2" fmla="*/ 0 h 1583767"/>
                <a:gd name="connsiteX3" fmla="*/ 1845056 w 1845056"/>
                <a:gd name="connsiteY3" fmla="*/ 791884 h 1583767"/>
                <a:gd name="connsiteX4" fmla="*/ 1449114 w 1845056"/>
                <a:gd name="connsiteY4" fmla="*/ 1583767 h 1583767"/>
                <a:gd name="connsiteX5" fmla="*/ 395942 w 1845056"/>
                <a:gd name="connsiteY5" fmla="*/ 1583767 h 1583767"/>
                <a:gd name="connsiteX6" fmla="*/ 0 w 1845056"/>
                <a:gd name="connsiteY6" fmla="*/ 791884 h 15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056" h="1583767">
                  <a:moveTo>
                    <a:pt x="0" y="791884"/>
                  </a:moveTo>
                  <a:lnTo>
                    <a:pt x="395942" y="0"/>
                  </a:lnTo>
                  <a:lnTo>
                    <a:pt x="1449114" y="0"/>
                  </a:lnTo>
                  <a:lnTo>
                    <a:pt x="1845056" y="791884"/>
                  </a:lnTo>
                  <a:lnTo>
                    <a:pt x="1449114" y="1583767"/>
                  </a:lnTo>
                  <a:lnTo>
                    <a:pt x="395942" y="1583767"/>
                  </a:lnTo>
                  <a:lnTo>
                    <a:pt x="0" y="791884"/>
                  </a:lnTo>
                  <a:close/>
                </a:path>
              </a:pathLst>
            </a:custGeom>
            <a:solidFill>
              <a:srgbClr val="898EBB"/>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35" tIns="301151" rIns="285735" bIns="301151" numCol="1" spcCol="1270" anchor="ctr" anchorCtr="0">
              <a:noAutofit/>
            </a:bodyPr>
            <a:lstStyle/>
            <a:p>
              <a:pPr marL="0" lvl="0" indent="0" algn="ctr" defTabSz="1955800">
                <a:lnSpc>
                  <a:spcPct val="90000"/>
                </a:lnSpc>
                <a:spcBef>
                  <a:spcPct val="0"/>
                </a:spcBef>
                <a:spcAft>
                  <a:spcPct val="35000"/>
                </a:spcAft>
                <a:buNone/>
              </a:pPr>
              <a:r>
                <a:rPr lang="en-US" sz="2400" kern="1200" dirty="0">
                  <a:solidFill>
                    <a:schemeClr val="bg1"/>
                  </a:solidFill>
                  <a:latin typeface="Century Gothic" panose="020B0502020202020204" pitchFamily="34" charset="0"/>
                </a:rPr>
                <a:t>Validate using additional flood events</a:t>
              </a:r>
            </a:p>
          </p:txBody>
        </p:sp>
      </p:grpSp>
      <p:sp>
        <p:nvSpPr>
          <p:cNvPr id="12" name="TextBox 11">
            <a:extLst>
              <a:ext uri="{FF2B5EF4-FFF2-40B4-BE49-F238E27FC236}">
                <a16:creationId xmlns:a16="http://schemas.microsoft.com/office/drawing/2014/main" id="{E05B64FA-1828-7E4E-9197-2C7C280BC363}"/>
              </a:ext>
            </a:extLst>
          </p:cNvPr>
          <p:cNvSpPr txBox="1"/>
          <p:nvPr/>
        </p:nvSpPr>
        <p:spPr>
          <a:xfrm>
            <a:off x="7786688" y="6569242"/>
            <a:ext cx="3346384"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cs typeface="Arial" panose="020B0604020202020204" pitchFamily="34" charset="0"/>
              </a:rPr>
              <a:t>Images by </a:t>
            </a:r>
            <a:r>
              <a:rPr lang="en-US" sz="1200" dirty="0" err="1">
                <a:solidFill>
                  <a:schemeClr val="tx1">
                    <a:lumMod val="75000"/>
                    <a:lumOff val="25000"/>
                  </a:schemeClr>
                </a:solidFill>
                <a:latin typeface="Century Gothic" panose="020B0502020202020204" pitchFamily="34" charset="0"/>
                <a:cs typeface="Arial" panose="020B0604020202020204" pitchFamily="34" charset="0"/>
              </a:rPr>
              <a:t>kayla</a:t>
            </a:r>
            <a:r>
              <a:rPr lang="en-US" sz="1200" dirty="0">
                <a:solidFill>
                  <a:schemeClr val="tx1">
                    <a:lumMod val="75000"/>
                    <a:lumOff val="25000"/>
                  </a:schemeClr>
                </a:solidFill>
                <a:latin typeface="Century Gothic" panose="020B0502020202020204" pitchFamily="34" charset="0"/>
                <a:cs typeface="Arial" panose="020B0604020202020204" pitchFamily="34" charset="0"/>
              </a:rPr>
              <a:t> Phaneuf, Cody Board</a:t>
            </a:r>
          </a:p>
        </p:txBody>
      </p:sp>
    </p:spTree>
    <p:extLst>
      <p:ext uri="{BB962C8B-B14F-4D97-AF65-F5344CB8AC3E}">
        <p14:creationId xmlns:p14="http://schemas.microsoft.com/office/powerpoint/2010/main" val="329779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1212850" y="1820893"/>
            <a:ext cx="9766300" cy="35310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3E426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We would like to thank our</a:t>
            </a:r>
            <a:r>
              <a:rPr kumimoji="0" lang="en-US" sz="2200" b="0" i="0" u="none" strike="noStrike" kern="1200" cap="none" spc="0" normalizeH="0" noProof="0" dirty="0">
                <a:ln>
                  <a:noFill/>
                </a:ln>
                <a:effectLst/>
                <a:uLnTx/>
                <a:uFillTx/>
                <a:latin typeface="Century Gothic" panose="020B0502020202020204" pitchFamily="34" charset="0"/>
                <a:ea typeface="+mn-ea"/>
                <a:cs typeface="+mn-cs"/>
              </a:rPr>
              <a:t> science advisor </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Dr. Kenton Ross</a:t>
            </a:r>
            <a:r>
              <a:rPr lang="en-US" sz="2200" dirty="0"/>
              <a:t> and</a:t>
            </a:r>
            <a:r>
              <a:rPr kumimoji="0" lang="en-US" sz="2200" b="0" i="0" u="none" strike="noStrike" kern="1200" cap="none" spc="0" normalizeH="0" noProof="0" dirty="0">
                <a:ln>
                  <a:noFill/>
                </a:ln>
                <a:effectLst/>
                <a:uLnTx/>
                <a:uFillTx/>
                <a:latin typeface="Century Gothic" panose="020B0502020202020204" pitchFamily="34" charset="0"/>
                <a:ea typeface="+mn-ea"/>
                <a:cs typeface="+mn-cs"/>
              </a:rPr>
              <a:t> our Fellow </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Sydney Neugebauer </a:t>
            </a:r>
            <a:r>
              <a:rPr kumimoji="0" lang="en-US" sz="2200" i="0" u="none" strike="noStrike" kern="1200" cap="none" spc="0" normalizeH="0" noProof="0" dirty="0">
                <a:ln>
                  <a:noFill/>
                </a:ln>
                <a:effectLst/>
                <a:uLnTx/>
                <a:uFillTx/>
                <a:latin typeface="Century Gothic" panose="020B0502020202020204" pitchFamily="34" charset="0"/>
                <a:ea typeface="+mn-ea"/>
                <a:cs typeface="+mn-cs"/>
              </a:rPr>
              <a:t>for their guidance throughout the project.</a:t>
            </a:r>
            <a:endParaRPr lang="en-US" sz="2200" dirty="0"/>
          </a:p>
          <a:p>
            <a:pPr marL="342900" marR="0" lvl="0" indent="-342900" algn="l" defTabSz="914400" rtl="0" eaLnBrk="1" fontAlgn="auto" latinLnBrk="0" hangingPunct="1">
              <a:lnSpc>
                <a:spcPct val="100000"/>
              </a:lnSpc>
              <a:spcBef>
                <a:spcPts val="0"/>
              </a:spcBef>
              <a:spcAft>
                <a:spcPts val="600"/>
              </a:spcAft>
              <a:buClr>
                <a:srgbClr val="3E4268"/>
              </a:buClr>
              <a:buSzTx/>
              <a:buFont typeface="Webdings" panose="05030102010509060703" pitchFamily="18" charset="2"/>
              <a:buChar char="4"/>
              <a:tabLst/>
              <a:defRPr/>
            </a:pPr>
            <a:r>
              <a:rPr lang="en-US" sz="2200" dirty="0"/>
              <a:t>We would also like to thank our</a:t>
            </a:r>
            <a:r>
              <a:rPr kumimoji="0" lang="en-US" sz="2200" b="0" i="0" u="none" strike="noStrike" kern="1200" cap="none" spc="0" normalizeH="0" noProof="0" dirty="0">
                <a:ln>
                  <a:noFill/>
                </a:ln>
                <a:effectLst/>
                <a:uLnTx/>
                <a:uFillTx/>
                <a:latin typeface="Century Gothic" panose="020B0502020202020204" pitchFamily="34" charset="0"/>
                <a:ea typeface="+mn-ea"/>
                <a:cs typeface="+mn-cs"/>
              </a:rPr>
              <a:t> partners at the </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Municipality of Toa Baja</a:t>
            </a:r>
            <a:r>
              <a:rPr kumimoji="0" lang="en-US" sz="2200" b="0" i="0" u="none" strike="noStrike" kern="1200" cap="none" spc="0" normalizeH="0" noProof="0" dirty="0">
                <a:ln>
                  <a:noFill/>
                </a:ln>
                <a:effectLst/>
                <a:uLnTx/>
                <a:uFillTx/>
                <a:latin typeface="Century Gothic" panose="020B0502020202020204" pitchFamily="34" charset="0"/>
                <a:ea typeface="+mn-ea"/>
                <a:cs typeface="+mn-cs"/>
              </a:rPr>
              <a:t>, </a:t>
            </a:r>
            <a:r>
              <a:rPr lang="en-US" sz="2200" b="1" dirty="0"/>
              <a:t>ResilientSEE</a:t>
            </a:r>
            <a:r>
              <a:rPr lang="en-US" sz="2200" dirty="0"/>
              <a:t>, and </a:t>
            </a:r>
            <a:r>
              <a:rPr kumimoji="0" lang="en-US" sz="2200" b="1" i="0" u="none" strike="noStrike" kern="1200" cap="none" spc="0" normalizeH="0" noProof="0" dirty="0">
                <a:ln>
                  <a:noFill/>
                </a:ln>
                <a:effectLst/>
                <a:uLnTx/>
                <a:uFillTx/>
                <a:latin typeface="Century Gothic" panose="020B0502020202020204" pitchFamily="34" charset="0"/>
                <a:ea typeface="+mn-ea"/>
                <a:cs typeface="+mn-cs"/>
              </a:rPr>
              <a:t>MIT Urban Risk Lab </a:t>
            </a:r>
            <a:r>
              <a:rPr kumimoji="0" lang="en-US" sz="2200" i="0" u="none" strike="noStrike" kern="1200" cap="none" spc="0" normalizeH="0" noProof="0" dirty="0">
                <a:ln>
                  <a:noFill/>
                </a:ln>
                <a:effectLst/>
                <a:uLnTx/>
                <a:uFillTx/>
                <a:latin typeface="Century Gothic" panose="020B0502020202020204" pitchFamily="34" charset="0"/>
                <a:ea typeface="+mn-ea"/>
                <a:cs typeface="+mn-cs"/>
              </a:rPr>
              <a:t>for their clear communication and enthusiastic participation</a:t>
            </a:r>
            <a:r>
              <a:rPr kumimoji="0" lang="en-US" sz="2200" b="0" i="0" u="none" strike="noStrike" kern="1200" cap="none" spc="0" normalizeH="0" noProof="0" dirty="0">
                <a:ln>
                  <a:noFill/>
                </a:ln>
                <a:effectLst/>
                <a:uLnTx/>
                <a:uFillTx/>
                <a:latin typeface="Century Gothic" panose="020B0502020202020204" pitchFamily="34" charset="0"/>
                <a:ea typeface="+mn-ea"/>
                <a:cs typeface="+mn-cs"/>
              </a:rPr>
              <a:t>. </a:t>
            </a:r>
          </a:p>
          <a:p>
            <a:pPr marL="342900" marR="0" lvl="0" indent="-342900" algn="l" defTabSz="914400" rtl="0" eaLnBrk="1" fontAlgn="auto" latinLnBrk="0" hangingPunct="1">
              <a:lnSpc>
                <a:spcPct val="100000"/>
              </a:lnSpc>
              <a:spcBef>
                <a:spcPts val="0"/>
              </a:spcBef>
              <a:spcAft>
                <a:spcPts val="600"/>
              </a:spcAft>
              <a:buClr>
                <a:srgbClr val="3E4268"/>
              </a:buClr>
              <a:buSzTx/>
              <a:buFont typeface="Webdings" panose="05030102010509060703" pitchFamily="18" charset="2"/>
              <a:buChar char="4"/>
              <a:tabLst/>
              <a:defRPr/>
            </a:pPr>
            <a:r>
              <a:rPr lang="en-US" sz="2200" dirty="0"/>
              <a:t>Additionally we’d like to thank </a:t>
            </a:r>
            <a:r>
              <a:rPr lang="en-US" sz="2200" b="1" dirty="0"/>
              <a:t>Dr. </a:t>
            </a:r>
            <a:r>
              <a:rPr lang="en-US" sz="2200" b="1" dirty="0" err="1"/>
              <a:t>Venkat</a:t>
            </a:r>
            <a:r>
              <a:rPr lang="en-US" sz="2200" b="1" dirty="0"/>
              <a:t> Lakshmi</a:t>
            </a:r>
            <a:r>
              <a:rPr lang="en-US" sz="2200" dirty="0"/>
              <a:t>, </a:t>
            </a:r>
            <a:r>
              <a:rPr lang="en-US" sz="2200" b="1" dirty="0"/>
              <a:t>Dr. John </a:t>
            </a:r>
            <a:r>
              <a:rPr lang="en-US" sz="2200" b="1" dirty="0" err="1"/>
              <a:t>Bolten</a:t>
            </a:r>
            <a:r>
              <a:rPr lang="en-US" sz="2200" b="1" dirty="0"/>
              <a:t>, Dr. </a:t>
            </a:r>
            <a:r>
              <a:rPr lang="en-US" sz="2200" b="1" dirty="0" err="1"/>
              <a:t>Marangelly</a:t>
            </a:r>
            <a:r>
              <a:rPr lang="en-US" sz="2200" b="1" dirty="0"/>
              <a:t> Colon-Fuentes, </a:t>
            </a:r>
            <a:r>
              <a:rPr lang="en-US" sz="2200" dirty="0"/>
              <a:t>and</a:t>
            </a:r>
            <a:r>
              <a:rPr lang="en-US" sz="2200" b="1" dirty="0"/>
              <a:t> Perry </a:t>
            </a:r>
            <a:r>
              <a:rPr lang="en-US" sz="2200" b="1" dirty="0" err="1"/>
              <a:t>Oddo</a:t>
            </a:r>
            <a:r>
              <a:rPr lang="en-US" sz="2200" b="1" dirty="0"/>
              <a:t> </a:t>
            </a:r>
            <a:r>
              <a:rPr lang="en-US" sz="2200" dirty="0"/>
              <a:t>for their valuable contributions to the project.</a:t>
            </a: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effectLst/>
              <a:uLnTx/>
              <a:uFillTx/>
              <a:latin typeface="Century Gothic" panose="020B0502020202020204" pitchFamily="34" charset="0"/>
              <a:ea typeface="+mn-ea"/>
              <a:cs typeface="+mn-cs"/>
            </a:endParaRPr>
          </a:p>
          <a:p>
            <a:pPr marL="11430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400" b="0" i="0" u="none" strike="noStrike" kern="1200" cap="none" spc="0" normalizeH="0" baseline="0" noProof="0" dirty="0">
              <a:ln>
                <a:noFill/>
              </a:ln>
              <a:effectLst/>
              <a:uLnTx/>
              <a:uFillTx/>
            </a:endParaRPr>
          </a:p>
          <a:p>
            <a:pPr marL="11430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i="1" dirty="0"/>
          </a:p>
          <a:p>
            <a:pPr marL="11430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200" b="0" i="1" u="none" strike="noStrike" kern="1200" cap="none" spc="0" normalizeH="0" baseline="0" noProof="0" dirty="0">
                <a:ln>
                  <a:noFill/>
                </a:ln>
                <a:effectLst/>
                <a:uLnTx/>
                <a:uFillTx/>
              </a:rPr>
              <a:t>This material contains modified Copernicus Sentinel data (</a:t>
            </a:r>
            <a:r>
              <a:rPr lang="en-US" sz="1200" i="1" dirty="0"/>
              <a:t>2019</a:t>
            </a:r>
            <a:r>
              <a:rPr kumimoji="0" lang="en-US" sz="1200" b="0" i="1" u="none" strike="noStrike" kern="1200" cap="none" spc="0" normalizeH="0" baseline="0" noProof="0" dirty="0">
                <a:ln>
                  <a:noFill/>
                </a:ln>
                <a:effectLst/>
                <a:uLnTx/>
                <a:uFillTx/>
              </a:rPr>
              <a:t>),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BACKGROUND</a:t>
            </a:r>
          </a:p>
        </p:txBody>
      </p:sp>
      <p:sp>
        <p:nvSpPr>
          <p:cNvPr id="3" name="Text Placeholder 3"/>
          <p:cNvSpPr txBox="1">
            <a:spLocks/>
          </p:cNvSpPr>
          <p:nvPr/>
        </p:nvSpPr>
        <p:spPr>
          <a:xfrm>
            <a:off x="7186613" y="2341284"/>
            <a:ext cx="4014787" cy="230832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E4268"/>
              </a:buClr>
              <a:buNone/>
            </a:pPr>
            <a:r>
              <a:rPr lang="en-US" sz="2400" dirty="0">
                <a:solidFill>
                  <a:schemeClr val="tx1">
                    <a:lumMod val="75000"/>
                    <a:lumOff val="25000"/>
                  </a:schemeClr>
                </a:solidFill>
                <a:latin typeface="Century Gothic" panose="020F0302020204030204"/>
              </a:rPr>
              <a:t>On September 20</a:t>
            </a:r>
            <a:r>
              <a:rPr lang="en-US" sz="2400" baseline="30000" dirty="0">
                <a:solidFill>
                  <a:schemeClr val="tx1">
                    <a:lumMod val="75000"/>
                    <a:lumOff val="25000"/>
                  </a:schemeClr>
                </a:solidFill>
                <a:latin typeface="Century Gothic" panose="020F0302020204030204"/>
              </a:rPr>
              <a:t>th</a:t>
            </a:r>
            <a:r>
              <a:rPr lang="en-US" sz="2400" dirty="0">
                <a:solidFill>
                  <a:schemeClr val="tx1">
                    <a:lumMod val="75000"/>
                    <a:lumOff val="25000"/>
                  </a:schemeClr>
                </a:solidFill>
                <a:latin typeface="Century Gothic" panose="020F0302020204030204"/>
              </a:rPr>
              <a:t>, 2017, Hurricane Maria made landfall over Puerto Rico contributing to the costliest hurricane season in US history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 y="1182417"/>
            <a:ext cx="6290039" cy="4883234"/>
          </a:xfrm>
          <a:prstGeom prst="rect">
            <a:avLst/>
          </a:prstGeom>
          <a:ln>
            <a:noFill/>
          </a:ln>
          <a:effectLst/>
        </p:spPr>
      </p:pic>
      <p:sp>
        <p:nvSpPr>
          <p:cNvPr id="8" name="TextBox 7"/>
          <p:cNvSpPr txBox="1"/>
          <p:nvPr/>
        </p:nvSpPr>
        <p:spPr>
          <a:xfrm>
            <a:off x="8422106" y="6569242"/>
            <a:ext cx="2710966"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cs typeface="Arial" panose="020B0604020202020204" pitchFamily="34" charset="0"/>
              </a:rPr>
              <a:t>Image by NASA Worldview</a:t>
            </a:r>
          </a:p>
        </p:txBody>
      </p:sp>
    </p:spTree>
    <p:extLst>
      <p:ext uri="{BB962C8B-B14F-4D97-AF65-F5344CB8AC3E}">
        <p14:creationId xmlns:p14="http://schemas.microsoft.com/office/powerpoint/2010/main" val="4290289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778" t="22015" r="21013" b="10541"/>
          <a:stretch/>
        </p:blipFill>
        <p:spPr>
          <a:xfrm>
            <a:off x="4329364" y="2133600"/>
            <a:ext cx="7515775" cy="3484680"/>
          </a:xfrm>
          <a:prstGeom prst="rect">
            <a:avLst/>
          </a:prstGeom>
        </p:spPr>
      </p:pic>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STUDY AREA</a:t>
            </a:r>
          </a:p>
        </p:txBody>
      </p:sp>
      <p:sp>
        <p:nvSpPr>
          <p:cNvPr id="10" name="Text Placeholder 3"/>
          <p:cNvSpPr txBox="1">
            <a:spLocks/>
          </p:cNvSpPr>
          <p:nvPr/>
        </p:nvSpPr>
        <p:spPr>
          <a:xfrm>
            <a:off x="495300" y="1299546"/>
            <a:ext cx="10813016" cy="6773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E4268"/>
              </a:buClr>
              <a:buFont typeface="Webdings" panose="05030102010509060703" pitchFamily="18" charset="2"/>
              <a:buChar char=""/>
            </a:pPr>
            <a:r>
              <a:rPr lang="en-US" sz="2400" dirty="0">
                <a:solidFill>
                  <a:schemeClr val="tx1">
                    <a:lumMod val="75000"/>
                    <a:lumOff val="25000"/>
                  </a:schemeClr>
                </a:solidFill>
                <a:latin typeface="Century Gothic" panose="020F0302020204030204"/>
              </a:rPr>
              <a:t>Toa Baja is located on the northeast coast of Puerto Rico </a:t>
            </a:r>
          </a:p>
          <a:p>
            <a:pPr marL="342900" indent="-342900">
              <a:lnSpc>
                <a:spcPct val="100000"/>
              </a:lnSpc>
              <a:spcAft>
                <a:spcPts val="600"/>
              </a:spcAft>
              <a:buClr>
                <a:srgbClr val="3E4268"/>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3" name="TextBox 2"/>
          <p:cNvSpPr txBox="1"/>
          <p:nvPr/>
        </p:nvSpPr>
        <p:spPr>
          <a:xfrm>
            <a:off x="495300" y="2133600"/>
            <a:ext cx="4254500" cy="3785652"/>
          </a:xfrm>
          <a:prstGeom prst="rect">
            <a:avLst/>
          </a:prstGeom>
          <a:noFill/>
        </p:spPr>
        <p:txBody>
          <a:bodyPr wrap="square" rtlCol="0">
            <a:spAutoFit/>
          </a:bodyPr>
          <a:lstStyle/>
          <a:p>
            <a:pPr marL="285750" indent="-285750">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rPr>
              <a:t>60% of its land is designated as floodplain</a:t>
            </a:r>
          </a:p>
          <a:p>
            <a:endParaRPr lang="en-US" sz="2400" dirty="0">
              <a:solidFill>
                <a:schemeClr val="tx1">
                  <a:lumMod val="75000"/>
                  <a:lumOff val="25000"/>
                </a:schemeClr>
              </a:solidFill>
              <a:latin typeface="Century Gothic" panose="020B0502020202020204" pitchFamily="34" charset="0"/>
            </a:endParaRPr>
          </a:p>
          <a:p>
            <a:pPr marL="285750" indent="-285750">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rPr>
              <a:t>Nearly 14,000 homes were flooded by Hurricane Maria</a:t>
            </a:r>
          </a:p>
          <a:p>
            <a:pPr marL="285750" indent="-285750">
              <a:buFont typeface="Webdings" panose="05030102010509060703" pitchFamily="18" charset="2"/>
              <a:buChar char=""/>
            </a:pPr>
            <a:endParaRPr lang="en-US" sz="2400" dirty="0">
              <a:solidFill>
                <a:schemeClr val="tx1">
                  <a:lumMod val="75000"/>
                  <a:lumOff val="25000"/>
                </a:schemeClr>
              </a:solidFill>
              <a:latin typeface="Century Gothic" panose="020B0502020202020204" pitchFamily="34" charset="0"/>
            </a:endParaRPr>
          </a:p>
          <a:p>
            <a:pPr marL="285750" indent="-285750">
              <a:buFont typeface="Webdings" panose="05030102010509060703" pitchFamily="18" charset="2"/>
              <a:buChar char=""/>
            </a:pPr>
            <a:r>
              <a:rPr lang="en-US" sz="2400" dirty="0">
                <a:solidFill>
                  <a:schemeClr val="tx1">
                    <a:lumMod val="75000"/>
                    <a:lumOff val="25000"/>
                  </a:schemeClr>
                </a:solidFill>
                <a:latin typeface="Century Gothic" panose="020B0502020202020204" pitchFamily="34" charset="0"/>
              </a:rPr>
              <a:t>$1.3 billion dollars in damage from Hurricane Maria</a:t>
            </a:r>
          </a:p>
        </p:txBody>
      </p:sp>
      <p:sp>
        <p:nvSpPr>
          <p:cNvPr id="8" name="TextBox 7"/>
          <p:cNvSpPr txBox="1"/>
          <p:nvPr/>
        </p:nvSpPr>
        <p:spPr>
          <a:xfrm>
            <a:off x="10062576" y="2893324"/>
            <a:ext cx="1094589" cy="253916"/>
          </a:xfrm>
          <a:prstGeom prst="rect">
            <a:avLst/>
          </a:prstGeom>
          <a:noFill/>
        </p:spPr>
        <p:txBody>
          <a:bodyPr wrap="square" rtlCol="0">
            <a:spAutoFit/>
          </a:bodyPr>
          <a:lstStyle/>
          <a:p>
            <a:pPr algn="ctr"/>
            <a:r>
              <a:rPr lang="en-US" sz="1050" dirty="0">
                <a:solidFill>
                  <a:schemeClr val="tx1">
                    <a:lumMod val="75000"/>
                    <a:lumOff val="25000"/>
                  </a:schemeClr>
                </a:solidFill>
                <a:latin typeface="Century Gothic" panose="020B0502020202020204" pitchFamily="34" charset="0"/>
                <a:cs typeface="Arial" panose="020B0604020202020204" pitchFamily="34" charset="0"/>
              </a:rPr>
              <a:t>PUERTO RICO</a:t>
            </a:r>
          </a:p>
        </p:txBody>
      </p:sp>
      <p:sp>
        <p:nvSpPr>
          <p:cNvPr id="12" name="TextBox 11"/>
          <p:cNvSpPr txBox="1"/>
          <p:nvPr/>
        </p:nvSpPr>
        <p:spPr>
          <a:xfrm>
            <a:off x="8108280" y="3770691"/>
            <a:ext cx="1055224" cy="315471"/>
          </a:xfrm>
          <a:prstGeom prst="rect">
            <a:avLst/>
          </a:prstGeom>
          <a:noFill/>
        </p:spPr>
        <p:txBody>
          <a:bodyPr wrap="square" rtlCol="0">
            <a:spAutoFit/>
          </a:bodyPr>
          <a:lstStyle/>
          <a:p>
            <a:r>
              <a:rPr lang="en-US" sz="1450" dirty="0">
                <a:solidFill>
                  <a:schemeClr val="tx1">
                    <a:lumMod val="75000"/>
                    <a:lumOff val="25000"/>
                  </a:schemeClr>
                </a:solidFill>
                <a:latin typeface="Century Gothic" panose="020B0502020202020204" pitchFamily="34" charset="0"/>
                <a:cs typeface="Arial" panose="020B0604020202020204" pitchFamily="34" charset="0"/>
              </a:rPr>
              <a:t>Elevation</a:t>
            </a:r>
          </a:p>
        </p:txBody>
      </p:sp>
      <p:sp>
        <p:nvSpPr>
          <p:cNvPr id="13" name="TextBox 12"/>
          <p:cNvSpPr txBox="1"/>
          <p:nvPr/>
        </p:nvSpPr>
        <p:spPr>
          <a:xfrm>
            <a:off x="8503587" y="4018308"/>
            <a:ext cx="591220" cy="738664"/>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cs typeface="Arial" panose="020B0604020202020204" pitchFamily="34" charset="0"/>
              </a:rPr>
              <a:t>High</a:t>
            </a:r>
          </a:p>
          <a:p>
            <a:endParaRPr lang="en-US" sz="1400" dirty="0">
              <a:solidFill>
                <a:schemeClr val="tx1">
                  <a:lumMod val="75000"/>
                  <a:lumOff val="25000"/>
                </a:schemeClr>
              </a:solidFill>
              <a:latin typeface="Century Gothic" panose="020B0502020202020204" pitchFamily="34" charset="0"/>
              <a:cs typeface="Arial" panose="020B0604020202020204" pitchFamily="34" charset="0"/>
            </a:endParaRPr>
          </a:p>
          <a:p>
            <a:r>
              <a:rPr lang="en-US" sz="1400" dirty="0">
                <a:solidFill>
                  <a:schemeClr val="tx1">
                    <a:lumMod val="75000"/>
                    <a:lumOff val="25000"/>
                  </a:schemeClr>
                </a:solidFill>
                <a:latin typeface="Century Gothic" panose="020B0502020202020204" pitchFamily="34" charset="0"/>
                <a:cs typeface="Arial" panose="020B0604020202020204" pitchFamily="34" charset="0"/>
              </a:rPr>
              <a:t>Low</a:t>
            </a:r>
          </a:p>
        </p:txBody>
      </p:sp>
      <p:sp>
        <p:nvSpPr>
          <p:cNvPr id="14" name="TextBox 13"/>
          <p:cNvSpPr txBox="1"/>
          <p:nvPr/>
        </p:nvSpPr>
        <p:spPr>
          <a:xfrm>
            <a:off x="9421517" y="3748982"/>
            <a:ext cx="1282118"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cs typeface="Arial" panose="020B0604020202020204" pitchFamily="34" charset="0"/>
              </a:rPr>
              <a:t>North America</a:t>
            </a:r>
          </a:p>
        </p:txBody>
      </p:sp>
      <p:sp>
        <p:nvSpPr>
          <p:cNvPr id="15" name="TextBox 14"/>
          <p:cNvSpPr txBox="1"/>
          <p:nvPr/>
        </p:nvSpPr>
        <p:spPr>
          <a:xfrm>
            <a:off x="10622580" y="5130308"/>
            <a:ext cx="1144184" cy="253916"/>
          </a:xfrm>
          <a:prstGeom prst="rect">
            <a:avLst/>
          </a:prstGeom>
          <a:noFill/>
        </p:spPr>
        <p:txBody>
          <a:bodyPr wrap="square" rtlCol="0">
            <a:spAutoFit/>
          </a:bodyPr>
          <a:lstStyle/>
          <a:p>
            <a:r>
              <a:rPr lang="en-US" sz="1050" dirty="0">
                <a:solidFill>
                  <a:schemeClr val="tx1">
                    <a:lumMod val="75000"/>
                    <a:lumOff val="25000"/>
                  </a:schemeClr>
                </a:solidFill>
                <a:latin typeface="Century Gothic" panose="020B0502020202020204" pitchFamily="34" charset="0"/>
                <a:cs typeface="Arial" panose="020B0604020202020204" pitchFamily="34" charset="0"/>
              </a:rPr>
              <a:t>South America</a:t>
            </a:r>
          </a:p>
        </p:txBody>
      </p:sp>
      <p:sp>
        <p:nvSpPr>
          <p:cNvPr id="19" name="TextBox 18"/>
          <p:cNvSpPr txBox="1"/>
          <p:nvPr/>
        </p:nvSpPr>
        <p:spPr>
          <a:xfrm>
            <a:off x="10305081" y="4687478"/>
            <a:ext cx="1334683" cy="246221"/>
          </a:xfrm>
          <a:prstGeom prst="rect">
            <a:avLst/>
          </a:prstGeom>
          <a:noFill/>
        </p:spPr>
        <p:txBody>
          <a:bodyPr wrap="square" rtlCol="0">
            <a:spAutoFit/>
          </a:bodyPr>
          <a:lstStyle/>
          <a:p>
            <a:pPr algn="ctr"/>
            <a:r>
              <a:rPr lang="en-US" sz="1000" dirty="0">
                <a:solidFill>
                  <a:schemeClr val="tx1">
                    <a:lumMod val="75000"/>
                    <a:lumOff val="25000"/>
                  </a:schemeClr>
                </a:solidFill>
                <a:latin typeface="Century Gothic" panose="020B0502020202020204" pitchFamily="34" charset="0"/>
                <a:cs typeface="Arial" panose="020B0604020202020204" pitchFamily="34" charset="0"/>
              </a:rPr>
              <a:t>Caribbean Sea</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PARTNERS</a:t>
            </a:r>
          </a:p>
        </p:txBody>
      </p:sp>
      <p:grpSp>
        <p:nvGrpSpPr>
          <p:cNvPr id="3" name="Group 2"/>
          <p:cNvGrpSpPr/>
          <p:nvPr/>
        </p:nvGrpSpPr>
        <p:grpSpPr>
          <a:xfrm>
            <a:off x="5908007" y="501530"/>
            <a:ext cx="5224618" cy="6175425"/>
            <a:chOff x="5869907" y="161560"/>
            <a:chExt cx="5224618" cy="6175425"/>
          </a:xfrm>
        </p:grpSpPr>
        <p:sp>
          <p:nvSpPr>
            <p:cNvPr id="4" name="Freeform 3"/>
            <p:cNvSpPr/>
            <p:nvPr/>
          </p:nvSpPr>
          <p:spPr>
            <a:xfrm>
              <a:off x="8500550" y="161560"/>
              <a:ext cx="2593975" cy="2388513"/>
            </a:xfrm>
            <a:custGeom>
              <a:avLst/>
              <a:gdLst>
                <a:gd name="connsiteX0" fmla="*/ 0 w 1828805"/>
                <a:gd name="connsiteY0" fmla="*/ 914403 h 1828805"/>
                <a:gd name="connsiteX1" fmla="*/ 914403 w 1828805"/>
                <a:gd name="connsiteY1" fmla="*/ 0 h 1828805"/>
                <a:gd name="connsiteX2" fmla="*/ 1828806 w 1828805"/>
                <a:gd name="connsiteY2" fmla="*/ 914403 h 1828805"/>
                <a:gd name="connsiteX3" fmla="*/ 914403 w 1828805"/>
                <a:gd name="connsiteY3" fmla="*/ 1828806 h 1828805"/>
                <a:gd name="connsiteX4" fmla="*/ 0 w 1828805"/>
                <a:gd name="connsiteY4" fmla="*/ 914403 h 1828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5" h="1828805">
                  <a:moveTo>
                    <a:pt x="0" y="914403"/>
                  </a:moveTo>
                  <a:cubicBezTo>
                    <a:pt x="0" y="409392"/>
                    <a:pt x="409392" y="0"/>
                    <a:pt x="914403" y="0"/>
                  </a:cubicBezTo>
                  <a:cubicBezTo>
                    <a:pt x="1419414" y="0"/>
                    <a:pt x="1828806" y="409392"/>
                    <a:pt x="1828806" y="914403"/>
                  </a:cubicBezTo>
                  <a:cubicBezTo>
                    <a:pt x="1828806" y="1419414"/>
                    <a:pt x="1419414" y="1828806"/>
                    <a:pt x="914403" y="1828806"/>
                  </a:cubicBezTo>
                  <a:cubicBezTo>
                    <a:pt x="409392" y="1828806"/>
                    <a:pt x="0" y="1419414"/>
                    <a:pt x="0" y="914403"/>
                  </a:cubicBezTo>
                  <a:close/>
                </a:path>
              </a:pathLst>
            </a:custGeom>
            <a:solidFill>
              <a:srgbClr val="9EBA44">
                <a:alpha val="49804"/>
              </a:srgb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276712" tIns="276712" rIns="276712" bIns="276712" numCol="1" spcCol="1270" anchor="ctr" anchorCtr="0">
              <a:noAutofit/>
            </a:bodyPr>
            <a:lstStyle/>
            <a:p>
              <a:pPr lvl="0" algn="ctr" defTabSz="622300">
                <a:lnSpc>
                  <a:spcPct val="90000"/>
                </a:lnSpc>
                <a:spcBef>
                  <a:spcPct val="0"/>
                </a:spcBef>
                <a:spcAft>
                  <a:spcPct val="35000"/>
                </a:spcAft>
              </a:pPr>
              <a:r>
                <a:rPr lang="en-US" sz="2400" b="1" kern="1200" dirty="0">
                  <a:solidFill>
                    <a:srgbClr val="3E4268"/>
                  </a:solidFill>
                  <a:latin typeface="Century Gothic" panose="020B0502020202020204" pitchFamily="34" charset="0"/>
                </a:rPr>
                <a:t>Municipality of Toa Baja</a:t>
              </a:r>
            </a:p>
          </p:txBody>
        </p:sp>
        <p:sp>
          <p:nvSpPr>
            <p:cNvPr id="5" name="Freeform 4"/>
            <p:cNvSpPr/>
            <p:nvPr/>
          </p:nvSpPr>
          <p:spPr>
            <a:xfrm>
              <a:off x="5869907" y="1895875"/>
              <a:ext cx="2593975" cy="2388513"/>
            </a:xfrm>
            <a:custGeom>
              <a:avLst/>
              <a:gdLst>
                <a:gd name="connsiteX0" fmla="*/ 0 w 1828805"/>
                <a:gd name="connsiteY0" fmla="*/ 914403 h 1828805"/>
                <a:gd name="connsiteX1" fmla="*/ 914403 w 1828805"/>
                <a:gd name="connsiteY1" fmla="*/ 0 h 1828805"/>
                <a:gd name="connsiteX2" fmla="*/ 1828806 w 1828805"/>
                <a:gd name="connsiteY2" fmla="*/ 914403 h 1828805"/>
                <a:gd name="connsiteX3" fmla="*/ 914403 w 1828805"/>
                <a:gd name="connsiteY3" fmla="*/ 1828806 h 1828805"/>
                <a:gd name="connsiteX4" fmla="*/ 0 w 1828805"/>
                <a:gd name="connsiteY4" fmla="*/ 914403 h 1828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5" h="1828805">
                  <a:moveTo>
                    <a:pt x="0" y="914403"/>
                  </a:moveTo>
                  <a:cubicBezTo>
                    <a:pt x="0" y="409392"/>
                    <a:pt x="409392" y="0"/>
                    <a:pt x="914403" y="0"/>
                  </a:cubicBezTo>
                  <a:cubicBezTo>
                    <a:pt x="1419414" y="0"/>
                    <a:pt x="1828806" y="409392"/>
                    <a:pt x="1828806" y="914403"/>
                  </a:cubicBezTo>
                  <a:cubicBezTo>
                    <a:pt x="1828806" y="1419414"/>
                    <a:pt x="1419414" y="1828806"/>
                    <a:pt x="914403" y="1828806"/>
                  </a:cubicBezTo>
                  <a:cubicBezTo>
                    <a:pt x="409392" y="1828806"/>
                    <a:pt x="0" y="1419414"/>
                    <a:pt x="0" y="914403"/>
                  </a:cubicBezTo>
                  <a:close/>
                </a:path>
              </a:pathLst>
            </a:custGeom>
            <a:solidFill>
              <a:srgbClr val="9EBA44">
                <a:alpha val="49804"/>
              </a:srgb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276712" tIns="276712" rIns="276712" bIns="276712" numCol="1" spcCol="1270" anchor="ctr" anchorCtr="0">
              <a:noAutofit/>
            </a:bodyPr>
            <a:lstStyle/>
            <a:p>
              <a:pPr lvl="0" algn="ctr" defTabSz="622300">
                <a:lnSpc>
                  <a:spcPct val="90000"/>
                </a:lnSpc>
                <a:spcBef>
                  <a:spcPct val="0"/>
                </a:spcBef>
                <a:spcAft>
                  <a:spcPct val="35000"/>
                </a:spcAft>
              </a:pPr>
              <a:r>
                <a:rPr lang="en-US" sz="2400" b="1" kern="1200" dirty="0">
                  <a:solidFill>
                    <a:srgbClr val="3E4268"/>
                  </a:solidFill>
                  <a:latin typeface="Century Gothic" panose="020B0502020202020204" pitchFamily="34" charset="0"/>
                </a:rPr>
                <a:t>ResilientSEE</a:t>
              </a:r>
            </a:p>
          </p:txBody>
        </p:sp>
        <p:sp>
          <p:nvSpPr>
            <p:cNvPr id="6" name="Freeform 5"/>
            <p:cNvSpPr/>
            <p:nvPr/>
          </p:nvSpPr>
          <p:spPr>
            <a:xfrm>
              <a:off x="7990505" y="3948472"/>
              <a:ext cx="2593975" cy="2388513"/>
            </a:xfrm>
            <a:custGeom>
              <a:avLst/>
              <a:gdLst>
                <a:gd name="connsiteX0" fmla="*/ 0 w 1828805"/>
                <a:gd name="connsiteY0" fmla="*/ 914403 h 1828805"/>
                <a:gd name="connsiteX1" fmla="*/ 914403 w 1828805"/>
                <a:gd name="connsiteY1" fmla="*/ 0 h 1828805"/>
                <a:gd name="connsiteX2" fmla="*/ 1828806 w 1828805"/>
                <a:gd name="connsiteY2" fmla="*/ 914403 h 1828805"/>
                <a:gd name="connsiteX3" fmla="*/ 914403 w 1828805"/>
                <a:gd name="connsiteY3" fmla="*/ 1828806 h 1828805"/>
                <a:gd name="connsiteX4" fmla="*/ 0 w 1828805"/>
                <a:gd name="connsiteY4" fmla="*/ 914403 h 1828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5" h="1828805">
                  <a:moveTo>
                    <a:pt x="0" y="914403"/>
                  </a:moveTo>
                  <a:cubicBezTo>
                    <a:pt x="0" y="409392"/>
                    <a:pt x="409392" y="0"/>
                    <a:pt x="914403" y="0"/>
                  </a:cubicBezTo>
                  <a:cubicBezTo>
                    <a:pt x="1419414" y="0"/>
                    <a:pt x="1828806" y="409392"/>
                    <a:pt x="1828806" y="914403"/>
                  </a:cubicBezTo>
                  <a:cubicBezTo>
                    <a:pt x="1828806" y="1419414"/>
                    <a:pt x="1419414" y="1828806"/>
                    <a:pt x="914403" y="1828806"/>
                  </a:cubicBezTo>
                  <a:cubicBezTo>
                    <a:pt x="409392" y="1828806"/>
                    <a:pt x="0" y="1419414"/>
                    <a:pt x="0" y="914403"/>
                  </a:cubicBezTo>
                  <a:close/>
                </a:path>
              </a:pathLst>
            </a:custGeom>
            <a:solidFill>
              <a:srgbClr val="9EBA44">
                <a:alpha val="49804"/>
              </a:srgb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276712" tIns="276712" rIns="276712" bIns="276712" numCol="1" spcCol="1270" anchor="ctr" anchorCtr="0">
              <a:noAutofit/>
            </a:bodyPr>
            <a:lstStyle/>
            <a:p>
              <a:pPr lvl="0" algn="ctr" defTabSz="622300">
                <a:lnSpc>
                  <a:spcPct val="90000"/>
                </a:lnSpc>
                <a:spcBef>
                  <a:spcPct val="0"/>
                </a:spcBef>
                <a:spcAft>
                  <a:spcPct val="35000"/>
                </a:spcAft>
              </a:pPr>
              <a:r>
                <a:rPr lang="en-US" sz="2400" b="1" kern="1200" dirty="0">
                  <a:solidFill>
                    <a:srgbClr val="3E4268"/>
                  </a:solidFill>
                  <a:latin typeface="Century Gothic" panose="020B0502020202020204" pitchFamily="34" charset="0"/>
                </a:rPr>
                <a:t>MIT Urban Risk Lab</a:t>
              </a:r>
            </a:p>
          </p:txBody>
        </p:sp>
      </p:grpSp>
      <p:sp>
        <p:nvSpPr>
          <p:cNvPr id="7" name="Freeform 6"/>
          <p:cNvSpPr/>
          <p:nvPr/>
        </p:nvSpPr>
        <p:spPr>
          <a:xfrm>
            <a:off x="1262528" y="4796280"/>
            <a:ext cx="2413319" cy="1828805"/>
          </a:xfrm>
          <a:custGeom>
            <a:avLst/>
            <a:gdLst>
              <a:gd name="connsiteX0" fmla="*/ 0 w 2743207"/>
              <a:gd name="connsiteY0" fmla="*/ 0 h 1828805"/>
              <a:gd name="connsiteX1" fmla="*/ 2743207 w 2743207"/>
              <a:gd name="connsiteY1" fmla="*/ 0 h 1828805"/>
              <a:gd name="connsiteX2" fmla="*/ 2743207 w 2743207"/>
              <a:gd name="connsiteY2" fmla="*/ 1828805 h 1828805"/>
              <a:gd name="connsiteX3" fmla="*/ 0 w 2743207"/>
              <a:gd name="connsiteY3" fmla="*/ 1828805 h 1828805"/>
              <a:gd name="connsiteX4" fmla="*/ 0 w 2743207"/>
              <a:gd name="connsiteY4" fmla="*/ 0 h 1828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7" h="1828805">
                <a:moveTo>
                  <a:pt x="0" y="0"/>
                </a:moveTo>
                <a:lnTo>
                  <a:pt x="2743207" y="0"/>
                </a:lnTo>
                <a:lnTo>
                  <a:pt x="2743207" y="1828805"/>
                </a:lnTo>
                <a:lnTo>
                  <a:pt x="0" y="182880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1" algn="ctr" defTabSz="711200">
              <a:lnSpc>
                <a:spcPct val="90000"/>
              </a:lnSpc>
              <a:spcBef>
                <a:spcPct val="0"/>
              </a:spcBef>
              <a:spcAft>
                <a:spcPct val="15000"/>
              </a:spcAft>
            </a:pPr>
            <a:r>
              <a:rPr lang="en-US" sz="2000" kern="1200" dirty="0">
                <a:solidFill>
                  <a:srgbClr val="3E4268"/>
                </a:solidFill>
                <a:latin typeface="Century Gothic" panose="020B0502020202020204" pitchFamily="34" charset="0"/>
              </a:rPr>
              <a:t>NASA DEVELOP</a:t>
            </a:r>
          </a:p>
          <a:p>
            <a:pPr marL="0" lvl="1" algn="ctr" defTabSz="711200">
              <a:lnSpc>
                <a:spcPct val="90000"/>
              </a:lnSpc>
              <a:spcBef>
                <a:spcPct val="0"/>
              </a:spcBef>
              <a:spcAft>
                <a:spcPct val="15000"/>
              </a:spcAft>
            </a:pPr>
            <a:r>
              <a:rPr lang="en-US" sz="2000" kern="1200" dirty="0">
                <a:solidFill>
                  <a:srgbClr val="3E4268"/>
                </a:solidFill>
                <a:latin typeface="Century Gothic" panose="020B0502020202020204" pitchFamily="34" charset="0"/>
              </a:rPr>
              <a:t>Virginia – Langley</a:t>
            </a:r>
          </a:p>
          <a:p>
            <a:pPr marL="0" lvl="1" algn="ctr" defTabSz="711200">
              <a:lnSpc>
                <a:spcPct val="90000"/>
              </a:lnSpc>
              <a:spcBef>
                <a:spcPct val="0"/>
              </a:spcBef>
              <a:spcAft>
                <a:spcPct val="15000"/>
              </a:spcAft>
            </a:pPr>
            <a:r>
              <a:rPr lang="en-US" sz="2000" kern="1200" dirty="0">
                <a:solidFill>
                  <a:srgbClr val="3E4268"/>
                </a:solidFill>
                <a:latin typeface="Century Gothic" panose="020B0502020202020204" pitchFamily="34" charset="0"/>
              </a:rPr>
              <a:t>Spring 2020</a:t>
            </a:r>
          </a:p>
        </p:txBody>
      </p:sp>
      <p:cxnSp>
        <p:nvCxnSpPr>
          <p:cNvPr id="8" name="Straight Connector 7"/>
          <p:cNvCxnSpPr>
            <a:endCxn id="4" idx="0"/>
          </p:cNvCxnSpPr>
          <p:nvPr/>
        </p:nvCxnSpPr>
        <p:spPr>
          <a:xfrm flipV="1">
            <a:off x="3841139" y="1695787"/>
            <a:ext cx="4697511" cy="540058"/>
          </a:xfrm>
          <a:prstGeom prst="line">
            <a:avLst/>
          </a:prstGeom>
          <a:ln>
            <a:solidFill>
              <a:srgbClr val="9EBA4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5" idx="0"/>
          </p:cNvCxnSpPr>
          <p:nvPr/>
        </p:nvCxnSpPr>
        <p:spPr>
          <a:xfrm>
            <a:off x="4328313" y="3411986"/>
            <a:ext cx="1579694" cy="18116"/>
          </a:xfrm>
          <a:prstGeom prst="line">
            <a:avLst/>
          </a:prstGeom>
          <a:ln>
            <a:solidFill>
              <a:srgbClr val="9EBA4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6" idx="0"/>
          </p:cNvCxnSpPr>
          <p:nvPr/>
        </p:nvCxnSpPr>
        <p:spPr>
          <a:xfrm>
            <a:off x="3841139" y="4588126"/>
            <a:ext cx="4187466" cy="894573"/>
          </a:xfrm>
          <a:prstGeom prst="line">
            <a:avLst/>
          </a:prstGeom>
          <a:ln>
            <a:solidFill>
              <a:srgbClr val="9EBA44"/>
            </a:solidFill>
          </a:ln>
        </p:spPr>
        <p:style>
          <a:lnRef idx="1">
            <a:schemeClr val="accent1"/>
          </a:lnRef>
          <a:fillRef idx="0">
            <a:schemeClr val="accent1"/>
          </a:fillRef>
          <a:effectRef idx="0">
            <a:schemeClr val="accent1"/>
          </a:effectRef>
          <a:fontRef idx="minor">
            <a:schemeClr val="tx1"/>
          </a:fontRef>
        </p:style>
      </p:cxnSp>
      <p:pic>
        <p:nvPicPr>
          <p:cNvPr id="12" name="Picture 11"/>
          <p:cNvPicPr preferRelativeResize="0">
            <a:picLocks noChangeAspect="1"/>
          </p:cNvPicPr>
          <p:nvPr/>
        </p:nvPicPr>
        <p:blipFill rotWithShape="1">
          <a:blip r:embed="rId3" cstate="print">
            <a:extLst>
              <a:ext uri="{28A0092B-C50C-407E-A947-70E740481C1C}">
                <a14:useLocalDpi xmlns:a14="http://schemas.microsoft.com/office/drawing/2010/main" val="0"/>
              </a:ext>
            </a:extLst>
          </a:blip>
          <a:srcRect l="14826" t="-445" r="18496" b="21678"/>
          <a:stretch/>
        </p:blipFill>
        <p:spPr>
          <a:xfrm>
            <a:off x="495300" y="1823751"/>
            <a:ext cx="3947776" cy="3108960"/>
          </a:xfrm>
          <a:prstGeom prst="ellipse">
            <a:avLst/>
          </a:prstGeom>
          <a:ln w="63500" cap="rnd">
            <a:solidFill>
              <a:srgbClr val="333333"/>
            </a:solidFill>
          </a:ln>
          <a:effectLst/>
        </p:spPr>
      </p:pic>
    </p:spTree>
    <p:extLst>
      <p:ext uri="{BB962C8B-B14F-4D97-AF65-F5344CB8AC3E}">
        <p14:creationId xmlns:p14="http://schemas.microsoft.com/office/powerpoint/2010/main" val="674555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10940487" cy="419100"/>
          </a:xfrm>
          <a:prstGeom prst="rect">
            <a:avLst/>
          </a:prstGeom>
        </p:spPr>
        <p:txBody>
          <a:bodyPr wrap="square" anchor="ctr">
            <a:noAutofit/>
          </a:bodyPr>
          <a:lstStyle/>
          <a:p>
            <a:pPr lvl="0"/>
            <a:r>
              <a:rPr lang="en-US" sz="4000" b="1" dirty="0">
                <a:solidFill>
                  <a:srgbClr val="3E4268"/>
                </a:solidFill>
                <a:latin typeface="Century Gothic" panose="020F0302020204030204"/>
              </a:rPr>
              <a:t>OBJECTIVES</a:t>
            </a:r>
          </a:p>
        </p:txBody>
      </p:sp>
      <p:grpSp>
        <p:nvGrpSpPr>
          <p:cNvPr id="7" name="Group 6">
            <a:extLst>
              <a:ext uri="{FF2B5EF4-FFF2-40B4-BE49-F238E27FC236}">
                <a16:creationId xmlns:a16="http://schemas.microsoft.com/office/drawing/2014/main" id="{1108F711-E05F-BA4C-A10A-F2F2CE102743}"/>
              </a:ext>
            </a:extLst>
          </p:cNvPr>
          <p:cNvGrpSpPr/>
          <p:nvPr/>
        </p:nvGrpSpPr>
        <p:grpSpPr>
          <a:xfrm>
            <a:off x="1619325" y="342900"/>
            <a:ext cx="9452546" cy="6056630"/>
            <a:chOff x="4461604" y="2053181"/>
            <a:chExt cx="6572244" cy="4187095"/>
          </a:xfrm>
        </p:grpSpPr>
        <p:sp>
          <p:nvSpPr>
            <p:cNvPr id="9" name="Freeform 8">
              <a:extLst>
                <a:ext uri="{FF2B5EF4-FFF2-40B4-BE49-F238E27FC236}">
                  <a16:creationId xmlns:a16="http://schemas.microsoft.com/office/drawing/2014/main" id="{A3837AEE-DD5C-6D4C-A77E-32C274C95F5C}"/>
                </a:ext>
              </a:extLst>
            </p:cNvPr>
            <p:cNvSpPr/>
            <p:nvPr/>
          </p:nvSpPr>
          <p:spPr>
            <a:xfrm>
              <a:off x="6027869" y="4656509"/>
              <a:ext cx="1845056" cy="1583767"/>
            </a:xfrm>
            <a:custGeom>
              <a:avLst/>
              <a:gdLst>
                <a:gd name="connsiteX0" fmla="*/ 0 w 1845056"/>
                <a:gd name="connsiteY0" fmla="*/ 791884 h 1583767"/>
                <a:gd name="connsiteX1" fmla="*/ 395942 w 1845056"/>
                <a:gd name="connsiteY1" fmla="*/ 0 h 1583767"/>
                <a:gd name="connsiteX2" fmla="*/ 1449114 w 1845056"/>
                <a:gd name="connsiteY2" fmla="*/ 0 h 1583767"/>
                <a:gd name="connsiteX3" fmla="*/ 1845056 w 1845056"/>
                <a:gd name="connsiteY3" fmla="*/ 791884 h 1583767"/>
                <a:gd name="connsiteX4" fmla="*/ 1449114 w 1845056"/>
                <a:gd name="connsiteY4" fmla="*/ 1583767 h 1583767"/>
                <a:gd name="connsiteX5" fmla="*/ 395942 w 1845056"/>
                <a:gd name="connsiteY5" fmla="*/ 1583767 h 1583767"/>
                <a:gd name="connsiteX6" fmla="*/ 0 w 1845056"/>
                <a:gd name="connsiteY6" fmla="*/ 791884 h 15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056" h="1583767">
                  <a:moveTo>
                    <a:pt x="0" y="791884"/>
                  </a:moveTo>
                  <a:lnTo>
                    <a:pt x="395942" y="0"/>
                  </a:lnTo>
                  <a:lnTo>
                    <a:pt x="1449114" y="0"/>
                  </a:lnTo>
                  <a:lnTo>
                    <a:pt x="1845056" y="791884"/>
                  </a:lnTo>
                  <a:lnTo>
                    <a:pt x="1449114" y="1583767"/>
                  </a:lnTo>
                  <a:lnTo>
                    <a:pt x="395942" y="1583767"/>
                  </a:lnTo>
                  <a:lnTo>
                    <a:pt x="0" y="791884"/>
                  </a:lnTo>
                  <a:close/>
                </a:path>
              </a:pathLst>
            </a:custGeom>
            <a:solidFill>
              <a:srgbClr val="30A3B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35" tIns="301151" rIns="285735" bIns="301151" numCol="1" spcCol="1270" anchor="ctr" anchorCtr="0">
              <a:noAutofit/>
            </a:bodyPr>
            <a:lstStyle/>
            <a:p>
              <a:pPr marL="0" lvl="0" indent="0" algn="ctr" defTabSz="1955800">
                <a:lnSpc>
                  <a:spcPct val="90000"/>
                </a:lnSpc>
                <a:spcBef>
                  <a:spcPct val="0"/>
                </a:spcBef>
                <a:spcAft>
                  <a:spcPct val="35000"/>
                </a:spcAft>
                <a:buNone/>
              </a:pPr>
              <a:endParaRPr lang="en-US" sz="4400" kern="1200" dirty="0">
                <a:solidFill>
                  <a:schemeClr val="bg1"/>
                </a:solidFill>
              </a:endParaRPr>
            </a:p>
          </p:txBody>
        </p:sp>
        <p:sp>
          <p:nvSpPr>
            <p:cNvPr id="11" name="Hexagon 10">
              <a:extLst>
                <a:ext uri="{FF2B5EF4-FFF2-40B4-BE49-F238E27FC236}">
                  <a16:creationId xmlns:a16="http://schemas.microsoft.com/office/drawing/2014/main" id="{7D548675-4324-674E-970B-9C922DAAE73A}"/>
                </a:ext>
              </a:extLst>
            </p:cNvPr>
            <p:cNvSpPr/>
            <p:nvPr/>
          </p:nvSpPr>
          <p:spPr>
            <a:xfrm>
              <a:off x="4461604" y="3795602"/>
              <a:ext cx="1845056" cy="1583767"/>
            </a:xfrm>
            <a:prstGeom prst="hexagon">
              <a:avLst>
                <a:gd name="adj" fmla="val 25000"/>
                <a:gd name="vf" fmla="val 115470"/>
              </a:avLst>
            </a:prstGeom>
            <a:blipFill dpi="0" rotWithShape="1">
              <a:blip r:embed="rId3" cstate="print">
                <a:extLst>
                  <a:ext uri="{28A0092B-C50C-407E-A947-70E740481C1C}">
                    <a14:useLocalDpi xmlns:a14="http://schemas.microsoft.com/office/drawing/2010/main" val="0"/>
                  </a:ext>
                </a:extLst>
              </a:blip>
              <a:srcRect/>
              <a:stretch>
                <a:fillRect l="-24805" r="-24805"/>
              </a:stretch>
            </a:bli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577873AB-5AA9-B540-89A6-B7703BBCAD11}"/>
                </a:ext>
              </a:extLst>
            </p:cNvPr>
            <p:cNvSpPr/>
            <p:nvPr/>
          </p:nvSpPr>
          <p:spPr>
            <a:xfrm>
              <a:off x="7592509" y="3783471"/>
              <a:ext cx="1845056" cy="1583767"/>
            </a:xfrm>
            <a:custGeom>
              <a:avLst/>
              <a:gdLst>
                <a:gd name="connsiteX0" fmla="*/ 0 w 1845056"/>
                <a:gd name="connsiteY0" fmla="*/ 791884 h 1583767"/>
                <a:gd name="connsiteX1" fmla="*/ 395942 w 1845056"/>
                <a:gd name="connsiteY1" fmla="*/ 0 h 1583767"/>
                <a:gd name="connsiteX2" fmla="*/ 1449114 w 1845056"/>
                <a:gd name="connsiteY2" fmla="*/ 0 h 1583767"/>
                <a:gd name="connsiteX3" fmla="*/ 1845056 w 1845056"/>
                <a:gd name="connsiteY3" fmla="*/ 791884 h 1583767"/>
                <a:gd name="connsiteX4" fmla="*/ 1449114 w 1845056"/>
                <a:gd name="connsiteY4" fmla="*/ 1583767 h 1583767"/>
                <a:gd name="connsiteX5" fmla="*/ 395942 w 1845056"/>
                <a:gd name="connsiteY5" fmla="*/ 1583767 h 1583767"/>
                <a:gd name="connsiteX6" fmla="*/ 0 w 1845056"/>
                <a:gd name="connsiteY6" fmla="*/ 791884 h 15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056" h="1583767">
                  <a:moveTo>
                    <a:pt x="0" y="791884"/>
                  </a:moveTo>
                  <a:lnTo>
                    <a:pt x="395942" y="0"/>
                  </a:lnTo>
                  <a:lnTo>
                    <a:pt x="1449114" y="0"/>
                  </a:lnTo>
                  <a:lnTo>
                    <a:pt x="1845056" y="791884"/>
                  </a:lnTo>
                  <a:lnTo>
                    <a:pt x="1449114" y="1583767"/>
                  </a:lnTo>
                  <a:lnTo>
                    <a:pt x="395942" y="1583767"/>
                  </a:lnTo>
                  <a:lnTo>
                    <a:pt x="0" y="791884"/>
                  </a:lnTo>
                  <a:close/>
                </a:path>
              </a:pathLst>
            </a:custGeom>
            <a:solidFill>
              <a:srgbClr val="30A3B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35" tIns="301151" rIns="285735" bIns="301151" numCol="1" spcCol="1270" anchor="ctr" anchorCtr="0">
              <a:noAutofit/>
            </a:bodyPr>
            <a:lstStyle/>
            <a:p>
              <a:pPr marL="0" lvl="0" indent="0" algn="ctr" defTabSz="1955800">
                <a:lnSpc>
                  <a:spcPct val="90000"/>
                </a:lnSpc>
                <a:spcBef>
                  <a:spcPct val="0"/>
                </a:spcBef>
                <a:spcAft>
                  <a:spcPct val="35000"/>
                </a:spcAft>
                <a:buNone/>
              </a:pPr>
              <a:endParaRPr lang="en-US" sz="4400" kern="1200" dirty="0">
                <a:solidFill>
                  <a:schemeClr val="bg1"/>
                </a:solidFill>
              </a:endParaRPr>
            </a:p>
          </p:txBody>
        </p:sp>
        <p:sp>
          <p:nvSpPr>
            <p:cNvPr id="18" name="Hexagon 17">
              <a:extLst>
                <a:ext uri="{FF2B5EF4-FFF2-40B4-BE49-F238E27FC236}">
                  <a16:creationId xmlns:a16="http://schemas.microsoft.com/office/drawing/2014/main" id="{E6F3971E-80FE-314B-AE65-8C74EE1BCDAB}"/>
                </a:ext>
              </a:extLst>
            </p:cNvPr>
            <p:cNvSpPr/>
            <p:nvPr/>
          </p:nvSpPr>
          <p:spPr>
            <a:xfrm>
              <a:off x="9188792" y="2968324"/>
              <a:ext cx="1845056" cy="1583767"/>
            </a:xfrm>
            <a:prstGeom prst="hexagon">
              <a:avLst>
                <a:gd name="adj" fmla="val 25000"/>
                <a:gd name="vf" fmla="val 115470"/>
              </a:avLst>
            </a:prstGeom>
            <a:blipFill dpi="0" rotWithShape="1">
              <a:blip r:embed="rId4" cstate="print">
                <a:extLst>
                  <a:ext uri="{28A0092B-C50C-407E-A947-70E740481C1C}">
                    <a14:useLocalDpi xmlns:a14="http://schemas.microsoft.com/office/drawing/2010/main" val="0"/>
                  </a:ext>
                </a:extLst>
              </a:blip>
              <a:srcRect/>
              <a:stretch>
                <a:fillRect l="-54201" t="-46594" r="-83405" b="-12118"/>
              </a:stretch>
            </a:blip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7AB19F5C-7F71-A04E-9B54-D53D90B5C0F4}"/>
                </a:ext>
              </a:extLst>
            </p:cNvPr>
            <p:cNvSpPr/>
            <p:nvPr/>
          </p:nvSpPr>
          <p:spPr>
            <a:xfrm>
              <a:off x="6027869" y="2930093"/>
              <a:ext cx="1845056" cy="1583767"/>
            </a:xfrm>
            <a:custGeom>
              <a:avLst/>
              <a:gdLst>
                <a:gd name="connsiteX0" fmla="*/ 0 w 1845056"/>
                <a:gd name="connsiteY0" fmla="*/ 791884 h 1583767"/>
                <a:gd name="connsiteX1" fmla="*/ 395942 w 1845056"/>
                <a:gd name="connsiteY1" fmla="*/ 0 h 1583767"/>
                <a:gd name="connsiteX2" fmla="*/ 1449114 w 1845056"/>
                <a:gd name="connsiteY2" fmla="*/ 0 h 1583767"/>
                <a:gd name="connsiteX3" fmla="*/ 1845056 w 1845056"/>
                <a:gd name="connsiteY3" fmla="*/ 791884 h 1583767"/>
                <a:gd name="connsiteX4" fmla="*/ 1449114 w 1845056"/>
                <a:gd name="connsiteY4" fmla="*/ 1583767 h 1583767"/>
                <a:gd name="connsiteX5" fmla="*/ 395942 w 1845056"/>
                <a:gd name="connsiteY5" fmla="*/ 1583767 h 1583767"/>
                <a:gd name="connsiteX6" fmla="*/ 0 w 1845056"/>
                <a:gd name="connsiteY6" fmla="*/ 791884 h 15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056" h="1583767">
                  <a:moveTo>
                    <a:pt x="0" y="791884"/>
                  </a:moveTo>
                  <a:lnTo>
                    <a:pt x="395942" y="0"/>
                  </a:lnTo>
                  <a:lnTo>
                    <a:pt x="1449114" y="0"/>
                  </a:lnTo>
                  <a:lnTo>
                    <a:pt x="1845056" y="791884"/>
                  </a:lnTo>
                  <a:lnTo>
                    <a:pt x="1449114" y="1583767"/>
                  </a:lnTo>
                  <a:lnTo>
                    <a:pt x="395942" y="1583767"/>
                  </a:lnTo>
                  <a:lnTo>
                    <a:pt x="0" y="791884"/>
                  </a:lnTo>
                  <a:close/>
                </a:path>
              </a:pathLst>
            </a:custGeom>
            <a:solidFill>
              <a:srgbClr val="30A3B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35" tIns="301151" rIns="285735" bIns="301151" numCol="1" spcCol="1270" anchor="ctr" anchorCtr="0">
              <a:noAutofit/>
            </a:bodyPr>
            <a:lstStyle/>
            <a:p>
              <a:pPr marL="0" lvl="0" indent="0" algn="ctr" defTabSz="1955800">
                <a:lnSpc>
                  <a:spcPct val="90000"/>
                </a:lnSpc>
                <a:spcBef>
                  <a:spcPct val="0"/>
                </a:spcBef>
                <a:spcAft>
                  <a:spcPct val="35000"/>
                </a:spcAft>
                <a:buNone/>
              </a:pPr>
              <a:endParaRPr lang="en-US" sz="4400" kern="1200" dirty="0">
                <a:solidFill>
                  <a:schemeClr val="bg1"/>
                </a:solidFill>
              </a:endParaRPr>
            </a:p>
          </p:txBody>
        </p:sp>
        <p:sp>
          <p:nvSpPr>
            <p:cNvPr id="25" name="Freeform 24">
              <a:extLst>
                <a:ext uri="{FF2B5EF4-FFF2-40B4-BE49-F238E27FC236}">
                  <a16:creationId xmlns:a16="http://schemas.microsoft.com/office/drawing/2014/main" id="{2663C0CF-8E84-F341-AEF6-F5E9A664F70F}"/>
                </a:ext>
              </a:extLst>
            </p:cNvPr>
            <p:cNvSpPr/>
            <p:nvPr/>
          </p:nvSpPr>
          <p:spPr>
            <a:xfrm>
              <a:off x="7618933" y="2053181"/>
              <a:ext cx="1845056" cy="1583767"/>
            </a:xfrm>
            <a:custGeom>
              <a:avLst/>
              <a:gdLst>
                <a:gd name="connsiteX0" fmla="*/ 0 w 1845056"/>
                <a:gd name="connsiteY0" fmla="*/ 791884 h 1583767"/>
                <a:gd name="connsiteX1" fmla="*/ 395942 w 1845056"/>
                <a:gd name="connsiteY1" fmla="*/ 0 h 1583767"/>
                <a:gd name="connsiteX2" fmla="*/ 1449114 w 1845056"/>
                <a:gd name="connsiteY2" fmla="*/ 0 h 1583767"/>
                <a:gd name="connsiteX3" fmla="*/ 1845056 w 1845056"/>
                <a:gd name="connsiteY3" fmla="*/ 791884 h 1583767"/>
                <a:gd name="connsiteX4" fmla="*/ 1449114 w 1845056"/>
                <a:gd name="connsiteY4" fmla="*/ 1583767 h 1583767"/>
                <a:gd name="connsiteX5" fmla="*/ 395942 w 1845056"/>
                <a:gd name="connsiteY5" fmla="*/ 1583767 h 1583767"/>
                <a:gd name="connsiteX6" fmla="*/ 0 w 1845056"/>
                <a:gd name="connsiteY6" fmla="*/ 791884 h 158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5056" h="1583767">
                  <a:moveTo>
                    <a:pt x="0" y="791884"/>
                  </a:moveTo>
                  <a:lnTo>
                    <a:pt x="395942" y="0"/>
                  </a:lnTo>
                  <a:lnTo>
                    <a:pt x="1449114" y="0"/>
                  </a:lnTo>
                  <a:lnTo>
                    <a:pt x="1845056" y="791884"/>
                  </a:lnTo>
                  <a:lnTo>
                    <a:pt x="1449114" y="1583767"/>
                  </a:lnTo>
                  <a:lnTo>
                    <a:pt x="395942" y="1583767"/>
                  </a:lnTo>
                  <a:lnTo>
                    <a:pt x="0" y="791884"/>
                  </a:lnTo>
                  <a:close/>
                </a:path>
              </a:pathLst>
            </a:custGeom>
            <a:solidFill>
              <a:srgbClr val="30A3B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85735" tIns="327821" rIns="285735" bIns="327821" numCol="1" spcCol="1270" anchor="ctr" anchorCtr="0">
              <a:noAutofit/>
            </a:bodyPr>
            <a:lstStyle/>
            <a:p>
              <a:pPr marL="0" lvl="0" indent="0" algn="ctr" defTabSz="2889250">
                <a:lnSpc>
                  <a:spcPct val="90000"/>
                </a:lnSpc>
                <a:spcBef>
                  <a:spcPct val="0"/>
                </a:spcBef>
                <a:spcAft>
                  <a:spcPct val="35000"/>
                </a:spcAft>
                <a:buNone/>
              </a:pPr>
              <a:endParaRPr lang="en-US" sz="6500" kern="1200">
                <a:solidFill>
                  <a:schemeClr val="bg1"/>
                </a:solidFill>
              </a:endParaRPr>
            </a:p>
          </p:txBody>
        </p:sp>
      </p:grpSp>
      <p:sp>
        <p:nvSpPr>
          <p:cNvPr id="32" name="TextBox 31"/>
          <p:cNvSpPr txBox="1"/>
          <p:nvPr/>
        </p:nvSpPr>
        <p:spPr>
          <a:xfrm>
            <a:off x="4027840" y="2193186"/>
            <a:ext cx="2275331" cy="1200329"/>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cs typeface="Arial" panose="020B0604020202020204" pitchFamily="34" charset="0"/>
              </a:rPr>
              <a:t>Generate</a:t>
            </a:r>
            <a:r>
              <a:rPr lang="en-US" sz="2400" dirty="0">
                <a:solidFill>
                  <a:schemeClr val="bg1"/>
                </a:solidFill>
                <a:latin typeface="Century Gothic" panose="020B0502020202020204" pitchFamily="34" charset="0"/>
                <a:cs typeface="Arial" panose="020B0604020202020204" pitchFamily="34" charset="0"/>
              </a:rPr>
              <a:t> a </a:t>
            </a:r>
          </a:p>
          <a:p>
            <a:pPr algn="ctr"/>
            <a:r>
              <a:rPr lang="en-US" sz="2400" dirty="0">
                <a:solidFill>
                  <a:schemeClr val="bg1"/>
                </a:solidFill>
                <a:latin typeface="Century Gothic" panose="020B0502020202020204" pitchFamily="34" charset="0"/>
                <a:cs typeface="Arial" panose="020B0604020202020204" pitchFamily="34" charset="0"/>
              </a:rPr>
              <a:t>flood risk</a:t>
            </a:r>
          </a:p>
          <a:p>
            <a:pPr algn="ctr"/>
            <a:r>
              <a:rPr lang="en-US" sz="2400" dirty="0">
                <a:solidFill>
                  <a:schemeClr val="bg1"/>
                </a:solidFill>
                <a:latin typeface="Century Gothic" panose="020B0502020202020204" pitchFamily="34" charset="0"/>
                <a:cs typeface="Arial" panose="020B0604020202020204" pitchFamily="34" charset="0"/>
              </a:rPr>
              <a:t> map</a:t>
            </a:r>
          </a:p>
        </p:txBody>
      </p:sp>
      <p:sp>
        <p:nvSpPr>
          <p:cNvPr id="29" name="TextBox 28"/>
          <p:cNvSpPr txBox="1"/>
          <p:nvPr/>
        </p:nvSpPr>
        <p:spPr>
          <a:xfrm>
            <a:off x="6349523" y="952191"/>
            <a:ext cx="2275331" cy="1200329"/>
          </a:xfrm>
          <a:prstGeom prst="rect">
            <a:avLst/>
          </a:prstGeom>
          <a:noFill/>
          <a:ln>
            <a:noFill/>
          </a:ln>
        </p:spPr>
        <p:txBody>
          <a:bodyPr wrap="square" rtlCol="0">
            <a:spAutoFit/>
          </a:bodyPr>
          <a:lstStyle/>
          <a:p>
            <a:pPr algn="ctr"/>
            <a:r>
              <a:rPr lang="en-US" sz="2400" b="1" dirty="0">
                <a:solidFill>
                  <a:schemeClr val="bg1"/>
                </a:solidFill>
                <a:latin typeface="Century Gothic" panose="020B0502020202020204" pitchFamily="34" charset="0"/>
                <a:cs typeface="Arial" panose="020B0604020202020204" pitchFamily="34" charset="0"/>
              </a:rPr>
              <a:t>Build</a:t>
            </a:r>
            <a:r>
              <a:rPr lang="en-US" sz="2400" dirty="0">
                <a:solidFill>
                  <a:schemeClr val="bg1"/>
                </a:solidFill>
                <a:latin typeface="Century Gothic" panose="020B0502020202020204" pitchFamily="34" charset="0"/>
                <a:cs typeface="Arial" panose="020B0604020202020204" pitchFamily="34" charset="0"/>
              </a:rPr>
              <a:t> a flood susceptibility map</a:t>
            </a:r>
          </a:p>
        </p:txBody>
      </p:sp>
      <p:sp>
        <p:nvSpPr>
          <p:cNvPr id="34" name="TextBox 33"/>
          <p:cNvSpPr txBox="1"/>
          <p:nvPr/>
        </p:nvSpPr>
        <p:spPr>
          <a:xfrm>
            <a:off x="4027840" y="4645473"/>
            <a:ext cx="2275331" cy="1200329"/>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cs typeface="Arial" panose="020B0604020202020204" pitchFamily="34" charset="0"/>
              </a:rPr>
              <a:t>Create</a:t>
            </a:r>
            <a:r>
              <a:rPr lang="en-US" sz="2400" dirty="0">
                <a:solidFill>
                  <a:schemeClr val="bg1"/>
                </a:solidFill>
                <a:latin typeface="Century Gothic" panose="020B0502020202020204" pitchFamily="34" charset="0"/>
                <a:cs typeface="Arial" panose="020B0604020202020204" pitchFamily="34" charset="0"/>
              </a:rPr>
              <a:t> an ArcGIS Online Story Map</a:t>
            </a:r>
          </a:p>
        </p:txBody>
      </p:sp>
      <p:sp>
        <p:nvSpPr>
          <p:cNvPr id="33" name="TextBox 32"/>
          <p:cNvSpPr txBox="1"/>
          <p:nvPr/>
        </p:nvSpPr>
        <p:spPr>
          <a:xfrm>
            <a:off x="6449429" y="3206392"/>
            <a:ext cx="2045023" cy="1569660"/>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cs typeface="Arial" panose="020B0604020202020204" pitchFamily="34" charset="0"/>
              </a:rPr>
              <a:t>Compare</a:t>
            </a:r>
            <a:r>
              <a:rPr lang="en-US" sz="2400" dirty="0">
                <a:solidFill>
                  <a:schemeClr val="bg1"/>
                </a:solidFill>
                <a:latin typeface="Century Gothic" panose="020B0502020202020204" pitchFamily="34" charset="0"/>
                <a:cs typeface="Arial" panose="020B0604020202020204" pitchFamily="34" charset="0"/>
              </a:rPr>
              <a:t> against historical flooding</a:t>
            </a:r>
          </a:p>
        </p:txBody>
      </p:sp>
      <p:sp>
        <p:nvSpPr>
          <p:cNvPr id="15" name="TextBox 14">
            <a:extLst>
              <a:ext uri="{FF2B5EF4-FFF2-40B4-BE49-F238E27FC236}">
                <a16:creationId xmlns:a16="http://schemas.microsoft.com/office/drawing/2014/main" id="{198247A6-756E-8C49-96EA-CCE44833F302}"/>
              </a:ext>
            </a:extLst>
          </p:cNvPr>
          <p:cNvSpPr txBox="1"/>
          <p:nvPr/>
        </p:nvSpPr>
        <p:spPr>
          <a:xfrm>
            <a:off x="8909534" y="6719500"/>
            <a:ext cx="2710966" cy="276999"/>
          </a:xfrm>
          <a:prstGeom prst="rect">
            <a:avLst/>
          </a:prstGeom>
          <a:noFill/>
        </p:spPr>
        <p:txBody>
          <a:bodyPr wrap="square" rtlCol="0">
            <a:spAutoFit/>
          </a:bodyPr>
          <a:lstStyle/>
          <a:p>
            <a:pPr algn="r"/>
            <a:r>
              <a:rPr lang="en-US" sz="1200" dirty="0">
                <a:solidFill>
                  <a:schemeClr val="bg1"/>
                </a:solidFill>
                <a:latin typeface="Century Gothic" panose="020B0502020202020204" pitchFamily="34" charset="0"/>
                <a:cs typeface="Arial" panose="020B0604020202020204" pitchFamily="34" charset="0"/>
              </a:rPr>
              <a:t>Images by Wei Zeng</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299" y="342900"/>
            <a:ext cx="10686047" cy="419100"/>
          </a:xfrm>
          <a:prstGeom prst="rect">
            <a:avLst/>
          </a:prstGeom>
        </p:spPr>
        <p:txBody>
          <a:bodyPr wrap="square" anchor="ctr">
            <a:noAutofit/>
          </a:bodyPr>
          <a:lstStyle/>
          <a:p>
            <a:pPr lvl="0"/>
            <a:r>
              <a:rPr lang="en-US" sz="4000" b="1" dirty="0">
                <a:solidFill>
                  <a:srgbClr val="3E4268"/>
                </a:solidFill>
                <a:latin typeface="Century Gothic" panose="020F0302020204030204"/>
              </a:rPr>
              <a:t>SATELLITES &amp; SENSORS USED</a:t>
            </a:r>
          </a:p>
        </p:txBody>
      </p:sp>
      <p:sp>
        <p:nvSpPr>
          <p:cNvPr id="3" name="Text Placeholder 2"/>
          <p:cNvSpPr txBox="1">
            <a:spLocks/>
          </p:cNvSpPr>
          <p:nvPr/>
        </p:nvSpPr>
        <p:spPr>
          <a:xfrm>
            <a:off x="8981514" y="1741280"/>
            <a:ext cx="2578278" cy="201593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7EB761"/>
              </a:buClr>
              <a:buNone/>
            </a:pPr>
            <a:r>
              <a:rPr lang="en-US" sz="2400" dirty="0">
                <a:solidFill>
                  <a:schemeClr val="tx1">
                    <a:lumMod val="75000"/>
                    <a:lumOff val="25000"/>
                  </a:schemeClr>
                </a:solidFill>
                <a:latin typeface="Century Gothic" panose="020F0302020204030204"/>
              </a:rPr>
              <a:t>Landsat 7 </a:t>
            </a:r>
          </a:p>
          <a:p>
            <a:pPr marL="0" indent="0" algn="ctr">
              <a:lnSpc>
                <a:spcPct val="100000"/>
              </a:lnSpc>
              <a:spcBef>
                <a:spcPts val="0"/>
              </a:spcBef>
              <a:spcAft>
                <a:spcPts val="600"/>
              </a:spcAft>
              <a:buClr>
                <a:srgbClr val="7EB761"/>
              </a:buClr>
              <a:buNone/>
            </a:pPr>
            <a:r>
              <a:rPr lang="en-US" sz="2400" dirty="0">
                <a:solidFill>
                  <a:schemeClr val="tx1">
                    <a:lumMod val="75000"/>
                    <a:lumOff val="25000"/>
                  </a:schemeClr>
                </a:solidFill>
                <a:latin typeface="Century Gothic" panose="020F0302020204030204"/>
              </a:rPr>
              <a:t>Enhanced Thematic Mapper Plus (ETM+)</a:t>
            </a:r>
          </a:p>
        </p:txBody>
      </p:sp>
      <p:sp>
        <p:nvSpPr>
          <p:cNvPr id="4" name="Text Placeholder 5"/>
          <p:cNvSpPr txBox="1">
            <a:spLocks/>
          </p:cNvSpPr>
          <p:nvPr/>
        </p:nvSpPr>
        <p:spPr>
          <a:xfrm>
            <a:off x="288017" y="2049057"/>
            <a:ext cx="3062191" cy="127727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E4268"/>
              </a:buClr>
              <a:buNone/>
            </a:pPr>
            <a:r>
              <a:rPr lang="en-US" sz="2400" dirty="0">
                <a:solidFill>
                  <a:schemeClr val="tx1">
                    <a:lumMod val="75000"/>
                    <a:lumOff val="25000"/>
                  </a:schemeClr>
                </a:solidFill>
                <a:latin typeface="Century Gothic" panose="020F0302020204030204"/>
              </a:rPr>
              <a:t>Landsat 5 </a:t>
            </a:r>
          </a:p>
          <a:p>
            <a:pPr marL="0" indent="0" algn="ctr">
              <a:lnSpc>
                <a:spcPct val="100000"/>
              </a:lnSpc>
              <a:spcBef>
                <a:spcPts val="0"/>
              </a:spcBef>
              <a:spcAft>
                <a:spcPts val="600"/>
              </a:spcAft>
              <a:buClr>
                <a:srgbClr val="3E4268"/>
              </a:buClr>
              <a:buNone/>
            </a:pPr>
            <a:r>
              <a:rPr lang="en-US" sz="2400" dirty="0">
                <a:solidFill>
                  <a:schemeClr val="tx1">
                    <a:lumMod val="75000"/>
                    <a:lumOff val="25000"/>
                  </a:schemeClr>
                </a:solidFill>
                <a:latin typeface="Century Gothic" panose="020F0302020204030204"/>
              </a:rPr>
              <a:t>Thematic Mapper (TM)</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3272" y="1346723"/>
            <a:ext cx="2070544" cy="200039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6270" y="1967363"/>
            <a:ext cx="3172790" cy="1290268"/>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4849" y="3825340"/>
            <a:ext cx="2310607" cy="1893414"/>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4147" y="3825340"/>
            <a:ext cx="2314913" cy="1730300"/>
          </a:xfrm>
          <a:prstGeom prst="rect">
            <a:avLst/>
          </a:prstGeom>
          <a:ln>
            <a:noFill/>
          </a:ln>
          <a:effectLst>
            <a:outerShdw blurRad="292100" dist="139700" dir="2700000" algn="tl" rotWithShape="0">
              <a:srgbClr val="333333">
                <a:alpha val="65000"/>
              </a:srgbClr>
            </a:outerShdw>
          </a:effectLst>
        </p:spPr>
      </p:pic>
      <p:sp>
        <p:nvSpPr>
          <p:cNvPr id="18" name="Text Placeholder 5"/>
          <p:cNvSpPr txBox="1">
            <a:spLocks/>
          </p:cNvSpPr>
          <p:nvPr/>
        </p:nvSpPr>
        <p:spPr>
          <a:xfrm>
            <a:off x="315347" y="3990298"/>
            <a:ext cx="3007531" cy="16466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E4268"/>
              </a:buClr>
              <a:buNone/>
            </a:pPr>
            <a:r>
              <a:rPr lang="en-US" sz="2400" dirty="0">
                <a:solidFill>
                  <a:schemeClr val="tx1">
                    <a:lumMod val="75000"/>
                    <a:lumOff val="25000"/>
                  </a:schemeClr>
                </a:solidFill>
                <a:latin typeface="Century Gothic" panose="020F0302020204030204"/>
              </a:rPr>
              <a:t>Sentinel-1</a:t>
            </a:r>
          </a:p>
          <a:p>
            <a:pPr marL="0" indent="0" algn="ctr">
              <a:lnSpc>
                <a:spcPct val="100000"/>
              </a:lnSpc>
              <a:spcBef>
                <a:spcPts val="0"/>
              </a:spcBef>
              <a:spcAft>
                <a:spcPts val="600"/>
              </a:spcAft>
              <a:buClr>
                <a:srgbClr val="3E4268"/>
              </a:buClr>
              <a:buNone/>
            </a:pPr>
            <a:r>
              <a:rPr lang="en-US" sz="2400" dirty="0">
                <a:solidFill>
                  <a:schemeClr val="tx1">
                    <a:lumMod val="75000"/>
                    <a:lumOff val="25000"/>
                  </a:schemeClr>
                </a:solidFill>
                <a:latin typeface="Century Gothic" panose="020F0302020204030204"/>
              </a:rPr>
              <a:t>C-band Synthetic Aperture Radar (C-SAR)</a:t>
            </a:r>
          </a:p>
        </p:txBody>
      </p:sp>
      <p:sp>
        <p:nvSpPr>
          <p:cNvPr id="19" name="Text Placeholder 5"/>
          <p:cNvSpPr txBox="1">
            <a:spLocks/>
          </p:cNvSpPr>
          <p:nvPr/>
        </p:nvSpPr>
        <p:spPr>
          <a:xfrm>
            <a:off x="9143535" y="4182657"/>
            <a:ext cx="2254237" cy="156966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3E4268"/>
              </a:buClr>
              <a:buNone/>
            </a:pPr>
            <a:r>
              <a:rPr lang="en-US" sz="2400" dirty="0">
                <a:solidFill>
                  <a:schemeClr val="tx1">
                    <a:lumMod val="75000"/>
                    <a:lumOff val="25000"/>
                  </a:schemeClr>
                </a:solidFill>
                <a:latin typeface="Century Gothic" panose="020F0302020204030204"/>
              </a:rPr>
              <a:t>Sentinel-2 Multispectral Instrument (MSI)</a:t>
            </a:r>
          </a:p>
        </p:txBody>
      </p:sp>
      <p:sp>
        <p:nvSpPr>
          <p:cNvPr id="11" name="TextBox 10">
            <a:extLst>
              <a:ext uri="{FF2B5EF4-FFF2-40B4-BE49-F238E27FC236}">
                <a16:creationId xmlns:a16="http://schemas.microsoft.com/office/drawing/2014/main" id="{BA78473E-9B20-A447-81C2-78DCC2C97C40}"/>
              </a:ext>
            </a:extLst>
          </p:cNvPr>
          <p:cNvSpPr txBox="1"/>
          <p:nvPr/>
        </p:nvSpPr>
        <p:spPr>
          <a:xfrm>
            <a:off x="8470380" y="6390501"/>
            <a:ext cx="2710966"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cs typeface="Arial" panose="020B0604020202020204" pitchFamily="34" charset="0"/>
              </a:rPr>
              <a:t>Images from NASA, </a:t>
            </a:r>
            <a:r>
              <a:rPr lang="en-US" sz="1200" dirty="0" err="1">
                <a:solidFill>
                  <a:schemeClr val="tx1">
                    <a:lumMod val="75000"/>
                    <a:lumOff val="25000"/>
                  </a:schemeClr>
                </a:solidFill>
                <a:latin typeface="Century Gothic" panose="020B0502020202020204" pitchFamily="34" charset="0"/>
                <a:cs typeface="Arial" panose="020B0604020202020204" pitchFamily="34" charset="0"/>
              </a:rPr>
              <a:t>Developedia</a:t>
            </a:r>
            <a:endParaRPr lang="en-US" sz="1200" dirty="0">
              <a:solidFill>
                <a:schemeClr val="tx1">
                  <a:lumMod val="75000"/>
                  <a:lumOff val="25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en-US" sz="4000" b="1" dirty="0">
                <a:solidFill>
                  <a:schemeClr val="bg1"/>
                </a:solidFill>
                <a:latin typeface="Century Gothic" panose="020F0302020204030204"/>
              </a:rPr>
              <a:t>METHODOLOGY</a:t>
            </a:r>
          </a:p>
        </p:txBody>
      </p:sp>
      <p:grpSp>
        <p:nvGrpSpPr>
          <p:cNvPr id="27" name="Group 26"/>
          <p:cNvGrpSpPr/>
          <p:nvPr/>
        </p:nvGrpSpPr>
        <p:grpSpPr>
          <a:xfrm>
            <a:off x="1161080" y="2308910"/>
            <a:ext cx="9484240" cy="2547629"/>
            <a:chOff x="2227575" y="3016312"/>
            <a:chExt cx="7890713" cy="1372593"/>
          </a:xfrm>
        </p:grpSpPr>
        <p:sp>
          <p:nvSpPr>
            <p:cNvPr id="28" name="Freeform 27"/>
            <p:cNvSpPr/>
            <p:nvPr/>
          </p:nvSpPr>
          <p:spPr>
            <a:xfrm>
              <a:off x="2227575" y="3016312"/>
              <a:ext cx="1838086" cy="952502"/>
            </a:xfrm>
            <a:custGeom>
              <a:avLst/>
              <a:gdLst>
                <a:gd name="connsiteX0" fmla="*/ 0 w 1838086"/>
                <a:gd name="connsiteY0" fmla="*/ 95250 h 952502"/>
                <a:gd name="connsiteX1" fmla="*/ 95250 w 1838086"/>
                <a:gd name="connsiteY1" fmla="*/ 0 h 952502"/>
                <a:gd name="connsiteX2" fmla="*/ 1742836 w 1838086"/>
                <a:gd name="connsiteY2" fmla="*/ 0 h 952502"/>
                <a:gd name="connsiteX3" fmla="*/ 1838086 w 1838086"/>
                <a:gd name="connsiteY3" fmla="*/ 95250 h 952502"/>
                <a:gd name="connsiteX4" fmla="*/ 1838086 w 1838086"/>
                <a:gd name="connsiteY4" fmla="*/ 857252 h 952502"/>
                <a:gd name="connsiteX5" fmla="*/ 1742836 w 1838086"/>
                <a:gd name="connsiteY5" fmla="*/ 952502 h 952502"/>
                <a:gd name="connsiteX6" fmla="*/ 95250 w 1838086"/>
                <a:gd name="connsiteY6" fmla="*/ 952502 h 952502"/>
                <a:gd name="connsiteX7" fmla="*/ 0 w 1838086"/>
                <a:gd name="connsiteY7" fmla="*/ 857252 h 952502"/>
                <a:gd name="connsiteX8" fmla="*/ 0 w 1838086"/>
                <a:gd name="connsiteY8" fmla="*/ 95250 h 95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086" h="952502">
                  <a:moveTo>
                    <a:pt x="0" y="95250"/>
                  </a:moveTo>
                  <a:cubicBezTo>
                    <a:pt x="0" y="42645"/>
                    <a:pt x="42645" y="0"/>
                    <a:pt x="95250" y="0"/>
                  </a:cubicBezTo>
                  <a:lnTo>
                    <a:pt x="1742836" y="0"/>
                  </a:lnTo>
                  <a:cubicBezTo>
                    <a:pt x="1795441" y="0"/>
                    <a:pt x="1838086" y="42645"/>
                    <a:pt x="1838086" y="95250"/>
                  </a:cubicBezTo>
                  <a:lnTo>
                    <a:pt x="1838086" y="857252"/>
                  </a:lnTo>
                  <a:cubicBezTo>
                    <a:pt x="1838086" y="909857"/>
                    <a:pt x="1795441" y="952502"/>
                    <a:pt x="1742836" y="952502"/>
                  </a:cubicBezTo>
                  <a:lnTo>
                    <a:pt x="95250" y="952502"/>
                  </a:lnTo>
                  <a:cubicBezTo>
                    <a:pt x="42645" y="952502"/>
                    <a:pt x="0" y="909857"/>
                    <a:pt x="0" y="857252"/>
                  </a:cubicBezTo>
                  <a:lnTo>
                    <a:pt x="0" y="95250"/>
                  </a:lnTo>
                  <a:close/>
                </a:path>
              </a:pathLst>
            </a:custGeom>
            <a:solidFill>
              <a:srgbClr val="BBCF7B">
                <a:alpha val="50196"/>
              </a:srgbClr>
            </a:solidFill>
            <a:effectLst>
              <a:reflection blurRad="6350" stA="52000" endA="300" endPos="35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70841" numCol="1" spcCol="1270" anchor="t" anchorCtr="0">
              <a:noAutofit/>
            </a:bodyPr>
            <a:lstStyle/>
            <a:p>
              <a:pPr lvl="0" algn="ctr" defTabSz="622300">
                <a:lnSpc>
                  <a:spcPct val="90000"/>
                </a:lnSpc>
                <a:spcBef>
                  <a:spcPct val="0"/>
                </a:spcBef>
                <a:spcAft>
                  <a:spcPct val="35000"/>
                </a:spcAft>
              </a:pPr>
              <a:endParaRPr lang="en-US" sz="2000" b="1" kern="1200" dirty="0">
                <a:solidFill>
                  <a:schemeClr val="tx1">
                    <a:lumMod val="75000"/>
                    <a:lumOff val="25000"/>
                  </a:schemeClr>
                </a:solidFill>
                <a:latin typeface="Century Gothic" panose="020B0502020202020204" pitchFamily="34" charset="0"/>
              </a:endParaRPr>
            </a:p>
            <a:p>
              <a:pPr lvl="0" algn="ctr" defTabSz="622300">
                <a:lnSpc>
                  <a:spcPct val="90000"/>
                </a:lnSpc>
                <a:spcBef>
                  <a:spcPct val="0"/>
                </a:spcBef>
                <a:spcAft>
                  <a:spcPct val="35000"/>
                </a:spcAft>
              </a:pPr>
              <a:r>
                <a:rPr lang="en-US" sz="2000" b="1" kern="1200" dirty="0">
                  <a:solidFill>
                    <a:schemeClr val="tx1">
                      <a:lumMod val="75000"/>
                      <a:lumOff val="25000"/>
                    </a:schemeClr>
                  </a:solidFill>
                  <a:latin typeface="Century Gothic" panose="020B0502020202020204" pitchFamily="34" charset="0"/>
                </a:rPr>
                <a:t>Parameter Standardization</a:t>
              </a:r>
            </a:p>
          </p:txBody>
        </p:sp>
        <p:sp>
          <p:nvSpPr>
            <p:cNvPr id="31" name="Freeform 30"/>
            <p:cNvSpPr/>
            <p:nvPr/>
          </p:nvSpPr>
          <p:spPr>
            <a:xfrm>
              <a:off x="5180251" y="3016312"/>
              <a:ext cx="1838086" cy="952502"/>
            </a:xfrm>
            <a:custGeom>
              <a:avLst/>
              <a:gdLst>
                <a:gd name="connsiteX0" fmla="*/ 0 w 1838086"/>
                <a:gd name="connsiteY0" fmla="*/ 95250 h 952502"/>
                <a:gd name="connsiteX1" fmla="*/ 95250 w 1838086"/>
                <a:gd name="connsiteY1" fmla="*/ 0 h 952502"/>
                <a:gd name="connsiteX2" fmla="*/ 1742836 w 1838086"/>
                <a:gd name="connsiteY2" fmla="*/ 0 h 952502"/>
                <a:gd name="connsiteX3" fmla="*/ 1838086 w 1838086"/>
                <a:gd name="connsiteY3" fmla="*/ 95250 h 952502"/>
                <a:gd name="connsiteX4" fmla="*/ 1838086 w 1838086"/>
                <a:gd name="connsiteY4" fmla="*/ 857252 h 952502"/>
                <a:gd name="connsiteX5" fmla="*/ 1742836 w 1838086"/>
                <a:gd name="connsiteY5" fmla="*/ 952502 h 952502"/>
                <a:gd name="connsiteX6" fmla="*/ 95250 w 1838086"/>
                <a:gd name="connsiteY6" fmla="*/ 952502 h 952502"/>
                <a:gd name="connsiteX7" fmla="*/ 0 w 1838086"/>
                <a:gd name="connsiteY7" fmla="*/ 857252 h 952502"/>
                <a:gd name="connsiteX8" fmla="*/ 0 w 1838086"/>
                <a:gd name="connsiteY8" fmla="*/ 95250 h 95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086" h="952502">
                  <a:moveTo>
                    <a:pt x="0" y="95250"/>
                  </a:moveTo>
                  <a:cubicBezTo>
                    <a:pt x="0" y="42645"/>
                    <a:pt x="42645" y="0"/>
                    <a:pt x="95250" y="0"/>
                  </a:cubicBezTo>
                  <a:lnTo>
                    <a:pt x="1742836" y="0"/>
                  </a:lnTo>
                  <a:cubicBezTo>
                    <a:pt x="1795441" y="0"/>
                    <a:pt x="1838086" y="42645"/>
                    <a:pt x="1838086" y="95250"/>
                  </a:cubicBezTo>
                  <a:lnTo>
                    <a:pt x="1838086" y="857252"/>
                  </a:lnTo>
                  <a:cubicBezTo>
                    <a:pt x="1838086" y="909857"/>
                    <a:pt x="1795441" y="952502"/>
                    <a:pt x="1742836" y="952502"/>
                  </a:cubicBezTo>
                  <a:lnTo>
                    <a:pt x="95250" y="952502"/>
                  </a:lnTo>
                  <a:cubicBezTo>
                    <a:pt x="42645" y="952502"/>
                    <a:pt x="0" y="909857"/>
                    <a:pt x="0" y="857252"/>
                  </a:cubicBezTo>
                  <a:lnTo>
                    <a:pt x="0" y="95250"/>
                  </a:lnTo>
                  <a:close/>
                </a:path>
              </a:pathLst>
            </a:custGeom>
            <a:solidFill>
              <a:srgbClr val="BBCF7B">
                <a:alpha val="50196"/>
              </a:srgbClr>
            </a:solidFill>
            <a:effectLst>
              <a:reflection blurRad="6350" stA="52000" endA="300" endPos="35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378461" numCol="1" spcCol="1270" anchor="ctr" anchorCtr="0">
              <a:noAutofit/>
            </a:bodyPr>
            <a:lstStyle/>
            <a:p>
              <a:pPr lvl="0" algn="ctr" defTabSz="711200">
                <a:lnSpc>
                  <a:spcPct val="90000"/>
                </a:lnSpc>
                <a:spcBef>
                  <a:spcPct val="0"/>
                </a:spcBef>
                <a:spcAft>
                  <a:spcPct val="35000"/>
                </a:spcAft>
              </a:pPr>
              <a:r>
                <a:rPr lang="en-US" sz="2000" b="1" kern="1200" dirty="0">
                  <a:solidFill>
                    <a:schemeClr val="tx1">
                      <a:lumMod val="75000"/>
                      <a:lumOff val="25000"/>
                    </a:schemeClr>
                  </a:solidFill>
                  <a:latin typeface="Century Gothic" panose="020B0502020202020204" pitchFamily="34" charset="0"/>
                </a:rPr>
                <a:t>Analytical Hierarchy Process</a:t>
              </a:r>
              <a:endParaRPr lang="en-US" sz="2000" b="1" kern="1200" dirty="0">
                <a:solidFill>
                  <a:schemeClr val="tx1">
                    <a:lumMod val="75000"/>
                    <a:lumOff val="25000"/>
                  </a:schemeClr>
                </a:solidFill>
              </a:endParaRPr>
            </a:p>
          </p:txBody>
        </p:sp>
        <p:sp>
          <p:nvSpPr>
            <p:cNvPr id="34" name="Freeform 33"/>
            <p:cNvSpPr/>
            <p:nvPr/>
          </p:nvSpPr>
          <p:spPr>
            <a:xfrm>
              <a:off x="8132927" y="3016312"/>
              <a:ext cx="1838086" cy="952502"/>
            </a:xfrm>
            <a:custGeom>
              <a:avLst/>
              <a:gdLst>
                <a:gd name="connsiteX0" fmla="*/ 0 w 1838086"/>
                <a:gd name="connsiteY0" fmla="*/ 95250 h 952502"/>
                <a:gd name="connsiteX1" fmla="*/ 95250 w 1838086"/>
                <a:gd name="connsiteY1" fmla="*/ 0 h 952502"/>
                <a:gd name="connsiteX2" fmla="*/ 1742836 w 1838086"/>
                <a:gd name="connsiteY2" fmla="*/ 0 h 952502"/>
                <a:gd name="connsiteX3" fmla="*/ 1838086 w 1838086"/>
                <a:gd name="connsiteY3" fmla="*/ 95250 h 952502"/>
                <a:gd name="connsiteX4" fmla="*/ 1838086 w 1838086"/>
                <a:gd name="connsiteY4" fmla="*/ 857252 h 952502"/>
                <a:gd name="connsiteX5" fmla="*/ 1742836 w 1838086"/>
                <a:gd name="connsiteY5" fmla="*/ 952502 h 952502"/>
                <a:gd name="connsiteX6" fmla="*/ 95250 w 1838086"/>
                <a:gd name="connsiteY6" fmla="*/ 952502 h 952502"/>
                <a:gd name="connsiteX7" fmla="*/ 0 w 1838086"/>
                <a:gd name="connsiteY7" fmla="*/ 857252 h 952502"/>
                <a:gd name="connsiteX8" fmla="*/ 0 w 1838086"/>
                <a:gd name="connsiteY8" fmla="*/ 95250 h 952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086" h="952502">
                  <a:moveTo>
                    <a:pt x="0" y="95250"/>
                  </a:moveTo>
                  <a:cubicBezTo>
                    <a:pt x="0" y="42645"/>
                    <a:pt x="42645" y="0"/>
                    <a:pt x="95250" y="0"/>
                  </a:cubicBezTo>
                  <a:lnTo>
                    <a:pt x="1742836" y="0"/>
                  </a:lnTo>
                  <a:cubicBezTo>
                    <a:pt x="1795441" y="0"/>
                    <a:pt x="1838086" y="42645"/>
                    <a:pt x="1838086" y="95250"/>
                  </a:cubicBezTo>
                  <a:lnTo>
                    <a:pt x="1838086" y="857252"/>
                  </a:lnTo>
                  <a:cubicBezTo>
                    <a:pt x="1838086" y="909857"/>
                    <a:pt x="1795441" y="952502"/>
                    <a:pt x="1742836" y="952502"/>
                  </a:cubicBezTo>
                  <a:lnTo>
                    <a:pt x="95250" y="952502"/>
                  </a:lnTo>
                  <a:cubicBezTo>
                    <a:pt x="42645" y="952502"/>
                    <a:pt x="0" y="909857"/>
                    <a:pt x="0" y="857252"/>
                  </a:cubicBezTo>
                  <a:lnTo>
                    <a:pt x="0" y="95250"/>
                  </a:lnTo>
                  <a:close/>
                </a:path>
              </a:pathLst>
            </a:custGeom>
            <a:solidFill>
              <a:srgbClr val="BBCF7B">
                <a:alpha val="50196"/>
              </a:srgbClr>
            </a:solidFill>
            <a:effectLst>
              <a:reflection blurRad="6350" stA="52000" endA="300" endPos="35000" dir="5400000" sy="-100000" algn="bl" rotWithShape="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3792" tIns="113792" rIns="113792" bIns="378461" numCol="1" spcCol="1270" anchor="t" anchorCtr="0">
              <a:noAutofit/>
            </a:bodyPr>
            <a:lstStyle/>
            <a:p>
              <a:pPr lvl="0" algn="ctr" defTabSz="711200">
                <a:lnSpc>
                  <a:spcPct val="90000"/>
                </a:lnSpc>
                <a:spcBef>
                  <a:spcPct val="0"/>
                </a:spcBef>
                <a:spcAft>
                  <a:spcPct val="35000"/>
                </a:spcAft>
              </a:pPr>
              <a:endParaRPr lang="en-US" sz="2000" b="1" kern="1200" dirty="0">
                <a:solidFill>
                  <a:schemeClr val="tx1">
                    <a:lumMod val="75000"/>
                    <a:lumOff val="25000"/>
                  </a:schemeClr>
                </a:solidFill>
                <a:latin typeface="Century Gothic" panose="020B0502020202020204" pitchFamily="34" charset="0"/>
              </a:endParaRPr>
            </a:p>
            <a:p>
              <a:pPr lvl="0" algn="ctr" defTabSz="711200">
                <a:lnSpc>
                  <a:spcPct val="90000"/>
                </a:lnSpc>
                <a:spcBef>
                  <a:spcPct val="0"/>
                </a:spcBef>
                <a:spcAft>
                  <a:spcPct val="35000"/>
                </a:spcAft>
              </a:pPr>
              <a:r>
                <a:rPr lang="en-US" sz="2000" b="1" kern="1200" dirty="0">
                  <a:solidFill>
                    <a:schemeClr val="tx1">
                      <a:lumMod val="75000"/>
                      <a:lumOff val="25000"/>
                    </a:schemeClr>
                  </a:solidFill>
                  <a:latin typeface="Century Gothic" panose="020B0502020202020204" pitchFamily="34" charset="0"/>
                </a:rPr>
                <a:t>Multi-Criterion Evaluation</a:t>
              </a:r>
              <a:endParaRPr lang="en-US" sz="2000" b="1" kern="1200" dirty="0">
                <a:solidFill>
                  <a:schemeClr val="tx1">
                    <a:lumMod val="75000"/>
                    <a:lumOff val="25000"/>
                  </a:schemeClr>
                </a:solidFill>
              </a:endParaRPr>
            </a:p>
          </p:txBody>
        </p:sp>
        <p:sp>
          <p:nvSpPr>
            <p:cNvPr id="29" name="Freeform 28"/>
            <p:cNvSpPr>
              <a:spLocks noChangeAspect="1"/>
            </p:cNvSpPr>
            <p:nvPr/>
          </p:nvSpPr>
          <p:spPr>
            <a:xfrm>
              <a:off x="2746746" y="3651314"/>
              <a:ext cx="1470471" cy="737280"/>
            </a:xfrm>
            <a:custGeom>
              <a:avLst/>
              <a:gdLst>
                <a:gd name="connsiteX0" fmla="*/ 0 w 1838086"/>
                <a:gd name="connsiteY0" fmla="*/ 92160 h 921600"/>
                <a:gd name="connsiteX1" fmla="*/ 92160 w 1838086"/>
                <a:gd name="connsiteY1" fmla="*/ 0 h 921600"/>
                <a:gd name="connsiteX2" fmla="*/ 1745926 w 1838086"/>
                <a:gd name="connsiteY2" fmla="*/ 0 h 921600"/>
                <a:gd name="connsiteX3" fmla="*/ 1838086 w 1838086"/>
                <a:gd name="connsiteY3" fmla="*/ 92160 h 921600"/>
                <a:gd name="connsiteX4" fmla="*/ 1838086 w 1838086"/>
                <a:gd name="connsiteY4" fmla="*/ 829440 h 921600"/>
                <a:gd name="connsiteX5" fmla="*/ 1745926 w 1838086"/>
                <a:gd name="connsiteY5" fmla="*/ 921600 h 921600"/>
                <a:gd name="connsiteX6" fmla="*/ 92160 w 1838086"/>
                <a:gd name="connsiteY6" fmla="*/ 921600 h 921600"/>
                <a:gd name="connsiteX7" fmla="*/ 0 w 1838086"/>
                <a:gd name="connsiteY7" fmla="*/ 829440 h 921600"/>
                <a:gd name="connsiteX8" fmla="*/ 0 w 1838086"/>
                <a:gd name="connsiteY8" fmla="*/ 92160 h 9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086" h="921600">
                  <a:moveTo>
                    <a:pt x="0" y="92160"/>
                  </a:moveTo>
                  <a:cubicBezTo>
                    <a:pt x="0" y="41261"/>
                    <a:pt x="41261" y="0"/>
                    <a:pt x="92160" y="0"/>
                  </a:cubicBezTo>
                  <a:lnTo>
                    <a:pt x="1745926" y="0"/>
                  </a:lnTo>
                  <a:cubicBezTo>
                    <a:pt x="1796825" y="0"/>
                    <a:pt x="1838086" y="41261"/>
                    <a:pt x="1838086" y="92160"/>
                  </a:cubicBezTo>
                  <a:lnTo>
                    <a:pt x="1838086" y="829440"/>
                  </a:lnTo>
                  <a:cubicBezTo>
                    <a:pt x="1838086" y="880339"/>
                    <a:pt x="1796825" y="921600"/>
                    <a:pt x="1745926" y="921600"/>
                  </a:cubicBezTo>
                  <a:lnTo>
                    <a:pt x="92160" y="921600"/>
                  </a:lnTo>
                  <a:cubicBezTo>
                    <a:pt x="41261" y="921600"/>
                    <a:pt x="0" y="880339"/>
                    <a:pt x="0" y="829440"/>
                  </a:cubicBezTo>
                  <a:lnTo>
                    <a:pt x="0" y="92160"/>
                  </a:lnTo>
                  <a:close/>
                </a:path>
              </a:pathLst>
            </a:custGeom>
            <a:solidFill>
              <a:srgbClr val="9FB8C7">
                <a:alpha val="8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785" tIns="140785" rIns="140785" bIns="140785" numCol="1" spcCol="1270" anchor="t" anchorCtr="0">
              <a:noAutofit/>
            </a:bodyPr>
            <a:lstStyle/>
            <a:p>
              <a:pPr marL="171450" lvl="1" indent="-171450" algn="l" defTabSz="711200">
                <a:lnSpc>
                  <a:spcPct val="90000"/>
                </a:lnSpc>
                <a:spcBef>
                  <a:spcPct val="0"/>
                </a:spcBef>
                <a:spcAft>
                  <a:spcPct val="15000"/>
                </a:spcAft>
                <a:buChar char="••"/>
              </a:pPr>
              <a:endParaRPr lang="en-US" sz="1600" kern="1200"/>
            </a:p>
          </p:txBody>
        </p:sp>
        <p:sp>
          <p:nvSpPr>
            <p:cNvPr id="32" name="Freeform 31"/>
            <p:cNvSpPr>
              <a:spLocks noChangeAspect="1"/>
            </p:cNvSpPr>
            <p:nvPr/>
          </p:nvSpPr>
          <p:spPr>
            <a:xfrm>
              <a:off x="5693249" y="3651625"/>
              <a:ext cx="1470469" cy="737280"/>
            </a:xfrm>
            <a:custGeom>
              <a:avLst/>
              <a:gdLst>
                <a:gd name="connsiteX0" fmla="*/ 0 w 1838086"/>
                <a:gd name="connsiteY0" fmla="*/ 92160 h 921600"/>
                <a:gd name="connsiteX1" fmla="*/ 92160 w 1838086"/>
                <a:gd name="connsiteY1" fmla="*/ 0 h 921600"/>
                <a:gd name="connsiteX2" fmla="*/ 1745926 w 1838086"/>
                <a:gd name="connsiteY2" fmla="*/ 0 h 921600"/>
                <a:gd name="connsiteX3" fmla="*/ 1838086 w 1838086"/>
                <a:gd name="connsiteY3" fmla="*/ 92160 h 921600"/>
                <a:gd name="connsiteX4" fmla="*/ 1838086 w 1838086"/>
                <a:gd name="connsiteY4" fmla="*/ 829440 h 921600"/>
                <a:gd name="connsiteX5" fmla="*/ 1745926 w 1838086"/>
                <a:gd name="connsiteY5" fmla="*/ 921600 h 921600"/>
                <a:gd name="connsiteX6" fmla="*/ 92160 w 1838086"/>
                <a:gd name="connsiteY6" fmla="*/ 921600 h 921600"/>
                <a:gd name="connsiteX7" fmla="*/ 0 w 1838086"/>
                <a:gd name="connsiteY7" fmla="*/ 829440 h 921600"/>
                <a:gd name="connsiteX8" fmla="*/ 0 w 1838086"/>
                <a:gd name="connsiteY8" fmla="*/ 92160 h 9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086" h="921600">
                  <a:moveTo>
                    <a:pt x="0" y="92160"/>
                  </a:moveTo>
                  <a:cubicBezTo>
                    <a:pt x="0" y="41261"/>
                    <a:pt x="41261" y="0"/>
                    <a:pt x="92160" y="0"/>
                  </a:cubicBezTo>
                  <a:lnTo>
                    <a:pt x="1745926" y="0"/>
                  </a:lnTo>
                  <a:cubicBezTo>
                    <a:pt x="1796825" y="0"/>
                    <a:pt x="1838086" y="41261"/>
                    <a:pt x="1838086" y="92160"/>
                  </a:cubicBezTo>
                  <a:lnTo>
                    <a:pt x="1838086" y="829440"/>
                  </a:lnTo>
                  <a:cubicBezTo>
                    <a:pt x="1838086" y="880339"/>
                    <a:pt x="1796825" y="921600"/>
                    <a:pt x="1745926" y="921600"/>
                  </a:cubicBezTo>
                  <a:lnTo>
                    <a:pt x="92160" y="921600"/>
                  </a:lnTo>
                  <a:cubicBezTo>
                    <a:pt x="41261" y="921600"/>
                    <a:pt x="0" y="880339"/>
                    <a:pt x="0" y="829440"/>
                  </a:cubicBezTo>
                  <a:lnTo>
                    <a:pt x="0" y="92160"/>
                  </a:lnTo>
                  <a:close/>
                </a:path>
              </a:pathLst>
            </a:custGeom>
            <a:solidFill>
              <a:srgbClr val="9FB8C7">
                <a:alpha val="8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785" tIns="140785" rIns="140785" bIns="140785" numCol="1" spcCol="1270" anchor="t" anchorCtr="0">
              <a:noAutofit/>
            </a:bodyPr>
            <a:lstStyle/>
            <a:p>
              <a:pPr marL="171450" lvl="1" indent="-171450" algn="l" defTabSz="711200">
                <a:lnSpc>
                  <a:spcPct val="90000"/>
                </a:lnSpc>
                <a:spcBef>
                  <a:spcPct val="0"/>
                </a:spcBef>
                <a:spcAft>
                  <a:spcPct val="15000"/>
                </a:spcAft>
                <a:buChar char="••"/>
              </a:pPr>
              <a:endParaRPr lang="en-US" sz="1600" kern="1200"/>
            </a:p>
          </p:txBody>
        </p:sp>
        <p:sp>
          <p:nvSpPr>
            <p:cNvPr id="33" name="Freeform 32"/>
            <p:cNvSpPr/>
            <p:nvPr/>
          </p:nvSpPr>
          <p:spPr>
            <a:xfrm>
              <a:off x="7207189" y="3352931"/>
              <a:ext cx="736887" cy="209696"/>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3E4268"/>
            </a:solidFill>
            <a:ln w="38100">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lvl="0" algn="ctr" defTabSz="577850">
                <a:lnSpc>
                  <a:spcPct val="90000"/>
                </a:lnSpc>
                <a:spcBef>
                  <a:spcPct val="0"/>
                </a:spcBef>
                <a:spcAft>
                  <a:spcPct val="35000"/>
                </a:spcAft>
              </a:pPr>
              <a:endParaRPr lang="en-US" sz="1300" kern="1200"/>
            </a:p>
          </p:txBody>
        </p:sp>
        <p:sp>
          <p:nvSpPr>
            <p:cNvPr id="35" name="Freeform 34"/>
            <p:cNvSpPr>
              <a:spLocks noChangeAspect="1"/>
            </p:cNvSpPr>
            <p:nvPr/>
          </p:nvSpPr>
          <p:spPr>
            <a:xfrm>
              <a:off x="8647819" y="3651314"/>
              <a:ext cx="1470469" cy="737280"/>
            </a:xfrm>
            <a:custGeom>
              <a:avLst/>
              <a:gdLst>
                <a:gd name="connsiteX0" fmla="*/ 0 w 1838086"/>
                <a:gd name="connsiteY0" fmla="*/ 92160 h 921600"/>
                <a:gd name="connsiteX1" fmla="*/ 92160 w 1838086"/>
                <a:gd name="connsiteY1" fmla="*/ 0 h 921600"/>
                <a:gd name="connsiteX2" fmla="*/ 1745926 w 1838086"/>
                <a:gd name="connsiteY2" fmla="*/ 0 h 921600"/>
                <a:gd name="connsiteX3" fmla="*/ 1838086 w 1838086"/>
                <a:gd name="connsiteY3" fmla="*/ 92160 h 921600"/>
                <a:gd name="connsiteX4" fmla="*/ 1838086 w 1838086"/>
                <a:gd name="connsiteY4" fmla="*/ 829440 h 921600"/>
                <a:gd name="connsiteX5" fmla="*/ 1745926 w 1838086"/>
                <a:gd name="connsiteY5" fmla="*/ 921600 h 921600"/>
                <a:gd name="connsiteX6" fmla="*/ 92160 w 1838086"/>
                <a:gd name="connsiteY6" fmla="*/ 921600 h 921600"/>
                <a:gd name="connsiteX7" fmla="*/ 0 w 1838086"/>
                <a:gd name="connsiteY7" fmla="*/ 829440 h 921600"/>
                <a:gd name="connsiteX8" fmla="*/ 0 w 1838086"/>
                <a:gd name="connsiteY8" fmla="*/ 92160 h 9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086" h="921600">
                  <a:moveTo>
                    <a:pt x="0" y="92160"/>
                  </a:moveTo>
                  <a:cubicBezTo>
                    <a:pt x="0" y="41261"/>
                    <a:pt x="41261" y="0"/>
                    <a:pt x="92160" y="0"/>
                  </a:cubicBezTo>
                  <a:lnTo>
                    <a:pt x="1745926" y="0"/>
                  </a:lnTo>
                  <a:cubicBezTo>
                    <a:pt x="1796825" y="0"/>
                    <a:pt x="1838086" y="41261"/>
                    <a:pt x="1838086" y="92160"/>
                  </a:cubicBezTo>
                  <a:lnTo>
                    <a:pt x="1838086" y="829440"/>
                  </a:lnTo>
                  <a:cubicBezTo>
                    <a:pt x="1838086" y="880339"/>
                    <a:pt x="1796825" y="921600"/>
                    <a:pt x="1745926" y="921600"/>
                  </a:cubicBezTo>
                  <a:lnTo>
                    <a:pt x="92160" y="921600"/>
                  </a:lnTo>
                  <a:cubicBezTo>
                    <a:pt x="41261" y="921600"/>
                    <a:pt x="0" y="880339"/>
                    <a:pt x="0" y="829440"/>
                  </a:cubicBezTo>
                  <a:lnTo>
                    <a:pt x="0" y="92160"/>
                  </a:lnTo>
                  <a:close/>
                </a:path>
              </a:pathLst>
            </a:custGeom>
            <a:solidFill>
              <a:srgbClr val="9FB8C7">
                <a:alpha val="80000"/>
              </a:srgb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0785" tIns="140785" rIns="140785" bIns="140785" numCol="1" spcCol="1270" anchor="t" anchorCtr="0">
              <a:noAutofit/>
            </a:bodyPr>
            <a:lstStyle/>
            <a:p>
              <a:pPr marL="171450" lvl="1" indent="-171450" algn="l" defTabSz="711200">
                <a:lnSpc>
                  <a:spcPct val="90000"/>
                </a:lnSpc>
                <a:spcBef>
                  <a:spcPct val="0"/>
                </a:spcBef>
                <a:spcAft>
                  <a:spcPct val="15000"/>
                </a:spcAft>
                <a:buChar char="••"/>
              </a:pPr>
              <a:endParaRPr lang="en-US" sz="1600" kern="1200"/>
            </a:p>
          </p:txBody>
        </p:sp>
      </p:grpSp>
      <p:pic>
        <p:nvPicPr>
          <p:cNvPr id="39" name="Picture 38"/>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rcRect b="16647"/>
          <a:stretch/>
        </p:blipFill>
        <p:spPr>
          <a:xfrm>
            <a:off x="1871679" y="3528784"/>
            <a:ext cx="1595503" cy="1329892"/>
          </a:xfrm>
          <a:prstGeom prst="rect">
            <a:avLst/>
          </a:prstGeom>
        </p:spPr>
      </p:pic>
      <p:pic>
        <p:nvPicPr>
          <p:cNvPr id="3" name="Picture 2">
            <a:extLst>
              <a:ext uri="{FF2B5EF4-FFF2-40B4-BE49-F238E27FC236}">
                <a16:creationId xmlns:a16="http://schemas.microsoft.com/office/drawing/2014/main" id="{8D67ADF8-9A8F-904F-BC3A-8AC5C655A1E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0800"/>
          <a:stretch/>
        </p:blipFill>
        <p:spPr>
          <a:xfrm>
            <a:off x="8935847" y="3517739"/>
            <a:ext cx="1651515" cy="1308000"/>
          </a:xfrm>
          <a:prstGeom prst="rect">
            <a:avLst/>
          </a:prstGeom>
        </p:spPr>
      </p:pic>
      <p:pic>
        <p:nvPicPr>
          <p:cNvPr id="6" name="Picture 5">
            <a:extLst>
              <a:ext uri="{FF2B5EF4-FFF2-40B4-BE49-F238E27FC236}">
                <a16:creationId xmlns:a16="http://schemas.microsoft.com/office/drawing/2014/main" id="{FA4286D4-0182-9946-9F87-48EBA91849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066"/>
          <a:stretch/>
        </p:blipFill>
        <p:spPr>
          <a:xfrm>
            <a:off x="5368088" y="3472557"/>
            <a:ext cx="1638617" cy="1358960"/>
          </a:xfrm>
          <a:prstGeom prst="rect">
            <a:avLst/>
          </a:prstGeom>
        </p:spPr>
      </p:pic>
      <p:sp>
        <p:nvSpPr>
          <p:cNvPr id="19" name="Freeform 18">
            <a:extLst>
              <a:ext uri="{FF2B5EF4-FFF2-40B4-BE49-F238E27FC236}">
                <a16:creationId xmlns:a16="http://schemas.microsoft.com/office/drawing/2014/main" id="{D0434336-EC16-A641-A5DB-9674963DA9B2}"/>
              </a:ext>
            </a:extLst>
          </p:cNvPr>
          <p:cNvSpPr/>
          <p:nvPr/>
        </p:nvSpPr>
        <p:spPr>
          <a:xfrm>
            <a:off x="3552529" y="2933699"/>
            <a:ext cx="885701" cy="389211"/>
          </a:xfrm>
          <a:custGeom>
            <a:avLst/>
            <a:gdLst>
              <a:gd name="connsiteX0" fmla="*/ 0 w 590732"/>
              <a:gd name="connsiteY0" fmla="*/ 91526 h 457630"/>
              <a:gd name="connsiteX1" fmla="*/ 361917 w 590732"/>
              <a:gd name="connsiteY1" fmla="*/ 91526 h 457630"/>
              <a:gd name="connsiteX2" fmla="*/ 361917 w 590732"/>
              <a:gd name="connsiteY2" fmla="*/ 0 h 457630"/>
              <a:gd name="connsiteX3" fmla="*/ 590732 w 590732"/>
              <a:gd name="connsiteY3" fmla="*/ 228815 h 457630"/>
              <a:gd name="connsiteX4" fmla="*/ 361917 w 590732"/>
              <a:gd name="connsiteY4" fmla="*/ 457630 h 457630"/>
              <a:gd name="connsiteX5" fmla="*/ 361917 w 590732"/>
              <a:gd name="connsiteY5" fmla="*/ 366104 h 457630"/>
              <a:gd name="connsiteX6" fmla="*/ 0 w 590732"/>
              <a:gd name="connsiteY6" fmla="*/ 366104 h 457630"/>
              <a:gd name="connsiteX7" fmla="*/ 0 w 590732"/>
              <a:gd name="connsiteY7" fmla="*/ 91526 h 457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732" h="457630">
                <a:moveTo>
                  <a:pt x="0" y="91526"/>
                </a:moveTo>
                <a:lnTo>
                  <a:pt x="361917" y="91526"/>
                </a:lnTo>
                <a:lnTo>
                  <a:pt x="361917" y="0"/>
                </a:lnTo>
                <a:lnTo>
                  <a:pt x="590732" y="228815"/>
                </a:lnTo>
                <a:lnTo>
                  <a:pt x="361917" y="457630"/>
                </a:lnTo>
                <a:lnTo>
                  <a:pt x="361917" y="366104"/>
                </a:lnTo>
                <a:lnTo>
                  <a:pt x="0" y="366104"/>
                </a:lnTo>
                <a:lnTo>
                  <a:pt x="0" y="91526"/>
                </a:lnTo>
                <a:close/>
              </a:path>
            </a:pathLst>
          </a:custGeom>
          <a:solidFill>
            <a:srgbClr val="3E4268"/>
          </a:solidFill>
          <a:ln w="38100">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1526" rIns="137289" bIns="91526" numCol="1" spcCol="1270" anchor="ctr" anchorCtr="0">
            <a:noAutofit/>
          </a:bodyPr>
          <a:lstStyle/>
          <a:p>
            <a:pPr lvl="0" algn="ctr" defTabSz="577850">
              <a:lnSpc>
                <a:spcPct val="90000"/>
              </a:lnSpc>
              <a:spcBef>
                <a:spcPct val="0"/>
              </a:spcBef>
              <a:spcAft>
                <a:spcPct val="35000"/>
              </a:spcAft>
            </a:pPr>
            <a:endParaRPr lang="en-US" sz="1300" kern="1200"/>
          </a:p>
        </p:txBody>
      </p:sp>
      <p:sp>
        <p:nvSpPr>
          <p:cNvPr id="15" name="TextBox 14">
            <a:extLst>
              <a:ext uri="{FF2B5EF4-FFF2-40B4-BE49-F238E27FC236}">
                <a16:creationId xmlns:a16="http://schemas.microsoft.com/office/drawing/2014/main" id="{66C5E3D8-3A18-9C42-A184-B38D536F6FEE}"/>
              </a:ext>
            </a:extLst>
          </p:cNvPr>
          <p:cNvSpPr txBox="1"/>
          <p:nvPr/>
        </p:nvSpPr>
        <p:spPr>
          <a:xfrm>
            <a:off x="7561385" y="6390501"/>
            <a:ext cx="3619961" cy="276999"/>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cs typeface="Arial" panose="020B0604020202020204" pitchFamily="34" charset="0"/>
              </a:rPr>
              <a:t>Icons by Path Lord, </a:t>
            </a:r>
            <a:r>
              <a:rPr lang="en-US" sz="1200" dirty="0" err="1">
                <a:solidFill>
                  <a:schemeClr val="tx1">
                    <a:lumMod val="75000"/>
                    <a:lumOff val="25000"/>
                  </a:schemeClr>
                </a:solidFill>
                <a:latin typeface="Century Gothic" panose="020B0502020202020204" pitchFamily="34" charset="0"/>
                <a:cs typeface="Arial" panose="020B0604020202020204" pitchFamily="34" charset="0"/>
              </a:rPr>
              <a:t>y.onaldi</a:t>
            </a:r>
            <a:r>
              <a:rPr lang="en-US" sz="1200" dirty="0">
                <a:solidFill>
                  <a:schemeClr val="tx1">
                    <a:lumMod val="75000"/>
                    <a:lumOff val="25000"/>
                  </a:schemeClr>
                </a:solidFill>
                <a:latin typeface="Century Gothic" panose="020B0502020202020204" pitchFamily="34" charset="0"/>
                <a:cs typeface="Arial" panose="020B0604020202020204" pitchFamily="34" charset="0"/>
              </a:rPr>
              <a:t>, Wilson Joseph</a:t>
            </a:r>
          </a:p>
        </p:txBody>
      </p:sp>
    </p:spTree>
    <p:extLst>
      <p:ext uri="{BB962C8B-B14F-4D97-AF65-F5344CB8AC3E}">
        <p14:creationId xmlns:p14="http://schemas.microsoft.com/office/powerpoint/2010/main" val="290255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3E4268"/>
                </a:solidFill>
                <a:latin typeface="Century Gothic" panose="020F0302020204030204"/>
              </a:rPr>
              <a:t>WORKFLOW</a:t>
            </a:r>
          </a:p>
        </p:txBody>
      </p:sp>
      <p:grpSp>
        <p:nvGrpSpPr>
          <p:cNvPr id="72" name="Group 71">
            <a:extLst>
              <a:ext uri="{FF2B5EF4-FFF2-40B4-BE49-F238E27FC236}">
                <a16:creationId xmlns:a16="http://schemas.microsoft.com/office/drawing/2014/main" id="{F3702E2C-EB08-D746-A5B8-B7CFA328E9AB}"/>
              </a:ext>
            </a:extLst>
          </p:cNvPr>
          <p:cNvGrpSpPr/>
          <p:nvPr/>
        </p:nvGrpSpPr>
        <p:grpSpPr>
          <a:xfrm>
            <a:off x="1183492" y="1030593"/>
            <a:ext cx="10348115" cy="5245329"/>
            <a:chOff x="3219024" y="1451539"/>
            <a:chExt cx="8660806" cy="4424534"/>
          </a:xfrm>
        </p:grpSpPr>
        <p:sp>
          <p:nvSpPr>
            <p:cNvPr id="73" name="Google Shape;193;p16">
              <a:extLst>
                <a:ext uri="{FF2B5EF4-FFF2-40B4-BE49-F238E27FC236}">
                  <a16:creationId xmlns:a16="http://schemas.microsoft.com/office/drawing/2014/main" id="{7C1D7A55-98A8-254C-8C63-70F5F8F50266}"/>
                </a:ext>
              </a:extLst>
            </p:cNvPr>
            <p:cNvSpPr txBox="1"/>
            <p:nvPr/>
          </p:nvSpPr>
          <p:spPr>
            <a:xfrm>
              <a:off x="10000530" y="1706768"/>
              <a:ext cx="1876095" cy="803210"/>
            </a:xfrm>
            <a:prstGeom prst="rect">
              <a:avLst/>
            </a:prstGeom>
            <a:solidFill>
              <a:srgbClr val="23F0C7">
                <a:alpha val="16200"/>
              </a:srgbClr>
            </a:solidFill>
            <a:ln w="38100"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023436"/>
                  </a:solidFill>
                  <a:latin typeface="Century Gothic" panose="020B0502020202020204" pitchFamily="34" charset="0"/>
                  <a:ea typeface="EB Garamond"/>
                  <a:cs typeface="EB Garamond"/>
                  <a:sym typeface="EB Garamond"/>
                </a:rPr>
                <a:t>Flood Susceptibility</a:t>
              </a:r>
              <a:endParaRPr sz="2000" b="1" dirty="0">
                <a:solidFill>
                  <a:srgbClr val="023436"/>
                </a:solidFill>
                <a:latin typeface="Century Gothic" panose="020B0502020202020204" pitchFamily="34" charset="0"/>
                <a:ea typeface="EB Garamond"/>
                <a:cs typeface="EB Garamond"/>
                <a:sym typeface="EB Garamond"/>
              </a:endParaRPr>
            </a:p>
          </p:txBody>
        </p:sp>
        <p:sp>
          <p:nvSpPr>
            <p:cNvPr id="75" name="Google Shape;194;p16">
              <a:extLst>
                <a:ext uri="{FF2B5EF4-FFF2-40B4-BE49-F238E27FC236}">
                  <a16:creationId xmlns:a16="http://schemas.microsoft.com/office/drawing/2014/main" id="{4253FB26-6323-4144-B4A7-371AD3085EB6}"/>
                </a:ext>
              </a:extLst>
            </p:cNvPr>
            <p:cNvSpPr txBox="1"/>
            <p:nvPr/>
          </p:nvSpPr>
          <p:spPr>
            <a:xfrm>
              <a:off x="5799693" y="1824287"/>
              <a:ext cx="1752563" cy="568172"/>
            </a:xfrm>
            <a:prstGeom prst="rect">
              <a:avLst/>
            </a:prstGeom>
            <a:solidFill>
              <a:schemeClr val="bg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23436"/>
                  </a:solidFill>
                  <a:latin typeface="Century Gothic" panose="020B0502020202020204" pitchFamily="34" charset="0"/>
                  <a:ea typeface="EB Garamond Regular"/>
                  <a:cs typeface="EB Garamond Regular"/>
                  <a:sym typeface="EB Garamond Regular"/>
                </a:rPr>
                <a:t>Standardization</a:t>
              </a:r>
              <a:endParaRPr dirty="0">
                <a:solidFill>
                  <a:srgbClr val="023436"/>
                </a:solidFill>
                <a:latin typeface="Century Gothic" panose="020B0502020202020204" pitchFamily="34" charset="0"/>
                <a:ea typeface="EB Garamond Regular"/>
                <a:cs typeface="EB Garamond Regular"/>
                <a:sym typeface="EB Garamond Regular"/>
              </a:endParaRPr>
            </a:p>
          </p:txBody>
        </p:sp>
        <p:sp>
          <p:nvSpPr>
            <p:cNvPr id="76" name="Google Shape;195;p16">
              <a:extLst>
                <a:ext uri="{FF2B5EF4-FFF2-40B4-BE49-F238E27FC236}">
                  <a16:creationId xmlns:a16="http://schemas.microsoft.com/office/drawing/2014/main" id="{0F890FD2-E53B-B340-BFDE-57EB2A189783}"/>
                </a:ext>
              </a:extLst>
            </p:cNvPr>
            <p:cNvSpPr txBox="1"/>
            <p:nvPr/>
          </p:nvSpPr>
          <p:spPr>
            <a:xfrm>
              <a:off x="7621941" y="2860270"/>
              <a:ext cx="1905183" cy="684968"/>
            </a:xfrm>
            <a:prstGeom prst="rect">
              <a:avLst/>
            </a:prstGeom>
            <a:solidFill>
              <a:schemeClr val="bg1">
                <a:lumMod val="75000"/>
                <a:alpha val="35686"/>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23436"/>
                  </a:solidFill>
                  <a:latin typeface="Century Gothic" panose="020B0502020202020204" pitchFamily="34" charset="0"/>
                  <a:ea typeface="EB Garamond Regular"/>
                  <a:cs typeface="EB Garamond Regular"/>
                  <a:sym typeface="EB Garamond Regular"/>
                </a:rPr>
                <a:t>Analytical Hierarchy Process</a:t>
              </a:r>
              <a:endParaRPr dirty="0">
                <a:solidFill>
                  <a:srgbClr val="023436"/>
                </a:solidFill>
                <a:latin typeface="Century Gothic" panose="020B0502020202020204" pitchFamily="34" charset="0"/>
                <a:ea typeface="EB Garamond Regular"/>
                <a:cs typeface="EB Garamond Regular"/>
                <a:sym typeface="EB Garamond Regular"/>
              </a:endParaRPr>
            </a:p>
          </p:txBody>
        </p:sp>
        <p:sp>
          <p:nvSpPr>
            <p:cNvPr id="77" name="Google Shape;196;p16">
              <a:extLst>
                <a:ext uri="{FF2B5EF4-FFF2-40B4-BE49-F238E27FC236}">
                  <a16:creationId xmlns:a16="http://schemas.microsoft.com/office/drawing/2014/main" id="{ED2BCCEB-56C7-9C40-A9B6-3CCA46B1585C}"/>
                </a:ext>
              </a:extLst>
            </p:cNvPr>
            <p:cNvSpPr txBox="1"/>
            <p:nvPr/>
          </p:nvSpPr>
          <p:spPr>
            <a:xfrm>
              <a:off x="7765388" y="1747028"/>
              <a:ext cx="1618288" cy="722691"/>
            </a:xfrm>
            <a:prstGeom prst="rect">
              <a:avLst/>
            </a:prstGeom>
            <a:solidFill>
              <a:schemeClr val="bg1">
                <a:lumMod val="65000"/>
                <a:alpha val="66667"/>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23436"/>
                  </a:solidFill>
                  <a:latin typeface="Century Gothic" panose="020B0502020202020204" pitchFamily="34" charset="0"/>
                  <a:ea typeface="EB Garamond Regular"/>
                  <a:cs typeface="EB Garamond Regular"/>
                  <a:sym typeface="EB Garamond Regular"/>
                </a:rPr>
                <a:t>Multi-Criterion Evaluation</a:t>
              </a:r>
              <a:endParaRPr dirty="0">
                <a:solidFill>
                  <a:srgbClr val="023436"/>
                </a:solidFill>
                <a:latin typeface="Century Gothic" panose="020B0502020202020204" pitchFamily="34" charset="0"/>
                <a:ea typeface="EB Garamond Regular"/>
                <a:cs typeface="EB Garamond Regular"/>
                <a:sym typeface="EB Garamond Regular"/>
              </a:endParaRPr>
            </a:p>
          </p:txBody>
        </p:sp>
        <p:cxnSp>
          <p:nvCxnSpPr>
            <p:cNvPr id="78" name="Google Shape;197;p16">
              <a:extLst>
                <a:ext uri="{FF2B5EF4-FFF2-40B4-BE49-F238E27FC236}">
                  <a16:creationId xmlns:a16="http://schemas.microsoft.com/office/drawing/2014/main" id="{BAC35A2D-CCEE-724E-969D-94714587D21D}"/>
                </a:ext>
              </a:extLst>
            </p:cNvPr>
            <p:cNvCxnSpPr>
              <a:cxnSpLocks/>
              <a:stCxn id="76" idx="0"/>
              <a:endCxn id="77" idx="2"/>
            </p:cNvCxnSpPr>
            <p:nvPr/>
          </p:nvCxnSpPr>
          <p:spPr>
            <a:xfrm flipV="1">
              <a:off x="8574533" y="2469719"/>
              <a:ext cx="0" cy="390552"/>
            </a:xfrm>
            <a:prstGeom prst="straightConnector1">
              <a:avLst/>
            </a:prstGeom>
            <a:noFill/>
            <a:ln w="9525" cap="flat" cmpd="sng">
              <a:solidFill>
                <a:schemeClr val="dk2"/>
              </a:solidFill>
              <a:prstDash val="solid"/>
              <a:round/>
              <a:headEnd type="none" w="med" len="med"/>
              <a:tailEnd type="triangle" w="med" len="med"/>
            </a:ln>
          </p:spPr>
        </p:cxnSp>
        <p:cxnSp>
          <p:nvCxnSpPr>
            <p:cNvPr id="80" name="Google Shape;199;p16">
              <a:extLst>
                <a:ext uri="{FF2B5EF4-FFF2-40B4-BE49-F238E27FC236}">
                  <a16:creationId xmlns:a16="http://schemas.microsoft.com/office/drawing/2014/main" id="{975D5DDD-35B1-AB49-A22B-746BA297A7F0}"/>
                </a:ext>
              </a:extLst>
            </p:cNvPr>
            <p:cNvCxnSpPr>
              <a:cxnSpLocks/>
              <a:stCxn id="77" idx="3"/>
              <a:endCxn id="73" idx="1"/>
            </p:cNvCxnSpPr>
            <p:nvPr/>
          </p:nvCxnSpPr>
          <p:spPr>
            <a:xfrm>
              <a:off x="9383676" y="2108374"/>
              <a:ext cx="616854" cy="0"/>
            </a:xfrm>
            <a:prstGeom prst="straightConnector1">
              <a:avLst/>
            </a:prstGeom>
            <a:noFill/>
            <a:ln w="9525" cap="flat" cmpd="sng">
              <a:solidFill>
                <a:schemeClr val="dk2"/>
              </a:solidFill>
              <a:prstDash val="solid"/>
              <a:round/>
              <a:headEnd type="none" w="med" len="med"/>
              <a:tailEnd type="triangle" w="med" len="med"/>
            </a:ln>
          </p:spPr>
        </p:cxnSp>
        <p:sp>
          <p:nvSpPr>
            <p:cNvPr id="81" name="Google Shape;200;p16">
              <a:extLst>
                <a:ext uri="{FF2B5EF4-FFF2-40B4-BE49-F238E27FC236}">
                  <a16:creationId xmlns:a16="http://schemas.microsoft.com/office/drawing/2014/main" id="{7B28646F-027D-9C47-97D3-9C085E1A35FA}"/>
                </a:ext>
              </a:extLst>
            </p:cNvPr>
            <p:cNvSpPr txBox="1"/>
            <p:nvPr/>
          </p:nvSpPr>
          <p:spPr>
            <a:xfrm>
              <a:off x="7599731" y="5257258"/>
              <a:ext cx="1752543" cy="570772"/>
            </a:xfrm>
            <a:prstGeom prst="rect">
              <a:avLst/>
            </a:prstGeom>
            <a:solidFill>
              <a:schemeClr val="bg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23436"/>
                  </a:solidFill>
                  <a:latin typeface="Century Gothic" panose="020B0502020202020204" pitchFamily="34" charset="0"/>
                  <a:ea typeface="EB Garamond Regular"/>
                  <a:cs typeface="EB Garamond Regular"/>
                  <a:sym typeface="EB Garamond Regular"/>
                </a:rPr>
                <a:t>Standardization</a:t>
              </a:r>
              <a:endParaRPr dirty="0">
                <a:solidFill>
                  <a:srgbClr val="023436"/>
                </a:solidFill>
                <a:latin typeface="Century Gothic" panose="020B0502020202020204" pitchFamily="34" charset="0"/>
                <a:ea typeface="EB Garamond Regular"/>
                <a:cs typeface="EB Garamond Regular"/>
                <a:sym typeface="EB Garamond Regular"/>
              </a:endParaRPr>
            </a:p>
          </p:txBody>
        </p:sp>
        <p:sp>
          <p:nvSpPr>
            <p:cNvPr id="82" name="Google Shape;202;p16">
              <a:extLst>
                <a:ext uri="{FF2B5EF4-FFF2-40B4-BE49-F238E27FC236}">
                  <a16:creationId xmlns:a16="http://schemas.microsoft.com/office/drawing/2014/main" id="{B2AC407A-0D98-A342-884A-E375F3038CF5}"/>
                </a:ext>
              </a:extLst>
            </p:cNvPr>
            <p:cNvSpPr txBox="1"/>
            <p:nvPr/>
          </p:nvSpPr>
          <p:spPr>
            <a:xfrm>
              <a:off x="7664782" y="4334581"/>
              <a:ext cx="1622442" cy="725035"/>
            </a:xfrm>
            <a:prstGeom prst="rect">
              <a:avLst/>
            </a:prstGeom>
            <a:solidFill>
              <a:schemeClr val="bg1">
                <a:lumMod val="65000"/>
                <a:alpha val="66667"/>
              </a:schemeClr>
            </a:solid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023436"/>
                  </a:solidFill>
                  <a:latin typeface="Century Gothic" panose="020B0502020202020204" pitchFamily="34" charset="0"/>
                  <a:ea typeface="EB Garamond Regular"/>
                  <a:cs typeface="EB Garamond Regular"/>
                  <a:sym typeface="EB Garamond Regular"/>
                </a:rPr>
                <a:t>Multi-Criterion Evaluation</a:t>
              </a:r>
              <a:endParaRPr dirty="0">
                <a:solidFill>
                  <a:srgbClr val="023436"/>
                </a:solidFill>
                <a:latin typeface="Century Gothic" panose="020B0502020202020204" pitchFamily="34" charset="0"/>
                <a:ea typeface="EB Garamond Regular"/>
                <a:cs typeface="EB Garamond Regular"/>
                <a:sym typeface="EB Garamond Regular"/>
              </a:endParaRPr>
            </a:p>
          </p:txBody>
        </p:sp>
        <p:sp>
          <p:nvSpPr>
            <p:cNvPr id="83" name="Google Shape;203;p16">
              <a:extLst>
                <a:ext uri="{FF2B5EF4-FFF2-40B4-BE49-F238E27FC236}">
                  <a16:creationId xmlns:a16="http://schemas.microsoft.com/office/drawing/2014/main" id="{64DFAF66-1FEB-294E-8AEC-1A4D69950C90}"/>
                </a:ext>
              </a:extLst>
            </p:cNvPr>
            <p:cNvSpPr txBox="1"/>
            <p:nvPr/>
          </p:nvSpPr>
          <p:spPr>
            <a:xfrm>
              <a:off x="9997326" y="3311506"/>
              <a:ext cx="1882504" cy="630909"/>
            </a:xfrm>
            <a:prstGeom prst="rect">
              <a:avLst/>
            </a:prstGeom>
            <a:solidFill>
              <a:srgbClr val="898EBB">
                <a:alpha val="15639"/>
              </a:srgbClr>
            </a:solidFill>
            <a:ln w="38100" cap="flat" cmpd="sng">
              <a:solidFill>
                <a:srgbClr val="898EB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rgbClr val="023436"/>
                  </a:solidFill>
                  <a:latin typeface="Century Gothic" panose="020B0502020202020204" pitchFamily="34" charset="0"/>
                  <a:ea typeface="EB Garamond"/>
                  <a:cs typeface="EB Garamond"/>
                  <a:sym typeface="EB Garamond"/>
                </a:rPr>
                <a:t>Flood Risk</a:t>
              </a:r>
              <a:endParaRPr sz="2000" b="1" dirty="0">
                <a:solidFill>
                  <a:srgbClr val="023436"/>
                </a:solidFill>
                <a:latin typeface="Century Gothic" panose="020B0502020202020204" pitchFamily="34" charset="0"/>
                <a:ea typeface="EB Garamond"/>
                <a:cs typeface="EB Garamond"/>
                <a:sym typeface="EB Garamond"/>
              </a:endParaRPr>
            </a:p>
          </p:txBody>
        </p:sp>
        <p:cxnSp>
          <p:nvCxnSpPr>
            <p:cNvPr id="84" name="Google Shape;205;p16">
              <a:extLst>
                <a:ext uri="{FF2B5EF4-FFF2-40B4-BE49-F238E27FC236}">
                  <a16:creationId xmlns:a16="http://schemas.microsoft.com/office/drawing/2014/main" id="{ECE77F51-0CD1-0741-8059-3C476120B91F}"/>
                </a:ext>
              </a:extLst>
            </p:cNvPr>
            <p:cNvCxnSpPr>
              <a:cxnSpLocks/>
              <a:stCxn id="81" idx="0"/>
              <a:endCxn id="82" idx="2"/>
            </p:cNvCxnSpPr>
            <p:nvPr/>
          </p:nvCxnSpPr>
          <p:spPr>
            <a:xfrm flipV="1">
              <a:off x="8476003" y="5059616"/>
              <a:ext cx="0" cy="197642"/>
            </a:xfrm>
            <a:prstGeom prst="straightConnector1">
              <a:avLst/>
            </a:prstGeom>
            <a:noFill/>
            <a:ln w="9525" cap="flat" cmpd="sng">
              <a:solidFill>
                <a:schemeClr val="dk2"/>
              </a:solidFill>
              <a:prstDash val="solid"/>
              <a:round/>
              <a:headEnd type="none" w="med" len="med"/>
              <a:tailEnd type="triangle" w="med" len="med"/>
            </a:ln>
          </p:spPr>
        </p:cxnSp>
        <p:sp>
          <p:nvSpPr>
            <p:cNvPr id="85" name="Google Shape;206;p16">
              <a:extLst>
                <a:ext uri="{FF2B5EF4-FFF2-40B4-BE49-F238E27FC236}">
                  <a16:creationId xmlns:a16="http://schemas.microsoft.com/office/drawing/2014/main" id="{0CE70F7B-0ED3-B144-A3A4-8B7FB45D3F06}"/>
                </a:ext>
              </a:extLst>
            </p:cNvPr>
            <p:cNvSpPr txBox="1"/>
            <p:nvPr/>
          </p:nvSpPr>
          <p:spPr>
            <a:xfrm>
              <a:off x="10078514" y="4416991"/>
              <a:ext cx="1720129" cy="566887"/>
            </a:xfrm>
            <a:prstGeom prst="rect">
              <a:avLst/>
            </a:prstGeom>
            <a:solidFill>
              <a:srgbClr val="F25757">
                <a:alpha val="15639"/>
              </a:srgbClr>
            </a:solidFill>
            <a:ln w="9525" cap="flat" cmpd="sng">
              <a:solidFill>
                <a:srgbClr val="F25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solidFill>
                    <a:srgbClr val="023436"/>
                  </a:solidFill>
                  <a:latin typeface="Century Gothic" panose="020B0502020202020204" pitchFamily="34" charset="0"/>
                  <a:ea typeface="EB Garamond Regular"/>
                  <a:cs typeface="EB Garamond Regular"/>
                  <a:sym typeface="EB Garamond Regular"/>
                </a:rPr>
                <a:t>Vulnerability</a:t>
              </a:r>
              <a:endParaRPr sz="2000" dirty="0">
                <a:solidFill>
                  <a:srgbClr val="D00000"/>
                </a:solidFill>
                <a:latin typeface="Century Gothic" panose="020B0502020202020204" pitchFamily="34" charset="0"/>
                <a:ea typeface="Roboto"/>
                <a:cs typeface="Roboto"/>
                <a:sym typeface="Roboto"/>
              </a:endParaRPr>
            </a:p>
          </p:txBody>
        </p:sp>
        <p:cxnSp>
          <p:nvCxnSpPr>
            <p:cNvPr id="86" name="Google Shape;207;p16">
              <a:extLst>
                <a:ext uri="{FF2B5EF4-FFF2-40B4-BE49-F238E27FC236}">
                  <a16:creationId xmlns:a16="http://schemas.microsoft.com/office/drawing/2014/main" id="{47244BD8-6A1D-B445-9B31-7119D0538E7E}"/>
                </a:ext>
              </a:extLst>
            </p:cNvPr>
            <p:cNvCxnSpPr>
              <a:cxnSpLocks/>
              <a:stCxn id="82" idx="3"/>
              <a:endCxn id="85" idx="1"/>
            </p:cNvCxnSpPr>
            <p:nvPr/>
          </p:nvCxnSpPr>
          <p:spPr>
            <a:xfrm>
              <a:off x="9287224" y="4697098"/>
              <a:ext cx="791290" cy="3336"/>
            </a:xfrm>
            <a:prstGeom prst="straightConnector1">
              <a:avLst/>
            </a:prstGeom>
            <a:noFill/>
            <a:ln w="9525" cap="flat" cmpd="sng">
              <a:solidFill>
                <a:schemeClr val="dk2"/>
              </a:solidFill>
              <a:prstDash val="solid"/>
              <a:round/>
              <a:headEnd type="none" w="med" len="med"/>
              <a:tailEnd type="triangle" w="med" len="med"/>
            </a:ln>
          </p:spPr>
        </p:cxnSp>
        <p:grpSp>
          <p:nvGrpSpPr>
            <p:cNvPr id="88" name="Google Shape;209;p16">
              <a:extLst>
                <a:ext uri="{FF2B5EF4-FFF2-40B4-BE49-F238E27FC236}">
                  <a16:creationId xmlns:a16="http://schemas.microsoft.com/office/drawing/2014/main" id="{594497B1-EC6F-3C4D-B283-E50786EB3E7C}"/>
                </a:ext>
              </a:extLst>
            </p:cNvPr>
            <p:cNvGrpSpPr/>
            <p:nvPr/>
          </p:nvGrpSpPr>
          <p:grpSpPr>
            <a:xfrm>
              <a:off x="3219024" y="3306334"/>
              <a:ext cx="1063771" cy="717322"/>
              <a:chOff x="195300" y="2154220"/>
              <a:chExt cx="1063771" cy="717322"/>
            </a:xfrm>
          </p:grpSpPr>
          <p:sp>
            <p:nvSpPr>
              <p:cNvPr id="134" name="Google Shape;210;p16">
                <a:extLst>
                  <a:ext uri="{FF2B5EF4-FFF2-40B4-BE49-F238E27FC236}">
                    <a16:creationId xmlns:a16="http://schemas.microsoft.com/office/drawing/2014/main" id="{F7DE3D4C-ACF0-F843-97D0-CA23F3C3BA7A}"/>
                  </a:ext>
                </a:extLst>
              </p:cNvPr>
              <p:cNvSpPr txBox="1"/>
              <p:nvPr/>
            </p:nvSpPr>
            <p:spPr>
              <a:xfrm>
                <a:off x="195300" y="2154220"/>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 sz="600" dirty="0">
                  <a:solidFill>
                    <a:srgbClr val="023436"/>
                  </a:solidFill>
                  <a:latin typeface="EB Garamond Regular"/>
                  <a:ea typeface="EB Garamond Regular"/>
                  <a:cs typeface="EB Garamond Regular"/>
                  <a:sym typeface="EB Garamond Regular"/>
                </a:endParaRPr>
              </a:p>
            </p:txBody>
          </p:sp>
          <p:pic>
            <p:nvPicPr>
              <p:cNvPr id="135" name="Google Shape;211;p16">
                <a:extLst>
                  <a:ext uri="{FF2B5EF4-FFF2-40B4-BE49-F238E27FC236}">
                    <a16:creationId xmlns:a16="http://schemas.microsoft.com/office/drawing/2014/main" id="{C6A0AE5E-FB99-0B47-A8A1-E085E9D05D27}"/>
                  </a:ext>
                </a:extLst>
              </p:cNvPr>
              <p:cNvPicPr preferRelativeResize="0">
                <a:picLocks noChangeAspect="1"/>
              </p:cNvPicPr>
              <p:nvPr/>
            </p:nvPicPr>
            <p:blipFill>
              <a:blip r:embed="rId3">
                <a:alphaModFix/>
              </a:blip>
              <a:stretch>
                <a:fillRect/>
              </a:stretch>
            </p:blipFill>
            <p:spPr>
              <a:xfrm>
                <a:off x="276225" y="2174275"/>
                <a:ext cx="901922" cy="681082"/>
              </a:xfrm>
              <a:prstGeom prst="rect">
                <a:avLst/>
              </a:prstGeom>
              <a:noFill/>
              <a:ln>
                <a:noFill/>
              </a:ln>
            </p:spPr>
          </p:pic>
        </p:grpSp>
        <p:grpSp>
          <p:nvGrpSpPr>
            <p:cNvPr id="89" name="Google Shape;212;p16">
              <a:extLst>
                <a:ext uri="{FF2B5EF4-FFF2-40B4-BE49-F238E27FC236}">
                  <a16:creationId xmlns:a16="http://schemas.microsoft.com/office/drawing/2014/main" id="{A68BCB19-3587-9942-BA3D-C9569F9057E6}"/>
                </a:ext>
              </a:extLst>
            </p:cNvPr>
            <p:cNvGrpSpPr/>
            <p:nvPr/>
          </p:nvGrpSpPr>
          <p:grpSpPr>
            <a:xfrm>
              <a:off x="4412117" y="3768533"/>
              <a:ext cx="1063771" cy="717322"/>
              <a:chOff x="1388393" y="2611419"/>
              <a:chExt cx="1063771" cy="717322"/>
            </a:xfrm>
          </p:grpSpPr>
          <p:sp>
            <p:nvSpPr>
              <p:cNvPr id="132" name="Google Shape;213;p16">
                <a:extLst>
                  <a:ext uri="{FF2B5EF4-FFF2-40B4-BE49-F238E27FC236}">
                    <a16:creationId xmlns:a16="http://schemas.microsoft.com/office/drawing/2014/main" id="{0E3CACE8-299D-8245-8A3E-7D69C08B5914}"/>
                  </a:ext>
                </a:extLst>
              </p:cNvPr>
              <p:cNvSpPr txBox="1"/>
              <p:nvPr/>
            </p:nvSpPr>
            <p:spPr>
              <a:xfrm>
                <a:off x="1388393" y="2611419"/>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p:txBody>
          </p:sp>
          <p:pic>
            <p:nvPicPr>
              <p:cNvPr id="133" name="Google Shape;214;p16">
                <a:extLst>
                  <a:ext uri="{FF2B5EF4-FFF2-40B4-BE49-F238E27FC236}">
                    <a16:creationId xmlns:a16="http://schemas.microsoft.com/office/drawing/2014/main" id="{52BE164D-8837-8246-89E2-4D365564D82B}"/>
                  </a:ext>
                </a:extLst>
              </p:cNvPr>
              <p:cNvPicPr preferRelativeResize="0">
                <a:picLocks noChangeAspect="1"/>
              </p:cNvPicPr>
              <p:nvPr/>
            </p:nvPicPr>
            <p:blipFill>
              <a:blip r:embed="rId4">
                <a:alphaModFix/>
              </a:blip>
              <a:stretch>
                <a:fillRect/>
              </a:stretch>
            </p:blipFill>
            <p:spPr>
              <a:xfrm>
                <a:off x="1491372" y="2636330"/>
                <a:ext cx="898976" cy="681102"/>
              </a:xfrm>
              <a:prstGeom prst="rect">
                <a:avLst/>
              </a:prstGeom>
              <a:noFill/>
              <a:ln>
                <a:noFill/>
              </a:ln>
            </p:spPr>
          </p:pic>
        </p:grpSp>
        <p:grpSp>
          <p:nvGrpSpPr>
            <p:cNvPr id="90" name="Google Shape;215;p16">
              <a:extLst>
                <a:ext uri="{FF2B5EF4-FFF2-40B4-BE49-F238E27FC236}">
                  <a16:creationId xmlns:a16="http://schemas.microsoft.com/office/drawing/2014/main" id="{B8820D77-8458-074C-B677-E62D7C74B521}"/>
                </a:ext>
              </a:extLst>
            </p:cNvPr>
            <p:cNvGrpSpPr/>
            <p:nvPr/>
          </p:nvGrpSpPr>
          <p:grpSpPr>
            <a:xfrm>
              <a:off x="4412117" y="1866410"/>
              <a:ext cx="1063771" cy="717322"/>
              <a:chOff x="1388393" y="712471"/>
              <a:chExt cx="1063771" cy="717322"/>
            </a:xfrm>
          </p:grpSpPr>
          <p:sp>
            <p:nvSpPr>
              <p:cNvPr id="130" name="Google Shape;216;p16">
                <a:extLst>
                  <a:ext uri="{FF2B5EF4-FFF2-40B4-BE49-F238E27FC236}">
                    <a16:creationId xmlns:a16="http://schemas.microsoft.com/office/drawing/2014/main" id="{B08BFA3B-AD40-B140-807B-1768C8660E6C}"/>
                  </a:ext>
                </a:extLst>
              </p:cNvPr>
              <p:cNvSpPr txBox="1"/>
              <p:nvPr/>
            </p:nvSpPr>
            <p:spPr>
              <a:xfrm>
                <a:off x="1388393" y="712471"/>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 sz="800" dirty="0">
                  <a:solidFill>
                    <a:srgbClr val="023436"/>
                  </a:solidFill>
                  <a:latin typeface="Century Gothic" panose="020B0502020202020204" pitchFamily="34" charset="0"/>
                  <a:ea typeface="EB Garamond Regular"/>
                  <a:cs typeface="EB Garamond Regular"/>
                  <a:sym typeface="EB Garamond Regular"/>
                </a:endParaRPr>
              </a:p>
            </p:txBody>
          </p:sp>
          <p:pic>
            <p:nvPicPr>
              <p:cNvPr id="131" name="Google Shape;217;p16">
                <a:extLst>
                  <a:ext uri="{FF2B5EF4-FFF2-40B4-BE49-F238E27FC236}">
                    <a16:creationId xmlns:a16="http://schemas.microsoft.com/office/drawing/2014/main" id="{490817D8-2BF3-0E45-9DA2-AACCA157226B}"/>
                  </a:ext>
                </a:extLst>
              </p:cNvPr>
              <p:cNvPicPr preferRelativeResize="0">
                <a:picLocks noChangeAspect="1"/>
              </p:cNvPicPr>
              <p:nvPr/>
            </p:nvPicPr>
            <p:blipFill>
              <a:blip r:embed="rId5">
                <a:alphaModFix/>
              </a:blip>
              <a:stretch>
                <a:fillRect/>
              </a:stretch>
            </p:blipFill>
            <p:spPr>
              <a:xfrm>
                <a:off x="1491372" y="726263"/>
                <a:ext cx="899640" cy="681102"/>
              </a:xfrm>
              <a:prstGeom prst="rect">
                <a:avLst/>
              </a:prstGeom>
              <a:noFill/>
              <a:ln>
                <a:noFill/>
              </a:ln>
            </p:spPr>
          </p:pic>
        </p:grpSp>
        <p:grpSp>
          <p:nvGrpSpPr>
            <p:cNvPr id="91" name="Google Shape;218;p16">
              <a:extLst>
                <a:ext uri="{FF2B5EF4-FFF2-40B4-BE49-F238E27FC236}">
                  <a16:creationId xmlns:a16="http://schemas.microsoft.com/office/drawing/2014/main" id="{FF033C70-7CE4-FB42-989A-48D0F7823436}"/>
                </a:ext>
              </a:extLst>
            </p:cNvPr>
            <p:cNvGrpSpPr/>
            <p:nvPr/>
          </p:nvGrpSpPr>
          <p:grpSpPr>
            <a:xfrm>
              <a:off x="4412117" y="2827916"/>
              <a:ext cx="1063771" cy="717322"/>
              <a:chOff x="1388393" y="1693827"/>
              <a:chExt cx="1063771" cy="717322"/>
            </a:xfrm>
          </p:grpSpPr>
          <p:sp>
            <p:nvSpPr>
              <p:cNvPr id="128" name="Google Shape;219;p16">
                <a:extLst>
                  <a:ext uri="{FF2B5EF4-FFF2-40B4-BE49-F238E27FC236}">
                    <a16:creationId xmlns:a16="http://schemas.microsoft.com/office/drawing/2014/main" id="{694DB372-C42A-5B49-9E2B-BE4DF2C98896}"/>
                  </a:ext>
                </a:extLst>
              </p:cNvPr>
              <p:cNvSpPr txBox="1"/>
              <p:nvPr/>
            </p:nvSpPr>
            <p:spPr>
              <a:xfrm>
                <a:off x="1388393" y="1693827"/>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800" dirty="0">
                  <a:solidFill>
                    <a:srgbClr val="023436"/>
                  </a:solidFill>
                  <a:latin typeface="EB Garamond Regular"/>
                  <a:ea typeface="EB Garamond Regular"/>
                  <a:cs typeface="EB Garamond Regular"/>
                  <a:sym typeface="EB Garamond Regular"/>
                </a:endParaRPr>
              </a:p>
            </p:txBody>
          </p:sp>
          <p:pic>
            <p:nvPicPr>
              <p:cNvPr id="129" name="Google Shape;220;p16">
                <a:extLst>
                  <a:ext uri="{FF2B5EF4-FFF2-40B4-BE49-F238E27FC236}">
                    <a16:creationId xmlns:a16="http://schemas.microsoft.com/office/drawing/2014/main" id="{F0E5DD0A-6CF5-0F43-B019-F12F558C8F05}"/>
                  </a:ext>
                </a:extLst>
              </p:cNvPr>
              <p:cNvPicPr preferRelativeResize="0">
                <a:picLocks noChangeAspect="1"/>
              </p:cNvPicPr>
              <p:nvPr/>
            </p:nvPicPr>
            <p:blipFill>
              <a:blip r:embed="rId6">
                <a:alphaModFix/>
              </a:blip>
              <a:stretch>
                <a:fillRect/>
              </a:stretch>
            </p:blipFill>
            <p:spPr>
              <a:xfrm>
                <a:off x="1499886" y="1714407"/>
                <a:ext cx="899640" cy="681102"/>
              </a:xfrm>
              <a:prstGeom prst="rect">
                <a:avLst/>
              </a:prstGeom>
              <a:noFill/>
              <a:ln>
                <a:noFill/>
              </a:ln>
            </p:spPr>
          </p:pic>
        </p:grpSp>
        <p:grpSp>
          <p:nvGrpSpPr>
            <p:cNvPr id="92" name="Google Shape;221;p16">
              <a:extLst>
                <a:ext uri="{FF2B5EF4-FFF2-40B4-BE49-F238E27FC236}">
                  <a16:creationId xmlns:a16="http://schemas.microsoft.com/office/drawing/2014/main" id="{1B8B122B-4A21-D945-8512-4367ACFB5DAF}"/>
                </a:ext>
              </a:extLst>
            </p:cNvPr>
            <p:cNvGrpSpPr/>
            <p:nvPr/>
          </p:nvGrpSpPr>
          <p:grpSpPr>
            <a:xfrm>
              <a:off x="3226243" y="2380126"/>
              <a:ext cx="1063771" cy="717322"/>
              <a:chOff x="202519" y="1189612"/>
              <a:chExt cx="1063771" cy="717322"/>
            </a:xfrm>
          </p:grpSpPr>
          <p:sp>
            <p:nvSpPr>
              <p:cNvPr id="126" name="Google Shape;222;p16">
                <a:extLst>
                  <a:ext uri="{FF2B5EF4-FFF2-40B4-BE49-F238E27FC236}">
                    <a16:creationId xmlns:a16="http://schemas.microsoft.com/office/drawing/2014/main" id="{EA3B9F95-2C8F-224F-B7C4-4DFF899A86E0}"/>
                  </a:ext>
                </a:extLst>
              </p:cNvPr>
              <p:cNvSpPr txBox="1"/>
              <p:nvPr/>
            </p:nvSpPr>
            <p:spPr>
              <a:xfrm>
                <a:off x="202519" y="1189612"/>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 sz="600" dirty="0">
                  <a:solidFill>
                    <a:srgbClr val="023436"/>
                  </a:solidFill>
                  <a:latin typeface="EB Garamond Regular"/>
                  <a:ea typeface="EB Garamond Regular"/>
                  <a:cs typeface="EB Garamond Regular"/>
                  <a:sym typeface="EB Garamond Regular"/>
                </a:endParaRPr>
              </a:p>
            </p:txBody>
          </p:sp>
          <p:pic>
            <p:nvPicPr>
              <p:cNvPr id="127" name="Google Shape;223;p16">
                <a:extLst>
                  <a:ext uri="{FF2B5EF4-FFF2-40B4-BE49-F238E27FC236}">
                    <a16:creationId xmlns:a16="http://schemas.microsoft.com/office/drawing/2014/main" id="{B4D33D29-6EFE-514F-B925-B5512658AB7E}"/>
                  </a:ext>
                </a:extLst>
              </p:cNvPr>
              <p:cNvPicPr preferRelativeResize="0">
                <a:picLocks noChangeAspect="1"/>
              </p:cNvPicPr>
              <p:nvPr/>
            </p:nvPicPr>
            <p:blipFill>
              <a:blip r:embed="rId7">
                <a:alphaModFix/>
              </a:blip>
              <a:stretch>
                <a:fillRect/>
              </a:stretch>
            </p:blipFill>
            <p:spPr>
              <a:xfrm>
                <a:off x="279735" y="1216820"/>
                <a:ext cx="896985" cy="681101"/>
              </a:xfrm>
              <a:prstGeom prst="rect">
                <a:avLst/>
              </a:prstGeom>
              <a:noFill/>
              <a:ln>
                <a:noFill/>
              </a:ln>
            </p:spPr>
          </p:pic>
        </p:grpSp>
        <p:grpSp>
          <p:nvGrpSpPr>
            <p:cNvPr id="93" name="Google Shape;224;p16">
              <a:extLst>
                <a:ext uri="{FF2B5EF4-FFF2-40B4-BE49-F238E27FC236}">
                  <a16:creationId xmlns:a16="http://schemas.microsoft.com/office/drawing/2014/main" id="{427545E2-D464-E84A-AEEF-53528C02768E}"/>
                </a:ext>
              </a:extLst>
            </p:cNvPr>
            <p:cNvGrpSpPr/>
            <p:nvPr/>
          </p:nvGrpSpPr>
          <p:grpSpPr>
            <a:xfrm>
              <a:off x="3219025" y="1451539"/>
              <a:ext cx="1059626" cy="719700"/>
              <a:chOff x="195301" y="261025"/>
              <a:chExt cx="1059626" cy="719700"/>
            </a:xfrm>
          </p:grpSpPr>
          <p:sp>
            <p:nvSpPr>
              <p:cNvPr id="124" name="Google Shape;225;p16">
                <a:extLst>
                  <a:ext uri="{FF2B5EF4-FFF2-40B4-BE49-F238E27FC236}">
                    <a16:creationId xmlns:a16="http://schemas.microsoft.com/office/drawing/2014/main" id="{FD05CACC-8A49-F546-9EC3-17A711B9AB0E}"/>
                  </a:ext>
                </a:extLst>
              </p:cNvPr>
              <p:cNvSpPr txBox="1"/>
              <p:nvPr/>
            </p:nvSpPr>
            <p:spPr>
              <a:xfrm>
                <a:off x="195301" y="261025"/>
                <a:ext cx="1059626" cy="719700"/>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p:txBody>
          </p:sp>
          <p:pic>
            <p:nvPicPr>
              <p:cNvPr id="125" name="Google Shape;226;p16">
                <a:extLst>
                  <a:ext uri="{FF2B5EF4-FFF2-40B4-BE49-F238E27FC236}">
                    <a16:creationId xmlns:a16="http://schemas.microsoft.com/office/drawing/2014/main" id="{A1891F68-9816-8547-AF8C-9AE723F4104C}"/>
                  </a:ext>
                </a:extLst>
              </p:cNvPr>
              <p:cNvPicPr preferRelativeResize="0">
                <a:picLocks noChangeAspect="1"/>
              </p:cNvPicPr>
              <p:nvPr/>
            </p:nvPicPr>
            <p:blipFill>
              <a:blip r:embed="rId8">
                <a:alphaModFix/>
              </a:blip>
              <a:stretch>
                <a:fillRect/>
              </a:stretch>
            </p:blipFill>
            <p:spPr>
              <a:xfrm>
                <a:off x="279216" y="280625"/>
                <a:ext cx="898022" cy="681118"/>
              </a:xfrm>
              <a:prstGeom prst="rect">
                <a:avLst/>
              </a:prstGeom>
              <a:noFill/>
              <a:ln>
                <a:noFill/>
              </a:ln>
            </p:spPr>
          </p:pic>
        </p:grpSp>
        <p:grpSp>
          <p:nvGrpSpPr>
            <p:cNvPr id="94" name="Google Shape;227;p16">
              <a:extLst>
                <a:ext uri="{FF2B5EF4-FFF2-40B4-BE49-F238E27FC236}">
                  <a16:creationId xmlns:a16="http://schemas.microsoft.com/office/drawing/2014/main" id="{BB55F1BD-3126-6343-A90A-4B7734724C89}"/>
                </a:ext>
              </a:extLst>
            </p:cNvPr>
            <p:cNvGrpSpPr/>
            <p:nvPr/>
          </p:nvGrpSpPr>
          <p:grpSpPr>
            <a:xfrm>
              <a:off x="3219024" y="4232542"/>
              <a:ext cx="1063771" cy="717322"/>
              <a:chOff x="195300" y="3118828"/>
              <a:chExt cx="1063771" cy="717322"/>
            </a:xfrm>
          </p:grpSpPr>
          <p:sp>
            <p:nvSpPr>
              <p:cNvPr id="122" name="Google Shape;228;p16">
                <a:extLst>
                  <a:ext uri="{FF2B5EF4-FFF2-40B4-BE49-F238E27FC236}">
                    <a16:creationId xmlns:a16="http://schemas.microsoft.com/office/drawing/2014/main" id="{DEA9068B-86A6-C546-92AA-AE403A9DF82B}"/>
                  </a:ext>
                </a:extLst>
              </p:cNvPr>
              <p:cNvSpPr txBox="1"/>
              <p:nvPr/>
            </p:nvSpPr>
            <p:spPr>
              <a:xfrm>
                <a:off x="195300" y="3118828"/>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 sz="600" dirty="0">
                  <a:solidFill>
                    <a:srgbClr val="023436"/>
                  </a:solidFill>
                  <a:latin typeface="EB Garamond Regular"/>
                  <a:ea typeface="EB Garamond Regular"/>
                  <a:cs typeface="EB Garamond Regular"/>
                  <a:sym typeface="EB Garamond Regular"/>
                </a:endParaRPr>
              </a:p>
            </p:txBody>
          </p:sp>
          <p:pic>
            <p:nvPicPr>
              <p:cNvPr id="123" name="Google Shape;229;p16">
                <a:extLst>
                  <a:ext uri="{FF2B5EF4-FFF2-40B4-BE49-F238E27FC236}">
                    <a16:creationId xmlns:a16="http://schemas.microsoft.com/office/drawing/2014/main" id="{AB02102E-90D4-5144-B0A4-799F75EC0D1C}"/>
                  </a:ext>
                </a:extLst>
              </p:cNvPr>
              <p:cNvPicPr preferRelativeResize="0">
                <a:picLocks noChangeAspect="1"/>
              </p:cNvPicPr>
              <p:nvPr/>
            </p:nvPicPr>
            <p:blipFill>
              <a:blip r:embed="rId9">
                <a:alphaModFix/>
              </a:blip>
              <a:stretch>
                <a:fillRect/>
              </a:stretch>
            </p:blipFill>
            <p:spPr>
              <a:xfrm>
                <a:off x="278739" y="3147732"/>
                <a:ext cx="898976" cy="681102"/>
              </a:xfrm>
              <a:prstGeom prst="rect">
                <a:avLst/>
              </a:prstGeom>
              <a:noFill/>
              <a:ln>
                <a:noFill/>
              </a:ln>
            </p:spPr>
          </p:pic>
        </p:grpSp>
        <p:grpSp>
          <p:nvGrpSpPr>
            <p:cNvPr id="95" name="Google Shape;230;p16">
              <a:extLst>
                <a:ext uri="{FF2B5EF4-FFF2-40B4-BE49-F238E27FC236}">
                  <a16:creationId xmlns:a16="http://schemas.microsoft.com/office/drawing/2014/main" id="{21FBC0D9-9749-3443-BDB2-2E4B88FF615C}"/>
                </a:ext>
              </a:extLst>
            </p:cNvPr>
            <p:cNvGrpSpPr/>
            <p:nvPr/>
          </p:nvGrpSpPr>
          <p:grpSpPr>
            <a:xfrm>
              <a:off x="4412117" y="4719538"/>
              <a:ext cx="1063771" cy="717322"/>
              <a:chOff x="1388393" y="3529024"/>
              <a:chExt cx="1063771" cy="717322"/>
            </a:xfrm>
          </p:grpSpPr>
          <p:sp>
            <p:nvSpPr>
              <p:cNvPr id="120" name="Google Shape;231;p16">
                <a:extLst>
                  <a:ext uri="{FF2B5EF4-FFF2-40B4-BE49-F238E27FC236}">
                    <a16:creationId xmlns:a16="http://schemas.microsoft.com/office/drawing/2014/main" id="{168F557E-739E-B64B-853B-C7AE13FF7B94}"/>
                  </a:ext>
                </a:extLst>
              </p:cNvPr>
              <p:cNvSpPr txBox="1"/>
              <p:nvPr/>
            </p:nvSpPr>
            <p:spPr>
              <a:xfrm>
                <a:off x="1388393" y="3529024"/>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lang="en" sz="600" dirty="0">
                  <a:solidFill>
                    <a:srgbClr val="023436"/>
                  </a:solidFill>
                  <a:latin typeface="EB Garamond Regular"/>
                  <a:ea typeface="EB Garamond Regular"/>
                  <a:cs typeface="EB Garamond Regular"/>
                  <a:sym typeface="EB Garamond Regular"/>
                </a:endParaRPr>
              </a:p>
            </p:txBody>
          </p:sp>
          <p:pic>
            <p:nvPicPr>
              <p:cNvPr id="121" name="Google Shape;232;p16">
                <a:extLst>
                  <a:ext uri="{FF2B5EF4-FFF2-40B4-BE49-F238E27FC236}">
                    <a16:creationId xmlns:a16="http://schemas.microsoft.com/office/drawing/2014/main" id="{B5467275-7ACA-9A44-A6E9-562091EE7289}"/>
                  </a:ext>
                </a:extLst>
              </p:cNvPr>
              <p:cNvPicPr preferRelativeResize="0">
                <a:picLocks noChangeAspect="1"/>
              </p:cNvPicPr>
              <p:nvPr/>
            </p:nvPicPr>
            <p:blipFill>
              <a:blip r:embed="rId10">
                <a:alphaModFix/>
              </a:blip>
              <a:stretch>
                <a:fillRect/>
              </a:stretch>
            </p:blipFill>
            <p:spPr>
              <a:xfrm>
                <a:off x="1491372" y="3547862"/>
                <a:ext cx="908154" cy="681095"/>
              </a:xfrm>
              <a:prstGeom prst="rect">
                <a:avLst/>
              </a:prstGeom>
              <a:noFill/>
              <a:ln>
                <a:noFill/>
              </a:ln>
            </p:spPr>
          </p:pic>
        </p:grpSp>
        <p:grpSp>
          <p:nvGrpSpPr>
            <p:cNvPr id="96" name="Google Shape;233;p16">
              <a:extLst>
                <a:ext uri="{FF2B5EF4-FFF2-40B4-BE49-F238E27FC236}">
                  <a16:creationId xmlns:a16="http://schemas.microsoft.com/office/drawing/2014/main" id="{1E6FEAB8-E76B-4E4F-99E6-3BE7E2764C4E}"/>
                </a:ext>
              </a:extLst>
            </p:cNvPr>
            <p:cNvGrpSpPr/>
            <p:nvPr/>
          </p:nvGrpSpPr>
          <p:grpSpPr>
            <a:xfrm>
              <a:off x="3219024" y="5158751"/>
              <a:ext cx="1063771" cy="717322"/>
              <a:chOff x="195300" y="4083437"/>
              <a:chExt cx="1063771" cy="717322"/>
            </a:xfrm>
          </p:grpSpPr>
          <p:sp>
            <p:nvSpPr>
              <p:cNvPr id="118" name="Google Shape;234;p16">
                <a:extLst>
                  <a:ext uri="{FF2B5EF4-FFF2-40B4-BE49-F238E27FC236}">
                    <a16:creationId xmlns:a16="http://schemas.microsoft.com/office/drawing/2014/main" id="{B2061727-7A9D-3844-98D1-A8F39FA38F05}"/>
                  </a:ext>
                </a:extLst>
              </p:cNvPr>
              <p:cNvSpPr txBox="1"/>
              <p:nvPr/>
            </p:nvSpPr>
            <p:spPr>
              <a:xfrm>
                <a:off x="195300" y="4083437"/>
                <a:ext cx="1063771" cy="717322"/>
              </a:xfrm>
              <a:prstGeom prst="rect">
                <a:avLst/>
              </a:prstGeom>
              <a:noFill/>
              <a:ln w="9525" cap="flat" cmpd="sng">
                <a:solidFill>
                  <a:srgbClr val="23F0C7"/>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marR="0" lvl="0" indent="0" algn="ctr" rtl="0">
                  <a:lnSpc>
                    <a:spcPct val="100000"/>
                  </a:lnSpc>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p:txBody>
          </p:sp>
          <p:pic>
            <p:nvPicPr>
              <p:cNvPr id="119" name="Google Shape;235;p16">
                <a:extLst>
                  <a:ext uri="{FF2B5EF4-FFF2-40B4-BE49-F238E27FC236}">
                    <a16:creationId xmlns:a16="http://schemas.microsoft.com/office/drawing/2014/main" id="{DA8869B0-BC95-6F43-BB0F-46337EF0674C}"/>
                  </a:ext>
                </a:extLst>
              </p:cNvPr>
              <p:cNvPicPr preferRelativeResize="0">
                <a:picLocks noChangeAspect="1"/>
              </p:cNvPicPr>
              <p:nvPr/>
            </p:nvPicPr>
            <p:blipFill>
              <a:blip r:embed="rId11">
                <a:alphaModFix/>
              </a:blip>
              <a:stretch>
                <a:fillRect/>
              </a:stretch>
            </p:blipFill>
            <p:spPr>
              <a:xfrm>
                <a:off x="278739" y="4111131"/>
                <a:ext cx="898976" cy="681102"/>
              </a:xfrm>
              <a:prstGeom prst="rect">
                <a:avLst/>
              </a:prstGeom>
              <a:noFill/>
              <a:ln>
                <a:noFill/>
              </a:ln>
            </p:spPr>
          </p:pic>
        </p:grpSp>
        <p:grpSp>
          <p:nvGrpSpPr>
            <p:cNvPr id="97" name="Google Shape;236;p16">
              <a:extLst>
                <a:ext uri="{FF2B5EF4-FFF2-40B4-BE49-F238E27FC236}">
                  <a16:creationId xmlns:a16="http://schemas.microsoft.com/office/drawing/2014/main" id="{6C64508A-91F3-AF44-B8FF-FB286297BCE1}"/>
                </a:ext>
              </a:extLst>
            </p:cNvPr>
            <p:cNvGrpSpPr/>
            <p:nvPr/>
          </p:nvGrpSpPr>
          <p:grpSpPr>
            <a:xfrm>
              <a:off x="5896757" y="3482618"/>
              <a:ext cx="1063771" cy="717322"/>
              <a:chOff x="2873033" y="2334479"/>
              <a:chExt cx="1063771" cy="717322"/>
            </a:xfrm>
          </p:grpSpPr>
          <p:sp>
            <p:nvSpPr>
              <p:cNvPr id="116" name="Google Shape;237;p16">
                <a:extLst>
                  <a:ext uri="{FF2B5EF4-FFF2-40B4-BE49-F238E27FC236}">
                    <a16:creationId xmlns:a16="http://schemas.microsoft.com/office/drawing/2014/main" id="{E08A8150-686F-0240-B4AB-39AE40F045C0}"/>
                  </a:ext>
                </a:extLst>
              </p:cNvPr>
              <p:cNvSpPr txBox="1"/>
              <p:nvPr/>
            </p:nvSpPr>
            <p:spPr>
              <a:xfrm>
                <a:off x="2873033" y="2334479"/>
                <a:ext cx="1063771" cy="717322"/>
              </a:xfrm>
              <a:prstGeom prst="rect">
                <a:avLst/>
              </a:prstGeom>
              <a:noFill/>
              <a:ln w="9525" cap="flat" cmpd="sng">
                <a:solidFill>
                  <a:srgbClr val="F25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p:txBody>
          </p:sp>
          <p:pic>
            <p:nvPicPr>
              <p:cNvPr id="117" name="Google Shape;238;p16">
                <a:extLst>
                  <a:ext uri="{FF2B5EF4-FFF2-40B4-BE49-F238E27FC236}">
                    <a16:creationId xmlns:a16="http://schemas.microsoft.com/office/drawing/2014/main" id="{27533C47-3E86-E643-B147-B34CD8C7207E}"/>
                  </a:ext>
                </a:extLst>
              </p:cNvPr>
              <p:cNvPicPr preferRelativeResize="0">
                <a:picLocks noChangeAspect="1"/>
              </p:cNvPicPr>
              <p:nvPr/>
            </p:nvPicPr>
            <p:blipFill>
              <a:blip r:embed="rId12">
                <a:alphaModFix/>
              </a:blip>
              <a:stretch>
                <a:fillRect/>
              </a:stretch>
            </p:blipFill>
            <p:spPr>
              <a:xfrm>
                <a:off x="2957683" y="2368663"/>
                <a:ext cx="873219" cy="658786"/>
              </a:xfrm>
              <a:prstGeom prst="rect">
                <a:avLst/>
              </a:prstGeom>
              <a:noFill/>
              <a:ln>
                <a:noFill/>
              </a:ln>
            </p:spPr>
          </p:pic>
        </p:grpSp>
        <p:grpSp>
          <p:nvGrpSpPr>
            <p:cNvPr id="98" name="Google Shape;239;p16">
              <a:extLst>
                <a:ext uri="{FF2B5EF4-FFF2-40B4-BE49-F238E27FC236}">
                  <a16:creationId xmlns:a16="http://schemas.microsoft.com/office/drawing/2014/main" id="{9C2F31F5-99FC-D14B-8BF7-CEDA6DE289C6}"/>
                </a:ext>
              </a:extLst>
            </p:cNvPr>
            <p:cNvGrpSpPr/>
            <p:nvPr/>
          </p:nvGrpSpPr>
          <p:grpSpPr>
            <a:xfrm>
              <a:off x="5896758" y="4284785"/>
              <a:ext cx="1063771" cy="717322"/>
              <a:chOff x="2873159" y="3228596"/>
              <a:chExt cx="1063771" cy="717322"/>
            </a:xfrm>
          </p:grpSpPr>
          <p:sp>
            <p:nvSpPr>
              <p:cNvPr id="114" name="Google Shape;240;p16">
                <a:extLst>
                  <a:ext uri="{FF2B5EF4-FFF2-40B4-BE49-F238E27FC236}">
                    <a16:creationId xmlns:a16="http://schemas.microsoft.com/office/drawing/2014/main" id="{6A62E3D3-EEF1-CD4F-9C77-47D3D94D3040}"/>
                  </a:ext>
                </a:extLst>
              </p:cNvPr>
              <p:cNvSpPr txBox="1"/>
              <p:nvPr/>
            </p:nvSpPr>
            <p:spPr>
              <a:xfrm>
                <a:off x="2873159" y="3228596"/>
                <a:ext cx="1063771" cy="717322"/>
              </a:xfrm>
              <a:prstGeom prst="rect">
                <a:avLst/>
              </a:prstGeom>
              <a:noFill/>
              <a:ln w="9525" cap="flat" cmpd="sng">
                <a:solidFill>
                  <a:srgbClr val="F25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p:txBody>
          </p:sp>
          <p:pic>
            <p:nvPicPr>
              <p:cNvPr id="115" name="Google Shape;241;p16">
                <a:extLst>
                  <a:ext uri="{FF2B5EF4-FFF2-40B4-BE49-F238E27FC236}">
                    <a16:creationId xmlns:a16="http://schemas.microsoft.com/office/drawing/2014/main" id="{7B4B088F-078B-B44B-969C-7E1A4BB7A694}"/>
                  </a:ext>
                </a:extLst>
              </p:cNvPr>
              <p:cNvPicPr preferRelativeResize="0">
                <a:picLocks noChangeAspect="1"/>
              </p:cNvPicPr>
              <p:nvPr/>
            </p:nvPicPr>
            <p:blipFill>
              <a:blip r:embed="rId13">
                <a:alphaModFix/>
              </a:blip>
              <a:stretch>
                <a:fillRect/>
              </a:stretch>
            </p:blipFill>
            <p:spPr>
              <a:xfrm>
                <a:off x="2970267" y="3248675"/>
                <a:ext cx="876976" cy="658792"/>
              </a:xfrm>
              <a:prstGeom prst="rect">
                <a:avLst/>
              </a:prstGeom>
              <a:noFill/>
              <a:ln>
                <a:noFill/>
              </a:ln>
            </p:spPr>
          </p:pic>
        </p:grpSp>
        <p:sp>
          <p:nvSpPr>
            <p:cNvPr id="99" name="Google Shape;243;p16">
              <a:extLst>
                <a:ext uri="{FF2B5EF4-FFF2-40B4-BE49-F238E27FC236}">
                  <a16:creationId xmlns:a16="http://schemas.microsoft.com/office/drawing/2014/main" id="{9F276767-FE3B-214A-B284-8CFFDCBB8B3D}"/>
                </a:ext>
              </a:extLst>
            </p:cNvPr>
            <p:cNvSpPr txBox="1"/>
            <p:nvPr/>
          </p:nvSpPr>
          <p:spPr>
            <a:xfrm>
              <a:off x="5896757" y="5095592"/>
              <a:ext cx="1063771" cy="717322"/>
            </a:xfrm>
            <a:prstGeom prst="rect">
              <a:avLst/>
            </a:prstGeom>
            <a:noFill/>
            <a:ln w="9525" cap="flat" cmpd="sng">
              <a:solidFill>
                <a:srgbClr val="F2575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US"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sz="600" dirty="0">
                <a:solidFill>
                  <a:srgbClr val="023436"/>
                </a:solidFill>
                <a:latin typeface="EB Garamond Regular"/>
                <a:ea typeface="EB Garamond Regular"/>
                <a:cs typeface="EB Garamond Regular"/>
                <a:sym typeface="EB Garamond Regular"/>
              </a:endParaRPr>
            </a:p>
            <a:p>
              <a:pPr marL="0" lvl="0" indent="0" algn="ctr" rtl="0">
                <a:spcBef>
                  <a:spcPts val="0"/>
                </a:spcBef>
                <a:spcAft>
                  <a:spcPts val="0"/>
                </a:spcAft>
                <a:buNone/>
              </a:pPr>
              <a:endParaRPr lang="en" sz="800" dirty="0">
                <a:solidFill>
                  <a:srgbClr val="023436"/>
                </a:solidFill>
                <a:latin typeface="Century Gothic" panose="020B0502020202020204" pitchFamily="34" charset="0"/>
                <a:ea typeface="EB Garamond Regular"/>
                <a:cs typeface="EB Garamond Regular"/>
                <a:sym typeface="EB Garamond Regular"/>
              </a:endParaRPr>
            </a:p>
          </p:txBody>
        </p:sp>
        <p:cxnSp>
          <p:nvCxnSpPr>
            <p:cNvPr id="103" name="Google Shape;248;p16">
              <a:extLst>
                <a:ext uri="{FF2B5EF4-FFF2-40B4-BE49-F238E27FC236}">
                  <a16:creationId xmlns:a16="http://schemas.microsoft.com/office/drawing/2014/main" id="{A66B0C69-661C-124B-9A39-DC237B9F8A90}"/>
                </a:ext>
              </a:extLst>
            </p:cNvPr>
            <p:cNvCxnSpPr>
              <a:cxnSpLocks/>
              <a:stCxn id="122" idx="3"/>
            </p:cNvCxnSpPr>
            <p:nvPr/>
          </p:nvCxnSpPr>
          <p:spPr>
            <a:xfrm>
              <a:off x="4282795" y="4591203"/>
              <a:ext cx="1288298" cy="3295"/>
            </a:xfrm>
            <a:prstGeom prst="straightConnector1">
              <a:avLst/>
            </a:prstGeom>
            <a:ln w="9525">
              <a:solidFill>
                <a:srgbClr val="38F1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5" name="Google Shape;250;p16">
              <a:extLst>
                <a:ext uri="{FF2B5EF4-FFF2-40B4-BE49-F238E27FC236}">
                  <a16:creationId xmlns:a16="http://schemas.microsoft.com/office/drawing/2014/main" id="{9DECBC5F-CCC8-BA4F-BAAD-5EE0A19841C7}"/>
                </a:ext>
              </a:extLst>
            </p:cNvPr>
            <p:cNvCxnSpPr>
              <a:cxnSpLocks/>
              <a:stCxn id="126" idx="3"/>
            </p:cNvCxnSpPr>
            <p:nvPr/>
          </p:nvCxnSpPr>
          <p:spPr>
            <a:xfrm flipV="1">
              <a:off x="4290013" y="2738786"/>
              <a:ext cx="1281080" cy="1"/>
            </a:xfrm>
            <a:prstGeom prst="straightConnector1">
              <a:avLst/>
            </a:prstGeom>
            <a:ln w="9525">
              <a:solidFill>
                <a:srgbClr val="38F1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12" name="Google Shape;257;p16">
              <a:extLst>
                <a:ext uri="{FF2B5EF4-FFF2-40B4-BE49-F238E27FC236}">
                  <a16:creationId xmlns:a16="http://schemas.microsoft.com/office/drawing/2014/main" id="{14AE6E73-A624-6043-8C5C-BBABF6F35C46}"/>
                </a:ext>
              </a:extLst>
            </p:cNvPr>
            <p:cNvCxnSpPr>
              <a:cxnSpLocks/>
              <a:stCxn id="114" idx="3"/>
            </p:cNvCxnSpPr>
            <p:nvPr/>
          </p:nvCxnSpPr>
          <p:spPr>
            <a:xfrm>
              <a:off x="6960528" y="4643446"/>
              <a:ext cx="163058" cy="0"/>
            </a:xfrm>
            <a:prstGeom prst="straightConnector1">
              <a:avLst/>
            </a:prstGeom>
            <a:ln w="9525">
              <a:solidFill>
                <a:srgbClr val="F25757"/>
              </a:solidFill>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136" name="Picture 135">
            <a:extLst>
              <a:ext uri="{FF2B5EF4-FFF2-40B4-BE49-F238E27FC236}">
                <a16:creationId xmlns:a16="http://schemas.microsoft.com/office/drawing/2014/main" id="{23207013-F337-844F-8E76-351F365D022A}"/>
              </a:ext>
            </a:extLst>
          </p:cNvPr>
          <p:cNvPicPr>
            <a:picLocks noChangeAspect="1"/>
          </p:cNvPicPr>
          <p:nvPr/>
        </p:nvPicPr>
        <p:blipFill rotWithShape="1">
          <a:blip r:embed="rId14"/>
          <a:srcRect l="14594" t="1621" r="9067" b="8296"/>
          <a:stretch/>
        </p:blipFill>
        <p:spPr>
          <a:xfrm>
            <a:off x="4498932" y="5387230"/>
            <a:ext cx="1098249" cy="813816"/>
          </a:xfrm>
          <a:prstGeom prst="rect">
            <a:avLst/>
          </a:prstGeom>
        </p:spPr>
      </p:pic>
      <p:cxnSp>
        <p:nvCxnSpPr>
          <p:cNvPr id="154" name="Straight Arrow Connector 153">
            <a:extLst>
              <a:ext uri="{FF2B5EF4-FFF2-40B4-BE49-F238E27FC236}">
                <a16:creationId xmlns:a16="http://schemas.microsoft.com/office/drawing/2014/main" id="{283B5F61-2C88-C642-8D8E-6E24A74EC56E}"/>
              </a:ext>
            </a:extLst>
          </p:cNvPr>
          <p:cNvCxnSpPr>
            <a:cxnSpLocks/>
            <a:stCxn id="73" idx="2"/>
            <a:endCxn id="83" idx="0"/>
          </p:cNvCxnSpPr>
          <p:nvPr/>
        </p:nvCxnSpPr>
        <p:spPr>
          <a:xfrm>
            <a:off x="10406978" y="2285383"/>
            <a:ext cx="1" cy="9502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6FD74569-68F8-F244-8FB4-E094CA5F5FA6}"/>
              </a:ext>
            </a:extLst>
          </p:cNvPr>
          <p:cNvCxnSpPr>
            <a:cxnSpLocks/>
            <a:stCxn id="85" idx="0"/>
            <a:endCxn id="83" idx="2"/>
          </p:cNvCxnSpPr>
          <p:nvPr/>
        </p:nvCxnSpPr>
        <p:spPr>
          <a:xfrm flipH="1" flipV="1">
            <a:off x="10406979" y="3983551"/>
            <a:ext cx="1" cy="5626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4" name="Google Shape;257;p16">
            <a:extLst>
              <a:ext uri="{FF2B5EF4-FFF2-40B4-BE49-F238E27FC236}">
                <a16:creationId xmlns:a16="http://schemas.microsoft.com/office/drawing/2014/main" id="{3E11944B-ED84-DF4F-8C4E-887B74DC8491}"/>
              </a:ext>
            </a:extLst>
          </p:cNvPr>
          <p:cNvCxnSpPr>
            <a:cxnSpLocks/>
          </p:cNvCxnSpPr>
          <p:nvPr/>
        </p:nvCxnSpPr>
        <p:spPr>
          <a:xfrm>
            <a:off x="5653920" y="5880639"/>
            <a:ext cx="221247" cy="0"/>
          </a:xfrm>
          <a:prstGeom prst="straightConnector1">
            <a:avLst/>
          </a:prstGeom>
          <a:ln w="9525">
            <a:solidFill>
              <a:srgbClr val="F25757"/>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0" name="Elbow Connector 219">
            <a:extLst>
              <a:ext uri="{FF2B5EF4-FFF2-40B4-BE49-F238E27FC236}">
                <a16:creationId xmlns:a16="http://schemas.microsoft.com/office/drawing/2014/main" id="{788671A9-1522-1745-8414-AEDB200E9ED2}"/>
              </a:ext>
            </a:extLst>
          </p:cNvPr>
          <p:cNvCxnSpPr>
            <a:cxnSpLocks/>
            <a:stCxn id="75" idx="2"/>
            <a:endCxn id="76" idx="1"/>
          </p:cNvCxnSpPr>
          <p:nvPr/>
        </p:nvCxnSpPr>
        <p:spPr>
          <a:xfrm rot="16200000" flipH="1">
            <a:off x="5398754" y="2061238"/>
            <a:ext cx="960613" cy="1130261"/>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29" name="Elbow Connector 228">
            <a:extLst>
              <a:ext uri="{FF2B5EF4-FFF2-40B4-BE49-F238E27FC236}">
                <a16:creationId xmlns:a16="http://schemas.microsoft.com/office/drawing/2014/main" id="{FE6FAE66-4786-7D40-BE11-73ACAEDB8BF0}"/>
              </a:ext>
            </a:extLst>
          </p:cNvPr>
          <p:cNvCxnSpPr>
            <a:cxnSpLocks/>
            <a:endCxn id="75" idx="1"/>
          </p:cNvCxnSpPr>
          <p:nvPr/>
        </p:nvCxnSpPr>
        <p:spPr>
          <a:xfrm>
            <a:off x="2449557" y="1253980"/>
            <a:ext cx="1817373" cy="555296"/>
          </a:xfrm>
          <a:prstGeom prst="bentConnector3">
            <a:avLst>
              <a:gd name="adj1" fmla="val 84475"/>
            </a:avLst>
          </a:prstGeom>
          <a:ln w="9525">
            <a:solidFill>
              <a:srgbClr val="38F1CC"/>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Elbow Connector 235">
            <a:extLst>
              <a:ext uri="{FF2B5EF4-FFF2-40B4-BE49-F238E27FC236}">
                <a16:creationId xmlns:a16="http://schemas.microsoft.com/office/drawing/2014/main" id="{0C55068E-83B8-5141-BF7D-1619E785CAA1}"/>
              </a:ext>
            </a:extLst>
          </p:cNvPr>
          <p:cNvCxnSpPr>
            <a:cxnSpLocks/>
          </p:cNvCxnSpPr>
          <p:nvPr/>
        </p:nvCxnSpPr>
        <p:spPr>
          <a:xfrm flipV="1">
            <a:off x="2458393" y="1813848"/>
            <a:ext cx="1523749" cy="1838940"/>
          </a:xfrm>
          <a:prstGeom prst="bentConnector2">
            <a:avLst/>
          </a:prstGeom>
          <a:ln w="9525">
            <a:solidFill>
              <a:srgbClr val="38F1CC"/>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C72C8CAA-E509-054A-9F15-B7953FFF25C4}"/>
              </a:ext>
            </a:extLst>
          </p:cNvPr>
          <p:cNvCxnSpPr>
            <a:cxnSpLocks/>
            <a:stCxn id="130" idx="3"/>
          </p:cNvCxnSpPr>
          <p:nvPr/>
        </p:nvCxnSpPr>
        <p:spPr>
          <a:xfrm>
            <a:off x="3880041" y="1947623"/>
            <a:ext cx="102101" cy="0"/>
          </a:xfrm>
          <a:prstGeom prst="line">
            <a:avLst/>
          </a:prstGeom>
          <a:ln w="9525">
            <a:solidFill>
              <a:srgbClr val="38F1CC"/>
            </a:solidFill>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DDF0613C-AC0B-6141-AAA7-D7DF7E1C68DD}"/>
              </a:ext>
            </a:extLst>
          </p:cNvPr>
          <p:cNvCxnSpPr/>
          <p:nvPr/>
        </p:nvCxnSpPr>
        <p:spPr>
          <a:xfrm flipV="1">
            <a:off x="2454508" y="3652788"/>
            <a:ext cx="1531518" cy="2197938"/>
          </a:xfrm>
          <a:prstGeom prst="bentConnector2">
            <a:avLst/>
          </a:prstGeom>
          <a:ln w="9525">
            <a:solidFill>
              <a:srgbClr val="38F1CC"/>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4DD3443B-54FD-C54B-840B-3A007E0A057D}"/>
              </a:ext>
            </a:extLst>
          </p:cNvPr>
          <p:cNvCxnSpPr>
            <a:cxnSpLocks/>
          </p:cNvCxnSpPr>
          <p:nvPr/>
        </p:nvCxnSpPr>
        <p:spPr>
          <a:xfrm>
            <a:off x="3880040" y="3104848"/>
            <a:ext cx="102101" cy="0"/>
          </a:xfrm>
          <a:prstGeom prst="line">
            <a:avLst/>
          </a:prstGeom>
          <a:ln w="9525">
            <a:solidFill>
              <a:srgbClr val="38F1CC"/>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4EF0C44E-70A6-6E41-A328-DCA14F18D4CF}"/>
              </a:ext>
            </a:extLst>
          </p:cNvPr>
          <p:cNvCxnSpPr>
            <a:cxnSpLocks/>
          </p:cNvCxnSpPr>
          <p:nvPr/>
        </p:nvCxnSpPr>
        <p:spPr>
          <a:xfrm>
            <a:off x="3880039" y="4210671"/>
            <a:ext cx="102101" cy="0"/>
          </a:xfrm>
          <a:prstGeom prst="line">
            <a:avLst/>
          </a:prstGeom>
          <a:ln w="9525">
            <a:solidFill>
              <a:srgbClr val="38F1CC"/>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6BB6025-72B3-D84C-9C73-0FE30FC1E568}"/>
              </a:ext>
            </a:extLst>
          </p:cNvPr>
          <p:cNvCxnSpPr>
            <a:cxnSpLocks/>
          </p:cNvCxnSpPr>
          <p:nvPr/>
        </p:nvCxnSpPr>
        <p:spPr>
          <a:xfrm>
            <a:off x="3880039" y="5336082"/>
            <a:ext cx="102101" cy="0"/>
          </a:xfrm>
          <a:prstGeom prst="line">
            <a:avLst/>
          </a:prstGeom>
          <a:ln w="9525">
            <a:solidFill>
              <a:srgbClr val="38F1CC"/>
            </a:solidFill>
          </a:ln>
        </p:spPr>
        <p:style>
          <a:lnRef idx="1">
            <a:schemeClr val="accent1"/>
          </a:lnRef>
          <a:fillRef idx="0">
            <a:schemeClr val="accent1"/>
          </a:fillRef>
          <a:effectRef idx="0">
            <a:schemeClr val="accent1"/>
          </a:effectRef>
          <a:fontRef idx="minor">
            <a:schemeClr val="tx1"/>
          </a:fontRef>
        </p:style>
      </p:cxnSp>
      <p:cxnSp>
        <p:nvCxnSpPr>
          <p:cNvPr id="260" name="Elbow Connector 259">
            <a:extLst>
              <a:ext uri="{FF2B5EF4-FFF2-40B4-BE49-F238E27FC236}">
                <a16:creationId xmlns:a16="http://schemas.microsoft.com/office/drawing/2014/main" id="{26C361ED-05C4-B442-9CA4-97BF91B82CAF}"/>
              </a:ext>
            </a:extLst>
          </p:cNvPr>
          <p:cNvCxnSpPr>
            <a:cxnSpLocks/>
            <a:stCxn id="116" idx="3"/>
            <a:endCxn id="81" idx="1"/>
          </p:cNvCxnSpPr>
          <p:nvPr/>
        </p:nvCxnSpPr>
        <p:spPr>
          <a:xfrm>
            <a:off x="5653920" y="3863654"/>
            <a:ext cx="763734" cy="2016985"/>
          </a:xfrm>
          <a:prstGeom prst="bentConnector3">
            <a:avLst>
              <a:gd name="adj1" fmla="val 26417"/>
            </a:avLst>
          </a:prstGeom>
          <a:ln w="9525">
            <a:solidFill>
              <a:srgbClr val="F2575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026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3E4268"/>
                </a:solidFill>
                <a:latin typeface="Century Gothic" panose="020F0302020204030204"/>
              </a:rPr>
              <a:t>VARIABLES: Susceptibility</a:t>
            </a:r>
          </a:p>
        </p:txBody>
      </p:sp>
      <p:pic>
        <p:nvPicPr>
          <p:cNvPr id="4" name="Google Shape;297;p19"/>
          <p:cNvPicPr preferRelativeResize="0">
            <a:picLocks noChangeAspect="1"/>
          </p:cNvPicPr>
          <p:nvPr/>
        </p:nvPicPr>
        <p:blipFill>
          <a:blip r:embed="rId3">
            <a:alphaModFix/>
          </a:blip>
          <a:stretch>
            <a:fillRect/>
          </a:stretch>
        </p:blipFill>
        <p:spPr>
          <a:xfrm>
            <a:off x="310458" y="2832016"/>
            <a:ext cx="2508745" cy="1748390"/>
          </a:xfrm>
          <a:prstGeom prst="rect">
            <a:avLst/>
          </a:prstGeom>
          <a:noFill/>
          <a:ln>
            <a:noFill/>
          </a:ln>
        </p:spPr>
      </p:pic>
      <p:pic>
        <p:nvPicPr>
          <p:cNvPr id="5" name="Google Shape;298;p19"/>
          <p:cNvPicPr preferRelativeResize="0">
            <a:picLocks noChangeAspect="1"/>
          </p:cNvPicPr>
          <p:nvPr/>
        </p:nvPicPr>
        <p:blipFill>
          <a:blip r:embed="rId4">
            <a:alphaModFix/>
            <a:extLst>
              <a:ext uri="{BEBA8EAE-BF5A-486C-A8C5-ECC9F3942E4B}">
                <a14:imgProps xmlns:a14="http://schemas.microsoft.com/office/drawing/2010/main">
                  <a14:imgLayer r:embed="rId5">
                    <a14:imgEffect>
                      <a14:backgroundRemoval t="0" b="100000" l="295" r="100000">
                        <a14:foregroundMark x1="58027" y1="1371" x2="58027" y2="1371"/>
                        <a14:foregroundMark x1="84315" y1="31013" x2="84315" y2="31013"/>
                        <a14:foregroundMark x1="97054" y1="5907" x2="97054" y2="5907"/>
                        <a14:foregroundMark x1="95214" y1="2321" x2="95214" y2="2321"/>
                      </a14:backgroundRemoval>
                    </a14:imgEffect>
                  </a14:imgLayer>
                </a14:imgProps>
              </a:ext>
            </a:extLst>
          </a:blip>
          <a:stretch>
            <a:fillRect/>
          </a:stretch>
        </p:blipFill>
        <p:spPr>
          <a:xfrm>
            <a:off x="1600237" y="905365"/>
            <a:ext cx="2545506" cy="1771246"/>
          </a:xfrm>
          <a:prstGeom prst="rect">
            <a:avLst/>
          </a:prstGeom>
          <a:noFill/>
          <a:ln>
            <a:noFill/>
          </a:ln>
        </p:spPr>
      </p:pic>
      <p:pic>
        <p:nvPicPr>
          <p:cNvPr id="6" name="Google Shape;299;p19"/>
          <p:cNvPicPr preferRelativeResize="0">
            <a:picLocks noChangeAspect="1"/>
          </p:cNvPicPr>
          <p:nvPr/>
        </p:nvPicPr>
        <p:blipFill>
          <a:blip r:embed="rId6">
            <a:alphaModFix/>
          </a:blip>
          <a:stretch>
            <a:fillRect/>
          </a:stretch>
        </p:blipFill>
        <p:spPr>
          <a:xfrm>
            <a:off x="1602374" y="4665756"/>
            <a:ext cx="2541232" cy="1770070"/>
          </a:xfrm>
          <a:prstGeom prst="rect">
            <a:avLst/>
          </a:prstGeom>
          <a:noFill/>
          <a:ln>
            <a:noFill/>
          </a:ln>
        </p:spPr>
      </p:pic>
      <p:pic>
        <p:nvPicPr>
          <p:cNvPr id="7" name="Google Shape;300;p19"/>
          <p:cNvPicPr preferRelativeResize="0">
            <a:picLocks noChangeAspect="1"/>
          </p:cNvPicPr>
          <p:nvPr/>
        </p:nvPicPr>
        <p:blipFill>
          <a:blip r:embed="rId7">
            <a:alphaModFix/>
          </a:blip>
          <a:stretch>
            <a:fillRect/>
          </a:stretch>
        </p:blipFill>
        <p:spPr>
          <a:xfrm>
            <a:off x="8406134" y="4665756"/>
            <a:ext cx="2541232" cy="1770070"/>
          </a:xfrm>
          <a:prstGeom prst="rect">
            <a:avLst/>
          </a:prstGeom>
          <a:noFill/>
          <a:ln>
            <a:noFill/>
          </a:ln>
        </p:spPr>
      </p:pic>
      <p:pic>
        <p:nvPicPr>
          <p:cNvPr id="9" name="Google Shape;301;p19"/>
          <p:cNvPicPr preferRelativeResize="0">
            <a:picLocks noChangeAspect="1"/>
          </p:cNvPicPr>
          <p:nvPr/>
        </p:nvPicPr>
        <p:blipFill>
          <a:blip r:embed="rId8">
            <a:alphaModFix/>
          </a:blip>
          <a:stretch>
            <a:fillRect/>
          </a:stretch>
        </p:blipFill>
        <p:spPr>
          <a:xfrm>
            <a:off x="5009572" y="4665756"/>
            <a:ext cx="2531779" cy="1770070"/>
          </a:xfrm>
          <a:prstGeom prst="rect">
            <a:avLst/>
          </a:prstGeom>
          <a:noFill/>
          <a:ln>
            <a:noFill/>
          </a:ln>
        </p:spPr>
      </p:pic>
      <p:pic>
        <p:nvPicPr>
          <p:cNvPr id="10" name="Google Shape;302;p19"/>
          <p:cNvPicPr preferRelativeResize="0">
            <a:picLocks noChangeAspect="1"/>
          </p:cNvPicPr>
          <p:nvPr/>
        </p:nvPicPr>
        <p:blipFill>
          <a:blip r:embed="rId9">
            <a:alphaModFix/>
          </a:blip>
          <a:stretch>
            <a:fillRect/>
          </a:stretch>
        </p:blipFill>
        <p:spPr>
          <a:xfrm>
            <a:off x="6652447" y="2832016"/>
            <a:ext cx="2534142" cy="1770054"/>
          </a:xfrm>
          <a:prstGeom prst="rect">
            <a:avLst/>
          </a:prstGeom>
          <a:noFill/>
          <a:ln>
            <a:noFill/>
          </a:ln>
        </p:spPr>
      </p:pic>
      <p:pic>
        <p:nvPicPr>
          <p:cNvPr id="11" name="Google Shape;303;p19"/>
          <p:cNvPicPr preferRelativeResize="0">
            <a:picLocks noChangeAspect="1"/>
          </p:cNvPicPr>
          <p:nvPr/>
        </p:nvPicPr>
        <p:blipFill>
          <a:blip r:embed="rId10">
            <a:alphaModFix/>
          </a:blip>
          <a:stretch>
            <a:fillRect/>
          </a:stretch>
        </p:blipFill>
        <p:spPr>
          <a:xfrm>
            <a:off x="3468754" y="2832016"/>
            <a:ext cx="2534142" cy="1770070"/>
          </a:xfrm>
          <a:prstGeom prst="rect">
            <a:avLst/>
          </a:prstGeom>
          <a:noFill/>
          <a:ln>
            <a:noFill/>
          </a:ln>
        </p:spPr>
      </p:pic>
      <p:pic>
        <p:nvPicPr>
          <p:cNvPr id="12" name="Google Shape;304;p19"/>
          <p:cNvPicPr preferRelativeResize="0">
            <a:picLocks noChangeAspect="1"/>
          </p:cNvPicPr>
          <p:nvPr/>
        </p:nvPicPr>
        <p:blipFill>
          <a:blip r:embed="rId11">
            <a:alphaModFix/>
            <a:extLst>
              <a:ext uri="{BEBA8EAE-BF5A-486C-A8C5-ECC9F3942E4B}">
                <a14:imgProps xmlns:a14="http://schemas.microsoft.com/office/drawing/2010/main">
                  <a14:imgLayer r:embed="rId12">
                    <a14:imgEffect>
                      <a14:backgroundRemoval t="0" b="100000" l="0" r="100000">
                        <a14:foregroundMark x1="60615" y1="5174" x2="60615" y2="5174"/>
                        <a14:foregroundMark x1="60469" y1="7075" x2="60469" y2="7075"/>
                        <a14:foregroundMark x1="64861" y1="2429" x2="64861" y2="2429"/>
                        <a14:foregroundMark x1="57540" y1="1162" x2="57540" y2="1162"/>
                        <a14:foregroundMark x1="97145" y1="6653" x2="97145" y2="6653"/>
                        <a14:foregroundMark x1="96120" y1="2640" x2="96120" y2="2640"/>
                        <a14:foregroundMark x1="95608" y1="3168" x2="95608" y2="3168"/>
                        <a14:foregroundMark x1="6296" y1="25660" x2="6296" y2="25660"/>
                        <a14:foregroundMark x1="94876" y1="2006" x2="94876" y2="2006"/>
                      </a14:backgroundRemoval>
                    </a14:imgEffect>
                  </a14:imgLayer>
                </a14:imgProps>
              </a:ext>
            </a:extLst>
          </a:blip>
          <a:stretch>
            <a:fillRect/>
          </a:stretch>
        </p:blipFill>
        <p:spPr>
          <a:xfrm>
            <a:off x="8387489" y="905365"/>
            <a:ext cx="2578522" cy="1782772"/>
          </a:xfrm>
          <a:prstGeom prst="rect">
            <a:avLst/>
          </a:prstGeom>
          <a:noFill/>
          <a:ln>
            <a:noFill/>
          </a:ln>
        </p:spPr>
      </p:pic>
      <p:pic>
        <p:nvPicPr>
          <p:cNvPr id="13" name="Google Shape;305;p19"/>
          <p:cNvPicPr preferRelativeResize="0">
            <a:picLocks noChangeAspect="1"/>
          </p:cNvPicPr>
          <p:nvPr/>
        </p:nvPicPr>
        <p:blipFill>
          <a:blip r:embed="rId13">
            <a:alphaModFix/>
            <a:extLst>
              <a:ext uri="{BEBA8EAE-BF5A-486C-A8C5-ECC9F3942E4B}">
                <a14:imgProps xmlns:a14="http://schemas.microsoft.com/office/drawing/2010/main">
                  <a14:imgLayer r:embed="rId14">
                    <a14:imgEffect>
                      <a14:backgroundRemoval t="0" b="100000" l="0" r="99410">
                        <a14:foregroundMark x1="84576" y1="33193" x2="84576" y2="33193"/>
                        <a14:foregroundMark x1="79483" y1="29821" x2="79483" y2="29821"/>
                        <a14:foregroundMark x1="97417" y1="5374" x2="97417" y2="5374"/>
                        <a14:foregroundMark x1="97048" y1="10327" x2="97048" y2="10327"/>
                        <a14:foregroundMark x1="95129" y1="14015" x2="95129" y2="14015"/>
                        <a14:foregroundMark x1="57638" y1="1370" x2="57638" y2="1370"/>
                      </a14:backgroundRemoval>
                    </a14:imgEffect>
                  </a14:imgLayer>
                </a14:imgProps>
              </a:ext>
            </a:extLst>
          </a:blip>
          <a:stretch>
            <a:fillRect/>
          </a:stretch>
        </p:blipFill>
        <p:spPr>
          <a:xfrm>
            <a:off x="5008390" y="905365"/>
            <a:ext cx="2534142" cy="1770070"/>
          </a:xfrm>
          <a:prstGeom prst="rect">
            <a:avLst/>
          </a:prstGeom>
          <a:noFill/>
          <a:ln>
            <a:noFill/>
          </a:ln>
        </p:spPr>
      </p:pic>
      <p:grpSp>
        <p:nvGrpSpPr>
          <p:cNvPr id="17" name="Google Shape;309;p19"/>
          <p:cNvGrpSpPr/>
          <p:nvPr/>
        </p:nvGrpSpPr>
        <p:grpSpPr>
          <a:xfrm>
            <a:off x="9433933" y="3192434"/>
            <a:ext cx="2169587" cy="1087082"/>
            <a:chOff x="7807680" y="-567523"/>
            <a:chExt cx="1733847" cy="902684"/>
          </a:xfrm>
        </p:grpSpPr>
        <p:pic>
          <p:nvPicPr>
            <p:cNvPr id="18" name="Google Shape;310;p19"/>
            <p:cNvPicPr preferRelativeResize="0">
              <a:picLocks noChangeAspect="1"/>
            </p:cNvPicPr>
            <p:nvPr/>
          </p:nvPicPr>
          <p:blipFill>
            <a:blip r:embed="rId15">
              <a:alphaModFix/>
            </a:blip>
            <a:stretch>
              <a:fillRect/>
            </a:stretch>
          </p:blipFill>
          <p:spPr>
            <a:xfrm rot="5400000">
              <a:off x="8407610" y="-923467"/>
              <a:ext cx="461198" cy="1661057"/>
            </a:xfrm>
            <a:prstGeom prst="rect">
              <a:avLst/>
            </a:prstGeom>
            <a:noFill/>
            <a:ln>
              <a:noFill/>
            </a:ln>
          </p:spPr>
        </p:pic>
        <p:sp>
          <p:nvSpPr>
            <p:cNvPr id="19" name="Google Shape;311;p19"/>
            <p:cNvSpPr txBox="1"/>
            <p:nvPr/>
          </p:nvSpPr>
          <p:spPr>
            <a:xfrm>
              <a:off x="8970918" y="25566"/>
              <a:ext cx="570609" cy="30479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666666"/>
                  </a:solidFill>
                  <a:latin typeface="Century Gothic"/>
                  <a:ea typeface="Century Gothic"/>
                  <a:cs typeface="Century Gothic"/>
                  <a:sym typeface="Century Gothic"/>
                </a:rPr>
                <a:t>High</a:t>
              </a:r>
              <a:endParaRPr sz="1400" dirty="0"/>
            </a:p>
          </p:txBody>
        </p:sp>
        <p:sp>
          <p:nvSpPr>
            <p:cNvPr id="20" name="Google Shape;312;p19"/>
            <p:cNvSpPr txBox="1"/>
            <p:nvPr/>
          </p:nvSpPr>
          <p:spPr>
            <a:xfrm>
              <a:off x="7858249" y="25567"/>
              <a:ext cx="563361" cy="30959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rgbClr val="666666"/>
                  </a:solidFill>
                  <a:latin typeface="Century Gothic"/>
                  <a:ea typeface="Century Gothic"/>
                  <a:cs typeface="Century Gothic"/>
                  <a:sym typeface="Century Gothic"/>
                </a:rPr>
                <a:t>Low</a:t>
              </a:r>
              <a:endParaRPr sz="1400" dirty="0"/>
            </a:p>
          </p:txBody>
        </p:sp>
        <p:sp>
          <p:nvSpPr>
            <p:cNvPr id="21" name="Google Shape;313;p19"/>
            <p:cNvSpPr txBox="1"/>
            <p:nvPr/>
          </p:nvSpPr>
          <p:spPr>
            <a:xfrm>
              <a:off x="7858250" y="-567523"/>
              <a:ext cx="1559918" cy="23994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rgbClr val="666666"/>
                  </a:solidFill>
                  <a:latin typeface="Century Gothic"/>
                  <a:ea typeface="Century Gothic"/>
                  <a:cs typeface="Century Gothic"/>
                  <a:sym typeface="Century Gothic"/>
                </a:rPr>
                <a:t>Flood Susceptibility</a:t>
              </a:r>
              <a:endParaRPr sz="1400" b="1" dirty="0"/>
            </a:p>
          </p:txBody>
        </p:sp>
      </p:grpSp>
      <p:sp>
        <p:nvSpPr>
          <p:cNvPr id="3" name="TextBox 2"/>
          <p:cNvSpPr txBox="1"/>
          <p:nvPr/>
        </p:nvSpPr>
        <p:spPr>
          <a:xfrm>
            <a:off x="9836540" y="2240055"/>
            <a:ext cx="149555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Storm Surge</a:t>
            </a:r>
          </a:p>
        </p:txBody>
      </p:sp>
      <p:sp>
        <p:nvSpPr>
          <p:cNvPr id="22" name="TextBox 21"/>
          <p:cNvSpPr txBox="1"/>
          <p:nvPr/>
        </p:nvSpPr>
        <p:spPr>
          <a:xfrm>
            <a:off x="6391150" y="2147722"/>
            <a:ext cx="1495550" cy="830997"/>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Topographic Wetness Index</a:t>
            </a:r>
          </a:p>
        </p:txBody>
      </p:sp>
      <p:sp>
        <p:nvSpPr>
          <p:cNvPr id="23" name="TextBox 22"/>
          <p:cNvSpPr txBox="1"/>
          <p:nvPr/>
        </p:nvSpPr>
        <p:spPr>
          <a:xfrm>
            <a:off x="2989001" y="2240055"/>
            <a:ext cx="149555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Elevation</a:t>
            </a:r>
          </a:p>
        </p:txBody>
      </p:sp>
      <p:sp>
        <p:nvSpPr>
          <p:cNvPr id="24" name="TextBox 23"/>
          <p:cNvSpPr txBox="1"/>
          <p:nvPr/>
        </p:nvSpPr>
        <p:spPr>
          <a:xfrm>
            <a:off x="1650454" y="4019803"/>
            <a:ext cx="1313081"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Distance from water</a:t>
            </a:r>
          </a:p>
        </p:txBody>
      </p:sp>
      <p:sp>
        <p:nvSpPr>
          <p:cNvPr id="25" name="TextBox 24"/>
          <p:cNvSpPr txBox="1"/>
          <p:nvPr/>
        </p:nvSpPr>
        <p:spPr>
          <a:xfrm>
            <a:off x="4795005" y="4112136"/>
            <a:ext cx="1313081"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Slope</a:t>
            </a:r>
          </a:p>
        </p:txBody>
      </p:sp>
      <p:sp>
        <p:nvSpPr>
          <p:cNvPr id="26" name="TextBox 25"/>
          <p:cNvSpPr txBox="1"/>
          <p:nvPr/>
        </p:nvSpPr>
        <p:spPr>
          <a:xfrm>
            <a:off x="8012005" y="4112136"/>
            <a:ext cx="1313081"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NDVI</a:t>
            </a:r>
          </a:p>
        </p:txBody>
      </p:sp>
      <p:sp>
        <p:nvSpPr>
          <p:cNvPr id="27" name="TextBox 26"/>
          <p:cNvSpPr txBox="1"/>
          <p:nvPr/>
        </p:nvSpPr>
        <p:spPr>
          <a:xfrm>
            <a:off x="2840406" y="5858897"/>
            <a:ext cx="2167983" cy="830997"/>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Height above nearest drainage (HAND)</a:t>
            </a:r>
          </a:p>
        </p:txBody>
      </p:sp>
      <p:sp>
        <p:nvSpPr>
          <p:cNvPr id="28" name="TextBox 27"/>
          <p:cNvSpPr txBox="1"/>
          <p:nvPr/>
        </p:nvSpPr>
        <p:spPr>
          <a:xfrm>
            <a:off x="6391150" y="5976630"/>
            <a:ext cx="1313081" cy="338554"/>
          </a:xfrm>
          <a:prstGeom prst="rect">
            <a:avLst/>
          </a:prstGeom>
          <a:noFill/>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cs typeface="Arial" panose="020B0604020202020204" pitchFamily="34" charset="0"/>
              </a:rPr>
              <a:t>Landcover</a:t>
            </a:r>
            <a:endParaRPr lang="en-US" sz="1600"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29" name="TextBox 28"/>
          <p:cNvSpPr txBox="1"/>
          <p:nvPr/>
        </p:nvSpPr>
        <p:spPr>
          <a:xfrm>
            <a:off x="9739645" y="5884297"/>
            <a:ext cx="1506871" cy="58477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cs typeface="Arial" panose="020B0604020202020204" pitchFamily="34" charset="0"/>
              </a:rPr>
              <a:t>Soil Hydraulic Conductivity</a:t>
            </a:r>
          </a:p>
        </p:txBody>
      </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600" dirty="0" smtClean="0">
            <a:solidFill>
              <a:schemeClr val="tx1">
                <a:lumMod val="75000"/>
                <a:lumOff val="25000"/>
              </a:schemeClr>
            </a:solidFill>
            <a:latin typeface="Century Gothic" panose="020B0502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4438</TotalTime>
  <Words>2425</Words>
  <Application>Microsoft Office PowerPoint</Application>
  <PresentationFormat>Widescreen</PresentationFormat>
  <Paragraphs>308</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Century Gothic</vt:lpstr>
      <vt:lpstr>EB Garamond</vt:lpstr>
      <vt:lpstr>EB Garamond Regular</vt:lpstr>
      <vt:lpstr>Roboto</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382</cp:revision>
  <dcterms:created xsi:type="dcterms:W3CDTF">2019-11-12T17:46:59Z</dcterms:created>
  <dcterms:modified xsi:type="dcterms:W3CDTF">2020-03-24T14:47:57Z</dcterms:modified>
</cp:coreProperties>
</file>