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5" r:id="rId2"/>
    <p:sldId id="285" r:id="rId3"/>
    <p:sldId id="284" r:id="rId4"/>
    <p:sldId id="286" r:id="rId5"/>
    <p:sldId id="287" r:id="rId6"/>
    <p:sldId id="288" r:id="rId7"/>
    <p:sldId id="299" r:id="rId8"/>
    <p:sldId id="300" r:id="rId9"/>
    <p:sldId id="301" r:id="rId10"/>
    <p:sldId id="290" r:id="rId11"/>
    <p:sldId id="291" r:id="rId12"/>
    <p:sldId id="292" r:id="rId13"/>
    <p:sldId id="277" r:id="rId14"/>
    <p:sldId id="278" r:id="rId15"/>
    <p:sldId id="279" r:id="rId16"/>
    <p:sldId id="280" r:id="rId17"/>
    <p:sldId id="281" r:id="rId18"/>
    <p:sldId id="282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F5F5F"/>
    <a:srgbClr val="FFFFFF"/>
    <a:srgbClr val="E9A149"/>
    <a:srgbClr val="333333"/>
    <a:srgbClr val="F4901A"/>
    <a:srgbClr val="FFFFF5"/>
    <a:srgbClr val="FFFFF3"/>
    <a:srgbClr val="DC7D0A"/>
    <a:srgbClr val="DE8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0" autoAdjust="0"/>
    <p:restoredTop sz="85683" autoAdjust="0"/>
  </p:normalViewPr>
  <p:slideViewPr>
    <p:cSldViewPr snapToGrid="0">
      <p:cViewPr varScale="1">
        <p:scale>
          <a:sx n="83" d="100"/>
          <a:sy n="83" d="100"/>
        </p:scale>
        <p:origin x="-16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76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Spring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Sheet2!$F$96:$F$101</c:f>
              <c:numCache>
                <c:formatCode>General</c:formatCode>
                <c:ptCount val="6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  <c:pt idx="5">
                  <c:v>2008.0</c:v>
                </c:pt>
              </c:numCache>
            </c:numRef>
          </c:cat>
          <c:val>
            <c:numRef>
              <c:f>Sheet2!$G$96:$G$101</c:f>
              <c:numCache>
                <c:formatCode>0.000</c:formatCode>
                <c:ptCount val="6"/>
                <c:pt idx="0">
                  <c:v>0.538951321428572</c:v>
                </c:pt>
                <c:pt idx="1">
                  <c:v>0.474676428571428</c:v>
                </c:pt>
                <c:pt idx="2">
                  <c:v>0.449839321428571</c:v>
                </c:pt>
                <c:pt idx="3">
                  <c:v>0.448194892857143</c:v>
                </c:pt>
                <c:pt idx="4">
                  <c:v>0.393035571428571</c:v>
                </c:pt>
              </c:numCache>
            </c:numRef>
          </c:val>
        </c:ser>
        <c:ser>
          <c:idx val="1"/>
          <c:order val="1"/>
          <c:tx>
            <c:v>Summer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Sheet2!$F$96:$F$101</c:f>
              <c:numCache>
                <c:formatCode>General</c:formatCode>
                <c:ptCount val="6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  <c:pt idx="5">
                  <c:v>2008.0</c:v>
                </c:pt>
              </c:numCache>
            </c:numRef>
          </c:cat>
          <c:val>
            <c:numRef>
              <c:f>Sheet2!$H$96:$H$101</c:f>
              <c:numCache>
                <c:formatCode>0.000</c:formatCode>
                <c:ptCount val="6"/>
                <c:pt idx="1">
                  <c:v>0.609876035714286</c:v>
                </c:pt>
                <c:pt idx="2">
                  <c:v>0.411156071428571</c:v>
                </c:pt>
                <c:pt idx="3">
                  <c:v>0.26408825</c:v>
                </c:pt>
                <c:pt idx="4">
                  <c:v>0.27102175</c:v>
                </c:pt>
                <c:pt idx="5">
                  <c:v>0.228394678571429</c:v>
                </c:pt>
              </c:numCache>
            </c:numRef>
          </c:val>
        </c:ser>
        <c:ser>
          <c:idx val="2"/>
          <c:order val="2"/>
          <c:tx>
            <c:v>Fall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Sheet2!$F$96:$F$101</c:f>
              <c:numCache>
                <c:formatCode>General</c:formatCode>
                <c:ptCount val="6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  <c:pt idx="5">
                  <c:v>2008.0</c:v>
                </c:pt>
              </c:numCache>
            </c:numRef>
          </c:cat>
          <c:val>
            <c:numRef>
              <c:f>Sheet2!$I$96:$I$101</c:f>
              <c:numCache>
                <c:formatCode>0.000</c:formatCode>
                <c:ptCount val="6"/>
                <c:pt idx="1">
                  <c:v>0.472646928571429</c:v>
                </c:pt>
                <c:pt idx="2">
                  <c:v>0.522139</c:v>
                </c:pt>
                <c:pt idx="3">
                  <c:v>0.494588321428571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39609368"/>
        <c:axId val="2105602856"/>
      </c:barChart>
      <c:catAx>
        <c:axId val="2139609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05602856"/>
        <c:crosses val="autoZero"/>
        <c:auto val="1"/>
        <c:lblAlgn val="ctr"/>
        <c:lblOffset val="100"/>
        <c:noMultiLvlLbl val="0"/>
      </c:catAx>
      <c:valAx>
        <c:axId val="2105602856"/>
        <c:scaling>
          <c:orientation val="minMax"/>
        </c:scaling>
        <c:delete val="1"/>
        <c:axPos val="l"/>
        <c:numFmt formatCode="0.000" sourceLinked="1"/>
        <c:majorTickMark val="none"/>
        <c:minorTickMark val="none"/>
        <c:tickLblPos val="nextTo"/>
        <c:crossAx val="21396093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'Compostie SST and ICESat'!$Q$15</c:f>
              <c:strCache>
                <c:ptCount val="1"/>
                <c:pt idx="0">
                  <c:v>Sea Ice Thickness (m)</c:v>
                </c:pt>
              </c:strCache>
            </c:strRef>
          </c:tx>
          <c:invertIfNegative val="0"/>
          <c:cat>
            <c:strRef>
              <c:f>'Compostie SST and ICESat'!$R$14:$V$14</c:f>
              <c:strCache>
                <c:ptCount val="5"/>
                <c:pt idx="0">
                  <c:v>Spring 2003</c:v>
                </c:pt>
                <c:pt idx="1">
                  <c:v>Spring 2004</c:v>
                </c:pt>
                <c:pt idx="2">
                  <c:v>Spring 2005</c:v>
                </c:pt>
                <c:pt idx="3">
                  <c:v>Spring 2006</c:v>
                </c:pt>
                <c:pt idx="4">
                  <c:v>Spring 2007</c:v>
                </c:pt>
              </c:strCache>
            </c:strRef>
          </c:cat>
          <c:val>
            <c:numRef>
              <c:f>'Compostie SST and ICESat'!$R$15:$V$15</c:f>
              <c:numCache>
                <c:formatCode>0.000</c:formatCode>
                <c:ptCount val="5"/>
                <c:pt idx="0">
                  <c:v>0.538951321428572</c:v>
                </c:pt>
                <c:pt idx="1">
                  <c:v>0.474676428571428</c:v>
                </c:pt>
                <c:pt idx="2">
                  <c:v>0.449839321428571</c:v>
                </c:pt>
                <c:pt idx="3">
                  <c:v>0.448194892857143</c:v>
                </c:pt>
                <c:pt idx="4">
                  <c:v>0.393035571428571</c:v>
                </c:pt>
              </c:numCache>
            </c:numRef>
          </c:val>
        </c:ser>
        <c:ser>
          <c:idx val="1"/>
          <c:order val="1"/>
          <c:tx>
            <c:strRef>
              <c:f>'Compostie SST and ICESat'!$Q$16</c:f>
              <c:strCache>
                <c:ptCount val="1"/>
                <c:pt idx="0">
                  <c:v>dummy1</c:v>
                </c:pt>
              </c:strCache>
            </c:strRef>
          </c:tx>
          <c:invertIfNegative val="0"/>
          <c:cat>
            <c:strRef>
              <c:f>'Compostie SST and ICESat'!$R$14:$V$14</c:f>
              <c:strCache>
                <c:ptCount val="5"/>
                <c:pt idx="0">
                  <c:v>Spring 2003</c:v>
                </c:pt>
                <c:pt idx="1">
                  <c:v>Spring 2004</c:v>
                </c:pt>
                <c:pt idx="2">
                  <c:v>Spring 2005</c:v>
                </c:pt>
                <c:pt idx="3">
                  <c:v>Spring 2006</c:v>
                </c:pt>
                <c:pt idx="4">
                  <c:v>Spring 2007</c:v>
                </c:pt>
              </c:strCache>
            </c:strRef>
          </c:cat>
          <c:val>
            <c:numRef>
              <c:f>'Compostie SST and ICESat'!$R$16:$V$16</c:f>
              <c:numCache>
                <c:formatCode>0.000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3"/>
          <c:order val="3"/>
          <c:tx>
            <c:strRef>
              <c:f>'Compostie SST and ICESat'!$Q$18</c:f>
              <c:strCache>
                <c:ptCount val="1"/>
                <c:pt idx="0">
                  <c:v>dummy2</c:v>
                </c:pt>
              </c:strCache>
            </c:strRef>
          </c:tx>
          <c:invertIfNegative val="0"/>
          <c:cat>
            <c:strRef>
              <c:f>'Compostie SST and ICESat'!$R$14:$V$14</c:f>
              <c:strCache>
                <c:ptCount val="5"/>
                <c:pt idx="0">
                  <c:v>Spring 2003</c:v>
                </c:pt>
                <c:pt idx="1">
                  <c:v>Spring 2004</c:v>
                </c:pt>
                <c:pt idx="2">
                  <c:v>Spring 2005</c:v>
                </c:pt>
                <c:pt idx="3">
                  <c:v>Spring 2006</c:v>
                </c:pt>
                <c:pt idx="4">
                  <c:v>Spring 2007</c:v>
                </c:pt>
              </c:strCache>
            </c:strRef>
          </c:cat>
          <c:val>
            <c:numRef>
              <c:f>'Compostie SST and ICESat'!$R$18:$V$18</c:f>
              <c:numCache>
                <c:formatCode>0.000</c:formatCode>
                <c:ptCount val="5"/>
                <c:pt idx="0">
                  <c:v>0.0</c:v>
                </c:pt>
                <c:pt idx="1">
                  <c:v>0.0</c:v>
                </c:pt>
                <c:pt idx="2" formatCode="General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9939944"/>
        <c:axId val="2139147832"/>
      </c:barChart>
      <c:barChart>
        <c:barDir val="col"/>
        <c:grouping val="clustered"/>
        <c:varyColors val="0"/>
        <c:ser>
          <c:idx val="2"/>
          <c:order val="2"/>
          <c:tx>
            <c:strRef>
              <c:f>'Compostie SST and ICESat'!$Q$17</c:f>
              <c:strCache>
                <c:ptCount val="1"/>
                <c:pt idx="0">
                  <c:v>SST (oC)</c:v>
                </c:pt>
              </c:strCache>
            </c:strRef>
          </c:tx>
          <c:invertIfNegative val="0"/>
          <c:cat>
            <c:strRef>
              <c:f>'Compostie SST and ICESat'!$R$14:$V$14</c:f>
              <c:strCache>
                <c:ptCount val="5"/>
                <c:pt idx="0">
                  <c:v>Spring 2003</c:v>
                </c:pt>
                <c:pt idx="1">
                  <c:v>Spring 2004</c:v>
                </c:pt>
                <c:pt idx="2">
                  <c:v>Spring 2005</c:v>
                </c:pt>
                <c:pt idx="3">
                  <c:v>Spring 2006</c:v>
                </c:pt>
                <c:pt idx="4">
                  <c:v>Spring 2007</c:v>
                </c:pt>
              </c:strCache>
            </c:strRef>
          </c:cat>
          <c:val>
            <c:numRef>
              <c:f>'Compostie SST and ICESat'!$R$17:$V$17</c:f>
              <c:numCache>
                <c:formatCode>0.000</c:formatCode>
                <c:ptCount val="5"/>
                <c:pt idx="0">
                  <c:v>-1.89</c:v>
                </c:pt>
                <c:pt idx="1">
                  <c:v>-1.1</c:v>
                </c:pt>
                <c:pt idx="2" formatCode="General">
                  <c:v>-1.29</c:v>
                </c:pt>
                <c:pt idx="3" formatCode="General">
                  <c:v>-1.48</c:v>
                </c:pt>
                <c:pt idx="4" formatCode="General">
                  <c:v>-1.78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5"/>
        <c:axId val="2139864376"/>
        <c:axId val="2139861544"/>
      </c:barChart>
      <c:catAx>
        <c:axId val="2139939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en-US"/>
          </a:p>
        </c:txPr>
        <c:crossAx val="2139147832"/>
        <c:crosses val="autoZero"/>
        <c:auto val="1"/>
        <c:lblAlgn val="ctr"/>
        <c:lblOffset val="100"/>
        <c:noMultiLvlLbl val="0"/>
      </c:catAx>
      <c:valAx>
        <c:axId val="2139147832"/>
        <c:scaling>
          <c:orientation val="minMax"/>
        </c:scaling>
        <c:delete val="0"/>
        <c:axPos val="l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en-US"/>
          </a:p>
        </c:txPr>
        <c:crossAx val="2139939944"/>
        <c:crosses val="autoZero"/>
        <c:crossBetween val="between"/>
      </c:valAx>
      <c:valAx>
        <c:axId val="2139861544"/>
        <c:scaling>
          <c:orientation val="minMax"/>
          <c:max val="-1.0"/>
          <c:min val="-2.0"/>
        </c:scaling>
        <c:delete val="0"/>
        <c:axPos val="r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en-US"/>
          </a:p>
        </c:txPr>
        <c:crossAx val="2139864376"/>
        <c:crosses val="max"/>
        <c:crossBetween val="between"/>
      </c:valAx>
      <c:catAx>
        <c:axId val="2139864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39861544"/>
        <c:crossesAt val="-2.0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'Compostie SST and ICESat'!$Q$15</c:f>
              <c:strCache>
                <c:ptCount val="1"/>
                <c:pt idx="0">
                  <c:v>Sea Ice Thickness (m)</c:v>
                </c:pt>
              </c:strCache>
            </c:strRef>
          </c:tx>
          <c:invertIfNegative val="0"/>
          <c:cat>
            <c:strRef>
              <c:f>'Compostie SST and ICESat'!$X$14:$AB$14</c:f>
              <c:strCache>
                <c:ptCount val="5"/>
                <c:pt idx="0">
                  <c:v>Summer 2004</c:v>
                </c:pt>
                <c:pt idx="1">
                  <c:v>Summer 2005</c:v>
                </c:pt>
                <c:pt idx="2">
                  <c:v>Summer 2006</c:v>
                </c:pt>
                <c:pt idx="3">
                  <c:v>Summer 2007</c:v>
                </c:pt>
                <c:pt idx="4">
                  <c:v>Summer 2008</c:v>
                </c:pt>
              </c:strCache>
            </c:strRef>
          </c:cat>
          <c:val>
            <c:numRef>
              <c:f>'Compostie SST and ICESat'!$X$15:$AB$15</c:f>
              <c:numCache>
                <c:formatCode>0.000</c:formatCode>
                <c:ptCount val="5"/>
                <c:pt idx="0">
                  <c:v>0.609876035714286</c:v>
                </c:pt>
                <c:pt idx="1">
                  <c:v>0.411156071428571</c:v>
                </c:pt>
                <c:pt idx="2">
                  <c:v>0.26408825</c:v>
                </c:pt>
                <c:pt idx="3">
                  <c:v>0.27102175</c:v>
                </c:pt>
                <c:pt idx="4">
                  <c:v>0.228394678571429</c:v>
                </c:pt>
              </c:numCache>
            </c:numRef>
          </c:val>
        </c:ser>
        <c:ser>
          <c:idx val="1"/>
          <c:order val="1"/>
          <c:tx>
            <c:strRef>
              <c:f>'Compostie SST and ICESat'!$Q$16</c:f>
              <c:strCache>
                <c:ptCount val="1"/>
                <c:pt idx="0">
                  <c:v>dummy1</c:v>
                </c:pt>
              </c:strCache>
            </c:strRef>
          </c:tx>
          <c:invertIfNegative val="0"/>
          <c:cat>
            <c:strRef>
              <c:f>'Compostie SST and ICESat'!$X$14:$AB$14</c:f>
              <c:strCache>
                <c:ptCount val="5"/>
                <c:pt idx="0">
                  <c:v>Summer 2004</c:v>
                </c:pt>
                <c:pt idx="1">
                  <c:v>Summer 2005</c:v>
                </c:pt>
                <c:pt idx="2">
                  <c:v>Summer 2006</c:v>
                </c:pt>
                <c:pt idx="3">
                  <c:v>Summer 2007</c:v>
                </c:pt>
                <c:pt idx="4">
                  <c:v>Summer 2008</c:v>
                </c:pt>
              </c:strCache>
            </c:strRef>
          </c:cat>
          <c:val>
            <c:numRef>
              <c:f>'Compostie SST and ICESat'!$R$16:$V$16</c:f>
              <c:numCache>
                <c:formatCode>0.000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3"/>
          <c:order val="3"/>
          <c:tx>
            <c:strRef>
              <c:f>'Compostie SST and ICESat'!$Q$18</c:f>
              <c:strCache>
                <c:ptCount val="1"/>
                <c:pt idx="0">
                  <c:v>dummy2</c:v>
                </c:pt>
              </c:strCache>
            </c:strRef>
          </c:tx>
          <c:invertIfNegative val="0"/>
          <c:cat>
            <c:strRef>
              <c:f>'Compostie SST and ICESat'!$X$14:$AB$14</c:f>
              <c:strCache>
                <c:ptCount val="5"/>
                <c:pt idx="0">
                  <c:v>Summer 2004</c:v>
                </c:pt>
                <c:pt idx="1">
                  <c:v>Summer 2005</c:v>
                </c:pt>
                <c:pt idx="2">
                  <c:v>Summer 2006</c:v>
                </c:pt>
                <c:pt idx="3">
                  <c:v>Summer 2007</c:v>
                </c:pt>
                <c:pt idx="4">
                  <c:v>Summer 2008</c:v>
                </c:pt>
              </c:strCache>
            </c:strRef>
          </c:cat>
          <c:val>
            <c:numRef>
              <c:f>'Compostie SST and ICESat'!$R$18:$V$18</c:f>
              <c:numCache>
                <c:formatCode>0.000</c:formatCode>
                <c:ptCount val="5"/>
                <c:pt idx="0">
                  <c:v>0.0</c:v>
                </c:pt>
                <c:pt idx="1">
                  <c:v>0.0</c:v>
                </c:pt>
                <c:pt idx="2" formatCode="General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9055128"/>
        <c:axId val="2129066136"/>
      </c:barChart>
      <c:barChart>
        <c:barDir val="col"/>
        <c:grouping val="clustered"/>
        <c:varyColors val="0"/>
        <c:ser>
          <c:idx val="2"/>
          <c:order val="2"/>
          <c:tx>
            <c:strRef>
              <c:f>'Compostie SST and ICESat'!$Q$17</c:f>
              <c:strCache>
                <c:ptCount val="1"/>
                <c:pt idx="0">
                  <c:v>SST (oC)</c:v>
                </c:pt>
              </c:strCache>
            </c:strRef>
          </c:tx>
          <c:invertIfNegative val="0"/>
          <c:cat>
            <c:strRef>
              <c:f>'Compostie SST and ICESat'!$R$14:$V$14</c:f>
              <c:strCache>
                <c:ptCount val="5"/>
                <c:pt idx="0">
                  <c:v>Spring 2003</c:v>
                </c:pt>
                <c:pt idx="1">
                  <c:v>Spring 2004</c:v>
                </c:pt>
                <c:pt idx="2">
                  <c:v>Spring 2005</c:v>
                </c:pt>
                <c:pt idx="3">
                  <c:v>Spring 2006</c:v>
                </c:pt>
                <c:pt idx="4">
                  <c:v>Spring 2007</c:v>
                </c:pt>
              </c:strCache>
            </c:strRef>
          </c:cat>
          <c:val>
            <c:numRef>
              <c:f>'Compostie SST and ICESat'!$X$17:$AB$17</c:f>
              <c:numCache>
                <c:formatCode>General</c:formatCode>
                <c:ptCount val="5"/>
                <c:pt idx="0">
                  <c:v>-1.73</c:v>
                </c:pt>
                <c:pt idx="1">
                  <c:v>-1.71</c:v>
                </c:pt>
                <c:pt idx="2">
                  <c:v>-1.38</c:v>
                </c:pt>
                <c:pt idx="3">
                  <c:v>-1.36</c:v>
                </c:pt>
                <c:pt idx="4">
                  <c:v>-1.76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5"/>
        <c:axId val="2065573016"/>
        <c:axId val="2111689512"/>
      </c:barChart>
      <c:catAx>
        <c:axId val="2129055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en-US"/>
          </a:p>
        </c:txPr>
        <c:crossAx val="2129066136"/>
        <c:crosses val="autoZero"/>
        <c:auto val="1"/>
        <c:lblAlgn val="ctr"/>
        <c:lblOffset val="100"/>
        <c:noMultiLvlLbl val="0"/>
      </c:catAx>
      <c:valAx>
        <c:axId val="2129066136"/>
        <c:scaling>
          <c:orientation val="minMax"/>
        </c:scaling>
        <c:delete val="0"/>
        <c:axPos val="l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en-US"/>
          </a:p>
        </c:txPr>
        <c:crossAx val="2129055128"/>
        <c:crosses val="autoZero"/>
        <c:crossBetween val="between"/>
      </c:valAx>
      <c:valAx>
        <c:axId val="2111689512"/>
        <c:scaling>
          <c:orientation val="minMax"/>
          <c:max val="-1.0"/>
          <c:min val="-2.0"/>
        </c:scaling>
        <c:delete val="0"/>
        <c:axPos val="r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en-US"/>
          </a:p>
        </c:txPr>
        <c:crossAx val="2065573016"/>
        <c:crosses val="max"/>
        <c:crossBetween val="between"/>
      </c:valAx>
      <c:catAx>
        <c:axId val="2065573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11689512"/>
        <c:crossesAt val="-2.0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7D24-6C88-410E-ACB5-D95ED598E96E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E636-EDCB-4E8F-A496-90D3D4BB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This project was completed during the Fall 2015 term at the UGA NASA DEVELOP node. Antarctica Climate Team: Elizabeth </a:t>
            </a:r>
            <a:r>
              <a:rPr lang="en-US" baseline="0" dirty="0" err="1" smtClean="0"/>
              <a:t>Benyshek</a:t>
            </a:r>
            <a:r>
              <a:rPr lang="en-US" baseline="0" dirty="0" smtClean="0"/>
              <a:t>, Sean Cameron, Caren </a:t>
            </a:r>
            <a:r>
              <a:rPr lang="en-US" baseline="0" dirty="0" err="1" smtClean="0"/>
              <a:t>Remillard</a:t>
            </a:r>
            <a:r>
              <a:rPr lang="en-US" baseline="0" dirty="0" smtClean="0"/>
              <a:t>, and Eduardo Rendon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07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74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http://commons.wikimedia.org/wiki/File:Claude_Monet_-_The_Magpie_-_Google_Art_Project.jpg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73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notes should be thorough enough for someone not familiar with</a:t>
            </a:r>
            <a:r>
              <a:rPr lang="en-US" baseline="0" dirty="0" smtClean="0"/>
              <a:t> the project to clearly present the material.</a:t>
            </a:r>
          </a:p>
          <a:p>
            <a:endParaRPr lang="en-US" baseline="0" dirty="0" smtClean="0"/>
          </a:p>
          <a:p>
            <a:r>
              <a:rPr lang="en-US" dirty="0" smtClean="0"/>
              <a:t>Image Source: http://commons.wikimedia.org/wiki/File:Claude_Monet_-_The_Magpie_-_Google_Art_Project.jpg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97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western coast of McMurdo Sound, Antarctica is rich in economically-important species. Our partners are specifically interested in sea ice dynamics in the regions of Explorers Cove, </a:t>
            </a:r>
            <a:r>
              <a:rPr lang="en-US" baseline="0" dirty="0" err="1" smtClean="0"/>
              <a:t>Ferrar</a:t>
            </a:r>
            <a:r>
              <a:rPr lang="en-US" baseline="0" dirty="0" smtClean="0"/>
              <a:t> Glacier, and Cape Chocolate. Due to restrictions in satellite data availability our study period was constrained to October 2003-October 2008.</a:t>
            </a:r>
            <a:endParaRPr lang="en-US" baseline="0" dirty="0" smtClean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99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</a:t>
            </a:r>
            <a:r>
              <a:rPr lang="en-US" baseline="0" dirty="0" smtClean="0"/>
              <a:t> objective: Characterize seasonal and inter-annual variability of sea ice thickness, sea surface temperature, ice surface temperature, and sea ice extent along the western coast of McMurdo Sound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72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Changes in sea ice dynamics</a:t>
            </a:r>
            <a:r>
              <a:rPr lang="en-US" baseline="0" dirty="0" smtClean="0"/>
              <a:t> can effect vulnerable ecological communities of McMurdo Sound, Antarctica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66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ICESat</a:t>
            </a:r>
            <a:r>
              <a:rPr lang="en-US" dirty="0" smtClean="0"/>
              <a:t>/GLAS sensor </a:t>
            </a:r>
            <a:r>
              <a:rPr lang="en-US" baseline="0" dirty="0" smtClean="0"/>
              <a:t>–  Sea ice thickness data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Aqua/MODIS – Sea ice extent and sea ice surface temperature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Terra/MODIS – Sea surface temperature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57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ICESat</a:t>
            </a:r>
            <a:r>
              <a:rPr lang="en-US" dirty="0" smtClean="0"/>
              <a:t> sea ice thickness</a:t>
            </a:r>
            <a:r>
              <a:rPr lang="en-US" baseline="0" dirty="0" smtClean="0"/>
              <a:t> d</a:t>
            </a:r>
            <a:r>
              <a:rPr lang="en-US" dirty="0" smtClean="0"/>
              <a:t>ata was obtained from the Cryosphere</a:t>
            </a:r>
            <a:r>
              <a:rPr lang="en-US" baseline="0" dirty="0" smtClean="0"/>
              <a:t> Science Research Portal and aggregated to seasonal data to create seasonal sea ice topography maps.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Terra sea surface temperature data was obtained from NASA’s Giovanni then georeferenced to create seasonal sea surface temperature maps.</a:t>
            </a:r>
          </a:p>
          <a:p>
            <a:endParaRPr lang="en-US" dirty="0" smtClean="0"/>
          </a:p>
          <a:p>
            <a:r>
              <a:rPr lang="en-US" dirty="0" smtClean="0"/>
              <a:t>Aqua ice surface temperature data was obtained from </a:t>
            </a:r>
            <a:r>
              <a:rPr lang="en-US" baseline="0" dirty="0" smtClean="0"/>
              <a:t>National Snow and Ice Data Center and georeferenced to create seasonal ice surface temperature maps.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55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graph shows </a:t>
            </a:r>
            <a:r>
              <a:rPr lang="en-US" dirty="0" err="1" smtClean="0"/>
              <a:t>ICESat</a:t>
            </a:r>
            <a:r>
              <a:rPr lang="en-US" dirty="0" smtClean="0"/>
              <a:t> seasonal campaign coverage and average values for western McMurdo Sound, Antarctica.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561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 surface temperature (gray) decreases after 2004 while ice thickness</a:t>
            </a:r>
            <a:r>
              <a:rPr lang="en-US" baseline="0" dirty="0" smtClean="0"/>
              <a:t> (blue) decreases every year between 2003 and 2007.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18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 surface temperature (gray)</a:t>
            </a:r>
            <a:r>
              <a:rPr lang="en-US" baseline="0" dirty="0" smtClean="0"/>
              <a:t> increases between</a:t>
            </a:r>
            <a:r>
              <a:rPr lang="en-US" dirty="0" smtClean="0"/>
              <a:t> 2004 and 2007 while ice thickness</a:t>
            </a:r>
            <a:r>
              <a:rPr lang="en-US" baseline="0" dirty="0" smtClean="0"/>
              <a:t> (blue) decreases every year between 2004 and 2008.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65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ottom grey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app are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7" y="5470290"/>
            <a:ext cx="1010529" cy="1010529"/>
          </a:xfrm>
          <a:prstGeom prst="rect">
            <a:avLst/>
          </a:prstGeom>
        </p:spPr>
      </p:pic>
      <p:sp>
        <p:nvSpPr>
          <p:cNvPr id="23" name="author 6"/>
          <p:cNvSpPr>
            <a:spLocks noGrp="1"/>
          </p:cNvSpPr>
          <p:nvPr>
            <p:ph type="body" sz="quarter" idx="16" hasCustomPrompt="1"/>
          </p:nvPr>
        </p:nvSpPr>
        <p:spPr>
          <a:xfrm>
            <a:off x="5660136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2" name="author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0136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1" name="author 4"/>
          <p:cNvSpPr>
            <a:spLocks noGrp="1"/>
          </p:cNvSpPr>
          <p:nvPr>
            <p:ph type="body" sz="quarter" idx="14" hasCustomPrompt="1"/>
          </p:nvPr>
        </p:nvSpPr>
        <p:spPr>
          <a:xfrm>
            <a:off x="566318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0" name="autho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49424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9" name="autho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49424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7" name="author project lead"/>
          <p:cNvSpPr>
            <a:spLocks noGrp="1"/>
          </p:cNvSpPr>
          <p:nvPr>
            <p:ph type="body" sz="quarter" idx="11" hasCustomPrompt="1"/>
          </p:nvPr>
        </p:nvSpPr>
        <p:spPr>
          <a:xfrm>
            <a:off x="224942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 (Project Lead)</a:t>
            </a:r>
            <a:endParaRPr lang="en-US" dirty="0"/>
          </a:p>
        </p:txBody>
      </p:sp>
      <p:cxnSp>
        <p:nvCxnSpPr>
          <p:cNvPr id="13" name="author rule"/>
          <p:cNvCxnSpPr/>
          <p:nvPr userDrawn="1"/>
        </p:nvCxnSpPr>
        <p:spPr>
          <a:xfrm>
            <a:off x="228600" y="5168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032504"/>
            <a:ext cx="6858000" cy="74066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26464"/>
            <a:ext cx="7772400" cy="2432304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 userDrawn="1"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596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10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335181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47734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2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3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3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5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Antarctica Climate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31870" y="5539785"/>
            <a:ext cx="4484129" cy="426322"/>
          </a:xfrm>
        </p:spPr>
        <p:txBody>
          <a:bodyPr>
            <a:noAutofit/>
          </a:bodyPr>
          <a:lstStyle/>
          <a:p>
            <a:r>
              <a:rPr lang="en-US" sz="2000" dirty="0" smtClean="0"/>
              <a:t>Elizabeth Benyshek (Project Lead)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933887" y="6134535"/>
            <a:ext cx="3182112" cy="369332"/>
          </a:xfrm>
        </p:spPr>
        <p:txBody>
          <a:bodyPr/>
          <a:lstStyle/>
          <a:p>
            <a:r>
              <a:rPr lang="en-US" sz="2000" dirty="0" err="1" smtClean="0"/>
              <a:t>Caren</a:t>
            </a:r>
            <a:r>
              <a:rPr lang="en-US" sz="2000" dirty="0" smtClean="0"/>
              <a:t> </a:t>
            </a:r>
            <a:r>
              <a:rPr lang="en-US" sz="2000" dirty="0" err="1" smtClean="0"/>
              <a:t>Remillard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941481" y="5559942"/>
            <a:ext cx="3182112" cy="36933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Christopher </a:t>
            </a:r>
            <a:r>
              <a:rPr lang="en-US" sz="2000" dirty="0"/>
              <a:t>Cameron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41481" y="6134535"/>
            <a:ext cx="3182112" cy="369332"/>
          </a:xfrm>
        </p:spPr>
        <p:txBody>
          <a:bodyPr/>
          <a:lstStyle/>
          <a:p>
            <a:r>
              <a:rPr lang="en-US" sz="2000" dirty="0" smtClean="0"/>
              <a:t>Eduardo </a:t>
            </a:r>
            <a:r>
              <a:rPr lang="en-US" sz="2000" dirty="0" err="1" smtClean="0"/>
              <a:t>Rendon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99258" y="3903864"/>
            <a:ext cx="8495607" cy="10592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Applying NASA Earth Observations to Assess </a:t>
            </a:r>
            <a:r>
              <a:rPr lang="en-US" dirty="0" smtClean="0"/>
              <a:t>the Seasonal </a:t>
            </a:r>
            <a:r>
              <a:rPr lang="en-US" dirty="0"/>
              <a:t>and Inter</a:t>
            </a:r>
            <a:r>
              <a:rPr lang="en-US" dirty="0" smtClean="0"/>
              <a:t>-annual </a:t>
            </a:r>
            <a:r>
              <a:rPr lang="en-US" dirty="0"/>
              <a:t>Variability of Sea </a:t>
            </a:r>
            <a:r>
              <a:rPr lang="en-US" dirty="0" smtClean="0"/>
              <a:t>Ice Dynamics </a:t>
            </a:r>
            <a:r>
              <a:rPr lang="en-US" dirty="0"/>
              <a:t>in McMurdo Sound, Ross Sea, </a:t>
            </a:r>
            <a:r>
              <a:rPr lang="en-US" dirty="0" smtClean="0"/>
              <a:t>Antarctica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12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54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Errors &amp; Uncertainties 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87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5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71208" y="1615089"/>
            <a:ext cx="8051583" cy="980887"/>
          </a:xfrm>
        </p:spPr>
        <p:txBody>
          <a:bodyPr>
            <a:normAutofit fontScale="85000" lnSpcReduction="10000"/>
          </a:bodyPr>
          <a:lstStyle/>
          <a:p>
            <a:r>
              <a:rPr lang="en-US" sz="2200" b="1" dirty="0"/>
              <a:t>Dr. Sally E. Walker</a:t>
            </a:r>
            <a:r>
              <a:rPr lang="en-US" sz="2200" dirty="0"/>
              <a:t>, Department of Geology, </a:t>
            </a:r>
            <a:r>
              <a:rPr lang="en-US" sz="2200" dirty="0" smtClean="0"/>
              <a:t>University </a:t>
            </a:r>
            <a:r>
              <a:rPr lang="en-US" sz="2200" dirty="0"/>
              <a:t>of Georgia </a:t>
            </a:r>
          </a:p>
          <a:p>
            <a:r>
              <a:rPr lang="en-US" sz="2200" b="1" dirty="0"/>
              <a:t>Dr. Adam </a:t>
            </a:r>
            <a:r>
              <a:rPr lang="en-US" sz="2200" b="1" dirty="0" err="1"/>
              <a:t>Milewski</a:t>
            </a:r>
            <a:r>
              <a:rPr lang="en-US" sz="2200" dirty="0"/>
              <a:t>, Department of Geology, </a:t>
            </a:r>
            <a:r>
              <a:rPr lang="en-US" sz="2200" dirty="0" smtClean="0"/>
              <a:t>University </a:t>
            </a:r>
            <a:r>
              <a:rPr lang="en-US" sz="2200" dirty="0"/>
              <a:t>of Georgia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1207" y="3104046"/>
            <a:ext cx="8051583" cy="1057980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Dr. Samuel Bowser</a:t>
            </a:r>
            <a:r>
              <a:rPr lang="en-US" dirty="0"/>
              <a:t>, The Wadsworth Center: New York's State Public Health Laboratory</a:t>
            </a:r>
          </a:p>
          <a:p>
            <a:r>
              <a:rPr lang="en-US" b="1" dirty="0"/>
              <a:t>Dr. Sally E. Walker</a:t>
            </a:r>
            <a:r>
              <a:rPr lang="en-US" dirty="0"/>
              <a:t>, Department of Geology, University of Georgia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71208" y="4794815"/>
            <a:ext cx="8051582" cy="894552"/>
          </a:xfrm>
        </p:spPr>
        <p:txBody>
          <a:bodyPr>
            <a:normAutofit/>
          </a:bodyPr>
          <a:lstStyle/>
          <a:p>
            <a:r>
              <a:rPr lang="en-US" sz="1900" b="1" dirty="0" err="1"/>
              <a:t>Linli</a:t>
            </a:r>
            <a:r>
              <a:rPr lang="en-US" sz="1900" b="1" dirty="0"/>
              <a:t> Zhu</a:t>
            </a:r>
            <a:r>
              <a:rPr lang="en-US" sz="1900" dirty="0"/>
              <a:t>, </a:t>
            </a:r>
            <a:r>
              <a:rPr lang="en-US" sz="1900" dirty="0" err="1"/>
              <a:t>Geoinformatics</a:t>
            </a:r>
            <a:r>
              <a:rPr lang="en-US" sz="1900" dirty="0"/>
              <a:t> Fellow, NASA </a:t>
            </a:r>
            <a:r>
              <a:rPr lang="en-US" sz="1900" dirty="0" smtClean="0"/>
              <a:t>DEVELOP</a:t>
            </a:r>
          </a:p>
          <a:p>
            <a:r>
              <a:rPr lang="en-US" sz="1900" b="1" dirty="0"/>
              <a:t>Rachel </a:t>
            </a:r>
            <a:r>
              <a:rPr lang="en-US" sz="1900" b="1" dirty="0" err="1"/>
              <a:t>Rotz</a:t>
            </a:r>
            <a:r>
              <a:rPr lang="en-US" sz="1900" dirty="0"/>
              <a:t>, Department of </a:t>
            </a:r>
            <a:r>
              <a:rPr lang="en-US" sz="1900" dirty="0" smtClean="0"/>
              <a:t>Geology, </a:t>
            </a:r>
            <a:r>
              <a:rPr lang="en-US" sz="1900" dirty="0"/>
              <a:t>University of Georgia</a:t>
            </a:r>
          </a:p>
          <a:p>
            <a:endParaRPr lang="en-US" sz="1900" dirty="0"/>
          </a:p>
          <a:p>
            <a:endParaRPr lang="en-US" sz="1900" dirty="0"/>
          </a:p>
        </p:txBody>
      </p:sp>
      <p:sp>
        <p:nvSpPr>
          <p:cNvPr id="5" name="TextBox 4"/>
          <p:cNvSpPr txBox="1"/>
          <p:nvPr/>
        </p:nvSpPr>
        <p:spPr>
          <a:xfrm>
            <a:off x="594359" y="1134169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</a:t>
            </a:r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dvisors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59" y="2639948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Partners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59" y="4321211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Others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slides provided in the template are just a starting point for teams.  Feel free to expand upon these topics, alter the headings, and change the order of the slides to fit your needs.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General Guidelines I</a:t>
            </a:r>
            <a:endParaRPr lang="en-US" dirty="0"/>
          </a:p>
        </p:txBody>
      </p:sp>
      <p:sp>
        <p:nvSpPr>
          <p:cNvPr id="18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93920" y="2130552"/>
            <a:ext cx="3974592" cy="4270248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Study area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Study period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Objectives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Community concerns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NASA satellites/sensors used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Methodology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Results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Conclusions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Errors &amp; uncertainties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Future work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Acknowledgements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Backup slides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Required Statement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94695" y="599440"/>
            <a:ext cx="3636505" cy="132588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Things that are typically included in a presentation: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88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75027" y="2130552"/>
            <a:ext cx="3593592" cy="3374136"/>
          </a:xfrm>
        </p:spPr>
        <p:txBody>
          <a:bodyPr/>
          <a:lstStyle/>
          <a:p>
            <a:r>
              <a:rPr lang="en-US" b="1" dirty="0" smtClean="0"/>
              <a:t>Header text </a:t>
            </a:r>
            <a:r>
              <a:rPr lang="en-US" dirty="0" smtClean="0"/>
              <a:t>point size should be between </a:t>
            </a:r>
            <a:r>
              <a:rPr lang="en-US" b="1" dirty="0" smtClean="0"/>
              <a:t>40</a:t>
            </a:r>
            <a:r>
              <a:rPr lang="en-US" dirty="0" smtClean="0"/>
              <a:t> and </a:t>
            </a:r>
            <a:r>
              <a:rPr lang="en-US" b="1" dirty="0" smtClean="0"/>
              <a:t>60</a:t>
            </a:r>
            <a:r>
              <a:rPr lang="en-US" dirty="0" smtClean="0"/>
              <a:t> on most slides.</a:t>
            </a:r>
          </a:p>
          <a:p>
            <a:r>
              <a:rPr lang="en-US" b="1" dirty="0" smtClean="0"/>
              <a:t>Body text </a:t>
            </a:r>
            <a:r>
              <a:rPr lang="en-US" dirty="0" smtClean="0"/>
              <a:t>point size should be at least </a:t>
            </a:r>
            <a:r>
              <a:rPr lang="en-US" b="1" dirty="0" smtClean="0"/>
              <a:t>20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Use Century Gothic</a:t>
            </a:r>
            <a:r>
              <a:rPr lang="en-US" dirty="0" smtClean="0"/>
              <a:t>.</a:t>
            </a:r>
          </a:p>
          <a:p>
            <a:r>
              <a:rPr lang="en-US" dirty="0" smtClean="0"/>
              <a:t>Keep text to a </a:t>
            </a:r>
            <a:r>
              <a:rPr lang="en-US" b="1" dirty="0" smtClean="0"/>
              <a:t>minimum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Try to use a </a:t>
            </a:r>
            <a:r>
              <a:rPr lang="en-US" b="1" dirty="0" smtClean="0"/>
              <a:t>consistent font size</a:t>
            </a:r>
            <a:r>
              <a:rPr lang="en-US" dirty="0" smtClean="0"/>
              <a:t> between slides.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75027" y="640080"/>
            <a:ext cx="3566160" cy="1325880"/>
          </a:xfrm>
        </p:spPr>
        <p:txBody>
          <a:bodyPr/>
          <a:lstStyle/>
          <a:p>
            <a:r>
              <a:rPr lang="en-US" dirty="0" smtClean="0"/>
              <a:t>General Guidelines II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" r="54519"/>
          <a:stretch/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8432" y="6583680"/>
            <a:ext cx="4163568" cy="274320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 Credit: Monet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39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Include </a:t>
            </a:r>
            <a:r>
              <a:rPr lang="en-US" b="1" dirty="0" smtClean="0"/>
              <a:t>speaker notes </a:t>
            </a:r>
            <a:r>
              <a:rPr lang="en-US" dirty="0" smtClean="0"/>
              <a:t>for each slide (see below).</a:t>
            </a:r>
          </a:p>
          <a:p>
            <a:r>
              <a:rPr lang="en-US" dirty="0" smtClean="0"/>
              <a:t>Include a </a:t>
            </a:r>
            <a:r>
              <a:rPr lang="en-US" b="1" dirty="0" smtClean="0"/>
              <a:t>visual</a:t>
            </a:r>
            <a:r>
              <a:rPr lang="en-US" dirty="0" smtClean="0"/>
              <a:t> on each slide, if possible.</a:t>
            </a:r>
          </a:p>
          <a:p>
            <a:r>
              <a:rPr lang="en-US" dirty="0" smtClean="0"/>
              <a:t>Arrange content to </a:t>
            </a:r>
            <a:r>
              <a:rPr lang="en-US" b="1" dirty="0" smtClean="0"/>
              <a:t>minimize</a:t>
            </a:r>
            <a:r>
              <a:rPr lang="en-US" dirty="0" smtClean="0"/>
              <a:t> white space.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General Guidelines III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040630" y="3429000"/>
            <a:ext cx="3445002" cy="274320"/>
          </a:xfrm>
        </p:spPr>
        <p:txBody>
          <a:bodyPr>
            <a:normAutofit/>
          </a:bodyPr>
          <a:lstStyle/>
          <a:p>
            <a:r>
              <a:rPr lang="en-US" dirty="0" smtClean="0"/>
              <a:t>Image Credit: Monet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" b="44467"/>
          <a:stretch/>
        </p:blipFill>
        <p:spPr/>
      </p:pic>
    </p:spTree>
    <p:extLst>
      <p:ext uri="{BB962C8B-B14F-4D97-AF65-F5344CB8AC3E}">
        <p14:creationId xmlns:p14="http://schemas.microsoft.com/office/powerpoint/2010/main" val="1831136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962400" y="4465320"/>
            <a:ext cx="3950208" cy="1397000"/>
          </a:xfrm>
        </p:spPr>
        <p:txBody>
          <a:bodyPr>
            <a:noAutofit/>
          </a:bodyPr>
          <a:lstStyle/>
          <a:p>
            <a:r>
              <a:rPr lang="en-US" b="1" dirty="0" smtClean="0"/>
              <a:t>US Federal logos only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No</a:t>
            </a:r>
            <a:r>
              <a:rPr lang="en-US" dirty="0" smtClean="0"/>
              <a:t> state, NGO, local and or international government logos, or software logos.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Maps &amp; Logos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310640" y="2003552"/>
            <a:ext cx="2240280" cy="768096"/>
          </a:xfrm>
        </p:spPr>
        <p:txBody>
          <a:bodyPr/>
          <a:lstStyle/>
          <a:p>
            <a:r>
              <a:rPr lang="en-US" dirty="0" smtClean="0"/>
              <a:t>Maps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962400" y="2265680"/>
            <a:ext cx="3950208" cy="1838960"/>
          </a:xfrm>
        </p:spPr>
        <p:txBody>
          <a:bodyPr>
            <a:noAutofit/>
          </a:bodyPr>
          <a:lstStyle/>
          <a:p>
            <a:r>
              <a:rPr lang="en-US" dirty="0" smtClean="0"/>
              <a:t>Import the legend </a:t>
            </a:r>
            <a:r>
              <a:rPr lang="en-US" b="1" dirty="0" smtClean="0"/>
              <a:t>separately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Make sure all text is </a:t>
            </a:r>
            <a:r>
              <a:rPr lang="en-US" b="1" dirty="0" smtClean="0"/>
              <a:t>legible</a:t>
            </a:r>
            <a:r>
              <a:rPr lang="en-US" dirty="0" smtClean="0"/>
              <a:t> and </a:t>
            </a:r>
            <a:r>
              <a:rPr lang="en-US" b="1" dirty="0" smtClean="0"/>
              <a:t>editable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Cite</a:t>
            </a:r>
            <a:r>
              <a:rPr lang="en-US" dirty="0" smtClean="0"/>
              <a:t> base layer source in speaker notes.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310640" y="4193032"/>
            <a:ext cx="2240280" cy="768096"/>
          </a:xfrm>
        </p:spPr>
        <p:txBody>
          <a:bodyPr/>
          <a:lstStyle/>
          <a:p>
            <a:r>
              <a:rPr lang="en-US" dirty="0" smtClean="0"/>
              <a:t>Logos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21208" y="2130552"/>
            <a:ext cx="3664712" cy="3374136"/>
          </a:xfrm>
        </p:spPr>
        <p:txBody>
          <a:bodyPr/>
          <a:lstStyle/>
          <a:p>
            <a:r>
              <a:rPr lang="en-US" dirty="0" smtClean="0"/>
              <a:t>You may </a:t>
            </a:r>
            <a:r>
              <a:rPr lang="en-US" b="1" dirty="0" smtClean="0"/>
              <a:t>only</a:t>
            </a:r>
            <a:r>
              <a:rPr lang="en-US" dirty="0" smtClean="0"/>
              <a:t> use images taken by your team, provided by your partners (as long as you have permission from them), from a Federal Agency, from the new DEVELOP stock imagery collection on DEVELOP’s Flickr page, or Creative Commons images.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Photos &amp; Figures I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95520" y="2130552"/>
            <a:ext cx="3688079" cy="3374136"/>
          </a:xfrm>
        </p:spPr>
        <p:txBody>
          <a:bodyPr>
            <a:normAutofit/>
          </a:bodyPr>
          <a:lstStyle/>
          <a:p>
            <a:r>
              <a:rPr lang="en-US" dirty="0" smtClean="0"/>
              <a:t>Obtain a </a:t>
            </a:r>
            <a:r>
              <a:rPr lang="en-US" b="1" dirty="0" smtClean="0"/>
              <a:t>media release form</a:t>
            </a:r>
            <a:r>
              <a:rPr lang="en-US" dirty="0" smtClean="0"/>
              <a:t> from all people in photos that your team has taken — </a:t>
            </a:r>
            <a:r>
              <a:rPr lang="en-US" b="1" dirty="0" smtClean="0"/>
              <a:t>no children</a:t>
            </a:r>
            <a:r>
              <a:rPr lang="en-US" dirty="0" smtClean="0"/>
              <a:t>!</a:t>
            </a:r>
          </a:p>
          <a:p>
            <a:r>
              <a:rPr lang="en-US" dirty="0" smtClean="0"/>
              <a:t>All image sources should be </a:t>
            </a:r>
            <a:r>
              <a:rPr lang="en-US" b="1" dirty="0" smtClean="0"/>
              <a:t>cited using a consistent format </a:t>
            </a:r>
            <a:r>
              <a:rPr lang="en-US" dirty="0" smtClean="0"/>
              <a:t>and should be </a:t>
            </a:r>
            <a:r>
              <a:rPr lang="en-US" b="1" dirty="0" smtClean="0"/>
              <a:t>visible</a:t>
            </a:r>
            <a:r>
              <a:rPr lang="en-US" dirty="0" smtClean="0"/>
              <a:t> on the slide.</a:t>
            </a:r>
          </a:p>
        </p:txBody>
      </p:sp>
    </p:spTree>
    <p:extLst>
      <p:ext uri="{BB962C8B-B14F-4D97-AF65-F5344CB8AC3E}">
        <p14:creationId xmlns:p14="http://schemas.microsoft.com/office/powerpoint/2010/main" val="3593827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21208" y="2130552"/>
            <a:ext cx="3664712" cy="3374136"/>
          </a:xfrm>
        </p:spPr>
        <p:txBody>
          <a:bodyPr/>
          <a:lstStyle/>
          <a:p>
            <a:r>
              <a:rPr lang="en-US" dirty="0" smtClean="0"/>
              <a:t>Please </a:t>
            </a:r>
            <a:r>
              <a:rPr lang="en-US" b="1" dirty="0" smtClean="0"/>
              <a:t>do not </a:t>
            </a:r>
            <a:r>
              <a:rPr lang="en-US" dirty="0" smtClean="0"/>
              <a:t>include the image URL in the source text box but rather place it in the </a:t>
            </a:r>
            <a:r>
              <a:rPr lang="en-US" b="1" dirty="0" smtClean="0"/>
              <a:t>notes section</a:t>
            </a:r>
            <a:r>
              <a:rPr lang="en-US" dirty="0" smtClean="0"/>
              <a:t> below.</a:t>
            </a:r>
          </a:p>
          <a:p>
            <a:r>
              <a:rPr lang="en-US" dirty="0" smtClean="0"/>
              <a:t>If you use a border for your images include it on all photographs to keep your presentation </a:t>
            </a:r>
            <a:r>
              <a:rPr lang="en-US" b="1" dirty="0" smtClean="0"/>
              <a:t>consistent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Photos &amp; Figures II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95520" y="2130552"/>
            <a:ext cx="3773099" cy="3374136"/>
          </a:xfrm>
        </p:spPr>
        <p:txBody>
          <a:bodyPr>
            <a:normAutofit/>
          </a:bodyPr>
          <a:lstStyle/>
          <a:p>
            <a:r>
              <a:rPr lang="en-US" dirty="0" smtClean="0"/>
              <a:t>Keep all images and text boxes </a:t>
            </a:r>
            <a:r>
              <a:rPr lang="en-US" b="1" dirty="0" smtClean="0"/>
              <a:t>editable</a:t>
            </a:r>
            <a:r>
              <a:rPr lang="en-US" dirty="0" smtClean="0"/>
              <a:t>, including individual elements of flowcharts.</a:t>
            </a:r>
          </a:p>
          <a:p>
            <a:r>
              <a:rPr lang="en-US" dirty="0" smtClean="0"/>
              <a:t>Background images are </a:t>
            </a:r>
            <a:r>
              <a:rPr lang="en-US" b="1" dirty="0" smtClean="0"/>
              <a:t>discouraged</a:t>
            </a:r>
            <a:r>
              <a:rPr lang="en-US" dirty="0" smtClean="0"/>
              <a:t>.  If you use one, make sure that your text remains </a:t>
            </a:r>
            <a:r>
              <a:rPr lang="en-US" b="1" dirty="0" smtClean="0"/>
              <a:t>clear</a:t>
            </a:r>
            <a:r>
              <a:rPr lang="en-US" dirty="0" smtClean="0"/>
              <a:t> and </a:t>
            </a:r>
            <a:r>
              <a:rPr lang="en-US" b="1" dirty="0" smtClean="0"/>
              <a:t>legible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2841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088636" y="1465435"/>
            <a:ext cx="3593592" cy="3374136"/>
          </a:xfrm>
        </p:spPr>
        <p:txBody>
          <a:bodyPr/>
          <a:lstStyle/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McMurdo </a:t>
            </a:r>
            <a:r>
              <a:rPr lang="en-US" dirty="0"/>
              <a:t>Sound, Ross Sea, Antarctica </a:t>
            </a:r>
            <a:endParaRPr lang="en-US" dirty="0" smtClean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Study Period: October </a:t>
            </a:r>
            <a:r>
              <a:rPr lang="en-US" dirty="0"/>
              <a:t>2003-October 2008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02352" y="413655"/>
            <a:ext cx="3566160" cy="63354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5695" y="6435635"/>
            <a:ext cx="4572000" cy="27432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2">
                    <a:lumMod val="65000"/>
                  </a:schemeClr>
                </a:solidFill>
              </a:rPr>
              <a:t>Image Credit: Brandon Adams &amp; Caren </a:t>
            </a:r>
            <a:r>
              <a:rPr lang="en-US" dirty="0" err="1">
                <a:solidFill>
                  <a:schemeClr val="bg2">
                    <a:lumMod val="65000"/>
                  </a:schemeClr>
                </a:solidFill>
              </a:rPr>
              <a:t>Remillard</a:t>
            </a:r>
            <a:endParaRPr lang="en-US" dirty="0">
              <a:solidFill>
                <a:schemeClr val="bg2">
                  <a:lumMod val="65000"/>
                </a:schemeClr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" t="12063" r="6863" b="5080"/>
          <a:stretch/>
        </p:blipFill>
        <p:spPr>
          <a:xfrm>
            <a:off x="252495" y="413655"/>
            <a:ext cx="4775200" cy="5934893"/>
          </a:xfrm>
          <a:ln w="6350">
            <a:solidFill>
              <a:schemeClr val="bg1">
                <a:lumMod val="6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" t="16880" r="5149" b="17814"/>
          <a:stretch/>
        </p:blipFill>
        <p:spPr>
          <a:xfrm>
            <a:off x="548640" y="2847703"/>
            <a:ext cx="1358538" cy="304800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26236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76071" y="4620449"/>
            <a:ext cx="8509740" cy="1927736"/>
          </a:xfrm>
        </p:spPr>
        <p:txBody>
          <a:bodyPr>
            <a:noAutofit/>
          </a:bodyPr>
          <a:lstStyle/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sz="1900" dirty="0"/>
              <a:t>Examine Terra, Aqua and </a:t>
            </a:r>
            <a:r>
              <a:rPr lang="en-US" sz="1900" dirty="0" err="1"/>
              <a:t>ICESat</a:t>
            </a:r>
            <a:r>
              <a:rPr lang="en-US" sz="1900" dirty="0"/>
              <a:t> datasets to characterize seasonal and inter-annual variability in sea ice thickness, sea surface temperature, ice surface temperature, and sea ice </a:t>
            </a:r>
            <a:r>
              <a:rPr lang="en-US" sz="1900" dirty="0" smtClean="0"/>
              <a:t>extent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sz="1900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sz="1900" dirty="0"/>
              <a:t>Evaluate potential </a:t>
            </a:r>
            <a:r>
              <a:rPr lang="en-US" sz="1900" dirty="0" err="1"/>
              <a:t>spatio</a:t>
            </a:r>
            <a:r>
              <a:rPr lang="en-US" sz="1900" dirty="0"/>
              <a:t>-temporal correlations between these parameters along the western coast of McMurdo Sound, Antarctica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pic>
        <p:nvPicPr>
          <p:cNvPr id="6" name="Picture Placeholder 5" descr="Commonwealth3oct2408_0684.JP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0" b="26594"/>
          <a:stretch/>
        </p:blipFill>
        <p:spPr>
          <a:xfrm>
            <a:off x="0" y="120276"/>
            <a:ext cx="9144000" cy="3473450"/>
          </a:xfrm>
          <a:ln w="6350">
            <a:solidFill>
              <a:schemeClr val="bg1">
                <a:lumMod val="65000"/>
              </a:schemeClr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69782" y="3653117"/>
            <a:ext cx="2295144" cy="274320"/>
          </a:xfrm>
        </p:spPr>
        <p:txBody>
          <a:bodyPr/>
          <a:lstStyle/>
          <a:p>
            <a:r>
              <a:rPr lang="en-US" dirty="0" smtClean="0"/>
              <a:t>Image Credit: Sally Walker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317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76071" y="4620449"/>
            <a:ext cx="8401673" cy="1973636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20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</a:pPr>
            <a:r>
              <a:rPr lang="en-US" dirty="0"/>
              <a:t>The Antarctic coast of McMurdo Sound experiences important changes in ice dynamics as both glaciers and sea ice undergo melt-freezing cycles </a:t>
            </a:r>
            <a:endParaRPr lang="en-US" dirty="0" smtClean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</a:pPr>
            <a:r>
              <a:rPr lang="en-US" dirty="0"/>
              <a:t>Compounded changes in local ice regimes can affect vulnerable ecological communities in the Explorers Cove region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Community Concern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05430" y="3696484"/>
            <a:ext cx="2295144" cy="274320"/>
          </a:xfrm>
        </p:spPr>
        <p:txBody>
          <a:bodyPr/>
          <a:lstStyle/>
          <a:p>
            <a:r>
              <a:rPr lang="en-US" dirty="0" smtClean="0"/>
              <a:t>Image Credit: Sally Walker</a:t>
            </a:r>
            <a:endParaRPr lang="en-US" dirty="0"/>
          </a:p>
        </p:txBody>
      </p:sp>
      <p:pic>
        <p:nvPicPr>
          <p:cNvPr id="11" name="Picture Placeholder 10" descr="CapeEvans7Dec08_1109.JP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9" b="18851"/>
          <a:stretch/>
        </p:blipFill>
        <p:spPr>
          <a:xfrm>
            <a:off x="0" y="119528"/>
            <a:ext cx="9144000" cy="3429000"/>
          </a:xfrm>
          <a:ln w="635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3934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76071" y="4814316"/>
            <a:ext cx="8365313" cy="1444752"/>
          </a:xfrm>
        </p:spPr>
        <p:txBody>
          <a:bodyPr>
            <a:normAutofit/>
          </a:bodyPr>
          <a:lstStyle/>
          <a:p>
            <a:r>
              <a:rPr lang="en-US" dirty="0" err="1" smtClean="0"/>
              <a:t>ICESat</a:t>
            </a:r>
            <a:r>
              <a:rPr lang="en-US" dirty="0" smtClean="0"/>
              <a:t>, Aqua, and Terra were utilized in this </a:t>
            </a:r>
            <a:r>
              <a:rPr lang="en-US" dirty="0"/>
              <a:t>project to </a:t>
            </a:r>
            <a:r>
              <a:rPr lang="en-US" dirty="0" smtClean="0"/>
              <a:t>characterize sea ice variability in western McMurdo Sound, Antarctica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NASA Earth Observing Systems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87" y="653757"/>
            <a:ext cx="2589245" cy="1855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06" y="700247"/>
            <a:ext cx="2403279" cy="180913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09788" y="2836307"/>
            <a:ext cx="938863" cy="274320"/>
          </a:xfrm>
        </p:spPr>
        <p:txBody>
          <a:bodyPr>
            <a:normAutofit fontScale="92500" lnSpcReduction="10000"/>
          </a:bodyPr>
          <a:lstStyle/>
          <a:p>
            <a:r>
              <a:rPr lang="en-US" sz="1600" b="1" dirty="0" err="1" smtClean="0"/>
              <a:t>ICESat</a:t>
            </a:r>
            <a:endParaRPr lang="en-US" sz="1600" b="1" dirty="0"/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7182195" y="2836307"/>
            <a:ext cx="927107" cy="274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Terra</a:t>
            </a:r>
            <a:endParaRPr lang="en-US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703" y="1024346"/>
            <a:ext cx="2834640" cy="1485036"/>
          </a:xfrm>
          <a:prstGeom prst="rect">
            <a:avLst/>
          </a:prstGeom>
        </p:spPr>
      </p:pic>
      <p:sp>
        <p:nvSpPr>
          <p:cNvPr id="11" name="Text Placeholder 9"/>
          <p:cNvSpPr txBox="1">
            <a:spLocks/>
          </p:cNvSpPr>
          <p:nvPr/>
        </p:nvSpPr>
        <p:spPr>
          <a:xfrm>
            <a:off x="4017154" y="2816954"/>
            <a:ext cx="927107" cy="274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Aqua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65297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9466" y="579120"/>
            <a:ext cx="7982712" cy="704088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1104" y="1496564"/>
            <a:ext cx="8717864" cy="4504729"/>
            <a:chOff x="-899532" y="134556"/>
            <a:chExt cx="14772420" cy="6788098"/>
          </a:xfrm>
        </p:grpSpPr>
        <p:sp>
          <p:nvSpPr>
            <p:cNvPr id="7" name="Rounded Rectangle 6"/>
            <p:cNvSpPr/>
            <p:nvPr/>
          </p:nvSpPr>
          <p:spPr>
            <a:xfrm>
              <a:off x="-899532" y="1174982"/>
              <a:ext cx="4492043" cy="1552229"/>
            </a:xfrm>
            <a:prstGeom prst="roundRect">
              <a:avLst/>
            </a:prstGeom>
            <a:solidFill>
              <a:srgbClr val="E9A149">
                <a:alpha val="75000"/>
              </a:srgbClr>
            </a:solidFill>
            <a:ln w="12700" cap="flat" cmpd="sng" algn="ctr">
              <a:solidFill>
                <a:srgbClr val="E9A14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</a:rPr>
                <a:t>ICESat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</a:rPr>
                <a:t>/GLAS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</a:rPr>
                <a:t>Cryosphere Science Research Portal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-899532" y="139125"/>
              <a:ext cx="4492043" cy="709403"/>
            </a:xfrm>
            <a:prstGeom prst="roundRect">
              <a:avLst/>
            </a:prstGeom>
            <a:solidFill>
              <a:srgbClr val="E9A149">
                <a:alpha val="90000"/>
              </a:srgb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</a:rPr>
                <a:t>Data Acquisition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50138" y="139124"/>
              <a:ext cx="4492043" cy="709402"/>
            </a:xfrm>
            <a:prstGeom prst="roundRect">
              <a:avLst/>
            </a:prstGeom>
            <a:solidFill>
              <a:srgbClr val="E9A149">
                <a:alpha val="90000"/>
              </a:srgb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</a:rPr>
                <a:t>Data Processing and Analysis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9345498" y="134556"/>
              <a:ext cx="4492043" cy="709403"/>
            </a:xfrm>
            <a:prstGeom prst="roundRect">
              <a:avLst/>
            </a:prstGeom>
            <a:solidFill>
              <a:srgbClr val="E9A149">
                <a:alpha val="90000"/>
              </a:srgb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</a:rPr>
                <a:t>End-Products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-868417" y="3162525"/>
              <a:ext cx="4492043" cy="1552229"/>
            </a:xfrm>
            <a:prstGeom prst="roundRect">
              <a:avLst/>
            </a:prstGeom>
            <a:solidFill>
              <a:srgbClr val="E9A149">
                <a:alpha val="75000"/>
              </a:srgbClr>
            </a:solidFill>
            <a:ln w="12700" cap="flat" cmpd="sng" algn="ctr">
              <a:solidFill>
                <a:srgbClr val="E9A14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noProof="0" dirty="0" smtClean="0">
                  <a:solidFill>
                    <a:schemeClr val="tx1">
                      <a:lumMod val="75000"/>
                    </a:schemeClr>
                  </a:solidFill>
                </a:rPr>
                <a:t>Aqua and Terra/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</a:rPr>
                <a:t>MODIS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</a:rPr>
                <a:t>National Snow and Ice Data Center and NASA’s Giovanni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250138" y="1174982"/>
              <a:ext cx="4492043" cy="1552229"/>
            </a:xfrm>
            <a:prstGeom prst="roundRect">
              <a:avLst/>
            </a:prstGeom>
            <a:solidFill>
              <a:srgbClr val="E9A149">
                <a:alpha val="75000"/>
              </a:srgbClr>
            </a:solidFill>
            <a:ln w="12700" cap="flat" cmpd="sng" algn="ctr">
              <a:solidFill>
                <a:srgbClr val="E9A14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</a:rPr>
                <a:t>Extraction and aggregation of seasonal data 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250138" y="3162525"/>
              <a:ext cx="4492043" cy="1552229"/>
            </a:xfrm>
            <a:prstGeom prst="roundRect">
              <a:avLst/>
            </a:prstGeom>
            <a:solidFill>
              <a:srgbClr val="E9A149">
                <a:alpha val="75000"/>
              </a:srgbClr>
            </a:solidFill>
            <a:ln w="12700" cap="flat" cmpd="sng" algn="ctr">
              <a:solidFill>
                <a:srgbClr val="E9A14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</a:rPr>
                <a:t>Georeferencing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</a:rPr>
                <a:t> and extraction of sea and ice surface temperature data</a:t>
              </a:r>
            </a:p>
          </p:txBody>
        </p:sp>
        <p:sp>
          <p:nvSpPr>
            <p:cNvPr id="14" name="Chevron 13"/>
            <p:cNvSpPr/>
            <p:nvPr/>
          </p:nvSpPr>
          <p:spPr>
            <a:xfrm>
              <a:off x="3697410" y="1708780"/>
              <a:ext cx="484632" cy="484632"/>
            </a:xfrm>
            <a:prstGeom prst="chevron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9345498" y="1174981"/>
              <a:ext cx="4492043" cy="1552229"/>
            </a:xfrm>
            <a:prstGeom prst="roundRect">
              <a:avLst/>
            </a:prstGeom>
            <a:solidFill>
              <a:srgbClr val="E9A149">
                <a:alpha val="75000"/>
              </a:srgbClr>
            </a:solidFill>
            <a:ln w="12700" cap="flat" cmpd="sng" algn="ctr">
              <a:solidFill>
                <a:srgbClr val="E9A14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</a:rPr>
                <a:t>Seasonal sea ice topography maps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9380845" y="3156151"/>
              <a:ext cx="4492043" cy="1552229"/>
            </a:xfrm>
            <a:prstGeom prst="roundRect">
              <a:avLst/>
            </a:prstGeom>
            <a:solidFill>
              <a:srgbClr val="E9A149">
                <a:alpha val="75000"/>
              </a:srgbClr>
            </a:solidFill>
            <a:ln w="12700" cap="flat" cmpd="sng" algn="ctr">
              <a:solidFill>
                <a:srgbClr val="E9A14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</a:rPr>
                <a:t>Seasonal temperature maps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9380845" y="5370425"/>
              <a:ext cx="4492043" cy="1552229"/>
            </a:xfrm>
            <a:prstGeom prst="roundRect">
              <a:avLst/>
            </a:prstGeom>
            <a:solidFill>
              <a:srgbClr val="E9A149">
                <a:alpha val="75000"/>
              </a:srgbClr>
            </a:solidFill>
            <a:ln w="12700" cap="flat" cmpd="sng" algn="ctr">
              <a:solidFill>
                <a:srgbClr val="E9A14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</a:rPr>
                <a:t>Spatio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</a:rPr>
                <a:t>-temporal correlation visualizations</a:t>
              </a:r>
            </a:p>
          </p:txBody>
        </p:sp>
        <p:sp>
          <p:nvSpPr>
            <p:cNvPr id="18" name="Chevron 17"/>
            <p:cNvSpPr/>
            <p:nvPr/>
          </p:nvSpPr>
          <p:spPr>
            <a:xfrm>
              <a:off x="8819197" y="3696324"/>
              <a:ext cx="484632" cy="484632"/>
            </a:xfrm>
            <a:prstGeom prst="chevron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Chevron 18"/>
            <p:cNvSpPr/>
            <p:nvPr/>
          </p:nvSpPr>
          <p:spPr>
            <a:xfrm>
              <a:off x="8810277" y="1708780"/>
              <a:ext cx="484632" cy="484632"/>
            </a:xfrm>
            <a:prstGeom prst="chevron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>
              <a:off x="3697410" y="3696324"/>
              <a:ext cx="484632" cy="484632"/>
            </a:xfrm>
            <a:prstGeom prst="chevron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Plus 20"/>
            <p:cNvSpPr/>
            <p:nvPr/>
          </p:nvSpPr>
          <p:spPr>
            <a:xfrm>
              <a:off x="11208868" y="2562394"/>
              <a:ext cx="765300" cy="765300"/>
            </a:xfrm>
            <a:prstGeom prst="mathPlus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Chevron 21"/>
            <p:cNvSpPr/>
            <p:nvPr/>
          </p:nvSpPr>
          <p:spPr>
            <a:xfrm rot="5400000">
              <a:off x="11349202" y="4802681"/>
              <a:ext cx="484632" cy="484632"/>
            </a:xfrm>
            <a:prstGeom prst="chevron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7348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60433" y="597595"/>
            <a:ext cx="1990959" cy="704396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42614" y="1619075"/>
          <a:ext cx="8850384" cy="492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6070" y="1486715"/>
            <a:ext cx="7531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767171"/>
                </a:solidFill>
              </a:rPr>
              <a:t>ICESat</a:t>
            </a:r>
            <a:r>
              <a:rPr lang="en-US" b="1" dirty="0" smtClean="0">
                <a:solidFill>
                  <a:srgbClr val="767171"/>
                </a:solidFill>
              </a:rPr>
              <a:t> Seasonal Sea ice Thickness (m) in western McMurdo Sound</a:t>
            </a:r>
            <a:endParaRPr lang="en-US" b="1" dirty="0">
              <a:solidFill>
                <a:srgbClr val="76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225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76072" y="579120"/>
            <a:ext cx="7982712" cy="779897"/>
          </a:xfrm>
        </p:spPr>
        <p:txBody>
          <a:bodyPr/>
          <a:lstStyle/>
          <a:p>
            <a:r>
              <a:rPr lang="en-US" dirty="0"/>
              <a:t>Results: </a:t>
            </a:r>
            <a:r>
              <a:rPr lang="en-US" dirty="0" smtClean="0"/>
              <a:t>Spring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73947"/>
              </p:ext>
            </p:extLst>
          </p:nvPr>
        </p:nvGraphicFramePr>
        <p:xfrm>
          <a:off x="822036" y="2197916"/>
          <a:ext cx="7426038" cy="4375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3281" y="1744908"/>
            <a:ext cx="858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67171"/>
                </a:solidFill>
              </a:rPr>
              <a:t>Sea Ice Thickness and Sea Surface Temperature in western McMurdo Sound</a:t>
            </a:r>
            <a:endParaRPr lang="en-US" b="1" dirty="0">
              <a:solidFill>
                <a:srgbClr val="76717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4562" y="6178989"/>
            <a:ext cx="743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meters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5802" y="6178989"/>
            <a:ext cx="1031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err="1" smtClean="0">
                <a:solidFill>
                  <a:srgbClr val="000000"/>
                </a:solidFill>
              </a:rPr>
              <a:t>o</a:t>
            </a:r>
            <a:r>
              <a:rPr lang="en-US" sz="1200" dirty="0" err="1" smtClean="0">
                <a:solidFill>
                  <a:srgbClr val="000000"/>
                </a:solidFill>
              </a:rPr>
              <a:t>C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81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dirty="0" smtClean="0"/>
              <a:t>Summer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421611"/>
              </p:ext>
            </p:extLst>
          </p:nvPr>
        </p:nvGraphicFramePr>
        <p:xfrm>
          <a:off x="822037" y="2114240"/>
          <a:ext cx="7416799" cy="4459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3281" y="1744908"/>
            <a:ext cx="858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67171"/>
                </a:solidFill>
              </a:rPr>
              <a:t>Sea Ice Thickness and Sea Surface Temperature in western McMurdo Sound</a:t>
            </a:r>
            <a:endParaRPr lang="en-US" b="1" dirty="0">
              <a:solidFill>
                <a:srgbClr val="76717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562" y="6178989"/>
            <a:ext cx="743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meters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55802" y="6178989"/>
            <a:ext cx="1031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err="1" smtClean="0">
                <a:solidFill>
                  <a:srgbClr val="000000"/>
                </a:solidFill>
              </a:rPr>
              <a:t>o</a:t>
            </a:r>
            <a:r>
              <a:rPr lang="en-US" sz="1200" dirty="0" err="1" smtClean="0">
                <a:solidFill>
                  <a:srgbClr val="000000"/>
                </a:solidFill>
              </a:rPr>
              <a:t>C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97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limate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E9A149"/>
      </a:accent1>
      <a:accent2>
        <a:srgbClr val="DF7934"/>
      </a:accent2>
      <a:accent3>
        <a:srgbClr val="D64D27"/>
      </a:accent3>
      <a:accent4>
        <a:srgbClr val="8D91C7"/>
      </a:accent4>
      <a:accent5>
        <a:srgbClr val="667FAA"/>
      </a:accent5>
      <a:accent6>
        <a:srgbClr val="347194"/>
      </a:accent6>
      <a:hlink>
        <a:srgbClr val="E9A149"/>
      </a:hlink>
      <a:folHlink>
        <a:srgbClr val="E9A149"/>
      </a:folHlink>
    </a:clrScheme>
    <a:fontScheme name="DEVELO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9398</TotalTime>
  <Words>1123</Words>
  <Application>Microsoft Macintosh PowerPoint</Application>
  <PresentationFormat>On-screen Show (4:3)</PresentationFormat>
  <Paragraphs>139</Paragraphs>
  <Slides>19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Elizabeth Benyshek</cp:lastModifiedBy>
  <cp:revision>159</cp:revision>
  <dcterms:created xsi:type="dcterms:W3CDTF">2015-05-18T13:26:09Z</dcterms:created>
  <dcterms:modified xsi:type="dcterms:W3CDTF">2015-10-22T20:38:48Z</dcterms:modified>
</cp:coreProperties>
</file>