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77" r:id="rId6"/>
    <p:sldId id="258" r:id="rId7"/>
    <p:sldId id="269" r:id="rId8"/>
    <p:sldId id="260" r:id="rId9"/>
    <p:sldId id="259" r:id="rId10"/>
    <p:sldId id="271" r:id="rId11"/>
    <p:sldId id="278" r:id="rId12"/>
    <p:sldId id="267"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0846" autoAdjust="0"/>
  </p:normalViewPr>
  <p:slideViewPr>
    <p:cSldViewPr snapToGrid="0">
      <p:cViewPr varScale="1">
        <p:scale>
          <a:sx n="57" d="100"/>
          <a:sy n="57" d="100"/>
        </p:scale>
        <p:origin x="1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2021 Spring</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6. </a:t>
            </a:r>
            <a:r>
              <a:rPr lang="en-US" sz="3600" dirty="0">
                <a:solidFill>
                  <a:srgbClr val="0061AA"/>
                </a:solidFill>
              </a:rPr>
              <a:t>Partners</a:t>
            </a:r>
            <a:endParaRPr lang="en-US" dirty="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Quiz Time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a:t>If you have international partners, what NASA organizations needs to be involved in communications?</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Tree>
    <p:extLst>
      <p:ext uri="{BB962C8B-B14F-4D97-AF65-F5344CB8AC3E}">
        <p14:creationId xmlns:p14="http://schemas.microsoft.com/office/powerpoint/2010/main" val="38742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What does your partner need? How can NASA EO support their decision making?</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Partner Types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a:t>Types of Partners:</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a:t>Ex.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600" dirty="0"/>
                <a:t>All partners are either end users (using the results/products to make a decision) </a:t>
              </a:r>
              <a:r>
                <a:rPr lang="en-US" sz="1600" b="1" u="sng" dirty="0"/>
                <a:t>OR</a:t>
              </a:r>
              <a:r>
                <a:rPr lang="en-US" sz="1600" dirty="0"/>
                <a:t> collaborators (not using the results or products to make a decision)</a:t>
              </a:r>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Partner Types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8"/>
            <a:ext cx="6834120" cy="37377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decision-makers, policy-makers, etc.; the Applied Sciences Program defines a boundary organization as “an organization outside of your own that broadens your reach across the boundary into the operational domain (i.e. policy-makers, decision-makers, and other key stakeholders)”</a:t>
            </a:r>
          </a:p>
          <a:p>
            <a:pPr marL="742950" lvl="1" indent="-285750">
              <a:spcBef>
                <a:spcPts val="0"/>
              </a:spcBef>
              <a:spcAft>
                <a:spcPts val="600"/>
              </a:spcAft>
              <a:buClr>
                <a:srgbClr val="EF282F"/>
              </a:buClr>
              <a:buFont typeface="Webdings" panose="05030102010509060703" pitchFamily="18" charset="2"/>
              <a:buChar char="4"/>
            </a:pPr>
            <a:r>
              <a:rPr lang="en-US" sz="16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467583"/>
            <a:ext cx="5867400" cy="118872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sp>
        <p:nvSpPr>
          <p:cNvPr id="50" name="TextBox 49"/>
          <p:cNvSpPr txBox="1"/>
          <p:nvPr/>
        </p:nvSpPr>
        <p:spPr>
          <a:xfrm>
            <a:off x="5955217" y="5127227"/>
            <a:ext cx="1409700"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All Partners</a:t>
            </a:r>
          </a:p>
        </p:txBody>
      </p:sp>
      <p:sp>
        <p:nvSpPr>
          <p:cNvPr id="51" name="TextBox 50"/>
          <p:cNvSpPr txBox="1"/>
          <p:nvPr/>
        </p:nvSpPr>
        <p:spPr>
          <a:xfrm>
            <a:off x="3731871" y="5502111"/>
            <a:ext cx="2933700"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Collaborators</a:t>
            </a:r>
          </a:p>
        </p:txBody>
      </p:sp>
      <p:sp>
        <p:nvSpPr>
          <p:cNvPr id="52" name="TextBox 51"/>
          <p:cNvSpPr txBox="1"/>
          <p:nvPr/>
        </p:nvSpPr>
        <p:spPr>
          <a:xfrm>
            <a:off x="6674034" y="5502111"/>
            <a:ext cx="2925237"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End Users</a:t>
            </a:r>
          </a:p>
        </p:txBody>
      </p:sp>
      <p:cxnSp>
        <p:nvCxnSpPr>
          <p:cNvPr id="74" name="Straight Connector 73"/>
          <p:cNvCxnSpPr/>
          <p:nvPr/>
        </p:nvCxnSpPr>
        <p:spPr>
          <a:xfrm>
            <a:off x="6660067" y="5485129"/>
            <a:ext cx="0" cy="11597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60206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Boundary Organizations</a:t>
            </a:r>
          </a:p>
        </p:txBody>
      </p:sp>
    </p:spTree>
    <p:extLst>
      <p:ext uri="{BB962C8B-B14F-4D97-AF65-F5344CB8AC3E}">
        <p14:creationId xmlns:p14="http://schemas.microsoft.com/office/powerpoint/2010/main" val="97944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Partner Engagement &amp; Comm</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a:t>Communication 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grpSp>
        <p:nvGrpSpPr>
          <p:cNvPr id="22" name="Group 21"/>
          <p:cNvGrpSpPr/>
          <p:nvPr/>
        </p:nvGrpSpPr>
        <p:grpSpPr>
          <a:xfrm>
            <a:off x="1430868" y="4880343"/>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Comm Best Practices</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It’s a best practice to have one representative from the project serve as the primary liaison for communication with partners – to schedule meetings, calls, share data, schedule hand-offs, etc. </a:t>
              </a:r>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Checklist: Working w/Partners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 what kind of data/tools are useful, what software do they have access to, what tutorials or products would be helpful? The proposal should identify this for the team.</a:t>
            </a:r>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by your node Lead, and you should always CC the Lead.</a:t>
            </a:r>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Tree>
    <p:extLst>
      <p:ext uri="{BB962C8B-B14F-4D97-AF65-F5344CB8AC3E}">
        <p14:creationId xmlns:p14="http://schemas.microsoft.com/office/powerpoint/2010/main" val="146679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Meeting w/Partners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Fellow</a:t>
            </a:r>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a:t>Compile questions</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dirty="0"/>
              <a:t>General 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a:t>We’ve read the proposal, but can you talk us through the issue at hand and your decision-making process?</a:t>
            </a:r>
          </a:p>
          <a:p>
            <a:pPr marL="742950" lvl="1" indent="-285750">
              <a:spcBef>
                <a:spcPts val="0"/>
              </a:spcBef>
              <a:spcAft>
                <a:spcPts val="600"/>
              </a:spcAft>
              <a:buClr>
                <a:srgbClr val="EF282F"/>
              </a:buClr>
              <a:buFont typeface="Arial" panose="020B0604020202020204" pitchFamily="34" charset="0"/>
              <a:buChar char="•"/>
            </a:pPr>
            <a:r>
              <a:rPr lang="en-US" sz="1200" dirty="0"/>
              <a:t>What is the economic impact of the issue you are facing? (ex. cost of fighting a wildfire or drought impacts to crops in a region)</a:t>
            </a:r>
          </a:p>
          <a:p>
            <a:pPr marL="742950" lvl="1" indent="-285750">
              <a:spcBef>
                <a:spcPts val="0"/>
              </a:spcBef>
              <a:spcAft>
                <a:spcPts val="600"/>
              </a:spcAft>
              <a:buClr>
                <a:srgbClr val="EF282F"/>
              </a:buClr>
              <a:buFont typeface="Arial" panose="020B0604020202020204" pitchFamily="34" charset="0"/>
              <a:buChar char="•"/>
            </a:pPr>
            <a:r>
              <a:rPr lang="en-US" sz="1200" dirty="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of our project?</a:t>
            </a:r>
          </a:p>
          <a:p>
            <a:pPr marL="742950" lvl="1" indent="-285750">
              <a:spcBef>
                <a:spcPts val="0"/>
              </a:spcBef>
              <a:spcAft>
                <a:spcPts val="600"/>
              </a:spcAft>
              <a:buClr>
                <a:srgbClr val="EF282F"/>
              </a:buClr>
              <a:buFont typeface="Arial" panose="020B0604020202020204" pitchFamily="34" charset="0"/>
              <a:buChar char="•"/>
            </a:pPr>
            <a:r>
              <a:rPr lang="en-US" sz="1200" dirty="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end products be in to be useful?</a:t>
            </a:r>
          </a:p>
          <a:p>
            <a:pPr marL="742950" lvl="1" indent="-285750">
              <a:spcBef>
                <a:spcPts val="0"/>
              </a:spcBef>
              <a:spcAft>
                <a:spcPts val="600"/>
              </a:spcAft>
              <a:buClr>
                <a:srgbClr val="EF282F"/>
              </a:buClr>
              <a:buFont typeface="Arial" panose="020B0604020202020204" pitchFamily="34" charset="0"/>
              <a:buChar char="•"/>
            </a:pPr>
            <a:r>
              <a:rPr lang="en-US" sz="1200" dirty="0"/>
              <a:t>What is the best transition approach? Email, telecon, Videocon. Will you be able to meet with us weekly or biweekly so we can share updates and get feedback throughout the term?</a:t>
            </a:r>
          </a:p>
          <a:p>
            <a:pPr marL="742950" lvl="1" indent="-285750">
              <a:spcBef>
                <a:spcPts val="0"/>
              </a:spcBef>
              <a:spcAft>
                <a:spcPts val="600"/>
              </a:spcAft>
              <a:buClr>
                <a:srgbClr val="EF282F"/>
              </a:buClr>
              <a:buFont typeface="Arial" panose="020B0604020202020204" pitchFamily="34" charset="0"/>
              <a:buChar char="•"/>
            </a:pPr>
            <a:endParaRPr lang="en-US" sz="1200" dirty="0"/>
          </a:p>
        </p:txBody>
      </p:sp>
    </p:spTree>
    <p:extLst>
      <p:ext uri="{BB962C8B-B14F-4D97-AF65-F5344CB8AC3E}">
        <p14:creationId xmlns:p14="http://schemas.microsoft.com/office/powerpoint/2010/main" val="10528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International Partners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a:t>NASA’s Office of International and Interagency Relations (OIIR</a:t>
            </a:r>
            <a:r>
              <a:rPr lang="en-US" sz="1800"/>
              <a:t>) </a:t>
            </a:r>
            <a:r>
              <a:rPr lang="en-US" sz="1800" smtClean="0"/>
              <a:t>supports </a:t>
            </a:r>
            <a:r>
              <a:rPr lang="en-US" sz="1800" dirty="0"/>
              <a:t>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DEVELOP projects often include international participants who may have contacts in a foreign country where the study area lies. Be mindful that any communication with others outside the US relating to the project involves your Fellow and NPO.</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Designated Countries</a:t>
            </a: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 </a:t>
            </a:r>
            <a:r>
              <a:rPr lang="en-US" sz="1800" dirty="0"/>
              <a:t>This 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 </a:t>
            </a:r>
            <a:r>
              <a:rPr lang="en-US" sz="1800" dirty="0"/>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“transfer” includes an email, publication, presentation, telecon, webinar, etc. Communication with partners in designated countries is restricted, so coordinate with NPO ahead of opening communication lines with any foreign nationals.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 </a:t>
            </a:r>
            <a:r>
              <a:rPr lang="en-US" sz="1800" dirty="0"/>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p:txBody>
      </p:sp>
    </p:spTree>
    <p:extLst>
      <p:ext uri="{BB962C8B-B14F-4D97-AF65-F5344CB8AC3E}">
        <p14:creationId xmlns:p14="http://schemas.microsoft.com/office/powerpoint/2010/main" val="974132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75C8B-ADA0-4184-A19B-606E261F50D4}">
  <ds:schemaRefs>
    <ds:schemaRef ds:uri="http://purl.org/dc/elements/1.1/"/>
    <ds:schemaRef ds:uri="http://schemas.microsoft.com/office/2006/documentManagement/types"/>
    <ds:schemaRef ds:uri="21e6a8e8-1dff-48a6-ab9b-8d556c6946c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19F06E-1973-4738-93C5-32DD7F74E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D503F1-3C84-420C-B1F1-72A4DC56D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3307</TotalTime>
  <Words>1641</Words>
  <Application>Microsoft Office PowerPoint</Application>
  <PresentationFormat>Widescreen</PresentationFormat>
  <Paragraphs>85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49</cp:revision>
  <dcterms:created xsi:type="dcterms:W3CDTF">2019-01-24T15:36:39Z</dcterms:created>
  <dcterms:modified xsi:type="dcterms:W3CDTF">2021-01-19T20:19:34Z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