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21"/>
  </p:notesMasterIdLst>
  <p:sldIdLst>
    <p:sldId id="256" r:id="rId3"/>
    <p:sldId id="281" r:id="rId4"/>
    <p:sldId id="283" r:id="rId5"/>
    <p:sldId id="276" r:id="rId6"/>
    <p:sldId id="277" r:id="rId7"/>
    <p:sldId id="279" r:id="rId8"/>
    <p:sldId id="262" r:id="rId9"/>
    <p:sldId id="263" r:id="rId10"/>
    <p:sldId id="285" r:id="rId11"/>
    <p:sldId id="268" r:id="rId12"/>
    <p:sldId id="275" r:id="rId13"/>
    <p:sldId id="280" r:id="rId14"/>
    <p:sldId id="278" r:id="rId15"/>
    <p:sldId id="269" r:id="rId16"/>
    <p:sldId id="286" r:id="rId17"/>
    <p:sldId id="271" r:id="rId18"/>
    <p:sldId id="272" r:id="rId19"/>
    <p:sldId id="273"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Webdings" panose="05030102010509060703" pitchFamily="18" charset="2"/>
      <p:regular r:id="rId30"/>
    </p:embeddedFont>
    <p:embeddedFont>
      <p:font typeface="Wingdings 3" panose="05040102010807070707" pitchFamily="18" charset="2"/>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Mayer" initials="TM" lastIdx="36" clrIdx="0"/>
  <p:cmAuthor id="1" name="Lubkin, Sara H. (GSFC-6170)[DEVELOP]" initials="LSH(" lastIdx="8" clrIdx="1">
    <p:extLst>
      <p:ext uri="{19B8F6BF-5375-455C-9EA6-DF929625EA0E}">
        <p15:presenceInfo xmlns:p15="http://schemas.microsoft.com/office/powerpoint/2012/main" userId="S-1-5-21-330711430-3775241029-4075259233-721952" providerId="AD"/>
      </p:ext>
    </p:extLst>
  </p:cmAuthor>
  <p:cmAuthor id="2" name="Clayton, Amanda L. (LARC-E3)[SSAI DEVELOP]" initials="CAL(D" lastIdx="7" clrIdx="2">
    <p:extLst>
      <p:ext uri="{19B8F6BF-5375-455C-9EA6-DF929625EA0E}">
        <p15:presenceInfo xmlns:p15="http://schemas.microsoft.com/office/powerpoint/2012/main" userId="S-1-5-21-330711430-3775241029-4075259233-682401" providerId="AD"/>
      </p:ext>
    </p:extLst>
  </p:cmAuthor>
  <p:cmAuthor id="3" name="nreluser" initials="n" lastIdx="8" clrIdx="3">
    <p:extLst>
      <p:ext uri="{19B8F6BF-5375-455C-9EA6-DF929625EA0E}">
        <p15:presenceInfo xmlns:p15="http://schemas.microsoft.com/office/powerpoint/2012/main" userId="nreluser" providerId="None"/>
      </p:ext>
    </p:extLst>
  </p:cmAuthor>
  <p:cmAuthor id="4" name="Sara" initials="S" lastIdx="3" clrIdx="4">
    <p:extLst>
      <p:ext uri="{19B8F6BF-5375-455C-9EA6-DF929625EA0E}">
        <p15:presenceInfo xmlns:p15="http://schemas.microsoft.com/office/powerpoint/2012/main" userId="S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F53"/>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528" autoAdjust="0"/>
  </p:normalViewPr>
  <p:slideViewPr>
    <p:cSldViewPr>
      <p:cViewPr>
        <p:scale>
          <a:sx n="100" d="100"/>
          <a:sy n="100" d="100"/>
        </p:scale>
        <p:origin x="912"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8-03-26T09:36:42.105" idx="1">
    <p:pos x="10" y="10"/>
    <p:text>Is the Cheryl Katz image open source? Where did you get it?</p:text>
    <p:extLst>
      <p:ext uri="{C676402C-5697-4E1C-873F-D02D1690AC5C}">
        <p15:threadingInfo xmlns:p15="http://schemas.microsoft.com/office/powerpoint/2012/main" timeZoneBias="240"/>
      </p:ext>
    </p:extLst>
  </p:cm>
  <p:cm authorId="4" dt="2018-03-26T09:38:10.060" idx="2">
    <p:pos x="10" y="106"/>
    <p:text>Do you have  permission for the Great Lakes Indian Fish and Wildlife Commission image? Is it from Creative Commons?</p:text>
    <p:extLst>
      <p:ext uri="{C676402C-5697-4E1C-873F-D02D1690AC5C}">
        <p15:threadingInfo xmlns:p15="http://schemas.microsoft.com/office/powerpoint/2012/main" timeZoneBias="240">
          <p15:parentCm authorId="4"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8-03-26T09:41:35.312" idx="3">
    <p:pos x="10" y="10"/>
    <p:text>Is Dr. Evangelista the only PhD?</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74114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crypted-tbn0.gstatic.com/images?q=tbn:ANd9GcRBW1rExEzxQ79g6mq2zBGGiwxUZAYMNfE15Bgg6pp1g1VVkRtz"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files.dnr.state.mn.us/fish_wildlife/wildlife/shallowlakes/natural-wild-rice-in-minnesota.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ojibwe.lib.umn.edu/collection/ojibwe-gathering-wild-rice-at-mille-lacs" TargetMode="External"/><Relationship Id="rId4" Type="http://schemas.openxmlformats.org/officeDocument/2006/relationships/hyperlink" Target="http://www.jstor.org/stable/3795695?seq=3#page_scan_tab_content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Shape 17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endParaRPr dirty="0"/>
          </a:p>
        </p:txBody>
      </p:sp>
      <p:sp>
        <p:nvSpPr>
          <p:cNvPr id="178" name="Shape 17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410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Shape 38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In</a:t>
            </a:r>
            <a:r>
              <a:rPr lang="en-US" baseline="0" dirty="0"/>
              <a:t> order to address each of our research questions, we ran a number of models for our two study regions and years. This table lists those model runs. We decided to test our modeling methodology over a smaller region of Minnesota first, Landsat path row 28, 28, in order to obtain a more accurate model based on a single scene in which we collected sample points. Then, we modelled over the entire state of Minnesota to address the question of whether we can upscale our modeling methods to a larger region. Lastly, we applied our Minnesota models to Texas in order to evaluate our model performance when applied to other regions.  We addressed the question of distribution over time by modeling in both 2005 and 2015, and exploring a back-casting methodology.</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88" name="Shape 38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9946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t>Here is our Google Earth</a:t>
            </a:r>
            <a:r>
              <a:rPr lang="en-US" baseline="0" dirty="0"/>
              <a:t> Engine sampling in more detail.</a:t>
            </a:r>
            <a:endParaRPr lang="en-US" dirty="0"/>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Our team used points created through opportunistic sampling in the Google Earth Engine interface. These points were collecting utilizing NAIP (National Agriculture Imagery Program) aerial imagery at a 1m resolution for presence and absence of wild rice in 2005 and 2015. The points were collected for presence and absence of wild rice within a 30m by 30m quadrat aligned to Landsat imagery. 50% or greater cover of wild rice within a quadrat was used as a threshold for indicating presence of wild rice.</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Bathymetry data was acquired from ____ and filtered to ____ to indicate suitable depths within lakes for wild rice growth. We also used a wetlands layer acquired from ____ to indicate potential regions with wild rice. The DNR __ Minnesota wild rice lakes layer was retrieved through ESRI to filter the number of lakes down to those reported to have wild rice through the DNR’s comprehensive report. </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Each of these points were sampled from the Landsat multispectral imagery and the values of each environmental predictor as inputs for our random forest model.</a:t>
            </a:r>
          </a:p>
          <a:p>
            <a:pPr marL="0" marR="0" lvl="0" indent="0" algn="l" rtl="0">
              <a:spcBef>
                <a:spcPts val="0"/>
              </a:spcBef>
              <a:spcAft>
                <a:spcPts val="0"/>
              </a:spcAft>
              <a:buNone/>
            </a:pPr>
            <a:endParaRPr lang="en-US" dirty="0"/>
          </a:p>
          <a:p>
            <a:pPr marL="342900" indent="-342900">
              <a:lnSpc>
                <a:spcPct val="120000"/>
              </a:lnSpc>
              <a:spcBef>
                <a:spcPts val="200"/>
              </a:spcBef>
              <a:buClr>
                <a:srgbClr val="7EB761"/>
              </a:buClr>
              <a:buFont typeface="Webdings" panose="05030102010509060703" pitchFamily="18" charset="2"/>
              <a:buChar char="4"/>
            </a:pPr>
            <a:r>
              <a:rPr lang="en-US" sz="1200" kern="1200" dirty="0">
                <a:latin typeface="Century Gothic" panose="020B0502020202020204" pitchFamily="34" charset="0"/>
              </a:rPr>
              <a:t>(Top left) Headquarters Bay with known wild rice presence</a:t>
            </a:r>
          </a:p>
          <a:p>
            <a:pPr marL="342900" indent="-342900">
              <a:lnSpc>
                <a:spcPct val="120000"/>
              </a:lnSpc>
              <a:spcBef>
                <a:spcPts val="200"/>
              </a:spcBef>
              <a:buClr>
                <a:srgbClr val="7EB761"/>
              </a:buClr>
              <a:buFont typeface="Webdings" panose="05030102010509060703" pitchFamily="18" charset="2"/>
              <a:buChar char="4"/>
            </a:pPr>
            <a:r>
              <a:rPr lang="en-US" sz="1200" kern="1200" dirty="0">
                <a:latin typeface="Century Gothic" panose="020B0502020202020204" pitchFamily="34" charset="0"/>
              </a:rPr>
              <a:t>(Top right) 30m quadrat grid aligned to Landsat Path 28 Row 27</a:t>
            </a:r>
          </a:p>
          <a:p>
            <a:pPr marL="342900" indent="-342900">
              <a:lnSpc>
                <a:spcPct val="120000"/>
              </a:lnSpc>
              <a:spcBef>
                <a:spcPts val="200"/>
              </a:spcBef>
              <a:buClr>
                <a:srgbClr val="7EB761"/>
              </a:buClr>
              <a:buFont typeface="Webdings" panose="05030102010509060703" pitchFamily="18" charset="2"/>
              <a:buChar char="4"/>
            </a:pPr>
            <a:r>
              <a:rPr lang="en-US" sz="1200" kern="1200" dirty="0">
                <a:latin typeface="Century Gothic" panose="020B0502020202020204" pitchFamily="34" charset="0"/>
              </a:rPr>
              <a:t>(Bottom left) 2015 false color NAIP image with presence points</a:t>
            </a:r>
          </a:p>
          <a:p>
            <a:pPr marL="342900" indent="-342900">
              <a:lnSpc>
                <a:spcPct val="120000"/>
              </a:lnSpc>
              <a:spcBef>
                <a:spcPts val="200"/>
              </a:spcBef>
              <a:buClr>
                <a:srgbClr val="7EB761"/>
              </a:buClr>
              <a:buFont typeface="Webdings" panose="05030102010509060703" pitchFamily="18" charset="2"/>
              <a:buChar char="4"/>
            </a:pPr>
            <a:r>
              <a:rPr lang="en-US" sz="1200" kern="1200" dirty="0">
                <a:latin typeface="Century Gothic" panose="020B0502020202020204" pitchFamily="34" charset="0"/>
              </a:rPr>
              <a:t>(Bottom right) 2005 NAIP imagery</a:t>
            </a:r>
            <a:endParaRPr lang="en-US" dirty="0"/>
          </a:p>
          <a:p>
            <a:pPr marL="0" marR="0" lvl="0" indent="0" algn="l" rtl="0">
              <a:spcBef>
                <a:spcPts val="0"/>
              </a:spcBef>
              <a:spcAft>
                <a:spcPts val="0"/>
              </a:spcAft>
              <a:buNone/>
            </a:pPr>
            <a:endParaRPr lang="en-US" dirty="0"/>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Image from Google Earth Engine</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61116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Random  forest</a:t>
            </a:r>
            <a:r>
              <a:rPr lang="en-US" baseline="0" dirty="0"/>
              <a:t> is a machine-learning algorithm based on a set of decision trees. We used this algorithm to create a model based on our presence and absence sample points.</a:t>
            </a:r>
          </a:p>
          <a:p>
            <a:endParaRPr lang="en-US" baseline="0" dirty="0"/>
          </a:p>
          <a:p>
            <a:r>
              <a:rPr lang="en-US" baseline="0" dirty="0"/>
              <a:t>Our workflow consisted of extracting values of spectral indices at sampled point locations, running a variable selection algorithm in R, and then running the random forest algorithm. We were then able to map our results.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35129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Sentinel-1</a:t>
            </a:r>
            <a:r>
              <a:rPr lang="en-US" baseline="0" dirty="0"/>
              <a:t> radar makes this project particularly unique and interesting.</a:t>
            </a:r>
          </a:p>
          <a:p>
            <a:r>
              <a:rPr lang="en-US" baseline="0" dirty="0"/>
              <a:t>Because wild rice has a unique seasonal phenology, we were able to use radar to detect changes in the structure and height of the plant, which helped us differentiate it from other aquatic species. </a:t>
            </a:r>
          </a:p>
          <a:p>
            <a:endParaRPr lang="en-US" baseline="0" dirty="0"/>
          </a:p>
          <a:p>
            <a:r>
              <a:rPr lang="en-US" baseline="0" dirty="0"/>
              <a:t>We calculated seasonal variance in radar backscatter using the C-band, set a threshold for variance, then used this filter to further refine our </a:t>
            </a:r>
            <a:r>
              <a:rPr lang="en-US" baseline="0" dirty="0" err="1"/>
              <a:t>RandomForest</a:t>
            </a:r>
            <a:r>
              <a:rPr lang="en-US" baseline="0" dirty="0"/>
              <a:t> model results.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226309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Shape 3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This</a:t>
            </a:r>
            <a:r>
              <a:rPr lang="en-US" sz="1200" b="0" i="0" u="none" strike="noStrike" cap="none" baseline="0" dirty="0">
                <a:solidFill>
                  <a:schemeClr val="dk1"/>
                </a:solidFill>
                <a:latin typeface="Calibri"/>
                <a:ea typeface="Calibri"/>
                <a:cs typeface="Calibri"/>
                <a:sym typeface="Calibri"/>
              </a:rPr>
              <a:t> is example output map showing wild rice presence in a small region of MN. The largest lake shown here is Rice Lake.  Here you can see rice mapped in many areas known to be suitable for wild rice growth: for example, the edges of Rice Lake, and some surrounding wetlands. Although the models we produced showed relatively high accuracy, a visual inspection revealed that there were false positives mapped especially in crop lands.  So, we masked out these areas using National Land Cover Database (NLCD) data, as well as our radar variance layer, to improve our maps. </a:t>
            </a:r>
            <a:endParaRPr sz="1200" b="0" i="0" u="none" strike="noStrike" cap="none" dirty="0">
              <a:solidFill>
                <a:schemeClr val="dk1"/>
              </a:solidFill>
              <a:latin typeface="Calibri"/>
              <a:ea typeface="Calibri"/>
              <a:cs typeface="Calibri"/>
              <a:sym typeface="Calibri"/>
            </a:endParaRPr>
          </a:p>
        </p:txBody>
      </p:sp>
      <p:sp>
        <p:nvSpPr>
          <p:cNvPr id="394" name="Shape 3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19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Shape 40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These</a:t>
            </a:r>
            <a:r>
              <a:rPr lang="en-US" sz="1200" b="0" i="0" u="none" strike="noStrike" cap="none" baseline="0" dirty="0">
                <a:solidFill>
                  <a:schemeClr val="dk1"/>
                </a:solidFill>
                <a:latin typeface="Calibri"/>
                <a:ea typeface="Calibri"/>
                <a:cs typeface="Calibri"/>
                <a:sym typeface="Calibri"/>
              </a:rPr>
              <a:t> images show how using another type of imagery can help distinguish wild rice. By taking the variance of radar C-Band VV imagery and setting a threshold, we can clearly see where emergent vegetation with high variance from May to October is located. This gives us a good idea of where rice may be present, and helped us mask out noise and distinguish </a:t>
            </a:r>
            <a:r>
              <a:rPr lang="en-US" sz="1200" b="0" i="0" u="none" strike="noStrike" cap="none" baseline="0">
                <a:solidFill>
                  <a:schemeClr val="dk1"/>
                </a:solidFill>
                <a:latin typeface="Calibri"/>
                <a:ea typeface="Calibri"/>
                <a:cs typeface="Calibri"/>
                <a:sym typeface="Calibri"/>
              </a:rPr>
              <a:t>rice from other aquatic vegetation.</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02" name="Shape 40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0716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NAIP imagery in this study was limited to October for the recent sampling date. This was the collection available on google earth engine and processing time would have been lengthy to mosaic and import NAIP from other sources. Landsat imagery was limited by the 30m resolution, while monitoring rice which can be found in regions much smaller. The results and accuracy of models may improve using Sentinel multispectral imagery at a finer 10m resolution. </a:t>
            </a:r>
            <a:endParaRPr dirty="0"/>
          </a:p>
          <a:p>
            <a:pPr marL="0" lvl="0" indent="0">
              <a:spcBef>
                <a:spcPts val="0"/>
              </a:spcBef>
              <a:spcAft>
                <a:spcPts val="0"/>
              </a:spcAft>
              <a:buNone/>
            </a:pPr>
            <a:endParaRPr dirty="0"/>
          </a:p>
          <a:p>
            <a:pPr marL="0" lvl="0" indent="0">
              <a:spcBef>
                <a:spcPts val="0"/>
              </a:spcBef>
              <a:spcAft>
                <a:spcPts val="0"/>
              </a:spcAft>
              <a:buNone/>
            </a:pPr>
            <a:r>
              <a:rPr lang="en-US" dirty="0"/>
              <a:t>Visual interpretations may have varied between the different individuals sampling from NAIP. We may have also encountered errors utilizing field data that was not specifically collected for remote sensing application.  Also, without refining the study area to _____ our models may have performed less accurately. As far as applications of this methodology, we have not applied radar data to model non-aquatic species and cannot speak to the accuracy in such cases.</a:t>
            </a:r>
            <a:endParaRPr dirty="0"/>
          </a:p>
          <a:p>
            <a:pPr marL="0" lvl="0" indent="0">
              <a:spcBef>
                <a:spcPts val="0"/>
              </a:spcBef>
              <a:spcAft>
                <a:spcPts val="0"/>
              </a:spcAft>
              <a:buNone/>
            </a:pPr>
            <a:endParaRPr dirty="0"/>
          </a:p>
          <a:p>
            <a:pPr marL="0" lvl="0" indent="0" rtl="0">
              <a:spcBef>
                <a:spcPts val="0"/>
              </a:spcBef>
              <a:spcAft>
                <a:spcPts val="0"/>
              </a:spcAft>
              <a:buNone/>
            </a:pPr>
            <a:r>
              <a:rPr lang="en-US" dirty="0"/>
              <a:t>Image Source: http://publicradio1.wpengine.netdna-cdn.com/capitol-view/files/2015/03/20140811_wildrice01.jpg</a:t>
            </a:r>
            <a:endParaRPr dirty="0"/>
          </a:p>
        </p:txBody>
      </p:sp>
      <p:sp>
        <p:nvSpPr>
          <p:cNvPr id="409" name="Shape 4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053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dirty="0">
                <a:solidFill>
                  <a:srgbClr val="3F3F3F"/>
                </a:solidFill>
                <a:latin typeface="Century Gothic"/>
                <a:sym typeface="Century Gothic"/>
              </a:rPr>
              <a:t>Models based solely on Landsat Spectral imagery over-predicted wild rice presence,</a:t>
            </a:r>
            <a:r>
              <a:rPr lang="en-US" sz="1200" baseline="0" dirty="0">
                <a:solidFill>
                  <a:srgbClr val="3F3F3F"/>
                </a:solidFill>
                <a:latin typeface="Century Gothic"/>
                <a:sym typeface="Century Gothic"/>
              </a:rPr>
              <a:t> or there were many false positives, especially over croplands. Thus, it may be difficult to distinguish crop wild relatives from their domesticated counterparts.  However, our models performed relatively well within water bodies.</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en-US" sz="1200" baseline="0" dirty="0">
              <a:solidFill>
                <a:srgbClr val="3F3F3F"/>
              </a:solidFill>
              <a:latin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200" baseline="0" dirty="0">
                <a:solidFill>
                  <a:srgbClr val="3F3F3F"/>
                </a:solidFill>
                <a:latin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3F3F3F"/>
              </a:solidFill>
              <a:latin typeface="Century Gothic"/>
              <a:sym typeface="Century Gothic"/>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4566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Shape 42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We’d like to thank all of our advisors and partners for this project.</a:t>
            </a:r>
            <a:endParaRPr sz="1200" b="0" i="0" u="none" strike="noStrike" cap="none" dirty="0">
              <a:solidFill>
                <a:schemeClr val="dk1"/>
              </a:solidFill>
              <a:latin typeface="Calibri"/>
              <a:ea typeface="Calibri"/>
              <a:cs typeface="Calibri"/>
              <a:sym typeface="Calibri"/>
            </a:endParaRPr>
          </a:p>
        </p:txBody>
      </p:sp>
      <p:sp>
        <p:nvSpPr>
          <p:cNvPr id="423" name="Shape 42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612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study is focused on two species of North American wild rice. One is distributed across Minnesota, and the other is endangered, and only grows along a specific stream in Hays County, Texas.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14004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research focuses on mapping historic wild rice distribution in 2005, and recent or present distribution in 2015. We used the growing season of wild rice, from June to October, to create our models.</a:t>
            </a:r>
          </a:p>
          <a:p>
            <a:r>
              <a:rPr lang="en-US" baseline="0" dirty="0"/>
              <a:t>On the left is an image of wild rice growing in a Minnesota lake. Minnesota is one of our focus areas because wild rice has a broad distribution across the state. Wild rice is commonly harvested here and is an important food crop.</a:t>
            </a:r>
          </a:p>
          <a:p>
            <a:r>
              <a:rPr lang="en-US" baseline="0" dirty="0"/>
              <a:t>On the right is an image of wild rice growing in the San Marcos River in Texas. This species is endangered and grows only in this particular river. Thus, it is of particular interest for conservation efforts.</a:t>
            </a:r>
            <a:endParaRPr lang="en-US" dirty="0"/>
          </a:p>
          <a:p>
            <a:endParaRPr lang="en-US" dirty="0"/>
          </a:p>
          <a:p>
            <a:r>
              <a:rPr lang="en-US" dirty="0"/>
              <a:t>Image Credit (left): https://commons.wikimedia.org/wiki/File:Wild_rice_reflections_(6130398588).jpg</a:t>
            </a:r>
          </a:p>
          <a:p>
            <a:r>
              <a:rPr lang="en-US" dirty="0"/>
              <a:t>Image</a:t>
            </a:r>
            <a:r>
              <a:rPr lang="en-US" baseline="0" dirty="0"/>
              <a:t> Credit (right): https://commons.wikimedia.org/wiki/File:Zizania_texana_(Texas_wild_rice)_FWS_20540.jpg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22875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partnered with the USDA</a:t>
            </a:r>
            <a:r>
              <a:rPr lang="en-US" baseline="0" dirty="0"/>
              <a:t> Agricultural Research Service to assess wild rice distribution. The goal of the USDA ARS is to conserve and study valuable agricultural resources. However, they currently rely on field surveys to detect these species, and have not thoroughly explored the use of remote sensing methods. The USDA ARS can apply our methods to other crop wild relatives to aid in conservation and preservation efforts.</a:t>
            </a:r>
            <a:endParaRPr lang="en-US" dirty="0"/>
          </a:p>
          <a:p>
            <a:endParaRPr lang="en-US" dirty="0"/>
          </a:p>
          <a:p>
            <a:r>
              <a:rPr lang="en-US" dirty="0"/>
              <a:t>Image source right: https://indiancountrymedianetwork.com/news/environment/bad-weather-cuts-2016-manoomin-harvest-in-half/</a:t>
            </a:r>
          </a:p>
          <a:p>
            <a:r>
              <a:rPr lang="en-US" sz="1200" b="0" i="1" u="none" strike="noStrike" cap="none" dirty="0">
                <a:solidFill>
                  <a:schemeClr val="dk1"/>
                </a:solidFill>
                <a:effectLst/>
                <a:latin typeface="Calibri"/>
                <a:ea typeface="Calibri"/>
                <a:cs typeface="Calibri"/>
                <a:sym typeface="Calibri"/>
              </a:rPr>
              <a:t>Courtesy Great Lakes Indian Fish and Wildlife Commission</a:t>
            </a:r>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Source USDA logo: Image Source: </a:t>
            </a:r>
            <a:r>
              <a:rPr lang="en-US" u="sng" dirty="0">
                <a:solidFill>
                  <a:schemeClr val="hlink"/>
                </a:solidFill>
                <a:hlinkClick r:id="rId3"/>
              </a:rPr>
              <a:t>https://encrypted-tbn0.gstatic.com/images?q=tbn:ANd9GcRBW1rExEzxQ79g6mq2zBGGiwxUZAYMNfE15Bgg6pp1g1VVkRtz</a:t>
            </a:r>
            <a:r>
              <a:rPr lang="en-US" dirty="0">
                <a:solidFill>
                  <a:srgbClr val="3F3F3F"/>
                </a:solidFill>
              </a:rPr>
              <a:t> </a:t>
            </a:r>
          </a:p>
          <a:p>
            <a:endParaRPr lang="en-US" dirty="0"/>
          </a:p>
          <a:p>
            <a:r>
              <a:rPr lang="en-US" dirty="0"/>
              <a:t>Image source middle : https://e360.yale.edu/features/for_us_tribes_a_movement_to_revive_native_foods_and_lands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36094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 is a unique</a:t>
            </a:r>
            <a:r>
              <a:rPr lang="en-US" baseline="0" dirty="0"/>
              <a:t> plant for remote sensing applications for several reasons.</a:t>
            </a:r>
          </a:p>
          <a:p>
            <a:endParaRPr lang="en-US" baseline="0" dirty="0"/>
          </a:p>
          <a:p>
            <a:r>
              <a:rPr lang="en-US" baseline="0" dirty="0"/>
              <a:t>There are three species of wild rice in North America.</a:t>
            </a:r>
          </a:p>
          <a:p>
            <a:r>
              <a:rPr lang="en-US" baseline="0" dirty="0"/>
              <a:t>It is an aquatic species, and their growth and distribution can be impacted by water level and other environmental variables.</a:t>
            </a:r>
          </a:p>
          <a:p>
            <a:r>
              <a:rPr lang="en-US" baseline="0" dirty="0"/>
              <a:t>It also has a unique phenology. It has multiple growth stages, starting with a flat, floating-leaf stage, with peak height in mid-August.</a:t>
            </a:r>
          </a:p>
          <a:p>
            <a:endParaRPr lang="en-US" dirty="0"/>
          </a:p>
          <a:p>
            <a:r>
              <a:rPr lang="en-US" dirty="0"/>
              <a:t>Image Source: https://commons.wikimedia.org/wiki/File:Wild_rice_2_(6129846019).jpg</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48637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t>Humans have gathered wild rice for as long as 2000 years. The Ojibwe people in particular have a very spiritual connection to wild rice or as they refer to it, </a:t>
            </a:r>
            <a:r>
              <a:rPr lang="en-US" dirty="0" err="1"/>
              <a:t>manoomin</a:t>
            </a:r>
            <a:r>
              <a:rPr lang="en-US" dirty="0"/>
              <a:t>. Their migration from the east coast was guided by the tribal prophets to find the “food on water”. In tradition, the gathering of wild rice takes place as family. The first methods used were rather labor intensive. Today, the rice is gathered used a canoe. One person with a larger pole guides the canoe through the water, while the second will gently bend the top of a ripe stand over the interior. The ripe rice grains are gently knocked into the boat with a smaller pole specifically for harvesting. </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u="sng" dirty="0">
                <a:solidFill>
                  <a:schemeClr val="hlink"/>
                </a:solidFill>
                <a:hlinkClick r:id="rId3"/>
              </a:rPr>
              <a:t>http://files.dnr.state.mn.us/fish_wildlife/wildlife/shallowlakes/natural-wild-rice-in-minnesota.pdf</a:t>
            </a:r>
            <a:r>
              <a:rPr lang="en-US" dirty="0"/>
              <a:t> was used for first two bullets</a:t>
            </a:r>
          </a:p>
          <a:p>
            <a:pPr marL="0" marR="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u="sng" dirty="0">
                <a:solidFill>
                  <a:schemeClr val="hlink"/>
                </a:solidFill>
                <a:hlinkClick r:id="rId4"/>
              </a:rPr>
              <a:t>http://www.jstor.org/stable/3795695?seq=3#page_scan_tab_contents</a:t>
            </a:r>
            <a:r>
              <a:rPr lang="en-US" dirty="0"/>
              <a:t> used for second two bullets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Image is from </a:t>
            </a:r>
            <a:r>
              <a:rPr lang="en-US" u="sng" dirty="0">
                <a:solidFill>
                  <a:schemeClr val="hlink"/>
                </a:solidFill>
                <a:hlinkClick r:id="rId5"/>
              </a:rPr>
              <a:t>https://ojibwe.lib.umn.edu/collection/ojibwe-gathering-wild-rice-at-mille-lacs</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0833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Shape 24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We had four main objectives</a:t>
            </a:r>
            <a:r>
              <a:rPr lang="en-US" sz="1200" b="0" i="0" u="none" strike="noStrike" cap="none" baseline="0" dirty="0">
                <a:solidFill>
                  <a:schemeClr val="dk1"/>
                </a:solidFill>
                <a:latin typeface="Calibri"/>
                <a:ea typeface="Calibri"/>
                <a:cs typeface="Calibri"/>
                <a:sym typeface="Calibri"/>
              </a:rPr>
              <a:t> for this project.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(state objectives)</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Image Source: https://commons.wikimedia.org/wiki/File:Wild_rice_1_(6129843903).jpg</a:t>
            </a:r>
            <a:endParaRPr sz="1200" b="0" i="0" u="none" strike="noStrike" cap="none" dirty="0">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917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Shape 24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This study utilized NASA Earth Observations from</a:t>
            </a:r>
            <a:r>
              <a:rPr lang="en-US" sz="1200" b="0" i="0" u="none" strike="noStrike" cap="none" dirty="0">
                <a:solidFill>
                  <a:schemeClr val="dk1"/>
                </a:solidFill>
                <a:latin typeface="Calibri"/>
                <a:ea typeface="Calibri"/>
                <a:cs typeface="Calibri"/>
                <a:sym typeface="Calibri"/>
              </a:rPr>
              <a:t> Landsat 5 Thematic Mapper and Landsat </a:t>
            </a:r>
            <a:r>
              <a:rPr lang="en-US" dirty="0"/>
              <a:t>8 Operational Land Imager</a:t>
            </a:r>
            <a:r>
              <a:rPr lang="en-US" sz="1200" b="0" i="0" u="none" strike="noStrike" cap="none" dirty="0">
                <a:solidFill>
                  <a:schemeClr val="dk1"/>
                </a:solidFill>
                <a:latin typeface="Calibri"/>
                <a:ea typeface="Calibri"/>
                <a:cs typeface="Calibri"/>
                <a:sym typeface="Calibri"/>
              </a:rPr>
              <a:t> </a:t>
            </a:r>
            <a:r>
              <a:rPr lang="en-US" dirty="0"/>
              <a:t>to model aquatic vegetation cover</a:t>
            </a:r>
            <a:r>
              <a:rPr lang="en-US" sz="1200" b="0" i="0" u="none" strike="noStrike" cap="none" dirty="0">
                <a:solidFill>
                  <a:schemeClr val="dk1"/>
                </a:solidFill>
                <a:latin typeface="Calibri"/>
                <a:ea typeface="Calibri"/>
                <a:cs typeface="Calibri"/>
                <a:sym typeface="Calibri"/>
              </a:rPr>
              <a:t>. </a:t>
            </a:r>
            <a:r>
              <a:rPr lang="en-US" dirty="0"/>
              <a:t>To assess emergence of wild rice we derived seasonal variance from  Sentinel 1 synthetic aperture radar using the c-band.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Earth Background Image Source: https://www.nasa.gov/sites/default/files/bwhi1apicaaamlo.jpg_large.jpg</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Satellite Image Source: http://www.devpedia.developexchange.com/dp/index.php?title=List_of_Satellite_Pictures, NASA DEVELOP</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50" name="Shape 25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4119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baseline="0"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We used NASA and ESA Earth observations, as well</a:t>
            </a:r>
            <a:r>
              <a:rPr lang="en-US" sz="1200" b="0" i="0" u="none" strike="noStrike" cap="none" baseline="0" dirty="0">
                <a:solidFill>
                  <a:schemeClr val="dk1"/>
                </a:solidFill>
                <a:latin typeface="Calibri"/>
                <a:ea typeface="Calibri"/>
                <a:cs typeface="Calibri"/>
                <a:sym typeface="Calibri"/>
              </a:rPr>
              <a:t> as other ancillary datasets, such as bathymetry measurements and field survey presence points, to create our model.</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First, due to inconsistencies in the collection of field survey data, we collected our own large dataset of presence and absence points manually for aquatic vegetation using Google Earth Engine. Ancillary datasets were used to aid in sampling, and for reference.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Next, we calculated a large set of vegetation and water indices, Landsat spectral reflectance bands, and the Sentinel-1 SAR band to use as predictor variables to train our model.  Our sample points were extracted from these indices. Model predictors were parsed and selected using the VSURF function in R.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Once we had our model predictors, we trained and ran a </a:t>
            </a:r>
            <a:r>
              <a:rPr lang="en-US" sz="1200" b="0" i="0" u="none" strike="noStrike" cap="none" baseline="0" dirty="0" err="1">
                <a:solidFill>
                  <a:schemeClr val="dk1"/>
                </a:solidFill>
                <a:latin typeface="Calibri"/>
                <a:ea typeface="Calibri"/>
                <a:cs typeface="Calibri"/>
                <a:sym typeface="Calibri"/>
              </a:rPr>
              <a:t>RandomForest</a:t>
            </a:r>
            <a:r>
              <a:rPr lang="en-US" sz="1200" b="0" i="0" u="none" strike="noStrike" cap="none" baseline="0" dirty="0">
                <a:solidFill>
                  <a:schemeClr val="dk1"/>
                </a:solidFill>
                <a:latin typeface="Calibri"/>
                <a:ea typeface="Calibri"/>
                <a:cs typeface="Calibri"/>
                <a:sym typeface="Calibri"/>
              </a:rPr>
              <a:t> model in R. These results were then mapped over our study areas in MN and TX.</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Next, we’ll discuss some of these steps in more detail.</a:t>
            </a:r>
            <a:endParaRPr sz="1200" b="0" i="0" u="none" strike="noStrike" cap="none" dirty="0">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375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70"/>
          <a:stretch/>
        </p:blipFill>
        <p:spPr>
          <a:xfrm>
            <a:off x="0" y="0"/>
            <a:ext cx="10330249"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EB761"/>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07632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97" name="Shape 97"/>
          <p:cNvSpPr txBox="1"/>
          <p:nvPr/>
        </p:nvSpPr>
        <p:spPr>
          <a:xfrm>
            <a:off x="8956532" y="563232"/>
            <a:ext cx="1962000" cy="415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100" b="0" i="0" u="none" strike="noStrike" cap="none">
                <a:solidFill>
                  <a:schemeClr val="dk1"/>
                </a:solidFill>
                <a:latin typeface="Arial"/>
                <a:ea typeface="Arial"/>
                <a:cs typeface="Arial"/>
                <a:sym typeface="Arial"/>
              </a:rPr>
              <a:t>National Aeronautics and</a:t>
            </a:r>
            <a:endParaRPr sz="1500"/>
          </a:p>
          <a:p>
            <a:pPr marL="0" marR="0" lvl="0" indent="0" algn="r" rtl="0">
              <a:spcBef>
                <a:spcPts val="0"/>
              </a:spcBef>
              <a:spcAft>
                <a:spcPts val="0"/>
              </a:spcAft>
              <a:buNone/>
            </a:pPr>
            <a:r>
              <a:rPr lang="en-US" sz="1100" b="0" i="0" u="none" strike="noStrike" cap="none">
                <a:solidFill>
                  <a:schemeClr val="dk1"/>
                </a:solidFill>
                <a:latin typeface="Arial"/>
                <a:ea typeface="Arial"/>
                <a:cs typeface="Arial"/>
                <a:sym typeface="Arial"/>
              </a:rPr>
              <a:t>Space Administration</a:t>
            </a:r>
            <a:endParaRPr sz="1100" b="0" i="0" u="none" strike="noStrike" cap="none">
              <a:solidFill>
                <a:schemeClr val="dk1"/>
              </a:solidFill>
              <a:latin typeface="Arial"/>
              <a:ea typeface="Arial"/>
              <a:cs typeface="Arial"/>
              <a:sym typeface="Arial"/>
            </a:endParaRPr>
          </a:p>
        </p:txBody>
      </p:sp>
      <p:cxnSp>
        <p:nvCxnSpPr>
          <p:cNvPr id="98" name="Shape 98"/>
          <p:cNvCxnSpPr/>
          <p:nvPr/>
        </p:nvCxnSpPr>
        <p:spPr>
          <a:xfrm>
            <a:off x="10942232" y="425120"/>
            <a:ext cx="0" cy="6171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9"/>
        <p:cNvGrpSpPr/>
        <p:nvPr/>
      </p:nvGrpSpPr>
      <p:grpSpPr>
        <a:xfrm>
          <a:off x="0" y="0"/>
          <a:ext cx="0" cy="0"/>
          <a:chOff x="0" y="0"/>
          <a:chExt cx="0" cy="0"/>
        </a:xfrm>
      </p:grpSpPr>
      <p:pic>
        <p:nvPicPr>
          <p:cNvPr id="100" name="Shape 100"/>
          <p:cNvPicPr preferRelativeResize="0"/>
          <p:nvPr/>
        </p:nvPicPr>
        <p:blipFill rotWithShape="1">
          <a:blip r:embed="rId2">
            <a:alphaModFix/>
          </a:blip>
          <a:srcRect r="15268"/>
          <a:stretch/>
        </p:blipFill>
        <p:spPr>
          <a:xfrm>
            <a:off x="0" y="0"/>
            <a:ext cx="10330253" cy="6857998"/>
          </a:xfrm>
          <a:prstGeom prst="rect">
            <a:avLst/>
          </a:prstGeom>
          <a:noFill/>
          <a:ln>
            <a:noFill/>
          </a:ln>
        </p:spPr>
      </p:pic>
      <p:pic>
        <p:nvPicPr>
          <p:cNvPr id="101" name="Shape 101"/>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102" name="Shape 102"/>
          <p:cNvSpPr txBox="1">
            <a:spLocks noGrp="1"/>
          </p:cNvSpPr>
          <p:nvPr>
            <p:ph type="title"/>
          </p:nvPr>
        </p:nvSpPr>
        <p:spPr>
          <a:xfrm>
            <a:off x="1000125" y="365124"/>
            <a:ext cx="9413100" cy="4791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03" name="Shape 103"/>
          <p:cNvSpPr>
            <a:spLocks noGrp="1"/>
          </p:cNvSpPr>
          <p:nvPr>
            <p:ph type="pic" idx="2"/>
          </p:nvPr>
        </p:nvSpPr>
        <p:spPr>
          <a:xfrm>
            <a:off x="5183187" y="931498"/>
            <a:ext cx="7008900" cy="5880900"/>
          </a:xfrm>
          <a:prstGeom prst="rect">
            <a:avLst/>
          </a:prstGeom>
          <a:noFill/>
          <a:ln>
            <a:noFill/>
          </a:ln>
        </p:spPr>
        <p:txBody>
          <a:bodyPr spcFirstLastPara="1" wrap="square" lIns="91425" tIns="91425" rIns="91425" bIns="91425"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4" name="Shape 104"/>
          <p:cNvSpPr txBox="1">
            <a:spLocks noGrp="1"/>
          </p:cNvSpPr>
          <p:nvPr>
            <p:ph type="body" idx="1"/>
          </p:nvPr>
        </p:nvSpPr>
        <p:spPr>
          <a:xfrm>
            <a:off x="1000125" y="931498"/>
            <a:ext cx="3744000" cy="58809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p:nvPr/>
        </p:nvSpPr>
        <p:spPr>
          <a:xfrm>
            <a:off x="0" y="6812281"/>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106" name="Shape 106"/>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2">
            <a:alphaModFix/>
          </a:blip>
          <a:srcRect r="11824"/>
          <a:stretch/>
        </p:blipFill>
        <p:spPr>
          <a:xfrm>
            <a:off x="0" y="0"/>
            <a:ext cx="10750376" cy="6857998"/>
          </a:xfrm>
          <a:prstGeom prst="rect">
            <a:avLst/>
          </a:prstGeom>
          <a:noFill/>
          <a:ln>
            <a:noFill/>
          </a:ln>
        </p:spPr>
      </p:pic>
      <p:pic>
        <p:nvPicPr>
          <p:cNvPr id="109" name="Shape 109"/>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110" name="Shape 110"/>
          <p:cNvSpPr txBox="1">
            <a:spLocks noGrp="1"/>
          </p:cNvSpPr>
          <p:nvPr>
            <p:ph type="title"/>
          </p:nvPr>
        </p:nvSpPr>
        <p:spPr>
          <a:xfrm>
            <a:off x="1000125" y="365124"/>
            <a:ext cx="10233300" cy="4791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11" name="Shape 111"/>
          <p:cNvSpPr>
            <a:spLocks noGrp="1"/>
          </p:cNvSpPr>
          <p:nvPr>
            <p:ph type="pic" idx="2"/>
          </p:nvPr>
        </p:nvSpPr>
        <p:spPr>
          <a:xfrm>
            <a:off x="0" y="931498"/>
            <a:ext cx="7008900" cy="5880300"/>
          </a:xfrm>
          <a:prstGeom prst="rect">
            <a:avLst/>
          </a:prstGeom>
          <a:noFill/>
          <a:ln>
            <a:noFill/>
          </a:ln>
        </p:spPr>
        <p:txBody>
          <a:bodyPr spcFirstLastPara="1" wrap="square" lIns="91425" tIns="91425" rIns="91425" bIns="91425"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body" idx="1"/>
          </p:nvPr>
        </p:nvSpPr>
        <p:spPr>
          <a:xfrm>
            <a:off x="7436065" y="931499"/>
            <a:ext cx="3797100" cy="588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a:off x="0" y="6812129"/>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114" name="Shape 114"/>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2">
            <a:alphaModFix/>
          </a:blip>
          <a:srcRect r="13651"/>
          <a:stretch/>
        </p:blipFill>
        <p:spPr>
          <a:xfrm>
            <a:off x="0" y="0"/>
            <a:ext cx="10527967" cy="6857998"/>
          </a:xfrm>
          <a:prstGeom prst="rect">
            <a:avLst/>
          </a:prstGeom>
          <a:noFill/>
          <a:ln>
            <a:noFill/>
          </a:ln>
        </p:spPr>
      </p:pic>
      <p:sp>
        <p:nvSpPr>
          <p:cNvPr id="117" name="Shape 117"/>
          <p:cNvSpPr txBox="1">
            <a:spLocks noGrp="1"/>
          </p:cNvSpPr>
          <p:nvPr>
            <p:ph type="body" idx="1"/>
          </p:nvPr>
        </p:nvSpPr>
        <p:spPr>
          <a:xfrm>
            <a:off x="4833257" y="5695688"/>
            <a:ext cx="6399900" cy="1114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18" name="Shape 118"/>
          <p:cNvSpPr txBox="1">
            <a:spLocks noGrp="1"/>
          </p:cNvSpPr>
          <p:nvPr>
            <p:ph type="body" idx="2"/>
          </p:nvPr>
        </p:nvSpPr>
        <p:spPr>
          <a:xfrm>
            <a:off x="1000125" y="1165799"/>
            <a:ext cx="3393600" cy="1042800"/>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19" name="Shape 119"/>
          <p:cNvSpPr txBox="1">
            <a:spLocks noGrp="1"/>
          </p:cNvSpPr>
          <p:nvPr>
            <p:ph type="body" idx="3"/>
          </p:nvPr>
        </p:nvSpPr>
        <p:spPr>
          <a:xfrm>
            <a:off x="4833257" y="1805049"/>
            <a:ext cx="6399900" cy="1127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body" idx="4"/>
          </p:nvPr>
        </p:nvSpPr>
        <p:spPr>
          <a:xfrm>
            <a:off x="1000125" y="5058581"/>
            <a:ext cx="3393600" cy="1042800"/>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txBox="1">
            <a:spLocks noGrp="1"/>
          </p:cNvSpPr>
          <p:nvPr>
            <p:ph type="body" idx="5"/>
          </p:nvPr>
        </p:nvSpPr>
        <p:spPr>
          <a:xfrm>
            <a:off x="1000125" y="3063682"/>
            <a:ext cx="3393600" cy="1042800"/>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22" name="Shape 122"/>
          <p:cNvSpPr txBox="1">
            <a:spLocks noGrp="1"/>
          </p:cNvSpPr>
          <p:nvPr>
            <p:ph type="body" idx="6"/>
          </p:nvPr>
        </p:nvSpPr>
        <p:spPr>
          <a:xfrm>
            <a:off x="4833257" y="3732286"/>
            <a:ext cx="6399900" cy="1127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23" name="Shape 123"/>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124" name="Shape 124"/>
          <p:cNvSpPr txBox="1">
            <a:spLocks noGrp="1"/>
          </p:cNvSpPr>
          <p:nvPr>
            <p:ph type="title"/>
          </p:nvPr>
        </p:nvSpPr>
        <p:spPr>
          <a:xfrm>
            <a:off x="1000125" y="365124"/>
            <a:ext cx="10233300" cy="4791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pic>
        <p:nvPicPr>
          <p:cNvPr id="125" name="Shape 125"/>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26" name="Shape 126"/>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127"/>
        <p:cNvGrpSpPr/>
        <p:nvPr/>
      </p:nvGrpSpPr>
      <p:grpSpPr>
        <a:xfrm>
          <a:off x="0" y="0"/>
          <a:ext cx="0" cy="0"/>
          <a:chOff x="0" y="0"/>
          <a:chExt cx="0" cy="0"/>
        </a:xfrm>
      </p:grpSpPr>
      <p:pic>
        <p:nvPicPr>
          <p:cNvPr id="128" name="Shape 128"/>
          <p:cNvPicPr preferRelativeResize="0"/>
          <p:nvPr/>
        </p:nvPicPr>
        <p:blipFill rotWithShape="1">
          <a:blip r:embed="rId2">
            <a:alphaModFix/>
          </a:blip>
          <a:srcRect r="10402"/>
          <a:stretch/>
        </p:blipFill>
        <p:spPr>
          <a:xfrm>
            <a:off x="0" y="3437552"/>
            <a:ext cx="10923372" cy="6857998"/>
          </a:xfrm>
          <a:prstGeom prst="rect">
            <a:avLst/>
          </a:prstGeom>
          <a:noFill/>
          <a:ln>
            <a:noFill/>
          </a:ln>
        </p:spPr>
      </p:pic>
      <p:pic>
        <p:nvPicPr>
          <p:cNvPr id="129" name="Shape 129"/>
          <p:cNvPicPr preferRelativeResize="0"/>
          <p:nvPr/>
        </p:nvPicPr>
        <p:blipFill rotWithShape="1">
          <a:blip r:embed="rId3">
            <a:alphaModFix/>
          </a:blip>
          <a:srcRect/>
          <a:stretch/>
        </p:blipFill>
        <p:spPr>
          <a:xfrm>
            <a:off x="124279" y="3570597"/>
            <a:ext cx="382562" cy="382562"/>
          </a:xfrm>
          <a:prstGeom prst="rect">
            <a:avLst/>
          </a:prstGeom>
          <a:noFill/>
          <a:ln>
            <a:noFill/>
          </a:ln>
        </p:spPr>
      </p:pic>
      <p:sp>
        <p:nvSpPr>
          <p:cNvPr id="130" name="Shape 130"/>
          <p:cNvSpPr txBox="1">
            <a:spLocks noGrp="1"/>
          </p:cNvSpPr>
          <p:nvPr>
            <p:ph type="title"/>
          </p:nvPr>
        </p:nvSpPr>
        <p:spPr>
          <a:xfrm>
            <a:off x="1000125" y="3794124"/>
            <a:ext cx="10233300" cy="4791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31" name="Shape 131"/>
          <p:cNvSpPr>
            <a:spLocks noGrp="1"/>
          </p:cNvSpPr>
          <p:nvPr>
            <p:ph type="pic" idx="2"/>
          </p:nvPr>
        </p:nvSpPr>
        <p:spPr>
          <a:xfrm>
            <a:off x="0" y="46648"/>
            <a:ext cx="12192000" cy="3390900"/>
          </a:xfrm>
          <a:prstGeom prst="rect">
            <a:avLst/>
          </a:prstGeom>
          <a:noFill/>
          <a:ln>
            <a:noFill/>
          </a:ln>
        </p:spPr>
        <p:txBody>
          <a:bodyPr spcFirstLastPara="1" wrap="square" lIns="91425" tIns="91425" rIns="91425" bIns="91425"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32" name="Shape 132"/>
          <p:cNvSpPr txBox="1">
            <a:spLocks noGrp="1"/>
          </p:cNvSpPr>
          <p:nvPr>
            <p:ph type="body" idx="1"/>
          </p:nvPr>
        </p:nvSpPr>
        <p:spPr>
          <a:xfrm>
            <a:off x="1000125" y="4432151"/>
            <a:ext cx="10233300" cy="2194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33" name="Shape 133"/>
          <p:cNvSpPr/>
          <p:nvPr/>
        </p:nvSpPr>
        <p:spPr>
          <a:xfrm>
            <a:off x="0" y="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134" name="Shape 134"/>
          <p:cNvPicPr preferRelativeResize="0"/>
          <p:nvPr/>
        </p:nvPicPr>
        <p:blipFill rotWithShape="1">
          <a:blip r:embed="rId4">
            <a:alphaModFix/>
          </a:blip>
          <a:srcRect r="91791" b="87747"/>
          <a:stretch/>
        </p:blipFill>
        <p:spPr>
          <a:xfrm>
            <a:off x="0" y="3459894"/>
            <a:ext cx="1000736" cy="84025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2">
            <a:alphaModFix/>
          </a:blip>
          <a:srcRect r="12434"/>
          <a:stretch/>
        </p:blipFill>
        <p:spPr>
          <a:xfrm>
            <a:off x="0" y="0"/>
            <a:ext cx="10676237" cy="6857998"/>
          </a:xfrm>
          <a:prstGeom prst="rect">
            <a:avLst/>
          </a:prstGeom>
          <a:noFill/>
          <a:ln>
            <a:noFill/>
          </a:ln>
        </p:spPr>
      </p:pic>
      <p:pic>
        <p:nvPicPr>
          <p:cNvPr id="137" name="Shape 137"/>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138" name="Shape 138"/>
          <p:cNvSpPr txBox="1">
            <a:spLocks noGrp="1"/>
          </p:cNvSpPr>
          <p:nvPr>
            <p:ph type="title"/>
          </p:nvPr>
        </p:nvSpPr>
        <p:spPr>
          <a:xfrm>
            <a:off x="1000125" y="365124"/>
            <a:ext cx="10233300" cy="4791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39" name="Shape 139"/>
          <p:cNvSpPr>
            <a:spLocks noGrp="1"/>
          </p:cNvSpPr>
          <p:nvPr>
            <p:ph type="pic" idx="2"/>
          </p:nvPr>
        </p:nvSpPr>
        <p:spPr>
          <a:xfrm>
            <a:off x="0" y="3456417"/>
            <a:ext cx="12192000" cy="3354900"/>
          </a:xfrm>
          <a:prstGeom prst="rect">
            <a:avLst/>
          </a:prstGeom>
          <a:noFill/>
          <a:ln>
            <a:noFill/>
          </a:ln>
        </p:spPr>
        <p:txBody>
          <a:bodyPr spcFirstLastPara="1" wrap="square" lIns="91425" tIns="91425" rIns="91425" bIns="91425" anchor="ctr" anchorCtr="0"/>
          <a:lstStyle>
            <a:lvl1pPr marR="0" lvl="0" algn="ctr" rtl="0">
              <a:lnSpc>
                <a:spcPct val="90000"/>
              </a:lnSpc>
              <a:spcBef>
                <a:spcPts val="1100"/>
              </a:spcBef>
              <a:spcAft>
                <a:spcPts val="0"/>
              </a:spcAft>
              <a:buClr>
                <a:srgbClr val="A5A5A5"/>
              </a:buClr>
              <a:buSzPts val="5500"/>
              <a:buFont typeface="Arial"/>
              <a:buNone/>
              <a:defRPr sz="55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40" name="Shape 140"/>
          <p:cNvSpPr txBox="1">
            <a:spLocks noGrp="1"/>
          </p:cNvSpPr>
          <p:nvPr>
            <p:ph type="body" idx="1"/>
          </p:nvPr>
        </p:nvSpPr>
        <p:spPr>
          <a:xfrm>
            <a:off x="1000125" y="993665"/>
            <a:ext cx="10233300" cy="2186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41" name="Shape 141"/>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142" name="Shape 142"/>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43" name="Shape 143"/>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44"/>
        <p:cNvGrpSpPr/>
        <p:nvPr/>
      </p:nvGrpSpPr>
      <p:grpSpPr>
        <a:xfrm>
          <a:off x="0" y="0"/>
          <a:ext cx="0" cy="0"/>
          <a:chOff x="0" y="0"/>
          <a:chExt cx="0" cy="0"/>
        </a:xfrm>
      </p:grpSpPr>
      <p:pic>
        <p:nvPicPr>
          <p:cNvPr id="145" name="Shape 145"/>
          <p:cNvPicPr preferRelativeResize="0"/>
          <p:nvPr/>
        </p:nvPicPr>
        <p:blipFill rotWithShape="1">
          <a:blip r:embed="rId2">
            <a:alphaModFix/>
          </a:blip>
          <a:srcRect/>
          <a:stretch/>
        </p:blipFill>
        <p:spPr>
          <a:xfrm>
            <a:off x="0" y="0"/>
            <a:ext cx="12191990" cy="6857998"/>
          </a:xfrm>
          <a:prstGeom prst="rect">
            <a:avLst/>
          </a:prstGeom>
          <a:noFill/>
          <a:ln>
            <a:noFill/>
          </a:ln>
        </p:spPr>
      </p:pic>
      <p:pic>
        <p:nvPicPr>
          <p:cNvPr id="146" name="Shape 146"/>
          <p:cNvPicPr preferRelativeResize="0"/>
          <p:nvPr/>
        </p:nvPicPr>
        <p:blipFill rotWithShape="1">
          <a:blip r:embed="rId3">
            <a:alphaModFix/>
          </a:blip>
          <a:srcRect/>
          <a:stretch/>
        </p:blipFill>
        <p:spPr>
          <a:xfrm>
            <a:off x="180864" y="641608"/>
            <a:ext cx="915295" cy="915295"/>
          </a:xfrm>
          <a:prstGeom prst="rect">
            <a:avLst/>
          </a:prstGeom>
          <a:noFill/>
          <a:ln>
            <a:noFill/>
          </a:ln>
        </p:spPr>
      </p:pic>
      <p:sp>
        <p:nvSpPr>
          <p:cNvPr id="147" name="Shape 147"/>
          <p:cNvSpPr txBox="1">
            <a:spLocks noGrp="1"/>
          </p:cNvSpPr>
          <p:nvPr>
            <p:ph type="title"/>
          </p:nvPr>
        </p:nvSpPr>
        <p:spPr>
          <a:xfrm>
            <a:off x="2291379" y="1129553"/>
            <a:ext cx="7562700" cy="1064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pic>
        <p:nvPicPr>
          <p:cNvPr id="148" name="Shape 148"/>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149" name="Shape 149"/>
          <p:cNvSpPr txBox="1">
            <a:spLocks noGrp="1"/>
          </p:cNvSpPr>
          <p:nvPr>
            <p:ph type="body" idx="1"/>
          </p:nvPr>
        </p:nvSpPr>
        <p:spPr>
          <a:xfrm>
            <a:off x="2291379" y="2302136"/>
            <a:ext cx="7562700" cy="4055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500"/>
              <a:buFont typeface="Arial"/>
              <a:buNone/>
              <a:defRPr sz="15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100"/>
              <a:buFont typeface="Arial"/>
              <a:buNone/>
              <a:defRPr sz="11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entury Gothic"/>
                <a:ea typeface="Century Gothic"/>
                <a:cs typeface="Century Gothic"/>
                <a:sym typeface="Century Gothic"/>
              </a:defRPr>
            </a:lvl9pPr>
          </a:lstStyle>
          <a:p>
            <a:endParaRPr/>
          </a:p>
        </p:txBody>
      </p:sp>
      <p:sp>
        <p:nvSpPr>
          <p:cNvPr id="150" name="Shape 150"/>
          <p:cNvSpPr/>
          <p:nvPr/>
        </p:nvSpPr>
        <p:spPr>
          <a:xfrm>
            <a:off x="0" y="6812673"/>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151" name="Shape 151"/>
          <p:cNvPicPr preferRelativeResize="0"/>
          <p:nvPr/>
        </p:nvPicPr>
        <p:blipFill rotWithShape="1">
          <a:blip r:embed="rId5">
            <a:alphaModFix/>
          </a:blip>
          <a:srcRect/>
          <a:stretch/>
        </p:blipFill>
        <p:spPr>
          <a:xfrm>
            <a:off x="162" y="0"/>
            <a:ext cx="12191672" cy="685799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2">
            <a:alphaModFix/>
          </a:blip>
          <a:srcRect r="11723"/>
          <a:stretch/>
        </p:blipFill>
        <p:spPr>
          <a:xfrm>
            <a:off x="0" y="0"/>
            <a:ext cx="10762739" cy="6857998"/>
          </a:xfrm>
          <a:prstGeom prst="rect">
            <a:avLst/>
          </a:prstGeom>
          <a:noFill/>
          <a:ln>
            <a:noFill/>
          </a:ln>
        </p:spPr>
      </p:pic>
      <p:sp>
        <p:nvSpPr>
          <p:cNvPr id="154" name="Shape 154"/>
          <p:cNvSpPr txBox="1">
            <a:spLocks noGrp="1"/>
          </p:cNvSpPr>
          <p:nvPr>
            <p:ph type="title"/>
          </p:nvPr>
        </p:nvSpPr>
        <p:spPr>
          <a:xfrm>
            <a:off x="1000125" y="365124"/>
            <a:ext cx="10233300" cy="4791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55" name="Shape 155"/>
          <p:cNvSpPr txBox="1">
            <a:spLocks noGrp="1"/>
          </p:cNvSpPr>
          <p:nvPr>
            <p:ph type="body" idx="1"/>
          </p:nvPr>
        </p:nvSpPr>
        <p:spPr>
          <a:xfrm>
            <a:off x="8261871" y="2383475"/>
            <a:ext cx="2961600" cy="44217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56" name="Shape 156"/>
          <p:cNvSpPr txBox="1">
            <a:spLocks noGrp="1"/>
          </p:cNvSpPr>
          <p:nvPr>
            <p:ph type="body" idx="2"/>
          </p:nvPr>
        </p:nvSpPr>
        <p:spPr>
          <a:xfrm>
            <a:off x="1000126" y="1102299"/>
            <a:ext cx="2958300" cy="1042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57" name="Shape 157"/>
          <p:cNvSpPr txBox="1">
            <a:spLocks noGrp="1"/>
          </p:cNvSpPr>
          <p:nvPr>
            <p:ph type="body" idx="3"/>
          </p:nvPr>
        </p:nvSpPr>
        <p:spPr>
          <a:xfrm>
            <a:off x="1000125" y="2376662"/>
            <a:ext cx="2958300" cy="4428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58" name="Shape 158"/>
          <p:cNvSpPr txBox="1">
            <a:spLocks noGrp="1"/>
          </p:cNvSpPr>
          <p:nvPr>
            <p:ph type="body" idx="4"/>
          </p:nvPr>
        </p:nvSpPr>
        <p:spPr>
          <a:xfrm>
            <a:off x="8261871" y="1097604"/>
            <a:ext cx="2961600" cy="1042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59" name="Shape 159"/>
          <p:cNvSpPr txBox="1">
            <a:spLocks noGrp="1"/>
          </p:cNvSpPr>
          <p:nvPr>
            <p:ph type="body" idx="5"/>
          </p:nvPr>
        </p:nvSpPr>
        <p:spPr>
          <a:xfrm>
            <a:off x="4496695" y="1097605"/>
            <a:ext cx="3227700" cy="1042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1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60" name="Shape 160"/>
          <p:cNvSpPr txBox="1">
            <a:spLocks noGrp="1"/>
          </p:cNvSpPr>
          <p:nvPr>
            <p:ph type="body" idx="6"/>
          </p:nvPr>
        </p:nvSpPr>
        <p:spPr>
          <a:xfrm>
            <a:off x="4496695" y="2376662"/>
            <a:ext cx="3227700" cy="4428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61" name="Shape 161"/>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162" name="Shape 162"/>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63" name="Shape 163"/>
          <p:cNvPicPr preferRelativeResize="0"/>
          <p:nvPr/>
        </p:nvPicPr>
        <p:blipFill rotWithShape="1">
          <a:blip r:embed="rId4">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64"/>
        <p:cNvGrpSpPr/>
        <p:nvPr/>
      </p:nvGrpSpPr>
      <p:grpSpPr>
        <a:xfrm>
          <a:off x="0" y="0"/>
          <a:ext cx="0" cy="0"/>
          <a:chOff x="0" y="0"/>
          <a:chExt cx="0" cy="0"/>
        </a:xfrm>
      </p:grpSpPr>
      <p:pic>
        <p:nvPicPr>
          <p:cNvPr id="165" name="Shape 165"/>
          <p:cNvPicPr preferRelativeResize="0"/>
          <p:nvPr/>
        </p:nvPicPr>
        <p:blipFill rotWithShape="1">
          <a:blip r:embed="rId2">
            <a:alphaModFix/>
          </a:blip>
          <a:srcRect r="12533"/>
          <a:stretch/>
        </p:blipFill>
        <p:spPr>
          <a:xfrm>
            <a:off x="0" y="0"/>
            <a:ext cx="10663882" cy="6857998"/>
          </a:xfrm>
          <a:prstGeom prst="rect">
            <a:avLst/>
          </a:prstGeom>
          <a:noFill/>
          <a:ln>
            <a:noFill/>
          </a:ln>
        </p:spPr>
      </p:pic>
      <p:sp>
        <p:nvSpPr>
          <p:cNvPr id="166" name="Shape 166"/>
          <p:cNvSpPr txBox="1">
            <a:spLocks noGrp="1"/>
          </p:cNvSpPr>
          <p:nvPr>
            <p:ph type="title"/>
          </p:nvPr>
        </p:nvSpPr>
        <p:spPr>
          <a:xfrm>
            <a:off x="1000125" y="365124"/>
            <a:ext cx="9413100" cy="4791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67" name="Shape 167"/>
          <p:cNvSpPr/>
          <p:nvPr/>
        </p:nvSpPr>
        <p:spPr>
          <a:xfrm>
            <a:off x="0" y="6809900"/>
            <a:ext cx="12192000" cy="45600"/>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168" name="Shape 168"/>
          <p:cNvSpPr txBox="1">
            <a:spLocks noGrp="1"/>
          </p:cNvSpPr>
          <p:nvPr>
            <p:ph type="body" idx="1"/>
          </p:nvPr>
        </p:nvSpPr>
        <p:spPr>
          <a:xfrm>
            <a:off x="1172583" y="1697389"/>
            <a:ext cx="9819300" cy="704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69" name="Shape 169"/>
          <p:cNvSpPr txBox="1">
            <a:spLocks noGrp="1"/>
          </p:cNvSpPr>
          <p:nvPr>
            <p:ph type="body" idx="2"/>
          </p:nvPr>
        </p:nvSpPr>
        <p:spPr>
          <a:xfrm>
            <a:off x="1172582" y="3287942"/>
            <a:ext cx="9819300" cy="704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70" name="Shape 170"/>
          <p:cNvSpPr txBox="1">
            <a:spLocks noGrp="1"/>
          </p:cNvSpPr>
          <p:nvPr>
            <p:ph type="body" idx="3"/>
          </p:nvPr>
        </p:nvSpPr>
        <p:spPr>
          <a:xfrm>
            <a:off x="1172584" y="4904822"/>
            <a:ext cx="9819300" cy="704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71" name="Shape 171"/>
          <p:cNvSpPr/>
          <p:nvPr/>
        </p:nvSpPr>
        <p:spPr>
          <a:xfrm>
            <a:off x="0" y="6420217"/>
            <a:ext cx="121920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500"/>
          </a:p>
          <a:p>
            <a:pPr marL="0" marR="0" lvl="0" indent="0" algn="ctr" rtl="0">
              <a:spcBef>
                <a:spcPts val="0"/>
              </a:spcBef>
              <a:spcAft>
                <a:spcPts val="0"/>
              </a:spcAft>
              <a:buNone/>
            </a:pPr>
            <a:endParaRPr sz="700" i="1">
              <a:solidFill>
                <a:srgbClr val="757070"/>
              </a:solidFill>
              <a:latin typeface="Arial"/>
              <a:ea typeface="Arial"/>
              <a:cs typeface="Arial"/>
              <a:sym typeface="Arial"/>
            </a:endParaRPr>
          </a:p>
        </p:txBody>
      </p:sp>
      <p:pic>
        <p:nvPicPr>
          <p:cNvPr id="172" name="Shape 172"/>
          <p:cNvPicPr preferRelativeResize="0"/>
          <p:nvPr/>
        </p:nvPicPr>
        <p:blipFill rotWithShape="1">
          <a:blip r:embed="rId3">
            <a:alphaModFix/>
          </a:blip>
          <a:srcRect l="45000"/>
          <a:stretch/>
        </p:blipFill>
        <p:spPr>
          <a:xfrm>
            <a:off x="5486400" y="0"/>
            <a:ext cx="6705430" cy="6857998"/>
          </a:xfrm>
          <a:prstGeom prst="rect">
            <a:avLst/>
          </a:prstGeom>
          <a:noFill/>
          <a:ln>
            <a:noFill/>
          </a:ln>
        </p:spPr>
      </p:pic>
      <p:pic>
        <p:nvPicPr>
          <p:cNvPr id="173" name="Shape 173"/>
          <p:cNvPicPr preferRelativeResize="0"/>
          <p:nvPr/>
        </p:nvPicPr>
        <p:blipFill rotWithShape="1">
          <a:blip r:embed="rId4">
            <a:alphaModFix/>
          </a:blip>
          <a:srcRect/>
          <a:stretch/>
        </p:blipFill>
        <p:spPr>
          <a:xfrm>
            <a:off x="128399" y="137164"/>
            <a:ext cx="382562" cy="382562"/>
          </a:xfrm>
          <a:prstGeom prst="rect">
            <a:avLst/>
          </a:prstGeom>
          <a:noFill/>
          <a:ln>
            <a:noFill/>
          </a:ln>
        </p:spPr>
      </p:pic>
      <p:pic>
        <p:nvPicPr>
          <p:cNvPr id="174" name="Shape 174"/>
          <p:cNvPicPr preferRelativeResize="0"/>
          <p:nvPr/>
        </p:nvPicPr>
        <p:blipFill rotWithShape="1">
          <a:blip r:embed="rId5">
            <a:alphaModFix/>
          </a:blip>
          <a:srcRect r="91791" b="87747"/>
          <a:stretch/>
        </p:blipFill>
        <p:spPr>
          <a:xfrm>
            <a:off x="162" y="0"/>
            <a:ext cx="1000736" cy="84025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15270"/>
          <a:stretch/>
        </p:blipFill>
        <p:spPr>
          <a:xfrm>
            <a:off x="0" y="0"/>
            <a:ext cx="10330249" cy="6858000"/>
          </a:xfrm>
          <a:prstGeom prst="rect">
            <a:avLst/>
          </a:prstGeom>
          <a:noFill/>
          <a:ln>
            <a:noFill/>
          </a:ln>
        </p:spPr>
      </p:pic>
      <p:pic>
        <p:nvPicPr>
          <p:cNvPr id="18" name="Shape 18"/>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11823"/>
          <a:stretch/>
        </p:blipFill>
        <p:spPr>
          <a:xfrm>
            <a:off x="0" y="0"/>
            <a:ext cx="10750377" cy="6858000"/>
          </a:xfrm>
          <a:prstGeom prst="rect">
            <a:avLst/>
          </a:prstGeom>
          <a:noFill/>
          <a:ln>
            <a:noFill/>
          </a:ln>
        </p:spPr>
      </p:pic>
      <p:pic>
        <p:nvPicPr>
          <p:cNvPr id="26" name="Shape 26"/>
          <p:cNvPicPr preferRelativeResize="0"/>
          <p:nvPr/>
        </p:nvPicPr>
        <p:blipFill rotWithShape="1">
          <a:blip r:embed="rId3">
            <a:alphaModFix/>
          </a:blip>
          <a:srcRect/>
          <a:stretch/>
        </p:blipFill>
        <p:spPr>
          <a:xfrm>
            <a:off x="124280" y="133045"/>
            <a:ext cx="382562" cy="382562"/>
          </a:xfrm>
          <a:prstGeom prst="rect">
            <a:avLst/>
          </a:prstGeom>
          <a:noFill/>
          <a:ln>
            <a:noFill/>
          </a:ln>
        </p:spPr>
      </p:pic>
      <p:sp>
        <p:nvSpPr>
          <p:cNvPr id="27" name="Shape 27"/>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0" name="Shape 30"/>
          <p:cNvSpPr/>
          <p:nvPr/>
        </p:nvSpPr>
        <p:spPr>
          <a:xfrm>
            <a:off x="0" y="6812129"/>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 name="Shape 3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3648"/>
          <a:stretch/>
        </p:blipFill>
        <p:spPr>
          <a:xfrm>
            <a:off x="0" y="0"/>
            <a:ext cx="10527957" cy="6858000"/>
          </a:xfrm>
          <a:prstGeom prst="rect">
            <a:avLst/>
          </a:prstGeom>
          <a:noFill/>
          <a:ln>
            <a:noFill/>
          </a:ln>
        </p:spPr>
      </p:pic>
      <p:sp>
        <p:nvSpPr>
          <p:cNvPr id="34" name="Shape 34"/>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 name="Shape 41"/>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42" name="Shape 42"/>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43" name="Shape 4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44"/>
        <p:cNvGrpSpPr/>
        <p:nvPr/>
      </p:nvGrpSpPr>
      <p:grpSpPr>
        <a:xfrm>
          <a:off x="0" y="0"/>
          <a:ext cx="0" cy="0"/>
          <a:chOff x="0" y="0"/>
          <a:chExt cx="0" cy="0"/>
        </a:xfrm>
      </p:grpSpPr>
      <p:pic>
        <p:nvPicPr>
          <p:cNvPr id="45" name="Shape 45"/>
          <p:cNvPicPr preferRelativeResize="0"/>
          <p:nvPr/>
        </p:nvPicPr>
        <p:blipFill rotWithShape="1">
          <a:blip r:embed="rId2">
            <a:alphaModFix/>
          </a:blip>
          <a:srcRect r="10406"/>
          <a:stretch/>
        </p:blipFill>
        <p:spPr>
          <a:xfrm>
            <a:off x="0" y="3437552"/>
            <a:ext cx="10923373" cy="6858000"/>
          </a:xfrm>
          <a:prstGeom prst="rect">
            <a:avLst/>
          </a:prstGeom>
          <a:noFill/>
          <a:ln>
            <a:noFill/>
          </a:ln>
        </p:spPr>
      </p:pic>
      <p:pic>
        <p:nvPicPr>
          <p:cNvPr id="46" name="Shape 46"/>
          <p:cNvPicPr preferRelativeResize="0"/>
          <p:nvPr/>
        </p:nvPicPr>
        <p:blipFill rotWithShape="1">
          <a:blip r:embed="rId3">
            <a:alphaModFix/>
          </a:blip>
          <a:srcRect/>
          <a:stretch/>
        </p:blipFill>
        <p:spPr>
          <a:xfrm>
            <a:off x="124279" y="3570597"/>
            <a:ext cx="382562" cy="382562"/>
          </a:xfrm>
          <a:prstGeom prst="rect">
            <a:avLst/>
          </a:prstGeom>
          <a:noFill/>
          <a:ln>
            <a:noFill/>
          </a:ln>
        </p:spPr>
      </p:pic>
      <p:sp>
        <p:nvSpPr>
          <p:cNvPr id="47" name="Shape 47"/>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Shape 48"/>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p:nvPr/>
        </p:nvSpPr>
        <p:spPr>
          <a:xfrm>
            <a:off x="0" y="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1" name="Shape 51"/>
          <p:cNvPicPr preferRelativeResize="0"/>
          <p:nvPr/>
        </p:nvPicPr>
        <p:blipFill rotWithShape="1">
          <a:blip r:embed="rId4">
            <a:alphaModFix/>
          </a:blip>
          <a:srcRect r="91792" b="87748"/>
          <a:stretch/>
        </p:blipFill>
        <p:spPr>
          <a:xfrm>
            <a:off x="0" y="3459894"/>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r="12432"/>
          <a:stretch/>
        </p:blipFill>
        <p:spPr>
          <a:xfrm>
            <a:off x="0" y="0"/>
            <a:ext cx="10676238" cy="6858000"/>
          </a:xfrm>
          <a:prstGeom prst="rect">
            <a:avLst/>
          </a:prstGeom>
          <a:noFill/>
          <a:ln>
            <a:noFill/>
          </a:ln>
        </p:spPr>
      </p:pic>
      <p:pic>
        <p:nvPicPr>
          <p:cNvPr id="54" name="Shape 54"/>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55" name="Shape 55"/>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9" name="Shape 59"/>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60" name="Shape 6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3" name="Shape 63"/>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64" name="Shape 64"/>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Shape 65"/>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66" name="Shape 66"/>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p:nvPr/>
        </p:nvSpPr>
        <p:spPr>
          <a:xfrm>
            <a:off x="0" y="6812673"/>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8" name="Shape 68"/>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69"/>
        <p:cNvGrpSpPr/>
        <p:nvPr/>
      </p:nvGrpSpPr>
      <p:grpSpPr>
        <a:xfrm>
          <a:off x="0" y="0"/>
          <a:ext cx="0" cy="0"/>
          <a:chOff x="0" y="0"/>
          <a:chExt cx="0" cy="0"/>
        </a:xfrm>
      </p:grpSpPr>
      <p:pic>
        <p:nvPicPr>
          <p:cNvPr id="70" name="Shape 70"/>
          <p:cNvPicPr preferRelativeResize="0"/>
          <p:nvPr/>
        </p:nvPicPr>
        <p:blipFill rotWithShape="1">
          <a:blip r:embed="rId2">
            <a:alphaModFix/>
          </a:blip>
          <a:srcRect r="11722"/>
          <a:stretch/>
        </p:blipFill>
        <p:spPr>
          <a:xfrm>
            <a:off x="0" y="0"/>
            <a:ext cx="10762735" cy="6858000"/>
          </a:xfrm>
          <a:prstGeom prst="rect">
            <a:avLst/>
          </a:prstGeom>
          <a:noFill/>
          <a:ln>
            <a:noFill/>
          </a:ln>
        </p:spPr>
      </p:pic>
      <p:sp>
        <p:nvSpPr>
          <p:cNvPr id="71" name="Shape 71"/>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Shape 72"/>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7EB761"/>
              </a:buClr>
              <a:buSzPts val="3600"/>
              <a:buFont typeface="Arial"/>
              <a:buNone/>
              <a:defRPr sz="3600" b="0" i="0" u="none" strike="noStrike" cap="none">
                <a:solidFill>
                  <a:srgbClr val="7EB76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9" name="Shape 79"/>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80" name="Shape 8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1"/>
        <p:cNvGrpSpPr/>
        <p:nvPr/>
      </p:nvGrpSpPr>
      <p:grpSpPr>
        <a:xfrm>
          <a:off x="0" y="0"/>
          <a:ext cx="0" cy="0"/>
          <a:chOff x="0" y="0"/>
          <a:chExt cx="0" cy="0"/>
        </a:xfrm>
      </p:grpSpPr>
      <p:pic>
        <p:nvPicPr>
          <p:cNvPr id="82" name="Shape 82"/>
          <p:cNvPicPr preferRelativeResize="0"/>
          <p:nvPr/>
        </p:nvPicPr>
        <p:blipFill rotWithShape="1">
          <a:blip r:embed="rId2">
            <a:alphaModFix/>
          </a:blip>
          <a:srcRect r="12533"/>
          <a:stretch/>
        </p:blipFill>
        <p:spPr>
          <a:xfrm>
            <a:off x="0" y="0"/>
            <a:ext cx="10663881" cy="6858000"/>
          </a:xfrm>
          <a:prstGeom prst="rect">
            <a:avLst/>
          </a:prstGeom>
          <a:noFill/>
          <a:ln>
            <a:noFill/>
          </a:ln>
        </p:spPr>
      </p:pic>
      <p:sp>
        <p:nvSpPr>
          <p:cNvPr id="83" name="Shape 83"/>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7EB761"/>
              </a:buClr>
              <a:buSzPts val="4800"/>
              <a:buFont typeface="Century Gothic"/>
              <a:buNone/>
              <a:defRPr sz="4800" b="0" i="0" u="none" strike="noStrike" cap="none">
                <a:solidFill>
                  <a:srgbClr val="7EB76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5" name="Shape 85"/>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Shape 88"/>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89" name="Shape 89"/>
          <p:cNvPicPr preferRelativeResize="0"/>
          <p:nvPr/>
        </p:nvPicPr>
        <p:blipFill rotWithShape="1">
          <a:blip r:embed="rId3">
            <a:alphaModFix/>
          </a:blip>
          <a:srcRect l="45000"/>
          <a:stretch/>
        </p:blipFill>
        <p:spPr>
          <a:xfrm>
            <a:off x="5486400" y="0"/>
            <a:ext cx="6705437" cy="6858000"/>
          </a:xfrm>
          <a:prstGeom prst="rect">
            <a:avLst/>
          </a:prstGeom>
          <a:noFill/>
          <a:ln>
            <a:noFill/>
          </a:ln>
        </p:spPr>
      </p:pic>
      <p:pic>
        <p:nvPicPr>
          <p:cNvPr id="90" name="Shape 90"/>
          <p:cNvPicPr preferRelativeResize="0"/>
          <p:nvPr/>
        </p:nvPicPr>
        <p:blipFill rotWithShape="1">
          <a:blip r:embed="rId4">
            <a:alphaModFix/>
          </a:blip>
          <a:srcRect/>
          <a:stretch/>
        </p:blipFill>
        <p:spPr>
          <a:xfrm>
            <a:off x="128399" y="137164"/>
            <a:ext cx="382562" cy="382562"/>
          </a:xfrm>
          <a:prstGeom prst="rect">
            <a:avLst/>
          </a:prstGeom>
          <a:noFill/>
          <a:ln>
            <a:noFill/>
          </a:ln>
        </p:spPr>
      </p:pic>
      <p:pic>
        <p:nvPicPr>
          <p:cNvPr id="91" name="Shape 91"/>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94" name="Shape 94"/>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rgbClr val="3F3F3F"/>
              </a:buClr>
              <a:buSzPts val="1900"/>
              <a:buFont typeface="Arial"/>
              <a:buChar char="•"/>
              <a:defRPr sz="1900" b="0" i="0" u="none" strike="noStrike" cap="none">
                <a:solidFill>
                  <a:srgbClr val="3F3F3F"/>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9.jp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comments" Target="../comments/comment1.xml"/><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026" name="Picture 2" descr="https://lh5.googleusercontent.com/msJbKpDf6SQwOL9Q4PmGydj14gWS09pJhdDUJWp6EZEZkCQqx5Ghl_-QvWvwInfyOFpGqdmbell6EVodbTnbHoFaS8GwQW38R13yMB5eDWsLJrh_XfKx5gt0Xm2RbaoyMdeP9xS9Ws_aFBBNDA"/>
          <p:cNvPicPr>
            <a:picLocks noChangeAspect="1" noChangeArrowheads="1"/>
          </p:cNvPicPr>
          <p:nvPr/>
        </p:nvPicPr>
        <p:blipFill rotWithShape="1">
          <a:blip r:embed="rId3">
            <a:extLst>
              <a:ext uri="{28A0092B-C50C-407E-A947-70E740481C1C}">
                <a14:useLocalDpi xmlns:a14="http://schemas.microsoft.com/office/drawing/2010/main" val="0"/>
              </a:ext>
            </a:extLst>
          </a:blip>
          <a:srcRect l="3939" r="16358"/>
          <a:stretch/>
        </p:blipFill>
        <p:spPr bwMode="auto">
          <a:xfrm>
            <a:off x="0" y="0"/>
            <a:ext cx="8991600" cy="6345814"/>
          </a:xfrm>
          <a:prstGeom prst="rect">
            <a:avLst/>
          </a:prstGeom>
          <a:noFill/>
          <a:extLst>
            <a:ext uri="{909E8E84-426E-40DD-AFC4-6F175D3DCCD1}">
              <a14:hiddenFill xmlns:a14="http://schemas.microsoft.com/office/drawing/2010/main">
                <a:solidFill>
                  <a:srgbClr val="FFFFFF"/>
                </a:solidFill>
              </a14:hiddenFill>
            </a:ext>
          </a:extLst>
        </p:spPr>
      </p:pic>
      <p:pic>
        <p:nvPicPr>
          <p:cNvPr id="181" name="Shape 181"/>
          <p:cNvPicPr preferRelativeResize="0"/>
          <p:nvPr/>
        </p:nvPicPr>
        <p:blipFill rotWithShape="1">
          <a:blip r:embed="rId4">
            <a:alphaModFix/>
          </a:blip>
          <a:srcRect/>
          <a:stretch/>
        </p:blipFill>
        <p:spPr>
          <a:xfrm>
            <a:off x="-143094" y="-10296"/>
            <a:ext cx="12335094" cy="6944496"/>
          </a:xfrm>
          <a:prstGeom prst="rect">
            <a:avLst/>
          </a:prstGeom>
          <a:noFill/>
          <a:ln>
            <a:noFill/>
          </a:ln>
        </p:spPr>
      </p:pic>
      <p:sp>
        <p:nvSpPr>
          <p:cNvPr id="182" name="Shape 182"/>
          <p:cNvSpPr txBox="1"/>
          <p:nvPr/>
        </p:nvSpPr>
        <p:spPr>
          <a:xfrm>
            <a:off x="9448800" y="4566326"/>
            <a:ext cx="2330805"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Kaitlin Walker (Project Lead)</a:t>
            </a:r>
            <a:endParaRPr sz="1200" b="0" i="0" u="none" strike="noStrike" cap="none" dirty="0">
              <a:solidFill>
                <a:srgbClr val="3F3F3F"/>
              </a:solidFill>
              <a:latin typeface="Century Gothic"/>
              <a:ea typeface="Century Gothic"/>
              <a:cs typeface="Century Gothic"/>
              <a:sym typeface="Century Gothic"/>
            </a:endParaRPr>
          </a:p>
        </p:txBody>
      </p:sp>
      <p:sp>
        <p:nvSpPr>
          <p:cNvPr id="183" name="Shape 183"/>
          <p:cNvSpPr txBox="1"/>
          <p:nvPr/>
        </p:nvSpPr>
        <p:spPr>
          <a:xfrm>
            <a:off x="9665473" y="455905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endParaRPr sz="1200" b="0" i="0" u="none" strike="noStrike" cap="none">
              <a:solidFill>
                <a:srgbClr val="3F3F3F"/>
              </a:solidFill>
              <a:latin typeface="Century Gothic"/>
              <a:ea typeface="Century Gothic"/>
              <a:cs typeface="Century Gothic"/>
              <a:sym typeface="Century Gothic"/>
            </a:endParaRPr>
          </a:p>
        </p:txBody>
      </p:sp>
      <p:sp>
        <p:nvSpPr>
          <p:cNvPr id="184" name="Shape 184"/>
          <p:cNvSpPr txBox="1"/>
          <p:nvPr/>
        </p:nvSpPr>
        <p:spPr>
          <a:xfrm>
            <a:off x="9665473" y="519861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Jillian </a:t>
            </a:r>
            <a:r>
              <a:rPr lang="en-US" sz="1200" b="0" i="0" u="none" strike="noStrike" cap="none" dirty="0" err="1">
                <a:solidFill>
                  <a:srgbClr val="3F3F3F"/>
                </a:solidFill>
                <a:latin typeface="Century Gothic"/>
                <a:ea typeface="Century Gothic"/>
                <a:cs typeface="Century Gothic"/>
                <a:sym typeface="Century Gothic"/>
              </a:rPr>
              <a:t>LaRoe</a:t>
            </a:r>
            <a:endParaRPr sz="1200" b="0" i="0" u="none" strike="noStrike" cap="none" dirty="0">
              <a:solidFill>
                <a:srgbClr val="3F3F3F"/>
              </a:solidFill>
              <a:latin typeface="Century Gothic"/>
              <a:ea typeface="Century Gothic"/>
              <a:cs typeface="Century Gothic"/>
              <a:sym typeface="Century Gothic"/>
            </a:endParaRPr>
          </a:p>
        </p:txBody>
      </p:sp>
      <p:sp>
        <p:nvSpPr>
          <p:cNvPr id="185" name="Shape 185"/>
          <p:cNvSpPr txBox="1"/>
          <p:nvPr/>
        </p:nvSpPr>
        <p:spPr>
          <a:xfrm>
            <a:off x="6155096" y="1457309"/>
            <a:ext cx="5647765" cy="1436914"/>
          </a:xfrm>
          <a:prstGeom prst="rect">
            <a:avLst/>
          </a:prstGeom>
          <a:noFill/>
          <a:ln>
            <a:noFill/>
          </a:ln>
        </p:spPr>
        <p:txBody>
          <a:bodyPr spcFirstLastPara="1" wrap="square" lIns="91425" tIns="45700" rIns="91425" bIns="45700" anchor="ctr" anchorCtr="0">
            <a:noAutofit/>
          </a:bodyPr>
          <a:lstStyle/>
          <a:p>
            <a:pPr marL="0" marR="0" lvl="0" indent="0" algn="r" rtl="0">
              <a:lnSpc>
                <a:spcPct val="80000"/>
              </a:lnSpc>
              <a:spcBef>
                <a:spcPts val="0"/>
              </a:spcBef>
              <a:spcAft>
                <a:spcPts val="0"/>
              </a:spcAft>
              <a:buClr>
                <a:srgbClr val="7EB761"/>
              </a:buClr>
              <a:buSzPts val="4080"/>
              <a:buFont typeface="Century Gothic"/>
              <a:buNone/>
            </a:pPr>
            <a:r>
              <a:rPr lang="en-US" sz="4080" b="1" u="none" dirty="0">
                <a:solidFill>
                  <a:srgbClr val="7EB761"/>
                </a:solidFill>
                <a:latin typeface="Century Gothic"/>
                <a:ea typeface="Century Gothic"/>
                <a:cs typeface="Century Gothic"/>
                <a:sym typeface="Century Gothic"/>
              </a:rPr>
              <a:t>MINNESOTA &amp; TEXAS AGRICULTURE</a:t>
            </a:r>
            <a:endParaRPr sz="4080" b="1" u="none" dirty="0">
              <a:solidFill>
                <a:srgbClr val="7EB761"/>
              </a:solidFill>
              <a:latin typeface="Century Gothic"/>
              <a:ea typeface="Century Gothic"/>
              <a:cs typeface="Century Gothic"/>
              <a:sym typeface="Century Gothic"/>
            </a:endParaRPr>
          </a:p>
        </p:txBody>
      </p:sp>
      <p:sp>
        <p:nvSpPr>
          <p:cNvPr id="186" name="Shape 186"/>
          <p:cNvSpPr txBox="1"/>
          <p:nvPr/>
        </p:nvSpPr>
        <p:spPr>
          <a:xfrm>
            <a:off x="6682344" y="2719600"/>
            <a:ext cx="5097261" cy="141810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E97845"/>
              </a:buClr>
              <a:buSzPts val="2000"/>
              <a:buFont typeface="Arial"/>
              <a:buNone/>
            </a:pPr>
            <a:r>
              <a:rPr lang="en-US" sz="2000" b="0" u="none" dirty="0">
                <a:solidFill>
                  <a:schemeClr val="tx1">
                    <a:lumMod val="75000"/>
                    <a:lumOff val="25000"/>
                  </a:schemeClr>
                </a:solidFill>
                <a:latin typeface="Century Gothic"/>
                <a:ea typeface="Century Gothic"/>
                <a:cs typeface="Century Gothic"/>
                <a:sym typeface="Century Gothic"/>
              </a:rPr>
              <a:t>Employing NASA Earth Observations to Model Current and Historic Distribution of Crop Wild Relatives, in Support of USDA ARS Genetic Resource Conservation Efforts</a:t>
            </a:r>
            <a:endParaRPr sz="2000" b="0" u="none" dirty="0">
              <a:solidFill>
                <a:schemeClr val="tx1">
                  <a:lumMod val="75000"/>
                  <a:lumOff val="25000"/>
                </a:schemeClr>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rgbClr val="3F3F3F"/>
              </a:buClr>
              <a:buSzPts val="2000"/>
              <a:buFont typeface="Arial"/>
              <a:buNone/>
            </a:pPr>
            <a:r>
              <a:rPr lang="en-US" sz="2000" b="0" u="none" dirty="0">
                <a:solidFill>
                  <a:schemeClr val="tx1">
                    <a:lumMod val="75000"/>
                    <a:lumOff val="25000"/>
                  </a:schemeClr>
                </a:solidFill>
                <a:latin typeface="Century Gothic"/>
                <a:ea typeface="Century Gothic"/>
                <a:cs typeface="Century Gothic"/>
                <a:sym typeface="Century Gothic"/>
              </a:rPr>
              <a:t>  </a:t>
            </a:r>
            <a:endParaRPr dirty="0">
              <a:solidFill>
                <a:schemeClr val="tx1">
                  <a:lumMod val="75000"/>
                  <a:lumOff val="25000"/>
                </a:schemeClr>
              </a:solidFill>
            </a:endParaRPr>
          </a:p>
        </p:txBody>
      </p:sp>
      <p:sp>
        <p:nvSpPr>
          <p:cNvPr id="187" name="Shape 187"/>
          <p:cNvSpPr txBox="1"/>
          <p:nvPr/>
        </p:nvSpPr>
        <p:spPr>
          <a:xfrm>
            <a:off x="9688729" y="5514764"/>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u="none" dirty="0">
                <a:solidFill>
                  <a:srgbClr val="3F3F3F"/>
                </a:solidFill>
                <a:latin typeface="Century Gothic"/>
                <a:ea typeface="Century Gothic"/>
                <a:cs typeface="Century Gothic"/>
                <a:sym typeface="Century Gothic"/>
              </a:rPr>
              <a:t>Nick </a:t>
            </a:r>
            <a:r>
              <a:rPr lang="en-US" sz="1200" b="0" u="none" dirty="0" err="1">
                <a:solidFill>
                  <a:srgbClr val="3F3F3F"/>
                </a:solidFill>
                <a:latin typeface="Century Gothic"/>
                <a:ea typeface="Century Gothic"/>
                <a:cs typeface="Century Gothic"/>
                <a:sym typeface="Century Gothic"/>
              </a:rPr>
              <a:t>Whittemore</a:t>
            </a:r>
            <a:endParaRPr sz="1200" b="0" u="none" dirty="0">
              <a:solidFill>
                <a:srgbClr val="3F3F3F"/>
              </a:solidFill>
              <a:latin typeface="Century Gothic"/>
              <a:ea typeface="Century Gothic"/>
              <a:cs typeface="Century Gothic"/>
              <a:sym typeface="Century Gothic"/>
            </a:endParaRPr>
          </a:p>
        </p:txBody>
      </p:sp>
      <p:sp>
        <p:nvSpPr>
          <p:cNvPr id="188" name="Shape 188"/>
          <p:cNvSpPr txBox="1"/>
          <p:nvPr/>
        </p:nvSpPr>
        <p:spPr>
          <a:xfrm>
            <a:off x="9665473" y="488247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u="none" dirty="0">
                <a:solidFill>
                  <a:srgbClr val="3F3F3F"/>
                </a:solidFill>
                <a:latin typeface="Century Gothic"/>
                <a:ea typeface="Century Gothic"/>
                <a:cs typeface="Century Gothic"/>
                <a:sym typeface="Century Gothic"/>
              </a:rPr>
              <a:t>Daniel Carver</a:t>
            </a:r>
            <a:endParaRPr sz="1200" b="0" u="none" dirty="0">
              <a:solidFill>
                <a:srgbClr val="3F3F3F"/>
              </a:solidFill>
              <a:latin typeface="Century Gothic"/>
              <a:ea typeface="Century Gothic"/>
              <a:cs typeface="Century Gothic"/>
              <a:sym typeface="Century Gothic"/>
            </a:endParaRPr>
          </a:p>
        </p:txBody>
      </p:sp>
      <p:pic>
        <p:nvPicPr>
          <p:cNvPr id="189" name="Shape 189"/>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1219200" y="381000"/>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000" dirty="0"/>
              <a:t>Methods: Modeling Regions</a:t>
            </a:r>
            <a:endParaRPr sz="4000" b="0" i="0" u="none" strike="noStrike" cap="none" dirty="0">
              <a:solidFill>
                <a:srgbClr val="7EB761"/>
              </a:solidFill>
              <a:sym typeface="Century Gothic"/>
            </a:endParaRPr>
          </a:p>
        </p:txBody>
      </p:sp>
      <p:sp>
        <p:nvSpPr>
          <p:cNvPr id="5" name="Shape 426"/>
          <p:cNvSpPr txBox="1"/>
          <p:nvPr/>
        </p:nvSpPr>
        <p:spPr>
          <a:xfrm>
            <a:off x="2514600" y="1280160"/>
            <a:ext cx="2581275" cy="53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400" dirty="0">
                <a:solidFill>
                  <a:schemeClr val="tx1">
                    <a:lumMod val="75000"/>
                    <a:lumOff val="25000"/>
                  </a:schemeClr>
                </a:solidFill>
                <a:latin typeface="Century Gothic"/>
                <a:ea typeface="Century Gothic"/>
                <a:cs typeface="Century Gothic"/>
                <a:sym typeface="Century Gothic"/>
              </a:rPr>
              <a:t>Model Runs:</a:t>
            </a:r>
          </a:p>
          <a:p>
            <a:pPr marL="0" lvl="0" indent="0" algn="l" rtl="0">
              <a:spcBef>
                <a:spcPts val="0"/>
              </a:spcBef>
              <a:spcAft>
                <a:spcPts val="0"/>
              </a:spcAft>
              <a:buClr>
                <a:schemeClr val="dk1"/>
              </a:buClr>
              <a:buSzPts val="1100"/>
              <a:buFont typeface="Arial"/>
              <a:buNone/>
            </a:pPr>
            <a:endParaRPr lang="en-US" sz="2000" dirty="0">
              <a:solidFill>
                <a:schemeClr val="tx1">
                  <a:lumMod val="75000"/>
                  <a:lumOff val="25000"/>
                </a:schemeClr>
              </a:solidFill>
              <a:latin typeface="Century Gothic"/>
              <a:ea typeface="Century Gothic"/>
              <a:cs typeface="Century Gothic"/>
              <a:sym typeface="Century Gothic"/>
            </a:endParaRPr>
          </a:p>
          <a:p>
            <a:pPr marL="342900" lvl="0" indent="-342900" algn="l" rtl="0">
              <a:spcBef>
                <a:spcPts val="0"/>
              </a:spcBef>
              <a:spcAft>
                <a:spcPts val="0"/>
              </a:spcAft>
              <a:buClr>
                <a:schemeClr val="dk1"/>
              </a:buClr>
              <a:buSzPts val="1100"/>
              <a:buFont typeface="Arial" panose="020B0604020202020204" pitchFamily="34" charset="0"/>
              <a:buChar char="•"/>
            </a:pPr>
            <a:endParaRPr sz="20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dirty="0">
              <a:solidFill>
                <a:schemeClr val="tx1">
                  <a:lumMod val="75000"/>
                  <a:lumOff val="25000"/>
                </a:schemeClr>
              </a:solidFill>
              <a:latin typeface="Century Gothic"/>
              <a:ea typeface="Century Gothic"/>
              <a:cs typeface="Century Gothic"/>
              <a:sym typeface="Century Gothic"/>
            </a:endParaRPr>
          </a:p>
        </p:txBody>
      </p:sp>
      <p:graphicFrame>
        <p:nvGraphicFramePr>
          <p:cNvPr id="2" name="Table 1"/>
          <p:cNvGraphicFramePr>
            <a:graphicFrameLocks noGrp="1"/>
          </p:cNvGraphicFramePr>
          <p:nvPr>
            <p:extLst>
              <p:ext uri="{D42A27DB-BD31-4B8C-83A1-F6EECF244321}">
                <p14:modId xmlns:p14="http://schemas.microsoft.com/office/powerpoint/2010/main" val="3872173476"/>
              </p:ext>
            </p:extLst>
          </p:nvPr>
        </p:nvGraphicFramePr>
        <p:xfrm>
          <a:off x="2514600" y="1828800"/>
          <a:ext cx="6934200" cy="417576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tblGrid>
              <a:tr h="497155">
                <a:tc>
                  <a:txBody>
                    <a:bodyPr/>
                    <a:lstStyle/>
                    <a:p>
                      <a:pPr algn="ctr"/>
                      <a:r>
                        <a:rPr lang="en-US" sz="2400" dirty="0">
                          <a:latin typeface="Century Gothic" panose="020B0502020202020204" pitchFamily="34" charset="0"/>
                        </a:rPr>
                        <a:t>Region</a:t>
                      </a:r>
                    </a:p>
                  </a:txBody>
                  <a:tcPr/>
                </a:tc>
                <a:tc>
                  <a:txBody>
                    <a:bodyPr/>
                    <a:lstStyle/>
                    <a:p>
                      <a:pPr algn="ctr"/>
                      <a:r>
                        <a:rPr lang="en-US" sz="2400" dirty="0">
                          <a:latin typeface="Century Gothic" panose="020B0502020202020204" pitchFamily="34" charset="0"/>
                        </a:rPr>
                        <a:t>Year</a:t>
                      </a:r>
                    </a:p>
                  </a:txBody>
                  <a:tcPr/>
                </a:tc>
                <a:extLst>
                  <a:ext uri="{0D108BD9-81ED-4DB2-BD59-A6C34878D82A}">
                    <a16:rowId xmlns:a16="http://schemas.microsoft.com/office/drawing/2014/main" xmlns="" val="10000"/>
                  </a:ext>
                </a:extLst>
              </a:tr>
              <a:tr h="61218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Minnesota State</a:t>
                      </a:r>
                    </a:p>
                    <a:p>
                      <a:pPr algn="ctr"/>
                      <a:endParaRPr lang="en-US" dirty="0"/>
                    </a:p>
                  </a:txBody>
                  <a:tcPr/>
                </a:tc>
                <a:tc>
                  <a:txBody>
                    <a:bodyPr/>
                    <a:lstStyle/>
                    <a:p>
                      <a:pPr algn="ctr"/>
                      <a:r>
                        <a:rPr lang="en-US" sz="2000" dirty="0">
                          <a:solidFill>
                            <a:schemeClr val="tx1"/>
                          </a:solidFill>
                          <a:latin typeface="Century Gothic" panose="020B0502020202020204" pitchFamily="34" charset="0"/>
                        </a:rPr>
                        <a:t>2005</a:t>
                      </a:r>
                    </a:p>
                  </a:txBody>
                  <a:tcPr/>
                </a:tc>
                <a:extLst>
                  <a:ext uri="{0D108BD9-81ED-4DB2-BD59-A6C34878D82A}">
                    <a16:rowId xmlns:a16="http://schemas.microsoft.com/office/drawing/2014/main" xmlns="" val="10001"/>
                  </a:ext>
                </a:extLst>
              </a:tr>
              <a:tr h="5365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Minnesota State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2015</a:t>
                      </a:r>
                    </a:p>
                  </a:txBody>
                  <a:tcPr/>
                </a:tc>
                <a:extLst>
                  <a:ext uri="{0D108BD9-81ED-4DB2-BD59-A6C34878D82A}">
                    <a16:rowId xmlns:a16="http://schemas.microsoft.com/office/drawing/2014/main" xmlns="" val="10002"/>
                  </a:ext>
                </a:extLst>
              </a:tr>
              <a:tr h="6096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Minnesota, Path Row 28, 28</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2005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endParaRPr>
                    </a:p>
                  </a:txBody>
                  <a:tcPr/>
                </a:tc>
                <a:extLst>
                  <a:ext uri="{0D108BD9-81ED-4DB2-BD59-A6C34878D82A}">
                    <a16:rowId xmlns:a16="http://schemas.microsoft.com/office/drawing/2014/main" xmlns="" val="10003"/>
                  </a:ext>
                </a:extLst>
              </a:tr>
              <a:tr h="59545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Minnesota, Path Row 28, 28</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2015</a:t>
                      </a:r>
                    </a:p>
                  </a:txBody>
                  <a:tcPr/>
                </a:tc>
                <a:extLst>
                  <a:ext uri="{0D108BD9-81ED-4DB2-BD59-A6C34878D82A}">
                    <a16:rowId xmlns:a16="http://schemas.microsoft.com/office/drawing/2014/main" xmlns="" val="10004"/>
                  </a:ext>
                </a:extLst>
              </a:tr>
              <a:tr h="59545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San Marcos River, Texas</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2005</a:t>
                      </a:r>
                    </a:p>
                  </a:txBody>
                  <a:tcPr/>
                </a:tc>
                <a:extLst>
                  <a:ext uri="{0D108BD9-81ED-4DB2-BD59-A6C34878D82A}">
                    <a16:rowId xmlns:a16="http://schemas.microsoft.com/office/drawing/2014/main" xmlns="" val="10005"/>
                  </a:ext>
                </a:extLst>
              </a:tr>
              <a:tr h="59545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San Marcos River, Texas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2015</a:t>
                      </a:r>
                    </a:p>
                  </a:txBody>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9D89B2C-7348-4807-9266-C7E8D562117D}"/>
              </a:ext>
            </a:extLst>
          </p:cNvPr>
          <p:cNvPicPr>
            <a:picLocks noChangeAspect="1"/>
          </p:cNvPicPr>
          <p:nvPr/>
        </p:nvPicPr>
        <p:blipFill>
          <a:blip r:embed="rId3"/>
          <a:stretch>
            <a:fillRect/>
          </a:stretch>
        </p:blipFill>
        <p:spPr>
          <a:xfrm>
            <a:off x="8795328" y="1117960"/>
            <a:ext cx="3382737" cy="2662440"/>
          </a:xfrm>
          <a:prstGeom prst="rect">
            <a:avLst/>
          </a:prstGeom>
        </p:spPr>
      </p:pic>
      <p:sp>
        <p:nvSpPr>
          <p:cNvPr id="5" name="Title 4"/>
          <p:cNvSpPr>
            <a:spLocks noGrp="1"/>
          </p:cNvSpPr>
          <p:nvPr>
            <p:ph type="title"/>
          </p:nvPr>
        </p:nvSpPr>
        <p:spPr>
          <a:xfrm>
            <a:off x="1148805" y="309934"/>
            <a:ext cx="10744200" cy="479425"/>
          </a:xfrm>
        </p:spPr>
        <p:txBody>
          <a:bodyPr/>
          <a:lstStyle/>
          <a:p>
            <a:r>
              <a:rPr lang="en-US" sz="4000" dirty="0"/>
              <a:t>Methods: Sampling in Google Earth Engine</a:t>
            </a:r>
          </a:p>
        </p:txBody>
      </p:sp>
      <p:sp>
        <p:nvSpPr>
          <p:cNvPr id="6" name="Text Placeholder 5"/>
          <p:cNvSpPr>
            <a:spLocks noGrp="1"/>
          </p:cNvSpPr>
          <p:nvPr>
            <p:ph type="body" sz="half" idx="2"/>
          </p:nvPr>
        </p:nvSpPr>
        <p:spPr>
          <a:xfrm>
            <a:off x="293417" y="1117960"/>
            <a:ext cx="4943867" cy="5337564"/>
          </a:xfrm>
        </p:spPr>
        <p:txBody>
          <a:bodyPr>
            <a:normAutofit/>
          </a:bodyPr>
          <a:lstStyle/>
          <a:p>
            <a:pPr marL="342900" indent="-342900">
              <a:lnSpc>
                <a:spcPct val="120000"/>
              </a:lnSpc>
              <a:spcBef>
                <a:spcPts val="200"/>
              </a:spcBef>
              <a:buClr>
                <a:srgbClr val="7EB761"/>
              </a:buClr>
              <a:buFont typeface="Webdings" panose="05030102010509060703" pitchFamily="18" charset="2"/>
              <a:buChar char="4"/>
            </a:pPr>
            <a:r>
              <a:rPr lang="en-US" dirty="0"/>
              <a:t>Opportunistic approach</a:t>
            </a:r>
          </a:p>
          <a:p>
            <a:pPr>
              <a:lnSpc>
                <a:spcPct val="120000"/>
              </a:lnSpc>
              <a:spcBef>
                <a:spcPts val="200"/>
              </a:spcBef>
              <a:buClr>
                <a:srgbClr val="7EB761"/>
              </a:buClr>
            </a:pPr>
            <a:endParaRPr lang="en-US" dirty="0"/>
          </a:p>
          <a:p>
            <a:pPr marL="342900" indent="-342900">
              <a:lnSpc>
                <a:spcPct val="120000"/>
              </a:lnSpc>
              <a:spcBef>
                <a:spcPts val="200"/>
              </a:spcBef>
              <a:buClr>
                <a:srgbClr val="7EB761"/>
              </a:buClr>
              <a:buFont typeface="Webdings" panose="05030102010509060703" pitchFamily="18" charset="2"/>
              <a:buChar char="4"/>
            </a:pPr>
            <a:r>
              <a:rPr lang="en-US" dirty="0"/>
              <a:t>Presence vs Absence</a:t>
            </a:r>
          </a:p>
          <a:p>
            <a:pPr>
              <a:lnSpc>
                <a:spcPct val="120000"/>
              </a:lnSpc>
              <a:spcBef>
                <a:spcPts val="200"/>
              </a:spcBef>
              <a:buClr>
                <a:srgbClr val="7EB761"/>
              </a:buClr>
            </a:pPr>
            <a:endParaRPr lang="en-US" dirty="0"/>
          </a:p>
          <a:p>
            <a:pPr marL="342900" indent="-342900">
              <a:lnSpc>
                <a:spcPct val="120000"/>
              </a:lnSpc>
              <a:spcBef>
                <a:spcPts val="200"/>
              </a:spcBef>
              <a:buClr>
                <a:srgbClr val="7EB761"/>
              </a:buClr>
              <a:buFont typeface="Webdings" panose="05030102010509060703" pitchFamily="18" charset="2"/>
              <a:buChar char="4"/>
            </a:pPr>
            <a:r>
              <a:rPr lang="en-US" dirty="0"/>
              <a:t>2015 vs 2005 NAIP</a:t>
            </a:r>
          </a:p>
          <a:p>
            <a:pPr>
              <a:lnSpc>
                <a:spcPct val="120000"/>
              </a:lnSpc>
              <a:spcBef>
                <a:spcPts val="200"/>
              </a:spcBef>
              <a:buClr>
                <a:srgbClr val="7EB761"/>
              </a:buClr>
            </a:pPr>
            <a:endParaRPr lang="en-US" dirty="0"/>
          </a:p>
          <a:p>
            <a:pPr marL="342900" indent="-342900">
              <a:lnSpc>
                <a:spcPct val="120000"/>
              </a:lnSpc>
              <a:spcBef>
                <a:spcPts val="200"/>
              </a:spcBef>
              <a:buClr>
                <a:srgbClr val="7EB761"/>
              </a:buClr>
              <a:buFont typeface="Webdings" panose="05030102010509060703" pitchFamily="18" charset="2"/>
              <a:buChar char="4"/>
            </a:pPr>
            <a:r>
              <a:rPr lang="en-US" dirty="0"/>
              <a:t>50% cover threshold indicates presence</a:t>
            </a:r>
          </a:p>
          <a:p>
            <a:pPr>
              <a:lnSpc>
                <a:spcPct val="120000"/>
              </a:lnSpc>
              <a:spcBef>
                <a:spcPts val="200"/>
              </a:spcBef>
              <a:buClr>
                <a:srgbClr val="7EB761"/>
              </a:buClr>
            </a:pPr>
            <a:endParaRPr lang="en-US" dirty="0"/>
          </a:p>
          <a:p>
            <a:pPr marL="342900" indent="-342900">
              <a:lnSpc>
                <a:spcPct val="120000"/>
              </a:lnSpc>
              <a:spcBef>
                <a:spcPts val="200"/>
              </a:spcBef>
              <a:buClr>
                <a:srgbClr val="7EB761"/>
              </a:buClr>
              <a:buFont typeface="Webdings" panose="05030102010509060703" pitchFamily="18" charset="2"/>
              <a:buChar char="4"/>
            </a:pPr>
            <a:r>
              <a:rPr lang="en-US" dirty="0"/>
              <a:t>Points centered within 30m quadrats</a:t>
            </a:r>
          </a:p>
          <a:p>
            <a:pPr>
              <a:lnSpc>
                <a:spcPct val="120000"/>
              </a:lnSpc>
              <a:spcBef>
                <a:spcPts val="200"/>
              </a:spcBef>
              <a:buClr>
                <a:srgbClr val="7EB761"/>
              </a:buClr>
            </a:pPr>
            <a:endParaRPr lang="en-US" dirty="0"/>
          </a:p>
          <a:p>
            <a:pPr marL="342900" indent="-342900">
              <a:lnSpc>
                <a:spcPct val="120000"/>
              </a:lnSpc>
              <a:spcBef>
                <a:spcPts val="200"/>
              </a:spcBef>
              <a:buClr>
                <a:srgbClr val="7EB761"/>
              </a:buClr>
              <a:buFont typeface="Webdings" panose="05030102010509060703" pitchFamily="18" charset="2"/>
              <a:buChar char="4"/>
            </a:pPr>
            <a:r>
              <a:rPr lang="en-US" dirty="0"/>
              <a:t>Referenced relevant datasets</a:t>
            </a:r>
          </a:p>
        </p:txBody>
      </p:sp>
      <p:sp>
        <p:nvSpPr>
          <p:cNvPr id="7" name="Text Placeholder 4"/>
          <p:cNvSpPr txBox="1">
            <a:spLocks/>
          </p:cNvSpPr>
          <p:nvPr/>
        </p:nvSpPr>
        <p:spPr>
          <a:xfrm>
            <a:off x="5440460" y="6442840"/>
            <a:ext cx="3027565" cy="31591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r>
              <a:rPr lang="en-US" dirty="0"/>
              <a:t>False Color NAIP acquired  Oct. 2015  </a:t>
            </a:r>
          </a:p>
        </p:txBody>
      </p:sp>
      <p:pic>
        <p:nvPicPr>
          <p:cNvPr id="4" name="Picture 3">
            <a:extLst>
              <a:ext uri="{FF2B5EF4-FFF2-40B4-BE49-F238E27FC236}">
                <a16:creationId xmlns:a16="http://schemas.microsoft.com/office/drawing/2014/main" xmlns="" id="{EFEEEDD5-F7B6-4BCC-A2E6-5481F02373F3}"/>
              </a:ext>
            </a:extLst>
          </p:cNvPr>
          <p:cNvPicPr>
            <a:picLocks noChangeAspect="1"/>
          </p:cNvPicPr>
          <p:nvPr/>
        </p:nvPicPr>
        <p:blipFill>
          <a:blip r:embed="rId4"/>
          <a:stretch>
            <a:fillRect/>
          </a:stretch>
        </p:blipFill>
        <p:spPr>
          <a:xfrm>
            <a:off x="5440460" y="3780400"/>
            <a:ext cx="6737605" cy="2662440"/>
          </a:xfrm>
          <a:prstGeom prst="rect">
            <a:avLst/>
          </a:prstGeom>
        </p:spPr>
      </p:pic>
      <p:pic>
        <p:nvPicPr>
          <p:cNvPr id="10" name="Shape 278">
            <a:extLst>
              <a:ext uri="{FF2B5EF4-FFF2-40B4-BE49-F238E27FC236}">
                <a16:creationId xmlns:a16="http://schemas.microsoft.com/office/drawing/2014/main" xmlns="" id="{CFBF70C5-314F-41CF-996F-623147FF101D}"/>
              </a:ext>
            </a:extLst>
          </p:cNvPr>
          <p:cNvPicPr preferRelativeResize="0">
            <a:picLocks noGrp="1"/>
          </p:cNvPicPr>
          <p:nvPr>
            <p:ph type="pic" idx="10"/>
          </p:nvPr>
        </p:nvPicPr>
        <p:blipFill rotWithShape="1">
          <a:blip r:embed="rId5">
            <a:alphaModFix/>
          </a:blip>
          <a:srcRect l="190" r="959" b="803"/>
          <a:stretch/>
        </p:blipFill>
        <p:spPr>
          <a:xfrm>
            <a:off x="5434598" y="1117960"/>
            <a:ext cx="3374664" cy="2662440"/>
          </a:xfrm>
          <a:prstGeom prst="rect">
            <a:avLst/>
          </a:prstGeom>
          <a:noFill/>
          <a:ln>
            <a:noFill/>
          </a:ln>
        </p:spPr>
      </p:pic>
      <p:sp>
        <p:nvSpPr>
          <p:cNvPr id="13" name="Text Placeholder 4">
            <a:extLst>
              <a:ext uri="{FF2B5EF4-FFF2-40B4-BE49-F238E27FC236}">
                <a16:creationId xmlns:a16="http://schemas.microsoft.com/office/drawing/2014/main" xmlns="" id="{ECECDD6D-4A7E-47CF-BB86-2E524F6863BF}"/>
              </a:ext>
            </a:extLst>
          </p:cNvPr>
          <p:cNvSpPr txBox="1">
            <a:spLocks/>
          </p:cNvSpPr>
          <p:nvPr/>
        </p:nvSpPr>
        <p:spPr>
          <a:xfrm>
            <a:off x="8795328" y="6455524"/>
            <a:ext cx="2895600" cy="29054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r>
              <a:rPr lang="en-US" dirty="0"/>
              <a:t>Leech Lake, Headquarters Bay, MN </a:t>
            </a:r>
          </a:p>
        </p:txBody>
      </p:sp>
    </p:spTree>
    <p:extLst>
      <p:ext uri="{BB962C8B-B14F-4D97-AF65-F5344CB8AC3E}">
        <p14:creationId xmlns:p14="http://schemas.microsoft.com/office/powerpoint/2010/main" val="4101264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a:stCxn id="81" idx="4"/>
          </p:cNvCxnSpPr>
          <p:nvPr/>
        </p:nvCxnSpPr>
        <p:spPr>
          <a:xfrm>
            <a:off x="2292875" y="4122402"/>
            <a:ext cx="0" cy="143912"/>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09825" y="2931082"/>
            <a:ext cx="7452473" cy="720823"/>
            <a:chOff x="1945050" y="3241083"/>
            <a:chExt cx="8307593" cy="815041"/>
          </a:xfrm>
        </p:grpSpPr>
        <p:cxnSp>
          <p:nvCxnSpPr>
            <p:cNvPr id="11" name="Curved Connector 10"/>
            <p:cNvCxnSpPr/>
            <p:nvPr/>
          </p:nvCxnSpPr>
          <p:spPr>
            <a:xfrm rot="16200000" flipV="1">
              <a:off x="3830765" y="3614913"/>
              <a:ext cx="558515" cy="119265"/>
            </a:xfrm>
            <a:prstGeom prst="curvedConnector3">
              <a:avLst>
                <a:gd name="adj1" fmla="val 2249"/>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0800000">
              <a:off x="4440029" y="3326958"/>
              <a:ext cx="918245" cy="729166"/>
            </a:xfrm>
            <a:prstGeom prst="curvedConnector3">
              <a:avLst>
                <a:gd name="adj1" fmla="val 209"/>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rot="5400000" flipH="1" flipV="1">
              <a:off x="2113372" y="3166687"/>
              <a:ext cx="560641" cy="897285"/>
            </a:xfrm>
            <a:prstGeom prst="curvedConnector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16200000" flipV="1">
              <a:off x="2766115" y="3642747"/>
              <a:ext cx="708217" cy="100646"/>
            </a:xfrm>
            <a:prstGeom prst="curvedConnector3">
              <a:avLst>
                <a:gd name="adj1" fmla="val 95728"/>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5400000" flipH="1" flipV="1">
              <a:off x="7000793" y="3192884"/>
              <a:ext cx="560641" cy="897285"/>
            </a:xfrm>
            <a:prstGeom prst="curvedConnector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16200000" flipV="1">
              <a:off x="7566937" y="3590305"/>
              <a:ext cx="708217" cy="100646"/>
            </a:xfrm>
            <a:prstGeom prst="curvedConnector3">
              <a:avLst>
                <a:gd name="adj1" fmla="val 95728"/>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16200000" flipV="1">
              <a:off x="8780552" y="3644739"/>
              <a:ext cx="558515" cy="119265"/>
            </a:xfrm>
            <a:prstGeom prst="curvedConnector3">
              <a:avLst>
                <a:gd name="adj1" fmla="val 2249"/>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0800000">
              <a:off x="9334398" y="3241083"/>
              <a:ext cx="918245" cy="729166"/>
            </a:xfrm>
            <a:prstGeom prst="curvedConnector3">
              <a:avLst>
                <a:gd name="adj1" fmla="val 209"/>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268566" y="2047961"/>
            <a:ext cx="5755037" cy="827830"/>
            <a:chOff x="2841669" y="2390923"/>
            <a:chExt cx="6415387" cy="936035"/>
          </a:xfrm>
        </p:grpSpPr>
        <p:cxnSp>
          <p:nvCxnSpPr>
            <p:cNvPr id="25" name="Curved Connector 24"/>
            <p:cNvCxnSpPr/>
            <p:nvPr/>
          </p:nvCxnSpPr>
          <p:spPr>
            <a:xfrm rot="5400000" flipH="1" flipV="1">
              <a:off x="2767108" y="2529273"/>
              <a:ext cx="872246" cy="723124"/>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16200000" flipV="1">
              <a:off x="3686588" y="2553064"/>
              <a:ext cx="808228" cy="739559"/>
            </a:xfrm>
            <a:prstGeom prst="curvedConnector3">
              <a:avLst>
                <a:gd name="adj1" fmla="val 89604"/>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rot="5400000" flipH="1" flipV="1">
              <a:off x="7634723" y="2449130"/>
              <a:ext cx="840851" cy="724438"/>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6200000" flipV="1">
              <a:off x="8497036" y="2548896"/>
              <a:ext cx="779137" cy="740902"/>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891382" y="577213"/>
            <a:ext cx="4224369" cy="1509618"/>
            <a:chOff x="3640119" y="831060"/>
            <a:chExt cx="4709086" cy="1706938"/>
          </a:xfrm>
        </p:grpSpPr>
        <p:cxnSp>
          <p:nvCxnSpPr>
            <p:cNvPr id="30" name="Curved Connector 29"/>
            <p:cNvCxnSpPr/>
            <p:nvPr/>
          </p:nvCxnSpPr>
          <p:spPr>
            <a:xfrm flipV="1">
              <a:off x="3640119" y="831060"/>
              <a:ext cx="2463044" cy="1701221"/>
            </a:xfrm>
            <a:prstGeom prst="curvedConnector3">
              <a:avLst>
                <a:gd name="adj1" fmla="val 887"/>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0800000">
              <a:off x="6178489" y="866900"/>
              <a:ext cx="2170716" cy="1671098"/>
            </a:xfrm>
            <a:prstGeom prst="curvedConnector3">
              <a:avLst>
                <a:gd name="adj1" fmla="val -5288"/>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610956" y="1805794"/>
            <a:ext cx="4943408" cy="629871"/>
            <a:chOff x="3277187" y="2174633"/>
            <a:chExt cx="5510630" cy="712200"/>
          </a:xfrm>
        </p:grpSpPr>
        <p:sp>
          <p:nvSpPr>
            <p:cNvPr id="33" name="Oval 32"/>
            <p:cNvSpPr/>
            <p:nvPr/>
          </p:nvSpPr>
          <p:spPr>
            <a:xfrm>
              <a:off x="3277187" y="2174633"/>
              <a:ext cx="739559" cy="712200"/>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046915" y="2186496"/>
              <a:ext cx="740902" cy="68656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986024" y="2589654"/>
            <a:ext cx="6330455" cy="655340"/>
            <a:chOff x="2471889" y="2954062"/>
            <a:chExt cx="7056831" cy="740999"/>
          </a:xfrm>
        </p:grpSpPr>
        <p:sp>
          <p:nvSpPr>
            <p:cNvPr id="36" name="Oval 35"/>
            <p:cNvSpPr/>
            <p:nvPr/>
          </p:nvSpPr>
          <p:spPr>
            <a:xfrm>
              <a:off x="2471889" y="2982861"/>
              <a:ext cx="739559" cy="712200"/>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016746" y="2982861"/>
              <a:ext cx="739559" cy="712200"/>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248387" y="2965633"/>
              <a:ext cx="740902" cy="68656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787818" y="2954062"/>
              <a:ext cx="740902" cy="68656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292478" y="3609305"/>
            <a:ext cx="8081794" cy="348092"/>
            <a:chOff x="1605356" y="4018553"/>
            <a:chExt cx="9009124" cy="393591"/>
          </a:xfrm>
        </p:grpSpPr>
        <p:cxnSp>
          <p:nvCxnSpPr>
            <p:cNvPr id="41" name="Curved Connector 40"/>
            <p:cNvCxnSpPr/>
            <p:nvPr/>
          </p:nvCxnSpPr>
          <p:spPr>
            <a:xfrm rot="5400000" flipH="1" flipV="1">
              <a:off x="6471272" y="406103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V="1">
              <a:off x="6859953"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5400000" flipH="1" flipV="1">
              <a:off x="7623842"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16200000" flipV="1">
              <a:off x="8012523"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flipH="1" flipV="1">
              <a:off x="9889119"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16200000" flipV="1">
              <a:off x="10277800"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5400000" flipH="1" flipV="1">
              <a:off x="8679353" y="406103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6200000" flipV="1">
              <a:off x="9068034"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6200000" flipV="1">
              <a:off x="4159633"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5400000" flipH="1" flipV="1">
              <a:off x="3770952" y="4061038"/>
              <a:ext cx="390011" cy="305041"/>
            </a:xfrm>
            <a:prstGeom prst="curvedConnector3">
              <a:avLst>
                <a:gd name="adj1" fmla="val 76606"/>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5400000" flipH="1" flipV="1">
              <a:off x="1562871" y="406103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6200000" flipV="1">
              <a:off x="1951552" y="407188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rot="5400000" flipH="1" flipV="1">
              <a:off x="2715441"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V="1">
              <a:off x="3104122"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5400000" flipH="1" flipV="1">
              <a:off x="4980718" y="4064618"/>
              <a:ext cx="390011" cy="305041"/>
            </a:xfrm>
            <a:prstGeom prst="curvedConnector3">
              <a:avLst>
                <a:gd name="adj1" fmla="val 76606"/>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rot="16200000" flipV="1">
              <a:off x="5369399" y="4075464"/>
              <a:ext cx="361386" cy="311974"/>
            </a:xfrm>
            <a:prstGeom prst="curvedConnector3">
              <a:avLst>
                <a:gd name="adj1" fmla="val 89604"/>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444773" y="3479379"/>
            <a:ext cx="7749069" cy="284803"/>
            <a:chOff x="1789074" y="3893320"/>
            <a:chExt cx="8638221" cy="322029"/>
          </a:xfrm>
        </p:grpSpPr>
        <p:sp>
          <p:nvSpPr>
            <p:cNvPr id="58" name="Oval 57"/>
            <p:cNvSpPr/>
            <p:nvPr/>
          </p:nvSpPr>
          <p:spPr>
            <a:xfrm>
              <a:off x="6697475" y="389332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850045"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115321"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8905556" y="389332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89074" y="389332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941644"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206920" y="3896900"/>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997155" y="3893320"/>
              <a:ext cx="311974" cy="318449"/>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172146" y="3840765"/>
            <a:ext cx="8333669" cy="284804"/>
            <a:chOff x="1449369" y="4254706"/>
            <a:chExt cx="9289900" cy="322030"/>
          </a:xfrm>
        </p:grpSpPr>
        <p:sp>
          <p:nvSpPr>
            <p:cNvPr id="67" name="Oval 66"/>
            <p:cNvSpPr/>
            <p:nvPr/>
          </p:nvSpPr>
          <p:spPr>
            <a:xfrm>
              <a:off x="6357770"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009449"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510340"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8162019"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9775616"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0427295"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8565851"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9217530"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449369"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035275"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601939"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253618"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867215"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518894" y="4258287"/>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657450" y="4254706"/>
              <a:ext cx="311974" cy="318449"/>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309129" y="4254706"/>
              <a:ext cx="311974" cy="31844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Oval 82"/>
          <p:cNvSpPr/>
          <p:nvPr/>
        </p:nvSpPr>
        <p:spPr>
          <a:xfrm>
            <a:off x="3545008" y="68397"/>
            <a:ext cx="769011" cy="749729"/>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a:cxnSpLocks/>
          </p:cNvCxnSpPr>
          <p:nvPr/>
        </p:nvCxnSpPr>
        <p:spPr>
          <a:xfrm>
            <a:off x="2293807" y="4336688"/>
            <a:ext cx="0" cy="126379"/>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cxnSpLocks/>
          </p:cNvCxnSpPr>
          <p:nvPr/>
        </p:nvCxnSpPr>
        <p:spPr>
          <a:xfrm>
            <a:off x="2293807" y="4529796"/>
            <a:ext cx="0" cy="123721"/>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cxnSpLocks/>
          </p:cNvCxnSpPr>
          <p:nvPr/>
        </p:nvCxnSpPr>
        <p:spPr>
          <a:xfrm>
            <a:off x="2293807" y="4744178"/>
            <a:ext cx="0" cy="130956"/>
          </a:xfrm>
          <a:prstGeom prst="line">
            <a:avLst/>
          </a:prstGeom>
          <a:ln w="57150">
            <a:solidFill>
              <a:srgbClr val="68A042"/>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1695920" y="4476408"/>
            <a:ext cx="1168136" cy="2199860"/>
            <a:chOff x="2837956" y="2351228"/>
            <a:chExt cx="742086" cy="1463901"/>
          </a:xfrm>
          <a:solidFill>
            <a:schemeClr val="tx1">
              <a:lumMod val="75000"/>
              <a:lumOff val="25000"/>
            </a:schemeClr>
          </a:solidFill>
        </p:grpSpPr>
        <p:sp>
          <p:nvSpPr>
            <p:cNvPr id="88" name="Oval 87"/>
            <p:cNvSpPr/>
            <p:nvPr/>
          </p:nvSpPr>
          <p:spPr>
            <a:xfrm>
              <a:off x="2837956" y="3102929"/>
              <a:ext cx="739559" cy="712200"/>
            </a:xfrm>
            <a:prstGeom prst="ellipse">
              <a:avLst/>
            </a:prstGeom>
            <a:solidFill>
              <a:schemeClr val="tx1">
                <a:lumMod val="85000"/>
                <a:lumOff val="1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840483" y="2351228"/>
              <a:ext cx="739559" cy="712200"/>
            </a:xfrm>
            <a:prstGeom prst="ellipse">
              <a:avLst/>
            </a:prstGeom>
            <a:solidFill>
              <a:srgbClr val="68A042"/>
            </a:solidFill>
            <a:ln>
              <a:solidFill>
                <a:srgbClr val="68A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p:cNvSpPr txBox="1"/>
          <p:nvPr/>
        </p:nvSpPr>
        <p:spPr>
          <a:xfrm>
            <a:off x="1630895" y="4779855"/>
            <a:ext cx="1365060"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Presence</a:t>
            </a:r>
          </a:p>
        </p:txBody>
      </p:sp>
      <p:sp>
        <p:nvSpPr>
          <p:cNvPr id="91" name="TextBox 90"/>
          <p:cNvSpPr txBox="1"/>
          <p:nvPr/>
        </p:nvSpPr>
        <p:spPr>
          <a:xfrm>
            <a:off x="1626500" y="5902397"/>
            <a:ext cx="1317807"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Absence</a:t>
            </a:r>
          </a:p>
        </p:txBody>
      </p:sp>
      <p:grpSp>
        <p:nvGrpSpPr>
          <p:cNvPr id="92" name="Group 91"/>
          <p:cNvGrpSpPr/>
          <p:nvPr/>
        </p:nvGrpSpPr>
        <p:grpSpPr>
          <a:xfrm>
            <a:off x="3140479" y="5016909"/>
            <a:ext cx="241097" cy="1081962"/>
            <a:chOff x="7914617" y="5275177"/>
            <a:chExt cx="136144" cy="923896"/>
          </a:xfrm>
        </p:grpSpPr>
        <p:cxnSp>
          <p:nvCxnSpPr>
            <p:cNvPr id="93" name="Straight Connector 92"/>
            <p:cNvCxnSpPr/>
            <p:nvPr/>
          </p:nvCxnSpPr>
          <p:spPr>
            <a:xfrm flipV="1">
              <a:off x="7914617" y="5275177"/>
              <a:ext cx="121890" cy="1714"/>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7928871" y="6197359"/>
              <a:ext cx="121890" cy="1714"/>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95" name="Rounded Rectangle 94"/>
          <p:cNvSpPr/>
          <p:nvPr/>
        </p:nvSpPr>
        <p:spPr>
          <a:xfrm>
            <a:off x="1544730" y="4416083"/>
            <a:ext cx="3627576" cy="2317903"/>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 Placeholder 5">
            <a:extLst>
              <a:ext uri="{FF2B5EF4-FFF2-40B4-BE49-F238E27FC236}">
                <a16:creationId xmlns:a16="http://schemas.microsoft.com/office/drawing/2014/main" xmlns="" id="{A77CDBD2-C799-4DA2-95C7-CEA9F714E9EA}"/>
              </a:ext>
            </a:extLst>
          </p:cNvPr>
          <p:cNvSpPr>
            <a:spLocks noGrp="1"/>
          </p:cNvSpPr>
          <p:nvPr>
            <p:ph type="body" sz="half" idx="2"/>
          </p:nvPr>
        </p:nvSpPr>
        <p:spPr>
          <a:xfrm>
            <a:off x="8619222" y="1138178"/>
            <a:ext cx="3413007" cy="4875558"/>
          </a:xfrm>
        </p:spPr>
        <p:txBody>
          <a:bodyPr>
            <a:noAutofit/>
          </a:bodyPr>
          <a:lstStyle/>
          <a:p>
            <a:pPr marL="342900" indent="-342900">
              <a:spcBef>
                <a:spcPts val="200"/>
              </a:spcBef>
              <a:buClr>
                <a:srgbClr val="7EB761"/>
              </a:buClr>
              <a:buFont typeface="Webdings" panose="05030102010509060703" pitchFamily="18" charset="2"/>
              <a:buChar char="4"/>
            </a:pPr>
            <a:endParaRPr lang="en-US" dirty="0"/>
          </a:p>
          <a:p>
            <a:pPr marL="342900" indent="-342900">
              <a:spcBef>
                <a:spcPts val="200"/>
              </a:spcBef>
              <a:buClr>
                <a:srgbClr val="7EB761"/>
              </a:buClr>
              <a:buFont typeface="Webdings" panose="05030102010509060703" pitchFamily="18" charset="2"/>
              <a:buChar char="4"/>
            </a:pPr>
            <a:r>
              <a:rPr lang="en-US" dirty="0"/>
              <a:t>Extracted values of various spectral indices at sampled points</a:t>
            </a:r>
          </a:p>
          <a:p>
            <a:pPr>
              <a:spcBef>
                <a:spcPts val="200"/>
              </a:spcBef>
              <a:buClr>
                <a:srgbClr val="7EB761"/>
              </a:buClr>
            </a:pPr>
            <a:endParaRPr lang="en-US" dirty="0"/>
          </a:p>
          <a:p>
            <a:pPr marL="342900" indent="-342900">
              <a:spcBef>
                <a:spcPts val="200"/>
              </a:spcBef>
              <a:buClr>
                <a:srgbClr val="7EB761"/>
              </a:buClr>
              <a:buFont typeface="Webdings" panose="05030102010509060703" pitchFamily="18" charset="2"/>
              <a:buChar char="4"/>
            </a:pPr>
            <a:r>
              <a:rPr lang="en-US" dirty="0" err="1"/>
              <a:t>Vsurf</a:t>
            </a:r>
            <a:r>
              <a:rPr lang="en-US" dirty="0"/>
              <a:t> variable selection</a:t>
            </a:r>
          </a:p>
          <a:p>
            <a:pPr>
              <a:spcBef>
                <a:spcPts val="200"/>
              </a:spcBef>
              <a:buClr>
                <a:srgbClr val="7EB761"/>
              </a:buClr>
            </a:pPr>
            <a:endParaRPr lang="en-US" dirty="0"/>
          </a:p>
          <a:p>
            <a:pPr marL="342900" indent="-342900">
              <a:spcBef>
                <a:spcPts val="200"/>
              </a:spcBef>
              <a:buClr>
                <a:srgbClr val="7EB761"/>
              </a:buClr>
              <a:buFont typeface="Webdings" panose="05030102010509060703" pitchFamily="18" charset="2"/>
              <a:buChar char="4"/>
            </a:pPr>
            <a:r>
              <a:rPr lang="en-US" dirty="0"/>
              <a:t>Covariate and correlation removal where values &gt; 0.7</a:t>
            </a:r>
          </a:p>
          <a:p>
            <a:pPr>
              <a:spcBef>
                <a:spcPts val="200"/>
              </a:spcBef>
              <a:buClr>
                <a:srgbClr val="7EB761"/>
              </a:buClr>
            </a:pPr>
            <a:endParaRPr lang="en-US" dirty="0"/>
          </a:p>
          <a:p>
            <a:pPr marL="342900" indent="-342900">
              <a:spcBef>
                <a:spcPts val="200"/>
              </a:spcBef>
              <a:buClr>
                <a:srgbClr val="7EB761"/>
              </a:buClr>
              <a:buFont typeface="Webdings" panose="05030102010509060703" pitchFamily="18" charset="2"/>
              <a:buChar char="4"/>
            </a:pPr>
            <a:r>
              <a:rPr lang="en-US" dirty="0"/>
              <a:t>Resulting map of aquatic vegetation</a:t>
            </a:r>
          </a:p>
          <a:p>
            <a:pPr>
              <a:spcBef>
                <a:spcPts val="200"/>
              </a:spcBef>
              <a:buClr>
                <a:srgbClr val="7EB761"/>
              </a:buClr>
            </a:pPr>
            <a:endParaRPr lang="en-US" dirty="0"/>
          </a:p>
          <a:p>
            <a:pPr marL="342900" indent="-342900">
              <a:spcBef>
                <a:spcPts val="200"/>
              </a:spcBef>
              <a:buClr>
                <a:srgbClr val="7EB761"/>
              </a:buClr>
              <a:buFont typeface="Webdings" panose="05030102010509060703" pitchFamily="18" charset="2"/>
              <a:buChar char="4"/>
            </a:pPr>
            <a:r>
              <a:rPr lang="en-US" dirty="0"/>
              <a:t>Accuracy Assessment</a:t>
            </a:r>
          </a:p>
        </p:txBody>
      </p:sp>
      <p:sp>
        <p:nvSpPr>
          <p:cNvPr id="103" name="Shape 286">
            <a:extLst>
              <a:ext uri="{FF2B5EF4-FFF2-40B4-BE49-F238E27FC236}">
                <a16:creationId xmlns:a16="http://schemas.microsoft.com/office/drawing/2014/main" xmlns="" id="{F4C89537-5D4C-4C23-A045-38F0DCA752F3}"/>
              </a:ext>
            </a:extLst>
          </p:cNvPr>
          <p:cNvSpPr txBox="1">
            <a:spLocks noGrp="1"/>
          </p:cNvSpPr>
          <p:nvPr>
            <p:ph type="title"/>
          </p:nvPr>
        </p:nvSpPr>
        <p:spPr>
          <a:xfrm>
            <a:off x="5754120" y="187366"/>
            <a:ext cx="634962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000" dirty="0"/>
              <a:t>Methods: Random Forest </a:t>
            </a:r>
            <a:endParaRPr sz="4000" b="0" i="0" u="none" strike="noStrike" cap="none" dirty="0">
              <a:solidFill>
                <a:srgbClr val="7EB761"/>
              </a:solidFill>
              <a:latin typeface="Century Gothic"/>
              <a:ea typeface="Century Gothic"/>
              <a:cs typeface="Century Gothic"/>
              <a:sym typeface="Century Gothic"/>
            </a:endParaRPr>
          </a:p>
        </p:txBody>
      </p:sp>
      <p:pic>
        <p:nvPicPr>
          <p:cNvPr id="104" name="Shape 278">
            <a:extLst>
              <a:ext uri="{FF2B5EF4-FFF2-40B4-BE49-F238E27FC236}">
                <a16:creationId xmlns:a16="http://schemas.microsoft.com/office/drawing/2014/main" xmlns="" id="{DD60061C-23AC-4310-83D9-7141A61E41C1}"/>
              </a:ext>
            </a:extLst>
          </p:cNvPr>
          <p:cNvPicPr preferRelativeResize="0">
            <a:picLocks noGrp="1"/>
          </p:cNvPicPr>
          <p:nvPr>
            <p:ph type="pic" idx="10"/>
          </p:nvPr>
        </p:nvPicPr>
        <p:blipFill rotWithShape="1">
          <a:blip r:embed="rId3">
            <a:alphaModFix/>
          </a:blip>
          <a:srcRect l="44183" t="47013" r="33790" b="28574"/>
          <a:stretch/>
        </p:blipFill>
        <p:spPr>
          <a:xfrm>
            <a:off x="3901712" y="4533030"/>
            <a:ext cx="995011" cy="955104"/>
          </a:xfrm>
          <a:prstGeom prst="rect">
            <a:avLst/>
          </a:prstGeom>
          <a:noFill/>
          <a:ln>
            <a:noFill/>
          </a:ln>
        </p:spPr>
      </p:pic>
      <p:pic>
        <p:nvPicPr>
          <p:cNvPr id="105" name="Shape 278">
            <a:extLst>
              <a:ext uri="{FF2B5EF4-FFF2-40B4-BE49-F238E27FC236}">
                <a16:creationId xmlns:a16="http://schemas.microsoft.com/office/drawing/2014/main" xmlns="" id="{6457A310-5A1B-463E-A76E-FA146BF03C33}"/>
              </a:ext>
            </a:extLst>
          </p:cNvPr>
          <p:cNvPicPr preferRelativeResize="0">
            <a:picLocks/>
          </p:cNvPicPr>
          <p:nvPr/>
        </p:nvPicPr>
        <p:blipFill rotWithShape="1">
          <a:blip r:embed="rId3">
            <a:alphaModFix/>
          </a:blip>
          <a:srcRect l="7387" t="60846" r="71908" b="13204"/>
          <a:stretch/>
        </p:blipFill>
        <p:spPr>
          <a:xfrm>
            <a:off x="3914007" y="5671152"/>
            <a:ext cx="970420" cy="939981"/>
          </a:xfrm>
          <a:prstGeom prst="rect">
            <a:avLst/>
          </a:prstGeom>
          <a:noFill/>
          <a:ln>
            <a:noFill/>
          </a:ln>
        </p:spPr>
      </p:pic>
    </p:spTree>
    <p:extLst>
      <p:ext uri="{BB962C8B-B14F-4D97-AF65-F5344CB8AC3E}">
        <p14:creationId xmlns:p14="http://schemas.microsoft.com/office/powerpoint/2010/main" val="78577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nodeType="withEffect">
                                  <p:stCondLst>
                                    <p:cond delay="6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11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17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21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26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300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340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380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nodeType="withEffect">
                                  <p:stCondLst>
                                    <p:cond delay="42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460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nodeType="withEffect">
                                  <p:stCondLst>
                                    <p:cond delay="520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childTnLst>
                                </p:cTn>
                              </p:par>
                              <p:par>
                                <p:cTn id="41" presetID="10" presetClass="entr" presetSubtype="0" fill="hold" nodeType="withEffect">
                                  <p:stCondLst>
                                    <p:cond delay="570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500"/>
                                        <p:tgtEl>
                                          <p:spTgt spid="86"/>
                                        </p:tgtEl>
                                      </p:cBhvr>
                                    </p:animEffect>
                                  </p:childTnLst>
                                </p:cTn>
                              </p:par>
                              <p:par>
                                <p:cTn id="44" presetID="10" presetClass="entr" presetSubtype="0" fill="hold" nodeType="withEffect">
                                  <p:stCondLst>
                                    <p:cond delay="620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par>
                                <p:cTn id="47" presetID="10" presetClass="entr" presetSubtype="0" fill="hold" grpId="0" nodeType="withEffect">
                                  <p:stCondLst>
                                    <p:cond delay="780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par>
                                <p:cTn id="50" presetID="10" presetClass="entr" presetSubtype="0" fill="hold" grpId="0" nodeType="withEffect">
                                  <p:stCondLst>
                                    <p:cond delay="780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4186" y="323075"/>
            <a:ext cx="4410075" cy="479425"/>
          </a:xfrm>
        </p:spPr>
        <p:txBody>
          <a:bodyPr/>
          <a:lstStyle/>
          <a:p>
            <a:r>
              <a:rPr lang="en-US" sz="4000" dirty="0"/>
              <a:t>Methods: RADAR</a:t>
            </a:r>
          </a:p>
        </p:txBody>
      </p:sp>
      <p:sp>
        <p:nvSpPr>
          <p:cNvPr id="6" name="Text Placeholder 5"/>
          <p:cNvSpPr>
            <a:spLocks noGrp="1"/>
          </p:cNvSpPr>
          <p:nvPr>
            <p:ph type="body" sz="half" idx="2"/>
          </p:nvPr>
        </p:nvSpPr>
        <p:spPr>
          <a:xfrm>
            <a:off x="264048" y="1062870"/>
            <a:ext cx="4624866" cy="2192702"/>
          </a:xfrm>
        </p:spPr>
        <p:txBody>
          <a:bodyPr>
            <a:normAutofit/>
          </a:bodyPr>
          <a:lstStyle/>
          <a:p>
            <a:pPr>
              <a:spcBef>
                <a:spcPts val="200"/>
              </a:spcBef>
              <a:buClr>
                <a:srgbClr val="7EB761"/>
              </a:buClr>
            </a:pPr>
            <a:endParaRPr lang="en-US" dirty="0">
              <a:solidFill>
                <a:schemeClr val="tx1">
                  <a:lumMod val="75000"/>
                  <a:lumOff val="25000"/>
                </a:schemeClr>
              </a:solidFill>
            </a:endParaRPr>
          </a:p>
          <a:p>
            <a:pPr marL="342900" indent="-342900">
              <a:spcBef>
                <a:spcPts val="200"/>
              </a:spcBef>
              <a:buClr>
                <a:srgbClr val="7EB761"/>
              </a:buClr>
              <a:buFont typeface="Webdings" panose="05030102010509060703" pitchFamily="18" charset="2"/>
              <a:buChar char="4"/>
            </a:pPr>
            <a:r>
              <a:rPr lang="en-US" dirty="0"/>
              <a:t>Emergent vegetation alters backscatter of water</a:t>
            </a:r>
          </a:p>
          <a:p>
            <a:pPr>
              <a:spcBef>
                <a:spcPts val="200"/>
              </a:spcBef>
              <a:buClr>
                <a:srgbClr val="7EB761"/>
              </a:buClr>
            </a:pPr>
            <a:endParaRPr lang="en-US" dirty="0"/>
          </a:p>
          <a:p>
            <a:pPr marL="342900" indent="-342900">
              <a:spcBef>
                <a:spcPts val="200"/>
              </a:spcBef>
              <a:buClr>
                <a:srgbClr val="7EB761"/>
              </a:buClr>
              <a:buFont typeface="Webdings" panose="05030102010509060703" pitchFamily="18" charset="2"/>
              <a:buChar char="4"/>
            </a:pPr>
            <a:r>
              <a:rPr lang="en-US" dirty="0"/>
              <a:t>Wild rice growth peaks in August</a:t>
            </a:r>
          </a:p>
          <a:p>
            <a:pPr marL="342900" indent="-342900">
              <a:spcBef>
                <a:spcPts val="200"/>
              </a:spcBef>
              <a:buClr>
                <a:srgbClr val="7EB761"/>
              </a:buClr>
              <a:buFont typeface="Webdings" panose="05030102010509060703" pitchFamily="18" charset="2"/>
              <a:buChar char="4"/>
            </a:pPr>
            <a:endParaRPr lang="en-US" dirty="0">
              <a:solidFill>
                <a:schemeClr val="tx1">
                  <a:lumMod val="75000"/>
                  <a:lumOff val="25000"/>
                </a:schemeClr>
              </a:solidFill>
            </a:endParaRPr>
          </a:p>
        </p:txBody>
      </p:sp>
      <p:grpSp>
        <p:nvGrpSpPr>
          <p:cNvPr id="2" name="Group 1"/>
          <p:cNvGrpSpPr/>
          <p:nvPr/>
        </p:nvGrpSpPr>
        <p:grpSpPr>
          <a:xfrm>
            <a:off x="5873637" y="562788"/>
            <a:ext cx="2359606" cy="5933533"/>
            <a:chOff x="5873637" y="562788"/>
            <a:chExt cx="2359606" cy="5933533"/>
          </a:xfrm>
        </p:grpSpPr>
        <p:grpSp>
          <p:nvGrpSpPr>
            <p:cNvPr id="13" name="Group 12">
              <a:extLst>
                <a:ext uri="{FF2B5EF4-FFF2-40B4-BE49-F238E27FC236}">
                  <a16:creationId xmlns:a16="http://schemas.microsoft.com/office/drawing/2014/main" xmlns="" id="{9A1FD0F6-6B49-407F-9481-56B106148CAC}"/>
                </a:ext>
              </a:extLst>
            </p:cNvPr>
            <p:cNvGrpSpPr/>
            <p:nvPr/>
          </p:nvGrpSpPr>
          <p:grpSpPr>
            <a:xfrm>
              <a:off x="5873637" y="4894167"/>
              <a:ext cx="2359606" cy="1602154"/>
              <a:chOff x="6122719" y="815147"/>
              <a:chExt cx="2174970" cy="1602154"/>
            </a:xfrm>
            <a:solidFill>
              <a:schemeClr val="accent6">
                <a:lumMod val="60000"/>
                <a:lumOff val="40000"/>
              </a:schemeClr>
            </a:solidFill>
          </p:grpSpPr>
          <p:sp>
            <p:nvSpPr>
              <p:cNvPr id="14" name="Rectangle: Rounded Corners 13">
                <a:extLst>
                  <a:ext uri="{FF2B5EF4-FFF2-40B4-BE49-F238E27FC236}">
                    <a16:creationId xmlns:a16="http://schemas.microsoft.com/office/drawing/2014/main" xmlns="" id="{E92CA737-A773-4B58-8CC8-93730852FE3C}"/>
                  </a:ext>
                </a:extLst>
              </p:cNvPr>
              <p:cNvSpPr/>
              <p:nvPr/>
            </p:nvSpPr>
            <p:spPr>
              <a:xfrm>
                <a:off x="6122719" y="815147"/>
                <a:ext cx="2174970" cy="1602154"/>
              </a:xfrm>
              <a:prstGeom prst="roundRect">
                <a:avLst>
                  <a:gd name="adj" fmla="val 10000"/>
                </a:avLst>
              </a:prstGeom>
              <a:grpFill/>
              <a:ln>
                <a:solidFill>
                  <a:schemeClr val="accent6">
                    <a:lumMod val="40000"/>
                    <a:lumOff val="60000"/>
                  </a:schemeClr>
                </a:solidFill>
              </a:ln>
            </p:spPr>
            <p:style>
              <a:lnRef idx="2">
                <a:schemeClr val="lt1">
                  <a:hueOff val="0"/>
                  <a:satOff val="0"/>
                  <a:lumOff val="0"/>
                  <a:alphaOff val="0"/>
                </a:schemeClr>
              </a:lnRef>
              <a:fillRef idx="1">
                <a:schemeClr val="accent6">
                  <a:shade val="50000"/>
                  <a:hueOff val="245616"/>
                  <a:satOff val="-10737"/>
                  <a:lumOff val="29307"/>
                  <a:alphaOff val="0"/>
                </a:schemeClr>
              </a:fillRef>
              <a:effectRef idx="0">
                <a:schemeClr val="accent6">
                  <a:shade val="50000"/>
                  <a:hueOff val="245616"/>
                  <a:satOff val="-10737"/>
                  <a:lumOff val="29307"/>
                  <a:alphaOff val="0"/>
                </a:schemeClr>
              </a:effectRef>
              <a:fontRef idx="minor">
                <a:schemeClr val="lt1"/>
              </a:fontRef>
            </p:style>
          </p:sp>
          <p:sp>
            <p:nvSpPr>
              <p:cNvPr id="15" name="Rectangle: Rounded Corners 4">
                <a:extLst>
                  <a:ext uri="{FF2B5EF4-FFF2-40B4-BE49-F238E27FC236}">
                    <a16:creationId xmlns:a16="http://schemas.microsoft.com/office/drawing/2014/main" xmlns="" id="{7559F16A-CEEF-42FC-9AC8-33FE1D2DEBB2}"/>
                  </a:ext>
                </a:extLst>
              </p:cNvPr>
              <p:cNvSpPr txBox="1"/>
              <p:nvPr/>
            </p:nvSpPr>
            <p:spPr>
              <a:xfrm>
                <a:off x="6169644" y="862072"/>
                <a:ext cx="2081120" cy="1508304"/>
              </a:xfrm>
              <a:prstGeom prst="rect">
                <a:avLst/>
              </a:prstGeom>
              <a:grp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R</a:t>
                </a:r>
                <a:r>
                  <a:rPr lang="en-US" sz="2000" b="0" i="0" kern="1200" dirty="0">
                    <a:latin typeface="Century Gothic" panose="020B0502020202020204" pitchFamily="34" charset="0"/>
                  </a:rPr>
                  <a:t>efine random forest results</a:t>
                </a:r>
                <a:endParaRPr lang="en-US" sz="2000" kern="1200" dirty="0">
                  <a:latin typeface="Century Gothic" panose="020B0502020202020204" pitchFamily="34" charset="0"/>
                </a:endParaRPr>
              </a:p>
            </p:txBody>
          </p:sp>
        </p:grpSp>
        <p:grpSp>
          <p:nvGrpSpPr>
            <p:cNvPr id="19" name="Group 18">
              <a:extLst>
                <a:ext uri="{FF2B5EF4-FFF2-40B4-BE49-F238E27FC236}">
                  <a16:creationId xmlns:a16="http://schemas.microsoft.com/office/drawing/2014/main" xmlns="" id="{1D54923D-1BC9-4599-83FC-01B0B6CEC604}"/>
                </a:ext>
              </a:extLst>
            </p:cNvPr>
            <p:cNvGrpSpPr/>
            <p:nvPr/>
          </p:nvGrpSpPr>
          <p:grpSpPr>
            <a:xfrm rot="5400000">
              <a:off x="6862970" y="4305395"/>
              <a:ext cx="380940" cy="445628"/>
              <a:chOff x="5583653" y="1393410"/>
              <a:chExt cx="380940" cy="445628"/>
            </a:xfrm>
            <a:solidFill>
              <a:schemeClr val="accent6">
                <a:lumMod val="60000"/>
                <a:lumOff val="40000"/>
              </a:schemeClr>
            </a:solidFill>
          </p:grpSpPr>
          <p:sp>
            <p:nvSpPr>
              <p:cNvPr id="20" name="Arrow: Right 19">
                <a:extLst>
                  <a:ext uri="{FF2B5EF4-FFF2-40B4-BE49-F238E27FC236}">
                    <a16:creationId xmlns:a16="http://schemas.microsoft.com/office/drawing/2014/main" xmlns="" id="{6D8FE895-24A3-459F-97B2-439133C361E8}"/>
                  </a:ext>
                </a:extLst>
              </p:cNvPr>
              <p:cNvSpPr/>
              <p:nvPr/>
            </p:nvSpPr>
            <p:spPr>
              <a:xfrm>
                <a:off x="5583653" y="1393410"/>
                <a:ext cx="380940" cy="445628"/>
              </a:xfrm>
              <a:prstGeom prst="rightArrow">
                <a:avLst>
                  <a:gd name="adj1" fmla="val 60000"/>
                  <a:gd name="adj2" fmla="val 50000"/>
                </a:avLst>
              </a:prstGeom>
              <a:grpFill/>
              <a:ln>
                <a:solidFill>
                  <a:schemeClr val="accent6">
                    <a:lumMod val="60000"/>
                    <a:lumOff val="40000"/>
                  </a:schemeClr>
                </a:solidFill>
              </a:ln>
            </p:spPr>
            <p:style>
              <a:lnRef idx="0">
                <a:schemeClr val="accent6">
                  <a:shade val="90000"/>
                  <a:hueOff val="379870"/>
                  <a:satOff val="-15173"/>
                  <a:lumOff val="35191"/>
                  <a:alphaOff val="0"/>
                </a:schemeClr>
              </a:lnRef>
              <a:fillRef idx="1">
                <a:schemeClr val="accent6">
                  <a:shade val="90000"/>
                  <a:hueOff val="379870"/>
                  <a:satOff val="-15173"/>
                  <a:lumOff val="35191"/>
                  <a:alphaOff val="0"/>
                </a:schemeClr>
              </a:fillRef>
              <a:effectRef idx="0">
                <a:schemeClr val="accent6">
                  <a:shade val="90000"/>
                  <a:hueOff val="379870"/>
                  <a:satOff val="-15173"/>
                  <a:lumOff val="35191"/>
                  <a:alphaOff val="0"/>
                </a:schemeClr>
              </a:effectRef>
              <a:fontRef idx="minor">
                <a:schemeClr val="lt1"/>
              </a:fontRef>
            </p:style>
          </p:sp>
          <p:sp>
            <p:nvSpPr>
              <p:cNvPr id="21" name="Arrow: Right 4">
                <a:extLst>
                  <a:ext uri="{FF2B5EF4-FFF2-40B4-BE49-F238E27FC236}">
                    <a16:creationId xmlns:a16="http://schemas.microsoft.com/office/drawing/2014/main" xmlns="" id="{4970778F-1847-4FE4-8125-AF60CE06E055}"/>
                  </a:ext>
                </a:extLst>
              </p:cNvPr>
              <p:cNvSpPr txBox="1"/>
              <p:nvPr/>
            </p:nvSpPr>
            <p:spPr>
              <a:xfrm>
                <a:off x="5583653" y="1482536"/>
                <a:ext cx="266658" cy="267376"/>
              </a:xfrm>
              <a:prstGeom prst="rect">
                <a:avLst/>
              </a:prstGeom>
              <a:grpFill/>
              <a:ln>
                <a:solidFill>
                  <a:schemeClr val="accent6">
                    <a:lumMod val="60000"/>
                    <a:lumOff val="4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grpSp>
        <p:grpSp>
          <p:nvGrpSpPr>
            <p:cNvPr id="22" name="Group 21">
              <a:extLst>
                <a:ext uri="{FF2B5EF4-FFF2-40B4-BE49-F238E27FC236}">
                  <a16:creationId xmlns:a16="http://schemas.microsoft.com/office/drawing/2014/main" xmlns="" id="{9D93DC97-324C-4F23-8A34-B96DAE9C5DCE}"/>
                </a:ext>
              </a:extLst>
            </p:cNvPr>
            <p:cNvGrpSpPr/>
            <p:nvPr/>
          </p:nvGrpSpPr>
          <p:grpSpPr>
            <a:xfrm>
              <a:off x="5873637" y="2693019"/>
              <a:ext cx="2359606" cy="1483074"/>
              <a:chOff x="3087795" y="874687"/>
              <a:chExt cx="2316169" cy="1483074"/>
            </a:xfrm>
            <a:solidFill>
              <a:schemeClr val="accent6"/>
            </a:solidFill>
          </p:grpSpPr>
          <p:sp>
            <p:nvSpPr>
              <p:cNvPr id="23" name="Rectangle: Rounded Corners 22">
                <a:extLst>
                  <a:ext uri="{FF2B5EF4-FFF2-40B4-BE49-F238E27FC236}">
                    <a16:creationId xmlns:a16="http://schemas.microsoft.com/office/drawing/2014/main" xmlns="" id="{ED1E0859-79B7-4B1B-B779-EDEFE57DDB82}"/>
                  </a:ext>
                </a:extLst>
              </p:cNvPr>
              <p:cNvSpPr/>
              <p:nvPr/>
            </p:nvSpPr>
            <p:spPr>
              <a:xfrm>
                <a:off x="3087795" y="874687"/>
                <a:ext cx="2316169" cy="1483074"/>
              </a:xfrm>
              <a:prstGeom prst="roundRect">
                <a:avLst>
                  <a:gd name="adj" fmla="val 10000"/>
                </a:avLst>
              </a:prstGeom>
              <a:grpFill/>
            </p:spPr>
            <p:style>
              <a:lnRef idx="2">
                <a:schemeClr val="lt1">
                  <a:hueOff val="0"/>
                  <a:satOff val="0"/>
                  <a:lumOff val="0"/>
                  <a:alphaOff val="0"/>
                </a:schemeClr>
              </a:lnRef>
              <a:fillRef idx="1">
                <a:schemeClr val="accent6">
                  <a:shade val="50000"/>
                  <a:hueOff val="245616"/>
                  <a:satOff val="-10737"/>
                  <a:lumOff val="29307"/>
                  <a:alphaOff val="0"/>
                </a:schemeClr>
              </a:fillRef>
              <a:effectRef idx="0">
                <a:schemeClr val="accent6">
                  <a:shade val="50000"/>
                  <a:hueOff val="245616"/>
                  <a:satOff val="-10737"/>
                  <a:lumOff val="29307"/>
                  <a:alphaOff val="0"/>
                </a:schemeClr>
              </a:effectRef>
              <a:fontRef idx="minor">
                <a:schemeClr val="lt1"/>
              </a:fontRef>
            </p:style>
          </p:sp>
          <p:sp>
            <p:nvSpPr>
              <p:cNvPr id="24" name="Rectangle: Rounded Corners 4">
                <a:extLst>
                  <a:ext uri="{FF2B5EF4-FFF2-40B4-BE49-F238E27FC236}">
                    <a16:creationId xmlns:a16="http://schemas.microsoft.com/office/drawing/2014/main" xmlns="" id="{D915B9F6-101B-4B07-B59F-0DA799DFD7DD}"/>
                  </a:ext>
                </a:extLst>
              </p:cNvPr>
              <p:cNvSpPr txBox="1"/>
              <p:nvPr/>
            </p:nvSpPr>
            <p:spPr>
              <a:xfrm>
                <a:off x="3131234" y="918125"/>
                <a:ext cx="2229293" cy="13961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Century Gothic" panose="020B0502020202020204" pitchFamily="34" charset="0"/>
                  </a:rPr>
                  <a:t>Set variance threshold to filter emergent aquatic vegetation</a:t>
                </a:r>
                <a:endParaRPr lang="en-US" sz="2000" kern="1200" dirty="0">
                  <a:latin typeface="Century Gothic" panose="020B0502020202020204" pitchFamily="34" charset="0"/>
                </a:endParaRPr>
              </a:p>
            </p:txBody>
          </p:sp>
        </p:grpSp>
        <p:grpSp>
          <p:nvGrpSpPr>
            <p:cNvPr id="25" name="Group 24">
              <a:extLst>
                <a:ext uri="{FF2B5EF4-FFF2-40B4-BE49-F238E27FC236}">
                  <a16:creationId xmlns:a16="http://schemas.microsoft.com/office/drawing/2014/main" xmlns="" id="{B8C8D06C-DBB2-4B4B-A0DD-6739EC230186}"/>
                </a:ext>
              </a:extLst>
            </p:cNvPr>
            <p:cNvGrpSpPr/>
            <p:nvPr/>
          </p:nvGrpSpPr>
          <p:grpSpPr>
            <a:xfrm rot="5400000">
              <a:off x="6862970" y="2126877"/>
              <a:ext cx="380940" cy="445628"/>
              <a:chOff x="2548728" y="1393410"/>
              <a:chExt cx="380940" cy="445628"/>
            </a:xfrm>
            <a:solidFill>
              <a:schemeClr val="accent6"/>
            </a:solidFill>
          </p:grpSpPr>
          <p:sp>
            <p:nvSpPr>
              <p:cNvPr id="26" name="Arrow: Right 25">
                <a:extLst>
                  <a:ext uri="{FF2B5EF4-FFF2-40B4-BE49-F238E27FC236}">
                    <a16:creationId xmlns:a16="http://schemas.microsoft.com/office/drawing/2014/main" xmlns="" id="{37FC59CB-E749-4D74-80DE-BE9CBA2EB207}"/>
                  </a:ext>
                </a:extLst>
              </p:cNvPr>
              <p:cNvSpPr/>
              <p:nvPr/>
            </p:nvSpPr>
            <p:spPr>
              <a:xfrm>
                <a:off x="2548728" y="1393410"/>
                <a:ext cx="380940" cy="445628"/>
              </a:xfrm>
              <a:prstGeom prst="rightArrow">
                <a:avLst>
                  <a:gd name="adj1" fmla="val 60000"/>
                  <a:gd name="adj2" fmla="val 50000"/>
                </a:avLst>
              </a:prstGeom>
              <a:grpFill/>
              <a:ln>
                <a:solidFill>
                  <a:schemeClr val="accent6"/>
                </a:solidFill>
              </a:ln>
            </p:spPr>
            <p:style>
              <a:lnRef idx="0">
                <a:schemeClr val="accent6">
                  <a:shade val="90000"/>
                  <a:hueOff val="0"/>
                  <a:satOff val="0"/>
                  <a:lumOff val="0"/>
                  <a:alphaOff val="0"/>
                </a:schemeClr>
              </a:lnRef>
              <a:fillRef idx="1">
                <a:schemeClr val="accent6">
                  <a:shade val="90000"/>
                  <a:hueOff val="0"/>
                  <a:satOff val="0"/>
                  <a:lumOff val="0"/>
                  <a:alphaOff val="0"/>
                </a:schemeClr>
              </a:fillRef>
              <a:effectRef idx="0">
                <a:schemeClr val="accent6">
                  <a:shade val="90000"/>
                  <a:hueOff val="0"/>
                  <a:satOff val="0"/>
                  <a:lumOff val="0"/>
                  <a:alphaOff val="0"/>
                </a:schemeClr>
              </a:effectRef>
              <a:fontRef idx="minor">
                <a:schemeClr val="lt1"/>
              </a:fontRef>
            </p:style>
          </p:sp>
          <p:sp>
            <p:nvSpPr>
              <p:cNvPr id="27" name="Arrow: Right 4">
                <a:extLst>
                  <a:ext uri="{FF2B5EF4-FFF2-40B4-BE49-F238E27FC236}">
                    <a16:creationId xmlns:a16="http://schemas.microsoft.com/office/drawing/2014/main" xmlns="" id="{9ADE4693-1A58-40F7-A71A-CB8DD133AB22}"/>
                  </a:ext>
                </a:extLst>
              </p:cNvPr>
              <p:cNvSpPr txBox="1"/>
              <p:nvPr/>
            </p:nvSpPr>
            <p:spPr>
              <a:xfrm>
                <a:off x="2548728" y="1482536"/>
                <a:ext cx="266658" cy="267376"/>
              </a:xfrm>
              <a:prstGeom prst="rect">
                <a:avLst/>
              </a:prstGeom>
              <a:grp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grpSp>
        <p:grpSp>
          <p:nvGrpSpPr>
            <p:cNvPr id="28" name="Group 27">
              <a:extLst>
                <a:ext uri="{FF2B5EF4-FFF2-40B4-BE49-F238E27FC236}">
                  <a16:creationId xmlns:a16="http://schemas.microsoft.com/office/drawing/2014/main" xmlns="" id="{F58B5529-8961-428A-99A6-5A4F74664A2C}"/>
                </a:ext>
              </a:extLst>
            </p:cNvPr>
            <p:cNvGrpSpPr/>
            <p:nvPr/>
          </p:nvGrpSpPr>
          <p:grpSpPr>
            <a:xfrm>
              <a:off x="5895356" y="562788"/>
              <a:ext cx="2316169" cy="1452056"/>
              <a:chOff x="8110" y="890196"/>
              <a:chExt cx="2360930" cy="1452056"/>
            </a:xfrm>
          </p:grpSpPr>
          <p:sp>
            <p:nvSpPr>
              <p:cNvPr id="29" name="Rectangle: Rounded Corners 28">
                <a:extLst>
                  <a:ext uri="{FF2B5EF4-FFF2-40B4-BE49-F238E27FC236}">
                    <a16:creationId xmlns:a16="http://schemas.microsoft.com/office/drawing/2014/main" xmlns="" id="{8AF9CB76-6365-4930-BC59-F51AD65A5AD0}"/>
                  </a:ext>
                </a:extLst>
              </p:cNvPr>
              <p:cNvSpPr/>
              <p:nvPr/>
            </p:nvSpPr>
            <p:spPr>
              <a:xfrm>
                <a:off x="8110" y="890196"/>
                <a:ext cx="2360930" cy="1452056"/>
              </a:xfrm>
              <a:prstGeom prst="roundRect">
                <a:avLst>
                  <a:gd name="adj" fmla="val 10000"/>
                </a:avLst>
              </a:prstGeom>
            </p:spPr>
            <p:style>
              <a:lnRef idx="2">
                <a:schemeClr val="lt1">
                  <a:hueOff val="0"/>
                  <a:satOff val="0"/>
                  <a:lumOff val="0"/>
                  <a:alphaOff val="0"/>
                </a:schemeClr>
              </a:lnRef>
              <a:fillRef idx="1">
                <a:schemeClr val="accent6">
                  <a:shade val="50000"/>
                  <a:hueOff val="0"/>
                  <a:satOff val="0"/>
                  <a:lumOff val="0"/>
                  <a:alphaOff val="0"/>
                </a:schemeClr>
              </a:fillRef>
              <a:effectRef idx="0">
                <a:schemeClr val="accent6">
                  <a:shade val="50000"/>
                  <a:hueOff val="0"/>
                  <a:satOff val="0"/>
                  <a:lumOff val="0"/>
                  <a:alphaOff val="0"/>
                </a:schemeClr>
              </a:effectRef>
              <a:fontRef idx="minor">
                <a:schemeClr val="lt1"/>
              </a:fontRef>
            </p:style>
          </p:sp>
          <p:sp>
            <p:nvSpPr>
              <p:cNvPr id="30" name="Rectangle: Rounded Corners 4">
                <a:extLst>
                  <a:ext uri="{FF2B5EF4-FFF2-40B4-BE49-F238E27FC236}">
                    <a16:creationId xmlns:a16="http://schemas.microsoft.com/office/drawing/2014/main" xmlns="" id="{8B0AAA1A-5497-4CB6-A428-18468404269E}"/>
                  </a:ext>
                </a:extLst>
              </p:cNvPr>
              <p:cNvSpPr txBox="1"/>
              <p:nvPr/>
            </p:nvSpPr>
            <p:spPr>
              <a:xfrm>
                <a:off x="50639" y="932725"/>
                <a:ext cx="2275872" cy="13669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Century Gothic" panose="020B0502020202020204" pitchFamily="34" charset="0"/>
                  </a:rPr>
                  <a:t>Computed seasonal variance using c-band</a:t>
                </a:r>
                <a:endParaRPr lang="en-US" sz="2000" kern="1200" dirty="0">
                  <a:latin typeface="Century Gothic" panose="020B0502020202020204" pitchFamily="34" charset="0"/>
                </a:endParaRPr>
              </a:p>
            </p:txBody>
          </p:sp>
        </p:grpSp>
      </p:grpSp>
      <p:pic>
        <p:nvPicPr>
          <p:cNvPr id="31" name="Shape 381">
            <a:extLst>
              <a:ext uri="{FF2B5EF4-FFF2-40B4-BE49-F238E27FC236}">
                <a16:creationId xmlns:a16="http://schemas.microsoft.com/office/drawing/2014/main" xmlns="" id="{9365A3BC-4EF9-4E1D-A74C-9BAC6AEB4907}"/>
              </a:ext>
            </a:extLst>
          </p:cNvPr>
          <p:cNvPicPr preferRelativeResize="0"/>
          <p:nvPr/>
        </p:nvPicPr>
        <p:blipFill rotWithShape="1">
          <a:blip r:embed="rId3">
            <a:alphaModFix/>
          </a:blip>
          <a:srcRect l="1357" t="2571" r="2298" b="1"/>
          <a:stretch/>
        </p:blipFill>
        <p:spPr>
          <a:xfrm>
            <a:off x="375126" y="3332411"/>
            <a:ext cx="4624866" cy="3200400"/>
          </a:xfrm>
          <a:prstGeom prst="rect">
            <a:avLst/>
          </a:prstGeom>
          <a:noFill/>
          <a:ln>
            <a:noFill/>
          </a:ln>
        </p:spPr>
      </p:pic>
      <p:pic>
        <p:nvPicPr>
          <p:cNvPr id="32" name="Shape 382">
            <a:extLst>
              <a:ext uri="{FF2B5EF4-FFF2-40B4-BE49-F238E27FC236}">
                <a16:creationId xmlns:a16="http://schemas.microsoft.com/office/drawing/2014/main" xmlns="" id="{BCF5A92C-07CD-44E5-834D-1E55096AA0A1}"/>
              </a:ext>
            </a:extLst>
          </p:cNvPr>
          <p:cNvPicPr preferRelativeResize="0"/>
          <p:nvPr/>
        </p:nvPicPr>
        <p:blipFill>
          <a:blip r:embed="rId4">
            <a:alphaModFix/>
          </a:blip>
          <a:stretch>
            <a:fillRect/>
          </a:stretch>
        </p:blipFill>
        <p:spPr>
          <a:xfrm>
            <a:off x="9080230" y="0"/>
            <a:ext cx="3124200" cy="3077537"/>
          </a:xfrm>
          <a:prstGeom prst="rect">
            <a:avLst/>
          </a:prstGeom>
          <a:noFill/>
          <a:ln>
            <a:noFill/>
          </a:ln>
        </p:spPr>
      </p:pic>
      <p:pic>
        <p:nvPicPr>
          <p:cNvPr id="33" name="Shape 383">
            <a:extLst>
              <a:ext uri="{FF2B5EF4-FFF2-40B4-BE49-F238E27FC236}">
                <a16:creationId xmlns:a16="http://schemas.microsoft.com/office/drawing/2014/main" xmlns="" id="{2D232A5C-3884-4ACB-82D3-F8905B5EF344}"/>
              </a:ext>
            </a:extLst>
          </p:cNvPr>
          <p:cNvPicPr preferRelativeResize="0"/>
          <p:nvPr/>
        </p:nvPicPr>
        <p:blipFill>
          <a:blip r:embed="rId5">
            <a:alphaModFix/>
          </a:blip>
          <a:stretch>
            <a:fillRect/>
          </a:stretch>
        </p:blipFill>
        <p:spPr>
          <a:xfrm>
            <a:off x="9080230" y="3077537"/>
            <a:ext cx="3119757" cy="3077536"/>
          </a:xfrm>
          <a:prstGeom prst="rect">
            <a:avLst/>
          </a:prstGeom>
          <a:noFill/>
          <a:ln>
            <a:noFill/>
          </a:ln>
        </p:spPr>
      </p:pic>
      <p:sp>
        <p:nvSpPr>
          <p:cNvPr id="35" name="Shape 384">
            <a:extLst>
              <a:ext uri="{FF2B5EF4-FFF2-40B4-BE49-F238E27FC236}">
                <a16:creationId xmlns:a16="http://schemas.microsoft.com/office/drawing/2014/main" xmlns="" id="{F7CE9822-854A-4D71-9398-FE217FA133C4}"/>
              </a:ext>
            </a:extLst>
          </p:cNvPr>
          <p:cNvSpPr txBox="1">
            <a:spLocks/>
          </p:cNvSpPr>
          <p:nvPr/>
        </p:nvSpPr>
        <p:spPr>
          <a:xfrm>
            <a:off x="9007646" y="6155073"/>
            <a:ext cx="3283192" cy="6655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buFont typeface="Arial"/>
              <a:buNone/>
            </a:pPr>
            <a:r>
              <a:rPr lang="en-US" sz="1200" dirty="0"/>
              <a:t>May (top) and August (bottom) backscatter using c-band  Leech Lake, Headquarters Bay, MN Radar 2015</a:t>
            </a:r>
          </a:p>
        </p:txBody>
      </p:sp>
      <p:sp>
        <p:nvSpPr>
          <p:cNvPr id="3" name="TextBox 2"/>
          <p:cNvSpPr txBox="1"/>
          <p:nvPr/>
        </p:nvSpPr>
        <p:spPr>
          <a:xfrm>
            <a:off x="3611072" y="3303751"/>
            <a:ext cx="533401" cy="261610"/>
          </a:xfrm>
          <a:prstGeom prst="rect">
            <a:avLst/>
          </a:prstGeom>
          <a:solidFill>
            <a:schemeClr val="bg1"/>
          </a:solidFill>
        </p:spPr>
        <p:txBody>
          <a:bodyPr wrap="square" rtlCol="0">
            <a:spAutoFit/>
          </a:bodyPr>
          <a:lstStyle/>
          <a:p>
            <a:r>
              <a:rPr lang="en-US" sz="1100" b="1" dirty="0"/>
              <a:t>2015</a:t>
            </a:r>
          </a:p>
        </p:txBody>
      </p:sp>
    </p:spTree>
    <p:extLst>
      <p:ext uri="{BB962C8B-B14F-4D97-AF65-F5344CB8AC3E}">
        <p14:creationId xmlns:p14="http://schemas.microsoft.com/office/powerpoint/2010/main" val="3099867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1000125" y="3778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320"/>
              <a:buFont typeface="Century Gothic"/>
              <a:buNone/>
            </a:pPr>
            <a:r>
              <a:rPr lang="en-US" sz="4320" dirty="0"/>
              <a:t>Results: Random Forest</a:t>
            </a:r>
            <a:endParaRPr sz="4320" b="0" i="0" u="none" strike="noStrike" cap="none" dirty="0">
              <a:solidFill>
                <a:srgbClr val="7EB761"/>
              </a:solidFill>
              <a:latin typeface="Century Gothic"/>
              <a:ea typeface="Century Gothic"/>
              <a:cs typeface="Century Gothic"/>
              <a:sym typeface="Century Gothic"/>
            </a:endParaRPr>
          </a:p>
        </p:txBody>
      </p:sp>
      <p:sp>
        <p:nvSpPr>
          <p:cNvPr id="2" name="Text Placeholder 1"/>
          <p:cNvSpPr>
            <a:spLocks noGrp="1"/>
          </p:cNvSpPr>
          <p:nvPr>
            <p:ph type="body" idx="3"/>
          </p:nvPr>
        </p:nvSpPr>
        <p:spPr>
          <a:xfrm>
            <a:off x="1644298" y="6111724"/>
            <a:ext cx="4788604" cy="622630"/>
          </a:xfrm>
        </p:spPr>
        <p:txBody>
          <a:bodyPr/>
          <a:lstStyle/>
          <a:p>
            <a:r>
              <a:rPr lang="en-US" sz="2200" dirty="0"/>
              <a:t>Landsat Path/Row 28, 28 (MN)</a:t>
            </a:r>
          </a:p>
        </p:txBody>
      </p:sp>
      <p:pic>
        <p:nvPicPr>
          <p:cNvPr id="3" name="Picture 2"/>
          <p:cNvPicPr>
            <a:picLocks noChangeAspect="1"/>
          </p:cNvPicPr>
          <p:nvPr/>
        </p:nvPicPr>
        <p:blipFill rotWithShape="1">
          <a:blip r:embed="rId3"/>
          <a:srcRect l="1112"/>
          <a:stretch/>
        </p:blipFill>
        <p:spPr>
          <a:xfrm>
            <a:off x="533400" y="1364323"/>
            <a:ext cx="7010400" cy="4781250"/>
          </a:xfrm>
          <a:prstGeom prst="rect">
            <a:avLst/>
          </a:prstGeom>
        </p:spPr>
      </p:pic>
      <p:pic>
        <p:nvPicPr>
          <p:cNvPr id="4" name="Picture 3"/>
          <p:cNvPicPr>
            <a:picLocks noChangeAspect="1"/>
          </p:cNvPicPr>
          <p:nvPr/>
        </p:nvPicPr>
        <p:blipFill rotWithShape="1">
          <a:blip r:embed="rId4"/>
          <a:srcRect l="3398" r="3398"/>
          <a:stretch/>
        </p:blipFill>
        <p:spPr>
          <a:xfrm>
            <a:off x="7772400" y="1648328"/>
            <a:ext cx="4091188" cy="4213239"/>
          </a:xfrm>
          <a:prstGeom prst="rect">
            <a:avLst/>
          </a:prstGeom>
        </p:spPr>
      </p:pic>
      <p:pic>
        <p:nvPicPr>
          <p:cNvPr id="5" name="Picture 4"/>
          <p:cNvPicPr>
            <a:picLocks noChangeAspect="1"/>
          </p:cNvPicPr>
          <p:nvPr/>
        </p:nvPicPr>
        <p:blipFill rotWithShape="1">
          <a:blip r:embed="rId5"/>
          <a:srcRect l="2174" t="83683" r="79350" b="2239"/>
          <a:stretch/>
        </p:blipFill>
        <p:spPr>
          <a:xfrm>
            <a:off x="685800" y="5217776"/>
            <a:ext cx="1568577" cy="8147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000125" y="377823"/>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320"/>
              <a:buFont typeface="Century Gothic"/>
              <a:buNone/>
            </a:pPr>
            <a:r>
              <a:rPr lang="en-US" sz="4320" dirty="0">
                <a:latin typeface="Century Gothic" panose="020B0502020202020204" pitchFamily="34" charset="0"/>
              </a:rPr>
              <a:t>Results: Radar and Masking</a:t>
            </a:r>
            <a:endParaRPr sz="4320" b="0" i="0" u="none" strike="noStrike" cap="none" dirty="0">
              <a:solidFill>
                <a:srgbClr val="7EB761"/>
              </a:solidFill>
              <a:latin typeface="Century Gothic" panose="020B0502020202020204" pitchFamily="34" charset="0"/>
              <a:sym typeface="Century Gothic"/>
            </a:endParaRPr>
          </a:p>
        </p:txBody>
      </p:sp>
      <p:sp>
        <p:nvSpPr>
          <p:cNvPr id="24" name="Right Arrow 23"/>
          <p:cNvSpPr/>
          <p:nvPr/>
        </p:nvSpPr>
        <p:spPr>
          <a:xfrm>
            <a:off x="7765233" y="3085076"/>
            <a:ext cx="552207" cy="548472"/>
          </a:xfrm>
          <a:prstGeom prst="rightArrow">
            <a:avLst/>
          </a:prstGeom>
          <a:solidFill>
            <a:srgbClr val="7FB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5" name="Right Arrow 24"/>
          <p:cNvSpPr/>
          <p:nvPr/>
        </p:nvSpPr>
        <p:spPr>
          <a:xfrm>
            <a:off x="3784713" y="2974938"/>
            <a:ext cx="489974" cy="548472"/>
          </a:xfrm>
          <a:prstGeom prst="rightArrow">
            <a:avLst/>
          </a:prstGeom>
          <a:solidFill>
            <a:srgbClr val="7FB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02" y="2123387"/>
            <a:ext cx="3291411" cy="2251575"/>
          </a:xfrm>
          <a:prstGeom prst="rect">
            <a:avLst/>
          </a:prstGeom>
        </p:spPr>
      </p:pic>
      <p:sp>
        <p:nvSpPr>
          <p:cNvPr id="27" name="TextBox 26"/>
          <p:cNvSpPr txBox="1"/>
          <p:nvPr/>
        </p:nvSpPr>
        <p:spPr>
          <a:xfrm>
            <a:off x="778978" y="4631348"/>
            <a:ext cx="2720058" cy="1107996"/>
          </a:xfrm>
          <a:prstGeom prst="rect">
            <a:avLst/>
          </a:prstGeom>
          <a:noFill/>
        </p:spPr>
        <p:txBody>
          <a:bodyPr wrap="square" rtlCol="0">
            <a:spAutoFit/>
          </a:bodyPr>
          <a:lstStyle/>
          <a:p>
            <a:r>
              <a:rPr lang="en-US" sz="2200" dirty="0">
                <a:latin typeface="Century Gothic" panose="020B0502020202020204" pitchFamily="34" charset="0"/>
              </a:rPr>
              <a:t>Wild Rice Binary Map: Rice Lake, MN (2015)</a:t>
            </a: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3504" t="4624" r="3411"/>
          <a:stretch/>
        </p:blipFill>
        <p:spPr>
          <a:xfrm>
            <a:off x="4467537" y="2123387"/>
            <a:ext cx="3297696" cy="2386486"/>
          </a:xfrm>
          <a:prstGeom prst="rect">
            <a:avLst/>
          </a:prstGeom>
        </p:spPr>
      </p:pic>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3277" t="4862"/>
          <a:stretch/>
        </p:blipFill>
        <p:spPr>
          <a:xfrm>
            <a:off x="8446424" y="2123386"/>
            <a:ext cx="3435161" cy="2386487"/>
          </a:xfrm>
          <a:prstGeom prst="rect">
            <a:avLst/>
          </a:prstGeom>
        </p:spPr>
      </p:pic>
      <p:sp>
        <p:nvSpPr>
          <p:cNvPr id="30" name="TextBox 29"/>
          <p:cNvSpPr txBox="1"/>
          <p:nvPr/>
        </p:nvSpPr>
        <p:spPr>
          <a:xfrm>
            <a:off x="4467537" y="4617544"/>
            <a:ext cx="3457262" cy="1107996"/>
          </a:xfrm>
          <a:prstGeom prst="rect">
            <a:avLst/>
          </a:prstGeom>
          <a:noFill/>
        </p:spPr>
        <p:txBody>
          <a:bodyPr wrap="square" rtlCol="0">
            <a:spAutoFit/>
          </a:bodyPr>
          <a:lstStyle/>
          <a:p>
            <a:pPr algn="ctr"/>
            <a:r>
              <a:rPr lang="en-US" sz="2200" dirty="0">
                <a:latin typeface="Century Gothic" panose="020B0502020202020204" pitchFamily="34" charset="0"/>
              </a:rPr>
              <a:t>Binary SAR Variance Based on Threshold: Rice Lake, MN (2015)</a:t>
            </a:r>
          </a:p>
        </p:txBody>
      </p:sp>
      <p:sp>
        <p:nvSpPr>
          <p:cNvPr id="31" name="TextBox 30"/>
          <p:cNvSpPr txBox="1"/>
          <p:nvPr/>
        </p:nvSpPr>
        <p:spPr>
          <a:xfrm>
            <a:off x="8446424" y="4631348"/>
            <a:ext cx="3288376" cy="1107996"/>
          </a:xfrm>
          <a:prstGeom prst="rect">
            <a:avLst/>
          </a:prstGeom>
          <a:noFill/>
        </p:spPr>
        <p:txBody>
          <a:bodyPr wrap="square" rtlCol="0">
            <a:spAutoFit/>
          </a:bodyPr>
          <a:lstStyle/>
          <a:p>
            <a:pPr algn="ctr"/>
            <a:r>
              <a:rPr lang="en-US" sz="2200" dirty="0">
                <a:latin typeface="Century Gothic" panose="020B0502020202020204" pitchFamily="34" charset="0"/>
              </a:rPr>
              <a:t>Wild Rice Presence Masked by Variance: Rice Lake, MN (2015)</a:t>
            </a: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6460" t="79663" r="74375" b="8988"/>
          <a:stretch/>
        </p:blipFill>
        <p:spPr>
          <a:xfrm>
            <a:off x="4569174" y="3865147"/>
            <a:ext cx="1106832" cy="462897"/>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6508" t="79222" r="61338" b="9156"/>
          <a:stretch/>
        </p:blipFill>
        <p:spPr>
          <a:xfrm>
            <a:off x="8523346" y="3902150"/>
            <a:ext cx="1668316" cy="425894"/>
          </a:xfrm>
          <a:prstGeom prst="rect">
            <a:avLst/>
          </a:prstGeom>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3380" t="83308" r="79115" b="4047"/>
          <a:stretch/>
        </p:blipFill>
        <p:spPr>
          <a:xfrm>
            <a:off x="531402" y="3862383"/>
            <a:ext cx="942409" cy="465661"/>
          </a:xfrm>
          <a:prstGeom prst="rect">
            <a:avLst/>
          </a:prstGeom>
        </p:spPr>
      </p:pic>
      <p:sp>
        <p:nvSpPr>
          <p:cNvPr id="36" name="TextBox 35"/>
          <p:cNvSpPr txBox="1"/>
          <p:nvPr/>
        </p:nvSpPr>
        <p:spPr>
          <a:xfrm>
            <a:off x="533145" y="3633548"/>
            <a:ext cx="940666" cy="461665"/>
          </a:xfrm>
          <a:prstGeom prst="rect">
            <a:avLst/>
          </a:prstGeom>
          <a:solidFill>
            <a:schemeClr val="bg1"/>
          </a:solidFill>
        </p:spPr>
        <p:txBody>
          <a:bodyPr wrap="square" rtlCol="0">
            <a:spAutoFit/>
          </a:bodyPr>
          <a:lstStyle/>
          <a:p>
            <a:r>
              <a:rPr lang="en-US" sz="800" b="1" dirty="0">
                <a:latin typeface="Century Gothic" panose="020B0502020202020204" pitchFamily="34" charset="0"/>
              </a:rPr>
              <a:t>Wild Rice Model Distribution</a:t>
            </a:r>
          </a:p>
        </p:txBody>
      </p:sp>
    </p:spTree>
    <p:extLst>
      <p:ext uri="{BB962C8B-B14F-4D97-AF65-F5344CB8AC3E}">
        <p14:creationId xmlns:p14="http://schemas.microsoft.com/office/powerpoint/2010/main" val="2348634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2438400" y="160157"/>
            <a:ext cx="6477000" cy="77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sz="4000" dirty="0"/>
              <a:t>Errors and Uncertainties</a:t>
            </a:r>
            <a:endParaRPr sz="4000" i="0" u="none" strike="noStrike" cap="none" dirty="0">
              <a:solidFill>
                <a:srgbClr val="7EB761"/>
              </a:solidFill>
            </a:endParaRPr>
          </a:p>
        </p:txBody>
      </p:sp>
      <p:pic>
        <p:nvPicPr>
          <p:cNvPr id="413" name="Shape 413"/>
          <p:cNvPicPr preferRelativeResize="0"/>
          <p:nvPr/>
        </p:nvPicPr>
        <p:blipFill>
          <a:blip r:embed="rId3">
            <a:alphaModFix/>
          </a:blip>
          <a:stretch>
            <a:fillRect/>
          </a:stretch>
        </p:blipFill>
        <p:spPr>
          <a:xfrm>
            <a:off x="2439692" y="2577750"/>
            <a:ext cx="7315200" cy="4154115"/>
          </a:xfrm>
          <a:prstGeom prst="rect">
            <a:avLst/>
          </a:prstGeom>
          <a:noFill/>
          <a:ln>
            <a:noFill/>
          </a:ln>
        </p:spPr>
      </p:pic>
      <p:sp>
        <p:nvSpPr>
          <p:cNvPr id="6" name="Text Placeholder 5">
            <a:extLst>
              <a:ext uri="{FF2B5EF4-FFF2-40B4-BE49-F238E27FC236}">
                <a16:creationId xmlns:a16="http://schemas.microsoft.com/office/drawing/2014/main" xmlns="" id="{F261A1AB-A3C4-4989-B0BB-C6A4F291807E}"/>
              </a:ext>
            </a:extLst>
          </p:cNvPr>
          <p:cNvSpPr txBox="1">
            <a:spLocks/>
          </p:cNvSpPr>
          <p:nvPr/>
        </p:nvSpPr>
        <p:spPr>
          <a:xfrm>
            <a:off x="2438400" y="925625"/>
            <a:ext cx="7315200" cy="1648250"/>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200"/>
              </a:spcBef>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Limitations of data availability, clouds</a:t>
            </a:r>
          </a:p>
          <a:p>
            <a:pPr marL="342900" indent="-342900">
              <a:spcBef>
                <a:spcPts val="200"/>
              </a:spcBef>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Visual sampling discrepancies</a:t>
            </a:r>
          </a:p>
          <a:p>
            <a:pPr marL="342900" indent="-342900">
              <a:spcBef>
                <a:spcPts val="200"/>
              </a:spcBef>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Field data not collected for remote sensing purposes</a:t>
            </a:r>
          </a:p>
          <a:p>
            <a:pPr marL="342900" indent="-342900">
              <a:spcBef>
                <a:spcPts val="200"/>
              </a:spcBef>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Masked regions and model performance</a:t>
            </a:r>
          </a:p>
          <a:p>
            <a:pPr marL="342900" indent="-342900">
              <a:spcBef>
                <a:spcPts val="200"/>
              </a:spcBef>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Did not apply radar to non-aquatic species</a:t>
            </a:r>
          </a:p>
          <a:p>
            <a:pPr marL="342900" indent="-342900">
              <a:spcBef>
                <a:spcPts val="200"/>
              </a:spcBef>
              <a:buClr>
                <a:srgbClr val="7EB761"/>
              </a:buClr>
              <a:buFont typeface="Webdings" panose="05030102010509060703" pitchFamily="18" charset="2"/>
              <a:buChar char="4"/>
            </a:pPr>
            <a:endParaRPr lang="en-US" dirty="0">
              <a:solidFill>
                <a:schemeClr val="tx1">
                  <a:lumMod val="75000"/>
                  <a:lumOff val="25000"/>
                </a:schemeClr>
              </a:solidFill>
            </a:endParaRPr>
          </a:p>
        </p:txBody>
      </p:sp>
      <p:sp>
        <p:nvSpPr>
          <p:cNvPr id="5" name="Shape 200">
            <a:extLst>
              <a:ext uri="{FF2B5EF4-FFF2-40B4-BE49-F238E27FC236}">
                <a16:creationId xmlns:a16="http://schemas.microsoft.com/office/drawing/2014/main" xmlns="" id="{C467D43D-2234-4DB7-864E-579092636002}"/>
              </a:ext>
            </a:extLst>
          </p:cNvPr>
          <p:cNvSpPr txBox="1"/>
          <p:nvPr/>
        </p:nvSpPr>
        <p:spPr>
          <a:xfrm>
            <a:off x="9730123" y="6400800"/>
            <a:ext cx="2080877" cy="4074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200" dirty="0">
                <a:solidFill>
                  <a:schemeClr val="tx1"/>
                </a:solidFill>
                <a:latin typeface="Century Gothic"/>
                <a:ea typeface="Century Gothic"/>
                <a:cs typeface="Century Gothic"/>
                <a:sym typeface="Century Gothic"/>
              </a:rPr>
              <a:t>Image Credit: John </a:t>
            </a:r>
            <a:r>
              <a:rPr lang="en-US" sz="1200" dirty="0" err="1">
                <a:solidFill>
                  <a:schemeClr val="tx1"/>
                </a:solidFill>
                <a:latin typeface="Century Gothic"/>
                <a:ea typeface="Century Gothic"/>
                <a:cs typeface="Century Gothic"/>
                <a:sym typeface="Century Gothic"/>
              </a:rPr>
              <a:t>Enger</a:t>
            </a:r>
            <a:endParaRPr sz="1200" dirty="0">
              <a:solidFill>
                <a:schemeClr val="tx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Rectangle 1"/>
          <p:cNvSpPr/>
          <p:nvPr/>
        </p:nvSpPr>
        <p:spPr>
          <a:xfrm>
            <a:off x="0" y="1524000"/>
            <a:ext cx="12192000" cy="381000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Shape 419"/>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dirty="0"/>
              <a:t>Conclusions</a:t>
            </a:r>
            <a:endParaRPr sz="4800" b="0" i="0" u="none" strike="noStrike" cap="none" dirty="0">
              <a:solidFill>
                <a:srgbClr val="7EB761"/>
              </a:solidFill>
              <a:latin typeface="Century Gothic"/>
              <a:ea typeface="Century Gothic"/>
              <a:cs typeface="Century Gothic"/>
              <a:sym typeface="Century Gothic"/>
            </a:endParaRPr>
          </a:p>
        </p:txBody>
      </p:sp>
      <p:sp>
        <p:nvSpPr>
          <p:cNvPr id="3" name="Shape 406">
            <a:extLst>
              <a:ext uri="{FF2B5EF4-FFF2-40B4-BE49-F238E27FC236}">
                <a16:creationId xmlns:a16="http://schemas.microsoft.com/office/drawing/2014/main" xmlns="" id="{DB4B503C-A1E4-4F4E-B988-8D0C31B888AD}"/>
              </a:ext>
            </a:extLst>
          </p:cNvPr>
          <p:cNvSpPr txBox="1">
            <a:spLocks/>
          </p:cNvSpPr>
          <p:nvPr/>
        </p:nvSpPr>
        <p:spPr>
          <a:xfrm>
            <a:off x="548362" y="1524000"/>
            <a:ext cx="11095275" cy="31936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3F3F3F"/>
              </a:buClr>
              <a:buSzPts val="2000"/>
            </a:pPr>
            <a:endParaRPr lang="en-US" sz="2200" dirty="0">
              <a:solidFill>
                <a:srgbClr val="3F3F3F"/>
              </a:solidFill>
              <a:latin typeface="Century Gothic"/>
              <a:sym typeface="Century Gothic"/>
            </a:endParaRPr>
          </a:p>
          <a:p>
            <a:pPr marL="342900" indent="-342900">
              <a:spcAft>
                <a:spcPts val="800"/>
              </a:spcAft>
              <a:buClr>
                <a:schemeClr val="tx1">
                  <a:lumMod val="75000"/>
                  <a:lumOff val="25000"/>
                </a:schemeClr>
              </a:buClr>
              <a:buSzPts val="2000"/>
              <a:buFont typeface="Wingdings 3" panose="05040102010807070707" pitchFamily="18" charset="2"/>
              <a:buChar char="}"/>
            </a:pPr>
            <a:r>
              <a:rPr lang="en-US" sz="2200" dirty="0">
                <a:solidFill>
                  <a:srgbClr val="3F3F3F"/>
                </a:solidFill>
                <a:latin typeface="Century Gothic"/>
                <a:sym typeface="Century Gothic"/>
              </a:rPr>
              <a:t>The team successfully detected wild rice using NASA Earth </a:t>
            </a:r>
            <a:r>
              <a:rPr lang="en-US" sz="2200" dirty="0" smtClean="0">
                <a:solidFill>
                  <a:srgbClr val="3F3F3F"/>
                </a:solidFill>
                <a:latin typeface="Century Gothic"/>
                <a:sym typeface="Century Gothic"/>
              </a:rPr>
              <a:t>observations</a:t>
            </a:r>
            <a:r>
              <a:rPr lang="en-US" sz="2200" dirty="0">
                <a:solidFill>
                  <a:srgbClr val="3F3F3F"/>
                </a:solidFill>
                <a:latin typeface="Century Gothic"/>
                <a:sym typeface="Century Gothic"/>
              </a:rPr>
              <a:t>.</a:t>
            </a:r>
          </a:p>
          <a:p>
            <a:pPr marL="342900" indent="-342900">
              <a:spcAft>
                <a:spcPts val="800"/>
              </a:spcAft>
              <a:buClr>
                <a:schemeClr val="tx1">
                  <a:lumMod val="75000"/>
                  <a:lumOff val="25000"/>
                </a:schemeClr>
              </a:buClr>
              <a:buSzPts val="2000"/>
              <a:buFont typeface="Wingdings 3" panose="05040102010807070707" pitchFamily="18" charset="2"/>
              <a:buChar char="}"/>
            </a:pPr>
            <a:r>
              <a:rPr lang="en-US" sz="2200" dirty="0">
                <a:solidFill>
                  <a:srgbClr val="3F3F3F"/>
                </a:solidFill>
                <a:latin typeface="Century Gothic"/>
                <a:sym typeface="Century Gothic"/>
              </a:rPr>
              <a:t>Remote sensing may be a useful tool for the detection of other crop wild relatives.</a:t>
            </a:r>
          </a:p>
          <a:p>
            <a:pPr marL="342900" lvl="0" indent="-342900">
              <a:spcAft>
                <a:spcPts val="800"/>
              </a:spcAft>
              <a:buClr>
                <a:schemeClr val="tx1">
                  <a:lumMod val="75000"/>
                  <a:lumOff val="25000"/>
                </a:schemeClr>
              </a:buClr>
              <a:buSzPts val="2000"/>
              <a:buFont typeface="Wingdings 3" panose="05040102010807070707" pitchFamily="18" charset="2"/>
              <a:buChar char="}"/>
            </a:pPr>
            <a:r>
              <a:rPr lang="en-US" sz="2200" dirty="0">
                <a:solidFill>
                  <a:srgbClr val="3F3F3F"/>
                </a:solidFill>
                <a:latin typeface="Century Gothic"/>
                <a:sym typeface="Century Gothic"/>
              </a:rPr>
              <a:t>It is difficult to distinguish wild rice from other emergent aquatic vegetation using NAIP imagery.</a:t>
            </a:r>
          </a:p>
          <a:p>
            <a:pPr marL="342900" indent="-342900">
              <a:spcAft>
                <a:spcPts val="800"/>
              </a:spcAft>
              <a:buClr>
                <a:schemeClr val="tx1">
                  <a:lumMod val="75000"/>
                  <a:lumOff val="25000"/>
                </a:schemeClr>
              </a:buClr>
              <a:buSzPts val="2000"/>
              <a:buFont typeface="Wingdings 3" panose="05040102010807070707" pitchFamily="18" charset="2"/>
              <a:buChar char="}"/>
            </a:pPr>
            <a:r>
              <a:rPr lang="en-US" sz="2200" dirty="0">
                <a:solidFill>
                  <a:srgbClr val="3F3F3F"/>
                </a:solidFill>
                <a:latin typeface="Century Gothic"/>
                <a:sym typeface="Century Gothic"/>
              </a:rPr>
              <a:t>Incorporating the phenology of wild rice is necessary.</a:t>
            </a:r>
          </a:p>
          <a:p>
            <a:pPr marL="342900" indent="-342900">
              <a:buClr>
                <a:schemeClr val="tx1">
                  <a:lumMod val="75000"/>
                  <a:lumOff val="25000"/>
                </a:schemeClr>
              </a:buClr>
              <a:buSzPts val="2000"/>
              <a:buFont typeface="Wingdings 3" panose="05040102010807070707" pitchFamily="18" charset="2"/>
              <a:buChar char="}"/>
            </a:pPr>
            <a:r>
              <a:rPr lang="en-US" sz="2200" dirty="0">
                <a:solidFill>
                  <a:srgbClr val="3F3F3F"/>
                </a:solidFill>
                <a:latin typeface="Century Gothic"/>
                <a:sym typeface="Century Gothic"/>
              </a:rPr>
              <a:t>Using two types of imagery </a:t>
            </a:r>
            <a:r>
              <a:rPr lang="en-US" sz="2200" dirty="0" smtClean="0">
                <a:solidFill>
                  <a:srgbClr val="3F3F3F"/>
                </a:solidFill>
                <a:latin typeface="Century Gothic"/>
                <a:sym typeface="Century Gothic"/>
              </a:rPr>
              <a:t>(radar </a:t>
            </a:r>
            <a:r>
              <a:rPr lang="en-US" sz="2200" dirty="0">
                <a:solidFill>
                  <a:srgbClr val="3F3F3F"/>
                </a:solidFill>
                <a:latin typeface="Century Gothic"/>
                <a:sym typeface="Century Gothic"/>
              </a:rPr>
              <a:t>and Landsat </a:t>
            </a:r>
            <a:r>
              <a:rPr lang="en-US" sz="2200" dirty="0" smtClean="0">
                <a:solidFill>
                  <a:srgbClr val="3F3F3F"/>
                </a:solidFill>
                <a:latin typeface="Century Gothic"/>
                <a:sym typeface="Century Gothic"/>
              </a:rPr>
              <a:t>spectral</a:t>
            </a:r>
            <a:r>
              <a:rPr lang="en-US" sz="2200" dirty="0">
                <a:solidFill>
                  <a:srgbClr val="3F3F3F"/>
                </a:solidFill>
                <a:latin typeface="Century Gothic"/>
                <a:sym typeface="Century Gothic"/>
              </a:rPr>
              <a:t>) helps to distinguish the unique spectral signatures and structure of wild rice.</a:t>
            </a:r>
          </a:p>
          <a:p>
            <a:pPr marL="342900" indent="-342900">
              <a:lnSpc>
                <a:spcPct val="90000"/>
              </a:lnSpc>
              <a:buClr>
                <a:srgbClr val="3F3F3F"/>
              </a:buClr>
              <a:buSzPts val="2000"/>
              <a:buFont typeface="Arial" panose="020B0604020202020204" pitchFamily="34" charset="0"/>
              <a:buChar char="•"/>
            </a:pPr>
            <a:endParaRPr lang="en-US" sz="2200" dirty="0">
              <a:solidFill>
                <a:srgbClr val="3F3F3F"/>
              </a:solidFill>
              <a:latin typeface="Century Gothic"/>
              <a:sym typeface="Century Gothic"/>
            </a:endParaRPr>
          </a:p>
          <a:p>
            <a:pPr>
              <a:lnSpc>
                <a:spcPct val="90000"/>
              </a:lnSpc>
              <a:buClr>
                <a:srgbClr val="3F3F3F"/>
              </a:buClr>
              <a:buSzPts val="2000"/>
            </a:pPr>
            <a:endParaRPr lang="en-US" sz="2200" dirty="0">
              <a:solidFill>
                <a:srgbClr val="3F3F3F"/>
              </a:solidFill>
              <a:latin typeface="Century Gothic"/>
              <a:sym typeface="Century Gothic"/>
            </a:endParaRPr>
          </a:p>
          <a:p>
            <a:pPr marL="342900" indent="-342900">
              <a:lnSpc>
                <a:spcPct val="90000"/>
              </a:lnSpc>
              <a:buClr>
                <a:srgbClr val="3F3F3F"/>
              </a:buClr>
              <a:buSzPts val="2000"/>
              <a:buFont typeface="Arial" panose="020B0604020202020204" pitchFamily="34" charset="0"/>
              <a:buChar char="•"/>
            </a:pPr>
            <a:endParaRPr lang="en-US"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320"/>
              <a:buFont typeface="Century Gothic"/>
              <a:buNone/>
            </a:pPr>
            <a:r>
              <a:rPr lang="en-US" sz="4320" b="0" i="0" u="none" strike="noStrike" cap="none">
                <a:solidFill>
                  <a:srgbClr val="7EB761"/>
                </a:solidFill>
                <a:latin typeface="Century Gothic"/>
                <a:ea typeface="Century Gothic"/>
                <a:cs typeface="Century Gothic"/>
                <a:sym typeface="Century Gothic"/>
              </a:rPr>
              <a:t>Acknowledgements</a:t>
            </a:r>
            <a:endParaRPr sz="4320" b="0" i="0" u="none" strike="noStrike" cap="none">
              <a:solidFill>
                <a:srgbClr val="7EB761"/>
              </a:solidFill>
              <a:latin typeface="Century Gothic"/>
              <a:ea typeface="Century Gothic"/>
              <a:cs typeface="Century Gothic"/>
              <a:sym typeface="Century Gothic"/>
            </a:endParaRPr>
          </a:p>
        </p:txBody>
      </p:sp>
      <p:sp>
        <p:nvSpPr>
          <p:cNvPr id="426" name="Shape 426"/>
          <p:cNvSpPr txBox="1"/>
          <p:nvPr/>
        </p:nvSpPr>
        <p:spPr>
          <a:xfrm>
            <a:off x="1000125" y="1143000"/>
            <a:ext cx="10354200" cy="496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Dr. Paul Evangelista (Colorado State University, Natural Resource Ecology Laboratory)</a:t>
            </a: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Colin </a:t>
            </a:r>
            <a:r>
              <a:rPr lang="en-US" sz="2200" dirty="0" err="1">
                <a:solidFill>
                  <a:schemeClr val="tx1">
                    <a:lumMod val="75000"/>
                    <a:lumOff val="25000"/>
                  </a:schemeClr>
                </a:solidFill>
                <a:latin typeface="Century Gothic"/>
                <a:ea typeface="Century Gothic"/>
                <a:cs typeface="Century Gothic"/>
                <a:sym typeface="Century Gothic"/>
              </a:rPr>
              <a:t>Khoury</a:t>
            </a:r>
            <a:r>
              <a:rPr lang="en-US" sz="2200" dirty="0">
                <a:solidFill>
                  <a:schemeClr val="tx1">
                    <a:lumMod val="75000"/>
                    <a:lumOff val="25000"/>
                  </a:schemeClr>
                </a:solidFill>
                <a:latin typeface="Century Gothic"/>
                <a:ea typeface="Century Gothic"/>
                <a:cs typeface="Century Gothic"/>
                <a:sym typeface="Century Gothic"/>
              </a:rPr>
              <a:t> (US Department of Agriculture, Agricultural Research Service)</a:t>
            </a: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Catherine </a:t>
            </a:r>
            <a:r>
              <a:rPr lang="en-US" sz="2200" dirty="0" err="1">
                <a:solidFill>
                  <a:schemeClr val="tx1">
                    <a:lumMod val="75000"/>
                    <a:lumOff val="25000"/>
                  </a:schemeClr>
                </a:solidFill>
                <a:latin typeface="Century Gothic"/>
                <a:ea typeface="Century Gothic"/>
                <a:cs typeface="Century Gothic"/>
                <a:sym typeface="Century Gothic"/>
              </a:rPr>
              <a:t>Jarnevich</a:t>
            </a:r>
            <a:r>
              <a:rPr lang="en-US" sz="2200" dirty="0">
                <a:solidFill>
                  <a:schemeClr val="tx1">
                    <a:lumMod val="75000"/>
                    <a:lumOff val="25000"/>
                  </a:schemeClr>
                </a:solidFill>
                <a:latin typeface="Century Gothic"/>
                <a:ea typeface="Century Gothic"/>
                <a:cs typeface="Century Gothic"/>
                <a:sym typeface="Century Gothic"/>
              </a:rPr>
              <a:t> (US Geological Survey)</a:t>
            </a: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Nicholas Young (Colorado State University, Natural Resource Ecology Laboratory)</a:t>
            </a: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Tony Vorster (Colorado State University, Natural Resource Ecology Laboratory)</a:t>
            </a: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200" dirty="0">
                <a:solidFill>
                  <a:schemeClr val="tx1">
                    <a:lumMod val="75000"/>
                    <a:lumOff val="25000"/>
                  </a:schemeClr>
                </a:solidFill>
                <a:latin typeface="Century Gothic"/>
                <a:ea typeface="Century Gothic"/>
                <a:cs typeface="Century Gothic"/>
                <a:sym typeface="Century Gothic"/>
              </a:rPr>
              <a:t>Brian Woodward (Colorado State University, Natural Resource Ecology Laboratory</a:t>
            </a:r>
            <a:r>
              <a:rPr lang="en-US" sz="2000" dirty="0">
                <a:solidFill>
                  <a:schemeClr val="tx1">
                    <a:lumMod val="75000"/>
                    <a:lumOff val="25000"/>
                  </a:schemeClr>
                </a:solidFill>
                <a:latin typeface="Century Gothic"/>
                <a:ea typeface="Century Gothic"/>
                <a:cs typeface="Century Gothic"/>
                <a:sym typeface="Century Gothic"/>
              </a:rPr>
              <a:t>)</a:t>
            </a:r>
            <a:endParaRPr sz="20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6189" y="344329"/>
            <a:ext cx="9413277" cy="479425"/>
          </a:xfrm>
        </p:spPr>
        <p:txBody>
          <a:bodyPr/>
          <a:lstStyle/>
          <a:p>
            <a:r>
              <a:rPr lang="en-US" dirty="0"/>
              <a:t>Study Area</a:t>
            </a:r>
          </a:p>
        </p:txBody>
      </p:sp>
      <p:sp>
        <p:nvSpPr>
          <p:cNvPr id="16" name="TextBox 15">
            <a:extLst>
              <a:ext uri="{FF2B5EF4-FFF2-40B4-BE49-F238E27FC236}">
                <a16:creationId xmlns:a16="http://schemas.microsoft.com/office/drawing/2014/main" xmlns="" id="{F19B800C-A0B7-4F58-8DB6-E75C9ADFE87B}"/>
              </a:ext>
            </a:extLst>
          </p:cNvPr>
          <p:cNvSpPr txBox="1"/>
          <p:nvPr/>
        </p:nvSpPr>
        <p:spPr>
          <a:xfrm>
            <a:off x="1381172" y="1102669"/>
            <a:ext cx="4333832" cy="769441"/>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a:ea typeface="Century Gothic"/>
                <a:cs typeface="Century Gothic"/>
                <a:sym typeface="Century Gothic"/>
              </a:rPr>
              <a:t>San Marcos River (Hays County), Texas</a:t>
            </a:r>
          </a:p>
        </p:txBody>
      </p:sp>
      <p:sp>
        <p:nvSpPr>
          <p:cNvPr id="17" name="TextBox 16">
            <a:extLst>
              <a:ext uri="{FF2B5EF4-FFF2-40B4-BE49-F238E27FC236}">
                <a16:creationId xmlns:a16="http://schemas.microsoft.com/office/drawing/2014/main" xmlns="" id="{EE9D1D79-C95C-4B56-B3FE-0322E33C2D13}"/>
              </a:ext>
            </a:extLst>
          </p:cNvPr>
          <p:cNvSpPr txBox="1"/>
          <p:nvPr/>
        </p:nvSpPr>
        <p:spPr>
          <a:xfrm>
            <a:off x="7534094" y="1064234"/>
            <a:ext cx="3829643"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a:ea typeface="Century Gothic"/>
                <a:cs typeface="Century Gothic"/>
              </a:rPr>
              <a:t>Minnesota</a:t>
            </a:r>
          </a:p>
        </p:txBody>
      </p:sp>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l="10400" t="24533" r="9293" b="28042"/>
          <a:stretch/>
        </p:blipFill>
        <p:spPr>
          <a:xfrm>
            <a:off x="560073" y="2147146"/>
            <a:ext cx="5879997" cy="4493885"/>
          </a:xfrm>
          <a:prstGeom prst="rect">
            <a:avLst/>
          </a:prstGeom>
        </p:spPr>
      </p:pic>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22103" t="28762" r="22259" b="29382"/>
          <a:stretch/>
        </p:blipFill>
        <p:spPr>
          <a:xfrm>
            <a:off x="4495360" y="2010567"/>
            <a:ext cx="1944711" cy="1893194"/>
          </a:xfrm>
          <a:prstGeom prst="rect">
            <a:avLst/>
          </a:prstGeom>
          <a:ln>
            <a:solidFill>
              <a:sysClr val="windowText" lastClr="000000">
                <a:lumMod val="75000"/>
                <a:lumOff val="25000"/>
              </a:sysClr>
            </a:solidFill>
          </a:ln>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9091" t="93451" r="48258" b="267"/>
          <a:stretch/>
        </p:blipFill>
        <p:spPr>
          <a:xfrm>
            <a:off x="377181" y="6098977"/>
            <a:ext cx="3122890" cy="595343"/>
          </a:xfrm>
          <a:prstGeom prst="rect">
            <a:avLst/>
          </a:prstGeom>
        </p:spPr>
      </p:pic>
      <p:sp>
        <p:nvSpPr>
          <p:cNvPr id="46" name="Rectangle 45"/>
          <p:cNvSpPr/>
          <p:nvPr/>
        </p:nvSpPr>
        <p:spPr>
          <a:xfrm>
            <a:off x="3968805" y="4708605"/>
            <a:ext cx="366963" cy="360948"/>
          </a:xfrm>
          <a:prstGeom prst="rect">
            <a:avLst/>
          </a:prstGeom>
          <a:no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p:nvPr/>
        </p:nvCxnSpPr>
        <p:spPr>
          <a:xfrm flipH="1">
            <a:off x="3968806" y="2010567"/>
            <a:ext cx="526554" cy="2698038"/>
          </a:xfrm>
          <a:prstGeom prst="line">
            <a:avLst/>
          </a:prstGeom>
          <a:noFill/>
          <a:ln w="6350" cap="flat" cmpd="sng" algn="ctr">
            <a:solidFill>
              <a:sysClr val="windowText" lastClr="000000">
                <a:lumMod val="75000"/>
                <a:lumOff val="25000"/>
              </a:sysClr>
            </a:solidFill>
            <a:prstDash val="solid"/>
            <a:miter lim="800000"/>
          </a:ln>
          <a:effectLst/>
        </p:spPr>
      </p:cxnSp>
      <p:cxnSp>
        <p:nvCxnSpPr>
          <p:cNvPr id="48" name="Straight Connector 47"/>
          <p:cNvCxnSpPr/>
          <p:nvPr/>
        </p:nvCxnSpPr>
        <p:spPr>
          <a:xfrm flipH="1">
            <a:off x="4335768" y="3903761"/>
            <a:ext cx="2104303" cy="1165792"/>
          </a:xfrm>
          <a:prstGeom prst="line">
            <a:avLst/>
          </a:prstGeom>
          <a:noFill/>
          <a:ln w="6350" cap="flat" cmpd="sng" algn="ctr">
            <a:solidFill>
              <a:sysClr val="windowText" lastClr="000000">
                <a:lumMod val="75000"/>
                <a:lumOff val="25000"/>
              </a:sysClr>
            </a:solidFill>
            <a:prstDash val="solid"/>
            <a:miter lim="800000"/>
          </a:ln>
          <a:effectLst/>
        </p:spPr>
      </p:cxnSp>
      <p:pic>
        <p:nvPicPr>
          <p:cNvPr id="49" name="Picture 48"/>
          <p:cNvPicPr>
            <a:picLocks noChangeAspect="1"/>
          </p:cNvPicPr>
          <p:nvPr/>
        </p:nvPicPr>
        <p:blipFill rotWithShape="1">
          <a:blip r:embed="rId6">
            <a:extLst>
              <a:ext uri="{28A0092B-C50C-407E-A947-70E740481C1C}">
                <a14:useLocalDpi xmlns:a14="http://schemas.microsoft.com/office/drawing/2010/main" val="0"/>
              </a:ext>
            </a:extLst>
          </a:blip>
          <a:srcRect l="19096" t="46307" r="14614" b="17046"/>
          <a:stretch/>
        </p:blipFill>
        <p:spPr>
          <a:xfrm>
            <a:off x="377181" y="1949794"/>
            <a:ext cx="1828800" cy="1308423"/>
          </a:xfrm>
          <a:prstGeom prst="rect">
            <a:avLst/>
          </a:prstGeom>
        </p:spPr>
      </p:pic>
      <p:pic>
        <p:nvPicPr>
          <p:cNvPr id="50" name="Picture 49"/>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l="11168" t="22671" r="10970" b="25943"/>
          <a:stretch/>
        </p:blipFill>
        <p:spPr>
          <a:xfrm>
            <a:off x="7210230" y="2681297"/>
            <a:ext cx="4747460" cy="4054615"/>
          </a:xfrm>
          <a:prstGeom prst="rect">
            <a:avLst/>
          </a:prstGeom>
        </p:spPr>
      </p:pic>
      <p:pic>
        <p:nvPicPr>
          <p:cNvPr id="51" name="Picture 50"/>
          <p:cNvPicPr>
            <a:picLocks noChangeAspect="1"/>
          </p:cNvPicPr>
          <p:nvPr/>
        </p:nvPicPr>
        <p:blipFill rotWithShape="1">
          <a:blip r:embed="rId9" cstate="print">
            <a:extLst>
              <a:ext uri="{28A0092B-C50C-407E-A947-70E740481C1C}">
                <a14:useLocalDpi xmlns:a14="http://schemas.microsoft.com/office/drawing/2010/main" val="0"/>
              </a:ext>
            </a:extLst>
          </a:blip>
          <a:srcRect l="9392" t="93463" r="43341" b="476"/>
          <a:stretch/>
        </p:blipFill>
        <p:spPr>
          <a:xfrm>
            <a:off x="7177709" y="6090243"/>
            <a:ext cx="2881955" cy="478303"/>
          </a:xfrm>
          <a:prstGeom prst="rect">
            <a:avLst/>
          </a:prstGeom>
        </p:spPr>
      </p:pic>
      <p:pic>
        <p:nvPicPr>
          <p:cNvPr id="52" name="Picture 51"/>
          <p:cNvPicPr>
            <a:picLocks noChangeAspect="1"/>
          </p:cNvPicPr>
          <p:nvPr/>
        </p:nvPicPr>
        <p:blipFill rotWithShape="1">
          <a:blip r:embed="rId10" cstate="print">
            <a:extLst>
              <a:ext uri="{28A0092B-C50C-407E-A947-70E740481C1C}">
                <a14:useLocalDpi xmlns:a14="http://schemas.microsoft.com/office/drawing/2010/main" val="0"/>
              </a:ext>
            </a:extLst>
          </a:blip>
          <a:srcRect l="9278" t="37180" r="9002" b="36057"/>
          <a:stretch/>
        </p:blipFill>
        <p:spPr>
          <a:xfrm>
            <a:off x="7188736" y="1933286"/>
            <a:ext cx="2279858" cy="966234"/>
          </a:xfrm>
          <a:prstGeom prst="rect">
            <a:avLst/>
          </a:prstGeom>
        </p:spPr>
      </p:pic>
      <p:pic>
        <p:nvPicPr>
          <p:cNvPr id="2" name="Picture 1"/>
          <p:cNvPicPr>
            <a:picLocks noChangeAspect="1"/>
          </p:cNvPicPr>
          <p:nvPr/>
        </p:nvPicPr>
        <p:blipFill rotWithShape="1">
          <a:blip r:embed="rId11"/>
          <a:srcRect l="7358" t="70267" r="63478" b="6371"/>
          <a:stretch/>
        </p:blipFill>
        <p:spPr>
          <a:xfrm>
            <a:off x="7194032" y="2562701"/>
            <a:ext cx="490586" cy="280335"/>
          </a:xfrm>
          <a:prstGeom prst="rect">
            <a:avLst/>
          </a:prstGeom>
        </p:spPr>
      </p:pic>
    </p:spTree>
    <p:extLst>
      <p:ext uri="{BB962C8B-B14F-4D97-AF65-F5344CB8AC3E}">
        <p14:creationId xmlns:p14="http://schemas.microsoft.com/office/powerpoint/2010/main" val="3324798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Study Period</a:t>
            </a:r>
          </a:p>
        </p:txBody>
      </p:sp>
      <p:pic>
        <p:nvPicPr>
          <p:cNvPr id="10" name="Shape 197">
            <a:extLst>
              <a:ext uri="{FF2B5EF4-FFF2-40B4-BE49-F238E27FC236}">
                <a16:creationId xmlns:a16="http://schemas.microsoft.com/office/drawing/2014/main" xmlns="" id="{02A28638-A8B3-4122-B014-C735BAA05E20}"/>
              </a:ext>
            </a:extLst>
          </p:cNvPr>
          <p:cNvPicPr preferRelativeResize="0"/>
          <p:nvPr/>
        </p:nvPicPr>
        <p:blipFill>
          <a:blip r:embed="rId3">
            <a:alphaModFix/>
          </a:blip>
          <a:stretch>
            <a:fillRect/>
          </a:stretch>
        </p:blipFill>
        <p:spPr>
          <a:xfrm>
            <a:off x="1142998" y="2230687"/>
            <a:ext cx="5420978" cy="3832160"/>
          </a:xfrm>
          <a:prstGeom prst="rect">
            <a:avLst/>
          </a:prstGeom>
          <a:noFill/>
          <a:ln>
            <a:noFill/>
          </a:ln>
        </p:spPr>
      </p:pic>
      <p:pic>
        <p:nvPicPr>
          <p:cNvPr id="13" name="Shape 198">
            <a:extLst>
              <a:ext uri="{FF2B5EF4-FFF2-40B4-BE49-F238E27FC236}">
                <a16:creationId xmlns:a16="http://schemas.microsoft.com/office/drawing/2014/main" xmlns="" id="{D794552B-59B5-4629-ACD8-258B8AF24FE9}"/>
              </a:ext>
            </a:extLst>
          </p:cNvPr>
          <p:cNvPicPr preferRelativeResize="0"/>
          <p:nvPr/>
        </p:nvPicPr>
        <p:blipFill>
          <a:blip r:embed="rId4">
            <a:alphaModFix/>
          </a:blip>
          <a:stretch>
            <a:fillRect/>
          </a:stretch>
        </p:blipFill>
        <p:spPr>
          <a:xfrm>
            <a:off x="7282942" y="1295400"/>
            <a:ext cx="3689857" cy="4767447"/>
          </a:xfrm>
          <a:prstGeom prst="rect">
            <a:avLst/>
          </a:prstGeom>
          <a:noFill/>
          <a:ln>
            <a:noFill/>
          </a:ln>
        </p:spPr>
      </p:pic>
      <p:sp>
        <p:nvSpPr>
          <p:cNvPr id="14" name="Shape 200">
            <a:extLst>
              <a:ext uri="{FF2B5EF4-FFF2-40B4-BE49-F238E27FC236}">
                <a16:creationId xmlns:a16="http://schemas.microsoft.com/office/drawing/2014/main" xmlns="" id="{E8EA11B5-9CDA-40A1-8CCE-1C79DBBF1AB7}"/>
              </a:ext>
            </a:extLst>
          </p:cNvPr>
          <p:cNvSpPr txBox="1"/>
          <p:nvPr/>
        </p:nvSpPr>
        <p:spPr>
          <a:xfrm>
            <a:off x="1142998" y="6231977"/>
            <a:ext cx="3743997" cy="4074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Credit: Superior National Forest, C.C. 2.0</a:t>
            </a:r>
            <a:endParaRPr sz="1200" dirty="0">
              <a:solidFill>
                <a:schemeClr val="tx1">
                  <a:lumMod val="75000"/>
                  <a:lumOff val="25000"/>
                </a:schemeClr>
              </a:solidFill>
              <a:latin typeface="Century Gothic"/>
              <a:ea typeface="Century Gothic"/>
              <a:cs typeface="Century Gothic"/>
              <a:sym typeface="Century Gothic"/>
            </a:endParaRPr>
          </a:p>
        </p:txBody>
      </p:sp>
      <p:sp>
        <p:nvSpPr>
          <p:cNvPr id="3" name="TextBox 2"/>
          <p:cNvSpPr txBox="1"/>
          <p:nvPr/>
        </p:nvSpPr>
        <p:spPr>
          <a:xfrm>
            <a:off x="1142998" y="6066345"/>
            <a:ext cx="1623677" cy="369332"/>
          </a:xfrm>
          <a:prstGeom prst="rect">
            <a:avLst/>
          </a:prstGeom>
          <a:noFill/>
        </p:spPr>
        <p:txBody>
          <a:bodyPr wrap="square" rtlCol="0">
            <a:spAutoFit/>
          </a:bodyPr>
          <a:lstStyle/>
          <a:p>
            <a:r>
              <a:rPr lang="en-US" sz="1800" dirty="0">
                <a:latin typeface="Century Gothic" panose="020B0502020202020204" pitchFamily="34" charset="0"/>
              </a:rPr>
              <a:t>Minnesota</a:t>
            </a:r>
          </a:p>
        </p:txBody>
      </p:sp>
      <p:sp>
        <p:nvSpPr>
          <p:cNvPr id="11" name="TextBox 10"/>
          <p:cNvSpPr txBox="1"/>
          <p:nvPr/>
        </p:nvSpPr>
        <p:spPr>
          <a:xfrm>
            <a:off x="7282942" y="6066345"/>
            <a:ext cx="3385057" cy="369332"/>
          </a:xfrm>
          <a:prstGeom prst="rect">
            <a:avLst/>
          </a:prstGeom>
          <a:noFill/>
        </p:spPr>
        <p:txBody>
          <a:bodyPr wrap="square" rtlCol="0">
            <a:spAutoFit/>
          </a:bodyPr>
          <a:lstStyle/>
          <a:p>
            <a:r>
              <a:rPr lang="en-US" sz="1800" dirty="0">
                <a:latin typeface="Century Gothic" panose="020B0502020202020204" pitchFamily="34" charset="0"/>
              </a:rPr>
              <a:t>San Marcos River, Texas</a:t>
            </a:r>
          </a:p>
        </p:txBody>
      </p:sp>
      <p:sp>
        <p:nvSpPr>
          <p:cNvPr id="16" name="Text Placeholder 5"/>
          <p:cNvSpPr>
            <a:spLocks noGrp="1"/>
          </p:cNvSpPr>
          <p:nvPr>
            <p:ph type="body" sz="half" idx="2"/>
          </p:nvPr>
        </p:nvSpPr>
        <p:spPr>
          <a:xfrm>
            <a:off x="1000125" y="913514"/>
            <a:ext cx="5562600" cy="1295402"/>
          </a:xfrm>
        </p:spPr>
        <p:txBody>
          <a:bodyPr>
            <a:normAutofit/>
          </a:bodyPr>
          <a:lstStyle/>
          <a:p>
            <a:pPr>
              <a:spcBef>
                <a:spcPts val="200"/>
              </a:spcBef>
              <a:buClr>
                <a:srgbClr val="7EB761"/>
              </a:buClr>
            </a:pPr>
            <a:endParaRPr lang="en-US" dirty="0"/>
          </a:p>
          <a:p>
            <a:pPr marL="342900" indent="-342900">
              <a:spcBef>
                <a:spcPts val="200"/>
              </a:spcBef>
              <a:buClr>
                <a:srgbClr val="7EB761"/>
              </a:buClr>
              <a:buFont typeface="Webdings" panose="05030102010509060703" pitchFamily="18" charset="2"/>
              <a:buChar char="4"/>
            </a:pPr>
            <a:r>
              <a:rPr lang="en-US" dirty="0"/>
              <a:t>Study Period: 2005 and 2015</a:t>
            </a:r>
          </a:p>
          <a:p>
            <a:pPr marL="342900" indent="-342900">
              <a:spcBef>
                <a:spcPts val="200"/>
              </a:spcBef>
              <a:buClr>
                <a:srgbClr val="7EB761"/>
              </a:buClr>
              <a:buFont typeface="Webdings" panose="05030102010509060703" pitchFamily="18" charset="2"/>
              <a:buChar char="4"/>
            </a:pPr>
            <a:r>
              <a:rPr lang="en-US" dirty="0"/>
              <a:t>June - October (growing season)</a:t>
            </a:r>
          </a:p>
          <a:p>
            <a:pPr marL="342900" indent="-342900">
              <a:spcBef>
                <a:spcPts val="200"/>
              </a:spcBef>
              <a:buClr>
                <a:srgbClr val="7EB761"/>
              </a:buClr>
              <a:buFont typeface="Webdings" panose="05030102010509060703" pitchFamily="18" charset="2"/>
              <a:buChar char="4"/>
            </a:pPr>
            <a:endParaRPr lang="en-US" dirty="0"/>
          </a:p>
          <a:p>
            <a:pPr marL="342900" indent="-342900">
              <a:spcBef>
                <a:spcPts val="200"/>
              </a:spcBef>
              <a:buClr>
                <a:srgbClr val="7EB761"/>
              </a:buClr>
              <a:buFont typeface="Webdings" panose="05030102010509060703" pitchFamily="18" charset="2"/>
              <a:buChar char="4"/>
            </a:pPr>
            <a:endParaRPr lang="en-US" dirty="0">
              <a:solidFill>
                <a:schemeClr val="tx1">
                  <a:lumMod val="75000"/>
                  <a:lumOff val="25000"/>
                </a:schemeClr>
              </a:solidFill>
            </a:endParaRPr>
          </a:p>
        </p:txBody>
      </p:sp>
      <p:sp>
        <p:nvSpPr>
          <p:cNvPr id="17" name="Shape 200">
            <a:extLst>
              <a:ext uri="{FF2B5EF4-FFF2-40B4-BE49-F238E27FC236}">
                <a16:creationId xmlns:a16="http://schemas.microsoft.com/office/drawing/2014/main" xmlns="" id="{E8EA11B5-9CDA-40A1-8CCE-1C79DBBF1AB7}"/>
              </a:ext>
            </a:extLst>
          </p:cNvPr>
          <p:cNvSpPr txBox="1"/>
          <p:nvPr/>
        </p:nvSpPr>
        <p:spPr>
          <a:xfrm>
            <a:off x="7282942" y="6231977"/>
            <a:ext cx="3918457" cy="4074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Credit: US Fish and Wildlife Service, C.C. 0</a:t>
            </a:r>
            <a:endParaRPr sz="1200"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1676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0232" y="289827"/>
            <a:ext cx="2809875" cy="479425"/>
          </a:xfrm>
        </p:spPr>
        <p:txBody>
          <a:bodyPr/>
          <a:lstStyle/>
          <a:p>
            <a:r>
              <a:rPr lang="en-US" dirty="0"/>
              <a:t>Partners</a:t>
            </a:r>
          </a:p>
        </p:txBody>
      </p:sp>
      <p:sp>
        <p:nvSpPr>
          <p:cNvPr id="6" name="Text Placeholder 5"/>
          <p:cNvSpPr>
            <a:spLocks noGrp="1"/>
          </p:cNvSpPr>
          <p:nvPr>
            <p:ph type="body" sz="half" idx="2"/>
          </p:nvPr>
        </p:nvSpPr>
        <p:spPr>
          <a:xfrm>
            <a:off x="186900" y="1149239"/>
            <a:ext cx="10820400" cy="626529"/>
          </a:xfrm>
        </p:spPr>
        <p:txBody>
          <a:bodyPr>
            <a:normAutofit/>
          </a:bodyPr>
          <a:lstStyle/>
          <a:p>
            <a:pPr marL="342900" indent="-342900">
              <a:spcBef>
                <a:spcPts val="200"/>
              </a:spcBef>
              <a:buClr>
                <a:srgbClr val="7EB761"/>
              </a:buClr>
              <a:buFont typeface="Webdings" panose="05030102010509060703" pitchFamily="18" charset="2"/>
              <a:buChar char="4"/>
            </a:pPr>
            <a:r>
              <a:rPr lang="en-US" dirty="0">
                <a:solidFill>
                  <a:srgbClr val="3F3F3F"/>
                </a:solidFill>
              </a:rPr>
              <a:t>US Department of Agriculture, Agricultural Research Service</a:t>
            </a:r>
          </a:p>
          <a:p>
            <a:pPr>
              <a:spcBef>
                <a:spcPts val="200"/>
              </a:spcBef>
              <a:buClr>
                <a:srgbClr val="7EB761"/>
              </a:buClr>
            </a:pPr>
            <a:endParaRPr lang="en-US" dirty="0">
              <a:solidFill>
                <a:srgbClr val="3F3F3F"/>
              </a:solidFill>
            </a:endParaRPr>
          </a:p>
          <a:p>
            <a:pPr>
              <a:spcBef>
                <a:spcPts val="200"/>
              </a:spcBef>
              <a:buClr>
                <a:srgbClr val="7EB761"/>
              </a:buClr>
            </a:pPr>
            <a:endParaRPr lang="en-US" dirty="0">
              <a:solidFill>
                <a:schemeClr val="tx1">
                  <a:lumMod val="75000"/>
                  <a:lumOff val="25000"/>
                </a:schemeClr>
              </a:solidFill>
            </a:endParaRPr>
          </a:p>
        </p:txBody>
      </p:sp>
      <p:pic>
        <p:nvPicPr>
          <p:cNvPr id="14" name="Shape 216">
            <a:extLst>
              <a:ext uri="{FF2B5EF4-FFF2-40B4-BE49-F238E27FC236}">
                <a16:creationId xmlns:a16="http://schemas.microsoft.com/office/drawing/2014/main" xmlns="" id="{238AFE76-4C9E-42F0-A78C-425BF3090685}"/>
              </a:ext>
            </a:extLst>
          </p:cNvPr>
          <p:cNvPicPr preferRelativeResize="0"/>
          <p:nvPr/>
        </p:nvPicPr>
        <p:blipFill>
          <a:blip r:embed="rId3">
            <a:alphaModFix/>
          </a:blip>
          <a:stretch>
            <a:fillRect/>
          </a:stretch>
        </p:blipFill>
        <p:spPr>
          <a:xfrm>
            <a:off x="457200" y="3733800"/>
            <a:ext cx="3303655" cy="2280728"/>
          </a:xfrm>
          <a:prstGeom prst="rect">
            <a:avLst/>
          </a:prstGeom>
          <a:noFill/>
          <a:ln>
            <a:noFill/>
          </a:ln>
        </p:spPr>
      </p:pic>
      <p:pic>
        <p:nvPicPr>
          <p:cNvPr id="1028" name="Picture 4" descr="This year’s wild rice on lower Dean Lake in Crow Wing County, Minnesota is dotted with browns, signifying a poor harvest partly due to disease. Wild rice yields fluctuate annually, but this year's is especially sparse after bad weather.">
            <a:extLst>
              <a:ext uri="{FF2B5EF4-FFF2-40B4-BE49-F238E27FC236}">
                <a16:creationId xmlns:a16="http://schemas.microsoft.com/office/drawing/2014/main" xmlns="" id="{D42CFEE3-AF4F-4512-AC59-05BF2CA53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128958"/>
            <a:ext cx="4643209" cy="32773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5">
            <a:extLst>
              <a:ext uri="{FF2B5EF4-FFF2-40B4-BE49-F238E27FC236}">
                <a16:creationId xmlns:a16="http://schemas.microsoft.com/office/drawing/2014/main" xmlns="" id="{14D3E305-06D4-4BA6-8D7C-A82E11EC634B}"/>
              </a:ext>
            </a:extLst>
          </p:cNvPr>
          <p:cNvSpPr txBox="1">
            <a:spLocks/>
          </p:cNvSpPr>
          <p:nvPr/>
        </p:nvSpPr>
        <p:spPr>
          <a:xfrm>
            <a:off x="186900" y="2047623"/>
            <a:ext cx="11049000" cy="75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ts val="2800"/>
              <a:buFont typeface="Arial"/>
              <a:buNone/>
              <a:defRPr sz="2000" b="0" i="0" u="none" strike="noStrike" cap="none">
                <a:solidFill>
                  <a:schemeClr val="tx1">
                    <a:lumMod val="75000"/>
                    <a:lumOff val="25000"/>
                  </a:schemeClr>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rgbClr val="3F3F3F"/>
              </a:buClr>
              <a:buSzPts val="2400"/>
              <a:buFont typeface="Arial"/>
              <a:buNone/>
              <a:defRPr sz="1400" b="0" i="0" u="none" strike="noStrike" cap="none">
                <a:solidFill>
                  <a:srgbClr val="3F3F3F"/>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rgbClr val="3F3F3F"/>
              </a:buClr>
              <a:buSzPts val="2000"/>
              <a:buFont typeface="Arial"/>
              <a:buNone/>
              <a:defRPr sz="1200" b="0" i="0" u="none" strike="noStrike" cap="none">
                <a:solidFill>
                  <a:srgbClr val="3F3F3F"/>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9pPr>
          </a:lstStyle>
          <a:p>
            <a:pPr>
              <a:spcBef>
                <a:spcPts val="200"/>
              </a:spcBef>
              <a:buClr>
                <a:srgbClr val="7EB761"/>
              </a:buClr>
            </a:pPr>
            <a:endParaRPr lang="en-US" dirty="0">
              <a:solidFill>
                <a:srgbClr val="3F3F3F"/>
              </a:solidFill>
            </a:endParaRPr>
          </a:p>
          <a:p>
            <a:pPr marL="342900" indent="-342900">
              <a:spcBef>
                <a:spcPts val="200"/>
              </a:spcBef>
              <a:buClr>
                <a:srgbClr val="7EB761"/>
              </a:buClr>
              <a:buFont typeface="Webdings" panose="05030102010509060703" pitchFamily="18" charset="2"/>
              <a:buChar char="4"/>
            </a:pPr>
            <a:r>
              <a:rPr lang="en-US" dirty="0"/>
              <a:t>Provide methods with potential applications for efforts mapping wild crop relatives</a:t>
            </a:r>
          </a:p>
        </p:txBody>
      </p:sp>
      <p:pic>
        <p:nvPicPr>
          <p:cNvPr id="1032" name="Picture 8" descr="Wild-rice-300.jpg">
            <a:extLst>
              <a:ext uri="{FF2B5EF4-FFF2-40B4-BE49-F238E27FC236}">
                <a16:creationId xmlns:a16="http://schemas.microsoft.com/office/drawing/2014/main" xmlns="" id="{5BACF559-5D4F-4B3E-88EE-EADF78066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5401" y="3089741"/>
            <a:ext cx="2760453" cy="33165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5">
            <a:extLst>
              <a:ext uri="{FF2B5EF4-FFF2-40B4-BE49-F238E27FC236}">
                <a16:creationId xmlns:a16="http://schemas.microsoft.com/office/drawing/2014/main" xmlns="" id="{D2F2655E-687C-43C5-A403-9613DF1BFBD7}"/>
              </a:ext>
            </a:extLst>
          </p:cNvPr>
          <p:cNvSpPr txBox="1">
            <a:spLocks/>
          </p:cNvSpPr>
          <p:nvPr/>
        </p:nvSpPr>
        <p:spPr>
          <a:xfrm>
            <a:off x="186900" y="1448716"/>
            <a:ext cx="6033394" cy="7539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ts val="2800"/>
              <a:buFont typeface="Arial"/>
              <a:buNone/>
              <a:defRPr sz="2000" b="0" i="0" u="none" strike="noStrike" cap="none">
                <a:solidFill>
                  <a:schemeClr val="tx1">
                    <a:lumMod val="75000"/>
                    <a:lumOff val="25000"/>
                  </a:schemeClr>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rgbClr val="3F3F3F"/>
              </a:buClr>
              <a:buSzPts val="2400"/>
              <a:buFont typeface="Arial"/>
              <a:buNone/>
              <a:defRPr sz="1400" b="0" i="0" u="none" strike="noStrike" cap="none">
                <a:solidFill>
                  <a:srgbClr val="3F3F3F"/>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rgbClr val="3F3F3F"/>
              </a:buClr>
              <a:buSzPts val="2000"/>
              <a:buFont typeface="Arial"/>
              <a:buNone/>
              <a:defRPr sz="1200" b="0" i="0" u="none" strike="noStrike" cap="none">
                <a:solidFill>
                  <a:srgbClr val="3F3F3F"/>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9pPr>
          </a:lstStyle>
          <a:p>
            <a:pPr>
              <a:spcBef>
                <a:spcPts val="200"/>
              </a:spcBef>
              <a:buClr>
                <a:srgbClr val="7EB761"/>
              </a:buClr>
            </a:pPr>
            <a:endParaRPr lang="en-US" dirty="0">
              <a:solidFill>
                <a:srgbClr val="3F3F3F"/>
              </a:solidFill>
            </a:endParaRPr>
          </a:p>
          <a:p>
            <a:pPr marL="342900" indent="-342900">
              <a:spcBef>
                <a:spcPts val="200"/>
              </a:spcBef>
              <a:buClr>
                <a:srgbClr val="7EB761"/>
              </a:buClr>
              <a:buFont typeface="Webdings" panose="05030102010509060703" pitchFamily="18" charset="2"/>
              <a:buChar char="4"/>
            </a:pPr>
            <a:r>
              <a:rPr lang="en-US" dirty="0"/>
              <a:t>Assess current distribution of wild rice</a:t>
            </a:r>
          </a:p>
          <a:p>
            <a:pPr marL="342900" indent="-342900">
              <a:spcBef>
                <a:spcPts val="200"/>
              </a:spcBef>
              <a:buClr>
                <a:srgbClr val="7EB761"/>
              </a:buClr>
              <a:buFont typeface="Webdings" panose="05030102010509060703" pitchFamily="18" charset="2"/>
              <a:buChar char="4"/>
            </a:pPr>
            <a:endParaRPr lang="en-US" sz="1600" dirty="0"/>
          </a:p>
        </p:txBody>
      </p:sp>
      <p:sp>
        <p:nvSpPr>
          <p:cNvPr id="7" name="Text Placeholder 4"/>
          <p:cNvSpPr txBox="1">
            <a:spLocks/>
          </p:cNvSpPr>
          <p:nvPr/>
        </p:nvSpPr>
        <p:spPr>
          <a:xfrm>
            <a:off x="4005401" y="6465200"/>
            <a:ext cx="2193854" cy="29316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Image Credit: </a:t>
            </a:r>
            <a:r>
              <a:rPr lang="en-US" dirty="0"/>
              <a:t>Cheryl Katz</a:t>
            </a:r>
            <a:endParaRPr kumimoji="0" lang="en-US" sz="1200" b="0" i="0" u="none" strike="noStrike" kern="1200" cap="none" spc="0" normalizeH="0" baseline="0" noProof="0" dirty="0">
              <a:ln>
                <a:noFill/>
              </a:ln>
              <a:effectLst/>
              <a:uLnTx/>
              <a:uFillTx/>
            </a:endParaRPr>
          </a:p>
        </p:txBody>
      </p:sp>
      <p:sp>
        <p:nvSpPr>
          <p:cNvPr id="24" name="Text Placeholder 4">
            <a:extLst>
              <a:ext uri="{FF2B5EF4-FFF2-40B4-BE49-F238E27FC236}">
                <a16:creationId xmlns:a16="http://schemas.microsoft.com/office/drawing/2014/main" xmlns="" id="{26F68BD4-3A3C-45E5-B5D6-19337F3E5A87}"/>
              </a:ext>
            </a:extLst>
          </p:cNvPr>
          <p:cNvSpPr txBox="1">
            <a:spLocks/>
          </p:cNvSpPr>
          <p:nvPr/>
        </p:nvSpPr>
        <p:spPr>
          <a:xfrm>
            <a:off x="7010400" y="6465200"/>
            <a:ext cx="4908419" cy="373215"/>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Tx/>
              <a:defRPr/>
            </a:pPr>
            <a:r>
              <a:rPr kumimoji="0" lang="en-US" b="0" u="none" strike="noStrike" kern="1200" cap="none" spc="0" normalizeH="0" baseline="0" noProof="0" dirty="0">
                <a:ln>
                  <a:noFill/>
                </a:ln>
                <a:effectLst/>
                <a:uLnTx/>
                <a:uFillTx/>
                <a:latin typeface="Century Gothic" panose="020B0502020202020204" pitchFamily="34" charset="0"/>
                <a:ea typeface="+mn-ea"/>
                <a:cs typeface="+mn-cs"/>
              </a:rPr>
              <a:t>Image Credit: </a:t>
            </a:r>
            <a:r>
              <a:rPr lang="en-US" dirty="0">
                <a:solidFill>
                  <a:schemeClr val="dk1"/>
                </a:solidFill>
                <a:ea typeface="Calibri"/>
                <a:cs typeface="Calibri"/>
                <a:sym typeface="Calibri"/>
              </a:rPr>
              <a:t>Great Lakes Indian Fish and Wildlife Commission</a:t>
            </a:r>
            <a:endParaRPr lang="en-US" dirty="0"/>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16871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US" dirty="0">
                <a:solidFill>
                  <a:srgbClr val="93C47D"/>
                </a:solidFill>
              </a:rPr>
              <a:t>Background</a:t>
            </a:r>
          </a:p>
        </p:txBody>
      </p:sp>
      <p:sp>
        <p:nvSpPr>
          <p:cNvPr id="6" name="Text Placeholder 5"/>
          <p:cNvSpPr>
            <a:spLocks noGrp="1"/>
          </p:cNvSpPr>
          <p:nvPr>
            <p:ph type="body" sz="half" idx="2"/>
          </p:nvPr>
        </p:nvSpPr>
        <p:spPr>
          <a:xfrm>
            <a:off x="281821" y="1600200"/>
            <a:ext cx="5661779" cy="3741023"/>
          </a:xfrm>
        </p:spPr>
        <p:txBody>
          <a:bodyPr>
            <a:normAutofit/>
          </a:bodyPr>
          <a:lstStyle/>
          <a:p>
            <a:pPr>
              <a:spcBef>
                <a:spcPts val="200"/>
              </a:spcBef>
              <a:buClr>
                <a:srgbClr val="7EB761"/>
              </a:buClr>
            </a:pPr>
            <a:endParaRPr lang="en-US" sz="2400" dirty="0">
              <a:solidFill>
                <a:schemeClr val="tx1">
                  <a:lumMod val="75000"/>
                  <a:lumOff val="25000"/>
                </a:schemeClr>
              </a:solidFill>
            </a:endParaRPr>
          </a:p>
          <a:p>
            <a:pPr marL="342900" indent="-342900">
              <a:spcBef>
                <a:spcPts val="200"/>
              </a:spcBef>
              <a:buClr>
                <a:srgbClr val="7EB761"/>
              </a:buClr>
              <a:buFont typeface="Webdings" panose="05030102010509060703" pitchFamily="18" charset="2"/>
              <a:buChar char="4"/>
            </a:pPr>
            <a:r>
              <a:rPr lang="en-US" sz="2400" dirty="0">
                <a:solidFill>
                  <a:srgbClr val="3F3F3F"/>
                </a:solidFill>
              </a:rPr>
              <a:t>Aquatic </a:t>
            </a:r>
            <a:r>
              <a:rPr lang="en-US" sz="2400" dirty="0"/>
              <a:t>species</a:t>
            </a:r>
            <a:r>
              <a:rPr lang="en-US" sz="2400" dirty="0">
                <a:solidFill>
                  <a:srgbClr val="3F3F3F"/>
                </a:solidFill>
              </a:rPr>
              <a:t> </a:t>
            </a:r>
          </a:p>
          <a:p>
            <a:pPr>
              <a:spcBef>
                <a:spcPts val="200"/>
              </a:spcBef>
              <a:buClr>
                <a:srgbClr val="7EB761"/>
              </a:buClr>
            </a:pPr>
            <a:endParaRPr lang="en-US" sz="2400" dirty="0">
              <a:solidFill>
                <a:srgbClr val="3F3F3F"/>
              </a:solidFill>
            </a:endParaRPr>
          </a:p>
          <a:p>
            <a:pPr marL="342900" indent="-342900">
              <a:spcBef>
                <a:spcPts val="200"/>
              </a:spcBef>
              <a:buClr>
                <a:srgbClr val="7EB761"/>
              </a:buClr>
              <a:buFont typeface="Webdings" panose="05030102010509060703" pitchFamily="18" charset="2"/>
              <a:buChar char="4"/>
            </a:pPr>
            <a:r>
              <a:rPr lang="en-US" sz="2400" dirty="0">
                <a:solidFill>
                  <a:srgbClr val="3F3F3F"/>
                </a:solidFill>
              </a:rPr>
              <a:t>Three species </a:t>
            </a:r>
            <a:r>
              <a:rPr lang="en-US" sz="2400" dirty="0"/>
              <a:t>of</a:t>
            </a:r>
            <a:r>
              <a:rPr lang="en-US" sz="2400" dirty="0">
                <a:solidFill>
                  <a:srgbClr val="3F3F3F"/>
                </a:solidFill>
              </a:rPr>
              <a:t> North American wild rice</a:t>
            </a:r>
          </a:p>
          <a:p>
            <a:pPr>
              <a:spcBef>
                <a:spcPts val="200"/>
              </a:spcBef>
              <a:buClr>
                <a:srgbClr val="7EB761"/>
              </a:buClr>
            </a:pPr>
            <a:endParaRPr lang="en-US" sz="2400" dirty="0">
              <a:solidFill>
                <a:srgbClr val="3F3F3F"/>
              </a:solidFill>
            </a:endParaRPr>
          </a:p>
          <a:p>
            <a:pPr marL="342900" indent="-342900">
              <a:spcBef>
                <a:spcPts val="200"/>
              </a:spcBef>
              <a:buClr>
                <a:srgbClr val="7EB761"/>
              </a:buClr>
              <a:buFont typeface="Webdings" panose="05030102010509060703" pitchFamily="18" charset="2"/>
              <a:buChar char="4"/>
            </a:pPr>
            <a:r>
              <a:rPr lang="en-US" sz="2400" dirty="0">
                <a:solidFill>
                  <a:srgbClr val="3F3F3F"/>
                </a:solidFill>
              </a:rPr>
              <a:t>Sensitive to changes in water level</a:t>
            </a:r>
          </a:p>
          <a:p>
            <a:pPr>
              <a:spcBef>
                <a:spcPts val="200"/>
              </a:spcBef>
              <a:buClr>
                <a:srgbClr val="7EB761"/>
              </a:buClr>
            </a:pPr>
            <a:endParaRPr lang="en-US" sz="2400" dirty="0">
              <a:solidFill>
                <a:srgbClr val="3F3F3F"/>
              </a:solidFill>
            </a:endParaRPr>
          </a:p>
          <a:p>
            <a:pPr marL="342900" indent="-342900">
              <a:spcBef>
                <a:spcPts val="200"/>
              </a:spcBef>
              <a:buClr>
                <a:srgbClr val="7EB761"/>
              </a:buClr>
              <a:buFont typeface="Webdings" panose="05030102010509060703" pitchFamily="18" charset="2"/>
              <a:buChar char="4"/>
            </a:pPr>
            <a:r>
              <a:rPr lang="en-US" sz="2400" dirty="0">
                <a:solidFill>
                  <a:srgbClr val="3F3F3F"/>
                </a:solidFill>
              </a:rPr>
              <a:t>Peak height and harvest in mid-August </a:t>
            </a:r>
            <a:endParaRPr lang="en-US" sz="2400" dirty="0"/>
          </a:p>
          <a:p>
            <a:pPr marL="342900" indent="-342900">
              <a:spcBef>
                <a:spcPts val="200"/>
              </a:spcBef>
              <a:buClr>
                <a:srgbClr val="7EB761"/>
              </a:buClr>
              <a:buFont typeface="Webdings" panose="05030102010509060703" pitchFamily="18" charset="2"/>
              <a:buChar char="4"/>
            </a:pPr>
            <a:endParaRPr lang="en-US" dirty="0">
              <a:solidFill>
                <a:schemeClr val="tx1">
                  <a:lumMod val="75000"/>
                  <a:lumOff val="25000"/>
                </a:schemeClr>
              </a:solidFill>
            </a:endParaRPr>
          </a:p>
        </p:txBody>
      </p:sp>
      <p:sp>
        <p:nvSpPr>
          <p:cNvPr id="7" name="Text Placeholder 4"/>
          <p:cNvSpPr txBox="1">
            <a:spLocks/>
          </p:cNvSpPr>
          <p:nvPr/>
        </p:nvSpPr>
        <p:spPr>
          <a:xfrm>
            <a:off x="7929189" y="6438512"/>
            <a:ext cx="3962400" cy="275569"/>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buSzPts val="1200"/>
            </a:pPr>
            <a:r>
              <a:rPr lang="en-US" dirty="0">
                <a:solidFill>
                  <a:srgbClr val="000000"/>
                </a:solidFill>
                <a:latin typeface="Century Gothic"/>
                <a:ea typeface="Century Gothic"/>
                <a:cs typeface="Century Gothic"/>
                <a:sym typeface="Century Gothic"/>
              </a:rPr>
              <a:t>Image Credit: </a:t>
            </a:r>
            <a:r>
              <a:rPr lang="en-US" dirty="0">
                <a:latin typeface="Century Gothic"/>
                <a:ea typeface="Century Gothic"/>
                <a:cs typeface="Century Gothic"/>
                <a:sym typeface="Century Gothic"/>
              </a:rPr>
              <a:t>Superior National Forest, C.C. 2.0</a:t>
            </a:r>
            <a:endParaRPr lang="en-US" dirty="0">
              <a:solidFill>
                <a:srgbClr val="000000"/>
              </a:solidFill>
              <a:latin typeface="Century Gothic"/>
              <a:ea typeface="Century Gothic"/>
              <a:cs typeface="Century Gothic"/>
              <a:sym typeface="Century Gothic"/>
            </a:endParaRPr>
          </a:p>
        </p:txBody>
      </p:sp>
      <p:pic>
        <p:nvPicPr>
          <p:cNvPr id="13" name="Shape 227">
            <a:extLst>
              <a:ext uri="{FF2B5EF4-FFF2-40B4-BE49-F238E27FC236}">
                <a16:creationId xmlns:a16="http://schemas.microsoft.com/office/drawing/2014/main" xmlns="" id="{11738624-178C-46EE-AB8E-7A410D4EEB6B}"/>
              </a:ext>
            </a:extLst>
          </p:cNvPr>
          <p:cNvPicPr preferRelativeResize="0"/>
          <p:nvPr/>
        </p:nvPicPr>
        <p:blipFill>
          <a:blip r:embed="rId3">
            <a:alphaModFix/>
          </a:blip>
          <a:stretch>
            <a:fillRect/>
          </a:stretch>
        </p:blipFill>
        <p:spPr>
          <a:xfrm>
            <a:off x="7141029" y="552109"/>
            <a:ext cx="4750560" cy="5837203"/>
          </a:xfrm>
          <a:prstGeom prst="rect">
            <a:avLst/>
          </a:prstGeom>
          <a:noFill/>
          <a:ln>
            <a:noFill/>
          </a:ln>
        </p:spPr>
      </p:pic>
    </p:spTree>
    <p:extLst>
      <p:ext uri="{BB962C8B-B14F-4D97-AF65-F5344CB8AC3E}">
        <p14:creationId xmlns:p14="http://schemas.microsoft.com/office/powerpoint/2010/main" val="158666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Cultural Significance</a:t>
            </a:r>
          </a:p>
        </p:txBody>
      </p:sp>
      <p:sp>
        <p:nvSpPr>
          <p:cNvPr id="6" name="Text Placeholder 5"/>
          <p:cNvSpPr>
            <a:spLocks noGrp="1"/>
          </p:cNvSpPr>
          <p:nvPr>
            <p:ph type="body" sz="half" idx="2"/>
          </p:nvPr>
        </p:nvSpPr>
        <p:spPr>
          <a:xfrm>
            <a:off x="6781801" y="986784"/>
            <a:ext cx="4876800" cy="5560970"/>
          </a:xfrm>
        </p:spPr>
        <p:txBody>
          <a:bodyPr>
            <a:normAutofit/>
          </a:bodyPr>
          <a:lstStyle/>
          <a:p>
            <a:pPr marL="342900" indent="-342900">
              <a:spcBef>
                <a:spcPts val="200"/>
              </a:spcBef>
              <a:buClr>
                <a:srgbClr val="7EB761"/>
              </a:buClr>
              <a:buFont typeface="Webdings" panose="05030102010509060703" pitchFamily="18" charset="2"/>
              <a:buChar char="4"/>
            </a:pPr>
            <a:r>
              <a:rPr lang="en-US" sz="2400" dirty="0"/>
              <a:t>Native Americans of Minnesota have harvested wild rice for centuries.</a:t>
            </a:r>
          </a:p>
          <a:p>
            <a:pPr marL="342900" indent="-342900">
              <a:spcBef>
                <a:spcPts val="200"/>
              </a:spcBef>
              <a:buClr>
                <a:srgbClr val="7EB761"/>
              </a:buClr>
              <a:buFont typeface="Webdings" panose="05030102010509060703" pitchFamily="18" charset="2"/>
              <a:buChar char="4"/>
            </a:pPr>
            <a:endParaRPr lang="en-US" sz="2400" dirty="0"/>
          </a:p>
          <a:p>
            <a:pPr marL="342900" indent="-342900">
              <a:spcBef>
                <a:spcPts val="200"/>
              </a:spcBef>
              <a:buClr>
                <a:srgbClr val="7EB761"/>
              </a:buClr>
              <a:buFont typeface="Webdings" panose="05030102010509060703" pitchFamily="18" charset="2"/>
              <a:buChar char="4"/>
            </a:pPr>
            <a:r>
              <a:rPr lang="en-US" sz="2400" dirty="0"/>
              <a:t>Harvesting is still practiced with less labor-intensive methods.</a:t>
            </a:r>
          </a:p>
          <a:p>
            <a:pPr marL="342900" indent="-342900">
              <a:spcBef>
                <a:spcPts val="200"/>
              </a:spcBef>
              <a:buClr>
                <a:srgbClr val="7EB761"/>
              </a:buClr>
              <a:buFont typeface="Webdings" panose="05030102010509060703" pitchFamily="18" charset="2"/>
              <a:buChar char="4"/>
            </a:pPr>
            <a:endParaRPr lang="en-US" sz="2400" dirty="0"/>
          </a:p>
          <a:p>
            <a:pPr marL="342900" indent="-342900">
              <a:spcBef>
                <a:spcPts val="200"/>
              </a:spcBef>
              <a:buClr>
                <a:srgbClr val="7EB761"/>
              </a:buClr>
              <a:buFont typeface="Webdings" panose="05030102010509060703" pitchFamily="18" charset="2"/>
              <a:buChar char="4"/>
            </a:pPr>
            <a:r>
              <a:rPr lang="en-US" sz="2400" dirty="0"/>
              <a:t>Harvesting takes place as a family.</a:t>
            </a:r>
          </a:p>
          <a:p>
            <a:pPr marL="342900" indent="-342900">
              <a:spcBef>
                <a:spcPts val="200"/>
              </a:spcBef>
              <a:buClr>
                <a:srgbClr val="7EB761"/>
              </a:buClr>
              <a:buFont typeface="Webdings" panose="05030102010509060703" pitchFamily="18" charset="2"/>
              <a:buChar char="4"/>
            </a:pPr>
            <a:endParaRPr lang="en-US" sz="2400" dirty="0"/>
          </a:p>
          <a:p>
            <a:pPr marL="342900" indent="-342900">
              <a:spcBef>
                <a:spcPts val="200"/>
              </a:spcBef>
              <a:buClr>
                <a:srgbClr val="7EB761"/>
              </a:buClr>
              <a:buFont typeface="Webdings" panose="05030102010509060703" pitchFamily="18" charset="2"/>
              <a:buChar char="4"/>
            </a:pPr>
            <a:r>
              <a:rPr lang="en-US" sz="2400" dirty="0"/>
              <a:t>Present methods require knocking ripe grains off the stand into a canoe.</a:t>
            </a:r>
          </a:p>
          <a:p>
            <a:pPr marL="342900" indent="-342900">
              <a:spcBef>
                <a:spcPts val="200"/>
              </a:spcBef>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7" name="Text Placeholder 4"/>
          <p:cNvSpPr txBox="1">
            <a:spLocks/>
          </p:cNvSpPr>
          <p:nvPr/>
        </p:nvSpPr>
        <p:spPr>
          <a:xfrm>
            <a:off x="381000" y="6308042"/>
            <a:ext cx="6162483" cy="479425"/>
          </a:xfrm>
          <a:prstGeom prst="rect">
            <a:avLst/>
          </a:prstGeom>
        </p:spPr>
        <p:txBody>
          <a:bodyPr>
            <a:normAutofit fontScale="92500" lnSpcReduction="2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spcBef>
                <a:spcPts val="0"/>
              </a:spcBef>
              <a:buSzPts val="1200"/>
            </a:pPr>
            <a:r>
              <a:rPr lang="en-US" sz="1300" dirty="0">
                <a:latin typeface="Century Gothic"/>
                <a:ea typeface="Century Gothic"/>
                <a:cs typeface="Century Gothic"/>
                <a:sym typeface="Century Gothic"/>
              </a:rPr>
              <a:t>Ojibwe men gathering rice or </a:t>
            </a:r>
            <a:r>
              <a:rPr lang="en-US" sz="1300" dirty="0" err="1">
                <a:latin typeface="Century Gothic"/>
                <a:ea typeface="Century Gothic"/>
                <a:cs typeface="Century Gothic"/>
                <a:sym typeface="Century Gothic"/>
              </a:rPr>
              <a:t>manoomin</a:t>
            </a:r>
            <a:r>
              <a:rPr lang="en-US" sz="1300" dirty="0">
                <a:latin typeface="Century Gothic"/>
                <a:ea typeface="Century Gothic"/>
                <a:cs typeface="Century Gothic"/>
                <a:sym typeface="Century Gothic"/>
              </a:rPr>
              <a:t> at </a:t>
            </a:r>
            <a:r>
              <a:rPr lang="en-US" sz="1300" dirty="0" err="1">
                <a:latin typeface="Century Gothic"/>
                <a:ea typeface="Century Gothic"/>
                <a:cs typeface="Century Gothic"/>
                <a:sym typeface="Century Gothic"/>
              </a:rPr>
              <a:t>Mille</a:t>
            </a:r>
            <a:r>
              <a:rPr lang="en-US" sz="1300" dirty="0">
                <a:latin typeface="Century Gothic"/>
                <a:ea typeface="Century Gothic"/>
                <a:cs typeface="Century Gothic"/>
                <a:sym typeface="Century Gothic"/>
              </a:rPr>
              <a:t> lacs , ca 1920</a:t>
            </a:r>
          </a:p>
          <a:p>
            <a:pPr algn="l">
              <a:buSzPts val="1200"/>
            </a:pPr>
            <a:r>
              <a:rPr lang="en-US" sz="1300" dirty="0">
                <a:latin typeface="Century Gothic"/>
                <a:ea typeface="Century Gothic"/>
                <a:cs typeface="Century Gothic"/>
                <a:sym typeface="Century Gothic"/>
              </a:rPr>
              <a:t>Image Credit: Minnesota Historical Society Collection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10" name="Shape 237">
            <a:extLst>
              <a:ext uri="{FF2B5EF4-FFF2-40B4-BE49-F238E27FC236}">
                <a16:creationId xmlns:a16="http://schemas.microsoft.com/office/drawing/2014/main" xmlns="" id="{9A97DC61-1AB9-4F01-9B60-8E7B9DA2A83A}"/>
              </a:ext>
            </a:extLst>
          </p:cNvPr>
          <p:cNvPicPr preferRelativeResize="0"/>
          <p:nvPr/>
        </p:nvPicPr>
        <p:blipFill>
          <a:blip r:embed="rId3">
            <a:alphaModFix/>
          </a:blip>
          <a:stretch>
            <a:fillRect/>
          </a:stretch>
        </p:blipFill>
        <p:spPr>
          <a:xfrm>
            <a:off x="381000" y="986784"/>
            <a:ext cx="6133454" cy="5321258"/>
          </a:xfrm>
          <a:prstGeom prst="rect">
            <a:avLst/>
          </a:prstGeom>
          <a:noFill/>
          <a:ln>
            <a:noFill/>
          </a:ln>
        </p:spPr>
      </p:pic>
    </p:spTree>
    <p:extLst>
      <p:ext uri="{BB962C8B-B14F-4D97-AF65-F5344CB8AC3E}">
        <p14:creationId xmlns:p14="http://schemas.microsoft.com/office/powerpoint/2010/main" val="673394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p:cNvPicPr preferRelativeResize="0"/>
          <p:nvPr/>
        </p:nvPicPr>
        <p:blipFill rotWithShape="1">
          <a:blip r:embed="rId3">
            <a:alphaModFix/>
          </a:blip>
          <a:srcRect b="18507"/>
          <a:stretch/>
        </p:blipFill>
        <p:spPr>
          <a:xfrm>
            <a:off x="228600" y="1219200"/>
            <a:ext cx="6781800" cy="5181600"/>
          </a:xfrm>
          <a:prstGeom prst="rect">
            <a:avLst/>
          </a:prstGeom>
          <a:noFill/>
          <a:ln>
            <a:noFill/>
          </a:ln>
        </p:spPr>
      </p:pic>
      <p:sp>
        <p:nvSpPr>
          <p:cNvPr id="244" name="Shape 244"/>
          <p:cNvSpPr txBox="1">
            <a:spLocks noGrp="1"/>
          </p:cNvSpPr>
          <p:nvPr>
            <p:ph type="title"/>
          </p:nvPr>
        </p:nvSpPr>
        <p:spPr>
          <a:xfrm>
            <a:off x="1066800" y="360208"/>
            <a:ext cx="3581400" cy="47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800"/>
              <a:buFont typeface="Century Gothic"/>
              <a:buNone/>
            </a:pPr>
            <a:r>
              <a:rPr lang="en-US" b="0" i="0" u="none" strike="noStrike" cap="none" dirty="0">
                <a:solidFill>
                  <a:schemeClr val="tx1"/>
                </a:solidFill>
                <a:latin typeface="Century Gothic"/>
                <a:ea typeface="Century Gothic"/>
                <a:cs typeface="Century Gothic"/>
                <a:sym typeface="Century Gothic"/>
              </a:rPr>
              <a:t>Objectives</a:t>
            </a:r>
            <a:endParaRPr b="0" i="0" u="none" strike="noStrike" cap="none" dirty="0">
              <a:solidFill>
                <a:schemeClr val="tx1"/>
              </a:solidFill>
              <a:latin typeface="Century Gothic"/>
              <a:ea typeface="Century Gothic"/>
              <a:cs typeface="Century Gothic"/>
              <a:sym typeface="Century Gothic"/>
            </a:endParaRPr>
          </a:p>
        </p:txBody>
      </p:sp>
      <p:sp>
        <p:nvSpPr>
          <p:cNvPr id="245" name="Shape 245"/>
          <p:cNvSpPr txBox="1">
            <a:spLocks noGrp="1"/>
          </p:cNvSpPr>
          <p:nvPr>
            <p:ph type="body" idx="1"/>
          </p:nvPr>
        </p:nvSpPr>
        <p:spPr>
          <a:xfrm>
            <a:off x="7391400" y="1219200"/>
            <a:ext cx="4494626" cy="5936365"/>
          </a:xfrm>
          <a:prstGeom prst="rect">
            <a:avLst/>
          </a:prstGeom>
          <a:noFill/>
          <a:ln>
            <a:noFill/>
          </a:ln>
        </p:spPr>
        <p:txBody>
          <a:bodyPr spcFirstLastPara="1" wrap="square" lIns="91425" tIns="45700" rIns="91425" bIns="45700" anchor="t" anchorCtr="0">
            <a:noAutofit/>
          </a:bodyPr>
          <a:lstStyle/>
          <a:p>
            <a:pPr marL="508000" marR="0" lvl="0" indent="-501650" algn="l" rtl="0">
              <a:lnSpc>
                <a:spcPct val="90000"/>
              </a:lnSpc>
              <a:spcBef>
                <a:spcPts val="0"/>
              </a:spcBef>
              <a:spcAft>
                <a:spcPts val="0"/>
              </a:spcAft>
              <a:buClr>
                <a:schemeClr val="tx1">
                  <a:lumMod val="75000"/>
                  <a:lumOff val="25000"/>
                </a:schemeClr>
              </a:buClr>
              <a:buSzPts val="2900"/>
              <a:buFont typeface="Century Gothic"/>
              <a:buAutoNum type="arabicPeriod"/>
            </a:pPr>
            <a:r>
              <a:rPr lang="en-US" sz="2400" b="0" i="0" u="none" strike="noStrike" cap="none" dirty="0">
                <a:solidFill>
                  <a:schemeClr val="tx1">
                    <a:lumMod val="75000"/>
                    <a:lumOff val="25000"/>
                  </a:schemeClr>
                </a:solidFill>
                <a:sym typeface="Century Gothic"/>
              </a:rPr>
              <a:t>Create presence maps of wild rice for 2005 and 2015 in Minnesota and Texas using NASA Earth observations</a:t>
            </a:r>
          </a:p>
          <a:p>
            <a:pPr marL="463550" marR="0" lvl="0" indent="-457200" algn="l" rtl="0">
              <a:lnSpc>
                <a:spcPct val="90000"/>
              </a:lnSpc>
              <a:spcBef>
                <a:spcPts val="0"/>
              </a:spcBef>
              <a:spcAft>
                <a:spcPts val="0"/>
              </a:spcAft>
              <a:buClr>
                <a:schemeClr val="tx1">
                  <a:lumMod val="75000"/>
                  <a:lumOff val="25000"/>
                </a:schemeClr>
              </a:buClr>
              <a:buSzPts val="2900"/>
              <a:buFont typeface="+mj-lt"/>
              <a:buAutoNum type="arabicPeriod"/>
            </a:pPr>
            <a:endParaRPr sz="2400" dirty="0">
              <a:solidFill>
                <a:schemeClr val="tx1">
                  <a:lumMod val="75000"/>
                  <a:lumOff val="25000"/>
                </a:schemeClr>
              </a:solidFill>
            </a:endParaRPr>
          </a:p>
          <a:p>
            <a:pPr marL="508000" marR="0" lvl="0" indent="-501650" algn="l" rtl="0">
              <a:lnSpc>
                <a:spcPct val="90000"/>
              </a:lnSpc>
              <a:spcBef>
                <a:spcPts val="300"/>
              </a:spcBef>
              <a:spcAft>
                <a:spcPts val="0"/>
              </a:spcAft>
              <a:buClr>
                <a:schemeClr val="tx1">
                  <a:lumMod val="75000"/>
                  <a:lumOff val="25000"/>
                </a:schemeClr>
              </a:buClr>
              <a:buSzPts val="2900"/>
              <a:buFont typeface="Century Gothic"/>
              <a:buAutoNum type="arabicPeriod"/>
            </a:pPr>
            <a:r>
              <a:rPr lang="en-US" sz="2400" b="0" i="0" u="none" strike="noStrike" cap="none" dirty="0">
                <a:solidFill>
                  <a:schemeClr val="tx1">
                    <a:lumMod val="75000"/>
                    <a:lumOff val="25000"/>
                  </a:schemeClr>
                </a:solidFill>
                <a:sym typeface="Century Gothic"/>
              </a:rPr>
              <a:t>Track the distribution of wild rice over time</a:t>
            </a:r>
          </a:p>
          <a:p>
            <a:pPr marL="463550" marR="0" lvl="0" indent="-457200" algn="l" rtl="0">
              <a:lnSpc>
                <a:spcPct val="90000"/>
              </a:lnSpc>
              <a:spcBef>
                <a:spcPts val="300"/>
              </a:spcBef>
              <a:spcAft>
                <a:spcPts val="0"/>
              </a:spcAft>
              <a:buClr>
                <a:schemeClr val="tx1">
                  <a:lumMod val="75000"/>
                  <a:lumOff val="25000"/>
                </a:schemeClr>
              </a:buClr>
              <a:buSzPts val="2900"/>
              <a:buFont typeface="+mj-lt"/>
              <a:buAutoNum type="arabicPeriod"/>
            </a:pPr>
            <a:endParaRPr sz="2400" dirty="0">
              <a:solidFill>
                <a:schemeClr val="tx1">
                  <a:lumMod val="75000"/>
                  <a:lumOff val="25000"/>
                </a:schemeClr>
              </a:solidFill>
            </a:endParaRPr>
          </a:p>
          <a:p>
            <a:pPr marL="508000" marR="0" lvl="0" indent="-501650" algn="l" rtl="0">
              <a:lnSpc>
                <a:spcPct val="90000"/>
              </a:lnSpc>
              <a:spcBef>
                <a:spcPts val="300"/>
              </a:spcBef>
              <a:spcAft>
                <a:spcPts val="0"/>
              </a:spcAft>
              <a:buClr>
                <a:schemeClr val="tx1">
                  <a:lumMod val="75000"/>
                  <a:lumOff val="25000"/>
                </a:schemeClr>
              </a:buClr>
              <a:buSzPts val="2900"/>
              <a:buFont typeface="Century Gothic"/>
              <a:buAutoNum type="arabicPeriod"/>
            </a:pPr>
            <a:r>
              <a:rPr lang="en-US" sz="2400" b="0" i="0" u="none" strike="noStrike" cap="none" dirty="0">
                <a:solidFill>
                  <a:schemeClr val="tx1">
                    <a:lumMod val="75000"/>
                    <a:lumOff val="25000"/>
                  </a:schemeClr>
                </a:solidFill>
                <a:sym typeface="Century Gothic"/>
              </a:rPr>
              <a:t>Upscale methods for use in other regions</a:t>
            </a:r>
          </a:p>
          <a:p>
            <a:pPr marL="463550" marR="0" lvl="0" indent="-457200" algn="l" rtl="0">
              <a:lnSpc>
                <a:spcPct val="90000"/>
              </a:lnSpc>
              <a:spcBef>
                <a:spcPts val="300"/>
              </a:spcBef>
              <a:spcAft>
                <a:spcPts val="0"/>
              </a:spcAft>
              <a:buClr>
                <a:schemeClr val="tx1">
                  <a:lumMod val="75000"/>
                  <a:lumOff val="25000"/>
                </a:schemeClr>
              </a:buClr>
              <a:buSzPts val="2900"/>
              <a:buFont typeface="+mj-lt"/>
              <a:buAutoNum type="arabicPeriod"/>
            </a:pPr>
            <a:endParaRPr sz="2400" dirty="0">
              <a:solidFill>
                <a:schemeClr val="tx1">
                  <a:lumMod val="75000"/>
                  <a:lumOff val="25000"/>
                </a:schemeClr>
              </a:solidFill>
            </a:endParaRPr>
          </a:p>
          <a:p>
            <a:pPr marL="508000" marR="0" lvl="0" indent="-501650" algn="l" rtl="0">
              <a:lnSpc>
                <a:spcPct val="90000"/>
              </a:lnSpc>
              <a:spcBef>
                <a:spcPts val="300"/>
              </a:spcBef>
              <a:spcAft>
                <a:spcPts val="0"/>
              </a:spcAft>
              <a:buClr>
                <a:schemeClr val="tx1">
                  <a:lumMod val="75000"/>
                  <a:lumOff val="25000"/>
                </a:schemeClr>
              </a:buClr>
              <a:buSzPts val="2900"/>
              <a:buFont typeface="Century Gothic"/>
              <a:buAutoNum type="arabicPeriod"/>
            </a:pPr>
            <a:r>
              <a:rPr lang="en-US" sz="2400" dirty="0">
                <a:solidFill>
                  <a:schemeClr val="tx1">
                    <a:lumMod val="75000"/>
                    <a:lumOff val="25000"/>
                  </a:schemeClr>
                </a:solidFill>
              </a:rPr>
              <a:t>Provide</a:t>
            </a:r>
            <a:r>
              <a:rPr lang="en-US" sz="2400" b="0" i="0" u="none" strike="noStrike" cap="none" dirty="0">
                <a:solidFill>
                  <a:schemeClr val="tx1">
                    <a:lumMod val="75000"/>
                    <a:lumOff val="25000"/>
                  </a:schemeClr>
                </a:solidFill>
                <a:sym typeface="Century Gothic"/>
              </a:rPr>
              <a:t> a tool to transfer methods</a:t>
            </a:r>
            <a:endParaRPr sz="2400" dirty="0">
              <a:solidFill>
                <a:schemeClr val="tx1">
                  <a:lumMod val="75000"/>
                  <a:lumOff val="25000"/>
                </a:schemeClr>
              </a:solidFill>
            </a:endParaRPr>
          </a:p>
          <a:p>
            <a:pPr marL="457200" marR="0" lvl="0" indent="-292100" algn="l" rtl="0">
              <a:lnSpc>
                <a:spcPct val="90000"/>
              </a:lnSpc>
              <a:spcBef>
                <a:spcPts val="300"/>
              </a:spcBef>
              <a:spcAft>
                <a:spcPts val="0"/>
              </a:spcAft>
              <a:buClr>
                <a:srgbClr val="639B47"/>
              </a:buClr>
              <a:buSzPts val="2800"/>
              <a:buFont typeface="Century Gothic"/>
              <a:buNone/>
            </a:pPr>
            <a:endParaRPr sz="2400" b="0" i="0" u="none" strike="noStrike" cap="none" dirty="0">
              <a:solidFill>
                <a:schemeClr val="tx1"/>
              </a:solidFill>
              <a:latin typeface="Century Gothic"/>
              <a:ea typeface="Century Gothic"/>
              <a:cs typeface="Century Gothic"/>
              <a:sym typeface="Century Gothic"/>
            </a:endParaRPr>
          </a:p>
        </p:txBody>
      </p:sp>
      <p:sp>
        <p:nvSpPr>
          <p:cNvPr id="246" name="Shape 246"/>
          <p:cNvSpPr txBox="1"/>
          <p:nvPr/>
        </p:nvSpPr>
        <p:spPr>
          <a:xfrm>
            <a:off x="228600" y="6419850"/>
            <a:ext cx="4187367" cy="47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200" dirty="0">
                <a:solidFill>
                  <a:schemeClr val="tx1"/>
                </a:solidFill>
                <a:latin typeface="Century Gothic" panose="020B0502020202020204" pitchFamily="34" charset="0"/>
              </a:rPr>
              <a:t>Image Credit: Superior National Forest, C.C. 2.0</a:t>
            </a:r>
            <a:endParaRPr sz="1200" dirty="0">
              <a:solidFill>
                <a:schemeClr val="tx1"/>
              </a:solidFill>
              <a:latin typeface="Century Gothic" panose="020B0502020202020204" pitchFamily="34" charset="0"/>
            </a:endParaRPr>
          </a:p>
          <a:p>
            <a:pPr marL="0" lvl="0" indent="0" rtl="0">
              <a:spcBef>
                <a:spcPts val="0"/>
              </a:spcBef>
              <a:spcAft>
                <a:spcPts val="0"/>
              </a:spcAft>
              <a:buNone/>
            </a:pPr>
            <a:endParaRPr sz="15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descr="https://www.nasa.gov/sites/default/files/bwhi1apicaaamlo.jpg_large.jpg"/>
          <p:cNvPicPr preferRelativeResize="0"/>
          <p:nvPr/>
        </p:nvPicPr>
        <p:blipFill rotWithShape="1">
          <a:blip r:embed="rId3">
            <a:alphaModFix/>
          </a:blip>
          <a:srcRect/>
          <a:stretch/>
        </p:blipFill>
        <p:spPr>
          <a:xfrm>
            <a:off x="-659371" y="-152400"/>
            <a:ext cx="12851371" cy="7228896"/>
          </a:xfrm>
          <a:prstGeom prst="rect">
            <a:avLst/>
          </a:prstGeom>
          <a:noFill/>
          <a:ln>
            <a:noFill/>
          </a:ln>
        </p:spPr>
      </p:pic>
      <p:sp>
        <p:nvSpPr>
          <p:cNvPr id="253" name="Shape 253"/>
          <p:cNvSpPr txBox="1">
            <a:spLocks noGrp="1"/>
          </p:cNvSpPr>
          <p:nvPr>
            <p:ph type="title"/>
          </p:nvPr>
        </p:nvSpPr>
        <p:spPr>
          <a:xfrm>
            <a:off x="0" y="283549"/>
            <a:ext cx="7761746"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320"/>
              <a:buFont typeface="Century Gothic"/>
              <a:buNone/>
            </a:pPr>
            <a:r>
              <a:rPr lang="en-US" sz="4320" b="0" i="0" u="none" strike="noStrike" cap="none" dirty="0">
                <a:solidFill>
                  <a:srgbClr val="7EB761"/>
                </a:solidFill>
                <a:latin typeface="Century Gothic"/>
                <a:ea typeface="Century Gothic"/>
                <a:cs typeface="Century Gothic"/>
                <a:sym typeface="Century Gothic"/>
              </a:rPr>
              <a:t>Satellites &amp; Sensors</a:t>
            </a:r>
            <a:endParaRPr dirty="0"/>
          </a:p>
        </p:txBody>
      </p:sp>
      <p:pic>
        <p:nvPicPr>
          <p:cNvPr id="254" name="Shape 254"/>
          <p:cNvPicPr preferRelativeResize="0"/>
          <p:nvPr/>
        </p:nvPicPr>
        <p:blipFill rotWithShape="1">
          <a:blip r:embed="rId4">
            <a:alphaModFix/>
          </a:blip>
          <a:srcRect/>
          <a:stretch/>
        </p:blipFill>
        <p:spPr>
          <a:xfrm>
            <a:off x="4555559" y="2737489"/>
            <a:ext cx="3323966" cy="2716671"/>
          </a:xfrm>
          <a:prstGeom prst="rect">
            <a:avLst/>
          </a:prstGeom>
          <a:noFill/>
          <a:ln>
            <a:noFill/>
          </a:ln>
          <a:effectLst>
            <a:outerShdw blurRad="50800" dist="38100" dir="2700000" algn="tl" rotWithShape="0">
              <a:srgbClr val="000000">
                <a:alpha val="40000"/>
              </a:srgbClr>
            </a:outerShdw>
          </a:effectLst>
        </p:spPr>
      </p:pic>
      <p:sp>
        <p:nvSpPr>
          <p:cNvPr id="255" name="Shape 255"/>
          <p:cNvSpPr txBox="1"/>
          <p:nvPr/>
        </p:nvSpPr>
        <p:spPr>
          <a:xfrm>
            <a:off x="841311" y="1381213"/>
            <a:ext cx="3160610" cy="77724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75ABDB"/>
              </a:buClr>
              <a:buSzPts val="875"/>
              <a:buFont typeface="Century Gothic"/>
              <a:buNone/>
            </a:pPr>
            <a:r>
              <a:rPr lang="en-US" sz="3500" b="1" i="0" u="none" strike="noStrike" cap="none" dirty="0">
                <a:solidFill>
                  <a:schemeClr val="lt1"/>
                </a:solidFill>
                <a:latin typeface="Century Gothic"/>
                <a:ea typeface="Century Gothic"/>
                <a:cs typeface="Century Gothic"/>
                <a:sym typeface="Century Gothic"/>
              </a:rPr>
              <a:t>Landsat 5 TM</a:t>
            </a:r>
            <a:endParaRPr sz="3500" b="0" i="0" u="none" strike="noStrike" cap="none" dirty="0">
              <a:solidFill>
                <a:schemeClr val="lt1"/>
              </a:solidFill>
              <a:latin typeface="Century Gothic"/>
              <a:ea typeface="Century Gothic"/>
              <a:cs typeface="Century Gothic"/>
              <a:sym typeface="Century Gothic"/>
            </a:endParaRPr>
          </a:p>
        </p:txBody>
      </p:sp>
      <p:sp>
        <p:nvSpPr>
          <p:cNvPr id="256" name="Shape 256"/>
          <p:cNvSpPr txBox="1"/>
          <p:nvPr/>
        </p:nvSpPr>
        <p:spPr>
          <a:xfrm>
            <a:off x="4462704" y="979591"/>
            <a:ext cx="3299042" cy="484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75ABDB"/>
              </a:buClr>
              <a:buSzPts val="875"/>
              <a:buFont typeface="Century Gothic"/>
              <a:buNone/>
            </a:pPr>
            <a:r>
              <a:rPr lang="en-US" sz="3500" b="1" dirty="0">
                <a:solidFill>
                  <a:schemeClr val="lt1"/>
                </a:solidFill>
                <a:latin typeface="Century Gothic"/>
                <a:ea typeface="Century Gothic"/>
                <a:cs typeface="Century Gothic"/>
                <a:sym typeface="Century Gothic"/>
              </a:rPr>
              <a:t>Landsat 8 OLI &amp; TIRS</a:t>
            </a:r>
            <a:endParaRPr sz="3500" b="0" i="0" u="none" strike="noStrike" cap="none" dirty="0">
              <a:solidFill>
                <a:schemeClr val="lt1"/>
              </a:solidFill>
              <a:latin typeface="Century Gothic"/>
              <a:ea typeface="Century Gothic"/>
              <a:cs typeface="Century Gothic"/>
              <a:sym typeface="Century Gothic"/>
            </a:endParaRPr>
          </a:p>
        </p:txBody>
      </p:sp>
      <p:sp>
        <p:nvSpPr>
          <p:cNvPr id="257" name="Shape 257"/>
          <p:cNvSpPr txBox="1"/>
          <p:nvPr/>
        </p:nvSpPr>
        <p:spPr>
          <a:xfrm>
            <a:off x="8607687" y="536366"/>
            <a:ext cx="2412300" cy="484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75ABDB"/>
              </a:buClr>
              <a:buSzPts val="875"/>
              <a:buFont typeface="Century Gothic"/>
              <a:buNone/>
            </a:pPr>
            <a:r>
              <a:rPr lang="en-US" sz="3500" b="1" dirty="0">
                <a:solidFill>
                  <a:schemeClr val="lt1"/>
                </a:solidFill>
                <a:latin typeface="Century Gothic"/>
                <a:ea typeface="Century Gothic"/>
                <a:cs typeface="Century Gothic"/>
                <a:sym typeface="Century Gothic"/>
              </a:rPr>
              <a:t>Sentinel-1 </a:t>
            </a:r>
            <a:endParaRPr dirty="0"/>
          </a:p>
          <a:p>
            <a:pPr marL="0" marR="0" lvl="0" indent="0" algn="ctr" rtl="0">
              <a:lnSpc>
                <a:spcPct val="100000"/>
              </a:lnSpc>
              <a:spcBef>
                <a:spcPts val="0"/>
              </a:spcBef>
              <a:spcAft>
                <a:spcPts val="0"/>
              </a:spcAft>
              <a:buClr>
                <a:srgbClr val="75ABDB"/>
              </a:buClr>
              <a:buSzPts val="875"/>
              <a:buFont typeface="Century Gothic"/>
              <a:buNone/>
            </a:pPr>
            <a:r>
              <a:rPr lang="en-US" sz="3500" b="1" i="0" u="none" strike="noStrike" cap="none" dirty="0">
                <a:solidFill>
                  <a:schemeClr val="lt1"/>
                </a:solidFill>
                <a:latin typeface="Century Gothic"/>
                <a:ea typeface="Century Gothic"/>
                <a:cs typeface="Century Gothic"/>
                <a:sym typeface="Century Gothic"/>
              </a:rPr>
              <a:t>SAR</a:t>
            </a:r>
            <a:endParaRPr sz="3500" b="0" i="0" u="none" strike="noStrike" cap="none" dirty="0">
              <a:solidFill>
                <a:schemeClr val="lt1"/>
              </a:solidFill>
              <a:latin typeface="Century Gothic"/>
              <a:ea typeface="Century Gothic"/>
              <a:cs typeface="Century Gothic"/>
              <a:sym typeface="Century Gothic"/>
            </a:endParaRPr>
          </a:p>
        </p:txBody>
      </p:sp>
      <p:sp>
        <p:nvSpPr>
          <p:cNvPr id="258" name="Shape 258"/>
          <p:cNvSpPr txBox="1"/>
          <p:nvPr/>
        </p:nvSpPr>
        <p:spPr>
          <a:xfrm>
            <a:off x="10421409" y="6779943"/>
            <a:ext cx="2486721" cy="27432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NASA</a:t>
            </a:r>
            <a:endParaRPr sz="1200" b="0" i="0" u="none" strike="noStrike" cap="none">
              <a:solidFill>
                <a:schemeClr val="lt1"/>
              </a:solidFill>
              <a:latin typeface="Century Gothic"/>
              <a:ea typeface="Century Gothic"/>
              <a:cs typeface="Century Gothic"/>
              <a:sym typeface="Century Gothic"/>
            </a:endParaRPr>
          </a:p>
        </p:txBody>
      </p:sp>
      <p:sp>
        <p:nvSpPr>
          <p:cNvPr id="259" name="Shape 259"/>
          <p:cNvSpPr txBox="1"/>
          <p:nvPr/>
        </p:nvSpPr>
        <p:spPr>
          <a:xfrm>
            <a:off x="1373354" y="5904793"/>
            <a:ext cx="1348217" cy="6309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b="1" dirty="0">
                <a:solidFill>
                  <a:schemeClr val="lt1"/>
                </a:solidFill>
                <a:latin typeface="Century Gothic"/>
                <a:ea typeface="Century Gothic"/>
                <a:cs typeface="Century Gothic"/>
                <a:sym typeface="Century Gothic"/>
              </a:rPr>
              <a:t>30 m</a:t>
            </a:r>
            <a:endParaRPr sz="3500" b="1" dirty="0">
              <a:solidFill>
                <a:schemeClr val="lt1"/>
              </a:solidFill>
              <a:latin typeface="Century Gothic"/>
              <a:ea typeface="Century Gothic"/>
              <a:cs typeface="Century Gothic"/>
              <a:sym typeface="Century Gothic"/>
            </a:endParaRPr>
          </a:p>
        </p:txBody>
      </p:sp>
      <p:sp>
        <p:nvSpPr>
          <p:cNvPr id="260" name="Shape 260"/>
          <p:cNvSpPr txBox="1"/>
          <p:nvPr/>
        </p:nvSpPr>
        <p:spPr>
          <a:xfrm>
            <a:off x="5522262" y="5532910"/>
            <a:ext cx="1348217" cy="6309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b="1" dirty="0">
                <a:solidFill>
                  <a:schemeClr val="lt1"/>
                </a:solidFill>
                <a:latin typeface="Century Gothic"/>
                <a:ea typeface="Century Gothic"/>
                <a:cs typeface="Century Gothic"/>
                <a:sym typeface="Century Gothic"/>
              </a:rPr>
              <a:t>30 m</a:t>
            </a:r>
            <a:endParaRPr sz="3500" b="1" dirty="0">
              <a:solidFill>
                <a:schemeClr val="lt1"/>
              </a:solidFill>
              <a:latin typeface="Century Gothic"/>
              <a:ea typeface="Century Gothic"/>
              <a:cs typeface="Century Gothic"/>
              <a:sym typeface="Century Gothic"/>
            </a:endParaRPr>
          </a:p>
        </p:txBody>
      </p:sp>
      <p:sp>
        <p:nvSpPr>
          <p:cNvPr id="261" name="Shape 261"/>
          <p:cNvSpPr txBox="1"/>
          <p:nvPr/>
        </p:nvSpPr>
        <p:spPr>
          <a:xfrm>
            <a:off x="9073192" y="4980954"/>
            <a:ext cx="1348217" cy="6309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b="1">
                <a:solidFill>
                  <a:schemeClr val="lt1"/>
                </a:solidFill>
                <a:latin typeface="Century Gothic"/>
                <a:ea typeface="Century Gothic"/>
                <a:cs typeface="Century Gothic"/>
                <a:sym typeface="Century Gothic"/>
              </a:rPr>
              <a:t>10 m</a:t>
            </a:r>
            <a:endParaRPr sz="3500" b="1">
              <a:solidFill>
                <a:schemeClr val="lt1"/>
              </a:solidFill>
              <a:latin typeface="Century Gothic"/>
              <a:ea typeface="Century Gothic"/>
              <a:cs typeface="Century Gothic"/>
              <a:sym typeface="Century Gothic"/>
            </a:endParaRPr>
          </a:p>
        </p:txBody>
      </p:sp>
      <p:pic>
        <p:nvPicPr>
          <p:cNvPr id="262" name="Shape 262" descr="http://www.devpedia.developexchange.com/dp/images/8/81/23_Sentinel1.png"/>
          <p:cNvPicPr preferRelativeResize="0"/>
          <p:nvPr/>
        </p:nvPicPr>
        <p:blipFill rotWithShape="1">
          <a:blip r:embed="rId5">
            <a:alphaModFix/>
          </a:blip>
          <a:srcRect/>
          <a:stretch/>
        </p:blipFill>
        <p:spPr>
          <a:xfrm>
            <a:off x="7879525" y="2126302"/>
            <a:ext cx="3868625" cy="3170123"/>
          </a:xfrm>
          <a:prstGeom prst="rect">
            <a:avLst/>
          </a:prstGeom>
          <a:noFill/>
          <a:ln>
            <a:noFill/>
          </a:ln>
        </p:spPr>
      </p:pic>
      <p:pic>
        <p:nvPicPr>
          <p:cNvPr id="263" name="Shape 263" descr="http://www.devpedia.developexchange.com/dp/images/a/ab/12_SRTM.png"/>
          <p:cNvPicPr preferRelativeResize="0"/>
          <p:nvPr/>
        </p:nvPicPr>
        <p:blipFill rotWithShape="1">
          <a:blip r:embed="rId6">
            <a:alphaModFix/>
          </a:blip>
          <a:srcRect/>
          <a:stretch/>
        </p:blipFill>
        <p:spPr>
          <a:xfrm rot="920828">
            <a:off x="307562" y="1983245"/>
            <a:ext cx="3479800" cy="38450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lvl="0"/>
            <a:r>
              <a:rPr lang="en-US" dirty="0"/>
              <a:t>Methodology </a:t>
            </a:r>
            <a:endParaRPr sz="4800" b="0" i="0" u="none" strike="noStrike" cap="none" dirty="0">
              <a:solidFill>
                <a:srgbClr val="7EB761"/>
              </a:solidFill>
              <a:latin typeface="Century Gothic"/>
              <a:ea typeface="Century Gothic"/>
              <a:cs typeface="Century Gothic"/>
              <a:sym typeface="Century Gothic"/>
            </a:endParaRPr>
          </a:p>
        </p:txBody>
      </p:sp>
      <p:sp>
        <p:nvSpPr>
          <p:cNvPr id="3" name="Shape 169">
            <a:extLst>
              <a:ext uri="{FF2B5EF4-FFF2-40B4-BE49-F238E27FC236}">
                <a16:creationId xmlns:a16="http://schemas.microsoft.com/office/drawing/2014/main" xmlns="" id="{EF6B14F5-44DA-4C32-BB5D-6B55867B4530}"/>
              </a:ext>
            </a:extLst>
          </p:cNvPr>
          <p:cNvSpPr/>
          <p:nvPr/>
        </p:nvSpPr>
        <p:spPr>
          <a:xfrm rot="1618327">
            <a:off x="4051642" y="1655285"/>
            <a:ext cx="861034" cy="3031430"/>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4" name="Shape 169">
            <a:extLst>
              <a:ext uri="{FF2B5EF4-FFF2-40B4-BE49-F238E27FC236}">
                <a16:creationId xmlns:a16="http://schemas.microsoft.com/office/drawing/2014/main" xmlns="" id="{5B1A0CE1-958C-4C92-A93F-04265BC1589F}"/>
              </a:ext>
            </a:extLst>
          </p:cNvPr>
          <p:cNvSpPr/>
          <p:nvPr/>
        </p:nvSpPr>
        <p:spPr>
          <a:xfrm rot="3325676">
            <a:off x="3545565" y="1637469"/>
            <a:ext cx="861034" cy="2318801"/>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grpSp>
        <p:nvGrpSpPr>
          <p:cNvPr id="5" name="Group 4">
            <a:extLst>
              <a:ext uri="{FF2B5EF4-FFF2-40B4-BE49-F238E27FC236}">
                <a16:creationId xmlns:a16="http://schemas.microsoft.com/office/drawing/2014/main" xmlns="" id="{CD5DFBB7-483E-4EAA-A494-1B25434C9955}"/>
              </a:ext>
            </a:extLst>
          </p:cNvPr>
          <p:cNvGrpSpPr/>
          <p:nvPr/>
        </p:nvGrpSpPr>
        <p:grpSpPr>
          <a:xfrm>
            <a:off x="1170785" y="5454079"/>
            <a:ext cx="7499804" cy="336582"/>
            <a:chOff x="1201133" y="4425036"/>
            <a:chExt cx="4795889" cy="218400"/>
          </a:xfrm>
        </p:grpSpPr>
        <p:sp>
          <p:nvSpPr>
            <p:cNvPr id="6" name="Shape 197">
              <a:extLst>
                <a:ext uri="{FF2B5EF4-FFF2-40B4-BE49-F238E27FC236}">
                  <a16:creationId xmlns:a16="http://schemas.microsoft.com/office/drawing/2014/main" xmlns="" id="{0A32B7E9-C2AC-4CF4-ABAA-433B02344596}"/>
                </a:ext>
              </a:extLst>
            </p:cNvPr>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7" name="Shape 198">
              <a:extLst>
                <a:ext uri="{FF2B5EF4-FFF2-40B4-BE49-F238E27FC236}">
                  <a16:creationId xmlns:a16="http://schemas.microsoft.com/office/drawing/2014/main" xmlns="" id="{BC47A62B-CA4F-4D73-8147-21B8520C6852}"/>
                </a:ext>
              </a:extLst>
            </p:cNvPr>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p>
          </p:txBody>
        </p:sp>
        <p:sp>
          <p:nvSpPr>
            <p:cNvPr id="8" name="Shape 199">
              <a:extLst>
                <a:ext uri="{FF2B5EF4-FFF2-40B4-BE49-F238E27FC236}">
                  <a16:creationId xmlns:a16="http://schemas.microsoft.com/office/drawing/2014/main" xmlns="" id="{353BB96D-2966-4735-A3C6-8BF2660B2BD1}"/>
                </a:ext>
              </a:extLst>
            </p:cNvPr>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9" name="Shape 200">
              <a:extLst>
                <a:ext uri="{FF2B5EF4-FFF2-40B4-BE49-F238E27FC236}">
                  <a16:creationId xmlns:a16="http://schemas.microsoft.com/office/drawing/2014/main" xmlns="" id="{D361D07C-2DC9-4022-A2E6-E63E6D6DFA27}"/>
                </a:ext>
              </a:extLst>
            </p:cNvPr>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10" name="Shape 201">
              <a:extLst>
                <a:ext uri="{FF2B5EF4-FFF2-40B4-BE49-F238E27FC236}">
                  <a16:creationId xmlns:a16="http://schemas.microsoft.com/office/drawing/2014/main" xmlns="" id="{AB3574A2-56A4-4761-A9CA-B14F3589B71B}"/>
                </a:ext>
              </a:extLst>
            </p:cNvPr>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grpSp>
        <p:nvGrpSpPr>
          <p:cNvPr id="11" name="Group 10">
            <a:extLst>
              <a:ext uri="{FF2B5EF4-FFF2-40B4-BE49-F238E27FC236}">
                <a16:creationId xmlns:a16="http://schemas.microsoft.com/office/drawing/2014/main" xmlns="" id="{62CFB626-30AA-4850-92D4-911728C309DF}"/>
              </a:ext>
            </a:extLst>
          </p:cNvPr>
          <p:cNvGrpSpPr/>
          <p:nvPr/>
        </p:nvGrpSpPr>
        <p:grpSpPr>
          <a:xfrm>
            <a:off x="3039408" y="5814510"/>
            <a:ext cx="5631181" cy="605706"/>
            <a:chOff x="2295436" y="4739543"/>
            <a:chExt cx="3606490" cy="403200"/>
          </a:xfrm>
        </p:grpSpPr>
        <p:cxnSp>
          <p:nvCxnSpPr>
            <p:cNvPr id="12" name="Shape 172">
              <a:extLst>
                <a:ext uri="{FF2B5EF4-FFF2-40B4-BE49-F238E27FC236}">
                  <a16:creationId xmlns:a16="http://schemas.microsoft.com/office/drawing/2014/main" xmlns="" id="{54D92236-A1FC-47ED-85C1-2B584FC8F889}"/>
                </a:ext>
              </a:extLst>
            </p:cNvPr>
            <p:cNvCxnSpPr>
              <a:stCxn id="13"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13" name="Shape 192">
              <a:extLst>
                <a:ext uri="{FF2B5EF4-FFF2-40B4-BE49-F238E27FC236}">
                  <a16:creationId xmlns:a16="http://schemas.microsoft.com/office/drawing/2014/main" xmlns="" id="{F52AA562-1D88-4432-9047-F9D4F251AD95}"/>
                </a:ext>
              </a:extLst>
            </p:cNvPr>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14" name="Shape 194">
              <a:extLst>
                <a:ext uri="{FF2B5EF4-FFF2-40B4-BE49-F238E27FC236}">
                  <a16:creationId xmlns:a16="http://schemas.microsoft.com/office/drawing/2014/main" xmlns="" id="{C123360E-24BD-40B1-82D0-67FE287B48BC}"/>
                </a:ext>
              </a:extLst>
            </p:cNvPr>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15" name="Shape 195">
              <a:extLst>
                <a:ext uri="{FF2B5EF4-FFF2-40B4-BE49-F238E27FC236}">
                  <a16:creationId xmlns:a16="http://schemas.microsoft.com/office/drawing/2014/main" xmlns="" id="{92075889-CAEE-49E4-B995-C256CFCBBBCE}"/>
                </a:ext>
              </a:extLst>
            </p:cNvPr>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16" name="Shape 196">
              <a:extLst>
                <a:ext uri="{FF2B5EF4-FFF2-40B4-BE49-F238E27FC236}">
                  <a16:creationId xmlns:a16="http://schemas.microsoft.com/office/drawing/2014/main" xmlns="" id="{4BD35637-CF4F-4EE1-AE88-A9A3AFF9AC1C}"/>
                </a:ext>
              </a:extLst>
            </p:cNvPr>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grpSp>
        <p:nvGrpSpPr>
          <p:cNvPr id="17" name="Group 16">
            <a:extLst>
              <a:ext uri="{FF2B5EF4-FFF2-40B4-BE49-F238E27FC236}">
                <a16:creationId xmlns:a16="http://schemas.microsoft.com/office/drawing/2014/main" xmlns="" id="{9E41C294-D137-4CF5-8377-A263C19B6144}"/>
              </a:ext>
            </a:extLst>
          </p:cNvPr>
          <p:cNvGrpSpPr/>
          <p:nvPr/>
        </p:nvGrpSpPr>
        <p:grpSpPr>
          <a:xfrm>
            <a:off x="1162411" y="1051876"/>
            <a:ext cx="9734188" cy="4335618"/>
            <a:chOff x="-559821" y="1552442"/>
            <a:chExt cx="11097250" cy="4109556"/>
          </a:xfrm>
        </p:grpSpPr>
        <p:grpSp>
          <p:nvGrpSpPr>
            <p:cNvPr id="18" name="Group 17">
              <a:extLst>
                <a:ext uri="{FF2B5EF4-FFF2-40B4-BE49-F238E27FC236}">
                  <a16:creationId xmlns:a16="http://schemas.microsoft.com/office/drawing/2014/main" xmlns="" id="{9E6D971C-69E1-4DC6-B448-0FA6451CBFEB}"/>
                </a:ext>
              </a:extLst>
            </p:cNvPr>
            <p:cNvGrpSpPr/>
            <p:nvPr/>
          </p:nvGrpSpPr>
          <p:grpSpPr>
            <a:xfrm>
              <a:off x="16416" y="1791154"/>
              <a:ext cx="10521013" cy="3870844"/>
              <a:chOff x="16416" y="1791154"/>
              <a:chExt cx="10521013" cy="3870844"/>
            </a:xfrm>
          </p:grpSpPr>
          <p:sp>
            <p:nvSpPr>
              <p:cNvPr id="20" name="Shape 171">
                <a:extLst>
                  <a:ext uri="{FF2B5EF4-FFF2-40B4-BE49-F238E27FC236}">
                    <a16:creationId xmlns:a16="http://schemas.microsoft.com/office/drawing/2014/main" xmlns="" id="{82FA4A77-ABAB-49CD-ACB5-180522EB5924}"/>
                  </a:ext>
                </a:extLst>
              </p:cNvPr>
              <p:cNvSpPr/>
              <p:nvPr/>
            </p:nvSpPr>
            <p:spPr>
              <a:xfrm rot="5400000">
                <a:off x="1806488" y="1570962"/>
                <a:ext cx="1071690" cy="1852538"/>
              </a:xfrm>
              <a:prstGeom prst="triangle">
                <a:avLst>
                  <a:gd name="adj" fmla="val 50000"/>
                </a:avLst>
              </a:prstGeom>
              <a:solidFill>
                <a:schemeClr val="accent1">
                  <a:alpha val="70000"/>
                </a:schemeClr>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1" name="Shape 170">
                <a:extLst>
                  <a:ext uri="{FF2B5EF4-FFF2-40B4-BE49-F238E27FC236}">
                    <a16:creationId xmlns:a16="http://schemas.microsoft.com/office/drawing/2014/main" xmlns="" id="{0018EA55-456D-477C-8C96-63557D71B432}"/>
                  </a:ext>
                </a:extLst>
              </p:cNvPr>
              <p:cNvSpPr/>
              <p:nvPr/>
            </p:nvSpPr>
            <p:spPr>
              <a:xfrm rot="1126009">
                <a:off x="4481244" y="2698040"/>
                <a:ext cx="1591483" cy="1705224"/>
              </a:xfrm>
              <a:prstGeom prst="triangle">
                <a:avLst>
                  <a:gd name="adj" fmla="val 50000"/>
                </a:avLst>
              </a:prstGeom>
              <a:solidFill>
                <a:schemeClr val="accent1">
                  <a:alpha val="61000"/>
                </a:schemeClr>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2" name="Shape 183">
                <a:extLst>
                  <a:ext uri="{FF2B5EF4-FFF2-40B4-BE49-F238E27FC236}">
                    <a16:creationId xmlns:a16="http://schemas.microsoft.com/office/drawing/2014/main" xmlns="" id="{A6D96C88-6797-4E83-8DAC-A5A3F1BA4039}"/>
                  </a:ext>
                </a:extLst>
              </p:cNvPr>
              <p:cNvSpPr/>
              <p:nvPr/>
            </p:nvSpPr>
            <p:spPr>
              <a:xfrm>
                <a:off x="3646404" y="4019382"/>
                <a:ext cx="2335567" cy="1642616"/>
              </a:xfrm>
              <a:prstGeom prst="hexagon">
                <a:avLst>
                  <a:gd name="adj" fmla="val 25000"/>
                  <a:gd name="vf" fmla="val 115470"/>
                </a:avLst>
              </a:prstGeom>
              <a:solidFill>
                <a:srgbClr val="5B9BD5"/>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700" b="1" dirty="0">
                    <a:solidFill>
                      <a:schemeClr val="lt1"/>
                    </a:solidFill>
                    <a:latin typeface="Century Gothic"/>
                    <a:ea typeface="Century Gothic"/>
                    <a:cs typeface="Century Gothic"/>
                    <a:sym typeface="Century Gothic"/>
                  </a:rPr>
                  <a:t>ESA Sentinel-1 SAR</a:t>
                </a:r>
                <a:endParaRPr lang="en" sz="1700" b="1" i="0" u="none" strike="noStrike" cap="none" dirty="0">
                  <a:solidFill>
                    <a:schemeClr val="lt1"/>
                  </a:solidFill>
                  <a:latin typeface="Century Gothic"/>
                  <a:ea typeface="Century Gothic"/>
                  <a:cs typeface="Century Gothic"/>
                  <a:sym typeface="Century Gothic"/>
                </a:endParaRPr>
              </a:p>
            </p:txBody>
          </p:sp>
          <p:sp>
            <p:nvSpPr>
              <p:cNvPr id="23" name="Shape 183">
                <a:extLst>
                  <a:ext uri="{FF2B5EF4-FFF2-40B4-BE49-F238E27FC236}">
                    <a16:creationId xmlns:a16="http://schemas.microsoft.com/office/drawing/2014/main" xmlns="" id="{C6A31563-F578-4BC7-AFA7-24CAD78E7159}"/>
                  </a:ext>
                </a:extLst>
              </p:cNvPr>
              <p:cNvSpPr/>
              <p:nvPr/>
            </p:nvSpPr>
            <p:spPr>
              <a:xfrm>
                <a:off x="16416" y="3420422"/>
                <a:ext cx="1873985" cy="1369332"/>
              </a:xfrm>
              <a:prstGeom prst="hexagon">
                <a:avLst>
                  <a:gd name="adj" fmla="val 25000"/>
                  <a:gd name="vf" fmla="val 115470"/>
                </a:avLst>
              </a:prstGeom>
              <a:solidFill>
                <a:schemeClr val="accent1"/>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endParaRPr lang="en" sz="1700" b="1" i="0" u="none" strike="noStrike" cap="none" dirty="0">
                  <a:solidFill>
                    <a:schemeClr val="lt1"/>
                  </a:solidFill>
                  <a:latin typeface="Century Gothic"/>
                  <a:ea typeface="Century Gothic"/>
                  <a:cs typeface="Century Gothic"/>
                  <a:sym typeface="Century Gothic"/>
                </a:endParaRPr>
              </a:p>
            </p:txBody>
          </p:sp>
          <p:sp>
            <p:nvSpPr>
              <p:cNvPr id="24" name="Shape 169">
                <a:extLst>
                  <a:ext uri="{FF2B5EF4-FFF2-40B4-BE49-F238E27FC236}">
                    <a16:creationId xmlns:a16="http://schemas.microsoft.com/office/drawing/2014/main" xmlns="" id="{CF96F691-8D7C-4E66-9075-D32CB5B9207E}"/>
                  </a:ext>
                </a:extLst>
              </p:cNvPr>
              <p:cNvSpPr/>
              <p:nvPr/>
            </p:nvSpPr>
            <p:spPr>
              <a:xfrm rot="6695208">
                <a:off x="4126634" y="1862410"/>
                <a:ext cx="1326455" cy="2055563"/>
              </a:xfrm>
              <a:prstGeom prst="triangle">
                <a:avLst>
                  <a:gd name="adj" fmla="val 50000"/>
                </a:avLst>
              </a:prstGeom>
              <a:solidFill>
                <a:schemeClr val="accent1">
                  <a:alpha val="52000"/>
                </a:schemeClr>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5" name="Shape 183">
                <a:extLst>
                  <a:ext uri="{FF2B5EF4-FFF2-40B4-BE49-F238E27FC236}">
                    <a16:creationId xmlns:a16="http://schemas.microsoft.com/office/drawing/2014/main" xmlns="" id="{E8155C5F-C5FF-49DE-A4B8-A528B826B65F}"/>
                  </a:ext>
                </a:extLst>
              </p:cNvPr>
              <p:cNvSpPr/>
              <p:nvPr/>
            </p:nvSpPr>
            <p:spPr>
              <a:xfrm>
                <a:off x="2692351" y="1791154"/>
                <a:ext cx="2050683" cy="1413562"/>
              </a:xfrm>
              <a:prstGeom prst="hexagon">
                <a:avLst>
                  <a:gd name="adj" fmla="val 25000"/>
                  <a:gd name="vf" fmla="val 115470"/>
                </a:avLst>
              </a:prstGeom>
              <a:solidFill>
                <a:schemeClr val="accent4"/>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dirty="0">
                    <a:solidFill>
                      <a:schemeClr val="lt1"/>
                    </a:solidFill>
                    <a:latin typeface="Century Gothic"/>
                    <a:ea typeface="Century Gothic"/>
                    <a:cs typeface="Century Gothic"/>
                    <a:sym typeface="Century Gothic"/>
                  </a:rPr>
                  <a:t>Google Earth Engine</a:t>
                </a:r>
                <a:endParaRPr lang="en" sz="1600" b="1" i="0" u="none" strike="noStrike" cap="none" dirty="0">
                  <a:solidFill>
                    <a:schemeClr val="lt1"/>
                  </a:solidFill>
                  <a:latin typeface="Century Gothic"/>
                  <a:ea typeface="Century Gothic"/>
                  <a:cs typeface="Century Gothic"/>
                  <a:sym typeface="Century Gothic"/>
                </a:endParaRPr>
              </a:p>
            </p:txBody>
          </p:sp>
          <p:sp>
            <p:nvSpPr>
              <p:cNvPr id="26" name="Shape 166">
                <a:extLst>
                  <a:ext uri="{FF2B5EF4-FFF2-40B4-BE49-F238E27FC236}">
                    <a16:creationId xmlns:a16="http://schemas.microsoft.com/office/drawing/2014/main" xmlns="" id="{3A9F7E92-0E65-4EE9-87CD-4F1B4E617523}"/>
                  </a:ext>
                </a:extLst>
              </p:cNvPr>
              <p:cNvSpPr/>
              <p:nvPr/>
            </p:nvSpPr>
            <p:spPr>
              <a:xfrm rot="5400000">
                <a:off x="6296953" y="1974861"/>
                <a:ext cx="552916" cy="1726134"/>
              </a:xfrm>
              <a:prstGeom prst="triangle">
                <a:avLst>
                  <a:gd name="adj" fmla="val 50000"/>
                </a:avLst>
              </a:prstGeom>
              <a:solidFill>
                <a:schemeClr val="accent4">
                  <a:alpha val="78000"/>
                </a:schemeClr>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8" name="Shape 176">
                <a:extLst>
                  <a:ext uri="{FF2B5EF4-FFF2-40B4-BE49-F238E27FC236}">
                    <a16:creationId xmlns:a16="http://schemas.microsoft.com/office/drawing/2014/main" xmlns="" id="{50B51549-3A09-4AE8-87B1-B70F4F85E95C}"/>
                  </a:ext>
                </a:extLst>
              </p:cNvPr>
              <p:cNvSpPr/>
              <p:nvPr/>
            </p:nvSpPr>
            <p:spPr>
              <a:xfrm>
                <a:off x="4667267" y="2273705"/>
                <a:ext cx="1687013" cy="1206819"/>
              </a:xfrm>
              <a:prstGeom prst="hexagon">
                <a:avLst>
                  <a:gd name="adj" fmla="val 25000"/>
                  <a:gd name="vf" fmla="val 115470"/>
                </a:avLst>
              </a:prstGeom>
              <a:solidFill>
                <a:schemeClr val="accent4"/>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lt1"/>
                    </a:solidFill>
                    <a:latin typeface="Century Gothic"/>
                    <a:ea typeface="Century Gothic"/>
                    <a:cs typeface="Century Gothic"/>
                    <a:sym typeface="Century Gothic"/>
                  </a:rPr>
                  <a:t>R</a:t>
                </a:r>
              </a:p>
            </p:txBody>
          </p:sp>
          <p:sp>
            <p:nvSpPr>
              <p:cNvPr id="29" name="Shape 168">
                <a:extLst>
                  <a:ext uri="{FF2B5EF4-FFF2-40B4-BE49-F238E27FC236}">
                    <a16:creationId xmlns:a16="http://schemas.microsoft.com/office/drawing/2014/main" xmlns="" id="{4C35281C-52E0-4E57-AA70-0EF023EA6FE5}"/>
                  </a:ext>
                </a:extLst>
              </p:cNvPr>
              <p:cNvSpPr/>
              <p:nvPr/>
            </p:nvSpPr>
            <p:spPr>
              <a:xfrm rot="17368351">
                <a:off x="8187584" y="1597655"/>
                <a:ext cx="782701" cy="2398570"/>
              </a:xfrm>
              <a:prstGeom prst="triangle">
                <a:avLst>
                  <a:gd name="adj" fmla="val 0"/>
                </a:avLst>
              </a:prstGeom>
              <a:solidFill>
                <a:schemeClr val="accent6">
                  <a:alpha val="72000"/>
                </a:schemeClr>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30" name="Shape 185">
                <a:extLst>
                  <a:ext uri="{FF2B5EF4-FFF2-40B4-BE49-F238E27FC236}">
                    <a16:creationId xmlns:a16="http://schemas.microsoft.com/office/drawing/2014/main" xmlns="" id="{02E8335B-649C-4708-BF53-E169A959C75D}"/>
                  </a:ext>
                </a:extLst>
              </p:cNvPr>
              <p:cNvSpPr/>
              <p:nvPr/>
            </p:nvSpPr>
            <p:spPr>
              <a:xfrm>
                <a:off x="8390141" y="2170007"/>
                <a:ext cx="2147288" cy="1491161"/>
              </a:xfrm>
              <a:prstGeom prst="hexagon">
                <a:avLst>
                  <a:gd name="adj" fmla="val 25000"/>
                  <a:gd name="vf" fmla="val 115470"/>
                </a:avLst>
              </a:prstGeom>
              <a:solidFill>
                <a:schemeClr val="accent2"/>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endParaRPr lang="en" sz="1600" b="1" i="0" u="none" strike="noStrike" cap="none" dirty="0">
                  <a:solidFill>
                    <a:schemeClr val="lt1"/>
                  </a:solidFill>
                  <a:latin typeface="Century Gothic"/>
                  <a:ea typeface="Century Gothic"/>
                  <a:cs typeface="Century Gothic"/>
                  <a:sym typeface="Century Gothic"/>
                </a:endParaRPr>
              </a:p>
            </p:txBody>
          </p:sp>
          <p:sp>
            <p:nvSpPr>
              <p:cNvPr id="31" name="Shape 176">
                <a:extLst>
                  <a:ext uri="{FF2B5EF4-FFF2-40B4-BE49-F238E27FC236}">
                    <a16:creationId xmlns:a16="http://schemas.microsoft.com/office/drawing/2014/main" xmlns="" id="{2B7BB3D5-ABE4-4730-A36F-446138503727}"/>
                  </a:ext>
                </a:extLst>
              </p:cNvPr>
              <p:cNvSpPr/>
              <p:nvPr/>
            </p:nvSpPr>
            <p:spPr>
              <a:xfrm>
                <a:off x="6539279" y="2320948"/>
                <a:ext cx="1631730" cy="1122634"/>
              </a:xfrm>
              <a:prstGeom prst="hexagon">
                <a:avLst>
                  <a:gd name="adj" fmla="val 25000"/>
                  <a:gd name="vf" fmla="val 115470"/>
                </a:avLst>
              </a:prstGeom>
              <a:solidFill>
                <a:schemeClr val="accent6"/>
              </a:solidFill>
              <a:ln w="12700"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dirty="0">
                    <a:solidFill>
                      <a:schemeClr val="lt1"/>
                    </a:solidFill>
                    <a:latin typeface="Century Gothic"/>
                    <a:ea typeface="Century Gothic"/>
                    <a:cs typeface="Century Gothic"/>
                    <a:sym typeface="Century Gothic"/>
                  </a:rPr>
                  <a:t>Random Forest</a:t>
                </a:r>
                <a:endParaRPr lang="en" sz="1600" b="1" i="0" u="none" strike="noStrike" cap="none" dirty="0">
                  <a:solidFill>
                    <a:schemeClr val="lt1"/>
                  </a:solidFill>
                  <a:latin typeface="Century Gothic"/>
                  <a:ea typeface="Century Gothic"/>
                  <a:cs typeface="Century Gothic"/>
                  <a:sym typeface="Century Gothic"/>
                </a:endParaRPr>
              </a:p>
            </p:txBody>
          </p:sp>
        </p:grpSp>
        <p:sp>
          <p:nvSpPr>
            <p:cNvPr id="19" name="Shape 179">
              <a:extLst>
                <a:ext uri="{FF2B5EF4-FFF2-40B4-BE49-F238E27FC236}">
                  <a16:creationId xmlns:a16="http://schemas.microsoft.com/office/drawing/2014/main" xmlns="" id="{00F2FBA5-50E3-4F92-87F4-8B2AB98D27B9}"/>
                </a:ext>
              </a:extLst>
            </p:cNvPr>
            <p:cNvSpPr/>
            <p:nvPr/>
          </p:nvSpPr>
          <p:spPr>
            <a:xfrm>
              <a:off x="-559821" y="1552442"/>
              <a:ext cx="2483649" cy="1755172"/>
            </a:xfrm>
            <a:prstGeom prst="hexagon">
              <a:avLst>
                <a:gd name="adj" fmla="val 25000"/>
                <a:gd name="vf" fmla="val 115470"/>
              </a:avLst>
            </a:prstGeom>
            <a:solidFill>
              <a:srgbClr val="5B9BD5"/>
            </a:solidFill>
            <a:ln w="9525" cap="flat" cmpd="sng">
              <a:solidFill>
                <a:schemeClr val="bg2">
                  <a:lumMod val="60000"/>
                  <a:lumOff val="4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lt1"/>
                  </a:solidFill>
                  <a:latin typeface="Century Gothic"/>
                  <a:ea typeface="Century Gothic"/>
                  <a:cs typeface="Century Gothic"/>
                  <a:sym typeface="Century Gothic"/>
                </a:rPr>
                <a:t>NASA Earth Observations</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lt1"/>
                  </a:solidFill>
                  <a:latin typeface="Century Gothic"/>
                  <a:ea typeface="Century Gothic"/>
                  <a:cs typeface="Century Gothic"/>
                  <a:sym typeface="Century Gothic"/>
                </a:rPr>
                <a:t>Landsat 8</a:t>
              </a:r>
            </a:p>
          </p:txBody>
        </p:sp>
      </p:grpSp>
      <p:sp>
        <p:nvSpPr>
          <p:cNvPr id="32" name="Rectangle 31">
            <a:extLst>
              <a:ext uri="{FF2B5EF4-FFF2-40B4-BE49-F238E27FC236}">
                <a16:creationId xmlns:a16="http://schemas.microsoft.com/office/drawing/2014/main" xmlns="" id="{C52794EB-80C3-4939-AC29-1575273BB59A}"/>
              </a:ext>
            </a:extLst>
          </p:cNvPr>
          <p:cNvSpPr/>
          <p:nvPr/>
        </p:nvSpPr>
        <p:spPr>
          <a:xfrm>
            <a:off x="1586919" y="3467775"/>
            <a:ext cx="1727025" cy="523220"/>
          </a:xfrm>
          <a:prstGeom prst="rect">
            <a:avLst/>
          </a:prstGeom>
        </p:spPr>
        <p:txBody>
          <a:bodyPr wrap="square">
            <a:spAutoFit/>
          </a:bodyPr>
          <a:lstStyle/>
          <a:p>
            <a:pPr lvl="0" algn="ctr">
              <a:buClr>
                <a:schemeClr val="lt1"/>
              </a:buClr>
              <a:buSzPct val="25000"/>
            </a:pPr>
            <a:r>
              <a:rPr lang="en" b="1" dirty="0">
                <a:solidFill>
                  <a:schemeClr val="lt1"/>
                </a:solidFill>
                <a:latin typeface="Century Gothic"/>
                <a:ea typeface="Century Gothic"/>
                <a:cs typeface="Century Gothic"/>
                <a:sym typeface="Century Gothic"/>
              </a:rPr>
              <a:t>Environmental layers</a:t>
            </a:r>
          </a:p>
        </p:txBody>
      </p:sp>
      <p:pic>
        <p:nvPicPr>
          <p:cNvPr id="33" name="Picture 32">
            <a:extLst>
              <a:ext uri="{FF2B5EF4-FFF2-40B4-BE49-F238E27FC236}">
                <a16:creationId xmlns:a16="http://schemas.microsoft.com/office/drawing/2014/main" xmlns="" id="{E5CB0D4B-7ED5-4B94-9E2C-07D5A656E2AB}"/>
              </a:ext>
            </a:extLst>
          </p:cNvPr>
          <p:cNvPicPr>
            <a:picLocks noChangeAspect="1"/>
          </p:cNvPicPr>
          <p:nvPr/>
        </p:nvPicPr>
        <p:blipFill>
          <a:blip r:embed="rId3"/>
          <a:stretch>
            <a:fillRect/>
          </a:stretch>
        </p:blipFill>
        <p:spPr>
          <a:xfrm>
            <a:off x="3052230" y="3801217"/>
            <a:ext cx="1672170" cy="1456583"/>
          </a:xfrm>
          <a:prstGeom prst="rect">
            <a:avLst/>
          </a:prstGeom>
        </p:spPr>
      </p:pic>
      <p:sp>
        <p:nvSpPr>
          <p:cNvPr id="34" name="Rectangle 33">
            <a:extLst>
              <a:ext uri="{FF2B5EF4-FFF2-40B4-BE49-F238E27FC236}">
                <a16:creationId xmlns:a16="http://schemas.microsoft.com/office/drawing/2014/main" xmlns="" id="{B3944BB2-76C0-4188-82C8-F2EF8087E711}"/>
              </a:ext>
            </a:extLst>
          </p:cNvPr>
          <p:cNvSpPr/>
          <p:nvPr/>
        </p:nvSpPr>
        <p:spPr>
          <a:xfrm>
            <a:off x="3271055" y="4385846"/>
            <a:ext cx="1224745" cy="307777"/>
          </a:xfrm>
          <a:prstGeom prst="rect">
            <a:avLst/>
          </a:prstGeom>
        </p:spPr>
        <p:txBody>
          <a:bodyPr wrap="square">
            <a:spAutoFit/>
          </a:bodyPr>
          <a:lstStyle/>
          <a:p>
            <a:pPr lvl="0" algn="ctr">
              <a:buClr>
                <a:schemeClr val="lt1"/>
              </a:buClr>
              <a:buSzPct val="25000"/>
            </a:pPr>
            <a:r>
              <a:rPr lang="en" b="1" dirty="0">
                <a:solidFill>
                  <a:schemeClr val="lt1"/>
                </a:solidFill>
                <a:latin typeface="Century Gothic"/>
                <a:ea typeface="Century Gothic"/>
                <a:cs typeface="Century Gothic"/>
                <a:sym typeface="Century Gothic"/>
              </a:rPr>
              <a:t>Field Data</a:t>
            </a:r>
          </a:p>
        </p:txBody>
      </p:sp>
      <p:sp>
        <p:nvSpPr>
          <p:cNvPr id="35" name="Rectangle 34">
            <a:extLst>
              <a:ext uri="{FF2B5EF4-FFF2-40B4-BE49-F238E27FC236}">
                <a16:creationId xmlns:a16="http://schemas.microsoft.com/office/drawing/2014/main" xmlns="" id="{DDA469B6-CA96-4C4D-B0BB-F16DEEBA060E}"/>
              </a:ext>
            </a:extLst>
          </p:cNvPr>
          <p:cNvSpPr/>
          <p:nvPr/>
        </p:nvSpPr>
        <p:spPr>
          <a:xfrm>
            <a:off x="9291486" y="2112397"/>
            <a:ext cx="1326685" cy="830997"/>
          </a:xfrm>
          <a:prstGeom prst="rect">
            <a:avLst/>
          </a:prstGeom>
        </p:spPr>
        <p:txBody>
          <a:bodyPr wrap="square">
            <a:spAutoFit/>
          </a:bodyPr>
          <a:lstStyle/>
          <a:p>
            <a:pPr algn="ctr">
              <a:buClr>
                <a:schemeClr val="lt1"/>
              </a:buClr>
              <a:buSzPct val="25000"/>
            </a:pPr>
            <a:r>
              <a:rPr lang="en" sz="1600" b="1" dirty="0">
                <a:solidFill>
                  <a:schemeClr val="lt1"/>
                </a:solidFill>
                <a:latin typeface="Century Gothic"/>
                <a:ea typeface="Century Gothic"/>
                <a:cs typeface="Century Gothic"/>
                <a:sym typeface="Century Gothic"/>
              </a:rPr>
              <a:t>Wild Rice Presence Map</a:t>
            </a:r>
          </a:p>
        </p:txBody>
      </p:sp>
    </p:spTree>
    <p:extLst>
      <p:ext uri="{BB962C8B-B14F-4D97-AF65-F5344CB8AC3E}">
        <p14:creationId xmlns:p14="http://schemas.microsoft.com/office/powerpoint/2010/main" val="355925451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10322</TotalTime>
  <Words>2515</Words>
  <Application>Microsoft Office PowerPoint</Application>
  <PresentationFormat>Widescreen</PresentationFormat>
  <Paragraphs>272</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Century Gothic</vt:lpstr>
      <vt:lpstr>Arial</vt:lpstr>
      <vt:lpstr>Webdings</vt:lpstr>
      <vt:lpstr>Wingdings 3</vt:lpstr>
      <vt:lpstr>Office Theme</vt:lpstr>
      <vt:lpstr>Office Theme</vt:lpstr>
      <vt:lpstr>PowerPoint Presentation</vt:lpstr>
      <vt:lpstr>Study Area</vt:lpstr>
      <vt:lpstr>Study Period</vt:lpstr>
      <vt:lpstr>Partners</vt:lpstr>
      <vt:lpstr>Background</vt:lpstr>
      <vt:lpstr>Cultural Significance</vt:lpstr>
      <vt:lpstr>Objectives</vt:lpstr>
      <vt:lpstr>Satellites &amp; Sensors</vt:lpstr>
      <vt:lpstr>Methodology </vt:lpstr>
      <vt:lpstr>Methods: Modeling Regions</vt:lpstr>
      <vt:lpstr>Methods: Sampling in Google Earth Engine</vt:lpstr>
      <vt:lpstr>Methods: Random Forest </vt:lpstr>
      <vt:lpstr>Methods: RADAR</vt:lpstr>
      <vt:lpstr>Results: Random Forest</vt:lpstr>
      <vt:lpstr>Results: Radar and Masking</vt:lpstr>
      <vt:lpstr>Errors and Uncertainties</vt:lpstr>
      <vt:lpstr>Conclusions</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Mayer</dc:creator>
  <cp:lastModifiedBy>Clayton, Amanda L. (LARC-E3)[SSAI DEVELOP]</cp:lastModifiedBy>
  <cp:revision>131</cp:revision>
  <dcterms:modified xsi:type="dcterms:W3CDTF">2018-04-23T15:25:25Z</dcterms:modified>
</cp:coreProperties>
</file>