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2"/>
  </p:notesMasterIdLst>
  <p:sldIdLst>
    <p:sldId id="275" r:id="rId2"/>
    <p:sldId id="279" r:id="rId3"/>
    <p:sldId id="305" r:id="rId4"/>
    <p:sldId id="291" r:id="rId5"/>
    <p:sldId id="310" r:id="rId6"/>
    <p:sldId id="280" r:id="rId7"/>
    <p:sldId id="298" r:id="rId8"/>
    <p:sldId id="292" r:id="rId9"/>
    <p:sldId id="293" r:id="rId10"/>
    <p:sldId id="286" r:id="rId11"/>
    <p:sldId id="311" r:id="rId12"/>
    <p:sldId id="303" r:id="rId13"/>
    <p:sldId id="302" r:id="rId14"/>
    <p:sldId id="301" r:id="rId15"/>
    <p:sldId id="299" r:id="rId16"/>
    <p:sldId id="294" r:id="rId17"/>
    <p:sldId id="309" r:id="rId18"/>
    <p:sldId id="296" r:id="rId19"/>
    <p:sldId id="295" r:id="rId20"/>
    <p:sldId id="28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494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nn, Teresa E. (LARC-E3)[SSAI DEVELOP]" initials="FTE(D" lastIdx="8" clrIdx="0">
    <p:extLst/>
  </p:cmAuthor>
  <p:cmAuthor id="2" name="Emma Baghel" initials="EB" lastIdx="7" clrIdx="1"/>
  <p:cmAuthor id="3" name="Microsoft Office User" initials="Office" lastIdx="4" clrIdx="2">
    <p:extLst/>
  </p:cmAuthor>
  <p:cmAuthor id="4" name="Microsoft Office User" initials="Office [2]"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5442"/>
    <a:srgbClr val="52B37B"/>
    <a:srgbClr val="218754"/>
    <a:srgbClr val="EA7845"/>
    <a:srgbClr val="EAA24A"/>
    <a:srgbClr val="586991"/>
    <a:srgbClr val="7DB862"/>
    <a:srgbClr val="FFFFFF"/>
    <a:srgbClr val="E9A149"/>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58" autoAdjust="0"/>
    <p:restoredTop sz="90369"/>
  </p:normalViewPr>
  <p:slideViewPr>
    <p:cSldViewPr snapToGrid="0">
      <p:cViewPr varScale="1">
        <p:scale>
          <a:sx n="99" d="100"/>
          <a:sy n="99" d="100"/>
        </p:scale>
        <p:origin x="102" y="216"/>
      </p:cViewPr>
      <p:guideLst>
        <p:guide orient="horz"/>
        <p:guide pos="4944"/>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07-11T11:15:32.810" idx="2">
    <p:pos x="10" y="10"/>
    <p:text>Include speaker notes on all slides.</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8/5/2016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15956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b="0" dirty="0" smtClean="0">
                <a:solidFill>
                  <a:srgbClr val="C15442"/>
                </a:solidFill>
              </a:rPr>
              <a:t>The</a:t>
            </a:r>
            <a:r>
              <a:rPr lang="en-US" sz="1600" b="0" baseline="0" dirty="0" smtClean="0">
                <a:solidFill>
                  <a:srgbClr val="C15442"/>
                </a:solidFill>
              </a:rPr>
              <a:t> methodology for this project included obtaining raw monthly AOD surfaces of the study area for 10 years,</a:t>
            </a:r>
          </a:p>
          <a:p>
            <a:r>
              <a:rPr lang="en-US" sz="1600" b="0" baseline="0" dirty="0" smtClean="0">
                <a:solidFill>
                  <a:srgbClr val="C15442"/>
                </a:solidFill>
              </a:rPr>
              <a:t>*Click</a:t>
            </a:r>
          </a:p>
          <a:p>
            <a:r>
              <a:rPr lang="en-US" sz="1600" b="0" baseline="0" dirty="0" smtClean="0">
                <a:solidFill>
                  <a:srgbClr val="C15442"/>
                </a:solidFill>
              </a:rPr>
              <a:t>Applying the derived PM10 mixed model</a:t>
            </a:r>
          </a:p>
          <a:p>
            <a:r>
              <a:rPr lang="en-US" sz="1600" b="0" baseline="0" dirty="0" smtClean="0">
                <a:solidFill>
                  <a:srgbClr val="C15442"/>
                </a:solidFill>
              </a:rPr>
              <a:t>*Click</a:t>
            </a:r>
          </a:p>
          <a:p>
            <a:r>
              <a:rPr lang="en-US" sz="1600" b="0" baseline="0" dirty="0" smtClean="0">
                <a:solidFill>
                  <a:srgbClr val="C15442"/>
                </a:solidFill>
              </a:rPr>
              <a:t>And to create predicted PM10 surfaces for every month</a:t>
            </a:r>
          </a:p>
          <a:p>
            <a:r>
              <a:rPr lang="en-US" sz="1600" b="0" baseline="0" dirty="0" smtClean="0">
                <a:solidFill>
                  <a:srgbClr val="C15442"/>
                </a:solidFill>
              </a:rPr>
              <a:t>*Click</a:t>
            </a:r>
          </a:p>
          <a:p>
            <a:r>
              <a:rPr lang="en-US" dirty="0" smtClean="0">
                <a:solidFill>
                  <a:schemeClr val="bg2">
                    <a:lumMod val="50000"/>
                  </a:schemeClr>
                </a:solidFill>
              </a:rPr>
              <a:t>The</a:t>
            </a:r>
            <a:r>
              <a:rPr lang="en-US" baseline="0" dirty="0" smtClean="0">
                <a:solidFill>
                  <a:schemeClr val="bg2">
                    <a:lumMod val="50000"/>
                  </a:schemeClr>
                </a:solidFill>
              </a:rPr>
              <a:t> m</a:t>
            </a:r>
            <a:r>
              <a:rPr lang="en-US" dirty="0" smtClean="0">
                <a:solidFill>
                  <a:schemeClr val="bg2">
                    <a:lumMod val="50000"/>
                  </a:schemeClr>
                </a:solidFill>
              </a:rPr>
              <a:t>ixed </a:t>
            </a:r>
            <a:r>
              <a:rPr lang="en-US" dirty="0">
                <a:solidFill>
                  <a:schemeClr val="bg2">
                    <a:lumMod val="50000"/>
                  </a:schemeClr>
                </a:solidFill>
              </a:rPr>
              <a:t>model </a:t>
            </a:r>
            <a:r>
              <a:rPr lang="en-US" dirty="0" smtClean="0">
                <a:solidFill>
                  <a:schemeClr val="bg2">
                    <a:lumMod val="50000"/>
                  </a:schemeClr>
                </a:solidFill>
              </a:rPr>
              <a:t>was based </a:t>
            </a:r>
            <a:r>
              <a:rPr lang="en-US" dirty="0">
                <a:solidFill>
                  <a:schemeClr val="bg2">
                    <a:lumMod val="50000"/>
                  </a:schemeClr>
                </a:solidFill>
              </a:rPr>
              <a:t>on several variables, including MODIS </a:t>
            </a:r>
            <a:r>
              <a:rPr lang="en-US" dirty="0" smtClean="0">
                <a:solidFill>
                  <a:schemeClr val="bg2">
                    <a:lumMod val="50000"/>
                  </a:schemeClr>
                </a:solidFill>
              </a:rPr>
              <a:t>AOD</a:t>
            </a:r>
            <a:r>
              <a:rPr lang="en-US" baseline="0" dirty="0" smtClean="0">
                <a:solidFill>
                  <a:schemeClr val="bg2">
                    <a:lumMod val="50000"/>
                  </a:schemeClr>
                </a:solidFill>
              </a:rPr>
              <a:t> and </a:t>
            </a:r>
            <a:r>
              <a:rPr lang="en-US" dirty="0" smtClean="0">
                <a:solidFill>
                  <a:schemeClr val="bg2">
                    <a:lumMod val="50000"/>
                  </a:schemeClr>
                </a:solidFill>
              </a:rPr>
              <a:t>percent of open space</a:t>
            </a:r>
            <a:r>
              <a:rPr lang="en-US" baseline="0" dirty="0" smtClean="0">
                <a:solidFill>
                  <a:schemeClr val="bg2">
                    <a:lumMod val="50000"/>
                  </a:schemeClr>
                </a:solidFill>
              </a:rPr>
              <a:t> among other factors</a:t>
            </a:r>
            <a:endParaRPr lang="en-US" baseline="0" dirty="0">
              <a:solidFill>
                <a:schemeClr val="bg2">
                  <a:lumMod val="50000"/>
                </a:schemeClr>
              </a:solidFill>
            </a:endParaRPr>
          </a:p>
          <a:p>
            <a:r>
              <a:rPr lang="en-US" dirty="0" smtClean="0">
                <a:solidFill>
                  <a:schemeClr val="bg2">
                    <a:lumMod val="50000"/>
                  </a:schemeClr>
                </a:solidFill>
              </a:rPr>
              <a:t>Monthly calibration</a:t>
            </a:r>
            <a:r>
              <a:rPr lang="en-US" baseline="0" dirty="0" smtClean="0">
                <a:solidFill>
                  <a:schemeClr val="bg2">
                    <a:lumMod val="50000"/>
                  </a:schemeClr>
                </a:solidFill>
              </a:rPr>
              <a:t> allowed the model to be effective in predicting PM10 concentrations on a monthly timescale</a:t>
            </a:r>
          </a:p>
          <a:p>
            <a:endParaRPr lang="en-US" dirty="0">
              <a:solidFill>
                <a:schemeClr val="bg2">
                  <a:lumMod val="50000"/>
                </a:schemeClr>
              </a:solidFill>
            </a:endParaRPr>
          </a:p>
          <a:p>
            <a:endParaRPr lang="en-US" baseline="0" dirty="0"/>
          </a:p>
          <a:p>
            <a:r>
              <a:rPr lang="en-US" sz="1200" b="0" kern="1200" dirty="0" smtClean="0">
                <a:solidFill>
                  <a:schemeClr val="tx1"/>
                </a:solidFill>
                <a:latin typeface="+mn-lt"/>
                <a:ea typeface="+mn-ea"/>
                <a:cs typeface="+mn-cs"/>
              </a:rPr>
              <a:t>Satellite</a:t>
            </a:r>
            <a:r>
              <a:rPr lang="en-US" sz="1200" b="0" kern="1200" baseline="0" dirty="0" smtClean="0">
                <a:solidFill>
                  <a:schemeClr val="tx1"/>
                </a:solidFill>
                <a:latin typeface="+mn-lt"/>
                <a:ea typeface="+mn-ea"/>
                <a:cs typeface="+mn-cs"/>
              </a:rPr>
              <a:t> </a:t>
            </a:r>
            <a:r>
              <a:rPr lang="en-US" sz="1200" b="0" kern="1200" baseline="0" dirty="0">
                <a:solidFill>
                  <a:schemeClr val="tx1"/>
                </a:solidFill>
                <a:latin typeface="+mn-lt"/>
                <a:ea typeface="+mn-ea"/>
                <a:cs typeface="+mn-cs"/>
              </a:rPr>
              <a:t>images sources: </a:t>
            </a:r>
            <a:r>
              <a:rPr lang="en-US" dirty="0"/>
              <a:t>http://www.devpedia.developexchange.com/dp/images/9/91/05_Terra.png, http://www.devpedia.developexchange.com/dp/images/b/bf/06_Aqua.png</a:t>
            </a:r>
          </a:p>
          <a:p>
            <a:endParaRPr lang="en-US" b="0"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67892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examples</a:t>
            </a:r>
            <a:r>
              <a:rPr lang="en-US" baseline="0" dirty="0" smtClean="0"/>
              <a:t> of the raw datasets, such as </a:t>
            </a:r>
          </a:p>
          <a:p>
            <a:r>
              <a:rPr lang="en-US" baseline="0" dirty="0" smtClean="0"/>
              <a:t>*Click</a:t>
            </a:r>
          </a:p>
          <a:p>
            <a:r>
              <a:rPr lang="en-US" baseline="0" dirty="0" smtClean="0"/>
              <a:t>percent of open space and </a:t>
            </a:r>
          </a:p>
          <a:p>
            <a:r>
              <a:rPr lang="en-US" baseline="0" dirty="0" smtClean="0"/>
              <a:t>*Click</a:t>
            </a:r>
          </a:p>
          <a:p>
            <a:r>
              <a:rPr lang="en-US" baseline="0" dirty="0" smtClean="0"/>
              <a:t>road density surfaces, are shown here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1119210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snapshot of a year’s raw maximum AOD monthly surfaces can give an idea as to how air quality varies month by month</a:t>
            </a:r>
          </a:p>
          <a:p>
            <a:r>
              <a:rPr lang="en-US" baseline="0" dirty="0" smtClean="0"/>
              <a:t>This map set shows the AOD for every month in 2006</a:t>
            </a:r>
          </a:p>
          <a:p>
            <a:r>
              <a:rPr lang="en-US" baseline="0" dirty="0" smtClean="0"/>
              <a:t>Notice that the Fall and Winter have higher AOD values, and higher AOD values in general are concentrated in densely urban areas and areas with a lot of agricultural activity</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502099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boxplot comparison of max AOD per month for the 10 years has a similar trend to max PM10 readings for the same 10 years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775820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Maximum</a:t>
            </a:r>
            <a:r>
              <a:rPr lang="en-US" baseline="0" dirty="0" smtClean="0"/>
              <a:t> PM10 shown varies for those same 10 years for every site. These graphic include Maricopa County and Pinal county sites.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827528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Thus they can similarly be compared to the AOD value observed for those specific</a:t>
            </a:r>
            <a:r>
              <a:rPr lang="en-US" baseline="0" dirty="0" smtClean="0"/>
              <a:t> sites throughout the 10 years.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1096541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mixed model</a:t>
            </a:r>
            <a:r>
              <a:rPr lang="en-US" baseline="0" dirty="0" smtClean="0"/>
              <a:t> was formulated as such and was computed in R.</a:t>
            </a:r>
          </a:p>
          <a:p>
            <a:endParaRPr lang="en-US" baseline="0" dirty="0" smtClean="0"/>
          </a:p>
          <a:p>
            <a:r>
              <a:rPr lang="en-US" baseline="0" dirty="0" smtClean="0"/>
              <a:t>The lme4 R package allows random and fixed effects to be used in the same linear model, thus resulting in a mixed model.</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1214008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results mainly</a:t>
            </a:r>
            <a:r>
              <a:rPr lang="en-US" baseline="0" dirty="0" smtClean="0"/>
              <a:t> yielded positive correlations.</a:t>
            </a:r>
          </a:p>
          <a:p>
            <a:r>
              <a:rPr lang="en-US" baseline="0" dirty="0" smtClean="0"/>
              <a:t>However the most conclusion drawn is that the more variables related to PM10 included in the model, the better the model performed. This is something key to keep in mind for future work.</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1795282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Ultimately, more variables lead to better model outputs.</a:t>
            </a:r>
          </a:p>
          <a:p>
            <a:r>
              <a:rPr lang="en-US" dirty="0" smtClean="0"/>
              <a:t>*Click</a:t>
            </a:r>
          </a:p>
          <a:p>
            <a:r>
              <a:rPr lang="en-US" dirty="0" smtClean="0"/>
              <a:t>One of the suggestions</a:t>
            </a:r>
            <a:r>
              <a:rPr lang="en-US" baseline="0" dirty="0" smtClean="0"/>
              <a:t> derived from this study for future work includes using AOD datasets that better account for the bright areas in desert regions, as satellite sensors often have difficulty performing well in these regions.</a:t>
            </a:r>
          </a:p>
          <a:p>
            <a:r>
              <a:rPr lang="en-US" baseline="0" dirty="0" smtClean="0"/>
              <a:t>*Click</a:t>
            </a:r>
          </a:p>
          <a:p>
            <a:r>
              <a:rPr lang="en-US" baseline="0" dirty="0" smtClean="0"/>
              <a:t>Models will ultimately be better with more complete datasets for all variables, but particularly PM10 and AOD.</a:t>
            </a:r>
          </a:p>
          <a:p>
            <a:r>
              <a:rPr lang="en-US" baseline="0" dirty="0" smtClean="0"/>
              <a:t>Different operation lifetimes of different monitors can often interfere with obtaining accurate results and thus an accurate model.</a:t>
            </a:r>
          </a:p>
          <a:p>
            <a:endParaRPr lang="en-US" baseline="0" dirty="0" smtClean="0"/>
          </a:p>
          <a:p>
            <a:r>
              <a:rPr lang="en-US" baseline="0" dirty="0" smtClean="0"/>
              <a:t>Image: https://</a:t>
            </a:r>
            <a:r>
              <a:rPr lang="en-US" baseline="0" dirty="0" err="1" smtClean="0"/>
              <a:t>www.flickr.com</a:t>
            </a:r>
            <a:r>
              <a:rPr lang="en-US" baseline="0" dirty="0" smtClean="0"/>
              <a:t>/photos/</a:t>
            </a:r>
            <a:r>
              <a:rPr lang="en-US" baseline="0" dirty="0" err="1" smtClean="0"/>
              <a:t>cogdog</a:t>
            </a:r>
            <a:r>
              <a:rPr lang="en-US" baseline="0" dirty="0" smtClean="0"/>
              <a:t>/2696694881/in/photolist-57igrk-7SDNF-armXqm-dTAm3Y-arn4sU-8Uj7tm-afKQPF-a4Wgti-eqSY8D-hn9bwW-rBoGVq-yuV6T3-8UwqnW-6c37X1-a4Wgjp-qhKYQ2-4hDPgF-4FFrLq-HECkvv-8n2nVb-2oAbMf-5mbC2s-8n3GQi-8UgdZR-vzCEq-4MDq7p-a4Whbt-nTXsoW-7xvfZr-8TLax6-7oedw-5q5TUS-9f8dDp-gzyPSs-dEz38i-hvzc36-kNJrdB-Mu5S-bxghmD-aL17ok-2j5EMv-9GJcbe-5hUVkG-8UBuFN-Ba78Xh-M2H1j-8tPXE-hggttH-3R96Z-rzh6cX</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13595291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providing a more spatially and temporally resolved surface of PM</a:t>
            </a:r>
            <a:r>
              <a:rPr lang="en-US" baseline="-25000" dirty="0"/>
              <a:t>10</a:t>
            </a:r>
            <a:r>
              <a:rPr lang="en-US" dirty="0"/>
              <a:t> concentrations, this study may be applied to epidemiological studies and future policy decisions regarding air quality in Maricopa County.</a:t>
            </a:r>
            <a:endParaRPr lang="en-US" baseline="-25000" dirty="0"/>
          </a:p>
          <a:p>
            <a:endParaRPr lang="en-US" dirty="0"/>
          </a:p>
          <a:p>
            <a:endParaRPr lang="en-US" dirty="0"/>
          </a:p>
          <a:p>
            <a:r>
              <a:rPr lang="en-US" dirty="0"/>
              <a:t>Image Source: https://www.flickr.com/photos/friendsoftheearthscotland/20845924986</a:t>
            </a:r>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1315643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The</a:t>
            </a:r>
            <a:r>
              <a:rPr lang="en-US" baseline="0" dirty="0" smtClean="0"/>
              <a:t> Maricopa County region is a special case for PM10 concentrations and pollution in general given its unique environmental and urban characteristics.</a:t>
            </a:r>
          </a:p>
          <a:p>
            <a:r>
              <a:rPr lang="en-US" baseline="0" dirty="0" smtClean="0"/>
              <a:t>*Click to reveal characteristics*</a:t>
            </a:r>
          </a:p>
          <a:p>
            <a:r>
              <a:rPr lang="en-US" baseline="0" dirty="0" smtClean="0"/>
              <a:t>*Speak briefly about each one*</a:t>
            </a:r>
            <a:endParaRPr lang="en-US" dirty="0" smtClean="0"/>
          </a:p>
          <a:p>
            <a:endParaRPr lang="en-US" dirty="0" smtClean="0"/>
          </a:p>
          <a:p>
            <a:endParaRPr lang="en-US" dirty="0" smtClean="0"/>
          </a:p>
          <a:p>
            <a:endParaRPr lang="en-US" dirty="0" smtClean="0"/>
          </a:p>
          <a:p>
            <a:endParaRPr lang="en-US" dirty="0" smtClean="0"/>
          </a:p>
          <a:p>
            <a:r>
              <a:rPr lang="en-US" dirty="0" smtClean="0"/>
              <a:t>Image </a:t>
            </a:r>
            <a:r>
              <a:rPr lang="en-US" dirty="0"/>
              <a:t>Source: https://</a:t>
            </a:r>
            <a:r>
              <a:rPr lang="en-US" dirty="0" err="1"/>
              <a:t>www.flickr.com</a:t>
            </a:r>
            <a:r>
              <a:rPr lang="en-US" dirty="0"/>
              <a:t>/photos/</a:t>
            </a:r>
            <a:r>
              <a:rPr lang="en-US" dirty="0" err="1"/>
              <a:t>mirceagoia</a:t>
            </a:r>
            <a:r>
              <a:rPr lang="en-US" dirty="0"/>
              <a:t>/16178060444/</a:t>
            </a:r>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1437073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would like to thank the following partners and organizations for their support throughout this term. Thank you!</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494472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Pinal County,</a:t>
            </a:r>
            <a:r>
              <a:rPr lang="en-US" baseline="0" dirty="0" smtClean="0"/>
              <a:t> located on the southeastern side of Maricopa County, was also incorporated into the study area</a:t>
            </a:r>
          </a:p>
          <a:p>
            <a:r>
              <a:rPr lang="en-US" baseline="0" dirty="0" smtClean="0"/>
              <a:t>*click</a:t>
            </a:r>
            <a:br>
              <a:rPr lang="en-US" baseline="0" dirty="0" smtClean="0"/>
            </a:br>
            <a:r>
              <a:rPr lang="en-US" baseline="0" dirty="0" smtClean="0"/>
              <a:t>In particular, it is an interesting area to analyze given its PM10 compliant status with the EPA</a:t>
            </a:r>
          </a:p>
          <a:p>
            <a:r>
              <a:rPr lang="en-US" baseline="0" dirty="0" smtClean="0"/>
              <a:t>Other than not having densely urban areas, Pinal County is very similar to Maricopa</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1794181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PM10,</a:t>
            </a:r>
            <a:r>
              <a:rPr lang="en-US" sz="2000" baseline="0" dirty="0" smtClean="0"/>
              <a:t> also known as coarse particulate matter, is a type of aerosol that is between 2.5 and 10 micrometers in aerodynamic diameter</a:t>
            </a:r>
          </a:p>
          <a:p>
            <a:r>
              <a:rPr lang="en-US" sz="2000" baseline="0" dirty="0" smtClean="0"/>
              <a:t>*Click</a:t>
            </a:r>
          </a:p>
          <a:p>
            <a:r>
              <a:rPr lang="en-US" sz="2000" baseline="0" dirty="0" smtClean="0"/>
              <a:t>It is typically derived majorly from suspended dust due to agriculture, dust storm events, and high winds</a:t>
            </a:r>
          </a:p>
          <a:p>
            <a:r>
              <a:rPr lang="en-US" sz="2000" baseline="0" dirty="0" smtClean="0"/>
              <a:t>*Click</a:t>
            </a:r>
          </a:p>
          <a:p>
            <a:r>
              <a:rPr lang="en-US" sz="2000" baseline="0" dirty="0" smtClean="0"/>
              <a:t>PM10 poses respiratory health risks, especially when in high concentrations</a:t>
            </a:r>
            <a:endParaRPr lang="en-US" sz="20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a:t>
            </a:r>
            <a:r>
              <a:rPr lang="en-US" baseline="0" dirty="0" smtClean="0"/>
              <a:t> http://</a:t>
            </a:r>
            <a:r>
              <a:rPr lang="en-US" baseline="0" dirty="0" err="1" smtClean="0"/>
              <a:t>qualityaireaz.com</a:t>
            </a:r>
            <a:r>
              <a:rPr lang="en-US" baseline="0" dirty="0" smtClean="0"/>
              <a:t>/blog/how-to-prepare-for-the-</a:t>
            </a:r>
            <a:r>
              <a:rPr lang="en-US" baseline="0" dirty="0" err="1" smtClean="0"/>
              <a:t>arizona</a:t>
            </a:r>
            <a:r>
              <a:rPr lang="en-US" baseline="0" dirty="0" smtClean="0"/>
              <a:t>-monsoon-season/</a:t>
            </a:r>
            <a:endParaRPr lang="en-US" dirty="0" smtClean="0"/>
          </a:p>
          <a:p>
            <a:endParaRPr lang="en-US" dirty="0" smtClean="0"/>
          </a:p>
          <a:p>
            <a:endParaRPr lang="en-US" dirty="0" smtClean="0"/>
          </a:p>
          <a:p>
            <a:r>
              <a:rPr lang="en-US" dirty="0" smtClean="0"/>
              <a:t>Image </a:t>
            </a:r>
            <a:r>
              <a:rPr lang="en-US" dirty="0"/>
              <a:t>Source:</a:t>
            </a:r>
            <a:r>
              <a:rPr lang="en-US" baseline="0" dirty="0"/>
              <a:t> http://</a:t>
            </a:r>
            <a:r>
              <a:rPr lang="en-US" baseline="0" dirty="0" err="1"/>
              <a:t>qualityaireaz.com</a:t>
            </a:r>
            <a:r>
              <a:rPr lang="en-US" baseline="0" dirty="0"/>
              <a:t>/blog/how-to-prepare-for-the-</a:t>
            </a:r>
            <a:r>
              <a:rPr lang="en-US" baseline="0" dirty="0" err="1"/>
              <a:t>arizona</a:t>
            </a:r>
            <a:r>
              <a:rPr lang="en-US" baseline="0" dirty="0"/>
              <a:t>-monsoon-season/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1123080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Aerosol</a:t>
            </a:r>
            <a:r>
              <a:rPr lang="en-US" baseline="0" dirty="0" smtClean="0"/>
              <a:t> Optical Depth (AOD for short) is a dimensionless value measuring the total amount of pollutants in the air</a:t>
            </a:r>
          </a:p>
          <a:p>
            <a:r>
              <a:rPr lang="en-US" dirty="0" smtClean="0"/>
              <a:t>*Click</a:t>
            </a:r>
          </a:p>
          <a:p>
            <a:r>
              <a:rPr lang="en-US" dirty="0" smtClean="0"/>
              <a:t>AOD</a:t>
            </a:r>
            <a:r>
              <a:rPr lang="en-US" baseline="0" dirty="0" smtClean="0"/>
              <a:t> is derived from ratio involving radiant flux and </a:t>
            </a:r>
            <a:r>
              <a:rPr lang="en-US" baseline="0" dirty="0" err="1" smtClean="0"/>
              <a:t>trasmittance</a:t>
            </a:r>
            <a:endParaRPr lang="en-US" baseline="0" dirty="0" smtClean="0"/>
          </a:p>
          <a:p>
            <a:r>
              <a:rPr lang="en-US" baseline="0" dirty="0" smtClean="0"/>
              <a:t>*Click</a:t>
            </a:r>
          </a:p>
          <a:p>
            <a:r>
              <a:rPr lang="en-US" baseline="0" dirty="0" smtClean="0"/>
              <a:t>This NASA image was derived from a MODIS AOD product, showing how polluted the air is across the globe</a:t>
            </a:r>
            <a:endParaRPr lang="en-US" dirty="0" smtClean="0"/>
          </a:p>
          <a:p>
            <a:endParaRPr lang="en-US" dirty="0" smtClean="0"/>
          </a:p>
          <a:p>
            <a:endParaRPr lang="en-US" dirty="0" smtClean="0"/>
          </a:p>
          <a:p>
            <a:r>
              <a:rPr lang="en-US" dirty="0" smtClean="0"/>
              <a:t>Image credit: https://</a:t>
            </a:r>
            <a:r>
              <a:rPr lang="en-US" dirty="0" err="1" smtClean="0"/>
              <a:t>upload.wikimedia.org</a:t>
            </a:r>
            <a:r>
              <a:rPr lang="en-US" dirty="0" smtClean="0"/>
              <a:t>/</a:t>
            </a:r>
            <a:r>
              <a:rPr lang="en-US" dirty="0" err="1" smtClean="0"/>
              <a:t>wikipedia</a:t>
            </a:r>
            <a:r>
              <a:rPr lang="en-US" dirty="0" smtClean="0"/>
              <a:t>/commons/thumb/3/33/</a:t>
            </a:r>
            <a:r>
              <a:rPr lang="en-US" dirty="0" err="1" smtClean="0"/>
              <a:t>Modis_aerosol_optical_depth.png</a:t>
            </a:r>
            <a:r>
              <a:rPr lang="en-US" dirty="0" smtClean="0"/>
              <a:t>/1280px-Modis_aerosol_optical_depth.png (NASA)</a:t>
            </a:r>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1947273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Aerosol Optical Depth can</a:t>
            </a:r>
            <a:r>
              <a:rPr lang="en-US" baseline="0" dirty="0" smtClean="0"/>
              <a:t> be measured from satellite sensors, such as the MODIS sensor on the Earth Observing Systems, Terra and Aqua</a:t>
            </a:r>
          </a:p>
          <a:p>
            <a:r>
              <a:rPr lang="en-US" baseline="0" dirty="0" smtClean="0"/>
              <a:t>*Click</a:t>
            </a:r>
          </a:p>
          <a:p>
            <a:r>
              <a:rPr lang="en-US" baseline="0" dirty="0" smtClean="0"/>
              <a:t>The MODIS sensors provide Level 2 AOD products at a 3km resolution, which allows for analysis of air quality at a finer resolution over a specified study area, such as Maricopa County</a:t>
            </a:r>
          </a:p>
          <a:p>
            <a:endParaRPr lang="en-US" baseline="0" dirty="0"/>
          </a:p>
          <a:p>
            <a:endParaRPr lang="en-US" baseline="0" dirty="0"/>
          </a:p>
          <a:p>
            <a:r>
              <a:rPr lang="en-US" dirty="0"/>
              <a:t>Image Sources: http://</a:t>
            </a:r>
            <a:r>
              <a:rPr lang="en-US" dirty="0" err="1"/>
              <a:t>www.devpedia.developexchange.com</a:t>
            </a:r>
            <a:r>
              <a:rPr lang="en-US" dirty="0"/>
              <a:t>/</a:t>
            </a:r>
            <a:r>
              <a:rPr lang="en-US" dirty="0" err="1"/>
              <a:t>dp</a:t>
            </a:r>
            <a:r>
              <a:rPr lang="en-US" dirty="0"/>
              <a:t>/images/9/91/05_Terra.png, http://</a:t>
            </a:r>
            <a:r>
              <a:rPr lang="en-US" dirty="0" err="1"/>
              <a:t>www.devpedia.developexchange.com</a:t>
            </a:r>
            <a:r>
              <a:rPr lang="en-US" dirty="0"/>
              <a:t>/</a:t>
            </a:r>
            <a:r>
              <a:rPr lang="en-US" dirty="0" err="1"/>
              <a:t>dp</a:t>
            </a:r>
            <a:r>
              <a:rPr lang="en-US" dirty="0"/>
              <a:t>/images/b/bf/06_Aqua.png</a:t>
            </a:r>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4043897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smtClean="0"/>
              <a:t>The </a:t>
            </a:r>
            <a:r>
              <a:rPr lang="en-US" baseline="0" dirty="0" err="1" smtClean="0"/>
              <a:t>Lansat</a:t>
            </a:r>
            <a:r>
              <a:rPr lang="en-US" baseline="0" dirty="0" smtClean="0"/>
              <a:t> 5 satellite was also used indirectly in this study, as the USGS’ NLDC was created using Landsat 5.</a:t>
            </a:r>
          </a:p>
          <a:p>
            <a:r>
              <a:rPr lang="en-US" baseline="0" dirty="0" smtClean="0"/>
              <a:t>*Click</a:t>
            </a:r>
          </a:p>
          <a:p>
            <a:r>
              <a:rPr lang="en-US" baseline="0" dirty="0" smtClean="0"/>
              <a:t>The percentage of open space dataset was derived from the NLCD</a:t>
            </a:r>
          </a:p>
          <a:p>
            <a:endParaRPr lang="en-US" baseline="0" dirty="0" smtClean="0"/>
          </a:p>
          <a:p>
            <a:endParaRPr lang="en-US" baseline="0" dirty="0"/>
          </a:p>
          <a:p>
            <a:r>
              <a:rPr lang="en-US" dirty="0"/>
              <a:t>Image Sources: http://</a:t>
            </a:r>
            <a:r>
              <a:rPr lang="en-US" dirty="0" err="1"/>
              <a:t>www.devpedia.developexchange.com</a:t>
            </a:r>
            <a:r>
              <a:rPr lang="en-US" dirty="0"/>
              <a:t>/</a:t>
            </a:r>
            <a:r>
              <a:rPr lang="en-US" dirty="0" err="1"/>
              <a:t>dp</a:t>
            </a:r>
            <a:r>
              <a:rPr lang="en-US" dirty="0"/>
              <a:t>/images/6/69/01_Landsat5.png, https://</a:t>
            </a:r>
            <a:r>
              <a:rPr lang="en-US" dirty="0" err="1"/>
              <a:t>upload.wikimedia.org</a:t>
            </a:r>
            <a:r>
              <a:rPr lang="en-US" dirty="0"/>
              <a:t>/</a:t>
            </a:r>
            <a:r>
              <a:rPr lang="en-US" dirty="0" err="1"/>
              <a:t>wikipedia</a:t>
            </a:r>
            <a:r>
              <a:rPr lang="en-US" dirty="0"/>
              <a:t>/commons/8/85/NLCD11_CONUS.jpg</a:t>
            </a:r>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23507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objectives of this study were to create a mixed model predicting PM10 concentrations over a large study area</a:t>
            </a:r>
          </a:p>
          <a:p>
            <a:r>
              <a:rPr lang="en-US" baseline="0" dirty="0" smtClean="0"/>
              <a:t>*Click</a:t>
            </a:r>
          </a:p>
          <a:p>
            <a:r>
              <a:rPr lang="en-US" baseline="0" dirty="0" smtClean="0"/>
              <a:t>To produce monthly maps of PM10 concentrations in Maricopa County over a span of 10 years</a:t>
            </a:r>
          </a:p>
          <a:p>
            <a:r>
              <a:rPr lang="en-US" baseline="0" dirty="0" smtClean="0"/>
              <a:t>*Click</a:t>
            </a:r>
          </a:p>
          <a:p>
            <a:r>
              <a:rPr lang="en-US" baseline="0" dirty="0" smtClean="0"/>
              <a:t>And to perform hotspot analyses useful in public health and epidemiological research</a:t>
            </a:r>
            <a:endParaRPr lang="en-US" dirty="0" smtClean="0"/>
          </a:p>
          <a:p>
            <a:endParaRPr lang="en-US" dirty="0" smtClean="0"/>
          </a:p>
          <a:p>
            <a:endParaRPr lang="en-US" dirty="0" smtClean="0"/>
          </a:p>
          <a:p>
            <a:endParaRPr lang="en-US" dirty="0" smtClean="0"/>
          </a:p>
          <a:p>
            <a:r>
              <a:rPr lang="en-US" dirty="0" smtClean="0"/>
              <a:t>mage </a:t>
            </a:r>
            <a:r>
              <a:rPr lang="en-US" dirty="0"/>
              <a:t>Source:</a:t>
            </a:r>
            <a:r>
              <a:rPr lang="en-US" baseline="0" dirty="0"/>
              <a:t> https://</a:t>
            </a:r>
            <a:r>
              <a:rPr lang="en-US" baseline="0" dirty="0" err="1"/>
              <a:t>www.flickr.com</a:t>
            </a:r>
            <a:r>
              <a:rPr lang="en-US" baseline="0" dirty="0"/>
              <a:t>/photos/</a:t>
            </a:r>
            <a:r>
              <a:rPr lang="en-US" baseline="0" dirty="0" err="1"/>
              <a:t>mirceagoia</a:t>
            </a:r>
            <a:r>
              <a:rPr lang="en-US" baseline="0" dirty="0"/>
              <a:t>/16180477833/</a:t>
            </a:r>
          </a:p>
          <a:p>
            <a:endParaRPr lang="en-US" baseline="0"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1544695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data materials used</a:t>
            </a:r>
            <a:r>
              <a:rPr lang="en-US" baseline="0" dirty="0" smtClean="0"/>
              <a:t> for this project were</a:t>
            </a:r>
          </a:p>
          <a:p>
            <a:r>
              <a:rPr lang="en-US" baseline="0" dirty="0" smtClean="0"/>
              <a:t>*Click (keep clicking to bring up new data material)</a:t>
            </a:r>
          </a:p>
          <a:p>
            <a:r>
              <a:rPr lang="en-US" baseline="0" dirty="0" smtClean="0"/>
              <a:t>AOD, PM10 data, percent of open space, road data, elevation, and meteorological data</a:t>
            </a:r>
            <a:endParaRPr lang="en-US" baseline="0" dirty="0"/>
          </a:p>
          <a:p>
            <a:endParaRPr lang="en-US" baseline="0" dirty="0"/>
          </a:p>
          <a:p>
            <a:r>
              <a:rPr lang="en-US" baseline="0" dirty="0"/>
              <a:t>Image source: https://</a:t>
            </a:r>
            <a:r>
              <a:rPr lang="en-US" baseline="0" dirty="0" err="1"/>
              <a:t>www.flickr.com</a:t>
            </a:r>
            <a:r>
              <a:rPr lang="en-US" baseline="0" dirty="0"/>
              <a:t>/photos/</a:t>
            </a:r>
            <a:r>
              <a:rPr lang="en-US" baseline="0" dirty="0" err="1"/>
              <a:t>pagedooley</a:t>
            </a:r>
            <a:r>
              <a:rPr lang="en-US" baseline="0" dirty="0"/>
              <a:t>/7899921242/</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14889469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9891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a:t>Spell out the components</a:t>
            </a:r>
          </a:p>
        </p:txBody>
      </p:sp>
      <p:sp>
        <p:nvSpPr>
          <p:cNvPr id="6" name="Rectangle 5"/>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a:solidFill>
                  <a:schemeClr val="bg1"/>
                </a:solidFill>
                <a:latin typeface="Century Gothic" panose="020B0502020202020204" pitchFamily="34" charset="0"/>
              </a:rPr>
              <a:t>Acronym</a:t>
            </a: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382651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spTree>
    <p:extLst>
      <p:ext uri="{BB962C8B-B14F-4D97-AF65-F5344CB8AC3E}">
        <p14:creationId xmlns:p14="http://schemas.microsoft.com/office/powerpoint/2010/main" val="2182279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a:t>Image Credit: Source</a:t>
            </a:r>
            <a:endParaRPr lang="en-US"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027618381"/>
      </p:ext>
    </p:extLst>
  </p:cSld>
  <p:clrMapOvr>
    <a:masterClrMapping/>
  </p:clrMapOvr>
  <p:extLst mod="1">
    <p:ext uri="{DCECCB84-F9BA-43D5-87BE-67443E8EF086}">
      <p15:sldGuideLst xmlns:p15="http://schemas.microsoft.com/office/powerpoint/2012/main">
        <p15:guide id="1" orient="horz" pos="30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b="0" dirty="0">
                <a:solidFill>
                  <a:schemeClr val="bg1"/>
                </a:solidFill>
                <a:latin typeface="Century Gothic" panose="020B0502020202020204" pitchFamily="34" charset="0"/>
              </a:rPr>
              <a:t>Acknowledgements</a:t>
            </a: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a:t>Name, Affiliation</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sp>
        <p:nvSpPr>
          <p:cNvPr id="12" name="contract info"/>
          <p:cNvSpPr/>
          <p:nvPr userDrawn="1"/>
        </p:nvSpPr>
        <p:spPr>
          <a:xfrm>
            <a:off x="0" y="6566239"/>
            <a:ext cx="12192000" cy="184666"/>
          </a:xfrm>
          <a:prstGeom prst="rect">
            <a:avLst/>
          </a:prstGeom>
        </p:spPr>
        <p:txBody>
          <a:bodyPr wrap="square">
            <a:spAutoFit/>
          </a:bodyPr>
          <a:lstStyle/>
          <a:p>
            <a:pPr lvl="0" algn="ctr">
              <a:buClr>
                <a:schemeClr val="dk1"/>
              </a:buClr>
              <a:buSzPct val="25000"/>
            </a:pPr>
            <a:r>
              <a:rPr lang="en-US" sz="600" i="1" baseline="0" dirty="0">
                <a:solidFill>
                  <a:schemeClr val="bg1">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 </a:t>
            </a:r>
            <a:r>
              <a:rPr lang="en-US" sz="600" i="1" dirty="0">
                <a:solidFill>
                  <a:schemeClr val="bg1">
                    <a:lumMod val="50000"/>
                  </a:schemeClr>
                </a:solidFill>
                <a:latin typeface="Arial" panose="020B0604020202020204" pitchFamily="34" charset="0"/>
                <a:cs typeface="Arial" panose="020B0604020202020204" pitchFamily="34" charset="0"/>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2884046494"/>
      </p:ext>
    </p:extLst>
  </p:cSld>
  <p:clrMapOvr>
    <a:masterClrMapping/>
  </p:clrMapOvr>
  <p:extLst mod="1">
    <p:ext uri="{DCECCB84-F9BA-43D5-87BE-67443E8EF086}">
      <p15:sldGuideLst xmlns:p15="http://schemas.microsoft.com/office/powerpoint/2012/main">
        <p15:guide id="1" orient="horz" pos="30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a:t>Image Credit: Source</a:t>
            </a:r>
            <a:endParaRPr lang="en-US" dirty="0"/>
          </a:p>
        </p:txBody>
      </p:sp>
      <p:sp>
        <p:nvSpPr>
          <p:cNvPr id="8" name="Rectangle 7"/>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6" y="190426"/>
            <a:ext cx="1236520" cy="1236520"/>
          </a:xfrm>
          <a:prstGeom prst="rect">
            <a:avLst/>
          </a:prstGeom>
        </p:spPr>
      </p:pic>
    </p:spTree>
    <p:extLst>
      <p:ext uri="{BB962C8B-B14F-4D97-AF65-F5344CB8AC3E}">
        <p14:creationId xmlns:p14="http://schemas.microsoft.com/office/powerpoint/2010/main" val="4135916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a:t>Image Credit: Source</a:t>
            </a:r>
            <a:endParaRPr lang="en-US" dirty="0"/>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3012135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ottom text, Top image B">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768096" y="4814316"/>
            <a:ext cx="10643616" cy="1444752"/>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3" name="Section Head"/>
          <p:cNvSpPr>
            <a:spLocks noGrp="1"/>
          </p:cNvSpPr>
          <p:nvPr>
            <p:ph type="body" sz="quarter" idx="14" hasCustomPrompt="1"/>
          </p:nvPr>
        </p:nvSpPr>
        <p:spPr>
          <a:xfrm>
            <a:off x="768096" y="3954780"/>
            <a:ext cx="10643616" cy="704088"/>
          </a:xfrm>
          <a:prstGeom prst="rect">
            <a:avLst/>
          </a:prstGeom>
        </p:spPr>
        <p:txBody>
          <a:bodyPr>
            <a:noAutofit/>
          </a:bodyPr>
          <a:lstStyle>
            <a:lvl1pPr marL="0" indent="0" algn="l">
              <a:buNone/>
              <a:defRPr sz="4000" b="1" baseline="0">
                <a:solidFill>
                  <a:srgbClr val="C15442"/>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117987"/>
            <a:ext cx="12192000" cy="319302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9"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a:t>Image Credit: Source</a:t>
            </a: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6"/>
          </a:xfrm>
          <a:prstGeom prst="rect">
            <a:avLst/>
          </a:prstGeom>
        </p:spPr>
      </p:pic>
    </p:spTree>
    <p:extLst>
      <p:ext uri="{BB962C8B-B14F-4D97-AF65-F5344CB8AC3E}">
        <p14:creationId xmlns:p14="http://schemas.microsoft.com/office/powerpoint/2010/main" val="3147733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a:t>Body Text Here</a:t>
            </a:r>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C15442"/>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6"/>
          </a:xfrm>
          <a:prstGeom prst="rect">
            <a:avLst/>
          </a:prstGeom>
        </p:spPr>
      </p:pic>
    </p:spTree>
    <p:extLst>
      <p:ext uri="{BB962C8B-B14F-4D97-AF65-F5344CB8AC3E}">
        <p14:creationId xmlns:p14="http://schemas.microsoft.com/office/powerpoint/2010/main" val="4206170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a:t>Body Text Here</a:t>
            </a:r>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C15442"/>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6"/>
          </a:xfrm>
          <a:prstGeom prst="rect">
            <a:avLst/>
          </a:prstGeom>
        </p:spPr>
      </p:pic>
    </p:spTree>
    <p:extLst>
      <p:ext uri="{BB962C8B-B14F-4D97-AF65-F5344CB8AC3E}">
        <p14:creationId xmlns:p14="http://schemas.microsoft.com/office/powerpoint/2010/main" val="1235481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631815"/>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92" r:id="rId3"/>
    <p:sldLayoutId id="2147483684" r:id="rId4"/>
    <p:sldLayoutId id="2147483685" r:id="rId5"/>
    <p:sldLayoutId id="2147483686" r:id="rId6"/>
    <p:sldLayoutId id="2147483687" r:id="rId7"/>
    <p:sldLayoutId id="2147483664" r:id="rId8"/>
    <p:sldLayoutId id="2147483665" r:id="rId9"/>
    <p:sldLayoutId id="214748366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1687644" y="3058510"/>
            <a:ext cx="4305670" cy="954107"/>
          </a:xfrm>
          <a:prstGeom prst="rect">
            <a:avLst/>
          </a:prstGeom>
          <a:noFill/>
        </p:spPr>
        <p:txBody>
          <a:bodyPr wrap="square" rtlCol="0">
            <a:spAutoFit/>
          </a:bodyPr>
          <a:lstStyle/>
          <a:p>
            <a:pPr algn="ctr"/>
            <a:r>
              <a:rPr lang="en-US" sz="2800" b="1" dirty="0">
                <a:solidFill>
                  <a:schemeClr val="bg1"/>
                </a:solidFill>
                <a:latin typeface="Century Gothic" panose="020B0502020202020204" pitchFamily="34" charset="0"/>
              </a:rPr>
              <a:t>Maricopa County Health &amp; Air Quality</a:t>
            </a:r>
            <a:endParaRPr lang="en-US" sz="2800" dirty="0"/>
          </a:p>
        </p:txBody>
      </p:sp>
      <p:sp>
        <p:nvSpPr>
          <p:cNvPr id="20" name="Text Placeholder 20"/>
          <p:cNvSpPr txBox="1">
            <a:spLocks/>
          </p:cNvSpPr>
          <p:nvPr/>
        </p:nvSpPr>
        <p:spPr>
          <a:xfrm>
            <a:off x="8388599" y="3104649"/>
            <a:ext cx="3184056" cy="7278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chemeClr val="bg2">
                    <a:lumMod val="50000"/>
                  </a:schemeClr>
                </a:solidFill>
                <a:latin typeface="Century Gothic" panose="020B0502020202020204" pitchFamily="34" charset="0"/>
              </a:rPr>
              <a:t>Jason </a:t>
            </a:r>
            <a:r>
              <a:rPr lang="en-US" sz="2400" dirty="0" smtClean="0">
                <a:solidFill>
                  <a:schemeClr val="bg2">
                    <a:lumMod val="50000"/>
                  </a:schemeClr>
                </a:solidFill>
                <a:latin typeface="Century Gothic" panose="020B0502020202020204" pitchFamily="34" charset="0"/>
              </a:rPr>
              <a:t>Hodgson (Project Lead)</a:t>
            </a:r>
            <a:endParaRPr lang="en-US" sz="2400" dirty="0">
              <a:solidFill>
                <a:schemeClr val="bg2">
                  <a:lumMod val="50000"/>
                </a:schemeClr>
              </a:solidFill>
              <a:latin typeface="Century Gothic" panose="020B0502020202020204" pitchFamily="34" charset="0"/>
            </a:endParaRPr>
          </a:p>
        </p:txBody>
      </p:sp>
      <p:sp>
        <p:nvSpPr>
          <p:cNvPr id="21" name="Text Placeholder 21"/>
          <p:cNvSpPr txBox="1">
            <a:spLocks/>
          </p:cNvSpPr>
          <p:nvPr/>
        </p:nvSpPr>
        <p:spPr>
          <a:xfrm>
            <a:off x="8388599" y="4143604"/>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2">
                    <a:lumMod val="50000"/>
                  </a:schemeClr>
                </a:solidFill>
                <a:latin typeface="Century Gothic" panose="020B0502020202020204" pitchFamily="34" charset="0"/>
              </a:rPr>
              <a:t>Leslie Araujo</a:t>
            </a:r>
          </a:p>
        </p:txBody>
      </p:sp>
      <p:sp>
        <p:nvSpPr>
          <p:cNvPr id="22" name="Text Placeholder 22"/>
          <p:cNvSpPr txBox="1">
            <a:spLocks/>
          </p:cNvSpPr>
          <p:nvPr/>
        </p:nvSpPr>
        <p:spPr>
          <a:xfrm>
            <a:off x="8388599" y="4824076"/>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2">
                    <a:lumMod val="50000"/>
                  </a:schemeClr>
                </a:solidFill>
                <a:latin typeface="Century Gothic" panose="020B0502020202020204" pitchFamily="34" charset="0"/>
              </a:rPr>
              <a:t>Tamara </a:t>
            </a:r>
            <a:r>
              <a:rPr lang="en-US" dirty="0" err="1">
                <a:solidFill>
                  <a:schemeClr val="bg2">
                    <a:lumMod val="50000"/>
                  </a:schemeClr>
                </a:solidFill>
                <a:latin typeface="Century Gothic" panose="020B0502020202020204" pitchFamily="34" charset="0"/>
              </a:rPr>
              <a:t>Dunbarr</a:t>
            </a:r>
            <a:endParaRPr lang="en-US" dirty="0">
              <a:solidFill>
                <a:schemeClr val="bg2">
                  <a:lumMod val="50000"/>
                </a:schemeClr>
              </a:solidFill>
              <a:latin typeface="Century Gothic" panose="020B0502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5456" y="-69575"/>
            <a:ext cx="5852160" cy="3291840"/>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658" y="-69575"/>
            <a:ext cx="8134274" cy="6927575"/>
          </a:xfrm>
          <a:prstGeom prst="rect">
            <a:avLst/>
          </a:prstGeom>
        </p:spPr>
      </p:pic>
      <p:sp>
        <p:nvSpPr>
          <p:cNvPr id="25" name="Title 16"/>
          <p:cNvSpPr txBox="1">
            <a:spLocks/>
          </p:cNvSpPr>
          <p:nvPr/>
        </p:nvSpPr>
        <p:spPr>
          <a:xfrm>
            <a:off x="1080116" y="4012617"/>
            <a:ext cx="5726097" cy="162602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dirty="0">
                <a:solidFill>
                  <a:schemeClr val="bg1"/>
                </a:solidFill>
                <a:latin typeface="Century Gothic" panose="020B0502020202020204" pitchFamily="34" charset="0"/>
              </a:rPr>
              <a:t>Monitoring PM</a:t>
            </a:r>
            <a:r>
              <a:rPr lang="en-US" sz="2200" baseline="-25000" dirty="0">
                <a:solidFill>
                  <a:schemeClr val="bg1"/>
                </a:solidFill>
                <a:latin typeface="Century Gothic" panose="020B0502020202020204" pitchFamily="34" charset="0"/>
              </a:rPr>
              <a:t>10</a:t>
            </a:r>
            <a:r>
              <a:rPr lang="en-US" sz="2200" dirty="0">
                <a:solidFill>
                  <a:schemeClr val="bg1"/>
                </a:solidFill>
                <a:latin typeface="Century Gothic" panose="020B0502020202020204" pitchFamily="34" charset="0"/>
              </a:rPr>
              <a:t> Concentrations with MODIS Aerosol Optical Depth Measurements for Enhanced Public Health and Air Quality Decision Making and Epidemiology</a:t>
            </a:r>
          </a:p>
        </p:txBody>
      </p:sp>
      <p:sp>
        <p:nvSpPr>
          <p:cNvPr id="12" name="TextBox 27"/>
          <p:cNvSpPr txBox="1"/>
          <p:nvPr/>
        </p:nvSpPr>
        <p:spPr>
          <a:xfrm>
            <a:off x="1855561" y="2793255"/>
            <a:ext cx="4305670" cy="9541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smtClean="0">
                <a:solidFill>
                  <a:schemeClr val="bg1"/>
                </a:solidFill>
                <a:latin typeface="Century Gothic" panose="020B0502020202020204" pitchFamily="34" charset="0"/>
              </a:rPr>
              <a:t>Maricopa County Health &amp; Air Quality</a:t>
            </a:r>
            <a:endParaRPr lang="en-US" sz="2800" dirty="0"/>
          </a:p>
        </p:txBody>
      </p:sp>
    </p:spTree>
    <p:extLst>
      <p:ext uri="{BB962C8B-B14F-4D97-AF65-F5344CB8AC3E}">
        <p14:creationId xmlns:p14="http://schemas.microsoft.com/office/powerpoint/2010/main" val="43971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AOD Measurements → PM</a:t>
            </a:r>
            <a:r>
              <a:rPr lang="en-US" sz="4000" baseline="-25000" dirty="0">
                <a:solidFill>
                  <a:schemeClr val="bg1"/>
                </a:solidFill>
                <a:latin typeface="Century Gothic" panose="020B0502020202020204" pitchFamily="34" charset="0"/>
              </a:rPr>
              <a:t>10</a:t>
            </a:r>
            <a:r>
              <a:rPr lang="en-US" sz="4000" dirty="0">
                <a:solidFill>
                  <a:schemeClr val="bg1"/>
                </a:solidFill>
                <a:latin typeface="Century Gothic" panose="020B0502020202020204" pitchFamily="34" charset="0"/>
              </a:rPr>
              <a:t> Surfaces</a:t>
            </a:r>
            <a:endParaRPr lang="en-US" sz="4000" baseline="-25000" dirty="0">
              <a:solidFill>
                <a:schemeClr val="bg1"/>
              </a:solidFill>
              <a:latin typeface="Century Gothic" panose="020B0502020202020204" pitchFamily="34" charset="0"/>
            </a:endParaRPr>
          </a:p>
        </p:txBody>
      </p:sp>
      <p:grpSp>
        <p:nvGrpSpPr>
          <p:cNvPr id="45" name="Group 44"/>
          <p:cNvGrpSpPr/>
          <p:nvPr/>
        </p:nvGrpSpPr>
        <p:grpSpPr>
          <a:xfrm>
            <a:off x="106679" y="1612667"/>
            <a:ext cx="5408564" cy="4306595"/>
            <a:chOff x="106679" y="1612667"/>
            <a:chExt cx="5408564" cy="4306595"/>
          </a:xfrm>
        </p:grpSpPr>
        <p:grpSp>
          <p:nvGrpSpPr>
            <p:cNvPr id="11" name="Group 10"/>
            <p:cNvGrpSpPr/>
            <p:nvPr/>
          </p:nvGrpSpPr>
          <p:grpSpPr>
            <a:xfrm>
              <a:off x="106679" y="1612667"/>
              <a:ext cx="2922271" cy="2494599"/>
              <a:chOff x="1154430" y="2274570"/>
              <a:chExt cx="3003804" cy="2148840"/>
            </a:xfrm>
          </p:grpSpPr>
          <p:sp>
            <p:nvSpPr>
              <p:cNvPr id="8" name="Decision 7"/>
              <p:cNvSpPr/>
              <p:nvPr/>
            </p:nvSpPr>
            <p:spPr>
              <a:xfrm>
                <a:off x="1154430" y="2274570"/>
                <a:ext cx="2526030" cy="2148840"/>
              </a:xfrm>
              <a:prstGeom prst="flowChartDecision">
                <a:avLst/>
              </a:prstGeom>
              <a:solidFill>
                <a:srgbClr val="C1544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ecision 8"/>
              <p:cNvSpPr/>
              <p:nvPr/>
            </p:nvSpPr>
            <p:spPr>
              <a:xfrm>
                <a:off x="1393317" y="2274570"/>
                <a:ext cx="2526030" cy="2148840"/>
              </a:xfrm>
              <a:prstGeom prst="flowChartDecision">
                <a:avLst/>
              </a:prstGeom>
              <a:solidFill>
                <a:srgbClr val="C1544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ecision 9"/>
              <p:cNvSpPr/>
              <p:nvPr/>
            </p:nvSpPr>
            <p:spPr>
              <a:xfrm>
                <a:off x="1632204" y="2274570"/>
                <a:ext cx="2526030" cy="2148840"/>
              </a:xfrm>
              <a:prstGeom prst="flowChartDecision">
                <a:avLst/>
              </a:prstGeom>
              <a:solidFill>
                <a:srgbClr val="C1544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MODIS AOD </a:t>
                </a:r>
                <a:r>
                  <a:rPr lang="en-US" dirty="0" err="1"/>
                  <a:t>Rasters</a:t>
                </a:r>
                <a:endParaRPr lang="en-US" dirty="0"/>
              </a:p>
            </p:txBody>
          </p:sp>
        </p:grpSp>
        <p:sp>
          <p:nvSpPr>
            <p:cNvPr id="12" name="TextBox 11"/>
            <p:cNvSpPr txBox="1"/>
            <p:nvPr/>
          </p:nvSpPr>
          <p:spPr>
            <a:xfrm>
              <a:off x="3091814" y="2668900"/>
              <a:ext cx="402749" cy="461665"/>
            </a:xfrm>
            <a:prstGeom prst="rect">
              <a:avLst/>
            </a:prstGeom>
            <a:noFill/>
          </p:spPr>
          <p:txBody>
            <a:bodyPr wrap="square" rtlCol="0">
              <a:spAutoFit/>
            </a:bodyPr>
            <a:lstStyle/>
            <a:p>
              <a:r>
                <a:rPr lang="en-US" sz="2400" dirty="0">
                  <a:solidFill>
                    <a:schemeClr val="tx1">
                      <a:lumMod val="50000"/>
                      <a:lumOff val="50000"/>
                    </a:schemeClr>
                  </a:solidFill>
                </a:rPr>
                <a:t>=</a:t>
              </a:r>
            </a:p>
          </p:txBody>
        </p:sp>
        <p:sp>
          <p:nvSpPr>
            <p:cNvPr id="13" name="TextBox 12"/>
            <p:cNvSpPr txBox="1"/>
            <p:nvPr/>
          </p:nvSpPr>
          <p:spPr>
            <a:xfrm>
              <a:off x="3494563" y="2506023"/>
              <a:ext cx="2020680" cy="707886"/>
            </a:xfrm>
            <a:prstGeom prst="rect">
              <a:avLst/>
            </a:prstGeom>
            <a:noFill/>
          </p:spPr>
          <p:txBody>
            <a:bodyPr wrap="square" rtlCol="0">
              <a:spAutoFit/>
            </a:bodyPr>
            <a:lstStyle/>
            <a:p>
              <a:r>
                <a:rPr lang="en-US" sz="2000" b="1" dirty="0">
                  <a:solidFill>
                    <a:schemeClr val="bg2">
                      <a:lumMod val="50000"/>
                    </a:schemeClr>
                  </a:solidFill>
                </a:rPr>
                <a:t>one month of raster images</a:t>
              </a:r>
            </a:p>
          </p:txBody>
        </p:sp>
        <p:sp>
          <p:nvSpPr>
            <p:cNvPr id="15" name="Decision 14"/>
            <p:cNvSpPr/>
            <p:nvPr/>
          </p:nvSpPr>
          <p:spPr>
            <a:xfrm>
              <a:off x="1596381" y="4796241"/>
              <a:ext cx="445770" cy="424180"/>
            </a:xfrm>
            <a:prstGeom prst="flowChartDecision">
              <a:avLst/>
            </a:prstGeom>
            <a:solidFill>
              <a:srgbClr val="C1544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a:stCxn id="10" idx="2"/>
              <a:endCxn id="15" idx="0"/>
            </p:cNvCxnSpPr>
            <p:nvPr/>
          </p:nvCxnSpPr>
          <p:spPr>
            <a:xfrm>
              <a:off x="1800218" y="4107266"/>
              <a:ext cx="19048" cy="68897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033284" y="5272931"/>
              <a:ext cx="1530860" cy="646331"/>
            </a:xfrm>
            <a:prstGeom prst="rect">
              <a:avLst/>
            </a:prstGeom>
            <a:noFill/>
          </p:spPr>
          <p:txBody>
            <a:bodyPr wrap="square" rtlCol="0">
              <a:spAutoFit/>
            </a:bodyPr>
            <a:lstStyle/>
            <a:p>
              <a:pPr algn="ctr"/>
              <a:r>
                <a:rPr lang="en-US" dirty="0">
                  <a:solidFill>
                    <a:schemeClr val="tx1">
                      <a:lumMod val="50000"/>
                      <a:lumOff val="50000"/>
                    </a:schemeClr>
                  </a:solidFill>
                </a:rPr>
                <a:t>AOD Raster Pixel</a:t>
              </a:r>
            </a:p>
          </p:txBody>
        </p:sp>
      </p:grpSp>
      <p:grpSp>
        <p:nvGrpSpPr>
          <p:cNvPr id="26" name="Group 25"/>
          <p:cNvGrpSpPr/>
          <p:nvPr/>
        </p:nvGrpSpPr>
        <p:grpSpPr>
          <a:xfrm>
            <a:off x="7544415" y="2980371"/>
            <a:ext cx="4713030" cy="3470703"/>
            <a:chOff x="7544415" y="2980371"/>
            <a:chExt cx="4713030" cy="3470703"/>
          </a:xfrm>
        </p:grpSpPr>
        <p:grpSp>
          <p:nvGrpSpPr>
            <p:cNvPr id="25" name="Group 24"/>
            <p:cNvGrpSpPr/>
            <p:nvPr/>
          </p:nvGrpSpPr>
          <p:grpSpPr>
            <a:xfrm>
              <a:off x="7544415" y="2980371"/>
              <a:ext cx="3639316" cy="2494599"/>
              <a:chOff x="7544415" y="2980371"/>
              <a:chExt cx="3639316" cy="2494599"/>
            </a:xfrm>
          </p:grpSpPr>
          <p:cxnSp>
            <p:nvCxnSpPr>
              <p:cNvPr id="27" name="Straight Arrow Connector 26"/>
              <p:cNvCxnSpPr/>
              <p:nvPr/>
            </p:nvCxnSpPr>
            <p:spPr>
              <a:xfrm>
                <a:off x="7544415" y="3967705"/>
                <a:ext cx="1034584" cy="279122"/>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Decision 31"/>
              <p:cNvSpPr/>
              <p:nvPr/>
            </p:nvSpPr>
            <p:spPr>
              <a:xfrm>
                <a:off x="8698031" y="2980371"/>
                <a:ext cx="2485700" cy="2494599"/>
              </a:xfrm>
              <a:prstGeom prst="flowChartDecision">
                <a:avLst/>
              </a:prstGeom>
              <a:solidFill>
                <a:srgbClr val="C1544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Monthly PM</a:t>
                </a:r>
                <a:r>
                  <a:rPr lang="en-US" baseline="-25000" dirty="0"/>
                  <a:t>10</a:t>
                </a:r>
                <a:r>
                  <a:rPr lang="en-US" dirty="0"/>
                  <a:t> Surface</a:t>
                </a:r>
              </a:p>
            </p:txBody>
          </p:sp>
        </p:grpSp>
        <p:sp>
          <p:nvSpPr>
            <p:cNvPr id="33" name="TextBox 32"/>
            <p:cNvSpPr txBox="1"/>
            <p:nvPr/>
          </p:nvSpPr>
          <p:spPr>
            <a:xfrm>
              <a:off x="10243454" y="4877326"/>
              <a:ext cx="2013991" cy="707886"/>
            </a:xfrm>
            <a:prstGeom prst="rect">
              <a:avLst/>
            </a:prstGeom>
            <a:noFill/>
          </p:spPr>
          <p:txBody>
            <a:bodyPr wrap="square" rtlCol="0">
              <a:spAutoFit/>
            </a:bodyPr>
            <a:lstStyle/>
            <a:p>
              <a:pPr algn="ctr"/>
              <a:r>
                <a:rPr lang="en-US" sz="2000" b="1" dirty="0">
                  <a:solidFill>
                    <a:schemeClr val="tx1">
                      <a:lumMod val="50000"/>
                      <a:lumOff val="50000"/>
                    </a:schemeClr>
                  </a:solidFill>
                </a:rPr>
                <a:t>x 120 months (10 years)</a:t>
              </a:r>
            </a:p>
          </p:txBody>
        </p:sp>
        <p:sp>
          <p:nvSpPr>
            <p:cNvPr id="36" name="Decision 35"/>
            <p:cNvSpPr/>
            <p:nvPr/>
          </p:nvSpPr>
          <p:spPr>
            <a:xfrm>
              <a:off x="9717996" y="5821778"/>
              <a:ext cx="445770" cy="430432"/>
            </a:xfrm>
            <a:prstGeom prst="flowChartDecision">
              <a:avLst/>
            </a:prstGeom>
            <a:solidFill>
              <a:srgbClr val="C1544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p:cNvCxnSpPr>
              <a:stCxn id="32" idx="2"/>
              <a:endCxn id="36" idx="0"/>
            </p:cNvCxnSpPr>
            <p:nvPr/>
          </p:nvCxnSpPr>
          <p:spPr>
            <a:xfrm>
              <a:off x="9940881" y="5474970"/>
              <a:ext cx="0" cy="34680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8061707" y="5804743"/>
              <a:ext cx="1694265" cy="646331"/>
            </a:xfrm>
            <a:prstGeom prst="rect">
              <a:avLst/>
            </a:prstGeom>
            <a:noFill/>
          </p:spPr>
          <p:txBody>
            <a:bodyPr wrap="square" rtlCol="0">
              <a:spAutoFit/>
            </a:bodyPr>
            <a:lstStyle/>
            <a:p>
              <a:pPr algn="ctr"/>
              <a:r>
                <a:rPr lang="en-US" dirty="0">
                  <a:solidFill>
                    <a:schemeClr val="tx1">
                      <a:lumMod val="50000"/>
                      <a:lumOff val="50000"/>
                    </a:schemeClr>
                  </a:solidFill>
                </a:rPr>
                <a:t>PM</a:t>
              </a:r>
              <a:r>
                <a:rPr lang="en-US" baseline="-25000" dirty="0">
                  <a:solidFill>
                    <a:schemeClr val="tx1">
                      <a:lumMod val="50000"/>
                      <a:lumOff val="50000"/>
                    </a:schemeClr>
                  </a:solidFill>
                </a:rPr>
                <a:t>10</a:t>
              </a:r>
              <a:r>
                <a:rPr lang="en-US" dirty="0">
                  <a:solidFill>
                    <a:schemeClr val="tx1">
                      <a:lumMod val="50000"/>
                      <a:lumOff val="50000"/>
                    </a:schemeClr>
                  </a:solidFill>
                </a:rPr>
                <a:t> Surface Pixel</a:t>
              </a:r>
            </a:p>
          </p:txBody>
        </p:sp>
      </p:grpSp>
      <p:grpSp>
        <p:nvGrpSpPr>
          <p:cNvPr id="19" name="Group 18"/>
          <p:cNvGrpSpPr/>
          <p:nvPr/>
        </p:nvGrpSpPr>
        <p:grpSpPr>
          <a:xfrm>
            <a:off x="5666529" y="1336450"/>
            <a:ext cx="2679292" cy="2097486"/>
            <a:chOff x="5666529" y="1336449"/>
            <a:chExt cx="2759854" cy="2336577"/>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6529" y="1336449"/>
              <a:ext cx="2557229" cy="1925025"/>
            </a:xfrm>
            <a:prstGeom prst="rect">
              <a:avLst/>
            </a:prstGeom>
          </p:spPr>
        </p:pic>
        <p:sp>
          <p:nvSpPr>
            <p:cNvPr id="14" name="TextBox 13"/>
            <p:cNvSpPr txBox="1"/>
            <p:nvPr/>
          </p:nvSpPr>
          <p:spPr>
            <a:xfrm>
              <a:off x="6763748" y="3303694"/>
              <a:ext cx="1662635" cy="369332"/>
            </a:xfrm>
            <a:prstGeom prst="rect">
              <a:avLst/>
            </a:prstGeom>
            <a:noFill/>
          </p:spPr>
          <p:txBody>
            <a:bodyPr wrap="none" rtlCol="0">
              <a:spAutoFit/>
            </a:bodyPr>
            <a:lstStyle/>
            <a:p>
              <a:r>
                <a:rPr lang="en-US" dirty="0">
                  <a:solidFill>
                    <a:schemeClr val="bg1">
                      <a:lumMod val="50000"/>
                    </a:schemeClr>
                  </a:solidFill>
                </a:rPr>
                <a:t>Terra Satellite</a:t>
              </a:r>
            </a:p>
          </p:txBody>
        </p:sp>
      </p:grpSp>
      <p:grpSp>
        <p:nvGrpSpPr>
          <p:cNvPr id="20" name="Group 19"/>
          <p:cNvGrpSpPr/>
          <p:nvPr/>
        </p:nvGrpSpPr>
        <p:grpSpPr>
          <a:xfrm>
            <a:off x="8698030" y="1494408"/>
            <a:ext cx="3350559" cy="1902383"/>
            <a:chOff x="8453992" y="1494408"/>
            <a:chExt cx="3602734" cy="2124193"/>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3992" y="1494408"/>
              <a:ext cx="3494563" cy="1830762"/>
            </a:xfrm>
            <a:prstGeom prst="rect">
              <a:avLst/>
            </a:prstGeom>
          </p:spPr>
        </p:pic>
        <p:sp>
          <p:nvSpPr>
            <p:cNvPr id="28" name="TextBox 27"/>
            <p:cNvSpPr txBox="1"/>
            <p:nvPr/>
          </p:nvSpPr>
          <p:spPr>
            <a:xfrm>
              <a:off x="10310735" y="3249269"/>
              <a:ext cx="1745991" cy="369332"/>
            </a:xfrm>
            <a:prstGeom prst="rect">
              <a:avLst/>
            </a:prstGeom>
            <a:noFill/>
          </p:spPr>
          <p:txBody>
            <a:bodyPr wrap="none" rtlCol="0">
              <a:spAutoFit/>
            </a:bodyPr>
            <a:lstStyle/>
            <a:p>
              <a:r>
                <a:rPr lang="en-US" dirty="0">
                  <a:solidFill>
                    <a:schemeClr val="bg1">
                      <a:lumMod val="50000"/>
                    </a:schemeClr>
                  </a:solidFill>
                </a:rPr>
                <a:t>Aqua Satellite</a:t>
              </a:r>
            </a:p>
          </p:txBody>
        </p:sp>
      </p:grpSp>
      <p:sp>
        <p:nvSpPr>
          <p:cNvPr id="31" name="TextBox 30"/>
          <p:cNvSpPr txBox="1"/>
          <p:nvPr/>
        </p:nvSpPr>
        <p:spPr>
          <a:xfrm>
            <a:off x="3249924" y="12561952"/>
            <a:ext cx="5148710" cy="923330"/>
          </a:xfrm>
          <a:prstGeom prst="rect">
            <a:avLst/>
          </a:prstGeom>
          <a:noFill/>
        </p:spPr>
        <p:txBody>
          <a:bodyPr wrap="square" rtlCol="0">
            <a:spAutoFit/>
          </a:bodyPr>
          <a:lstStyle/>
          <a:p>
            <a:r>
              <a:rPr lang="en-US" sz="1800" dirty="0">
                <a:latin typeface="+mj-lt"/>
              </a:rPr>
              <a:t>Pm</a:t>
            </a:r>
            <a:r>
              <a:rPr lang="en-US" sz="1800" baseline="-25000" dirty="0">
                <a:latin typeface="+mj-lt"/>
              </a:rPr>
              <a:t>ij</a:t>
            </a:r>
            <a:r>
              <a:rPr lang="en-US" sz="1800" dirty="0">
                <a:latin typeface="+mj-lt"/>
              </a:rPr>
              <a:t> = (</a:t>
            </a:r>
            <a:r>
              <a:rPr lang="el-GR" sz="1800" dirty="0">
                <a:latin typeface="+mj-lt"/>
              </a:rPr>
              <a:t>α</a:t>
            </a:r>
            <a:r>
              <a:rPr lang="en-US" sz="1800" dirty="0">
                <a:latin typeface="+mj-lt"/>
              </a:rPr>
              <a:t> + </a:t>
            </a:r>
            <a:r>
              <a:rPr lang="en-US" sz="1800" dirty="0" err="1">
                <a:latin typeface="+mj-lt"/>
              </a:rPr>
              <a:t>u</a:t>
            </a:r>
            <a:r>
              <a:rPr lang="en-US" sz="1800" baseline="-25000" dirty="0" err="1">
                <a:latin typeface="+mj-lt"/>
              </a:rPr>
              <a:t>j</a:t>
            </a:r>
            <a:r>
              <a:rPr lang="en-US" sz="1800" dirty="0">
                <a:latin typeface="+mj-lt"/>
              </a:rPr>
              <a:t>) + (</a:t>
            </a:r>
            <a:r>
              <a:rPr lang="el-GR" sz="1800" dirty="0">
                <a:latin typeface="+mj-lt"/>
              </a:rPr>
              <a:t>β</a:t>
            </a:r>
            <a:r>
              <a:rPr lang="en-US" sz="1800" baseline="-25000" dirty="0">
                <a:latin typeface="+mj-lt"/>
              </a:rPr>
              <a:t>1</a:t>
            </a:r>
            <a:r>
              <a:rPr lang="en-US" sz="1800" dirty="0">
                <a:latin typeface="+mj-lt"/>
              </a:rPr>
              <a:t> + </a:t>
            </a:r>
            <a:r>
              <a:rPr lang="en-US" sz="1800" dirty="0" err="1">
                <a:latin typeface="+mj-lt"/>
              </a:rPr>
              <a:t>v</a:t>
            </a:r>
            <a:r>
              <a:rPr lang="en-US" sz="1800" baseline="-25000" dirty="0" err="1">
                <a:latin typeface="+mj-lt"/>
              </a:rPr>
              <a:t>j</a:t>
            </a:r>
            <a:r>
              <a:rPr lang="en-US" sz="1800" dirty="0">
                <a:latin typeface="+mj-lt"/>
              </a:rPr>
              <a:t>)</a:t>
            </a:r>
            <a:r>
              <a:rPr lang="en-US" sz="1800" dirty="0" err="1">
                <a:latin typeface="+mj-lt"/>
              </a:rPr>
              <a:t>AOD</a:t>
            </a:r>
            <a:r>
              <a:rPr lang="en-US" sz="1800" baseline="-25000" dirty="0" err="1">
                <a:latin typeface="+mj-lt"/>
              </a:rPr>
              <a:t>ij</a:t>
            </a:r>
            <a:r>
              <a:rPr lang="en-US" sz="1800" dirty="0">
                <a:latin typeface="+mj-lt"/>
              </a:rPr>
              <a:t> + (</a:t>
            </a:r>
            <a:r>
              <a:rPr lang="el-GR" sz="1800" dirty="0">
                <a:latin typeface="+mj-lt"/>
              </a:rPr>
              <a:t>β</a:t>
            </a:r>
            <a:r>
              <a:rPr lang="en-US" sz="1800" baseline="-25000" dirty="0">
                <a:latin typeface="+mj-lt"/>
              </a:rPr>
              <a:t>2</a:t>
            </a:r>
            <a:r>
              <a:rPr lang="en-US" sz="1800" dirty="0">
                <a:latin typeface="+mj-lt"/>
              </a:rPr>
              <a:t> + </a:t>
            </a:r>
            <a:r>
              <a:rPr lang="en-US" sz="1800" dirty="0" err="1">
                <a:latin typeface="+mj-lt"/>
              </a:rPr>
              <a:t>k</a:t>
            </a:r>
            <a:r>
              <a:rPr lang="en-US" sz="1800" baseline="-25000" dirty="0" err="1">
                <a:latin typeface="+mj-lt"/>
              </a:rPr>
              <a:t>j</a:t>
            </a:r>
            <a:r>
              <a:rPr lang="en-US" sz="1800" dirty="0">
                <a:latin typeface="+mj-lt"/>
              </a:rPr>
              <a:t>)</a:t>
            </a:r>
            <a:r>
              <a:rPr lang="en-US" sz="1800" dirty="0" err="1">
                <a:latin typeface="+mj-lt"/>
              </a:rPr>
              <a:t>Temperature</a:t>
            </a:r>
            <a:r>
              <a:rPr lang="en-US" sz="1800" baseline="-25000" dirty="0" err="1">
                <a:latin typeface="+mj-lt"/>
              </a:rPr>
              <a:t>ij</a:t>
            </a:r>
            <a:r>
              <a:rPr lang="en-US" sz="1800" dirty="0">
                <a:latin typeface="+mj-lt"/>
              </a:rPr>
              <a:t> + </a:t>
            </a:r>
            <a:r>
              <a:rPr lang="el-GR" sz="1800" dirty="0">
                <a:latin typeface="+mj-lt"/>
              </a:rPr>
              <a:t>β</a:t>
            </a:r>
            <a:r>
              <a:rPr lang="en-US" sz="1800" baseline="-25000" dirty="0">
                <a:latin typeface="+mj-lt"/>
              </a:rPr>
              <a:t>3</a:t>
            </a:r>
            <a:r>
              <a:rPr lang="en-US" sz="1800" dirty="0">
                <a:latin typeface="+mj-lt"/>
              </a:rPr>
              <a:t>Elevation</a:t>
            </a:r>
            <a:r>
              <a:rPr lang="en-US" sz="1800" baseline="-25000" dirty="0">
                <a:latin typeface="+mj-lt"/>
              </a:rPr>
              <a:t>i</a:t>
            </a:r>
            <a:r>
              <a:rPr lang="en-US" sz="1800" dirty="0">
                <a:latin typeface="+mj-lt"/>
              </a:rPr>
              <a:t> + </a:t>
            </a:r>
            <a:r>
              <a:rPr lang="el-GR" sz="1800" dirty="0">
                <a:latin typeface="+mj-lt"/>
              </a:rPr>
              <a:t>β</a:t>
            </a:r>
            <a:r>
              <a:rPr lang="en-US" sz="1800" baseline="-25000" dirty="0">
                <a:latin typeface="+mj-lt"/>
              </a:rPr>
              <a:t>4</a:t>
            </a:r>
            <a:r>
              <a:rPr lang="en-US" sz="1800" dirty="0">
                <a:latin typeface="+mj-lt"/>
              </a:rPr>
              <a:t>Major </a:t>
            </a:r>
            <a:r>
              <a:rPr lang="en-US" sz="1800" dirty="0" err="1">
                <a:latin typeface="+mj-lt"/>
              </a:rPr>
              <a:t>Roads</a:t>
            </a:r>
            <a:r>
              <a:rPr lang="en-US" sz="1800" baseline="-25000" dirty="0" err="1">
                <a:latin typeface="+mj-lt"/>
              </a:rPr>
              <a:t>i</a:t>
            </a:r>
            <a:r>
              <a:rPr lang="en-US" sz="1800" dirty="0">
                <a:latin typeface="+mj-lt"/>
              </a:rPr>
              <a:t> + </a:t>
            </a:r>
            <a:r>
              <a:rPr lang="el-GR" sz="1800" dirty="0">
                <a:latin typeface="+mj-lt"/>
              </a:rPr>
              <a:t>β</a:t>
            </a:r>
            <a:r>
              <a:rPr lang="en-US" sz="1800" baseline="-25000" dirty="0">
                <a:latin typeface="+mj-lt"/>
              </a:rPr>
              <a:t>5</a:t>
            </a:r>
            <a:r>
              <a:rPr lang="en-US" sz="1800" dirty="0">
                <a:latin typeface="+mj-lt"/>
              </a:rPr>
              <a:t>OpenSpace</a:t>
            </a:r>
            <a:r>
              <a:rPr lang="en-US" sz="1800" baseline="-25000" dirty="0">
                <a:latin typeface="+mj-lt"/>
              </a:rPr>
              <a:t>i</a:t>
            </a:r>
            <a:r>
              <a:rPr lang="en-US" sz="1800" dirty="0">
                <a:latin typeface="+mj-lt"/>
              </a:rPr>
              <a:t> + </a:t>
            </a:r>
            <a:r>
              <a:rPr lang="el-GR" sz="1800" dirty="0">
                <a:latin typeface="+mj-lt"/>
              </a:rPr>
              <a:t>ε</a:t>
            </a:r>
            <a:r>
              <a:rPr lang="en-US" sz="1800" baseline="-25000" dirty="0" err="1">
                <a:latin typeface="+mj-lt"/>
              </a:rPr>
              <a:t>ij</a:t>
            </a:r>
            <a:r>
              <a:rPr lang="en-US" sz="1800" dirty="0">
                <a:latin typeface="+mj-lt"/>
              </a:rPr>
              <a:t>(</a:t>
            </a:r>
            <a:r>
              <a:rPr lang="en-US" sz="1800" dirty="0" err="1">
                <a:latin typeface="+mj-lt"/>
              </a:rPr>
              <a:t>u</a:t>
            </a:r>
            <a:r>
              <a:rPr lang="en-US" sz="1800" baseline="-25000" dirty="0" err="1">
                <a:latin typeface="+mj-lt"/>
              </a:rPr>
              <a:t>j</a:t>
            </a:r>
            <a:r>
              <a:rPr lang="en-US" sz="1800" dirty="0" err="1">
                <a:latin typeface="+mj-lt"/>
              </a:rPr>
              <a:t>v</a:t>
            </a:r>
            <a:r>
              <a:rPr lang="en-US" sz="1800" baseline="-25000" dirty="0" err="1">
                <a:latin typeface="+mj-lt"/>
              </a:rPr>
              <a:t>j</a:t>
            </a:r>
            <a:r>
              <a:rPr lang="en-US" sz="1800" dirty="0" err="1">
                <a:latin typeface="+mj-lt"/>
              </a:rPr>
              <a:t>k</a:t>
            </a:r>
            <a:r>
              <a:rPr lang="en-US" sz="1800" baseline="-25000" dirty="0" err="1">
                <a:latin typeface="+mj-lt"/>
              </a:rPr>
              <a:t>j</a:t>
            </a:r>
            <a:r>
              <a:rPr lang="en-US" sz="1800" dirty="0">
                <a:latin typeface="+mj-lt"/>
              </a:rPr>
              <a:t>)~[(0 0 0), </a:t>
            </a:r>
            <a:r>
              <a:rPr lang="el-GR" sz="1800" dirty="0">
                <a:latin typeface="+mj-lt"/>
              </a:rPr>
              <a:t>Σ</a:t>
            </a:r>
            <a:r>
              <a:rPr lang="en-US" sz="1800" dirty="0">
                <a:latin typeface="+mj-lt"/>
              </a:rPr>
              <a:t>]</a:t>
            </a:r>
          </a:p>
        </p:txBody>
      </p:sp>
      <p:sp>
        <p:nvSpPr>
          <p:cNvPr id="34" name="TextBox 33"/>
          <p:cNvSpPr txBox="1"/>
          <p:nvPr/>
        </p:nvSpPr>
        <p:spPr>
          <a:xfrm>
            <a:off x="3402324" y="12714352"/>
            <a:ext cx="5148710" cy="923330"/>
          </a:xfrm>
          <a:prstGeom prst="rect">
            <a:avLst/>
          </a:prstGeom>
          <a:noFill/>
        </p:spPr>
        <p:txBody>
          <a:bodyPr wrap="square" rtlCol="0">
            <a:spAutoFit/>
          </a:bodyPr>
          <a:lstStyle/>
          <a:p>
            <a:r>
              <a:rPr lang="en-US" sz="1800" dirty="0">
                <a:latin typeface="+mj-lt"/>
              </a:rPr>
              <a:t>Pm</a:t>
            </a:r>
            <a:r>
              <a:rPr lang="en-US" sz="1800" baseline="-25000" dirty="0">
                <a:latin typeface="+mj-lt"/>
              </a:rPr>
              <a:t>ij</a:t>
            </a:r>
            <a:r>
              <a:rPr lang="en-US" sz="1800" dirty="0">
                <a:latin typeface="+mj-lt"/>
              </a:rPr>
              <a:t> = (</a:t>
            </a:r>
            <a:r>
              <a:rPr lang="el-GR" sz="1800" dirty="0">
                <a:latin typeface="+mj-lt"/>
              </a:rPr>
              <a:t>α</a:t>
            </a:r>
            <a:r>
              <a:rPr lang="en-US" sz="1800" dirty="0">
                <a:latin typeface="+mj-lt"/>
              </a:rPr>
              <a:t> + </a:t>
            </a:r>
            <a:r>
              <a:rPr lang="en-US" sz="1800" dirty="0" err="1">
                <a:latin typeface="+mj-lt"/>
              </a:rPr>
              <a:t>u</a:t>
            </a:r>
            <a:r>
              <a:rPr lang="en-US" sz="1800" baseline="-25000" dirty="0" err="1">
                <a:latin typeface="+mj-lt"/>
              </a:rPr>
              <a:t>j</a:t>
            </a:r>
            <a:r>
              <a:rPr lang="en-US" sz="1800" dirty="0">
                <a:latin typeface="+mj-lt"/>
              </a:rPr>
              <a:t>) + (</a:t>
            </a:r>
            <a:r>
              <a:rPr lang="el-GR" sz="1800" dirty="0">
                <a:latin typeface="+mj-lt"/>
              </a:rPr>
              <a:t>β</a:t>
            </a:r>
            <a:r>
              <a:rPr lang="en-US" sz="1800" baseline="-25000" dirty="0">
                <a:latin typeface="+mj-lt"/>
              </a:rPr>
              <a:t>1</a:t>
            </a:r>
            <a:r>
              <a:rPr lang="en-US" sz="1800" dirty="0">
                <a:latin typeface="+mj-lt"/>
              </a:rPr>
              <a:t> + </a:t>
            </a:r>
            <a:r>
              <a:rPr lang="en-US" sz="1800" dirty="0" err="1">
                <a:latin typeface="+mj-lt"/>
              </a:rPr>
              <a:t>v</a:t>
            </a:r>
            <a:r>
              <a:rPr lang="en-US" sz="1800" baseline="-25000" dirty="0" err="1">
                <a:latin typeface="+mj-lt"/>
              </a:rPr>
              <a:t>j</a:t>
            </a:r>
            <a:r>
              <a:rPr lang="en-US" sz="1800" dirty="0">
                <a:latin typeface="+mj-lt"/>
              </a:rPr>
              <a:t>)</a:t>
            </a:r>
            <a:r>
              <a:rPr lang="en-US" sz="1800" dirty="0" err="1">
                <a:latin typeface="+mj-lt"/>
              </a:rPr>
              <a:t>AOD</a:t>
            </a:r>
            <a:r>
              <a:rPr lang="en-US" sz="1800" baseline="-25000" dirty="0" err="1">
                <a:latin typeface="+mj-lt"/>
              </a:rPr>
              <a:t>ij</a:t>
            </a:r>
            <a:r>
              <a:rPr lang="en-US" sz="1800" dirty="0">
                <a:latin typeface="+mj-lt"/>
              </a:rPr>
              <a:t> + (</a:t>
            </a:r>
            <a:r>
              <a:rPr lang="el-GR" sz="1800" dirty="0">
                <a:latin typeface="+mj-lt"/>
              </a:rPr>
              <a:t>β</a:t>
            </a:r>
            <a:r>
              <a:rPr lang="en-US" sz="1800" baseline="-25000" dirty="0">
                <a:latin typeface="+mj-lt"/>
              </a:rPr>
              <a:t>2</a:t>
            </a:r>
            <a:r>
              <a:rPr lang="en-US" sz="1800" dirty="0">
                <a:latin typeface="+mj-lt"/>
              </a:rPr>
              <a:t> + </a:t>
            </a:r>
            <a:r>
              <a:rPr lang="en-US" sz="1800" dirty="0" err="1">
                <a:latin typeface="+mj-lt"/>
              </a:rPr>
              <a:t>k</a:t>
            </a:r>
            <a:r>
              <a:rPr lang="en-US" sz="1800" baseline="-25000" dirty="0" err="1">
                <a:latin typeface="+mj-lt"/>
              </a:rPr>
              <a:t>j</a:t>
            </a:r>
            <a:r>
              <a:rPr lang="en-US" sz="1800" dirty="0">
                <a:latin typeface="+mj-lt"/>
              </a:rPr>
              <a:t>)</a:t>
            </a:r>
            <a:r>
              <a:rPr lang="en-US" sz="1800" dirty="0" err="1">
                <a:latin typeface="+mj-lt"/>
              </a:rPr>
              <a:t>Temperature</a:t>
            </a:r>
            <a:r>
              <a:rPr lang="en-US" sz="1800" baseline="-25000" dirty="0" err="1">
                <a:latin typeface="+mj-lt"/>
              </a:rPr>
              <a:t>ij</a:t>
            </a:r>
            <a:r>
              <a:rPr lang="en-US" sz="1800" dirty="0">
                <a:latin typeface="+mj-lt"/>
              </a:rPr>
              <a:t> + </a:t>
            </a:r>
            <a:r>
              <a:rPr lang="el-GR" sz="1800" dirty="0">
                <a:latin typeface="+mj-lt"/>
              </a:rPr>
              <a:t>β</a:t>
            </a:r>
            <a:r>
              <a:rPr lang="en-US" sz="1800" baseline="-25000" dirty="0">
                <a:latin typeface="+mj-lt"/>
              </a:rPr>
              <a:t>3</a:t>
            </a:r>
            <a:r>
              <a:rPr lang="en-US" sz="1800" dirty="0">
                <a:latin typeface="+mj-lt"/>
              </a:rPr>
              <a:t>Elevation</a:t>
            </a:r>
            <a:r>
              <a:rPr lang="en-US" sz="1800" baseline="-25000" dirty="0">
                <a:latin typeface="+mj-lt"/>
              </a:rPr>
              <a:t>i</a:t>
            </a:r>
            <a:r>
              <a:rPr lang="en-US" sz="1800" dirty="0">
                <a:latin typeface="+mj-lt"/>
              </a:rPr>
              <a:t> + </a:t>
            </a:r>
            <a:r>
              <a:rPr lang="el-GR" sz="1800" dirty="0">
                <a:latin typeface="+mj-lt"/>
              </a:rPr>
              <a:t>β</a:t>
            </a:r>
            <a:r>
              <a:rPr lang="en-US" sz="1800" baseline="-25000" dirty="0">
                <a:latin typeface="+mj-lt"/>
              </a:rPr>
              <a:t>4</a:t>
            </a:r>
            <a:r>
              <a:rPr lang="en-US" sz="1800" dirty="0">
                <a:latin typeface="+mj-lt"/>
              </a:rPr>
              <a:t>Major </a:t>
            </a:r>
            <a:r>
              <a:rPr lang="en-US" sz="1800" dirty="0" err="1">
                <a:latin typeface="+mj-lt"/>
              </a:rPr>
              <a:t>Roads</a:t>
            </a:r>
            <a:r>
              <a:rPr lang="en-US" sz="1800" baseline="-25000" dirty="0" err="1">
                <a:latin typeface="+mj-lt"/>
              </a:rPr>
              <a:t>i</a:t>
            </a:r>
            <a:r>
              <a:rPr lang="en-US" sz="1800" dirty="0">
                <a:latin typeface="+mj-lt"/>
              </a:rPr>
              <a:t> + </a:t>
            </a:r>
            <a:r>
              <a:rPr lang="el-GR" sz="1800" dirty="0">
                <a:latin typeface="+mj-lt"/>
              </a:rPr>
              <a:t>β</a:t>
            </a:r>
            <a:r>
              <a:rPr lang="en-US" sz="1800" baseline="-25000" dirty="0">
                <a:latin typeface="+mj-lt"/>
              </a:rPr>
              <a:t>5</a:t>
            </a:r>
            <a:r>
              <a:rPr lang="en-US" sz="1800" dirty="0">
                <a:latin typeface="+mj-lt"/>
              </a:rPr>
              <a:t>OpenSpace</a:t>
            </a:r>
            <a:r>
              <a:rPr lang="en-US" sz="1800" baseline="-25000" dirty="0">
                <a:latin typeface="+mj-lt"/>
              </a:rPr>
              <a:t>i</a:t>
            </a:r>
            <a:r>
              <a:rPr lang="en-US" sz="1800" dirty="0">
                <a:latin typeface="+mj-lt"/>
              </a:rPr>
              <a:t> + </a:t>
            </a:r>
            <a:r>
              <a:rPr lang="el-GR" sz="1800" dirty="0">
                <a:latin typeface="+mj-lt"/>
              </a:rPr>
              <a:t>ε</a:t>
            </a:r>
            <a:r>
              <a:rPr lang="en-US" sz="1800" baseline="-25000" dirty="0" err="1">
                <a:latin typeface="+mj-lt"/>
              </a:rPr>
              <a:t>ij</a:t>
            </a:r>
            <a:r>
              <a:rPr lang="en-US" sz="1800" dirty="0">
                <a:latin typeface="+mj-lt"/>
              </a:rPr>
              <a:t>(</a:t>
            </a:r>
            <a:r>
              <a:rPr lang="en-US" sz="1800" dirty="0" err="1">
                <a:latin typeface="+mj-lt"/>
              </a:rPr>
              <a:t>u</a:t>
            </a:r>
            <a:r>
              <a:rPr lang="en-US" sz="1800" baseline="-25000" dirty="0" err="1">
                <a:latin typeface="+mj-lt"/>
              </a:rPr>
              <a:t>j</a:t>
            </a:r>
            <a:r>
              <a:rPr lang="en-US" sz="1800" dirty="0" err="1">
                <a:latin typeface="+mj-lt"/>
              </a:rPr>
              <a:t>v</a:t>
            </a:r>
            <a:r>
              <a:rPr lang="en-US" sz="1800" baseline="-25000" dirty="0" err="1">
                <a:latin typeface="+mj-lt"/>
              </a:rPr>
              <a:t>j</a:t>
            </a:r>
            <a:r>
              <a:rPr lang="en-US" sz="1800" dirty="0" err="1">
                <a:latin typeface="+mj-lt"/>
              </a:rPr>
              <a:t>k</a:t>
            </a:r>
            <a:r>
              <a:rPr lang="en-US" sz="1800" baseline="-25000" dirty="0" err="1">
                <a:latin typeface="+mj-lt"/>
              </a:rPr>
              <a:t>j</a:t>
            </a:r>
            <a:r>
              <a:rPr lang="en-US" sz="1800" dirty="0">
                <a:latin typeface="+mj-lt"/>
              </a:rPr>
              <a:t>)~[(0 0 0), </a:t>
            </a:r>
            <a:r>
              <a:rPr lang="el-GR" sz="1800" dirty="0">
                <a:latin typeface="+mj-lt"/>
              </a:rPr>
              <a:t>Σ</a:t>
            </a:r>
            <a:r>
              <a:rPr lang="en-US" sz="1800" dirty="0">
                <a:latin typeface="+mj-lt"/>
              </a:rPr>
              <a:t>]</a:t>
            </a:r>
          </a:p>
        </p:txBody>
      </p:sp>
      <p:grpSp>
        <p:nvGrpSpPr>
          <p:cNvPr id="3" name="Group 2"/>
          <p:cNvGrpSpPr/>
          <p:nvPr/>
        </p:nvGrpSpPr>
        <p:grpSpPr>
          <a:xfrm>
            <a:off x="4688869" y="3396791"/>
            <a:ext cx="3786277" cy="1662502"/>
            <a:chOff x="4688869" y="3396791"/>
            <a:chExt cx="3786277" cy="1662502"/>
          </a:xfrm>
        </p:grpSpPr>
        <p:grpSp>
          <p:nvGrpSpPr>
            <p:cNvPr id="22" name="Group 21"/>
            <p:cNvGrpSpPr/>
            <p:nvPr/>
          </p:nvGrpSpPr>
          <p:grpSpPr>
            <a:xfrm>
              <a:off x="4709466" y="3396791"/>
              <a:ext cx="2885600" cy="745030"/>
              <a:chOff x="4709466" y="3396791"/>
              <a:chExt cx="2885600" cy="745030"/>
            </a:xfrm>
          </p:grpSpPr>
          <p:cxnSp>
            <p:nvCxnSpPr>
              <p:cNvPr id="23" name="Straight Arrow Connector 22"/>
              <p:cNvCxnSpPr/>
              <p:nvPr/>
            </p:nvCxnSpPr>
            <p:spPr>
              <a:xfrm>
                <a:off x="4709466" y="3396791"/>
                <a:ext cx="759532" cy="409399"/>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313869" y="3433935"/>
                <a:ext cx="2281197" cy="707886"/>
              </a:xfrm>
              <a:prstGeom prst="rect">
                <a:avLst/>
              </a:prstGeom>
              <a:noFill/>
            </p:spPr>
            <p:txBody>
              <a:bodyPr wrap="square" rtlCol="0">
                <a:spAutoFit/>
              </a:bodyPr>
              <a:lstStyle/>
              <a:p>
                <a:pPr algn="ctr"/>
                <a:r>
                  <a:rPr lang="en-US" sz="2000" b="1" dirty="0">
                    <a:solidFill>
                      <a:schemeClr val="tx1">
                        <a:lumMod val="50000"/>
                        <a:lumOff val="50000"/>
                      </a:schemeClr>
                    </a:solidFill>
                  </a:rPr>
                  <a:t>Apply PM</a:t>
                </a:r>
                <a:r>
                  <a:rPr lang="en-US" sz="2000" b="1" baseline="-25000" dirty="0">
                    <a:solidFill>
                      <a:schemeClr val="tx1">
                        <a:lumMod val="50000"/>
                        <a:lumOff val="50000"/>
                      </a:schemeClr>
                    </a:solidFill>
                  </a:rPr>
                  <a:t>10</a:t>
                </a:r>
                <a:r>
                  <a:rPr lang="en-US" sz="2000" b="1" dirty="0">
                    <a:solidFill>
                      <a:schemeClr val="tx1">
                        <a:lumMod val="50000"/>
                        <a:lumOff val="50000"/>
                      </a:schemeClr>
                    </a:solidFill>
                  </a:rPr>
                  <a:t> mixed model</a:t>
                </a:r>
              </a:p>
            </p:txBody>
          </p:sp>
        </p:grpSp>
        <p:sp>
          <p:nvSpPr>
            <p:cNvPr id="2" name="TextBox 1"/>
            <p:cNvSpPr txBox="1"/>
            <p:nvPr/>
          </p:nvSpPr>
          <p:spPr>
            <a:xfrm>
              <a:off x="4688869" y="4135963"/>
              <a:ext cx="3786277" cy="923330"/>
            </a:xfrm>
            <a:prstGeom prst="rect">
              <a:avLst/>
            </a:prstGeom>
            <a:noFill/>
          </p:spPr>
          <p:txBody>
            <a:bodyPr wrap="square" rtlCol="0">
              <a:spAutoFit/>
            </a:bodyPr>
            <a:lstStyle/>
            <a:p>
              <a:r>
                <a:rPr lang="en-US" sz="1200" dirty="0">
                  <a:solidFill>
                    <a:schemeClr val="bg1">
                      <a:lumMod val="50000"/>
                    </a:schemeClr>
                  </a:solidFill>
                </a:rPr>
                <a:t>Pm</a:t>
              </a:r>
              <a:r>
                <a:rPr lang="en-US" sz="1200" baseline="-25000" dirty="0">
                  <a:solidFill>
                    <a:schemeClr val="bg1">
                      <a:lumMod val="50000"/>
                    </a:schemeClr>
                  </a:solidFill>
                </a:rPr>
                <a:t>ij</a:t>
              </a:r>
              <a:r>
                <a:rPr lang="en-US" sz="1200" dirty="0">
                  <a:solidFill>
                    <a:schemeClr val="bg1">
                      <a:lumMod val="50000"/>
                    </a:schemeClr>
                  </a:solidFill>
                </a:rPr>
                <a:t> = (</a:t>
              </a:r>
              <a:r>
                <a:rPr lang="el-GR" sz="1200" dirty="0">
                  <a:solidFill>
                    <a:schemeClr val="bg1">
                      <a:lumMod val="50000"/>
                    </a:schemeClr>
                  </a:solidFill>
                </a:rPr>
                <a:t>α</a:t>
              </a:r>
              <a:r>
                <a:rPr lang="en-US" sz="1200" dirty="0">
                  <a:solidFill>
                    <a:schemeClr val="bg1">
                      <a:lumMod val="50000"/>
                    </a:schemeClr>
                  </a:solidFill>
                </a:rPr>
                <a:t> + </a:t>
              </a:r>
              <a:r>
                <a:rPr lang="en-US" sz="1200" dirty="0" err="1">
                  <a:solidFill>
                    <a:schemeClr val="bg1">
                      <a:lumMod val="50000"/>
                    </a:schemeClr>
                  </a:solidFill>
                </a:rPr>
                <a:t>u</a:t>
              </a:r>
              <a:r>
                <a:rPr lang="en-US" sz="1200" baseline="-25000" dirty="0" err="1">
                  <a:solidFill>
                    <a:schemeClr val="bg1">
                      <a:lumMod val="50000"/>
                    </a:schemeClr>
                  </a:solidFill>
                </a:rPr>
                <a:t>j</a:t>
              </a:r>
              <a:r>
                <a:rPr lang="en-US" sz="1200" dirty="0">
                  <a:solidFill>
                    <a:schemeClr val="bg1">
                      <a:lumMod val="50000"/>
                    </a:schemeClr>
                  </a:solidFill>
                </a:rPr>
                <a:t>) + (</a:t>
              </a:r>
              <a:r>
                <a:rPr lang="el-GR" sz="1200" dirty="0">
                  <a:solidFill>
                    <a:schemeClr val="bg1">
                      <a:lumMod val="50000"/>
                    </a:schemeClr>
                  </a:solidFill>
                </a:rPr>
                <a:t>β</a:t>
              </a:r>
              <a:r>
                <a:rPr lang="en-US" sz="1200" baseline="-25000" dirty="0">
                  <a:solidFill>
                    <a:schemeClr val="bg1">
                      <a:lumMod val="50000"/>
                    </a:schemeClr>
                  </a:solidFill>
                </a:rPr>
                <a:t>1</a:t>
              </a:r>
              <a:r>
                <a:rPr lang="en-US" sz="1200" dirty="0">
                  <a:solidFill>
                    <a:schemeClr val="bg1">
                      <a:lumMod val="50000"/>
                    </a:schemeClr>
                  </a:solidFill>
                </a:rPr>
                <a:t> + </a:t>
              </a:r>
              <a:r>
                <a:rPr lang="en-US" sz="1200" dirty="0" err="1">
                  <a:solidFill>
                    <a:schemeClr val="bg1">
                      <a:lumMod val="50000"/>
                    </a:schemeClr>
                  </a:solidFill>
                </a:rPr>
                <a:t>v</a:t>
              </a:r>
              <a:r>
                <a:rPr lang="en-US" sz="1200" baseline="-25000" dirty="0" err="1">
                  <a:solidFill>
                    <a:schemeClr val="bg1">
                      <a:lumMod val="50000"/>
                    </a:schemeClr>
                  </a:solidFill>
                </a:rPr>
                <a:t>j</a:t>
              </a:r>
              <a:r>
                <a:rPr lang="en-US" sz="1200" dirty="0">
                  <a:solidFill>
                    <a:schemeClr val="bg1">
                      <a:lumMod val="50000"/>
                    </a:schemeClr>
                  </a:solidFill>
                </a:rPr>
                <a:t>)</a:t>
              </a:r>
              <a:r>
                <a:rPr lang="en-US" sz="1200" dirty="0" err="1">
                  <a:solidFill>
                    <a:schemeClr val="bg1">
                      <a:lumMod val="50000"/>
                    </a:schemeClr>
                  </a:solidFill>
                </a:rPr>
                <a:t>AOD</a:t>
              </a:r>
              <a:r>
                <a:rPr lang="en-US" sz="1200" baseline="-25000" dirty="0" err="1">
                  <a:solidFill>
                    <a:schemeClr val="bg1">
                      <a:lumMod val="50000"/>
                    </a:schemeClr>
                  </a:solidFill>
                </a:rPr>
                <a:t>ij</a:t>
              </a:r>
              <a:r>
                <a:rPr lang="en-US" sz="1200" dirty="0">
                  <a:solidFill>
                    <a:schemeClr val="bg1">
                      <a:lumMod val="50000"/>
                    </a:schemeClr>
                  </a:solidFill>
                </a:rPr>
                <a:t> + (</a:t>
              </a:r>
              <a:r>
                <a:rPr lang="el-GR" sz="1200" dirty="0">
                  <a:solidFill>
                    <a:schemeClr val="bg1">
                      <a:lumMod val="50000"/>
                    </a:schemeClr>
                  </a:solidFill>
                </a:rPr>
                <a:t>β</a:t>
              </a:r>
              <a:r>
                <a:rPr lang="en-US" sz="1200" baseline="-25000" dirty="0">
                  <a:solidFill>
                    <a:schemeClr val="bg1">
                      <a:lumMod val="50000"/>
                    </a:schemeClr>
                  </a:solidFill>
                </a:rPr>
                <a:t>2</a:t>
              </a:r>
              <a:r>
                <a:rPr lang="en-US" sz="1200" dirty="0">
                  <a:solidFill>
                    <a:schemeClr val="bg1">
                      <a:lumMod val="50000"/>
                    </a:schemeClr>
                  </a:solidFill>
                </a:rPr>
                <a:t> + </a:t>
              </a:r>
              <a:r>
                <a:rPr lang="en-US" sz="1200" dirty="0" err="1">
                  <a:solidFill>
                    <a:schemeClr val="bg1">
                      <a:lumMod val="50000"/>
                    </a:schemeClr>
                  </a:solidFill>
                </a:rPr>
                <a:t>k</a:t>
              </a:r>
              <a:r>
                <a:rPr lang="en-US" sz="1200" baseline="-25000" dirty="0" err="1">
                  <a:solidFill>
                    <a:schemeClr val="bg1">
                      <a:lumMod val="50000"/>
                    </a:schemeClr>
                  </a:solidFill>
                </a:rPr>
                <a:t>j</a:t>
              </a:r>
              <a:r>
                <a:rPr lang="en-US" sz="1200" dirty="0">
                  <a:solidFill>
                    <a:schemeClr val="bg1">
                      <a:lumMod val="50000"/>
                    </a:schemeClr>
                  </a:solidFill>
                </a:rPr>
                <a:t>)</a:t>
              </a:r>
              <a:r>
                <a:rPr lang="en-US" sz="1200" dirty="0" err="1">
                  <a:solidFill>
                    <a:schemeClr val="bg1">
                      <a:lumMod val="50000"/>
                    </a:schemeClr>
                  </a:solidFill>
                </a:rPr>
                <a:t>Temperature</a:t>
              </a:r>
              <a:r>
                <a:rPr lang="en-US" sz="1200" baseline="-25000" dirty="0" err="1">
                  <a:solidFill>
                    <a:schemeClr val="bg1">
                      <a:lumMod val="50000"/>
                    </a:schemeClr>
                  </a:solidFill>
                </a:rPr>
                <a:t>ij</a:t>
              </a:r>
              <a:r>
                <a:rPr lang="en-US" sz="1200" dirty="0">
                  <a:solidFill>
                    <a:schemeClr val="bg1">
                      <a:lumMod val="50000"/>
                    </a:schemeClr>
                  </a:solidFill>
                </a:rPr>
                <a:t> + </a:t>
              </a:r>
              <a:r>
                <a:rPr lang="el-GR" sz="1200" dirty="0">
                  <a:solidFill>
                    <a:schemeClr val="bg1">
                      <a:lumMod val="50000"/>
                    </a:schemeClr>
                  </a:solidFill>
                </a:rPr>
                <a:t>β</a:t>
              </a:r>
              <a:r>
                <a:rPr lang="en-US" sz="1200" baseline="-25000" dirty="0">
                  <a:solidFill>
                    <a:schemeClr val="bg1">
                      <a:lumMod val="50000"/>
                    </a:schemeClr>
                  </a:solidFill>
                </a:rPr>
                <a:t>3</a:t>
              </a:r>
              <a:r>
                <a:rPr lang="en-US" sz="1200" dirty="0">
                  <a:solidFill>
                    <a:schemeClr val="bg1">
                      <a:lumMod val="50000"/>
                    </a:schemeClr>
                  </a:solidFill>
                </a:rPr>
                <a:t>Elevation</a:t>
              </a:r>
              <a:r>
                <a:rPr lang="en-US" sz="1200" baseline="-25000" dirty="0">
                  <a:solidFill>
                    <a:schemeClr val="bg1">
                      <a:lumMod val="50000"/>
                    </a:schemeClr>
                  </a:solidFill>
                </a:rPr>
                <a:t>i</a:t>
              </a:r>
              <a:r>
                <a:rPr lang="en-US" sz="1200" dirty="0">
                  <a:solidFill>
                    <a:schemeClr val="bg1">
                      <a:lumMod val="50000"/>
                    </a:schemeClr>
                  </a:solidFill>
                </a:rPr>
                <a:t> + </a:t>
              </a:r>
              <a:r>
                <a:rPr lang="el-GR" sz="1200" dirty="0">
                  <a:solidFill>
                    <a:schemeClr val="bg1">
                      <a:lumMod val="50000"/>
                    </a:schemeClr>
                  </a:solidFill>
                </a:rPr>
                <a:t>β</a:t>
              </a:r>
              <a:r>
                <a:rPr lang="en-US" sz="1200" baseline="-25000" dirty="0">
                  <a:solidFill>
                    <a:schemeClr val="bg1">
                      <a:lumMod val="50000"/>
                    </a:schemeClr>
                  </a:solidFill>
                </a:rPr>
                <a:t>4</a:t>
              </a:r>
              <a:r>
                <a:rPr lang="en-US" sz="1200" dirty="0">
                  <a:solidFill>
                    <a:schemeClr val="bg1">
                      <a:lumMod val="50000"/>
                    </a:schemeClr>
                  </a:solidFill>
                </a:rPr>
                <a:t>Major </a:t>
              </a:r>
              <a:r>
                <a:rPr lang="en-US" sz="1200" dirty="0" err="1">
                  <a:solidFill>
                    <a:schemeClr val="bg1">
                      <a:lumMod val="50000"/>
                    </a:schemeClr>
                  </a:solidFill>
                </a:rPr>
                <a:t>Roads</a:t>
              </a:r>
              <a:r>
                <a:rPr lang="en-US" sz="1200" baseline="-25000" dirty="0" err="1">
                  <a:solidFill>
                    <a:schemeClr val="bg1">
                      <a:lumMod val="50000"/>
                    </a:schemeClr>
                  </a:solidFill>
                </a:rPr>
                <a:t>i</a:t>
              </a:r>
              <a:r>
                <a:rPr lang="en-US" sz="1200" dirty="0">
                  <a:solidFill>
                    <a:schemeClr val="bg1">
                      <a:lumMod val="50000"/>
                    </a:schemeClr>
                  </a:solidFill>
                </a:rPr>
                <a:t> + </a:t>
              </a:r>
              <a:r>
                <a:rPr lang="el-GR" sz="1200" dirty="0">
                  <a:solidFill>
                    <a:schemeClr val="bg1">
                      <a:lumMod val="50000"/>
                    </a:schemeClr>
                  </a:solidFill>
                </a:rPr>
                <a:t>β</a:t>
              </a:r>
              <a:r>
                <a:rPr lang="en-US" sz="1200" baseline="-25000" dirty="0">
                  <a:solidFill>
                    <a:schemeClr val="bg1">
                      <a:lumMod val="50000"/>
                    </a:schemeClr>
                  </a:solidFill>
                </a:rPr>
                <a:t>5</a:t>
              </a:r>
              <a:r>
                <a:rPr lang="en-US" sz="1200" dirty="0">
                  <a:solidFill>
                    <a:schemeClr val="bg1">
                      <a:lumMod val="50000"/>
                    </a:schemeClr>
                  </a:solidFill>
                </a:rPr>
                <a:t>OpenSpace</a:t>
              </a:r>
              <a:r>
                <a:rPr lang="en-US" sz="1200" baseline="-25000" dirty="0">
                  <a:solidFill>
                    <a:schemeClr val="bg1">
                      <a:lumMod val="50000"/>
                    </a:schemeClr>
                  </a:solidFill>
                </a:rPr>
                <a:t>i</a:t>
              </a:r>
              <a:r>
                <a:rPr lang="en-US" sz="1200" dirty="0">
                  <a:solidFill>
                    <a:schemeClr val="bg1">
                      <a:lumMod val="50000"/>
                    </a:schemeClr>
                  </a:solidFill>
                </a:rPr>
                <a:t> + </a:t>
              </a:r>
              <a:r>
                <a:rPr lang="el-GR" sz="1200" dirty="0">
                  <a:solidFill>
                    <a:schemeClr val="bg1">
                      <a:lumMod val="50000"/>
                    </a:schemeClr>
                  </a:solidFill>
                </a:rPr>
                <a:t>ε</a:t>
              </a:r>
              <a:r>
                <a:rPr lang="en-US" sz="1200" baseline="-25000" dirty="0">
                  <a:solidFill>
                    <a:schemeClr val="bg1">
                      <a:lumMod val="50000"/>
                    </a:schemeClr>
                  </a:solidFill>
                </a:rPr>
                <a:t>ij</a:t>
              </a:r>
              <a:r>
                <a:rPr lang="en-US" sz="1200" dirty="0">
                  <a:solidFill>
                    <a:schemeClr val="bg1">
                      <a:lumMod val="50000"/>
                    </a:schemeClr>
                  </a:solidFill>
                </a:rPr>
                <a:t>(</a:t>
              </a:r>
              <a:r>
                <a:rPr lang="en-US" sz="1200" dirty="0" err="1">
                  <a:solidFill>
                    <a:schemeClr val="bg1">
                      <a:lumMod val="50000"/>
                    </a:schemeClr>
                  </a:solidFill>
                </a:rPr>
                <a:t>u</a:t>
              </a:r>
              <a:r>
                <a:rPr lang="en-US" sz="1200" baseline="-25000" dirty="0" err="1">
                  <a:solidFill>
                    <a:schemeClr val="bg1">
                      <a:lumMod val="50000"/>
                    </a:schemeClr>
                  </a:solidFill>
                </a:rPr>
                <a:t>j</a:t>
              </a:r>
              <a:r>
                <a:rPr lang="en-US" sz="1200" dirty="0" err="1">
                  <a:solidFill>
                    <a:schemeClr val="bg1">
                      <a:lumMod val="50000"/>
                    </a:schemeClr>
                  </a:solidFill>
                </a:rPr>
                <a:t>v</a:t>
              </a:r>
              <a:r>
                <a:rPr lang="en-US" sz="1200" baseline="-25000" dirty="0" err="1">
                  <a:solidFill>
                    <a:schemeClr val="bg1">
                      <a:lumMod val="50000"/>
                    </a:schemeClr>
                  </a:solidFill>
                </a:rPr>
                <a:t>j</a:t>
              </a:r>
              <a:r>
                <a:rPr lang="en-US" sz="1200" dirty="0" err="1">
                  <a:solidFill>
                    <a:schemeClr val="bg1">
                      <a:lumMod val="50000"/>
                    </a:schemeClr>
                  </a:solidFill>
                </a:rPr>
                <a:t>k</a:t>
              </a:r>
              <a:r>
                <a:rPr lang="en-US" sz="1200" baseline="-25000" dirty="0" err="1">
                  <a:solidFill>
                    <a:schemeClr val="bg1">
                      <a:lumMod val="50000"/>
                    </a:schemeClr>
                  </a:solidFill>
                </a:rPr>
                <a:t>j</a:t>
              </a:r>
              <a:r>
                <a:rPr lang="en-US" sz="1200" dirty="0">
                  <a:solidFill>
                    <a:schemeClr val="bg1">
                      <a:lumMod val="50000"/>
                    </a:schemeClr>
                  </a:solidFill>
                </a:rPr>
                <a:t>)~[(0 0 0), </a:t>
              </a:r>
              <a:r>
                <a:rPr lang="el-GR" sz="1200" dirty="0">
                  <a:solidFill>
                    <a:schemeClr val="bg1">
                      <a:lumMod val="50000"/>
                    </a:schemeClr>
                  </a:solidFill>
                </a:rPr>
                <a:t>Σ</a:t>
              </a:r>
              <a:r>
                <a:rPr lang="en-US" sz="1200" dirty="0">
                  <a:solidFill>
                    <a:schemeClr val="bg1">
                      <a:lumMod val="50000"/>
                    </a:schemeClr>
                  </a:solidFill>
                </a:rPr>
                <a:t>]</a:t>
              </a:r>
            </a:p>
            <a:p>
              <a:endParaRPr lang="en-US" dirty="0"/>
            </a:p>
          </p:txBody>
        </p:sp>
      </p:grpSp>
    </p:spTree>
    <p:extLst>
      <p:ext uri="{BB962C8B-B14F-4D97-AF65-F5344CB8AC3E}">
        <p14:creationId xmlns:p14="http://schemas.microsoft.com/office/powerpoint/2010/main" val="2123594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decel="5000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dissolve">
                                      <p:cBhvr>
                                        <p:cTn id="17" dur="500"/>
                                        <p:tgtEl>
                                          <p:spTgt spid="45"/>
                                        </p:tgtEl>
                                      </p:cBhvr>
                                    </p:animEffect>
                                  </p:childTnLst>
                                </p:cTn>
                              </p:par>
                              <p:par>
                                <p:cTn id="18" presetID="9" presetClass="emph" presetSubtype="0" nodeType="withEffect">
                                  <p:stCondLst>
                                    <p:cond delay="0"/>
                                  </p:stCondLst>
                                  <p:childTnLst>
                                    <p:set>
                                      <p:cBhvr rctx="PPT">
                                        <p:cTn id="19" dur="indefinite"/>
                                        <p:tgtEl>
                                          <p:spTgt spid="19"/>
                                        </p:tgtEl>
                                        <p:attrNameLst>
                                          <p:attrName>style.opacity</p:attrName>
                                        </p:attrNameLst>
                                      </p:cBhvr>
                                      <p:to>
                                        <p:strVal val="0.25"/>
                                      </p:to>
                                    </p:set>
                                    <p:animEffect filter="image" prLst="opacity: 0.25">
                                      <p:cBhvr rctx="IE">
                                        <p:cTn id="20" dur="indefinite"/>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500"/>
                                        <p:tgtEl>
                                          <p:spTgt spid="3"/>
                                        </p:tgtEl>
                                      </p:cBhvr>
                                    </p:animEffect>
                                  </p:childTnLst>
                                </p:cTn>
                              </p:par>
                              <p:par>
                                <p:cTn id="26" presetID="9" presetClass="emph" presetSubtype="0" nodeType="withEffect">
                                  <p:stCondLst>
                                    <p:cond delay="0"/>
                                  </p:stCondLst>
                                  <p:childTnLst>
                                    <p:set>
                                      <p:cBhvr rctx="PPT">
                                        <p:cTn id="27" dur="indefinite"/>
                                        <p:tgtEl>
                                          <p:spTgt spid="20"/>
                                        </p:tgtEl>
                                        <p:attrNameLst>
                                          <p:attrName>style.opacity</p:attrName>
                                        </p:attrNameLst>
                                      </p:cBhvr>
                                      <p:to>
                                        <p:strVal val="0.25"/>
                                      </p:to>
                                    </p:set>
                                    <p:animEffect filter="image" prLst="opacity: 0.25">
                                      <p:cBhvr rctx="IE">
                                        <p:cTn id="28" dur="indefinite"/>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dissolve">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4674" y="940277"/>
            <a:ext cx="6054778" cy="4678691"/>
          </a:xfrm>
          <a:prstGeom prst="rect">
            <a:avLst/>
          </a:prstGeom>
          <a:effectLst>
            <a:outerShdw blurRad="50800" dist="38100" dir="8100000" algn="tr" rotWithShape="0">
              <a:prstClr val="black">
                <a:alpha val="40000"/>
              </a:prstClr>
            </a:outerShd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998" y="972940"/>
            <a:ext cx="5970238" cy="4613365"/>
          </a:xfrm>
          <a:prstGeom prst="rect">
            <a:avLst/>
          </a:prstGeom>
          <a:effectLst>
            <a:outerShdw blurRad="50800" dist="38100" dir="8100000" algn="tr" rotWithShape="0">
              <a:schemeClr val="tx1">
                <a:alpha val="40000"/>
              </a:schemeClr>
            </a:outerShdw>
          </a:effectLst>
        </p:spPr>
      </p:pic>
      <p:sp>
        <p:nvSpPr>
          <p:cNvPr id="10" name="TextBox 9"/>
          <p:cNvSpPr txBox="1"/>
          <p:nvPr/>
        </p:nvSpPr>
        <p:spPr>
          <a:xfrm>
            <a:off x="2852057" y="394603"/>
            <a:ext cx="6400800" cy="707886"/>
          </a:xfrm>
          <a:prstGeom prst="rect">
            <a:avLst/>
          </a:prstGeom>
          <a:noFill/>
        </p:spPr>
        <p:txBody>
          <a:bodyPr wrap="square" rtlCol="0">
            <a:spAutoFit/>
          </a:bodyPr>
          <a:lstStyle/>
          <a:p>
            <a:r>
              <a:rPr lang="en-US" sz="4000" dirty="0" smtClean="0">
                <a:solidFill>
                  <a:schemeClr val="bg1"/>
                </a:solidFill>
              </a:rPr>
              <a:t>Open Space and Roads</a:t>
            </a:r>
            <a:endParaRPr lang="en-US" sz="4000" dirty="0">
              <a:solidFill>
                <a:schemeClr val="bg1"/>
              </a:solidFill>
            </a:endParaRPr>
          </a:p>
        </p:txBody>
      </p:sp>
      <p:sp>
        <p:nvSpPr>
          <p:cNvPr id="11" name="TextBox 10"/>
          <p:cNvSpPr txBox="1"/>
          <p:nvPr/>
        </p:nvSpPr>
        <p:spPr>
          <a:xfrm>
            <a:off x="7063811" y="5350520"/>
            <a:ext cx="4676503" cy="1015663"/>
          </a:xfrm>
          <a:prstGeom prst="rect">
            <a:avLst/>
          </a:prstGeom>
          <a:noFill/>
        </p:spPr>
        <p:txBody>
          <a:bodyPr wrap="square" rtlCol="0">
            <a:spAutoFit/>
          </a:bodyPr>
          <a:lstStyle/>
          <a:p>
            <a:pPr marL="342900" indent="-342900">
              <a:buClr>
                <a:srgbClr val="C15442"/>
              </a:buClr>
              <a:buFont typeface="Webdings" panose="05030102010509060703" pitchFamily="18" charset="2"/>
              <a:buChar char="4"/>
            </a:pPr>
            <a:r>
              <a:rPr lang="en-US" sz="2000" dirty="0" smtClean="0">
                <a:solidFill>
                  <a:schemeClr val="bg2">
                    <a:lumMod val="50000"/>
                  </a:schemeClr>
                </a:solidFill>
              </a:rPr>
              <a:t>Sum of road lengths were calculated within each 3km grid square</a:t>
            </a:r>
            <a:endParaRPr lang="en-US" sz="2000" dirty="0">
              <a:solidFill>
                <a:schemeClr val="bg2">
                  <a:lumMod val="50000"/>
                </a:schemeClr>
              </a:solidFill>
            </a:endParaRPr>
          </a:p>
        </p:txBody>
      </p:sp>
      <p:sp>
        <p:nvSpPr>
          <p:cNvPr id="12" name="TextBox 11"/>
          <p:cNvSpPr txBox="1"/>
          <p:nvPr/>
        </p:nvSpPr>
        <p:spPr>
          <a:xfrm>
            <a:off x="842298" y="5350520"/>
            <a:ext cx="3805646" cy="1015663"/>
          </a:xfrm>
          <a:prstGeom prst="rect">
            <a:avLst/>
          </a:prstGeom>
          <a:noFill/>
        </p:spPr>
        <p:txBody>
          <a:bodyPr wrap="square" rtlCol="0">
            <a:spAutoFit/>
          </a:bodyPr>
          <a:lstStyle/>
          <a:p>
            <a:pPr marL="342900" indent="-342900">
              <a:buClr>
                <a:srgbClr val="C15442"/>
              </a:buClr>
              <a:buFont typeface="Webdings" panose="05030102010509060703" pitchFamily="18" charset="2"/>
              <a:buChar char="4"/>
            </a:pPr>
            <a:r>
              <a:rPr lang="en-US" sz="2000" dirty="0" smtClean="0">
                <a:solidFill>
                  <a:schemeClr val="bg2">
                    <a:lumMod val="50000"/>
                  </a:schemeClr>
                </a:solidFill>
              </a:rPr>
              <a:t>Green indicates higher percentage of open space</a:t>
            </a:r>
            <a:endParaRPr lang="en-US" sz="2000" dirty="0">
              <a:solidFill>
                <a:schemeClr val="bg2">
                  <a:lumMod val="50000"/>
                </a:schemeClr>
              </a:solidFill>
            </a:endParaRPr>
          </a:p>
        </p:txBody>
      </p:sp>
    </p:spTree>
    <p:extLst>
      <p:ext uri="{BB962C8B-B14F-4D97-AF65-F5344CB8AC3E}">
        <p14:creationId xmlns:p14="http://schemas.microsoft.com/office/powerpoint/2010/main" val="128657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4314" y="16664737"/>
            <a:ext cx="11282430" cy="1332984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6714" y="16817137"/>
            <a:ext cx="11282430" cy="1332984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29114" y="16969537"/>
            <a:ext cx="11282430" cy="1332984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81514" y="17121937"/>
            <a:ext cx="11282430" cy="1332984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33914" y="17274337"/>
            <a:ext cx="11282430" cy="13329841"/>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9842" y="16750654"/>
            <a:ext cx="11282430" cy="13329841"/>
          </a:xfrm>
          <a:prstGeom prst="rect">
            <a:avLst/>
          </a:prstGeom>
        </p:spPr>
      </p:pic>
      <p:sp>
        <p:nvSpPr>
          <p:cNvPr id="9" name="TextBox 8"/>
          <p:cNvSpPr txBox="1"/>
          <p:nvPr/>
        </p:nvSpPr>
        <p:spPr>
          <a:xfrm>
            <a:off x="2593395" y="16828451"/>
            <a:ext cx="1906604" cy="369332"/>
          </a:xfrm>
          <a:prstGeom prst="rect">
            <a:avLst/>
          </a:prstGeom>
          <a:noFill/>
        </p:spPr>
        <p:txBody>
          <a:bodyPr wrap="square" rtlCol="0">
            <a:spAutoFit/>
          </a:bodyPr>
          <a:lstStyle/>
          <a:p>
            <a:pPr algn="r"/>
            <a:r>
              <a:rPr lang="en-US" sz="1800" dirty="0">
                <a:latin typeface="+mj-lt"/>
              </a:rPr>
              <a:t>January</a:t>
            </a:r>
          </a:p>
        </p:txBody>
      </p:sp>
      <p:sp>
        <p:nvSpPr>
          <p:cNvPr id="10" name="TextBox 9"/>
          <p:cNvSpPr txBox="1"/>
          <p:nvPr/>
        </p:nvSpPr>
        <p:spPr>
          <a:xfrm>
            <a:off x="6373324" y="16828451"/>
            <a:ext cx="1906604" cy="369332"/>
          </a:xfrm>
          <a:prstGeom prst="rect">
            <a:avLst/>
          </a:prstGeom>
          <a:noFill/>
        </p:spPr>
        <p:txBody>
          <a:bodyPr wrap="square" rtlCol="0">
            <a:spAutoFit/>
          </a:bodyPr>
          <a:lstStyle/>
          <a:p>
            <a:pPr algn="r"/>
            <a:r>
              <a:rPr lang="en-US" sz="1800" dirty="0">
                <a:latin typeface="+mj-lt"/>
              </a:rPr>
              <a:t>February</a:t>
            </a:r>
          </a:p>
        </p:txBody>
      </p:sp>
      <p:sp>
        <p:nvSpPr>
          <p:cNvPr id="11" name="TextBox 10"/>
          <p:cNvSpPr txBox="1"/>
          <p:nvPr/>
        </p:nvSpPr>
        <p:spPr>
          <a:xfrm>
            <a:off x="10153253" y="16828451"/>
            <a:ext cx="1906604" cy="369332"/>
          </a:xfrm>
          <a:prstGeom prst="rect">
            <a:avLst/>
          </a:prstGeom>
          <a:noFill/>
        </p:spPr>
        <p:txBody>
          <a:bodyPr wrap="square" rtlCol="0">
            <a:spAutoFit/>
          </a:bodyPr>
          <a:lstStyle/>
          <a:p>
            <a:pPr algn="r"/>
            <a:r>
              <a:rPr lang="en-US" sz="1800" dirty="0">
                <a:latin typeface="+mj-lt"/>
              </a:rPr>
              <a:t>March</a:t>
            </a:r>
          </a:p>
        </p:txBody>
      </p:sp>
      <p:sp>
        <p:nvSpPr>
          <p:cNvPr id="12" name="TextBox 11"/>
          <p:cNvSpPr txBox="1"/>
          <p:nvPr/>
        </p:nvSpPr>
        <p:spPr>
          <a:xfrm>
            <a:off x="2593395" y="19777699"/>
            <a:ext cx="1906604" cy="369332"/>
          </a:xfrm>
          <a:prstGeom prst="rect">
            <a:avLst/>
          </a:prstGeom>
          <a:noFill/>
        </p:spPr>
        <p:txBody>
          <a:bodyPr wrap="square" rtlCol="0">
            <a:spAutoFit/>
          </a:bodyPr>
          <a:lstStyle/>
          <a:p>
            <a:pPr algn="r"/>
            <a:r>
              <a:rPr lang="en-US" sz="1800" dirty="0">
                <a:latin typeface="+mj-lt"/>
              </a:rPr>
              <a:t>April</a:t>
            </a:r>
          </a:p>
        </p:txBody>
      </p:sp>
      <p:sp>
        <p:nvSpPr>
          <p:cNvPr id="13" name="TextBox 12"/>
          <p:cNvSpPr txBox="1"/>
          <p:nvPr/>
        </p:nvSpPr>
        <p:spPr>
          <a:xfrm>
            <a:off x="6373324" y="19774336"/>
            <a:ext cx="1906604" cy="369332"/>
          </a:xfrm>
          <a:prstGeom prst="rect">
            <a:avLst/>
          </a:prstGeom>
          <a:noFill/>
        </p:spPr>
        <p:txBody>
          <a:bodyPr wrap="square" rtlCol="0">
            <a:spAutoFit/>
          </a:bodyPr>
          <a:lstStyle/>
          <a:p>
            <a:pPr algn="r"/>
            <a:r>
              <a:rPr lang="en-US" sz="1800" dirty="0">
                <a:latin typeface="+mj-lt"/>
              </a:rPr>
              <a:t>May</a:t>
            </a:r>
          </a:p>
        </p:txBody>
      </p:sp>
      <p:sp>
        <p:nvSpPr>
          <p:cNvPr id="14" name="TextBox 13"/>
          <p:cNvSpPr txBox="1"/>
          <p:nvPr/>
        </p:nvSpPr>
        <p:spPr>
          <a:xfrm>
            <a:off x="10153253" y="19776158"/>
            <a:ext cx="1906604" cy="369332"/>
          </a:xfrm>
          <a:prstGeom prst="rect">
            <a:avLst/>
          </a:prstGeom>
          <a:noFill/>
        </p:spPr>
        <p:txBody>
          <a:bodyPr wrap="square" rtlCol="0">
            <a:spAutoFit/>
          </a:bodyPr>
          <a:lstStyle/>
          <a:p>
            <a:pPr algn="r"/>
            <a:r>
              <a:rPr lang="en-US" sz="1800" dirty="0">
                <a:latin typeface="+mj-lt"/>
              </a:rPr>
              <a:t>June</a:t>
            </a:r>
          </a:p>
        </p:txBody>
      </p:sp>
      <p:sp>
        <p:nvSpPr>
          <p:cNvPr id="15" name="TextBox 14"/>
          <p:cNvSpPr txBox="1"/>
          <p:nvPr/>
        </p:nvSpPr>
        <p:spPr>
          <a:xfrm>
            <a:off x="10169582" y="22677916"/>
            <a:ext cx="1906604" cy="369332"/>
          </a:xfrm>
          <a:prstGeom prst="rect">
            <a:avLst/>
          </a:prstGeom>
          <a:noFill/>
        </p:spPr>
        <p:txBody>
          <a:bodyPr wrap="square" rtlCol="0">
            <a:spAutoFit/>
          </a:bodyPr>
          <a:lstStyle/>
          <a:p>
            <a:pPr algn="r"/>
            <a:r>
              <a:rPr lang="en-US" sz="1800" dirty="0">
                <a:latin typeface="+mj-lt"/>
              </a:rPr>
              <a:t>September</a:t>
            </a:r>
          </a:p>
        </p:txBody>
      </p:sp>
      <p:sp>
        <p:nvSpPr>
          <p:cNvPr id="16" name="TextBox 15"/>
          <p:cNvSpPr txBox="1"/>
          <p:nvPr/>
        </p:nvSpPr>
        <p:spPr>
          <a:xfrm>
            <a:off x="6373324" y="22727449"/>
            <a:ext cx="1906604" cy="369332"/>
          </a:xfrm>
          <a:prstGeom prst="rect">
            <a:avLst/>
          </a:prstGeom>
          <a:noFill/>
        </p:spPr>
        <p:txBody>
          <a:bodyPr wrap="square" rtlCol="0">
            <a:spAutoFit/>
          </a:bodyPr>
          <a:lstStyle/>
          <a:p>
            <a:pPr algn="r"/>
            <a:r>
              <a:rPr lang="en-US" sz="1800" dirty="0">
                <a:latin typeface="+mj-lt"/>
              </a:rPr>
              <a:t>August</a:t>
            </a:r>
          </a:p>
        </p:txBody>
      </p:sp>
      <p:sp>
        <p:nvSpPr>
          <p:cNvPr id="17" name="TextBox 16"/>
          <p:cNvSpPr txBox="1"/>
          <p:nvPr/>
        </p:nvSpPr>
        <p:spPr>
          <a:xfrm>
            <a:off x="2605288" y="25622920"/>
            <a:ext cx="1906604" cy="369332"/>
          </a:xfrm>
          <a:prstGeom prst="rect">
            <a:avLst/>
          </a:prstGeom>
          <a:noFill/>
        </p:spPr>
        <p:txBody>
          <a:bodyPr wrap="square" rtlCol="0">
            <a:spAutoFit/>
          </a:bodyPr>
          <a:lstStyle/>
          <a:p>
            <a:pPr algn="r"/>
            <a:r>
              <a:rPr lang="en-US" sz="1800" dirty="0">
                <a:latin typeface="+mj-lt"/>
              </a:rPr>
              <a:t>October</a:t>
            </a:r>
          </a:p>
        </p:txBody>
      </p:sp>
      <p:sp>
        <p:nvSpPr>
          <p:cNvPr id="18" name="TextBox 17"/>
          <p:cNvSpPr txBox="1"/>
          <p:nvPr/>
        </p:nvSpPr>
        <p:spPr>
          <a:xfrm>
            <a:off x="10311997" y="25622920"/>
            <a:ext cx="1906604" cy="369332"/>
          </a:xfrm>
          <a:prstGeom prst="rect">
            <a:avLst/>
          </a:prstGeom>
          <a:noFill/>
        </p:spPr>
        <p:txBody>
          <a:bodyPr wrap="square" rtlCol="0">
            <a:spAutoFit/>
          </a:bodyPr>
          <a:lstStyle/>
          <a:p>
            <a:pPr algn="r"/>
            <a:r>
              <a:rPr lang="en-US" sz="1800" dirty="0">
                <a:latin typeface="+mj-lt"/>
              </a:rPr>
              <a:t>December</a:t>
            </a:r>
          </a:p>
        </p:txBody>
      </p:sp>
      <p:sp>
        <p:nvSpPr>
          <p:cNvPr id="19" name="TextBox 18"/>
          <p:cNvSpPr txBox="1"/>
          <p:nvPr/>
        </p:nvSpPr>
        <p:spPr>
          <a:xfrm>
            <a:off x="6389653" y="25622920"/>
            <a:ext cx="1906604" cy="369332"/>
          </a:xfrm>
          <a:prstGeom prst="rect">
            <a:avLst/>
          </a:prstGeom>
          <a:noFill/>
        </p:spPr>
        <p:txBody>
          <a:bodyPr wrap="square" rtlCol="0">
            <a:spAutoFit/>
          </a:bodyPr>
          <a:lstStyle/>
          <a:p>
            <a:pPr algn="r"/>
            <a:r>
              <a:rPr lang="en-US" sz="1800" dirty="0">
                <a:latin typeface="+mj-lt"/>
              </a:rPr>
              <a:t>November</a:t>
            </a:r>
          </a:p>
        </p:txBody>
      </p:sp>
      <p:sp>
        <p:nvSpPr>
          <p:cNvPr id="20" name="TextBox 19"/>
          <p:cNvSpPr txBox="1"/>
          <p:nvPr/>
        </p:nvSpPr>
        <p:spPr>
          <a:xfrm>
            <a:off x="2593395" y="22726947"/>
            <a:ext cx="1906604" cy="369332"/>
          </a:xfrm>
          <a:prstGeom prst="rect">
            <a:avLst/>
          </a:prstGeom>
          <a:noFill/>
        </p:spPr>
        <p:txBody>
          <a:bodyPr wrap="square" rtlCol="0">
            <a:spAutoFit/>
          </a:bodyPr>
          <a:lstStyle/>
          <a:p>
            <a:pPr algn="r"/>
            <a:r>
              <a:rPr lang="en-US" sz="1800" dirty="0">
                <a:latin typeface="+mj-lt"/>
              </a:rPr>
              <a:t>July</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3324" y="139482"/>
            <a:ext cx="5587999" cy="6560348"/>
          </a:xfrm>
          <a:prstGeom prst="rect">
            <a:avLst/>
          </a:prstGeom>
        </p:spPr>
      </p:pic>
      <p:sp>
        <p:nvSpPr>
          <p:cNvPr id="26" name="Text Placeholder 1"/>
          <p:cNvSpPr txBox="1">
            <a:spLocks/>
          </p:cNvSpPr>
          <p:nvPr/>
        </p:nvSpPr>
        <p:spPr>
          <a:xfrm>
            <a:off x="1076714" y="858901"/>
            <a:ext cx="4791456" cy="49932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1" dirty="0" smtClean="0">
              <a:solidFill>
                <a:srgbClr val="C15442"/>
              </a:solidFill>
            </a:endParaRPr>
          </a:p>
          <a:p>
            <a:pPr marL="0" indent="0" algn="ctr">
              <a:buNone/>
            </a:pPr>
            <a:r>
              <a:rPr lang="en-US" sz="2400" b="1" dirty="0" smtClean="0">
                <a:solidFill>
                  <a:schemeClr val="bg2">
                    <a:lumMod val="50000"/>
                  </a:schemeClr>
                </a:solidFill>
              </a:rPr>
              <a:t>Snapshots</a:t>
            </a:r>
            <a:r>
              <a:rPr lang="en-US" sz="2400" dirty="0" smtClean="0">
                <a:solidFill>
                  <a:schemeClr val="bg2">
                    <a:lumMod val="50000"/>
                  </a:schemeClr>
                </a:solidFill>
              </a:rPr>
              <a:t> of </a:t>
            </a:r>
            <a:r>
              <a:rPr lang="en-US" sz="2400" b="1" dirty="0" smtClean="0">
                <a:solidFill>
                  <a:srgbClr val="C15442"/>
                </a:solidFill>
              </a:rPr>
              <a:t>Max AOD </a:t>
            </a:r>
            <a:r>
              <a:rPr lang="en-US" sz="2400" dirty="0" smtClean="0">
                <a:solidFill>
                  <a:schemeClr val="bg2">
                    <a:lumMod val="50000"/>
                  </a:schemeClr>
                </a:solidFill>
              </a:rPr>
              <a:t>in a Year (2006) for </a:t>
            </a:r>
            <a:r>
              <a:rPr lang="en-US" sz="2400" b="1" dirty="0" smtClean="0">
                <a:solidFill>
                  <a:schemeClr val="bg2">
                    <a:lumMod val="50000"/>
                  </a:schemeClr>
                </a:solidFill>
              </a:rPr>
              <a:t>Maricopa and Pinal </a:t>
            </a:r>
            <a:r>
              <a:rPr lang="en-US" sz="2400" dirty="0" smtClean="0">
                <a:solidFill>
                  <a:schemeClr val="bg2">
                    <a:lumMod val="50000"/>
                  </a:schemeClr>
                </a:solidFill>
              </a:rPr>
              <a:t>Counties</a:t>
            </a:r>
          </a:p>
          <a:p>
            <a:endParaRPr lang="en-US" sz="2200" dirty="0" smtClean="0"/>
          </a:p>
          <a:p>
            <a:endParaRPr lang="en-US" sz="2200" dirty="0" smtClean="0"/>
          </a:p>
          <a:p>
            <a:endParaRPr lang="en-US" sz="2200" dirty="0" smtClean="0"/>
          </a:p>
          <a:p>
            <a:pPr marL="342900" indent="-342900">
              <a:spcBef>
                <a:spcPts val="200"/>
              </a:spcBef>
              <a:spcAft>
                <a:spcPts val="1000"/>
              </a:spcAft>
              <a:buClr>
                <a:srgbClr val="C15442"/>
              </a:buClr>
              <a:buFont typeface="Webdings" panose="05030102010509060703" pitchFamily="18" charset="2"/>
              <a:buChar char="4"/>
            </a:pPr>
            <a:r>
              <a:rPr lang="en-US" sz="2200" dirty="0" smtClean="0">
                <a:solidFill>
                  <a:schemeClr val="bg2">
                    <a:lumMod val="50000"/>
                  </a:schemeClr>
                </a:solidFill>
              </a:rPr>
              <a:t>Brown = higher AOD value</a:t>
            </a:r>
            <a:endParaRPr lang="en-US" sz="2200" b="1" dirty="0" smtClean="0">
              <a:solidFill>
                <a:schemeClr val="bg2">
                  <a:lumMod val="50000"/>
                </a:schemeClr>
              </a:solidFill>
            </a:endParaRPr>
          </a:p>
          <a:p>
            <a:pPr marL="342900" indent="-342900">
              <a:spcBef>
                <a:spcPts val="200"/>
              </a:spcBef>
              <a:spcAft>
                <a:spcPts val="1000"/>
              </a:spcAft>
              <a:buClr>
                <a:srgbClr val="C15442"/>
              </a:buClr>
              <a:buFont typeface="Webdings" panose="05030102010509060703" pitchFamily="18" charset="2"/>
              <a:buChar char="4"/>
            </a:pPr>
            <a:r>
              <a:rPr lang="en-US" sz="2200" dirty="0" smtClean="0">
                <a:solidFill>
                  <a:schemeClr val="bg2">
                    <a:lumMod val="50000"/>
                  </a:schemeClr>
                </a:solidFill>
              </a:rPr>
              <a:t>Blue = lower AOD value</a:t>
            </a:r>
          </a:p>
          <a:p>
            <a:pPr marL="342900" indent="-342900">
              <a:spcBef>
                <a:spcPts val="200"/>
              </a:spcBef>
              <a:spcAft>
                <a:spcPts val="1000"/>
              </a:spcAft>
              <a:buClr>
                <a:srgbClr val="C15442"/>
              </a:buClr>
              <a:buFont typeface="Webdings" panose="05030102010509060703" pitchFamily="18" charset="2"/>
              <a:buChar char="4"/>
            </a:pPr>
            <a:r>
              <a:rPr lang="en-US" sz="2200" dirty="0" smtClean="0">
                <a:solidFill>
                  <a:schemeClr val="bg2">
                    <a:lumMod val="50000"/>
                  </a:schemeClr>
                </a:solidFill>
              </a:rPr>
              <a:t>AOD tends to be </a:t>
            </a:r>
            <a:r>
              <a:rPr lang="en-US" sz="2200" b="1" dirty="0" smtClean="0">
                <a:solidFill>
                  <a:schemeClr val="bg2">
                    <a:lumMod val="50000"/>
                  </a:schemeClr>
                </a:solidFill>
              </a:rPr>
              <a:t>concentrated in/near urban areas</a:t>
            </a:r>
            <a:r>
              <a:rPr lang="en-US" sz="2200" dirty="0" smtClean="0">
                <a:solidFill>
                  <a:schemeClr val="bg2">
                    <a:lumMod val="50000"/>
                  </a:schemeClr>
                </a:solidFill>
              </a:rPr>
              <a:t>, as expected</a:t>
            </a:r>
          </a:p>
          <a:p>
            <a:endParaRPr lang="en-US" dirty="0"/>
          </a:p>
        </p:txBody>
      </p:sp>
    </p:spTree>
    <p:extLst>
      <p:ext uri="{BB962C8B-B14F-4D97-AF65-F5344CB8AC3E}">
        <p14:creationId xmlns:p14="http://schemas.microsoft.com/office/powerpoint/2010/main" val="906296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5522" y="1519765"/>
            <a:ext cx="5872478" cy="489373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640" y="1519765"/>
            <a:ext cx="5872479" cy="4893732"/>
          </a:xfrm>
          <a:prstGeom prst="rect">
            <a:avLst/>
          </a:prstGeom>
        </p:spPr>
      </p:pic>
      <p:sp>
        <p:nvSpPr>
          <p:cNvPr id="5" name="TextBox 4"/>
          <p:cNvSpPr txBox="1"/>
          <p:nvPr/>
        </p:nvSpPr>
        <p:spPr>
          <a:xfrm>
            <a:off x="3949827" y="274320"/>
            <a:ext cx="4764445" cy="461665"/>
          </a:xfrm>
          <a:prstGeom prst="rect">
            <a:avLst/>
          </a:prstGeom>
          <a:noFill/>
        </p:spPr>
        <p:txBody>
          <a:bodyPr wrap="none" rtlCol="0">
            <a:spAutoFit/>
          </a:bodyPr>
          <a:lstStyle/>
          <a:p>
            <a:pPr algn="ctr"/>
            <a:r>
              <a:rPr lang="en-US" sz="2400" b="1" dirty="0" smtClean="0">
                <a:solidFill>
                  <a:srgbClr val="C15442"/>
                </a:solidFill>
              </a:rPr>
              <a:t>Monthly Trends from 2006-2010</a:t>
            </a:r>
          </a:p>
        </p:txBody>
      </p:sp>
      <p:sp>
        <p:nvSpPr>
          <p:cNvPr id="6" name="TextBox 5"/>
          <p:cNvSpPr txBox="1"/>
          <p:nvPr/>
        </p:nvSpPr>
        <p:spPr>
          <a:xfrm>
            <a:off x="2595128" y="1036320"/>
            <a:ext cx="1271502" cy="369332"/>
          </a:xfrm>
          <a:prstGeom prst="rect">
            <a:avLst/>
          </a:prstGeom>
          <a:noFill/>
        </p:spPr>
        <p:txBody>
          <a:bodyPr wrap="none" rtlCol="0">
            <a:spAutoFit/>
          </a:bodyPr>
          <a:lstStyle/>
          <a:p>
            <a:r>
              <a:rPr lang="en-US" dirty="0" smtClean="0">
                <a:solidFill>
                  <a:schemeClr val="bg2">
                    <a:lumMod val="50000"/>
                  </a:schemeClr>
                </a:solidFill>
              </a:rPr>
              <a:t>Max AOD</a:t>
            </a:r>
            <a:endParaRPr lang="en-US" dirty="0">
              <a:solidFill>
                <a:schemeClr val="bg2">
                  <a:lumMod val="50000"/>
                </a:schemeClr>
              </a:solidFill>
            </a:endParaRPr>
          </a:p>
        </p:txBody>
      </p:sp>
      <p:sp>
        <p:nvSpPr>
          <p:cNvPr id="7" name="TextBox 6"/>
          <p:cNvSpPr txBox="1"/>
          <p:nvPr/>
        </p:nvSpPr>
        <p:spPr>
          <a:xfrm>
            <a:off x="8378834" y="1036320"/>
            <a:ext cx="1245854" cy="369332"/>
          </a:xfrm>
          <a:prstGeom prst="rect">
            <a:avLst/>
          </a:prstGeom>
          <a:noFill/>
        </p:spPr>
        <p:txBody>
          <a:bodyPr wrap="none" rtlCol="0">
            <a:spAutoFit/>
          </a:bodyPr>
          <a:lstStyle/>
          <a:p>
            <a:r>
              <a:rPr lang="en-US" dirty="0" smtClean="0">
                <a:solidFill>
                  <a:schemeClr val="bg2">
                    <a:lumMod val="50000"/>
                  </a:schemeClr>
                </a:solidFill>
              </a:rPr>
              <a:t>Max PM</a:t>
            </a:r>
            <a:r>
              <a:rPr lang="en-US" baseline="-25000" dirty="0" smtClean="0">
                <a:solidFill>
                  <a:schemeClr val="bg2">
                    <a:lumMod val="50000"/>
                  </a:schemeClr>
                </a:solidFill>
              </a:rPr>
              <a:t>10</a:t>
            </a:r>
            <a:endParaRPr lang="en-US" baseline="-25000" dirty="0">
              <a:solidFill>
                <a:schemeClr val="bg2">
                  <a:lumMod val="50000"/>
                </a:schemeClr>
              </a:solidFill>
            </a:endParaRPr>
          </a:p>
        </p:txBody>
      </p:sp>
    </p:spTree>
    <p:extLst>
      <p:ext uri="{BB962C8B-B14F-4D97-AF65-F5344CB8AC3E}">
        <p14:creationId xmlns:p14="http://schemas.microsoft.com/office/powerpoint/2010/main" val="16771773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160" y="487680"/>
            <a:ext cx="11775440" cy="5887720"/>
          </a:xfrm>
          <a:prstGeom prst="rect">
            <a:avLst/>
          </a:prstGeom>
        </p:spPr>
      </p:pic>
      <p:sp>
        <p:nvSpPr>
          <p:cNvPr id="4" name="TextBox 3"/>
          <p:cNvSpPr txBox="1"/>
          <p:nvPr/>
        </p:nvSpPr>
        <p:spPr>
          <a:xfrm>
            <a:off x="3447288" y="146730"/>
            <a:ext cx="5769529" cy="461665"/>
          </a:xfrm>
          <a:prstGeom prst="rect">
            <a:avLst/>
          </a:prstGeom>
          <a:noFill/>
        </p:spPr>
        <p:txBody>
          <a:bodyPr wrap="none" rtlCol="0">
            <a:spAutoFit/>
          </a:bodyPr>
          <a:lstStyle/>
          <a:p>
            <a:pPr algn="ctr"/>
            <a:r>
              <a:rPr lang="en-US" sz="2400" b="1" dirty="0" smtClean="0">
                <a:solidFill>
                  <a:srgbClr val="C15442"/>
                </a:solidFill>
              </a:rPr>
              <a:t>Monitoring Site Trends from 2006-2010</a:t>
            </a:r>
          </a:p>
        </p:txBody>
      </p:sp>
    </p:spTree>
    <p:extLst>
      <p:ext uri="{BB962C8B-B14F-4D97-AF65-F5344CB8AC3E}">
        <p14:creationId xmlns:p14="http://schemas.microsoft.com/office/powerpoint/2010/main" val="2199287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 y="492760"/>
            <a:ext cx="11541760" cy="5770880"/>
          </a:xfrm>
          <a:prstGeom prst="rect">
            <a:avLst/>
          </a:prstGeom>
        </p:spPr>
      </p:pic>
      <p:sp>
        <p:nvSpPr>
          <p:cNvPr id="3" name="TextBox 2"/>
          <p:cNvSpPr txBox="1"/>
          <p:nvPr/>
        </p:nvSpPr>
        <p:spPr>
          <a:xfrm>
            <a:off x="3447288" y="146730"/>
            <a:ext cx="5769529" cy="461665"/>
          </a:xfrm>
          <a:prstGeom prst="rect">
            <a:avLst/>
          </a:prstGeom>
          <a:noFill/>
        </p:spPr>
        <p:txBody>
          <a:bodyPr wrap="none" rtlCol="0">
            <a:spAutoFit/>
          </a:bodyPr>
          <a:lstStyle/>
          <a:p>
            <a:pPr algn="ctr"/>
            <a:r>
              <a:rPr lang="en-US" sz="2400" b="1" dirty="0" smtClean="0">
                <a:solidFill>
                  <a:srgbClr val="C15442"/>
                </a:solidFill>
              </a:rPr>
              <a:t>Monitoring Site Trends from 2006-2010</a:t>
            </a:r>
          </a:p>
        </p:txBody>
      </p:sp>
    </p:spTree>
    <p:extLst>
      <p:ext uri="{BB962C8B-B14F-4D97-AF65-F5344CB8AC3E}">
        <p14:creationId xmlns:p14="http://schemas.microsoft.com/office/powerpoint/2010/main" val="14393867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1300163" y="504828"/>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Results</a:t>
            </a:r>
          </a:p>
        </p:txBody>
      </p:sp>
      <p:sp>
        <p:nvSpPr>
          <p:cNvPr id="7" name="TextBox 6"/>
          <p:cNvSpPr txBox="1"/>
          <p:nvPr/>
        </p:nvSpPr>
        <p:spPr>
          <a:xfrm>
            <a:off x="339047" y="2116476"/>
            <a:ext cx="11260477" cy="2769989"/>
          </a:xfrm>
          <a:prstGeom prst="rect">
            <a:avLst/>
          </a:prstGeom>
          <a:noFill/>
        </p:spPr>
        <p:txBody>
          <a:bodyPr wrap="square" rtlCol="0">
            <a:spAutoFit/>
          </a:bodyPr>
          <a:lstStyle/>
          <a:p>
            <a:pPr algn="ctr"/>
            <a:r>
              <a:rPr lang="de-DE" sz="2400" b="1" dirty="0" err="1" smtClean="0">
                <a:solidFill>
                  <a:schemeClr val="bg2">
                    <a:lumMod val="50000"/>
                  </a:schemeClr>
                </a:solidFill>
              </a:rPr>
              <a:t>Computed</a:t>
            </a:r>
            <a:r>
              <a:rPr lang="de-DE" sz="2400" b="1" dirty="0" smtClean="0">
                <a:solidFill>
                  <a:schemeClr val="bg2">
                    <a:lumMod val="50000"/>
                  </a:schemeClr>
                </a:solidFill>
              </a:rPr>
              <a:t> in R:</a:t>
            </a:r>
          </a:p>
          <a:p>
            <a:endParaRPr lang="de-DE" dirty="0" smtClean="0"/>
          </a:p>
          <a:p>
            <a:endParaRPr lang="de-DE" sz="2200" dirty="0" smtClean="0">
              <a:solidFill>
                <a:srgbClr val="C15442"/>
              </a:solidFill>
            </a:endParaRPr>
          </a:p>
          <a:p>
            <a:r>
              <a:rPr lang="de-DE" sz="2200" b="1" dirty="0" smtClean="0">
                <a:solidFill>
                  <a:schemeClr val="bg2">
                    <a:lumMod val="50000"/>
                  </a:schemeClr>
                </a:solidFill>
              </a:rPr>
              <a:t>Mixed </a:t>
            </a:r>
            <a:r>
              <a:rPr lang="de-DE" sz="2200" b="1" dirty="0" err="1" smtClean="0">
                <a:solidFill>
                  <a:schemeClr val="bg2">
                    <a:lumMod val="50000"/>
                  </a:schemeClr>
                </a:solidFill>
              </a:rPr>
              <a:t>Effect</a:t>
            </a:r>
            <a:r>
              <a:rPr lang="de-DE" sz="2200" b="1" dirty="0" smtClean="0">
                <a:solidFill>
                  <a:schemeClr val="bg2">
                    <a:lumMod val="50000"/>
                  </a:schemeClr>
                </a:solidFill>
              </a:rPr>
              <a:t> Model:</a:t>
            </a:r>
          </a:p>
          <a:p>
            <a:endParaRPr lang="de-DE" sz="2200" b="1" dirty="0">
              <a:solidFill>
                <a:schemeClr val="bg2">
                  <a:lumMod val="50000"/>
                </a:schemeClr>
              </a:solidFill>
            </a:endParaRPr>
          </a:p>
          <a:p>
            <a:r>
              <a:rPr lang="de-DE" sz="2200" dirty="0" smtClean="0">
                <a:solidFill>
                  <a:srgbClr val="C15442"/>
                </a:solidFill>
              </a:rPr>
              <a:t>m1.formula </a:t>
            </a:r>
            <a:r>
              <a:rPr lang="de-DE" sz="2200" dirty="0">
                <a:solidFill>
                  <a:srgbClr val="C15442"/>
                </a:solidFill>
              </a:rPr>
              <a:t>&lt;- </a:t>
            </a:r>
            <a:endParaRPr lang="de-DE" sz="2200" dirty="0" smtClean="0">
              <a:solidFill>
                <a:srgbClr val="C15442"/>
              </a:solidFill>
            </a:endParaRPr>
          </a:p>
          <a:p>
            <a:r>
              <a:rPr lang="de-DE" sz="2200" dirty="0" err="1" smtClean="0">
                <a:solidFill>
                  <a:srgbClr val="C15442"/>
                </a:solidFill>
              </a:rPr>
              <a:t>as.formula</a:t>
            </a:r>
            <a:r>
              <a:rPr lang="de-DE" sz="2200" dirty="0" smtClean="0">
                <a:solidFill>
                  <a:srgbClr val="C15442"/>
                </a:solidFill>
              </a:rPr>
              <a:t>(pm10max </a:t>
            </a:r>
            <a:r>
              <a:rPr lang="de-DE" sz="2200" dirty="0">
                <a:solidFill>
                  <a:srgbClr val="C15442"/>
                </a:solidFill>
              </a:rPr>
              <a:t>~ </a:t>
            </a:r>
            <a:r>
              <a:rPr lang="de-DE" sz="2200" dirty="0" err="1" smtClean="0">
                <a:solidFill>
                  <a:srgbClr val="C15442"/>
                </a:solidFill>
              </a:rPr>
              <a:t>aodmax</a:t>
            </a:r>
            <a:r>
              <a:rPr lang="de-DE" sz="2200" dirty="0" smtClean="0">
                <a:solidFill>
                  <a:srgbClr val="C15442"/>
                </a:solidFill>
              </a:rPr>
              <a:t> + </a:t>
            </a:r>
            <a:r>
              <a:rPr lang="de-DE" sz="2200" dirty="0" err="1" smtClean="0">
                <a:solidFill>
                  <a:srgbClr val="C15442"/>
                </a:solidFill>
              </a:rPr>
              <a:t>TempMthAvg</a:t>
            </a:r>
            <a:r>
              <a:rPr lang="de-DE" sz="2200" dirty="0" smtClean="0">
                <a:solidFill>
                  <a:srgbClr val="C15442"/>
                </a:solidFill>
              </a:rPr>
              <a:t> + </a:t>
            </a:r>
            <a:r>
              <a:rPr lang="de-DE" sz="2200" dirty="0" err="1" smtClean="0">
                <a:solidFill>
                  <a:srgbClr val="C15442"/>
                </a:solidFill>
              </a:rPr>
              <a:t>Elev</a:t>
            </a:r>
            <a:r>
              <a:rPr lang="de-DE" sz="2200" dirty="0" smtClean="0">
                <a:solidFill>
                  <a:srgbClr val="C15442"/>
                </a:solidFill>
              </a:rPr>
              <a:t> + </a:t>
            </a:r>
            <a:r>
              <a:rPr lang="de-DE" sz="2200" dirty="0" err="1" smtClean="0">
                <a:solidFill>
                  <a:srgbClr val="C15442"/>
                </a:solidFill>
              </a:rPr>
              <a:t>Roads</a:t>
            </a:r>
            <a:r>
              <a:rPr lang="de-DE" sz="2200" dirty="0" smtClean="0">
                <a:solidFill>
                  <a:srgbClr val="C15442"/>
                </a:solidFill>
              </a:rPr>
              <a:t>+ </a:t>
            </a:r>
            <a:r>
              <a:rPr lang="de-DE" sz="2200" dirty="0" err="1" smtClean="0">
                <a:solidFill>
                  <a:srgbClr val="C15442"/>
                </a:solidFill>
              </a:rPr>
              <a:t>prctOpen</a:t>
            </a:r>
            <a:r>
              <a:rPr lang="de-DE" sz="2200" dirty="0" smtClean="0">
                <a:solidFill>
                  <a:srgbClr val="C15442"/>
                </a:solidFill>
              </a:rPr>
              <a:t> + (</a:t>
            </a:r>
            <a:r>
              <a:rPr lang="de-DE" sz="2200" dirty="0">
                <a:solidFill>
                  <a:srgbClr val="C15442"/>
                </a:solidFill>
              </a:rPr>
              <a:t>1+aodmax|month))</a:t>
            </a:r>
            <a:endParaRPr lang="en-US" sz="2200" dirty="0">
              <a:solidFill>
                <a:srgbClr val="C15442"/>
              </a:solidFill>
            </a:endParaRPr>
          </a:p>
        </p:txBody>
      </p:sp>
    </p:spTree>
    <p:extLst>
      <p:ext uri="{BB962C8B-B14F-4D97-AF65-F5344CB8AC3E}">
        <p14:creationId xmlns:p14="http://schemas.microsoft.com/office/powerpoint/2010/main" val="1734006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1300163" y="504828"/>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Results</a:t>
            </a:r>
          </a:p>
        </p:txBody>
      </p:sp>
      <p:sp>
        <p:nvSpPr>
          <p:cNvPr id="7" name="TextBox 6"/>
          <p:cNvSpPr txBox="1"/>
          <p:nvPr/>
        </p:nvSpPr>
        <p:spPr>
          <a:xfrm>
            <a:off x="541065" y="1147794"/>
            <a:ext cx="11260477" cy="1446550"/>
          </a:xfrm>
          <a:prstGeom prst="rect">
            <a:avLst/>
          </a:prstGeom>
          <a:noFill/>
        </p:spPr>
        <p:txBody>
          <a:bodyPr wrap="square" rtlCol="0">
            <a:spAutoFit/>
          </a:bodyPr>
          <a:lstStyle/>
          <a:p>
            <a:endParaRPr lang="de-DE" sz="2200" dirty="0">
              <a:solidFill>
                <a:srgbClr val="C15442"/>
              </a:solidFill>
            </a:endParaRPr>
          </a:p>
          <a:p>
            <a:r>
              <a:rPr lang="de-DE" sz="2200" dirty="0" smtClean="0">
                <a:solidFill>
                  <a:srgbClr val="C15442"/>
                </a:solidFill>
              </a:rPr>
              <a:t>m1.formula </a:t>
            </a:r>
            <a:r>
              <a:rPr lang="de-DE" sz="2200" dirty="0">
                <a:solidFill>
                  <a:srgbClr val="C15442"/>
                </a:solidFill>
              </a:rPr>
              <a:t>&lt;- </a:t>
            </a:r>
            <a:endParaRPr lang="de-DE" sz="2200" dirty="0" smtClean="0">
              <a:solidFill>
                <a:srgbClr val="C15442"/>
              </a:solidFill>
            </a:endParaRPr>
          </a:p>
          <a:p>
            <a:r>
              <a:rPr lang="de-DE" sz="2200" dirty="0" err="1" smtClean="0">
                <a:solidFill>
                  <a:srgbClr val="C15442"/>
                </a:solidFill>
              </a:rPr>
              <a:t>as.formula</a:t>
            </a:r>
            <a:r>
              <a:rPr lang="de-DE" sz="2200" dirty="0" smtClean="0">
                <a:solidFill>
                  <a:srgbClr val="C15442"/>
                </a:solidFill>
              </a:rPr>
              <a:t>(pm10max </a:t>
            </a:r>
            <a:r>
              <a:rPr lang="de-DE" sz="2200" dirty="0">
                <a:solidFill>
                  <a:srgbClr val="C15442"/>
                </a:solidFill>
              </a:rPr>
              <a:t>~ </a:t>
            </a:r>
            <a:r>
              <a:rPr lang="de-DE" sz="2200" dirty="0" err="1" smtClean="0">
                <a:solidFill>
                  <a:srgbClr val="C15442"/>
                </a:solidFill>
              </a:rPr>
              <a:t>aodmax</a:t>
            </a:r>
            <a:r>
              <a:rPr lang="de-DE" sz="2200" dirty="0" smtClean="0">
                <a:solidFill>
                  <a:srgbClr val="C15442"/>
                </a:solidFill>
              </a:rPr>
              <a:t> + </a:t>
            </a:r>
            <a:r>
              <a:rPr lang="de-DE" sz="2200" dirty="0" err="1" smtClean="0">
                <a:solidFill>
                  <a:srgbClr val="C15442"/>
                </a:solidFill>
              </a:rPr>
              <a:t>TempMthAvg</a:t>
            </a:r>
            <a:r>
              <a:rPr lang="de-DE" sz="2200" dirty="0" smtClean="0">
                <a:solidFill>
                  <a:srgbClr val="C15442"/>
                </a:solidFill>
              </a:rPr>
              <a:t> + </a:t>
            </a:r>
            <a:r>
              <a:rPr lang="de-DE" sz="2200" dirty="0" err="1" smtClean="0">
                <a:solidFill>
                  <a:srgbClr val="C15442"/>
                </a:solidFill>
              </a:rPr>
              <a:t>Elev</a:t>
            </a:r>
            <a:r>
              <a:rPr lang="de-DE" sz="2200" dirty="0" smtClean="0">
                <a:solidFill>
                  <a:srgbClr val="C15442"/>
                </a:solidFill>
              </a:rPr>
              <a:t> + </a:t>
            </a:r>
            <a:r>
              <a:rPr lang="de-DE" sz="2200" dirty="0" err="1" smtClean="0">
                <a:solidFill>
                  <a:srgbClr val="C15442"/>
                </a:solidFill>
              </a:rPr>
              <a:t>Roads</a:t>
            </a:r>
            <a:r>
              <a:rPr lang="de-DE" sz="2200" dirty="0" smtClean="0">
                <a:solidFill>
                  <a:srgbClr val="C15442"/>
                </a:solidFill>
              </a:rPr>
              <a:t>+ </a:t>
            </a:r>
            <a:r>
              <a:rPr lang="de-DE" sz="2200" dirty="0" err="1" smtClean="0">
                <a:solidFill>
                  <a:srgbClr val="C15442"/>
                </a:solidFill>
              </a:rPr>
              <a:t>prctOpen</a:t>
            </a:r>
            <a:r>
              <a:rPr lang="de-DE" sz="2200" dirty="0" smtClean="0">
                <a:solidFill>
                  <a:srgbClr val="C15442"/>
                </a:solidFill>
              </a:rPr>
              <a:t> + (</a:t>
            </a:r>
            <a:r>
              <a:rPr lang="de-DE" sz="2200" dirty="0">
                <a:solidFill>
                  <a:srgbClr val="C15442"/>
                </a:solidFill>
              </a:rPr>
              <a:t>1+aodmax|month))</a:t>
            </a:r>
            <a:endParaRPr lang="en-US" sz="2200" dirty="0">
              <a:solidFill>
                <a:srgbClr val="C1544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4628" y="2491557"/>
            <a:ext cx="5675991" cy="3848986"/>
          </a:xfrm>
          <a:prstGeom prst="rect">
            <a:avLst/>
          </a:prstGeom>
        </p:spPr>
      </p:pic>
    </p:spTree>
    <p:extLst>
      <p:ext uri="{BB962C8B-B14F-4D97-AF65-F5344CB8AC3E}">
        <p14:creationId xmlns:p14="http://schemas.microsoft.com/office/powerpoint/2010/main" val="604729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52272" y="1905381"/>
            <a:ext cx="4791456" cy="4529963"/>
          </a:xfrm>
        </p:spPr>
        <p:txBody>
          <a:bodyPr>
            <a:normAutofit/>
          </a:bodyPr>
          <a:lstStyle/>
          <a:p>
            <a:r>
              <a:rPr lang="en-US" sz="2200" dirty="0" smtClean="0"/>
              <a:t>Conclusions:</a:t>
            </a:r>
          </a:p>
          <a:p>
            <a:endParaRPr lang="en-US" sz="2200" dirty="0"/>
          </a:p>
          <a:p>
            <a:pPr marL="342900" indent="-342900">
              <a:spcBef>
                <a:spcPts val="200"/>
              </a:spcBef>
              <a:spcAft>
                <a:spcPts val="1000"/>
              </a:spcAft>
              <a:buClr>
                <a:srgbClr val="C15442"/>
              </a:buClr>
              <a:buFont typeface="Webdings" panose="05030102010509060703" pitchFamily="18" charset="2"/>
              <a:buChar char="4"/>
            </a:pPr>
            <a:r>
              <a:rPr lang="en-US" sz="2200" b="1" dirty="0" smtClean="0">
                <a:solidFill>
                  <a:schemeClr val="bg2">
                    <a:lumMod val="50000"/>
                  </a:schemeClr>
                </a:solidFill>
              </a:rPr>
              <a:t>More variables </a:t>
            </a:r>
            <a:r>
              <a:rPr lang="en-US" sz="2200" dirty="0" smtClean="0">
                <a:solidFill>
                  <a:schemeClr val="bg2">
                    <a:lumMod val="50000"/>
                  </a:schemeClr>
                </a:solidFill>
              </a:rPr>
              <a:t>in AOD and PM</a:t>
            </a:r>
            <a:r>
              <a:rPr lang="en-US" sz="2200" baseline="-25000" dirty="0" smtClean="0">
                <a:solidFill>
                  <a:schemeClr val="bg2">
                    <a:lumMod val="50000"/>
                  </a:schemeClr>
                </a:solidFill>
              </a:rPr>
              <a:t>10</a:t>
            </a:r>
            <a:r>
              <a:rPr lang="en-US" sz="2200" dirty="0" smtClean="0">
                <a:solidFill>
                  <a:schemeClr val="bg2">
                    <a:lumMod val="50000"/>
                  </a:schemeClr>
                </a:solidFill>
              </a:rPr>
              <a:t> model results in </a:t>
            </a:r>
            <a:r>
              <a:rPr lang="en-US" sz="2200" b="1" dirty="0" smtClean="0">
                <a:solidFill>
                  <a:schemeClr val="bg2">
                    <a:lumMod val="50000"/>
                  </a:schemeClr>
                </a:solidFill>
              </a:rPr>
              <a:t>better model accuracy</a:t>
            </a:r>
            <a:endParaRPr lang="en-US" sz="2200" b="1" dirty="0">
              <a:solidFill>
                <a:schemeClr val="bg2">
                  <a:lumMod val="50000"/>
                </a:schemeClr>
              </a:solidFill>
            </a:endParaRPr>
          </a:p>
          <a:p>
            <a:pPr marL="342900" indent="-342900">
              <a:spcBef>
                <a:spcPts val="200"/>
              </a:spcBef>
              <a:spcAft>
                <a:spcPts val="1000"/>
              </a:spcAft>
              <a:buClr>
                <a:srgbClr val="C15442"/>
              </a:buClr>
              <a:buFont typeface="Webdings" panose="05030102010509060703" pitchFamily="18" charset="2"/>
              <a:buChar char="4"/>
            </a:pPr>
            <a:r>
              <a:rPr lang="en-US" sz="2200" dirty="0" smtClean="0">
                <a:solidFill>
                  <a:schemeClr val="bg2">
                    <a:lumMod val="50000"/>
                  </a:schemeClr>
                </a:solidFill>
              </a:rPr>
              <a:t>AOD data needs to be refined specifically for </a:t>
            </a:r>
            <a:r>
              <a:rPr lang="en-US" sz="2200" b="1" dirty="0" smtClean="0">
                <a:solidFill>
                  <a:schemeClr val="bg2">
                    <a:lumMod val="50000"/>
                  </a:schemeClr>
                </a:solidFill>
              </a:rPr>
              <a:t>bright areas </a:t>
            </a:r>
            <a:r>
              <a:rPr lang="en-US" sz="2200" dirty="0" smtClean="0">
                <a:solidFill>
                  <a:schemeClr val="bg2">
                    <a:lumMod val="50000"/>
                  </a:schemeClr>
                </a:solidFill>
              </a:rPr>
              <a:t>(desert regions)</a:t>
            </a:r>
            <a:endParaRPr lang="en-US" sz="2200" dirty="0">
              <a:solidFill>
                <a:schemeClr val="bg2">
                  <a:lumMod val="50000"/>
                </a:schemeClr>
              </a:solidFill>
            </a:endParaRPr>
          </a:p>
          <a:p>
            <a:r>
              <a:rPr lang="en-US" sz="2200" dirty="0" smtClean="0"/>
              <a:t>Uncertainties:</a:t>
            </a:r>
          </a:p>
          <a:p>
            <a:r>
              <a:rPr lang="en-US" sz="2200" b="1" dirty="0" smtClean="0">
                <a:solidFill>
                  <a:schemeClr val="bg2">
                    <a:lumMod val="50000"/>
                  </a:schemeClr>
                </a:solidFill>
              </a:rPr>
              <a:t>Insufficient data </a:t>
            </a:r>
            <a:r>
              <a:rPr lang="en-US" sz="2200" dirty="0" smtClean="0">
                <a:solidFill>
                  <a:schemeClr val="bg2">
                    <a:lumMod val="50000"/>
                  </a:schemeClr>
                </a:solidFill>
              </a:rPr>
              <a:t>(missing AOD pixels, missing PM</a:t>
            </a:r>
            <a:r>
              <a:rPr lang="en-US" sz="2200" baseline="-25000" dirty="0" smtClean="0">
                <a:solidFill>
                  <a:schemeClr val="bg2">
                    <a:lumMod val="50000"/>
                  </a:schemeClr>
                </a:solidFill>
              </a:rPr>
              <a:t>10</a:t>
            </a:r>
            <a:r>
              <a:rPr lang="en-US" sz="2200" dirty="0">
                <a:solidFill>
                  <a:schemeClr val="bg2">
                    <a:lumMod val="50000"/>
                  </a:schemeClr>
                </a:solidFill>
              </a:rPr>
              <a:t> </a:t>
            </a:r>
            <a:r>
              <a:rPr lang="en-US" sz="2200" dirty="0" smtClean="0">
                <a:solidFill>
                  <a:schemeClr val="bg2">
                    <a:lumMod val="50000"/>
                  </a:schemeClr>
                </a:solidFill>
              </a:rPr>
              <a:t>measurements for sites or time periods)</a:t>
            </a:r>
            <a:endParaRPr lang="en-US" sz="2200" baseline="-25000" dirty="0">
              <a:solidFill>
                <a:schemeClr val="bg2">
                  <a:lumMod val="50000"/>
                </a:schemeClr>
              </a:solidFill>
            </a:endParaRPr>
          </a:p>
          <a:p>
            <a:endParaRPr lang="en-US" sz="2200" dirty="0"/>
          </a:p>
        </p:txBody>
      </p:sp>
      <p:pic>
        <p:nvPicPr>
          <p:cNvPr id="6" name="Picture Placeholder 5"/>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t="1562" b="29180"/>
          <a:stretch/>
        </p:blipFill>
        <p:spPr>
          <a:xfrm>
            <a:off x="6217919" y="1228725"/>
            <a:ext cx="5983705" cy="5525577"/>
          </a:xfrm>
        </p:spPr>
      </p:pic>
      <p:sp>
        <p:nvSpPr>
          <p:cNvPr id="4" name="Text Placeholder 3"/>
          <p:cNvSpPr>
            <a:spLocks noGrp="1"/>
          </p:cNvSpPr>
          <p:nvPr>
            <p:ph type="body" sz="quarter" idx="13"/>
          </p:nvPr>
        </p:nvSpPr>
        <p:spPr>
          <a:xfrm>
            <a:off x="4593175" y="6479982"/>
            <a:ext cx="1624744" cy="274320"/>
          </a:xfrm>
        </p:spPr>
        <p:txBody>
          <a:bodyPr/>
          <a:lstStyle/>
          <a:p>
            <a:r>
              <a:rPr lang="en-US" dirty="0" smtClean="0">
                <a:solidFill>
                  <a:schemeClr val="bg2">
                    <a:lumMod val="75000"/>
                  </a:schemeClr>
                </a:solidFill>
              </a:rPr>
              <a:t>Credit: Alan Levine</a:t>
            </a:r>
            <a:endParaRPr lang="en-US" dirty="0">
              <a:solidFill>
                <a:schemeClr val="bg2">
                  <a:lumMod val="75000"/>
                </a:schemeClr>
              </a:solidFill>
            </a:endParaRPr>
          </a:p>
        </p:txBody>
      </p:sp>
      <p:sp>
        <p:nvSpPr>
          <p:cNvPr id="5" name="Text Placeholder 2"/>
          <p:cNvSpPr txBox="1">
            <a:spLocks/>
          </p:cNvSpPr>
          <p:nvPr/>
        </p:nvSpPr>
        <p:spPr>
          <a:xfrm>
            <a:off x="1948054" y="504828"/>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Conclusions &amp; </a:t>
            </a:r>
            <a:r>
              <a:rPr lang="en-US" sz="4000" dirty="0" smtClean="0">
                <a:solidFill>
                  <a:schemeClr val="bg1"/>
                </a:solidFill>
                <a:latin typeface="Century Gothic" panose="020B0502020202020204" pitchFamily="34" charset="0"/>
              </a:rPr>
              <a:t>Uncertainties</a:t>
            </a:r>
            <a:endParaRPr lang="en-US" sz="4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064804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dissolv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dissolve">
                                      <p:cBhvr>
                                        <p:cTn id="12" dur="500"/>
                                        <p:tgtEl>
                                          <p:spTgt spid="2">
                                            <p:txEl>
                                              <p:pRg st="4" end="4"/>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Effect transition="in" filter="dissolve">
                                      <p:cBhvr>
                                        <p:cTn id="15"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42366" y="1778380"/>
            <a:ext cx="4791456" cy="4529963"/>
          </a:xfrm>
        </p:spPr>
        <p:txBody>
          <a:bodyPr>
            <a:normAutofit/>
          </a:bodyPr>
          <a:lstStyle/>
          <a:p>
            <a:endParaRPr lang="en-US" dirty="0"/>
          </a:p>
          <a:p>
            <a:endParaRPr lang="en-US" dirty="0"/>
          </a:p>
          <a:p>
            <a:endParaRPr lang="en-US" dirty="0"/>
          </a:p>
          <a:p>
            <a:r>
              <a:rPr lang="en-US" dirty="0"/>
              <a:t>Good platform for </a:t>
            </a:r>
            <a:r>
              <a:rPr lang="en-US" b="1" dirty="0"/>
              <a:t>modeling PM</a:t>
            </a:r>
            <a:r>
              <a:rPr lang="en-US" b="1" baseline="-25000" dirty="0"/>
              <a:t>2.5</a:t>
            </a:r>
            <a:r>
              <a:rPr lang="en-US" b="1" dirty="0"/>
              <a:t> in Maricopa County</a:t>
            </a:r>
          </a:p>
          <a:p>
            <a:endParaRPr lang="en-US" dirty="0"/>
          </a:p>
          <a:p>
            <a:r>
              <a:rPr lang="en-US" b="1" dirty="0"/>
              <a:t>Daily Calibration</a:t>
            </a:r>
            <a:r>
              <a:rPr lang="en-US" dirty="0"/>
              <a:t> for finer temporal resolution and </a:t>
            </a:r>
            <a:r>
              <a:rPr lang="en-US" b="1" dirty="0"/>
              <a:t>better overall fit</a:t>
            </a:r>
          </a:p>
        </p:txBody>
      </p:sp>
      <p:pic>
        <p:nvPicPr>
          <p:cNvPr id="6" name="Picture Placeholder 5"/>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3965" r="13965"/>
          <a:stretch>
            <a:fillRect/>
          </a:stretch>
        </p:blipFill>
        <p:spPr>
          <a:xfrm>
            <a:off x="6096000" y="1228725"/>
            <a:ext cx="6096000" cy="5629275"/>
          </a:xfrm>
        </p:spPr>
      </p:pic>
      <p:sp>
        <p:nvSpPr>
          <p:cNvPr id="4" name="Text Placeholder 3"/>
          <p:cNvSpPr>
            <a:spLocks noGrp="1"/>
          </p:cNvSpPr>
          <p:nvPr>
            <p:ph type="body" sz="quarter" idx="13"/>
          </p:nvPr>
        </p:nvSpPr>
        <p:spPr>
          <a:xfrm>
            <a:off x="3438144" y="6583679"/>
            <a:ext cx="2657856" cy="274320"/>
          </a:xfrm>
        </p:spPr>
        <p:txBody>
          <a:bodyPr>
            <a:normAutofit fontScale="77500" lnSpcReduction="20000"/>
          </a:bodyPr>
          <a:lstStyle/>
          <a:p>
            <a:r>
              <a:rPr lang="en-US">
                <a:solidFill>
                  <a:schemeClr val="bg1">
                    <a:lumMod val="50000"/>
                  </a:schemeClr>
                </a:solidFill>
              </a:rPr>
              <a:t>Image Credit: Friends </a:t>
            </a:r>
            <a:r>
              <a:rPr lang="en-US" dirty="0">
                <a:solidFill>
                  <a:schemeClr val="bg1">
                    <a:lumMod val="50000"/>
                  </a:schemeClr>
                </a:solidFill>
              </a:rPr>
              <a:t>of Earth Scotland/Flickr</a:t>
            </a:r>
          </a:p>
        </p:txBody>
      </p:sp>
      <p:sp>
        <p:nvSpPr>
          <p:cNvPr id="5" name="Text Placeholder 2"/>
          <p:cNvSpPr txBox="1">
            <a:spLocks/>
          </p:cNvSpPr>
          <p:nvPr/>
        </p:nvSpPr>
        <p:spPr>
          <a:xfrm>
            <a:off x="1300163" y="504828"/>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Future Work</a:t>
            </a:r>
          </a:p>
        </p:txBody>
      </p:sp>
    </p:spTree>
    <p:extLst>
      <p:ext uri="{BB962C8B-B14F-4D97-AF65-F5344CB8AC3E}">
        <p14:creationId xmlns:p14="http://schemas.microsoft.com/office/powerpoint/2010/main" val="88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787134" y="3053080"/>
            <a:ext cx="4745736" cy="3604260"/>
          </a:xfrm>
          <a:prstGeom prst="rect">
            <a:avLst/>
          </a:prstGeom>
        </p:spPr>
        <p:txBody>
          <a:bodyPr>
            <a:normAutofit fontScale="92500"/>
          </a:bodyPr>
          <a:lstStyle/>
          <a:p>
            <a:r>
              <a:rPr lang="en-US" sz="2400" b="1" dirty="0">
                <a:solidFill>
                  <a:schemeClr val="bg2">
                    <a:lumMod val="50000"/>
                  </a:schemeClr>
                </a:solidFill>
              </a:rPr>
              <a:t>Semi-arid </a:t>
            </a:r>
            <a:r>
              <a:rPr lang="en-US" sz="2400" dirty="0">
                <a:solidFill>
                  <a:schemeClr val="bg2">
                    <a:lumMod val="50000"/>
                  </a:schemeClr>
                </a:solidFill>
              </a:rPr>
              <a:t>region</a:t>
            </a:r>
          </a:p>
          <a:p>
            <a:r>
              <a:rPr lang="en-US" sz="2400" dirty="0">
                <a:solidFill>
                  <a:schemeClr val="bg2">
                    <a:lumMod val="50000"/>
                  </a:schemeClr>
                </a:solidFill>
              </a:rPr>
              <a:t>Significant </a:t>
            </a:r>
            <a:r>
              <a:rPr lang="en-US" sz="2400" b="1" dirty="0">
                <a:solidFill>
                  <a:schemeClr val="bg2">
                    <a:lumMod val="50000"/>
                  </a:schemeClr>
                </a:solidFill>
              </a:rPr>
              <a:t>dust storm </a:t>
            </a:r>
            <a:r>
              <a:rPr lang="en-US" sz="2400" dirty="0">
                <a:solidFill>
                  <a:schemeClr val="bg2">
                    <a:lumMod val="50000"/>
                  </a:schemeClr>
                </a:solidFill>
              </a:rPr>
              <a:t>events</a:t>
            </a:r>
          </a:p>
          <a:p>
            <a:r>
              <a:rPr lang="en-US" sz="2400" dirty="0">
                <a:solidFill>
                  <a:schemeClr val="bg2">
                    <a:lumMod val="50000"/>
                  </a:schemeClr>
                </a:solidFill>
              </a:rPr>
              <a:t>Very </a:t>
            </a:r>
            <a:r>
              <a:rPr lang="en-US" sz="2400" b="1" dirty="0">
                <a:solidFill>
                  <a:schemeClr val="bg2">
                    <a:lumMod val="50000"/>
                  </a:schemeClr>
                </a:solidFill>
              </a:rPr>
              <a:t>hot, dry summers</a:t>
            </a:r>
            <a:r>
              <a:rPr lang="en-US" sz="2400" dirty="0">
                <a:solidFill>
                  <a:schemeClr val="bg2">
                    <a:lumMod val="50000"/>
                  </a:schemeClr>
                </a:solidFill>
              </a:rPr>
              <a:t>, mild winters</a:t>
            </a:r>
          </a:p>
          <a:p>
            <a:r>
              <a:rPr lang="en-US" sz="2400" dirty="0">
                <a:solidFill>
                  <a:schemeClr val="bg2">
                    <a:lumMod val="50000"/>
                  </a:schemeClr>
                </a:solidFill>
              </a:rPr>
              <a:t>Relatively </a:t>
            </a:r>
            <a:r>
              <a:rPr lang="en-US" sz="2400" b="1" dirty="0">
                <a:solidFill>
                  <a:schemeClr val="bg2">
                    <a:lumMod val="50000"/>
                  </a:schemeClr>
                </a:solidFill>
              </a:rPr>
              <a:t>small study area </a:t>
            </a:r>
            <a:r>
              <a:rPr lang="en-US" sz="2400" dirty="0">
                <a:solidFill>
                  <a:schemeClr val="bg2">
                    <a:lumMod val="50000"/>
                  </a:schemeClr>
                </a:solidFill>
              </a:rPr>
              <a:t>(AOD)</a:t>
            </a:r>
          </a:p>
          <a:p>
            <a:r>
              <a:rPr lang="en-US" sz="2400" dirty="0">
                <a:solidFill>
                  <a:schemeClr val="bg2">
                    <a:lumMod val="50000"/>
                  </a:schemeClr>
                </a:solidFill>
              </a:rPr>
              <a:t>Global sub-tropical </a:t>
            </a:r>
            <a:r>
              <a:rPr lang="en-US" sz="2400" b="1" dirty="0">
                <a:solidFill>
                  <a:schemeClr val="bg2">
                    <a:lumMod val="50000"/>
                  </a:schemeClr>
                </a:solidFill>
              </a:rPr>
              <a:t>high-pressure</a:t>
            </a:r>
            <a:r>
              <a:rPr lang="en-US" sz="2400" dirty="0">
                <a:solidFill>
                  <a:schemeClr val="bg2">
                    <a:lumMod val="50000"/>
                  </a:schemeClr>
                </a:solidFill>
              </a:rPr>
              <a:t> zone</a:t>
            </a:r>
          </a:p>
          <a:p>
            <a:r>
              <a:rPr lang="en-US" sz="2400" b="1" dirty="0">
                <a:solidFill>
                  <a:schemeClr val="bg2">
                    <a:lumMod val="50000"/>
                  </a:schemeClr>
                </a:solidFill>
              </a:rPr>
              <a:t>Urban area </a:t>
            </a:r>
            <a:r>
              <a:rPr lang="en-US" sz="2400" dirty="0">
                <a:solidFill>
                  <a:schemeClr val="bg2">
                    <a:lumMod val="50000"/>
                  </a:schemeClr>
                </a:solidFill>
              </a:rPr>
              <a:t>in continental </a:t>
            </a:r>
            <a:r>
              <a:rPr lang="en-US" sz="2400" b="1" dirty="0">
                <a:solidFill>
                  <a:schemeClr val="bg2">
                    <a:lumMod val="50000"/>
                  </a:schemeClr>
                </a:solidFill>
              </a:rPr>
              <a:t>valley</a:t>
            </a:r>
          </a:p>
          <a:p>
            <a:r>
              <a:rPr lang="en-US" sz="2400" b="1" dirty="0">
                <a:solidFill>
                  <a:schemeClr val="bg2">
                    <a:lumMod val="50000"/>
                  </a:schemeClr>
                </a:solidFill>
              </a:rPr>
              <a:t>4 million people </a:t>
            </a:r>
            <a:r>
              <a:rPr lang="en-US" sz="1900" dirty="0">
                <a:solidFill>
                  <a:schemeClr val="bg2">
                    <a:lumMod val="50000"/>
                  </a:schemeClr>
                </a:solidFill>
              </a:rPr>
              <a:t>(US Census 2010)</a:t>
            </a:r>
          </a:p>
        </p:txBody>
      </p:sp>
      <p:sp>
        <p:nvSpPr>
          <p:cNvPr id="7"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Maricopa County, Arizona</a:t>
            </a:r>
          </a:p>
        </p:txBody>
      </p:sp>
      <p:pic>
        <p:nvPicPr>
          <p:cNvPr id="10" name="Picture Placeholder 9"/>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2721" r="-12721"/>
          <a:stretch/>
        </p:blipFill>
        <p:spPr>
          <a:xfrm>
            <a:off x="0" y="1219200"/>
            <a:ext cx="7213197" cy="5638800"/>
          </a:xfrm>
        </p:spPr>
      </p:pic>
      <p:sp>
        <p:nvSpPr>
          <p:cNvPr id="3" name="Text Placeholder 2"/>
          <p:cNvSpPr>
            <a:spLocks noGrp="1"/>
          </p:cNvSpPr>
          <p:nvPr>
            <p:ph type="body" sz="quarter" idx="13"/>
          </p:nvPr>
        </p:nvSpPr>
        <p:spPr>
          <a:xfrm>
            <a:off x="3667283" y="6615180"/>
            <a:ext cx="2657856" cy="274320"/>
          </a:xfrm>
        </p:spPr>
        <p:txBody>
          <a:bodyPr/>
          <a:lstStyle/>
          <a:p>
            <a:r>
              <a:rPr lang="en-US" dirty="0">
                <a:solidFill>
                  <a:schemeClr val="bg1">
                    <a:lumMod val="50000"/>
                  </a:schemeClr>
                </a:solidFill>
              </a:rPr>
              <a:t>Image Credit: </a:t>
            </a:r>
            <a:r>
              <a:rPr lang="en-US" dirty="0" err="1">
                <a:solidFill>
                  <a:schemeClr val="bg1">
                    <a:lumMod val="50000"/>
                  </a:schemeClr>
                </a:solidFill>
              </a:rPr>
              <a:t>Mircea</a:t>
            </a:r>
            <a:r>
              <a:rPr lang="en-US" dirty="0">
                <a:solidFill>
                  <a:schemeClr val="bg1">
                    <a:lumMod val="50000"/>
                  </a:schemeClr>
                </a:solidFill>
              </a:rPr>
              <a:t> </a:t>
            </a:r>
            <a:r>
              <a:rPr lang="en-US" dirty="0" err="1">
                <a:solidFill>
                  <a:schemeClr val="bg1">
                    <a:lumMod val="50000"/>
                  </a:schemeClr>
                </a:solidFill>
              </a:rPr>
              <a:t>Goia</a:t>
            </a:r>
            <a:r>
              <a:rPr lang="en-US" dirty="0">
                <a:solidFill>
                  <a:schemeClr val="bg1">
                    <a:lumMod val="50000"/>
                  </a:schemeClr>
                </a:solidFill>
              </a:rPr>
              <a:t>/Flickr</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30264" t="27334" r="23532" b="31326"/>
          <a:stretch/>
        </p:blipFill>
        <p:spPr>
          <a:xfrm>
            <a:off x="10017456" y="1772239"/>
            <a:ext cx="1801336" cy="1163363"/>
          </a:xfrm>
          <a:prstGeom prst="rect">
            <a:avLst/>
          </a:prstGeom>
        </p:spPr>
      </p:pic>
      <p:grpSp>
        <p:nvGrpSpPr>
          <p:cNvPr id="28" name="Group 27"/>
          <p:cNvGrpSpPr/>
          <p:nvPr/>
        </p:nvGrpSpPr>
        <p:grpSpPr>
          <a:xfrm>
            <a:off x="8142436" y="1356361"/>
            <a:ext cx="2373164" cy="1696720"/>
            <a:chOff x="8142436" y="1356361"/>
            <a:chExt cx="2373164" cy="1696720"/>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2436" y="1356361"/>
              <a:ext cx="1727774" cy="1696720"/>
            </a:xfrm>
            <a:prstGeom prst="rect">
              <a:avLst/>
            </a:prstGeom>
          </p:spPr>
        </p:pic>
        <p:cxnSp>
          <p:nvCxnSpPr>
            <p:cNvPr id="24" name="Straight Connector 23"/>
            <p:cNvCxnSpPr/>
            <p:nvPr/>
          </p:nvCxnSpPr>
          <p:spPr>
            <a:xfrm flipH="1" flipV="1">
              <a:off x="9870210" y="1356361"/>
              <a:ext cx="645390" cy="1032509"/>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9870210" y="2643509"/>
              <a:ext cx="565380" cy="40957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8247788" y="1499164"/>
            <a:ext cx="1517070" cy="1411113"/>
            <a:chOff x="7800663" y="1246735"/>
            <a:chExt cx="2469240" cy="1944555"/>
          </a:xfrm>
        </p:grpSpPr>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9785" t="18983" r="25725" b="19677"/>
            <a:stretch/>
          </p:blipFill>
          <p:spPr>
            <a:xfrm>
              <a:off x="7800663" y="1246735"/>
              <a:ext cx="2352237" cy="1614970"/>
            </a:xfrm>
            <a:prstGeom prst="rect">
              <a:avLst/>
            </a:prstGeom>
          </p:spPr>
        </p:pic>
        <p:cxnSp>
          <p:nvCxnSpPr>
            <p:cNvPr id="30" name="Straight Connector 29"/>
            <p:cNvCxnSpPr/>
            <p:nvPr/>
          </p:nvCxnSpPr>
          <p:spPr>
            <a:xfrm>
              <a:off x="7836854" y="2867499"/>
              <a:ext cx="2279854"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825576" y="2822052"/>
              <a:ext cx="1444327" cy="369238"/>
            </a:xfrm>
            <a:prstGeom prst="rect">
              <a:avLst/>
            </a:prstGeom>
            <a:noFill/>
          </p:spPr>
          <p:txBody>
            <a:bodyPr wrap="none" rtlCol="0">
              <a:spAutoFit/>
            </a:bodyPr>
            <a:lstStyle/>
            <a:p>
              <a:r>
                <a:rPr lang="en-US" dirty="0">
                  <a:solidFill>
                    <a:schemeClr val="bg2">
                      <a:lumMod val="50000"/>
                    </a:schemeClr>
                  </a:solidFill>
                </a:rPr>
                <a:t>132.3 miles</a:t>
              </a:r>
            </a:p>
          </p:txBody>
        </p:sp>
      </p:grpSp>
    </p:spTree>
    <p:extLst>
      <p:ext uri="{BB962C8B-B14F-4D97-AF65-F5344CB8AC3E}">
        <p14:creationId xmlns:p14="http://schemas.microsoft.com/office/powerpoint/2010/main" val="357073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dissolve">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childTnLst>
                                </p:cTn>
                              </p:par>
                              <p:par>
                                <p:cTn id="30" presetID="1" presetClass="exit" presetSubtype="0" fill="hold" nodeType="withEffect">
                                  <p:stCondLst>
                                    <p:cond delay="0"/>
                                  </p:stCondLst>
                                  <p:childTnLst>
                                    <p:set>
                                      <p:cBhvr>
                                        <p:cTn id="31" dur="1" fill="hold">
                                          <p:stCondLst>
                                            <p:cond delay="0"/>
                                          </p:stCondLst>
                                        </p:cTn>
                                        <p:tgtEl>
                                          <p:spTgt spid="28"/>
                                        </p:tgtEl>
                                        <p:attrNameLst>
                                          <p:attrName>style.visibility</p:attrName>
                                        </p:attrNameLst>
                                      </p:cBhvr>
                                      <p:to>
                                        <p:strVal val="hidden"/>
                                      </p:to>
                                    </p:set>
                                  </p:childTnLst>
                                </p:cTn>
                              </p:par>
                              <p:par>
                                <p:cTn id="32" presetID="9" presetClass="entr" presetSubtype="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dissolve">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dissolve">
                                      <p:cBhvr>
                                        <p:cTn id="39" dur="500"/>
                                        <p:tgtEl>
                                          <p:spTgt spid="2">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2">
                                            <p:txEl>
                                              <p:pRg st="5" end="5"/>
                                            </p:txEl>
                                          </p:spTgt>
                                        </p:tgtEl>
                                        <p:attrNameLst>
                                          <p:attrName>style.visibility</p:attrName>
                                        </p:attrNameLst>
                                      </p:cBhvr>
                                      <p:to>
                                        <p:strVal val="visible"/>
                                      </p:to>
                                    </p:set>
                                    <p:animEffect transition="in" filter="dissolve">
                                      <p:cBhvr>
                                        <p:cTn id="44" dur="500"/>
                                        <p:tgtEl>
                                          <p:spTgt spid="2">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dissolve">
                                      <p:cBhvr>
                                        <p:cTn id="49"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p:cNvSpPr>
            <a:spLocks noGrp="1"/>
          </p:cNvSpPr>
          <p:nvPr>
            <p:ph type="body" sz="quarter" idx="11"/>
          </p:nvPr>
        </p:nvSpPr>
        <p:spPr>
          <a:xfrm>
            <a:off x="748144" y="1270662"/>
            <a:ext cx="10853305" cy="5403272"/>
          </a:xfrm>
        </p:spPr>
        <p:txBody>
          <a:bodyPr>
            <a:normAutofit fontScale="92500" lnSpcReduction="20000"/>
          </a:bodyPr>
          <a:lstStyle/>
          <a:p>
            <a:pPr>
              <a:lnSpc>
                <a:spcPct val="120000"/>
              </a:lnSpc>
              <a:spcBef>
                <a:spcPts val="0"/>
              </a:spcBef>
            </a:pPr>
            <a:r>
              <a:rPr lang="en-US" dirty="0">
                <a:solidFill>
                  <a:schemeClr val="bg2">
                    <a:lumMod val="50000"/>
                  </a:schemeClr>
                </a:solidFill>
              </a:rPr>
              <a:t>This project could not have been accomplished without the support of</a:t>
            </a:r>
            <a:r>
              <a:rPr lang="is-IS" dirty="0">
                <a:solidFill>
                  <a:schemeClr val="bg2">
                    <a:lumMod val="50000"/>
                  </a:schemeClr>
                </a:solidFill>
              </a:rPr>
              <a:t>…</a:t>
            </a:r>
            <a:endParaRPr lang="en-US" b="1" dirty="0">
              <a:solidFill>
                <a:srgbClr val="C15442"/>
              </a:solidFill>
            </a:endParaRPr>
          </a:p>
          <a:p>
            <a:pPr>
              <a:lnSpc>
                <a:spcPct val="120000"/>
              </a:lnSpc>
              <a:spcBef>
                <a:spcPts val="0"/>
              </a:spcBef>
            </a:pPr>
            <a:endParaRPr lang="en-US" b="1" dirty="0">
              <a:solidFill>
                <a:srgbClr val="C15442"/>
              </a:solidFill>
            </a:endParaRPr>
          </a:p>
          <a:p>
            <a:pPr>
              <a:lnSpc>
                <a:spcPct val="120000"/>
              </a:lnSpc>
              <a:spcBef>
                <a:spcPts val="0"/>
              </a:spcBef>
            </a:pPr>
            <a:r>
              <a:rPr lang="en-US" sz="2600" b="1" dirty="0">
                <a:solidFill>
                  <a:srgbClr val="C15442"/>
                </a:solidFill>
              </a:rPr>
              <a:t>Advisor</a:t>
            </a:r>
          </a:p>
          <a:p>
            <a:pPr>
              <a:lnSpc>
                <a:spcPct val="120000"/>
              </a:lnSpc>
              <a:spcBef>
                <a:spcPts val="0"/>
              </a:spcBef>
            </a:pPr>
            <a:r>
              <a:rPr lang="en-US" b="1" dirty="0">
                <a:solidFill>
                  <a:schemeClr val="bg2">
                    <a:lumMod val="50000"/>
                  </a:schemeClr>
                </a:solidFill>
              </a:rPr>
              <a:t>Dr. Dave </a:t>
            </a:r>
            <a:r>
              <a:rPr lang="en-US" b="1" dirty="0" err="1">
                <a:solidFill>
                  <a:schemeClr val="bg2">
                    <a:lumMod val="50000"/>
                  </a:schemeClr>
                </a:solidFill>
              </a:rPr>
              <a:t>Hondula</a:t>
            </a:r>
            <a:r>
              <a:rPr lang="en-US" b="1" dirty="0">
                <a:solidFill>
                  <a:schemeClr val="bg2">
                    <a:lumMod val="50000"/>
                  </a:schemeClr>
                </a:solidFill>
              </a:rPr>
              <a:t>,</a:t>
            </a:r>
            <a:r>
              <a:rPr lang="en-US" dirty="0">
                <a:solidFill>
                  <a:schemeClr val="bg2">
                    <a:lumMod val="50000"/>
                  </a:schemeClr>
                </a:solidFill>
              </a:rPr>
              <a:t> Arizona State University, Assistant Professor</a:t>
            </a:r>
          </a:p>
          <a:p>
            <a:pPr>
              <a:lnSpc>
                <a:spcPct val="120000"/>
              </a:lnSpc>
              <a:spcBef>
                <a:spcPts val="0"/>
              </a:spcBef>
            </a:pPr>
            <a:endParaRPr lang="en-US" dirty="0">
              <a:solidFill>
                <a:schemeClr val="bg2">
                  <a:lumMod val="50000"/>
                </a:schemeClr>
              </a:solidFill>
            </a:endParaRPr>
          </a:p>
          <a:p>
            <a:pPr>
              <a:lnSpc>
                <a:spcPct val="120000"/>
              </a:lnSpc>
              <a:spcBef>
                <a:spcPts val="0"/>
              </a:spcBef>
            </a:pPr>
            <a:r>
              <a:rPr lang="en-US" sz="2600" b="1" dirty="0">
                <a:solidFill>
                  <a:srgbClr val="C15442"/>
                </a:solidFill>
              </a:rPr>
              <a:t>Partners</a:t>
            </a:r>
          </a:p>
          <a:p>
            <a:pPr>
              <a:lnSpc>
                <a:spcPct val="120000"/>
              </a:lnSpc>
              <a:spcBef>
                <a:spcPts val="0"/>
              </a:spcBef>
            </a:pPr>
            <a:r>
              <a:rPr lang="en-US" b="1" dirty="0">
                <a:solidFill>
                  <a:srgbClr val="C15442"/>
                </a:solidFill>
              </a:rPr>
              <a:t>Maricopa County Department of Public Health:</a:t>
            </a:r>
            <a:endParaRPr lang="en-US" dirty="0">
              <a:solidFill>
                <a:srgbClr val="C15442"/>
              </a:solidFill>
            </a:endParaRPr>
          </a:p>
          <a:p>
            <a:pPr>
              <a:lnSpc>
                <a:spcPct val="120000"/>
              </a:lnSpc>
              <a:spcBef>
                <a:spcPts val="0"/>
              </a:spcBef>
            </a:pPr>
            <a:r>
              <a:rPr lang="en-US" b="1" dirty="0">
                <a:solidFill>
                  <a:schemeClr val="bg2">
                    <a:lumMod val="50000"/>
                  </a:schemeClr>
                </a:solidFill>
              </a:rPr>
              <a:t>Kate </a:t>
            </a:r>
            <a:r>
              <a:rPr lang="en-US" b="1" dirty="0" err="1">
                <a:solidFill>
                  <a:schemeClr val="bg2">
                    <a:lumMod val="50000"/>
                  </a:schemeClr>
                </a:solidFill>
              </a:rPr>
              <a:t>Goodin</a:t>
            </a:r>
            <a:r>
              <a:rPr lang="en-US" dirty="0">
                <a:solidFill>
                  <a:schemeClr val="bg2">
                    <a:lumMod val="50000"/>
                  </a:schemeClr>
                </a:solidFill>
              </a:rPr>
              <a:t>, Epidemiologist and Data Services Program Manager</a:t>
            </a:r>
          </a:p>
          <a:p>
            <a:pPr>
              <a:lnSpc>
                <a:spcPct val="120000"/>
              </a:lnSpc>
              <a:spcBef>
                <a:spcPts val="0"/>
              </a:spcBef>
            </a:pPr>
            <a:r>
              <a:rPr lang="en-US" b="1" dirty="0" err="1">
                <a:solidFill>
                  <a:schemeClr val="bg2">
                    <a:lumMod val="50000"/>
                  </a:schemeClr>
                </a:solidFill>
              </a:rPr>
              <a:t>Vjollca</a:t>
            </a:r>
            <a:r>
              <a:rPr lang="en-US" b="1" dirty="0">
                <a:solidFill>
                  <a:schemeClr val="bg2">
                    <a:lumMod val="50000"/>
                  </a:schemeClr>
                </a:solidFill>
              </a:rPr>
              <a:t> </a:t>
            </a:r>
            <a:r>
              <a:rPr lang="en-US" b="1" dirty="0" err="1">
                <a:solidFill>
                  <a:schemeClr val="bg2">
                    <a:lumMod val="50000"/>
                  </a:schemeClr>
                </a:solidFill>
              </a:rPr>
              <a:t>Berisha</a:t>
            </a:r>
            <a:r>
              <a:rPr lang="en-US" dirty="0">
                <a:solidFill>
                  <a:schemeClr val="bg2">
                    <a:lumMod val="50000"/>
                  </a:schemeClr>
                </a:solidFill>
              </a:rPr>
              <a:t>, </a:t>
            </a:r>
            <a:r>
              <a:rPr lang="en-US" dirty="0" smtClean="0">
                <a:solidFill>
                  <a:schemeClr val="bg2">
                    <a:lumMod val="50000"/>
                  </a:schemeClr>
                </a:solidFill>
              </a:rPr>
              <a:t>Senior Epidemiologist</a:t>
            </a:r>
            <a:endParaRPr lang="en-US" dirty="0">
              <a:solidFill>
                <a:schemeClr val="bg2">
                  <a:lumMod val="50000"/>
                </a:schemeClr>
              </a:solidFill>
            </a:endParaRPr>
          </a:p>
          <a:p>
            <a:pPr>
              <a:lnSpc>
                <a:spcPct val="120000"/>
              </a:lnSpc>
              <a:spcBef>
                <a:spcPts val="0"/>
              </a:spcBef>
            </a:pPr>
            <a:r>
              <a:rPr lang="en-US" b="1" dirty="0" smtClean="0">
                <a:solidFill>
                  <a:srgbClr val="C15442"/>
                </a:solidFill>
              </a:rPr>
              <a:t>Maricopa </a:t>
            </a:r>
            <a:r>
              <a:rPr lang="en-US" b="1" dirty="0">
                <a:solidFill>
                  <a:srgbClr val="C15442"/>
                </a:solidFill>
              </a:rPr>
              <a:t>County Air Quality Department:</a:t>
            </a:r>
            <a:r>
              <a:rPr lang="en-US" dirty="0">
                <a:solidFill>
                  <a:srgbClr val="C15442"/>
                </a:solidFill>
              </a:rPr>
              <a:t> </a:t>
            </a:r>
          </a:p>
          <a:p>
            <a:pPr>
              <a:lnSpc>
                <a:spcPct val="120000"/>
              </a:lnSpc>
              <a:spcBef>
                <a:spcPts val="0"/>
              </a:spcBef>
            </a:pPr>
            <a:r>
              <a:rPr lang="en-US" b="1" dirty="0">
                <a:solidFill>
                  <a:schemeClr val="bg2">
                    <a:lumMod val="50000"/>
                  </a:schemeClr>
                </a:solidFill>
              </a:rPr>
              <a:t>Ronald Pope</a:t>
            </a:r>
            <a:r>
              <a:rPr lang="en-US" dirty="0">
                <a:solidFill>
                  <a:schemeClr val="bg2">
                    <a:lumMod val="50000"/>
                  </a:schemeClr>
                </a:solidFill>
              </a:rPr>
              <a:t>, Atmospheric Scientist</a:t>
            </a:r>
          </a:p>
          <a:p>
            <a:pPr>
              <a:lnSpc>
                <a:spcPct val="120000"/>
              </a:lnSpc>
              <a:spcBef>
                <a:spcPts val="0"/>
              </a:spcBef>
            </a:pPr>
            <a:r>
              <a:rPr lang="en-US" b="1" dirty="0">
                <a:solidFill>
                  <a:schemeClr val="bg2">
                    <a:lumMod val="50000"/>
                  </a:schemeClr>
                </a:solidFill>
              </a:rPr>
              <a:t>Ira </a:t>
            </a:r>
            <a:r>
              <a:rPr lang="en-US" b="1" dirty="0" err="1">
                <a:solidFill>
                  <a:schemeClr val="bg2">
                    <a:lumMod val="50000"/>
                  </a:schemeClr>
                </a:solidFill>
              </a:rPr>
              <a:t>Domsky</a:t>
            </a:r>
            <a:r>
              <a:rPr lang="en-US" dirty="0">
                <a:solidFill>
                  <a:schemeClr val="bg2">
                    <a:lumMod val="50000"/>
                  </a:schemeClr>
                </a:solidFill>
              </a:rPr>
              <a:t>, </a:t>
            </a:r>
            <a:r>
              <a:rPr lang="en-US" dirty="0" smtClean="0">
                <a:solidFill>
                  <a:schemeClr val="bg2">
                    <a:lumMod val="50000"/>
                  </a:schemeClr>
                </a:solidFill>
              </a:rPr>
              <a:t>Planning Consultant</a:t>
            </a:r>
            <a:endParaRPr lang="en-US" dirty="0">
              <a:solidFill>
                <a:schemeClr val="bg2">
                  <a:lumMod val="50000"/>
                </a:schemeClr>
              </a:solidFill>
            </a:endParaRPr>
          </a:p>
          <a:p>
            <a:pPr>
              <a:lnSpc>
                <a:spcPct val="120000"/>
              </a:lnSpc>
              <a:spcBef>
                <a:spcPts val="0"/>
              </a:spcBef>
            </a:pPr>
            <a:r>
              <a:rPr lang="en-US" b="1" dirty="0">
                <a:solidFill>
                  <a:srgbClr val="C15442"/>
                </a:solidFill>
              </a:rPr>
              <a:t>School of Geographical Sciences &amp; Urban Planning</a:t>
            </a:r>
            <a:r>
              <a:rPr lang="en-US" dirty="0">
                <a:solidFill>
                  <a:schemeClr val="bg2">
                    <a:lumMod val="50000"/>
                  </a:schemeClr>
                </a:solidFill>
              </a:rPr>
              <a:t> at Arizona State University</a:t>
            </a:r>
          </a:p>
          <a:p>
            <a:pPr>
              <a:lnSpc>
                <a:spcPct val="120000"/>
              </a:lnSpc>
              <a:spcBef>
                <a:spcPts val="0"/>
              </a:spcBef>
            </a:pPr>
            <a:endParaRPr lang="en-US" b="1" dirty="0" smtClean="0">
              <a:solidFill>
                <a:schemeClr val="bg2">
                  <a:lumMod val="50000"/>
                </a:schemeClr>
              </a:solidFill>
            </a:endParaRPr>
          </a:p>
          <a:p>
            <a:pPr>
              <a:lnSpc>
                <a:spcPct val="120000"/>
              </a:lnSpc>
              <a:spcBef>
                <a:spcPts val="0"/>
              </a:spcBef>
            </a:pPr>
            <a:endParaRPr lang="en-US" b="1" dirty="0">
              <a:solidFill>
                <a:schemeClr val="bg2">
                  <a:lumMod val="50000"/>
                </a:schemeClr>
              </a:solidFill>
            </a:endParaRPr>
          </a:p>
          <a:p>
            <a:pPr>
              <a:lnSpc>
                <a:spcPct val="120000"/>
              </a:lnSpc>
              <a:spcBef>
                <a:spcPts val="0"/>
              </a:spcBef>
            </a:pPr>
            <a:r>
              <a:rPr lang="en-US" sz="2600" b="1" dirty="0">
                <a:solidFill>
                  <a:srgbClr val="C15442"/>
                </a:solidFill>
              </a:rPr>
              <a:t>Other Support</a:t>
            </a:r>
          </a:p>
          <a:p>
            <a:pPr>
              <a:lnSpc>
                <a:spcPct val="120000"/>
              </a:lnSpc>
              <a:spcBef>
                <a:spcPts val="0"/>
              </a:spcBef>
            </a:pPr>
            <a:r>
              <a:rPr lang="en-US" b="1" dirty="0">
                <a:solidFill>
                  <a:schemeClr val="bg2">
                    <a:lumMod val="50000"/>
                  </a:schemeClr>
                </a:solidFill>
              </a:rPr>
              <a:t>Dr. </a:t>
            </a:r>
            <a:r>
              <a:rPr lang="en-US" b="1" dirty="0" err="1">
                <a:solidFill>
                  <a:schemeClr val="bg2">
                    <a:lumMod val="50000"/>
                  </a:schemeClr>
                </a:solidFill>
              </a:rPr>
              <a:t>Itai</a:t>
            </a:r>
            <a:r>
              <a:rPr lang="en-US" b="1" dirty="0">
                <a:solidFill>
                  <a:schemeClr val="bg2">
                    <a:lumMod val="50000"/>
                  </a:schemeClr>
                </a:solidFill>
              </a:rPr>
              <a:t> </a:t>
            </a:r>
            <a:r>
              <a:rPr lang="en-US" b="1" dirty="0" err="1">
                <a:solidFill>
                  <a:schemeClr val="bg2">
                    <a:lumMod val="50000"/>
                  </a:schemeClr>
                </a:solidFill>
              </a:rPr>
              <a:t>Kloog</a:t>
            </a:r>
            <a:r>
              <a:rPr lang="en-US" dirty="0">
                <a:solidFill>
                  <a:schemeClr val="bg2">
                    <a:lumMod val="50000"/>
                  </a:schemeClr>
                </a:solidFill>
              </a:rPr>
              <a:t>, Ben-Gurion University of the Negev, Senior Lecturer</a:t>
            </a:r>
            <a:endParaRPr lang="en-US" dirty="0">
              <a:solidFill>
                <a:srgbClr val="C15442"/>
              </a:solidFill>
            </a:endParaRPr>
          </a:p>
        </p:txBody>
      </p:sp>
    </p:spTree>
    <p:extLst>
      <p:ext uri="{BB962C8B-B14F-4D97-AF65-F5344CB8AC3E}">
        <p14:creationId xmlns:p14="http://schemas.microsoft.com/office/powerpoint/2010/main" val="383663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US" b="1" dirty="0" smtClean="0">
              <a:solidFill>
                <a:srgbClr val="C15442"/>
              </a:solidFill>
            </a:endParaRPr>
          </a:p>
          <a:p>
            <a:endParaRPr lang="en-US" b="1" dirty="0">
              <a:solidFill>
                <a:srgbClr val="C15442"/>
              </a:solidFill>
            </a:endParaRPr>
          </a:p>
          <a:p>
            <a:r>
              <a:rPr lang="en-US" sz="2200" b="1" dirty="0" smtClean="0">
                <a:solidFill>
                  <a:srgbClr val="C15442"/>
                </a:solidFill>
              </a:rPr>
              <a:t>Pinal County</a:t>
            </a:r>
            <a:r>
              <a:rPr lang="en-US" sz="2200" dirty="0" smtClean="0"/>
              <a:t> was </a:t>
            </a:r>
            <a:r>
              <a:rPr lang="en-US" sz="2200" b="1" dirty="0" smtClean="0"/>
              <a:t>also included</a:t>
            </a:r>
            <a:r>
              <a:rPr lang="en-US" sz="2200" dirty="0" smtClean="0"/>
              <a:t> in this study given that:</a:t>
            </a:r>
          </a:p>
          <a:p>
            <a:endParaRPr lang="en-US" sz="2200" dirty="0" smtClean="0"/>
          </a:p>
          <a:p>
            <a:pPr marL="342900" indent="-342900">
              <a:spcBef>
                <a:spcPts val="200"/>
              </a:spcBef>
              <a:spcAft>
                <a:spcPts val="1000"/>
              </a:spcAft>
              <a:buClr>
                <a:srgbClr val="C15442"/>
              </a:buClr>
              <a:buFont typeface="Webdings" panose="05030102010509060703" pitchFamily="18" charset="2"/>
              <a:buChar char="4"/>
            </a:pPr>
            <a:r>
              <a:rPr lang="en-US" sz="2200" dirty="0" smtClean="0">
                <a:solidFill>
                  <a:schemeClr val="bg2">
                    <a:lumMod val="50000"/>
                  </a:schemeClr>
                </a:solidFill>
              </a:rPr>
              <a:t>It’s an EPA </a:t>
            </a:r>
            <a:r>
              <a:rPr lang="en-US" sz="2200" b="1" dirty="0" smtClean="0">
                <a:solidFill>
                  <a:schemeClr val="bg2">
                    <a:lumMod val="50000"/>
                  </a:schemeClr>
                </a:solidFill>
              </a:rPr>
              <a:t>PM</a:t>
            </a:r>
            <a:r>
              <a:rPr lang="en-US" sz="2200" b="1" baseline="-25000" dirty="0" smtClean="0">
                <a:solidFill>
                  <a:schemeClr val="bg2">
                    <a:lumMod val="50000"/>
                  </a:schemeClr>
                </a:solidFill>
              </a:rPr>
              <a:t>10</a:t>
            </a:r>
            <a:r>
              <a:rPr lang="en-US" sz="2200" b="1" dirty="0" smtClean="0">
                <a:solidFill>
                  <a:schemeClr val="bg2">
                    <a:lumMod val="50000"/>
                  </a:schemeClr>
                </a:solidFill>
              </a:rPr>
              <a:t> compliant area</a:t>
            </a:r>
            <a:endParaRPr lang="en-US" sz="2200" b="1" dirty="0">
              <a:solidFill>
                <a:schemeClr val="bg2">
                  <a:lumMod val="50000"/>
                </a:schemeClr>
              </a:solidFill>
            </a:endParaRPr>
          </a:p>
          <a:p>
            <a:pPr marL="342900" indent="-342900">
              <a:spcBef>
                <a:spcPts val="200"/>
              </a:spcBef>
              <a:spcAft>
                <a:spcPts val="1000"/>
              </a:spcAft>
              <a:buClr>
                <a:srgbClr val="C15442"/>
              </a:buClr>
              <a:buFont typeface="Webdings" panose="05030102010509060703" pitchFamily="18" charset="2"/>
              <a:buChar char="4"/>
            </a:pPr>
            <a:r>
              <a:rPr lang="en-US" sz="2200" b="1" dirty="0">
                <a:solidFill>
                  <a:schemeClr val="bg2">
                    <a:lumMod val="50000"/>
                  </a:schemeClr>
                </a:solidFill>
              </a:rPr>
              <a:t>PM</a:t>
            </a:r>
            <a:r>
              <a:rPr lang="en-US" sz="2200" b="1" baseline="-25000" dirty="0">
                <a:solidFill>
                  <a:schemeClr val="bg2">
                    <a:lumMod val="50000"/>
                  </a:schemeClr>
                </a:solidFill>
              </a:rPr>
              <a:t>10</a:t>
            </a:r>
            <a:r>
              <a:rPr lang="en-US" sz="2200" b="1" dirty="0">
                <a:solidFill>
                  <a:schemeClr val="bg2">
                    <a:lumMod val="50000"/>
                  </a:schemeClr>
                </a:solidFill>
              </a:rPr>
              <a:t> monitoring </a:t>
            </a:r>
            <a:r>
              <a:rPr lang="en-US" sz="2200" dirty="0">
                <a:solidFill>
                  <a:schemeClr val="bg2">
                    <a:lumMod val="50000"/>
                  </a:schemeClr>
                </a:solidFill>
              </a:rPr>
              <a:t>data </a:t>
            </a:r>
            <a:r>
              <a:rPr lang="en-US" sz="2200" dirty="0" smtClean="0">
                <a:solidFill>
                  <a:schemeClr val="bg2">
                    <a:lumMod val="50000"/>
                  </a:schemeClr>
                </a:solidFill>
              </a:rPr>
              <a:t>is available</a:t>
            </a:r>
          </a:p>
          <a:p>
            <a:pPr marL="342900" indent="-342900">
              <a:spcBef>
                <a:spcPts val="200"/>
              </a:spcBef>
              <a:spcAft>
                <a:spcPts val="1000"/>
              </a:spcAft>
              <a:buClr>
                <a:srgbClr val="C15442"/>
              </a:buClr>
              <a:buFont typeface="Webdings" panose="05030102010509060703" pitchFamily="18" charset="2"/>
              <a:buChar char="4"/>
            </a:pPr>
            <a:r>
              <a:rPr lang="en-US" sz="2200" b="1" dirty="0" smtClean="0">
                <a:solidFill>
                  <a:schemeClr val="bg2">
                    <a:lumMod val="50000"/>
                  </a:schemeClr>
                </a:solidFill>
              </a:rPr>
              <a:t>Neighbors</a:t>
            </a:r>
            <a:r>
              <a:rPr lang="en-US" sz="2200" dirty="0" smtClean="0">
                <a:solidFill>
                  <a:schemeClr val="bg2">
                    <a:lumMod val="50000"/>
                  </a:schemeClr>
                </a:solidFill>
              </a:rPr>
              <a:t> Maricopa County</a:t>
            </a:r>
          </a:p>
          <a:p>
            <a:pPr marL="342900" indent="-342900">
              <a:spcBef>
                <a:spcPts val="200"/>
              </a:spcBef>
              <a:spcAft>
                <a:spcPts val="1000"/>
              </a:spcAft>
              <a:buClr>
                <a:srgbClr val="C15442"/>
              </a:buClr>
              <a:buFont typeface="Webdings" panose="05030102010509060703" pitchFamily="18" charset="2"/>
              <a:buChar char="4"/>
            </a:pPr>
            <a:r>
              <a:rPr lang="en-US" sz="2200" b="1" dirty="0" smtClean="0">
                <a:solidFill>
                  <a:schemeClr val="bg2">
                    <a:lumMod val="50000"/>
                  </a:schemeClr>
                </a:solidFill>
              </a:rPr>
              <a:t>Similar</a:t>
            </a:r>
            <a:r>
              <a:rPr lang="en-US" sz="2200" dirty="0" smtClean="0">
                <a:solidFill>
                  <a:schemeClr val="bg2">
                    <a:lumMod val="50000"/>
                  </a:schemeClr>
                </a:solidFill>
              </a:rPr>
              <a:t> to Maricopa County</a:t>
            </a:r>
            <a:endParaRPr lang="en-US" sz="2200" dirty="0">
              <a:solidFill>
                <a:schemeClr val="bg2">
                  <a:lumMod val="50000"/>
                </a:schemeClr>
              </a:solidFill>
            </a:endParaRPr>
          </a:p>
          <a:p>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340" y="1722501"/>
            <a:ext cx="4386580" cy="4322171"/>
          </a:xfrm>
          <a:prstGeom prst="rect">
            <a:avLst/>
          </a:prstGeom>
        </p:spPr>
      </p:pic>
      <p:sp>
        <p:nvSpPr>
          <p:cNvPr id="9" name="Text Placeholder 2"/>
          <p:cNvSpPr txBox="1">
            <a:spLocks/>
          </p:cNvSpPr>
          <p:nvPr/>
        </p:nvSpPr>
        <p:spPr>
          <a:xfrm>
            <a:off x="1948054" y="49466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Pinal County, Arizona</a:t>
            </a:r>
            <a:endParaRPr lang="en-US" sz="4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79319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dissolve">
                                      <p:cBhvr>
                                        <p:cTn id="7" dur="500"/>
                                        <p:tgtEl>
                                          <p:spTgt spid="2">
                                            <p:txEl>
                                              <p:pRg st="4" end="4"/>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
                                            <p:txEl>
                                              <p:pRg st="5" end="5"/>
                                            </p:txEl>
                                          </p:spTgt>
                                        </p:tgtEl>
                                        <p:attrNameLst>
                                          <p:attrName>style.visibility</p:attrName>
                                        </p:attrNameLst>
                                      </p:cBhvr>
                                      <p:to>
                                        <p:strVal val="visible"/>
                                      </p:to>
                                    </p:set>
                                    <p:animEffect transition="in" filter="dissolve">
                                      <p:cBhvr>
                                        <p:cTn id="10" dur="500"/>
                                        <p:tgtEl>
                                          <p:spTgt spid="2">
                                            <p:txEl>
                                              <p:pRg st="5" end="5"/>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Effect transition="in" filter="dissolve">
                                      <p:cBhvr>
                                        <p:cTn id="13" dur="500"/>
                                        <p:tgtEl>
                                          <p:spTgt spid="2">
                                            <p:txEl>
                                              <p:pRg st="6" end="6"/>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2">
                                            <p:txEl>
                                              <p:pRg st="7" end="7"/>
                                            </p:txEl>
                                          </p:spTgt>
                                        </p:tgtEl>
                                        <p:attrNameLst>
                                          <p:attrName>style.visibility</p:attrName>
                                        </p:attrNameLst>
                                      </p:cBhvr>
                                      <p:to>
                                        <p:strVal val="visible"/>
                                      </p:to>
                                    </p:set>
                                    <p:animEffect transition="in" filter="dissolve">
                                      <p:cBhvr>
                                        <p:cTn id="1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684107" y="222423"/>
            <a:ext cx="6301947" cy="2842053"/>
          </a:xfrm>
        </p:spPr>
        <p:txBody>
          <a:bodyPr>
            <a:normAutofit fontScale="92500"/>
          </a:bodyPr>
          <a:lstStyle/>
          <a:p>
            <a:endParaRPr lang="en-US" dirty="0"/>
          </a:p>
          <a:p>
            <a:pPr>
              <a:spcAft>
                <a:spcPts val="1000"/>
              </a:spcAft>
            </a:pPr>
            <a:r>
              <a:rPr lang="en-US" sz="2400" dirty="0"/>
              <a:t>Particulate matter &lt;10 µm in aerodynamic diameter</a:t>
            </a:r>
          </a:p>
          <a:p>
            <a:pPr>
              <a:spcAft>
                <a:spcPts val="1000"/>
              </a:spcAft>
            </a:pPr>
            <a:r>
              <a:rPr lang="en-US" sz="2400" dirty="0"/>
              <a:t>Anthropogenic and natural sources</a:t>
            </a:r>
          </a:p>
          <a:p>
            <a:pPr>
              <a:spcAft>
                <a:spcPts val="1000"/>
              </a:spcAft>
            </a:pPr>
            <a:r>
              <a:rPr lang="en-US" sz="2400" dirty="0"/>
              <a:t>Harmful health effects </a:t>
            </a:r>
            <a:r>
              <a:rPr lang="en-US" sz="2400" dirty="0">
                <a:solidFill>
                  <a:srgbClr val="C15442"/>
                </a:solidFill>
              </a:rPr>
              <a:t>→ increased morbidity and mortality with higher concentration</a:t>
            </a:r>
          </a:p>
          <a:p>
            <a:endParaRPr lang="en-US" dirty="0"/>
          </a:p>
        </p:txBody>
      </p:sp>
      <p:sp>
        <p:nvSpPr>
          <p:cNvPr id="3" name="Text Placeholder 2"/>
          <p:cNvSpPr>
            <a:spLocks noGrp="1"/>
          </p:cNvSpPr>
          <p:nvPr>
            <p:ph type="body" sz="quarter" idx="14"/>
          </p:nvPr>
        </p:nvSpPr>
        <p:spPr/>
        <p:txBody>
          <a:bodyPr/>
          <a:lstStyle/>
          <a:p>
            <a:r>
              <a:rPr lang="en-US" dirty="0"/>
              <a:t>About PM</a:t>
            </a:r>
            <a:r>
              <a:rPr lang="en-US" baseline="-25000" dirty="0"/>
              <a:t>10</a:t>
            </a:r>
          </a:p>
        </p:txBody>
      </p:sp>
      <p:pic>
        <p:nvPicPr>
          <p:cNvPr id="6" name="Picture Placeholder 5"/>
          <p:cNvPicPr>
            <a:picLocks noGrp="1" noChangeAspect="1"/>
          </p:cNvPicPr>
          <p:nvPr>
            <p:ph type="pic" sz="quarter" idx="12"/>
          </p:nvPr>
        </p:nvPicPr>
        <p:blipFill>
          <a:blip r:embed="rId3">
            <a:extLst>
              <a:ext uri="{28A0092B-C50C-407E-A947-70E740481C1C}">
                <a14:useLocalDpi xmlns:a14="http://schemas.microsoft.com/office/drawing/2010/main" val="0"/>
              </a:ext>
            </a:extLst>
          </a:blip>
          <a:stretch>
            <a:fillRect/>
          </a:stretch>
        </p:blipFill>
        <p:spPr>
          <a:xfrm>
            <a:off x="0" y="3429000"/>
            <a:ext cx="12192000" cy="3429000"/>
          </a:xfrm>
        </p:spPr>
      </p:pic>
      <p:sp>
        <p:nvSpPr>
          <p:cNvPr id="5" name="Text Placeholder 4"/>
          <p:cNvSpPr>
            <a:spLocks noGrp="1"/>
          </p:cNvSpPr>
          <p:nvPr>
            <p:ph type="body" sz="quarter" idx="13"/>
          </p:nvPr>
        </p:nvSpPr>
        <p:spPr>
          <a:xfrm>
            <a:off x="9131808" y="3225932"/>
            <a:ext cx="3060192" cy="274320"/>
          </a:xfrm>
        </p:spPr>
        <p:txBody>
          <a:bodyPr>
            <a:normAutofit fontScale="85000" lnSpcReduction="10000"/>
          </a:bodyPr>
          <a:lstStyle/>
          <a:p>
            <a:r>
              <a:rPr lang="en-US" dirty="0"/>
              <a:t>Image Credit: Quality </a:t>
            </a:r>
            <a:r>
              <a:rPr lang="en-US" dirty="0" err="1"/>
              <a:t>Aire</a:t>
            </a:r>
            <a:r>
              <a:rPr lang="en-US" dirty="0"/>
              <a:t> AZ/Cheyenne Hines</a:t>
            </a:r>
          </a:p>
        </p:txBody>
      </p:sp>
    </p:spTree>
    <p:extLst>
      <p:ext uri="{BB962C8B-B14F-4D97-AF65-F5344CB8AC3E}">
        <p14:creationId xmlns:p14="http://schemas.microsoft.com/office/powerpoint/2010/main" val="788809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dissolv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dissolv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684107" y="222423"/>
            <a:ext cx="6301947" cy="2842053"/>
          </a:xfrm>
        </p:spPr>
        <p:txBody>
          <a:bodyPr>
            <a:normAutofit/>
          </a:bodyPr>
          <a:lstStyle/>
          <a:p>
            <a:endParaRPr lang="en-US" dirty="0"/>
          </a:p>
          <a:p>
            <a:pPr>
              <a:spcAft>
                <a:spcPts val="1000"/>
              </a:spcAft>
            </a:pPr>
            <a:r>
              <a:rPr lang="en-US" sz="2400" dirty="0" smtClean="0">
                <a:solidFill>
                  <a:srgbClr val="C15442"/>
                </a:solidFill>
              </a:rPr>
              <a:t>A</a:t>
            </a:r>
            <a:r>
              <a:rPr lang="en-US" sz="2400" dirty="0" smtClean="0"/>
              <a:t>erosol </a:t>
            </a:r>
            <a:r>
              <a:rPr lang="en-US" sz="2400" dirty="0" smtClean="0">
                <a:solidFill>
                  <a:srgbClr val="C15442"/>
                </a:solidFill>
              </a:rPr>
              <a:t>O</a:t>
            </a:r>
            <a:r>
              <a:rPr lang="en-US" sz="2400" dirty="0" smtClean="0"/>
              <a:t>ptical </a:t>
            </a:r>
            <a:r>
              <a:rPr lang="en-US" sz="2400" dirty="0" smtClean="0">
                <a:solidFill>
                  <a:srgbClr val="C15442"/>
                </a:solidFill>
              </a:rPr>
              <a:t>D</a:t>
            </a:r>
            <a:r>
              <a:rPr lang="en-US" sz="2400" dirty="0" smtClean="0"/>
              <a:t>epth</a:t>
            </a:r>
            <a:endParaRPr lang="en-US" sz="2400" dirty="0"/>
          </a:p>
          <a:p>
            <a:pPr>
              <a:spcAft>
                <a:spcPts val="1000"/>
              </a:spcAft>
            </a:pPr>
            <a:r>
              <a:rPr lang="en-US" sz="2400" dirty="0" smtClean="0"/>
              <a:t>Dimensionless (a ratio)</a:t>
            </a:r>
            <a:endParaRPr lang="en-US" sz="2400" dirty="0"/>
          </a:p>
          <a:p>
            <a:pPr>
              <a:spcAft>
                <a:spcPts val="1000"/>
              </a:spcAft>
            </a:pPr>
            <a:r>
              <a:rPr lang="en-US" sz="2400" dirty="0" smtClean="0"/>
              <a:t>Measures all pollutants in air</a:t>
            </a:r>
            <a:endParaRPr lang="en-US" sz="2400" dirty="0">
              <a:solidFill>
                <a:srgbClr val="C15442"/>
              </a:solidFill>
            </a:endParaRPr>
          </a:p>
          <a:p>
            <a:endParaRPr lang="en-US" dirty="0"/>
          </a:p>
        </p:txBody>
      </p:sp>
      <p:sp>
        <p:nvSpPr>
          <p:cNvPr id="3" name="Text Placeholder 2"/>
          <p:cNvSpPr>
            <a:spLocks noGrp="1"/>
          </p:cNvSpPr>
          <p:nvPr>
            <p:ph type="body" sz="quarter" idx="14"/>
          </p:nvPr>
        </p:nvSpPr>
        <p:spPr/>
        <p:txBody>
          <a:bodyPr/>
          <a:lstStyle/>
          <a:p>
            <a:r>
              <a:rPr lang="en-US" dirty="0"/>
              <a:t>About </a:t>
            </a:r>
            <a:r>
              <a:rPr lang="en-US" dirty="0" smtClean="0"/>
              <a:t>AOD</a:t>
            </a:r>
            <a:endParaRPr lang="en-US" baseline="-25000" dirty="0"/>
          </a:p>
        </p:txBody>
      </p:sp>
      <p:pic>
        <p:nvPicPr>
          <p:cNvPr id="7" name="Picture Placeholder 6"/>
          <p:cNvPicPr preferRelativeResize="0">
            <a:picLocks noGrp="1" noChangeAspect="1"/>
          </p:cNvPicPr>
          <p:nvPr>
            <p:ph type="pic" sz="quarter" idx="12"/>
          </p:nvPr>
        </p:nvPicPr>
        <p:blipFill>
          <a:blip r:embed="rId3" cstate="print">
            <a:extLst>
              <a:ext uri="{28A0092B-C50C-407E-A947-70E740481C1C}">
                <a14:useLocalDpi xmlns:a14="http://schemas.microsoft.com/office/drawing/2010/main" val="0"/>
              </a:ext>
            </a:extLst>
          </a:blip>
          <a:stretch>
            <a:fillRect/>
          </a:stretch>
        </p:blipFill>
        <p:spPr>
          <a:xfrm>
            <a:off x="5684107" y="2712720"/>
            <a:ext cx="5906419" cy="3979145"/>
          </a:xfrm>
        </p:spPr>
      </p:pic>
      <p:grpSp>
        <p:nvGrpSpPr>
          <p:cNvPr id="6" name="Group 5"/>
          <p:cNvGrpSpPr/>
          <p:nvPr/>
        </p:nvGrpSpPr>
        <p:grpSpPr>
          <a:xfrm>
            <a:off x="608809" y="2712720"/>
            <a:ext cx="4902765" cy="3378371"/>
            <a:chOff x="608809" y="2712720"/>
            <a:chExt cx="4902765" cy="3378371"/>
          </a:xfrm>
        </p:grpSpPr>
        <mc:AlternateContent xmlns:mc="http://schemas.openxmlformats.org/markup-compatibility/2006" xmlns:a14="http://schemas.microsoft.com/office/drawing/2010/main">
          <mc:Choice Requires="a14">
            <p:sp>
              <p:nvSpPr>
                <p:cNvPr id="4" name="TextBox 3"/>
                <p:cNvSpPr txBox="1"/>
                <p:nvPr/>
              </p:nvSpPr>
              <p:spPr>
                <a:xfrm>
                  <a:off x="987551" y="2712720"/>
                  <a:ext cx="2822311" cy="8503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bg2">
                                <a:lumMod val="50000"/>
                              </a:schemeClr>
                            </a:solidFill>
                            <a:latin typeface="Cambria Math" panose="02040503050406030204" pitchFamily="18" charset="0"/>
                            <a:ea typeface="Cambria Math" panose="02040503050406030204" pitchFamily="18" charset="0"/>
                          </a:rPr>
                          <m:t>𝜏</m:t>
                        </m:r>
                        <m:r>
                          <a:rPr lang="en-US" sz="2400" b="0" i="1" smtClean="0">
                            <a:solidFill>
                              <a:schemeClr val="bg2">
                                <a:lumMod val="50000"/>
                              </a:schemeClr>
                            </a:solidFill>
                            <a:latin typeface="Cambria Math" panose="02040503050406030204" pitchFamily="18" charset="0"/>
                            <a:ea typeface="Cambria Math" panose="02040503050406030204" pitchFamily="18" charset="0"/>
                          </a:rPr>
                          <m:t>= </m:t>
                        </m:r>
                        <m:func>
                          <m:funcPr>
                            <m:ctrlPr>
                              <a:rPr lang="en-US" sz="2400" b="0" i="1" smtClean="0">
                                <a:solidFill>
                                  <a:schemeClr val="bg2">
                                    <a:lumMod val="50000"/>
                                  </a:schemeClr>
                                </a:solidFill>
                                <a:latin typeface="Cambria Math" panose="02040503050406030204" pitchFamily="18" charset="0"/>
                                <a:ea typeface="Cambria Math" panose="02040503050406030204" pitchFamily="18" charset="0"/>
                              </a:rPr>
                            </m:ctrlPr>
                          </m:funcPr>
                          <m:fName>
                            <m:r>
                              <m:rPr>
                                <m:sty m:val="p"/>
                              </m:rPr>
                              <a:rPr lang="en-US" sz="2400" b="0" i="0" smtClean="0">
                                <a:solidFill>
                                  <a:schemeClr val="bg2">
                                    <a:lumMod val="50000"/>
                                  </a:schemeClr>
                                </a:solidFill>
                                <a:latin typeface="Cambria Math" panose="02040503050406030204" pitchFamily="18" charset="0"/>
                                <a:ea typeface="Cambria Math" panose="02040503050406030204" pitchFamily="18" charset="0"/>
                              </a:rPr>
                              <m:t>ln</m:t>
                            </m:r>
                          </m:fName>
                          <m:e>
                            <m:d>
                              <m:dPr>
                                <m:ctrlPr>
                                  <a:rPr lang="en-US" sz="2400" b="0" i="1" smtClean="0">
                                    <a:solidFill>
                                      <a:schemeClr val="bg2">
                                        <a:lumMod val="50000"/>
                                      </a:schemeClr>
                                    </a:solidFill>
                                    <a:latin typeface="Cambria Math" panose="02040503050406030204" pitchFamily="18" charset="0"/>
                                    <a:ea typeface="Cambria Math" panose="02040503050406030204" pitchFamily="18" charset="0"/>
                                  </a:rPr>
                                </m:ctrlPr>
                              </m:dPr>
                              <m:e>
                                <m:f>
                                  <m:fPr>
                                    <m:ctrlPr>
                                      <a:rPr lang="en-US" sz="2400" b="0" i="1" smtClean="0">
                                        <a:solidFill>
                                          <a:schemeClr val="bg2">
                                            <a:lumMod val="50000"/>
                                          </a:schemeClr>
                                        </a:solidFill>
                                        <a:latin typeface="Cambria Math" panose="02040503050406030204" pitchFamily="18" charset="0"/>
                                        <a:ea typeface="Cambria Math" panose="02040503050406030204" pitchFamily="18" charset="0"/>
                                      </a:rPr>
                                    </m:ctrlPr>
                                  </m:fPr>
                                  <m:num>
                                    <m:sSubSup>
                                      <m:sSubSupPr>
                                        <m:ctrlPr>
                                          <a:rPr lang="en-US" sz="2400" b="0" i="1" smtClean="0">
                                            <a:solidFill>
                                              <a:schemeClr val="bg2">
                                                <a:lumMod val="50000"/>
                                              </a:schemeClr>
                                            </a:solidFill>
                                            <a:latin typeface="Cambria Math" panose="02040503050406030204" pitchFamily="18" charset="0"/>
                                            <a:ea typeface="Cambria Math" panose="02040503050406030204" pitchFamily="18" charset="0"/>
                                          </a:rPr>
                                        </m:ctrlPr>
                                      </m:sSubSupPr>
                                      <m:e>
                                        <m:r>
                                          <a:rPr lang="en-US" sz="2400" b="0" i="1" smtClean="0">
                                            <a:solidFill>
                                              <a:schemeClr val="bg2">
                                                <a:lumMod val="50000"/>
                                              </a:schemeClr>
                                            </a:solidFill>
                                            <a:latin typeface="Cambria Math" panose="02040503050406030204" pitchFamily="18" charset="0"/>
                                            <a:ea typeface="Cambria Math" panose="02040503050406030204" pitchFamily="18" charset="0"/>
                                          </a:rPr>
                                          <m:t>𝜑</m:t>
                                        </m:r>
                                      </m:e>
                                      <m:sub>
                                        <m:r>
                                          <a:rPr lang="en-US" sz="2400" b="0" i="1" smtClean="0">
                                            <a:solidFill>
                                              <a:schemeClr val="bg2">
                                                <a:lumMod val="50000"/>
                                              </a:schemeClr>
                                            </a:solidFill>
                                            <a:latin typeface="Cambria Math" panose="02040503050406030204" pitchFamily="18" charset="0"/>
                                            <a:ea typeface="Cambria Math" panose="02040503050406030204" pitchFamily="18" charset="0"/>
                                          </a:rPr>
                                          <m:t>𝑒</m:t>
                                        </m:r>
                                      </m:sub>
                                      <m:sup>
                                        <m:r>
                                          <a:rPr lang="en-US" sz="2400" b="0" i="1" smtClean="0">
                                            <a:solidFill>
                                              <a:schemeClr val="bg2">
                                                <a:lumMod val="50000"/>
                                              </a:schemeClr>
                                            </a:solidFill>
                                            <a:latin typeface="Cambria Math" panose="02040503050406030204" pitchFamily="18" charset="0"/>
                                            <a:ea typeface="Cambria Math" panose="02040503050406030204" pitchFamily="18" charset="0"/>
                                          </a:rPr>
                                          <m:t>𝑖</m:t>
                                        </m:r>
                                      </m:sup>
                                    </m:sSubSup>
                                  </m:num>
                                  <m:den>
                                    <m:sSubSup>
                                      <m:sSubSupPr>
                                        <m:ctrlPr>
                                          <a:rPr lang="en-US" sz="2400" b="0" i="1" smtClean="0">
                                            <a:solidFill>
                                              <a:schemeClr val="bg2">
                                                <a:lumMod val="50000"/>
                                              </a:schemeClr>
                                            </a:solidFill>
                                            <a:latin typeface="Cambria Math" panose="02040503050406030204" pitchFamily="18" charset="0"/>
                                            <a:ea typeface="Cambria Math" panose="02040503050406030204" pitchFamily="18" charset="0"/>
                                          </a:rPr>
                                        </m:ctrlPr>
                                      </m:sSubSupPr>
                                      <m:e>
                                        <m:r>
                                          <a:rPr lang="en-US" sz="2400" b="0" i="1" smtClean="0">
                                            <a:solidFill>
                                              <a:schemeClr val="bg2">
                                                <a:lumMod val="50000"/>
                                              </a:schemeClr>
                                            </a:solidFill>
                                            <a:latin typeface="Cambria Math" panose="02040503050406030204" pitchFamily="18" charset="0"/>
                                            <a:ea typeface="Cambria Math" panose="02040503050406030204" pitchFamily="18" charset="0"/>
                                          </a:rPr>
                                          <m:t>𝜑</m:t>
                                        </m:r>
                                      </m:e>
                                      <m:sub>
                                        <m:r>
                                          <a:rPr lang="en-US" sz="2400" b="0" i="1" smtClean="0">
                                            <a:solidFill>
                                              <a:schemeClr val="bg2">
                                                <a:lumMod val="50000"/>
                                              </a:schemeClr>
                                            </a:solidFill>
                                            <a:latin typeface="Cambria Math" panose="02040503050406030204" pitchFamily="18" charset="0"/>
                                            <a:ea typeface="Cambria Math" panose="02040503050406030204" pitchFamily="18" charset="0"/>
                                          </a:rPr>
                                          <m:t>𝑒</m:t>
                                        </m:r>
                                      </m:sub>
                                      <m:sup>
                                        <m:r>
                                          <a:rPr lang="en-US" sz="2400" b="0" i="1" smtClean="0">
                                            <a:solidFill>
                                              <a:schemeClr val="bg2">
                                                <a:lumMod val="50000"/>
                                              </a:schemeClr>
                                            </a:solidFill>
                                            <a:latin typeface="Cambria Math" panose="02040503050406030204" pitchFamily="18" charset="0"/>
                                            <a:ea typeface="Cambria Math" panose="02040503050406030204" pitchFamily="18" charset="0"/>
                                          </a:rPr>
                                          <m:t>𝑡</m:t>
                                        </m:r>
                                      </m:sup>
                                    </m:sSubSup>
                                  </m:den>
                                </m:f>
                              </m:e>
                            </m:d>
                            <m:r>
                              <a:rPr lang="en-US" sz="2400" b="0" i="1" smtClean="0">
                                <a:solidFill>
                                  <a:schemeClr val="bg2">
                                    <a:lumMod val="50000"/>
                                  </a:schemeClr>
                                </a:solidFill>
                                <a:latin typeface="Cambria Math" panose="02040503050406030204" pitchFamily="18" charset="0"/>
                                <a:ea typeface="Cambria Math" panose="02040503050406030204" pitchFamily="18" charset="0"/>
                              </a:rPr>
                              <m:t>=</m:t>
                            </m:r>
                            <m:func>
                              <m:funcPr>
                                <m:ctrlPr>
                                  <a:rPr lang="en-US" sz="2400" b="0" i="1" smtClean="0">
                                    <a:solidFill>
                                      <a:schemeClr val="bg2">
                                        <a:lumMod val="50000"/>
                                      </a:schemeClr>
                                    </a:solidFill>
                                    <a:latin typeface="Cambria Math" panose="02040503050406030204" pitchFamily="18" charset="0"/>
                                    <a:ea typeface="Cambria Math" panose="02040503050406030204" pitchFamily="18" charset="0"/>
                                  </a:rPr>
                                </m:ctrlPr>
                              </m:funcPr>
                              <m:fName>
                                <m:r>
                                  <a:rPr lang="en-US" sz="2400" b="0" i="0" smtClean="0">
                                    <a:solidFill>
                                      <a:schemeClr val="bg2">
                                        <a:lumMod val="50000"/>
                                      </a:schemeClr>
                                    </a:solidFill>
                                    <a:latin typeface="Cambria Math" panose="02040503050406030204" pitchFamily="18" charset="0"/>
                                    <a:ea typeface="Cambria Math" panose="02040503050406030204" pitchFamily="18" charset="0"/>
                                  </a:rPr>
                                  <m:t>−</m:t>
                                </m:r>
                                <m:r>
                                  <m:rPr>
                                    <m:sty m:val="p"/>
                                  </m:rPr>
                                  <a:rPr lang="en-US" sz="2400" b="0" i="0" smtClean="0">
                                    <a:solidFill>
                                      <a:schemeClr val="bg2">
                                        <a:lumMod val="50000"/>
                                      </a:schemeClr>
                                    </a:solidFill>
                                    <a:latin typeface="Cambria Math" panose="02040503050406030204" pitchFamily="18" charset="0"/>
                                    <a:ea typeface="Cambria Math" panose="02040503050406030204" pitchFamily="18" charset="0"/>
                                  </a:rPr>
                                  <m:t>ln</m:t>
                                </m:r>
                              </m:fName>
                              <m:e>
                                <m:r>
                                  <a:rPr lang="en-US" sz="2400" b="0" i="1" smtClean="0">
                                    <a:solidFill>
                                      <a:schemeClr val="bg2">
                                        <a:lumMod val="50000"/>
                                      </a:schemeClr>
                                    </a:solidFill>
                                    <a:latin typeface="Cambria Math" panose="02040503050406030204" pitchFamily="18" charset="0"/>
                                    <a:ea typeface="Cambria Math" panose="02040503050406030204" pitchFamily="18" charset="0"/>
                                  </a:rPr>
                                  <m:t>𝑇</m:t>
                                </m:r>
                              </m:e>
                            </m:func>
                          </m:e>
                        </m:func>
                      </m:oMath>
                    </m:oMathPara>
                  </a14:m>
                  <a:endParaRPr lang="en-US" sz="2400" dirty="0">
                    <a:solidFill>
                      <a:schemeClr val="bg2">
                        <a:lumMod val="50000"/>
                      </a:schemeClr>
                    </a:solidFill>
                    <a:latin typeface="Century Gothic" panose="020B0502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87551" y="2712720"/>
                  <a:ext cx="2822311" cy="850361"/>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608809" y="3770135"/>
                  <a:ext cx="4902765" cy="2320956"/>
                </a:xfrm>
                <a:prstGeom prst="rect">
                  <a:avLst/>
                </a:prstGeom>
                <a:noFill/>
              </p:spPr>
              <p:txBody>
                <a:bodyPr wrap="square" rtlCol="0">
                  <a:spAutoFit/>
                </a:bodyPr>
                <a:lstStyle/>
                <a:p>
                  <a:pPr marL="342900" indent="-342900">
                    <a:spcAft>
                      <a:spcPts val="1200"/>
                    </a:spcAft>
                    <a:buClr>
                      <a:srgbClr val="C15442"/>
                    </a:buClr>
                    <a:buFont typeface="Webdings" panose="05030102010509060703" pitchFamily="18" charset="2"/>
                    <a:buChar char=""/>
                  </a:pPr>
                  <a14:m>
                    <m:oMath xmlns:m="http://schemas.openxmlformats.org/officeDocument/2006/math">
                      <m:sSubSup>
                        <m:sSubSupPr>
                          <m:ctrlPr>
                            <a:rPr lang="en-US" sz="2000" i="1">
                              <a:solidFill>
                                <a:schemeClr val="bg2">
                                  <a:lumMod val="50000"/>
                                </a:schemeClr>
                              </a:solidFill>
                              <a:latin typeface="Cambria Math" panose="02040503050406030204" pitchFamily="18" charset="0"/>
                            </a:rPr>
                          </m:ctrlPr>
                        </m:sSubSupPr>
                        <m:e>
                          <m:r>
                            <a:rPr lang="en-US" sz="2000">
                              <a:solidFill>
                                <a:schemeClr val="bg2">
                                  <a:lumMod val="50000"/>
                                </a:schemeClr>
                              </a:solidFill>
                              <a:latin typeface="Cambria Math" charset="0"/>
                            </a:rPr>
                            <m:t>𝜑</m:t>
                          </m:r>
                        </m:e>
                        <m:sub>
                          <m:r>
                            <a:rPr lang="en-US" sz="2000">
                              <a:solidFill>
                                <a:schemeClr val="bg2">
                                  <a:lumMod val="50000"/>
                                </a:schemeClr>
                              </a:solidFill>
                              <a:latin typeface="Cambria Math" charset="0"/>
                            </a:rPr>
                            <m:t>𝑒</m:t>
                          </m:r>
                        </m:sub>
                        <m:sup>
                          <m:r>
                            <a:rPr lang="en-US" sz="2000">
                              <a:solidFill>
                                <a:schemeClr val="bg2">
                                  <a:lumMod val="50000"/>
                                </a:schemeClr>
                              </a:solidFill>
                              <a:latin typeface="Cambria Math" charset="0"/>
                            </a:rPr>
                            <m:t>𝑡</m:t>
                          </m:r>
                        </m:sup>
                      </m:sSubSup>
                    </m:oMath>
                  </a14:m>
                  <a:r>
                    <a:rPr lang="en-US" sz="2000" dirty="0">
                      <a:solidFill>
                        <a:schemeClr val="bg2">
                          <a:lumMod val="50000"/>
                        </a:schemeClr>
                      </a:solidFill>
                    </a:rPr>
                    <a:t>  is the </a:t>
                  </a:r>
                  <a:r>
                    <a:rPr lang="en-US" sz="2000" b="1" dirty="0">
                      <a:solidFill>
                        <a:schemeClr val="bg2">
                          <a:lumMod val="50000"/>
                        </a:schemeClr>
                      </a:solidFill>
                    </a:rPr>
                    <a:t>radiant flux</a:t>
                  </a:r>
                  <a:r>
                    <a:rPr lang="en-US" sz="2000" dirty="0">
                      <a:solidFill>
                        <a:schemeClr val="bg2">
                          <a:lumMod val="50000"/>
                        </a:schemeClr>
                      </a:solidFill>
                    </a:rPr>
                    <a:t> transmitted by that </a:t>
                  </a:r>
                  <a:r>
                    <a:rPr lang="en-US" sz="2000" dirty="0" smtClean="0">
                      <a:solidFill>
                        <a:schemeClr val="bg2">
                          <a:lumMod val="50000"/>
                        </a:schemeClr>
                      </a:solidFill>
                    </a:rPr>
                    <a:t>material</a:t>
                  </a:r>
                  <a:endParaRPr lang="en-US" sz="2000" dirty="0">
                    <a:solidFill>
                      <a:schemeClr val="bg2">
                        <a:lumMod val="50000"/>
                      </a:schemeClr>
                    </a:solidFill>
                  </a:endParaRPr>
                </a:p>
                <a:p>
                  <a:pPr marL="342900" indent="-342900">
                    <a:spcAft>
                      <a:spcPts val="1200"/>
                    </a:spcAft>
                    <a:buClr>
                      <a:srgbClr val="C15442"/>
                    </a:buClr>
                    <a:buFont typeface="Webdings" panose="05030102010509060703" pitchFamily="18" charset="2"/>
                    <a:buChar char=""/>
                  </a:pPr>
                  <a14:m>
                    <m:oMath xmlns:m="http://schemas.openxmlformats.org/officeDocument/2006/math">
                      <m:sSubSup>
                        <m:sSubSupPr>
                          <m:ctrlPr>
                            <a:rPr lang="en-US" sz="2000" i="1" dirty="0">
                              <a:solidFill>
                                <a:schemeClr val="bg2">
                                  <a:lumMod val="50000"/>
                                </a:schemeClr>
                              </a:solidFill>
                              <a:latin typeface="Cambria Math" panose="02040503050406030204" pitchFamily="18" charset="0"/>
                            </a:rPr>
                          </m:ctrlPr>
                        </m:sSubSupPr>
                        <m:e>
                          <m:r>
                            <a:rPr lang="en-US" sz="2000" dirty="0">
                              <a:solidFill>
                                <a:schemeClr val="bg2">
                                  <a:lumMod val="50000"/>
                                </a:schemeClr>
                              </a:solidFill>
                              <a:latin typeface="Cambria Math" charset="0"/>
                            </a:rPr>
                            <m:t>𝜑</m:t>
                          </m:r>
                        </m:e>
                        <m:sub>
                          <m:r>
                            <a:rPr lang="en-US" sz="2000" dirty="0">
                              <a:solidFill>
                                <a:schemeClr val="bg2">
                                  <a:lumMod val="50000"/>
                                </a:schemeClr>
                              </a:solidFill>
                              <a:latin typeface="Cambria Math" charset="0"/>
                            </a:rPr>
                            <m:t>𝑒</m:t>
                          </m:r>
                        </m:sub>
                        <m:sup>
                          <m:r>
                            <a:rPr lang="en-US" sz="2000" dirty="0">
                              <a:solidFill>
                                <a:schemeClr val="bg2">
                                  <a:lumMod val="50000"/>
                                </a:schemeClr>
                              </a:solidFill>
                              <a:latin typeface="Cambria Math" charset="0"/>
                            </a:rPr>
                            <m:t>𝑖</m:t>
                          </m:r>
                        </m:sup>
                      </m:sSubSup>
                      <m:r>
                        <a:rPr lang="en-US" sz="2000" dirty="0">
                          <a:solidFill>
                            <a:schemeClr val="bg2">
                              <a:lumMod val="50000"/>
                            </a:schemeClr>
                          </a:solidFill>
                          <a:latin typeface="Cambria Math" charset="0"/>
                        </a:rPr>
                        <m:t> </m:t>
                      </m:r>
                    </m:oMath>
                  </a14:m>
                  <a:r>
                    <a:rPr lang="en-US" sz="2000" dirty="0">
                      <a:solidFill>
                        <a:schemeClr val="bg2">
                          <a:lumMod val="50000"/>
                        </a:schemeClr>
                      </a:solidFill>
                    </a:rPr>
                    <a:t> is the </a:t>
                  </a:r>
                  <a:r>
                    <a:rPr lang="en-US" sz="2000" b="1" dirty="0">
                      <a:solidFill>
                        <a:schemeClr val="bg2">
                          <a:lumMod val="50000"/>
                        </a:schemeClr>
                      </a:solidFill>
                    </a:rPr>
                    <a:t>radiant flux </a:t>
                  </a:r>
                  <a:r>
                    <a:rPr lang="en-US" sz="2000" dirty="0">
                      <a:solidFill>
                        <a:schemeClr val="bg2">
                          <a:lumMod val="50000"/>
                        </a:schemeClr>
                      </a:solidFill>
                    </a:rPr>
                    <a:t>received by that </a:t>
                  </a:r>
                  <a:r>
                    <a:rPr lang="en-US" sz="2000" dirty="0" smtClean="0">
                      <a:solidFill>
                        <a:schemeClr val="bg2">
                          <a:lumMod val="50000"/>
                        </a:schemeClr>
                      </a:solidFill>
                    </a:rPr>
                    <a:t>material</a:t>
                  </a:r>
                  <a:endParaRPr lang="en-US" sz="2000" dirty="0">
                    <a:solidFill>
                      <a:schemeClr val="bg2">
                        <a:lumMod val="50000"/>
                      </a:schemeClr>
                    </a:solidFill>
                  </a:endParaRPr>
                </a:p>
                <a:p>
                  <a:pPr marL="342900" indent="-342900">
                    <a:spcAft>
                      <a:spcPts val="1200"/>
                    </a:spcAft>
                    <a:buClr>
                      <a:srgbClr val="C15442"/>
                    </a:buClr>
                    <a:buFont typeface="Webdings" panose="05030102010509060703" pitchFamily="18" charset="2"/>
                    <a:buChar char=""/>
                  </a:pPr>
                  <a14:m>
                    <m:oMath xmlns:m="http://schemas.openxmlformats.org/officeDocument/2006/math">
                      <m:r>
                        <a:rPr lang="en-US" sz="2000" dirty="0">
                          <a:solidFill>
                            <a:schemeClr val="bg2">
                              <a:lumMod val="50000"/>
                            </a:schemeClr>
                          </a:solidFill>
                          <a:latin typeface="Cambria Math" charset="0"/>
                        </a:rPr>
                        <m:t>𝑇</m:t>
                      </m:r>
                    </m:oMath>
                  </a14:m>
                  <a:r>
                    <a:rPr lang="en-US" sz="2000" dirty="0">
                      <a:solidFill>
                        <a:schemeClr val="bg2">
                          <a:lumMod val="50000"/>
                        </a:schemeClr>
                      </a:solidFill>
                    </a:rPr>
                    <a:t> is the </a:t>
                  </a:r>
                  <a:r>
                    <a:rPr lang="en-US" sz="2000" b="1" dirty="0">
                      <a:solidFill>
                        <a:schemeClr val="bg2">
                          <a:lumMod val="50000"/>
                        </a:schemeClr>
                      </a:solidFill>
                    </a:rPr>
                    <a:t>transmittance</a:t>
                  </a:r>
                  <a:r>
                    <a:rPr lang="en-US" sz="2000" dirty="0">
                      <a:solidFill>
                        <a:schemeClr val="bg2">
                          <a:lumMod val="50000"/>
                        </a:schemeClr>
                      </a:solidFill>
                    </a:rPr>
                    <a:t> of that material.</a:t>
                  </a:r>
                </a:p>
              </p:txBody>
            </p:sp>
          </mc:Choice>
          <mc:Fallback xmlns="">
            <p:sp>
              <p:nvSpPr>
                <p:cNvPr id="5" name="TextBox 4"/>
                <p:cNvSpPr txBox="1">
                  <a:spLocks noRot="1" noChangeAspect="1" noMove="1" noResize="1" noEditPoints="1" noAdjustHandles="1" noChangeArrowheads="1" noChangeShapeType="1" noTextEdit="1"/>
                </p:cNvSpPr>
                <p:nvPr/>
              </p:nvSpPr>
              <p:spPr>
                <a:xfrm>
                  <a:off x="608809" y="3770135"/>
                  <a:ext cx="4902765" cy="2320956"/>
                </a:xfrm>
                <a:prstGeom prst="rect">
                  <a:avLst/>
                </a:prstGeom>
                <a:blipFill rotWithShape="0">
                  <a:blip r:embed="rId5"/>
                  <a:stretch>
                    <a:fillRect l="-871" t="-1312" r="-1617" b="-1050"/>
                  </a:stretch>
                </a:blipFill>
              </p:spPr>
              <p:txBody>
                <a:bodyPr/>
                <a:lstStyle/>
                <a:p>
                  <a:r>
                    <a:rPr lang="en-US">
                      <a:noFill/>
                    </a:rPr>
                    <a:t> </a:t>
                  </a:r>
                </a:p>
              </p:txBody>
            </p:sp>
          </mc:Fallback>
        </mc:AlternateContent>
      </p:grpSp>
    </p:spTree>
    <p:extLst>
      <p:ext uri="{BB962C8B-B14F-4D97-AF65-F5344CB8AC3E}">
        <p14:creationId xmlns:p14="http://schemas.microsoft.com/office/powerpoint/2010/main" val="214619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68096" y="4729734"/>
            <a:ext cx="10643616" cy="1444752"/>
          </a:xfrm>
        </p:spPr>
        <p:txBody>
          <a:bodyPr/>
          <a:lstStyle/>
          <a:p>
            <a:r>
              <a:rPr lang="en-US" b="1" dirty="0" err="1">
                <a:solidFill>
                  <a:schemeClr val="bg2">
                    <a:lumMod val="50000"/>
                  </a:schemeClr>
                </a:solidFill>
              </a:rPr>
              <a:t>MOD</a:t>
            </a:r>
            <a:r>
              <a:rPr lang="en-US" dirty="0" err="1">
                <a:solidFill>
                  <a:schemeClr val="bg2">
                    <a:lumMod val="50000"/>
                  </a:schemeClr>
                </a:solidFill>
              </a:rPr>
              <a:t>erate</a:t>
            </a:r>
            <a:r>
              <a:rPr lang="en-US" dirty="0">
                <a:solidFill>
                  <a:schemeClr val="bg2">
                    <a:lumMod val="50000"/>
                  </a:schemeClr>
                </a:solidFill>
              </a:rPr>
              <a:t> resolution </a:t>
            </a:r>
            <a:r>
              <a:rPr lang="en-US" b="1" dirty="0">
                <a:solidFill>
                  <a:schemeClr val="bg2">
                    <a:lumMod val="50000"/>
                  </a:schemeClr>
                </a:solidFill>
              </a:rPr>
              <a:t>I</a:t>
            </a:r>
            <a:r>
              <a:rPr lang="en-US" dirty="0">
                <a:solidFill>
                  <a:schemeClr val="bg2">
                    <a:lumMod val="50000"/>
                  </a:schemeClr>
                </a:solidFill>
              </a:rPr>
              <a:t>maging </a:t>
            </a:r>
            <a:r>
              <a:rPr lang="en-US" b="1" dirty="0" err="1">
                <a:solidFill>
                  <a:schemeClr val="bg2">
                    <a:lumMod val="50000"/>
                  </a:schemeClr>
                </a:solidFill>
              </a:rPr>
              <a:t>S</a:t>
            </a:r>
            <a:r>
              <a:rPr lang="en-US" dirty="0" err="1">
                <a:solidFill>
                  <a:schemeClr val="bg2">
                    <a:lumMod val="50000"/>
                  </a:schemeClr>
                </a:solidFill>
              </a:rPr>
              <a:t>pectroradiometer</a:t>
            </a:r>
            <a:endParaRPr lang="en-US" dirty="0">
              <a:solidFill>
                <a:schemeClr val="bg2">
                  <a:lumMod val="50000"/>
                </a:schemeClr>
              </a:solidFill>
            </a:endParaRPr>
          </a:p>
          <a:p>
            <a:r>
              <a:rPr lang="en-US" dirty="0">
                <a:solidFill>
                  <a:schemeClr val="bg2">
                    <a:lumMod val="50000"/>
                  </a:schemeClr>
                </a:solidFill>
              </a:rPr>
              <a:t>Provides </a:t>
            </a:r>
            <a:r>
              <a:rPr lang="en-US" b="1" dirty="0">
                <a:solidFill>
                  <a:schemeClr val="bg2">
                    <a:lumMod val="50000"/>
                  </a:schemeClr>
                </a:solidFill>
              </a:rPr>
              <a:t>aerosol optical depth </a:t>
            </a:r>
            <a:r>
              <a:rPr lang="en-US" dirty="0">
                <a:solidFill>
                  <a:schemeClr val="bg2">
                    <a:lumMod val="50000"/>
                  </a:schemeClr>
                </a:solidFill>
              </a:rPr>
              <a:t>(AOD) data at a </a:t>
            </a:r>
            <a:r>
              <a:rPr lang="en-US" b="1" dirty="0">
                <a:solidFill>
                  <a:schemeClr val="bg2">
                    <a:lumMod val="50000"/>
                  </a:schemeClr>
                </a:solidFill>
              </a:rPr>
              <a:t>3 km spatial resolution</a:t>
            </a:r>
          </a:p>
          <a:p>
            <a:r>
              <a:rPr lang="en-US" dirty="0">
                <a:solidFill>
                  <a:schemeClr val="bg2">
                    <a:lumMod val="50000"/>
                  </a:schemeClr>
                </a:solidFill>
              </a:rPr>
              <a:t>Aboard the </a:t>
            </a:r>
            <a:r>
              <a:rPr lang="en-US" b="1" dirty="0">
                <a:solidFill>
                  <a:schemeClr val="bg2">
                    <a:lumMod val="50000"/>
                  </a:schemeClr>
                </a:solidFill>
              </a:rPr>
              <a:t>Terra</a:t>
            </a:r>
            <a:r>
              <a:rPr lang="en-US" dirty="0">
                <a:solidFill>
                  <a:schemeClr val="bg2">
                    <a:lumMod val="50000"/>
                  </a:schemeClr>
                </a:solidFill>
              </a:rPr>
              <a:t> </a:t>
            </a:r>
            <a:r>
              <a:rPr lang="en-US" b="1" dirty="0">
                <a:solidFill>
                  <a:schemeClr val="bg2">
                    <a:lumMod val="50000"/>
                  </a:schemeClr>
                </a:solidFill>
              </a:rPr>
              <a:t>and</a:t>
            </a:r>
            <a:r>
              <a:rPr lang="en-US" dirty="0">
                <a:solidFill>
                  <a:schemeClr val="bg2">
                    <a:lumMod val="50000"/>
                  </a:schemeClr>
                </a:solidFill>
              </a:rPr>
              <a:t> </a:t>
            </a:r>
            <a:r>
              <a:rPr lang="en-US" b="1" dirty="0">
                <a:solidFill>
                  <a:schemeClr val="bg2">
                    <a:lumMod val="50000"/>
                  </a:schemeClr>
                </a:solidFill>
              </a:rPr>
              <a:t>Aqua satellites </a:t>
            </a:r>
            <a:r>
              <a:rPr lang="en-US" dirty="0">
                <a:solidFill>
                  <a:schemeClr val="bg2">
                    <a:lumMod val="50000"/>
                  </a:schemeClr>
                </a:solidFill>
              </a:rPr>
              <a:t>(Earth Observing System)</a:t>
            </a:r>
          </a:p>
        </p:txBody>
      </p:sp>
      <p:sp>
        <p:nvSpPr>
          <p:cNvPr id="3" name="Text Placeholder 2"/>
          <p:cNvSpPr>
            <a:spLocks noGrp="1"/>
          </p:cNvSpPr>
          <p:nvPr>
            <p:ph type="body" sz="quarter" idx="14"/>
          </p:nvPr>
        </p:nvSpPr>
        <p:spPr/>
        <p:txBody>
          <a:bodyPr/>
          <a:lstStyle/>
          <a:p>
            <a:r>
              <a:rPr lang="en-US" dirty="0"/>
              <a:t>MODIS</a:t>
            </a:r>
          </a:p>
        </p:txBody>
      </p:sp>
      <p:grpSp>
        <p:nvGrpSpPr>
          <p:cNvPr id="14" name="Group 13"/>
          <p:cNvGrpSpPr/>
          <p:nvPr/>
        </p:nvGrpSpPr>
        <p:grpSpPr>
          <a:xfrm>
            <a:off x="1237652" y="457548"/>
            <a:ext cx="4434796" cy="2824502"/>
            <a:chOff x="768096" y="383640"/>
            <a:chExt cx="4434796" cy="2824502"/>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096" y="383640"/>
              <a:ext cx="3752106" cy="2824502"/>
            </a:xfrm>
            <a:prstGeom prst="rect">
              <a:avLst/>
            </a:prstGeom>
          </p:spPr>
        </p:pic>
        <p:sp>
          <p:nvSpPr>
            <p:cNvPr id="11" name="TextBox 10"/>
            <p:cNvSpPr txBox="1"/>
            <p:nvPr/>
          </p:nvSpPr>
          <p:spPr>
            <a:xfrm>
              <a:off x="3540257" y="1122675"/>
              <a:ext cx="1662635" cy="369332"/>
            </a:xfrm>
            <a:prstGeom prst="rect">
              <a:avLst/>
            </a:prstGeom>
            <a:noFill/>
          </p:spPr>
          <p:txBody>
            <a:bodyPr wrap="none" rtlCol="0">
              <a:spAutoFit/>
            </a:bodyPr>
            <a:lstStyle/>
            <a:p>
              <a:r>
                <a:rPr lang="en-US" dirty="0">
                  <a:solidFill>
                    <a:schemeClr val="bg1">
                      <a:lumMod val="50000"/>
                    </a:schemeClr>
                  </a:solidFill>
                </a:rPr>
                <a:t>Terra Satellite</a:t>
              </a:r>
            </a:p>
          </p:txBody>
        </p:sp>
      </p:grpSp>
      <p:grpSp>
        <p:nvGrpSpPr>
          <p:cNvPr id="15" name="Group 14"/>
          <p:cNvGrpSpPr/>
          <p:nvPr/>
        </p:nvGrpSpPr>
        <p:grpSpPr>
          <a:xfrm>
            <a:off x="6089904" y="1048302"/>
            <a:ext cx="4246550" cy="2224720"/>
            <a:chOff x="5005184" y="886526"/>
            <a:chExt cx="4246550" cy="2224720"/>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5184" y="886526"/>
              <a:ext cx="4246550" cy="2224720"/>
            </a:xfrm>
            <a:prstGeom prst="rect">
              <a:avLst/>
            </a:prstGeom>
          </p:spPr>
        </p:pic>
        <p:sp>
          <p:nvSpPr>
            <p:cNvPr id="12" name="TextBox 11"/>
            <p:cNvSpPr txBox="1"/>
            <p:nvPr/>
          </p:nvSpPr>
          <p:spPr>
            <a:xfrm>
              <a:off x="7505743" y="2408920"/>
              <a:ext cx="1745991" cy="369332"/>
            </a:xfrm>
            <a:prstGeom prst="rect">
              <a:avLst/>
            </a:prstGeom>
            <a:noFill/>
          </p:spPr>
          <p:txBody>
            <a:bodyPr wrap="none" rtlCol="0">
              <a:spAutoFit/>
            </a:bodyPr>
            <a:lstStyle/>
            <a:p>
              <a:r>
                <a:rPr lang="en-US" dirty="0">
                  <a:solidFill>
                    <a:schemeClr val="bg1">
                      <a:lumMod val="50000"/>
                    </a:schemeClr>
                  </a:solidFill>
                </a:rPr>
                <a:t>Aqua Satellite</a:t>
              </a:r>
            </a:p>
          </p:txBody>
        </p:sp>
      </p:grpSp>
    </p:spTree>
    <p:extLst>
      <p:ext uri="{BB962C8B-B14F-4D97-AF65-F5344CB8AC3E}">
        <p14:creationId xmlns:p14="http://schemas.microsoft.com/office/powerpoint/2010/main" val="183113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dissolv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dissolv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dissolve">
                                      <p:cBhvr>
                                        <p:cTn id="25" dur="500"/>
                                        <p:tgtEl>
                                          <p:spTgt spid="2">
                                            <p:txEl>
                                              <p:pRg st="2" end="2"/>
                                            </p:txEl>
                                          </p:spTgt>
                                        </p:tgtEl>
                                      </p:cBhvr>
                                    </p:animEffect>
                                  </p:childTnLst>
                                </p:cTn>
                              </p:par>
                              <p:par>
                                <p:cTn id="26" presetID="26" presetClass="emph" presetSubtype="0" fill="hold" nodeType="withEffect">
                                  <p:stCondLst>
                                    <p:cond delay="0"/>
                                  </p:stCondLst>
                                  <p:childTnLst>
                                    <p:animEffect transition="out" filter="fade">
                                      <p:cBhvr>
                                        <p:cTn id="27" dur="500" tmFilter="0, 0; .2, .5; .8, .5; 1, 0"/>
                                        <p:tgtEl>
                                          <p:spTgt spid="14"/>
                                        </p:tgtEl>
                                      </p:cBhvr>
                                    </p:animEffect>
                                    <p:animScale>
                                      <p:cBhvr>
                                        <p:cTn id="28" dur="250" autoRev="1" fill="hold"/>
                                        <p:tgtEl>
                                          <p:spTgt spid="14"/>
                                        </p:tgtEl>
                                      </p:cBhvr>
                                      <p:by x="105000" y="105000"/>
                                    </p:animScale>
                                  </p:childTnLst>
                                </p:cTn>
                              </p:par>
                              <p:par>
                                <p:cTn id="29" presetID="26" presetClass="emph" presetSubtype="0" fill="hold" nodeType="withEffect">
                                  <p:stCondLst>
                                    <p:cond delay="0"/>
                                  </p:stCondLst>
                                  <p:childTnLst>
                                    <p:animEffect transition="out" filter="fade">
                                      <p:cBhvr>
                                        <p:cTn id="30" dur="500" tmFilter="0, 0; .2, .5; .8, .5; 1, 0"/>
                                        <p:tgtEl>
                                          <p:spTgt spid="15"/>
                                        </p:tgtEl>
                                      </p:cBhvr>
                                    </p:animEffect>
                                    <p:animScale>
                                      <p:cBhvr>
                                        <p:cTn id="31"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68096" y="5075723"/>
            <a:ext cx="10643616" cy="1444752"/>
          </a:xfrm>
        </p:spPr>
        <p:txBody>
          <a:bodyPr/>
          <a:lstStyle/>
          <a:p>
            <a:r>
              <a:rPr lang="en-US" dirty="0">
                <a:solidFill>
                  <a:schemeClr val="bg2">
                    <a:lumMod val="50000"/>
                  </a:schemeClr>
                </a:solidFill>
              </a:rPr>
              <a:t>Used by the USGS </a:t>
            </a:r>
            <a:r>
              <a:rPr lang="en-US" b="1" dirty="0">
                <a:solidFill>
                  <a:schemeClr val="bg2">
                    <a:lumMod val="50000"/>
                  </a:schemeClr>
                </a:solidFill>
              </a:rPr>
              <a:t>National Land Cover Database</a:t>
            </a:r>
            <a:r>
              <a:rPr lang="en-US" dirty="0">
                <a:solidFill>
                  <a:schemeClr val="bg2">
                    <a:lumMod val="50000"/>
                  </a:schemeClr>
                </a:solidFill>
              </a:rPr>
              <a:t> (NLCD) 2011</a:t>
            </a:r>
          </a:p>
          <a:p>
            <a:r>
              <a:rPr lang="en-US" dirty="0">
                <a:solidFill>
                  <a:schemeClr val="bg2">
                    <a:lumMod val="50000"/>
                  </a:schemeClr>
                </a:solidFill>
              </a:rPr>
              <a:t>Incorporated into this study to </a:t>
            </a:r>
            <a:r>
              <a:rPr lang="en-US" b="1" dirty="0">
                <a:solidFill>
                  <a:schemeClr val="bg2">
                    <a:lumMod val="50000"/>
                  </a:schemeClr>
                </a:solidFill>
              </a:rPr>
              <a:t>determine percent of open space</a:t>
            </a:r>
            <a:r>
              <a:rPr lang="en-US" dirty="0">
                <a:solidFill>
                  <a:schemeClr val="bg2">
                    <a:lumMod val="50000"/>
                  </a:schemeClr>
                </a:solidFill>
              </a:rPr>
              <a:t> via land cover data</a:t>
            </a:r>
          </a:p>
          <a:p>
            <a:endParaRPr lang="en-US" b="1" dirty="0">
              <a:solidFill>
                <a:schemeClr val="bg2">
                  <a:lumMod val="50000"/>
                </a:schemeClr>
              </a:solidFill>
            </a:endParaRPr>
          </a:p>
        </p:txBody>
      </p:sp>
      <p:sp>
        <p:nvSpPr>
          <p:cNvPr id="5" name="Text Placeholder 4"/>
          <p:cNvSpPr>
            <a:spLocks noGrp="1"/>
          </p:cNvSpPr>
          <p:nvPr>
            <p:ph type="body" sz="quarter" idx="13"/>
          </p:nvPr>
        </p:nvSpPr>
        <p:spPr>
          <a:xfrm>
            <a:off x="8746998" y="3996669"/>
            <a:ext cx="3445002" cy="274320"/>
          </a:xfrm>
        </p:spPr>
        <p:txBody>
          <a:bodyPr>
            <a:normAutofit/>
          </a:bodyPr>
          <a:lstStyle/>
          <a:p>
            <a:r>
              <a:rPr lang="en-US" dirty="0"/>
              <a:t>Image Credit: USGS</a:t>
            </a:r>
          </a:p>
        </p:txBody>
      </p:sp>
      <p:sp>
        <p:nvSpPr>
          <p:cNvPr id="4" name="Text Placeholder 3"/>
          <p:cNvSpPr>
            <a:spLocks noGrp="1"/>
          </p:cNvSpPr>
          <p:nvPr>
            <p:ph type="body" sz="quarter" idx="14"/>
          </p:nvPr>
        </p:nvSpPr>
        <p:spPr>
          <a:xfrm>
            <a:off x="768096" y="4252732"/>
            <a:ext cx="10643616" cy="704088"/>
          </a:xfrm>
        </p:spPr>
        <p:txBody>
          <a:bodyPr/>
          <a:lstStyle/>
          <a:p>
            <a:r>
              <a:rPr lang="en-US" dirty="0"/>
              <a:t>Landsat 5</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9522" y="500110"/>
            <a:ext cx="3530063" cy="341046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9585" y="285983"/>
            <a:ext cx="4967752" cy="3838718"/>
          </a:xfrm>
          <a:prstGeom prst="rect">
            <a:avLst/>
          </a:prstGeom>
        </p:spPr>
      </p:pic>
    </p:spTree>
    <p:extLst>
      <p:ext uri="{BB962C8B-B14F-4D97-AF65-F5344CB8AC3E}">
        <p14:creationId xmlns:p14="http://schemas.microsoft.com/office/powerpoint/2010/main" val="86272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dissolv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dissolve">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096000" y="883644"/>
            <a:ext cx="5303520" cy="1627632"/>
          </a:xfrm>
        </p:spPr>
        <p:txBody>
          <a:bodyPr/>
          <a:lstStyle/>
          <a:p>
            <a:r>
              <a:rPr lang="en-US" b="1" dirty="0"/>
              <a:t>Model PM</a:t>
            </a:r>
            <a:r>
              <a:rPr lang="en-US" b="1" baseline="-25000" dirty="0"/>
              <a:t>10</a:t>
            </a:r>
            <a:r>
              <a:rPr lang="en-US" b="1" dirty="0"/>
              <a:t> concentrations</a:t>
            </a:r>
            <a:r>
              <a:rPr lang="en-US" dirty="0"/>
              <a:t> with a mixed model including aerosol optical depth (MODIS)</a:t>
            </a:r>
          </a:p>
        </p:txBody>
      </p:sp>
      <p:sp>
        <p:nvSpPr>
          <p:cNvPr id="3" name="Text Placeholder 2"/>
          <p:cNvSpPr>
            <a:spLocks noGrp="1"/>
          </p:cNvSpPr>
          <p:nvPr>
            <p:ph type="body" sz="quarter" idx="14"/>
          </p:nvPr>
        </p:nvSpPr>
        <p:spPr/>
        <p:txBody>
          <a:bodyPr/>
          <a:lstStyle/>
          <a:p>
            <a:r>
              <a:rPr lang="en-US" dirty="0"/>
              <a:t>Objectives</a:t>
            </a:r>
          </a:p>
        </p:txBody>
      </p:sp>
      <p:sp>
        <p:nvSpPr>
          <p:cNvPr id="5" name="Text Placeholder 4"/>
          <p:cNvSpPr>
            <a:spLocks noGrp="1"/>
          </p:cNvSpPr>
          <p:nvPr>
            <p:ph type="body" sz="quarter" idx="13"/>
          </p:nvPr>
        </p:nvSpPr>
        <p:spPr>
          <a:xfrm>
            <a:off x="9131808" y="3190306"/>
            <a:ext cx="3060192" cy="274320"/>
          </a:xfrm>
        </p:spPr>
        <p:txBody>
          <a:bodyPr/>
          <a:lstStyle/>
          <a:p>
            <a:r>
              <a:rPr lang="en-US" dirty="0"/>
              <a:t>Image Credit: Mircea Goia/Flickr</a:t>
            </a:r>
          </a:p>
        </p:txBody>
      </p:sp>
      <p:sp>
        <p:nvSpPr>
          <p:cNvPr id="6" name="Text Placeholder 1"/>
          <p:cNvSpPr txBox="1">
            <a:spLocks/>
          </p:cNvSpPr>
          <p:nvPr/>
        </p:nvSpPr>
        <p:spPr>
          <a:xfrm>
            <a:off x="6096000" y="883644"/>
            <a:ext cx="5303520" cy="162763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Produce </a:t>
            </a:r>
            <a:r>
              <a:rPr lang="en-US" b="1" dirty="0"/>
              <a:t>monthly continuous maps of PM</a:t>
            </a:r>
            <a:r>
              <a:rPr lang="en-US" b="1" baseline="-25000" dirty="0"/>
              <a:t>10</a:t>
            </a:r>
            <a:r>
              <a:rPr lang="en-US" b="1" dirty="0"/>
              <a:t> concentrations</a:t>
            </a:r>
            <a:r>
              <a:rPr lang="en-US" dirty="0"/>
              <a:t> in Maricopa County for a 10-year period</a:t>
            </a:r>
          </a:p>
        </p:txBody>
      </p:sp>
      <p:sp>
        <p:nvSpPr>
          <p:cNvPr id="7" name="Text Placeholder 1"/>
          <p:cNvSpPr txBox="1">
            <a:spLocks/>
          </p:cNvSpPr>
          <p:nvPr/>
        </p:nvSpPr>
        <p:spPr>
          <a:xfrm>
            <a:off x="6096000" y="919806"/>
            <a:ext cx="5303520" cy="162763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Perform </a:t>
            </a:r>
            <a:r>
              <a:rPr lang="en-US" b="1" dirty="0"/>
              <a:t>hotspot analysis on spatial and/or temporal areas of interest</a:t>
            </a:r>
            <a:r>
              <a:rPr lang="en-US" dirty="0"/>
              <a:t> for further epidemiological research</a:t>
            </a:r>
          </a:p>
        </p:txBody>
      </p:sp>
      <p:pic>
        <p:nvPicPr>
          <p:cNvPr id="12" name="Picture Placeholder 11"/>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t="29035" b="9302"/>
          <a:stretch/>
        </p:blipFill>
        <p:spPr/>
      </p:pic>
    </p:spTree>
    <p:extLst>
      <p:ext uri="{BB962C8B-B14F-4D97-AF65-F5344CB8AC3E}">
        <p14:creationId xmlns:p14="http://schemas.microsoft.com/office/powerpoint/2010/main" val="58477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 grpId="1" build="p"/>
      <p:bldP spid="6" grpId="0"/>
      <p:bldP spid="6" grpId="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3903" r="13903"/>
          <a:stretch>
            <a:fillRect/>
          </a:stretch>
        </p:blipFill>
        <p:spPr>
          <a:xfrm>
            <a:off x="0" y="1228722"/>
            <a:ext cx="6096000" cy="5629278"/>
          </a:xfrm>
        </p:spPr>
      </p:pic>
      <p:sp>
        <p:nvSpPr>
          <p:cNvPr id="5" name="Text Placeholder 2"/>
          <p:cNvSpPr txBox="1">
            <a:spLocks/>
          </p:cNvSpPr>
          <p:nvPr/>
        </p:nvSpPr>
        <p:spPr>
          <a:xfrm>
            <a:off x="1300163" y="50292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Data &amp; Methodology I</a:t>
            </a:r>
          </a:p>
        </p:txBody>
      </p:sp>
      <p:sp>
        <p:nvSpPr>
          <p:cNvPr id="12" name="Text Placeholder 2"/>
          <p:cNvSpPr txBox="1">
            <a:spLocks/>
          </p:cNvSpPr>
          <p:nvPr/>
        </p:nvSpPr>
        <p:spPr>
          <a:xfrm>
            <a:off x="0" y="6583680"/>
            <a:ext cx="2657856" cy="27432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Image Credit: Kevin Dooley/Flickr</a:t>
            </a:r>
          </a:p>
        </p:txBody>
      </p:sp>
      <p:sp>
        <p:nvSpPr>
          <p:cNvPr id="6" name="Text Placeholder 1"/>
          <p:cNvSpPr>
            <a:spLocks noGrp="1"/>
          </p:cNvSpPr>
          <p:nvPr>
            <p:ph type="body" sz="quarter" idx="4294967295"/>
          </p:nvPr>
        </p:nvSpPr>
        <p:spPr>
          <a:xfrm>
            <a:off x="6534579" y="2000247"/>
            <a:ext cx="4756150" cy="4086225"/>
          </a:xfrm>
          <a:prstGeom prst="rect">
            <a:avLst/>
          </a:prstGeom>
        </p:spPr>
        <p:txBody>
          <a:bodyPr>
            <a:noAutofit/>
          </a:bodyPr>
          <a:lstStyle/>
          <a:p>
            <a:pPr marL="0" indent="0">
              <a:spcBef>
                <a:spcPts val="200"/>
              </a:spcBef>
              <a:spcAft>
                <a:spcPts val="1000"/>
              </a:spcAft>
              <a:buClr>
                <a:srgbClr val="C15442"/>
              </a:buClr>
              <a:buNone/>
            </a:pPr>
            <a:r>
              <a:rPr lang="en-US" sz="2400" b="1" dirty="0">
                <a:solidFill>
                  <a:srgbClr val="C15442"/>
                </a:solidFill>
              </a:rPr>
              <a:t>Data Materials:</a:t>
            </a:r>
          </a:p>
          <a:p>
            <a:pPr marL="0" indent="0">
              <a:spcBef>
                <a:spcPts val="200"/>
              </a:spcBef>
              <a:spcAft>
                <a:spcPts val="1000"/>
              </a:spcAft>
              <a:buClr>
                <a:srgbClr val="C15442"/>
              </a:buClr>
              <a:buNone/>
            </a:pPr>
            <a:endParaRPr lang="en-US" sz="2000" dirty="0">
              <a:solidFill>
                <a:schemeClr val="bg2">
                  <a:lumMod val="50000"/>
                </a:schemeClr>
              </a:solidFill>
            </a:endParaRPr>
          </a:p>
          <a:p>
            <a:pPr marL="342900" indent="-342900">
              <a:spcBef>
                <a:spcPts val="200"/>
              </a:spcBef>
              <a:spcAft>
                <a:spcPts val="1000"/>
              </a:spcAft>
              <a:buClr>
                <a:srgbClr val="C15442"/>
              </a:buClr>
              <a:buFont typeface="Webdings" panose="05030102010509060703" pitchFamily="18" charset="2"/>
              <a:buChar char="4"/>
            </a:pPr>
            <a:r>
              <a:rPr lang="en-US" sz="2000" dirty="0">
                <a:solidFill>
                  <a:schemeClr val="bg2">
                    <a:lumMod val="50000"/>
                  </a:schemeClr>
                </a:solidFill>
              </a:rPr>
              <a:t>MODIS </a:t>
            </a:r>
            <a:r>
              <a:rPr lang="en-US" sz="2000" b="1" dirty="0">
                <a:solidFill>
                  <a:schemeClr val="bg2">
                    <a:lumMod val="50000"/>
                  </a:schemeClr>
                </a:solidFill>
              </a:rPr>
              <a:t>AOD</a:t>
            </a:r>
            <a:r>
              <a:rPr lang="en-US" sz="2000" dirty="0">
                <a:solidFill>
                  <a:schemeClr val="bg2">
                    <a:lumMod val="50000"/>
                  </a:schemeClr>
                </a:solidFill>
              </a:rPr>
              <a:t> </a:t>
            </a:r>
            <a:r>
              <a:rPr lang="en-US" sz="2000" dirty="0" smtClean="0">
                <a:solidFill>
                  <a:schemeClr val="bg2">
                    <a:lumMod val="50000"/>
                  </a:schemeClr>
                </a:solidFill>
              </a:rPr>
              <a:t>observations</a:t>
            </a:r>
          </a:p>
          <a:p>
            <a:pPr marL="342900" indent="-342900">
              <a:spcBef>
                <a:spcPts val="200"/>
              </a:spcBef>
              <a:spcAft>
                <a:spcPts val="1000"/>
              </a:spcAft>
              <a:buClr>
                <a:srgbClr val="C15442"/>
              </a:buClr>
              <a:buFont typeface="Webdings" panose="05030102010509060703" pitchFamily="18" charset="2"/>
              <a:buChar char="4"/>
            </a:pPr>
            <a:r>
              <a:rPr lang="en-US" sz="2000" b="1" dirty="0" smtClean="0">
                <a:solidFill>
                  <a:schemeClr val="bg2">
                    <a:lumMod val="50000"/>
                  </a:schemeClr>
                </a:solidFill>
              </a:rPr>
              <a:t>PM</a:t>
            </a:r>
            <a:r>
              <a:rPr lang="en-US" sz="2000" b="1" baseline="-25000" dirty="0" smtClean="0">
                <a:solidFill>
                  <a:schemeClr val="bg2">
                    <a:lumMod val="50000"/>
                  </a:schemeClr>
                </a:solidFill>
              </a:rPr>
              <a:t>10</a:t>
            </a:r>
            <a:r>
              <a:rPr lang="en-US" sz="2000" b="1" dirty="0" smtClean="0">
                <a:solidFill>
                  <a:schemeClr val="bg2">
                    <a:lumMod val="50000"/>
                  </a:schemeClr>
                </a:solidFill>
              </a:rPr>
              <a:t> </a:t>
            </a:r>
            <a:r>
              <a:rPr lang="en-US" sz="2000" b="1" dirty="0">
                <a:solidFill>
                  <a:schemeClr val="bg2">
                    <a:lumMod val="50000"/>
                  </a:schemeClr>
                </a:solidFill>
              </a:rPr>
              <a:t>monitoring </a:t>
            </a:r>
            <a:r>
              <a:rPr lang="en-US" sz="2000" dirty="0">
                <a:solidFill>
                  <a:schemeClr val="bg2">
                    <a:lumMod val="50000"/>
                  </a:schemeClr>
                </a:solidFill>
              </a:rPr>
              <a:t>data (MCDAQ/EPA)</a:t>
            </a:r>
          </a:p>
          <a:p>
            <a:pPr marL="342900" indent="-342900">
              <a:spcBef>
                <a:spcPts val="200"/>
              </a:spcBef>
              <a:spcAft>
                <a:spcPts val="1000"/>
              </a:spcAft>
              <a:buClr>
                <a:srgbClr val="C15442"/>
              </a:buClr>
              <a:buFont typeface="Webdings" panose="05030102010509060703" pitchFamily="18" charset="2"/>
              <a:buChar char="4"/>
            </a:pPr>
            <a:r>
              <a:rPr lang="en-US" sz="2000" dirty="0">
                <a:solidFill>
                  <a:schemeClr val="bg2">
                    <a:lumMod val="50000"/>
                  </a:schemeClr>
                </a:solidFill>
              </a:rPr>
              <a:t>Percent of </a:t>
            </a:r>
            <a:r>
              <a:rPr lang="en-US" sz="2000" b="1" dirty="0">
                <a:solidFill>
                  <a:schemeClr val="bg2">
                    <a:lumMod val="50000"/>
                  </a:schemeClr>
                </a:solidFill>
              </a:rPr>
              <a:t>Open Space/Land Use</a:t>
            </a:r>
          </a:p>
          <a:p>
            <a:pPr marL="342900" indent="-342900">
              <a:spcBef>
                <a:spcPts val="200"/>
              </a:spcBef>
              <a:spcAft>
                <a:spcPts val="1000"/>
              </a:spcAft>
              <a:buClr>
                <a:srgbClr val="C15442"/>
              </a:buClr>
              <a:buFont typeface="Webdings" panose="05030102010509060703" pitchFamily="18" charset="2"/>
              <a:buChar char="4"/>
            </a:pPr>
            <a:r>
              <a:rPr lang="en-US" sz="2000" b="1" dirty="0" smtClean="0">
                <a:solidFill>
                  <a:schemeClr val="bg2">
                    <a:lumMod val="50000"/>
                  </a:schemeClr>
                </a:solidFill>
              </a:rPr>
              <a:t>Road </a:t>
            </a:r>
            <a:r>
              <a:rPr lang="en-US" sz="2000" dirty="0" smtClean="0">
                <a:solidFill>
                  <a:schemeClr val="bg2">
                    <a:lumMod val="50000"/>
                  </a:schemeClr>
                </a:solidFill>
              </a:rPr>
              <a:t>Data</a:t>
            </a:r>
            <a:endParaRPr lang="en-US" sz="2000" dirty="0">
              <a:solidFill>
                <a:schemeClr val="bg2">
                  <a:lumMod val="50000"/>
                </a:schemeClr>
              </a:solidFill>
            </a:endParaRPr>
          </a:p>
          <a:p>
            <a:pPr marL="342900" indent="-342900">
              <a:spcBef>
                <a:spcPts val="200"/>
              </a:spcBef>
              <a:spcAft>
                <a:spcPts val="1000"/>
              </a:spcAft>
              <a:buClr>
                <a:srgbClr val="C15442"/>
              </a:buClr>
              <a:buFont typeface="Webdings" panose="05030102010509060703" pitchFamily="18" charset="2"/>
              <a:buChar char="4"/>
            </a:pPr>
            <a:r>
              <a:rPr lang="en-US" sz="2000" b="1" dirty="0">
                <a:solidFill>
                  <a:schemeClr val="bg2">
                    <a:lumMod val="50000"/>
                  </a:schemeClr>
                </a:solidFill>
              </a:rPr>
              <a:t>Elevation</a:t>
            </a:r>
          </a:p>
          <a:p>
            <a:pPr marL="342900" indent="-342900">
              <a:spcBef>
                <a:spcPts val="200"/>
              </a:spcBef>
              <a:spcAft>
                <a:spcPts val="1000"/>
              </a:spcAft>
              <a:buClr>
                <a:srgbClr val="C15442"/>
              </a:buClr>
              <a:buFont typeface="Webdings" panose="05030102010509060703" pitchFamily="18" charset="2"/>
              <a:buChar char="4"/>
            </a:pPr>
            <a:r>
              <a:rPr lang="en-US" sz="2000" b="1" dirty="0">
                <a:solidFill>
                  <a:schemeClr val="bg2">
                    <a:lumMod val="50000"/>
                  </a:schemeClr>
                </a:solidFill>
              </a:rPr>
              <a:t>Meteorological</a:t>
            </a:r>
            <a:r>
              <a:rPr lang="en-US" sz="2000" dirty="0">
                <a:solidFill>
                  <a:schemeClr val="bg2">
                    <a:lumMod val="50000"/>
                  </a:schemeClr>
                </a:solidFill>
              </a:rPr>
              <a:t> Data</a:t>
            </a:r>
          </a:p>
        </p:txBody>
      </p:sp>
    </p:spTree>
    <p:extLst>
      <p:ext uri="{BB962C8B-B14F-4D97-AF65-F5344CB8AC3E}">
        <p14:creationId xmlns:p14="http://schemas.microsoft.com/office/powerpoint/2010/main" val="1852315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dissolv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dissolve">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dissolv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dissolve">
                                      <p:cBhvr>
                                        <p:cTn id="22" dur="500"/>
                                        <p:tgtEl>
                                          <p:spTgt spid="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dissolve">
                                      <p:cBhvr>
                                        <p:cTn id="27" dur="500"/>
                                        <p:tgtEl>
                                          <p:spTgt spid="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dissolve">
                                      <p:cBhvr>
                                        <p:cTn id="3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9582</TotalTime>
  <Words>1691</Words>
  <Application>Microsoft Office PowerPoint</Application>
  <PresentationFormat>Widescreen</PresentationFormat>
  <Paragraphs>267</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Cambria Math</vt:lpstr>
      <vt:lpstr>Century Gothic</vt:lpstr>
      <vt:lpstr>Questrial</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Fenn, Teresa E. (LARC-E3)[SSAI DEVELOP]</cp:lastModifiedBy>
  <cp:revision>284</cp:revision>
  <dcterms:created xsi:type="dcterms:W3CDTF">2015-05-18T13:26:09Z</dcterms:created>
  <dcterms:modified xsi:type="dcterms:W3CDTF">2016-08-05T18:09:04Z</dcterms:modified>
</cp:coreProperties>
</file>