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66"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59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5" clrIdx="0">
    <p:extLst/>
  </p:cmAuthor>
  <p:cmAuthor id="2" name="Emma Baghel" initials="E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A20"/>
    <a:srgbClr val="7F7F7F"/>
    <a:srgbClr val="BF9000"/>
    <a:srgbClr val="C55A11"/>
    <a:srgbClr val="843C0C"/>
    <a:srgbClr val="47649F"/>
    <a:srgbClr val="31456D"/>
    <a:srgbClr val="36355A"/>
    <a:srgbClr val="2F5597"/>
    <a:srgbClr val="5D76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0546" autoAdjust="0"/>
    <p:restoredTop sz="95400"/>
  </p:normalViewPr>
  <p:slideViewPr>
    <p:cSldViewPr snapToGrid="0">
      <p:cViewPr>
        <p:scale>
          <a:sx n="40" d="100"/>
          <a:sy n="40" d="100"/>
        </p:scale>
        <p:origin x="-876" y="-4068"/>
      </p:cViewPr>
      <p:guideLst>
        <p:guide orient="horz" pos="11520"/>
        <p:guide pos="859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76" d="100"/>
          <a:sy n="76" d="100"/>
        </p:scale>
        <p:origin x="3504"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0A24A1-1B6F-1841-ACE2-7C8DC0022E0D}" type="datetimeFigureOut">
              <a:rPr lang="en-US" smtClean="0"/>
              <a:t>4/6/2016</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389E9-16B7-1B43-AC40-231EAE50E5B0}" type="slidenum">
              <a:rPr lang="en-US" smtClean="0"/>
              <a:t>‹#›</a:t>
            </a:fld>
            <a:endParaRPr lang="en-US"/>
          </a:p>
        </p:txBody>
      </p:sp>
    </p:spTree>
    <p:extLst>
      <p:ext uri="{BB962C8B-B14F-4D97-AF65-F5344CB8AC3E}">
        <p14:creationId xmlns:p14="http://schemas.microsoft.com/office/powerpoint/2010/main" val="507459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a:t>
            </a:r>
            <a:endParaRPr lang="en-US" dirty="0"/>
          </a:p>
        </p:txBody>
      </p:sp>
      <p:sp>
        <p:nvSpPr>
          <p:cNvPr id="4" name="Slide Number Placeholder 3"/>
          <p:cNvSpPr>
            <a:spLocks noGrp="1"/>
          </p:cNvSpPr>
          <p:nvPr>
            <p:ph type="sldNum" sz="quarter" idx="10"/>
          </p:nvPr>
        </p:nvSpPr>
        <p:spPr/>
        <p:txBody>
          <a:bodyPr/>
          <a:lstStyle/>
          <a:p>
            <a:fld id="{FA5389E9-16B7-1B43-AC40-231EAE50E5B0}" type="slidenum">
              <a:rPr lang="en-US" smtClean="0"/>
              <a:t>1</a:t>
            </a:fld>
            <a:endParaRPr lang="en-US"/>
          </a:p>
        </p:txBody>
      </p:sp>
    </p:spTree>
    <p:extLst>
      <p:ext uri="{BB962C8B-B14F-4D97-AF65-F5344CB8AC3E}">
        <p14:creationId xmlns:p14="http://schemas.microsoft.com/office/powerpoint/2010/main" val="881033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ract info"/>
          <p:cNvSpPr/>
          <p:nvPr userDrawn="1"/>
        </p:nvSpPr>
        <p:spPr>
          <a:xfrm>
            <a:off x="16780042" y="35271802"/>
            <a:ext cx="9966158" cy="738664"/>
          </a:xfrm>
          <a:prstGeom prst="rect">
            <a:avLst/>
          </a:prstGeom>
        </p:spPr>
        <p:txBody>
          <a:bodyPr wrap="square">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r">
              <a:buClr>
                <a:schemeClr val="dk1"/>
              </a:buClr>
              <a:buSzPct val="25000"/>
            </a:pP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Any opinions, findings, and conclusions or recommendations expressed in this material are those of the author(s) and do not necessarily reflect the views of the National Aeronautics and Space Administration or partner organizations. This material is based upon work supported by NASA through contract NNL11AA00B and cooperative agreement NNX14AB60A.</a:t>
            </a:r>
            <a:endPar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tiff"/><Relationship Id="rId18" Type="http://schemas.openxmlformats.org/officeDocument/2006/relationships/image" Target="../media/image17.jpg"/><Relationship Id="rId3" Type="http://schemas.openxmlformats.org/officeDocument/2006/relationships/image" Target="../media/image3.png"/><Relationship Id="rId7" Type="http://schemas.openxmlformats.org/officeDocument/2006/relationships/image" Target="../media/image6.tiff"/><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tiff"/><Relationship Id="rId11" Type="http://schemas.openxmlformats.org/officeDocument/2006/relationships/image" Target="../media/image10.emf"/><Relationship Id="rId5" Type="http://schemas.openxmlformats.org/officeDocument/2006/relationships/image" Target="../media/image4.tiff"/><Relationship Id="rId15" Type="http://schemas.openxmlformats.org/officeDocument/2006/relationships/image" Target="../media/image14.png"/><Relationship Id="rId10" Type="http://schemas.openxmlformats.org/officeDocument/2006/relationships/image" Target="../media/image9.jpg"/><Relationship Id="rId4" Type="http://schemas.microsoft.com/office/2007/relationships/hdphoto" Target="../media/hdphoto1.wdp"/><Relationship Id="rId9" Type="http://schemas.openxmlformats.org/officeDocument/2006/relationships/image" Target="../media/image8.jp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889531" y="19336249"/>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4000" contrast="5000"/>
                    </a14:imgEffect>
                  </a14:imgLayer>
                </a14:imgProps>
              </a:ext>
            </a:extLst>
          </a:blip>
          <a:srcRect t="1977" b="17392"/>
          <a:stretch/>
        </p:blipFill>
        <p:spPr>
          <a:xfrm>
            <a:off x="914399" y="30632400"/>
            <a:ext cx="8246301" cy="4206240"/>
          </a:xfrm>
          <a:prstGeom prst="rect">
            <a:avLst/>
          </a:prstGeom>
          <a:effectLst>
            <a:softEdge rad="76200"/>
          </a:effectLst>
        </p:spPr>
      </p:pic>
      <p:sp>
        <p:nvSpPr>
          <p:cNvPr id="2" name="Text Placeholder 1"/>
          <p:cNvSpPr>
            <a:spLocks noGrp="1"/>
          </p:cNvSpPr>
          <p:nvPr>
            <p:ph type="body" sz="quarter" idx="13"/>
          </p:nvPr>
        </p:nvSpPr>
        <p:spPr/>
        <p:txBody>
          <a:bodyPr/>
          <a:lstStyle/>
          <a:p>
            <a:r>
              <a:rPr lang="en-US" dirty="0" smtClean="0"/>
              <a:t>USGS at Colorado State University</a:t>
            </a:r>
            <a:endParaRPr lang="en-US" dirty="0"/>
          </a:p>
        </p:txBody>
      </p:sp>
      <p:sp>
        <p:nvSpPr>
          <p:cNvPr id="4" name="Text Placeholder 3"/>
          <p:cNvSpPr>
            <a:spLocks noGrp="1"/>
          </p:cNvSpPr>
          <p:nvPr>
            <p:ph type="body" sz="quarter" idx="11"/>
          </p:nvPr>
        </p:nvSpPr>
        <p:spPr>
          <a:xfrm>
            <a:off x="5604386" y="2180989"/>
            <a:ext cx="16193729" cy="1216152"/>
          </a:xfrm>
        </p:spPr>
        <p:txBody>
          <a:bodyPr/>
          <a:lstStyle/>
          <a:p>
            <a:r>
              <a:rPr lang="en-US" dirty="0" smtClean="0"/>
              <a:t>Mapping fire history in the </a:t>
            </a:r>
            <a:r>
              <a:rPr lang="en-US" dirty="0"/>
              <a:t>L</a:t>
            </a:r>
            <a:r>
              <a:rPr lang="en-US" dirty="0" smtClean="0"/>
              <a:t>aramie </a:t>
            </a:r>
            <a:r>
              <a:rPr lang="en-US" dirty="0"/>
              <a:t>M</a:t>
            </a:r>
            <a:r>
              <a:rPr lang="en-US" dirty="0" smtClean="0"/>
              <a:t>ountain </a:t>
            </a:r>
            <a:r>
              <a:rPr lang="en-US" dirty="0"/>
              <a:t>R</a:t>
            </a:r>
            <a:r>
              <a:rPr lang="en-US" dirty="0" smtClean="0"/>
              <a:t>ange, Wyoming with a 31-year Landsat time series</a:t>
            </a:r>
            <a:endParaRPr lang="en-US" dirty="0"/>
          </a:p>
        </p:txBody>
      </p:sp>
      <p:sp>
        <p:nvSpPr>
          <p:cNvPr id="5" name="Text Placeholder 4"/>
          <p:cNvSpPr>
            <a:spLocks noGrp="1"/>
          </p:cNvSpPr>
          <p:nvPr>
            <p:ph type="body" sz="quarter" idx="10"/>
          </p:nvPr>
        </p:nvSpPr>
        <p:spPr>
          <a:xfrm>
            <a:off x="3526971" y="914400"/>
            <a:ext cx="20247429" cy="1152144"/>
          </a:xfrm>
        </p:spPr>
        <p:txBody>
          <a:bodyPr/>
          <a:lstStyle/>
          <a:p>
            <a:r>
              <a:rPr lang="en-US" sz="7500" dirty="0" smtClean="0"/>
              <a:t>Laramie Mountains Ecological Forecasting</a:t>
            </a:r>
            <a:endParaRPr lang="en-US" sz="7500" dirty="0"/>
          </a:p>
        </p:txBody>
      </p:sp>
      <p:sp>
        <p:nvSpPr>
          <p:cNvPr id="9" name="Text Placeholder 16"/>
          <p:cNvSpPr txBox="1">
            <a:spLocks/>
          </p:cNvSpPr>
          <p:nvPr/>
        </p:nvSpPr>
        <p:spPr>
          <a:xfrm>
            <a:off x="914400" y="34354478"/>
            <a:ext cx="8229600" cy="45356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spcBef>
                <a:spcPts val="0"/>
              </a:spcBef>
            </a:pPr>
            <a:r>
              <a:rPr lang="en-US" sz="1800" b="1" dirty="0" smtClean="0">
                <a:solidFill>
                  <a:schemeClr val="bg1"/>
                </a:solidFill>
              </a:rPr>
              <a:t>Left </a:t>
            </a:r>
            <a:r>
              <a:rPr lang="en-US" sz="1800" b="1" dirty="0" smtClean="0">
                <a:solidFill>
                  <a:schemeClr val="bg1"/>
                </a:solidFill>
              </a:rPr>
              <a:t>to right: Darin Schulte, Alexa Grafton, Aubrey </a:t>
            </a:r>
            <a:r>
              <a:rPr lang="en-US" sz="1800" b="1" dirty="0" err="1" smtClean="0">
                <a:solidFill>
                  <a:schemeClr val="bg1"/>
                </a:solidFill>
              </a:rPr>
              <a:t>Hilte</a:t>
            </a:r>
            <a:r>
              <a:rPr lang="en-US" sz="1800" b="1" dirty="0" smtClean="0">
                <a:solidFill>
                  <a:schemeClr val="bg1"/>
                </a:solidFill>
              </a:rPr>
              <a:t>, and Stephanie </a:t>
            </a:r>
            <a:r>
              <a:rPr lang="en-US" sz="1800" b="1" dirty="0" err="1" smtClean="0">
                <a:solidFill>
                  <a:schemeClr val="bg1"/>
                </a:solidFill>
              </a:rPr>
              <a:t>Krail</a:t>
            </a:r>
            <a:endParaRPr lang="en-US" sz="1800" b="1" dirty="0" smtClean="0">
              <a:solidFill>
                <a:schemeClr val="bg1"/>
              </a:solidFill>
            </a:endParaRPr>
          </a:p>
        </p:txBody>
      </p:sp>
      <p:sp>
        <p:nvSpPr>
          <p:cNvPr id="10" name="Text Placeholder 16"/>
          <p:cNvSpPr txBox="1">
            <a:spLocks/>
          </p:cNvSpPr>
          <p:nvPr/>
        </p:nvSpPr>
        <p:spPr>
          <a:xfrm>
            <a:off x="9601200" y="30632400"/>
            <a:ext cx="8229600" cy="359978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0"/>
              </a:spcBef>
            </a:pPr>
            <a:r>
              <a:rPr lang="en-US" sz="4100" dirty="0" smtClean="0"/>
              <a:t>Wyoming Game and Fish Department</a:t>
            </a:r>
          </a:p>
          <a:p>
            <a:pPr>
              <a:spcBef>
                <a:spcPts val="0"/>
              </a:spcBef>
            </a:pPr>
            <a:endParaRPr lang="en-US" sz="1800" dirty="0" smtClean="0"/>
          </a:p>
          <a:p>
            <a:pPr>
              <a:spcBef>
                <a:spcPts val="0"/>
              </a:spcBef>
            </a:pPr>
            <a:r>
              <a:rPr lang="en-US" sz="4100" dirty="0" smtClean="0"/>
              <a:t>USDA Forest Service,</a:t>
            </a:r>
          </a:p>
          <a:p>
            <a:pPr>
              <a:spcBef>
                <a:spcPts val="0"/>
              </a:spcBef>
            </a:pPr>
            <a:r>
              <a:rPr lang="en-US" sz="4100" dirty="0" smtClean="0"/>
              <a:t>Laramie Ranger District</a:t>
            </a:r>
            <a:endParaRPr lang="en-US" sz="4100" dirty="0"/>
          </a:p>
          <a:p>
            <a:pPr>
              <a:spcBef>
                <a:spcPts val="0"/>
              </a:spcBef>
            </a:pPr>
            <a:endParaRPr lang="en-US" sz="1800" dirty="0"/>
          </a:p>
          <a:p>
            <a:pPr>
              <a:spcBef>
                <a:spcPts val="0"/>
              </a:spcBef>
            </a:pPr>
            <a:r>
              <a:rPr lang="en-US" sz="4100" dirty="0" smtClean="0"/>
              <a:t>Colorado State University,</a:t>
            </a:r>
          </a:p>
          <a:p>
            <a:pPr>
              <a:spcBef>
                <a:spcPts val="0"/>
              </a:spcBef>
            </a:pPr>
            <a:r>
              <a:rPr lang="en-US" sz="4100" dirty="0" smtClean="0"/>
              <a:t>Natural Resource Ecology Laboratory (NREL)</a:t>
            </a:r>
          </a:p>
        </p:txBody>
      </p:sp>
      <p:sp>
        <p:nvSpPr>
          <p:cNvPr id="11" name="Text Placeholder 16"/>
          <p:cNvSpPr txBox="1">
            <a:spLocks/>
          </p:cNvSpPr>
          <p:nvPr/>
        </p:nvSpPr>
        <p:spPr>
          <a:xfrm>
            <a:off x="18288000" y="30632400"/>
            <a:ext cx="8229599" cy="411480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spcBef>
                <a:spcPts val="0"/>
              </a:spcBef>
            </a:pPr>
            <a:r>
              <a:rPr lang="en-US" sz="2800" dirty="0" smtClean="0"/>
              <a:t>We would like to thank Dr. Paul Evangelista, Dr. Amanda West, and Dr. Bill </a:t>
            </a:r>
            <a:r>
              <a:rPr lang="en-US" sz="2800" dirty="0" err="1" smtClean="0"/>
              <a:t>Romme</a:t>
            </a:r>
            <a:r>
              <a:rPr lang="en-US" sz="2800" dirty="0" smtClean="0"/>
              <a:t>, Colorado State University, Natural Resource Ecology Laboratory (NREL).</a:t>
            </a:r>
          </a:p>
          <a:p>
            <a:pPr algn="just">
              <a:spcBef>
                <a:spcPts val="0"/>
              </a:spcBef>
            </a:pPr>
            <a:endParaRPr lang="en-US" sz="1800" dirty="0"/>
          </a:p>
          <a:p>
            <a:pPr algn="just">
              <a:spcBef>
                <a:spcPts val="0"/>
              </a:spcBef>
            </a:pPr>
            <a:r>
              <a:rPr lang="en-US" sz="2800" dirty="0" smtClean="0"/>
              <a:t>We would also like to thank Ryan Amundson, Wyoming Game and Fish Department, and Daron Reynolds, USDA Forest Service, Laramie Ranger District. </a:t>
            </a:r>
          </a:p>
          <a:p>
            <a:pPr algn="just">
              <a:spcBef>
                <a:spcPts val="0"/>
              </a:spcBef>
            </a:pPr>
            <a:endParaRPr lang="en-US" sz="1800" dirty="0" smtClean="0"/>
          </a:p>
          <a:p>
            <a:pPr algn="just">
              <a:spcBef>
                <a:spcPts val="0"/>
              </a:spcBef>
            </a:pPr>
            <a:r>
              <a:rPr lang="en-US" sz="2800" dirty="0" smtClean="0"/>
              <a:t>Brian Woodward, the Fort Collins Center Lead, deserves a big thank you for his support, advice, and guidance throughout the term.</a:t>
            </a:r>
            <a:endParaRPr lang="en-US" sz="2800" dirty="0"/>
          </a:p>
        </p:txBody>
      </p:sp>
      <p:sp>
        <p:nvSpPr>
          <p:cNvPr id="12" name="Text Placeholder 16"/>
          <p:cNvSpPr txBox="1">
            <a:spLocks/>
          </p:cNvSpPr>
          <p:nvPr/>
        </p:nvSpPr>
        <p:spPr>
          <a:xfrm>
            <a:off x="939284" y="27590548"/>
            <a:ext cx="25634410" cy="24327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4000" dirty="0"/>
              <a:t>Results </a:t>
            </a:r>
            <a:r>
              <a:rPr lang="en-US" sz="4000" dirty="0" smtClean="0"/>
              <a:t>indicate </a:t>
            </a:r>
            <a:r>
              <a:rPr lang="en-US" sz="4000" dirty="0"/>
              <a:t>that the use of Landsat data </a:t>
            </a:r>
            <a:r>
              <a:rPr lang="en-US" sz="4000" dirty="0" smtClean="0"/>
              <a:t>accurately </a:t>
            </a:r>
            <a:r>
              <a:rPr lang="en-US" sz="4000" dirty="0"/>
              <a:t>identifies fire history and predicts fire susceptibility in remote areas</a:t>
            </a:r>
            <a:r>
              <a:rPr lang="en-US" sz="4000" dirty="0" smtClean="0"/>
              <a:t>.</a:t>
            </a:r>
            <a:endParaRPr lang="en-US" sz="4000" dirty="0"/>
          </a:p>
          <a:p>
            <a:pPr marL="347663" indent="-347663"/>
            <a:r>
              <a:rPr lang="en-US" sz="4000" dirty="0" smtClean="0"/>
              <a:t>With these final products, project partners will better </a:t>
            </a:r>
            <a:r>
              <a:rPr lang="en-US" sz="4000" dirty="0"/>
              <a:t>understand the fire ecology of southeastern </a:t>
            </a:r>
            <a:r>
              <a:rPr lang="en-US" sz="4000" dirty="0" smtClean="0"/>
              <a:t>Wyoming, </a:t>
            </a:r>
            <a:r>
              <a:rPr lang="en-US" sz="4000" dirty="0" smtClean="0"/>
              <a:t>further assisting in land </a:t>
            </a:r>
            <a:r>
              <a:rPr lang="en-US" sz="4000" dirty="0"/>
              <a:t>management and conservation efforts</a:t>
            </a:r>
            <a:r>
              <a:rPr lang="en-US" sz="4000" dirty="0" smtClean="0"/>
              <a:t>.</a:t>
            </a:r>
          </a:p>
        </p:txBody>
      </p:sp>
      <p:sp>
        <p:nvSpPr>
          <p:cNvPr id="6" name="Text Placeholder 16"/>
          <p:cNvSpPr txBox="1">
            <a:spLocks/>
          </p:cNvSpPr>
          <p:nvPr/>
        </p:nvSpPr>
        <p:spPr>
          <a:xfrm>
            <a:off x="914399" y="5594421"/>
            <a:ext cx="25603200" cy="355953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t>The Laramie Mountain Range, located in southeastern Wyoming, supports a multitude of plant and animal communities as well as human activities. Recreational opportunities, ample views, and critical mule deer (</a:t>
            </a:r>
            <a:r>
              <a:rPr lang="en-US" i="1" dirty="0" err="1"/>
              <a:t>Odocoileus</a:t>
            </a:r>
            <a:r>
              <a:rPr lang="en-US" i="1" dirty="0"/>
              <a:t> </a:t>
            </a:r>
            <a:r>
              <a:rPr lang="en-US" i="1" dirty="0" err="1"/>
              <a:t>hemionus</a:t>
            </a:r>
            <a:r>
              <a:rPr lang="en-US" dirty="0"/>
              <a:t>) and elk (</a:t>
            </a:r>
            <a:r>
              <a:rPr lang="en-US" i="1" dirty="0" err="1"/>
              <a:t>Cervus</a:t>
            </a:r>
            <a:r>
              <a:rPr lang="en-US" i="1" dirty="0"/>
              <a:t> </a:t>
            </a:r>
            <a:r>
              <a:rPr lang="en-US" i="1" dirty="0" err="1"/>
              <a:t>canadensis</a:t>
            </a:r>
            <a:r>
              <a:rPr lang="en-US" dirty="0"/>
              <a:t>) habitat are facets that depend heavily upon the presence of aspen (</a:t>
            </a:r>
            <a:r>
              <a:rPr lang="en-US" i="1" dirty="0"/>
              <a:t>Populous </a:t>
            </a:r>
            <a:r>
              <a:rPr lang="en-US" i="1" dirty="0" err="1"/>
              <a:t>tremuloides</a:t>
            </a:r>
            <a:r>
              <a:rPr lang="en-US" dirty="0"/>
              <a:t>) communities. However, the success of these relationships is inhibited by the limited distribution of aspen in the Laramie Mountain Range. The ultimate objective of this two term project is to evaluate the carrying capacities of mule deer and elk habitat in the Laramie Mountain Range by identifying current aspen distribution. Due to the scattered distribution of aspen trees in southeastern Wyoming, understanding historic fire patterns and future fire susceptibility in areas of close proximity to aspen stands can inform management practices. Thirty-one years of remotely sensed data were processed to create a spectrally and spatially consistent tasseled-cap time series. Tasseled-cap indices were utilized to estimate fire frequency and perform a supervised classification to detect burned areas. Results from both processes were compared with the Monitoring Trends in Burn Severity product (which employs the Normalized Burn Ratio) to evaluate the use of tasseled-cap indices for fire monitoring. A fire hazard analysis was conducted to quantify fire susceptibility throughout the study area. Multi-temporal pixel values were extracted from spectral and topographic indices, and compared to pre-fire pixel values at historic fire locations. The similarity of a given pixel to previously burned pixels was estimated with a series of distance metrics.</a:t>
            </a:r>
          </a:p>
        </p:txBody>
      </p:sp>
      <p:sp>
        <p:nvSpPr>
          <p:cNvPr id="15" name="Text Placeholder 16"/>
          <p:cNvSpPr txBox="1">
            <a:spLocks/>
          </p:cNvSpPr>
          <p:nvPr/>
        </p:nvSpPr>
        <p:spPr>
          <a:xfrm>
            <a:off x="914399" y="10157494"/>
            <a:ext cx="25586500" cy="1213518"/>
          </a:xfrm>
          <a:prstGeom prst="rect">
            <a:avLst/>
          </a:prstGeom>
        </p:spPr>
        <p:txBody>
          <a:bodyPr numCol="3"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4000" b="1" dirty="0" smtClean="0">
                <a:solidFill>
                  <a:schemeClr val="accent1"/>
                </a:solidFill>
              </a:rPr>
              <a:t>Delineate </a:t>
            </a:r>
            <a:r>
              <a:rPr lang="en-US" sz="4000" dirty="0" smtClean="0"/>
              <a:t>fire history of the Laramie Mountain Range</a:t>
            </a:r>
            <a:endParaRPr lang="en-US" sz="4000" dirty="0"/>
          </a:p>
          <a:p>
            <a:pPr marL="347663" indent="-347663"/>
            <a:r>
              <a:rPr lang="en-US" sz="4000" b="1" dirty="0" smtClean="0">
                <a:solidFill>
                  <a:schemeClr val="accent1"/>
                </a:solidFill>
              </a:rPr>
              <a:t>Calculate </a:t>
            </a:r>
            <a:r>
              <a:rPr lang="en-US" sz="4000" dirty="0" smtClean="0"/>
              <a:t>fire frequency by combining fire occurrence datasets</a:t>
            </a:r>
            <a:endParaRPr lang="en-US" sz="4000" dirty="0"/>
          </a:p>
          <a:p>
            <a:pPr marL="347663" indent="-347663"/>
            <a:r>
              <a:rPr lang="en-US" sz="4000" b="1" dirty="0" smtClean="0">
                <a:solidFill>
                  <a:schemeClr val="accent1"/>
                </a:solidFill>
              </a:rPr>
              <a:t>Assess </a:t>
            </a:r>
            <a:r>
              <a:rPr lang="en-US" sz="4000" dirty="0" smtClean="0"/>
              <a:t>the use of annual composite imagery for fire susceptibility mapping</a:t>
            </a:r>
          </a:p>
        </p:txBody>
      </p:sp>
      <p:sp>
        <p:nvSpPr>
          <p:cNvPr id="16" name="TextBox 15"/>
          <p:cNvSpPr txBox="1"/>
          <p:nvPr/>
        </p:nvSpPr>
        <p:spPr>
          <a:xfrm>
            <a:off x="914400" y="4861719"/>
            <a:ext cx="25603199"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914399" y="9301914"/>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5" name="TextBox 24"/>
          <p:cNvSpPr txBox="1"/>
          <p:nvPr/>
        </p:nvSpPr>
        <p:spPr>
          <a:xfrm>
            <a:off x="931100" y="11493642"/>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9629247" y="1149406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8" name="TextBox 27"/>
          <p:cNvSpPr txBox="1"/>
          <p:nvPr/>
        </p:nvSpPr>
        <p:spPr>
          <a:xfrm>
            <a:off x="939284" y="26779130"/>
            <a:ext cx="25679916"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288000" y="2985441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9601200" y="2985441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914400" y="2985441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Stephanie </a:t>
            </a:r>
            <a:r>
              <a:rPr lang="en-US" dirty="0" err="1" smtClean="0"/>
              <a:t>Krail</a:t>
            </a:r>
            <a:r>
              <a:rPr lang="en-US" dirty="0" smtClean="0"/>
              <a:t> (Project Lead), Alexa Grafton, Aubrey </a:t>
            </a:r>
            <a:r>
              <a:rPr lang="en-US" dirty="0" err="1" smtClean="0"/>
              <a:t>Hilte</a:t>
            </a:r>
            <a:r>
              <a:rPr lang="en-US" dirty="0" smtClean="0"/>
              <a:t>, and Darin Schulte</a:t>
            </a:r>
          </a:p>
          <a:p>
            <a:r>
              <a:rPr lang="en-US" sz="2400" dirty="0" smtClean="0"/>
              <a:t>DEVELOP National Program at USGS Colorado State University, Fort Collins</a:t>
            </a:r>
            <a:endParaRPr lang="en-US" sz="2400" dirty="0"/>
          </a:p>
        </p:txBody>
      </p:sp>
      <p:sp>
        <p:nvSpPr>
          <p:cNvPr id="17" name="TextBox 16"/>
          <p:cNvSpPr txBox="1"/>
          <p:nvPr/>
        </p:nvSpPr>
        <p:spPr>
          <a:xfrm>
            <a:off x="931100" y="18653165"/>
            <a:ext cx="8649408" cy="646331"/>
          </a:xfrm>
          <a:prstGeom prst="rect">
            <a:avLst/>
          </a:prstGeom>
          <a:noFill/>
        </p:spPr>
        <p:txBody>
          <a:bodyPr wrap="square" rtlCol="0">
            <a:spAutoFit/>
          </a:bodyPr>
          <a:lstStyle/>
          <a:p>
            <a:r>
              <a:rPr lang="en-US" sz="1800" dirty="0" smtClean="0">
                <a:solidFill>
                  <a:schemeClr val="tx2"/>
                </a:solidFill>
              </a:rPr>
              <a:t>Map displaying the extent of the study area and the outline of Path 34, Row 31. The study area was restricted to an elevation range of 1,580 to 3,200 m to encompasses aspen species range.</a:t>
            </a:r>
            <a:endParaRPr lang="en-US" sz="1800" dirty="0">
              <a:solidFill>
                <a:schemeClr val="tx2"/>
              </a:solidFill>
            </a:endParaRPr>
          </a:p>
        </p:txBody>
      </p:sp>
      <p:sp>
        <p:nvSpPr>
          <p:cNvPr id="41" name="TextBox 40"/>
          <p:cNvSpPr txBox="1"/>
          <p:nvPr/>
        </p:nvSpPr>
        <p:spPr>
          <a:xfrm>
            <a:off x="18310721" y="18574198"/>
            <a:ext cx="8212899" cy="646331"/>
          </a:xfrm>
          <a:prstGeom prst="rect">
            <a:avLst/>
          </a:prstGeom>
          <a:noFill/>
        </p:spPr>
        <p:txBody>
          <a:bodyPr wrap="square" rtlCol="0">
            <a:spAutoFit/>
          </a:bodyPr>
          <a:lstStyle/>
          <a:p>
            <a:r>
              <a:rPr lang="en-US" sz="1800" dirty="0" smtClean="0">
                <a:solidFill>
                  <a:schemeClr val="tx2"/>
                </a:solidFill>
              </a:rPr>
              <a:t>Work flow displaying the methodology for the project. The graphic lists the four main stages throughout the term and includes specific tasks for each stage.</a:t>
            </a:r>
            <a:endParaRPr lang="en-US" sz="1800" dirty="0">
              <a:solidFill>
                <a:schemeClr val="tx2"/>
              </a:solidFill>
            </a:endParaRPr>
          </a:p>
        </p:txBody>
      </p:sp>
      <p:pic>
        <p:nvPicPr>
          <p:cNvPr id="19" name="Picture 18"/>
          <p:cNvPicPr>
            <a:picLocks noChangeAspect="1"/>
          </p:cNvPicPr>
          <p:nvPr/>
        </p:nvPicPr>
        <p:blipFill>
          <a:blip r:embed="rId5"/>
          <a:stretch>
            <a:fillRect/>
          </a:stretch>
        </p:blipFill>
        <p:spPr>
          <a:xfrm>
            <a:off x="14320657" y="12446302"/>
            <a:ext cx="2974272" cy="2873503"/>
          </a:xfrm>
          <a:prstGeom prst="rect">
            <a:avLst/>
          </a:prstGeom>
        </p:spPr>
      </p:pic>
      <p:pic>
        <p:nvPicPr>
          <p:cNvPr id="20" name="Picture 19"/>
          <p:cNvPicPr>
            <a:picLocks noChangeAspect="1"/>
          </p:cNvPicPr>
          <p:nvPr/>
        </p:nvPicPr>
        <p:blipFill>
          <a:blip r:embed="rId6"/>
          <a:stretch>
            <a:fillRect/>
          </a:stretch>
        </p:blipFill>
        <p:spPr>
          <a:xfrm>
            <a:off x="9629247" y="16129319"/>
            <a:ext cx="3864800" cy="1571686"/>
          </a:xfrm>
          <a:prstGeom prst="rect">
            <a:avLst/>
          </a:prstGeom>
        </p:spPr>
      </p:pic>
      <p:pic>
        <p:nvPicPr>
          <p:cNvPr id="21" name="Picture 20"/>
          <p:cNvPicPr>
            <a:picLocks noChangeAspect="1"/>
          </p:cNvPicPr>
          <p:nvPr/>
        </p:nvPicPr>
        <p:blipFill>
          <a:blip r:embed="rId7"/>
          <a:stretch>
            <a:fillRect/>
          </a:stretch>
        </p:blipFill>
        <p:spPr>
          <a:xfrm>
            <a:off x="14211425" y="15887977"/>
            <a:ext cx="2223984" cy="1817659"/>
          </a:xfrm>
          <a:prstGeom prst="rect">
            <a:avLst/>
          </a:prstGeom>
        </p:spPr>
      </p:pic>
      <p:pic>
        <p:nvPicPr>
          <p:cNvPr id="22" name="Picture 21"/>
          <p:cNvPicPr>
            <a:picLocks noChangeAspect="1"/>
          </p:cNvPicPr>
          <p:nvPr/>
        </p:nvPicPr>
        <p:blipFill>
          <a:blip r:embed="rId8"/>
          <a:stretch>
            <a:fillRect/>
          </a:stretch>
        </p:blipFill>
        <p:spPr>
          <a:xfrm>
            <a:off x="9900917" y="12381144"/>
            <a:ext cx="2924739" cy="3231755"/>
          </a:xfrm>
          <a:prstGeom prst="rect">
            <a:avLst/>
          </a:prstGeom>
        </p:spPr>
      </p:pic>
      <p:sp>
        <p:nvSpPr>
          <p:cNvPr id="43" name="TextBox 42"/>
          <p:cNvSpPr txBox="1"/>
          <p:nvPr/>
        </p:nvSpPr>
        <p:spPr>
          <a:xfrm>
            <a:off x="12244493" y="13139329"/>
            <a:ext cx="1708885" cy="1446550"/>
          </a:xfrm>
          <a:prstGeom prst="rect">
            <a:avLst/>
          </a:prstGeom>
          <a:noFill/>
        </p:spPr>
        <p:txBody>
          <a:bodyPr wrap="square" rtlCol="0">
            <a:spAutoFit/>
          </a:bodyPr>
          <a:lstStyle/>
          <a:p>
            <a:pPr algn="ctr"/>
            <a:r>
              <a:rPr lang="en-US" sz="2200" dirty="0" smtClean="0"/>
              <a:t>Shuttle Radar Topography Mission (SRTM)</a:t>
            </a:r>
            <a:endParaRPr lang="en-US" sz="2200" dirty="0"/>
          </a:p>
        </p:txBody>
      </p:sp>
      <p:sp>
        <p:nvSpPr>
          <p:cNvPr id="44" name="TextBox 43"/>
          <p:cNvSpPr txBox="1"/>
          <p:nvPr/>
        </p:nvSpPr>
        <p:spPr>
          <a:xfrm>
            <a:off x="15771003" y="12970548"/>
            <a:ext cx="1828800" cy="1107996"/>
          </a:xfrm>
          <a:prstGeom prst="rect">
            <a:avLst/>
          </a:prstGeom>
          <a:noFill/>
        </p:spPr>
        <p:txBody>
          <a:bodyPr wrap="square" rtlCol="0">
            <a:spAutoFit/>
          </a:bodyPr>
          <a:lstStyle/>
          <a:p>
            <a:pPr algn="ctr"/>
            <a:r>
              <a:rPr lang="en-US" sz="2200" dirty="0" smtClean="0"/>
              <a:t>Landsat 5 Thematic Mapper (TM)</a:t>
            </a:r>
            <a:endParaRPr lang="en-US" sz="2200" dirty="0"/>
          </a:p>
        </p:txBody>
      </p:sp>
      <p:sp>
        <p:nvSpPr>
          <p:cNvPr id="45" name="TextBox 44"/>
          <p:cNvSpPr txBox="1"/>
          <p:nvPr/>
        </p:nvSpPr>
        <p:spPr>
          <a:xfrm>
            <a:off x="11652930" y="17291349"/>
            <a:ext cx="2558495" cy="1107996"/>
          </a:xfrm>
          <a:prstGeom prst="rect">
            <a:avLst/>
          </a:prstGeom>
          <a:noFill/>
        </p:spPr>
        <p:txBody>
          <a:bodyPr wrap="square" rtlCol="0">
            <a:spAutoFit/>
          </a:bodyPr>
          <a:lstStyle/>
          <a:p>
            <a:pPr algn="ctr"/>
            <a:r>
              <a:rPr lang="en-US" sz="2200" dirty="0" smtClean="0"/>
              <a:t>Landsat 7 Enhanced Thematic Mapper Plus (ETM+)</a:t>
            </a:r>
            <a:endParaRPr lang="en-US" sz="2200" dirty="0"/>
          </a:p>
        </p:txBody>
      </p:sp>
      <p:sp>
        <p:nvSpPr>
          <p:cNvPr id="46" name="TextBox 45"/>
          <p:cNvSpPr txBox="1"/>
          <p:nvPr/>
        </p:nvSpPr>
        <p:spPr>
          <a:xfrm>
            <a:off x="15635601" y="16746748"/>
            <a:ext cx="2206546" cy="1785104"/>
          </a:xfrm>
          <a:prstGeom prst="rect">
            <a:avLst/>
          </a:prstGeom>
          <a:noFill/>
        </p:spPr>
        <p:txBody>
          <a:bodyPr wrap="square" rtlCol="0">
            <a:spAutoFit/>
          </a:bodyPr>
          <a:lstStyle/>
          <a:p>
            <a:pPr algn="ctr"/>
            <a:r>
              <a:rPr lang="en-US" sz="2200" dirty="0" smtClean="0"/>
              <a:t>Landsat 8 Operational Land Imager/Thermal Infrared Sensor (OLI/TIRS)</a:t>
            </a:r>
            <a:endParaRPr lang="en-US" sz="2200" dirty="0"/>
          </a:p>
        </p:txBody>
      </p:sp>
      <p:grpSp>
        <p:nvGrpSpPr>
          <p:cNvPr id="14" name="Group 13"/>
          <p:cNvGrpSpPr/>
          <p:nvPr/>
        </p:nvGrpSpPr>
        <p:grpSpPr>
          <a:xfrm>
            <a:off x="1041400" y="12309628"/>
            <a:ext cx="8246300" cy="6336558"/>
            <a:chOff x="914400" y="12309628"/>
            <a:chExt cx="8285696" cy="6336558"/>
          </a:xfrm>
        </p:grpSpPr>
        <p:grpSp>
          <p:nvGrpSpPr>
            <p:cNvPr id="98" name="Group 97"/>
            <p:cNvGrpSpPr/>
            <p:nvPr/>
          </p:nvGrpSpPr>
          <p:grpSpPr>
            <a:xfrm>
              <a:off x="914400" y="12309628"/>
              <a:ext cx="8285696" cy="6336558"/>
              <a:chOff x="1644316" y="-1"/>
              <a:chExt cx="8967537" cy="6858002"/>
            </a:xfrm>
          </p:grpSpPr>
          <p:pic>
            <p:nvPicPr>
              <p:cNvPr id="99" name="Picture 98"/>
              <p:cNvPicPr>
                <a:picLocks noChangeAspect="1"/>
              </p:cNvPicPr>
              <p:nvPr/>
            </p:nvPicPr>
            <p:blipFill rotWithShape="1">
              <a:blip r:embed="rId9">
                <a:extLst>
                  <a:ext uri="{28A0092B-C50C-407E-A947-70E740481C1C}">
                    <a14:useLocalDpi xmlns:a14="http://schemas.microsoft.com/office/drawing/2010/main" val="0"/>
                  </a:ext>
                </a:extLst>
              </a:blip>
              <a:srcRect l="2363" t="2621" r="3291" b="4115"/>
              <a:stretch/>
            </p:blipFill>
            <p:spPr>
              <a:xfrm>
                <a:off x="1644316" y="8021"/>
                <a:ext cx="8967537" cy="6849980"/>
              </a:xfrm>
              <a:prstGeom prst="rect">
                <a:avLst/>
              </a:prstGeom>
            </p:spPr>
          </p:pic>
          <p:grpSp>
            <p:nvGrpSpPr>
              <p:cNvPr id="101" name="Group 100"/>
              <p:cNvGrpSpPr/>
              <p:nvPr/>
            </p:nvGrpSpPr>
            <p:grpSpPr>
              <a:xfrm>
                <a:off x="1843337" y="2207731"/>
                <a:ext cx="2223461" cy="877696"/>
                <a:chOff x="2001253" y="4626309"/>
                <a:chExt cx="2223461" cy="877696"/>
              </a:xfrm>
            </p:grpSpPr>
            <p:sp>
              <p:nvSpPr>
                <p:cNvPr id="105" name="Rectangle 104"/>
                <p:cNvSpPr/>
                <p:nvPr/>
              </p:nvSpPr>
              <p:spPr>
                <a:xfrm>
                  <a:off x="2001253" y="4822970"/>
                  <a:ext cx="180473" cy="158104"/>
                </a:xfrm>
                <a:prstGeom prst="rect">
                  <a:avLst/>
                </a:prstGeom>
                <a:solidFill>
                  <a:srgbClr val="4472C4">
                    <a:lumMod val="75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6" name="TextBox 105"/>
                <p:cNvSpPr txBox="1"/>
                <p:nvPr/>
              </p:nvSpPr>
              <p:spPr>
                <a:xfrm>
                  <a:off x="2165685" y="4626309"/>
                  <a:ext cx="2059029" cy="87769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rPr>
                    <a:t>Study area extent</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rPr>
                    <a:t>Path, row outline</a:t>
                  </a:r>
                </a:p>
              </p:txBody>
            </p:sp>
            <p:sp>
              <p:nvSpPr>
                <p:cNvPr id="107" name="Rectangle 106"/>
                <p:cNvSpPr/>
                <p:nvPr/>
              </p:nvSpPr>
              <p:spPr>
                <a:xfrm>
                  <a:off x="2001253" y="5197896"/>
                  <a:ext cx="180473" cy="158104"/>
                </a:xfrm>
                <a:prstGeom prst="rect">
                  <a:avLst/>
                </a:prstGeom>
                <a:no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102" name="TextBox 101"/>
              <p:cNvSpPr txBox="1"/>
              <p:nvPr/>
            </p:nvSpPr>
            <p:spPr>
              <a:xfrm>
                <a:off x="4822854" y="111779"/>
                <a:ext cx="5009962" cy="6995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Laramie Mountains Ecological Forecasting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Study Area</a:t>
                </a:r>
              </a:p>
            </p:txBody>
          </p:sp>
          <p:pic>
            <p:nvPicPr>
              <p:cNvPr id="103" name="Picture 102"/>
              <p:cNvPicPr>
                <a:picLocks noChangeAspect="1"/>
              </p:cNvPicPr>
              <p:nvPr/>
            </p:nvPicPr>
            <p:blipFill rotWithShape="1">
              <a:blip r:embed="rId10">
                <a:extLst>
                  <a:ext uri="{28A0092B-C50C-407E-A947-70E740481C1C}">
                    <a14:useLocalDpi xmlns:a14="http://schemas.microsoft.com/office/drawing/2010/main" val="0"/>
                  </a:ext>
                </a:extLst>
              </a:blip>
              <a:srcRect l="2281" t="2574" r="65844" b="70642"/>
              <a:stretch/>
            </p:blipFill>
            <p:spPr>
              <a:xfrm>
                <a:off x="1654843" y="-1"/>
                <a:ext cx="3088344" cy="2005263"/>
              </a:xfrm>
              <a:prstGeom prst="rect">
                <a:avLst/>
              </a:prstGeom>
            </p:spPr>
          </p:pic>
          <p:pic>
            <p:nvPicPr>
              <p:cNvPr id="104" name="Picture 103"/>
              <p:cNvPicPr>
                <a:picLocks noChangeAspect="1"/>
              </p:cNvPicPr>
              <p:nvPr/>
            </p:nvPicPr>
            <p:blipFill>
              <a:blip r:embed="rId11"/>
              <a:stretch>
                <a:fillRect/>
              </a:stretch>
            </p:blipFill>
            <p:spPr>
              <a:xfrm>
                <a:off x="1843337" y="6554311"/>
                <a:ext cx="3493773" cy="234461"/>
              </a:xfrm>
              <a:prstGeom prst="rect">
                <a:avLst/>
              </a:prstGeom>
            </p:spPr>
          </p:pic>
        </p:grpSp>
        <p:pic>
          <p:nvPicPr>
            <p:cNvPr id="80" name="Picture 79"/>
            <p:cNvPicPr/>
            <p:nvPr/>
          </p:nvPicPr>
          <p:blipFill>
            <a:blip r:embed="rId12">
              <a:extLst>
                <a:ext uri="{28A0092B-C50C-407E-A947-70E740481C1C}">
                  <a14:useLocalDpi xmlns:a14="http://schemas.microsoft.com/office/drawing/2010/main"/>
                </a:ext>
              </a:extLst>
            </a:blip>
            <a:stretch>
              <a:fillRect/>
            </a:stretch>
          </p:blipFill>
          <p:spPr>
            <a:xfrm>
              <a:off x="8391001" y="12402661"/>
              <a:ext cx="692208" cy="702749"/>
            </a:xfrm>
            <a:prstGeom prst="rect">
              <a:avLst/>
            </a:prstGeom>
          </p:spPr>
        </p:pic>
      </p:grpSp>
      <p:cxnSp>
        <p:nvCxnSpPr>
          <p:cNvPr id="81" name="Straight Connector 80"/>
          <p:cNvCxnSpPr/>
          <p:nvPr/>
        </p:nvCxnSpPr>
        <p:spPr>
          <a:xfrm flipV="1">
            <a:off x="475013" y="11430968"/>
            <a:ext cx="26517600" cy="2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475013" y="9179609"/>
            <a:ext cx="26517600" cy="2493"/>
          </a:xfrm>
          <a:prstGeom prst="line">
            <a:avLst/>
          </a:prstGeom>
        </p:spPr>
        <p:style>
          <a:lnRef idx="1">
            <a:schemeClr val="accent1"/>
          </a:lnRef>
          <a:fillRef idx="0">
            <a:schemeClr val="accent1"/>
          </a:fillRef>
          <a:effectRef idx="0">
            <a:schemeClr val="accent1"/>
          </a:effectRef>
          <a:fontRef idx="minor">
            <a:schemeClr val="tx1"/>
          </a:fontRef>
        </p:style>
      </p:cxnSp>
      <p:grpSp>
        <p:nvGrpSpPr>
          <p:cNvPr id="114" name="Group 113"/>
          <p:cNvGrpSpPr/>
          <p:nvPr/>
        </p:nvGrpSpPr>
        <p:grpSpPr>
          <a:xfrm>
            <a:off x="642293" y="20057899"/>
            <a:ext cx="8730609" cy="5871709"/>
            <a:chOff x="0" y="47674"/>
            <a:chExt cx="5943720" cy="3993779"/>
          </a:xfrm>
        </p:grpSpPr>
        <p:pic>
          <p:nvPicPr>
            <p:cNvPr id="115" name="Picture 1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186361"/>
              <a:ext cx="2983865" cy="2743200"/>
            </a:xfrm>
            <a:prstGeom prst="rect">
              <a:avLst/>
            </a:prstGeom>
          </p:spPr>
        </p:pic>
        <p:pic>
          <p:nvPicPr>
            <p:cNvPr id="116" name="Picture 115"/>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794958" y="3549999"/>
              <a:ext cx="355600" cy="360680"/>
            </a:xfrm>
            <a:prstGeom prst="rect">
              <a:avLst/>
            </a:prstGeom>
          </p:spPr>
        </p:pic>
        <p:pic>
          <p:nvPicPr>
            <p:cNvPr id="117" name="Picture 116"/>
            <p:cNvPicPr>
              <a:picLocks noChangeAspect="1"/>
            </p:cNvPicPr>
            <p:nvPr/>
          </p:nvPicPr>
          <p:blipFill>
            <a:blip r:embed="rId11"/>
            <a:stretch>
              <a:fillRect/>
            </a:stretch>
          </p:blipFill>
          <p:spPr>
            <a:xfrm>
              <a:off x="276045" y="3810948"/>
              <a:ext cx="1883410" cy="230505"/>
            </a:xfrm>
            <a:prstGeom prst="rect">
              <a:avLst/>
            </a:prstGeom>
          </p:spPr>
        </p:pic>
        <p:grpSp>
          <p:nvGrpSpPr>
            <p:cNvPr id="118" name="Group 117"/>
            <p:cNvGrpSpPr/>
            <p:nvPr/>
          </p:nvGrpSpPr>
          <p:grpSpPr>
            <a:xfrm>
              <a:off x="207034" y="225991"/>
              <a:ext cx="1900533" cy="992561"/>
              <a:chOff x="0" y="-127748"/>
              <a:chExt cx="1900841" cy="992998"/>
            </a:xfrm>
          </p:grpSpPr>
          <p:sp>
            <p:nvSpPr>
              <p:cNvPr id="123" name="Rectangle 122"/>
              <p:cNvSpPr/>
              <p:nvPr/>
            </p:nvSpPr>
            <p:spPr>
              <a:xfrm>
                <a:off x="64685" y="227941"/>
                <a:ext cx="171358" cy="146222"/>
              </a:xfrm>
              <a:prstGeom prst="rect">
                <a:avLst/>
              </a:prstGeom>
              <a:solidFill>
                <a:srgbClr val="38A701"/>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4" name="Rectangle 123"/>
              <p:cNvSpPr/>
              <p:nvPr/>
            </p:nvSpPr>
            <p:spPr>
              <a:xfrm>
                <a:off x="65377" y="444082"/>
                <a:ext cx="174333" cy="149334"/>
              </a:xfrm>
              <a:prstGeom prst="rect">
                <a:avLst/>
              </a:prstGeom>
              <a:solidFill>
                <a:srgbClr val="FFFC73"/>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5" name="Rectangle 124"/>
              <p:cNvSpPr/>
              <p:nvPr/>
            </p:nvSpPr>
            <p:spPr>
              <a:xfrm>
                <a:off x="65377" y="646775"/>
                <a:ext cx="174333" cy="149334"/>
              </a:xfrm>
              <a:prstGeom prst="rect">
                <a:avLst/>
              </a:prstGeom>
              <a:solidFill>
                <a:srgbClr val="EC2200"/>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6" name="Text Box 26"/>
              <p:cNvSpPr txBox="1"/>
              <p:nvPr/>
            </p:nvSpPr>
            <p:spPr>
              <a:xfrm>
                <a:off x="0" y="-127748"/>
                <a:ext cx="1206393" cy="35603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75000"/>
                      </a:schemeClr>
                    </a:solidFill>
                    <a:effectLst/>
                    <a:uLnTx/>
                    <a:uFillTx/>
                    <a:latin typeface="Garamond" charset="0"/>
                    <a:ea typeface="Garamond" charset="0"/>
                    <a:cs typeface="Garamond" charset="0"/>
                  </a:rPr>
                  <a:t>Legend</a:t>
                </a:r>
                <a:endParaRPr kumimoji="0" lang="en-US" sz="2800" b="0" i="0" u="none" strike="noStrike" kern="0" cap="none" spc="0" normalizeH="0" baseline="0" noProof="0" dirty="0">
                  <a:ln>
                    <a:noFill/>
                  </a:ln>
                  <a:solidFill>
                    <a:schemeClr val="tx1">
                      <a:lumMod val="75000"/>
                    </a:schemeClr>
                  </a:solidFill>
                  <a:effectLst/>
                  <a:uLnTx/>
                  <a:uFillTx/>
                  <a:latin typeface="Garamond" charset="0"/>
                  <a:ea typeface="Garamond" charset="0"/>
                  <a:cs typeface="Garamond" charset="0"/>
                </a:endParaRPr>
              </a:p>
            </p:txBody>
          </p:sp>
          <p:sp>
            <p:nvSpPr>
              <p:cNvPr id="127" name="Text Box 27"/>
              <p:cNvSpPr txBox="1"/>
              <p:nvPr/>
            </p:nvSpPr>
            <p:spPr>
              <a:xfrm>
                <a:off x="243061" y="174153"/>
                <a:ext cx="1186208" cy="2722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tx1">
                        <a:lumMod val="75000"/>
                      </a:schemeClr>
                    </a:solidFill>
                    <a:effectLst/>
                    <a:uLnTx/>
                    <a:uFillTx/>
                    <a:latin typeface="Garamond" charset="0"/>
                    <a:ea typeface="Garamond" charset="0"/>
                    <a:cs typeface="Garamond" charset="0"/>
                  </a:rPr>
                  <a:t>Burned once</a:t>
                </a:r>
                <a:endParaRPr kumimoji="0" lang="en-US" sz="2000" b="1" i="0" u="none" strike="noStrike" kern="0" cap="none" spc="0" normalizeH="0" baseline="0" noProof="0" dirty="0">
                  <a:ln>
                    <a:noFill/>
                  </a:ln>
                  <a:solidFill>
                    <a:schemeClr val="tx1">
                      <a:lumMod val="75000"/>
                    </a:schemeClr>
                  </a:solidFill>
                  <a:effectLst/>
                  <a:uLnTx/>
                  <a:uFillTx/>
                  <a:latin typeface="Garamond" charset="0"/>
                  <a:ea typeface="Garamond" charset="0"/>
                  <a:cs typeface="Garamond" charset="0"/>
                </a:endParaRPr>
              </a:p>
            </p:txBody>
          </p:sp>
          <p:sp>
            <p:nvSpPr>
              <p:cNvPr id="128" name="Text Box 28"/>
              <p:cNvSpPr txBox="1"/>
              <p:nvPr/>
            </p:nvSpPr>
            <p:spPr>
              <a:xfrm>
                <a:off x="243061" y="390294"/>
                <a:ext cx="1514053" cy="2722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tx1">
                        <a:lumMod val="75000"/>
                      </a:schemeClr>
                    </a:solidFill>
                    <a:effectLst/>
                    <a:uLnTx/>
                    <a:uFillTx/>
                    <a:latin typeface="Garamond" charset="0"/>
                    <a:ea typeface="Garamond" charset="0"/>
                    <a:cs typeface="Garamond" charset="0"/>
                  </a:rPr>
                  <a:t>Burned</a:t>
                </a:r>
                <a:r>
                  <a:rPr kumimoji="0" lang="en-US" sz="1600" b="1" i="0" u="none" strike="noStrike" kern="1200" cap="none" spc="0" normalizeH="0" noProof="0" dirty="0" smtClean="0">
                    <a:ln>
                      <a:noFill/>
                    </a:ln>
                    <a:solidFill>
                      <a:schemeClr val="tx1">
                        <a:lumMod val="75000"/>
                      </a:schemeClr>
                    </a:solidFill>
                    <a:effectLst/>
                    <a:uLnTx/>
                    <a:uFillTx/>
                    <a:latin typeface="Garamond" charset="0"/>
                    <a:ea typeface="Garamond" charset="0"/>
                    <a:cs typeface="Garamond" charset="0"/>
                  </a:rPr>
                  <a:t> </a:t>
                </a:r>
                <a:r>
                  <a:rPr kumimoji="0" lang="en-US" sz="2000" b="1" i="0" u="none" strike="noStrike" kern="1200" cap="none" spc="0" normalizeH="0" noProof="0" dirty="0" smtClean="0">
                    <a:ln>
                      <a:noFill/>
                    </a:ln>
                    <a:solidFill>
                      <a:schemeClr val="tx1">
                        <a:lumMod val="75000"/>
                      </a:schemeClr>
                    </a:solidFill>
                    <a:effectLst/>
                    <a:uLnTx/>
                    <a:uFillTx/>
                    <a:latin typeface="Garamond" charset="0"/>
                    <a:ea typeface="Garamond" charset="0"/>
                    <a:cs typeface="Garamond" charset="0"/>
                  </a:rPr>
                  <a:t>twice</a:t>
                </a:r>
                <a:endParaRPr kumimoji="0" lang="en-US" sz="1600" b="1" i="0" u="none" strike="noStrike" kern="0" cap="none" spc="0" normalizeH="0" baseline="0" noProof="0" dirty="0">
                  <a:ln>
                    <a:noFill/>
                  </a:ln>
                  <a:solidFill>
                    <a:schemeClr val="tx1">
                      <a:lumMod val="75000"/>
                    </a:schemeClr>
                  </a:solidFill>
                  <a:effectLst/>
                  <a:uLnTx/>
                  <a:uFillTx/>
                  <a:latin typeface="Garamond" charset="0"/>
                  <a:ea typeface="Garamond" charset="0"/>
                  <a:cs typeface="Garamond" charset="0"/>
                </a:endParaRPr>
              </a:p>
            </p:txBody>
          </p:sp>
          <p:sp>
            <p:nvSpPr>
              <p:cNvPr id="129" name="Text Box 29"/>
              <p:cNvSpPr txBox="1"/>
              <p:nvPr/>
            </p:nvSpPr>
            <p:spPr>
              <a:xfrm>
                <a:off x="243060" y="592986"/>
                <a:ext cx="1657781" cy="2722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tx1">
                        <a:lumMod val="75000"/>
                      </a:schemeClr>
                    </a:solidFill>
                    <a:effectLst/>
                    <a:uLnTx/>
                    <a:uFillTx/>
                    <a:latin typeface="Garamond" charset="0"/>
                    <a:ea typeface="Garamond" charset="0"/>
                    <a:cs typeface="Garamond" charset="0"/>
                  </a:rPr>
                  <a:t>Burned three times</a:t>
                </a:r>
                <a:endParaRPr kumimoji="0" lang="en-US" sz="2000" b="1" i="0" u="none" strike="noStrike" kern="0" cap="none" spc="0" normalizeH="0" baseline="0" noProof="0" dirty="0">
                  <a:ln>
                    <a:noFill/>
                  </a:ln>
                  <a:solidFill>
                    <a:schemeClr val="tx1">
                      <a:lumMod val="75000"/>
                    </a:schemeClr>
                  </a:solidFill>
                  <a:effectLst/>
                  <a:uLnTx/>
                  <a:uFillTx/>
                  <a:latin typeface="Garamond" charset="0"/>
                  <a:ea typeface="Garamond" charset="0"/>
                  <a:cs typeface="Garamond" charset="0"/>
                </a:endParaRPr>
              </a:p>
            </p:txBody>
          </p:sp>
        </p:grpSp>
        <p:cxnSp>
          <p:nvCxnSpPr>
            <p:cNvPr id="119" name="Straight Connector 118"/>
            <p:cNvCxnSpPr>
              <a:endCxn id="121" idx="0"/>
            </p:cNvCxnSpPr>
            <p:nvPr/>
          </p:nvCxnSpPr>
          <p:spPr>
            <a:xfrm flipH="1">
              <a:off x="1851618" y="48601"/>
              <a:ext cx="1082141" cy="1594960"/>
            </a:xfrm>
            <a:prstGeom prst="line">
              <a:avLst/>
            </a:prstGeom>
            <a:noFill/>
            <a:ln w="28575" cap="flat" cmpd="sng" algn="ctr">
              <a:solidFill>
                <a:sysClr val="windowText" lastClr="000000">
                  <a:shade val="95000"/>
                  <a:satMod val="105000"/>
                </a:sysClr>
              </a:solidFill>
              <a:prstDash val="solid"/>
            </a:ln>
            <a:effectLst/>
          </p:spPr>
        </p:cxnSp>
        <p:cxnSp>
          <p:nvCxnSpPr>
            <p:cNvPr id="120" name="Straight Connector 119"/>
            <p:cNvCxnSpPr/>
            <p:nvPr/>
          </p:nvCxnSpPr>
          <p:spPr>
            <a:xfrm flipH="1" flipV="1">
              <a:off x="1880558" y="2445821"/>
              <a:ext cx="1053201" cy="460459"/>
            </a:xfrm>
            <a:prstGeom prst="line">
              <a:avLst/>
            </a:prstGeom>
            <a:noFill/>
            <a:ln w="28575" cap="flat" cmpd="sng" algn="ctr">
              <a:solidFill>
                <a:sysClr val="windowText" lastClr="000000">
                  <a:shade val="95000"/>
                  <a:satMod val="105000"/>
                </a:sysClr>
              </a:solidFill>
              <a:prstDash val="solid"/>
            </a:ln>
            <a:effectLst/>
          </p:spPr>
        </p:cxnSp>
        <p:sp>
          <p:nvSpPr>
            <p:cNvPr id="121" name="Rectangle 120"/>
            <p:cNvSpPr/>
            <p:nvPr/>
          </p:nvSpPr>
          <p:spPr>
            <a:xfrm>
              <a:off x="1466491" y="1643561"/>
              <a:ext cx="770255" cy="799465"/>
            </a:xfrm>
            <a:prstGeom prst="rect">
              <a:avLst/>
            </a:prstGeom>
            <a:noFill/>
            <a:ln w="285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
                <a:cs typeface=""/>
              </a:endParaRPr>
            </a:p>
          </p:txBody>
        </p:sp>
        <p:pic>
          <p:nvPicPr>
            <p:cNvPr id="122" name="Picture 121"/>
            <p:cNvPicPr>
              <a:picLocks noChangeAspect="1"/>
            </p:cNvPicPr>
            <p:nvPr/>
          </p:nvPicPr>
          <p:blipFill rotWithShape="1">
            <a:blip r:embed="rId13">
              <a:extLst>
                <a:ext uri="{28A0092B-C50C-407E-A947-70E740481C1C}">
                  <a14:useLocalDpi xmlns:a14="http://schemas.microsoft.com/office/drawing/2010/main" val="0"/>
                </a:ext>
              </a:extLst>
            </a:blip>
            <a:srcRect l="49255" t="18272" r="25254" b="55572"/>
            <a:stretch/>
          </p:blipFill>
          <p:spPr bwMode="auto">
            <a:xfrm>
              <a:off x="2879210" y="47674"/>
              <a:ext cx="3064510" cy="2889250"/>
            </a:xfrm>
            <a:prstGeom prst="rect">
              <a:avLst/>
            </a:prstGeom>
            <a:ln>
              <a:noFill/>
            </a:ln>
            <a:extLst>
              <a:ext uri="{53640926-AAD7-44D8-BBD7-CCE9431645EC}">
                <a14:shadowObscured xmlns:a14="http://schemas.microsoft.com/office/drawing/2010/main"/>
              </a:ext>
            </a:extLst>
          </p:spPr>
        </p:pic>
      </p:grpSp>
      <p:sp>
        <p:nvSpPr>
          <p:cNvPr id="112" name="TextBox 111"/>
          <p:cNvSpPr txBox="1"/>
          <p:nvPr/>
        </p:nvSpPr>
        <p:spPr>
          <a:xfrm>
            <a:off x="18327394" y="11494798"/>
            <a:ext cx="82463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grpSp>
        <p:nvGrpSpPr>
          <p:cNvPr id="8" name="Group 7"/>
          <p:cNvGrpSpPr/>
          <p:nvPr/>
        </p:nvGrpSpPr>
        <p:grpSpPr>
          <a:xfrm>
            <a:off x="18327393" y="12297736"/>
            <a:ext cx="8227856" cy="6284487"/>
            <a:chOff x="18327393" y="12480616"/>
            <a:chExt cx="8227856" cy="6284487"/>
          </a:xfrm>
        </p:grpSpPr>
        <p:sp>
          <p:nvSpPr>
            <p:cNvPr id="130" name="Left Brace 129"/>
            <p:cNvSpPr/>
            <p:nvPr/>
          </p:nvSpPr>
          <p:spPr>
            <a:xfrm>
              <a:off x="24924630" y="16444513"/>
              <a:ext cx="731520" cy="1403452"/>
            </a:xfrm>
            <a:prstGeom prst="leftBrace">
              <a:avLst>
                <a:gd name="adj1" fmla="val 14922"/>
                <a:gd name="adj2" fmla="val 67623"/>
              </a:avLst>
            </a:prstGeom>
            <a:noFill/>
            <a:ln w="50800" cmpd="sng">
              <a:solidFill>
                <a:schemeClr val="bg1"/>
              </a:solidFill>
              <a:prstDash val="solid"/>
              <a:headEnd w="med" len="med"/>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dirty="0">
                <a:ln w="0"/>
                <a:effectLst>
                  <a:outerShdw blurRad="38100" dist="19050" dir="2700000" algn="tl" rotWithShape="0">
                    <a:schemeClr val="dk1">
                      <a:alpha val="40000"/>
                    </a:schemeClr>
                  </a:outerShdw>
                </a:effectLst>
              </a:endParaRPr>
            </a:p>
          </p:txBody>
        </p:sp>
        <p:sp>
          <p:nvSpPr>
            <p:cNvPr id="131" name="Rounded Rectangle 130"/>
            <p:cNvSpPr/>
            <p:nvPr/>
          </p:nvSpPr>
          <p:spPr>
            <a:xfrm>
              <a:off x="24640612" y="12480616"/>
              <a:ext cx="1903699" cy="6284485"/>
            </a:xfrm>
            <a:prstGeom prst="roundRect">
              <a:avLst>
                <a:gd name="adj" fmla="val 8818"/>
              </a:avLst>
            </a:prstGeom>
            <a:solidFill>
              <a:srgbClr val="843C0C"/>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36" name="TextBox 458"/>
            <p:cNvSpPr txBox="1"/>
            <p:nvPr/>
          </p:nvSpPr>
          <p:spPr>
            <a:xfrm>
              <a:off x="24636696" y="14746571"/>
              <a:ext cx="1897186" cy="461665"/>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Results</a:t>
              </a:r>
              <a:endParaRPr kumimoji="0" lang="en-US" sz="24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137" name="Rounded Rectangle 136"/>
            <p:cNvSpPr/>
            <p:nvPr/>
          </p:nvSpPr>
          <p:spPr>
            <a:xfrm>
              <a:off x="22570998" y="12480619"/>
              <a:ext cx="1903697" cy="6284484"/>
            </a:xfrm>
            <a:prstGeom prst="roundRect">
              <a:avLst>
                <a:gd name="adj" fmla="val 8818"/>
              </a:avLst>
            </a:prstGeom>
            <a:solidFill>
              <a:srgbClr val="C55A11"/>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39" name="TextBox 451"/>
            <p:cNvSpPr txBox="1"/>
            <p:nvPr/>
          </p:nvSpPr>
          <p:spPr>
            <a:xfrm>
              <a:off x="22573718" y="14749042"/>
              <a:ext cx="1903697" cy="461665"/>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Modeling</a:t>
              </a:r>
              <a:endParaRPr kumimoji="0" lang="en-US" sz="24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140" name="Rounded Rectangle 139"/>
            <p:cNvSpPr/>
            <p:nvPr/>
          </p:nvSpPr>
          <p:spPr>
            <a:xfrm>
              <a:off x="20422602" y="12480617"/>
              <a:ext cx="1998880" cy="6284484"/>
            </a:xfrm>
            <a:prstGeom prst="roundRect">
              <a:avLst>
                <a:gd name="adj" fmla="val 8818"/>
              </a:avLst>
            </a:prstGeom>
            <a:solidFill>
              <a:srgbClr val="BF9000"/>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45" name="TextBox 439"/>
            <p:cNvSpPr txBox="1"/>
            <p:nvPr/>
          </p:nvSpPr>
          <p:spPr>
            <a:xfrm>
              <a:off x="20421838" y="14410304"/>
              <a:ext cx="1998200" cy="830997"/>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Processing</a:t>
              </a:r>
              <a:endParaRPr kumimoji="0" lang="en-US" sz="24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146" name="Rounded Rectangle 145"/>
            <p:cNvSpPr/>
            <p:nvPr/>
          </p:nvSpPr>
          <p:spPr>
            <a:xfrm>
              <a:off x="18365803" y="12480617"/>
              <a:ext cx="1903695" cy="6284485"/>
            </a:xfrm>
            <a:prstGeom prst="roundRect">
              <a:avLst>
                <a:gd name="adj" fmla="val 8818"/>
              </a:avLst>
            </a:prstGeom>
            <a:solidFill>
              <a:srgbClr val="7F7F7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0" cap="none" spc="0" normalizeH="0" baseline="0" noProof="0" dirty="0">
                <a:ln>
                  <a:noFill/>
                </a:ln>
                <a:solidFill>
                  <a:prstClr val="white"/>
                </a:solidFill>
                <a:effectLst/>
                <a:uLnTx/>
                <a:uFillTx/>
                <a:latin typeface="Century Gothic" charset="0"/>
                <a:ea typeface="Century Gothic" charset="0"/>
                <a:cs typeface="Century Gothic" charset="0"/>
                <a:sym typeface="Arial"/>
                <a:rtl val="0"/>
              </a:endParaRPr>
            </a:p>
          </p:txBody>
        </p:sp>
        <p:sp>
          <p:nvSpPr>
            <p:cNvPr id="148" name="TextBox 429"/>
            <p:cNvSpPr txBox="1"/>
            <p:nvPr/>
          </p:nvSpPr>
          <p:spPr>
            <a:xfrm>
              <a:off x="18361492" y="14410301"/>
              <a:ext cx="1903695" cy="830997"/>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Data Acquisition</a:t>
              </a:r>
              <a:endParaRPr kumimoji="0" lang="en-US" sz="24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149" name="TextBox 431"/>
            <p:cNvSpPr txBox="1"/>
            <p:nvPr/>
          </p:nvSpPr>
          <p:spPr>
            <a:xfrm>
              <a:off x="18354812" y="15419966"/>
              <a:ext cx="1880404" cy="643533"/>
            </a:xfrm>
            <a:prstGeom prst="rect">
              <a:avLst/>
            </a:prstGeom>
            <a:noFill/>
            <a:ln>
              <a:noFill/>
            </a:ln>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Landsat Imagery</a:t>
              </a:r>
              <a:endParaRPr kumimoji="0" lang="en-US" sz="20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150" name="TextBox 433"/>
            <p:cNvSpPr txBox="1"/>
            <p:nvPr/>
          </p:nvSpPr>
          <p:spPr>
            <a:xfrm>
              <a:off x="18385948" y="17690975"/>
              <a:ext cx="1881086" cy="707886"/>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Ancillary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Data</a:t>
              </a:r>
              <a:endParaRPr kumimoji="0" lang="en-US" sz="20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152" name="TextBox 431"/>
            <p:cNvSpPr txBox="1"/>
            <p:nvPr/>
          </p:nvSpPr>
          <p:spPr>
            <a:xfrm>
              <a:off x="22579001" y="17051639"/>
              <a:ext cx="1890794" cy="707886"/>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noProof="0" dirty="0" smtClean="0">
                  <a:solidFill>
                    <a:prstClr val="white"/>
                  </a:solidFill>
                  <a:latin typeface="Garamond" charset="0"/>
                  <a:ea typeface="Garamond" charset="0"/>
                  <a:cs typeface="Garamond" charset="0"/>
                  <a:rtl val="0"/>
                </a:rPr>
                <a:t>Cluster Analysis</a:t>
              </a:r>
              <a:endParaRPr kumimoji="0" lang="en-US" sz="20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153" name="TextBox 407"/>
            <p:cNvSpPr txBox="1"/>
            <p:nvPr/>
          </p:nvSpPr>
          <p:spPr>
            <a:xfrm>
              <a:off x="24652280" y="16527444"/>
              <a:ext cx="1851420" cy="707886"/>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Garamond" charset="0"/>
                  <a:ea typeface="Garamond" charset="0"/>
                  <a:cs typeface="Garamond" charset="0"/>
                  <a:sym typeface="Arial"/>
                  <a:rtl val="0"/>
                </a:rPr>
                <a:t>Fire</a:t>
              </a:r>
              <a:endParaRPr lang="en-US" sz="2000" b="1" kern="0" noProof="0" dirty="0">
                <a:solidFill>
                  <a:srgbClr val="FFFFFF"/>
                </a:solidFill>
                <a:latin typeface="Garamond" charset="0"/>
                <a:ea typeface="Garamond" charset="0"/>
                <a:cs typeface="Garamond" charset="0"/>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Garamond" charset="0"/>
                  <a:ea typeface="Garamond" charset="0"/>
                  <a:cs typeface="Garamond" charset="0"/>
                  <a:sym typeface="Arial"/>
                  <a:rtl val="0"/>
                </a:rPr>
                <a:t>Frequency</a:t>
              </a:r>
            </a:p>
          </p:txBody>
        </p:sp>
        <p:sp>
          <p:nvSpPr>
            <p:cNvPr id="154" name="TextBox 407"/>
            <p:cNvSpPr txBox="1"/>
            <p:nvPr/>
          </p:nvSpPr>
          <p:spPr>
            <a:xfrm>
              <a:off x="24657754" y="15411769"/>
              <a:ext cx="1897495" cy="643533"/>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Garamond" charset="0"/>
                  <a:ea typeface="Garamond" charset="0"/>
                  <a:cs typeface="Garamond" charset="0"/>
                  <a:sym typeface="Arial"/>
                  <a:rtl val="0"/>
                </a:rPr>
                <a:t>Fire History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Garamond" charset="0"/>
                  <a:ea typeface="Garamond" charset="0"/>
                  <a:cs typeface="Garamond" charset="0"/>
                  <a:sym typeface="Arial"/>
                  <a:rtl val="0"/>
                </a:rPr>
                <a:t>Time Series</a:t>
              </a:r>
            </a:p>
          </p:txBody>
        </p:sp>
        <p:sp>
          <p:nvSpPr>
            <p:cNvPr id="155" name="TextBox 431"/>
            <p:cNvSpPr txBox="1"/>
            <p:nvPr/>
          </p:nvSpPr>
          <p:spPr>
            <a:xfrm>
              <a:off x="20432694" y="15423878"/>
              <a:ext cx="1976303" cy="643533"/>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prstClr val="white"/>
                  </a:solidFill>
                  <a:effectLst/>
                  <a:uLnTx/>
                  <a:uFillTx/>
                  <a:latin typeface="Garamond" charset="0"/>
                  <a:ea typeface="Garamond" charset="0"/>
                  <a:cs typeface="Garamond" charset="0"/>
                  <a:sym typeface="Arial"/>
                  <a:rtl val="0"/>
                </a:rPr>
                <a:t>LandsatLinkr</a:t>
              </a:r>
              <a:endParaRPr kumimoji="0" lang="en-US" sz="20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smtClean="0">
                  <a:solidFill>
                    <a:prstClr val="white"/>
                  </a:solidFill>
                  <a:latin typeface="Garamond" charset="0"/>
                  <a:ea typeface="Garamond" charset="0"/>
                  <a:cs typeface="Garamond" charset="0"/>
                </a:rPr>
                <a:t>Program</a:t>
              </a:r>
              <a:endParaRPr kumimoji="0" lang="en-US" sz="20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endParaRPr>
            </a:p>
          </p:txBody>
        </p:sp>
        <p:sp>
          <p:nvSpPr>
            <p:cNvPr id="169" name="TextBox 431"/>
            <p:cNvSpPr txBox="1"/>
            <p:nvPr/>
          </p:nvSpPr>
          <p:spPr>
            <a:xfrm>
              <a:off x="20405491" y="17701059"/>
              <a:ext cx="2011312" cy="707886"/>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Fire Occurrence</a:t>
              </a:r>
              <a:r>
                <a:rPr lang="en-US" sz="2000" b="1" kern="0" dirty="0" smtClean="0">
                  <a:solidFill>
                    <a:prstClr val="white"/>
                  </a:solidFill>
                  <a:latin typeface="Garamond" charset="0"/>
                  <a:ea typeface="Garamond" charset="0"/>
                  <a:cs typeface="Garamond" charset="0"/>
                </a:rPr>
                <a:t> Database</a:t>
              </a:r>
              <a:endParaRPr kumimoji="0" lang="en-US" sz="20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170" name="TextBox 431"/>
            <p:cNvSpPr txBox="1"/>
            <p:nvPr/>
          </p:nvSpPr>
          <p:spPr>
            <a:xfrm>
              <a:off x="22569248" y="15825050"/>
              <a:ext cx="1900547" cy="707886"/>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Supervised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smtClean="0">
                  <a:solidFill>
                    <a:prstClr val="white"/>
                  </a:solidFill>
                  <a:latin typeface="Garamond" charset="0"/>
                  <a:ea typeface="Garamond" charset="0"/>
                  <a:cs typeface="Garamond" charset="0"/>
                </a:rPr>
                <a:t>Classification</a:t>
              </a:r>
              <a:endParaRPr kumimoji="0" lang="en-US" sz="20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grpSp>
          <p:nvGrpSpPr>
            <p:cNvPr id="7" name="Group 6"/>
            <p:cNvGrpSpPr/>
            <p:nvPr/>
          </p:nvGrpSpPr>
          <p:grpSpPr>
            <a:xfrm>
              <a:off x="18571704" y="12786317"/>
              <a:ext cx="7719056" cy="1542720"/>
              <a:chOff x="18571704" y="13152483"/>
              <a:chExt cx="7719056" cy="1542720"/>
            </a:xfrm>
          </p:grpSpPr>
          <p:sp>
            <p:nvSpPr>
              <p:cNvPr id="132" name="Oval 131"/>
              <p:cNvSpPr/>
              <p:nvPr/>
            </p:nvSpPr>
            <p:spPr>
              <a:xfrm>
                <a:off x="24836502" y="13218846"/>
                <a:ext cx="1376864" cy="1277248"/>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33" name="Parallelogram 132"/>
              <p:cNvSpPr/>
              <p:nvPr/>
            </p:nvSpPr>
            <p:spPr>
              <a:xfrm>
                <a:off x="24795270" y="13500070"/>
                <a:ext cx="1495490" cy="1064506"/>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134" name="Teardrop 133"/>
              <p:cNvSpPr/>
              <p:nvPr/>
            </p:nvSpPr>
            <p:spPr>
              <a:xfrm rot="8100000">
                <a:off x="25328159" y="13326245"/>
                <a:ext cx="470442" cy="462675"/>
              </a:xfrm>
              <a:prstGeom prst="teardrop">
                <a:avLst>
                  <a:gd name="adj" fmla="val 121860"/>
                </a:avLst>
              </a:prstGeom>
              <a:solidFill>
                <a:sysClr val="windowText" lastClr="000000"/>
              </a:solidFill>
              <a:ln w="12700" cap="flat" cmpd="sng" algn="ctr">
                <a:solidFill>
                  <a:sysClr val="window" lastClr="FFFFFF"/>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35" name="Oval 134"/>
              <p:cNvSpPr/>
              <p:nvPr/>
            </p:nvSpPr>
            <p:spPr>
              <a:xfrm>
                <a:off x="25436671" y="13401548"/>
                <a:ext cx="274516" cy="26982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38" name="Oval 137"/>
              <p:cNvSpPr/>
              <p:nvPr/>
            </p:nvSpPr>
            <p:spPr>
              <a:xfrm>
                <a:off x="22852671" y="13218845"/>
                <a:ext cx="1376863"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41" name="Oval 140"/>
              <p:cNvSpPr/>
              <p:nvPr/>
            </p:nvSpPr>
            <p:spPr>
              <a:xfrm>
                <a:off x="20712349" y="13218844"/>
                <a:ext cx="1376862"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sp>
            <p:nvSpPr>
              <p:cNvPr id="142" name="Parallelogram 141"/>
              <p:cNvSpPr/>
              <p:nvPr/>
            </p:nvSpPr>
            <p:spPr>
              <a:xfrm>
                <a:off x="20679414" y="13598346"/>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143" name="Parallelogram 142"/>
              <p:cNvSpPr/>
              <p:nvPr/>
            </p:nvSpPr>
            <p:spPr>
              <a:xfrm>
                <a:off x="20679414" y="13375983"/>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144" name="Parallelogram 143"/>
              <p:cNvSpPr/>
              <p:nvPr/>
            </p:nvSpPr>
            <p:spPr>
              <a:xfrm>
                <a:off x="20679414" y="13152483"/>
                <a:ext cx="1495488" cy="1064505"/>
              </a:xfrm>
              <a:prstGeom prst="parallelogram">
                <a:avLst/>
              </a:prstGeom>
              <a:solidFill>
                <a:sysClr val="windowText" lastClr="000000"/>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Century Gothic" charset="0"/>
                  <a:ea typeface="Century Gothic" charset="0"/>
                  <a:cs typeface="Century Gothic" charset="0"/>
                  <a:sym typeface="Arial"/>
                  <a:rtl val="0"/>
                </a:endParaRPr>
              </a:p>
            </p:txBody>
          </p:sp>
          <p:sp>
            <p:nvSpPr>
              <p:cNvPr id="147" name="Oval 146"/>
              <p:cNvSpPr/>
              <p:nvPr/>
            </p:nvSpPr>
            <p:spPr>
              <a:xfrm>
                <a:off x="18573936" y="13218844"/>
                <a:ext cx="1376862" cy="1277247"/>
              </a:xfrm>
              <a:prstGeom prst="ellipse">
                <a:avLst/>
              </a:prstGeom>
              <a:solidFill>
                <a:sysClr val="window" lastClr="FFFFFF"/>
              </a:solidFill>
              <a:ln w="12700" cap="flat" cmpd="sng" algn="ctr">
                <a:no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pic>
            <p:nvPicPr>
              <p:cNvPr id="151" name="Picture 1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571704" y="13218848"/>
                <a:ext cx="1379094" cy="1379093"/>
              </a:xfrm>
              <a:prstGeom prst="rect">
                <a:avLst/>
              </a:prstGeom>
            </p:spPr>
          </p:pic>
          <p:sp>
            <p:nvSpPr>
              <p:cNvPr id="171" name="Freeform 170"/>
              <p:cNvSpPr/>
              <p:nvPr/>
            </p:nvSpPr>
            <p:spPr>
              <a:xfrm>
                <a:off x="22827584" y="13441685"/>
                <a:ext cx="1542533" cy="1142151"/>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cap="flat" cmpd="sng" algn="ctr">
                <a:solidFill>
                  <a:sysClr val="windowText" lastClr="000000"/>
                </a:solidFill>
                <a:prstDash val="solid"/>
                <a:miter lim="800000"/>
              </a:ln>
              <a:effectLst/>
            </p:spPr>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entury Gothic" charset="0"/>
                  <a:ea typeface="Century Gothic" charset="0"/>
                  <a:cs typeface="Century Gothic" charset="0"/>
                  <a:sym typeface="Arial"/>
                  <a:rtl val="0"/>
                </a:endParaRPr>
              </a:p>
            </p:txBody>
          </p:sp>
          <p:cxnSp>
            <p:nvCxnSpPr>
              <p:cNvPr id="172" name="Straight Connector 171"/>
              <p:cNvCxnSpPr/>
              <p:nvPr/>
            </p:nvCxnSpPr>
            <p:spPr>
              <a:xfrm>
                <a:off x="22765809" y="13349472"/>
                <a:ext cx="0" cy="1345731"/>
              </a:xfrm>
              <a:prstGeom prst="line">
                <a:avLst/>
              </a:prstGeom>
              <a:noFill/>
              <a:ln w="28575" cap="flat" cmpd="sng" algn="ctr">
                <a:solidFill>
                  <a:sysClr val="windowText" lastClr="000000"/>
                </a:solidFill>
                <a:prstDash val="solid"/>
                <a:miter lim="800000"/>
              </a:ln>
              <a:effectLst/>
            </p:spPr>
          </p:cxnSp>
          <p:cxnSp>
            <p:nvCxnSpPr>
              <p:cNvPr id="173" name="Straight Connector 172"/>
              <p:cNvCxnSpPr/>
              <p:nvPr/>
            </p:nvCxnSpPr>
            <p:spPr>
              <a:xfrm>
                <a:off x="22635487" y="14639600"/>
                <a:ext cx="1777779" cy="0"/>
              </a:xfrm>
              <a:prstGeom prst="line">
                <a:avLst/>
              </a:prstGeom>
              <a:noFill/>
              <a:ln w="28575" cap="flat" cmpd="sng" algn="ctr">
                <a:solidFill>
                  <a:sysClr val="windowText" lastClr="000000"/>
                </a:solidFill>
                <a:prstDash val="solid"/>
                <a:miter lim="800000"/>
              </a:ln>
              <a:effectLst/>
            </p:spPr>
          </p:cxnSp>
        </p:grpSp>
        <p:sp>
          <p:nvSpPr>
            <p:cNvPr id="174" name="TextBox 431"/>
            <p:cNvSpPr txBox="1"/>
            <p:nvPr/>
          </p:nvSpPr>
          <p:spPr>
            <a:xfrm>
              <a:off x="20410186" y="16546035"/>
              <a:ext cx="2011312" cy="923330"/>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Topographic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Indices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sp>
          <p:nvSpPr>
            <p:cNvPr id="175" name="TextBox 407"/>
            <p:cNvSpPr txBox="1"/>
            <p:nvPr/>
          </p:nvSpPr>
          <p:spPr>
            <a:xfrm>
              <a:off x="24637892" y="17699438"/>
              <a:ext cx="1875229" cy="1015663"/>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Garamond" charset="0"/>
                  <a:ea typeface="Garamond" charset="0"/>
                  <a:cs typeface="Garamond" charset="0"/>
                  <a:sym typeface="Arial"/>
                  <a:rtl val="0"/>
                </a:rPr>
                <a:t>Fire Susceptibility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solidFill>
                  <a:srgbClr val="FFFFFF"/>
                </a:solidFill>
                <a:effectLst/>
                <a:uLnTx/>
                <a:uFillTx/>
                <a:latin typeface="Garamond" charset="0"/>
                <a:ea typeface="Garamond" charset="0"/>
                <a:cs typeface="Garamond" charset="0"/>
                <a:sym typeface="Arial"/>
                <a:rtl val="0"/>
              </a:endParaRPr>
            </a:p>
          </p:txBody>
        </p:sp>
        <p:sp>
          <p:nvSpPr>
            <p:cNvPr id="176" name="TextBox 431"/>
            <p:cNvSpPr txBox="1"/>
            <p:nvPr/>
          </p:nvSpPr>
          <p:spPr>
            <a:xfrm>
              <a:off x="18327393" y="16549736"/>
              <a:ext cx="1880404" cy="643533"/>
            </a:xfrm>
            <a:prstGeom prst="rect">
              <a:avLst/>
            </a:prstGeom>
            <a:noFill/>
            <a:ln>
              <a:noFill/>
            </a:ln>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SRTM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white"/>
                  </a:solidFill>
                  <a:effectLst/>
                  <a:uLnTx/>
                  <a:uFillTx/>
                  <a:latin typeface="Garamond" charset="0"/>
                  <a:ea typeface="Garamond" charset="0"/>
                  <a:cs typeface="Garamond" charset="0"/>
                  <a:sym typeface="Arial"/>
                  <a:rtl val="0"/>
                </a:rPr>
                <a:t>Data</a:t>
              </a:r>
              <a:endParaRPr kumimoji="0" lang="en-US" sz="2000" b="1" i="0" u="none" strike="noStrike" kern="0" cap="none" spc="0" normalizeH="0" baseline="0" noProof="0" dirty="0">
                <a:ln>
                  <a:noFill/>
                </a:ln>
                <a:solidFill>
                  <a:prstClr val="white"/>
                </a:solidFill>
                <a:effectLst/>
                <a:uLnTx/>
                <a:uFillTx/>
                <a:latin typeface="Garamond" charset="0"/>
                <a:ea typeface="Garamond" charset="0"/>
                <a:cs typeface="Garamond" charset="0"/>
                <a:sym typeface="Arial"/>
                <a:rtl val="0"/>
              </a:endParaRPr>
            </a:p>
          </p:txBody>
        </p:sp>
      </p:grpSp>
      <p:cxnSp>
        <p:nvCxnSpPr>
          <p:cNvPr id="178" name="Straight Connector 177"/>
          <p:cNvCxnSpPr/>
          <p:nvPr/>
        </p:nvCxnSpPr>
        <p:spPr>
          <a:xfrm flipV="1">
            <a:off x="459307" y="19369316"/>
            <a:ext cx="26517600" cy="2493"/>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629247" y="25990695"/>
            <a:ext cx="8229600" cy="646331"/>
          </a:xfrm>
          <a:prstGeom prst="rect">
            <a:avLst/>
          </a:prstGeom>
          <a:noFill/>
        </p:spPr>
        <p:txBody>
          <a:bodyPr wrap="square" rtlCol="0">
            <a:spAutoFit/>
          </a:bodyPr>
          <a:lstStyle/>
          <a:p>
            <a:r>
              <a:rPr lang="en-US" sz="1800" b="1" dirty="0">
                <a:solidFill>
                  <a:schemeClr val="tx2"/>
                </a:solidFill>
              </a:rPr>
              <a:t> </a:t>
            </a:r>
            <a:r>
              <a:rPr lang="en-US" sz="1800" dirty="0">
                <a:solidFill>
                  <a:schemeClr val="tx2"/>
                </a:solidFill>
              </a:rPr>
              <a:t>Fire classification map created with Landsat imagery from 2012. Areas in </a:t>
            </a:r>
            <a:r>
              <a:rPr lang="en-US" sz="1800" dirty="0" smtClean="0">
                <a:solidFill>
                  <a:schemeClr val="tx2"/>
                </a:solidFill>
              </a:rPr>
              <a:t>orange represent pixels that were classified by the model as </a:t>
            </a:r>
            <a:r>
              <a:rPr lang="en-US" sz="1800" dirty="0">
                <a:solidFill>
                  <a:schemeClr val="tx2"/>
                </a:solidFill>
              </a:rPr>
              <a:t>a</a:t>
            </a:r>
            <a:r>
              <a:rPr lang="en-US" sz="1800" dirty="0" smtClean="0">
                <a:solidFill>
                  <a:schemeClr val="tx2"/>
                </a:solidFill>
              </a:rPr>
              <a:t>ffected </a:t>
            </a:r>
            <a:r>
              <a:rPr lang="en-US" sz="1800" dirty="0">
                <a:solidFill>
                  <a:schemeClr val="tx2"/>
                </a:solidFill>
              </a:rPr>
              <a:t>by fire. </a:t>
            </a:r>
          </a:p>
        </p:txBody>
      </p:sp>
      <p:sp>
        <p:nvSpPr>
          <p:cNvPr id="179" name="TextBox 178"/>
          <p:cNvSpPr txBox="1"/>
          <p:nvPr/>
        </p:nvSpPr>
        <p:spPr>
          <a:xfrm>
            <a:off x="924080" y="25992061"/>
            <a:ext cx="8229600" cy="646331"/>
          </a:xfrm>
          <a:prstGeom prst="rect">
            <a:avLst/>
          </a:prstGeom>
          <a:noFill/>
        </p:spPr>
        <p:txBody>
          <a:bodyPr wrap="square" rtlCol="0">
            <a:spAutoFit/>
          </a:bodyPr>
          <a:lstStyle/>
          <a:p>
            <a:r>
              <a:rPr lang="en-US" sz="1800" dirty="0">
                <a:solidFill>
                  <a:schemeClr val="tx2"/>
                </a:solidFill>
                <a:latin typeface="Garamond" charset="0"/>
                <a:ea typeface="Garamond" charset="0"/>
                <a:cs typeface="Garamond" charset="0"/>
              </a:rPr>
              <a:t>Fire frequency </a:t>
            </a:r>
            <a:r>
              <a:rPr lang="en-US" sz="1800" dirty="0" smtClean="0">
                <a:solidFill>
                  <a:schemeClr val="tx2"/>
                </a:solidFill>
                <a:latin typeface="Garamond" charset="0"/>
                <a:ea typeface="Garamond" charset="0"/>
                <a:cs typeface="Garamond" charset="0"/>
              </a:rPr>
              <a:t>map highlights where </a:t>
            </a:r>
            <a:r>
              <a:rPr lang="en-US" sz="1800" dirty="0">
                <a:solidFill>
                  <a:schemeClr val="tx2"/>
                </a:solidFill>
                <a:latin typeface="Garamond" charset="0"/>
                <a:ea typeface="Garamond" charset="0"/>
                <a:cs typeface="Garamond" charset="0"/>
              </a:rPr>
              <a:t>fires were the most prevalent </a:t>
            </a:r>
            <a:r>
              <a:rPr lang="en-US" sz="1800" dirty="0" smtClean="0">
                <a:solidFill>
                  <a:schemeClr val="tx2"/>
                </a:solidFill>
                <a:latin typeface="Garamond" charset="0"/>
                <a:ea typeface="Garamond" charset="0"/>
                <a:cs typeface="Garamond" charset="0"/>
              </a:rPr>
              <a:t>within the study period. The different colors represent how many times a pixel burned between 1984 and 2015.</a:t>
            </a:r>
            <a:endParaRPr lang="en-US" sz="1800" dirty="0">
              <a:solidFill>
                <a:schemeClr val="tx2"/>
              </a:solidFill>
              <a:latin typeface="Garamond" charset="0"/>
              <a:ea typeface="Garamond" charset="0"/>
              <a:cs typeface="Garamond" charset="0"/>
            </a:endParaRPr>
          </a:p>
        </p:txBody>
      </p:sp>
      <p:sp>
        <p:nvSpPr>
          <p:cNvPr id="181" name="TextBox 180"/>
          <p:cNvSpPr txBox="1"/>
          <p:nvPr/>
        </p:nvSpPr>
        <p:spPr>
          <a:xfrm>
            <a:off x="18283520" y="25992278"/>
            <a:ext cx="8462679" cy="646331"/>
          </a:xfrm>
          <a:prstGeom prst="rect">
            <a:avLst/>
          </a:prstGeom>
          <a:noFill/>
        </p:spPr>
        <p:txBody>
          <a:bodyPr wrap="square" rtlCol="0">
            <a:spAutoFit/>
          </a:bodyPr>
          <a:lstStyle/>
          <a:p>
            <a:r>
              <a:rPr lang="en-US" sz="1800" dirty="0" smtClean="0">
                <a:solidFill>
                  <a:schemeClr val="tx2"/>
                </a:solidFill>
              </a:rPr>
              <a:t>Fire susceptibility map with interpolated distance to fire points for 2012 created with a cluster analysis. Areas in white and pink represent pixels that have a higher risk of future fires.</a:t>
            </a:r>
            <a:endParaRPr lang="en-US" sz="1800" dirty="0">
              <a:solidFill>
                <a:schemeClr val="tx2"/>
              </a:solidFill>
            </a:endParaRPr>
          </a:p>
        </p:txBody>
      </p:sp>
      <p:grpSp>
        <p:nvGrpSpPr>
          <p:cNvPr id="38" name="Group 37"/>
          <p:cNvGrpSpPr/>
          <p:nvPr/>
        </p:nvGrpSpPr>
        <p:grpSpPr>
          <a:xfrm>
            <a:off x="9566985" y="20098662"/>
            <a:ext cx="8369806" cy="5830946"/>
            <a:chOff x="9566985" y="20098662"/>
            <a:chExt cx="8369806" cy="5830946"/>
          </a:xfrm>
        </p:grpSpPr>
        <p:pic>
          <p:nvPicPr>
            <p:cNvPr id="190" name="Picture 189"/>
            <p:cNvPicPr>
              <a:picLocks noChangeAspect="1"/>
            </p:cNvPicPr>
            <p:nvPr/>
          </p:nvPicPr>
          <p:blipFill rotWithShape="1">
            <a:blip r:embed="rId15">
              <a:extLst>
                <a:ext uri="{28A0092B-C50C-407E-A947-70E740481C1C}">
                  <a14:useLocalDpi xmlns:a14="http://schemas.microsoft.com/office/drawing/2010/main" val="0"/>
                </a:ext>
              </a:extLst>
            </a:blip>
            <a:srcRect l="35164" t="24760" r="35776" b="53293"/>
            <a:stretch/>
          </p:blipFill>
          <p:spPr>
            <a:xfrm>
              <a:off x="13689879" y="20098662"/>
              <a:ext cx="4246912" cy="4148102"/>
            </a:xfrm>
            <a:prstGeom prst="rect">
              <a:avLst/>
            </a:prstGeom>
          </p:spPr>
        </p:pic>
        <p:pic>
          <p:nvPicPr>
            <p:cNvPr id="156" name="Picture 155"/>
            <p:cNvPicPr>
              <a:picLocks noChangeAspect="1"/>
            </p:cNvPicPr>
            <p:nvPr/>
          </p:nvPicPr>
          <p:blipFill rotWithShape="1">
            <a:blip r:embed="rId15">
              <a:extLst>
                <a:ext uri="{28A0092B-C50C-407E-A947-70E740481C1C}">
                  <a14:useLocalDpi xmlns:a14="http://schemas.microsoft.com/office/drawing/2010/main" val="0"/>
                </a:ext>
              </a:extLst>
            </a:blip>
            <a:srcRect l="10812" t="16825" r="19036" b="21862"/>
            <a:stretch/>
          </p:blipFill>
          <p:spPr>
            <a:xfrm>
              <a:off x="9566985" y="21377299"/>
              <a:ext cx="3910923" cy="4420807"/>
            </a:xfrm>
            <a:prstGeom prst="rect">
              <a:avLst/>
            </a:prstGeom>
          </p:spPr>
        </p:pic>
        <p:pic>
          <p:nvPicPr>
            <p:cNvPr id="163" name="Picture 16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3402684" y="25221148"/>
              <a:ext cx="515217" cy="523534"/>
            </a:xfrm>
            <a:prstGeom prst="rect">
              <a:avLst/>
            </a:prstGeom>
          </p:spPr>
        </p:pic>
        <p:pic>
          <p:nvPicPr>
            <p:cNvPr id="164" name="Picture 163"/>
            <p:cNvPicPr>
              <a:picLocks noChangeAspect="1"/>
            </p:cNvPicPr>
            <p:nvPr/>
          </p:nvPicPr>
          <p:blipFill>
            <a:blip r:embed="rId11"/>
            <a:stretch>
              <a:fillRect/>
            </a:stretch>
          </p:blipFill>
          <p:spPr>
            <a:xfrm>
              <a:off x="9738826" y="25595026"/>
              <a:ext cx="2732770" cy="334582"/>
            </a:xfrm>
            <a:prstGeom prst="rect">
              <a:avLst/>
            </a:prstGeom>
          </p:spPr>
        </p:pic>
        <p:cxnSp>
          <p:nvCxnSpPr>
            <p:cNvPr id="165" name="Straight Connector 164"/>
            <p:cNvCxnSpPr>
              <a:endCxn id="167" idx="0"/>
            </p:cNvCxnSpPr>
            <p:nvPr/>
          </p:nvCxnSpPr>
          <p:spPr>
            <a:xfrm flipH="1">
              <a:off x="11739856" y="20158174"/>
              <a:ext cx="1976146" cy="1845177"/>
            </a:xfrm>
            <a:prstGeom prst="line">
              <a:avLst/>
            </a:prstGeom>
            <a:noFill/>
            <a:ln w="28575" cap="flat" cmpd="sng" algn="ctr">
              <a:solidFill>
                <a:sysClr val="windowText" lastClr="000000">
                  <a:shade val="95000"/>
                  <a:satMod val="105000"/>
                </a:sysClr>
              </a:solidFill>
              <a:prstDash val="solid"/>
            </a:ln>
            <a:effectLst/>
          </p:spPr>
        </p:cxnSp>
        <p:cxnSp>
          <p:nvCxnSpPr>
            <p:cNvPr id="166" name="Straight Connector 165"/>
            <p:cNvCxnSpPr/>
            <p:nvPr/>
          </p:nvCxnSpPr>
          <p:spPr>
            <a:xfrm flipH="1" flipV="1">
              <a:off x="11790305" y="23558353"/>
              <a:ext cx="1925695" cy="642762"/>
            </a:xfrm>
            <a:prstGeom prst="line">
              <a:avLst/>
            </a:prstGeom>
            <a:noFill/>
            <a:ln w="28575" cap="flat" cmpd="sng" algn="ctr">
              <a:solidFill>
                <a:sysClr val="windowText" lastClr="000000">
                  <a:shade val="95000"/>
                  <a:satMod val="105000"/>
                </a:sysClr>
              </a:solidFill>
              <a:prstDash val="solid"/>
            </a:ln>
            <a:effectLst/>
          </p:spPr>
        </p:cxnSp>
        <p:sp>
          <p:nvSpPr>
            <p:cNvPr id="167" name="Rectangle 166"/>
            <p:cNvSpPr/>
            <p:nvPr/>
          </p:nvSpPr>
          <p:spPr>
            <a:xfrm>
              <a:off x="10952585" y="22003351"/>
              <a:ext cx="1574541" cy="1537528"/>
            </a:xfrm>
            <a:prstGeom prst="rect">
              <a:avLst/>
            </a:pr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
                <a:cs typeface=""/>
              </a:endParaRPr>
            </a:p>
          </p:txBody>
        </p:sp>
        <p:sp>
          <p:nvSpPr>
            <p:cNvPr id="182" name="Rectangle 181"/>
            <p:cNvSpPr/>
            <p:nvPr/>
          </p:nvSpPr>
          <p:spPr>
            <a:xfrm>
              <a:off x="9601199" y="20904228"/>
              <a:ext cx="311984" cy="256177"/>
            </a:xfrm>
            <a:prstGeom prst="rect">
              <a:avLst/>
            </a:prstGeom>
            <a:solidFill>
              <a:srgbClr val="F58A20"/>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
                <a:cs typeface=""/>
              </a:endParaRPr>
            </a:p>
          </p:txBody>
        </p:sp>
        <p:sp>
          <p:nvSpPr>
            <p:cNvPr id="183" name="Text Box 54"/>
            <p:cNvSpPr txBox="1"/>
            <p:nvPr/>
          </p:nvSpPr>
          <p:spPr>
            <a:xfrm>
              <a:off x="9588095" y="20324626"/>
              <a:ext cx="155092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75000"/>
                    </a:schemeClr>
                  </a:solidFill>
                  <a:effectLst/>
                  <a:uLnTx/>
                  <a:uFillTx/>
                  <a:latin typeface="Garamond" charset="0"/>
                  <a:ea typeface="Garamond" charset="0"/>
                  <a:cs typeface="Garamond" charset="0"/>
                </a:rPr>
                <a:t>Legend</a:t>
              </a:r>
              <a:endParaRPr kumimoji="0" lang="en-US" sz="2800" b="0" i="0" u="none" strike="noStrike" kern="0" cap="none" spc="0" normalizeH="0" baseline="0" noProof="0" dirty="0">
                <a:ln>
                  <a:noFill/>
                </a:ln>
                <a:solidFill>
                  <a:schemeClr val="tx1">
                    <a:lumMod val="75000"/>
                  </a:schemeClr>
                </a:solidFill>
                <a:effectLst/>
                <a:uLnTx/>
                <a:uFillTx/>
                <a:latin typeface="Garamond" charset="0"/>
                <a:ea typeface="Garamond" charset="0"/>
                <a:cs typeface="Garamond" charset="0"/>
              </a:endParaRPr>
            </a:p>
          </p:txBody>
        </p:sp>
        <p:sp>
          <p:nvSpPr>
            <p:cNvPr id="184" name="Text Box 55"/>
            <p:cNvSpPr txBox="1"/>
            <p:nvPr/>
          </p:nvSpPr>
          <p:spPr>
            <a:xfrm>
              <a:off x="10002425" y="20845690"/>
              <a:ext cx="235699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lumMod val="75000"/>
                    </a:schemeClr>
                  </a:solidFill>
                  <a:effectLst/>
                  <a:uLnTx/>
                  <a:uFillTx/>
                  <a:latin typeface="Garamond" charset="0"/>
                  <a:ea typeface="Garamond" charset="0"/>
                  <a:cs typeface="Garamond" charset="0"/>
                </a:rPr>
                <a:t>Fire </a:t>
              </a:r>
              <a:r>
                <a:rPr kumimoji="0" lang="en-US" sz="2000" b="1" i="0" u="none" strike="noStrike" kern="1200" cap="none" spc="0" normalizeH="0" baseline="0" noProof="0" dirty="0" smtClean="0">
                  <a:ln>
                    <a:noFill/>
                  </a:ln>
                  <a:solidFill>
                    <a:schemeClr val="tx1">
                      <a:lumMod val="75000"/>
                    </a:schemeClr>
                  </a:solidFill>
                  <a:effectLst/>
                  <a:uLnTx/>
                  <a:uFillTx/>
                  <a:latin typeface="Garamond" charset="0"/>
                  <a:ea typeface="Garamond" charset="0"/>
                  <a:cs typeface="Garamond" charset="0"/>
                </a:rPr>
                <a:t>affected </a:t>
              </a:r>
              <a:r>
                <a:rPr kumimoji="0" lang="en-US" sz="2000" b="1" i="0" u="none" strike="noStrike" kern="1200" cap="none" spc="0" normalizeH="0" baseline="0" noProof="0" dirty="0">
                  <a:ln>
                    <a:noFill/>
                  </a:ln>
                  <a:solidFill>
                    <a:schemeClr val="tx1">
                      <a:lumMod val="75000"/>
                    </a:schemeClr>
                  </a:solidFill>
                  <a:effectLst/>
                  <a:uLnTx/>
                  <a:uFillTx/>
                  <a:latin typeface="Garamond" charset="0"/>
                  <a:ea typeface="Garamond" charset="0"/>
                  <a:cs typeface="Garamond" charset="0"/>
                </a:rPr>
                <a:t>pixels</a:t>
              </a:r>
              <a:endParaRPr kumimoji="0" lang="en-US" sz="2000" b="1" i="0" u="none" strike="noStrike" kern="0" cap="none" spc="0" normalizeH="0" baseline="0" noProof="0" dirty="0">
                <a:ln>
                  <a:noFill/>
                </a:ln>
                <a:solidFill>
                  <a:schemeClr val="tx1">
                    <a:lumMod val="75000"/>
                  </a:schemeClr>
                </a:solidFill>
                <a:effectLst/>
                <a:uLnTx/>
                <a:uFillTx/>
                <a:latin typeface="Garamond" charset="0"/>
                <a:ea typeface="Garamond" charset="0"/>
                <a:cs typeface="Garamond" charset="0"/>
              </a:endParaRPr>
            </a:p>
          </p:txBody>
        </p:sp>
      </p:grpSp>
      <p:sp>
        <p:nvSpPr>
          <p:cNvPr id="185" name="TextBox 184"/>
          <p:cNvSpPr txBox="1"/>
          <p:nvPr/>
        </p:nvSpPr>
        <p:spPr>
          <a:xfrm>
            <a:off x="9601199" y="18586155"/>
            <a:ext cx="8212899" cy="646331"/>
          </a:xfrm>
          <a:prstGeom prst="rect">
            <a:avLst/>
          </a:prstGeom>
          <a:noFill/>
        </p:spPr>
        <p:txBody>
          <a:bodyPr wrap="square" rtlCol="0">
            <a:spAutoFit/>
          </a:bodyPr>
          <a:lstStyle/>
          <a:p>
            <a:r>
              <a:rPr lang="en-US" sz="1800" dirty="0" smtClean="0">
                <a:solidFill>
                  <a:schemeClr val="tx2"/>
                </a:solidFill>
              </a:rPr>
              <a:t>Graphics of the NASA Earth Observations that were used in the Laramie Mountains Ecological Forecasting Project.</a:t>
            </a:r>
            <a:endParaRPr lang="en-US" sz="1800" dirty="0">
              <a:solidFill>
                <a:schemeClr val="tx2"/>
              </a:solidFill>
            </a:endParaRPr>
          </a:p>
        </p:txBody>
      </p:sp>
      <p:cxnSp>
        <p:nvCxnSpPr>
          <p:cNvPr id="186" name="Straight Connector 185"/>
          <p:cNvCxnSpPr/>
          <p:nvPr/>
        </p:nvCxnSpPr>
        <p:spPr>
          <a:xfrm flipV="1">
            <a:off x="475013" y="26704047"/>
            <a:ext cx="26517600" cy="2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496785" y="29788312"/>
            <a:ext cx="26517600" cy="1163"/>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18359609" y="20107285"/>
            <a:ext cx="8305940" cy="5879267"/>
            <a:chOff x="18359609" y="20107285"/>
            <a:chExt cx="8305940" cy="5879267"/>
          </a:xfrm>
        </p:grpSpPr>
        <p:pic>
          <p:nvPicPr>
            <p:cNvPr id="192" name="Picture 191"/>
            <p:cNvPicPr>
              <a:picLocks noChangeAspect="1"/>
            </p:cNvPicPr>
            <p:nvPr/>
          </p:nvPicPr>
          <p:blipFill rotWithShape="1">
            <a:blip r:embed="rId16" cstate="print">
              <a:extLst>
                <a:ext uri="{28A0092B-C50C-407E-A947-70E740481C1C}">
                  <a14:useLocalDpi xmlns:a14="http://schemas.microsoft.com/office/drawing/2010/main" val="0"/>
                </a:ext>
              </a:extLst>
            </a:blip>
            <a:srcRect l="3972" t="3576" r="38177" b="7337"/>
            <a:stretch/>
          </p:blipFill>
          <p:spPr>
            <a:xfrm>
              <a:off x="18359609" y="21723429"/>
              <a:ext cx="3894159" cy="3985312"/>
            </a:xfrm>
            <a:prstGeom prst="rect">
              <a:avLst/>
            </a:prstGeom>
          </p:spPr>
        </p:pic>
        <p:cxnSp>
          <p:nvCxnSpPr>
            <p:cNvPr id="157" name="Straight Connector 156"/>
            <p:cNvCxnSpPr/>
            <p:nvPr/>
          </p:nvCxnSpPr>
          <p:spPr>
            <a:xfrm flipH="1">
              <a:off x="20686607" y="20167901"/>
              <a:ext cx="1892394" cy="1808820"/>
            </a:xfrm>
            <a:prstGeom prst="line">
              <a:avLst/>
            </a:prstGeom>
            <a:noFill/>
            <a:ln w="28575" cap="flat" cmpd="sng" algn="ctr">
              <a:solidFill>
                <a:sysClr val="windowText" lastClr="000000">
                  <a:shade val="95000"/>
                  <a:satMod val="105000"/>
                </a:sysClr>
              </a:solidFill>
              <a:prstDash val="solid"/>
            </a:ln>
            <a:effectLst/>
          </p:spPr>
        </p:cxnSp>
        <p:cxnSp>
          <p:nvCxnSpPr>
            <p:cNvPr id="158" name="Straight Connector 157"/>
            <p:cNvCxnSpPr/>
            <p:nvPr/>
          </p:nvCxnSpPr>
          <p:spPr>
            <a:xfrm flipH="1" flipV="1">
              <a:off x="20652434" y="23478470"/>
              <a:ext cx="1926568" cy="768294"/>
            </a:xfrm>
            <a:prstGeom prst="line">
              <a:avLst/>
            </a:prstGeom>
            <a:noFill/>
            <a:ln w="28575" cap="flat" cmpd="sng" algn="ctr">
              <a:solidFill>
                <a:sysClr val="windowText" lastClr="000000">
                  <a:shade val="95000"/>
                  <a:satMod val="105000"/>
                </a:sysClr>
              </a:solidFill>
              <a:prstDash val="solid"/>
            </a:ln>
            <a:effectLst/>
          </p:spPr>
        </p:cxnSp>
        <p:sp>
          <p:nvSpPr>
            <p:cNvPr id="159" name="Rectangle 158"/>
            <p:cNvSpPr/>
            <p:nvPr/>
          </p:nvSpPr>
          <p:spPr>
            <a:xfrm>
              <a:off x="19899336" y="21976721"/>
              <a:ext cx="1574541" cy="1493200"/>
            </a:xfrm>
            <a:prstGeom prst="rect">
              <a:avLst/>
            </a:pr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
                <a:cs typeface=""/>
              </a:endParaRPr>
            </a:p>
          </p:txBody>
        </p:sp>
        <p:pic>
          <p:nvPicPr>
            <p:cNvPr id="196" name="Picture 195"/>
            <p:cNvPicPr>
              <a:picLocks noChangeAspect="1"/>
            </p:cNvPicPr>
            <p:nvPr/>
          </p:nvPicPr>
          <p:blipFill rotWithShape="1">
            <a:blip r:embed="rId17" cstate="print">
              <a:extLst>
                <a:ext uri="{28A0092B-C50C-407E-A947-70E740481C1C}">
                  <a14:useLocalDpi xmlns:a14="http://schemas.microsoft.com/office/drawing/2010/main" val="0"/>
                </a:ext>
              </a:extLst>
            </a:blip>
            <a:srcRect l="30909" t="17437" r="52114" b="56433"/>
            <a:stretch/>
          </p:blipFill>
          <p:spPr>
            <a:xfrm>
              <a:off x="22552313" y="20107285"/>
              <a:ext cx="4113236" cy="4198429"/>
            </a:xfrm>
            <a:prstGeom prst="rect">
              <a:avLst/>
            </a:prstGeom>
          </p:spPr>
        </p:pic>
        <p:grpSp>
          <p:nvGrpSpPr>
            <p:cNvPr id="33" name="Group 32"/>
            <p:cNvGrpSpPr/>
            <p:nvPr/>
          </p:nvGrpSpPr>
          <p:grpSpPr>
            <a:xfrm>
              <a:off x="18543643" y="20324610"/>
              <a:ext cx="2741485" cy="1490416"/>
              <a:chOff x="18543643" y="20324610"/>
              <a:chExt cx="2741485" cy="1490416"/>
            </a:xfrm>
          </p:grpSpPr>
          <p:pic>
            <p:nvPicPr>
              <p:cNvPr id="193" name="Picture 192"/>
              <p:cNvPicPr>
                <a:picLocks noChangeAspect="1"/>
              </p:cNvPicPr>
              <p:nvPr/>
            </p:nvPicPr>
            <p:blipFill rotWithShape="1">
              <a:blip r:embed="rId18">
                <a:extLst>
                  <a:ext uri="{28A0092B-C50C-407E-A947-70E740481C1C}">
                    <a14:useLocalDpi xmlns:a14="http://schemas.microsoft.com/office/drawing/2010/main" val="0"/>
                  </a:ext>
                </a:extLst>
              </a:blip>
              <a:srcRect l="60740" t="16483" r="35688" b="79636"/>
              <a:stretch/>
            </p:blipFill>
            <p:spPr>
              <a:xfrm>
                <a:off x="18715302" y="20889806"/>
                <a:ext cx="429882" cy="791645"/>
              </a:xfrm>
              <a:prstGeom prst="rect">
                <a:avLst/>
              </a:prstGeom>
              <a:ln w="12700">
                <a:solidFill>
                  <a:schemeClr val="tx1"/>
                </a:solidFill>
              </a:ln>
            </p:spPr>
          </p:pic>
          <p:sp>
            <p:nvSpPr>
              <p:cNvPr id="161" name="Text Box 54"/>
              <p:cNvSpPr txBox="1"/>
              <p:nvPr/>
            </p:nvSpPr>
            <p:spPr>
              <a:xfrm>
                <a:off x="18543643" y="20324610"/>
                <a:ext cx="151148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75000"/>
                      </a:schemeClr>
                    </a:solidFill>
                    <a:effectLst/>
                    <a:uLnTx/>
                    <a:uFillTx/>
                    <a:latin typeface="Garamond" charset="0"/>
                    <a:ea typeface="Garamond" charset="0"/>
                    <a:cs typeface="Garamond" charset="0"/>
                  </a:rPr>
                  <a:t>Legend</a:t>
                </a:r>
                <a:endParaRPr kumimoji="0" lang="en-US" sz="2800" b="0" i="0" u="none" strike="noStrike" kern="0" cap="none" spc="0" normalizeH="0" baseline="0" noProof="0" dirty="0">
                  <a:ln>
                    <a:noFill/>
                  </a:ln>
                  <a:solidFill>
                    <a:schemeClr val="tx1">
                      <a:lumMod val="75000"/>
                    </a:schemeClr>
                  </a:solidFill>
                  <a:effectLst/>
                  <a:uLnTx/>
                  <a:uFillTx/>
                  <a:latin typeface="Garamond" charset="0"/>
                  <a:ea typeface="Garamond" charset="0"/>
                  <a:cs typeface="Garamond" charset="0"/>
                </a:endParaRPr>
              </a:p>
            </p:txBody>
          </p:sp>
          <p:sp>
            <p:nvSpPr>
              <p:cNvPr id="162" name="Text Box 55"/>
              <p:cNvSpPr txBox="1"/>
              <p:nvPr/>
            </p:nvSpPr>
            <p:spPr>
              <a:xfrm>
                <a:off x="19160956" y="20799363"/>
                <a:ext cx="2124172"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tx1">
                        <a:lumMod val="75000"/>
                      </a:schemeClr>
                    </a:solidFill>
                    <a:effectLst/>
                    <a:uLnTx/>
                    <a:uFillTx/>
                    <a:latin typeface="Garamond" charset="0"/>
                    <a:ea typeface="Garamond" charset="0"/>
                    <a:cs typeface="Garamond" charset="0"/>
                  </a:rPr>
                  <a:t>High: </a:t>
                </a:r>
                <a:r>
                  <a:rPr kumimoji="0" lang="en-US" sz="2000" b="1" i="0" u="none" strike="noStrike" kern="1200" cap="none" spc="0" normalizeH="0" baseline="0" noProof="0" dirty="0" smtClean="0">
                    <a:ln>
                      <a:noFill/>
                    </a:ln>
                    <a:solidFill>
                      <a:schemeClr val="tx1">
                        <a:lumMod val="75000"/>
                      </a:schemeClr>
                    </a:solidFill>
                    <a:effectLst/>
                    <a:uLnTx/>
                    <a:uFillTx/>
                    <a:latin typeface="Garamond" charset="0"/>
                    <a:ea typeface="Garamond" charset="0"/>
                    <a:cs typeface="Garamond" charset="0"/>
                  </a:rPr>
                  <a:t>0.06235</a:t>
                </a:r>
              </a:p>
              <a:p>
                <a:pPr marL="0" marR="0" lvl="0" indent="0" defTabSz="914400" eaLnBrk="1" fontAlgn="auto" latinLnBrk="0" hangingPunct="1">
                  <a:lnSpc>
                    <a:spcPct val="100000"/>
                  </a:lnSpc>
                  <a:spcBef>
                    <a:spcPts val="0"/>
                  </a:spcBef>
                  <a:spcAft>
                    <a:spcPts val="0"/>
                  </a:spcAft>
                  <a:buClrTx/>
                  <a:buSzTx/>
                  <a:buFontTx/>
                  <a:buNone/>
                  <a:tabLst/>
                  <a:defRPr/>
                </a:pPr>
                <a:endParaRPr lang="en-US" sz="2000" b="1" dirty="0">
                  <a:solidFill>
                    <a:schemeClr val="tx1">
                      <a:lumMod val="75000"/>
                    </a:schemeClr>
                  </a:solidFill>
                  <a:latin typeface="Garamond" charset="0"/>
                  <a:ea typeface="Garamond" charset="0"/>
                  <a:cs typeface="Garamond"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tx1">
                        <a:lumMod val="75000"/>
                      </a:schemeClr>
                    </a:solidFill>
                    <a:effectLst/>
                    <a:uLnTx/>
                    <a:uFillTx/>
                    <a:latin typeface="Garamond" charset="0"/>
                    <a:ea typeface="Garamond" charset="0"/>
                    <a:cs typeface="Garamond" charset="0"/>
                  </a:rPr>
                  <a:t>Low: 0.01322</a:t>
                </a:r>
                <a:endParaRPr kumimoji="0" lang="en-US" sz="2000" b="1" i="0" u="none" strike="noStrike" kern="0" cap="none" spc="0" normalizeH="0" baseline="0" noProof="0" dirty="0">
                  <a:ln>
                    <a:noFill/>
                  </a:ln>
                  <a:solidFill>
                    <a:schemeClr val="tx1">
                      <a:lumMod val="75000"/>
                    </a:schemeClr>
                  </a:solidFill>
                  <a:effectLst/>
                  <a:uLnTx/>
                  <a:uFillTx/>
                  <a:latin typeface="Garamond" charset="0"/>
                  <a:ea typeface="Garamond" charset="0"/>
                  <a:cs typeface="Garamond" charset="0"/>
                </a:endParaRPr>
              </a:p>
            </p:txBody>
          </p:sp>
        </p:grpSp>
        <p:sp>
          <p:nvSpPr>
            <p:cNvPr id="168" name="Text Box 54"/>
            <p:cNvSpPr txBox="1"/>
            <p:nvPr/>
          </p:nvSpPr>
          <p:spPr>
            <a:xfrm>
              <a:off x="23052351" y="22640151"/>
              <a:ext cx="1296922"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tx1">
                      <a:lumMod val="75000"/>
                    </a:schemeClr>
                  </a:solidFill>
                  <a:effectLst/>
                  <a:uLnTx/>
                  <a:uFillTx/>
                  <a:latin typeface="Garamond" charset="0"/>
                  <a:ea typeface="Garamond" charset="0"/>
                  <a:cs typeface="Garamond" charset="0"/>
                </a:rPr>
                <a:t>Arapaho Fire</a:t>
              </a:r>
              <a:endParaRPr kumimoji="0" lang="en-US" sz="2400" b="0" i="0" u="none" strike="noStrike" kern="0" cap="none" spc="0" normalizeH="0" baseline="0" noProof="0" dirty="0">
                <a:ln>
                  <a:noFill/>
                </a:ln>
                <a:solidFill>
                  <a:schemeClr val="tx1">
                    <a:lumMod val="75000"/>
                  </a:schemeClr>
                </a:solidFill>
                <a:effectLst/>
                <a:uLnTx/>
                <a:uFillTx/>
                <a:latin typeface="Garamond" charset="0"/>
                <a:ea typeface="Garamond" charset="0"/>
                <a:cs typeface="Garamond" charset="0"/>
              </a:endParaRPr>
            </a:p>
          </p:txBody>
        </p:sp>
        <p:sp>
          <p:nvSpPr>
            <p:cNvPr id="177" name="Text Box 54"/>
            <p:cNvSpPr txBox="1"/>
            <p:nvPr/>
          </p:nvSpPr>
          <p:spPr>
            <a:xfrm>
              <a:off x="22917303" y="20277385"/>
              <a:ext cx="15949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tx1">
                      <a:lumMod val="75000"/>
                    </a:schemeClr>
                  </a:solidFill>
                  <a:effectLst/>
                  <a:uLnTx/>
                  <a:uFillTx/>
                  <a:latin typeface="Garamond" charset="0"/>
                  <a:ea typeface="Garamond" charset="0"/>
                  <a:cs typeface="Garamond" charset="0"/>
                </a:rPr>
                <a:t>Russel’s Camp Fire</a:t>
              </a:r>
              <a:endParaRPr kumimoji="0" lang="en-US" sz="2400" b="0" i="0" u="none" strike="noStrike" kern="0" cap="none" spc="0" normalizeH="0" baseline="0" noProof="0" dirty="0">
                <a:ln>
                  <a:noFill/>
                </a:ln>
                <a:solidFill>
                  <a:schemeClr val="tx1">
                    <a:lumMod val="75000"/>
                  </a:schemeClr>
                </a:solidFill>
                <a:effectLst/>
                <a:uLnTx/>
                <a:uFillTx/>
                <a:latin typeface="Garamond" charset="0"/>
                <a:ea typeface="Garamond" charset="0"/>
                <a:cs typeface="Garamond" charset="0"/>
              </a:endParaRPr>
            </a:p>
          </p:txBody>
        </p:sp>
        <p:pic>
          <p:nvPicPr>
            <p:cNvPr id="180" name="Picture 179"/>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2063784" y="25278092"/>
              <a:ext cx="515217" cy="523534"/>
            </a:xfrm>
            <a:prstGeom prst="rect">
              <a:avLst/>
            </a:prstGeom>
          </p:spPr>
        </p:pic>
        <p:pic>
          <p:nvPicPr>
            <p:cNvPr id="188" name="Picture 187"/>
            <p:cNvPicPr>
              <a:picLocks noChangeAspect="1"/>
            </p:cNvPicPr>
            <p:nvPr/>
          </p:nvPicPr>
          <p:blipFill>
            <a:blip r:embed="rId11"/>
            <a:stretch>
              <a:fillRect/>
            </a:stretch>
          </p:blipFill>
          <p:spPr>
            <a:xfrm>
              <a:off x="18399926" y="25651970"/>
              <a:ext cx="2732770" cy="334582"/>
            </a:xfrm>
            <a:prstGeom prst="rect">
              <a:avLst/>
            </a:prstGeom>
          </p:spPr>
        </p:pic>
      </p:grpSp>
    </p:spTree>
    <p:extLst>
      <p:ext uri="{BB962C8B-B14F-4D97-AF65-F5344CB8AC3E}">
        <p14:creationId xmlns:p14="http://schemas.microsoft.com/office/powerpoint/2010/main" val="18002485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2046</TotalTime>
  <Words>558</Words>
  <Application>Microsoft Office PowerPoint</Application>
  <PresentationFormat>Custom</PresentationFormat>
  <Paragraphs>85</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Fenn, Teresa E. (LARC-E3)[SSAI DEVELOP]</cp:lastModifiedBy>
  <cp:revision>159</cp:revision>
  <dcterms:created xsi:type="dcterms:W3CDTF">2015-06-02T14:58:58Z</dcterms:created>
  <dcterms:modified xsi:type="dcterms:W3CDTF">2016-04-06T19:58:13Z</dcterms:modified>
</cp:coreProperties>
</file>