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18" r:id="rId5"/>
  </p:sldMasterIdLst>
  <p:notesMasterIdLst>
    <p:notesMasterId r:id="rId16"/>
  </p:notesMasterIdLst>
  <p:sldIdLst>
    <p:sldId id="275" r:id="rId6"/>
    <p:sldId id="293" r:id="rId7"/>
    <p:sldId id="291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 Admin" initials="CA" lastIdx="9" clrIdx="0">
    <p:extLst/>
  </p:cmAuthor>
  <p:cmAuthor id="2" name="Amberle Keith" initials="AK" lastIdx="9" clrIdx="1"/>
  <p:cmAuthor id="3" name="Orne, Tiffani N. (LARC-E3)[SSAI DEVELOP]" initials="OTN(D" lastIdx="12" clrIdx="2">
    <p:extLst>
      <p:ext uri="{19B8F6BF-5375-455C-9EA6-DF929625EA0E}">
        <p15:presenceInfo xmlns:p15="http://schemas.microsoft.com/office/powerpoint/2012/main" userId="S-1-5-21-330711430-3775241029-4075259233-555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11"/>
    <a:srgbClr val="000000"/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86766" autoAdjust="0"/>
  </p:normalViewPr>
  <p:slideViewPr>
    <p:cSldViewPr snapToGrid="0">
      <p:cViewPr varScale="1">
        <p:scale>
          <a:sx n="97" d="100"/>
          <a:sy n="97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4T13:32:08.290" idx="1">
    <p:pos x="10" y="10"/>
    <p:text>Please be sure to have complete speaker notes for the final draft for all slides. Hypothetically, a person who was not on the team should be able to use the speaker notes to be able to present this project.</p:text>
  </p:cm>
  <p:cm authorId="2" dt="2015-07-04T13:33:01.674" idx="2">
    <p:pos x="700" y="130"/>
    <p:text>Refer to the template for the correct format here.
 The black border is not consistent with the template.</p:text>
  </p:cm>
  <p:cm authorId="3" dt="2015-07-21T14:11:12.389" idx="1">
    <p:pos x="700" y="226"/>
    <p:text>The green on all slides was slightly off as well, so I switched all slides to the correct template.</p:text>
    <p:extLst>
      <p:ext uri="{C676402C-5697-4E1C-873F-D02D1690AC5C}">
        <p15:threadingInfo xmlns:p15="http://schemas.microsoft.com/office/powerpoint/2012/main" timeZoneBias="240">
          <p15:parentCm authorId="2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4T13:35:24.020" idx="4">
    <p:pos x="1914" y="708"/>
    <p:text>Please check the bullet formatting here against the template. </p:text>
  </p:cm>
  <p:cm authorId="3" dt="2015-07-21T14:26:16.459" idx="3">
    <p:pos x="1914" y="804"/>
    <p:text>I switched these too.</p:text>
    <p:extLst>
      <p:ext uri="{C676402C-5697-4E1C-873F-D02D1690AC5C}">
        <p15:threadingInfo xmlns:p15="http://schemas.microsoft.com/office/powerpoint/2012/main" timeZoneBias="240">
          <p15:parentCm authorId="2" idx="4"/>
        </p15:threadingInfo>
      </p:ext>
    </p:extLst>
  </p:cm>
  <p:cm authorId="2" dt="2015-07-04T13:39:47.310" idx="5">
    <p:pos x="1208" y="287"/>
    <p:text>This is a nice image. Do you have permission from the photographer to use it? Unless this is from a federal site, taken by a DEVELOPer, or from creative commons you need explicit permission to use this image.</p:text>
  </p:cm>
  <p:cm authorId="3" dt="2015-07-21T14:26:39.822" idx="4">
    <p:pos x="2087" y="1300"/>
    <p:text>I switched the green and grey text to the template colors, but the orange and red font colors changed when I copied the slide. This was unintentional and they can be switched back if you'd like (not the green and grey though)</p:text>
    <p:extLst>
      <p:ext uri="{C676402C-5697-4E1C-873F-D02D1690AC5C}">
        <p15:threadingInfo xmlns:p15="http://schemas.microsoft.com/office/powerpoint/2012/main" timeZoneBias="240"/>
      </p:ext>
    </p:extLst>
  </p:cm>
  <p:cm authorId="3" dt="2015-07-21T14:29:03.016" idx="5">
    <p:pos x="2087" y="1396"/>
    <p:text>With the green bullets, it might look better for all 5 words to be green.</p:text>
    <p:extLst>
      <p:ext uri="{C676402C-5697-4E1C-873F-D02D1690AC5C}">
        <p15:threadingInfo xmlns:p15="http://schemas.microsoft.com/office/powerpoint/2012/main" timeZoneBias="240">
          <p15:parentCm authorId="3" idx="4"/>
        </p15:threadingInfo>
      </p:ext>
    </p:extLst>
  </p:cm>
  <p:cm authorId="3" dt="2015-07-21T14:30:18.608" idx="6">
    <p:pos x="1664" y="197"/>
    <p:text>I also switched the picture borders to grey to match the rest of the presentation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4T13:40:56.124" idx="6">
    <p:pos x="2410" y="730"/>
    <p:text>This is nice! Please center the flow chart relative to the slide.</p:text>
  </p:cm>
  <p:cm authorId="2" dt="2015-07-04T13:44:10.057" idx="7">
    <p:pos x="4236" y="2688"/>
    <p:text>Consider making the text larger so that people at the back of a room can read it.</p:text>
  </p:cm>
  <p:cm authorId="2" dt="2015-07-04T13:44:33.307" idx="8">
    <p:pos x="94" y="208"/>
    <p:text>Please be sure to have complete speaker notes here for the final draft.</p:text>
  </p:cm>
  <p:cm authorId="3" dt="2015-07-21T14:31:58.059" idx="7">
    <p:pos x="4710" y="2300"/>
    <p:text>All text should be century gothic and at least 20 pt font</p:text>
    <p:extLst>
      <p:ext uri="{C676402C-5697-4E1C-873F-D02D1690AC5C}">
        <p15:threadingInfo xmlns:p15="http://schemas.microsoft.com/office/powerpoint/2012/main" timeZoneBias="240"/>
      </p:ext>
    </p:extLst>
  </p:cm>
  <p:cm authorId="3" dt="2015-07-21T14:32:52.802" idx="8">
    <p:pos x="4654" y="1006"/>
    <p:text>This is a realy nice flowchart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4T13:47:41.426" idx="9">
    <p:pos x="4888" y="1280"/>
    <p:text>Please make the legend separate from the chart so that it can be editable.</p:text>
  </p:cm>
  <p:cm authorId="3" dt="2015-07-21T14:33:59.842" idx="9">
    <p:pos x="5632" y="1070"/>
    <p:text>Can the font in this chart be switched to a dark grey to compliment the rest of the presentation? Also, make sure the font is century gothic :)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21T14:34:54.850" idx="10">
    <p:pos x="10" y="10"/>
    <p:text>Font switched to century gothic, and font colors switched to darker green and grey (template)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21T14:35:34.070" idx="11">
    <p:pos x="10" y="10"/>
    <p:text>Font switched to century gothic, and font colors switched to darker green and grey (template)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7-21T14:35:48.570" idx="12">
    <p:pos x="10" y="10"/>
    <p:text>Font switched to century gothic, and font colors switched to darker green and grey (template)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E7EA4-6273-46EC-A017-A0D8BCED93B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8A201-C061-45DF-8937-06E2395FAF0E}">
      <dgm:prSet phldrT="[Text]" custT="1"/>
      <dgm:spPr>
        <a:xfrm>
          <a:off x="1723069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Processing                          </a:t>
          </a: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LandsatLinkr</a:t>
          </a:r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Aggregation &amp; Sampling</a:t>
          </a:r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Calibration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795EE16-A01F-4383-9E64-8A27F61A6236}" type="parTrans" cxnId="{6DB9270F-9C37-407D-BA26-4F682DDE0A52}">
      <dgm:prSet/>
      <dgm:spPr/>
      <dgm:t>
        <a:bodyPr/>
        <a:lstStyle/>
        <a:p>
          <a:endParaRPr lang="en-US"/>
        </a:p>
      </dgm:t>
    </dgm:pt>
    <dgm:pt modelId="{B58A9CA9-C90E-43DD-909F-D8586ED17561}" type="sibTrans" cxnId="{6DB9270F-9C37-407D-BA26-4F682DDE0A52}">
      <dgm:prSet/>
      <dgm:spPr/>
      <dgm:t>
        <a:bodyPr/>
        <a:lstStyle/>
        <a:p>
          <a:endParaRPr lang="en-US"/>
        </a:p>
      </dgm:t>
    </dgm:pt>
    <dgm:pt modelId="{5A9CF0A6-8CC5-4632-B443-4DCC277A2DF2}">
      <dgm:prSet phldrT="[Text]" custT="1"/>
      <dgm:spPr>
        <a:xfrm>
          <a:off x="1594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Acquisition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MSS, TM, ETM+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SRTM 30m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MODIS Burn Area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OLI 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D823FD9-2519-4BCF-9524-D0018BFB6F65}" type="sibTrans" cxnId="{28EA579F-9478-4FD7-804F-423FC8A93C10}">
      <dgm:prSet/>
      <dgm:spPr>
        <a:gradFill rotWithShape="0">
          <a:gsLst>
            <a:gs pos="0">
              <a:schemeClr val="bg1"/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en-US"/>
        </a:p>
      </dgm:t>
    </dgm:pt>
    <dgm:pt modelId="{59856DC4-E60E-41CF-80B0-340E44012650}" type="parTrans" cxnId="{28EA579F-9478-4FD7-804F-423FC8A93C10}">
      <dgm:prSet/>
      <dgm:spPr/>
      <dgm:t>
        <a:bodyPr/>
        <a:lstStyle/>
        <a:p>
          <a:endParaRPr lang="en-US"/>
        </a:p>
      </dgm:t>
    </dgm:pt>
    <dgm:pt modelId="{7DA42C0C-B02D-4D87-89A2-035176446023}">
      <dgm:prSet phldrT="[Text]" custT="1"/>
      <dgm:spPr>
        <a:xfrm>
          <a:off x="3460105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Analysis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LandTrendr</a:t>
          </a:r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NBR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A4189D9-12F8-4AFA-9482-F6563C29942D}" type="sibTrans" cxnId="{816F69EB-3372-45A2-9857-794E65FC50CE}">
      <dgm:prSet/>
      <dgm:spPr/>
      <dgm:t>
        <a:bodyPr/>
        <a:lstStyle/>
        <a:p>
          <a:endParaRPr lang="en-US"/>
        </a:p>
      </dgm:t>
    </dgm:pt>
    <dgm:pt modelId="{758FCFAD-0276-4E86-9ABC-70AD8D078107}" type="parTrans" cxnId="{816F69EB-3372-45A2-9857-794E65FC50CE}">
      <dgm:prSet/>
      <dgm:spPr/>
      <dgm:t>
        <a:bodyPr/>
        <a:lstStyle/>
        <a:p>
          <a:endParaRPr lang="en-US"/>
        </a:p>
      </dgm:t>
    </dgm:pt>
    <dgm:pt modelId="{382EDB4C-D72F-4711-ADE2-6422E92F2FA9}">
      <dgm:prSet custT="1"/>
      <dgm:spPr>
        <a:xfrm>
          <a:off x="5166020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Historical Disturbance, Magnitude &amp; Year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Validation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Recent </a:t>
          </a: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Disturbances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B241E6C-4F16-4340-B4A6-760C878E6CCE}" type="parTrans" cxnId="{4B623C06-5E91-4849-A3B4-D96578528C33}">
      <dgm:prSet/>
      <dgm:spPr/>
      <dgm:t>
        <a:bodyPr/>
        <a:lstStyle/>
        <a:p>
          <a:endParaRPr lang="en-US"/>
        </a:p>
      </dgm:t>
    </dgm:pt>
    <dgm:pt modelId="{D572AA22-28D1-4366-8747-49A774CE725B}" type="sibTrans" cxnId="{4B623C06-5E91-4849-A3B4-D96578528C33}">
      <dgm:prSet/>
      <dgm:spPr/>
      <dgm:t>
        <a:bodyPr/>
        <a:lstStyle/>
        <a:p>
          <a:endParaRPr lang="en-US"/>
        </a:p>
      </dgm:t>
    </dgm:pt>
    <dgm:pt modelId="{5D0FCCF8-CA7D-42F0-A7C1-1DCD0F38EA27}" type="pres">
      <dgm:prSet presAssocID="{391E7EA4-6273-46EC-A017-A0D8BCED93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9FACA-BB40-4D95-BB05-B4C5F767D81F}" type="pres">
      <dgm:prSet presAssocID="{391E7EA4-6273-46EC-A017-A0D8BCED93B5}" presName="fgShape" presStyleLbl="fgShp" presStyleIdx="0" presStyleCnt="1" custScaleX="9415" custScaleY="83362" custLinFactY="-74466" custLinFactNeighborX="-26388" custLinFactNeighborY="-100000"/>
      <dgm:spPr>
        <a:xfrm>
          <a:off x="260848" y="4191721"/>
          <a:ext cx="6291834" cy="127457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51CB94E-4476-4773-8539-B1C5BBFE4D08}" type="pres">
      <dgm:prSet presAssocID="{391E7EA4-6273-46EC-A017-A0D8BCED93B5}" presName="linComp" presStyleCnt="0"/>
      <dgm:spPr/>
    </dgm:pt>
    <dgm:pt modelId="{A0361104-D331-43C5-94D9-7221917EE540}" type="pres">
      <dgm:prSet presAssocID="{5A9CF0A6-8CC5-4632-B443-4DCC277A2DF2}" presName="compNode" presStyleCnt="0"/>
      <dgm:spPr/>
    </dgm:pt>
    <dgm:pt modelId="{C0B1ACE6-0C1D-4FC3-8862-08A66EB57C57}" type="pres">
      <dgm:prSet presAssocID="{5A9CF0A6-8CC5-4632-B443-4DCC277A2DF2}" presName="bkgdShape" presStyleLbl="node1" presStyleIdx="0" presStyleCnt="4" custLinFactNeighborY="64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ADCCD46-4F13-48FB-A6ED-52FA44FC6408}" type="pres">
      <dgm:prSet presAssocID="{5A9CF0A6-8CC5-4632-B443-4DCC277A2DF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E427D-59B7-467A-B1E5-9B87F3F89CF9}" type="pres">
      <dgm:prSet presAssocID="{5A9CF0A6-8CC5-4632-B443-4DCC277A2DF2}" presName="invisiNode" presStyleLbl="node1" presStyleIdx="0" presStyleCnt="4"/>
      <dgm:spPr/>
    </dgm:pt>
    <dgm:pt modelId="{5CEF4641-16A5-4775-8A56-0AB54C27A1D9}" type="pres">
      <dgm:prSet presAssocID="{5A9CF0A6-8CC5-4632-B443-4DCC277A2DF2}" presName="imagNode" presStyleLbl="fgImgPlace1" presStyleIdx="0" presStyleCnt="4" custScaleX="63204" custScaleY="63204" custLinFactNeighborY="-28265"/>
      <dgm:spPr>
        <a:xfrm>
          <a:off x="357465" y="123752"/>
          <a:ext cx="959592" cy="959592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C637A30-748E-4FCC-8CBE-B61A40591887}" type="pres">
      <dgm:prSet presAssocID="{9D823FD9-2519-4BCF-9524-D0018BFB6F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30735B-79FE-498D-B4B7-9E552CFB63D4}" type="pres">
      <dgm:prSet presAssocID="{0FD8A201-C061-45DF-8937-06E2395FAF0E}" presName="compNode" presStyleCnt="0"/>
      <dgm:spPr/>
    </dgm:pt>
    <dgm:pt modelId="{7947FDD2-D6A0-4EC7-8B64-3089F4242D17}" type="pres">
      <dgm:prSet presAssocID="{0FD8A201-C061-45DF-8937-06E2395FAF0E}" presName="bkgdShape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0B0872A-3F35-449E-B3F1-54E9D6FBB661}" type="pres">
      <dgm:prSet presAssocID="{0FD8A201-C061-45DF-8937-06E2395FAF0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DEEED-8E54-4100-A089-B3937C21F13C}" type="pres">
      <dgm:prSet presAssocID="{0FD8A201-C061-45DF-8937-06E2395FAF0E}" presName="invisiNode" presStyleLbl="node1" presStyleIdx="1" presStyleCnt="4"/>
      <dgm:spPr/>
    </dgm:pt>
    <dgm:pt modelId="{E7434D77-F92F-4C58-985B-8A47BE138A65}" type="pres">
      <dgm:prSet presAssocID="{0FD8A201-C061-45DF-8937-06E2395FAF0E}" presName="imagNode" presStyleLbl="fgImgPlace1" presStyleIdx="1" presStyleCnt="4" custScaleX="63204" custScaleY="63204" custLinFactNeighborY="-28265"/>
      <dgm:spPr>
        <a:xfrm>
          <a:off x="2078940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C2D1527-42EA-4872-8A26-3CBDDF83FFE0}" type="pres">
      <dgm:prSet presAssocID="{B58A9CA9-C90E-43DD-909F-D8586ED175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A8AB6C-F1C5-4B05-8974-FB71EF8DE3D0}" type="pres">
      <dgm:prSet presAssocID="{7DA42C0C-B02D-4D87-89A2-035176446023}" presName="compNode" presStyleCnt="0"/>
      <dgm:spPr/>
    </dgm:pt>
    <dgm:pt modelId="{47D268BA-BA26-49DC-8115-A1D5B24627F5}" type="pres">
      <dgm:prSet presAssocID="{7DA42C0C-B02D-4D87-89A2-035176446023}" presName="bkgdShape" presStyleLbl="node1" presStyleIdx="2" presStyleCnt="4" custLinFactNeighborX="593" custLinFactNeighborY="178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4F74121-DB9A-439B-B5FA-74CFAE8E9F48}" type="pres">
      <dgm:prSet presAssocID="{7DA42C0C-B02D-4D87-89A2-03517644602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5C54-E952-487E-9EA5-D0275BBB902C}" type="pres">
      <dgm:prSet presAssocID="{7DA42C0C-B02D-4D87-89A2-035176446023}" presName="invisiNode" presStyleLbl="node1" presStyleIdx="2" presStyleCnt="4"/>
      <dgm:spPr/>
    </dgm:pt>
    <dgm:pt modelId="{C8A93787-2498-4297-BB51-2F29FB412C3B}" type="pres">
      <dgm:prSet presAssocID="{7DA42C0C-B02D-4D87-89A2-035176446023}" presName="imagNode" presStyleLbl="fgImgPlace1" presStyleIdx="2" presStyleCnt="4" custScaleX="63204" custScaleY="63204" custLinFactNeighborY="-28265"/>
      <dgm:spPr>
        <a:xfrm>
          <a:off x="3800416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0C5F323-47B5-46F9-860F-4448DDD77AA8}" type="pres">
      <dgm:prSet presAssocID="{2A4189D9-12F8-4AFA-9482-F6563C2994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1CAAC4-1A01-45E2-931A-3207123EC482}" type="pres">
      <dgm:prSet presAssocID="{382EDB4C-D72F-4711-ADE2-6422E92F2FA9}" presName="compNode" presStyleCnt="0"/>
      <dgm:spPr/>
    </dgm:pt>
    <dgm:pt modelId="{0E6DBC8D-EFB6-495A-B7AD-690E8C0E4819}" type="pres">
      <dgm:prSet presAssocID="{382EDB4C-D72F-4711-ADE2-6422E92F2FA9}" presName="bkgdShape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BB5B279-4DE9-45FA-9BF4-57D705062463}" type="pres">
      <dgm:prSet presAssocID="{382EDB4C-D72F-4711-ADE2-6422E92F2FA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95488-8B2A-4E82-9C8E-E86975B75DF6}" type="pres">
      <dgm:prSet presAssocID="{382EDB4C-D72F-4711-ADE2-6422E92F2FA9}" presName="invisiNode" presStyleLbl="node1" presStyleIdx="3" presStyleCnt="4"/>
      <dgm:spPr/>
    </dgm:pt>
    <dgm:pt modelId="{C669DB24-5605-48D2-A218-7F654775A44E}" type="pres">
      <dgm:prSet presAssocID="{382EDB4C-D72F-4711-ADE2-6422E92F2FA9}" presName="imagNode" presStyleLbl="fgImgPlace1" presStyleIdx="3" presStyleCnt="4" custScaleX="63204" custScaleY="63204" custLinFactNeighborY="-28265"/>
      <dgm:spPr>
        <a:xfrm>
          <a:off x="5521891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</dgm:ptLst>
  <dgm:cxnLst>
    <dgm:cxn modelId="{EC785FE0-F54A-46C1-A100-EDFDFE899D6B}" type="presOf" srcId="{5A9CF0A6-8CC5-4632-B443-4DCC277A2DF2}" destId="{8ADCCD46-4F13-48FB-A6ED-52FA44FC6408}" srcOrd="1" destOrd="0" presId="urn:microsoft.com/office/officeart/2005/8/layout/hList7"/>
    <dgm:cxn modelId="{E77756B4-6133-4442-A89E-050EFC728FD9}" type="presOf" srcId="{0FD8A201-C061-45DF-8937-06E2395FAF0E}" destId="{7947FDD2-D6A0-4EC7-8B64-3089F4242D17}" srcOrd="0" destOrd="0" presId="urn:microsoft.com/office/officeart/2005/8/layout/hList7"/>
    <dgm:cxn modelId="{762748DC-FCE8-4C4D-BD89-A2E0BFFF6720}" type="presOf" srcId="{5A9CF0A6-8CC5-4632-B443-4DCC277A2DF2}" destId="{C0B1ACE6-0C1D-4FC3-8862-08A66EB57C57}" srcOrd="0" destOrd="0" presId="urn:microsoft.com/office/officeart/2005/8/layout/hList7"/>
    <dgm:cxn modelId="{6DB9270F-9C37-407D-BA26-4F682DDE0A52}" srcId="{391E7EA4-6273-46EC-A017-A0D8BCED93B5}" destId="{0FD8A201-C061-45DF-8937-06E2395FAF0E}" srcOrd="1" destOrd="0" parTransId="{2795EE16-A01F-4383-9E64-8A27F61A6236}" sibTransId="{B58A9CA9-C90E-43DD-909F-D8586ED17561}"/>
    <dgm:cxn modelId="{3F5C3D96-EFBA-4DC7-83B3-58B9174709BC}" type="presOf" srcId="{0FD8A201-C061-45DF-8937-06E2395FAF0E}" destId="{60B0872A-3F35-449E-B3F1-54E9D6FBB661}" srcOrd="1" destOrd="0" presId="urn:microsoft.com/office/officeart/2005/8/layout/hList7"/>
    <dgm:cxn modelId="{4B623C06-5E91-4849-A3B4-D96578528C33}" srcId="{391E7EA4-6273-46EC-A017-A0D8BCED93B5}" destId="{382EDB4C-D72F-4711-ADE2-6422E92F2FA9}" srcOrd="3" destOrd="0" parTransId="{FB241E6C-4F16-4340-B4A6-760C878E6CCE}" sibTransId="{D572AA22-28D1-4366-8747-49A774CE725B}"/>
    <dgm:cxn modelId="{734080AB-C45A-4FE8-A50D-EC2C14C083D4}" type="presOf" srcId="{9D823FD9-2519-4BCF-9524-D0018BFB6F65}" destId="{6C637A30-748E-4FCC-8CBE-B61A40591887}" srcOrd="0" destOrd="0" presId="urn:microsoft.com/office/officeart/2005/8/layout/hList7"/>
    <dgm:cxn modelId="{857D9E85-F932-47D7-A542-9A4FE15AB403}" type="presOf" srcId="{382EDB4C-D72F-4711-ADE2-6422E92F2FA9}" destId="{0E6DBC8D-EFB6-495A-B7AD-690E8C0E4819}" srcOrd="0" destOrd="0" presId="urn:microsoft.com/office/officeart/2005/8/layout/hList7"/>
    <dgm:cxn modelId="{D3CDED26-1E85-416D-8CEC-18B141FD2E63}" type="presOf" srcId="{7DA42C0C-B02D-4D87-89A2-035176446023}" destId="{A4F74121-DB9A-439B-B5FA-74CFAE8E9F48}" srcOrd="1" destOrd="0" presId="urn:microsoft.com/office/officeart/2005/8/layout/hList7"/>
    <dgm:cxn modelId="{EADD21E2-8AA1-4B09-B5D5-CB611F647F3E}" type="presOf" srcId="{391E7EA4-6273-46EC-A017-A0D8BCED93B5}" destId="{5D0FCCF8-CA7D-42F0-A7C1-1DCD0F38EA27}" srcOrd="0" destOrd="0" presId="urn:microsoft.com/office/officeart/2005/8/layout/hList7"/>
    <dgm:cxn modelId="{7411D49B-507B-4F60-B210-71E87C92E2A3}" type="presOf" srcId="{2A4189D9-12F8-4AFA-9482-F6563C29942D}" destId="{80C5F323-47B5-46F9-860F-4448DDD77AA8}" srcOrd="0" destOrd="0" presId="urn:microsoft.com/office/officeart/2005/8/layout/hList7"/>
    <dgm:cxn modelId="{CA386322-08DC-439A-BD54-6811086E5F35}" type="presOf" srcId="{382EDB4C-D72F-4711-ADE2-6422E92F2FA9}" destId="{BBB5B279-4DE9-45FA-9BF4-57D705062463}" srcOrd="1" destOrd="0" presId="urn:microsoft.com/office/officeart/2005/8/layout/hList7"/>
    <dgm:cxn modelId="{EF006EE9-C045-4134-A0D9-DE1570B811D0}" type="presOf" srcId="{B58A9CA9-C90E-43DD-909F-D8586ED17561}" destId="{1C2D1527-42EA-4872-8A26-3CBDDF83FFE0}" srcOrd="0" destOrd="0" presId="urn:microsoft.com/office/officeart/2005/8/layout/hList7"/>
    <dgm:cxn modelId="{816F69EB-3372-45A2-9857-794E65FC50CE}" srcId="{391E7EA4-6273-46EC-A017-A0D8BCED93B5}" destId="{7DA42C0C-B02D-4D87-89A2-035176446023}" srcOrd="2" destOrd="0" parTransId="{758FCFAD-0276-4E86-9ABC-70AD8D078107}" sibTransId="{2A4189D9-12F8-4AFA-9482-F6563C29942D}"/>
    <dgm:cxn modelId="{58529341-A728-4AD3-AD17-86B3B21D9F1F}" type="presOf" srcId="{7DA42C0C-B02D-4D87-89A2-035176446023}" destId="{47D268BA-BA26-49DC-8115-A1D5B24627F5}" srcOrd="0" destOrd="0" presId="urn:microsoft.com/office/officeart/2005/8/layout/hList7"/>
    <dgm:cxn modelId="{28EA579F-9478-4FD7-804F-423FC8A93C10}" srcId="{391E7EA4-6273-46EC-A017-A0D8BCED93B5}" destId="{5A9CF0A6-8CC5-4632-B443-4DCC277A2DF2}" srcOrd="0" destOrd="0" parTransId="{59856DC4-E60E-41CF-80B0-340E44012650}" sibTransId="{9D823FD9-2519-4BCF-9524-D0018BFB6F65}"/>
    <dgm:cxn modelId="{63172724-E6A9-4484-A395-32D8447D82FE}" type="presParOf" srcId="{5D0FCCF8-CA7D-42F0-A7C1-1DCD0F38EA27}" destId="{8C19FACA-BB40-4D95-BB05-B4C5F767D81F}" srcOrd="0" destOrd="0" presId="urn:microsoft.com/office/officeart/2005/8/layout/hList7"/>
    <dgm:cxn modelId="{94780A4F-8E54-4D96-AF64-CD019A78828E}" type="presParOf" srcId="{5D0FCCF8-CA7D-42F0-A7C1-1DCD0F38EA27}" destId="{251CB94E-4476-4773-8539-B1C5BBFE4D08}" srcOrd="1" destOrd="0" presId="urn:microsoft.com/office/officeart/2005/8/layout/hList7"/>
    <dgm:cxn modelId="{36A5B33F-AA48-4C83-B515-6F759EB0B0F2}" type="presParOf" srcId="{251CB94E-4476-4773-8539-B1C5BBFE4D08}" destId="{A0361104-D331-43C5-94D9-7221917EE540}" srcOrd="0" destOrd="0" presId="urn:microsoft.com/office/officeart/2005/8/layout/hList7"/>
    <dgm:cxn modelId="{42F357BC-DBED-4D0C-8357-8D22653F3A7B}" type="presParOf" srcId="{A0361104-D331-43C5-94D9-7221917EE540}" destId="{C0B1ACE6-0C1D-4FC3-8862-08A66EB57C57}" srcOrd="0" destOrd="0" presId="urn:microsoft.com/office/officeart/2005/8/layout/hList7"/>
    <dgm:cxn modelId="{61821A65-DA99-4611-8259-2915B4B18550}" type="presParOf" srcId="{A0361104-D331-43C5-94D9-7221917EE540}" destId="{8ADCCD46-4F13-48FB-A6ED-52FA44FC6408}" srcOrd="1" destOrd="0" presId="urn:microsoft.com/office/officeart/2005/8/layout/hList7"/>
    <dgm:cxn modelId="{8DC0D279-E175-4B50-AF03-12047AAA74A0}" type="presParOf" srcId="{A0361104-D331-43C5-94D9-7221917EE540}" destId="{32AE427D-59B7-467A-B1E5-9B87F3F89CF9}" srcOrd="2" destOrd="0" presId="urn:microsoft.com/office/officeart/2005/8/layout/hList7"/>
    <dgm:cxn modelId="{38AA5089-52E2-431C-B9BC-59E8D1B211C1}" type="presParOf" srcId="{A0361104-D331-43C5-94D9-7221917EE540}" destId="{5CEF4641-16A5-4775-8A56-0AB54C27A1D9}" srcOrd="3" destOrd="0" presId="urn:microsoft.com/office/officeart/2005/8/layout/hList7"/>
    <dgm:cxn modelId="{448F5E71-7471-4FB2-8A48-7BC855C09BE7}" type="presParOf" srcId="{251CB94E-4476-4773-8539-B1C5BBFE4D08}" destId="{6C637A30-748E-4FCC-8CBE-B61A40591887}" srcOrd="1" destOrd="0" presId="urn:microsoft.com/office/officeart/2005/8/layout/hList7"/>
    <dgm:cxn modelId="{18A558EE-A477-4499-8B33-7E1BB2B94DC0}" type="presParOf" srcId="{251CB94E-4476-4773-8539-B1C5BBFE4D08}" destId="{9530735B-79FE-498D-B4B7-9E552CFB63D4}" srcOrd="2" destOrd="0" presId="urn:microsoft.com/office/officeart/2005/8/layout/hList7"/>
    <dgm:cxn modelId="{C31CFB21-567E-49E1-8E3E-034660E97CB6}" type="presParOf" srcId="{9530735B-79FE-498D-B4B7-9E552CFB63D4}" destId="{7947FDD2-D6A0-4EC7-8B64-3089F4242D17}" srcOrd="0" destOrd="0" presId="urn:microsoft.com/office/officeart/2005/8/layout/hList7"/>
    <dgm:cxn modelId="{90670C22-467F-450D-9D00-7B31D516C496}" type="presParOf" srcId="{9530735B-79FE-498D-B4B7-9E552CFB63D4}" destId="{60B0872A-3F35-449E-B3F1-54E9D6FBB661}" srcOrd="1" destOrd="0" presId="urn:microsoft.com/office/officeart/2005/8/layout/hList7"/>
    <dgm:cxn modelId="{97232543-3162-4CC1-B089-827C6FB77F64}" type="presParOf" srcId="{9530735B-79FE-498D-B4B7-9E552CFB63D4}" destId="{E7ADEEED-8E54-4100-A089-B3937C21F13C}" srcOrd="2" destOrd="0" presId="urn:microsoft.com/office/officeart/2005/8/layout/hList7"/>
    <dgm:cxn modelId="{0136D4F4-100B-4F33-9889-04053C5CCA8F}" type="presParOf" srcId="{9530735B-79FE-498D-B4B7-9E552CFB63D4}" destId="{E7434D77-F92F-4C58-985B-8A47BE138A65}" srcOrd="3" destOrd="0" presId="urn:microsoft.com/office/officeart/2005/8/layout/hList7"/>
    <dgm:cxn modelId="{BAA56D7D-6F91-4B75-A754-C39B21A639A6}" type="presParOf" srcId="{251CB94E-4476-4773-8539-B1C5BBFE4D08}" destId="{1C2D1527-42EA-4872-8A26-3CBDDF83FFE0}" srcOrd="3" destOrd="0" presId="urn:microsoft.com/office/officeart/2005/8/layout/hList7"/>
    <dgm:cxn modelId="{442C2157-D1B1-4C57-A453-CA3161E3E8C5}" type="presParOf" srcId="{251CB94E-4476-4773-8539-B1C5BBFE4D08}" destId="{1EA8AB6C-F1C5-4B05-8974-FB71EF8DE3D0}" srcOrd="4" destOrd="0" presId="urn:microsoft.com/office/officeart/2005/8/layout/hList7"/>
    <dgm:cxn modelId="{25FF712E-BA3D-46DA-866A-007DF56CDF3B}" type="presParOf" srcId="{1EA8AB6C-F1C5-4B05-8974-FB71EF8DE3D0}" destId="{47D268BA-BA26-49DC-8115-A1D5B24627F5}" srcOrd="0" destOrd="0" presId="urn:microsoft.com/office/officeart/2005/8/layout/hList7"/>
    <dgm:cxn modelId="{B1325F43-632C-492D-AF1D-2D3A6079BB20}" type="presParOf" srcId="{1EA8AB6C-F1C5-4B05-8974-FB71EF8DE3D0}" destId="{A4F74121-DB9A-439B-B5FA-74CFAE8E9F48}" srcOrd="1" destOrd="0" presId="urn:microsoft.com/office/officeart/2005/8/layout/hList7"/>
    <dgm:cxn modelId="{05F72C8E-B0E3-4813-B6EE-CB2BA7A7E6C6}" type="presParOf" srcId="{1EA8AB6C-F1C5-4B05-8974-FB71EF8DE3D0}" destId="{5BDB5C54-E952-487E-9EA5-D0275BBB902C}" srcOrd="2" destOrd="0" presId="urn:microsoft.com/office/officeart/2005/8/layout/hList7"/>
    <dgm:cxn modelId="{D00A9517-D287-41D0-A834-037531530D23}" type="presParOf" srcId="{1EA8AB6C-F1C5-4B05-8974-FB71EF8DE3D0}" destId="{C8A93787-2498-4297-BB51-2F29FB412C3B}" srcOrd="3" destOrd="0" presId="urn:microsoft.com/office/officeart/2005/8/layout/hList7"/>
    <dgm:cxn modelId="{604245D4-10D8-4CC9-A5F5-362C3A8DB66E}" type="presParOf" srcId="{251CB94E-4476-4773-8539-B1C5BBFE4D08}" destId="{80C5F323-47B5-46F9-860F-4448DDD77AA8}" srcOrd="5" destOrd="0" presId="urn:microsoft.com/office/officeart/2005/8/layout/hList7"/>
    <dgm:cxn modelId="{F35CCFE8-15E9-40A9-9C11-E11C174C298E}" type="presParOf" srcId="{251CB94E-4476-4773-8539-B1C5BBFE4D08}" destId="{021CAAC4-1A01-45E2-931A-3207123EC482}" srcOrd="6" destOrd="0" presId="urn:microsoft.com/office/officeart/2005/8/layout/hList7"/>
    <dgm:cxn modelId="{047EA1DF-E95D-41AF-9A64-F207DD7CCF15}" type="presParOf" srcId="{021CAAC4-1A01-45E2-931A-3207123EC482}" destId="{0E6DBC8D-EFB6-495A-B7AD-690E8C0E4819}" srcOrd="0" destOrd="0" presId="urn:microsoft.com/office/officeart/2005/8/layout/hList7"/>
    <dgm:cxn modelId="{A2A99B07-1521-4E17-9CB8-ADC4CC628331}" type="presParOf" srcId="{021CAAC4-1A01-45E2-931A-3207123EC482}" destId="{BBB5B279-4DE9-45FA-9BF4-57D705062463}" srcOrd="1" destOrd="0" presId="urn:microsoft.com/office/officeart/2005/8/layout/hList7"/>
    <dgm:cxn modelId="{462EC0A9-28CD-4C00-827E-6C8C23068585}" type="presParOf" srcId="{021CAAC4-1A01-45E2-931A-3207123EC482}" destId="{13C95488-8B2A-4E82-9C8E-E86975B75DF6}" srcOrd="2" destOrd="0" presId="urn:microsoft.com/office/officeart/2005/8/layout/hList7"/>
    <dgm:cxn modelId="{2BAAA3BA-DC3B-4247-A878-44F2F1443A56}" type="presParOf" srcId="{021CAAC4-1A01-45E2-931A-3207123EC482}" destId="{C669DB24-5605-48D2-A218-7F654775A44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South-Central</a:t>
            </a:r>
            <a:r>
              <a:rPr lang="en-US" baseline="0" dirty="0" smtClean="0"/>
              <a:t> Ethiopian Highlands and Bale-</a:t>
            </a:r>
            <a:r>
              <a:rPr lang="en-US" baseline="0" dirty="0" err="1" smtClean="0"/>
              <a:t>Arsi</a:t>
            </a:r>
            <a:r>
              <a:rPr lang="en-US" baseline="0" dirty="0" smtClean="0"/>
              <a:t> Massif</a:t>
            </a:r>
          </a:p>
          <a:p>
            <a:r>
              <a:rPr lang="en-US" baseline="0" dirty="0" smtClean="0"/>
              <a:t>- Critical water catchment, High Biodiversity, Endemism, Bale Mountains National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-Burning shrubs increases grazing value, controls toxic caterpillars, and reduces predator attacks on livestock.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 Natural and intentional burning of Afro-alpine grasslands and Ericaceous heath </a:t>
            </a:r>
            <a:r>
              <a:rPr lang="en-US" dirty="0" err="1" smtClean="0"/>
              <a:t>shrublands</a:t>
            </a:r>
            <a:r>
              <a:rPr lang="en-US" dirty="0" smtClean="0"/>
              <a:t> in the Bale-</a:t>
            </a:r>
            <a:r>
              <a:rPr lang="en-US" dirty="0" err="1" smtClean="0"/>
              <a:t>Arsi</a:t>
            </a:r>
            <a:r>
              <a:rPr lang="en-US" dirty="0" smtClean="0"/>
              <a:t> massif may reduce the critical habitat of the endangered Mountain </a:t>
            </a:r>
            <a:r>
              <a:rPr lang="en-US" dirty="0" err="1" smtClean="0"/>
              <a:t>Nyala</a:t>
            </a:r>
            <a:r>
              <a:rPr lang="en-US" dirty="0" smtClean="0"/>
              <a:t> and increase soil erosion.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-Cessation of intentional burning is expected to allow shrubs to replace Afro-alpine grasslands, to grow out of reach of pastoralists’ cattle, and to create high fuel loads susceptible to much larger, high-intensity fires when they do eventually burn.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Photo By Rod Waddington: https://flic.kr/p/j94bxw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quantified fire extent and distribution in Ericaceous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shrublands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Bale-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massifover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42 year time period (1973-2015), utilizing the entire Landsat record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-We validated and filled data gaps with the Moderate Resolution Imaging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Spectroradiometer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Burned Area product, as well as ancillary fire records collected in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0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8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29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algn="ctr">
                <a:buClr>
                  <a:srgbClr val="767171"/>
                </a:buClr>
                <a:buFont typeface="Questrial"/>
                <a:buNone/>
              </a:pPr>
              <a:endParaRPr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algn="ctr"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8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5687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67171"/>
              </a:buClr>
              <a:buSzPct val="25000"/>
            </a:pPr>
            <a:r>
              <a:rPr lang="en-US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>
                    <a:lumMod val="75000"/>
                  </a:srgbClr>
                </a:solidFill>
              </a:rPr>
              <a:t>Acknowledgements</a:t>
            </a:r>
            <a:endParaRPr lang="en-US" sz="4000" b="1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51553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>
                    <a:lumMod val="75000"/>
                  </a:srgbClr>
                </a:solidFill>
              </a:rPr>
              <a:t>Acknowledgements</a:t>
            </a:r>
            <a:endParaRPr lang="en-US" sz="4000" b="1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67171"/>
              </a:buClr>
              <a:buSzPct val="25000"/>
            </a:pPr>
            <a:r>
              <a:rPr lang="en-US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28738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algn="ctr">
                <a:buClr>
                  <a:srgbClr val="767171"/>
                </a:buClr>
                <a:buFont typeface="Questrial"/>
                <a:buNone/>
              </a:pPr>
              <a:endParaRPr sz="8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algn="ctr"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800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4537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7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0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20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50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9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35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58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67171"/>
              </a:buClr>
              <a:buSzPct val="25000"/>
            </a:pPr>
            <a:r>
              <a:rPr lang="en-US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>
                    <a:lumMod val="75000"/>
                  </a:srgbClr>
                </a:solidFill>
              </a:rPr>
              <a:t>Acknowledgements</a:t>
            </a:r>
            <a:endParaRPr lang="en-US" sz="4000" b="1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973732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>
                    <a:lumMod val="75000"/>
                  </a:srgbClr>
                </a:solidFill>
              </a:rPr>
              <a:t>Acknowledgements</a:t>
            </a:r>
            <a:endParaRPr lang="en-US" sz="4000" b="1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767171"/>
              </a:buClr>
              <a:buSzPct val="25000"/>
            </a:pPr>
            <a:r>
              <a:rPr lang="en-US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dirty="0" smtClean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20999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5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1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5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49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>
                <a:solidFill>
                  <a:srgbClr val="767171">
                    <a:tint val="75000"/>
                  </a:srgbClr>
                </a:solidFill>
              </a:rPr>
              <a:pPr/>
              <a:t>7/21/2015</a:t>
            </a:fld>
            <a:endParaRPr lang="en-US">
              <a:solidFill>
                <a:srgbClr val="7671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671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>
                <a:solidFill>
                  <a:srgbClr val="7671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671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8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>
                <a:solidFill>
                  <a:srgbClr val="767171">
                    <a:tint val="75000"/>
                  </a:srgbClr>
                </a:solidFill>
              </a:rPr>
              <a:pPr/>
              <a:t>7/21/2015</a:t>
            </a:fld>
            <a:endParaRPr lang="en-US">
              <a:solidFill>
                <a:srgbClr val="7671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7671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>
                <a:solidFill>
                  <a:srgbClr val="7671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7671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6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omments" Target="../comments/commen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comments" Target="../comments/comment3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660136" y="5756325"/>
            <a:ext cx="3182112" cy="369332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Darin Schulte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Kelly Hopping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Chandra Fowler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03699" y="5358384"/>
            <a:ext cx="4127837" cy="3693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Stephen </a:t>
            </a:r>
            <a:r>
              <a:rPr lang="en-US" dirty="0" err="1" smtClean="0">
                <a:latin typeface="Century Gothic" panose="020B0502020202020204" pitchFamily="34" charset="0"/>
              </a:rPr>
              <a:t>Chignell</a:t>
            </a:r>
            <a:r>
              <a:rPr lang="en-US" dirty="0" smtClean="0">
                <a:latin typeface="Century Gothic" panose="020B0502020202020204" pitchFamily="34" charset="0"/>
              </a:rPr>
              <a:t> (Project Lead)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143000" y="4032504"/>
            <a:ext cx="6858000" cy="8996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 Gothic" charset="0"/>
              </a:rPr>
              <a:t>Mapping Four Decades of Fire History for Targeted Conservation </a:t>
            </a:r>
            <a:r>
              <a:rPr lang="en-US" dirty="0">
                <a:latin typeface="Century Gothic" charset="0"/>
              </a:rPr>
              <a:t>in </a:t>
            </a:r>
            <a:r>
              <a:rPr lang="en-US" dirty="0" smtClean="0">
                <a:latin typeface="Century Gothic" charset="0"/>
              </a:rPr>
              <a:t>the South-Central Highlands </a:t>
            </a:r>
            <a:r>
              <a:rPr lang="en-US" dirty="0">
                <a:latin typeface="Century Gothic" charset="0"/>
              </a:rPr>
              <a:t>of </a:t>
            </a:r>
            <a:r>
              <a:rPr lang="en-US" dirty="0" smtClean="0">
                <a:latin typeface="Century Gothic" charset="0"/>
              </a:rPr>
              <a:t>Ethiopia</a:t>
            </a:r>
            <a:endParaRPr lang="en-US" dirty="0">
              <a:latin typeface="Century Gothic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entury Gothic" charset="0"/>
              </a:rPr>
              <a:t>Ethiopia Ecological Forecasting</a:t>
            </a:r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smtClean="0">
                <a:latin typeface="Century Gothic" charset="0"/>
              </a:rPr>
              <a:t>Dr. Paul Evangelista,</a:t>
            </a:r>
            <a:r>
              <a:rPr lang="en-US" b="1" dirty="0">
                <a:latin typeface="Century Gothic" charset="0"/>
              </a:rPr>
              <a:t> </a:t>
            </a:r>
            <a:r>
              <a:rPr lang="en-US" dirty="0" smtClean="0">
                <a:latin typeface="Century Gothic" charset="0"/>
              </a:rPr>
              <a:t>Natural </a:t>
            </a:r>
            <a:r>
              <a:rPr lang="en-US" dirty="0">
                <a:latin typeface="Century Gothic" charset="0"/>
              </a:rPr>
              <a:t>Resource Ecology Laboratory, Colorado State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8" y="2948187"/>
            <a:ext cx="8280692" cy="1182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entury Gothic" charset="0"/>
              </a:rPr>
              <a:t>The </a:t>
            </a:r>
            <a:r>
              <a:rPr lang="en-US" b="1" dirty="0" err="1">
                <a:latin typeface="Century Gothic" charset="0"/>
              </a:rPr>
              <a:t>Murulle</a:t>
            </a:r>
            <a:r>
              <a:rPr lang="en-US" b="1" dirty="0">
                <a:latin typeface="Century Gothic" charset="0"/>
              </a:rPr>
              <a:t> </a:t>
            </a:r>
            <a:r>
              <a:rPr lang="en-US" b="1" dirty="0" smtClean="0">
                <a:latin typeface="Century Gothic" charset="0"/>
              </a:rPr>
              <a:t>Foundation</a:t>
            </a:r>
          </a:p>
          <a:p>
            <a:r>
              <a:rPr lang="en-US" b="1" dirty="0" smtClean="0">
                <a:latin typeface="Century Gothic" charset="0"/>
              </a:rPr>
              <a:t>Natural </a:t>
            </a:r>
            <a:r>
              <a:rPr lang="en-US" b="1" dirty="0">
                <a:latin typeface="Century Gothic" charset="0"/>
              </a:rPr>
              <a:t>Resource Ecology Laboratory at Colorado State </a:t>
            </a:r>
            <a:r>
              <a:rPr lang="en-US" b="1" dirty="0" smtClean="0">
                <a:latin typeface="Century Gothic" charset="0"/>
              </a:rPr>
              <a:t>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3236" y="4708166"/>
            <a:ext cx="8051582" cy="1819634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Nicholas Young, </a:t>
            </a:r>
            <a:r>
              <a:rPr lang="en-US" dirty="0" err="1" smtClean="0">
                <a:latin typeface="Century Gothic" panose="020B0502020202020204" pitchFamily="34" charset="0"/>
              </a:rPr>
              <a:t>Murulle</a:t>
            </a:r>
            <a:r>
              <a:rPr lang="en-US" dirty="0" smtClean="0">
                <a:latin typeface="Century Gothic" panose="020B0502020202020204" pitchFamily="34" charset="0"/>
              </a:rPr>
              <a:t> Foundation and </a:t>
            </a:r>
            <a:r>
              <a:rPr lang="en-US" dirty="0">
                <a:latin typeface="Century Gothic" panose="020B0502020202020204" pitchFamily="34" charset="0"/>
              </a:rPr>
              <a:t>Natural Resource Ecology Laboratory at Colorado State </a:t>
            </a:r>
            <a:r>
              <a:rPr lang="en-US" dirty="0" smtClean="0">
                <a:latin typeface="Century Gothic" panose="020B0502020202020204" pitchFamily="34" charset="0"/>
              </a:rPr>
              <a:t>University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Justin </a:t>
            </a:r>
            <a:r>
              <a:rPr lang="en-US" b="1" dirty="0" err="1" smtClean="0">
                <a:latin typeface="Century Gothic" panose="020B0502020202020204" pitchFamily="34" charset="0"/>
              </a:rPr>
              <a:t>Braaten</a:t>
            </a:r>
            <a:r>
              <a:rPr lang="en-US" b="1" dirty="0" smtClean="0">
                <a:latin typeface="Century Gothic" panose="020B0502020202020204" pitchFamily="34" charset="0"/>
              </a:rPr>
              <a:t>, </a:t>
            </a:r>
            <a:r>
              <a:rPr lang="en-US" dirty="0" smtClean="0">
                <a:latin typeface="Century Gothic" panose="020B0502020202020204" pitchFamily="34" charset="0"/>
              </a:rPr>
              <a:t>Oregon State University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Brian Woodward, </a:t>
            </a:r>
            <a:r>
              <a:rPr lang="en-US" dirty="0" smtClean="0">
                <a:latin typeface="Century Gothic" panose="020B0502020202020204" pitchFamily="34" charset="0"/>
              </a:rPr>
              <a:t>NASA DEVELOP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236" y="94909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44598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15496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18" b="13704"/>
          <a:stretch/>
        </p:blipFill>
        <p:spPr>
          <a:xfrm>
            <a:off x="686286" y="1047672"/>
            <a:ext cx="5493452" cy="528880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6096" y="211411"/>
            <a:ext cx="7538567" cy="64402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Bale-</a:t>
            </a:r>
            <a:r>
              <a:rPr lang="en-US" sz="3200" dirty="0" err="1" smtClean="0">
                <a:latin typeface="Century Gothic" panose="020B0502020202020204" pitchFamily="34" charset="0"/>
              </a:rPr>
              <a:t>Arsi</a:t>
            </a:r>
            <a:r>
              <a:rPr lang="en-US" sz="3200" dirty="0" smtClean="0">
                <a:latin typeface="Century Gothic" panose="020B0502020202020204" pitchFamily="34" charset="0"/>
              </a:rPr>
              <a:t> Massif, Ethiopia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749" y="6082768"/>
            <a:ext cx="134891" cy="25764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5258" y="629781"/>
            <a:ext cx="1748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252525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22609" y="4355470"/>
            <a:ext cx="1156944" cy="788982"/>
          </a:xfrm>
          <a:prstGeom prst="rect">
            <a:avLst/>
          </a:prstGeom>
          <a:solidFill>
            <a:schemeClr val="bg1">
              <a:lumMod val="65000"/>
              <a:alpha val="54000"/>
            </a:schemeClr>
          </a:solidFill>
          <a:ln w="19050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6286" y="5698807"/>
            <a:ext cx="7398377" cy="8757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/>
          <a:srcRect l="15709" r="310" b="643"/>
          <a:stretch/>
        </p:blipFill>
        <p:spPr>
          <a:xfrm>
            <a:off x="694348" y="1055269"/>
            <a:ext cx="7390315" cy="463473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539" y="5926779"/>
            <a:ext cx="249482" cy="4765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708" y="6037985"/>
            <a:ext cx="2209161" cy="30202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55318" y="6055436"/>
            <a:ext cx="256994" cy="1581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5318" y="6309943"/>
            <a:ext cx="256994" cy="158150"/>
          </a:xfrm>
          <a:prstGeom prst="rect">
            <a:avLst/>
          </a:prstGeom>
          <a:noFill/>
          <a:ln w="19050">
            <a:solidFill>
              <a:srgbClr val="006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55318" y="5818195"/>
            <a:ext cx="256994" cy="1581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 rot="16200000">
            <a:off x="3316382" y="6002625"/>
            <a:ext cx="732960" cy="297829"/>
            <a:chOff x="6711696" y="5509261"/>
            <a:chExt cx="466345" cy="205739"/>
          </a:xfrm>
        </p:grpSpPr>
        <p:sp>
          <p:nvSpPr>
            <p:cNvPr id="62" name="Rectangle 61"/>
            <p:cNvSpPr/>
            <p:nvPr/>
          </p:nvSpPr>
          <p:spPr>
            <a:xfrm>
              <a:off x="6711696" y="5522976"/>
              <a:ext cx="73152" cy="1828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84848" y="5509261"/>
              <a:ext cx="80010" cy="2011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1716" y="5522976"/>
              <a:ext cx="73152" cy="1828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47916" y="5522976"/>
              <a:ext cx="73152" cy="1828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24116" y="5522976"/>
              <a:ext cx="73152" cy="1828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00316" y="5522976"/>
              <a:ext cx="73152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11697" y="5509262"/>
              <a:ext cx="466344" cy="2057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003187" y="5791944"/>
            <a:ext cx="2367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 panose="020B0502020202020204" pitchFamily="34" charset="0"/>
              </a:rPr>
              <a:t>Bale Mountains National Park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15631" y="6023333"/>
            <a:ext cx="196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 panose="020B0502020202020204" pitchFamily="34" charset="0"/>
              </a:rPr>
              <a:t>WRS1 Path180 Row 55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15631" y="6276834"/>
            <a:ext cx="2367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 panose="020B0502020202020204" pitchFamily="34" charset="0"/>
              </a:rPr>
              <a:t>WRS2 Path 167 Row 55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7535" y="5821375"/>
            <a:ext cx="8439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High</a:t>
            </a:r>
          </a:p>
          <a:p>
            <a:endParaRPr lang="en-US" sz="800" dirty="0" smtClean="0"/>
          </a:p>
          <a:p>
            <a:r>
              <a:rPr lang="en-US" sz="1100" dirty="0" smtClean="0"/>
              <a:t>Elevation</a:t>
            </a:r>
          </a:p>
          <a:p>
            <a:endParaRPr lang="en-US" sz="1100" dirty="0"/>
          </a:p>
          <a:p>
            <a:r>
              <a:rPr lang="en-US" sz="800" dirty="0" smtClean="0"/>
              <a:t>Low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940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54" grpId="0" animBg="1"/>
      <p:bldP spid="58" grpId="0" animBg="1"/>
      <p:bldP spid="59" grpId="0" animBg="1"/>
      <p:bldP spid="60" grpId="0" animBg="1"/>
      <p:bldP spid="69" grpId="0"/>
      <p:bldP spid="70" grpId="0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0" y="3932844"/>
            <a:ext cx="4572000" cy="2721956"/>
          </a:xfrm>
        </p:spPr>
        <p:txBody>
          <a:bodyPr>
            <a:no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Efficacy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of past and future conservation efforts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Limited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capacity and data availability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81300" y="175071"/>
            <a:ext cx="6070600" cy="80283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entury Gothic" charset="0"/>
              </a:rPr>
              <a:t>Community Concerns</a:t>
            </a:r>
            <a:endParaRPr lang="en-US" sz="35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r="26820"/>
          <a:stretch>
            <a:fillRect/>
          </a:stretch>
        </p:blipFill>
        <p:spPr>
          <a:xfrm>
            <a:off x="128016" y="313457"/>
            <a:ext cx="2513584" cy="3619387"/>
          </a:xfrm>
          <a:ln w="28575"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8016" y="6526045"/>
            <a:ext cx="4809067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Credits: (Top) Rod Waddington (Bottom) Stephen Chignell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4038046"/>
            <a:ext cx="4315968" cy="24277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47492" y="1213200"/>
            <a:ext cx="557580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r>
              <a:rPr lang="en-US" sz="2000" dirty="0" smtClean="0">
                <a:latin typeface="Century Gothic" panose="020B0502020202020204" pitchFamily="34" charset="0"/>
              </a:rPr>
              <a:t> effects of intentional burning on social-ecological system functioning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Negative</a:t>
            </a:r>
            <a:r>
              <a:rPr lang="en-US" sz="2000" dirty="0" smtClean="0">
                <a:latin typeface="Century Gothic" panose="020B0502020202020204" pitchFamily="34" charset="0"/>
              </a:rPr>
              <a:t> effects of forest fires on habitat and erosion potential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sz="2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Negative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ramifications of forced burning cessation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872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4491" y="180623"/>
            <a:ext cx="3557409" cy="80989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Objectives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 b="1811"/>
          <a:stretch/>
        </p:blipFill>
        <p:spPr>
          <a:xfrm>
            <a:off x="4066821" y="488584"/>
            <a:ext cx="4888089" cy="34518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9"/>
          <a:stretch/>
        </p:blipFill>
        <p:spPr>
          <a:xfrm>
            <a:off x="214491" y="4154310"/>
            <a:ext cx="5812929" cy="22577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5795" y="6461759"/>
            <a:ext cx="50683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Credits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Stephen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Chignell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491" y="1418253"/>
            <a:ext cx="3671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Quantify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fire extent and distribution on the Bale-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massif over a 42 year time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period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Provide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the most current and complete record of fires to land managers in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region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3122" y="4430434"/>
            <a:ext cx="2701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Compare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patterns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 burning to observed land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changes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Demonstrate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novel and reproducible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methodology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589" y="372685"/>
            <a:ext cx="4848171" cy="1325880"/>
          </a:xfrm>
        </p:spPr>
        <p:txBody>
          <a:bodyPr/>
          <a:lstStyle/>
          <a:p>
            <a:r>
              <a:rPr lang="en-US" sz="3500" dirty="0" smtClean="0">
                <a:latin typeface="Century Gothic" charset="0"/>
              </a:rPr>
              <a:t>Methodology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48640" y="1596301"/>
          <a:ext cx="683895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7" y="1303020"/>
            <a:ext cx="1075948" cy="1313244"/>
          </a:xfrm>
          <a:prstGeom prst="rect">
            <a:avLst/>
          </a:prstGeom>
          <a:noFill/>
        </p:spPr>
      </p:pic>
      <p:sp>
        <p:nvSpPr>
          <p:cNvPr id="8" name="Parallelogram 7"/>
          <p:cNvSpPr/>
          <p:nvPr/>
        </p:nvSpPr>
        <p:spPr>
          <a:xfrm>
            <a:off x="2572726" y="2044775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572726" y="1869515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2572726" y="1693359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122750" y="1966383"/>
            <a:ext cx="147246" cy="192158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4292970" y="1964880"/>
            <a:ext cx="163369" cy="67465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4496748" y="2071987"/>
            <a:ext cx="175793" cy="427051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V="1">
            <a:off x="4713385" y="2494276"/>
            <a:ext cx="246091" cy="98372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V="1">
            <a:off x="5021678" y="2092115"/>
            <a:ext cx="251535" cy="355992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5293623" y="1458133"/>
            <a:ext cx="170364" cy="599786"/>
          </a:xfrm>
          <a:prstGeom prst="straightConnector1">
            <a:avLst/>
          </a:prstGeom>
          <a:ln w="114300">
            <a:solidFill>
              <a:srgbClr val="55779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5997137" y="1967315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9" name="Teardrop 18"/>
          <p:cNvSpPr/>
          <p:nvPr/>
        </p:nvSpPr>
        <p:spPr>
          <a:xfrm rot="8100000">
            <a:off x="6395851" y="1853977"/>
            <a:ext cx="343962" cy="336942"/>
          </a:xfrm>
          <a:prstGeom prst="teardrop">
            <a:avLst>
              <a:gd name="adj" fmla="val 121860"/>
            </a:avLst>
          </a:prstGeom>
          <a:solidFill>
            <a:srgbClr val="5577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14010" y="1984295"/>
            <a:ext cx="106545" cy="112893"/>
          </a:xfrm>
          <a:prstGeom prst="ellipse">
            <a:avLst/>
          </a:prstGeom>
          <a:solidFill>
            <a:schemeClr val="bg1"/>
          </a:solidFill>
          <a:ln>
            <a:solidFill>
              <a:srgbClr val="557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980349" y="4848125"/>
            <a:ext cx="576735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ight Arrow 21"/>
          <p:cNvSpPr/>
          <p:nvPr/>
        </p:nvSpPr>
        <p:spPr>
          <a:xfrm>
            <a:off x="1980349" y="5311342"/>
            <a:ext cx="592377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ight Arrow 22"/>
          <p:cNvSpPr/>
          <p:nvPr/>
        </p:nvSpPr>
        <p:spPr>
          <a:xfrm>
            <a:off x="3700594" y="4171943"/>
            <a:ext cx="592376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ight Arrow 23"/>
          <p:cNvSpPr/>
          <p:nvPr/>
        </p:nvSpPr>
        <p:spPr>
          <a:xfrm>
            <a:off x="3700594" y="5311343"/>
            <a:ext cx="592376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3703769" y="4848125"/>
            <a:ext cx="2293368" cy="446979"/>
            <a:chOff x="3164654" y="5399767"/>
            <a:chExt cx="2293368" cy="446979"/>
          </a:xfrm>
        </p:grpSpPr>
        <p:sp>
          <p:nvSpPr>
            <p:cNvPr id="26" name="Right Arrow 25"/>
            <p:cNvSpPr/>
            <p:nvPr/>
          </p:nvSpPr>
          <p:spPr>
            <a:xfrm>
              <a:off x="4865646" y="5399767"/>
              <a:ext cx="592376" cy="446979"/>
            </a:xfrm>
            <a:prstGeom prst="rightArrow">
              <a:avLst/>
            </a:prstGeom>
            <a:blipFill rotWithShape="0">
              <a:blip r:embed="rId10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164654" y="5511800"/>
              <a:ext cx="1704167" cy="219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5404761" y="5311343"/>
            <a:ext cx="592376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ight Arrow 28"/>
          <p:cNvSpPr/>
          <p:nvPr/>
        </p:nvSpPr>
        <p:spPr>
          <a:xfrm>
            <a:off x="5404761" y="4171943"/>
            <a:ext cx="592376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933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" y="1698565"/>
            <a:ext cx="8653415" cy="384415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589" y="372685"/>
            <a:ext cx="7787311" cy="1325880"/>
          </a:xfrm>
        </p:spPr>
        <p:txBody>
          <a:bodyPr/>
          <a:lstStyle/>
          <a:p>
            <a:r>
              <a:rPr lang="en-US" sz="3500" dirty="0" smtClean="0">
                <a:latin typeface="Century Gothic" charset="0"/>
              </a:rPr>
              <a:t>Methodology: Data Acquisition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Data pre-processing and analysis coming soon!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18767" y="1183349"/>
            <a:ext cx="2016208" cy="1444752"/>
          </a:xfrm>
        </p:spPr>
        <p:txBody>
          <a:bodyPr/>
          <a:lstStyle/>
          <a:p>
            <a:r>
              <a:rPr lang="en-US" dirty="0" smtClean="0"/>
              <a:t>Coming Soon!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3527" y="253304"/>
            <a:ext cx="7982712" cy="70408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7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Results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368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7955" y="322019"/>
            <a:ext cx="7981950" cy="7977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Uncertainties and Future Work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533" y="3941685"/>
            <a:ext cx="2849731" cy="2705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43349" y="3916532"/>
            <a:ext cx="2849731" cy="2705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47134" y="3900257"/>
            <a:ext cx="2849731" cy="2705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13211" y="958788"/>
            <a:ext cx="30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Soon!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FD947A9DE3743A21B04CB7FD9236C" ma:contentTypeVersion="0" ma:contentTypeDescription="Create a new document." ma:contentTypeScope="" ma:versionID="186e972ac213db5cb8d7dd64a70722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d0e5733456961d6d29c8ccb68504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2A606-4545-435A-B53B-C9773E9B4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E8BAEE-07D6-4D22-840F-4549A034BF04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0E7DDD-02D5-4387-91E5-E323D9D2F9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3083</TotalTime>
  <Words>421</Words>
  <Application>Microsoft Office PowerPoint</Application>
  <PresentationFormat>On-screen Show (4:3)</PresentationFormat>
  <Paragraphs>114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Helvetica Neue</vt:lpstr>
      <vt:lpstr>Questrial</vt:lpstr>
      <vt:lpstr>Webdings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Orne, Tiffani N. (LARC-E3)[SSAI DEVELOP]</cp:lastModifiedBy>
  <cp:revision>176</cp:revision>
  <dcterms:created xsi:type="dcterms:W3CDTF">2015-05-18T13:26:09Z</dcterms:created>
  <dcterms:modified xsi:type="dcterms:W3CDTF">2015-07-21T21:17:32Z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0x0101004E5FD947A9DE3743A21B04CB7FD9236C</vt:lpwstr>
  </property>
  <property fmtid="{D5CDD505-2E9C-101B-9397-08002B2CF9AE}" pid="3" name="IsMyDocuments">
    <vt:bool>true</vt:bool>
  </property>
</Properties>
</file>