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B347A8-9765-A4C3-5464-E43998E04CB8}" name="Smedsrud, Marisa J. (GSFC-E3)[RSES]" initials="MS" userId="S::mjsmedsr@ndc.nasa.gov::1b1cb6bd-eaaa-4051-8cbf-4cc1e9d8041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5A9A"/>
    <a:srgbClr val="9DB23F"/>
    <a:srgbClr val="67A478"/>
    <a:srgbClr val="BA3A50"/>
    <a:srgbClr val="5372B3"/>
    <a:srgbClr val="D2672B"/>
    <a:srgbClr val="236F99"/>
    <a:srgbClr val="8A8480"/>
    <a:srgbClr val="895999"/>
    <a:srgbClr val="C13E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12" autoAdjust="0"/>
    <p:restoredTop sz="94660"/>
  </p:normalViewPr>
  <p:slideViewPr>
    <p:cSldViewPr snapToGrid="0">
      <p:cViewPr>
        <p:scale>
          <a:sx n="30" d="100"/>
          <a:sy n="30" d="100"/>
        </p:scale>
        <p:origin x="614" y="-3466"/>
      </p:cViewPr>
      <p:guideLst/>
    </p:cSldViewPr>
  </p:slideViewPr>
  <p:notesTextViewPr>
    <p:cViewPr>
      <p:scale>
        <a:sx n="400" d="100"/>
        <a:sy n="400" d="100"/>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 id="{EEAE56E9-CE4E-40AC-A607-3AA0E55EFDE6}" authorId="{77B347A8-9765-A4C3-5464-E43998E04CB8}" created="2025-01-27T21:35:47.261">
    <ac:deMkLst xmlns:ac="http://schemas.microsoft.com/office/drawing/2013/main/command">
      <pc:docMk xmlns:pc="http://schemas.microsoft.com/office/powerpoint/2013/main/command"/>
      <pc:sldMk xmlns:pc="http://schemas.microsoft.com/office/powerpoint/2013/main/command" cId="2680647682" sldId="290"/>
      <ac:spMk id="16" creationId="{51208B2C-53F6-9E8A-BEF9-6313620C498A}"/>
    </ac:deMkLst>
    <p188:txBody>
      <a:bodyPr/>
      <a:lstStyle/>
      <a:p>
        <a:r>
          <a:rPr lang="en-US"/>
          <a:t>Please ensure that all content fits within this red box. Delete this prior to final submission.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1/27/2025</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1/27/2025</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8A5A9A"/>
                </a:solidFill>
              </a:defRPr>
            </a:lvl1pPr>
          </a:lstStyle>
          <a:p>
            <a:pPr lvl="0"/>
            <a:r>
              <a:rPr lang="en-US" dirty="0"/>
              <a:t>Study Area Health &amp; Air Quality</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3"/>
            <a:ext cx="21756004" cy="1731749"/>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215062"/>
            <a:ext cx="25258032" cy="0"/>
          </a:xfrm>
          <a:prstGeom prst="line">
            <a:avLst/>
          </a:prstGeom>
          <a:ln w="57150" cap="sq" cmpd="sng">
            <a:solidFill>
              <a:srgbClr val="8A5A9A"/>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8A5A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3" name="Rectangle 12">
            <a:extLst>
              <a:ext uri="{FF2B5EF4-FFF2-40B4-BE49-F238E27FC236}">
                <a16:creationId xmlns:a16="http://schemas.microsoft.com/office/drawing/2014/main" id="{77E215A0-CAC8-F928-F289-8804576F388E}"/>
              </a:ext>
            </a:extLst>
          </p:cNvPr>
          <p:cNvSpPr/>
          <p:nvPr userDrawn="1"/>
        </p:nvSpPr>
        <p:spPr>
          <a:xfrm>
            <a:off x="893617" y="34655263"/>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24565821"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738868" cy="942709"/>
          </a:xfrm>
        </p:spPr>
        <p:txBody>
          <a:bodyPr anchor="ctr">
            <a:normAutofit/>
          </a:bodyPr>
          <a:lstStyle>
            <a:lvl1pPr marL="0" indent="0" algn="r">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666185"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15168" userDrawn="1">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640"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1/27/2025</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520" userDrawn="1">
          <p15:clr>
            <a:srgbClr val="F26B43"/>
          </p15:clr>
        </p15:guide>
        <p15:guide id="2" pos="86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support.office.com/en-us/article/Crop-a-picture-to-fit-in-a-shape-1CE8CF89-6A19-4EE4-82CA-4F8E81469590" TargetMode="External"/><Relationship Id="rId5" Type="http://schemas.openxmlformats.org/officeDocument/2006/relationships/image" Target="../media/image5.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51208B2C-53F6-9E8A-BEF9-6313620C498A}"/>
              </a:ext>
            </a:extLst>
          </p:cNvPr>
          <p:cNvSpPr/>
          <p:nvPr/>
        </p:nvSpPr>
        <p:spPr>
          <a:xfrm>
            <a:off x="914400" y="5257800"/>
            <a:ext cx="25512413" cy="27508200"/>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2" name="Picture 41">
            <a:extLst>
              <a:ext uri="{FF2B5EF4-FFF2-40B4-BE49-F238E27FC236}">
                <a16:creationId xmlns:a16="http://schemas.microsoft.com/office/drawing/2014/main" id="{6D685E01-A017-43BC-3330-1AFB0729D28F}"/>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342936" y="29404838"/>
            <a:ext cx="2103120" cy="2103120"/>
          </a:xfrm>
          <a:prstGeom prst="rect">
            <a:avLst/>
          </a:prstGeom>
        </p:spPr>
      </p:pic>
      <p:sp>
        <p:nvSpPr>
          <p:cNvPr id="2" name="Text Placeholder 1">
            <a:extLst>
              <a:ext uri="{FF2B5EF4-FFF2-40B4-BE49-F238E27FC236}">
                <a16:creationId xmlns:a16="http://schemas.microsoft.com/office/drawing/2014/main" id="{A2B06DFA-42DF-FC3A-2B20-E516F630A392}"/>
              </a:ext>
            </a:extLst>
          </p:cNvPr>
          <p:cNvSpPr>
            <a:spLocks noGrp="1"/>
          </p:cNvSpPr>
          <p:nvPr>
            <p:ph type="body" sz="quarter" idx="10"/>
          </p:nvPr>
        </p:nvSpPr>
        <p:spPr>
          <a:xfrm>
            <a:off x="951596" y="1297884"/>
            <a:ext cx="21756004" cy="1378641"/>
          </a:xfrm>
        </p:spPr>
        <p:txBody>
          <a:bodyPr>
            <a:normAutofit/>
          </a:bodyPr>
          <a:lstStyle/>
          <a:p>
            <a:endParaRPr lang="en-US" dirty="0"/>
          </a:p>
        </p:txBody>
      </p:sp>
      <p:sp>
        <p:nvSpPr>
          <p:cNvPr id="4" name="Text Placeholder 3">
            <a:extLst>
              <a:ext uri="{FF2B5EF4-FFF2-40B4-BE49-F238E27FC236}">
                <a16:creationId xmlns:a16="http://schemas.microsoft.com/office/drawing/2014/main" id="{75526CF3-D792-36A8-6B28-5EA233D20689}"/>
              </a:ext>
            </a:extLst>
          </p:cNvPr>
          <p:cNvSpPr>
            <a:spLocks noGrp="1"/>
          </p:cNvSpPr>
          <p:nvPr>
            <p:ph type="body" sz="quarter" idx="13"/>
          </p:nvPr>
        </p:nvSpPr>
        <p:spPr>
          <a:xfrm>
            <a:off x="951596" y="2407252"/>
            <a:ext cx="21756004" cy="1464841"/>
          </a:xfrm>
        </p:spPr>
        <p:txBody>
          <a:bodyPr>
            <a:normAutofit/>
          </a:bodyPr>
          <a:lstStyle/>
          <a:p>
            <a:r>
              <a:rPr lang="en-US" dirty="0"/>
              <a:t>Project Long Title</a:t>
            </a:r>
          </a:p>
        </p:txBody>
      </p:sp>
      <p:sp>
        <p:nvSpPr>
          <p:cNvPr id="3" name="Text Placeholder 2">
            <a:extLst>
              <a:ext uri="{FF2B5EF4-FFF2-40B4-BE49-F238E27FC236}">
                <a16:creationId xmlns:a16="http://schemas.microsoft.com/office/drawing/2014/main" id="{3561868E-CF2C-D0AF-3372-21FB69C5CED6}"/>
              </a:ext>
            </a:extLst>
          </p:cNvPr>
          <p:cNvSpPr>
            <a:spLocks noGrp="1"/>
          </p:cNvSpPr>
          <p:nvPr>
            <p:ph type="body" sz="quarter" idx="12"/>
          </p:nvPr>
        </p:nvSpPr>
        <p:spPr/>
        <p:txBody>
          <a:bodyPr/>
          <a:lstStyle/>
          <a:p>
            <a:endParaRPr lang="en-US" dirty="0"/>
          </a:p>
        </p:txBody>
      </p:sp>
      <p:pic>
        <p:nvPicPr>
          <p:cNvPr id="41" name="Picture 40">
            <a:extLst>
              <a:ext uri="{FF2B5EF4-FFF2-40B4-BE49-F238E27FC236}">
                <a16:creationId xmlns:a16="http://schemas.microsoft.com/office/drawing/2014/main" id="{2D7142E3-D7E3-7D15-B678-A15D1544BE77}"/>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0023820" y="29404838"/>
            <a:ext cx="2103120" cy="2103120"/>
          </a:xfrm>
          <a:prstGeom prst="rect">
            <a:avLst/>
          </a:prstGeom>
        </p:spPr>
      </p:pic>
      <p:pic>
        <p:nvPicPr>
          <p:cNvPr id="43" name="Picture 42">
            <a:extLst>
              <a:ext uri="{FF2B5EF4-FFF2-40B4-BE49-F238E27FC236}">
                <a16:creationId xmlns:a16="http://schemas.microsoft.com/office/drawing/2014/main" id="{595D6D9D-D0C5-6155-8866-12CE3A17B60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236564" y="29404838"/>
            <a:ext cx="2103120" cy="2103120"/>
          </a:xfrm>
          <a:prstGeom prst="rect">
            <a:avLst/>
          </a:prstGeom>
        </p:spPr>
      </p:pic>
      <p:pic>
        <p:nvPicPr>
          <p:cNvPr id="44" name="Picture 43">
            <a:extLst>
              <a:ext uri="{FF2B5EF4-FFF2-40B4-BE49-F238E27FC236}">
                <a16:creationId xmlns:a16="http://schemas.microsoft.com/office/drawing/2014/main" id="{198E12C1-D674-C6AB-4117-F939EB0ADAB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7130192" y="29404838"/>
            <a:ext cx="2103120" cy="2103120"/>
          </a:xfrm>
          <a:prstGeom prst="rect">
            <a:avLst/>
          </a:prstGeom>
        </p:spPr>
      </p:pic>
      <p:sp>
        <p:nvSpPr>
          <p:cNvPr id="45" name="TextBox 44">
            <a:extLst>
              <a:ext uri="{FF2B5EF4-FFF2-40B4-BE49-F238E27FC236}">
                <a16:creationId xmlns:a16="http://schemas.microsoft.com/office/drawing/2014/main" id="{2324FA40-E035-4679-F6D8-FB1460178696}"/>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Team Members</a:t>
            </a:r>
          </a:p>
        </p:txBody>
      </p:sp>
      <p:sp>
        <p:nvSpPr>
          <p:cNvPr id="47" name="TextBox 46">
            <a:extLst>
              <a:ext uri="{FF2B5EF4-FFF2-40B4-BE49-F238E27FC236}">
                <a16:creationId xmlns:a16="http://schemas.microsoft.com/office/drawing/2014/main" id="{BE14472E-9230-099C-5FCA-CA605B4DCD0E}"/>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Images</a:t>
            </a:r>
          </a:p>
        </p:txBody>
      </p:sp>
      <p:sp>
        <p:nvSpPr>
          <p:cNvPr id="49" name="TextBox 48">
            <a:extLst>
              <a:ext uri="{FF2B5EF4-FFF2-40B4-BE49-F238E27FC236}">
                <a16:creationId xmlns:a16="http://schemas.microsoft.com/office/drawing/2014/main" id="{C34B93C3-1CE7-C06A-949A-55B03973ADA4}"/>
              </a:ext>
            </a:extLst>
          </p:cNvPr>
          <p:cNvSpPr txBox="1"/>
          <p:nvPr/>
        </p:nvSpPr>
        <p:spPr>
          <a:xfrm>
            <a:off x="14630400" y="29112401"/>
            <a:ext cx="7278066"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Acknowledgements</a:t>
            </a:r>
          </a:p>
        </p:txBody>
      </p:sp>
      <p:sp>
        <p:nvSpPr>
          <p:cNvPr id="51" name="TextBox 50">
            <a:extLst>
              <a:ext uri="{FF2B5EF4-FFF2-40B4-BE49-F238E27FC236}">
                <a16:creationId xmlns:a16="http://schemas.microsoft.com/office/drawing/2014/main" id="{46244BA4-A793-1421-8951-7430309E1864}"/>
              </a:ext>
            </a:extLst>
          </p:cNvPr>
          <p:cNvSpPr txBox="1"/>
          <p:nvPr/>
        </p:nvSpPr>
        <p:spPr>
          <a:xfrm>
            <a:off x="14662669" y="25836174"/>
            <a:ext cx="7288030" cy="769441"/>
          </a:xfrm>
          <a:prstGeom prst="rect">
            <a:avLst/>
          </a:prstGeom>
          <a:noFill/>
        </p:spPr>
        <p:txBody>
          <a:bodyPr wrap="square" rtlCol="0">
            <a:spAutoFit/>
          </a:bodyPr>
          <a:lstStyle/>
          <a:p>
            <a:r>
              <a:rPr lang="en-US" sz="4400" b="1" dirty="0">
                <a:solidFill>
                  <a:srgbClr val="8A5A9A"/>
                </a:solidFill>
                <a:latin typeface="Century Gothic" panose="020B0502020202020204" pitchFamily="34" charset="0"/>
              </a:rPr>
              <a:t>Project Partners</a:t>
            </a:r>
          </a:p>
        </p:txBody>
      </p:sp>
      <p:grpSp>
        <p:nvGrpSpPr>
          <p:cNvPr id="5" name="Group 4">
            <a:extLst>
              <a:ext uri="{FF2B5EF4-FFF2-40B4-BE49-F238E27FC236}">
                <a16:creationId xmlns:a16="http://schemas.microsoft.com/office/drawing/2014/main" id="{AFD32BE8-762A-0084-0FCA-D5849D864451}"/>
              </a:ext>
            </a:extLst>
          </p:cNvPr>
          <p:cNvGrpSpPr/>
          <p:nvPr/>
        </p:nvGrpSpPr>
        <p:grpSpPr>
          <a:xfrm>
            <a:off x="1571536" y="29633438"/>
            <a:ext cx="1645920" cy="1645920"/>
            <a:chOff x="1394751" y="29466980"/>
            <a:chExt cx="1645920" cy="1645920"/>
          </a:xfrm>
        </p:grpSpPr>
        <p:pic>
          <p:nvPicPr>
            <p:cNvPr id="6" name="Picture 5" descr="A satellite image of the earth&#10;&#10;Description automatically generated with medium confidence">
              <a:extLst>
                <a:ext uri="{FF2B5EF4-FFF2-40B4-BE49-F238E27FC236}">
                  <a16:creationId xmlns:a16="http://schemas.microsoft.com/office/drawing/2014/main" id="{B5C242AB-FF2B-7E3B-37AF-7CAA42A6D74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94751" y="29466980"/>
              <a:ext cx="1645920" cy="1645920"/>
            </a:xfrm>
            <a:prstGeom prst="ellipse">
              <a:avLst/>
            </a:prstGeom>
          </p:spPr>
        </p:pic>
        <p:sp>
          <p:nvSpPr>
            <p:cNvPr id="7" name="TextBox 34">
              <a:extLst>
                <a:ext uri="{FF2B5EF4-FFF2-40B4-BE49-F238E27FC236}">
                  <a16:creationId xmlns:a16="http://schemas.microsoft.com/office/drawing/2014/main" id="{191201D1-A8CA-2782-7107-EE98D886AA61}"/>
                </a:ext>
              </a:extLst>
            </p:cNvPr>
            <p:cNvSpPr txBox="1"/>
            <p:nvPr/>
          </p:nvSpPr>
          <p:spPr>
            <a:xfrm rot="20028308">
              <a:off x="1586312" y="30036079"/>
              <a:ext cx="1426712" cy="457200"/>
            </a:xfrm>
            <a:prstGeom prst="rect">
              <a:avLst/>
            </a:prstGeom>
          </p:spPr>
          <p:txBody>
            <a:bodyPr wrap="square" numCol="1" spcCol="640080"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just"/>
              <a:r>
                <a:rPr lang="en-US" sz="2000" b="1" dirty="0">
                  <a:solidFill>
                    <a:schemeClr val="bg1"/>
                  </a:solidFill>
                </a:rPr>
                <a:t>EXAMPLE</a:t>
              </a:r>
            </a:p>
          </p:txBody>
        </p:sp>
      </p:grpSp>
      <p:sp>
        <p:nvSpPr>
          <p:cNvPr id="18" name="Text Placeholder 16">
            <a:extLst>
              <a:ext uri="{FF2B5EF4-FFF2-40B4-BE49-F238E27FC236}">
                <a16:creationId xmlns:a16="http://schemas.microsoft.com/office/drawing/2014/main" id="{1366FFAD-A069-5A2E-7928-3D824EC11408}"/>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Headshots should be a clear photo of you in front of a clean background. Please no sunglasses, hats, </a:t>
            </a:r>
            <a:r>
              <a:rPr lang="en-US" dirty="0" err="1">
                <a:solidFill>
                  <a:schemeClr val="tx1">
                    <a:lumMod val="75000"/>
                    <a:lumOff val="25000"/>
                  </a:schemeClr>
                </a:solidFill>
                <a:latin typeface="Garamond" panose="02020404030301010803" pitchFamily="18" charset="0"/>
              </a:rPr>
              <a:t>etc</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6">
                  <a:extLst>
                    <a:ext uri="{A12FA001-AC4F-418D-AE19-62706E023703}">
                      <ahyp:hlinkClr xmlns:ahyp="http://schemas.microsoft.com/office/drawing/2018/hyperlinkcolor" val="tx"/>
                    </a:ext>
                  </a:extLst>
                </a:hlinkClick>
              </a:rPr>
              <a:t>here</a:t>
            </a:r>
            <a:r>
              <a:rPr lang="en-US" dirty="0">
                <a:solidFill>
                  <a:schemeClr val="tx1">
                    <a:lumMod val="75000"/>
                    <a:lumOff val="25000"/>
                  </a:schemeClr>
                </a:solidFill>
                <a:latin typeface="Garamond" panose="02020404030301010803" pitchFamily="18" charset="0"/>
              </a:rPr>
              <a:t>.</a:t>
            </a:r>
          </a:p>
        </p:txBody>
      </p:sp>
      <p:sp>
        <p:nvSpPr>
          <p:cNvPr id="19" name="Text Placeholder 16">
            <a:extLst>
              <a:ext uri="{FF2B5EF4-FFF2-40B4-BE49-F238E27FC236}">
                <a16:creationId xmlns:a16="http://schemas.microsoft.com/office/drawing/2014/main" id="{6DCD8841-3068-981E-EBB1-199296C355F6}"/>
              </a:ext>
            </a:extLst>
          </p:cNvPr>
          <p:cNvSpPr txBox="1">
            <a:spLocks/>
          </p:cNvSpPr>
          <p:nvPr/>
        </p:nvSpPr>
        <p:spPr>
          <a:xfrm>
            <a:off x="915319"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lumOff val="25000"/>
                  </a:schemeClr>
                </a:solidFill>
                <a:latin typeface="Garamond" panose="02020404030301010803" pitchFamily="18" charset="0"/>
              </a:rPr>
              <a:t>Participant Name</a:t>
            </a:r>
          </a:p>
        </p:txBody>
      </p:sp>
      <p:sp>
        <p:nvSpPr>
          <p:cNvPr id="20" name="Text Placeholder 16">
            <a:extLst>
              <a:ext uri="{FF2B5EF4-FFF2-40B4-BE49-F238E27FC236}">
                <a16:creationId xmlns:a16="http://schemas.microsoft.com/office/drawing/2014/main" id="{19BA283A-49F2-4DAD-BAD8-41609B415997}"/>
              </a:ext>
            </a:extLst>
          </p:cNvPr>
          <p:cNvSpPr txBox="1">
            <a:spLocks/>
          </p:cNvSpPr>
          <p:nvPr/>
        </p:nvSpPr>
        <p:spPr>
          <a:xfrm>
            <a:off x="3853281"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21" name="Text Placeholder 16">
            <a:extLst>
              <a:ext uri="{FF2B5EF4-FFF2-40B4-BE49-F238E27FC236}">
                <a16:creationId xmlns:a16="http://schemas.microsoft.com/office/drawing/2014/main" id="{10B3CBFD-5A97-7D66-59BE-A4890F41E638}"/>
              </a:ext>
            </a:extLst>
          </p:cNvPr>
          <p:cNvSpPr txBox="1">
            <a:spLocks/>
          </p:cNvSpPr>
          <p:nvPr/>
        </p:nvSpPr>
        <p:spPr>
          <a:xfrm>
            <a:off x="6694562"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22" name="Text Placeholder 16">
            <a:extLst>
              <a:ext uri="{FF2B5EF4-FFF2-40B4-BE49-F238E27FC236}">
                <a16:creationId xmlns:a16="http://schemas.microsoft.com/office/drawing/2014/main" id="{FD6D2128-E890-0378-F53A-0B7046E5D646}"/>
              </a:ext>
            </a:extLst>
          </p:cNvPr>
          <p:cNvSpPr txBox="1">
            <a:spLocks/>
          </p:cNvSpPr>
          <p:nvPr/>
        </p:nvSpPr>
        <p:spPr>
          <a:xfrm>
            <a:off x="9661682" y="31633993"/>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lumOff val="25000"/>
                  </a:schemeClr>
                </a:solidFill>
                <a:latin typeface="Garamond" panose="02020404030301010803" pitchFamily="18" charset="0"/>
              </a:rPr>
              <a:t>Participant Name</a:t>
            </a:r>
          </a:p>
        </p:txBody>
      </p:sp>
      <p:sp>
        <p:nvSpPr>
          <p:cNvPr id="23" name="Text Placeholder 16">
            <a:extLst>
              <a:ext uri="{FF2B5EF4-FFF2-40B4-BE49-F238E27FC236}">
                <a16:creationId xmlns:a16="http://schemas.microsoft.com/office/drawing/2014/main" id="{68E1B34E-8E4F-B925-8D0B-5BC2537376EF}"/>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separate and editable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24" name="Text Placeholder 16">
            <a:extLst>
              <a:ext uri="{FF2B5EF4-FFF2-40B4-BE49-F238E27FC236}">
                <a16:creationId xmlns:a16="http://schemas.microsoft.com/office/drawing/2014/main" id="{69BB6C7A-E613-E280-BD85-3C109247944F}"/>
              </a:ext>
            </a:extLst>
          </p:cNvPr>
          <p:cNvSpPr txBox="1">
            <a:spLocks/>
          </p:cNvSpPr>
          <p:nvPr/>
        </p:nvSpPr>
        <p:spPr>
          <a:xfrm>
            <a:off x="14648791" y="299751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anyone who has helped you with the project.</a:t>
            </a:r>
          </a:p>
          <a:p>
            <a:r>
              <a:rPr lang="en-US" dirty="0">
                <a:solidFill>
                  <a:schemeClr val="tx1">
                    <a:lumMod val="75000"/>
                    <a:lumOff val="25000"/>
                  </a:schemeClr>
                </a:solidFill>
                <a:latin typeface="Garamond" panose="02020404030301010803" pitchFamily="18" charset="0"/>
              </a:rPr>
              <a:t>If this is a continuation project, credit the previous team members and contributors.</a:t>
            </a:r>
          </a:p>
          <a:p>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a:t>
            </a:r>
            <a:r>
              <a:rPr lang="en-US" dirty="0">
                <a:solidFill>
                  <a:schemeClr val="tx1">
                    <a:lumMod val="75000"/>
                    <a:lumOff val="25000"/>
                  </a:schemeClr>
                </a:solidFill>
                <a:latin typeface="Garamond" panose="02020404030301010803" pitchFamily="18" charset="0"/>
              </a:rPr>
              <a:t>—not their school or former school.</a:t>
            </a:r>
            <a:endParaRPr lang="en-US" sz="2800" dirty="0">
              <a:solidFill>
                <a:schemeClr val="tx1">
                  <a:lumMod val="75000"/>
                  <a:lumOff val="25000"/>
                </a:schemeClr>
              </a:solidFill>
              <a:latin typeface="Garamond" panose="02020404030301010803" pitchFamily="18" charset="0"/>
            </a:endParaRPr>
          </a:p>
          <a:p>
            <a:endParaRPr lang="en-US" dirty="0">
              <a:solidFill>
                <a:schemeClr val="tx1">
                  <a:lumMod val="75000"/>
                  <a:lumOff val="25000"/>
                </a:schemeClr>
              </a:solidFill>
            </a:endParaRPr>
          </a:p>
        </p:txBody>
      </p:sp>
      <p:sp>
        <p:nvSpPr>
          <p:cNvPr id="25" name="Text Placeholder 16">
            <a:extLst>
              <a:ext uri="{FF2B5EF4-FFF2-40B4-BE49-F238E27FC236}">
                <a16:creationId xmlns:a16="http://schemas.microsoft.com/office/drawing/2014/main" id="{B9E62B7C-7743-2A32-896D-5EA2C0C84820}"/>
              </a:ext>
            </a:extLst>
          </p:cNvPr>
          <p:cNvSpPr txBox="1">
            <a:spLocks/>
          </p:cNvSpPr>
          <p:nvPr/>
        </p:nvSpPr>
        <p:spPr>
          <a:xfrm>
            <a:off x="14638853" y="26665451"/>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p:txBody>
      </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16989</TotalTime>
  <Words>192</Words>
  <Application>Microsoft Office PowerPoint</Application>
  <PresentationFormat>Custom</PresentationFormat>
  <Paragraphs>18</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Smedsrud, Marisa J. (GSFC-E3)[RSES]</cp:lastModifiedBy>
  <cp:revision>98</cp:revision>
  <dcterms:created xsi:type="dcterms:W3CDTF">2019-02-05T16:32:03Z</dcterms:created>
  <dcterms:modified xsi:type="dcterms:W3CDTF">2025-01-27T21:36:47Z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