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Lst>
  <p:sldIdLst>
    <p:sldId r:id="rId5" id="256"/>
  </p:sldIdLst>
  <p:sldSz cx="27432000" cy="36576000"/>
  <p:notesSz xmlns:c="http://schemas.openxmlformats.org/drawingml/2006/chart" xmlns:pic="http://schemas.openxmlformats.org/drawingml/2006/picture" xmlns:dgm="http://schemas.openxmlformats.org/drawingml/2006/diagram" cx="6858000" cy="9144000"/>
  <p:defaultTextStyle xmlns:c="http://schemas.openxmlformats.org/drawingml/2006/chart" xmlns:pic="http://schemas.openxmlformats.org/drawingml/2006/picture" xmlns:dgm="http://schemas.openxmlformats.org/drawingml/2006/diagram">
    <a:defPPr>
      <a:defRPr lang="en-US">
        <a:uFillTx/>
      </a:defRPr>
    </a:defPPr>
    <a:lvl1pPr algn="l" defTabSz="3072384" eaLnBrk="1" hangingPunct="1" latinLnBrk="0" marL="0" rtl="0">
      <a:defRPr kern="1200" sz="6048">
        <a:solidFill>
          <a:schemeClr val="tx1"/>
        </a:solidFill>
        <a:uFillTx/>
        <a:latin typeface="+mn-lt"/>
        <a:ea typeface="+mn-ea"/>
        <a:cs typeface="+mn-cs"/>
      </a:defRPr>
    </a:lvl1pPr>
    <a:lvl2pPr algn="l" defTabSz="3072384" eaLnBrk="1" hangingPunct="1" latinLnBrk="0" marL="1536192" rtl="0">
      <a:defRPr kern="1200" sz="6048">
        <a:solidFill>
          <a:schemeClr val="tx1"/>
        </a:solidFill>
        <a:uFillTx/>
        <a:latin typeface="+mn-lt"/>
        <a:ea typeface="+mn-ea"/>
        <a:cs typeface="+mn-cs"/>
      </a:defRPr>
    </a:lvl2pPr>
    <a:lvl3pPr algn="l" defTabSz="3072384" eaLnBrk="1" hangingPunct="1" latinLnBrk="0" marL="3072384" rtl="0">
      <a:defRPr kern="1200" sz="6048">
        <a:solidFill>
          <a:schemeClr val="tx1"/>
        </a:solidFill>
        <a:uFillTx/>
        <a:latin typeface="+mn-lt"/>
        <a:ea typeface="+mn-ea"/>
        <a:cs typeface="+mn-cs"/>
      </a:defRPr>
    </a:lvl3pPr>
    <a:lvl4pPr algn="l" defTabSz="3072384" eaLnBrk="1" hangingPunct="1" latinLnBrk="0" marL="4608576" rtl="0">
      <a:defRPr kern="1200" sz="6048">
        <a:solidFill>
          <a:schemeClr val="tx1"/>
        </a:solidFill>
        <a:uFillTx/>
        <a:latin typeface="+mn-lt"/>
        <a:ea typeface="+mn-ea"/>
        <a:cs typeface="+mn-cs"/>
      </a:defRPr>
    </a:lvl4pPr>
    <a:lvl5pPr algn="l" defTabSz="3072384" eaLnBrk="1" hangingPunct="1" latinLnBrk="0" marL="6144768" rtl="0">
      <a:defRPr kern="1200" sz="6048">
        <a:solidFill>
          <a:schemeClr val="tx1"/>
        </a:solidFill>
        <a:uFillTx/>
        <a:latin typeface="+mn-lt"/>
        <a:ea typeface="+mn-ea"/>
        <a:cs typeface="+mn-cs"/>
      </a:defRPr>
    </a:lvl5pPr>
    <a:lvl6pPr algn="l" defTabSz="3072384" eaLnBrk="1" hangingPunct="1" latinLnBrk="0" marL="7680960" rtl="0">
      <a:defRPr kern="1200" sz="6048">
        <a:solidFill>
          <a:schemeClr val="tx1"/>
        </a:solidFill>
        <a:uFillTx/>
        <a:latin typeface="+mn-lt"/>
        <a:ea typeface="+mn-ea"/>
        <a:cs typeface="+mn-cs"/>
      </a:defRPr>
    </a:lvl6pPr>
    <a:lvl7pPr algn="l" defTabSz="3072384" eaLnBrk="1" hangingPunct="1" latinLnBrk="0" marL="9217152" rtl="0">
      <a:defRPr kern="1200" sz="6048">
        <a:solidFill>
          <a:schemeClr val="tx1"/>
        </a:solidFill>
        <a:uFillTx/>
        <a:latin typeface="+mn-lt"/>
        <a:ea typeface="+mn-ea"/>
        <a:cs typeface="+mn-cs"/>
      </a:defRPr>
    </a:lvl7pPr>
    <a:lvl8pPr algn="l" defTabSz="3072384" eaLnBrk="1" hangingPunct="1" latinLnBrk="0" marL="10753344" rtl="0">
      <a:defRPr kern="1200" sz="6048">
        <a:solidFill>
          <a:schemeClr val="tx1"/>
        </a:solidFill>
        <a:uFillTx/>
        <a:latin typeface="+mn-lt"/>
        <a:ea typeface="+mn-ea"/>
        <a:cs typeface="+mn-cs"/>
      </a:defRPr>
    </a:lvl8pPr>
    <a:lvl9pPr algn="l" defTabSz="3072384" eaLnBrk="1" hangingPunct="1" latinLnBrk="0" marL="12289536" rtl="0">
      <a:defRPr kern="1200" sz="6048">
        <a:solidFill>
          <a:schemeClr val="tx1"/>
        </a:solidFill>
        <a:uFillTx/>
        <a:latin typeface="+mn-lt"/>
        <a:ea typeface="+mn-ea"/>
        <a:cs typeface="+mn-cs"/>
      </a:defRPr>
    </a:lvl9pPr>
  </p:defaultTextStyle>
</p:presentation>
</file>

<file path=ppt/commentAuthors.xml><?xml version="1.0" encoding="utf-8"?>
<p:cmAuthorLst xmlns:a="http://schemas.openxmlformats.org/drawingml/2006/main" xmlns:p="http://schemas.openxmlformats.org/presentationml/2006/main" xmlns:s="http://schemas.openxmlformats.org/officeDocument/2006/sharedTypes" xmlns:r="http://schemas.openxmlformats.org/officeDocument/2006/relationships">
  <p:cmAuthor clrIdx="0" id="0" initials="MK" lastIdx="25" name="Margaret Klug"/>
  <p:cmAuthor clrIdx="1" id="1" initials="SL" lastIdx="3" name="Sinclair, Leigh"/>
  <p:cmAuthor clrIdx="2" id="2" initials="c" lastIdx="3" name="crms"/>
  <p:cmAuthor clrIdx="3" id="3" initials="AH" lastIdx="2" name="Aubrey Hilte"/>
  <p:cmAuthor clrIdx="4" id="4" initials="LCG" lastIdx="1" name="Childs, Lauren M. (LARC-E3)[DEVELOP]"/>
  <p:cmAuthor clrIdx="5" id="5" initials="CP" lastIdx="1" name="Chris Ploetz"/>
</p:cmAuthorLst>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p:showPr showNarration="1">
    <p:present/>
    <p:sldAll/>
    <p:penClr xmlns:c="http://schemas.openxmlformats.org/drawingml/2006/chart" xmlns:pic="http://schemas.openxmlformats.org/drawingml/2006/picture" xmlns:dgm="http://schemas.openxmlformats.org/drawingml/2006/diagram">
      <a:srgbClr val="FF0000"/>
    </p:penClr>
  </p:showPr>
</p:presentationPr>
</file>

<file path=ppt/tableStyles.xml><?xml version="1.0" encoding="utf-8"?>
<a:tblStyleLst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def="{5C22544A-7EE6-4342-B048-85BDC9FD1C3A}">
  <a:tblStyle styleId="{5C22544A-7EE6-4342-B048-85BDC9FD1C3A}" styleName="Medium Style 2 - Accent 1">
    <a:wholeTbl>
      <a:tcTxStyle>
        <a:fontRef idx="minor">
          <a:srgbClr val="000000"/>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rgbClr val="000000"/>
        </a:fontRef>
        <a:schemeClr val="lt1"/>
      </a:tcTxStyle>
      <a:tcStyle>
        <a:tcBdr/>
        <a:fill>
          <a:solidFill>
            <a:schemeClr val="accent1"/>
          </a:solidFill>
        </a:fill>
      </a:tcStyle>
    </a:lastCol>
    <a:firstCol>
      <a:tcTxStyle b="on">
        <a:fontRef idx="minor">
          <a:srgbClr val="000000"/>
        </a:fontRef>
        <a:schemeClr val="lt1"/>
      </a:tcTxStyle>
      <a:tcStyle>
        <a:tcBdr/>
        <a:fill>
          <a:solidFill>
            <a:schemeClr val="accent1"/>
          </a:solidFill>
        </a:fill>
      </a:tcStyle>
    </a:firstCol>
    <a:lastRow>
      <a:tcTxStyle b="on">
        <a:fontRef idx="minor">
          <a:srgbClr val="000000"/>
        </a:fontRef>
        <a:schemeClr val="lt1"/>
      </a:tcTxStyle>
      <a:tcStyle>
        <a:tcBdr>
          <a:top>
            <a:ln cmpd="sng" w="38100">
              <a:solidFill>
                <a:schemeClr val="lt1"/>
              </a:solidFill>
            </a:ln>
          </a:top>
        </a:tcBdr>
        <a:fill>
          <a:solidFill>
            <a:schemeClr val="accent1"/>
          </a:solidFill>
        </a:fill>
      </a:tcStyle>
    </a:lastRow>
    <a:firstRow>
      <a:tcTxStyle b="on">
        <a:fontRef idx="minor">
          <a:srgbClr val="000000"/>
        </a:fontRef>
        <a:schemeClr val="lt1"/>
      </a:tcTxStyle>
      <a:tcStyle>
        <a:tcBdr>
          <a:bottom>
            <a:ln cmpd="sng" w="38100">
              <a:solidFill>
                <a:schemeClr val="lt1"/>
              </a:solidFill>
            </a:ln>
          </a:bottom>
        </a:tcBdr>
        <a:fill>
          <a:solidFill>
            <a:schemeClr val="accent1"/>
          </a:solidFill>
        </a:fill>
      </a:tcStyle>
    </a:firstRow>
  </a:tblStyle>
</a:tblStyleLst>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p:normalViewPr horzBarState="maximized">
    <p:restoredLeft autoAdjust="0" sz="9927"/>
    <p:restoredTop sz="94660"/>
  </p:normalViewPr>
  <p:slideViewPr>
    <p:cSldViewPr snapToGrid="0">
      <p:cViewPr>
        <p:scale xmlns:c="http://schemas.openxmlformats.org/drawingml/2006/chart" xmlns:pic="http://schemas.openxmlformats.org/drawingml/2006/picture" xmlns:dgm="http://schemas.openxmlformats.org/drawingml/2006/diagram">
          <a:sx d="100" n="40"/>
          <a:sy d="100" n="40"/>
        </p:scale>
        <p:origin xmlns:c="http://schemas.openxmlformats.org/drawingml/2006/chart" xmlns:pic="http://schemas.openxmlformats.org/drawingml/2006/picture" xmlns:dgm="http://schemas.openxmlformats.org/drawingml/2006/diagram" x="-1704" y="540"/>
      </p:cViewPr>
      <p:guideLst>
        <p:guide orient="horz" pos="11520"/>
        <p:guide pos="5400"/>
      </p:guideLst>
    </p:cSldViewPr>
  </p:slideViewPr>
  <p:notesTextViewPr>
    <p:cViewPr>
      <p:scale xmlns:c="http://schemas.openxmlformats.org/drawingml/2006/chart" xmlns:pic="http://schemas.openxmlformats.org/drawingml/2006/picture" xmlns:dgm="http://schemas.openxmlformats.org/drawingml/2006/diagram">
        <a:sx d="1" n="1"/>
        <a:sy d="1" n="1"/>
      </p:scale>
      <p:origin xmlns:c="http://schemas.openxmlformats.org/drawingml/2006/chart" xmlns:pic="http://schemas.openxmlformats.org/drawingml/2006/picture" xmlns:dgm="http://schemas.openxmlformats.org/drawingml/2006/diagram" x="0" y="0"/>
    </p:cViewPr>
  </p:notesTextViewPr>
  <p:gridSpacing xmlns:c="http://schemas.openxmlformats.org/drawingml/2006/chart" xmlns:pic="http://schemas.openxmlformats.org/drawingml/2006/picture" xmlns:dgm="http://schemas.openxmlformats.org/drawingml/2006/diagram" cx="76200" cy="76200"/>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s/slide1.xml" Type="http://schemas.openxmlformats.org/officeDocument/2006/relationships/slide"></Relationship><Relationship Id="rId6" Target="theme/theme1.xml" Type="http://schemas.openxmlformats.org/officeDocument/2006/relationships/theme"></Relationship><Relationship Id="rId7" Target="commentAuthors.xml" Type="http://schemas.openxmlformats.org/officeDocument/2006/relationships/commentAuthors"></Relationship></Relationships>
</file>

<file path=ppt/slideLayouts/_rels/slideLayout1.xml.rels><?xml version="1.0" standalone="yes" ?><Relationships xmlns="http://schemas.openxmlformats.org/package/2006/relationships"><Relationship Id="rId1" Target="../media/image3.png" Type="http://schemas.openxmlformats.org/officeDocument/2006/relationships/image"></Relationship><Relationship Id="rId2" Target="../media/image4.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media/image21.png" Type="http://schemas.openxmlformats.org/officeDocument/2006/relationships/image"></Relationship><Relationship Id="rId2" Target="../media/image22.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media/image5.png" Type="http://schemas.openxmlformats.org/officeDocument/2006/relationships/image"></Relationship><Relationship Id="rId2" Target="../media/image6.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media/image7.png" Type="http://schemas.openxmlformats.org/officeDocument/2006/relationships/image"></Relationship><Relationship Id="rId2" Target="../media/image8.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media/image9.png" Type="http://schemas.openxmlformats.org/officeDocument/2006/relationships/image"></Relationship><Relationship Id="rId2" Target="../media/image10.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media/image11.png" Type="http://schemas.openxmlformats.org/officeDocument/2006/relationships/image"></Relationship><Relationship Id="rId2" Target="../media/image12.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media/image13.png" Type="http://schemas.openxmlformats.org/officeDocument/2006/relationships/image"></Relationship><Relationship Id="rId2" Target="../media/image14.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media/image15.png" Type="http://schemas.openxmlformats.org/officeDocument/2006/relationships/image"></Relationship><Relationship Id="rId2" Target="../media/image16.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media/image17.png" Type="http://schemas.openxmlformats.org/officeDocument/2006/relationships/image"></Relationship><Relationship Id="rId2" Target="../media/image18.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media/image19.png" Type="http://schemas.openxmlformats.org/officeDocument/2006/relationships/image"></Relationship><Relationship Id="rId2" Target="../media/image20.png" Type="http://schemas.openxmlformats.org/officeDocument/2006/relationships/image"></Relationship><Relationship Id="rId3"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Agricultur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7DB862"/>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4927847" y="21990384"/>
            <a:ext cx="21373432"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7EB761"/>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1" y="3771900"/>
            <a:ext cx="27432001" cy="335280"/>
          </a:xfrm>
          <a:prstGeom prst="rect">
            <a:avLst/>
          </a:prstGeom>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4228729"/>
            <a:ext cx="27432000" cy="187894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Weather">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94A3D3"/>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240667" y="22303205"/>
            <a:ext cx="20747791"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94A3D4"/>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771900"/>
            <a:ext cx="27432000" cy="335280"/>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Climate">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E9A149"/>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120352" y="22182889"/>
            <a:ext cx="20988422"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E9A149"/>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771900"/>
            <a:ext cx="27432000" cy="335280"/>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Cross Cuttin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EA7845"/>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4903784" y="21966321"/>
            <a:ext cx="21421558"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E97845"/>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771900"/>
            <a:ext cx="27432000" cy="335280"/>
          </a:xfrm>
          <a:prstGeom prst="rect">
            <a:avLst/>
          </a:prstGeom>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Disasters">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586991"/>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240667" y="22303205"/>
            <a:ext cx="20747791"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57688F"/>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771900"/>
            <a:ext cx="27432000" cy="335280"/>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EcoForecastin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218754"/>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144415" y="22206952"/>
            <a:ext cx="20940296"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2E8652"/>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771900"/>
            <a:ext cx="27432000" cy="335280"/>
          </a:xfrm>
          <a:prstGeom prst="rect">
            <a:avLst/>
          </a:prstGeom>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Energ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52B37B"/>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072225" y="22134763"/>
            <a:ext cx="21084675"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56B27B"/>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1" y="3771901"/>
            <a:ext cx="27432000" cy="335280"/>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Health &amp; Air Quality">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C15442"/>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240667" y="22303205"/>
            <a:ext cx="20747791"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BE5341"/>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flipH="1" flipV="1">
            <a:off x="0" y="3771900"/>
            <a:ext cx="27432000" cy="335281"/>
          </a:xfrm>
          <a:prstGeom prst="rect">
            <a:avLst/>
          </a:prstGeom>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Oceans">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2F8AB4"/>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240667" y="22303205"/>
            <a:ext cx="20747791"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3289B4"/>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4213800"/>
            <a:ext cx="27432000" cy="1880615"/>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flipH="1" flipV="1">
            <a:off x="-1" y="3771900"/>
            <a:ext cx="27432000" cy="335280"/>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Water Resources">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sp>
        <p:nvSpPr>
          <p:cNvPr xmlns:c="http://schemas.openxmlformats.org/drawingml/2006/chart" xmlns:pic="http://schemas.openxmlformats.org/drawingml/2006/picture" xmlns:dgm="http://schemas.openxmlformats.org/drawingml/2006/diagram" id="10" name="Subtitle"/>
          <p:cNvSpPr xmlns:c="http://schemas.openxmlformats.org/drawingml/2006/chart" xmlns:pic="http://schemas.openxmlformats.org/drawingml/2006/picture" xmlns:dgm="http://schemas.openxmlformats.org/drawingml/2006/diagram">
            <a:spLocks noGrp="1"/>
          </p:cNvSpPr>
          <p:nvPr>
            <p:ph hasCustomPrompt="1" idx="11" sz="quarter" type="body"/>
          </p:nvPr>
        </p:nvSpPr>
        <p:spPr xmlns:c="http://schemas.openxmlformats.org/drawingml/2006/chart" xmlns:pic="http://schemas.openxmlformats.org/drawingml/2006/picture" xmlns:dgm="http://schemas.openxmlformats.org/drawingml/2006/diagram">
          <a:xfrm>
            <a:off x="4009644" y="787400"/>
            <a:ext cx="19412712" cy="2069432"/>
          </a:xfrm>
          <a:prstGeom prst="rect">
            <a:avLst/>
          </a:prstGeom>
        </p:spPr>
        <p:txBody xmlns:c="http://schemas.openxmlformats.org/drawingml/2006/chart" xmlns:pic="http://schemas.openxmlformats.org/drawingml/2006/picture" xmlns:dgm="http://schemas.openxmlformats.org/drawingml/2006/diagram">
          <a:bodyPr/>
          <a:lstStyle>
            <a:lvl1pPr algn="ctr" indent="0" marL="0">
              <a:buNone/>
              <a:defRPr b="1" baseline="0" sz="6000">
                <a:solidFill>
                  <a:srgbClr val="73A9DB"/>
                </a:solidFill>
                <a:uFillTx/>
                <a:latin typeface="+mj-lt"/>
              </a:defRPr>
            </a:lvl1pPr>
            <a:lvl2pPr>
              <a:defRPr sz="4800">
                <a:uFillTx/>
              </a:defRPr>
            </a:lvl2pPr>
            <a:lvl3pPr>
              <a:defRPr sz="4000">
                <a:uFillTx/>
              </a:defRPr>
            </a:lvl3pPr>
            <a:lvl4pPr>
              <a:defRPr sz="3600">
                <a:uFillTx/>
              </a:defRPr>
            </a:lvl4pPr>
            <a:lvl5pPr>
              <a:defRPr sz="3600">
                <a:uFillTx/>
              </a:defRPr>
            </a:lvl5pPr>
          </a:lstStyle>
          <a:p>
            <a:pPr lvl="0"/>
            <a:r>
              <a:rPr dirty="0" lang="en-US" smtClean="0">
                <a:uFillTx/>
              </a:rPr>
              <a:t>Project Subtitle </a:t>
            </a:r>
          </a:p>
          <a:p>
            <a:pPr lvl="0"/>
            <a:r>
              <a:rPr dirty="0" lang="en-US" smtClean="0">
                <a:uFillTx/>
              </a:rPr>
              <a:t>[Use Title Case]</a:t>
            </a:r>
          </a:p>
        </p:txBody>
      </p:sp>
      <p:sp>
        <p:nvSpPr>
          <p:cNvPr xmlns:c="http://schemas.openxmlformats.org/drawingml/2006/chart" xmlns:pic="http://schemas.openxmlformats.org/drawingml/2006/picture" xmlns:dgm="http://schemas.openxmlformats.org/drawingml/2006/diagram" id="8" name="Main Title"/>
          <p:cNvSpPr xmlns:c="http://schemas.openxmlformats.org/drawingml/2006/chart" xmlns:pic="http://schemas.openxmlformats.org/drawingml/2006/picture" xmlns:dgm="http://schemas.openxmlformats.org/drawingml/2006/diagram">
            <a:spLocks noGrp="1"/>
          </p:cNvSpPr>
          <p:nvPr>
            <p:ph hasCustomPrompt="1" idx="10" sz="quarter" type="body"/>
          </p:nvPr>
        </p:nvSpPr>
        <p:spPr xmlns:c="http://schemas.openxmlformats.org/drawingml/2006/chart" xmlns:pic="http://schemas.openxmlformats.org/drawingml/2006/picture" xmlns:dgm="http://schemas.openxmlformats.org/drawingml/2006/diagram">
          <a:xfrm rot="16200000">
            <a:off x="15240667" y="22303205"/>
            <a:ext cx="20747791" cy="2314074"/>
          </a:xfrm>
          <a:prstGeom prst="rect">
            <a:avLst/>
          </a:prstGeom>
        </p:spPr>
        <p:txBody xmlns:c="http://schemas.openxmlformats.org/drawingml/2006/chart" xmlns:pic="http://schemas.openxmlformats.org/drawingml/2006/picture" xmlns:dgm="http://schemas.openxmlformats.org/drawingml/2006/diagram">
          <a:bodyPr/>
          <a:lstStyle>
            <a:lvl1pPr algn="l" indent="0" marL="0">
              <a:buNone/>
              <a:defRPr b="0" baseline="0" sz="16000">
                <a:solidFill>
                  <a:srgbClr val="75AADB"/>
                </a:solidFill>
                <a:uFillTx/>
                <a:latin typeface="+mj-lt"/>
              </a:defRPr>
            </a:lvl1pPr>
          </a:lstStyle>
          <a:p>
            <a:pPr lvl="0"/>
            <a:r>
              <a:rPr dirty="0" lang="en-US" smtClean="0">
                <a:uFillTx/>
              </a:rPr>
              <a:t>Short Title [Title Case]</a:t>
            </a:r>
            <a:endParaRPr dirty="0" lang="en-US">
              <a:uFillTx/>
            </a:endParaRPr>
          </a:p>
        </p:txBody>
      </p:sp>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0" y="3771900"/>
            <a:ext cx="27432000" cy="335280"/>
          </a:xfrm>
          <a:prstGeom prst="rect">
            <a:avLst/>
          </a:prstGeom>
        </p:spPr>
      </p:pic>
      <p:pic>
        <p:nvPicPr>
          <p:cNvPr xmlns:c="http://schemas.openxmlformats.org/drawingml/2006/chart" xmlns:pic="http://schemas.openxmlformats.org/drawingml/2006/picture" xmlns:dgm="http://schemas.openxmlformats.org/drawingml/2006/diagram" id="3" name="Picture 2"/>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0" y="34213800"/>
            <a:ext cx="27432000" cy="1878944"/>
          </a:xfrm>
          <a:prstGeom prst="rect">
            <a:avLst/>
          </a:prstGeom>
        </p:spPr>
      </p:pic>
    </p:spTree>
  </p:cSld>
  <p:clrMapOvr xmlns:c="http://schemas.openxmlformats.org/drawingml/2006/chart" xmlns:pic="http://schemas.openxmlformats.org/drawingml/2006/picture" xmlns:dgm="http://schemas.openxmlformats.org/drawingml/2006/diagram">
    <a:masterClrMapping/>
  </p:clrMapOvr>
</p:sldLayout>
</file>

<file path=ppt/slideMasters/_rels/slideMaster1.xml.rels><?xml version="1.0" standalone="yes" ?><Relationships xmlns="http://schemas.openxmlformats.org/package/2006/relationships"><Relationship Id="rId1" Target="../media/image1.png" Type="http://schemas.openxmlformats.org/officeDocument/2006/relationships/image"></Relationship><Relationship Id="rId2" Target="../media/image2.png" Type="http://schemas.openxmlformats.org/officeDocument/2006/relationships/image"></Relationship><Relationship Id="rId3" Target="../slideLayouts/slideLayout1.xml" Type="http://schemas.openxmlformats.org/officeDocument/2006/relationships/slideLayout"></Relationship><Relationship Id="rId4" Target="../slideLayouts/slideLayout2.xml" Type="http://schemas.openxmlformats.org/officeDocument/2006/relationships/slideLayout"></Relationship><Relationship Id="rId5" Target="../slideLayouts/slideLayout3.xml" Type="http://schemas.openxmlformats.org/officeDocument/2006/relationships/slideLayout"></Relationship><Relationship Id="rId6" Target="../slideLayouts/slideLayout4.xml" Type="http://schemas.openxmlformats.org/officeDocument/2006/relationships/slideLayout"></Relationship><Relationship Id="rId7" Target="../slideLayouts/slideLayout5.xml" Type="http://schemas.openxmlformats.org/officeDocument/2006/relationships/slideLayout"></Relationship><Relationship Id="rId8" Target="../slideLayouts/slideLayout6.xml" Type="http://schemas.openxmlformats.org/officeDocument/2006/relationships/slideLayout"></Relationship><Relationship Id="rId9" Target="../slideLayouts/slideLayout7.xml" Type="http://schemas.openxmlformats.org/officeDocument/2006/relationships/slideLayout"></Relationship><Relationship Id="rId10" Target="../slideLayouts/slideLayout8.xml" Type="http://schemas.openxmlformats.org/officeDocument/2006/relationships/slideLayout"></Relationship><Relationship Id="rId11" Target="../slideLayouts/slideLayout9.xml" Type="http://schemas.openxmlformats.org/officeDocument/2006/relationships/slideLayout"></Relationship><Relationship Id="rId12" Target="../slideLayouts/slideLayout10.xml" Type="http://schemas.openxmlformats.org/officeDocument/2006/relationships/slideLayout"></Relationship><Relationship Id="rId13" Target="../theme/theme1.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pic="http://schemas.openxmlformats.org/drawingml/2006/picture" xmlns:dgm="http://schemas.openxmlformats.org/drawingml/2006/diagram" idx="1001">
        <a:schemeClr val="bg1"/>
      </p:bgRef>
    </p:bg>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2" name="Picture 1"/>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1" cstate="print"/>
          <a:stretch>
            <a:fillRect/>
          </a:stretch>
        </p:blipFill>
        <p:spPr xmlns:c="http://schemas.openxmlformats.org/drawingml/2006/chart" xmlns:pic="http://schemas.openxmlformats.org/drawingml/2006/picture" xmlns:dgm="http://schemas.openxmlformats.org/drawingml/2006/diagram">
          <a:xfrm>
            <a:off x="23827528" y="549033"/>
            <a:ext cx="3300448" cy="2811330"/>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noChangeAspect="1"/>
          </p:cNvPicPr>
          <p:nvPr userDrawn="1"/>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923028" y="698499"/>
            <a:ext cx="2482776" cy="2512397"/>
          </a:xfrm>
          <a:prstGeom prst="rect">
            <a:avLst/>
          </a:prstGeom>
        </p:spPr>
      </p:pic>
    </p:spTree>
  </p:cSld>
  <p:clrMap xmlns:c="http://schemas.openxmlformats.org/drawingml/2006/chart" xmlns:pic="http://schemas.openxmlformats.org/drawingml/2006/picture" xmlns:dgm="http://schemas.openxmlformats.org/drawingml/2006/diagram" accent1="accent1" accent2="accent2" accent3="accent3" accent4="accent4" accent5="accent5" accent6="accent6" bg1="lt1" bg2="lt2" folHlink="folHlink" hlink="hlink" tx1="dk1" tx2="dk2"/>
  <p:sldLayoutIdLst>
    <p:sldLayoutId r:id="rId3" id="2147483661"/>
    <p:sldLayoutId r:id="rId4" id="2147483662"/>
    <p:sldLayoutId r:id="rId5" id="2147483663"/>
    <p:sldLayoutId r:id="rId6" id="2147483664"/>
    <p:sldLayoutId r:id="rId7" id="2147483665"/>
    <p:sldLayoutId r:id="rId8" id="2147483666"/>
    <p:sldLayoutId r:id="rId9" id="2147483667"/>
    <p:sldLayoutId r:id="rId10" id="2147483668"/>
    <p:sldLayoutId r:id="rId11" id="2147483669"/>
    <p:sldLayoutId r:id="rId12" id="2147483670"/>
  </p:sldLayoutIdLst>
  <p:txStyles>
    <p:titleStyle xmlns:c="http://schemas.openxmlformats.org/drawingml/2006/chart" xmlns:pic="http://schemas.openxmlformats.org/drawingml/2006/picture" xmlns:dgm="http://schemas.openxmlformats.org/drawingml/2006/diagram">
      <a:lvl1pPr algn="l" defTabSz="2743200" eaLnBrk="1" hangingPunct="1" latinLnBrk="0" rtl="0">
        <a:lnSpc>
          <a:spcPct val="90000"/>
        </a:lnSpc>
        <a:spcBef>
          <a:spcPct val="0"/>
        </a:spcBef>
        <a:buNone/>
        <a:defRPr kern="1200" sz="13200">
          <a:solidFill>
            <a:schemeClr val="tx1"/>
          </a:solidFill>
          <a:uFillTx/>
          <a:latin typeface="+mj-lt"/>
          <a:ea typeface="+mj-ea"/>
          <a:cs typeface="+mj-cs"/>
        </a:defRPr>
      </a:lvl1pPr>
    </p:titleStyle>
    <p:bodyStyle xmlns:c="http://schemas.openxmlformats.org/drawingml/2006/chart" xmlns:pic="http://schemas.openxmlformats.org/drawingml/2006/picture" xmlns:dgm="http://schemas.openxmlformats.org/drawingml/2006/diagram">
      <a:lvl1pPr algn="l" defTabSz="2743200" eaLnBrk="1" hangingPunct="1" indent="-685800" latinLnBrk="0" marL="685800" rtl="0">
        <a:lnSpc>
          <a:spcPct val="90000"/>
        </a:lnSpc>
        <a:spcBef>
          <a:spcPts val="3000"/>
        </a:spcBef>
        <a:buFont charset="0" panose="020B0604020202020204" pitchFamily="34" typeface="Arial"/>
        <a:buChar char="•"/>
        <a:defRPr kern="1200" sz="84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72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60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p:bodyStyle>
    <p:otherStyle xmlns:c="http://schemas.openxmlformats.org/drawingml/2006/chart" xmlns:pic="http://schemas.openxmlformats.org/drawingml/2006/picture" xmlns:dgm="http://schemas.openxmlformats.org/drawingml/2006/diagram">
      <a:defPPr>
        <a:defRPr lang="en-US">
          <a:uFillTx/>
        </a:defRPr>
      </a:defPPr>
      <a:lvl1pPr algn="l" defTabSz="2743200" eaLnBrk="1" hangingPunct="1" latinLnBrk="0" marL="0" rtl="0">
        <a:defRPr kern="1200" sz="5400">
          <a:solidFill>
            <a:schemeClr val="tx1"/>
          </a:solidFill>
          <a:uFillTx/>
          <a:latin typeface="+mn-lt"/>
          <a:ea typeface="+mn-ea"/>
          <a:cs typeface="+mn-cs"/>
        </a:defRPr>
      </a:lvl1pPr>
      <a:lvl2pPr algn="l" defTabSz="2743200" eaLnBrk="1" hangingPunct="1" latinLnBrk="0" marL="1371600" rtl="0">
        <a:defRPr kern="1200" sz="5400">
          <a:solidFill>
            <a:schemeClr val="tx1"/>
          </a:solidFill>
          <a:uFillTx/>
          <a:latin typeface="+mn-lt"/>
          <a:ea typeface="+mn-ea"/>
          <a:cs typeface="+mn-cs"/>
        </a:defRPr>
      </a:lvl2pPr>
      <a:lvl3pPr algn="l" defTabSz="2743200" eaLnBrk="1" hangingPunct="1" latinLnBrk="0" marL="2743200" rtl="0">
        <a:defRPr kern="1200" sz="5400">
          <a:solidFill>
            <a:schemeClr val="tx1"/>
          </a:solidFill>
          <a:uFillTx/>
          <a:latin typeface="+mn-lt"/>
          <a:ea typeface="+mn-ea"/>
          <a:cs typeface="+mn-cs"/>
        </a:defRPr>
      </a:lvl3pPr>
      <a:lvl4pPr algn="l" defTabSz="2743200" eaLnBrk="1" hangingPunct="1" latinLnBrk="0" marL="4114800" rtl="0">
        <a:defRPr kern="1200" sz="5400">
          <a:solidFill>
            <a:schemeClr val="tx1"/>
          </a:solidFill>
          <a:uFillTx/>
          <a:latin typeface="+mn-lt"/>
          <a:ea typeface="+mn-ea"/>
          <a:cs typeface="+mn-cs"/>
        </a:defRPr>
      </a:lvl4pPr>
      <a:lvl5pPr algn="l" defTabSz="2743200" eaLnBrk="1" hangingPunct="1" latinLnBrk="0" marL="5486400" rtl="0">
        <a:defRPr kern="1200" sz="5400">
          <a:solidFill>
            <a:schemeClr val="tx1"/>
          </a:solidFill>
          <a:uFillTx/>
          <a:latin typeface="+mn-lt"/>
          <a:ea typeface="+mn-ea"/>
          <a:cs typeface="+mn-cs"/>
        </a:defRPr>
      </a:lvl5pPr>
      <a:lvl6pPr algn="l" defTabSz="2743200" eaLnBrk="1" hangingPunct="1" latinLnBrk="0" marL="6858000" rtl="0">
        <a:defRPr kern="1200" sz="5400">
          <a:solidFill>
            <a:schemeClr val="tx1"/>
          </a:solidFill>
          <a:uFillTx/>
          <a:latin typeface="+mn-lt"/>
          <a:ea typeface="+mn-ea"/>
          <a:cs typeface="+mn-cs"/>
        </a:defRPr>
      </a:lvl6pPr>
      <a:lvl7pPr algn="l" defTabSz="2743200" eaLnBrk="1" hangingPunct="1" latinLnBrk="0" marL="8229600" rtl="0">
        <a:defRPr kern="1200" sz="5400">
          <a:solidFill>
            <a:schemeClr val="tx1"/>
          </a:solidFill>
          <a:uFillTx/>
          <a:latin typeface="+mn-lt"/>
          <a:ea typeface="+mn-ea"/>
          <a:cs typeface="+mn-cs"/>
        </a:defRPr>
      </a:lvl7pPr>
      <a:lvl8pPr algn="l" defTabSz="2743200" eaLnBrk="1" hangingPunct="1" latinLnBrk="0" marL="9601200" rtl="0">
        <a:defRPr kern="1200" sz="5400">
          <a:solidFill>
            <a:schemeClr val="tx1"/>
          </a:solidFill>
          <a:uFillTx/>
          <a:latin typeface="+mn-lt"/>
          <a:ea typeface="+mn-ea"/>
          <a:cs typeface="+mn-cs"/>
        </a:defRPr>
      </a:lvl8pPr>
      <a:lvl9pPr algn="l" defTabSz="2743200" eaLnBrk="1" hangingPunct="1" latinLnBrk="0" marL="10972800" rtl="0">
        <a:defRPr kern="1200" sz="54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4.xml" Type="http://schemas.openxmlformats.org/officeDocument/2006/relationships/slideLayout"></Relationship><Relationship Id="rId2" Target="../media/image23.png" Type="http://schemas.openxmlformats.org/officeDocument/2006/relationships/image"></Relationship><Relationship Id="rId3" Target="../media/image24.png" Type="http://schemas.openxmlformats.org/officeDocument/2006/relationships/image"></Relationship><Relationship Id="rId4" Target="../media/image25.jpeg" Type="http://schemas.openxmlformats.org/officeDocument/2006/relationships/image"></Relationship><Relationship Id="rId5" Target="../media/image26.jpg" Type="http://schemas.openxmlformats.org/officeDocument/2006/relationships/image"></Relationship><Relationship Id="rId6" Target="../media/image27.jpeg" Type="http://schemas.openxmlformats.org/officeDocument/2006/relationships/image"></Relationship><Relationship Id="rId7" Target="../media/image28.jpeg" Type="http://schemas.openxmlformats.org/officeDocument/2006/relationships/image"></Relationship><Relationship Id="rId8" Target="../media/image29.png" Type="http://schemas.openxmlformats.org/officeDocument/2006/relationships/image"></Relationship><Relationship Id="rId9" Target="../media/image30.png" Type="http://schemas.openxmlformats.org/officeDocument/2006/relationships/image"></Relationship><Relationship Id="rId10" Target="../media/image31.png" Type="http://schemas.openxmlformats.org/officeDocument/2006/relationships/image"></Relationship><Relationship Id="rId11" Target="../media/image32.jpeg" Type="http://schemas.openxmlformats.org/officeDocument/2006/relationships/image"></Relationship><Relationship Id="rId12" Target="../media/image33.jpeg" Type="http://schemas.openxmlformats.org/officeDocument/2006/relationships/image"></Relationship><Relationship Id="rId13" Target="../media/image34.jpeg" Type="http://schemas.openxmlformats.org/officeDocument/2006/relationships/image"></Relationship><Relationship Id="rId14" Target="../media/image35.pn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pic="http://schemas.openxmlformats.org/drawingml/2006/picture" xmlns:dgm="http://schemas.openxmlformats.org/drawingml/2006/diagram" id="1" name=""/>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0" y="0"/>
          <a:ext cx="0" cy="0"/>
          <a:chOff x="0" y="0"/>
          <a:chExt cx="0" cy="0"/>
        </a:xfrm>
      </p:grpSpPr>
      <p:pic>
        <p:nvPicPr>
          <p:cNvPr xmlns:c="http://schemas.openxmlformats.org/drawingml/2006/chart" xmlns:pic="http://schemas.openxmlformats.org/drawingml/2006/picture" xmlns:dgm="http://schemas.openxmlformats.org/drawingml/2006/diagram" id="39" name="Picture 38"/>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843099" y="31752533"/>
            <a:ext cx="2057404" cy="2081788"/>
          </a:xfrm>
          <a:prstGeom prst="rect">
            <a:avLst/>
          </a:prstGeom>
        </p:spPr>
      </p:pic>
      <p:pic>
        <p:nvPicPr>
          <p:cNvPr xmlns:c="http://schemas.openxmlformats.org/drawingml/2006/chart" xmlns:pic="http://schemas.openxmlformats.org/drawingml/2006/picture" xmlns:dgm="http://schemas.openxmlformats.org/drawingml/2006/diagram" id="42"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rotWithShape="1">
          <a:blip r:embed="rId3"/>
          <a:srcRect b="20524" l="302" r="-163" t="3301"/>
          <a:stretch/>
        </p:blipFill>
        <p:spPr xmlns:c="http://schemas.openxmlformats.org/drawingml/2006/chart" xmlns:pic="http://schemas.openxmlformats.org/drawingml/2006/picture" xmlns:dgm="http://schemas.openxmlformats.org/drawingml/2006/diagram" bwMode="auto">
          <a:xfrm>
            <a:off x="1050044" y="31969990"/>
            <a:ext cx="1643511" cy="1646238"/>
          </a:xfrm>
          <a:prstGeom prst="ellipse">
            <a:avLst/>
          </a:prstGeom>
          <a:noFill/>
          <a:ln>
            <a:noFill/>
          </a:ln>
          <a:effectLst/>
        </p:spPr>
      </p:pic>
      <p:sp>
        <p:nvSpPr>
          <p:cNvPr xmlns:c="http://schemas.openxmlformats.org/drawingml/2006/chart" xmlns:pic="http://schemas.openxmlformats.org/drawingml/2006/picture" xmlns:dgm="http://schemas.openxmlformats.org/drawingml/2006/diagram" id="3" name="Text Placeholder 2"/>
          <p:cNvSpPr xmlns:c="http://schemas.openxmlformats.org/drawingml/2006/chart" xmlns:pic="http://schemas.openxmlformats.org/drawingml/2006/picture" xmlns:dgm="http://schemas.openxmlformats.org/drawingml/2006/diagram">
            <a:spLocks noGrp="1"/>
          </p:cNvSpPr>
          <p:nvPr>
            <p:ph idx="11" sz="quarter" type="body"/>
          </p:nvPr>
        </p:nvSpPr>
        <p:spPr xmlns:c="http://schemas.openxmlformats.org/drawingml/2006/chart" xmlns:pic="http://schemas.openxmlformats.org/drawingml/2006/picture" xmlns:dgm="http://schemas.openxmlformats.org/drawingml/2006/diagram">
          <a:xfrm>
            <a:off x="4009644" y="787399"/>
            <a:ext cx="19412712" cy="2695437"/>
          </a:xfrm>
        </p:spPr>
        <p:txBody xmlns:c="http://schemas.openxmlformats.org/drawingml/2006/chart" xmlns:pic="http://schemas.openxmlformats.org/drawingml/2006/picture" xmlns:dgm="http://schemas.openxmlformats.org/drawingml/2006/diagram">
          <a:bodyPr anchor="ctr"/>
          <a:lstStyle/>
          <a:p>
            <a:r>
              <a:rPr dirty="0" lang="en-US" smtClean="0">
                <a:uFillTx/>
              </a:rPr>
              <a:t>Utilizing NASA Earth Observations to Enhance Flood Monitoring Throughout the Mississippi River Basin</a:t>
            </a:r>
            <a:endParaRPr dirty="0" lang="en-US">
              <a:uFillTx/>
            </a:endParaRPr>
          </a:p>
        </p:txBody>
      </p:sp>
      <p:sp>
        <p:nvSpPr>
          <p:cNvPr xmlns:c="http://schemas.openxmlformats.org/drawingml/2006/chart" xmlns:pic="http://schemas.openxmlformats.org/drawingml/2006/picture" xmlns:dgm="http://schemas.openxmlformats.org/drawingml/2006/diagram" id="2" name="Text Placeholder 1"/>
          <p:cNvSpPr xmlns:c="http://schemas.openxmlformats.org/drawingml/2006/chart" xmlns:pic="http://schemas.openxmlformats.org/drawingml/2006/picture" xmlns:dgm="http://schemas.openxmlformats.org/drawingml/2006/diagram">
            <a:spLocks noGrp="1"/>
          </p:cNvSpPr>
          <p:nvPr>
            <p:ph idx="10" sz="quarter" type="body"/>
          </p:nvPr>
        </p:nvSpPr>
        <p:spPr xmlns:c="http://schemas.openxmlformats.org/drawingml/2006/chart" xmlns:pic="http://schemas.openxmlformats.org/drawingml/2006/picture" xmlns:dgm="http://schemas.openxmlformats.org/drawingml/2006/diagram">
          <a:xfrm rot="16200000">
            <a:off x="10543615" y="18028711"/>
            <a:ext cx="30141895" cy="2314074"/>
          </a:xfrm>
        </p:spPr>
        <p:txBody xmlns:c="http://schemas.openxmlformats.org/drawingml/2006/chart" xmlns:pic="http://schemas.openxmlformats.org/drawingml/2006/picture" xmlns:dgm="http://schemas.openxmlformats.org/drawingml/2006/diagram">
          <a:bodyPr/>
          <a:lstStyle/>
          <a:p>
            <a:r>
              <a:rPr b="1" dirty="0" lang="en-US" smtClean="0" sz="15500">
                <a:uFillTx/>
              </a:rPr>
              <a:t>Mississippi River Basin </a:t>
            </a:r>
            <a:r>
              <a:rPr dirty="0" lang="en-US" smtClean="0" sz="15500">
                <a:uFillTx/>
              </a:rPr>
              <a:t>Disasters</a:t>
            </a:r>
            <a:endParaRPr dirty="0" lang="en-US" sz="15500">
              <a:uFillTx/>
            </a:endParaRPr>
          </a:p>
        </p:txBody>
      </p:sp>
      <p:sp>
        <p:nvSpPr>
          <p:cNvPr xmlns:c="http://schemas.openxmlformats.org/drawingml/2006/chart" xmlns:pic="http://schemas.openxmlformats.org/drawingml/2006/picture" xmlns:dgm="http://schemas.openxmlformats.org/drawingml/2006/diagram" id="8"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2593048" y="10808121"/>
            <a:ext cx="5686679" cy="554215"/>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r>
              <a:rPr b="1" dirty="0" lang="en-US" smtClean="0" sz="2800">
                <a:solidFill>
                  <a:schemeClr val="tx1">
                    <a:lumMod val="75000"/>
                  </a:schemeClr>
                </a:solidFill>
                <a:uFillTx/>
              </a:rPr>
              <a:t>Flood Exposure Map</a:t>
            </a:r>
          </a:p>
        </p:txBody>
      </p:sp>
      <p:sp>
        <p:nvSpPr>
          <p:cNvPr xmlns:c="http://schemas.openxmlformats.org/drawingml/2006/chart" xmlns:pic="http://schemas.openxmlformats.org/drawingml/2006/picture" xmlns:dgm="http://schemas.openxmlformats.org/drawingml/2006/diagram" id="12"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101" y="24776243"/>
            <a:ext cx="11212130" cy="2940217"/>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457200" latinLnBrk="0" marL="457200" rtl="0">
              <a:lnSpc>
                <a:spcPct val="90000"/>
              </a:lnSpc>
              <a:spcBef>
                <a:spcPts val="1800"/>
              </a:spcBef>
              <a:buClr>
                <a:schemeClr val="accent1"/>
              </a:buClr>
              <a:buFont charset="2" panose="05030102010509060703" pitchFamily="18" typeface="Webdings"/>
              <a:buChar char="4"/>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indent="-347663" marL="347663">
              <a:buClr>
                <a:srgbClr val="57688F"/>
              </a:buClr>
            </a:pPr>
            <a:r>
              <a:rPr dirty="0" lang="en-US">
                <a:uFillTx/>
              </a:rPr>
              <a:t>The NDWI and NDVI spectral signatures had the highest accuracy </a:t>
            </a:r>
            <a:endParaRPr dirty="0" lang="en-US" smtClean="0">
              <a:uFillTx/>
            </a:endParaRPr>
          </a:p>
          <a:p>
            <a:pPr indent="-347663" marL="347663">
              <a:buClr>
                <a:srgbClr val="57688F"/>
              </a:buClr>
            </a:pPr>
            <a:r>
              <a:rPr dirty="0" lang="en-US">
                <a:uFillTx/>
              </a:rPr>
              <a:t>B</a:t>
            </a:r>
            <a:r>
              <a:rPr dirty="0" lang="en-US" smtClean="0">
                <a:uFillTx/>
              </a:rPr>
              <a:t>ecause time of </a:t>
            </a:r>
            <a:r>
              <a:rPr dirty="0" lang="en-US">
                <a:uFillTx/>
              </a:rPr>
              <a:t>year can potentially impact NDVI more than </a:t>
            </a:r>
            <a:r>
              <a:rPr dirty="0" lang="en-US" smtClean="0">
                <a:uFillTx/>
              </a:rPr>
              <a:t>NDWI, </a:t>
            </a:r>
            <a:r>
              <a:rPr dirty="0" lang="en-US">
                <a:uFillTx/>
              </a:rPr>
              <a:t>NDWI was selected for use in the flood algorithm</a:t>
            </a:r>
            <a:r>
              <a:rPr dirty="0" lang="en-US" smtClean="0">
                <a:uFillTx/>
              </a:rPr>
              <a:t>.</a:t>
            </a:r>
          </a:p>
          <a:p>
            <a:pPr indent="-347663" marL="347663">
              <a:buClr>
                <a:srgbClr val="57688F"/>
              </a:buClr>
            </a:pPr>
            <a:r>
              <a:rPr dirty="0" lang="en-US">
                <a:uFillTx/>
              </a:rPr>
              <a:t>The flood map algorithm created </a:t>
            </a:r>
            <a:r>
              <a:rPr dirty="0" lang="en-US" smtClean="0">
                <a:uFillTx/>
              </a:rPr>
              <a:t>will </a:t>
            </a:r>
            <a:r>
              <a:rPr dirty="0" lang="en-US">
                <a:uFillTx/>
              </a:rPr>
              <a:t>help </a:t>
            </a:r>
            <a:r>
              <a:rPr dirty="0" lang="en-US" smtClean="0">
                <a:uFillTx/>
              </a:rPr>
              <a:t>identify </a:t>
            </a:r>
            <a:r>
              <a:rPr dirty="0" lang="en-US">
                <a:uFillTx/>
              </a:rPr>
              <a:t>the probability of flooding within </a:t>
            </a:r>
            <a:r>
              <a:rPr dirty="0" lang="en-US" smtClean="0">
                <a:uFillTx/>
              </a:rPr>
              <a:t>a given </a:t>
            </a:r>
            <a:r>
              <a:rPr dirty="0" lang="en-US">
                <a:uFillTx/>
              </a:rPr>
              <a:t>area for use in flood monitoring and the decision making </a:t>
            </a:r>
            <a:r>
              <a:rPr dirty="0" lang="en-US" smtClean="0">
                <a:uFillTx/>
              </a:rPr>
              <a:t>process of </a:t>
            </a:r>
            <a:r>
              <a:rPr dirty="0" lang="en-US">
                <a:uFillTx/>
              </a:rPr>
              <a:t>relief efforts.</a:t>
            </a:r>
            <a:endParaRPr dirty="0" lang="en-US" smtClean="0">
              <a:uFillTx/>
            </a:endParaRPr>
          </a:p>
        </p:txBody>
      </p:sp>
      <p:sp>
        <p:nvSpPr>
          <p:cNvPr xmlns:c="http://schemas.openxmlformats.org/drawingml/2006/chart" xmlns:pic="http://schemas.openxmlformats.org/drawingml/2006/picture" xmlns:dgm="http://schemas.openxmlformats.org/drawingml/2006/diagram" id="15"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100" y="12709712"/>
            <a:ext cx="11212131" cy="3327934"/>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457200" latinLnBrk="0" marL="457200" rtl="0">
              <a:lnSpc>
                <a:spcPct val="90000"/>
              </a:lnSpc>
              <a:spcBef>
                <a:spcPts val="1800"/>
              </a:spcBef>
              <a:buClr>
                <a:schemeClr val="accent1"/>
              </a:buClr>
              <a:buFont charset="2" panose="05030102010509060703" pitchFamily="18" typeface="Webdings"/>
              <a:buChar char="4"/>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indent="-347663" marL="347663">
              <a:buClr>
                <a:schemeClr val="accent2">
                  <a:lumMod val="75000"/>
                </a:schemeClr>
              </a:buClr>
            </a:pPr>
            <a:r>
              <a:rPr b="1" dirty="0" lang="en-US">
                <a:solidFill>
                  <a:schemeClr val="accent2">
                    <a:lumMod val="75000"/>
                  </a:schemeClr>
                </a:solidFill>
                <a:uFillTx/>
              </a:rPr>
              <a:t>Improve </a:t>
            </a:r>
            <a:r>
              <a:rPr dirty="0" lang="en-US">
                <a:solidFill>
                  <a:schemeClr val="tx1">
                    <a:lumMod val="75000"/>
                  </a:schemeClr>
                </a:solidFill>
                <a:uFillTx/>
              </a:rPr>
              <a:t>understanding of flood </a:t>
            </a:r>
            <a:r>
              <a:rPr dirty="0" lang="en-US" smtClean="0">
                <a:solidFill>
                  <a:schemeClr val="tx1">
                    <a:lumMod val="75000"/>
                  </a:schemeClr>
                </a:solidFill>
                <a:uFillTx/>
              </a:rPr>
              <a:t>prediction mapping in the Mississippi river basin</a:t>
            </a:r>
            <a:endParaRPr dirty="0" lang="en-US">
              <a:solidFill>
                <a:schemeClr val="tx1">
                  <a:lumMod val="75000"/>
                </a:schemeClr>
              </a:solidFill>
              <a:uFillTx/>
            </a:endParaRPr>
          </a:p>
          <a:p>
            <a:pPr indent="-347663" marL="347663">
              <a:buClr>
                <a:schemeClr val="accent2">
                  <a:lumMod val="75000"/>
                </a:schemeClr>
              </a:buClr>
            </a:pPr>
            <a:r>
              <a:rPr b="1" dirty="0" lang="en-US">
                <a:solidFill>
                  <a:schemeClr val="accent2">
                    <a:lumMod val="75000"/>
                  </a:schemeClr>
                </a:solidFill>
                <a:uFillTx/>
              </a:rPr>
              <a:t>Determine</a:t>
            </a:r>
            <a:r>
              <a:rPr dirty="0" lang="en-US">
                <a:solidFill>
                  <a:schemeClr val="tx1">
                    <a:lumMod val="75000"/>
                  </a:schemeClr>
                </a:solidFill>
                <a:uFillTx/>
              </a:rPr>
              <a:t> areas of </a:t>
            </a:r>
            <a:r>
              <a:rPr dirty="0" lang="en-US" smtClean="0">
                <a:solidFill>
                  <a:schemeClr val="tx1">
                    <a:lumMod val="75000"/>
                  </a:schemeClr>
                </a:solidFill>
                <a:uFillTx/>
              </a:rPr>
              <a:t>probable flooding for the December – January flood event</a:t>
            </a:r>
            <a:endParaRPr dirty="0" lang="en-US">
              <a:solidFill>
                <a:schemeClr val="tx1">
                  <a:lumMod val="75000"/>
                </a:schemeClr>
              </a:solidFill>
              <a:uFillTx/>
            </a:endParaRPr>
          </a:p>
          <a:p>
            <a:pPr indent="-347663" marL="347663">
              <a:buClr>
                <a:schemeClr val="accent2">
                  <a:lumMod val="75000"/>
                </a:schemeClr>
              </a:buClr>
            </a:pPr>
            <a:r>
              <a:rPr b="1" dirty="0" lang="en-US">
                <a:solidFill>
                  <a:schemeClr val="accent2">
                    <a:lumMod val="75000"/>
                  </a:schemeClr>
                </a:solidFill>
                <a:uFillTx/>
              </a:rPr>
              <a:t>Create</a:t>
            </a:r>
            <a:r>
              <a:rPr dirty="0" lang="en-US">
                <a:solidFill>
                  <a:schemeClr val="tx1">
                    <a:lumMod val="75000"/>
                  </a:schemeClr>
                </a:solidFill>
                <a:uFillTx/>
              </a:rPr>
              <a:t> </a:t>
            </a:r>
            <a:r>
              <a:rPr dirty="0" lang="en-US" smtClean="0">
                <a:solidFill>
                  <a:schemeClr val="tx1">
                    <a:lumMod val="75000"/>
                  </a:schemeClr>
                </a:solidFill>
                <a:uFillTx/>
              </a:rPr>
              <a:t>a flood </a:t>
            </a:r>
            <a:r>
              <a:rPr dirty="0" lang="en-US">
                <a:solidFill>
                  <a:schemeClr val="tx1">
                    <a:lumMod val="75000"/>
                  </a:schemeClr>
                </a:solidFill>
                <a:uFillTx/>
              </a:rPr>
              <a:t>probability algorithm </a:t>
            </a:r>
            <a:r>
              <a:rPr dirty="0" lang="en-US" smtClean="0">
                <a:solidFill>
                  <a:schemeClr val="tx1">
                    <a:lumMod val="75000"/>
                  </a:schemeClr>
                </a:solidFill>
                <a:uFillTx/>
              </a:rPr>
              <a:t>for mapping floods in the Mississippi river basin and </a:t>
            </a:r>
            <a:r>
              <a:rPr dirty="0" lang="en-US">
                <a:solidFill>
                  <a:schemeClr val="tx1">
                    <a:lumMod val="75000"/>
                  </a:schemeClr>
                </a:solidFill>
                <a:uFillTx/>
              </a:rPr>
              <a:t>F</a:t>
            </a:r>
            <a:r>
              <a:rPr dirty="0" lang="en-US" smtClean="0">
                <a:solidFill>
                  <a:schemeClr val="tx1">
                    <a:lumMod val="75000"/>
                  </a:schemeClr>
                </a:solidFill>
                <a:uFillTx/>
              </a:rPr>
              <a:t>lood </a:t>
            </a:r>
            <a:r>
              <a:rPr dirty="0" lang="en-US">
                <a:solidFill>
                  <a:schemeClr val="tx1">
                    <a:lumMod val="75000"/>
                  </a:schemeClr>
                </a:solidFill>
                <a:uFillTx/>
              </a:rPr>
              <a:t>E</a:t>
            </a:r>
            <a:r>
              <a:rPr dirty="0" lang="en-US" smtClean="0">
                <a:solidFill>
                  <a:schemeClr val="tx1">
                    <a:lumMod val="75000"/>
                  </a:schemeClr>
                </a:solidFill>
                <a:uFillTx/>
              </a:rPr>
              <a:t>xposure and Impact maps for the December 2015 – January 2016 flood events</a:t>
            </a:r>
            <a:endParaRPr dirty="0" lang="en-US">
              <a:solidFill>
                <a:schemeClr val="tx1">
                  <a:lumMod val="75000"/>
                </a:schemeClr>
              </a:solidFill>
              <a:uFillTx/>
            </a:endParaRPr>
          </a:p>
        </p:txBody>
      </p:sp>
      <p:sp>
        <p:nvSpPr>
          <p:cNvPr xmlns:c="http://schemas.openxmlformats.org/drawingml/2006/chart" xmlns:pic="http://schemas.openxmlformats.org/drawingml/2006/picture" xmlns:dgm="http://schemas.openxmlformats.org/drawingml/2006/diagram" id="16" name="TextBox 1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4461431"/>
            <a:ext cx="10349359"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Abstract</a:t>
            </a:r>
          </a:p>
        </p:txBody>
      </p:sp>
      <p:sp>
        <p:nvSpPr>
          <p:cNvPr xmlns:c="http://schemas.openxmlformats.org/drawingml/2006/chart" xmlns:pic="http://schemas.openxmlformats.org/drawingml/2006/picture" xmlns:dgm="http://schemas.openxmlformats.org/drawingml/2006/diagram" id="23" name="TextBox 22"/>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11873811"/>
            <a:ext cx="7900248"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Objectives</a:t>
            </a:r>
          </a:p>
        </p:txBody>
      </p:sp>
      <p:sp>
        <p:nvSpPr>
          <p:cNvPr xmlns:c="http://schemas.openxmlformats.org/drawingml/2006/chart" xmlns:pic="http://schemas.openxmlformats.org/drawingml/2006/picture" xmlns:dgm="http://schemas.openxmlformats.org/drawingml/2006/diagram" id="27" name="TextBox 2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2593048" y="10038680"/>
            <a:ext cx="9055964"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Results</a:t>
            </a:r>
          </a:p>
        </p:txBody>
      </p:sp>
      <p:sp>
        <p:nvSpPr>
          <p:cNvPr xmlns:c="http://schemas.openxmlformats.org/drawingml/2006/chart" xmlns:pic="http://schemas.openxmlformats.org/drawingml/2006/picture" xmlns:dgm="http://schemas.openxmlformats.org/drawingml/2006/diagram" id="28" name="TextBox 2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23926798"/>
            <a:ext cx="6839117"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z="4400">
                <a:solidFill>
                  <a:srgbClr val="57688F"/>
                </a:solidFill>
                <a:uFillTx/>
                <a:latin charset="0" panose="020B0502020202020204" pitchFamily="34" typeface="Century Gothic"/>
              </a:rPr>
              <a:t>Conclusions</a:t>
            </a:r>
          </a:p>
        </p:txBody>
      </p:sp>
      <p:sp>
        <p:nvSpPr>
          <p:cNvPr xmlns:c="http://schemas.openxmlformats.org/drawingml/2006/chart" xmlns:pic="http://schemas.openxmlformats.org/drawingml/2006/picture" xmlns:dgm="http://schemas.openxmlformats.org/drawingml/2006/diagram" id="29" name="TextBox 2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5984279" y="28165955"/>
            <a:ext cx="8229600"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Acknowledgements</a:t>
            </a:r>
          </a:p>
        </p:txBody>
      </p:sp>
      <p:sp>
        <p:nvSpPr>
          <p:cNvPr xmlns:c="http://schemas.openxmlformats.org/drawingml/2006/chart" xmlns:pic="http://schemas.openxmlformats.org/drawingml/2006/picture" xmlns:dgm="http://schemas.openxmlformats.org/drawingml/2006/diagram" id="30" name="TextBox 2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020333" y="28165955"/>
            <a:ext cx="6821218"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Project Partners</a:t>
            </a:r>
          </a:p>
        </p:txBody>
      </p:sp>
      <p:sp>
        <p:nvSpPr>
          <p:cNvPr xmlns:c="http://schemas.openxmlformats.org/drawingml/2006/chart" xmlns:pic="http://schemas.openxmlformats.org/drawingml/2006/picture" xmlns:dgm="http://schemas.openxmlformats.org/drawingml/2006/diagram" id="31" name="TextBox 3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27696175"/>
            <a:ext cx="4603870"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Team Members</a:t>
            </a:r>
          </a:p>
        </p:txBody>
      </p:sp>
      <p:sp>
        <p:nvSpPr>
          <p:cNvPr xmlns:c="http://schemas.openxmlformats.org/drawingml/2006/chart" xmlns:pic="http://schemas.openxmlformats.org/drawingml/2006/picture" xmlns:dgm="http://schemas.openxmlformats.org/drawingml/2006/diagram" id="36"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100" y="33741749"/>
            <a:ext cx="2057403" cy="855143"/>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algn="ctr">
              <a:lnSpc>
                <a:spcPct val="100000"/>
              </a:lnSpc>
            </a:pPr>
            <a:r>
              <a:rPr dirty="0" lang="en-US" smtClean="0">
                <a:solidFill>
                  <a:schemeClr val="tx1">
                    <a:lumMod val="75000"/>
                  </a:schemeClr>
                </a:solidFill>
                <a:uFillTx/>
              </a:rPr>
              <a:t>Mercedes </a:t>
            </a:r>
            <a:r>
              <a:rPr dirty="0" err="1" lang="en-US" smtClean="0">
                <a:solidFill>
                  <a:schemeClr val="tx1">
                    <a:lumMod val="75000"/>
                  </a:schemeClr>
                </a:solidFill>
                <a:uFillTx/>
              </a:rPr>
              <a:t>Bartkovich</a:t>
            </a:r>
            <a:endParaRPr dirty="0" lang="en-US" smtClean="0">
              <a:solidFill>
                <a:schemeClr val="tx1">
                  <a:lumMod val="75000"/>
                </a:schemeClr>
              </a:solidFill>
              <a:uFillTx/>
            </a:endParaRPr>
          </a:p>
        </p:txBody>
      </p:sp>
      <p:sp>
        <p:nvSpPr>
          <p:cNvPr xmlns:c="http://schemas.openxmlformats.org/drawingml/2006/chart" xmlns:pic="http://schemas.openxmlformats.org/drawingml/2006/picture" xmlns:dgm="http://schemas.openxmlformats.org/drawingml/2006/diagram" id="35" name="TextBox 3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34690141"/>
            <a:ext cx="18035451" cy="875615"/>
          </a:xfrm>
          <a:prstGeom prst="rect">
            <a:avLst/>
          </a:prstGeom>
          <a:noFill/>
        </p:spPr>
        <p:txBody xmlns:c="http://schemas.openxmlformats.org/drawingml/2006/chart" xmlns:pic="http://schemas.openxmlformats.org/drawingml/2006/picture" xmlns:dgm="http://schemas.openxmlformats.org/drawingml/2006/diagram">
          <a:bodyPr rtlCol="0" wrap="square">
            <a:noAutofit/>
          </a:bodyPr>
          <a:lstStyle/>
          <a:p>
            <a:r>
              <a:rPr dirty="0" lang="en-US" smtClean="0" sz="4800">
                <a:solidFill>
                  <a:schemeClr val="bg1"/>
                </a:solidFill>
                <a:uFillTx/>
                <a:latin typeface="+mj-lt"/>
              </a:rPr>
              <a:t>NASA Marshall Space Flight Center – 2016 Fall</a:t>
            </a:r>
            <a:endParaRPr dirty="0" lang="en-US" sz="4800">
              <a:solidFill>
                <a:schemeClr val="bg1"/>
              </a:solidFill>
              <a:uFillTx/>
              <a:latin typeface="+mj-lt"/>
            </a:endParaRPr>
          </a:p>
        </p:txBody>
      </p:sp>
      <p:sp>
        <p:nvSpPr>
          <p:cNvPr xmlns:c="http://schemas.openxmlformats.org/drawingml/2006/chart" xmlns:pic="http://schemas.openxmlformats.org/drawingml/2006/picture" xmlns:dgm="http://schemas.openxmlformats.org/drawingml/2006/diagram" id="33"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020333" y="28935396"/>
            <a:ext cx="6310699" cy="3481077"/>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a:lnSpc>
                <a:spcPct val="100000"/>
              </a:lnSpc>
              <a:spcBef>
                <a:spcPts val="0"/>
              </a:spcBef>
            </a:pPr>
            <a:r>
              <a:rPr b="1" dirty="0" lang="en-US" smtClean="0">
                <a:solidFill>
                  <a:schemeClr val="tx1">
                    <a:lumMod val="75000"/>
                  </a:schemeClr>
                </a:solidFill>
                <a:uFillTx/>
              </a:rPr>
              <a:t>NASA Short-term Prediction Research and Transition Center (</a:t>
            </a:r>
            <a:r>
              <a:rPr b="1" dirty="0" err="1" lang="en-US" smtClean="0">
                <a:solidFill>
                  <a:schemeClr val="tx1">
                    <a:lumMod val="75000"/>
                  </a:schemeClr>
                </a:solidFill>
                <a:uFillTx/>
              </a:rPr>
              <a:t>SPoRT</a:t>
            </a:r>
            <a:r>
              <a:rPr b="1" dirty="0" lang="en-US" smtClean="0">
                <a:solidFill>
                  <a:schemeClr val="tx1">
                    <a:lumMod val="75000"/>
                  </a:schemeClr>
                </a:solidFill>
                <a:uFillTx/>
              </a:rPr>
              <a:t>)</a:t>
            </a:r>
          </a:p>
          <a:p>
            <a:pPr>
              <a:spcBef>
                <a:spcPts val="0"/>
              </a:spcBef>
            </a:pPr>
            <a:r>
              <a:rPr dirty="0" lang="en-US" smtClean="0">
                <a:solidFill>
                  <a:schemeClr val="tx1">
                    <a:lumMod val="75000"/>
                  </a:schemeClr>
                </a:solidFill>
                <a:uFillTx/>
              </a:rPr>
              <a:t>Dr. Andrew </a:t>
            </a:r>
            <a:r>
              <a:rPr dirty="0" err="1" lang="en-US" smtClean="0">
                <a:solidFill>
                  <a:schemeClr val="tx1">
                    <a:lumMod val="75000"/>
                  </a:schemeClr>
                </a:solidFill>
                <a:uFillTx/>
              </a:rPr>
              <a:t>Molthan</a:t>
            </a:r>
            <a:endParaRPr dirty="0" lang="en-US" smtClean="0">
              <a:solidFill>
                <a:schemeClr val="tx1">
                  <a:lumMod val="75000"/>
                </a:schemeClr>
              </a:solidFill>
              <a:uFillTx/>
            </a:endParaRPr>
          </a:p>
          <a:p>
            <a:r>
              <a:rPr b="1" dirty="0" lang="en-US" smtClean="0">
                <a:solidFill>
                  <a:schemeClr val="tx1">
                    <a:lumMod val="75000"/>
                  </a:schemeClr>
                </a:solidFill>
                <a:uFillTx/>
              </a:rPr>
              <a:t>USGS Hazards Data Distribution System</a:t>
            </a:r>
          </a:p>
          <a:p>
            <a:pPr>
              <a:spcBef>
                <a:spcPts val="0"/>
              </a:spcBef>
            </a:pPr>
            <a:r>
              <a:rPr dirty="0" lang="en-US" smtClean="0">
                <a:solidFill>
                  <a:schemeClr val="tx1">
                    <a:lumMod val="75000"/>
                  </a:schemeClr>
                </a:solidFill>
                <a:uFillTx/>
              </a:rPr>
              <a:t>Brenda Jones</a:t>
            </a:r>
          </a:p>
          <a:p>
            <a:r>
              <a:rPr b="1" dirty="0" lang="en-US" smtClean="0">
                <a:solidFill>
                  <a:schemeClr val="tx1">
                    <a:lumMod val="75000"/>
                  </a:schemeClr>
                </a:solidFill>
                <a:uFillTx/>
              </a:rPr>
              <a:t>Federal Emergency Management Agency (FEMA)</a:t>
            </a:r>
          </a:p>
          <a:p>
            <a:pPr>
              <a:spcBef>
                <a:spcPts val="0"/>
              </a:spcBef>
            </a:pPr>
            <a:r>
              <a:rPr dirty="0" lang="en-US" smtClean="0">
                <a:solidFill>
                  <a:schemeClr val="tx1">
                    <a:lumMod val="75000"/>
                  </a:schemeClr>
                </a:solidFill>
                <a:uFillTx/>
              </a:rPr>
              <a:t>Christopher  Vaughan </a:t>
            </a:r>
          </a:p>
        </p:txBody>
      </p:sp>
      <p:sp>
        <p:nvSpPr>
          <p:cNvPr xmlns:c="http://schemas.openxmlformats.org/drawingml/2006/chart" xmlns:pic="http://schemas.openxmlformats.org/drawingml/2006/picture" xmlns:dgm="http://schemas.openxmlformats.org/drawingml/2006/diagram" id="40"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150741" y="19029396"/>
            <a:ext cx="8436841" cy="3657431"/>
          </a:xfrm>
          <a:prstGeom prst="rect">
            <a:avLst/>
          </a:prstGeom>
        </p:spPr>
        <p:txBody xmlns:c="http://schemas.openxmlformats.org/drawingml/2006/chart" xmlns:pic="http://schemas.openxmlformats.org/drawingml/2006/picture" xmlns:dgm="http://schemas.openxmlformats.org/drawingml/2006/diagram">
          <a:bodyPr numCol="2"/>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r>
              <a:rPr b="1" dirty="0" lang="en-US" smtClean="0">
                <a:solidFill>
                  <a:schemeClr val="tx1">
                    <a:lumMod val="75000"/>
                  </a:schemeClr>
                </a:solidFill>
                <a:uFillTx/>
                <a:ea typeface="Questrial"/>
                <a:cs charset="0" panose="020B0604020202020204" pitchFamily="34" typeface="Arial"/>
                <a:sym typeface="Questrial"/>
              </a:rPr>
              <a:t>Dr. Jeffrey </a:t>
            </a:r>
            <a:r>
              <a:rPr b="1" dirty="0" err="1" lang="en-US" smtClean="0">
                <a:solidFill>
                  <a:schemeClr val="tx1">
                    <a:lumMod val="75000"/>
                  </a:schemeClr>
                </a:solidFill>
                <a:uFillTx/>
                <a:ea typeface="Questrial"/>
                <a:cs charset="0" panose="020B0604020202020204" pitchFamily="34" typeface="Arial"/>
                <a:sym typeface="Questrial"/>
              </a:rPr>
              <a:t>Luvall</a:t>
            </a:r>
            <a:endParaRPr b="1" dirty="0" lang="en-US" smtClean="0">
              <a:solidFill>
                <a:schemeClr val="tx1">
                  <a:lumMod val="75000"/>
                </a:schemeClr>
              </a:solidFill>
              <a:uFillTx/>
              <a:ea typeface="Questrial"/>
              <a:cs charset="0" panose="020B0604020202020204" pitchFamily="34" typeface="Arial"/>
              <a:sym typeface="Questrial"/>
            </a:endParaRPr>
          </a:p>
          <a:p>
            <a:pPr>
              <a:spcBef>
                <a:spcPts val="0"/>
              </a:spcBef>
            </a:pPr>
            <a:r>
              <a:rPr dirty="0" lang="en-US" smtClean="0">
                <a:solidFill>
                  <a:schemeClr val="tx1">
                    <a:lumMod val="75000"/>
                  </a:schemeClr>
                </a:solidFill>
                <a:uFillTx/>
                <a:ea typeface="Questrial"/>
                <a:cs charset="0" panose="020B0604020202020204" pitchFamily="34" typeface="Arial"/>
                <a:sym typeface="Questrial"/>
              </a:rPr>
              <a:t>NASA at NSSTC</a:t>
            </a:r>
          </a:p>
          <a:p>
            <a:pPr>
              <a:spcBef>
                <a:spcPts val="1200"/>
              </a:spcBef>
            </a:pPr>
            <a:r>
              <a:rPr b="1" dirty="0" lang="en-US" smtClean="0">
                <a:solidFill>
                  <a:schemeClr val="tx1">
                    <a:lumMod val="75000"/>
                  </a:schemeClr>
                </a:solidFill>
                <a:uFillTx/>
                <a:ea typeface="Questrial"/>
                <a:cs charset="0" panose="020B0604020202020204" pitchFamily="34" typeface="Arial"/>
                <a:sym typeface="Questrial"/>
              </a:rPr>
              <a:t>Dr. Robert Griffin</a:t>
            </a:r>
          </a:p>
          <a:p>
            <a:pPr>
              <a:spcBef>
                <a:spcPts val="0"/>
              </a:spcBef>
            </a:pPr>
            <a:r>
              <a:rPr dirty="0" lang="en-US" smtClean="0">
                <a:solidFill>
                  <a:schemeClr val="tx1">
                    <a:lumMod val="75000"/>
                  </a:schemeClr>
                </a:solidFill>
                <a:uFillTx/>
                <a:ea typeface="Questrial"/>
                <a:cs charset="0" panose="020B0604020202020204" pitchFamily="34" typeface="Arial"/>
                <a:sym typeface="Questrial"/>
              </a:rPr>
              <a:t>UAH</a:t>
            </a:r>
          </a:p>
          <a:p>
            <a:pPr>
              <a:spcBef>
                <a:spcPts val="1200"/>
              </a:spcBef>
            </a:pPr>
            <a:r>
              <a:rPr b="1" dirty="0" lang="en-US" smtClean="0">
                <a:solidFill>
                  <a:schemeClr val="tx1">
                    <a:lumMod val="75000"/>
                  </a:schemeClr>
                </a:solidFill>
                <a:uFillTx/>
                <a:ea typeface="Questrial"/>
                <a:cs charset="0" panose="020B0604020202020204" pitchFamily="34" typeface="Arial"/>
                <a:sym typeface="Questrial"/>
              </a:rPr>
              <a:t>Dr. Andrew </a:t>
            </a:r>
            <a:r>
              <a:rPr b="1" dirty="0" err="1" lang="en-US" smtClean="0">
                <a:solidFill>
                  <a:schemeClr val="tx1">
                    <a:lumMod val="75000"/>
                  </a:schemeClr>
                </a:solidFill>
                <a:uFillTx/>
                <a:ea typeface="Questrial"/>
                <a:cs charset="0" panose="020B0604020202020204" pitchFamily="34" typeface="Arial"/>
                <a:sym typeface="Questrial"/>
              </a:rPr>
              <a:t>Molthan</a:t>
            </a:r>
            <a:endParaRPr b="1" dirty="0" lang="en-US" smtClean="0">
              <a:solidFill>
                <a:schemeClr val="tx1">
                  <a:lumMod val="75000"/>
                </a:schemeClr>
              </a:solidFill>
              <a:uFillTx/>
              <a:ea typeface="Questrial"/>
              <a:cs charset="0" panose="020B0604020202020204" pitchFamily="34" typeface="Arial"/>
              <a:sym typeface="Questrial"/>
            </a:endParaRPr>
          </a:p>
          <a:p>
            <a:pPr>
              <a:spcBef>
                <a:spcPts val="0"/>
              </a:spcBef>
            </a:pPr>
            <a:r>
              <a:rPr dirty="0" lang="en-US" smtClean="0">
                <a:solidFill>
                  <a:schemeClr val="tx1">
                    <a:lumMod val="75000"/>
                  </a:schemeClr>
                </a:solidFill>
                <a:uFillTx/>
                <a:ea typeface="Questrial"/>
                <a:cs charset="0" panose="020B0604020202020204" pitchFamily="34" typeface="Arial"/>
                <a:sym typeface="Questrial"/>
              </a:rPr>
              <a:t>NASA </a:t>
            </a:r>
            <a:r>
              <a:rPr dirty="0" err="1" lang="en-US" smtClean="0">
                <a:solidFill>
                  <a:schemeClr val="tx1">
                    <a:lumMod val="75000"/>
                  </a:schemeClr>
                </a:solidFill>
                <a:uFillTx/>
                <a:ea typeface="Questrial"/>
                <a:cs charset="0" panose="020B0604020202020204" pitchFamily="34" typeface="Arial"/>
                <a:sym typeface="Questrial"/>
              </a:rPr>
              <a:t>SPoRT</a:t>
            </a:r>
            <a:endParaRPr dirty="0" lang="en-US" smtClean="0">
              <a:solidFill>
                <a:schemeClr val="tx1">
                  <a:lumMod val="75000"/>
                </a:schemeClr>
              </a:solidFill>
              <a:uFillTx/>
              <a:ea typeface="Questrial"/>
              <a:cs charset="0" panose="020B0604020202020204" pitchFamily="34" typeface="Arial"/>
              <a:sym typeface="Questrial"/>
            </a:endParaRPr>
          </a:p>
          <a:p>
            <a:pPr>
              <a:spcBef>
                <a:spcPts val="1200"/>
              </a:spcBef>
            </a:pPr>
            <a:r>
              <a:rPr b="1" dirty="0" lang="en-US">
                <a:solidFill>
                  <a:schemeClr val="tx1">
                    <a:lumMod val="75000"/>
                  </a:schemeClr>
                </a:solidFill>
                <a:uFillTx/>
                <a:ea typeface="Questrial"/>
                <a:cs charset="0" panose="020B0604020202020204" pitchFamily="34" typeface="Arial"/>
                <a:sym typeface="Questrial"/>
              </a:rPr>
              <a:t>Daryl Ann </a:t>
            </a:r>
            <a:r>
              <a:rPr b="1" dirty="0" err="1" lang="en-US">
                <a:solidFill>
                  <a:schemeClr val="tx1">
                    <a:lumMod val="75000"/>
                  </a:schemeClr>
                </a:solidFill>
                <a:uFillTx/>
                <a:ea typeface="Questrial"/>
                <a:cs charset="0" panose="020B0604020202020204" pitchFamily="34" typeface="Arial"/>
                <a:sym typeface="Questrial"/>
              </a:rPr>
              <a:t>Winstead</a:t>
            </a:r>
            <a:endParaRPr b="1" dirty="0" lang="en-US">
              <a:solidFill>
                <a:schemeClr val="tx1">
                  <a:lumMod val="75000"/>
                </a:schemeClr>
              </a:solidFill>
              <a:uFillTx/>
              <a:ea typeface="Questrial"/>
              <a:cs charset="0" panose="020B0604020202020204" pitchFamily="34" typeface="Arial"/>
              <a:sym typeface="Questrial"/>
            </a:endParaRPr>
          </a:p>
          <a:p>
            <a:pPr>
              <a:spcBef>
                <a:spcPts val="0"/>
              </a:spcBef>
            </a:pPr>
            <a:r>
              <a:rPr dirty="0" lang="en-US">
                <a:solidFill>
                  <a:schemeClr val="tx1">
                    <a:lumMod val="75000"/>
                  </a:schemeClr>
                </a:solidFill>
                <a:uFillTx/>
                <a:ea typeface="Questrial"/>
                <a:cs charset="0" panose="020B0604020202020204" pitchFamily="34" typeface="Arial"/>
                <a:sym typeface="Questrial"/>
              </a:rPr>
              <a:t>NASA </a:t>
            </a:r>
            <a:r>
              <a:rPr dirty="0" lang="en-US" smtClean="0">
                <a:solidFill>
                  <a:schemeClr val="tx1">
                    <a:lumMod val="75000"/>
                  </a:schemeClr>
                </a:solidFill>
                <a:uFillTx/>
                <a:ea typeface="Questrial"/>
                <a:cs charset="0" panose="020B0604020202020204" pitchFamily="34" typeface="Arial"/>
                <a:sym typeface="Questrial"/>
              </a:rPr>
              <a:t>DEVELOP</a:t>
            </a:r>
          </a:p>
          <a:p>
            <a:pPr>
              <a:spcBef>
                <a:spcPts val="0"/>
              </a:spcBef>
            </a:pPr>
            <a:endParaRPr dirty="0" lang="en-US">
              <a:solidFill>
                <a:schemeClr val="tx1">
                  <a:lumMod val="75000"/>
                </a:schemeClr>
              </a:solidFill>
              <a:uFillTx/>
              <a:ea typeface="Questrial"/>
              <a:cs charset="0" panose="020B0604020202020204" pitchFamily="34" typeface="Arial"/>
              <a:sym typeface="Questrial"/>
            </a:endParaRPr>
          </a:p>
          <a:p>
            <a:pPr>
              <a:spcBef>
                <a:spcPts val="0"/>
              </a:spcBef>
            </a:pPr>
            <a:r>
              <a:rPr b="1" dirty="0" lang="en-US" smtClean="0">
                <a:solidFill>
                  <a:schemeClr val="tx1">
                    <a:lumMod val="75000"/>
                  </a:schemeClr>
                </a:solidFill>
                <a:uFillTx/>
                <a:ea typeface="Questrial"/>
                <a:cs charset="0" panose="020B0604020202020204" pitchFamily="34" typeface="Arial"/>
                <a:sym typeface="Questrial"/>
              </a:rPr>
              <a:t>Leigh Sinclair</a:t>
            </a:r>
          </a:p>
          <a:p>
            <a:pPr>
              <a:spcBef>
                <a:spcPts val="0"/>
              </a:spcBef>
            </a:pPr>
            <a:r>
              <a:rPr dirty="0" lang="en-US" smtClean="0">
                <a:solidFill>
                  <a:schemeClr val="tx1">
                    <a:lumMod val="75000"/>
                  </a:schemeClr>
                </a:solidFill>
                <a:uFillTx/>
                <a:ea typeface="Questrial"/>
                <a:cs charset="0" panose="020B0604020202020204" pitchFamily="34" typeface="Arial"/>
                <a:sym typeface="Questrial"/>
              </a:rPr>
              <a:t>UAH/ITSC</a:t>
            </a:r>
          </a:p>
          <a:p>
            <a:pPr>
              <a:spcBef>
                <a:spcPts val="1200"/>
              </a:spcBef>
            </a:pPr>
            <a:r>
              <a:rPr b="1" dirty="0" lang="en-US" smtClean="0">
                <a:solidFill>
                  <a:schemeClr val="tx1">
                    <a:lumMod val="75000"/>
                  </a:schemeClr>
                </a:solidFill>
                <a:uFillTx/>
                <a:ea typeface="Questrial"/>
                <a:cs charset="0" panose="020B0604020202020204" pitchFamily="34" typeface="Arial"/>
                <a:sym typeface="Questrial"/>
              </a:rPr>
              <a:t>Maggi Klug</a:t>
            </a:r>
          </a:p>
          <a:p>
            <a:pPr>
              <a:spcBef>
                <a:spcPts val="0"/>
              </a:spcBef>
            </a:pPr>
            <a:r>
              <a:rPr dirty="0" lang="en-US" smtClean="0">
                <a:solidFill>
                  <a:schemeClr val="tx1">
                    <a:lumMod val="75000"/>
                  </a:schemeClr>
                </a:solidFill>
                <a:uFillTx/>
                <a:ea typeface="Questrial"/>
                <a:cs charset="0" panose="020B0604020202020204" pitchFamily="34" typeface="Arial"/>
                <a:sym typeface="Questrial"/>
              </a:rPr>
              <a:t>NASA DEVELOP MSFC Center Lead</a:t>
            </a:r>
          </a:p>
          <a:p>
            <a:pPr>
              <a:spcBef>
                <a:spcPts val="1200"/>
              </a:spcBef>
            </a:pPr>
            <a:r>
              <a:rPr dirty="0" lang="en-US" smtClean="0">
                <a:solidFill>
                  <a:schemeClr val="tx1">
                    <a:lumMod val="75000"/>
                  </a:schemeClr>
                </a:solidFill>
                <a:uFillTx/>
                <a:ea typeface="Questrial"/>
                <a:cs charset="0" panose="020B0604020202020204" pitchFamily="34" typeface="Arial"/>
                <a:sym typeface="Questrial"/>
              </a:rPr>
              <a:t> </a:t>
            </a:r>
          </a:p>
          <a:p>
            <a:pPr>
              <a:spcBef>
                <a:spcPts val="0"/>
              </a:spcBef>
            </a:pPr>
            <a:endParaRPr dirty="0" lang="en-US">
              <a:solidFill>
                <a:schemeClr val="tx1">
                  <a:lumMod val="75000"/>
                </a:schemeClr>
              </a:solidFill>
              <a:uFillTx/>
              <a:ea typeface="Questrial"/>
              <a:cs charset="0" panose="020B0604020202020204" pitchFamily="34" typeface="Arial"/>
              <a:sym typeface="Questrial"/>
            </a:endParaRPr>
          </a:p>
        </p:txBody>
      </p:sp>
      <p:sp>
        <p:nvSpPr>
          <p:cNvPr xmlns:c="http://schemas.openxmlformats.org/drawingml/2006/chart" xmlns:pic="http://schemas.openxmlformats.org/drawingml/2006/picture" xmlns:dgm="http://schemas.openxmlformats.org/drawingml/2006/diagram" id="41" name="TextBox 4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033275" y="32804520"/>
            <a:ext cx="15447813" cy="15696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sz="2400">
                <a:solidFill>
                  <a:schemeClr val="tx1">
                    <a:lumMod val="75000"/>
                  </a:schemeClr>
                </a:solidFill>
                <a:uFillTx/>
                <a:ea typeface="Questrial"/>
                <a:cs charset="0" panose="020B0604020202020204" pitchFamily="34" typeface="Arial"/>
                <a:sym typeface="Questrial"/>
              </a:rPr>
              <a:t>This </a:t>
            </a:r>
            <a:r>
              <a:rPr dirty="0" lang="en-US" sz="2400">
                <a:solidFill>
                  <a:schemeClr val="tx1">
                    <a:lumMod val="75000"/>
                  </a:schemeClr>
                </a:solidFill>
                <a:uFillTx/>
                <a:ea typeface="Questrial"/>
                <a:cs charset="0" panose="020B0604020202020204" pitchFamily="34" typeface="Arial"/>
                <a:sym typeface="Questrial"/>
              </a:rPr>
              <a:t>material is based upon work supported by NASA through contract NNL11AA00B and cooperative agreement NNX14AB60A. Any mention of </a:t>
            </a:r>
            <a:r>
              <a:rPr dirty="0" lang="en-US" smtClean="0" sz="2400">
                <a:solidFill>
                  <a:schemeClr val="tx1">
                    <a:lumMod val="75000"/>
                  </a:schemeClr>
                </a:solidFill>
                <a:uFillTx/>
                <a:ea typeface="Questrial"/>
                <a:cs charset="0" panose="020B0604020202020204" pitchFamily="34" typeface="Arial"/>
                <a:sym typeface="Questrial"/>
              </a:rPr>
              <a:t>a commercial </a:t>
            </a:r>
            <a:r>
              <a:rPr dirty="0" lang="en-US" sz="2400">
                <a:solidFill>
                  <a:schemeClr val="tx1">
                    <a:lumMod val="75000"/>
                  </a:schemeClr>
                </a:solidFill>
                <a:uFillTx/>
                <a:ea typeface="Questrial"/>
                <a:cs charset="0" panose="020B0604020202020204" pitchFamily="34" typeface="Arial"/>
                <a:sym typeface="Questrial"/>
              </a:rPr>
              <a:t>product, service, or activity in this material does not constitute NASA endorsement. Any opinions, findings, and conclusions or </a:t>
            </a:r>
            <a:r>
              <a:rPr dirty="0" lang="en-US" smtClean="0" sz="2400">
                <a:solidFill>
                  <a:schemeClr val="tx1">
                    <a:lumMod val="75000"/>
                  </a:schemeClr>
                </a:solidFill>
                <a:uFillTx/>
                <a:ea typeface="Questrial"/>
                <a:cs charset="0" panose="020B0604020202020204" pitchFamily="34" typeface="Arial"/>
                <a:sym typeface="Questrial"/>
              </a:rPr>
              <a:t>recommendations expressed </a:t>
            </a:r>
            <a:r>
              <a:rPr dirty="0" lang="en-US" sz="2400">
                <a:solidFill>
                  <a:schemeClr val="tx1">
                    <a:lumMod val="75000"/>
                  </a:schemeClr>
                </a:solidFill>
                <a:uFillTx/>
                <a:ea typeface="Questrial"/>
                <a:cs charset="0" panose="020B0604020202020204" pitchFamily="34" typeface="Arial"/>
                <a:sym typeface="Questrial"/>
              </a:rPr>
              <a:t>in this material are those of the author(s) and do not necessarily reflect the views of the National Aeronautics and Space Administration and </a:t>
            </a:r>
            <a:r>
              <a:rPr dirty="0" lang="en-US" smtClean="0" sz="2400">
                <a:solidFill>
                  <a:schemeClr val="tx1">
                    <a:lumMod val="75000"/>
                  </a:schemeClr>
                </a:solidFill>
                <a:uFillTx/>
                <a:ea typeface="Questrial"/>
                <a:cs charset="0" panose="020B0604020202020204" pitchFamily="34" typeface="Arial"/>
                <a:sym typeface="Questrial"/>
              </a:rPr>
              <a:t>partner organizations.</a:t>
            </a:r>
            <a:endParaRPr dirty="0" lang="en-US" sz="2400">
              <a:solidFill>
                <a:schemeClr val="tx1">
                  <a:lumMod val="75000"/>
                </a:schemeClr>
              </a:solidFill>
              <a:uFillTx/>
            </a:endParaRPr>
          </a:p>
        </p:txBody>
      </p:sp>
      <p:sp>
        <p:nvSpPr>
          <p:cNvPr xmlns:c="http://schemas.openxmlformats.org/drawingml/2006/chart" xmlns:pic="http://schemas.openxmlformats.org/drawingml/2006/picture" xmlns:dgm="http://schemas.openxmlformats.org/drawingml/2006/diagram" id="99"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109893" y="33858025"/>
            <a:ext cx="3002160" cy="669414"/>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algn="ctr">
              <a:lnSpc>
                <a:spcPct val="100000"/>
              </a:lnSpc>
            </a:pPr>
            <a:r>
              <a:rPr dirty="0" lang="en-US" smtClean="0">
                <a:solidFill>
                  <a:schemeClr val="tx1">
                    <a:lumMod val="75000"/>
                  </a:schemeClr>
                </a:solidFill>
                <a:uFillTx/>
              </a:rPr>
              <a:t>Olivia Callaway</a:t>
            </a:r>
          </a:p>
        </p:txBody>
      </p:sp>
      <p:pic>
        <p:nvPicPr>
          <p:cNvPr xmlns:c="http://schemas.openxmlformats.org/drawingml/2006/chart" xmlns:pic="http://schemas.openxmlformats.org/drawingml/2006/picture" xmlns:dgm="http://schemas.openxmlformats.org/drawingml/2006/diagram" id="100" name="Picture 99"/>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3562701" y="31776237"/>
            <a:ext cx="2057404" cy="2081788"/>
          </a:xfrm>
          <a:prstGeom prst="rect">
            <a:avLst/>
          </a:prstGeom>
        </p:spPr>
      </p:pic>
      <p:sp>
        <p:nvSpPr>
          <p:cNvPr xmlns:c="http://schemas.openxmlformats.org/drawingml/2006/chart" xmlns:pic="http://schemas.openxmlformats.org/drawingml/2006/picture" xmlns:dgm="http://schemas.openxmlformats.org/drawingml/2006/diagram" id="101"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5804037" y="33858025"/>
            <a:ext cx="3002160" cy="623946"/>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algn="ctr">
              <a:lnSpc>
                <a:spcPct val="100000"/>
              </a:lnSpc>
            </a:pPr>
            <a:r>
              <a:rPr dirty="0" lang="en-US" smtClean="0">
                <a:solidFill>
                  <a:schemeClr val="tx1">
                    <a:lumMod val="75000"/>
                  </a:schemeClr>
                </a:solidFill>
                <a:uFillTx/>
              </a:rPr>
              <a:t>Nicholas McVey</a:t>
            </a:r>
          </a:p>
        </p:txBody>
      </p:sp>
      <p:pic>
        <p:nvPicPr>
          <p:cNvPr xmlns:c="http://schemas.openxmlformats.org/drawingml/2006/chart" xmlns:pic="http://schemas.openxmlformats.org/drawingml/2006/picture" xmlns:dgm="http://schemas.openxmlformats.org/drawingml/2006/diagram" id="102" name="Picture 101"/>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6275999" y="31753210"/>
            <a:ext cx="2057404" cy="2081788"/>
          </a:xfrm>
          <a:prstGeom prst="rect">
            <a:avLst/>
          </a:prstGeom>
        </p:spPr>
      </p:pic>
      <p:pic>
        <p:nvPicPr>
          <p:cNvPr xmlns:c="http://schemas.openxmlformats.org/drawingml/2006/chart" xmlns:pic="http://schemas.openxmlformats.org/drawingml/2006/picture" xmlns:dgm="http://schemas.openxmlformats.org/drawingml/2006/diagram" id="5" name="Picture 4"/>
          <p:cNvPicPr xmlns:c="http://schemas.openxmlformats.org/drawingml/2006/chart" xmlns:pic="http://schemas.openxmlformats.org/drawingml/2006/picture" xmlns:dgm="http://schemas.openxmlformats.org/drawingml/2006/diagram">
            <a:picLocks/>
          </p:cNvPicPr>
          <p:nvPr/>
        </p:nvPicPr>
        <p:blipFill xmlns:c="http://schemas.openxmlformats.org/drawingml/2006/chart" xmlns:pic="http://schemas.openxmlformats.org/drawingml/2006/picture" xmlns:dgm="http://schemas.openxmlformats.org/drawingml/2006/diagram" rotWithShape="1">
          <a:blip r:embed="rId4" cstate="print"/>
          <a:srcRect b="38684" l="10433" r="44739" t="936"/>
          <a:stretch/>
        </p:blipFill>
        <p:spPr xmlns:c="http://schemas.openxmlformats.org/drawingml/2006/chart" xmlns:pic="http://schemas.openxmlformats.org/drawingml/2006/picture" xmlns:dgm="http://schemas.openxmlformats.org/drawingml/2006/diagram">
          <a:xfrm rot="5400000">
            <a:off x="6481741" y="31971303"/>
            <a:ext cx="1645920" cy="1645920"/>
          </a:xfrm>
          <a:prstGeom prst="ellipse">
            <a:avLst/>
          </a:prstGeom>
        </p:spPr>
      </p:pic>
      <p:sp>
        <p:nvSpPr>
          <p:cNvPr xmlns:c="http://schemas.openxmlformats.org/drawingml/2006/chart" xmlns:pic="http://schemas.openxmlformats.org/drawingml/2006/picture" xmlns:dgm="http://schemas.openxmlformats.org/drawingml/2006/diagram" id="25" name="TextBox 2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2593048" y="4461430"/>
            <a:ext cx="11813504"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Study Area</a:t>
            </a:r>
          </a:p>
        </p:txBody>
      </p:sp>
      <p:grpSp>
        <p:nvGrpSpPr>
          <p:cNvPr xmlns:c="http://schemas.openxmlformats.org/drawingml/2006/chart" xmlns:pic="http://schemas.openxmlformats.org/drawingml/2006/picture" xmlns:dgm="http://schemas.openxmlformats.org/drawingml/2006/diagram" id="49" name="Group 48"/>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761819" y="28542786"/>
            <a:ext cx="5689694" cy="3020304"/>
            <a:chOff x="389077" y="28457726"/>
            <a:chExt cx="5689694" cy="3020304"/>
          </a:xfrm>
        </p:grpSpPr>
        <p:grpSp>
          <p:nvGrpSpPr>
            <p:cNvPr xmlns:c="http://schemas.openxmlformats.org/drawingml/2006/chart" xmlns:pic="http://schemas.openxmlformats.org/drawingml/2006/picture" xmlns:dgm="http://schemas.openxmlformats.org/drawingml/2006/diagram" id="44" name="Group 4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389077" y="28465616"/>
              <a:ext cx="2872251" cy="2943644"/>
              <a:chOff x="389077" y="28465616"/>
              <a:chExt cx="2872251" cy="2943644"/>
            </a:xfrm>
          </p:grpSpPr>
          <p:sp>
            <p:nvSpPr>
              <p:cNvPr xmlns:c="http://schemas.openxmlformats.org/drawingml/2006/chart" xmlns:pic="http://schemas.openxmlformats.org/drawingml/2006/picture" xmlns:dgm="http://schemas.openxmlformats.org/drawingml/2006/diagram" id="9"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89077" y="30560330"/>
                <a:ext cx="2872251" cy="848930"/>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algn="ctr">
                  <a:lnSpc>
                    <a:spcPct val="100000"/>
                  </a:lnSpc>
                  <a:spcBef>
                    <a:spcPts val="0"/>
                  </a:spcBef>
                </a:pPr>
                <a:r>
                  <a:rPr dirty="0" lang="en-US" smtClean="0">
                    <a:solidFill>
                      <a:schemeClr val="tx1">
                        <a:lumMod val="75000"/>
                      </a:schemeClr>
                    </a:solidFill>
                    <a:uFillTx/>
                  </a:rPr>
                  <a:t>Dashiell Cruz</a:t>
                </a:r>
              </a:p>
              <a:p>
                <a:pPr algn="ctr">
                  <a:lnSpc>
                    <a:spcPct val="100000"/>
                  </a:lnSpc>
                  <a:spcBef>
                    <a:spcPts val="0"/>
                  </a:spcBef>
                </a:pPr>
                <a:r>
                  <a:rPr dirty="0" lang="en-US" smtClean="0">
                    <a:solidFill>
                      <a:schemeClr val="tx1">
                        <a:lumMod val="75000"/>
                      </a:schemeClr>
                    </a:solidFill>
                    <a:uFillTx/>
                  </a:rPr>
                  <a:t>Team Lead</a:t>
                </a:r>
              </a:p>
            </p:txBody>
          </p:sp>
          <p:pic>
            <p:nvPicPr>
              <p:cNvPr xmlns:c="http://schemas.openxmlformats.org/drawingml/2006/chart" xmlns:pic="http://schemas.openxmlformats.org/drawingml/2006/picture" xmlns:dgm="http://schemas.openxmlformats.org/drawingml/2006/diagram" id="38" name="Picture 37"/>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797647" y="28465616"/>
                <a:ext cx="2057404" cy="2081788"/>
              </a:xfrm>
              <a:prstGeom prst="rect">
                <a:avLst/>
              </a:prstGeom>
            </p:spPr>
          </p:pic>
          <p:pic>
            <p:nvPicPr>
              <p:cNvPr xmlns:c="http://schemas.openxmlformats.org/drawingml/2006/chart" xmlns:pic="http://schemas.openxmlformats.org/drawingml/2006/picture" xmlns:dgm="http://schemas.openxmlformats.org/drawingml/2006/diagram" id="37" name="Shape 102"/>
              <p:cNvPicPr xmlns:c="http://schemas.openxmlformats.org/drawingml/2006/chart" xmlns:pic="http://schemas.openxmlformats.org/drawingml/2006/picture" xmlns:dgm="http://schemas.openxmlformats.org/drawingml/2006/diagram" preferRelativeResize="0"/>
              <p:nvPr/>
            </p:nvPicPr>
            <p:blipFill xmlns:c="http://schemas.openxmlformats.org/drawingml/2006/chart" xmlns:pic="http://schemas.openxmlformats.org/drawingml/2006/picture" xmlns:dgm="http://schemas.openxmlformats.org/drawingml/2006/diagram" rotWithShape="1">
              <a:blip r:embed="rId5"/>
              <a:srcRect/>
              <a:stretch/>
            </p:blipFill>
            <p:spPr xmlns:c="http://schemas.openxmlformats.org/drawingml/2006/chart" xmlns:pic="http://schemas.openxmlformats.org/drawingml/2006/picture" xmlns:dgm="http://schemas.openxmlformats.org/drawingml/2006/diagram">
              <a:xfrm>
                <a:off x="1003449" y="28675720"/>
                <a:ext cx="1645800" cy="1645800"/>
              </a:xfrm>
              <a:prstGeom prst="ellipse">
                <a:avLst/>
              </a:prstGeom>
              <a:noFill/>
              <a:ln>
                <a:noFill/>
              </a:ln>
            </p:spPr>
          </p:pic>
        </p:grpSp>
        <p:grpSp>
          <p:nvGrpSpPr>
            <p:cNvPr xmlns:c="http://schemas.openxmlformats.org/drawingml/2006/chart" xmlns:pic="http://schemas.openxmlformats.org/drawingml/2006/picture" xmlns:dgm="http://schemas.openxmlformats.org/drawingml/2006/diagram" id="46" name="Group 45"/>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3206520" y="28457726"/>
              <a:ext cx="2872251" cy="3020304"/>
              <a:chOff x="3206520" y="28457726"/>
              <a:chExt cx="2872251" cy="3020304"/>
            </a:xfrm>
          </p:grpSpPr>
          <p:sp>
            <p:nvSpPr>
              <p:cNvPr xmlns:c="http://schemas.openxmlformats.org/drawingml/2006/chart" xmlns:pic="http://schemas.openxmlformats.org/drawingml/2006/picture" xmlns:dgm="http://schemas.openxmlformats.org/drawingml/2006/diagram" id="34"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206520" y="30621210"/>
                <a:ext cx="2872251" cy="856820"/>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pPr algn="ctr">
                  <a:lnSpc>
                    <a:spcPct val="100000"/>
                  </a:lnSpc>
                </a:pPr>
                <a:r>
                  <a:rPr dirty="0" lang="en-US" smtClean="0">
                    <a:solidFill>
                      <a:schemeClr val="tx1">
                        <a:lumMod val="75000"/>
                      </a:schemeClr>
                    </a:solidFill>
                    <a:uFillTx/>
                  </a:rPr>
                  <a:t>Chris </a:t>
                </a:r>
                <a:r>
                  <a:rPr dirty="0" err="1" lang="en-US" smtClean="0">
                    <a:solidFill>
                      <a:schemeClr val="tx1">
                        <a:lumMod val="75000"/>
                      </a:schemeClr>
                    </a:solidFill>
                    <a:uFillTx/>
                  </a:rPr>
                  <a:t>Ploetz</a:t>
                </a:r>
                <a:endParaRPr dirty="0" lang="en-US" smtClean="0">
                  <a:solidFill>
                    <a:schemeClr val="tx1">
                      <a:lumMod val="75000"/>
                    </a:schemeClr>
                  </a:solidFill>
                  <a:uFillTx/>
                </a:endParaRPr>
              </a:p>
              <a:p>
                <a:pPr algn="ctr">
                  <a:lnSpc>
                    <a:spcPct val="100000"/>
                  </a:lnSpc>
                  <a:spcBef>
                    <a:spcPts val="0"/>
                  </a:spcBef>
                </a:pPr>
                <a:r>
                  <a:rPr dirty="0" lang="en-US" smtClean="0">
                    <a:solidFill>
                      <a:schemeClr val="tx1">
                        <a:lumMod val="75000"/>
                      </a:schemeClr>
                    </a:solidFill>
                    <a:uFillTx/>
                  </a:rPr>
                  <a:t>Team Lead</a:t>
                </a:r>
              </a:p>
            </p:txBody>
          </p:sp>
          <p:pic>
            <p:nvPicPr>
              <p:cNvPr xmlns:c="http://schemas.openxmlformats.org/drawingml/2006/chart" xmlns:pic="http://schemas.openxmlformats.org/drawingml/2006/picture" xmlns:dgm="http://schemas.openxmlformats.org/drawingml/2006/diagram" id="4" name="Picture 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2" cstate="print"/>
              <a:stretch>
                <a:fillRect/>
              </a:stretch>
            </p:blipFill>
            <p:spPr xmlns:c="http://schemas.openxmlformats.org/drawingml/2006/chart" xmlns:pic="http://schemas.openxmlformats.org/drawingml/2006/picture" xmlns:dgm="http://schemas.openxmlformats.org/drawingml/2006/diagram">
              <a:xfrm>
                <a:off x="3582271" y="28457726"/>
                <a:ext cx="2057404" cy="2081788"/>
              </a:xfrm>
              <a:prstGeom prst="rect">
                <a:avLst/>
              </a:prstGeom>
            </p:spPr>
          </p:pic>
          <p:pic>
            <p:nvPicPr>
              <p:cNvPr xmlns:c="http://schemas.openxmlformats.org/drawingml/2006/chart" xmlns:pic="http://schemas.openxmlformats.org/drawingml/2006/picture" xmlns:dgm="http://schemas.openxmlformats.org/drawingml/2006/diagram" id="43" name="Picture 42"/>
              <p:cNvPicPr xmlns:c="http://schemas.openxmlformats.org/drawingml/2006/chart" xmlns:pic="http://schemas.openxmlformats.org/drawingml/2006/picture" xmlns:dgm="http://schemas.openxmlformats.org/drawingml/2006/diagram">
                <a:picLocks/>
              </p:cNvPicPr>
              <p:nvPr/>
            </p:nvPicPr>
            <p:blipFill xmlns:c="http://schemas.openxmlformats.org/drawingml/2006/chart" xmlns:pic="http://schemas.openxmlformats.org/drawingml/2006/picture" xmlns:dgm="http://schemas.openxmlformats.org/drawingml/2006/diagram" rotWithShape="1">
              <a:blip r:embed="rId6" cstate="print"/>
              <a:srcRect l="11714" r="19780"/>
              <a:stretch/>
            </p:blipFill>
            <p:spPr xmlns:c="http://schemas.openxmlformats.org/drawingml/2006/chart" xmlns:pic="http://schemas.openxmlformats.org/drawingml/2006/picture" xmlns:dgm="http://schemas.openxmlformats.org/drawingml/2006/diagram">
              <a:xfrm>
                <a:off x="3803053" y="28675720"/>
                <a:ext cx="1645920" cy="1645920"/>
              </a:xfrm>
              <a:prstGeom prst="ellipse">
                <a:avLst/>
              </a:prstGeom>
            </p:spPr>
          </p:pic>
        </p:grpSp>
      </p:grpSp>
      <p:pic>
        <p:nvPicPr>
          <p:cNvPr xmlns:c="http://schemas.openxmlformats.org/drawingml/2006/chart" xmlns:pic="http://schemas.openxmlformats.org/drawingml/2006/picture" xmlns:dgm="http://schemas.openxmlformats.org/drawingml/2006/diagram" id="7" name="Picture 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rotWithShape="1">
          <a:blip r:embed="rId7" cstate="print"/>
          <a:srcRect b="50226" l="20231" r="63599" t="28886"/>
          <a:stretch/>
        </p:blipFill>
        <p:spPr xmlns:c="http://schemas.openxmlformats.org/drawingml/2006/chart" xmlns:pic="http://schemas.openxmlformats.org/drawingml/2006/picture" xmlns:dgm="http://schemas.openxmlformats.org/drawingml/2006/diagram">
          <a:xfrm rot="5048693">
            <a:off x="3765679" y="31989908"/>
            <a:ext cx="1651445" cy="1654446"/>
          </a:xfrm>
          <a:prstGeom prst="ellipse">
            <a:avLst/>
          </a:prstGeom>
        </p:spPr>
      </p:pic>
      <p:sp>
        <p:nvSpPr>
          <p:cNvPr xmlns:c="http://schemas.openxmlformats.org/drawingml/2006/chart" xmlns:pic="http://schemas.openxmlformats.org/drawingml/2006/picture" xmlns:dgm="http://schemas.openxmlformats.org/drawingml/2006/diagram" id="24" name="TextBox 2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15858037"/>
            <a:ext cx="5868428"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Methodology</a:t>
            </a:r>
          </a:p>
        </p:txBody>
      </p:sp>
      <p:sp>
        <p:nvSpPr>
          <p:cNvPr xmlns:c="http://schemas.openxmlformats.org/drawingml/2006/chart" xmlns:pic="http://schemas.openxmlformats.org/drawingml/2006/picture" xmlns:dgm="http://schemas.openxmlformats.org/drawingml/2006/diagram" id="65" name="TextBox 64"/>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964159" y="16466730"/>
            <a:ext cx="3140938" cy="553999"/>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3000">
                <a:uFillTx/>
              </a:rPr>
              <a:t>Data Acquisition</a:t>
            </a:r>
            <a:endParaRPr b="1" dirty="0" lang="en-US" sz="3000">
              <a:uFillTx/>
            </a:endParaRPr>
          </a:p>
        </p:txBody>
      </p:sp>
      <p:sp>
        <p:nvSpPr>
          <p:cNvPr xmlns:c="http://schemas.openxmlformats.org/drawingml/2006/chart" xmlns:pic="http://schemas.openxmlformats.org/drawingml/2006/picture" xmlns:dgm="http://schemas.openxmlformats.org/drawingml/2006/diagram" id="66" name="TextBox 6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rot="16200000">
            <a:off x="-319675" y="19412383"/>
            <a:ext cx="2942006" cy="553999"/>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3000">
                <a:uFillTx/>
              </a:rPr>
              <a:t>Data Processing</a:t>
            </a:r>
            <a:endParaRPr b="1" dirty="0" lang="en-US" sz="3000">
              <a:uFillTx/>
            </a:endParaRPr>
          </a:p>
        </p:txBody>
      </p:sp>
      <p:sp>
        <p:nvSpPr>
          <p:cNvPr xmlns:c="http://schemas.openxmlformats.org/drawingml/2006/chart" xmlns:pic="http://schemas.openxmlformats.org/drawingml/2006/picture" xmlns:dgm="http://schemas.openxmlformats.org/drawingml/2006/diagram" id="68" name="TextBox 6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rot="16200000">
            <a:off x="-379299" y="21936847"/>
            <a:ext cx="3061252" cy="553998"/>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3000">
                <a:uFillTx/>
              </a:rPr>
              <a:t>End-Products</a:t>
            </a:r>
            <a:endParaRPr b="1" dirty="0" lang="en-US" sz="3000">
              <a:uFillTx/>
            </a:endParaRPr>
          </a:p>
        </p:txBody>
      </p:sp>
      <p:grpSp>
        <p:nvGrpSpPr>
          <p:cNvPr xmlns:c="http://schemas.openxmlformats.org/drawingml/2006/chart" xmlns:pic="http://schemas.openxmlformats.org/drawingml/2006/picture" xmlns:dgm="http://schemas.openxmlformats.org/drawingml/2006/diagram" id="63" name="Group 6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431225" y="16938451"/>
            <a:ext cx="10560604" cy="6969676"/>
            <a:chOff x="1323499" y="17118079"/>
            <a:chExt cx="10731732" cy="8133737"/>
          </a:xfrm>
        </p:grpSpPr>
        <p:cxnSp>
          <p:nvCxnSpPr>
            <p:cNvPr xmlns:c="http://schemas.openxmlformats.org/drawingml/2006/chart" xmlns:pic="http://schemas.openxmlformats.org/drawingml/2006/picture" xmlns:dgm="http://schemas.openxmlformats.org/drawingml/2006/diagram" id="17" name="Straight Arrow Connector 16"/>
            <p:cNvCxnSpPr xmlns:c="http://schemas.openxmlformats.org/drawingml/2006/chart" xmlns:pic="http://schemas.openxmlformats.org/drawingml/2006/picture" xmlns:dgm="http://schemas.openxmlformats.org/drawingml/2006/diagram">
              <a:stCxn id="109" idx="2"/>
              <a:endCxn id="56" idx="0"/>
            </p:cNvCxnSpPr>
            <p:nvPr/>
          </p:nvCxnSpPr>
          <p:spPr xmlns:c="http://schemas.openxmlformats.org/drawingml/2006/chart" xmlns:pic="http://schemas.openxmlformats.org/drawingml/2006/picture" xmlns:dgm="http://schemas.openxmlformats.org/drawingml/2006/diagram">
            <a:xfrm>
              <a:off x="2674021" y="18153018"/>
              <a:ext cx="0" cy="701493"/>
            </a:xfrm>
            <a:prstGeom prst="straightConnector1">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50" name="Straight Arrow Connector 49"/>
            <p:cNvCxnSpPr xmlns:c="http://schemas.openxmlformats.org/drawingml/2006/chart" xmlns:pic="http://schemas.openxmlformats.org/drawingml/2006/picture" xmlns:dgm="http://schemas.openxmlformats.org/drawingml/2006/diagram">
              <a:stCxn id="106" idx="2"/>
              <a:endCxn id="67" idx="0"/>
            </p:cNvCxnSpPr>
            <p:nvPr/>
          </p:nvCxnSpPr>
          <p:spPr xmlns:c="http://schemas.openxmlformats.org/drawingml/2006/chart" xmlns:pic="http://schemas.openxmlformats.org/drawingml/2006/picture" xmlns:dgm="http://schemas.openxmlformats.org/drawingml/2006/diagram">
            <a:xfrm>
              <a:off x="2674021" y="21872620"/>
              <a:ext cx="7131" cy="741128"/>
            </a:xfrm>
            <a:prstGeom prst="straightConnector1">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grpSp>
          <p:nvGrpSpPr>
            <p:cNvPr xmlns:c="http://schemas.openxmlformats.org/drawingml/2006/chart" xmlns:pic="http://schemas.openxmlformats.org/drawingml/2006/picture" xmlns:dgm="http://schemas.openxmlformats.org/drawingml/2006/diagram" id="91" name="Group 9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402797" y="17118079"/>
              <a:ext cx="10652434" cy="1181449"/>
              <a:chOff x="922873" y="19030583"/>
              <a:chExt cx="10652434" cy="1181449"/>
            </a:xfrm>
          </p:grpSpPr>
          <p:sp>
            <p:nvSpPr>
              <p:cNvPr xmlns:c="http://schemas.openxmlformats.org/drawingml/2006/chart" xmlns:pic="http://schemas.openxmlformats.org/drawingml/2006/picture" xmlns:dgm="http://schemas.openxmlformats.org/drawingml/2006/diagram" id="53" name="Rounded Rectangle 5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3628951" y="19051450"/>
                <a:ext cx="2542032" cy="1034940"/>
              </a:xfrm>
              <a:prstGeom prst="roundRect">
                <a:avLst/>
              </a:prstGeom>
              <a:solidFill>
                <a:srgbClr val="3F5C97"/>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109" name="Rounded Rectangle 10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922873" y="19030583"/>
                <a:ext cx="2542448" cy="1034940"/>
              </a:xfrm>
              <a:prstGeom prst="roundRect">
                <a:avLst/>
              </a:prstGeom>
              <a:solidFill>
                <a:srgbClr val="3F5C97"/>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110" name="Rounded Rectangle 109"/>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316269" y="19051450"/>
                <a:ext cx="2542032" cy="1034940"/>
              </a:xfrm>
              <a:prstGeom prst="roundRect">
                <a:avLst/>
              </a:prstGeom>
              <a:solidFill>
                <a:srgbClr val="3F5C97"/>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112" name="Rounded Rectangle 111"/>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9033275" y="19038302"/>
                <a:ext cx="2542032" cy="1034940"/>
              </a:xfrm>
              <a:prstGeom prst="roundRect">
                <a:avLst/>
              </a:prstGeom>
              <a:solidFill>
                <a:srgbClr val="3F5C97"/>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88" name="TextBox 8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033275" y="19061088"/>
                <a:ext cx="2542032" cy="11134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NLCD 2011 &amp; HSIP data</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54" name="TextBox 5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22873" y="19278773"/>
                <a:ext cx="2542447" cy="610607"/>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Landsat 8</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96" name="TextBox 9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316269" y="19098572"/>
                <a:ext cx="2542032" cy="11134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SRTM DEM data</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94" name="TextBox 9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3628952" y="19276532"/>
                <a:ext cx="2542032" cy="610607"/>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MODIS MFW</a:t>
                </a:r>
                <a:endParaRPr dirty="0" lang="en-US" sz="2800">
                  <a:solidFill>
                    <a:schemeClr val="bg1"/>
                  </a:solidFill>
                  <a:uFillTx/>
                </a:endParaRPr>
              </a:p>
            </p:txBody>
          </p:sp>
        </p:grpSp>
        <p:grpSp>
          <p:nvGrpSpPr>
            <p:cNvPr xmlns:c="http://schemas.openxmlformats.org/drawingml/2006/chart" xmlns:pic="http://schemas.openxmlformats.org/drawingml/2006/picture" xmlns:dgm="http://schemas.openxmlformats.org/drawingml/2006/diagram" id="93" name="Group 92"/>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323499" y="18804696"/>
              <a:ext cx="8014726" cy="6447120"/>
              <a:chOff x="843575" y="20717200"/>
              <a:chExt cx="8014726" cy="6447120"/>
            </a:xfrm>
          </p:grpSpPr>
          <p:sp>
            <p:nvSpPr>
              <p:cNvPr xmlns:c="http://schemas.openxmlformats.org/drawingml/2006/chart" xmlns:pic="http://schemas.openxmlformats.org/drawingml/2006/picture" xmlns:dgm="http://schemas.openxmlformats.org/drawingml/2006/diagram" id="69" name="Rounded Rectangle 68"/>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922873" y="26050860"/>
                <a:ext cx="2556708" cy="1042416"/>
              </a:xfrm>
              <a:prstGeom prst="roundRect">
                <a:avLst/>
              </a:prstGeom>
              <a:solidFill>
                <a:srgbClr val="0089E6"/>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solidFill>
                    <a:schemeClr val="tx1">
                      <a:lumMod val="50000"/>
                    </a:schemeClr>
                  </a:solidFill>
                  <a:uFillTx/>
                </a:endParaRPr>
              </a:p>
            </p:txBody>
          </p:sp>
          <p:sp>
            <p:nvSpPr>
              <p:cNvPr xmlns:c="http://schemas.openxmlformats.org/drawingml/2006/chart" xmlns:pic="http://schemas.openxmlformats.org/drawingml/2006/picture" xmlns:dgm="http://schemas.openxmlformats.org/drawingml/2006/diagram" id="103" name="Rounded Rectangle 10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922873" y="24512875"/>
                <a:ext cx="2542447" cy="1042416"/>
              </a:xfrm>
              <a:prstGeom prst="roundRect">
                <a:avLst/>
              </a:prstGeom>
              <a:solidFill>
                <a:srgbClr val="0089E6"/>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solidFill>
                    <a:schemeClr val="tx1">
                      <a:lumMod val="50000"/>
                    </a:schemeClr>
                  </a:solidFill>
                  <a:uFillTx/>
                </a:endParaRPr>
              </a:p>
            </p:txBody>
          </p:sp>
          <p:sp>
            <p:nvSpPr>
              <p:cNvPr xmlns:c="http://schemas.openxmlformats.org/drawingml/2006/chart" xmlns:pic="http://schemas.openxmlformats.org/drawingml/2006/picture" xmlns:dgm="http://schemas.openxmlformats.org/drawingml/2006/diagram" id="106" name="Rounded Rectangle 105"/>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922873" y="22746774"/>
                <a:ext cx="2542448" cy="1038350"/>
              </a:xfrm>
              <a:prstGeom prst="roundRect">
                <a:avLst/>
              </a:prstGeom>
              <a:solidFill>
                <a:srgbClr val="478E00"/>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107" name="Rounded Rectangle 106"/>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922873" y="20717200"/>
                <a:ext cx="2542448" cy="1576959"/>
              </a:xfrm>
              <a:prstGeom prst="roundRect">
                <a:avLst/>
              </a:prstGeom>
              <a:solidFill>
                <a:srgbClr val="478E00"/>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113" name="Rounded Rectangle 112"/>
              <p:cNvSpPr xmlns:c="http://schemas.openxmlformats.org/drawingml/2006/chart" xmlns:pic="http://schemas.openxmlformats.org/drawingml/2006/picture" xmlns:dgm="http://schemas.openxmlformats.org/drawingml/2006/diagram">
                <a:spLocks/>
              </p:cNvSpPr>
              <p:nvPr/>
            </p:nvSpPr>
            <p:spPr xmlns:c="http://schemas.openxmlformats.org/drawingml/2006/chart" xmlns:pic="http://schemas.openxmlformats.org/drawingml/2006/picture" xmlns:dgm="http://schemas.openxmlformats.org/drawingml/2006/diagram">
              <a:xfrm>
                <a:off x="6316269" y="22747519"/>
                <a:ext cx="2542032" cy="1038350"/>
              </a:xfrm>
              <a:prstGeom prst="roundRect">
                <a:avLst/>
              </a:prstGeom>
              <a:solidFill>
                <a:srgbClr val="478E00"/>
              </a:solidFill>
            </p:spPr>
            <p:style xmlns:c="http://schemas.openxmlformats.org/drawingml/2006/chart" xmlns:pic="http://schemas.openxmlformats.org/drawingml/2006/picture" xmlns:dgm="http://schemas.openxmlformats.org/drawingml/2006/diagram">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pic="http://schemas.openxmlformats.org/drawingml/2006/picture" xmlns:dgm="http://schemas.openxmlformats.org/drawingml/2006/diagram">
              <a:bodyPr anchor="ctr" rtlCol="0"/>
              <a:lstStyle/>
              <a:p>
                <a:pPr algn="ctr"/>
                <a:endParaRPr lang="en-US">
                  <a:uFillTx/>
                </a:endParaRPr>
              </a:p>
            </p:txBody>
          </p:sp>
          <p:sp>
            <p:nvSpPr>
              <p:cNvPr xmlns:c="http://schemas.openxmlformats.org/drawingml/2006/chart" xmlns:pic="http://schemas.openxmlformats.org/drawingml/2006/picture" xmlns:dgm="http://schemas.openxmlformats.org/drawingml/2006/diagram" id="56" name="TextBox 5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22873" y="20767015"/>
                <a:ext cx="2542448" cy="1616314"/>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NDVI, NDWI, </a:t>
                </a:r>
              </a:p>
              <a:p>
                <a:pPr algn="ctr"/>
                <a:r>
                  <a:rPr dirty="0" lang="en-US" smtClean="0" sz="2800">
                    <a:solidFill>
                      <a:schemeClr val="bg1"/>
                    </a:solidFill>
                    <a:uFillTx/>
                  </a:rPr>
                  <a:t>&amp; Supervised Classification</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58" name="TextBox 5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22873" y="22758863"/>
                <a:ext cx="2542447" cy="11134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Accuracy Assessment</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70" name="TextBox 69"/>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575" y="26050860"/>
                <a:ext cx="2701042" cy="11134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Flood Impact Map</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74" name="TextBox 73"/>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6316269" y="22747520"/>
                <a:ext cx="2542032" cy="11134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Fill/Flow Direction </a:t>
                </a:r>
                <a:endParaRPr dirty="0" lang="en-US" sz="2800">
                  <a:solidFill>
                    <a:schemeClr val="bg1"/>
                  </a:solidFill>
                  <a:uFillTx/>
                </a:endParaRPr>
              </a:p>
            </p:txBody>
          </p:sp>
          <p:sp>
            <p:nvSpPr>
              <p:cNvPr xmlns:c="http://schemas.openxmlformats.org/drawingml/2006/chart" xmlns:pic="http://schemas.openxmlformats.org/drawingml/2006/picture" xmlns:dgm="http://schemas.openxmlformats.org/drawingml/2006/diagram" id="67" name="TextBox 6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922873" y="24526251"/>
                <a:ext cx="2556708" cy="1113460"/>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lgn="ctr"/>
                <a:r>
                  <a:rPr dirty="0" lang="en-US" smtClean="0" sz="2800">
                    <a:solidFill>
                      <a:schemeClr val="bg1"/>
                    </a:solidFill>
                    <a:uFillTx/>
                  </a:rPr>
                  <a:t>Flood Extent Map</a:t>
                </a:r>
                <a:endParaRPr dirty="0" lang="en-US" sz="2800">
                  <a:solidFill>
                    <a:schemeClr val="bg1"/>
                  </a:solidFill>
                  <a:uFillTx/>
                </a:endParaRPr>
              </a:p>
            </p:txBody>
          </p:sp>
        </p:grpSp>
        <p:cxnSp>
          <p:nvCxnSpPr>
            <p:cNvPr xmlns:c="http://schemas.openxmlformats.org/drawingml/2006/chart" xmlns:pic="http://schemas.openxmlformats.org/drawingml/2006/picture" xmlns:dgm="http://schemas.openxmlformats.org/drawingml/2006/diagram" id="32" name="Straight Arrow Connector 31"/>
            <p:cNvCxnSpPr xmlns:c="http://schemas.openxmlformats.org/drawingml/2006/chart" xmlns:pic="http://schemas.openxmlformats.org/drawingml/2006/picture" xmlns:dgm="http://schemas.openxmlformats.org/drawingml/2006/diagram">
              <a:endCxn id="58" idx="0"/>
            </p:cNvCxnSpPr>
            <p:nvPr/>
          </p:nvCxnSpPr>
          <p:spPr xmlns:c="http://schemas.openxmlformats.org/drawingml/2006/chart" xmlns:pic="http://schemas.openxmlformats.org/drawingml/2006/picture" xmlns:dgm="http://schemas.openxmlformats.org/drawingml/2006/diagram">
            <a:xfrm flipH="1">
              <a:off x="2674021" y="20381655"/>
              <a:ext cx="7132" cy="464704"/>
            </a:xfrm>
            <a:prstGeom prst="straightConnector1">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59" name="Straight Arrow Connector 58"/>
            <p:cNvCxnSpPr xmlns:c="http://schemas.openxmlformats.org/drawingml/2006/chart" xmlns:pic="http://schemas.openxmlformats.org/drawingml/2006/picture" xmlns:dgm="http://schemas.openxmlformats.org/drawingml/2006/diagram">
              <a:stCxn id="103" idx="2"/>
              <a:endCxn id="70" idx="0"/>
            </p:cNvCxnSpPr>
            <p:nvPr/>
          </p:nvCxnSpPr>
          <p:spPr xmlns:c="http://schemas.openxmlformats.org/drawingml/2006/chart" xmlns:pic="http://schemas.openxmlformats.org/drawingml/2006/picture" xmlns:dgm="http://schemas.openxmlformats.org/drawingml/2006/diagram">
            <a:xfrm flipH="1">
              <a:off x="2674020" y="23642786"/>
              <a:ext cx="1" cy="495570"/>
            </a:xfrm>
            <a:prstGeom prst="straightConnector1">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81" name="Straight Arrow Connector 80"/>
            <p:cNvCxnSpPr xmlns:c="http://schemas.openxmlformats.org/drawingml/2006/chart" xmlns:pic="http://schemas.openxmlformats.org/drawingml/2006/picture" xmlns:dgm="http://schemas.openxmlformats.org/drawingml/2006/diagram">
              <a:endCxn id="113" idx="0"/>
            </p:cNvCxnSpPr>
            <p:nvPr/>
          </p:nvCxnSpPr>
          <p:spPr xmlns:c="http://schemas.openxmlformats.org/drawingml/2006/chart" xmlns:pic="http://schemas.openxmlformats.org/drawingml/2006/picture" xmlns:dgm="http://schemas.openxmlformats.org/drawingml/2006/diagram">
            <a:xfrm flipH="1">
              <a:off x="8067209" y="18175560"/>
              <a:ext cx="2" cy="2659455"/>
            </a:xfrm>
            <a:prstGeom prst="straightConnector1">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116" name="Straight Arrow Connector 115"/>
            <p:cNvCxnSpPr xmlns:c="http://schemas.openxmlformats.org/drawingml/2006/chart" xmlns:pic="http://schemas.openxmlformats.org/drawingml/2006/picture" xmlns:dgm="http://schemas.openxmlformats.org/drawingml/2006/diagram">
              <a:stCxn id="74" idx="1"/>
              <a:endCxn id="106" idx="3"/>
            </p:cNvCxnSpPr>
            <p:nvPr/>
          </p:nvCxnSpPr>
          <p:spPr xmlns:c="http://schemas.openxmlformats.org/drawingml/2006/chart" xmlns:pic="http://schemas.openxmlformats.org/drawingml/2006/picture" xmlns:dgm="http://schemas.openxmlformats.org/drawingml/2006/diagram">
            <a:xfrm flipH="1" flipV="1">
              <a:off x="3945245" y="21353445"/>
              <a:ext cx="2850947" cy="38302"/>
            </a:xfrm>
            <a:prstGeom prst="straightConnector1">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118" name="Straight Connector 117"/>
            <p:cNvCxnSpPr xmlns:c="http://schemas.openxmlformats.org/drawingml/2006/chart" xmlns:pic="http://schemas.openxmlformats.org/drawingml/2006/picture" xmlns:dgm="http://schemas.openxmlformats.org/drawingml/2006/diagram">
              <a:stCxn id="53" idx="2"/>
            </p:cNvCxnSpPr>
            <p:nvPr/>
          </p:nvCxnSpPr>
          <p:spPr xmlns:c="http://schemas.openxmlformats.org/drawingml/2006/chart" xmlns:pic="http://schemas.openxmlformats.org/drawingml/2006/picture" xmlns:dgm="http://schemas.openxmlformats.org/drawingml/2006/diagram">
            <a:xfrm>
              <a:off x="5379891" y="18173886"/>
              <a:ext cx="0" cy="3166563"/>
            </a:xfrm>
            <a:prstGeom prst="line">
              <a:avLst/>
            </a:prstGeom>
            <a:ln w="76200">
              <a:headEnd len="med" type="none" w="med"/>
              <a:tailEnd len="med" type="non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cxnSp>
          <p:nvCxnSpPr>
            <p:cNvPr xmlns:c="http://schemas.openxmlformats.org/drawingml/2006/chart" xmlns:pic="http://schemas.openxmlformats.org/drawingml/2006/picture" xmlns:dgm="http://schemas.openxmlformats.org/drawingml/2006/diagram" id="120" name="Elbow Connector 119"/>
            <p:cNvCxnSpPr xmlns:c="http://schemas.openxmlformats.org/drawingml/2006/chart" xmlns:pic="http://schemas.openxmlformats.org/drawingml/2006/picture" xmlns:dgm="http://schemas.openxmlformats.org/drawingml/2006/diagram">
              <a:stCxn id="112" idx="2"/>
              <a:endCxn id="69" idx="3"/>
            </p:cNvCxnSpPr>
            <p:nvPr/>
          </p:nvCxnSpPr>
          <p:spPr xmlns:c="http://schemas.openxmlformats.org/drawingml/2006/chart" xmlns:pic="http://schemas.openxmlformats.org/drawingml/2006/picture" xmlns:dgm="http://schemas.openxmlformats.org/drawingml/2006/diagram">
            <a:xfrm rot="5400000">
              <a:off x="4122447" y="17997796"/>
              <a:ext cx="6498826" cy="6824710"/>
            </a:xfrm>
            <a:prstGeom prst="bentConnector2">
              <a:avLst/>
            </a:prstGeom>
            <a:ln w="76200">
              <a:headEnd len="med" type="none" w="med"/>
              <a:tailEnd len="med" type="triangle" w="med"/>
            </a:ln>
          </p:spPr>
          <p:style xmlns:c="http://schemas.openxmlformats.org/drawingml/2006/chart" xmlns:pic="http://schemas.openxmlformats.org/drawingml/2006/picture" xmlns:dgm="http://schemas.openxmlformats.org/drawingml/2006/diagram">
            <a:lnRef idx="1">
              <a:schemeClr val="accent1"/>
            </a:lnRef>
            <a:fillRef idx="0">
              <a:schemeClr val="accent1"/>
            </a:fillRef>
            <a:effectRef idx="0">
              <a:schemeClr val="accent1"/>
            </a:effectRef>
            <a:fontRef idx="minor">
              <a:schemeClr val="tx1"/>
            </a:fontRef>
          </p:style>
        </p:cxnSp>
      </p:grpSp>
      <p:sp>
        <p:nvSpPr>
          <p:cNvPr xmlns:c="http://schemas.openxmlformats.org/drawingml/2006/chart" xmlns:pic="http://schemas.openxmlformats.org/drawingml/2006/picture" xmlns:dgm="http://schemas.openxmlformats.org/drawingml/2006/diagram" id="134"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843099" y="5212869"/>
            <a:ext cx="11212132" cy="8765634"/>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r>
              <a:rPr dirty="0" lang="en-US" sz="2800">
                <a:solidFill>
                  <a:schemeClr val="tx1">
                    <a:lumMod val="75000"/>
                  </a:schemeClr>
                </a:solidFill>
                <a:uFillTx/>
              </a:rPr>
              <a:t>The Mississippi r</a:t>
            </a:r>
            <a:r>
              <a:rPr dirty="0" lang="en-US" smtClean="0" sz="2800">
                <a:solidFill>
                  <a:schemeClr val="tx1">
                    <a:lumMod val="75000"/>
                  </a:schemeClr>
                </a:solidFill>
                <a:uFillTx/>
              </a:rPr>
              <a:t>iver basin </a:t>
            </a:r>
            <a:r>
              <a:rPr dirty="0" lang="en-US" sz="2800">
                <a:solidFill>
                  <a:schemeClr val="tx1">
                    <a:lumMod val="75000"/>
                  </a:schemeClr>
                </a:solidFill>
                <a:uFillTx/>
              </a:rPr>
              <a:t>is an area prone to multi-level flood events of various intensities, as well as a home to millions of Americans. Stretching from Louisiana to Minnesota and draining 41 percent of the contiguous US, the basin covers 13 states and 1.245 million miles making it the third largest drainage basin in the world. This large area is susceptible to water level rises following changes in precipitation, snow melt, and water table levels, which can cause both small and large scale flooding. Disaster relief agencies, such as the Federal Emergency Management Agency (FEMA) and  the United States Geologic Survey (USGS) are interested in the creation of a more precise and comprehensive method to use in their decision making process for locating and  prioritizing areas that require aid. The flood map algorithm created in this project will help identify the probability of flooding within a given area for use in flood monitoring and the decision making process of relief efforts. The map incorporates the Landsat 8 Operational Land Imager and Digital Elevation Model derived from Shuttle Radar Topology Mission v2 to determine the probability of flooding in an area. Additionally </a:t>
            </a:r>
            <a:r>
              <a:rPr dirty="0" err="1" lang="en-US" sz="2800">
                <a:solidFill>
                  <a:schemeClr val="tx1">
                    <a:lumMod val="75000"/>
                  </a:schemeClr>
                </a:solidFill>
                <a:uFillTx/>
              </a:rPr>
              <a:t>Landscan</a:t>
            </a:r>
            <a:r>
              <a:rPr dirty="0" lang="en-US" sz="2800">
                <a:solidFill>
                  <a:schemeClr val="tx1">
                    <a:lumMod val="75000"/>
                  </a:schemeClr>
                </a:solidFill>
                <a:uFillTx/>
              </a:rPr>
              <a:t> and Security Infrastructure Preparedness Data were also used to create an exposure map.</a:t>
            </a:r>
            <a:endParaRPr dirty="0" lang="en-US" smtClean="0" sz="2800">
              <a:solidFill>
                <a:schemeClr val="tx1">
                  <a:lumMod val="75000"/>
                </a:schemeClr>
              </a:solidFill>
              <a:uFillTx/>
            </a:endParaRPr>
          </a:p>
        </p:txBody>
      </p:sp>
      <p:sp>
        <p:nvSpPr>
          <p:cNvPr xmlns:c="http://schemas.openxmlformats.org/drawingml/2006/chart" xmlns:pic="http://schemas.openxmlformats.org/drawingml/2006/picture" xmlns:dgm="http://schemas.openxmlformats.org/drawingml/2006/diagram" id="26" name="TextBox 25"/>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8806514" y="4461429"/>
            <a:ext cx="5407365" cy="76944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b="1" dirty="0" lang="en-US" smtClean="0" sz="4400">
                <a:solidFill>
                  <a:srgbClr val="57688F"/>
                </a:solidFill>
                <a:uFillTx/>
                <a:latin charset="0" panose="020B0502020202020204" pitchFamily="34" typeface="Century Gothic"/>
              </a:rPr>
              <a:t>Earth Observations</a:t>
            </a:r>
          </a:p>
        </p:txBody>
      </p:sp>
      <p:grpSp>
        <p:nvGrpSpPr>
          <p:cNvPr xmlns:c="http://schemas.openxmlformats.org/drawingml/2006/chart" xmlns:pic="http://schemas.openxmlformats.org/drawingml/2006/picture" xmlns:dgm="http://schemas.openxmlformats.org/drawingml/2006/diagram" id="64" name="Group 63"/>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8957092" y="7920284"/>
            <a:ext cx="3149837" cy="1821780"/>
            <a:chOff x="18806514" y="7129426"/>
            <a:chExt cx="3125093" cy="2053586"/>
          </a:xfrm>
        </p:grpSpPr>
        <p:pic>
          <p:nvPicPr>
            <p:cNvPr xmlns:c="http://schemas.openxmlformats.org/drawingml/2006/chart" xmlns:pic="http://schemas.openxmlformats.org/drawingml/2006/picture" xmlns:dgm="http://schemas.openxmlformats.org/drawingml/2006/diagram" id="45" name="Picture 44"/>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8" cstate="print"/>
            <a:stretch>
              <a:fillRect/>
            </a:stretch>
          </p:blipFill>
          <p:spPr xmlns:c="http://schemas.openxmlformats.org/drawingml/2006/chart" xmlns:pic="http://schemas.openxmlformats.org/drawingml/2006/picture" xmlns:dgm="http://schemas.openxmlformats.org/drawingml/2006/diagram">
            <a:xfrm>
              <a:off x="18883823" y="7129426"/>
              <a:ext cx="1678213" cy="1371600"/>
            </a:xfrm>
            <a:prstGeom prst="rect">
              <a:avLst/>
            </a:prstGeom>
          </p:spPr>
        </p:pic>
        <p:sp>
          <p:nvSpPr>
            <p:cNvPr xmlns:c="http://schemas.openxmlformats.org/drawingml/2006/chart" xmlns:pic="http://schemas.openxmlformats.org/drawingml/2006/picture" xmlns:dgm="http://schemas.openxmlformats.org/drawingml/2006/diagram" id="48" name="TextBox 47"/>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8806514" y="8536681"/>
              <a:ext cx="3125093" cy="64633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r>
                <a:rPr dirty="0" lang="en-US" smtClean="0" sz="3600">
                  <a:uFillTx/>
                </a:rPr>
                <a:t>Landsat 8 (OLI)</a:t>
              </a:r>
              <a:endParaRPr dirty="0" lang="en-US" sz="3600">
                <a:uFillTx/>
              </a:endParaRPr>
            </a:p>
          </p:txBody>
        </p:sp>
      </p:grpSp>
      <p:grpSp>
        <p:nvGrpSpPr>
          <p:cNvPr xmlns:c="http://schemas.openxmlformats.org/drawingml/2006/chart" xmlns:pic="http://schemas.openxmlformats.org/drawingml/2006/picture" xmlns:dgm="http://schemas.openxmlformats.org/drawingml/2006/diagram" id="71" name="Group 70"/>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22106929" y="5288314"/>
            <a:ext cx="3176949" cy="2357840"/>
            <a:chOff x="22106929" y="6290080"/>
            <a:chExt cx="4257470" cy="3089470"/>
          </a:xfrm>
        </p:grpSpPr>
        <p:pic>
          <p:nvPicPr>
            <p:cNvPr xmlns:c="http://schemas.openxmlformats.org/drawingml/2006/chart" xmlns:pic="http://schemas.openxmlformats.org/drawingml/2006/picture" xmlns:dgm="http://schemas.openxmlformats.org/drawingml/2006/diagram" id="47" name="Picture 46"/>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9" cstate="print"/>
            <a:stretch>
              <a:fillRect/>
            </a:stretch>
          </p:blipFill>
          <p:spPr xmlns:c="http://schemas.openxmlformats.org/drawingml/2006/chart" xmlns:pic="http://schemas.openxmlformats.org/drawingml/2006/picture" xmlns:dgm="http://schemas.openxmlformats.org/drawingml/2006/diagram">
            <a:xfrm>
              <a:off x="22318159" y="6290080"/>
              <a:ext cx="2033174" cy="2246601"/>
            </a:xfrm>
            <a:prstGeom prst="rect">
              <a:avLst/>
            </a:prstGeom>
          </p:spPr>
        </p:pic>
        <p:sp>
          <p:nvSpPr>
            <p:cNvPr xmlns:c="http://schemas.openxmlformats.org/drawingml/2006/chart" xmlns:pic="http://schemas.openxmlformats.org/drawingml/2006/picture" xmlns:dgm="http://schemas.openxmlformats.org/drawingml/2006/diagram" id="51" name="TextBox 5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106929" y="8733219"/>
              <a:ext cx="4257470" cy="64633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lvl="0">
                <a:buClr>
                  <a:schemeClr val="dk1"/>
                </a:buClr>
                <a:buSzPct val="25000"/>
              </a:pPr>
              <a:r>
                <a:rPr dirty="0" lang="en-US" smtClean="0" sz="3600">
                  <a:solidFill>
                    <a:schemeClr val="dk1"/>
                  </a:solidFill>
                  <a:uFillTx/>
                  <a:ea typeface="Garamond"/>
                  <a:cs typeface="Garamond"/>
                  <a:sym typeface="Garamond"/>
                </a:rPr>
                <a:t>SRTM v2</a:t>
              </a:r>
              <a:endParaRPr dirty="0" lang="en-US" sz="3600">
                <a:solidFill>
                  <a:schemeClr val="dk1"/>
                </a:solidFill>
                <a:uFillTx/>
                <a:ea typeface="Garamond"/>
                <a:cs typeface="Garamond"/>
                <a:sym typeface="Garamond"/>
              </a:endParaRPr>
            </a:p>
          </p:txBody>
        </p:sp>
      </p:grpSp>
      <p:grpSp>
        <p:nvGrpSpPr>
          <p:cNvPr xmlns:c="http://schemas.openxmlformats.org/drawingml/2006/chart" xmlns:pic="http://schemas.openxmlformats.org/drawingml/2006/picture" xmlns:dgm="http://schemas.openxmlformats.org/drawingml/2006/diagram" id="22" name="Group 21"/>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18806513" y="5288314"/>
            <a:ext cx="2720375" cy="1628788"/>
            <a:chOff x="13432112" y="12627083"/>
            <a:chExt cx="3086144" cy="1712093"/>
          </a:xfrm>
        </p:grpSpPr>
        <p:pic>
          <p:nvPicPr>
            <p:cNvPr xmlns:c="http://schemas.openxmlformats.org/drawingml/2006/chart" xmlns:pic="http://schemas.openxmlformats.org/drawingml/2006/picture" xmlns:dgm="http://schemas.openxmlformats.org/drawingml/2006/diagram" descr="http://www.devpedia.developexchange.com/dp/images/0/0c/13_EO1.png" id="1026" name="Picture 2"/>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10" cstate="print"/>
            <a:srcRect/>
            <a:stretch>
              <a:fillRect/>
            </a:stretch>
          </p:blipFill>
          <p:spPr xmlns:c="http://schemas.openxmlformats.org/drawingml/2006/chart" xmlns:pic="http://schemas.openxmlformats.org/drawingml/2006/picture" xmlns:dgm="http://schemas.openxmlformats.org/drawingml/2006/diagram" bwMode="auto">
            <a:xfrm>
              <a:off x="14200545" y="12627083"/>
              <a:ext cx="2029145" cy="1002700"/>
            </a:xfrm>
            <a:prstGeom prst="rect">
              <a:avLst/>
            </a:prstGeom>
            <a:noFill/>
          </p:spPr>
        </p:pic>
        <p:sp>
          <p:nvSpPr>
            <p:cNvPr xmlns:c="http://schemas.openxmlformats.org/drawingml/2006/chart" xmlns:pic="http://schemas.openxmlformats.org/drawingml/2006/picture" xmlns:dgm="http://schemas.openxmlformats.org/drawingml/2006/diagram" id="19" name="TextBox 18"/>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3432112" y="13692845"/>
              <a:ext cx="3086144" cy="646331"/>
            </a:xfrm>
            <a:prstGeom prst="rect">
              <a:avLst/>
            </a:prstGeom>
            <a:noFill/>
          </p:spPr>
          <p:txBody xmlns:c="http://schemas.openxmlformats.org/drawingml/2006/chart" xmlns:pic="http://schemas.openxmlformats.org/drawingml/2006/picture" xmlns:dgm="http://schemas.openxmlformats.org/drawingml/2006/diagram">
            <a:bodyPr rtlCol="0" wrap="square">
              <a:spAutoFit/>
            </a:bodyPr>
            <a:lstStyle/>
            <a:p>
              <a:pPr>
                <a:buClr>
                  <a:schemeClr val="dk1"/>
                </a:buClr>
                <a:buSzPct val="25000"/>
              </a:pPr>
              <a:r>
                <a:rPr dirty="0" lang="en-US" sz="3600">
                  <a:solidFill>
                    <a:schemeClr val="dk1"/>
                  </a:solidFill>
                  <a:uFillTx/>
                  <a:ea typeface="Garamond"/>
                  <a:cs typeface="Garamond"/>
                </a:rPr>
                <a:t>EO-1 (ALI)</a:t>
              </a:r>
            </a:p>
          </p:txBody>
        </p:sp>
      </p:grpSp>
      <p:pic>
        <p:nvPicPr>
          <p:cNvPr xmlns:c="http://schemas.openxmlformats.org/drawingml/2006/chart" xmlns:pic="http://schemas.openxmlformats.org/drawingml/2006/picture" xmlns:dgm="http://schemas.openxmlformats.org/drawingml/2006/diagram" id="6" name="Picture 5"/>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11" cstate="print"/>
          <a:stretch>
            <a:fillRect/>
          </a:stretch>
        </p:blipFill>
        <p:spPr xmlns:c="http://schemas.openxmlformats.org/drawingml/2006/chart" xmlns:pic="http://schemas.openxmlformats.org/drawingml/2006/picture" xmlns:dgm="http://schemas.openxmlformats.org/drawingml/2006/diagram">
          <a:xfrm>
            <a:off x="12722499" y="5212867"/>
            <a:ext cx="5879215" cy="4543029"/>
          </a:xfrm>
          <a:prstGeom prst="rect">
            <a:avLst/>
          </a:prstGeom>
        </p:spPr>
      </p:pic>
      <p:sp>
        <p:nvSpPr>
          <p:cNvPr xmlns:c="http://schemas.openxmlformats.org/drawingml/2006/chart" xmlns:pic="http://schemas.openxmlformats.org/drawingml/2006/picture" xmlns:dgm="http://schemas.openxmlformats.org/drawingml/2006/diagram" id="89" name="Text Placeholder 16"/>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12593048" y="19272672"/>
            <a:ext cx="5724779" cy="554215"/>
          </a:xfrm>
          <a:prstGeom prst="rect">
            <a:avLst/>
          </a:prstGeom>
        </p:spPr>
        <p:txBody xmlns:c="http://schemas.openxmlformats.org/drawingml/2006/chart" xmlns:pic="http://schemas.openxmlformats.org/drawingml/2006/picture" xmlns:dgm="http://schemas.openxmlformats.org/drawingml/2006/diagram">
          <a:bodyPr numCol="1"/>
          <a:lstStyle>
            <a:lvl1pPr algn="l" defTabSz="2743200" eaLnBrk="1" hangingPunct="1" indent="0" latinLnBrk="0" marL="0" rtl="0">
              <a:lnSpc>
                <a:spcPct val="90000"/>
              </a:lnSpc>
              <a:spcBef>
                <a:spcPts val="1800"/>
              </a:spcBef>
              <a:buFont charset="0" panose="020B0604020202020204" pitchFamily="34" typeface="Arial"/>
              <a:buNone/>
              <a:defRPr baseline="0" kern="1200" sz="2700">
                <a:solidFill>
                  <a:schemeClr val="tx1"/>
                </a:solidFill>
                <a:uFillTx/>
                <a:latin typeface="+mn-lt"/>
                <a:ea typeface="+mn-ea"/>
                <a:cs typeface="+mn-cs"/>
              </a:defRPr>
            </a:lvl1pPr>
            <a:lvl2pPr algn="l" defTabSz="2743200" eaLnBrk="1" hangingPunct="1" indent="-685800" latinLnBrk="0" marL="20574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2pPr>
            <a:lvl3pPr algn="l" defTabSz="2743200" eaLnBrk="1" hangingPunct="1" indent="-685800" latinLnBrk="0" marL="34290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3pPr>
            <a:lvl4pPr algn="l" defTabSz="2743200" eaLnBrk="1" hangingPunct="1" indent="-685800" latinLnBrk="0" marL="48006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4pPr>
            <a:lvl5pPr algn="l" defTabSz="2743200" eaLnBrk="1" hangingPunct="1" indent="-685800" latinLnBrk="0" marL="6172200" rtl="0">
              <a:lnSpc>
                <a:spcPct val="90000"/>
              </a:lnSpc>
              <a:spcBef>
                <a:spcPts val="1500"/>
              </a:spcBef>
              <a:buFont charset="0" panose="020B0604020202020204" pitchFamily="34" typeface="Arial"/>
              <a:buChar char="•"/>
              <a:defRPr kern="1200" sz="2700">
                <a:solidFill>
                  <a:schemeClr val="tx1"/>
                </a:solidFill>
                <a:uFillTx/>
                <a:latin typeface="+mn-lt"/>
                <a:ea typeface="+mn-ea"/>
                <a:cs typeface="+mn-cs"/>
              </a:defRPr>
            </a:lvl5pPr>
            <a:lvl6pPr algn="l" defTabSz="2743200" eaLnBrk="1" hangingPunct="1" indent="-685800" latinLnBrk="0" marL="75438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6pPr>
            <a:lvl7pPr algn="l" defTabSz="2743200" eaLnBrk="1" hangingPunct="1" indent="-685800" latinLnBrk="0" marL="89154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7pPr>
            <a:lvl8pPr algn="l" defTabSz="2743200" eaLnBrk="1" hangingPunct="1" indent="-685800" latinLnBrk="0" marL="102870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8pPr>
            <a:lvl9pPr algn="l" defTabSz="2743200" eaLnBrk="1" hangingPunct="1" indent="-685800" latinLnBrk="0" marL="11658600" rtl="0">
              <a:lnSpc>
                <a:spcPct val="90000"/>
              </a:lnSpc>
              <a:spcBef>
                <a:spcPts val="1500"/>
              </a:spcBef>
              <a:buFont charset="0" panose="020B0604020202020204" pitchFamily="34" typeface="Arial"/>
              <a:buChar char="•"/>
              <a:defRPr kern="1200" sz="5400">
                <a:solidFill>
                  <a:schemeClr val="tx1"/>
                </a:solidFill>
                <a:uFillTx/>
                <a:latin typeface="+mn-lt"/>
                <a:ea typeface="+mn-ea"/>
                <a:cs typeface="+mn-cs"/>
              </a:defRPr>
            </a:lvl9pPr>
          </a:lstStyle>
          <a:p>
            <a:r>
              <a:rPr b="1" dirty="0" lang="en-US" smtClean="0" sz="2800">
                <a:solidFill>
                  <a:schemeClr val="tx1">
                    <a:lumMod val="75000"/>
                  </a:schemeClr>
                </a:solidFill>
                <a:uFillTx/>
              </a:rPr>
              <a:t>Flood Impact Map</a:t>
            </a:r>
          </a:p>
        </p:txBody>
      </p:sp>
      <p:pic>
        <p:nvPicPr>
          <p:cNvPr xmlns:c="http://schemas.openxmlformats.org/drawingml/2006/chart" xmlns:pic="http://schemas.openxmlformats.org/drawingml/2006/picture" xmlns:dgm="http://schemas.openxmlformats.org/drawingml/2006/diagram" id="18" name="Picture 17"/>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12" cstate="print"/>
          <a:stretch>
            <a:fillRect/>
          </a:stretch>
        </p:blipFill>
        <p:spPr xmlns:c="http://schemas.openxmlformats.org/drawingml/2006/chart" xmlns:pic="http://schemas.openxmlformats.org/drawingml/2006/picture" xmlns:dgm="http://schemas.openxmlformats.org/drawingml/2006/diagram">
          <a:xfrm>
            <a:off x="12722499" y="19723564"/>
            <a:ext cx="10343748" cy="7992895"/>
          </a:xfrm>
          <a:prstGeom prst="rect">
            <a:avLst/>
          </a:prstGeom>
        </p:spPr>
      </p:pic>
      <p:pic>
        <p:nvPicPr>
          <p:cNvPr xmlns:c="http://schemas.openxmlformats.org/drawingml/2006/chart" xmlns:pic="http://schemas.openxmlformats.org/drawingml/2006/picture" xmlns:dgm="http://schemas.openxmlformats.org/drawingml/2006/diagram" id="14" name="Picture 13"/>
          <p:cNvPicPr xmlns:c="http://schemas.openxmlformats.org/drawingml/2006/chart" xmlns:pic="http://schemas.openxmlformats.org/drawingml/2006/picture" xmlns:dgm="http://schemas.openxmlformats.org/drawingml/2006/diagram">
            <a:picLocks noChangeAspect="1"/>
          </p:cNvPicPr>
          <p:nvPr/>
        </p:nvPicPr>
        <p:blipFill xmlns:c="http://schemas.openxmlformats.org/drawingml/2006/chart" xmlns:pic="http://schemas.openxmlformats.org/drawingml/2006/picture" xmlns:dgm="http://schemas.openxmlformats.org/drawingml/2006/diagram">
          <a:blip r:embed="rId13" cstate="print"/>
          <a:stretch>
            <a:fillRect/>
          </a:stretch>
        </p:blipFill>
        <p:spPr xmlns:c="http://schemas.openxmlformats.org/drawingml/2006/chart" xmlns:pic="http://schemas.openxmlformats.org/drawingml/2006/picture" xmlns:dgm="http://schemas.openxmlformats.org/drawingml/2006/diagram">
          <a:xfrm>
            <a:off x="12722499" y="11234593"/>
            <a:ext cx="10343748" cy="7992897"/>
          </a:xfrm>
          <a:prstGeom prst="rect">
            <a:avLst/>
          </a:prstGeom>
        </p:spPr>
      </p:pic>
      <p:grpSp>
        <p:nvGrpSpPr>
          <p:cNvPr xmlns:c="http://schemas.openxmlformats.org/drawingml/2006/chart" xmlns:pic="http://schemas.openxmlformats.org/drawingml/2006/picture" xmlns:dgm="http://schemas.openxmlformats.org/drawingml/2006/diagram" id="10" name="Group 9"/>
          <p:cNvGrpSpPr xmlns:c="http://schemas.openxmlformats.org/drawingml/2006/chart" xmlns:pic="http://schemas.openxmlformats.org/drawingml/2006/picture" xmlns:dgm="http://schemas.openxmlformats.org/drawingml/2006/diagram"/>
          <p:nvPr/>
        </p:nvGrpSpPr>
        <p:grpSpPr xmlns:c="http://schemas.openxmlformats.org/drawingml/2006/chart" xmlns:pic="http://schemas.openxmlformats.org/drawingml/2006/picture" xmlns:dgm="http://schemas.openxmlformats.org/drawingml/2006/diagram">
          <a:xfrm>
            <a:off x="22383005" y="8150928"/>
            <a:ext cx="1830874" cy="1787927"/>
            <a:chOff x="22383005" y="8150928"/>
            <a:chExt cx="1830874" cy="1787927"/>
          </a:xfrm>
        </p:grpSpPr>
        <p:pic>
          <p:nvPicPr>
            <p:cNvPr xmlns:c="http://schemas.openxmlformats.org/drawingml/2006/chart" xmlns:pic="http://schemas.openxmlformats.org/drawingml/2006/picture" xmlns:dgm="http://schemas.openxmlformats.org/drawingml/2006/diagram" descr="http://www.devpedia.developexchange.com/dp/images/9/91/05_Terra.png" id="108" name="Picture 4"/>
            <p:cNvPicPr xmlns:c="http://schemas.openxmlformats.org/drawingml/2006/chart" xmlns:pic="http://schemas.openxmlformats.org/drawingml/2006/picture" xmlns:dgm="http://schemas.openxmlformats.org/drawingml/2006/diagram">
              <a:picLocks noChangeArrowheads="1" noChangeAspect="1"/>
            </p:cNvPicPr>
            <p:nvPr/>
          </p:nvPicPr>
          <p:blipFill xmlns:c="http://schemas.openxmlformats.org/drawingml/2006/chart" xmlns:pic="http://schemas.openxmlformats.org/drawingml/2006/picture" xmlns:dgm="http://schemas.openxmlformats.org/drawingml/2006/diagram">
            <a:blip r:embed="rId14" cstate="print"/>
            <a:srcRect/>
            <a:stretch>
              <a:fillRect/>
            </a:stretch>
          </p:blipFill>
          <p:spPr xmlns:c="http://schemas.openxmlformats.org/drawingml/2006/chart" xmlns:pic="http://schemas.openxmlformats.org/drawingml/2006/picture" xmlns:dgm="http://schemas.openxmlformats.org/drawingml/2006/diagram" bwMode="auto">
            <a:xfrm>
              <a:off x="22383005" y="8150928"/>
              <a:ext cx="1492020" cy="1141596"/>
            </a:xfrm>
            <a:prstGeom prst="rect">
              <a:avLst/>
            </a:prstGeom>
            <a:noFill/>
          </p:spPr>
        </p:pic>
        <p:sp>
          <p:nvSpPr>
            <p:cNvPr xmlns:c="http://schemas.openxmlformats.org/drawingml/2006/chart" xmlns:pic="http://schemas.openxmlformats.org/drawingml/2006/picture" xmlns:dgm="http://schemas.openxmlformats.org/drawingml/2006/diagram" id="111" name="TextBox 110"/>
            <p:cNvSpPr xmlns:c="http://schemas.openxmlformats.org/drawingml/2006/chart" xmlns:pic="http://schemas.openxmlformats.org/drawingml/2006/picture" xmlns:dgm="http://schemas.openxmlformats.org/drawingml/2006/diagram" txBox="1">
              <a:spLocks/>
            </p:cNvSpPr>
            <p:nvPr/>
          </p:nvSpPr>
          <p:spPr xmlns:c="http://schemas.openxmlformats.org/drawingml/2006/chart" xmlns:pic="http://schemas.openxmlformats.org/drawingml/2006/picture" xmlns:dgm="http://schemas.openxmlformats.org/drawingml/2006/diagram">
            <a:xfrm>
              <a:off x="22543229" y="9292524"/>
              <a:ext cx="1670650" cy="646331"/>
            </a:xfrm>
            <a:prstGeom prst="rect">
              <a:avLst/>
            </a:prstGeom>
            <a:noFill/>
          </p:spPr>
          <p:txBody xmlns:c="http://schemas.openxmlformats.org/drawingml/2006/chart" xmlns:pic="http://schemas.openxmlformats.org/drawingml/2006/picture" xmlns:dgm="http://schemas.openxmlformats.org/drawingml/2006/diagram">
            <a:bodyPr rtlCol="0" wrap="none">
              <a:spAutoFit/>
            </a:bodyPr>
            <a:lstStyle/>
            <a:p>
              <a:r>
                <a:rPr dirty="0" lang="en-US" sz="3600">
                  <a:solidFill>
                    <a:schemeClr val="bg2">
                      <a:lumMod val="50000"/>
                    </a:schemeClr>
                  </a:solidFill>
                  <a:uFillTx/>
                </a:rPr>
                <a:t>MODIS</a:t>
              </a:r>
            </a:p>
          </p:txBody>
        </p:sp>
      </p:grpSp>
    </p:spTree>
  </p:cSld>
  <p:clrMapOvr xmlns:c="http://schemas.openxmlformats.org/drawingml/2006/chart" xmlns:pic="http://schemas.openxmlformats.org/drawingml/2006/picture" xmlns:dgm="http://schemas.openxmlformats.org/drawingml/2006/diagram">
    <a:masterClrMapping/>
  </p:clrMapOvr>
  <p:timing>
    <p:tnLst>
      <p:par>
        <p:cTn dur="indefinite" id="1" nodeType="tmRoot" restart="never"/>
      </p:par>
    </p:tnLst>
  </p:timing>
</p:sld>
</file>

<file path=ppt/theme/theme1.xml><?xml version="1.0" encoding="utf-8"?>
<a:theme xmlns:a="http://schemas.openxmlformats.org/drawingml/2006/main" xmlns:c="http://schemas.openxmlformats.org/drawingml/2006/chart" xmlns:pic="http://schemas.openxmlformats.org/drawingml/2006/picture" xmlns:dgm="http://schemas.openxmlformats.org/drawingml/2006/diagram" xmlns:p="http://schemas.openxmlformats.org/presentationml/2006/main" xmlns:s="http://schemas.openxmlformats.org/officeDocument/2006/sharedTypes" xmlns:r="http://schemas.openxmlformats.org/officeDocument/2006/relationships"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algn="ctr" cap="flat" cmpd="sng" w="6350">
          <a:solidFill>
            <a:schemeClr val="phClr"/>
          </a:solidFill>
          <a:prstDash val="solid"/>
          <a:miter lim="800000"/>
        </a:ln>
        <a:ln algn="ctr" cap="flat" cmpd="sng" w="12700">
          <a:solidFill>
            <a:schemeClr val="phClr"/>
          </a:solidFill>
          <a:prstDash val="solid"/>
          <a:miter lim="800000"/>
        </a:ln>
        <a:ln algn="ctr" cap="flat" cmpd="sng" w="19050">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5994</TotalTime>
  <Words>578</Words>
  <Application>Microsoft Office PowerPoint</Application>
  <PresentationFormat>Custom</PresentationFormat>
  <Paragraphs>67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Chris Ploetz</cp:lastModifiedBy>
  <cp:revision>244</cp:revision>
  <dcterms:created xsi:type="dcterms:W3CDTF">2015-06-02T14:58:58Z</dcterms:created>
  <dcterms:modified xsi:type="dcterms:W3CDTF">2016-11-07T18:28:19Z</dcterms:modified>
</cp:coreProperties>
</file>