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73" r:id="rId8"/>
    <p:sldId id="274" r:id="rId9"/>
    <p:sldId id="263" r:id="rId10"/>
    <p:sldId id="275" r:id="rId11"/>
    <p:sldId id="264" r:id="rId12"/>
    <p:sldId id="265" r:id="rId13"/>
    <p:sldId id="266" r:id="rId14"/>
    <p:sldId id="267" r:id="rId15"/>
    <p:sldId id="268" r:id="rId16"/>
    <p:sldId id="269" r:id="rId17"/>
    <p:sldId id="270" r:id="rId18"/>
    <p:sldId id="271" r:id="rId19"/>
    <p:sldId id="272" r:id="rId20"/>
  </p:sldIdLst>
  <p:sldSz cx="9144000" cy="6858000" type="screen4x3"/>
  <p:notesSz cx="6858000" cy="9144000"/>
  <p:embeddedFontLst>
    <p:embeddedFont>
      <p:font typeface="Webdings" panose="05030102010509060703" pitchFamily="18" charset="2"/>
      <p:regular r:id="rId22"/>
    </p:embeddedFont>
    <p:embeddedFont>
      <p:font typeface="Helvetica Neue"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Century Gothic" panose="020B0502020202020204" pitchFamily="34" charset="0"/>
      <p:regular r:id="rId31"/>
      <p:bold r:id="rId32"/>
      <p:italic r:id="rId33"/>
      <p:boldItalic r:id="rId34"/>
    </p:embeddedFont>
    <p:embeddedFont>
      <p:font typeface="Questrial" panose="020B0604020202020204" charset="0"/>
      <p:regular r:id="rId35"/>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8" clrIdx="0">
    <p:extLst/>
  </p:cmAuthor>
  <p:cmAuthor id="2" name="Emma Baghel" initials="EB" lastIdx="1" clrIdx="1"/>
  <p:cmAuthor id="3" name="Childs, Lauren M. (LARC-E3)[DEVELOP - Wise County (LaRC)]" initials="CLM(-WC(" lastIdx="1" clrIdx="2">
    <p:extLst/>
  </p:cmAuthor>
  <p:cmAuthor id="4" name="Jenna" initials="J"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86" autoAdjust="0"/>
  </p:normalViewPr>
  <p:slideViewPr>
    <p:cSldViewPr snapToGrid="0">
      <p:cViewPr varScale="1">
        <p:scale>
          <a:sx n="79" d="100"/>
          <a:sy n="79" d="100"/>
        </p:scale>
        <p:origin x="92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800" b="0" i="0" u="none" strike="noStrike" cap="none" baseline="0">
                <a:solidFill>
                  <a:schemeClr val="dk1"/>
                </a:solidFill>
                <a:latin typeface="Calibri"/>
                <a:ea typeface="Calibri"/>
                <a:cs typeface="Calibri"/>
                <a:sym typeface="Calibri"/>
              </a:defRPr>
            </a:lvl2pPr>
            <a:lvl3pPr marL="914400" marR="0" indent="0" algn="l" rtl="0">
              <a:spcBef>
                <a:spcPts val="0"/>
              </a:spcBef>
              <a:defRPr sz="1800" b="0" i="0" u="none" strike="noStrike" cap="none" baseline="0">
                <a:solidFill>
                  <a:schemeClr val="dk1"/>
                </a:solidFill>
                <a:latin typeface="Calibri"/>
                <a:ea typeface="Calibri"/>
                <a:cs typeface="Calibri"/>
                <a:sym typeface="Calibri"/>
              </a:defRPr>
            </a:lvl3pPr>
            <a:lvl4pPr marL="1371600" marR="0" indent="0" algn="l" rtl="0">
              <a:spcBef>
                <a:spcPts val="0"/>
              </a:spcBef>
              <a:defRPr sz="1800" b="0" i="0" u="none" strike="noStrike" cap="none" baseline="0">
                <a:solidFill>
                  <a:schemeClr val="dk1"/>
                </a:solidFill>
                <a:latin typeface="Calibri"/>
                <a:ea typeface="Calibri"/>
                <a:cs typeface="Calibri"/>
                <a:sym typeface="Calibri"/>
              </a:defRPr>
            </a:lvl4pPr>
            <a:lvl5pPr marL="1828800" marR="0" indent="0" algn="l" rtl="0">
              <a:spcBef>
                <a:spcPts val="0"/>
              </a:spcBef>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069639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baseline="0" dirty="0" smtClean="0"/>
              <a:t>Good morning everyone! I’m Jennifer Rackley. I’m a graduate from the University of West Florida, with a master’s in environmental science and a graduate certificate in geographic information systems. I am the project lead for the Natchez Trace Ecological Forecasting and Water Resources project. I’m Tyler Lynn, (background); and I’m Ashley Gideon (background).</a:t>
            </a:r>
          </a:p>
        </p:txBody>
      </p:sp>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63056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r>
              <a:rPr lang="en-US" dirty="0" smtClean="0"/>
              <a:t>Jenna: This slide shows an</a:t>
            </a:r>
            <a:r>
              <a:rPr lang="en-US" baseline="0" dirty="0" smtClean="0"/>
              <a:t> example of how wetland extents have changed throughout the years for milepost 266, around the Natchez Trace Visitor Center. This is one of a few priority areas for the National Park Service, since it has a history of damming issues with beavers, which leads to flooding and maintenance problems. </a:t>
            </a:r>
            <a:endParaRPr lang="en-US" dirty="0"/>
          </a:p>
        </p:txBody>
      </p:sp>
      <p:sp>
        <p:nvSpPr>
          <p:cNvPr id="188" name="Shape 1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73059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r>
              <a:rPr lang="en-US" dirty="0" smtClean="0"/>
              <a:t>Jenna: For the accuracy assessment,</a:t>
            </a:r>
            <a:r>
              <a:rPr lang="en-US" baseline="0" dirty="0" smtClean="0"/>
              <a:t> </a:t>
            </a:r>
            <a:r>
              <a:rPr lang="en-US" dirty="0" smtClean="0"/>
              <a:t>180 randomly generated points were </a:t>
            </a:r>
            <a:r>
              <a:rPr lang="en-US" dirty="0"/>
              <a:t>checked against </a:t>
            </a:r>
            <a:r>
              <a:rPr lang="en-US" dirty="0" smtClean="0"/>
              <a:t>Google Earth imagery and NLCD</a:t>
            </a:r>
            <a:r>
              <a:rPr lang="en-US" baseline="0" dirty="0" smtClean="0"/>
              <a:t> data </a:t>
            </a:r>
            <a:r>
              <a:rPr lang="en-US" dirty="0" smtClean="0"/>
              <a:t>to determine the accuracy for</a:t>
            </a:r>
            <a:r>
              <a:rPr lang="en-US" baseline="0" dirty="0" smtClean="0"/>
              <a:t> each classification</a:t>
            </a:r>
            <a:r>
              <a:rPr lang="en-US" dirty="0" smtClean="0"/>
              <a:t>. We</a:t>
            </a:r>
            <a:r>
              <a:rPr lang="en-US" baseline="0" dirty="0" smtClean="0"/>
              <a:t> used the</a:t>
            </a:r>
            <a:r>
              <a:rPr lang="en-US" dirty="0" smtClean="0"/>
              <a:t> </a:t>
            </a:r>
            <a:r>
              <a:rPr lang="en-US" dirty="0"/>
              <a:t>accuracy report </a:t>
            </a:r>
            <a:r>
              <a:rPr lang="en-US" dirty="0" smtClean="0"/>
              <a:t>to produce </a:t>
            </a:r>
            <a:r>
              <a:rPr lang="en-US" dirty="0"/>
              <a:t>an error matrix, which compared the amount of random points </a:t>
            </a:r>
            <a:r>
              <a:rPr lang="en-US" dirty="0" smtClean="0"/>
              <a:t>that were correctly </a:t>
            </a:r>
            <a:r>
              <a:rPr lang="en-US" dirty="0"/>
              <a:t>classified </a:t>
            </a:r>
            <a:r>
              <a:rPr lang="en-US" dirty="0" smtClean="0"/>
              <a:t>against points that were incorrectly </a:t>
            </a:r>
            <a:r>
              <a:rPr lang="en-US" dirty="0"/>
              <a:t>classified. </a:t>
            </a:r>
            <a:r>
              <a:rPr lang="en-US" dirty="0" smtClean="0"/>
              <a:t>This is an example of the error matrix for</a:t>
            </a:r>
            <a:r>
              <a:rPr lang="en-US" baseline="0" dirty="0" smtClean="0"/>
              <a:t> the 2002 assessment.</a:t>
            </a:r>
            <a:endParaRPr lang="en-US" dirty="0"/>
          </a:p>
        </p:txBody>
      </p:sp>
      <p:sp>
        <p:nvSpPr>
          <p:cNvPr id="194" name="Shape 1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42338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r>
              <a:rPr lang="en-US" dirty="0" smtClean="0"/>
              <a:t>Jenna:</a:t>
            </a:r>
            <a:r>
              <a:rPr lang="en-US" baseline="0" dirty="0" smtClean="0"/>
              <a:t> </a:t>
            </a:r>
            <a:r>
              <a:rPr lang="en-US" sz="1200" b="0" i="0" u="none" strike="noStrike" kern="1200" cap="none" baseline="0" dirty="0" smtClean="0">
                <a:solidFill>
                  <a:schemeClr val="dk1"/>
                </a:solidFill>
                <a:effectLst/>
                <a:latin typeface="Calibri"/>
                <a:ea typeface="Calibri"/>
                <a:cs typeface="Calibri"/>
                <a:sym typeface="Calibri"/>
              </a:rPr>
              <a:t>Using the error matrix, we created an accuracy table, which shows the accuracy for each class as well as a total percent accuracy for each year’s land cover classification. </a:t>
            </a:r>
            <a:r>
              <a:rPr lang="en-US" dirty="0" smtClean="0"/>
              <a:t>Our 1992 classification had an accuracy of 37%, with a kappa statistic of 0.28; 2002 had an accuracy of 46%, with a kappa</a:t>
            </a:r>
            <a:r>
              <a:rPr lang="en-US" baseline="0" dirty="0" smtClean="0"/>
              <a:t> statistic of 0.39</a:t>
            </a:r>
            <a:r>
              <a:rPr lang="en-US" dirty="0" smtClean="0"/>
              <a:t>; and 2015 had an accuracy of</a:t>
            </a:r>
            <a:r>
              <a:rPr lang="en-US" baseline="0" dirty="0" smtClean="0"/>
              <a:t> 52%, with a kappa statistic of 0.45.</a:t>
            </a:r>
            <a:endParaRPr lang="en-US" dirty="0"/>
          </a:p>
        </p:txBody>
      </p:sp>
      <p:sp>
        <p:nvSpPr>
          <p:cNvPr id="200" name="Shape 2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18160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r>
              <a:rPr lang="en-US" dirty="0" smtClean="0"/>
              <a:t>Tyler: After classifying each date, we used the </a:t>
            </a:r>
            <a:r>
              <a:rPr lang="en-US" dirty="0" err="1" smtClean="0"/>
              <a:t>TerrSet</a:t>
            </a:r>
            <a:r>
              <a:rPr lang="en-US" dirty="0" smtClean="0"/>
              <a:t> Land Change Modeler</a:t>
            </a:r>
            <a:r>
              <a:rPr lang="en-US" baseline="0" dirty="0" smtClean="0"/>
              <a:t> with the 1992 and 2015 classified years. </a:t>
            </a:r>
            <a:r>
              <a:rPr lang="en-US" dirty="0" smtClean="0"/>
              <a:t>Based on the changes between </a:t>
            </a:r>
            <a:r>
              <a:rPr lang="en-US" dirty="0"/>
              <a:t>these dates, the </a:t>
            </a:r>
            <a:r>
              <a:rPr lang="en-US" dirty="0" smtClean="0"/>
              <a:t>Land</a:t>
            </a:r>
            <a:r>
              <a:rPr lang="en-US" baseline="0" dirty="0" smtClean="0"/>
              <a:t> Change Modeler </a:t>
            </a:r>
            <a:r>
              <a:rPr lang="en-US" dirty="0" smtClean="0"/>
              <a:t>calculated </a:t>
            </a:r>
            <a:r>
              <a:rPr lang="en-US" dirty="0"/>
              <a:t>the likely </a:t>
            </a:r>
            <a:r>
              <a:rPr lang="en-US" dirty="0" smtClean="0"/>
              <a:t>changes</a:t>
            </a:r>
            <a:r>
              <a:rPr lang="en-US" baseline="0" dirty="0" smtClean="0"/>
              <a:t> in </a:t>
            </a:r>
            <a:r>
              <a:rPr lang="en-US" dirty="0" smtClean="0"/>
              <a:t>conditions by</a:t>
            </a:r>
            <a:r>
              <a:rPr lang="en-US" baseline="0" dirty="0" smtClean="0"/>
              <a:t> </a:t>
            </a:r>
            <a:r>
              <a:rPr lang="en-US" dirty="0" smtClean="0"/>
              <a:t>the </a:t>
            </a:r>
            <a:r>
              <a:rPr lang="en-US" dirty="0"/>
              <a:t>year 2020.</a:t>
            </a:r>
          </a:p>
        </p:txBody>
      </p:sp>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43154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r>
              <a:rPr lang="en-US" dirty="0" smtClean="0"/>
              <a:t>Tyler: These </a:t>
            </a:r>
            <a:r>
              <a:rPr lang="en-US" dirty="0"/>
              <a:t>are selected areas of interest for the National Park Service along the parkway that have historically been difficult to manage or administer maintenance. This slide </a:t>
            </a:r>
            <a:r>
              <a:rPr lang="en-US" dirty="0" smtClean="0"/>
              <a:t>shows </a:t>
            </a:r>
            <a:r>
              <a:rPr lang="en-US" dirty="0"/>
              <a:t>the </a:t>
            </a:r>
            <a:r>
              <a:rPr lang="en-US" dirty="0" smtClean="0"/>
              <a:t>predicted</a:t>
            </a:r>
            <a:r>
              <a:rPr lang="en-US" baseline="0" dirty="0" smtClean="0"/>
              <a:t> </a:t>
            </a:r>
            <a:r>
              <a:rPr lang="en-US" dirty="0" smtClean="0"/>
              <a:t>wetland extents </a:t>
            </a:r>
            <a:r>
              <a:rPr lang="en-US" dirty="0"/>
              <a:t>for these areas as modeled by the LCM for the year 2020.</a:t>
            </a:r>
          </a:p>
        </p:txBody>
      </p:sp>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37661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smtClean="0"/>
              <a:t>Tyler: There were some general trends in our results.</a:t>
            </a:r>
            <a:r>
              <a:rPr lang="en-US" baseline="0" dirty="0" smtClean="0"/>
              <a:t> Overall, between 1992 and 2015, there were net losses in agriculture land and bare soil, losing almost 900 square </a:t>
            </a:r>
            <a:r>
              <a:rPr lang="en-US" baseline="0" smtClean="0"/>
              <a:t>miles </a:t>
            </a:r>
            <a:r>
              <a:rPr lang="en-US" baseline="0" smtClean="0"/>
              <a:t>combined. </a:t>
            </a:r>
            <a:r>
              <a:rPr lang="en-US" baseline="0" dirty="0" smtClean="0"/>
              <a:t>However, coniferous forests gained over 1,100 square miles. Woody and non-woody wetland classes experienced a net loss of over 400 square miles combined.</a:t>
            </a:r>
          </a:p>
          <a:p>
            <a:pPr marL="0" marR="0" lvl="0" indent="0" algn="l" rtl="0">
              <a:spcBef>
                <a:spcPts val="0"/>
              </a:spcBef>
              <a:buSzPct val="25000"/>
              <a:buNone/>
            </a:pPr>
            <a:endParaRPr lang="en-US" baseline="0" dirty="0" smtClean="0"/>
          </a:p>
          <a:p>
            <a:pPr marL="0" marR="0" lvl="0" indent="0" algn="l" rtl="0">
              <a:spcBef>
                <a:spcPts val="0"/>
              </a:spcBef>
              <a:buSzPct val="25000"/>
              <a:buNone/>
            </a:pPr>
            <a:r>
              <a:rPr lang="en-US" baseline="0" dirty="0" smtClean="0"/>
              <a:t>The wetland prediction map showed a general increase in wetland regions for all four of the priority areas. Milepost 293 had the fewest changes, with only a few small pockets developing on bare soil. Milepost 330 had the most changes, with several long, narrow pockets developing near the parkway road on bare soil and forested areas.</a:t>
            </a:r>
            <a:endParaRPr lang="en-US" dirty="0" smtClean="0"/>
          </a:p>
          <a:p>
            <a:pPr marL="0" marR="0" lvl="0" indent="0" algn="l" rtl="0">
              <a:spcBef>
                <a:spcPts val="0"/>
              </a:spcBef>
              <a:buSzPct val="25000"/>
              <a:buNone/>
            </a:pPr>
            <a:endParaRPr lang="en-US" dirty="0" smtClean="0"/>
          </a:p>
          <a:p>
            <a:pPr marL="0" marR="0" lvl="0" indent="0" algn="l" rtl="0">
              <a:spcBef>
                <a:spcPts val="0"/>
              </a:spcBef>
              <a:buSzPct val="25000"/>
              <a:buNone/>
            </a:pPr>
            <a:r>
              <a:rPr lang="en-US" dirty="0" smtClean="0"/>
              <a:t>Image </a:t>
            </a:r>
            <a:r>
              <a:rPr lang="en-US" dirty="0"/>
              <a:t>URL: http://www.nps.gov/media/photo/gallery.htm?id=88B142F5-1DD8-B71C-075F53D23FFAE592</a:t>
            </a:r>
          </a:p>
        </p:txBody>
      </p:sp>
      <p:sp>
        <p:nvSpPr>
          <p:cNvPr id="234" name="Shape 23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15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362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smtClean="0"/>
              <a:t>Tyler: There </a:t>
            </a:r>
            <a:r>
              <a:rPr lang="en-US"/>
              <a:t>were </a:t>
            </a:r>
            <a:r>
              <a:rPr lang="en-US" smtClean="0"/>
              <a:t>a few </a:t>
            </a:r>
            <a:r>
              <a:rPr lang="en-US" dirty="0"/>
              <a:t>uncertainties with this project. </a:t>
            </a:r>
            <a:r>
              <a:rPr lang="en-US" dirty="0" smtClean="0"/>
              <a:t>It was initially the goal to identify all beaver dams within our study area from aerial and Landsat imagery. However, this proved prohibitively difficult due to resolution coarseness and leaf cover with available imagery. It</a:t>
            </a:r>
            <a:r>
              <a:rPr lang="en-US" baseline="0" dirty="0" smtClean="0"/>
              <a:t> was also challenging </a:t>
            </a:r>
            <a:r>
              <a:rPr lang="en-US" dirty="0" smtClean="0"/>
              <a:t>to </a:t>
            </a:r>
            <a:r>
              <a:rPr lang="en-US" dirty="0"/>
              <a:t>distinguish between </a:t>
            </a:r>
            <a:r>
              <a:rPr lang="en-US" dirty="0" smtClean="0"/>
              <a:t>some classes </a:t>
            </a:r>
            <a:r>
              <a:rPr lang="en-US" dirty="0"/>
              <a:t>with similar spectral signatures, such as with impervious surfaces and barren soil. Additionally, </a:t>
            </a:r>
            <a:r>
              <a:rPr lang="en-US" dirty="0" smtClean="0"/>
              <a:t>topographic</a:t>
            </a:r>
            <a:r>
              <a:rPr lang="en-US" baseline="0" dirty="0" smtClean="0"/>
              <a:t> shadows in the far northern regions of our study area were incorrectly classified as woody wetlands. Attempts were made to correct this using our cluster busting method, but this was unsuccessful. T</a:t>
            </a:r>
            <a:r>
              <a:rPr lang="en-US" dirty="0" smtClean="0"/>
              <a:t>hese classification errors</a:t>
            </a:r>
            <a:r>
              <a:rPr lang="en-US" baseline="0" dirty="0" smtClean="0"/>
              <a:t> </a:t>
            </a:r>
            <a:r>
              <a:rPr lang="en-US" dirty="0" smtClean="0"/>
              <a:t>impact </a:t>
            </a:r>
            <a:r>
              <a:rPr lang="en-US" baseline="0" dirty="0" smtClean="0"/>
              <a:t>the accuracy of the modeled output generated by the Land Change Modeler. </a:t>
            </a:r>
            <a:endParaRPr dirty="0"/>
          </a:p>
          <a:p>
            <a:pPr marL="0" marR="0" lvl="0" indent="0" algn="l" rtl="0">
              <a:spcBef>
                <a:spcPts val="0"/>
              </a:spcBef>
              <a:buSzPct val="25000"/>
              <a:buNone/>
            </a:pPr>
            <a:endParaRPr lang="en-US" dirty="0" smtClean="0"/>
          </a:p>
          <a:p>
            <a:pPr marL="0" marR="0" lvl="0" indent="0" algn="l" rtl="0">
              <a:spcBef>
                <a:spcPts val="0"/>
              </a:spcBef>
              <a:buSzPct val="25000"/>
              <a:buNone/>
            </a:pPr>
            <a:r>
              <a:rPr lang="en-US" dirty="0" smtClean="0"/>
              <a:t>Image </a:t>
            </a:r>
            <a:r>
              <a:rPr lang="en-US" dirty="0"/>
              <a:t>URL: http://www.nps.gov/media/photo/gallery.htm?id=88B142F5-1DD8-B71C-075F53D23FFAE592</a:t>
            </a:r>
          </a:p>
        </p:txBody>
      </p:sp>
      <p:sp>
        <p:nvSpPr>
          <p:cNvPr id="243" name="Shape 24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16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451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smtClean="0"/>
              <a:t>Tyler:</a:t>
            </a:r>
            <a:r>
              <a:rPr lang="en-US" baseline="0" dirty="0" smtClean="0"/>
              <a:t> </a:t>
            </a:r>
            <a:r>
              <a:rPr lang="en-US" dirty="0" smtClean="0"/>
              <a:t>Future </a:t>
            </a:r>
            <a:r>
              <a:rPr lang="en-US" dirty="0"/>
              <a:t>work could include expanding the project study area. This could mean increasing the buffer size around the parkway, </a:t>
            </a:r>
            <a:r>
              <a:rPr lang="en-US" dirty="0" smtClean="0"/>
              <a:t>both to improve classification and to identify</a:t>
            </a:r>
            <a:r>
              <a:rPr lang="en-US" baseline="0" dirty="0" smtClean="0"/>
              <a:t> </a:t>
            </a:r>
            <a:r>
              <a:rPr lang="en-US" dirty="0" smtClean="0"/>
              <a:t>problems </a:t>
            </a:r>
            <a:r>
              <a:rPr lang="en-US" dirty="0"/>
              <a:t>in outlying areas which could potentially create </a:t>
            </a:r>
            <a:r>
              <a:rPr lang="en-US" dirty="0" smtClean="0"/>
              <a:t>issues within </a:t>
            </a:r>
            <a:r>
              <a:rPr lang="en-US" dirty="0"/>
              <a:t>the parkway. The project study area could also be expanded to include all portions of the parkway - this project focused on the portion contained within Landsat path 22. Future work may also include modeling for more years for farther in the future, past 2020. Finally, having more information on known beaver presence on a subsequent project could be useful </a:t>
            </a:r>
            <a:r>
              <a:rPr lang="en-US" dirty="0" smtClean="0"/>
              <a:t>in locating areas </a:t>
            </a:r>
            <a:r>
              <a:rPr lang="en-US" dirty="0"/>
              <a:t>which have the potential to become more problematic for the National Park Service.</a:t>
            </a:r>
          </a:p>
          <a:p>
            <a:pPr marL="0" marR="0" lvl="0" indent="0" algn="l" rtl="0">
              <a:spcBef>
                <a:spcPts val="0"/>
              </a:spcBef>
              <a:buNone/>
            </a:pPr>
            <a:endParaRPr dirty="0"/>
          </a:p>
          <a:p>
            <a:pPr marL="0" marR="0" lvl="0" indent="0" algn="l" rtl="0">
              <a:spcBef>
                <a:spcPts val="0"/>
              </a:spcBef>
              <a:buSzPct val="25000"/>
              <a:buNone/>
            </a:pPr>
            <a:r>
              <a:rPr lang="en-US" dirty="0"/>
              <a:t>Image URL: http://www.nps.gov/media/photo/gallery.htm?id=88B142F5-1DD8-B71C-075F53D23FFAE592</a:t>
            </a:r>
          </a:p>
        </p:txBody>
      </p:sp>
      <p:sp>
        <p:nvSpPr>
          <p:cNvPr id="252" name="Shape 25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17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5063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r>
              <a:rPr lang="en-US" dirty="0" smtClean="0"/>
              <a:t>Tyler: We </a:t>
            </a:r>
            <a:r>
              <a:rPr lang="en-US" dirty="0"/>
              <a:t>would like to thank all </a:t>
            </a:r>
            <a:r>
              <a:rPr lang="en-US" dirty="0" smtClean="0"/>
              <a:t>of our advisors </a:t>
            </a:r>
            <a:r>
              <a:rPr lang="en-US" dirty="0"/>
              <a:t>and contributors for this term’s project! This includes our science advisors, Joe Spruce </a:t>
            </a:r>
            <a:r>
              <a:rPr lang="en-US" dirty="0" smtClean="0"/>
              <a:t>from </a:t>
            </a:r>
            <a:r>
              <a:rPr lang="en-US" dirty="0"/>
              <a:t>Stennis Space </a:t>
            </a:r>
            <a:r>
              <a:rPr lang="en-US" dirty="0" smtClean="0"/>
              <a:t>Center </a:t>
            </a:r>
            <a:r>
              <a:rPr lang="en-US" dirty="0"/>
              <a:t>and Dr. Kenton Ross from Langley Research Center. We’d also like to thank our mentor, Dr. Bert </a:t>
            </a:r>
            <a:r>
              <a:rPr lang="en-US" dirty="0" err="1"/>
              <a:t>Eichold</a:t>
            </a:r>
            <a:r>
              <a:rPr lang="en-US" dirty="0"/>
              <a:t> from the Mobile County Health Department</a:t>
            </a:r>
            <a:r>
              <a:rPr lang="en-US" dirty="0" smtClean="0"/>
              <a:t>. Deanna </a:t>
            </a:r>
            <a:r>
              <a:rPr lang="en-US" dirty="0" err="1" smtClean="0"/>
              <a:t>Boensch</a:t>
            </a:r>
            <a:r>
              <a:rPr lang="en-US" dirty="0" smtClean="0"/>
              <a:t>,</a:t>
            </a:r>
            <a:r>
              <a:rPr lang="en-US" baseline="0" dirty="0" smtClean="0"/>
              <a:t> the Natural Resource Specialist at the National Park Service, was also a great help in collecting project materials and providing advice.</a:t>
            </a:r>
            <a:endParaRPr lang="en-US" dirty="0"/>
          </a:p>
        </p:txBody>
      </p:sp>
      <p:sp>
        <p:nvSpPr>
          <p:cNvPr id="262" name="Shape 2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48127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r>
              <a:rPr lang="en-US" dirty="0" smtClean="0"/>
              <a:t>Tyler:</a:t>
            </a:r>
            <a:r>
              <a:rPr lang="en-US" baseline="0" dirty="0" smtClean="0"/>
              <a:t> Thanks for listening!</a:t>
            </a:r>
            <a:endParaRPr dirty="0"/>
          </a:p>
        </p:txBody>
      </p:sp>
      <p:sp>
        <p:nvSpPr>
          <p:cNvPr id="268" name="Shape 2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965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smtClean="0"/>
              <a:t>Ashley: The </a:t>
            </a:r>
            <a:r>
              <a:rPr lang="en-US" dirty="0"/>
              <a:t>wetlands </a:t>
            </a:r>
            <a:r>
              <a:rPr lang="en-US" dirty="0" smtClean="0"/>
              <a:t>are </a:t>
            </a:r>
            <a:r>
              <a:rPr lang="en-US" dirty="0"/>
              <a:t>a valuable ecological resource for hundreds of species within </a:t>
            </a:r>
            <a:r>
              <a:rPr lang="en-US" dirty="0" smtClean="0"/>
              <a:t>the parkway </a:t>
            </a:r>
            <a:r>
              <a:rPr lang="en-US" dirty="0"/>
              <a:t>region. Their presence is necessary for healthy species diversity and habitats, as well as the parkway’s scenic and environmental quality. Beavers are a keystone species for wetland habitats </a:t>
            </a:r>
            <a:r>
              <a:rPr lang="en-US" dirty="0" smtClean="0"/>
              <a:t>since </a:t>
            </a:r>
            <a:r>
              <a:rPr lang="en-US" dirty="0"/>
              <a:t>they are capable of drastically altering the landscape to flooded conditions to better suit their needs. While this provides the necessary </a:t>
            </a:r>
            <a:r>
              <a:rPr lang="en-US" dirty="0" smtClean="0"/>
              <a:t>habitats </a:t>
            </a:r>
            <a:r>
              <a:rPr lang="en-US" dirty="0"/>
              <a:t>for wetlands species, </a:t>
            </a:r>
            <a:r>
              <a:rPr lang="en-US" dirty="0" smtClean="0"/>
              <a:t>it </a:t>
            </a:r>
            <a:r>
              <a:rPr lang="en-US" dirty="0"/>
              <a:t>can have important impacts on </a:t>
            </a:r>
            <a:r>
              <a:rPr lang="en-US" dirty="0" smtClean="0"/>
              <a:t>parkway </a:t>
            </a:r>
            <a:r>
              <a:rPr lang="en-US" dirty="0"/>
              <a:t>quality and adjacent lands by affecting maintenance and damaging property. The National Park Service prioritizes parkway quality in its management strategies, </a:t>
            </a:r>
            <a:r>
              <a:rPr lang="en-US" dirty="0" smtClean="0"/>
              <a:t>and this</a:t>
            </a:r>
            <a:r>
              <a:rPr lang="en-US" baseline="0" dirty="0" smtClean="0"/>
              <a:t> often involves dismantling dams and managing beaver populations within </a:t>
            </a:r>
            <a:r>
              <a:rPr lang="en-US" baseline="0" smtClean="0"/>
              <a:t>the parkway.</a:t>
            </a:r>
            <a:r>
              <a:rPr lang="en-US" smtClean="0"/>
              <a:t> </a:t>
            </a:r>
            <a:endParaRPr lang="en-US" dirty="0"/>
          </a:p>
          <a:p>
            <a:pPr marL="0" marR="0" lvl="0" indent="0" algn="l" rtl="0">
              <a:spcBef>
                <a:spcPts val="0"/>
              </a:spcBef>
              <a:buNone/>
            </a:pPr>
            <a:endParaRPr dirty="0"/>
          </a:p>
          <a:p>
            <a:pPr marL="0" marR="0" lvl="0" indent="0" algn="l" rtl="0">
              <a:spcBef>
                <a:spcPts val="0"/>
              </a:spcBef>
              <a:buSzPct val="25000"/>
              <a:buNone/>
            </a:pPr>
            <a:r>
              <a:rPr lang="en-US" dirty="0"/>
              <a:t>Image URL: http://www.nps.gov/media/photo/gallery.htm?id=8A813BA3-1DD8-B71C-07EAEA16F240BC89</a:t>
            </a:r>
          </a:p>
        </p:txBody>
      </p:sp>
      <p:sp>
        <p:nvSpPr>
          <p:cNvPr id="123" name="Shape 12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90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 name="Shape 132"/>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smtClean="0"/>
              <a:t>Ashley: Community </a:t>
            </a:r>
            <a:r>
              <a:rPr lang="en-US" dirty="0"/>
              <a:t>concerns included factors which involve the quality of the parkway. The National Park Service is in the process of developing a new management strategy for beaver populations along the parkway in order to better manage their damming activity. Beaver dams have impeded parkway maintenance and impacted the quality of private lands. A </a:t>
            </a:r>
            <a:r>
              <a:rPr lang="en-US" dirty="0" smtClean="0"/>
              <a:t>better </a:t>
            </a:r>
            <a:r>
              <a:rPr lang="en-US" dirty="0"/>
              <a:t>understanding </a:t>
            </a:r>
            <a:r>
              <a:rPr lang="en-US" dirty="0" smtClean="0"/>
              <a:t>of current and </a:t>
            </a:r>
            <a:r>
              <a:rPr lang="en-US" dirty="0"/>
              <a:t>possible future wetland </a:t>
            </a:r>
            <a:r>
              <a:rPr lang="en-US" dirty="0" smtClean="0"/>
              <a:t>conditions is needed to inform future parkway management. </a:t>
            </a:r>
            <a:endParaRPr lang="en-US" dirty="0"/>
          </a:p>
          <a:p>
            <a:pPr marL="0" marR="0" lvl="0" indent="0" algn="l" rtl="0">
              <a:spcBef>
                <a:spcPts val="0"/>
              </a:spcBef>
              <a:buNone/>
            </a:pPr>
            <a:endParaRPr dirty="0"/>
          </a:p>
          <a:p>
            <a:pPr marL="0" marR="0" lvl="0" indent="0" algn="l" rtl="0">
              <a:spcBef>
                <a:spcPts val="0"/>
              </a:spcBef>
              <a:buSzPct val="25000"/>
              <a:buNone/>
            </a:pPr>
            <a:r>
              <a:rPr lang="en-US" dirty="0"/>
              <a:t>Image URL: http://www.nps.gov/media/photo/gallery.htm?id=88B142F5-1DD8-B71C-075F53D23FFAE592</a:t>
            </a:r>
          </a:p>
        </p:txBody>
      </p:sp>
      <p:sp>
        <p:nvSpPr>
          <p:cNvPr id="133" name="Shape 133"/>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5716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smtClean="0"/>
              <a:t>Ashley: Our </a:t>
            </a:r>
            <a:r>
              <a:rPr lang="en-US" dirty="0"/>
              <a:t>objectives for this project were to </a:t>
            </a:r>
            <a:r>
              <a:rPr lang="en-US" dirty="0" smtClean="0"/>
              <a:t>examine both past and future contexts for wetland extents to provide a management resource for the NPS for both conservation and maintenance purposes. To</a:t>
            </a:r>
            <a:r>
              <a:rPr lang="en-US" baseline="0" dirty="0" smtClean="0"/>
              <a:t> do this, w</a:t>
            </a:r>
            <a:r>
              <a:rPr lang="en-US" dirty="0" smtClean="0"/>
              <a:t>e produced a time series of wetland extent maps </a:t>
            </a:r>
            <a:r>
              <a:rPr lang="en-US" dirty="0"/>
              <a:t>for the parkway over a 23-year period, from 1992 to 2015. We also </a:t>
            </a:r>
            <a:r>
              <a:rPr lang="en-US" dirty="0" smtClean="0"/>
              <a:t>produced a modeled</a:t>
            </a:r>
            <a:r>
              <a:rPr lang="en-US" baseline="0" dirty="0" smtClean="0"/>
              <a:t> map of expected wetland extents for the year 2020.</a:t>
            </a:r>
            <a:endParaRPr lang="en-US" dirty="0"/>
          </a:p>
          <a:p>
            <a:pPr marL="0" marR="0" lvl="0" indent="0" algn="l" rtl="0">
              <a:spcBef>
                <a:spcPts val="0"/>
              </a:spcBef>
              <a:buNone/>
            </a:pPr>
            <a:endParaRPr dirty="0"/>
          </a:p>
          <a:p>
            <a:pPr marL="0" marR="0" lvl="0" indent="0" algn="l" rtl="0">
              <a:spcBef>
                <a:spcPts val="0"/>
              </a:spcBef>
              <a:buSzPct val="25000"/>
              <a:buNone/>
            </a:pPr>
            <a:r>
              <a:rPr lang="en-US" dirty="0"/>
              <a:t>Image URL: http://www.nps.gov/media/photo/gallery.htm?maxrows=20&amp;showrawlisting=false&amp;tagid=0&amp;id=88B142F5-1DD8-B71C-075F53D23FFAE592&amp;startrow=21</a:t>
            </a:r>
          </a:p>
        </p:txBody>
      </p:sp>
      <p:sp>
        <p:nvSpPr>
          <p:cNvPr id="142" name="Shape 1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6873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r>
              <a:rPr lang="en-US" dirty="0" smtClean="0"/>
              <a:t>Ashley:</a:t>
            </a:r>
            <a:r>
              <a:rPr lang="en-US" baseline="0" dirty="0" smtClean="0"/>
              <a:t> </a:t>
            </a:r>
            <a:r>
              <a:rPr lang="en-US" dirty="0" smtClean="0"/>
              <a:t>Our </a:t>
            </a:r>
            <a:r>
              <a:rPr lang="en-US" dirty="0"/>
              <a:t>study area was for the majority of the parkway, which </a:t>
            </a:r>
            <a:r>
              <a:rPr lang="en-US" dirty="0" smtClean="0"/>
              <a:t>is </a:t>
            </a:r>
            <a:r>
              <a:rPr lang="en-US" dirty="0"/>
              <a:t>contained </a:t>
            </a:r>
            <a:r>
              <a:rPr lang="en-US" dirty="0" smtClean="0"/>
              <a:t>within the </a:t>
            </a:r>
            <a:r>
              <a:rPr lang="en-US" dirty="0"/>
              <a:t>Landsat path </a:t>
            </a:r>
            <a:r>
              <a:rPr lang="en-US" dirty="0" smtClean="0"/>
              <a:t>22,</a:t>
            </a:r>
            <a:r>
              <a:rPr lang="en-US" baseline="0" dirty="0" smtClean="0"/>
              <a:t> using rows 36, 37, and 38. Our selected portion of the parkway</a:t>
            </a:r>
            <a:r>
              <a:rPr lang="en-US" dirty="0" smtClean="0"/>
              <a:t> spans </a:t>
            </a:r>
            <a:r>
              <a:rPr lang="en-US" dirty="0"/>
              <a:t>across Mississippi and into portions of Alabama and Tennessee. </a:t>
            </a:r>
            <a:r>
              <a:rPr lang="en-US" dirty="0" smtClean="0"/>
              <a:t>We then created a 25</a:t>
            </a:r>
            <a:r>
              <a:rPr lang="en-US" baseline="0" dirty="0" smtClean="0"/>
              <a:t>km buffer around the parkway boundary to provide adequate area for the classification. </a:t>
            </a:r>
            <a:r>
              <a:rPr lang="en-US" dirty="0" smtClean="0"/>
              <a:t>For </a:t>
            </a:r>
            <a:r>
              <a:rPr lang="en-US" dirty="0"/>
              <a:t>the time series, we processed the years 1992, </a:t>
            </a:r>
            <a:r>
              <a:rPr lang="en-US" dirty="0" smtClean="0"/>
              <a:t>2002, </a:t>
            </a:r>
            <a:r>
              <a:rPr lang="en-US" dirty="0"/>
              <a:t>and 2015. Our modeled projection year was for 2020.</a:t>
            </a:r>
          </a:p>
        </p:txBody>
      </p:sp>
      <p:sp>
        <p:nvSpPr>
          <p:cNvPr id="150" name="Shape 1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19874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r>
              <a:rPr lang="en-US" dirty="0" smtClean="0"/>
              <a:t>Ashley: For </a:t>
            </a:r>
            <a:r>
              <a:rPr lang="en-US" dirty="0"/>
              <a:t>this project, we used </a:t>
            </a:r>
            <a:r>
              <a:rPr lang="en-US" dirty="0" smtClean="0"/>
              <a:t>the Landsat </a:t>
            </a:r>
            <a:r>
              <a:rPr lang="en-US" dirty="0"/>
              <a:t>5 Thematic </a:t>
            </a:r>
            <a:r>
              <a:rPr lang="en-US" dirty="0" smtClean="0"/>
              <a:t>Mapper,</a:t>
            </a:r>
            <a:r>
              <a:rPr lang="en-US" baseline="0" dirty="0" smtClean="0"/>
              <a:t> Landsat 7 Enhanced Thematic Mapper Plus, and</a:t>
            </a:r>
            <a:r>
              <a:rPr lang="en-US" dirty="0" smtClean="0"/>
              <a:t> </a:t>
            </a:r>
            <a:r>
              <a:rPr lang="en-US" dirty="0"/>
              <a:t>Landsat 8 Operational Land Imager data to perform our land cover time series classifications.</a:t>
            </a:r>
          </a:p>
        </p:txBody>
      </p:sp>
      <p:sp>
        <p:nvSpPr>
          <p:cNvPr id="161" name="Shape 1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51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dirty="0" smtClean="0"/>
              <a:t>Jenna: </a:t>
            </a:r>
            <a:r>
              <a:rPr lang="en-US" sz="1200" b="0" i="0" u="none" strike="noStrike" kern="1200" cap="none" baseline="0" dirty="0" smtClean="0">
                <a:solidFill>
                  <a:schemeClr val="dk1"/>
                </a:solidFill>
                <a:effectLst/>
                <a:latin typeface="Calibri"/>
                <a:ea typeface="Calibri"/>
                <a:cs typeface="Calibri"/>
                <a:sym typeface="Calibri"/>
              </a:rPr>
              <a:t>We used ERDAS Imagine 2015 to perform the land cover classifications using leaf-on and leaf-off Landsat data for the years 1992, 2002, and 2015. This slide is an example of our process using the 2015 data. DEVELOP </a:t>
            </a:r>
            <a:r>
              <a:rPr lang="en-US" sz="1200" b="0" i="0" u="none" strike="noStrike" kern="1200" cap="none" baseline="0" dirty="0" err="1" smtClean="0">
                <a:solidFill>
                  <a:schemeClr val="dk1"/>
                </a:solidFill>
                <a:effectLst/>
                <a:latin typeface="Calibri"/>
                <a:ea typeface="Calibri"/>
                <a:cs typeface="Calibri"/>
                <a:sym typeface="Calibri"/>
              </a:rPr>
              <a:t>dnppy</a:t>
            </a:r>
            <a:r>
              <a:rPr lang="en-US" sz="1200" b="0" i="0" u="none" strike="noStrike" kern="1200" cap="none" baseline="0" dirty="0" smtClean="0">
                <a:solidFill>
                  <a:schemeClr val="dk1"/>
                </a:solidFill>
                <a:effectLst/>
                <a:latin typeface="Calibri"/>
                <a:ea typeface="Calibri"/>
                <a:cs typeface="Calibri"/>
                <a:sym typeface="Calibri"/>
              </a:rPr>
              <a:t> Python scripts were used to make atmospheric corrections, then each Landsat date was stacked using the visible red, near-infrared, and shortwave infrared bands. The leaf-on and leaf-off dates for each year of interest were stacked into a composite image that was used in the classification process.</a:t>
            </a:r>
            <a:endParaRPr lang="en-US" sz="1200" b="0" i="0" u="none" strike="noStrike" kern="1200" cap="none" baseline="0" dirty="0">
              <a:solidFill>
                <a:schemeClr val="dk1"/>
              </a:solidFill>
              <a:effectLst/>
              <a:latin typeface="Calibri"/>
              <a:ea typeface="Calibri"/>
              <a:cs typeface="Calibri"/>
              <a:sym typeface="Calibri"/>
            </a:endParaRPr>
          </a:p>
        </p:txBody>
      </p:sp>
      <p:sp>
        <p:nvSpPr>
          <p:cNvPr id="181" name="Shape 1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041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r>
              <a:rPr lang="en-US" dirty="0" smtClean="0"/>
              <a:t>Jenna: </a:t>
            </a:r>
            <a:r>
              <a:rPr lang="en-US" sz="1200" b="0" i="0" u="none" strike="noStrike" kern="1200" cap="none" baseline="0" dirty="0" smtClean="0">
                <a:solidFill>
                  <a:schemeClr val="dk1"/>
                </a:solidFill>
                <a:effectLst/>
                <a:latin typeface="Calibri"/>
                <a:ea typeface="Calibri"/>
                <a:cs typeface="Calibri"/>
                <a:sym typeface="Calibri"/>
              </a:rPr>
              <a:t>We converged similar spectral signatures into 35 classes using an unsupervised ISODATA classification. We then identified classes that contained dissimilar sub-classes and performed a “cluster bust”. This process involved isolating confused classes and performing another unsupervised ISODATA classification on them to further refine their classes. Finally, we performed an accuracy assessment for each classified year using Google Earth imagery and land cover data from the USGS National Land Cover Database.</a:t>
            </a:r>
            <a:endParaRPr lang="en-US" sz="1200" b="0" i="0" u="none" strike="noStrike" kern="1200" cap="none" baseline="0" dirty="0">
              <a:solidFill>
                <a:schemeClr val="dk1"/>
              </a:solidFill>
              <a:effectLst/>
              <a:latin typeface="Calibri"/>
              <a:ea typeface="Calibri"/>
              <a:cs typeface="Calibri"/>
              <a:sym typeface="Calibri"/>
            </a:endParaRPr>
          </a:p>
        </p:txBody>
      </p:sp>
      <p:sp>
        <p:nvSpPr>
          <p:cNvPr id="181" name="Shape 1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0419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rtl="0">
              <a:spcBef>
                <a:spcPts val="0"/>
              </a:spcBef>
              <a:buNone/>
            </a:pPr>
            <a:r>
              <a:rPr lang="en-US" dirty="0" smtClean="0"/>
              <a:t>Jenna: Our </a:t>
            </a:r>
            <a:r>
              <a:rPr lang="en-US" dirty="0"/>
              <a:t>land cover classifications were grouped into </a:t>
            </a:r>
            <a:r>
              <a:rPr lang="en-US" dirty="0" smtClean="0"/>
              <a:t>9 categories</a:t>
            </a:r>
            <a:r>
              <a:rPr lang="en-US" dirty="0"/>
              <a:t>, including </a:t>
            </a:r>
            <a:r>
              <a:rPr lang="en-US" dirty="0" smtClean="0"/>
              <a:t>woody </a:t>
            </a:r>
            <a:r>
              <a:rPr lang="en-US" dirty="0"/>
              <a:t>and non-woody wetlands, </a:t>
            </a:r>
            <a:r>
              <a:rPr lang="en-US" dirty="0" smtClean="0"/>
              <a:t>mixed forest</a:t>
            </a:r>
            <a:r>
              <a:rPr lang="en-US" dirty="0"/>
              <a:t>, and </a:t>
            </a:r>
            <a:r>
              <a:rPr lang="en-US" dirty="0" smtClean="0"/>
              <a:t>developed. </a:t>
            </a:r>
            <a:r>
              <a:rPr lang="en-US" dirty="0"/>
              <a:t>This image shows </a:t>
            </a:r>
            <a:r>
              <a:rPr lang="en-US" dirty="0" smtClean="0"/>
              <a:t>the some</a:t>
            </a:r>
            <a:r>
              <a:rPr lang="en-US" baseline="0" dirty="0" smtClean="0"/>
              <a:t> of the </a:t>
            </a:r>
            <a:r>
              <a:rPr lang="en-US" dirty="0" smtClean="0"/>
              <a:t>classified output for the year 2015. The dark</a:t>
            </a:r>
            <a:r>
              <a:rPr lang="en-US" baseline="0" dirty="0" smtClean="0"/>
              <a:t> blue colors represent wetland areas.</a:t>
            </a:r>
            <a:endParaRPr lang="en-US" dirty="0"/>
          </a:p>
        </p:txBody>
      </p:sp>
      <p:sp>
        <p:nvSpPr>
          <p:cNvPr id="188" name="Shape 1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73059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7"/>
            <a:ext cx="9144000" cy="73151"/>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pic>
        <p:nvPicPr>
          <p:cNvPr id="16" name="Shape 16"/>
          <p:cNvPicPr preferRelativeResize="0"/>
          <p:nvPr/>
        </p:nvPicPr>
        <p:blipFill rotWithShape="1">
          <a:blip r:embed="rId2">
            <a:alphaModFix/>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body" idx="2"/>
          </p:nvPr>
        </p:nvSpPr>
        <p:spPr>
          <a:xfrm>
            <a:off x="5660135"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3"/>
          </p:nvPr>
        </p:nvSpPr>
        <p:spPr>
          <a:xfrm>
            <a:off x="5663183"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4"/>
          </p:nvPr>
        </p:nvSpPr>
        <p:spPr>
          <a:xfrm>
            <a:off x="2249424"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body" idx="5"/>
          </p:nvPr>
        </p:nvSpPr>
        <p:spPr>
          <a:xfrm>
            <a:off x="2249424"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2" name="Shape 22"/>
          <p:cNvSpPr txBox="1">
            <a:spLocks noGrp="1"/>
          </p:cNvSpPr>
          <p:nvPr>
            <p:ph type="body" idx="6"/>
          </p:nvPr>
        </p:nvSpPr>
        <p:spPr>
          <a:xfrm>
            <a:off x="2249424"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sz="2800" i="1"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5" name="Shape 25"/>
          <p:cNvSpPr txBox="1">
            <a:spLocks noGrp="1"/>
          </p:cNvSpPr>
          <p:nvPr>
            <p:ph type="body" idx="8"/>
          </p:nvPr>
        </p:nvSpPr>
        <p:spPr>
          <a:xfrm>
            <a:off x="685800" y="1426463"/>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sz="8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3"/>
        <p:cNvGrpSpPr/>
        <p:nvPr/>
      </p:nvGrpSpPr>
      <p:grpSpPr>
        <a:xfrm>
          <a:off x="0" y="0"/>
          <a:ext cx="0" cy="0"/>
          <a:chOff x="0" y="0"/>
          <a:chExt cx="0" cy="0"/>
        </a:xfrm>
      </p:grpSpPr>
      <p:sp>
        <p:nvSpPr>
          <p:cNvPr id="94" name="Shape 94"/>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5" name="Shape 95"/>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96" name="Shape 96"/>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7" name="Shape 97"/>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8" name="Shape 98"/>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99" name="Shape 99"/>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00"/>
        <p:cNvGrpSpPr/>
        <p:nvPr/>
      </p:nvGrpSpPr>
      <p:grpSpPr>
        <a:xfrm>
          <a:off x="0" y="0"/>
          <a:ext cx="0" cy="0"/>
          <a:chOff x="0" y="0"/>
          <a:chExt cx="0" cy="0"/>
        </a:xfrm>
      </p:grpSpPr>
      <p:sp>
        <p:nvSpPr>
          <p:cNvPr id="101" name="Shape 10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102" name="Shape 10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103" name="Shape 103"/>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Questrial"/>
              <a:buNone/>
              <a:defRPr sz="6000" b="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04" name="Shape 104"/>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96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2" name="Shape 3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3" name="Shape 33"/>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5" name="Shape 35"/>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36" name="Shape 36"/>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39" name="Shape 3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0" name="Shape 40"/>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1" name="Shape 41"/>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2" name="Shape 42"/>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43" name="Shape 43"/>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6" name="Shape 4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47" name="Shape 47"/>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8" name="Shape 48"/>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9" name="Shape 49"/>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50" name="Shape 50"/>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53" name="Shape 5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54" name="Shape 54"/>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5" name="Shape 55"/>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sz="5400" b="1" baseline="0">
                <a:solidFill>
                  <a:srgbClr val="BFBFBF"/>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7" name="Shape 57"/>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8" name="Shape 58"/>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9" name="Shape 59"/>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44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0" name="Shape 60"/>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63" name="Shape 6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64" name="Shape 64"/>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5" name="Shape 6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6" name="Shape 66"/>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67" name="Shape 6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8"/>
        <p:cNvGrpSpPr/>
        <p:nvPr/>
      </p:nvGrpSpPr>
      <p:grpSpPr>
        <a:xfrm>
          <a:off x="0" y="0"/>
          <a:ext cx="0" cy="0"/>
          <a:chOff x="0" y="0"/>
          <a:chExt cx="0" cy="0"/>
        </a:xfrm>
      </p:grpSpPr>
      <p:sp>
        <p:nvSpPr>
          <p:cNvPr id="69" name="Shape 6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0" name="Shape 7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1" name="Shape 71"/>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72" name="Shape 72"/>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73" name="Shape 73"/>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4" name="Shape 74"/>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5" name="Shape 75"/>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6" name="Shape 76"/>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baseline="0">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7"/>
        <p:cNvGrpSpPr/>
        <p:nvPr/>
      </p:nvGrpSpPr>
      <p:grpSpPr>
        <a:xfrm>
          <a:off x="0" y="0"/>
          <a:ext cx="0" cy="0"/>
          <a:chOff x="0" y="0"/>
          <a:chExt cx="0" cy="0"/>
        </a:xfrm>
      </p:grpSpPr>
      <p:sp>
        <p:nvSpPr>
          <p:cNvPr id="78" name="Shape 7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79" name="Shape 7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0" name="Shape 80"/>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81" name="Shape 81"/>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2" name="Shape 82"/>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3" name="Shape 83"/>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84" name="Shape 84"/>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85" name="Shape 85"/>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spcBef>
                <a:spcPts val="0"/>
              </a:spcBef>
              <a:buClr>
                <a:schemeClr val="dk1"/>
              </a:buClr>
              <a:buSzPct val="25000"/>
              <a:buFont typeface="Questrial"/>
              <a:buNone/>
            </a:pPr>
            <a:r>
              <a:rPr lang="en-US" sz="1200" b="1" i="0" u="none" strike="noStrike" cap="none" baseline="0" dirty="0">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6"/>
        <p:cNvGrpSpPr/>
        <p:nvPr/>
      </p:nvGrpSpPr>
      <p:grpSpPr>
        <a:xfrm>
          <a:off x="0" y="0"/>
          <a:ext cx="0" cy="0"/>
          <a:chOff x="0" y="0"/>
          <a:chExt cx="0" cy="0"/>
        </a:xfrm>
      </p:grpSpPr>
      <p:sp>
        <p:nvSpPr>
          <p:cNvPr id="87" name="Shape 8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8" name="Shape 8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Questrial"/>
              <a:ea typeface="Questrial"/>
              <a:cs typeface="Questrial"/>
              <a:sym typeface="Questrial"/>
            </a:endParaRPr>
          </a:p>
        </p:txBody>
      </p:sp>
      <p:sp>
        <p:nvSpPr>
          <p:cNvPr id="89" name="Shape 89"/>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0" name="Shape 90"/>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91" name="Shape 91"/>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spcBef>
                <a:spcPts val="0"/>
              </a:spcBef>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92" name="Shape 92"/>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Questrial"/>
              <a:buNone/>
              <a:defRPr sz="4400" b="0" i="0" u="none" strike="noStrike" cap="none" baseline="0">
                <a:solidFill>
                  <a:schemeClr val="dk1"/>
                </a:solidFill>
                <a:latin typeface="Questrial"/>
                <a:ea typeface="Questrial"/>
                <a:cs typeface="Questrial"/>
                <a:sym typeface="Questrial"/>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sz="2800" b="0" i="0" u="none" strike="noStrike" cap="none" baseline="0">
                <a:solidFill>
                  <a:schemeClr val="dk1"/>
                </a:solidFill>
                <a:latin typeface="Questrial"/>
                <a:ea typeface="Questrial"/>
                <a:cs typeface="Questrial"/>
                <a:sym typeface="Questrial"/>
              </a:defRPr>
            </a:lvl1pPr>
            <a:lvl2pPr marL="685800" marR="0" indent="-76200" algn="l" rtl="0">
              <a:lnSpc>
                <a:spcPct val="90000"/>
              </a:lnSpc>
              <a:spcBef>
                <a:spcPts val="500"/>
              </a:spcBef>
              <a:buClr>
                <a:schemeClr val="dk1"/>
              </a:buClr>
              <a:buFont typeface="Arial"/>
              <a:buChar char="•"/>
              <a:defRPr sz="2400" b="0" i="0" u="none" strike="noStrike" cap="none" baseline="0">
                <a:solidFill>
                  <a:schemeClr val="dk1"/>
                </a:solidFill>
                <a:latin typeface="Questrial"/>
                <a:ea typeface="Questrial"/>
                <a:cs typeface="Questrial"/>
                <a:sym typeface="Questrial"/>
              </a:defRPr>
            </a:lvl2pPr>
            <a:lvl3pPr marL="1143000" marR="0" indent="-101600" algn="l" rtl="0">
              <a:lnSpc>
                <a:spcPct val="90000"/>
              </a:lnSpc>
              <a:spcBef>
                <a:spcPts val="500"/>
              </a:spcBef>
              <a:buClr>
                <a:schemeClr val="dk1"/>
              </a:buClr>
              <a:buFont typeface="Arial"/>
              <a:buChar char="•"/>
              <a:defRPr sz="2000" b="0" i="0" u="none" strike="noStrike" cap="none" baseline="0">
                <a:solidFill>
                  <a:schemeClr val="dk1"/>
                </a:solidFill>
                <a:latin typeface="Questrial"/>
                <a:ea typeface="Questrial"/>
                <a:cs typeface="Questrial"/>
                <a:sym typeface="Questrial"/>
              </a:defRPr>
            </a:lvl3pPr>
            <a:lvl4pPr marL="16002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4pPr>
            <a:lvl5pPr marL="20574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5pPr>
            <a:lvl6pPr marL="25146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6pPr>
            <a:lvl7pPr marL="29718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7pPr>
            <a:lvl8pPr marL="34290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8pPr>
            <a:lvl9pPr marL="3886200" marR="0" indent="-114300" algn="l" rtl="0">
              <a:lnSpc>
                <a:spcPct val="90000"/>
              </a:lnSpc>
              <a:spcBef>
                <a:spcPts val="500"/>
              </a:spcBef>
              <a:buClr>
                <a:schemeClr val="dk1"/>
              </a:buClr>
              <a:buFont typeface="Arial"/>
              <a:buChar char="•"/>
              <a:defRPr sz="1800" b="0" i="0" u="none" strike="noStrike" cap="none" baseline="0">
                <a:solidFill>
                  <a:schemeClr val="dk1"/>
                </a:solidFill>
                <a:latin typeface="Questrial"/>
                <a:ea typeface="Questrial"/>
                <a:cs typeface="Questrial"/>
                <a:sym typeface="Questrial"/>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A6A3A3"/>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rgbClr val="A6A3A3"/>
                </a:solidFill>
                <a:latin typeface="Questrial"/>
                <a:ea typeface="Questrial"/>
                <a:cs typeface="Questrial"/>
                <a:sym typeface="Questrial"/>
              </a:defRPr>
            </a:lvl1pPr>
            <a:lvl2pPr marL="457200" marR="0" indent="0" algn="l" rtl="0">
              <a:spcBef>
                <a:spcPts val="0"/>
              </a:spcBef>
              <a:defRPr sz="1800" b="0" i="0" u="none" strike="noStrike" cap="none" baseline="0">
                <a:solidFill>
                  <a:schemeClr val="dk1"/>
                </a:solidFill>
                <a:latin typeface="Questrial"/>
                <a:ea typeface="Questrial"/>
                <a:cs typeface="Questrial"/>
                <a:sym typeface="Questrial"/>
              </a:defRPr>
            </a:lvl2pPr>
            <a:lvl3pPr marL="914400" marR="0" indent="0" algn="l" rtl="0">
              <a:spcBef>
                <a:spcPts val="0"/>
              </a:spcBef>
              <a:defRPr sz="1800" b="0" i="0" u="none" strike="noStrike" cap="none" baseline="0">
                <a:solidFill>
                  <a:schemeClr val="dk1"/>
                </a:solidFill>
                <a:latin typeface="Questrial"/>
                <a:ea typeface="Questrial"/>
                <a:cs typeface="Questrial"/>
                <a:sym typeface="Questrial"/>
              </a:defRPr>
            </a:lvl3pPr>
            <a:lvl4pPr marL="1371600" marR="0" indent="0" algn="l" rtl="0">
              <a:spcBef>
                <a:spcPts val="0"/>
              </a:spcBef>
              <a:defRPr sz="1800" b="0" i="0" u="none" strike="noStrike" cap="none" baseline="0">
                <a:solidFill>
                  <a:schemeClr val="dk1"/>
                </a:solidFill>
                <a:latin typeface="Questrial"/>
                <a:ea typeface="Questrial"/>
                <a:cs typeface="Questrial"/>
                <a:sym typeface="Questrial"/>
              </a:defRPr>
            </a:lvl4pPr>
            <a:lvl5pPr marL="1828800" marR="0" indent="0" algn="l" rtl="0">
              <a:spcBef>
                <a:spcPts val="0"/>
              </a:spcBef>
              <a:defRPr sz="1800" b="0" i="0" u="none" strike="noStrike" cap="none" baseline="0">
                <a:solidFill>
                  <a:schemeClr val="dk1"/>
                </a:solidFill>
                <a:latin typeface="Questrial"/>
                <a:ea typeface="Questrial"/>
                <a:cs typeface="Questrial"/>
                <a:sym typeface="Questrial"/>
              </a:defRPr>
            </a:lvl5pPr>
            <a:lvl6pPr marL="2286000" marR="0" indent="0" algn="l" rtl="0">
              <a:spcBef>
                <a:spcPts val="0"/>
              </a:spcBef>
              <a:defRPr sz="1800" b="0" i="0" u="none" strike="noStrike" cap="none" baseline="0">
                <a:solidFill>
                  <a:schemeClr val="dk1"/>
                </a:solidFill>
                <a:latin typeface="Questrial"/>
                <a:ea typeface="Questrial"/>
                <a:cs typeface="Questrial"/>
                <a:sym typeface="Questrial"/>
              </a:defRPr>
            </a:lvl6pPr>
            <a:lvl7pPr marL="2743200" marR="0" indent="0" algn="l" rtl="0">
              <a:spcBef>
                <a:spcPts val="0"/>
              </a:spcBef>
              <a:defRPr sz="1800" b="0" i="0" u="none" strike="noStrike" cap="none" baseline="0">
                <a:solidFill>
                  <a:schemeClr val="dk1"/>
                </a:solidFill>
                <a:latin typeface="Questrial"/>
                <a:ea typeface="Questrial"/>
                <a:cs typeface="Questrial"/>
                <a:sym typeface="Questrial"/>
              </a:defRPr>
            </a:lvl7pPr>
            <a:lvl8pPr marL="3200400" marR="0" indent="0" algn="l" rtl="0">
              <a:spcBef>
                <a:spcPts val="0"/>
              </a:spcBef>
              <a:defRPr sz="1800" b="0" i="0" u="none" strike="noStrike" cap="none" baseline="0">
                <a:solidFill>
                  <a:schemeClr val="dk1"/>
                </a:solidFill>
                <a:latin typeface="Questrial"/>
                <a:ea typeface="Questrial"/>
                <a:cs typeface="Questrial"/>
                <a:sym typeface="Questrial"/>
              </a:defRPr>
            </a:lvl8pPr>
            <a:lvl9pPr marL="3657600" marR="0" indent="0" algn="l" rtl="0">
              <a:spcBef>
                <a:spcPts val="0"/>
              </a:spcBef>
              <a:defRPr sz="1800" b="0" i="0" u="none" strike="noStrike" cap="none" baseline="0">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A6A3A3"/>
                </a:solidFill>
                <a:latin typeface="Questrial"/>
                <a:ea typeface="Questrial"/>
                <a:cs typeface="Questrial"/>
                <a:sym typeface="Questrial"/>
              </a:rPr>
              <a:pPr marL="0" marR="0" lvl="0" indent="0" algn="r" rtl="0">
                <a:spcBef>
                  <a:spcPts val="0"/>
                </a:spcBef>
                <a:buSzPct val="25000"/>
                <a:buNone/>
              </a:pPr>
              <a:t>‹#›</a:t>
            </a:fld>
            <a:endParaRPr lang="en-US" sz="1200" b="0" i="0" u="none" strike="noStrike" cap="none" baseline="0">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1157163"/>
            <a:ext cx="7772400" cy="24324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5000" b="1" dirty="0">
                <a:solidFill>
                  <a:schemeClr val="accent1"/>
                </a:solidFill>
                <a:latin typeface="Century Gothic" panose="020B0502020202020204" pitchFamily="34" charset="0"/>
              </a:rPr>
              <a:t>Natchez Trace </a:t>
            </a:r>
          </a:p>
          <a:p>
            <a:pPr marL="0" marR="0" lvl="0" indent="0" algn="ctr" rtl="0">
              <a:lnSpc>
                <a:spcPct val="90000"/>
              </a:lnSpc>
              <a:spcBef>
                <a:spcPts val="0"/>
              </a:spcBef>
              <a:buClr>
                <a:schemeClr val="accent1"/>
              </a:buClr>
              <a:buSzPct val="25000"/>
              <a:buFont typeface="Arial"/>
              <a:buNone/>
            </a:pPr>
            <a:r>
              <a:rPr lang="en-US" sz="5000" b="1" dirty="0">
                <a:solidFill>
                  <a:schemeClr val="accent1"/>
                </a:solidFill>
                <a:latin typeface="Century Gothic" panose="020B0502020202020204" pitchFamily="34" charset="0"/>
              </a:rPr>
              <a:t>Ecological Forecasting </a:t>
            </a:r>
          </a:p>
          <a:p>
            <a:pPr marL="0" marR="0" lvl="0" indent="0" algn="ctr" rtl="0">
              <a:lnSpc>
                <a:spcPct val="90000"/>
              </a:lnSpc>
              <a:spcBef>
                <a:spcPts val="0"/>
              </a:spcBef>
              <a:buClr>
                <a:schemeClr val="accent1"/>
              </a:buClr>
              <a:buSzPct val="25000"/>
              <a:buFont typeface="Arial"/>
              <a:buNone/>
            </a:pPr>
            <a:r>
              <a:rPr lang="en-US" sz="5000" b="1" dirty="0">
                <a:solidFill>
                  <a:schemeClr val="accent1"/>
                </a:solidFill>
                <a:latin typeface="Century Gothic" panose="020B0502020202020204" pitchFamily="34" charset="0"/>
              </a:rPr>
              <a:t>and Water Resources</a:t>
            </a:r>
          </a:p>
        </p:txBody>
      </p:sp>
      <p:sp>
        <p:nvSpPr>
          <p:cNvPr id="107" name="Shape 107"/>
          <p:cNvSpPr txBox="1">
            <a:spLocks noGrp="1"/>
          </p:cNvSpPr>
          <p:nvPr>
            <p:ph type="body" idx="2"/>
          </p:nvPr>
        </p:nvSpPr>
        <p:spPr>
          <a:xfrm>
            <a:off x="2470188" y="5349240"/>
            <a:ext cx="4203621" cy="3692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A5A5A5"/>
              </a:buClr>
              <a:buSzPct val="25000"/>
              <a:buFont typeface="Arial"/>
              <a:buNone/>
            </a:pPr>
            <a:r>
              <a:rPr lang="en-US" dirty="0">
                <a:latin typeface="Century Gothic" panose="020B0502020202020204" pitchFamily="34" charset="0"/>
              </a:rPr>
              <a:t>Jennifer </a:t>
            </a:r>
            <a:r>
              <a:rPr lang="en-US" dirty="0" err="1">
                <a:latin typeface="Century Gothic" panose="020B0502020202020204" pitchFamily="34" charset="0"/>
              </a:rPr>
              <a:t>Rackley</a:t>
            </a:r>
            <a:r>
              <a:rPr lang="en-US" dirty="0">
                <a:latin typeface="Century Gothic" panose="020B0502020202020204" pitchFamily="34" charset="0"/>
              </a:rPr>
              <a:t> (Project Lead)</a:t>
            </a:r>
          </a:p>
        </p:txBody>
      </p:sp>
      <p:sp>
        <p:nvSpPr>
          <p:cNvPr id="108" name="Shape 108"/>
          <p:cNvSpPr txBox="1">
            <a:spLocks noGrp="1"/>
          </p:cNvSpPr>
          <p:nvPr>
            <p:ph type="body" idx="3"/>
          </p:nvPr>
        </p:nvSpPr>
        <p:spPr>
          <a:xfrm>
            <a:off x="2980949" y="5751576"/>
            <a:ext cx="3182100" cy="3692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A5A5A5"/>
              </a:buClr>
              <a:buSzPct val="25000"/>
              <a:buFont typeface="Arial"/>
              <a:buNone/>
            </a:pPr>
            <a:r>
              <a:rPr lang="en-US" dirty="0">
                <a:latin typeface="Century Gothic" panose="020B0502020202020204" pitchFamily="34" charset="0"/>
              </a:rPr>
              <a:t>Ashley Gideon</a:t>
            </a:r>
          </a:p>
        </p:txBody>
      </p:sp>
      <p:sp>
        <p:nvSpPr>
          <p:cNvPr id="109" name="Shape 109"/>
          <p:cNvSpPr txBox="1">
            <a:spLocks noGrp="1"/>
          </p:cNvSpPr>
          <p:nvPr>
            <p:ph type="body" idx="4"/>
          </p:nvPr>
        </p:nvSpPr>
        <p:spPr>
          <a:xfrm>
            <a:off x="2980949" y="6153912"/>
            <a:ext cx="3182100" cy="3692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A5A5A5"/>
              </a:buClr>
              <a:buSzPct val="25000"/>
              <a:buFont typeface="Arial"/>
              <a:buNone/>
            </a:pPr>
            <a:r>
              <a:rPr lang="en-US" dirty="0">
                <a:latin typeface="Century Gothic" panose="020B0502020202020204" pitchFamily="34" charset="0"/>
              </a:rPr>
              <a:t>Tyler Lynn</a:t>
            </a:r>
          </a:p>
        </p:txBody>
      </p:sp>
      <p:sp>
        <p:nvSpPr>
          <p:cNvPr id="110" name="Shape 110"/>
          <p:cNvSpPr txBox="1">
            <a:spLocks noGrp="1"/>
          </p:cNvSpPr>
          <p:nvPr>
            <p:ph type="body" idx="5"/>
          </p:nvPr>
        </p:nvSpPr>
        <p:spPr>
          <a:xfrm>
            <a:off x="1143000" y="3684147"/>
            <a:ext cx="6858000" cy="1248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500" b="0" i="1" dirty="0">
                <a:solidFill>
                  <a:schemeClr val="dk1"/>
                </a:solidFill>
                <a:latin typeface="Century Gothic" panose="020B0502020202020204" pitchFamily="34" charset="0"/>
              </a:rPr>
              <a:t>Utilizing NASA Earth Observations to Assess Current and Historic </a:t>
            </a:r>
            <a:r>
              <a:rPr lang="en-US" sz="2500" b="0" i="1" dirty="0" smtClean="0">
                <a:solidFill>
                  <a:schemeClr val="dk1"/>
                </a:solidFill>
                <a:latin typeface="Century Gothic" panose="020B0502020202020204" pitchFamily="34" charset="0"/>
              </a:rPr>
              <a:t>Wetland Conditions </a:t>
            </a:r>
            <a:r>
              <a:rPr lang="en-US" sz="2500" b="0" i="1" dirty="0">
                <a:solidFill>
                  <a:schemeClr val="dk1"/>
                </a:solidFill>
                <a:latin typeface="Century Gothic" panose="020B0502020202020204" pitchFamily="34" charset="0"/>
              </a:rPr>
              <a:t>along the Natchez Trace Parkway</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452075" y="524650"/>
            <a:ext cx="8223900" cy="12017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dirty="0">
                <a:solidFill>
                  <a:schemeClr val="accent1"/>
                </a:solidFill>
                <a:latin typeface="Century Gothic" panose="020B0502020202020204" pitchFamily="34" charset="0"/>
              </a:rPr>
              <a:t>Land Cover Classification </a:t>
            </a:r>
          </a:p>
          <a:p>
            <a:pPr marL="0" marR="0" lvl="0" indent="0" algn="l" rtl="0">
              <a:lnSpc>
                <a:spcPct val="90000"/>
              </a:lnSpc>
              <a:spcBef>
                <a:spcPts val="0"/>
              </a:spcBef>
              <a:buClr>
                <a:schemeClr val="accent1"/>
              </a:buClr>
              <a:buSzPct val="25000"/>
              <a:buFont typeface="Arial"/>
              <a:buNone/>
            </a:pPr>
            <a:r>
              <a:rPr lang="en-US" sz="3500" b="1" dirty="0">
                <a:solidFill>
                  <a:schemeClr val="accent1"/>
                </a:solidFill>
                <a:latin typeface="Century Gothic" panose="020B0502020202020204" pitchFamily="34" charset="0"/>
              </a:rPr>
              <a:t>Results</a:t>
            </a:r>
          </a:p>
        </p:txBody>
      </p:sp>
      <p:sp>
        <p:nvSpPr>
          <p:cNvPr id="8" name="Shape 167"/>
          <p:cNvSpPr txBox="1">
            <a:spLocks noGrp="1"/>
          </p:cNvSpPr>
          <p:nvPr>
            <p:ph type="body" idx="4"/>
          </p:nvPr>
        </p:nvSpPr>
        <p:spPr>
          <a:xfrm>
            <a:off x="319610" y="4176892"/>
            <a:ext cx="2789552"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500" b="1" dirty="0" smtClean="0">
                <a:solidFill>
                  <a:schemeClr val="tx1">
                    <a:lumMod val="50000"/>
                  </a:schemeClr>
                </a:solidFill>
                <a:latin typeface="Century Gothic" panose="020B0502020202020204" pitchFamily="34" charset="0"/>
              </a:rPr>
              <a:t>1992 MP 266</a:t>
            </a:r>
            <a:endParaRPr lang="en-US" sz="2500" b="1" dirty="0">
              <a:solidFill>
                <a:schemeClr val="tx1">
                  <a:lumMod val="50000"/>
                </a:schemeClr>
              </a:solidFill>
              <a:latin typeface="Century Gothic" panose="020B0502020202020204" pitchFamily="34" charset="0"/>
            </a:endParaRPr>
          </a:p>
        </p:txBody>
      </p:sp>
      <p:sp>
        <p:nvSpPr>
          <p:cNvPr id="9" name="Shape 167"/>
          <p:cNvSpPr txBox="1">
            <a:spLocks noGrp="1"/>
          </p:cNvSpPr>
          <p:nvPr>
            <p:ph type="body" idx="4"/>
          </p:nvPr>
        </p:nvSpPr>
        <p:spPr>
          <a:xfrm>
            <a:off x="3218496" y="4176889"/>
            <a:ext cx="2789552"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500" b="1" dirty="0" smtClean="0">
                <a:solidFill>
                  <a:schemeClr val="tx1">
                    <a:lumMod val="50000"/>
                  </a:schemeClr>
                </a:solidFill>
                <a:latin typeface="Century Gothic" panose="020B0502020202020204" pitchFamily="34" charset="0"/>
              </a:rPr>
              <a:t>2002 MP 266</a:t>
            </a:r>
            <a:endParaRPr lang="en-US" sz="2500" b="1" dirty="0">
              <a:solidFill>
                <a:schemeClr val="tx1">
                  <a:lumMod val="50000"/>
                </a:schemeClr>
              </a:solidFill>
              <a:latin typeface="Century Gothic" panose="020B0502020202020204" pitchFamily="34" charset="0"/>
            </a:endParaRPr>
          </a:p>
        </p:txBody>
      </p:sp>
      <p:sp>
        <p:nvSpPr>
          <p:cNvPr id="10" name="Shape 167"/>
          <p:cNvSpPr txBox="1">
            <a:spLocks noGrp="1"/>
          </p:cNvSpPr>
          <p:nvPr>
            <p:ph type="body" idx="4"/>
          </p:nvPr>
        </p:nvSpPr>
        <p:spPr>
          <a:xfrm>
            <a:off x="6117382" y="4176892"/>
            <a:ext cx="2789552"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500" b="1" dirty="0" smtClean="0">
                <a:solidFill>
                  <a:schemeClr val="tx1">
                    <a:lumMod val="50000"/>
                  </a:schemeClr>
                </a:solidFill>
                <a:latin typeface="Century Gothic" panose="020B0502020202020204" pitchFamily="34" charset="0"/>
              </a:rPr>
              <a:t>2015 MP 266</a:t>
            </a:r>
            <a:endParaRPr lang="en-US" sz="2500" b="1" dirty="0">
              <a:solidFill>
                <a:schemeClr val="tx1">
                  <a:lumMod val="50000"/>
                </a:schemeClr>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852" y="1803040"/>
            <a:ext cx="2630612" cy="237384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438" y="1803040"/>
            <a:ext cx="2631137" cy="237384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75" y="1803040"/>
            <a:ext cx="2630612" cy="2373849"/>
          </a:xfrm>
          <a:prstGeom prst="rect">
            <a:avLst/>
          </a:prstGeom>
        </p:spPr>
      </p:pic>
      <p:pic>
        <p:nvPicPr>
          <p:cNvPr id="12" name="Picture 11"/>
          <p:cNvPicPr>
            <a:picLocks noChangeAspect="1"/>
          </p:cNvPicPr>
          <p:nvPr/>
        </p:nvPicPr>
        <p:blipFill>
          <a:blip r:embed="rId6"/>
          <a:stretch>
            <a:fillRect/>
          </a:stretch>
        </p:blipFill>
        <p:spPr>
          <a:xfrm>
            <a:off x="8241175" y="5249292"/>
            <a:ext cx="586289" cy="117257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610" y="4947996"/>
            <a:ext cx="6987251" cy="1473873"/>
          </a:xfrm>
          <a:prstGeom prst="rect">
            <a:avLst/>
          </a:prstGeom>
        </p:spPr>
      </p:pic>
    </p:spTree>
    <p:extLst>
      <p:ext uri="{BB962C8B-B14F-4D97-AF65-F5344CB8AC3E}">
        <p14:creationId xmlns:p14="http://schemas.microsoft.com/office/powerpoint/2010/main" val="245399378"/>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509800" y="341900"/>
            <a:ext cx="8223900" cy="11777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dirty="0">
                <a:solidFill>
                  <a:schemeClr val="accent1"/>
                </a:solidFill>
                <a:latin typeface="Century Gothic" panose="020B0502020202020204" pitchFamily="34" charset="0"/>
              </a:rPr>
              <a:t>LULC Accuracy Assessment </a:t>
            </a:r>
          </a:p>
          <a:p>
            <a:pPr marL="0" marR="0" lvl="0" indent="0" algn="l" rtl="0">
              <a:lnSpc>
                <a:spcPct val="90000"/>
              </a:lnSpc>
              <a:spcBef>
                <a:spcPts val="0"/>
              </a:spcBef>
              <a:buClr>
                <a:schemeClr val="accent1"/>
              </a:buClr>
              <a:buSzPct val="25000"/>
              <a:buFont typeface="Arial"/>
              <a:buNone/>
            </a:pPr>
            <a:r>
              <a:rPr lang="en-US" sz="3500" b="1" dirty="0">
                <a:solidFill>
                  <a:schemeClr val="accent1"/>
                </a:solidFill>
                <a:latin typeface="Century Gothic" panose="020B0502020202020204" pitchFamily="34" charset="0"/>
              </a:rPr>
              <a:t>Error Matrix</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54" y="2542456"/>
            <a:ext cx="8468591" cy="2604460"/>
          </a:xfrm>
          <a:prstGeom prst="rect">
            <a:avLst/>
          </a:prstGeom>
        </p:spPr>
      </p:pic>
      <p:sp>
        <p:nvSpPr>
          <p:cNvPr id="5" name="Shape 167"/>
          <p:cNvSpPr txBox="1">
            <a:spLocks noGrp="1"/>
          </p:cNvSpPr>
          <p:nvPr>
            <p:ph type="body" idx="4"/>
          </p:nvPr>
        </p:nvSpPr>
        <p:spPr>
          <a:xfrm>
            <a:off x="387453" y="2087371"/>
            <a:ext cx="8468591"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500" b="1" dirty="0" smtClean="0">
                <a:solidFill>
                  <a:schemeClr val="tx1">
                    <a:lumMod val="50000"/>
                  </a:schemeClr>
                </a:solidFill>
                <a:latin typeface="Century Gothic" panose="020B0502020202020204" pitchFamily="34" charset="0"/>
              </a:rPr>
              <a:t>2002 Error Matrix</a:t>
            </a:r>
            <a:endParaRPr lang="en-US" sz="2500" b="1" dirty="0">
              <a:solidFill>
                <a:schemeClr val="tx1">
                  <a:lumMod val="50000"/>
                </a:schemeClr>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509800" y="341900"/>
            <a:ext cx="8223900" cy="11873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dirty="0">
                <a:solidFill>
                  <a:schemeClr val="accent1"/>
                </a:solidFill>
                <a:latin typeface="Century Gothic" panose="020B0502020202020204" pitchFamily="34" charset="0"/>
              </a:rPr>
              <a:t>LULC Accuracy Assessment </a:t>
            </a:r>
          </a:p>
          <a:p>
            <a:pPr marL="0" marR="0" lvl="0" indent="0" algn="l" rtl="0">
              <a:lnSpc>
                <a:spcPct val="90000"/>
              </a:lnSpc>
              <a:spcBef>
                <a:spcPts val="0"/>
              </a:spcBef>
              <a:buClr>
                <a:schemeClr val="accent1"/>
              </a:buClr>
              <a:buSzPct val="25000"/>
              <a:buFont typeface="Arial"/>
              <a:buNone/>
            </a:pPr>
            <a:r>
              <a:rPr lang="en-US" sz="3500" b="1" dirty="0">
                <a:solidFill>
                  <a:schemeClr val="accent1"/>
                </a:solidFill>
                <a:latin typeface="Century Gothic" panose="020B0502020202020204" pitchFamily="34" charset="0"/>
              </a:rPr>
              <a:t>Classification Accuracy Table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41" y="1529300"/>
            <a:ext cx="3623552" cy="20741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8684" y="1529299"/>
            <a:ext cx="3635016" cy="2074172"/>
          </a:xfrm>
          <a:prstGeom prst="rect">
            <a:avLst/>
          </a:prstGeom>
        </p:spPr>
      </p:pic>
      <p:sp>
        <p:nvSpPr>
          <p:cNvPr id="6" name="Shape 167"/>
          <p:cNvSpPr txBox="1">
            <a:spLocks noGrp="1"/>
          </p:cNvSpPr>
          <p:nvPr>
            <p:ph type="body" idx="4"/>
          </p:nvPr>
        </p:nvSpPr>
        <p:spPr>
          <a:xfrm>
            <a:off x="675941" y="3596150"/>
            <a:ext cx="3623552"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500" b="1" dirty="0" smtClean="0">
                <a:solidFill>
                  <a:schemeClr val="tx1">
                    <a:lumMod val="50000"/>
                  </a:schemeClr>
                </a:solidFill>
                <a:latin typeface="Century Gothic" panose="020B0502020202020204" pitchFamily="34" charset="0"/>
              </a:rPr>
              <a:t>1992 Accuracy Table</a:t>
            </a:r>
            <a:endParaRPr lang="en-US" sz="2500" b="1" dirty="0">
              <a:solidFill>
                <a:schemeClr val="tx1">
                  <a:lumMod val="50000"/>
                </a:schemeClr>
              </a:solidFill>
              <a:latin typeface="Century Gothic" panose="020B0502020202020204" pitchFamily="34" charset="0"/>
            </a:endParaRPr>
          </a:p>
        </p:txBody>
      </p:sp>
      <p:sp>
        <p:nvSpPr>
          <p:cNvPr id="7" name="Shape 167"/>
          <p:cNvSpPr txBox="1">
            <a:spLocks noGrp="1"/>
          </p:cNvSpPr>
          <p:nvPr>
            <p:ph type="body" idx="4"/>
          </p:nvPr>
        </p:nvSpPr>
        <p:spPr>
          <a:xfrm>
            <a:off x="5098684" y="3596149"/>
            <a:ext cx="3635016"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500" b="1" dirty="0" smtClean="0">
                <a:solidFill>
                  <a:schemeClr val="tx1">
                    <a:lumMod val="50000"/>
                  </a:schemeClr>
                </a:solidFill>
                <a:latin typeface="Century Gothic" panose="020B0502020202020204" pitchFamily="34" charset="0"/>
              </a:rPr>
              <a:t>2002 Accuracy Table</a:t>
            </a:r>
            <a:endParaRPr lang="en-US" sz="2500" b="1" dirty="0">
              <a:solidFill>
                <a:schemeClr val="tx1">
                  <a:lumMod val="50000"/>
                </a:schemeClr>
              </a:solidFill>
              <a:latin typeface="Century Gothic" panose="020B0502020202020204" pitchFamily="34" charset="0"/>
            </a:endParaRPr>
          </a:p>
        </p:txBody>
      </p:sp>
      <p:sp>
        <p:nvSpPr>
          <p:cNvPr id="9" name="Shape 167"/>
          <p:cNvSpPr txBox="1">
            <a:spLocks noGrp="1"/>
          </p:cNvSpPr>
          <p:nvPr>
            <p:ph type="body" idx="4"/>
          </p:nvPr>
        </p:nvSpPr>
        <p:spPr>
          <a:xfrm>
            <a:off x="2958409" y="6177170"/>
            <a:ext cx="3635016"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500" b="1" dirty="0" smtClean="0">
                <a:solidFill>
                  <a:schemeClr val="tx1">
                    <a:lumMod val="50000"/>
                  </a:schemeClr>
                </a:solidFill>
                <a:latin typeface="Century Gothic" panose="020B0502020202020204" pitchFamily="34" charset="0"/>
              </a:rPr>
              <a:t>2015 Accuracy Table</a:t>
            </a:r>
            <a:endParaRPr lang="en-US" sz="2500" b="1" dirty="0">
              <a:solidFill>
                <a:schemeClr val="tx1">
                  <a:lumMod val="50000"/>
                </a:schemeClr>
              </a:solidFill>
              <a:latin typeface="Century Gothic" panose="020B05020202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8409" y="4102997"/>
            <a:ext cx="3637134" cy="2074172"/>
          </a:xfrm>
          <a:prstGeom prst="rect">
            <a:avLst/>
          </a:prstGeom>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452075" y="383250"/>
            <a:ext cx="8137199" cy="1195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dirty="0" err="1">
                <a:solidFill>
                  <a:schemeClr val="accent1"/>
                </a:solidFill>
                <a:latin typeface="Century Gothic" panose="020B0502020202020204" pitchFamily="34" charset="0"/>
              </a:rPr>
              <a:t>TerrSet</a:t>
            </a:r>
            <a:r>
              <a:rPr lang="en-US" sz="4000" b="1" dirty="0">
                <a:solidFill>
                  <a:schemeClr val="accent1"/>
                </a:solidFill>
                <a:latin typeface="Century Gothic" panose="020B0502020202020204" pitchFamily="34" charset="0"/>
              </a:rPr>
              <a:t> Land Change Modeler </a:t>
            </a:r>
            <a:r>
              <a:rPr lang="en-US" sz="3500" b="1" dirty="0">
                <a:solidFill>
                  <a:schemeClr val="accent1"/>
                </a:solidFill>
                <a:latin typeface="Century Gothic" panose="020B0502020202020204" pitchFamily="34" charset="0"/>
              </a:rPr>
              <a:t>Methods</a:t>
            </a:r>
          </a:p>
        </p:txBody>
      </p:sp>
      <p:sp>
        <p:nvSpPr>
          <p:cNvPr id="205" name="Shape 205"/>
          <p:cNvSpPr txBox="1">
            <a:spLocks noGrp="1"/>
          </p:cNvSpPr>
          <p:nvPr>
            <p:ph type="body" idx="2"/>
          </p:nvPr>
        </p:nvSpPr>
        <p:spPr>
          <a:xfrm>
            <a:off x="225287" y="3481794"/>
            <a:ext cx="2809461"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000" dirty="0">
                <a:solidFill>
                  <a:schemeClr val="tx1">
                    <a:lumMod val="50000"/>
                  </a:schemeClr>
                </a:solidFill>
                <a:latin typeface="Century Gothic" panose="020B0502020202020204" pitchFamily="34" charset="0"/>
              </a:rPr>
              <a:t>1992 </a:t>
            </a:r>
            <a:r>
              <a:rPr lang="en-US" sz="2000" dirty="0" smtClean="0">
                <a:solidFill>
                  <a:schemeClr val="tx1">
                    <a:lumMod val="50000"/>
                  </a:schemeClr>
                </a:solidFill>
                <a:latin typeface="Century Gothic" panose="020B0502020202020204" pitchFamily="34" charset="0"/>
              </a:rPr>
              <a:t>Classification</a:t>
            </a:r>
            <a:endParaRPr lang="en-US" sz="2000" dirty="0">
              <a:solidFill>
                <a:schemeClr val="tx1">
                  <a:lumMod val="50000"/>
                </a:schemeClr>
              </a:solidFill>
              <a:latin typeface="Century Gothic" panose="020B0502020202020204" pitchFamily="34" charset="0"/>
            </a:endParaRPr>
          </a:p>
        </p:txBody>
      </p:sp>
      <p:sp>
        <p:nvSpPr>
          <p:cNvPr id="206" name="Shape 206"/>
          <p:cNvSpPr txBox="1">
            <a:spLocks noGrp="1"/>
          </p:cNvSpPr>
          <p:nvPr>
            <p:ph type="body" idx="3"/>
          </p:nvPr>
        </p:nvSpPr>
        <p:spPr>
          <a:xfrm>
            <a:off x="6202837" y="3478338"/>
            <a:ext cx="2715876"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000" dirty="0">
                <a:solidFill>
                  <a:schemeClr val="tx1">
                    <a:lumMod val="50000"/>
                  </a:schemeClr>
                </a:solidFill>
                <a:latin typeface="Century Gothic" panose="020B0502020202020204" pitchFamily="34" charset="0"/>
              </a:rPr>
              <a:t>2015 </a:t>
            </a:r>
            <a:r>
              <a:rPr lang="en-US" sz="2000" dirty="0" smtClean="0">
                <a:solidFill>
                  <a:schemeClr val="tx1">
                    <a:lumMod val="50000"/>
                  </a:schemeClr>
                </a:solidFill>
                <a:latin typeface="Century Gothic" panose="020B0502020202020204" pitchFamily="34" charset="0"/>
              </a:rPr>
              <a:t>Classification</a:t>
            </a:r>
            <a:endParaRPr lang="en-US" sz="2000" dirty="0">
              <a:solidFill>
                <a:schemeClr val="tx1">
                  <a:lumMod val="50000"/>
                </a:schemeClr>
              </a:solidFill>
              <a:latin typeface="Century Gothic" panose="020B0502020202020204" pitchFamily="34" charset="0"/>
            </a:endParaRPr>
          </a:p>
        </p:txBody>
      </p:sp>
      <p:sp>
        <p:nvSpPr>
          <p:cNvPr id="211" name="Shape 211"/>
          <p:cNvSpPr txBox="1">
            <a:spLocks noGrp="1"/>
          </p:cNvSpPr>
          <p:nvPr>
            <p:ph type="body" idx="4"/>
          </p:nvPr>
        </p:nvSpPr>
        <p:spPr>
          <a:xfrm>
            <a:off x="2820376" y="6354433"/>
            <a:ext cx="3503249"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000" b="1" dirty="0">
                <a:solidFill>
                  <a:schemeClr val="tx1">
                    <a:lumMod val="50000"/>
                  </a:schemeClr>
                </a:solidFill>
                <a:latin typeface="Century Gothic" panose="020B0502020202020204" pitchFamily="34" charset="0"/>
              </a:rPr>
              <a:t>Projected Model for </a:t>
            </a:r>
            <a:r>
              <a:rPr lang="en-US" sz="2000" b="1" dirty="0" smtClean="0">
                <a:solidFill>
                  <a:schemeClr val="tx1">
                    <a:lumMod val="50000"/>
                  </a:schemeClr>
                </a:solidFill>
                <a:latin typeface="Century Gothic" panose="020B0502020202020204" pitchFamily="34" charset="0"/>
              </a:rPr>
              <a:t>2020</a:t>
            </a:r>
            <a:endParaRPr lang="en-US" sz="2000" b="1" dirty="0">
              <a:solidFill>
                <a:schemeClr val="tx1">
                  <a:lumMod val="50000"/>
                </a:schemeClr>
              </a:solidFill>
              <a:latin typeface="Century Gothic" panose="020B0502020202020204" pitchFamily="34" charset="0"/>
            </a:endParaRPr>
          </a:p>
        </p:txBody>
      </p:sp>
      <p:sp>
        <p:nvSpPr>
          <p:cNvPr id="13" name="Rectangle 12"/>
          <p:cNvSpPr/>
          <p:nvPr/>
        </p:nvSpPr>
        <p:spPr>
          <a:xfrm>
            <a:off x="3616183" y="1933300"/>
            <a:ext cx="1942378" cy="910910"/>
          </a:xfrm>
          <a:prstGeom prst="rect">
            <a:avLst/>
          </a:prstGeom>
          <a:solidFill>
            <a:schemeClr val="accent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lumMod val="50000"/>
                  </a:schemeClr>
                </a:solidFill>
                <a:latin typeface="Century Gothic" panose="020B0502020202020204" pitchFamily="34" charset="0"/>
              </a:rPr>
              <a:t>TerrSet</a:t>
            </a:r>
            <a:r>
              <a:rPr lang="en-US" b="1" dirty="0" smtClean="0">
                <a:solidFill>
                  <a:schemeClr val="tx1">
                    <a:lumMod val="50000"/>
                  </a:schemeClr>
                </a:solidFill>
                <a:latin typeface="Century Gothic" panose="020B0502020202020204" pitchFamily="34" charset="0"/>
              </a:rPr>
              <a:t> Land </a:t>
            </a:r>
          </a:p>
          <a:p>
            <a:pPr algn="ctr"/>
            <a:r>
              <a:rPr lang="en-US" b="1" dirty="0" smtClean="0">
                <a:solidFill>
                  <a:schemeClr val="tx1">
                    <a:lumMod val="50000"/>
                  </a:schemeClr>
                </a:solidFill>
                <a:latin typeface="Century Gothic" panose="020B0502020202020204" pitchFamily="34" charset="0"/>
              </a:rPr>
              <a:t>Change Modeler</a:t>
            </a:r>
            <a:endParaRPr lang="en-US" dirty="0">
              <a:solidFill>
                <a:schemeClr val="tx1">
                  <a:lumMod val="50000"/>
                </a:schemeClr>
              </a:solidFill>
              <a:latin typeface="Century Gothic" panose="020B0502020202020204" pitchFamily="34" charset="0"/>
            </a:endParaRPr>
          </a:p>
        </p:txBody>
      </p:sp>
      <p:sp>
        <p:nvSpPr>
          <p:cNvPr id="15" name="Shape 208"/>
          <p:cNvSpPr/>
          <p:nvPr/>
        </p:nvSpPr>
        <p:spPr>
          <a:xfrm rot="-5400000">
            <a:off x="2941172" y="1974516"/>
            <a:ext cx="296365" cy="850863"/>
          </a:xfrm>
          <a:prstGeom prst="downArrow">
            <a:avLst>
              <a:gd name="adj1" fmla="val 50000"/>
              <a:gd name="adj2" fmla="val 50000"/>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 name="Shape 208"/>
          <p:cNvSpPr/>
          <p:nvPr/>
        </p:nvSpPr>
        <p:spPr>
          <a:xfrm rot="5400000">
            <a:off x="5937204" y="1968533"/>
            <a:ext cx="296368" cy="850859"/>
          </a:xfrm>
          <a:prstGeom prst="downArrow">
            <a:avLst>
              <a:gd name="adj1" fmla="val 50000"/>
              <a:gd name="adj2" fmla="val 50000"/>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 name="Shape 208"/>
          <p:cNvSpPr/>
          <p:nvPr/>
        </p:nvSpPr>
        <p:spPr>
          <a:xfrm>
            <a:off x="4369711" y="2991104"/>
            <a:ext cx="283450" cy="762697"/>
          </a:xfrm>
          <a:prstGeom prst="downArrow">
            <a:avLst>
              <a:gd name="adj1" fmla="val 50000"/>
              <a:gd name="adj2" fmla="val 50000"/>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8" name="Picture 3" descr="\\NASADEVELOP-6\C_NASADevelop\Fall2015\NatchezTraceEcoForecasting\Deliverables\VPS\NatchezTrace_jenna\pictures\1992_square_clip.jpg"/>
          <p:cNvPicPr>
            <a:picLocks noChangeAspect="1" noChangeArrowheads="1"/>
          </p:cNvPicPr>
          <p:nvPr/>
        </p:nvPicPr>
        <p:blipFill>
          <a:blip r:embed="rId3" cstate="print"/>
          <a:srcRect/>
          <a:stretch>
            <a:fillRect/>
          </a:stretch>
        </p:blipFill>
        <p:spPr bwMode="auto">
          <a:xfrm>
            <a:off x="671099" y="1568174"/>
            <a:ext cx="1891427" cy="1921373"/>
          </a:xfrm>
          <a:prstGeom prst="rect">
            <a:avLst/>
          </a:prstGeom>
          <a:noFill/>
          <a:ln>
            <a:solidFill>
              <a:schemeClr val="accent1"/>
            </a:solidFill>
          </a:ln>
        </p:spPr>
      </p:pic>
      <p:pic>
        <p:nvPicPr>
          <p:cNvPr id="19" name="Picture 2" descr="Z:\C_NASADevelop\Fall2015\NatchezTraceEcoForecasting\Deliverables\VPS\NatchezTrace_jenna\pictures\2015_square_clip.jpg"/>
          <p:cNvPicPr>
            <a:picLocks noChangeAspect="1" noChangeArrowheads="1"/>
          </p:cNvPicPr>
          <p:nvPr/>
        </p:nvPicPr>
        <p:blipFill>
          <a:blip r:embed="rId4" cstate="print"/>
          <a:srcRect/>
          <a:stretch>
            <a:fillRect/>
          </a:stretch>
        </p:blipFill>
        <p:spPr bwMode="auto">
          <a:xfrm>
            <a:off x="6612214" y="1527877"/>
            <a:ext cx="1952237" cy="1936815"/>
          </a:xfrm>
          <a:prstGeom prst="rect">
            <a:avLst/>
          </a:prstGeom>
          <a:noFill/>
          <a:ln>
            <a:solidFill>
              <a:schemeClr val="accent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8413" y="3877604"/>
            <a:ext cx="4106045" cy="2530350"/>
          </a:xfrm>
          <a:prstGeom prst="rect">
            <a:avLst/>
          </a:prstGeom>
          <a:ln>
            <a:solidFill>
              <a:schemeClr val="accent1"/>
            </a:solidFill>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452075" y="364012"/>
            <a:ext cx="8223900" cy="10075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dirty="0" err="1">
                <a:solidFill>
                  <a:schemeClr val="accent1"/>
                </a:solidFill>
                <a:latin typeface="Century Gothic" panose="020B0502020202020204" pitchFamily="34" charset="0"/>
              </a:rPr>
              <a:t>TerrSet</a:t>
            </a:r>
            <a:r>
              <a:rPr lang="en-US" sz="4000" b="1" dirty="0">
                <a:solidFill>
                  <a:schemeClr val="accent1"/>
                </a:solidFill>
                <a:latin typeface="Century Gothic" panose="020B0502020202020204" pitchFamily="34" charset="0"/>
              </a:rPr>
              <a:t> LCM </a:t>
            </a:r>
            <a:endParaRPr lang="en-US" sz="4000" b="1" dirty="0" smtClean="0">
              <a:solidFill>
                <a:schemeClr val="accent1"/>
              </a:solidFill>
              <a:latin typeface="Century Gothic" panose="020B0502020202020204" pitchFamily="34" charset="0"/>
            </a:endParaRPr>
          </a:p>
          <a:p>
            <a:pPr marL="0" marR="0" lvl="0" indent="0" algn="l" rtl="0">
              <a:lnSpc>
                <a:spcPct val="90000"/>
              </a:lnSpc>
              <a:spcBef>
                <a:spcPts val="0"/>
              </a:spcBef>
              <a:buClr>
                <a:schemeClr val="accent1"/>
              </a:buClr>
              <a:buSzPct val="25000"/>
              <a:buFont typeface="Arial"/>
              <a:buNone/>
            </a:pPr>
            <a:r>
              <a:rPr lang="en-US" sz="3500" b="1" dirty="0" smtClean="0">
                <a:solidFill>
                  <a:schemeClr val="accent1"/>
                </a:solidFill>
                <a:latin typeface="Century Gothic" panose="020B0502020202020204" pitchFamily="34" charset="0"/>
              </a:rPr>
              <a:t>Results</a:t>
            </a:r>
            <a:endParaRPr lang="en-US" sz="3500" b="1" dirty="0">
              <a:solidFill>
                <a:schemeClr val="accent1"/>
              </a:solidFill>
              <a:latin typeface="Century Gothic" panose="020B0502020202020204" pitchFamily="34" charset="0"/>
            </a:endParaRPr>
          </a:p>
        </p:txBody>
      </p:sp>
      <p:sp>
        <p:nvSpPr>
          <p:cNvPr id="12" name="Shape 205"/>
          <p:cNvSpPr txBox="1">
            <a:spLocks noGrp="1"/>
          </p:cNvSpPr>
          <p:nvPr>
            <p:ph type="body" idx="2"/>
          </p:nvPr>
        </p:nvSpPr>
        <p:spPr>
          <a:xfrm>
            <a:off x="3456159" y="3623223"/>
            <a:ext cx="2391746"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000" dirty="0" smtClean="0">
                <a:solidFill>
                  <a:schemeClr val="tx1">
                    <a:lumMod val="50000"/>
                  </a:schemeClr>
                </a:solidFill>
                <a:latin typeface="Century Gothic" panose="020B0502020202020204" pitchFamily="34" charset="0"/>
              </a:rPr>
              <a:t>Visitor Center</a:t>
            </a:r>
            <a:endParaRPr lang="en-US" sz="2000" dirty="0">
              <a:solidFill>
                <a:schemeClr val="tx1">
                  <a:lumMod val="50000"/>
                </a:schemeClr>
              </a:solidFill>
              <a:latin typeface="Century Gothic" panose="020B0502020202020204" pitchFamily="34" charset="0"/>
            </a:endParaRPr>
          </a:p>
        </p:txBody>
      </p:sp>
      <p:sp>
        <p:nvSpPr>
          <p:cNvPr id="13" name="Shape 205"/>
          <p:cNvSpPr txBox="1">
            <a:spLocks noGrp="1"/>
          </p:cNvSpPr>
          <p:nvPr>
            <p:ph type="body" idx="2"/>
          </p:nvPr>
        </p:nvSpPr>
        <p:spPr>
          <a:xfrm>
            <a:off x="3456159" y="6219236"/>
            <a:ext cx="2391746"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000" dirty="0" smtClean="0">
                <a:solidFill>
                  <a:schemeClr val="tx1">
                    <a:lumMod val="50000"/>
                  </a:schemeClr>
                </a:solidFill>
                <a:latin typeface="Century Gothic" panose="020B0502020202020204" pitchFamily="34" charset="0"/>
              </a:rPr>
              <a:t>Rock Spring</a:t>
            </a:r>
            <a:endParaRPr lang="en-US" sz="2000" dirty="0">
              <a:solidFill>
                <a:schemeClr val="tx1">
                  <a:lumMod val="50000"/>
                </a:schemeClr>
              </a:solidFill>
              <a:latin typeface="Century Gothic" panose="020B0502020202020204" pitchFamily="34" charset="0"/>
            </a:endParaRPr>
          </a:p>
        </p:txBody>
      </p:sp>
      <p:sp>
        <p:nvSpPr>
          <p:cNvPr id="14" name="Shape 205"/>
          <p:cNvSpPr txBox="1">
            <a:spLocks noGrp="1"/>
          </p:cNvSpPr>
          <p:nvPr>
            <p:ph type="body" idx="2"/>
          </p:nvPr>
        </p:nvSpPr>
        <p:spPr>
          <a:xfrm>
            <a:off x="374812" y="6219236"/>
            <a:ext cx="2735057"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000" dirty="0" err="1" smtClean="0">
                <a:solidFill>
                  <a:schemeClr val="tx1">
                    <a:lumMod val="50000"/>
                  </a:schemeClr>
                </a:solidFill>
                <a:latin typeface="Century Gothic" panose="020B0502020202020204" pitchFamily="34" charset="0"/>
              </a:rPr>
              <a:t>Tenn</a:t>
            </a:r>
            <a:r>
              <a:rPr lang="en-US" sz="2000" dirty="0" smtClean="0">
                <a:solidFill>
                  <a:schemeClr val="tx1">
                    <a:lumMod val="50000"/>
                  </a:schemeClr>
                </a:solidFill>
                <a:latin typeface="Century Gothic" panose="020B0502020202020204" pitchFamily="34" charset="0"/>
              </a:rPr>
              <a:t>-Tom Waterway</a:t>
            </a:r>
            <a:endParaRPr lang="en-US" sz="2000" dirty="0">
              <a:solidFill>
                <a:schemeClr val="tx1">
                  <a:lumMod val="50000"/>
                </a:schemeClr>
              </a:solidFill>
              <a:latin typeface="Century Gothic" panose="020B0502020202020204" pitchFamily="34" charset="0"/>
            </a:endParaRPr>
          </a:p>
        </p:txBody>
      </p:sp>
      <p:sp>
        <p:nvSpPr>
          <p:cNvPr id="15" name="Shape 205"/>
          <p:cNvSpPr txBox="1">
            <a:spLocks noGrp="1"/>
          </p:cNvSpPr>
          <p:nvPr>
            <p:ph type="body" idx="2"/>
          </p:nvPr>
        </p:nvSpPr>
        <p:spPr>
          <a:xfrm>
            <a:off x="498081" y="3615866"/>
            <a:ext cx="2391747"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000" dirty="0" smtClean="0">
                <a:solidFill>
                  <a:schemeClr val="tx1">
                    <a:lumMod val="50000"/>
                  </a:schemeClr>
                </a:solidFill>
                <a:latin typeface="Century Gothic" panose="020B0502020202020204" pitchFamily="34" charset="0"/>
              </a:rPr>
              <a:t>Main St., Tupelo</a:t>
            </a:r>
            <a:endParaRPr lang="en-US" sz="2000" dirty="0">
              <a:solidFill>
                <a:schemeClr val="tx1">
                  <a:lumMod val="50000"/>
                </a:schemeClr>
              </a:solidFill>
              <a:latin typeface="Century Gothic" panose="020B0502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082" y="1506806"/>
            <a:ext cx="2391746" cy="2109060"/>
          </a:xfrm>
          <a:prstGeom prst="rect">
            <a:avLst/>
          </a:prstGeom>
          <a:ln>
            <a:solidFill>
              <a:schemeClr val="tx1">
                <a:lumMod val="50000"/>
              </a:schemeClr>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159" y="1506806"/>
            <a:ext cx="2391746" cy="2116417"/>
          </a:xfrm>
          <a:prstGeom prst="rect">
            <a:avLst/>
          </a:prstGeom>
          <a:ln>
            <a:solidFill>
              <a:schemeClr val="tx1">
                <a:lumMod val="50000"/>
              </a:schemeClr>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081" y="4110176"/>
            <a:ext cx="2388974" cy="2109060"/>
          </a:xfrm>
          <a:prstGeom prst="rect">
            <a:avLst/>
          </a:prstGeom>
          <a:ln>
            <a:solidFill>
              <a:schemeClr val="tx1">
                <a:lumMod val="50000"/>
              </a:schemeClr>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6159" y="4099741"/>
            <a:ext cx="2393799" cy="2122572"/>
          </a:xfrm>
          <a:prstGeom prst="rect">
            <a:avLst/>
          </a:prstGeom>
          <a:ln>
            <a:solidFill>
              <a:schemeClr val="tx1">
                <a:lumMod val="50000"/>
              </a:schemeClr>
            </a:solidFill>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7365" y="1896908"/>
            <a:ext cx="2478610" cy="3797020"/>
          </a:xfrm>
          <a:prstGeom prst="rect">
            <a:avLst/>
          </a:prstGeom>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217719" y="1077810"/>
            <a:ext cx="8666999" cy="2642598"/>
          </a:xfrm>
          <a:prstGeom prst="rect">
            <a:avLst/>
          </a:prstGeom>
          <a:noFill/>
          <a:ln>
            <a:noFill/>
          </a:ln>
        </p:spPr>
        <p:txBody>
          <a:bodyPr lIns="91425" tIns="45700" rIns="91425" bIns="45700" anchor="t" anchorCtr="0">
            <a:noAutofit/>
          </a:bodyPr>
          <a:lstStyle/>
          <a:p>
            <a:pPr marL="347472" marR="0" lvl="0" indent="-347472" algn="l" rtl="0">
              <a:lnSpc>
                <a:spcPct val="90000"/>
              </a:lnSpc>
              <a:spcBef>
                <a:spcPts val="200"/>
              </a:spcBef>
              <a:buClr>
                <a:schemeClr val="accent1"/>
              </a:buClr>
              <a:buFont typeface="Webdings" pitchFamily="18" charset="2"/>
              <a:buChar char="4"/>
            </a:pPr>
            <a:r>
              <a:rPr lang="en-US" dirty="0" smtClean="0">
                <a:latin typeface="Century Gothic" panose="020B0502020202020204" pitchFamily="34" charset="0"/>
              </a:rPr>
              <a:t>1992 – 2015: General trends</a:t>
            </a:r>
          </a:p>
          <a:p>
            <a:pPr marL="1033272" lvl="1" indent="-347472">
              <a:spcBef>
                <a:spcPts val="200"/>
              </a:spcBef>
              <a:buClr>
                <a:schemeClr val="accent1"/>
              </a:buClr>
              <a:buFont typeface="Webdings" pitchFamily="18" charset="2"/>
              <a:buChar char="4"/>
            </a:pPr>
            <a:r>
              <a:rPr lang="en-US" sz="2000" dirty="0" smtClean="0">
                <a:latin typeface="Century Gothic" panose="020B0502020202020204" pitchFamily="34" charset="0"/>
              </a:rPr>
              <a:t>Decreases in agriculture land; large increase in coniferous</a:t>
            </a:r>
          </a:p>
          <a:p>
            <a:pPr marL="1033272" lvl="1" indent="-347472">
              <a:spcBef>
                <a:spcPts val="200"/>
              </a:spcBef>
              <a:buClr>
                <a:schemeClr val="accent1"/>
              </a:buClr>
              <a:buFont typeface="Webdings" pitchFamily="18" charset="2"/>
              <a:buChar char="4"/>
            </a:pPr>
            <a:r>
              <a:rPr lang="en-US" sz="2000" dirty="0" smtClean="0">
                <a:latin typeface="Century Gothic" panose="020B0502020202020204" pitchFamily="34" charset="0"/>
              </a:rPr>
              <a:t>Net loss in wetland classes</a:t>
            </a:r>
          </a:p>
          <a:p>
            <a:pPr lvl="1" indent="0">
              <a:spcBef>
                <a:spcPts val="200"/>
              </a:spcBef>
              <a:buClr>
                <a:schemeClr val="accent1"/>
              </a:buClr>
              <a:buNone/>
            </a:pPr>
            <a:endParaRPr lang="en-US" sz="1000" dirty="0" smtClean="0">
              <a:latin typeface="Century Gothic" panose="020B0502020202020204" pitchFamily="34" charset="0"/>
            </a:endParaRPr>
          </a:p>
          <a:p>
            <a:pPr marL="347472" marR="0" lvl="0" indent="-347472" algn="l" rtl="0">
              <a:lnSpc>
                <a:spcPct val="90000"/>
              </a:lnSpc>
              <a:spcBef>
                <a:spcPts val="200"/>
              </a:spcBef>
              <a:buClr>
                <a:schemeClr val="accent1"/>
              </a:buClr>
              <a:buFont typeface="Webdings" pitchFamily="18" charset="2"/>
              <a:buChar char="4"/>
            </a:pPr>
            <a:r>
              <a:rPr lang="en-US" dirty="0" smtClean="0">
                <a:latin typeface="Century Gothic" panose="020B0502020202020204" pitchFamily="34" charset="0"/>
              </a:rPr>
              <a:t>2015 – 2020: Wetland changes for NPS priority areas</a:t>
            </a:r>
          </a:p>
          <a:p>
            <a:pPr marL="1033272" lvl="1" indent="-347472">
              <a:spcBef>
                <a:spcPts val="200"/>
              </a:spcBef>
              <a:buClr>
                <a:schemeClr val="accent1"/>
              </a:buClr>
              <a:buFont typeface="Webdings" pitchFamily="18" charset="2"/>
              <a:buChar char="4"/>
            </a:pPr>
            <a:r>
              <a:rPr lang="en-US" sz="2000" dirty="0">
                <a:latin typeface="Century Gothic" panose="020B0502020202020204" pitchFamily="34" charset="0"/>
              </a:rPr>
              <a:t>Increases in all priority areas</a:t>
            </a:r>
          </a:p>
          <a:p>
            <a:pPr marL="1033272" lvl="1" indent="-347472">
              <a:spcBef>
                <a:spcPts val="200"/>
              </a:spcBef>
              <a:buClr>
                <a:schemeClr val="accent1"/>
              </a:buClr>
              <a:buFont typeface="Webdings" pitchFamily="18" charset="2"/>
              <a:buChar char="4"/>
            </a:pPr>
            <a:r>
              <a:rPr lang="en-US" sz="2000" dirty="0">
                <a:latin typeface="Century Gothic" panose="020B0502020202020204" pitchFamily="34" charset="0"/>
              </a:rPr>
              <a:t>MP 293 had few changes</a:t>
            </a:r>
          </a:p>
          <a:p>
            <a:pPr marL="1033272" lvl="1" indent="-347472">
              <a:spcBef>
                <a:spcPts val="200"/>
              </a:spcBef>
              <a:buClr>
                <a:schemeClr val="accent1"/>
              </a:buClr>
              <a:buFont typeface="Webdings" pitchFamily="18" charset="2"/>
              <a:buChar char="4"/>
            </a:pPr>
            <a:r>
              <a:rPr lang="en-US" sz="2000" dirty="0">
                <a:latin typeface="Century Gothic" panose="020B0502020202020204" pitchFamily="34" charset="0"/>
              </a:rPr>
              <a:t>MP 330 developed several new pockets</a:t>
            </a:r>
          </a:p>
        </p:txBody>
      </p:sp>
      <p:sp>
        <p:nvSpPr>
          <p:cNvPr id="227" name="Shape 227"/>
          <p:cNvSpPr txBox="1">
            <a:spLocks noGrp="1"/>
          </p:cNvSpPr>
          <p:nvPr>
            <p:ph type="body" idx="2"/>
          </p:nvPr>
        </p:nvSpPr>
        <p:spPr>
          <a:xfrm>
            <a:off x="253044" y="398610"/>
            <a:ext cx="3566099" cy="6792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dirty="0">
                <a:latin typeface="Century Gothic" panose="020B0502020202020204" pitchFamily="34" charset="0"/>
              </a:rPr>
              <a:t>Conclusions</a:t>
            </a:r>
          </a:p>
        </p:txBody>
      </p:sp>
      <p:pic>
        <p:nvPicPr>
          <p:cNvPr id="228" name="Shape 228"/>
          <p:cNvPicPr preferRelativeResize="0"/>
          <p:nvPr/>
        </p:nvPicPr>
        <p:blipFill rotWithShape="1">
          <a:blip r:embed="rId3">
            <a:alphaModFix/>
          </a:blip>
          <a:srcRect t="12317" b="6809"/>
          <a:stretch/>
        </p:blipFill>
        <p:spPr>
          <a:xfrm>
            <a:off x="0" y="3724525"/>
            <a:ext cx="9144000" cy="3133482"/>
          </a:xfrm>
          <a:prstGeom prst="rect">
            <a:avLst/>
          </a:prstGeom>
          <a:noFill/>
          <a:ln>
            <a:noFill/>
          </a:ln>
        </p:spPr>
      </p:pic>
      <p:sp>
        <p:nvSpPr>
          <p:cNvPr id="7" name="Shape 248"/>
          <p:cNvSpPr txBox="1">
            <a:spLocks/>
          </p:cNvSpPr>
          <p:nvPr/>
        </p:nvSpPr>
        <p:spPr>
          <a:xfrm>
            <a:off x="5263846" y="6579691"/>
            <a:ext cx="3880154" cy="2741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ctr" rtl="0">
              <a:lnSpc>
                <a:spcPct val="9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2pPr>
            <a:lvl3pPr marL="9144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3pPr>
            <a:lvl4pPr marL="13716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4pPr>
            <a:lvl5pPr marL="18288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5pPr>
            <a:lvl6pPr marL="22860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6pPr>
            <a:lvl7pPr marL="27432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7pPr>
            <a:lvl8pPr marL="32004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8pPr>
            <a:lvl9pPr marL="36576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9pPr>
          </a:lstStyle>
          <a:p>
            <a:pPr algn="r">
              <a:buClr>
                <a:srgbClr val="585454"/>
              </a:buClr>
              <a:buSzPct val="25000"/>
              <a:buFont typeface="Arial"/>
              <a:buNone/>
            </a:pPr>
            <a:r>
              <a:rPr lang="en-US" sz="1000" b="0" dirty="0" smtClean="0">
                <a:solidFill>
                  <a:srgbClr val="FFFFFF"/>
                </a:solidFill>
                <a:latin typeface="Century Gothic" panose="020B0502020202020204" pitchFamily="34" charset="0"/>
              </a:rPr>
              <a:t>Image Credit: National Park Service</a:t>
            </a:r>
            <a:endParaRPr lang="en-US" sz="1000" b="0" dirty="0">
              <a:solidFill>
                <a:srgbClr val="FFFFFF"/>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4114774" y="2034350"/>
            <a:ext cx="4650900" cy="4298356"/>
          </a:xfrm>
          <a:prstGeom prst="rect">
            <a:avLst/>
          </a:prstGeom>
          <a:noFill/>
          <a:ln>
            <a:noFill/>
          </a:ln>
        </p:spPr>
        <p:txBody>
          <a:bodyPr lIns="91425" tIns="45700" rIns="91425" bIns="45700" anchor="t" anchorCtr="0">
            <a:noAutofit/>
          </a:bodyPr>
          <a:lstStyle/>
          <a:p>
            <a:pPr marL="347472" indent="-347472">
              <a:spcBef>
                <a:spcPts val="200"/>
              </a:spcBef>
              <a:buClr>
                <a:schemeClr val="accent1"/>
              </a:buClr>
              <a:buFont typeface="Webdings" pitchFamily="18" charset="2"/>
              <a:buChar char="4"/>
            </a:pPr>
            <a:r>
              <a:rPr lang="en-US" dirty="0">
                <a:latin typeface="Century Gothic" panose="020B0502020202020204" pitchFamily="34" charset="0"/>
              </a:rPr>
              <a:t>Resolution coarseness prevented aerial identification of beaver </a:t>
            </a:r>
            <a:r>
              <a:rPr lang="en-US" dirty="0" smtClean="0">
                <a:latin typeface="Century Gothic" panose="020B0502020202020204" pitchFamily="34" charset="0"/>
              </a:rPr>
              <a:t>dams</a:t>
            </a:r>
          </a:p>
          <a:p>
            <a:pPr marL="347472" indent="-347472">
              <a:spcBef>
                <a:spcPts val="200"/>
              </a:spcBef>
              <a:buClr>
                <a:schemeClr val="accent1"/>
              </a:buClr>
              <a:buFont typeface="Webdings" pitchFamily="18" charset="2"/>
              <a:buChar char="4"/>
            </a:pPr>
            <a:endParaRPr lang="en-US" sz="1000" dirty="0">
              <a:latin typeface="Century Gothic" panose="020B0502020202020204" pitchFamily="34" charset="0"/>
            </a:endParaRPr>
          </a:p>
          <a:p>
            <a:pPr marL="347472" marR="0" lvl="0" indent="-347472" algn="l" rtl="0">
              <a:lnSpc>
                <a:spcPct val="90000"/>
              </a:lnSpc>
              <a:spcBef>
                <a:spcPts val="200"/>
              </a:spcBef>
              <a:buClr>
                <a:schemeClr val="accent1"/>
              </a:buClr>
              <a:buFont typeface="Webdings" pitchFamily="18" charset="2"/>
              <a:buChar char="4"/>
            </a:pPr>
            <a:r>
              <a:rPr lang="en-US" dirty="0" smtClean="0">
                <a:latin typeface="Century Gothic" panose="020B0502020202020204" pitchFamily="34" charset="0"/>
              </a:rPr>
              <a:t>Difficulties </a:t>
            </a:r>
            <a:r>
              <a:rPr lang="en-US" dirty="0">
                <a:latin typeface="Century Gothic" panose="020B0502020202020204" pitchFamily="34" charset="0"/>
              </a:rPr>
              <a:t>discerning similar spectral signatures for </a:t>
            </a:r>
            <a:r>
              <a:rPr lang="en-US" dirty="0" smtClean="0">
                <a:latin typeface="Century Gothic" panose="020B0502020202020204" pitchFamily="34" charset="0"/>
              </a:rPr>
              <a:t>certain classes</a:t>
            </a:r>
          </a:p>
          <a:p>
            <a:pPr marL="347472" marR="0" lvl="0" indent="-347472" algn="l" rtl="0">
              <a:lnSpc>
                <a:spcPct val="90000"/>
              </a:lnSpc>
              <a:spcBef>
                <a:spcPts val="200"/>
              </a:spcBef>
              <a:buClr>
                <a:schemeClr val="accent1"/>
              </a:buClr>
              <a:buFont typeface="Webdings" pitchFamily="18" charset="2"/>
              <a:buChar char="4"/>
            </a:pPr>
            <a:endParaRPr lang="en-US" sz="1000" dirty="0" smtClean="0">
              <a:latin typeface="Century Gothic" panose="020B0502020202020204" pitchFamily="34" charset="0"/>
            </a:endParaRPr>
          </a:p>
          <a:p>
            <a:pPr marL="347472" marR="0" lvl="0" indent="-347472" algn="l" rtl="0">
              <a:lnSpc>
                <a:spcPct val="90000"/>
              </a:lnSpc>
              <a:spcBef>
                <a:spcPts val="200"/>
              </a:spcBef>
              <a:buClr>
                <a:schemeClr val="accent1"/>
              </a:buClr>
              <a:buFont typeface="Webdings" pitchFamily="18" charset="2"/>
              <a:buChar char="4"/>
            </a:pPr>
            <a:r>
              <a:rPr lang="en-US" dirty="0" smtClean="0">
                <a:latin typeface="Century Gothic" panose="020B0502020202020204" pitchFamily="34" charset="0"/>
              </a:rPr>
              <a:t>Some topographic shadows classified as wetlands</a:t>
            </a:r>
            <a:endParaRPr lang="en-US" dirty="0">
              <a:latin typeface="Century Gothic" panose="020B0502020202020204" pitchFamily="34" charset="0"/>
            </a:endParaRPr>
          </a:p>
          <a:p>
            <a:pPr marR="0" lvl="0" algn="l" rtl="0">
              <a:lnSpc>
                <a:spcPct val="90000"/>
              </a:lnSpc>
              <a:spcBef>
                <a:spcPts val="200"/>
              </a:spcBef>
              <a:buClr>
                <a:schemeClr val="accent1"/>
              </a:buClr>
            </a:pPr>
            <a:endParaRPr lang="en-US" sz="1000" dirty="0" smtClean="0">
              <a:latin typeface="Century Gothic" panose="020B0502020202020204" pitchFamily="34" charset="0"/>
            </a:endParaRPr>
          </a:p>
          <a:p>
            <a:pPr marL="347472" marR="0" lvl="0" indent="-347472" algn="l" rtl="0">
              <a:lnSpc>
                <a:spcPct val="90000"/>
              </a:lnSpc>
              <a:spcBef>
                <a:spcPts val="200"/>
              </a:spcBef>
              <a:buClr>
                <a:schemeClr val="accent1"/>
              </a:buClr>
              <a:buFont typeface="Webdings" pitchFamily="18" charset="2"/>
              <a:buChar char="4"/>
            </a:pPr>
            <a:r>
              <a:rPr lang="en-US" dirty="0" smtClean="0">
                <a:latin typeface="Century Gothic" panose="020B0502020202020204" pitchFamily="34" charset="0"/>
              </a:rPr>
              <a:t>Land cover classification error impacts modeled output</a:t>
            </a:r>
            <a:endParaRPr lang="en-US" dirty="0">
              <a:latin typeface="Century Gothic" panose="020B0502020202020204" pitchFamily="34" charset="0"/>
            </a:endParaRPr>
          </a:p>
        </p:txBody>
      </p:sp>
      <p:sp>
        <p:nvSpPr>
          <p:cNvPr id="237" name="Shape 237"/>
          <p:cNvSpPr txBox="1">
            <a:spLocks noGrp="1"/>
          </p:cNvSpPr>
          <p:nvPr>
            <p:ph type="body" idx="2"/>
          </p:nvPr>
        </p:nvSpPr>
        <p:spPr>
          <a:xfrm>
            <a:off x="4289217" y="630454"/>
            <a:ext cx="35660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dirty="0">
                <a:latin typeface="Century Gothic" panose="020B0502020202020204" pitchFamily="34" charset="0"/>
              </a:rPr>
              <a:t>Product Uncertainties</a:t>
            </a:r>
          </a:p>
        </p:txBody>
      </p:sp>
      <p:pic>
        <p:nvPicPr>
          <p:cNvPr id="238" name="Shape 238"/>
          <p:cNvPicPr preferRelativeResize="0"/>
          <p:nvPr/>
        </p:nvPicPr>
        <p:blipFill rotWithShape="1">
          <a:blip r:embed="rId3">
            <a:alphaModFix/>
          </a:blip>
          <a:srcRect r="15081"/>
          <a:stretch/>
        </p:blipFill>
        <p:spPr>
          <a:xfrm>
            <a:off x="-3" y="0"/>
            <a:ext cx="3880153" cy="6857999"/>
          </a:xfrm>
          <a:prstGeom prst="rect">
            <a:avLst/>
          </a:prstGeom>
          <a:noFill/>
          <a:ln>
            <a:noFill/>
          </a:ln>
        </p:spPr>
      </p:pic>
      <p:sp>
        <p:nvSpPr>
          <p:cNvPr id="6" name="Shape 248"/>
          <p:cNvSpPr txBox="1">
            <a:spLocks noGrp="1"/>
          </p:cNvSpPr>
          <p:nvPr>
            <p:ph type="body" idx="3"/>
          </p:nvPr>
        </p:nvSpPr>
        <p:spPr>
          <a:xfrm>
            <a:off x="-4" y="6583799"/>
            <a:ext cx="3880154"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585454"/>
              </a:buClr>
              <a:buSzPct val="25000"/>
              <a:buFont typeface="Arial"/>
              <a:buNone/>
            </a:pPr>
            <a:r>
              <a:rPr lang="en-US" sz="1000" b="0" i="0" u="none" strike="noStrike" cap="none" baseline="0" dirty="0">
                <a:solidFill>
                  <a:srgbClr val="FFFFFF"/>
                </a:solidFill>
                <a:latin typeface="Century Gothic" panose="020B0502020202020204" pitchFamily="34" charset="0"/>
                <a:sym typeface="Questrial"/>
              </a:rPr>
              <a:t>Image Credit:</a:t>
            </a:r>
            <a:r>
              <a:rPr lang="en-US" sz="1000" b="0" dirty="0">
                <a:solidFill>
                  <a:srgbClr val="FFFFFF"/>
                </a:solidFill>
                <a:latin typeface="Century Gothic" panose="020B0502020202020204" pitchFamily="34" charset="0"/>
              </a:rPr>
              <a:t> National Park Service</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577377" y="3828800"/>
            <a:ext cx="7982700" cy="2764500"/>
          </a:xfrm>
          <a:prstGeom prst="rect">
            <a:avLst/>
          </a:prstGeom>
          <a:noFill/>
          <a:ln>
            <a:noFill/>
          </a:ln>
        </p:spPr>
        <p:txBody>
          <a:bodyPr lIns="91425" tIns="45700" rIns="91425" bIns="45700" anchor="t" anchorCtr="0">
            <a:noAutofit/>
          </a:bodyPr>
          <a:lstStyle/>
          <a:p>
            <a:pPr marL="347472" marR="0" lvl="0" indent="-347472" algn="l" rtl="0">
              <a:lnSpc>
                <a:spcPct val="90000"/>
              </a:lnSpc>
              <a:spcBef>
                <a:spcPts val="200"/>
              </a:spcBef>
              <a:buClr>
                <a:schemeClr val="accent1"/>
              </a:buClr>
              <a:buFont typeface="Webdings" pitchFamily="18" charset="2"/>
              <a:buChar char="4"/>
            </a:pPr>
            <a:r>
              <a:rPr lang="en-US" dirty="0" smtClean="0">
                <a:latin typeface="Century Gothic" panose="020B0502020202020204" pitchFamily="34" charset="0"/>
              </a:rPr>
              <a:t>Expand </a:t>
            </a:r>
            <a:r>
              <a:rPr lang="en-US" dirty="0">
                <a:latin typeface="Century Gothic" panose="020B0502020202020204" pitchFamily="34" charset="0"/>
              </a:rPr>
              <a:t>study area </a:t>
            </a:r>
            <a:r>
              <a:rPr lang="en-US" dirty="0" smtClean="0">
                <a:latin typeface="Century Gothic" panose="020B0502020202020204" pitchFamily="34" charset="0"/>
              </a:rPr>
              <a:t>buffer to also assess adjacent areas</a:t>
            </a:r>
          </a:p>
          <a:p>
            <a:pPr marL="347472" marR="0" lvl="0" indent="-347472" algn="l" rtl="0">
              <a:lnSpc>
                <a:spcPct val="90000"/>
              </a:lnSpc>
              <a:spcBef>
                <a:spcPts val="200"/>
              </a:spcBef>
              <a:buClr>
                <a:schemeClr val="accent1"/>
              </a:buClr>
              <a:buFont typeface="Webdings" pitchFamily="18" charset="2"/>
              <a:buChar char="4"/>
            </a:pPr>
            <a:endParaRPr sz="1000" dirty="0" smtClean="0">
              <a:latin typeface="Century Gothic" panose="020B0502020202020204" pitchFamily="34" charset="0"/>
            </a:endParaRPr>
          </a:p>
          <a:p>
            <a:pPr marL="347472" marR="0" lvl="0" indent="-347472" algn="l" rtl="0">
              <a:lnSpc>
                <a:spcPct val="90000"/>
              </a:lnSpc>
              <a:spcBef>
                <a:spcPts val="200"/>
              </a:spcBef>
              <a:buClr>
                <a:schemeClr val="accent1"/>
              </a:buClr>
              <a:buFont typeface="Webdings" pitchFamily="18" charset="2"/>
              <a:buChar char="4"/>
            </a:pPr>
            <a:r>
              <a:rPr lang="en-US" dirty="0" smtClean="0">
                <a:latin typeface="Century Gothic" panose="020B0502020202020204" pitchFamily="34" charset="0"/>
              </a:rPr>
              <a:t>Include products for </a:t>
            </a:r>
            <a:r>
              <a:rPr lang="en-US" dirty="0">
                <a:latin typeface="Century Gothic" panose="020B0502020202020204" pitchFamily="34" charset="0"/>
              </a:rPr>
              <a:t>all portions of parkway</a:t>
            </a:r>
          </a:p>
          <a:p>
            <a:pPr marL="347472" marR="0" lvl="0" indent="-347472" algn="l" rtl="0">
              <a:lnSpc>
                <a:spcPct val="90000"/>
              </a:lnSpc>
              <a:spcBef>
                <a:spcPts val="200"/>
              </a:spcBef>
              <a:buClr>
                <a:schemeClr val="accent1"/>
              </a:buClr>
              <a:buFont typeface="Webdings" pitchFamily="18" charset="2"/>
              <a:buChar char="4"/>
            </a:pPr>
            <a:endParaRPr sz="1000" dirty="0">
              <a:latin typeface="Century Gothic" panose="020B0502020202020204" pitchFamily="34" charset="0"/>
            </a:endParaRPr>
          </a:p>
          <a:p>
            <a:pPr marL="347472" marR="0" lvl="0" indent="-347472" algn="l" rtl="0">
              <a:lnSpc>
                <a:spcPct val="90000"/>
              </a:lnSpc>
              <a:spcBef>
                <a:spcPts val="200"/>
              </a:spcBef>
              <a:buClr>
                <a:schemeClr val="accent1"/>
              </a:buClr>
              <a:buFont typeface="Webdings" pitchFamily="18" charset="2"/>
              <a:buChar char="4"/>
            </a:pPr>
            <a:r>
              <a:rPr lang="en-US" dirty="0" smtClean="0">
                <a:latin typeface="Century Gothic" panose="020B0502020202020204" pitchFamily="34" charset="0"/>
              </a:rPr>
              <a:t>Model beaver impacts for </a:t>
            </a:r>
            <a:r>
              <a:rPr lang="en-US" dirty="0">
                <a:latin typeface="Century Gothic" panose="020B0502020202020204" pitchFamily="34" charset="0"/>
              </a:rPr>
              <a:t>more future years</a:t>
            </a:r>
          </a:p>
          <a:p>
            <a:pPr marL="347472" marR="0" lvl="0" indent="-347472" algn="l" rtl="0">
              <a:lnSpc>
                <a:spcPct val="90000"/>
              </a:lnSpc>
              <a:spcBef>
                <a:spcPts val="200"/>
              </a:spcBef>
              <a:buClr>
                <a:schemeClr val="accent1"/>
              </a:buClr>
              <a:buFont typeface="Webdings" pitchFamily="18" charset="2"/>
              <a:buChar char="4"/>
            </a:pPr>
            <a:endParaRPr sz="1000" dirty="0">
              <a:latin typeface="Century Gothic" panose="020B0502020202020204" pitchFamily="34" charset="0"/>
            </a:endParaRPr>
          </a:p>
          <a:p>
            <a:pPr marL="347472" marR="0" lvl="0" indent="-347472" algn="l" rtl="0">
              <a:lnSpc>
                <a:spcPct val="90000"/>
              </a:lnSpc>
              <a:spcBef>
                <a:spcPts val="200"/>
              </a:spcBef>
              <a:buClr>
                <a:schemeClr val="accent1"/>
              </a:buClr>
              <a:buFont typeface="Webdings" pitchFamily="18" charset="2"/>
              <a:buChar char="4"/>
            </a:pPr>
            <a:r>
              <a:rPr lang="en-US" dirty="0" smtClean="0">
                <a:latin typeface="Century Gothic" panose="020B0502020202020204" pitchFamily="34" charset="0"/>
              </a:rPr>
              <a:t>Incorporate data on known </a:t>
            </a:r>
            <a:r>
              <a:rPr lang="en-US" dirty="0">
                <a:latin typeface="Century Gothic" panose="020B0502020202020204" pitchFamily="34" charset="0"/>
              </a:rPr>
              <a:t>beaver presence</a:t>
            </a:r>
          </a:p>
        </p:txBody>
      </p:sp>
      <p:sp>
        <p:nvSpPr>
          <p:cNvPr id="246" name="Shape 246"/>
          <p:cNvSpPr txBox="1">
            <a:spLocks noGrp="1"/>
          </p:cNvSpPr>
          <p:nvPr>
            <p:ph type="body" idx="2"/>
          </p:nvPr>
        </p:nvSpPr>
        <p:spPr>
          <a:xfrm>
            <a:off x="577375" y="3003875"/>
            <a:ext cx="7982700" cy="6755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dirty="0">
                <a:latin typeface="Century Gothic" panose="020B0502020202020204" pitchFamily="34" charset="0"/>
              </a:rPr>
              <a:t>Future Work</a:t>
            </a:r>
          </a:p>
        </p:txBody>
      </p:sp>
      <p:pic>
        <p:nvPicPr>
          <p:cNvPr id="247" name="Shape 247"/>
          <p:cNvPicPr preferRelativeResize="0"/>
          <p:nvPr/>
        </p:nvPicPr>
        <p:blipFill rotWithShape="1">
          <a:blip r:embed="rId3">
            <a:alphaModFix/>
          </a:blip>
          <a:srcRect t="15613" b="13515"/>
          <a:stretch/>
        </p:blipFill>
        <p:spPr>
          <a:xfrm>
            <a:off x="-3274" y="0"/>
            <a:ext cx="9144000" cy="2810887"/>
          </a:xfrm>
          <a:prstGeom prst="rect">
            <a:avLst/>
          </a:prstGeom>
          <a:noFill/>
          <a:ln>
            <a:noFill/>
          </a:ln>
        </p:spPr>
      </p:pic>
      <p:sp>
        <p:nvSpPr>
          <p:cNvPr id="248" name="Shape 248"/>
          <p:cNvSpPr txBox="1">
            <a:spLocks noGrp="1"/>
          </p:cNvSpPr>
          <p:nvPr>
            <p:ph type="body" idx="3"/>
          </p:nvPr>
        </p:nvSpPr>
        <p:spPr>
          <a:xfrm>
            <a:off x="5146526" y="2517914"/>
            <a:ext cx="39942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585454"/>
              </a:buClr>
              <a:buSzPct val="25000"/>
              <a:buFont typeface="Arial"/>
              <a:buNone/>
            </a:pPr>
            <a:r>
              <a:rPr lang="en-US" sz="1000" b="0" i="0" u="none" strike="noStrike" cap="none" baseline="0" dirty="0">
                <a:solidFill>
                  <a:srgbClr val="FFFFFF"/>
                </a:solidFill>
                <a:latin typeface="Century Gothic" panose="020B0502020202020204" pitchFamily="34" charset="0"/>
                <a:sym typeface="Questrial"/>
              </a:rPr>
              <a:t>Image Credit:</a:t>
            </a:r>
            <a:r>
              <a:rPr lang="en-US" sz="1000" b="0" dirty="0">
                <a:solidFill>
                  <a:srgbClr val="FFFFFF"/>
                </a:solidFill>
                <a:latin typeface="Century Gothic" panose="020B0502020202020204" pitchFamily="34" charset="0"/>
              </a:rPr>
              <a:t> National Park Service</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594358" y="1737163"/>
            <a:ext cx="8051700" cy="10605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dirty="0">
                <a:latin typeface="Century Gothic" panose="020B0502020202020204" pitchFamily="34" charset="0"/>
              </a:rPr>
              <a:t>Joe Spruce (NASA </a:t>
            </a:r>
            <a:r>
              <a:rPr lang="en-US" dirty="0" err="1">
                <a:latin typeface="Century Gothic" panose="020B0502020202020204" pitchFamily="34" charset="0"/>
              </a:rPr>
              <a:t>Stennis</a:t>
            </a:r>
            <a:r>
              <a:rPr lang="en-US" dirty="0">
                <a:latin typeface="Century Gothic" panose="020B0502020202020204" pitchFamily="34" charset="0"/>
              </a:rPr>
              <a:t> Space Center)</a:t>
            </a:r>
          </a:p>
          <a:p>
            <a:pPr marL="0" marR="0" lvl="0" indent="0" algn="l" rtl="0">
              <a:lnSpc>
                <a:spcPct val="90000"/>
              </a:lnSpc>
              <a:spcBef>
                <a:spcPts val="0"/>
              </a:spcBef>
              <a:buClr>
                <a:schemeClr val="dk1"/>
              </a:buClr>
              <a:buSzPct val="25000"/>
              <a:buFont typeface="Arial"/>
              <a:buNone/>
            </a:pPr>
            <a:r>
              <a:rPr lang="en-US" dirty="0" smtClean="0">
                <a:latin typeface="Century Gothic" panose="020B0502020202020204" pitchFamily="34" charset="0"/>
              </a:rPr>
              <a:t>Dr</a:t>
            </a:r>
            <a:r>
              <a:rPr lang="en-US" dirty="0">
                <a:latin typeface="Century Gothic" panose="020B0502020202020204" pitchFamily="34" charset="0"/>
              </a:rPr>
              <a:t>. Kenton Ross (NASA Langley Research Center)</a:t>
            </a:r>
          </a:p>
        </p:txBody>
      </p:sp>
      <p:sp>
        <p:nvSpPr>
          <p:cNvPr id="255" name="Shape 255"/>
          <p:cNvSpPr txBox="1">
            <a:spLocks noGrp="1"/>
          </p:cNvSpPr>
          <p:nvPr>
            <p:ph type="body" idx="2"/>
          </p:nvPr>
        </p:nvSpPr>
        <p:spPr>
          <a:xfrm>
            <a:off x="571206" y="3261761"/>
            <a:ext cx="8051700"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dirty="0">
                <a:latin typeface="Century Gothic" panose="020B0502020202020204" pitchFamily="34" charset="0"/>
              </a:rPr>
              <a:t>National Park Service (Deanna </a:t>
            </a:r>
            <a:r>
              <a:rPr lang="en-US" dirty="0" err="1">
                <a:latin typeface="Century Gothic" panose="020B0502020202020204" pitchFamily="34" charset="0"/>
              </a:rPr>
              <a:t>Boensch</a:t>
            </a:r>
            <a:r>
              <a:rPr lang="en-US" dirty="0">
                <a:latin typeface="Century Gothic" panose="020B0502020202020204" pitchFamily="34" charset="0"/>
              </a:rPr>
              <a:t>)</a:t>
            </a:r>
          </a:p>
        </p:txBody>
      </p:sp>
      <p:sp>
        <p:nvSpPr>
          <p:cNvPr id="256" name="Shape 256"/>
          <p:cNvSpPr txBox="1">
            <a:spLocks noGrp="1"/>
          </p:cNvSpPr>
          <p:nvPr>
            <p:ph type="body" idx="3"/>
          </p:nvPr>
        </p:nvSpPr>
        <p:spPr>
          <a:xfrm>
            <a:off x="571208" y="4561242"/>
            <a:ext cx="8051700"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dirty="0" smtClean="0">
                <a:latin typeface="Century Gothic" panose="020B0502020202020204" pitchFamily="34" charset="0"/>
              </a:rPr>
              <a:t>Bert </a:t>
            </a:r>
            <a:r>
              <a:rPr lang="en-US" dirty="0" err="1">
                <a:latin typeface="Century Gothic" panose="020B0502020202020204" pitchFamily="34" charset="0"/>
              </a:rPr>
              <a:t>Eichold</a:t>
            </a:r>
            <a:r>
              <a:rPr lang="en-US" dirty="0">
                <a:latin typeface="Century Gothic" panose="020B0502020202020204" pitchFamily="34" charset="0"/>
              </a:rPr>
              <a:t>, M.D., Dr. PH (Mobile County Health Department)</a:t>
            </a:r>
          </a:p>
        </p:txBody>
      </p:sp>
      <p:sp>
        <p:nvSpPr>
          <p:cNvPr id="257" name="Shape 257"/>
          <p:cNvSpPr txBox="1"/>
          <p:nvPr/>
        </p:nvSpPr>
        <p:spPr>
          <a:xfrm>
            <a:off x="617516" y="1256255"/>
            <a:ext cx="25779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panose="020B0502020202020204" pitchFamily="34" charset="0"/>
                <a:ea typeface="Questrial"/>
                <a:cs typeface="Questrial"/>
                <a:sym typeface="Questrial"/>
              </a:rPr>
              <a:t>Advisors</a:t>
            </a:r>
          </a:p>
        </p:txBody>
      </p:sp>
      <p:sp>
        <p:nvSpPr>
          <p:cNvPr id="258" name="Shape 258"/>
          <p:cNvSpPr txBox="1"/>
          <p:nvPr/>
        </p:nvSpPr>
        <p:spPr>
          <a:xfrm>
            <a:off x="594358" y="2797663"/>
            <a:ext cx="25779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panose="020B0502020202020204" pitchFamily="34" charset="0"/>
                <a:ea typeface="Questrial"/>
                <a:cs typeface="Questrial"/>
                <a:sym typeface="Questrial"/>
              </a:rPr>
              <a:t>Partner</a:t>
            </a:r>
          </a:p>
        </p:txBody>
      </p:sp>
      <p:sp>
        <p:nvSpPr>
          <p:cNvPr id="259" name="Shape 259"/>
          <p:cNvSpPr txBox="1"/>
          <p:nvPr/>
        </p:nvSpPr>
        <p:spPr>
          <a:xfrm>
            <a:off x="594358" y="4087637"/>
            <a:ext cx="25779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a:solidFill>
                  <a:schemeClr val="accent1"/>
                </a:solidFill>
                <a:latin typeface="Century Gothic" panose="020B0502020202020204" pitchFamily="34" charset="0"/>
                <a:ea typeface="Questrial"/>
                <a:cs typeface="Questrial"/>
                <a:sym typeface="Questrial"/>
              </a:rPr>
              <a:t>Mentor</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509800" y="341900"/>
            <a:ext cx="8223900" cy="6488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sz="4000" b="1" dirty="0">
                <a:solidFill>
                  <a:schemeClr val="accent1"/>
                </a:solidFill>
                <a:latin typeface="Century Gothic" panose="020B0502020202020204" pitchFamily="34" charset="0"/>
              </a:rPr>
              <a:t>Thank You!</a:t>
            </a:r>
          </a:p>
        </p:txBody>
      </p:sp>
      <p:pic>
        <p:nvPicPr>
          <p:cNvPr id="1027" name="Picture 3" descr="C:\Users\Jenna\Desktop\DSC_0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22" y="1011581"/>
            <a:ext cx="8152551" cy="5313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370703" y="1640200"/>
            <a:ext cx="4537199" cy="4584900"/>
          </a:xfrm>
          <a:prstGeom prst="rect">
            <a:avLst/>
          </a:prstGeom>
          <a:noFill/>
          <a:ln>
            <a:noFill/>
          </a:ln>
        </p:spPr>
        <p:txBody>
          <a:bodyPr lIns="91425" tIns="45700" rIns="91425" bIns="45700" anchor="t" anchorCtr="0">
            <a:noAutofit/>
          </a:bodyPr>
          <a:lstStyle/>
          <a:p>
            <a:pPr marL="347472" marR="0" lvl="0" indent="-347472" algn="l" rtl="0">
              <a:lnSpc>
                <a:spcPct val="90000"/>
              </a:lnSpc>
              <a:spcBef>
                <a:spcPts val="200"/>
              </a:spcBef>
              <a:buClr>
                <a:schemeClr val="accent1"/>
              </a:buClr>
              <a:buFont typeface="Webdings" pitchFamily="18" charset="2"/>
              <a:buChar char=""/>
            </a:pPr>
            <a:r>
              <a:rPr lang="en-US" dirty="0">
                <a:latin typeface="Century Gothic" panose="020B0502020202020204" pitchFamily="34" charset="0"/>
              </a:rPr>
              <a:t>Wetlands provide habitats for hundreds of species throughout the parkway</a:t>
            </a:r>
          </a:p>
          <a:p>
            <a:pPr marL="347472" marR="0" lvl="0" indent="-347472" algn="l" rtl="0">
              <a:lnSpc>
                <a:spcPct val="90000"/>
              </a:lnSpc>
              <a:spcBef>
                <a:spcPts val="200"/>
              </a:spcBef>
              <a:buClr>
                <a:schemeClr val="accent1"/>
              </a:buClr>
              <a:buFont typeface="Webdings" pitchFamily="18" charset="2"/>
              <a:buChar char=""/>
            </a:pPr>
            <a:endParaRPr sz="1000" dirty="0">
              <a:latin typeface="Century Gothic" panose="020B0502020202020204" pitchFamily="34" charset="0"/>
            </a:endParaRPr>
          </a:p>
          <a:p>
            <a:pPr marL="347472" marR="0" lvl="0" indent="-347472" algn="l" rtl="0">
              <a:lnSpc>
                <a:spcPct val="90000"/>
              </a:lnSpc>
              <a:spcBef>
                <a:spcPts val="200"/>
              </a:spcBef>
              <a:buClr>
                <a:schemeClr val="accent1"/>
              </a:buClr>
              <a:buFont typeface="Webdings" pitchFamily="18" charset="2"/>
              <a:buChar char=""/>
            </a:pPr>
            <a:r>
              <a:rPr lang="en-US" dirty="0">
                <a:latin typeface="Century Gothic" panose="020B0502020202020204" pitchFamily="34" charset="0"/>
              </a:rPr>
              <a:t>Beavers (</a:t>
            </a:r>
            <a:r>
              <a:rPr lang="en-US" i="1" dirty="0">
                <a:latin typeface="Century Gothic" panose="020B0502020202020204" pitchFamily="34" charset="0"/>
              </a:rPr>
              <a:t>Castor </a:t>
            </a:r>
            <a:r>
              <a:rPr lang="en-US" i="1" dirty="0" err="1">
                <a:latin typeface="Century Gothic" panose="020B0502020202020204" pitchFamily="34" charset="0"/>
              </a:rPr>
              <a:t>canadensis</a:t>
            </a:r>
            <a:r>
              <a:rPr lang="en-US" dirty="0">
                <a:latin typeface="Century Gothic" panose="020B0502020202020204" pitchFamily="34" charset="0"/>
              </a:rPr>
              <a:t>) are a keystone species </a:t>
            </a:r>
            <a:r>
              <a:rPr lang="en-US" dirty="0" smtClean="0">
                <a:latin typeface="Century Gothic" panose="020B0502020202020204" pitchFamily="34" charset="0"/>
              </a:rPr>
              <a:t>occupying </a:t>
            </a:r>
            <a:r>
              <a:rPr lang="en-US" dirty="0">
                <a:latin typeface="Century Gothic" panose="020B0502020202020204" pitchFamily="34" charset="0"/>
              </a:rPr>
              <a:t>wetland habitats</a:t>
            </a:r>
          </a:p>
          <a:p>
            <a:pPr marL="347472" marR="0" lvl="0" indent="-347472" algn="l" rtl="0">
              <a:lnSpc>
                <a:spcPct val="90000"/>
              </a:lnSpc>
              <a:spcBef>
                <a:spcPts val="200"/>
              </a:spcBef>
              <a:buClr>
                <a:schemeClr val="accent1"/>
              </a:buClr>
              <a:buFont typeface="Webdings" pitchFamily="18" charset="2"/>
              <a:buChar char=""/>
            </a:pPr>
            <a:endParaRPr sz="1000" dirty="0">
              <a:latin typeface="Century Gothic" panose="020B0502020202020204" pitchFamily="34" charset="0"/>
            </a:endParaRPr>
          </a:p>
          <a:p>
            <a:pPr marL="347472" marR="0" lvl="0" indent="-347472" algn="l" rtl="0">
              <a:lnSpc>
                <a:spcPct val="90000"/>
              </a:lnSpc>
              <a:spcBef>
                <a:spcPts val="200"/>
              </a:spcBef>
              <a:buClr>
                <a:schemeClr val="accent1"/>
              </a:buClr>
              <a:buFont typeface="Webdings" pitchFamily="18" charset="2"/>
              <a:buChar char=""/>
            </a:pPr>
            <a:r>
              <a:rPr lang="en-US" dirty="0">
                <a:latin typeface="Century Gothic" panose="020B0502020202020204" pitchFamily="34" charset="0"/>
              </a:rPr>
              <a:t>Parkway quality is a focus for management strategies</a:t>
            </a:r>
          </a:p>
          <a:p>
            <a:pPr marL="347472" marR="0" lvl="0" indent="-347472" algn="l" rtl="0">
              <a:lnSpc>
                <a:spcPct val="90000"/>
              </a:lnSpc>
              <a:spcBef>
                <a:spcPts val="200"/>
              </a:spcBef>
              <a:buClr>
                <a:schemeClr val="accent1"/>
              </a:buClr>
              <a:buFont typeface="Webdings" pitchFamily="18" charset="2"/>
              <a:buChar char=""/>
            </a:pPr>
            <a:endParaRPr sz="1000" dirty="0">
              <a:latin typeface="Century Gothic" panose="020B0502020202020204" pitchFamily="34" charset="0"/>
            </a:endParaRPr>
          </a:p>
        </p:txBody>
      </p:sp>
      <p:sp>
        <p:nvSpPr>
          <p:cNvPr id="116" name="Shape 116"/>
          <p:cNvSpPr txBox="1">
            <a:spLocks noGrp="1"/>
          </p:cNvSpPr>
          <p:nvPr>
            <p:ph type="body" idx="2"/>
          </p:nvPr>
        </p:nvSpPr>
        <p:spPr>
          <a:xfrm>
            <a:off x="580648" y="780650"/>
            <a:ext cx="4007400"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dirty="0">
                <a:latin typeface="Century Gothic" panose="020B0502020202020204" pitchFamily="34" charset="0"/>
              </a:rPr>
              <a:t>Background</a:t>
            </a:r>
          </a:p>
        </p:txBody>
      </p:sp>
      <p:pic>
        <p:nvPicPr>
          <p:cNvPr id="117" name="Shape 117"/>
          <p:cNvPicPr preferRelativeResize="0"/>
          <p:nvPr/>
        </p:nvPicPr>
        <p:blipFill rotWithShape="1">
          <a:blip r:embed="rId3">
            <a:alphaModFix/>
          </a:blip>
          <a:srcRect l="32853" r="28988"/>
          <a:stretch/>
        </p:blipFill>
        <p:spPr>
          <a:xfrm>
            <a:off x="5216163" y="0"/>
            <a:ext cx="3927835" cy="6858000"/>
          </a:xfrm>
          <a:prstGeom prst="rect">
            <a:avLst/>
          </a:prstGeom>
          <a:noFill/>
          <a:ln>
            <a:noFill/>
          </a:ln>
        </p:spPr>
      </p:pic>
      <p:sp>
        <p:nvSpPr>
          <p:cNvPr id="7" name="Shape 248"/>
          <p:cNvSpPr txBox="1">
            <a:spLocks/>
          </p:cNvSpPr>
          <p:nvPr/>
        </p:nvSpPr>
        <p:spPr>
          <a:xfrm>
            <a:off x="5263844" y="6583801"/>
            <a:ext cx="3880154" cy="2741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ctr" rtl="0">
              <a:lnSpc>
                <a:spcPct val="9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2pPr>
            <a:lvl3pPr marL="9144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3pPr>
            <a:lvl4pPr marL="13716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4pPr>
            <a:lvl5pPr marL="18288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5pPr>
            <a:lvl6pPr marL="22860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6pPr>
            <a:lvl7pPr marL="27432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7pPr>
            <a:lvl8pPr marL="32004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8pPr>
            <a:lvl9pPr marL="36576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9pPr>
          </a:lstStyle>
          <a:p>
            <a:pPr algn="r">
              <a:buClr>
                <a:srgbClr val="585454"/>
              </a:buClr>
              <a:buSzPct val="25000"/>
              <a:buFont typeface="Arial"/>
              <a:buNone/>
            </a:pPr>
            <a:r>
              <a:rPr lang="en-US" sz="1000" b="0" dirty="0" smtClean="0">
                <a:solidFill>
                  <a:srgbClr val="FFFFFF"/>
                </a:solidFill>
                <a:latin typeface="Century Gothic" panose="020B0502020202020204" pitchFamily="34" charset="0"/>
              </a:rPr>
              <a:t>Image Credit: National Park Service</a:t>
            </a:r>
            <a:endParaRPr lang="en-US" sz="1000" b="0" dirty="0">
              <a:solidFill>
                <a:srgbClr val="FFFFFF"/>
              </a:solidFill>
              <a:latin typeface="Century Gothic" panose="020B0502020202020204" pitchFamily="34" charset="0"/>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6" name="Picture 5" descr="293_Rock_Spring_Beaver_2015_02_10.jpg"/>
          <p:cNvPicPr>
            <a:picLocks noChangeAspect="1"/>
          </p:cNvPicPr>
          <p:nvPr/>
        </p:nvPicPr>
        <p:blipFill>
          <a:blip r:embed="rId3"/>
          <a:srcRect l="60429"/>
          <a:stretch>
            <a:fillRect/>
          </a:stretch>
        </p:blipFill>
        <p:spPr>
          <a:xfrm>
            <a:off x="0" y="0"/>
            <a:ext cx="4077730" cy="6858000"/>
          </a:xfrm>
          <a:prstGeom prst="rect">
            <a:avLst/>
          </a:prstGeom>
        </p:spPr>
      </p:pic>
      <p:sp>
        <p:nvSpPr>
          <p:cNvPr id="125" name="Shape 125"/>
          <p:cNvSpPr txBox="1">
            <a:spLocks noGrp="1"/>
          </p:cNvSpPr>
          <p:nvPr>
            <p:ph type="body" idx="1"/>
          </p:nvPr>
        </p:nvSpPr>
        <p:spPr>
          <a:xfrm>
            <a:off x="4183800" y="1767016"/>
            <a:ext cx="4552427" cy="4312408"/>
          </a:xfrm>
          <a:prstGeom prst="rect">
            <a:avLst/>
          </a:prstGeom>
          <a:noFill/>
          <a:ln>
            <a:noFill/>
          </a:ln>
        </p:spPr>
        <p:txBody>
          <a:bodyPr lIns="91425" tIns="45700" rIns="91425" bIns="45700" anchor="t" anchorCtr="0">
            <a:noAutofit/>
          </a:bodyPr>
          <a:lstStyle/>
          <a:p>
            <a:pPr marL="347472" marR="0" lvl="0" indent="-347472" algn="l" rtl="0">
              <a:lnSpc>
                <a:spcPct val="90000"/>
              </a:lnSpc>
              <a:spcBef>
                <a:spcPts val="200"/>
              </a:spcBef>
              <a:buClr>
                <a:schemeClr val="accent1"/>
              </a:buClr>
              <a:buFont typeface="Webdings" pitchFamily="18" charset="2"/>
              <a:buChar char=""/>
            </a:pPr>
            <a:r>
              <a:rPr lang="en-US" dirty="0" smtClean="0">
                <a:latin typeface="Century Gothic" panose="020B0502020202020204" pitchFamily="34" charset="0"/>
              </a:rPr>
              <a:t>NPS is developing a management </a:t>
            </a:r>
            <a:r>
              <a:rPr lang="en-US" dirty="0">
                <a:latin typeface="Century Gothic" panose="020B0502020202020204" pitchFamily="34" charset="0"/>
              </a:rPr>
              <a:t>strategy </a:t>
            </a:r>
            <a:r>
              <a:rPr lang="en-US" dirty="0" smtClean="0">
                <a:latin typeface="Century Gothic" panose="020B0502020202020204" pitchFamily="34" charset="0"/>
              </a:rPr>
              <a:t>for beaver </a:t>
            </a:r>
            <a:r>
              <a:rPr lang="en-US" dirty="0">
                <a:latin typeface="Century Gothic" panose="020B0502020202020204" pitchFamily="34" charset="0"/>
              </a:rPr>
              <a:t>populations</a:t>
            </a:r>
          </a:p>
          <a:p>
            <a:pPr marL="347472" marR="0" indent="-347472" algn="l" rtl="0">
              <a:lnSpc>
                <a:spcPct val="90000"/>
              </a:lnSpc>
              <a:spcBef>
                <a:spcPts val="200"/>
              </a:spcBef>
              <a:buClr>
                <a:schemeClr val="accent1"/>
              </a:buClr>
              <a:buFont typeface="Webdings" pitchFamily="18" charset="2"/>
              <a:buChar char=""/>
            </a:pPr>
            <a:endParaRPr sz="1000" dirty="0">
              <a:latin typeface="Century Gothic" panose="020B0502020202020204" pitchFamily="34" charset="0"/>
            </a:endParaRPr>
          </a:p>
          <a:p>
            <a:pPr marL="347472" lvl="0" indent="-347472" rtl="0">
              <a:spcBef>
                <a:spcPts val="200"/>
              </a:spcBef>
              <a:buClr>
                <a:schemeClr val="accent1"/>
              </a:buClr>
              <a:buFont typeface="Webdings" pitchFamily="18" charset="2"/>
              <a:buChar char=""/>
            </a:pPr>
            <a:r>
              <a:rPr lang="en-US" dirty="0">
                <a:latin typeface="Century Gothic" panose="020B0502020202020204" pitchFamily="34" charset="0"/>
              </a:rPr>
              <a:t>Beaver damming activity, causing damage to roads, property, and private lands</a:t>
            </a:r>
          </a:p>
          <a:p>
            <a:pPr marL="347472" marR="0" lvl="0" indent="-347472" algn="l" rtl="0">
              <a:lnSpc>
                <a:spcPct val="90000"/>
              </a:lnSpc>
              <a:spcBef>
                <a:spcPts val="200"/>
              </a:spcBef>
              <a:buClr>
                <a:schemeClr val="accent1"/>
              </a:buClr>
              <a:buFont typeface="Webdings" pitchFamily="18" charset="2"/>
              <a:buChar char=""/>
            </a:pPr>
            <a:endParaRPr sz="1000" dirty="0">
              <a:latin typeface="Century Gothic" panose="020B0502020202020204" pitchFamily="34" charset="0"/>
            </a:endParaRPr>
          </a:p>
          <a:p>
            <a:pPr marL="347472" marR="0" lvl="0" indent="-347472" algn="l" rtl="0">
              <a:lnSpc>
                <a:spcPct val="90000"/>
              </a:lnSpc>
              <a:spcBef>
                <a:spcPts val="200"/>
              </a:spcBef>
              <a:buClr>
                <a:schemeClr val="accent1"/>
              </a:buClr>
              <a:buFont typeface="Webdings" pitchFamily="18" charset="2"/>
              <a:buChar char=""/>
            </a:pPr>
            <a:r>
              <a:rPr lang="en-US" dirty="0" smtClean="0">
                <a:latin typeface="Century Gothic" panose="020B0502020202020204" pitchFamily="34" charset="0"/>
              </a:rPr>
              <a:t>Knowledge of previous and expected parkway wetland conditions is needed for future management purposes</a:t>
            </a:r>
            <a:endParaRPr lang="en-US" dirty="0">
              <a:latin typeface="Century Gothic" panose="020B0502020202020204" pitchFamily="34" charset="0"/>
            </a:endParaRPr>
          </a:p>
        </p:txBody>
      </p:sp>
      <p:sp>
        <p:nvSpPr>
          <p:cNvPr id="126" name="Shape 126"/>
          <p:cNvSpPr txBox="1">
            <a:spLocks noGrp="1"/>
          </p:cNvSpPr>
          <p:nvPr>
            <p:ph type="body" idx="2"/>
          </p:nvPr>
        </p:nvSpPr>
        <p:spPr>
          <a:xfrm>
            <a:off x="4197601" y="298529"/>
            <a:ext cx="35660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dirty="0">
                <a:latin typeface="Century Gothic" panose="020B0502020202020204" pitchFamily="34" charset="0"/>
              </a:rPr>
              <a:t>Community Concerns</a:t>
            </a:r>
          </a:p>
        </p:txBody>
      </p:sp>
      <p:sp>
        <p:nvSpPr>
          <p:cNvPr id="7" name="Shape 248"/>
          <p:cNvSpPr txBox="1">
            <a:spLocks/>
          </p:cNvSpPr>
          <p:nvPr/>
        </p:nvSpPr>
        <p:spPr>
          <a:xfrm>
            <a:off x="12994" y="6580908"/>
            <a:ext cx="3880154" cy="2741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ctr" rtl="0">
              <a:lnSpc>
                <a:spcPct val="9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2pPr>
            <a:lvl3pPr marL="9144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3pPr>
            <a:lvl4pPr marL="13716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4pPr>
            <a:lvl5pPr marL="18288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5pPr>
            <a:lvl6pPr marL="22860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6pPr>
            <a:lvl7pPr marL="27432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7pPr>
            <a:lvl8pPr marL="32004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8pPr>
            <a:lvl9pPr marL="36576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9pPr>
          </a:lstStyle>
          <a:p>
            <a:pPr algn="l">
              <a:buClr>
                <a:srgbClr val="585454"/>
              </a:buClr>
              <a:buSzPct val="25000"/>
              <a:buFont typeface="Arial"/>
              <a:buNone/>
            </a:pPr>
            <a:r>
              <a:rPr lang="en-US" sz="1000" b="0" dirty="0" smtClean="0">
                <a:solidFill>
                  <a:srgbClr val="FFFFFF"/>
                </a:solidFill>
                <a:latin typeface="Century Gothic" panose="020B0502020202020204" pitchFamily="34" charset="0"/>
              </a:rPr>
              <a:t>Image Credit: Deanna </a:t>
            </a:r>
            <a:r>
              <a:rPr lang="en-US" sz="1000" b="0" dirty="0" err="1" smtClean="0">
                <a:solidFill>
                  <a:srgbClr val="FFFFFF"/>
                </a:solidFill>
                <a:latin typeface="Century Gothic" panose="020B0502020202020204" pitchFamily="34" charset="0"/>
              </a:rPr>
              <a:t>Boensch</a:t>
            </a:r>
            <a:endParaRPr lang="en-US" sz="1000" b="0" dirty="0">
              <a:solidFill>
                <a:srgbClr val="FFFFFF"/>
              </a:solidFill>
              <a:latin typeface="Century Gothic" panose="020B0502020202020204" pitchFamily="34" charset="0"/>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3747149" y="1878226"/>
            <a:ext cx="5100289" cy="4758427"/>
          </a:xfrm>
          <a:prstGeom prst="rect">
            <a:avLst/>
          </a:prstGeom>
          <a:noFill/>
          <a:ln>
            <a:noFill/>
          </a:ln>
        </p:spPr>
        <p:txBody>
          <a:bodyPr lIns="91425" tIns="45700" rIns="91425" bIns="45700" anchor="t" anchorCtr="0">
            <a:noAutofit/>
          </a:bodyPr>
          <a:lstStyle/>
          <a:p>
            <a:pPr marL="347472" indent="-347472">
              <a:spcBef>
                <a:spcPts val="200"/>
              </a:spcBef>
              <a:buClr>
                <a:schemeClr val="accent1"/>
              </a:buClr>
              <a:buFont typeface="Webdings" pitchFamily="18" charset="2"/>
              <a:buChar char=""/>
            </a:pPr>
            <a:r>
              <a:rPr lang="en-US" dirty="0" smtClean="0">
                <a:latin typeface="Century Gothic" panose="020B0502020202020204" pitchFamily="34" charset="0"/>
              </a:rPr>
              <a:t>Provide information on wetland conditions to aid management and maintenance strategies</a:t>
            </a:r>
          </a:p>
          <a:p>
            <a:pPr marL="347472" lvl="0" indent="-347472" rtl="0">
              <a:spcBef>
                <a:spcPts val="200"/>
              </a:spcBef>
              <a:buClr>
                <a:schemeClr val="accent1"/>
              </a:buClr>
              <a:buFont typeface="Webdings" pitchFamily="18" charset="2"/>
              <a:buChar char=""/>
            </a:pPr>
            <a:endParaRPr lang="en-US" sz="1000" dirty="0" smtClean="0">
              <a:latin typeface="Century Gothic" panose="020B0502020202020204" pitchFamily="34" charset="0"/>
            </a:endParaRPr>
          </a:p>
          <a:p>
            <a:pPr marL="347472" lvl="0" indent="-347472" rtl="0">
              <a:spcBef>
                <a:spcPts val="200"/>
              </a:spcBef>
              <a:buClr>
                <a:schemeClr val="accent1"/>
              </a:buClr>
              <a:buFont typeface="Webdings" pitchFamily="18" charset="2"/>
              <a:buChar char=""/>
            </a:pPr>
            <a:r>
              <a:rPr lang="en-US" dirty="0" smtClean="0">
                <a:latin typeface="Century Gothic" panose="020B0502020202020204" pitchFamily="34" charset="0"/>
              </a:rPr>
              <a:t>Produce a time series of wetland areas for </a:t>
            </a:r>
            <a:r>
              <a:rPr lang="en-US" dirty="0">
                <a:latin typeface="Century Gothic" panose="020B0502020202020204" pitchFamily="34" charset="0"/>
              </a:rPr>
              <a:t>the Natchez Trace Parkway </a:t>
            </a:r>
            <a:r>
              <a:rPr lang="en-US" dirty="0" smtClean="0">
                <a:latin typeface="Century Gothic" panose="020B0502020202020204" pitchFamily="34" charset="0"/>
              </a:rPr>
              <a:t>from1992 </a:t>
            </a:r>
            <a:r>
              <a:rPr lang="en-US" dirty="0">
                <a:latin typeface="Century Gothic" panose="020B0502020202020204" pitchFamily="34" charset="0"/>
              </a:rPr>
              <a:t>to </a:t>
            </a:r>
            <a:r>
              <a:rPr lang="en-US" dirty="0" smtClean="0">
                <a:latin typeface="Century Gothic" panose="020B0502020202020204" pitchFamily="34" charset="0"/>
              </a:rPr>
              <a:t>2015</a:t>
            </a:r>
            <a:endParaRPr lang="en-US" sz="1000" dirty="0">
              <a:latin typeface="Century Gothic" panose="020B0502020202020204" pitchFamily="34" charset="0"/>
            </a:endParaRPr>
          </a:p>
          <a:p>
            <a:pPr marL="347472" lvl="0" indent="-347472" rtl="0">
              <a:spcBef>
                <a:spcPts val="200"/>
              </a:spcBef>
              <a:buClr>
                <a:schemeClr val="accent1"/>
              </a:buClr>
              <a:buFont typeface="Webdings" pitchFamily="18" charset="2"/>
              <a:buChar char=""/>
            </a:pPr>
            <a:endParaRPr lang="en-US" sz="1000" dirty="0">
              <a:latin typeface="Century Gothic" panose="020B0502020202020204" pitchFamily="34" charset="0"/>
            </a:endParaRPr>
          </a:p>
          <a:p>
            <a:pPr marL="347472" lvl="0" indent="-347472" rtl="0">
              <a:spcBef>
                <a:spcPts val="200"/>
              </a:spcBef>
              <a:buClr>
                <a:schemeClr val="accent1"/>
              </a:buClr>
              <a:buFont typeface="Webdings" pitchFamily="18" charset="2"/>
              <a:buChar char=""/>
            </a:pPr>
            <a:r>
              <a:rPr lang="en-US" dirty="0" smtClean="0">
                <a:latin typeface="Century Gothic" panose="020B0502020202020204" pitchFamily="34" charset="0"/>
              </a:rPr>
              <a:t>Produce a predictive map of modeled wetland conditions for 2020</a:t>
            </a:r>
            <a:endParaRPr lang="en-US" dirty="0">
              <a:latin typeface="Century Gothic" panose="020B0502020202020204" pitchFamily="34" charset="0"/>
            </a:endParaRPr>
          </a:p>
        </p:txBody>
      </p:sp>
      <p:sp>
        <p:nvSpPr>
          <p:cNvPr id="136" name="Shape 136"/>
          <p:cNvSpPr txBox="1">
            <a:spLocks noGrp="1"/>
          </p:cNvSpPr>
          <p:nvPr>
            <p:ph type="body" idx="2"/>
          </p:nvPr>
        </p:nvSpPr>
        <p:spPr>
          <a:xfrm>
            <a:off x="3865001" y="299154"/>
            <a:ext cx="35660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dirty="0">
                <a:latin typeface="Century Gothic" panose="020B0502020202020204" pitchFamily="34" charset="0"/>
              </a:rPr>
              <a:t>Objectives</a:t>
            </a:r>
          </a:p>
        </p:txBody>
      </p:sp>
      <p:pic>
        <p:nvPicPr>
          <p:cNvPr id="137" name="Shape 137"/>
          <p:cNvPicPr preferRelativeResize="0"/>
          <p:nvPr/>
        </p:nvPicPr>
        <p:blipFill rotWithShape="1">
          <a:blip r:embed="rId3">
            <a:alphaModFix/>
          </a:blip>
          <a:srcRect l="23482" r="38922"/>
          <a:stretch/>
        </p:blipFill>
        <p:spPr>
          <a:xfrm>
            <a:off x="0" y="0"/>
            <a:ext cx="3747149" cy="6858000"/>
          </a:xfrm>
          <a:prstGeom prst="rect">
            <a:avLst/>
          </a:prstGeom>
          <a:noFill/>
          <a:ln>
            <a:noFill/>
          </a:ln>
        </p:spPr>
      </p:pic>
      <p:sp>
        <p:nvSpPr>
          <p:cNvPr id="6" name="Shape 248"/>
          <p:cNvSpPr txBox="1">
            <a:spLocks/>
          </p:cNvSpPr>
          <p:nvPr/>
        </p:nvSpPr>
        <p:spPr>
          <a:xfrm>
            <a:off x="-133006" y="6598849"/>
            <a:ext cx="3880154" cy="2741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ctr" rtl="0">
              <a:lnSpc>
                <a:spcPct val="9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2pPr>
            <a:lvl3pPr marL="9144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3pPr>
            <a:lvl4pPr marL="13716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4pPr>
            <a:lvl5pPr marL="18288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5pPr>
            <a:lvl6pPr marL="22860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6pPr>
            <a:lvl7pPr marL="27432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7pPr>
            <a:lvl8pPr marL="32004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8pPr>
            <a:lvl9pPr marL="3657600" marR="0" indent="0" algn="l" rtl="0">
              <a:lnSpc>
                <a:spcPct val="90000"/>
              </a:lnSpc>
              <a:spcBef>
                <a:spcPts val="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9pPr>
          </a:lstStyle>
          <a:p>
            <a:pPr algn="r">
              <a:buClr>
                <a:srgbClr val="585454"/>
              </a:buClr>
              <a:buSzPct val="25000"/>
              <a:buFont typeface="Arial"/>
              <a:buNone/>
            </a:pPr>
            <a:r>
              <a:rPr lang="en-US" sz="1000" b="0" dirty="0" smtClean="0">
                <a:solidFill>
                  <a:srgbClr val="FFFFFF"/>
                </a:solidFill>
                <a:latin typeface="Century Gothic" panose="020B0502020202020204" pitchFamily="34" charset="0"/>
              </a:rPr>
              <a:t>Image Credit: National Park Service</a:t>
            </a:r>
            <a:endParaRPr lang="en-US" sz="1000" b="0" dirty="0">
              <a:solidFill>
                <a:srgbClr val="FFFFFF"/>
              </a:solidFill>
              <a:latin typeface="Century Gothic" panose="020B0502020202020204" pitchFamily="34" charset="0"/>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452075" y="524650"/>
            <a:ext cx="4035949" cy="1326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dirty="0">
                <a:solidFill>
                  <a:schemeClr val="accent1"/>
                </a:solidFill>
                <a:latin typeface="Century Gothic" panose="020B0502020202020204" pitchFamily="34" charset="0"/>
              </a:rPr>
              <a:t>Study Area and Study Period</a:t>
            </a:r>
          </a:p>
        </p:txBody>
      </p:sp>
      <p:sp>
        <p:nvSpPr>
          <p:cNvPr id="147" name="Shape 147"/>
          <p:cNvSpPr txBox="1">
            <a:spLocks noGrp="1"/>
          </p:cNvSpPr>
          <p:nvPr>
            <p:ph type="body" idx="2"/>
          </p:nvPr>
        </p:nvSpPr>
        <p:spPr>
          <a:xfrm>
            <a:off x="452075" y="1850649"/>
            <a:ext cx="3786299" cy="2758421"/>
          </a:xfrm>
          <a:prstGeom prst="rect">
            <a:avLst/>
          </a:prstGeom>
          <a:noFill/>
          <a:ln>
            <a:noFill/>
          </a:ln>
        </p:spPr>
        <p:txBody>
          <a:bodyPr lIns="91425" tIns="45700" rIns="91425" bIns="45700" anchor="t" anchorCtr="0">
            <a:noAutofit/>
          </a:bodyPr>
          <a:lstStyle/>
          <a:p>
            <a:pPr marL="347472" marR="0" lvl="0" indent="-347472" algn="l" rtl="0">
              <a:lnSpc>
                <a:spcPct val="90000"/>
              </a:lnSpc>
              <a:spcBef>
                <a:spcPts val="200"/>
              </a:spcBef>
              <a:buFont typeface="Webdings" pitchFamily="18" charset="2"/>
              <a:buChar char=""/>
            </a:pPr>
            <a:r>
              <a:rPr lang="en-US" sz="2000" b="0" dirty="0">
                <a:solidFill>
                  <a:schemeClr val="dk1"/>
                </a:solidFill>
                <a:latin typeface="Century Gothic" panose="020B0502020202020204" pitchFamily="34" charset="0"/>
              </a:rPr>
              <a:t>Parkway contained within Landsat path 22, using rows 36, 37, and </a:t>
            </a:r>
            <a:r>
              <a:rPr lang="en-US" sz="2000" b="0" dirty="0" smtClean="0">
                <a:solidFill>
                  <a:schemeClr val="dk1"/>
                </a:solidFill>
                <a:latin typeface="Century Gothic" panose="020B0502020202020204" pitchFamily="34" charset="0"/>
              </a:rPr>
              <a:t>38</a:t>
            </a:r>
          </a:p>
          <a:p>
            <a:pPr marL="347472" marR="0" lvl="0" indent="-347472" algn="l" rtl="0">
              <a:lnSpc>
                <a:spcPct val="90000"/>
              </a:lnSpc>
              <a:spcBef>
                <a:spcPts val="200"/>
              </a:spcBef>
              <a:buFont typeface="Webdings" pitchFamily="18" charset="2"/>
              <a:buChar char=""/>
            </a:pPr>
            <a:endParaRPr lang="en-US" sz="1000" b="0" dirty="0" smtClean="0">
              <a:solidFill>
                <a:schemeClr val="dk1"/>
              </a:solidFill>
              <a:latin typeface="Century Gothic" panose="020B0502020202020204" pitchFamily="34" charset="0"/>
            </a:endParaRPr>
          </a:p>
          <a:p>
            <a:pPr marL="347472" marR="0" lvl="0" indent="-347472" algn="l" rtl="0">
              <a:lnSpc>
                <a:spcPct val="90000"/>
              </a:lnSpc>
              <a:spcBef>
                <a:spcPts val="200"/>
              </a:spcBef>
              <a:buFont typeface="Webdings" pitchFamily="18" charset="2"/>
              <a:buChar char=""/>
            </a:pPr>
            <a:r>
              <a:rPr lang="en-US" sz="2000" b="0" dirty="0" smtClean="0">
                <a:solidFill>
                  <a:schemeClr val="dk1"/>
                </a:solidFill>
                <a:latin typeface="Century Gothic" panose="020B0502020202020204" pitchFamily="34" charset="0"/>
              </a:rPr>
              <a:t>25km parkway buffer</a:t>
            </a:r>
            <a:endParaRPr lang="en-US" sz="2000" b="0" dirty="0">
              <a:solidFill>
                <a:schemeClr val="dk1"/>
              </a:solidFill>
              <a:latin typeface="Century Gothic" panose="020B0502020202020204" pitchFamily="34" charset="0"/>
            </a:endParaRPr>
          </a:p>
          <a:p>
            <a:pPr marL="347472" marR="0" lvl="0" indent="-347472" algn="l" rtl="0">
              <a:lnSpc>
                <a:spcPct val="90000"/>
              </a:lnSpc>
              <a:spcBef>
                <a:spcPts val="200"/>
              </a:spcBef>
              <a:buFont typeface="Webdings" pitchFamily="18" charset="2"/>
              <a:buChar char=""/>
            </a:pPr>
            <a:endParaRPr sz="1000" b="0" dirty="0">
              <a:solidFill>
                <a:schemeClr val="dk1"/>
              </a:solidFill>
              <a:latin typeface="Century Gothic" panose="020B0502020202020204" pitchFamily="34" charset="0"/>
            </a:endParaRPr>
          </a:p>
          <a:p>
            <a:pPr marL="347472" marR="0" lvl="0" indent="-347472" algn="l" rtl="0">
              <a:lnSpc>
                <a:spcPct val="90000"/>
              </a:lnSpc>
              <a:spcBef>
                <a:spcPts val="200"/>
              </a:spcBef>
              <a:buFont typeface="Webdings" pitchFamily="18" charset="2"/>
              <a:buChar char=""/>
            </a:pPr>
            <a:r>
              <a:rPr lang="en-US" sz="2000" b="0" dirty="0">
                <a:solidFill>
                  <a:schemeClr val="dk1"/>
                </a:solidFill>
                <a:latin typeface="Century Gothic" panose="020B0502020202020204" pitchFamily="34" charset="0"/>
              </a:rPr>
              <a:t>Time series years: 1992, </a:t>
            </a:r>
            <a:r>
              <a:rPr lang="en-US" sz="2000" b="0" dirty="0" smtClean="0">
                <a:solidFill>
                  <a:schemeClr val="dk1"/>
                </a:solidFill>
                <a:latin typeface="Century Gothic" panose="020B0502020202020204" pitchFamily="34" charset="0"/>
              </a:rPr>
              <a:t>2002, </a:t>
            </a:r>
            <a:r>
              <a:rPr lang="en-US" sz="2000" b="0" dirty="0">
                <a:solidFill>
                  <a:schemeClr val="dk1"/>
                </a:solidFill>
                <a:latin typeface="Century Gothic" panose="020B0502020202020204" pitchFamily="34" charset="0"/>
              </a:rPr>
              <a:t>and 2015</a:t>
            </a:r>
          </a:p>
          <a:p>
            <a:pPr marL="347472" marR="0" lvl="0" indent="-347472" algn="l" rtl="0">
              <a:lnSpc>
                <a:spcPct val="90000"/>
              </a:lnSpc>
              <a:spcBef>
                <a:spcPts val="200"/>
              </a:spcBef>
              <a:buFont typeface="Webdings" pitchFamily="18" charset="2"/>
              <a:buChar char=""/>
            </a:pPr>
            <a:endParaRPr sz="1000" b="0" dirty="0">
              <a:solidFill>
                <a:schemeClr val="dk1"/>
              </a:solidFill>
              <a:latin typeface="Century Gothic" panose="020B0502020202020204" pitchFamily="34" charset="0"/>
            </a:endParaRPr>
          </a:p>
          <a:p>
            <a:pPr marL="347472" marR="0" lvl="0" indent="-347472" algn="l" rtl="0">
              <a:lnSpc>
                <a:spcPct val="90000"/>
              </a:lnSpc>
              <a:spcBef>
                <a:spcPts val="200"/>
              </a:spcBef>
              <a:buFont typeface="Webdings" pitchFamily="18" charset="2"/>
              <a:buChar char=""/>
            </a:pPr>
            <a:r>
              <a:rPr lang="en-US" sz="2000" b="0" dirty="0">
                <a:solidFill>
                  <a:schemeClr val="dk1"/>
                </a:solidFill>
                <a:latin typeface="Century Gothic" panose="020B0502020202020204" pitchFamily="34" charset="0"/>
              </a:rPr>
              <a:t>Modeled </a:t>
            </a:r>
            <a:r>
              <a:rPr lang="en-US" sz="2000" b="0" dirty="0" smtClean="0">
                <a:solidFill>
                  <a:schemeClr val="dk1"/>
                </a:solidFill>
                <a:latin typeface="Century Gothic" panose="020B0502020202020204" pitchFamily="34" charset="0"/>
              </a:rPr>
              <a:t>result year: </a:t>
            </a:r>
            <a:r>
              <a:rPr lang="en-US" sz="2000" b="0" dirty="0">
                <a:solidFill>
                  <a:schemeClr val="dk1"/>
                </a:solidFill>
                <a:latin typeface="Century Gothic" panose="020B0502020202020204" pitchFamily="34" charset="0"/>
              </a:rPr>
              <a:t>2020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024" y="908491"/>
            <a:ext cx="4433836" cy="57594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359" y="4609070"/>
            <a:ext cx="4087729" cy="2058893"/>
          </a:xfrm>
          <a:prstGeom prst="rect">
            <a:avLst/>
          </a:prstGeom>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452075" y="524650"/>
            <a:ext cx="7685100" cy="7545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dirty="0">
                <a:solidFill>
                  <a:schemeClr val="accent1"/>
                </a:solidFill>
                <a:latin typeface="Century Gothic" panose="020B0502020202020204" pitchFamily="34" charset="0"/>
              </a:rPr>
              <a:t>NASA Satellites and Sensors</a:t>
            </a:r>
          </a:p>
        </p:txBody>
      </p:sp>
      <p:sp>
        <p:nvSpPr>
          <p:cNvPr id="153" name="Shape 153"/>
          <p:cNvSpPr txBox="1">
            <a:spLocks noGrp="1"/>
          </p:cNvSpPr>
          <p:nvPr>
            <p:ph type="body" idx="2"/>
          </p:nvPr>
        </p:nvSpPr>
        <p:spPr>
          <a:xfrm>
            <a:off x="195458" y="4923112"/>
            <a:ext cx="3337499" cy="6827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rgbClr val="BFBFBF"/>
              </a:buClr>
              <a:buSzPct val="25000"/>
              <a:buFont typeface="Arial"/>
              <a:buNone/>
            </a:pPr>
            <a:r>
              <a:rPr lang="en-US" sz="3500" dirty="0">
                <a:solidFill>
                  <a:schemeClr val="bg2">
                    <a:lumMod val="75000"/>
                  </a:schemeClr>
                </a:solidFill>
                <a:latin typeface="Century Gothic" panose="020B0502020202020204" pitchFamily="34" charset="0"/>
              </a:rPr>
              <a:t>Landsat 5</a:t>
            </a:r>
          </a:p>
        </p:txBody>
      </p:sp>
      <p:sp>
        <p:nvSpPr>
          <p:cNvPr id="154" name="Shape 154"/>
          <p:cNvSpPr txBox="1">
            <a:spLocks noGrp="1"/>
          </p:cNvSpPr>
          <p:nvPr>
            <p:ph type="body" idx="3"/>
          </p:nvPr>
        </p:nvSpPr>
        <p:spPr>
          <a:xfrm>
            <a:off x="5549208" y="4910755"/>
            <a:ext cx="3337499" cy="6827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rgbClr val="BFBFBF"/>
              </a:buClr>
              <a:buSzPct val="25000"/>
              <a:buFont typeface="Arial"/>
              <a:buNone/>
            </a:pPr>
            <a:r>
              <a:rPr lang="en-US" sz="3500" dirty="0">
                <a:solidFill>
                  <a:schemeClr val="bg2">
                    <a:lumMod val="75000"/>
                  </a:schemeClr>
                </a:solidFill>
                <a:latin typeface="Century Gothic" panose="020B0502020202020204" pitchFamily="34" charset="0"/>
              </a:rPr>
              <a:t>Landsat 8</a:t>
            </a:r>
          </a:p>
        </p:txBody>
      </p:sp>
      <p:sp>
        <p:nvSpPr>
          <p:cNvPr id="155" name="Shape 155"/>
          <p:cNvSpPr txBox="1">
            <a:spLocks noGrp="1"/>
          </p:cNvSpPr>
          <p:nvPr>
            <p:ph type="body" idx="4"/>
          </p:nvPr>
        </p:nvSpPr>
        <p:spPr>
          <a:xfrm>
            <a:off x="195458" y="5481112"/>
            <a:ext cx="3337499" cy="884999"/>
          </a:xfrm>
          <a:prstGeom prst="rect">
            <a:avLst/>
          </a:prstGeom>
          <a:noFill/>
          <a:ln>
            <a:noFill/>
          </a:ln>
        </p:spPr>
        <p:txBody>
          <a:bodyPr lIns="91425" tIns="45700" rIns="91425" bIns="45700" anchor="t" anchorCtr="0">
            <a:noAutofit/>
          </a:bodyPr>
          <a:lstStyle/>
          <a:p>
            <a:pPr marL="0" marR="0" lvl="0" indent="0" algn="ctr" rtl="0">
              <a:lnSpc>
                <a:spcPct val="90000"/>
              </a:lnSpc>
              <a:spcBef>
                <a:spcPts val="1000"/>
              </a:spcBef>
              <a:buClr>
                <a:schemeClr val="dk1"/>
              </a:buClr>
              <a:buSzPct val="25000"/>
              <a:buFont typeface="Arial"/>
              <a:buNone/>
            </a:pPr>
            <a:r>
              <a:rPr lang="en-US" sz="2000" dirty="0">
                <a:latin typeface="Century Gothic" panose="020B0502020202020204" pitchFamily="34" charset="0"/>
              </a:rPr>
              <a:t>Thematic Mapper (TM)</a:t>
            </a:r>
          </a:p>
        </p:txBody>
      </p:sp>
      <p:sp>
        <p:nvSpPr>
          <p:cNvPr id="156" name="Shape 156"/>
          <p:cNvSpPr txBox="1">
            <a:spLocks noGrp="1"/>
          </p:cNvSpPr>
          <p:nvPr>
            <p:ph type="body" idx="5"/>
          </p:nvPr>
        </p:nvSpPr>
        <p:spPr>
          <a:xfrm>
            <a:off x="5549208" y="5468755"/>
            <a:ext cx="3337499" cy="884999"/>
          </a:xfrm>
          <a:prstGeom prst="rect">
            <a:avLst/>
          </a:prstGeom>
          <a:noFill/>
          <a:ln>
            <a:noFill/>
          </a:ln>
        </p:spPr>
        <p:txBody>
          <a:bodyPr lIns="91425" tIns="45700" rIns="91425" bIns="45700" anchor="t" anchorCtr="0">
            <a:noAutofit/>
          </a:bodyPr>
          <a:lstStyle/>
          <a:p>
            <a:pPr marL="0" marR="0" lvl="0" indent="0" algn="ctr" rtl="0">
              <a:lnSpc>
                <a:spcPct val="90000"/>
              </a:lnSpc>
              <a:buClr>
                <a:schemeClr val="dk1"/>
              </a:buClr>
              <a:buSzPct val="25000"/>
              <a:buFont typeface="Arial"/>
              <a:buNone/>
            </a:pPr>
            <a:r>
              <a:rPr lang="en-US" sz="2000" dirty="0">
                <a:solidFill>
                  <a:schemeClr val="dk1"/>
                </a:solidFill>
                <a:latin typeface="Century Gothic" panose="020B0502020202020204" pitchFamily="34" charset="0"/>
                <a:ea typeface="Questrial"/>
                <a:cs typeface="Questrial"/>
                <a:sym typeface="Questrial"/>
              </a:rPr>
              <a:t>Operational Land </a:t>
            </a:r>
            <a:endParaRPr lang="en-US" sz="2000" dirty="0" smtClean="0">
              <a:solidFill>
                <a:schemeClr val="dk1"/>
              </a:solidFill>
              <a:latin typeface="Century Gothic" panose="020B0502020202020204" pitchFamily="34" charset="0"/>
              <a:ea typeface="Questrial"/>
              <a:cs typeface="Questrial"/>
              <a:sym typeface="Questrial"/>
            </a:endParaRPr>
          </a:p>
          <a:p>
            <a:pPr marL="0" marR="0" lvl="0" indent="0" algn="ctr" rtl="0">
              <a:lnSpc>
                <a:spcPct val="90000"/>
              </a:lnSpc>
              <a:buClr>
                <a:schemeClr val="dk1"/>
              </a:buClr>
              <a:buSzPct val="25000"/>
              <a:buFont typeface="Arial"/>
              <a:buNone/>
            </a:pPr>
            <a:r>
              <a:rPr lang="en-US" sz="2000" dirty="0" smtClean="0">
                <a:solidFill>
                  <a:schemeClr val="dk1"/>
                </a:solidFill>
                <a:latin typeface="Century Gothic" panose="020B0502020202020204" pitchFamily="34" charset="0"/>
                <a:ea typeface="Questrial"/>
                <a:cs typeface="Questrial"/>
                <a:sym typeface="Questrial"/>
              </a:rPr>
              <a:t>Imager </a:t>
            </a:r>
            <a:r>
              <a:rPr lang="en-US" sz="2000" dirty="0">
                <a:solidFill>
                  <a:schemeClr val="dk1"/>
                </a:solidFill>
                <a:latin typeface="Century Gothic" panose="020B0502020202020204" pitchFamily="34" charset="0"/>
                <a:ea typeface="Questrial"/>
                <a:cs typeface="Questrial"/>
                <a:sym typeface="Questrial"/>
              </a:rPr>
              <a:t>(OLI)</a:t>
            </a:r>
          </a:p>
        </p:txBody>
      </p:sp>
      <p:pic>
        <p:nvPicPr>
          <p:cNvPr id="157" name="Shape 157"/>
          <p:cNvPicPr preferRelativeResize="0"/>
          <p:nvPr/>
        </p:nvPicPr>
        <p:blipFill rotWithShape="1">
          <a:blip r:embed="rId3">
            <a:alphaModFix/>
          </a:blip>
          <a:srcRect/>
          <a:stretch/>
        </p:blipFill>
        <p:spPr>
          <a:xfrm>
            <a:off x="803666" y="2973976"/>
            <a:ext cx="2026032" cy="2117009"/>
          </a:xfrm>
          <a:prstGeom prst="rect">
            <a:avLst/>
          </a:prstGeom>
          <a:noFill/>
          <a:ln>
            <a:noFill/>
          </a:ln>
        </p:spPr>
      </p:pic>
      <p:pic>
        <p:nvPicPr>
          <p:cNvPr id="158" name="Shape 158"/>
          <p:cNvPicPr preferRelativeResize="0"/>
          <p:nvPr/>
        </p:nvPicPr>
        <p:blipFill rotWithShape="1">
          <a:blip r:embed="rId4">
            <a:alphaModFix/>
          </a:blip>
          <a:srcRect/>
          <a:stretch/>
        </p:blipFill>
        <p:spPr>
          <a:xfrm>
            <a:off x="6141307" y="3299253"/>
            <a:ext cx="2236573" cy="1816443"/>
          </a:xfrm>
          <a:prstGeom prst="rect">
            <a:avLst/>
          </a:prstGeom>
          <a:noFill/>
          <a:ln>
            <a:noFill/>
          </a:ln>
        </p:spPr>
      </p:pic>
      <p:pic>
        <p:nvPicPr>
          <p:cNvPr id="9" name="Picture 4" descr="http://www.devpedia.developexchange.com/dp/images/3/39/02_Landsat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9701" y="1677886"/>
            <a:ext cx="3257717" cy="1324805"/>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153"/>
          <p:cNvSpPr txBox="1">
            <a:spLocks/>
          </p:cNvSpPr>
          <p:nvPr/>
        </p:nvSpPr>
        <p:spPr>
          <a:xfrm>
            <a:off x="2720355" y="2863652"/>
            <a:ext cx="3337499" cy="682799"/>
          </a:xfrm>
          <a:prstGeom prst="rect">
            <a:avLst/>
          </a:prstGeom>
          <a:noFill/>
          <a:ln>
            <a:noFill/>
          </a:ln>
        </p:spPr>
        <p:txBody>
          <a:bodyPr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BFBFBF"/>
              </a:buClr>
              <a:buSzPct val="25000"/>
              <a:buFont typeface="Arial"/>
              <a:buNone/>
              <a:tabLst/>
              <a:defRPr/>
            </a:pPr>
            <a:r>
              <a:rPr kumimoji="0" lang="en-US" sz="3500" b="1" i="0" u="none" strike="noStrike" kern="0" cap="none" spc="0" normalizeH="0" baseline="0" noProof="0" dirty="0" err="1" smtClean="0">
                <a:ln>
                  <a:noFill/>
                </a:ln>
                <a:solidFill>
                  <a:schemeClr val="bg2">
                    <a:lumMod val="75000"/>
                  </a:schemeClr>
                </a:solidFill>
                <a:effectLst/>
                <a:uLnTx/>
                <a:uFillTx/>
                <a:latin typeface="Century Gothic" panose="020B0502020202020204" pitchFamily="34" charset="0"/>
                <a:ea typeface="Questrial"/>
                <a:cs typeface="Questrial"/>
                <a:sym typeface="Questrial"/>
              </a:rPr>
              <a:t>Landsat</a:t>
            </a:r>
            <a:r>
              <a:rPr kumimoji="0" lang="en-US" sz="3500" b="1" i="0" u="none" strike="noStrike" kern="0" cap="none" spc="0" normalizeH="0" baseline="0" noProof="0" dirty="0" smtClean="0">
                <a:ln>
                  <a:noFill/>
                </a:ln>
                <a:solidFill>
                  <a:schemeClr val="bg2">
                    <a:lumMod val="75000"/>
                  </a:schemeClr>
                </a:solidFill>
                <a:effectLst/>
                <a:uLnTx/>
                <a:uFillTx/>
                <a:latin typeface="Century Gothic" panose="020B0502020202020204" pitchFamily="34" charset="0"/>
                <a:ea typeface="Questrial"/>
                <a:cs typeface="Questrial"/>
                <a:sym typeface="Questrial"/>
              </a:rPr>
              <a:t> 7</a:t>
            </a:r>
            <a:endParaRPr kumimoji="0" lang="en-US" sz="3500" b="1" i="0" u="none" strike="noStrike" kern="0" cap="none" spc="0" normalizeH="0" baseline="0" noProof="0" dirty="0">
              <a:ln>
                <a:noFill/>
              </a:ln>
              <a:solidFill>
                <a:schemeClr val="bg2">
                  <a:lumMod val="75000"/>
                </a:schemeClr>
              </a:solidFill>
              <a:effectLst/>
              <a:uLnTx/>
              <a:uFillTx/>
              <a:latin typeface="Century Gothic" panose="020B0502020202020204" pitchFamily="34" charset="0"/>
              <a:ea typeface="Questrial"/>
              <a:cs typeface="Questrial"/>
              <a:sym typeface="Questrial"/>
            </a:endParaRPr>
          </a:p>
        </p:txBody>
      </p:sp>
      <p:sp>
        <p:nvSpPr>
          <p:cNvPr id="11" name="Shape 155"/>
          <p:cNvSpPr txBox="1">
            <a:spLocks/>
          </p:cNvSpPr>
          <p:nvPr/>
        </p:nvSpPr>
        <p:spPr>
          <a:xfrm>
            <a:off x="2720355" y="3421652"/>
            <a:ext cx="3337499" cy="8849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90000"/>
              </a:lnSpc>
              <a:spcBef>
                <a:spcPts val="1000"/>
              </a:spcBef>
              <a:spcAft>
                <a:spcPts val="0"/>
              </a:spcAft>
              <a:buClr>
                <a:schemeClr val="dk1"/>
              </a:buClr>
              <a:buSzPct val="25000"/>
              <a:buFont typeface="Arial"/>
              <a:buNone/>
              <a:tabLst/>
              <a:defRPr/>
            </a:pPr>
            <a:r>
              <a:rPr kumimoji="0" lang="en-US" sz="2000" b="0" i="0" u="none" strike="noStrike" kern="0" cap="none" spc="0" normalizeH="0" baseline="0" noProof="0" dirty="0" smtClean="0">
                <a:ln>
                  <a:noFill/>
                </a:ln>
                <a:solidFill>
                  <a:schemeClr val="dk1"/>
                </a:solidFill>
                <a:effectLst/>
                <a:uLnTx/>
                <a:uFillTx/>
                <a:latin typeface="Century Gothic" panose="020B0502020202020204" pitchFamily="34" charset="0"/>
                <a:ea typeface="Questrial"/>
                <a:cs typeface="Questrial"/>
                <a:sym typeface="Questrial"/>
              </a:rPr>
              <a:t>Enhanced</a:t>
            </a:r>
            <a:r>
              <a:rPr kumimoji="0" lang="en-US" sz="2000" b="0" i="0" u="none" strike="noStrike" kern="0" cap="none" spc="0" normalizeH="0" noProof="0" dirty="0" smtClean="0">
                <a:ln>
                  <a:noFill/>
                </a:ln>
                <a:solidFill>
                  <a:schemeClr val="dk1"/>
                </a:solidFill>
                <a:effectLst/>
                <a:uLnTx/>
                <a:uFillTx/>
                <a:latin typeface="Century Gothic" panose="020B0502020202020204" pitchFamily="34" charset="0"/>
                <a:ea typeface="Questrial"/>
                <a:cs typeface="Questrial"/>
                <a:sym typeface="Questrial"/>
              </a:rPr>
              <a:t> </a:t>
            </a:r>
            <a:r>
              <a:rPr kumimoji="0" lang="en-US" sz="2000" b="0" i="0" u="none" strike="noStrike" kern="0" cap="none" spc="0" normalizeH="0" baseline="0" noProof="0" dirty="0" smtClean="0">
                <a:ln>
                  <a:noFill/>
                </a:ln>
                <a:solidFill>
                  <a:schemeClr val="dk1"/>
                </a:solidFill>
                <a:effectLst/>
                <a:uLnTx/>
                <a:uFillTx/>
                <a:latin typeface="Century Gothic" panose="020B0502020202020204" pitchFamily="34" charset="0"/>
                <a:ea typeface="Questrial"/>
                <a:cs typeface="Questrial"/>
                <a:sym typeface="Questrial"/>
              </a:rPr>
              <a:t>Thematic Mapper Plus (ETM+)</a:t>
            </a:r>
            <a:endParaRPr kumimoji="0" lang="en-US" sz="2000" b="0" i="0" u="none" strike="noStrike" kern="0" cap="none" spc="0" normalizeH="0" baseline="0" noProof="0" dirty="0">
              <a:ln>
                <a:noFill/>
              </a:ln>
              <a:solidFill>
                <a:schemeClr val="dk1"/>
              </a:solidFill>
              <a:effectLst/>
              <a:uLnTx/>
              <a:uFillTx/>
              <a:latin typeface="Century Gothic" panose="020B0502020202020204" pitchFamily="34" charset="0"/>
              <a:ea typeface="Questrial"/>
              <a:cs typeface="Questrial"/>
              <a:sym typeface="Questrial"/>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452075" y="524649"/>
            <a:ext cx="8137199" cy="113511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dirty="0">
                <a:solidFill>
                  <a:schemeClr val="accent1"/>
                </a:solidFill>
                <a:latin typeface="Century Gothic" panose="020B0502020202020204" pitchFamily="34" charset="0"/>
              </a:rPr>
              <a:t>Land Cover Classification </a:t>
            </a:r>
            <a:r>
              <a:rPr lang="en-US" sz="3500" b="1" dirty="0">
                <a:solidFill>
                  <a:schemeClr val="accent1"/>
                </a:solidFill>
                <a:latin typeface="Century Gothic" panose="020B0502020202020204" pitchFamily="34" charset="0"/>
              </a:rPr>
              <a:t>Methods</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5750" y="2023859"/>
            <a:ext cx="2854735" cy="3694362"/>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9628" y="3082729"/>
            <a:ext cx="2316149" cy="2360741"/>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076" y="1684307"/>
            <a:ext cx="2044662" cy="2509911"/>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076" y="3968759"/>
            <a:ext cx="2044662" cy="2509911"/>
          </a:xfrm>
          <a:prstGeom prst="rect">
            <a:avLst/>
          </a:prstGeom>
        </p:spPr>
      </p:pic>
      <p:sp>
        <p:nvSpPr>
          <p:cNvPr id="36" name="TextBox 35"/>
          <p:cNvSpPr txBox="1"/>
          <p:nvPr/>
        </p:nvSpPr>
        <p:spPr>
          <a:xfrm>
            <a:off x="-3953" y="1853667"/>
            <a:ext cx="3354592" cy="707886"/>
          </a:xfrm>
          <a:prstGeom prst="rect">
            <a:avLst/>
          </a:prstGeom>
          <a:noFill/>
        </p:spPr>
        <p:txBody>
          <a:bodyPr wrap="square" rtlCol="0">
            <a:spAutoFit/>
          </a:bodyPr>
          <a:lstStyle/>
          <a:p>
            <a:pPr algn="ctr"/>
            <a:r>
              <a:rPr lang="en-US" sz="2000" b="1" dirty="0" smtClean="0">
                <a:solidFill>
                  <a:schemeClr val="tx1">
                    <a:lumMod val="50000"/>
                  </a:schemeClr>
                </a:solidFill>
                <a:latin typeface="Century Gothic" panose="020B0502020202020204" pitchFamily="34" charset="0"/>
              </a:rPr>
              <a:t>2015 Leaf-on data</a:t>
            </a:r>
          </a:p>
          <a:p>
            <a:pPr algn="ctr"/>
            <a:r>
              <a:rPr lang="en-US" sz="2000" b="1" dirty="0" smtClean="0">
                <a:solidFill>
                  <a:schemeClr val="tx1">
                    <a:lumMod val="50000"/>
                  </a:schemeClr>
                </a:solidFill>
                <a:latin typeface="Century Gothic" panose="020B0502020202020204" pitchFamily="34" charset="0"/>
              </a:rPr>
              <a:t>Landsat 5 TM</a:t>
            </a:r>
            <a:endParaRPr lang="en-US" sz="2000" b="1" dirty="0">
              <a:solidFill>
                <a:schemeClr val="tx1">
                  <a:lumMod val="50000"/>
                </a:schemeClr>
              </a:solidFill>
              <a:latin typeface="Century Gothic" panose="020B0502020202020204" pitchFamily="34" charset="0"/>
            </a:endParaRPr>
          </a:p>
        </p:txBody>
      </p:sp>
      <p:sp>
        <p:nvSpPr>
          <p:cNvPr id="37" name="TextBox 36"/>
          <p:cNvSpPr txBox="1"/>
          <p:nvPr/>
        </p:nvSpPr>
        <p:spPr>
          <a:xfrm>
            <a:off x="0" y="5745547"/>
            <a:ext cx="3396815" cy="707886"/>
          </a:xfrm>
          <a:prstGeom prst="rect">
            <a:avLst/>
          </a:prstGeom>
          <a:noFill/>
        </p:spPr>
        <p:txBody>
          <a:bodyPr wrap="square" rtlCol="0">
            <a:spAutoFit/>
          </a:bodyPr>
          <a:lstStyle/>
          <a:p>
            <a:pPr algn="ctr"/>
            <a:r>
              <a:rPr lang="en-US" sz="2000" b="1" dirty="0" smtClean="0">
                <a:solidFill>
                  <a:schemeClr val="tx1">
                    <a:lumMod val="50000"/>
                  </a:schemeClr>
                </a:solidFill>
                <a:latin typeface="Century Gothic" panose="020B0502020202020204" pitchFamily="34" charset="0"/>
              </a:rPr>
              <a:t>2015 Leaf-off data</a:t>
            </a:r>
          </a:p>
          <a:p>
            <a:pPr algn="ctr"/>
            <a:r>
              <a:rPr lang="en-US" sz="2000" b="1" dirty="0" smtClean="0">
                <a:solidFill>
                  <a:schemeClr val="tx1">
                    <a:lumMod val="50000"/>
                  </a:schemeClr>
                </a:solidFill>
                <a:latin typeface="Century Gothic" panose="020B0502020202020204" pitchFamily="34" charset="0"/>
              </a:rPr>
              <a:t>Landsat 5 TM</a:t>
            </a:r>
            <a:endParaRPr lang="en-US" sz="2000" b="1" dirty="0">
              <a:solidFill>
                <a:schemeClr val="tx1">
                  <a:lumMod val="50000"/>
                </a:schemeClr>
              </a:solidFill>
              <a:latin typeface="Century Gothic" panose="020B0502020202020204" pitchFamily="34" charset="0"/>
            </a:endParaRPr>
          </a:p>
        </p:txBody>
      </p:sp>
      <p:sp>
        <p:nvSpPr>
          <p:cNvPr id="38" name="TextBox 37"/>
          <p:cNvSpPr txBox="1"/>
          <p:nvPr/>
        </p:nvSpPr>
        <p:spPr>
          <a:xfrm>
            <a:off x="2564493" y="4700870"/>
            <a:ext cx="3216270" cy="400110"/>
          </a:xfrm>
          <a:prstGeom prst="rect">
            <a:avLst/>
          </a:prstGeom>
          <a:noFill/>
        </p:spPr>
        <p:txBody>
          <a:bodyPr wrap="square" rtlCol="0">
            <a:spAutoFit/>
          </a:bodyPr>
          <a:lstStyle/>
          <a:p>
            <a:pPr algn="ctr"/>
            <a:r>
              <a:rPr lang="en-US" sz="2000" b="1" dirty="0" smtClean="0">
                <a:solidFill>
                  <a:schemeClr val="tx1">
                    <a:lumMod val="50000"/>
                  </a:schemeClr>
                </a:solidFill>
                <a:latin typeface="Century Gothic" panose="020B0502020202020204" pitchFamily="34" charset="0"/>
              </a:rPr>
              <a:t>2015 Composite Image</a:t>
            </a:r>
            <a:endParaRPr lang="en-US" sz="2000" b="1" dirty="0">
              <a:solidFill>
                <a:schemeClr val="tx1">
                  <a:lumMod val="50000"/>
                </a:schemeClr>
              </a:solidFill>
              <a:latin typeface="Century Gothic" panose="020B0502020202020204" pitchFamily="34" charset="0"/>
            </a:endParaRPr>
          </a:p>
        </p:txBody>
      </p:sp>
      <p:sp>
        <p:nvSpPr>
          <p:cNvPr id="39" name="TextBox 38"/>
          <p:cNvSpPr txBox="1"/>
          <p:nvPr/>
        </p:nvSpPr>
        <p:spPr>
          <a:xfrm>
            <a:off x="-3953" y="2374286"/>
            <a:ext cx="914400" cy="1015663"/>
          </a:xfrm>
          <a:prstGeom prst="rect">
            <a:avLst/>
          </a:prstGeom>
          <a:noFill/>
        </p:spPr>
        <p:txBody>
          <a:bodyPr wrap="square" rtlCol="0">
            <a:spAutoFit/>
          </a:bodyPr>
          <a:lstStyle/>
          <a:p>
            <a:pPr algn="r"/>
            <a:r>
              <a:rPr lang="en-US" sz="2000" dirty="0" smtClean="0">
                <a:solidFill>
                  <a:schemeClr val="tx1">
                    <a:lumMod val="50000"/>
                  </a:schemeClr>
                </a:solidFill>
                <a:latin typeface="Century Gothic" panose="020B0502020202020204" pitchFamily="34" charset="0"/>
              </a:rPr>
              <a:t>Red</a:t>
            </a:r>
          </a:p>
          <a:p>
            <a:pPr algn="r"/>
            <a:r>
              <a:rPr lang="en-US" sz="2000" dirty="0" smtClean="0">
                <a:solidFill>
                  <a:schemeClr val="tx1">
                    <a:lumMod val="50000"/>
                  </a:schemeClr>
                </a:solidFill>
                <a:latin typeface="Century Gothic" panose="020B0502020202020204" pitchFamily="34" charset="0"/>
              </a:rPr>
              <a:t>NIR</a:t>
            </a:r>
          </a:p>
          <a:p>
            <a:pPr algn="r"/>
            <a:r>
              <a:rPr lang="en-US" sz="2000" dirty="0" smtClean="0">
                <a:solidFill>
                  <a:schemeClr val="tx1">
                    <a:lumMod val="50000"/>
                  </a:schemeClr>
                </a:solidFill>
                <a:latin typeface="Century Gothic" panose="020B0502020202020204" pitchFamily="34" charset="0"/>
              </a:rPr>
              <a:t>SWIR</a:t>
            </a:r>
            <a:endParaRPr lang="en-US" sz="2000" dirty="0">
              <a:solidFill>
                <a:schemeClr val="tx1">
                  <a:lumMod val="50000"/>
                </a:schemeClr>
              </a:solidFill>
              <a:latin typeface="Century Gothic" panose="020B0502020202020204" pitchFamily="34" charset="0"/>
            </a:endParaRPr>
          </a:p>
        </p:txBody>
      </p:sp>
      <p:sp>
        <p:nvSpPr>
          <p:cNvPr id="40" name="TextBox 39"/>
          <p:cNvSpPr txBox="1"/>
          <p:nvPr/>
        </p:nvSpPr>
        <p:spPr>
          <a:xfrm>
            <a:off x="5485244" y="5692387"/>
            <a:ext cx="3658756" cy="707886"/>
          </a:xfrm>
          <a:prstGeom prst="rect">
            <a:avLst/>
          </a:prstGeom>
          <a:noFill/>
        </p:spPr>
        <p:txBody>
          <a:bodyPr wrap="square" rtlCol="0">
            <a:spAutoFit/>
          </a:bodyPr>
          <a:lstStyle/>
          <a:p>
            <a:pPr algn="ctr"/>
            <a:r>
              <a:rPr lang="en-US" sz="2000" b="1" dirty="0" smtClean="0">
                <a:solidFill>
                  <a:schemeClr val="tx1">
                    <a:lumMod val="50000"/>
                  </a:schemeClr>
                </a:solidFill>
                <a:latin typeface="Century Gothic" panose="020B0502020202020204" pitchFamily="34" charset="0"/>
              </a:rPr>
              <a:t>2015 Land Use/Land Cover Classification</a:t>
            </a:r>
            <a:endParaRPr lang="en-US" sz="2000" b="1" dirty="0">
              <a:solidFill>
                <a:schemeClr val="tx1">
                  <a:lumMod val="50000"/>
                </a:schemeClr>
              </a:solidFill>
              <a:latin typeface="Century Gothic" panose="020B0502020202020204" pitchFamily="34" charset="0"/>
            </a:endParaRPr>
          </a:p>
        </p:txBody>
      </p:sp>
      <p:sp>
        <p:nvSpPr>
          <p:cNvPr id="41" name="Bent-Up Arrow 40"/>
          <p:cNvSpPr/>
          <p:nvPr/>
        </p:nvSpPr>
        <p:spPr>
          <a:xfrm>
            <a:off x="2897444" y="5223715"/>
            <a:ext cx="1337959" cy="699784"/>
          </a:xfrm>
          <a:prstGeom prst="bent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Bent-Up Arrow 41"/>
          <p:cNvSpPr/>
          <p:nvPr/>
        </p:nvSpPr>
        <p:spPr>
          <a:xfrm flipV="1">
            <a:off x="2805677" y="2677444"/>
            <a:ext cx="1366951" cy="705568"/>
          </a:xfrm>
          <a:prstGeom prst="bent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5174992" y="3878244"/>
            <a:ext cx="697775" cy="344244"/>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body" idx="1"/>
          </p:nvPr>
        </p:nvSpPr>
        <p:spPr>
          <a:xfrm>
            <a:off x="452075" y="524649"/>
            <a:ext cx="8137199" cy="113511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dirty="0">
                <a:solidFill>
                  <a:schemeClr val="accent1"/>
                </a:solidFill>
                <a:latin typeface="Century Gothic" panose="020B0502020202020204" pitchFamily="34" charset="0"/>
              </a:rPr>
              <a:t>Land Cover Classification </a:t>
            </a:r>
            <a:r>
              <a:rPr lang="en-US" sz="3500" b="1" dirty="0">
                <a:solidFill>
                  <a:schemeClr val="accent1"/>
                </a:solidFill>
                <a:latin typeface="Century Gothic" panose="020B0502020202020204" pitchFamily="34" charset="0"/>
              </a:rPr>
              <a:t>Methods</a:t>
            </a:r>
          </a:p>
        </p:txBody>
      </p:sp>
      <p:sp>
        <p:nvSpPr>
          <p:cNvPr id="166" name="Shape 166"/>
          <p:cNvSpPr txBox="1">
            <a:spLocks noGrp="1"/>
          </p:cNvSpPr>
          <p:nvPr>
            <p:ph type="body" idx="3"/>
          </p:nvPr>
        </p:nvSpPr>
        <p:spPr>
          <a:xfrm>
            <a:off x="846667" y="3038594"/>
            <a:ext cx="2359377" cy="74350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500" dirty="0" smtClean="0">
                <a:solidFill>
                  <a:schemeClr val="tx1">
                    <a:lumMod val="50000"/>
                  </a:schemeClr>
                </a:solidFill>
                <a:latin typeface="Century Gothic" panose="020B0502020202020204" pitchFamily="34" charset="0"/>
              </a:rPr>
              <a:t>Composite Landsat </a:t>
            </a:r>
            <a:r>
              <a:rPr lang="en-US" sz="2500" dirty="0">
                <a:solidFill>
                  <a:schemeClr val="tx1">
                    <a:lumMod val="50000"/>
                  </a:schemeClr>
                </a:solidFill>
                <a:latin typeface="Century Gothic" panose="020B0502020202020204" pitchFamily="34" charset="0"/>
              </a:rPr>
              <a:t>Data</a:t>
            </a:r>
          </a:p>
        </p:txBody>
      </p:sp>
      <p:sp>
        <p:nvSpPr>
          <p:cNvPr id="167" name="Shape 167"/>
          <p:cNvSpPr txBox="1">
            <a:spLocks noGrp="1"/>
          </p:cNvSpPr>
          <p:nvPr>
            <p:ph type="body" idx="4"/>
          </p:nvPr>
        </p:nvSpPr>
        <p:spPr>
          <a:xfrm>
            <a:off x="224537" y="5911225"/>
            <a:ext cx="4533150" cy="341399"/>
          </a:xfrm>
          <a:prstGeom prst="rect">
            <a:avLst/>
          </a:prstGeom>
          <a:noFill/>
          <a:ln>
            <a:noFill/>
          </a:ln>
        </p:spPr>
        <p:txBody>
          <a:bodyPr lIns="91425" tIns="45700" rIns="91425" bIns="45700" anchor="t" anchorCtr="0">
            <a:noAutofit/>
          </a:bodyPr>
          <a:lstStyle/>
          <a:p>
            <a:pPr marL="0" marR="0" lvl="0" indent="0" rtl="0">
              <a:lnSpc>
                <a:spcPct val="90000"/>
              </a:lnSpc>
              <a:spcBef>
                <a:spcPts val="0"/>
              </a:spcBef>
              <a:buClr>
                <a:srgbClr val="BFBFBF"/>
              </a:buClr>
              <a:buSzPct val="25000"/>
              <a:buFont typeface="Arial"/>
              <a:buNone/>
            </a:pPr>
            <a:r>
              <a:rPr lang="en-US" sz="2500" b="1" dirty="0">
                <a:solidFill>
                  <a:schemeClr val="tx1">
                    <a:lumMod val="50000"/>
                  </a:schemeClr>
                </a:solidFill>
                <a:latin typeface="Century Gothic" panose="020B0502020202020204" pitchFamily="34" charset="0"/>
              </a:rPr>
              <a:t>Unsupervised Classification</a:t>
            </a:r>
          </a:p>
        </p:txBody>
      </p:sp>
      <p:sp>
        <p:nvSpPr>
          <p:cNvPr id="168" name="Shape 168"/>
          <p:cNvSpPr txBox="1">
            <a:spLocks noGrp="1"/>
          </p:cNvSpPr>
          <p:nvPr>
            <p:ph type="body" idx="4294967295"/>
          </p:nvPr>
        </p:nvSpPr>
        <p:spPr>
          <a:xfrm>
            <a:off x="589187" y="6252625"/>
            <a:ext cx="3387299" cy="3413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Arial"/>
              <a:buNone/>
            </a:pPr>
            <a:r>
              <a:rPr lang="en-US" sz="2000" dirty="0" smtClean="0">
                <a:solidFill>
                  <a:schemeClr val="dk1"/>
                </a:solidFill>
                <a:latin typeface="Century Gothic" panose="020B0502020202020204" pitchFamily="34" charset="0"/>
                <a:ea typeface="Questrial"/>
                <a:cs typeface="Questrial"/>
              </a:rPr>
              <a:t>35-class ISODATA</a:t>
            </a:r>
            <a:endParaRPr lang="en-US" sz="2000" dirty="0">
              <a:solidFill>
                <a:schemeClr val="dk1"/>
              </a:solidFill>
              <a:latin typeface="Century Gothic" panose="020B0502020202020204" pitchFamily="34" charset="0"/>
              <a:ea typeface="Questrial"/>
              <a:cs typeface="Questrial"/>
            </a:endParaRPr>
          </a:p>
        </p:txBody>
      </p:sp>
      <p:sp>
        <p:nvSpPr>
          <p:cNvPr id="169" name="Shape 169"/>
          <p:cNvSpPr txBox="1">
            <a:spLocks noGrp="1"/>
          </p:cNvSpPr>
          <p:nvPr>
            <p:ph type="body" idx="4294967295"/>
          </p:nvPr>
        </p:nvSpPr>
        <p:spPr>
          <a:xfrm>
            <a:off x="5168933" y="5911225"/>
            <a:ext cx="3001491" cy="3413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BFBFBF"/>
              </a:buClr>
              <a:buSzPct val="25000"/>
              <a:buFont typeface="Arial"/>
              <a:buNone/>
            </a:pPr>
            <a:r>
              <a:rPr lang="en-US" sz="2500" b="1" dirty="0" smtClean="0">
                <a:solidFill>
                  <a:schemeClr val="tx1">
                    <a:lumMod val="50000"/>
                  </a:schemeClr>
                </a:solidFill>
                <a:latin typeface="Century Gothic" panose="020B0502020202020204" pitchFamily="34" charset="0"/>
              </a:rPr>
              <a:t>Cluster Busting</a:t>
            </a:r>
            <a:endParaRPr lang="en-US" sz="2500" b="1" dirty="0">
              <a:solidFill>
                <a:schemeClr val="tx1">
                  <a:lumMod val="50000"/>
                </a:schemeClr>
              </a:solidFill>
              <a:latin typeface="Century Gothic" panose="020B0502020202020204" pitchFamily="34" charset="0"/>
            </a:endParaRPr>
          </a:p>
        </p:txBody>
      </p:sp>
      <p:sp>
        <p:nvSpPr>
          <p:cNvPr id="170" name="Shape 170"/>
          <p:cNvSpPr txBox="1">
            <a:spLocks noGrp="1"/>
          </p:cNvSpPr>
          <p:nvPr>
            <p:ph type="body" idx="4294967295"/>
          </p:nvPr>
        </p:nvSpPr>
        <p:spPr>
          <a:xfrm>
            <a:off x="4934598" y="6193000"/>
            <a:ext cx="3543358" cy="399000"/>
          </a:xfrm>
          <a:prstGeom prst="rect">
            <a:avLst/>
          </a:prstGeom>
          <a:noFill/>
          <a:ln>
            <a:noFill/>
          </a:ln>
        </p:spPr>
        <p:txBody>
          <a:bodyPr lIns="91425" tIns="45700" rIns="91425" bIns="45700" anchor="ctr" anchorCtr="0">
            <a:noAutofit/>
          </a:bodyPr>
          <a:lstStyle/>
          <a:p>
            <a:pPr marL="0" algn="ctr">
              <a:lnSpc>
                <a:spcPct val="90000"/>
              </a:lnSpc>
              <a:buClr>
                <a:schemeClr val="dk1"/>
              </a:buClr>
              <a:buSzPct val="25000"/>
            </a:pPr>
            <a:r>
              <a:rPr lang="en-US" sz="2000" dirty="0" smtClean="0">
                <a:solidFill>
                  <a:schemeClr val="dk1"/>
                </a:solidFill>
                <a:latin typeface="Century Gothic" panose="020B0502020202020204" pitchFamily="34" charset="0"/>
                <a:ea typeface="Questrial"/>
                <a:cs typeface="Questrial"/>
              </a:rPr>
              <a:t>Refining confused classes</a:t>
            </a:r>
            <a:endParaRPr lang="en-US" sz="2000" dirty="0">
              <a:solidFill>
                <a:schemeClr val="dk1"/>
              </a:solidFill>
              <a:latin typeface="Century Gothic" panose="020B0502020202020204" pitchFamily="34" charset="0"/>
              <a:ea typeface="Questrial"/>
              <a:cs typeface="Questrial"/>
            </a:endParaRPr>
          </a:p>
        </p:txBody>
      </p:sp>
      <p:sp>
        <p:nvSpPr>
          <p:cNvPr id="171" name="Shape 171"/>
          <p:cNvSpPr txBox="1">
            <a:spLocks noGrp="1"/>
          </p:cNvSpPr>
          <p:nvPr>
            <p:ph type="body" idx="4294967295"/>
          </p:nvPr>
        </p:nvSpPr>
        <p:spPr>
          <a:xfrm>
            <a:off x="4642255" y="3361356"/>
            <a:ext cx="4084723" cy="341399"/>
          </a:xfrm>
          <a:prstGeom prst="rect">
            <a:avLst/>
          </a:prstGeom>
          <a:noFill/>
          <a:ln>
            <a:noFill/>
          </a:ln>
        </p:spPr>
        <p:txBody>
          <a:bodyPr lIns="91425" tIns="45700" rIns="91425" bIns="45700" anchor="ctr" anchorCtr="0">
            <a:noAutofit/>
          </a:bodyPr>
          <a:lstStyle/>
          <a:p>
            <a:pPr>
              <a:lnSpc>
                <a:spcPct val="90000"/>
              </a:lnSpc>
              <a:buClr>
                <a:schemeClr val="dk1"/>
              </a:buClr>
              <a:buSzPct val="25000"/>
            </a:pPr>
            <a:r>
              <a:rPr lang="en-US" sz="2000" dirty="0" smtClean="0">
                <a:solidFill>
                  <a:schemeClr val="dk1"/>
                </a:solidFill>
                <a:latin typeface="Century Gothic" panose="020B0502020202020204" pitchFamily="34" charset="0"/>
                <a:ea typeface="Questrial"/>
                <a:cs typeface="Questrial"/>
                <a:sym typeface="Questrial"/>
              </a:rPr>
              <a:t>Google Earth and NLCD data</a:t>
            </a:r>
            <a:endParaRPr lang="en-US" sz="2000" dirty="0">
              <a:solidFill>
                <a:schemeClr val="dk1"/>
              </a:solidFill>
              <a:latin typeface="Century Gothic" panose="020B0502020202020204" pitchFamily="34" charset="0"/>
              <a:ea typeface="Questrial"/>
              <a:cs typeface="Questrial"/>
              <a:sym typeface="Questrial"/>
            </a:endParaRPr>
          </a:p>
        </p:txBody>
      </p:sp>
      <p:sp>
        <p:nvSpPr>
          <p:cNvPr id="172" name="Shape 172"/>
          <p:cNvSpPr txBox="1">
            <a:spLocks noGrp="1"/>
          </p:cNvSpPr>
          <p:nvPr>
            <p:ph type="body" idx="4294967295"/>
          </p:nvPr>
        </p:nvSpPr>
        <p:spPr>
          <a:xfrm>
            <a:off x="4819166" y="2996481"/>
            <a:ext cx="3735163" cy="3413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BFBFBF"/>
              </a:buClr>
              <a:buSzPct val="25000"/>
              <a:buFont typeface="Arial"/>
              <a:buNone/>
            </a:pPr>
            <a:r>
              <a:rPr lang="en-US" sz="2500" b="1" dirty="0">
                <a:solidFill>
                  <a:schemeClr val="tx1">
                    <a:lumMod val="50000"/>
                  </a:schemeClr>
                </a:solidFill>
                <a:latin typeface="Century Gothic" panose="020B0502020202020204" pitchFamily="34" charset="0"/>
              </a:rPr>
              <a:t>Accuracy Assessment</a:t>
            </a:r>
          </a:p>
        </p:txBody>
      </p:sp>
      <p:sp>
        <p:nvSpPr>
          <p:cNvPr id="173" name="Shape 173"/>
          <p:cNvSpPr/>
          <p:nvPr/>
        </p:nvSpPr>
        <p:spPr>
          <a:xfrm>
            <a:off x="1976666" y="3782095"/>
            <a:ext cx="279000" cy="325830"/>
          </a:xfrm>
          <a:prstGeom prst="downArrow">
            <a:avLst>
              <a:gd name="adj1" fmla="val 50000"/>
              <a:gd name="adj2" fmla="val 50000"/>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4" name="Shape 174"/>
          <p:cNvSpPr/>
          <p:nvPr/>
        </p:nvSpPr>
        <p:spPr>
          <a:xfrm rot="-5400000">
            <a:off x="4392918" y="4569681"/>
            <a:ext cx="279000" cy="1027437"/>
          </a:xfrm>
          <a:prstGeom prst="downArrow">
            <a:avLst>
              <a:gd name="adj1" fmla="val 50000"/>
              <a:gd name="adj2" fmla="val 50000"/>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75" name="Shape 175"/>
          <p:cNvSpPr/>
          <p:nvPr/>
        </p:nvSpPr>
        <p:spPr>
          <a:xfrm rot="10800000">
            <a:off x="6669681" y="3702755"/>
            <a:ext cx="279000" cy="405168"/>
          </a:xfrm>
          <a:prstGeom prst="downArrow">
            <a:avLst>
              <a:gd name="adj1" fmla="val 50000"/>
              <a:gd name="adj2" fmla="val 50000"/>
            </a:avLst>
          </a:prstGeom>
          <a:solidFill>
            <a:schemeClr val="accent1"/>
          </a:solid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77" name="Shape 177"/>
          <p:cNvPicPr preferRelativeResize="0"/>
          <p:nvPr/>
        </p:nvPicPr>
        <p:blipFill>
          <a:blip r:embed="rId3">
            <a:alphaModFix/>
          </a:blip>
          <a:stretch>
            <a:fillRect/>
          </a:stretch>
        </p:blipFill>
        <p:spPr>
          <a:xfrm>
            <a:off x="725237" y="4218075"/>
            <a:ext cx="3115224" cy="1730650"/>
          </a:xfrm>
          <a:prstGeom prst="rect">
            <a:avLst/>
          </a:prstGeom>
          <a:noFill/>
          <a:ln>
            <a:solidFill>
              <a:schemeClr val="accent1"/>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14" y="1421354"/>
            <a:ext cx="2316149" cy="2360741"/>
          </a:xfrm>
          <a:prstGeom prst="rect">
            <a:avLst/>
          </a:prstGeom>
        </p:spPr>
      </p:pic>
      <p:pic>
        <p:nvPicPr>
          <p:cNvPr id="1026" name="Picture 2"/>
          <p:cNvPicPr>
            <a:picLocks noChangeAspect="1" noChangeArrowheads="1"/>
          </p:cNvPicPr>
          <p:nvPr/>
        </p:nvPicPr>
        <p:blipFill>
          <a:blip r:embed="rId5"/>
          <a:srcRect/>
          <a:stretch>
            <a:fillRect/>
          </a:stretch>
        </p:blipFill>
        <p:spPr bwMode="auto">
          <a:xfrm>
            <a:off x="4749945" y="1294916"/>
            <a:ext cx="1919735" cy="1750648"/>
          </a:xfrm>
          <a:prstGeom prst="rect">
            <a:avLst/>
          </a:prstGeom>
          <a:noFill/>
          <a:ln w="9525">
            <a:solidFill>
              <a:schemeClr val="accent1"/>
            </a:solidFill>
            <a:miter lim="800000"/>
            <a:headEnd/>
            <a:tailEnd/>
          </a:ln>
        </p:spPr>
      </p:pic>
      <p:pic>
        <p:nvPicPr>
          <p:cNvPr id="1027" name="Picture 3"/>
          <p:cNvPicPr>
            <a:picLocks noChangeAspect="1" noChangeArrowheads="1"/>
          </p:cNvPicPr>
          <p:nvPr/>
        </p:nvPicPr>
        <p:blipFill>
          <a:blip r:embed="rId6"/>
          <a:srcRect/>
          <a:stretch>
            <a:fillRect/>
          </a:stretch>
        </p:blipFill>
        <p:spPr bwMode="auto">
          <a:xfrm>
            <a:off x="6781082" y="1275778"/>
            <a:ext cx="1993274" cy="1769786"/>
          </a:xfrm>
          <a:prstGeom prst="rect">
            <a:avLst/>
          </a:prstGeom>
          <a:noFill/>
          <a:ln w="9525">
            <a:solidFill>
              <a:schemeClr val="accent1"/>
            </a:solidFill>
            <a:miter lim="800000"/>
            <a:headEnd/>
            <a:tailEnd/>
          </a:ln>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8369" y="4183696"/>
            <a:ext cx="2902622" cy="1765029"/>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452075" y="524650"/>
            <a:ext cx="8223900" cy="12017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accent1"/>
              </a:buClr>
              <a:buSzPct val="25000"/>
              <a:buFont typeface="Arial"/>
              <a:buNone/>
            </a:pPr>
            <a:r>
              <a:rPr lang="en-US" sz="4000" b="1" dirty="0">
                <a:solidFill>
                  <a:schemeClr val="accent1"/>
                </a:solidFill>
                <a:latin typeface="Century Gothic" panose="020B0502020202020204" pitchFamily="34" charset="0"/>
              </a:rPr>
              <a:t>Land Cover Classification </a:t>
            </a:r>
          </a:p>
          <a:p>
            <a:pPr marL="0" marR="0" lvl="0" indent="0" algn="l" rtl="0">
              <a:lnSpc>
                <a:spcPct val="90000"/>
              </a:lnSpc>
              <a:spcBef>
                <a:spcPts val="0"/>
              </a:spcBef>
              <a:buClr>
                <a:schemeClr val="accent1"/>
              </a:buClr>
              <a:buSzPct val="25000"/>
              <a:buFont typeface="Arial"/>
              <a:buNone/>
            </a:pPr>
            <a:r>
              <a:rPr lang="en-US" sz="3500" b="1" dirty="0">
                <a:solidFill>
                  <a:schemeClr val="accent1"/>
                </a:solidFill>
                <a:latin typeface="Century Gothic" panose="020B0502020202020204" pitchFamily="34" charset="0"/>
              </a:rPr>
              <a:t>Results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294" y="1125549"/>
            <a:ext cx="4917681" cy="54951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76" y="2156644"/>
            <a:ext cx="3076218" cy="3432979"/>
          </a:xfrm>
          <a:prstGeom prst="rect">
            <a:avLst/>
          </a:prstGeom>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929</TotalTime>
  <Words>1997</Words>
  <Application>Microsoft Office PowerPoint</Application>
  <PresentationFormat>On-screen Show (4:3)</PresentationFormat>
  <Paragraphs>164</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Webdings</vt:lpstr>
      <vt:lpstr>Helvetica Neue</vt:lpstr>
      <vt:lpstr>Calibri</vt:lpstr>
      <vt:lpstr>Arial</vt:lpstr>
      <vt:lpstr>Century Gothic</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Baghel</dc:creator>
  <cp:lastModifiedBy>NASA DEVELOP</cp:lastModifiedBy>
  <cp:revision>74</cp:revision>
  <dcterms:modified xsi:type="dcterms:W3CDTF">2015-11-19T00:23:27Z</dcterms:modified>
</cp:coreProperties>
</file>