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C82B09-E553-4FDE-BDD8-699D85EE3016}" name="Emily Heltzel" initials="EH" userId="S::emily.heltzel@ssaihq.com::8a35503a-e56d-495c-96a0-5a8610ea80f0" providerId="AD"/>
  <p188:author id="{75A839BE-D7A5-4191-C46E-401FD1B97D33}" name="Tamara Barbakova" initials="TB" userId="S::tamara.barbakova@ssaihq.com::c5b038eb-f46c-42fd-a929-91fca4bff8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Hunter, Shanise Y. (LARC-E3)[SSAI DEVELOP]" initials="HSY(ED" lastIdx="2" clrIdx="1">
    <p:extLst>
      <p:ext uri="{19B8F6BF-5375-455C-9EA6-DF929625EA0E}">
        <p15:presenceInfo xmlns:p15="http://schemas.microsoft.com/office/powerpoint/2012/main" userId="S::syhunter@ndc.nasa.gov::4313d2d7-74c6-49cc-8409-3769577baa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DB2"/>
    <a:srgbClr val="55AEB2"/>
    <a:srgbClr val="5B9BD5"/>
    <a:srgbClr val="D0652A"/>
    <a:srgbClr val="9B3D3B"/>
    <a:srgbClr val="751811"/>
    <a:srgbClr val="964135"/>
    <a:srgbClr val="7DB761"/>
    <a:srgbClr val="9299A8"/>
    <a:srgbClr val="E97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1167C-1D0D-8E49-967B-9F0E21B51D78}" v="313" dt="2022-08-01T19:32:15.656"/>
    <p1510:client id="{738EBBFB-34E9-AA6B-3B4D-14515321E813}" v="59" dt="2022-09-13T15:46:56.555"/>
    <p1510:client id="{9D12ABBB-407E-429A-171B-92E530368D5C}" v="123" dt="2022-08-25T16:47:48.854"/>
    <p1510:client id="{DA58B4C6-96BE-4DA1-B482-EAC0299A2127}" v="5" dt="2022-08-01T21:52:42.461"/>
    <p1510:client id="{FBAD2A43-FA1D-487F-AE9C-740637928DAE}" v="25" dt="2022-08-01T21:51:09.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0" d="100"/>
          <a:sy n="60" d="100"/>
        </p:scale>
        <p:origin x="13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5133835898282"/>
          <c:y val="5.8216012613926983E-2"/>
          <c:w val="0.85993905577596275"/>
          <c:h val="0.6772440069233715"/>
        </c:manualLayout>
      </c:layout>
      <c:lineChart>
        <c:grouping val="standard"/>
        <c:varyColors val="0"/>
        <c:ser>
          <c:idx val="0"/>
          <c:order val="0"/>
          <c:tx>
            <c:v>Normalized Difference Turbidity Index</c:v>
          </c:tx>
          <c:spPr>
            <a:ln w="28575" cap="rnd">
              <a:solidFill>
                <a:srgbClr val="54AEB2"/>
              </a:solidFill>
              <a:round/>
            </a:ln>
            <a:effectLst/>
          </c:spPr>
          <c:marker>
            <c:symbol val="none"/>
          </c:marker>
          <c:cat>
            <c:numRef>
              <c:f>[WaterQuality.xlsx]Sheet1!$A$3:$A$258</c:f>
              <c:numCache>
                <c:formatCode>d\-mmm\-yy</c:formatCode>
                <c:ptCount val="256"/>
                <c:pt idx="0">
                  <c:v>37392</c:v>
                </c:pt>
                <c:pt idx="1">
                  <c:v>37424</c:v>
                </c:pt>
                <c:pt idx="2">
                  <c:v>37440</c:v>
                </c:pt>
                <c:pt idx="3">
                  <c:v>37456</c:v>
                </c:pt>
                <c:pt idx="4">
                  <c:v>37472</c:v>
                </c:pt>
                <c:pt idx="5">
                  <c:v>37488</c:v>
                </c:pt>
                <c:pt idx="6">
                  <c:v>37520</c:v>
                </c:pt>
                <c:pt idx="7">
                  <c:v>37536</c:v>
                </c:pt>
                <c:pt idx="8">
                  <c:v>37552</c:v>
                </c:pt>
                <c:pt idx="9">
                  <c:v>37584</c:v>
                </c:pt>
                <c:pt idx="10">
                  <c:v>37616</c:v>
                </c:pt>
                <c:pt idx="11">
                  <c:v>37664</c:v>
                </c:pt>
                <c:pt idx="12">
                  <c:v>37680</c:v>
                </c:pt>
                <c:pt idx="13">
                  <c:v>37696</c:v>
                </c:pt>
                <c:pt idx="14">
                  <c:v>37712</c:v>
                </c:pt>
                <c:pt idx="15">
                  <c:v>37728</c:v>
                </c:pt>
                <c:pt idx="16">
                  <c:v>37744</c:v>
                </c:pt>
                <c:pt idx="17">
                  <c:v>37760</c:v>
                </c:pt>
                <c:pt idx="18">
                  <c:v>37792</c:v>
                </c:pt>
                <c:pt idx="19">
                  <c:v>37856</c:v>
                </c:pt>
                <c:pt idx="20">
                  <c:v>37872</c:v>
                </c:pt>
                <c:pt idx="21">
                  <c:v>37888</c:v>
                </c:pt>
                <c:pt idx="22">
                  <c:v>37904</c:v>
                </c:pt>
                <c:pt idx="23">
                  <c:v>37920</c:v>
                </c:pt>
                <c:pt idx="24">
                  <c:v>37952</c:v>
                </c:pt>
                <c:pt idx="25">
                  <c:v>38000</c:v>
                </c:pt>
                <c:pt idx="26">
                  <c:v>38048</c:v>
                </c:pt>
                <c:pt idx="27">
                  <c:v>38064</c:v>
                </c:pt>
                <c:pt idx="28">
                  <c:v>38080</c:v>
                </c:pt>
                <c:pt idx="29">
                  <c:v>38096</c:v>
                </c:pt>
                <c:pt idx="30">
                  <c:v>38112</c:v>
                </c:pt>
                <c:pt idx="31">
                  <c:v>38128</c:v>
                </c:pt>
                <c:pt idx="32">
                  <c:v>38144</c:v>
                </c:pt>
                <c:pt idx="33">
                  <c:v>38160</c:v>
                </c:pt>
                <c:pt idx="34">
                  <c:v>38176</c:v>
                </c:pt>
                <c:pt idx="35">
                  <c:v>38192</c:v>
                </c:pt>
                <c:pt idx="36">
                  <c:v>38208</c:v>
                </c:pt>
                <c:pt idx="37">
                  <c:v>38224</c:v>
                </c:pt>
                <c:pt idx="38">
                  <c:v>38240</c:v>
                </c:pt>
                <c:pt idx="39">
                  <c:v>38272</c:v>
                </c:pt>
                <c:pt idx="40">
                  <c:v>38288</c:v>
                </c:pt>
                <c:pt idx="41">
                  <c:v>38304</c:v>
                </c:pt>
                <c:pt idx="42">
                  <c:v>38320</c:v>
                </c:pt>
                <c:pt idx="43">
                  <c:v>38336</c:v>
                </c:pt>
                <c:pt idx="44">
                  <c:v>38384</c:v>
                </c:pt>
                <c:pt idx="45">
                  <c:v>38400</c:v>
                </c:pt>
                <c:pt idx="46">
                  <c:v>38416</c:v>
                </c:pt>
                <c:pt idx="47">
                  <c:v>38432</c:v>
                </c:pt>
                <c:pt idx="48">
                  <c:v>38448</c:v>
                </c:pt>
                <c:pt idx="49">
                  <c:v>38464</c:v>
                </c:pt>
                <c:pt idx="50">
                  <c:v>38480</c:v>
                </c:pt>
                <c:pt idx="51">
                  <c:v>38496</c:v>
                </c:pt>
                <c:pt idx="52">
                  <c:v>38528</c:v>
                </c:pt>
                <c:pt idx="53">
                  <c:v>38544</c:v>
                </c:pt>
                <c:pt idx="54">
                  <c:v>38560</c:v>
                </c:pt>
                <c:pt idx="55">
                  <c:v>38576</c:v>
                </c:pt>
                <c:pt idx="56">
                  <c:v>38592</c:v>
                </c:pt>
                <c:pt idx="57">
                  <c:v>38608</c:v>
                </c:pt>
                <c:pt idx="58">
                  <c:v>38624</c:v>
                </c:pt>
                <c:pt idx="59">
                  <c:v>38640</c:v>
                </c:pt>
                <c:pt idx="60">
                  <c:v>38672</c:v>
                </c:pt>
                <c:pt idx="61">
                  <c:v>38736</c:v>
                </c:pt>
                <c:pt idx="62">
                  <c:v>38768</c:v>
                </c:pt>
                <c:pt idx="63">
                  <c:v>38784</c:v>
                </c:pt>
                <c:pt idx="64">
                  <c:v>38832</c:v>
                </c:pt>
                <c:pt idx="65">
                  <c:v>38896</c:v>
                </c:pt>
                <c:pt idx="66">
                  <c:v>38912</c:v>
                </c:pt>
                <c:pt idx="67">
                  <c:v>38928</c:v>
                </c:pt>
                <c:pt idx="68">
                  <c:v>38944</c:v>
                </c:pt>
                <c:pt idx="69">
                  <c:v>38960</c:v>
                </c:pt>
                <c:pt idx="70">
                  <c:v>38976</c:v>
                </c:pt>
                <c:pt idx="71">
                  <c:v>38992</c:v>
                </c:pt>
                <c:pt idx="72">
                  <c:v>39008</c:v>
                </c:pt>
                <c:pt idx="73">
                  <c:v>39024</c:v>
                </c:pt>
                <c:pt idx="74">
                  <c:v>39040</c:v>
                </c:pt>
                <c:pt idx="75">
                  <c:v>39072</c:v>
                </c:pt>
                <c:pt idx="76">
                  <c:v>39088</c:v>
                </c:pt>
                <c:pt idx="77">
                  <c:v>39104</c:v>
                </c:pt>
                <c:pt idx="78">
                  <c:v>39120</c:v>
                </c:pt>
                <c:pt idx="79">
                  <c:v>39136</c:v>
                </c:pt>
                <c:pt idx="80">
                  <c:v>39152</c:v>
                </c:pt>
                <c:pt idx="81">
                  <c:v>39200</c:v>
                </c:pt>
                <c:pt idx="82">
                  <c:v>39216</c:v>
                </c:pt>
                <c:pt idx="83">
                  <c:v>39232</c:v>
                </c:pt>
                <c:pt idx="84">
                  <c:v>39248</c:v>
                </c:pt>
                <c:pt idx="85">
                  <c:v>39264</c:v>
                </c:pt>
                <c:pt idx="86">
                  <c:v>39280</c:v>
                </c:pt>
                <c:pt idx="87">
                  <c:v>39296</c:v>
                </c:pt>
                <c:pt idx="88">
                  <c:v>39312</c:v>
                </c:pt>
                <c:pt idx="89">
                  <c:v>39328</c:v>
                </c:pt>
                <c:pt idx="90">
                  <c:v>39360</c:v>
                </c:pt>
                <c:pt idx="91">
                  <c:v>39472</c:v>
                </c:pt>
                <c:pt idx="92">
                  <c:v>39488</c:v>
                </c:pt>
                <c:pt idx="93">
                  <c:v>39504</c:v>
                </c:pt>
                <c:pt idx="94">
                  <c:v>39520</c:v>
                </c:pt>
                <c:pt idx="95">
                  <c:v>39536</c:v>
                </c:pt>
                <c:pt idx="96">
                  <c:v>39568</c:v>
                </c:pt>
                <c:pt idx="97">
                  <c:v>39584</c:v>
                </c:pt>
                <c:pt idx="98">
                  <c:v>39600</c:v>
                </c:pt>
                <c:pt idx="99">
                  <c:v>39616</c:v>
                </c:pt>
                <c:pt idx="100">
                  <c:v>39648</c:v>
                </c:pt>
                <c:pt idx="101">
                  <c:v>39664</c:v>
                </c:pt>
                <c:pt idx="102">
                  <c:v>39680</c:v>
                </c:pt>
                <c:pt idx="103">
                  <c:v>39712</c:v>
                </c:pt>
                <c:pt idx="104">
                  <c:v>39728</c:v>
                </c:pt>
                <c:pt idx="105">
                  <c:v>39760</c:v>
                </c:pt>
                <c:pt idx="106">
                  <c:v>39776</c:v>
                </c:pt>
                <c:pt idx="107">
                  <c:v>39792</c:v>
                </c:pt>
                <c:pt idx="108">
                  <c:v>39808</c:v>
                </c:pt>
                <c:pt idx="109">
                  <c:v>39824</c:v>
                </c:pt>
                <c:pt idx="110">
                  <c:v>39872</c:v>
                </c:pt>
                <c:pt idx="111">
                  <c:v>39888</c:v>
                </c:pt>
                <c:pt idx="112">
                  <c:v>39904</c:v>
                </c:pt>
                <c:pt idx="113">
                  <c:v>39936</c:v>
                </c:pt>
                <c:pt idx="114">
                  <c:v>39968</c:v>
                </c:pt>
                <c:pt idx="115">
                  <c:v>39984</c:v>
                </c:pt>
                <c:pt idx="116">
                  <c:v>40000</c:v>
                </c:pt>
                <c:pt idx="117">
                  <c:v>40016</c:v>
                </c:pt>
                <c:pt idx="118">
                  <c:v>40048</c:v>
                </c:pt>
                <c:pt idx="119">
                  <c:v>40064</c:v>
                </c:pt>
                <c:pt idx="120">
                  <c:v>40080</c:v>
                </c:pt>
                <c:pt idx="121">
                  <c:v>40096</c:v>
                </c:pt>
                <c:pt idx="122">
                  <c:v>40112</c:v>
                </c:pt>
                <c:pt idx="123">
                  <c:v>40144</c:v>
                </c:pt>
                <c:pt idx="124">
                  <c:v>40160</c:v>
                </c:pt>
                <c:pt idx="125">
                  <c:v>40192</c:v>
                </c:pt>
                <c:pt idx="126">
                  <c:v>40224</c:v>
                </c:pt>
                <c:pt idx="127">
                  <c:v>40256</c:v>
                </c:pt>
                <c:pt idx="128">
                  <c:v>40272</c:v>
                </c:pt>
                <c:pt idx="129">
                  <c:v>40288</c:v>
                </c:pt>
                <c:pt idx="130">
                  <c:v>40304</c:v>
                </c:pt>
                <c:pt idx="131">
                  <c:v>40320</c:v>
                </c:pt>
                <c:pt idx="132">
                  <c:v>40336</c:v>
                </c:pt>
                <c:pt idx="133">
                  <c:v>40352</c:v>
                </c:pt>
                <c:pt idx="134">
                  <c:v>40368</c:v>
                </c:pt>
                <c:pt idx="135">
                  <c:v>40384</c:v>
                </c:pt>
                <c:pt idx="136">
                  <c:v>40432</c:v>
                </c:pt>
                <c:pt idx="137">
                  <c:v>40448</c:v>
                </c:pt>
                <c:pt idx="138">
                  <c:v>40464</c:v>
                </c:pt>
                <c:pt idx="139">
                  <c:v>40480</c:v>
                </c:pt>
                <c:pt idx="140">
                  <c:v>40496</c:v>
                </c:pt>
                <c:pt idx="141">
                  <c:v>40512</c:v>
                </c:pt>
                <c:pt idx="142">
                  <c:v>40528</c:v>
                </c:pt>
                <c:pt idx="143">
                  <c:v>40544</c:v>
                </c:pt>
                <c:pt idx="144">
                  <c:v>40592</c:v>
                </c:pt>
                <c:pt idx="145">
                  <c:v>40624</c:v>
                </c:pt>
                <c:pt idx="146">
                  <c:v>40640</c:v>
                </c:pt>
                <c:pt idx="147">
                  <c:v>40656</c:v>
                </c:pt>
                <c:pt idx="148">
                  <c:v>40672</c:v>
                </c:pt>
                <c:pt idx="149">
                  <c:v>40688</c:v>
                </c:pt>
                <c:pt idx="150">
                  <c:v>40704</c:v>
                </c:pt>
                <c:pt idx="151">
                  <c:v>40736</c:v>
                </c:pt>
                <c:pt idx="152">
                  <c:v>40800</c:v>
                </c:pt>
                <c:pt idx="153">
                  <c:v>40848</c:v>
                </c:pt>
                <c:pt idx="154">
                  <c:v>41048</c:v>
                </c:pt>
                <c:pt idx="155">
                  <c:v>41128</c:v>
                </c:pt>
                <c:pt idx="156">
                  <c:v>41144</c:v>
                </c:pt>
                <c:pt idx="157">
                  <c:v>41160</c:v>
                </c:pt>
                <c:pt idx="158">
                  <c:v>41176</c:v>
                </c:pt>
                <c:pt idx="159">
                  <c:v>41192</c:v>
                </c:pt>
                <c:pt idx="160">
                  <c:v>41224</c:v>
                </c:pt>
                <c:pt idx="161">
                  <c:v>41240</c:v>
                </c:pt>
                <c:pt idx="162">
                  <c:v>41288</c:v>
                </c:pt>
                <c:pt idx="163">
                  <c:v>41304</c:v>
                </c:pt>
                <c:pt idx="164">
                  <c:v>41336</c:v>
                </c:pt>
                <c:pt idx="165">
                  <c:v>41376</c:v>
                </c:pt>
                <c:pt idx="166">
                  <c:v>41392</c:v>
                </c:pt>
                <c:pt idx="167">
                  <c:v>41408</c:v>
                </c:pt>
                <c:pt idx="168">
                  <c:v>41424</c:v>
                </c:pt>
                <c:pt idx="169">
                  <c:v>41472</c:v>
                </c:pt>
                <c:pt idx="170">
                  <c:v>41488</c:v>
                </c:pt>
                <c:pt idx="171">
                  <c:v>41504</c:v>
                </c:pt>
                <c:pt idx="172">
                  <c:v>41568</c:v>
                </c:pt>
                <c:pt idx="173">
                  <c:v>41584</c:v>
                </c:pt>
                <c:pt idx="174">
                  <c:v>41600</c:v>
                </c:pt>
                <c:pt idx="175">
                  <c:v>41616</c:v>
                </c:pt>
                <c:pt idx="176">
                  <c:v>41664</c:v>
                </c:pt>
                <c:pt idx="177">
                  <c:v>41680</c:v>
                </c:pt>
                <c:pt idx="178">
                  <c:v>41712</c:v>
                </c:pt>
                <c:pt idx="179">
                  <c:v>41728</c:v>
                </c:pt>
                <c:pt idx="180">
                  <c:v>41760</c:v>
                </c:pt>
                <c:pt idx="181">
                  <c:v>41824</c:v>
                </c:pt>
                <c:pt idx="182">
                  <c:v>41840</c:v>
                </c:pt>
                <c:pt idx="183">
                  <c:v>41872</c:v>
                </c:pt>
                <c:pt idx="184">
                  <c:v>41888</c:v>
                </c:pt>
                <c:pt idx="185">
                  <c:v>41984</c:v>
                </c:pt>
                <c:pt idx="186">
                  <c:v>42032</c:v>
                </c:pt>
                <c:pt idx="187">
                  <c:v>42048</c:v>
                </c:pt>
                <c:pt idx="188">
                  <c:v>42064</c:v>
                </c:pt>
                <c:pt idx="189">
                  <c:v>42080</c:v>
                </c:pt>
                <c:pt idx="190">
                  <c:v>42096</c:v>
                </c:pt>
                <c:pt idx="191">
                  <c:v>42112</c:v>
                </c:pt>
                <c:pt idx="192">
                  <c:v>42144</c:v>
                </c:pt>
                <c:pt idx="193">
                  <c:v>42176</c:v>
                </c:pt>
                <c:pt idx="194">
                  <c:v>42192</c:v>
                </c:pt>
                <c:pt idx="195">
                  <c:v>42208</c:v>
                </c:pt>
                <c:pt idx="196">
                  <c:v>42224</c:v>
                </c:pt>
                <c:pt idx="197">
                  <c:v>42240</c:v>
                </c:pt>
                <c:pt idx="198">
                  <c:v>42256</c:v>
                </c:pt>
                <c:pt idx="199">
                  <c:v>42272</c:v>
                </c:pt>
                <c:pt idx="200">
                  <c:v>42336</c:v>
                </c:pt>
                <c:pt idx="201">
                  <c:v>42368</c:v>
                </c:pt>
                <c:pt idx="202">
                  <c:v>42416</c:v>
                </c:pt>
                <c:pt idx="203">
                  <c:v>42496</c:v>
                </c:pt>
                <c:pt idx="204">
                  <c:v>42512</c:v>
                </c:pt>
                <c:pt idx="205">
                  <c:v>42528</c:v>
                </c:pt>
                <c:pt idx="206">
                  <c:v>42544</c:v>
                </c:pt>
                <c:pt idx="207">
                  <c:v>42560</c:v>
                </c:pt>
                <c:pt idx="208">
                  <c:v>42576</c:v>
                </c:pt>
                <c:pt idx="209">
                  <c:v>42592</c:v>
                </c:pt>
                <c:pt idx="210">
                  <c:v>42608</c:v>
                </c:pt>
                <c:pt idx="211">
                  <c:v>42624</c:v>
                </c:pt>
                <c:pt idx="212">
                  <c:v>42640</c:v>
                </c:pt>
                <c:pt idx="213">
                  <c:v>42656</c:v>
                </c:pt>
                <c:pt idx="214">
                  <c:v>42720</c:v>
                </c:pt>
                <c:pt idx="215">
                  <c:v>42736</c:v>
                </c:pt>
                <c:pt idx="216">
                  <c:v>42752</c:v>
                </c:pt>
                <c:pt idx="217">
                  <c:v>42768</c:v>
                </c:pt>
                <c:pt idx="218">
                  <c:v>42784</c:v>
                </c:pt>
                <c:pt idx="219">
                  <c:v>42800</c:v>
                </c:pt>
                <c:pt idx="220">
                  <c:v>42816</c:v>
                </c:pt>
                <c:pt idx="221">
                  <c:v>42832</c:v>
                </c:pt>
                <c:pt idx="222">
                  <c:v>42864</c:v>
                </c:pt>
                <c:pt idx="223">
                  <c:v>42928</c:v>
                </c:pt>
                <c:pt idx="224">
                  <c:v>42960</c:v>
                </c:pt>
                <c:pt idx="225">
                  <c:v>42976</c:v>
                </c:pt>
                <c:pt idx="226">
                  <c:v>43024</c:v>
                </c:pt>
                <c:pt idx="227">
                  <c:v>43040</c:v>
                </c:pt>
                <c:pt idx="228">
                  <c:v>43056</c:v>
                </c:pt>
                <c:pt idx="229">
                  <c:v>43072</c:v>
                </c:pt>
                <c:pt idx="230">
                  <c:v>43088</c:v>
                </c:pt>
                <c:pt idx="231">
                  <c:v>43104</c:v>
                </c:pt>
                <c:pt idx="232">
                  <c:v>43136</c:v>
                </c:pt>
                <c:pt idx="233">
                  <c:v>43152</c:v>
                </c:pt>
                <c:pt idx="234">
                  <c:v>43168</c:v>
                </c:pt>
                <c:pt idx="235">
                  <c:v>43184</c:v>
                </c:pt>
                <c:pt idx="236">
                  <c:v>43200</c:v>
                </c:pt>
                <c:pt idx="237">
                  <c:v>43216</c:v>
                </c:pt>
                <c:pt idx="238">
                  <c:v>43264</c:v>
                </c:pt>
                <c:pt idx="239">
                  <c:v>43296</c:v>
                </c:pt>
                <c:pt idx="240">
                  <c:v>43312</c:v>
                </c:pt>
                <c:pt idx="241">
                  <c:v>43328</c:v>
                </c:pt>
                <c:pt idx="242">
                  <c:v>43344</c:v>
                </c:pt>
                <c:pt idx="243">
                  <c:v>43360</c:v>
                </c:pt>
                <c:pt idx="244">
                  <c:v>43376</c:v>
                </c:pt>
                <c:pt idx="245">
                  <c:v>43392</c:v>
                </c:pt>
                <c:pt idx="246">
                  <c:v>43440</c:v>
                </c:pt>
                <c:pt idx="247">
                  <c:v>43456</c:v>
                </c:pt>
                <c:pt idx="248">
                  <c:v>43472</c:v>
                </c:pt>
                <c:pt idx="249">
                  <c:v>43488</c:v>
                </c:pt>
                <c:pt idx="250">
                  <c:v>43504</c:v>
                </c:pt>
                <c:pt idx="251">
                  <c:v>43520</c:v>
                </c:pt>
                <c:pt idx="252">
                  <c:v>43536</c:v>
                </c:pt>
                <c:pt idx="253">
                  <c:v>43552</c:v>
                </c:pt>
                <c:pt idx="254">
                  <c:v>43568</c:v>
                </c:pt>
                <c:pt idx="255">
                  <c:v>43584</c:v>
                </c:pt>
              </c:numCache>
            </c:numRef>
          </c:cat>
          <c:val>
            <c:numRef>
              <c:f>[WaterQuality.xlsx]Sheet1!$B$3:$B$258</c:f>
              <c:numCache>
                <c:formatCode>General</c:formatCode>
                <c:ptCount val="256"/>
                <c:pt idx="0">
                  <c:v>2.9000000000000001E-2</c:v>
                </c:pt>
                <c:pt idx="1">
                  <c:v>2.1000000000000001E-2</c:v>
                </c:pt>
                <c:pt idx="2">
                  <c:v>2.5000000000000001E-2</c:v>
                </c:pt>
                <c:pt idx="3">
                  <c:v>3.4000000000000002E-2</c:v>
                </c:pt>
                <c:pt idx="4">
                  <c:v>3.3000000000000002E-2</c:v>
                </c:pt>
                <c:pt idx="5">
                  <c:v>5.5E-2</c:v>
                </c:pt>
                <c:pt idx="6">
                  <c:v>6.5000000000000002E-2</c:v>
                </c:pt>
                <c:pt idx="7">
                  <c:v>4.5999999999999999E-2</c:v>
                </c:pt>
                <c:pt idx="8">
                  <c:v>5.8000000000000003E-2</c:v>
                </c:pt>
                <c:pt idx="9">
                  <c:v>3.2000000000000001E-2</c:v>
                </c:pt>
                <c:pt idx="10">
                  <c:v>3.5000000000000003E-2</c:v>
                </c:pt>
                <c:pt idx="11">
                  <c:v>4.5999999999999999E-2</c:v>
                </c:pt>
                <c:pt idx="12">
                  <c:v>0.05</c:v>
                </c:pt>
                <c:pt idx="13">
                  <c:v>5.5E-2</c:v>
                </c:pt>
                <c:pt idx="14">
                  <c:v>4.3999999999999997E-2</c:v>
                </c:pt>
                <c:pt idx="15">
                  <c:v>5.5E-2</c:v>
                </c:pt>
                <c:pt idx="16">
                  <c:v>1.7000000000000001E-2</c:v>
                </c:pt>
                <c:pt idx="17">
                  <c:v>6.4000000000000001E-2</c:v>
                </c:pt>
                <c:pt idx="18">
                  <c:v>3.3000000000000002E-2</c:v>
                </c:pt>
                <c:pt idx="19">
                  <c:v>4.8000000000000001E-2</c:v>
                </c:pt>
                <c:pt idx="20">
                  <c:v>4.2999999999999997E-2</c:v>
                </c:pt>
                <c:pt idx="21">
                  <c:v>3.4000000000000002E-2</c:v>
                </c:pt>
                <c:pt idx="22">
                  <c:v>3.9E-2</c:v>
                </c:pt>
                <c:pt idx="23">
                  <c:v>3.6999999999999998E-2</c:v>
                </c:pt>
                <c:pt idx="24">
                  <c:v>5.8000000000000003E-2</c:v>
                </c:pt>
                <c:pt idx="25">
                  <c:v>4.4999999999999998E-2</c:v>
                </c:pt>
                <c:pt idx="26">
                  <c:v>5.2999999999999999E-2</c:v>
                </c:pt>
                <c:pt idx="27">
                  <c:v>4.8000000000000001E-2</c:v>
                </c:pt>
                <c:pt idx="28">
                  <c:v>4.3999999999999997E-2</c:v>
                </c:pt>
                <c:pt idx="29">
                  <c:v>4.4999999999999998E-2</c:v>
                </c:pt>
                <c:pt idx="30">
                  <c:v>4.1000000000000002E-2</c:v>
                </c:pt>
                <c:pt idx="31">
                  <c:v>3.6999999999999998E-2</c:v>
                </c:pt>
                <c:pt idx="32">
                  <c:v>3.5000000000000003E-2</c:v>
                </c:pt>
                <c:pt idx="33">
                  <c:v>3.4000000000000002E-2</c:v>
                </c:pt>
                <c:pt idx="34">
                  <c:v>2.1999999999999999E-2</c:v>
                </c:pt>
                <c:pt idx="35">
                  <c:v>3.3000000000000002E-2</c:v>
                </c:pt>
                <c:pt idx="36">
                  <c:v>4.9000000000000002E-2</c:v>
                </c:pt>
                <c:pt idx="37">
                  <c:v>4.3999999999999997E-2</c:v>
                </c:pt>
                <c:pt idx="38">
                  <c:v>5.2999999999999999E-2</c:v>
                </c:pt>
                <c:pt idx="39">
                  <c:v>2.1999999999999999E-2</c:v>
                </c:pt>
                <c:pt idx="40">
                  <c:v>0.04</c:v>
                </c:pt>
                <c:pt idx="41">
                  <c:v>6.7000000000000004E-2</c:v>
                </c:pt>
                <c:pt idx="42">
                  <c:v>4.4999999999999998E-2</c:v>
                </c:pt>
                <c:pt idx="43">
                  <c:v>4.3999999999999997E-2</c:v>
                </c:pt>
                <c:pt idx="44">
                  <c:v>4.8000000000000001E-2</c:v>
                </c:pt>
                <c:pt idx="45">
                  <c:v>5.0999999999999997E-2</c:v>
                </c:pt>
                <c:pt idx="46">
                  <c:v>5.0999999999999997E-2</c:v>
                </c:pt>
                <c:pt idx="47">
                  <c:v>4.2000000000000003E-2</c:v>
                </c:pt>
                <c:pt idx="48">
                  <c:v>4.3999999999999997E-2</c:v>
                </c:pt>
                <c:pt idx="49">
                  <c:v>0.04</c:v>
                </c:pt>
                <c:pt idx="50">
                  <c:v>5.8000000000000003E-2</c:v>
                </c:pt>
                <c:pt idx="51">
                  <c:v>2.4E-2</c:v>
                </c:pt>
                <c:pt idx="52">
                  <c:v>5.3999999999999999E-2</c:v>
                </c:pt>
                <c:pt idx="53">
                  <c:v>0.04</c:v>
                </c:pt>
                <c:pt idx="54">
                  <c:v>2.8000000000000001E-2</c:v>
                </c:pt>
                <c:pt idx="55">
                  <c:v>1.6E-2</c:v>
                </c:pt>
                <c:pt idx="56">
                  <c:v>3.3000000000000002E-2</c:v>
                </c:pt>
                <c:pt idx="57">
                  <c:v>6.2E-2</c:v>
                </c:pt>
                <c:pt idx="58">
                  <c:v>9.2999999999999999E-2</c:v>
                </c:pt>
                <c:pt idx="59">
                  <c:v>5.5E-2</c:v>
                </c:pt>
                <c:pt idx="60">
                  <c:v>5.6000000000000001E-2</c:v>
                </c:pt>
                <c:pt idx="61">
                  <c:v>4.5999999999999999E-2</c:v>
                </c:pt>
                <c:pt idx="62">
                  <c:v>5.6000000000000001E-2</c:v>
                </c:pt>
                <c:pt idx="63">
                  <c:v>6.7000000000000004E-2</c:v>
                </c:pt>
                <c:pt idx="64">
                  <c:v>4.7E-2</c:v>
                </c:pt>
                <c:pt idx="65">
                  <c:v>5.8999999999999997E-2</c:v>
                </c:pt>
                <c:pt idx="66">
                  <c:v>4.2999999999999997E-2</c:v>
                </c:pt>
                <c:pt idx="67">
                  <c:v>8.0000000000000002E-3</c:v>
                </c:pt>
                <c:pt idx="68">
                  <c:v>4.7E-2</c:v>
                </c:pt>
                <c:pt idx="69">
                  <c:v>1.0999999999999999E-2</c:v>
                </c:pt>
                <c:pt idx="70">
                  <c:v>4.3999999999999997E-2</c:v>
                </c:pt>
                <c:pt idx="71">
                  <c:v>5.8999999999999997E-2</c:v>
                </c:pt>
                <c:pt idx="72">
                  <c:v>6.2E-2</c:v>
                </c:pt>
                <c:pt idx="73">
                  <c:v>4.2999999999999997E-2</c:v>
                </c:pt>
                <c:pt idx="74">
                  <c:v>8.5000000000000006E-2</c:v>
                </c:pt>
                <c:pt idx="75">
                  <c:v>4.5999999999999999E-2</c:v>
                </c:pt>
                <c:pt idx="76">
                  <c:v>5.3999999999999999E-2</c:v>
                </c:pt>
                <c:pt idx="77">
                  <c:v>3.9E-2</c:v>
                </c:pt>
                <c:pt idx="78">
                  <c:v>4.2000000000000003E-2</c:v>
                </c:pt>
                <c:pt idx="79">
                  <c:v>4.7E-2</c:v>
                </c:pt>
                <c:pt idx="80">
                  <c:v>3.5000000000000003E-2</c:v>
                </c:pt>
                <c:pt idx="81">
                  <c:v>3.5999999999999997E-2</c:v>
                </c:pt>
                <c:pt idx="82">
                  <c:v>1.9E-2</c:v>
                </c:pt>
                <c:pt idx="83">
                  <c:v>2.7E-2</c:v>
                </c:pt>
                <c:pt idx="84">
                  <c:v>2E-3</c:v>
                </c:pt>
                <c:pt idx="85">
                  <c:v>4.4999999999999998E-2</c:v>
                </c:pt>
                <c:pt idx="86">
                  <c:v>4.5999999999999999E-2</c:v>
                </c:pt>
                <c:pt idx="87">
                  <c:v>0.02</c:v>
                </c:pt>
                <c:pt idx="88">
                  <c:v>3.1E-2</c:v>
                </c:pt>
                <c:pt idx="89">
                  <c:v>4.9000000000000002E-2</c:v>
                </c:pt>
                <c:pt idx="90">
                  <c:v>6.3E-2</c:v>
                </c:pt>
                <c:pt idx="91">
                  <c:v>0.04</c:v>
                </c:pt>
                <c:pt idx="92">
                  <c:v>4.2999999999999997E-2</c:v>
                </c:pt>
                <c:pt idx="93">
                  <c:v>4.4999999999999998E-2</c:v>
                </c:pt>
                <c:pt idx="94">
                  <c:v>0.05</c:v>
                </c:pt>
                <c:pt idx="95">
                  <c:v>5.6000000000000001E-2</c:v>
                </c:pt>
                <c:pt idx="96">
                  <c:v>5.5E-2</c:v>
                </c:pt>
                <c:pt idx="97">
                  <c:v>4.4999999999999998E-2</c:v>
                </c:pt>
                <c:pt idx="98">
                  <c:v>2.8000000000000001E-2</c:v>
                </c:pt>
                <c:pt idx="99">
                  <c:v>4.8000000000000001E-2</c:v>
                </c:pt>
                <c:pt idx="100">
                  <c:v>3.7999999999999999E-2</c:v>
                </c:pt>
                <c:pt idx="101">
                  <c:v>4.7E-2</c:v>
                </c:pt>
                <c:pt idx="102">
                  <c:v>2.1000000000000001E-2</c:v>
                </c:pt>
                <c:pt idx="103">
                  <c:v>5.3999999999999999E-2</c:v>
                </c:pt>
                <c:pt idx="104">
                  <c:v>3.5999999999999997E-2</c:v>
                </c:pt>
                <c:pt idx="105">
                  <c:v>8.3000000000000004E-2</c:v>
                </c:pt>
                <c:pt idx="106">
                  <c:v>7.2999999999999995E-2</c:v>
                </c:pt>
                <c:pt idx="107">
                  <c:v>2.7E-2</c:v>
                </c:pt>
                <c:pt idx="108">
                  <c:v>2.9000000000000001E-2</c:v>
                </c:pt>
                <c:pt idx="109">
                  <c:v>3.6999999999999998E-2</c:v>
                </c:pt>
                <c:pt idx="110">
                  <c:v>4.9000000000000002E-2</c:v>
                </c:pt>
                <c:pt idx="111">
                  <c:v>1.6E-2</c:v>
                </c:pt>
                <c:pt idx="112">
                  <c:v>5.0000000000000001E-3</c:v>
                </c:pt>
                <c:pt idx="113">
                  <c:v>3.5999999999999997E-2</c:v>
                </c:pt>
                <c:pt idx="114">
                  <c:v>1.9E-2</c:v>
                </c:pt>
                <c:pt idx="115">
                  <c:v>3.9E-2</c:v>
                </c:pt>
                <c:pt idx="116">
                  <c:v>3.9E-2</c:v>
                </c:pt>
                <c:pt idx="117">
                  <c:v>3.6999999999999998E-2</c:v>
                </c:pt>
                <c:pt idx="118">
                  <c:v>5.8999999999999997E-2</c:v>
                </c:pt>
                <c:pt idx="119">
                  <c:v>5.0999999999999997E-2</c:v>
                </c:pt>
                <c:pt idx="120">
                  <c:v>5.8000000000000003E-2</c:v>
                </c:pt>
                <c:pt idx="121">
                  <c:v>0.09</c:v>
                </c:pt>
                <c:pt idx="122">
                  <c:v>2.5999999999999999E-2</c:v>
                </c:pt>
                <c:pt idx="123">
                  <c:v>4.8000000000000001E-2</c:v>
                </c:pt>
                <c:pt idx="124">
                  <c:v>7.2999999999999995E-2</c:v>
                </c:pt>
                <c:pt idx="125">
                  <c:v>5.0999999999999997E-2</c:v>
                </c:pt>
                <c:pt idx="126">
                  <c:v>6.6000000000000003E-2</c:v>
                </c:pt>
                <c:pt idx="127">
                  <c:v>7.1999999999999995E-2</c:v>
                </c:pt>
                <c:pt idx="128">
                  <c:v>7.1999999999999995E-2</c:v>
                </c:pt>
                <c:pt idx="129">
                  <c:v>4.2999999999999997E-2</c:v>
                </c:pt>
                <c:pt idx="130">
                  <c:v>6.3E-2</c:v>
                </c:pt>
                <c:pt idx="131">
                  <c:v>8.1000000000000003E-2</c:v>
                </c:pt>
                <c:pt idx="132">
                  <c:v>5.1999999999999998E-2</c:v>
                </c:pt>
                <c:pt idx="133">
                  <c:v>6.4000000000000001E-2</c:v>
                </c:pt>
                <c:pt idx="134">
                  <c:v>4.5999999999999999E-2</c:v>
                </c:pt>
                <c:pt idx="135">
                  <c:v>6.5000000000000002E-2</c:v>
                </c:pt>
                <c:pt idx="136">
                  <c:v>0.06</c:v>
                </c:pt>
                <c:pt idx="137">
                  <c:v>5.1999999999999998E-2</c:v>
                </c:pt>
                <c:pt idx="138">
                  <c:v>2.9000000000000001E-2</c:v>
                </c:pt>
                <c:pt idx="139">
                  <c:v>4.1000000000000002E-2</c:v>
                </c:pt>
                <c:pt idx="140">
                  <c:v>7.4999999999999997E-2</c:v>
                </c:pt>
                <c:pt idx="141">
                  <c:v>7.4999999999999997E-2</c:v>
                </c:pt>
                <c:pt idx="142">
                  <c:v>7.0999999999999994E-2</c:v>
                </c:pt>
                <c:pt idx="143">
                  <c:v>0.05</c:v>
                </c:pt>
                <c:pt idx="144">
                  <c:v>3.1E-2</c:v>
                </c:pt>
                <c:pt idx="145">
                  <c:v>3.5000000000000003E-2</c:v>
                </c:pt>
                <c:pt idx="146">
                  <c:v>0.02</c:v>
                </c:pt>
                <c:pt idx="147">
                  <c:v>3.4000000000000002E-2</c:v>
                </c:pt>
                <c:pt idx="148">
                  <c:v>0.02</c:v>
                </c:pt>
                <c:pt idx="149">
                  <c:v>2.4E-2</c:v>
                </c:pt>
                <c:pt idx="150">
                  <c:v>3.3000000000000002E-2</c:v>
                </c:pt>
                <c:pt idx="151">
                  <c:v>4.3999999999999997E-2</c:v>
                </c:pt>
                <c:pt idx="152">
                  <c:v>0.06</c:v>
                </c:pt>
                <c:pt idx="153">
                  <c:v>6.4000000000000001E-2</c:v>
                </c:pt>
                <c:pt idx="154">
                  <c:v>0.10100000000000001</c:v>
                </c:pt>
                <c:pt idx="155">
                  <c:v>2.5000000000000001E-2</c:v>
                </c:pt>
                <c:pt idx="156">
                  <c:v>5.5E-2</c:v>
                </c:pt>
                <c:pt idx="157">
                  <c:v>8.5000000000000006E-2</c:v>
                </c:pt>
                <c:pt idx="158">
                  <c:v>3.3000000000000002E-2</c:v>
                </c:pt>
                <c:pt idx="159">
                  <c:v>5.3999999999999999E-2</c:v>
                </c:pt>
                <c:pt idx="160">
                  <c:v>6.7000000000000004E-2</c:v>
                </c:pt>
                <c:pt idx="161">
                  <c:v>4.9000000000000002E-2</c:v>
                </c:pt>
                <c:pt idx="162">
                  <c:v>6.2E-2</c:v>
                </c:pt>
                <c:pt idx="163">
                  <c:v>7.1999999999999995E-2</c:v>
                </c:pt>
                <c:pt idx="164">
                  <c:v>8.8999999999999996E-2</c:v>
                </c:pt>
                <c:pt idx="165">
                  <c:v>0.09</c:v>
                </c:pt>
                <c:pt idx="166">
                  <c:v>0.10299999999999999</c:v>
                </c:pt>
                <c:pt idx="167">
                  <c:v>0.10100000000000001</c:v>
                </c:pt>
                <c:pt idx="168">
                  <c:v>0.13500000000000001</c:v>
                </c:pt>
                <c:pt idx="169">
                  <c:v>0.19400000000000001</c:v>
                </c:pt>
                <c:pt idx="170">
                  <c:v>7.4999999999999997E-2</c:v>
                </c:pt>
                <c:pt idx="171">
                  <c:v>0.14799999999999999</c:v>
                </c:pt>
                <c:pt idx="172">
                  <c:v>0.12</c:v>
                </c:pt>
                <c:pt idx="173">
                  <c:v>7.9000000000000001E-2</c:v>
                </c:pt>
                <c:pt idx="174">
                  <c:v>8.3000000000000004E-2</c:v>
                </c:pt>
                <c:pt idx="175">
                  <c:v>7.9000000000000001E-2</c:v>
                </c:pt>
                <c:pt idx="176">
                  <c:v>0.14000000000000001</c:v>
                </c:pt>
                <c:pt idx="177">
                  <c:v>0.109</c:v>
                </c:pt>
                <c:pt idx="178">
                  <c:v>0.114</c:v>
                </c:pt>
                <c:pt idx="179">
                  <c:v>9.9000000000000005E-2</c:v>
                </c:pt>
                <c:pt idx="180">
                  <c:v>9.7000000000000003E-2</c:v>
                </c:pt>
                <c:pt idx="181">
                  <c:v>9.9000000000000005E-2</c:v>
                </c:pt>
                <c:pt idx="182">
                  <c:v>6.5000000000000002E-2</c:v>
                </c:pt>
                <c:pt idx="183">
                  <c:v>0.105</c:v>
                </c:pt>
                <c:pt idx="184">
                  <c:v>0.14199999999999999</c:v>
                </c:pt>
                <c:pt idx="185">
                  <c:v>8.2000000000000003E-2</c:v>
                </c:pt>
                <c:pt idx="186">
                  <c:v>0.13200000000000001</c:v>
                </c:pt>
                <c:pt idx="187">
                  <c:v>0.125</c:v>
                </c:pt>
                <c:pt idx="188">
                  <c:v>0.16700000000000001</c:v>
                </c:pt>
                <c:pt idx="189">
                  <c:v>0.14499999999999999</c:v>
                </c:pt>
                <c:pt idx="190">
                  <c:v>3.5999999999999997E-2</c:v>
                </c:pt>
                <c:pt idx="191">
                  <c:v>7.4999999999999997E-2</c:v>
                </c:pt>
                <c:pt idx="192">
                  <c:v>0.121</c:v>
                </c:pt>
                <c:pt idx="193">
                  <c:v>0.124</c:v>
                </c:pt>
                <c:pt idx="194">
                  <c:v>9.4E-2</c:v>
                </c:pt>
                <c:pt idx="195">
                  <c:v>0.112</c:v>
                </c:pt>
                <c:pt idx="196">
                  <c:v>9.4E-2</c:v>
                </c:pt>
                <c:pt idx="197">
                  <c:v>0.1</c:v>
                </c:pt>
                <c:pt idx="198">
                  <c:v>7.1999999999999995E-2</c:v>
                </c:pt>
                <c:pt idx="199">
                  <c:v>0.107</c:v>
                </c:pt>
                <c:pt idx="200">
                  <c:v>0.11</c:v>
                </c:pt>
                <c:pt idx="201">
                  <c:v>0.106</c:v>
                </c:pt>
                <c:pt idx="202">
                  <c:v>0.123</c:v>
                </c:pt>
                <c:pt idx="203">
                  <c:v>5.5E-2</c:v>
                </c:pt>
                <c:pt idx="204">
                  <c:v>0.121</c:v>
                </c:pt>
                <c:pt idx="205">
                  <c:v>6.3E-2</c:v>
                </c:pt>
                <c:pt idx="206">
                  <c:v>0.13</c:v>
                </c:pt>
                <c:pt idx="207">
                  <c:v>0.11</c:v>
                </c:pt>
                <c:pt idx="208">
                  <c:v>0.156</c:v>
                </c:pt>
                <c:pt idx="209">
                  <c:v>0.14399999999999999</c:v>
                </c:pt>
                <c:pt idx="210">
                  <c:v>9.2999999999999999E-2</c:v>
                </c:pt>
                <c:pt idx="211">
                  <c:v>0.20599999999999999</c:v>
                </c:pt>
                <c:pt idx="212">
                  <c:v>0.17499999999999999</c:v>
                </c:pt>
                <c:pt idx="213">
                  <c:v>0.14599999999999999</c:v>
                </c:pt>
                <c:pt idx="214">
                  <c:v>5.3999999999999999E-2</c:v>
                </c:pt>
                <c:pt idx="215">
                  <c:v>9.0999999999999998E-2</c:v>
                </c:pt>
                <c:pt idx="216">
                  <c:v>9.2999999999999999E-2</c:v>
                </c:pt>
                <c:pt idx="217">
                  <c:v>0.106</c:v>
                </c:pt>
                <c:pt idx="218">
                  <c:v>8.3000000000000004E-2</c:v>
                </c:pt>
                <c:pt idx="219">
                  <c:v>0.1</c:v>
                </c:pt>
                <c:pt idx="220">
                  <c:v>0.10199999999999999</c:v>
                </c:pt>
                <c:pt idx="221">
                  <c:v>0.111</c:v>
                </c:pt>
                <c:pt idx="222">
                  <c:v>0.06</c:v>
                </c:pt>
                <c:pt idx="223">
                  <c:v>0.14599999999999999</c:v>
                </c:pt>
                <c:pt idx="224">
                  <c:v>0.14499999999999999</c:v>
                </c:pt>
                <c:pt idx="225">
                  <c:v>0.108</c:v>
                </c:pt>
                <c:pt idx="226">
                  <c:v>0.11600000000000001</c:v>
                </c:pt>
                <c:pt idx="227">
                  <c:v>0.13900000000000001</c:v>
                </c:pt>
                <c:pt idx="228">
                  <c:v>0.10100000000000001</c:v>
                </c:pt>
                <c:pt idx="229">
                  <c:v>9.6000000000000002E-2</c:v>
                </c:pt>
                <c:pt idx="230">
                  <c:v>0.111</c:v>
                </c:pt>
                <c:pt idx="231">
                  <c:v>9.7000000000000003E-2</c:v>
                </c:pt>
                <c:pt idx="232">
                  <c:v>4.7E-2</c:v>
                </c:pt>
                <c:pt idx="233">
                  <c:v>5.5E-2</c:v>
                </c:pt>
                <c:pt idx="234">
                  <c:v>9.9000000000000005E-2</c:v>
                </c:pt>
                <c:pt idx="235">
                  <c:v>0.104</c:v>
                </c:pt>
                <c:pt idx="236">
                  <c:v>8.1000000000000003E-2</c:v>
                </c:pt>
                <c:pt idx="237">
                  <c:v>0.127</c:v>
                </c:pt>
                <c:pt idx="238">
                  <c:v>8.6999999999999994E-2</c:v>
                </c:pt>
                <c:pt idx="239">
                  <c:v>9.9000000000000005E-2</c:v>
                </c:pt>
                <c:pt idx="240">
                  <c:v>0.16200000000000001</c:v>
                </c:pt>
                <c:pt idx="241">
                  <c:v>0.107</c:v>
                </c:pt>
                <c:pt idx="242">
                  <c:v>0.128</c:v>
                </c:pt>
                <c:pt idx="243">
                  <c:v>0.158</c:v>
                </c:pt>
                <c:pt idx="244">
                  <c:v>0.114</c:v>
                </c:pt>
                <c:pt idx="245">
                  <c:v>0.123</c:v>
                </c:pt>
                <c:pt idx="246">
                  <c:v>0.109</c:v>
                </c:pt>
                <c:pt idx="247">
                  <c:v>7.2999999999999995E-2</c:v>
                </c:pt>
                <c:pt idx="248">
                  <c:v>9.2999999999999999E-2</c:v>
                </c:pt>
                <c:pt idx="249">
                  <c:v>7.2999999999999995E-2</c:v>
                </c:pt>
                <c:pt idx="250">
                  <c:v>8.3000000000000004E-2</c:v>
                </c:pt>
                <c:pt idx="251">
                  <c:v>0.10100000000000001</c:v>
                </c:pt>
                <c:pt idx="252">
                  <c:v>0.125</c:v>
                </c:pt>
                <c:pt idx="253">
                  <c:v>0.13200000000000001</c:v>
                </c:pt>
                <c:pt idx="254">
                  <c:v>0.13500000000000001</c:v>
                </c:pt>
                <c:pt idx="255">
                  <c:v>0.152</c:v>
                </c:pt>
              </c:numCache>
            </c:numRef>
          </c:val>
          <c:smooth val="0"/>
          <c:extLst>
            <c:ext xmlns:c16="http://schemas.microsoft.com/office/drawing/2014/chart" uri="{C3380CC4-5D6E-409C-BE32-E72D297353CC}">
              <c16:uniqueId val="{00000000-6F54-44A4-BC5B-DB92C14F93A5}"/>
            </c:ext>
          </c:extLst>
        </c:ser>
        <c:dLbls>
          <c:showLegendKey val="0"/>
          <c:showVal val="0"/>
          <c:showCatName val="0"/>
          <c:showSerName val="0"/>
          <c:showPercent val="0"/>
          <c:showBubbleSize val="0"/>
        </c:dLbls>
        <c:smooth val="0"/>
        <c:axId val="2018761031"/>
        <c:axId val="2116451064"/>
      </c:lineChart>
      <c:dateAx>
        <c:axId val="2018761031"/>
        <c:scaling>
          <c:orientation val="minMax"/>
        </c:scaling>
        <c:delete val="0"/>
        <c:axPos val="b"/>
        <c:numFmt formatCode="m/d/yy" sourceLinked="0"/>
        <c:majorTickMark val="out"/>
        <c:minorTickMark val="none"/>
        <c:tickLblPos val="nextTo"/>
        <c:spPr>
          <a:noFill/>
          <a:ln w="9525" cap="flat" cmpd="sng" algn="ctr">
            <a:solidFill>
              <a:srgbClr val="54AEB2"/>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16451064"/>
        <c:crosses val="autoZero"/>
        <c:auto val="1"/>
        <c:lblOffset val="100"/>
        <c:baseTimeUnit val="days"/>
        <c:majorUnit val="2"/>
        <c:majorTimeUnit val="years"/>
        <c:minorUnit val="2"/>
        <c:minorTimeUnit val="years"/>
      </c:dateAx>
      <c:valAx>
        <c:axId val="2116451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18761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Chlorophyll-a</c:v>
          </c:tx>
          <c:spPr>
            <a:ln w="28575" cap="rnd">
              <a:solidFill>
                <a:srgbClr val="4F926F"/>
              </a:solidFill>
              <a:round/>
            </a:ln>
            <a:effectLst/>
          </c:spPr>
          <c:marker>
            <c:symbol val="none"/>
          </c:marker>
          <c:cat>
            <c:numRef>
              <c:f>'Chlorophyll a'!$A$2:$A$271</c:f>
              <c:numCache>
                <c:formatCode>d\-mmm\-yy</c:formatCode>
                <c:ptCount val="270"/>
                <c:pt idx="0">
                  <c:v>37392</c:v>
                </c:pt>
                <c:pt idx="1">
                  <c:v>37424</c:v>
                </c:pt>
                <c:pt idx="2">
                  <c:v>37440</c:v>
                </c:pt>
                <c:pt idx="3">
                  <c:v>37456</c:v>
                </c:pt>
                <c:pt idx="4">
                  <c:v>37472</c:v>
                </c:pt>
                <c:pt idx="5">
                  <c:v>37488</c:v>
                </c:pt>
                <c:pt idx="6">
                  <c:v>37520</c:v>
                </c:pt>
                <c:pt idx="7">
                  <c:v>37536</c:v>
                </c:pt>
                <c:pt idx="8">
                  <c:v>37552</c:v>
                </c:pt>
                <c:pt idx="9">
                  <c:v>37584</c:v>
                </c:pt>
                <c:pt idx="10">
                  <c:v>37616</c:v>
                </c:pt>
                <c:pt idx="11">
                  <c:v>37664</c:v>
                </c:pt>
                <c:pt idx="12">
                  <c:v>37680</c:v>
                </c:pt>
                <c:pt idx="13">
                  <c:v>37696</c:v>
                </c:pt>
                <c:pt idx="14">
                  <c:v>37712</c:v>
                </c:pt>
                <c:pt idx="15">
                  <c:v>37728</c:v>
                </c:pt>
                <c:pt idx="16">
                  <c:v>37744</c:v>
                </c:pt>
                <c:pt idx="17">
                  <c:v>37760</c:v>
                </c:pt>
                <c:pt idx="18">
                  <c:v>37792</c:v>
                </c:pt>
                <c:pt idx="19">
                  <c:v>37856</c:v>
                </c:pt>
                <c:pt idx="20">
                  <c:v>37872</c:v>
                </c:pt>
                <c:pt idx="21">
                  <c:v>37888</c:v>
                </c:pt>
                <c:pt idx="22">
                  <c:v>37904</c:v>
                </c:pt>
                <c:pt idx="23">
                  <c:v>37920</c:v>
                </c:pt>
                <c:pt idx="24">
                  <c:v>37952</c:v>
                </c:pt>
                <c:pt idx="25">
                  <c:v>38000</c:v>
                </c:pt>
                <c:pt idx="26">
                  <c:v>38048</c:v>
                </c:pt>
                <c:pt idx="27">
                  <c:v>38064</c:v>
                </c:pt>
                <c:pt idx="28">
                  <c:v>38080</c:v>
                </c:pt>
                <c:pt idx="29">
                  <c:v>38096</c:v>
                </c:pt>
                <c:pt idx="30">
                  <c:v>38112</c:v>
                </c:pt>
                <c:pt idx="31">
                  <c:v>38128</c:v>
                </c:pt>
                <c:pt idx="32">
                  <c:v>38144</c:v>
                </c:pt>
                <c:pt idx="33">
                  <c:v>38160</c:v>
                </c:pt>
                <c:pt idx="34">
                  <c:v>38176</c:v>
                </c:pt>
                <c:pt idx="35">
                  <c:v>38192</c:v>
                </c:pt>
                <c:pt idx="36">
                  <c:v>38208</c:v>
                </c:pt>
                <c:pt idx="37">
                  <c:v>38224</c:v>
                </c:pt>
                <c:pt idx="38">
                  <c:v>38240</c:v>
                </c:pt>
                <c:pt idx="39">
                  <c:v>38272</c:v>
                </c:pt>
                <c:pt idx="40">
                  <c:v>38288</c:v>
                </c:pt>
                <c:pt idx="41">
                  <c:v>38304</c:v>
                </c:pt>
                <c:pt idx="42">
                  <c:v>38320</c:v>
                </c:pt>
                <c:pt idx="43">
                  <c:v>38336</c:v>
                </c:pt>
                <c:pt idx="44">
                  <c:v>38384</c:v>
                </c:pt>
                <c:pt idx="45">
                  <c:v>38400</c:v>
                </c:pt>
                <c:pt idx="46">
                  <c:v>38416</c:v>
                </c:pt>
                <c:pt idx="47">
                  <c:v>38432</c:v>
                </c:pt>
                <c:pt idx="48">
                  <c:v>38448</c:v>
                </c:pt>
                <c:pt idx="49">
                  <c:v>38464</c:v>
                </c:pt>
                <c:pt idx="50">
                  <c:v>38480</c:v>
                </c:pt>
                <c:pt idx="51">
                  <c:v>38496</c:v>
                </c:pt>
                <c:pt idx="52">
                  <c:v>38528</c:v>
                </c:pt>
                <c:pt idx="53">
                  <c:v>38544</c:v>
                </c:pt>
                <c:pt idx="54">
                  <c:v>38560</c:v>
                </c:pt>
                <c:pt idx="55">
                  <c:v>38576</c:v>
                </c:pt>
                <c:pt idx="56">
                  <c:v>38592</c:v>
                </c:pt>
                <c:pt idx="57">
                  <c:v>38608</c:v>
                </c:pt>
                <c:pt idx="58">
                  <c:v>38624</c:v>
                </c:pt>
                <c:pt idx="59">
                  <c:v>38640</c:v>
                </c:pt>
                <c:pt idx="60">
                  <c:v>38672</c:v>
                </c:pt>
                <c:pt idx="61">
                  <c:v>38736</c:v>
                </c:pt>
                <c:pt idx="62">
                  <c:v>38768</c:v>
                </c:pt>
                <c:pt idx="63">
                  <c:v>38784</c:v>
                </c:pt>
                <c:pt idx="64">
                  <c:v>38832</c:v>
                </c:pt>
                <c:pt idx="65">
                  <c:v>38848</c:v>
                </c:pt>
                <c:pt idx="66">
                  <c:v>38864</c:v>
                </c:pt>
                <c:pt idx="67">
                  <c:v>38896</c:v>
                </c:pt>
                <c:pt idx="68">
                  <c:v>38912</c:v>
                </c:pt>
                <c:pt idx="69">
                  <c:v>38928</c:v>
                </c:pt>
                <c:pt idx="70">
                  <c:v>38944</c:v>
                </c:pt>
                <c:pt idx="71">
                  <c:v>38960</c:v>
                </c:pt>
                <c:pt idx="72">
                  <c:v>38976</c:v>
                </c:pt>
                <c:pt idx="73">
                  <c:v>38992</c:v>
                </c:pt>
                <c:pt idx="74">
                  <c:v>39008</c:v>
                </c:pt>
                <c:pt idx="75">
                  <c:v>39024</c:v>
                </c:pt>
                <c:pt idx="76">
                  <c:v>39040</c:v>
                </c:pt>
                <c:pt idx="77">
                  <c:v>39072</c:v>
                </c:pt>
                <c:pt idx="78">
                  <c:v>39088</c:v>
                </c:pt>
                <c:pt idx="79">
                  <c:v>39104</c:v>
                </c:pt>
                <c:pt idx="80">
                  <c:v>39120</c:v>
                </c:pt>
                <c:pt idx="81">
                  <c:v>39136</c:v>
                </c:pt>
                <c:pt idx="82">
                  <c:v>39152</c:v>
                </c:pt>
                <c:pt idx="83">
                  <c:v>39200</c:v>
                </c:pt>
                <c:pt idx="84">
                  <c:v>39216</c:v>
                </c:pt>
                <c:pt idx="85">
                  <c:v>39232</c:v>
                </c:pt>
                <c:pt idx="86">
                  <c:v>39248</c:v>
                </c:pt>
                <c:pt idx="87">
                  <c:v>39264</c:v>
                </c:pt>
                <c:pt idx="88">
                  <c:v>39280</c:v>
                </c:pt>
                <c:pt idx="89">
                  <c:v>39296</c:v>
                </c:pt>
                <c:pt idx="90">
                  <c:v>39312</c:v>
                </c:pt>
                <c:pt idx="91">
                  <c:v>39328</c:v>
                </c:pt>
                <c:pt idx="92">
                  <c:v>39360</c:v>
                </c:pt>
                <c:pt idx="93">
                  <c:v>39472</c:v>
                </c:pt>
                <c:pt idx="94">
                  <c:v>39488</c:v>
                </c:pt>
                <c:pt idx="95">
                  <c:v>39504</c:v>
                </c:pt>
                <c:pt idx="96">
                  <c:v>39520</c:v>
                </c:pt>
                <c:pt idx="97">
                  <c:v>39536</c:v>
                </c:pt>
                <c:pt idx="98">
                  <c:v>39552</c:v>
                </c:pt>
                <c:pt idx="99">
                  <c:v>39568</c:v>
                </c:pt>
                <c:pt idx="100">
                  <c:v>39584</c:v>
                </c:pt>
                <c:pt idx="101">
                  <c:v>39600</c:v>
                </c:pt>
                <c:pt idx="102">
                  <c:v>39616</c:v>
                </c:pt>
                <c:pt idx="103">
                  <c:v>39648</c:v>
                </c:pt>
                <c:pt idx="104">
                  <c:v>39664</c:v>
                </c:pt>
                <c:pt idx="105">
                  <c:v>39680</c:v>
                </c:pt>
                <c:pt idx="106">
                  <c:v>39712</c:v>
                </c:pt>
                <c:pt idx="107">
                  <c:v>39728</c:v>
                </c:pt>
                <c:pt idx="108">
                  <c:v>39760</c:v>
                </c:pt>
                <c:pt idx="109">
                  <c:v>39776</c:v>
                </c:pt>
                <c:pt idx="110">
                  <c:v>39792</c:v>
                </c:pt>
                <c:pt idx="111">
                  <c:v>39808</c:v>
                </c:pt>
                <c:pt idx="112">
                  <c:v>39824</c:v>
                </c:pt>
                <c:pt idx="113">
                  <c:v>39872</c:v>
                </c:pt>
                <c:pt idx="114">
                  <c:v>39888</c:v>
                </c:pt>
                <c:pt idx="115">
                  <c:v>39904</c:v>
                </c:pt>
                <c:pt idx="116">
                  <c:v>39936</c:v>
                </c:pt>
                <c:pt idx="117">
                  <c:v>39968</c:v>
                </c:pt>
                <c:pt idx="118">
                  <c:v>39984</c:v>
                </c:pt>
                <c:pt idx="119">
                  <c:v>40000</c:v>
                </c:pt>
                <c:pt idx="120">
                  <c:v>40016</c:v>
                </c:pt>
                <c:pt idx="121">
                  <c:v>40048</c:v>
                </c:pt>
                <c:pt idx="122">
                  <c:v>40064</c:v>
                </c:pt>
                <c:pt idx="123">
                  <c:v>40080</c:v>
                </c:pt>
                <c:pt idx="124">
                  <c:v>40096</c:v>
                </c:pt>
                <c:pt idx="125">
                  <c:v>40112</c:v>
                </c:pt>
                <c:pt idx="126">
                  <c:v>40144</c:v>
                </c:pt>
                <c:pt idx="127">
                  <c:v>40160</c:v>
                </c:pt>
                <c:pt idx="128">
                  <c:v>40192</c:v>
                </c:pt>
                <c:pt idx="129">
                  <c:v>40224</c:v>
                </c:pt>
                <c:pt idx="130">
                  <c:v>40256</c:v>
                </c:pt>
                <c:pt idx="131">
                  <c:v>40272</c:v>
                </c:pt>
                <c:pt idx="132">
                  <c:v>40288</c:v>
                </c:pt>
                <c:pt idx="133">
                  <c:v>40304</c:v>
                </c:pt>
                <c:pt idx="134">
                  <c:v>40320</c:v>
                </c:pt>
                <c:pt idx="135">
                  <c:v>40336</c:v>
                </c:pt>
                <c:pt idx="136">
                  <c:v>40352</c:v>
                </c:pt>
                <c:pt idx="137">
                  <c:v>40368</c:v>
                </c:pt>
                <c:pt idx="138">
                  <c:v>40384</c:v>
                </c:pt>
                <c:pt idx="139">
                  <c:v>40432</c:v>
                </c:pt>
                <c:pt idx="140">
                  <c:v>40448</c:v>
                </c:pt>
                <c:pt idx="141">
                  <c:v>40464</c:v>
                </c:pt>
                <c:pt idx="142">
                  <c:v>40480</c:v>
                </c:pt>
                <c:pt idx="143">
                  <c:v>40496</c:v>
                </c:pt>
                <c:pt idx="144">
                  <c:v>40512</c:v>
                </c:pt>
                <c:pt idx="145">
                  <c:v>40528</c:v>
                </c:pt>
                <c:pt idx="146">
                  <c:v>40544</c:v>
                </c:pt>
                <c:pt idx="147">
                  <c:v>40592</c:v>
                </c:pt>
                <c:pt idx="148">
                  <c:v>40624</c:v>
                </c:pt>
                <c:pt idx="149">
                  <c:v>40640</c:v>
                </c:pt>
                <c:pt idx="150">
                  <c:v>40656</c:v>
                </c:pt>
                <c:pt idx="151">
                  <c:v>40672</c:v>
                </c:pt>
                <c:pt idx="152">
                  <c:v>40688</c:v>
                </c:pt>
                <c:pt idx="153">
                  <c:v>40704</c:v>
                </c:pt>
                <c:pt idx="154">
                  <c:v>40736</c:v>
                </c:pt>
                <c:pt idx="155">
                  <c:v>40800</c:v>
                </c:pt>
                <c:pt idx="156">
                  <c:v>40848</c:v>
                </c:pt>
                <c:pt idx="157">
                  <c:v>41048</c:v>
                </c:pt>
                <c:pt idx="158">
                  <c:v>41128</c:v>
                </c:pt>
                <c:pt idx="159">
                  <c:v>41144</c:v>
                </c:pt>
                <c:pt idx="160">
                  <c:v>41160</c:v>
                </c:pt>
                <c:pt idx="161">
                  <c:v>41176</c:v>
                </c:pt>
                <c:pt idx="162">
                  <c:v>41192</c:v>
                </c:pt>
                <c:pt idx="163">
                  <c:v>41224</c:v>
                </c:pt>
                <c:pt idx="164">
                  <c:v>41240</c:v>
                </c:pt>
                <c:pt idx="165">
                  <c:v>41288</c:v>
                </c:pt>
                <c:pt idx="166">
                  <c:v>41304</c:v>
                </c:pt>
                <c:pt idx="167">
                  <c:v>41336</c:v>
                </c:pt>
                <c:pt idx="168">
                  <c:v>41376</c:v>
                </c:pt>
                <c:pt idx="169">
                  <c:v>41392</c:v>
                </c:pt>
                <c:pt idx="170">
                  <c:v>41408</c:v>
                </c:pt>
                <c:pt idx="171">
                  <c:v>41424</c:v>
                </c:pt>
                <c:pt idx="172">
                  <c:v>41440</c:v>
                </c:pt>
                <c:pt idx="173">
                  <c:v>41472</c:v>
                </c:pt>
                <c:pt idx="174">
                  <c:v>41488</c:v>
                </c:pt>
                <c:pt idx="175">
                  <c:v>41504</c:v>
                </c:pt>
                <c:pt idx="176">
                  <c:v>41536</c:v>
                </c:pt>
                <c:pt idx="177">
                  <c:v>41568</c:v>
                </c:pt>
                <c:pt idx="178">
                  <c:v>41584</c:v>
                </c:pt>
                <c:pt idx="179">
                  <c:v>41600</c:v>
                </c:pt>
                <c:pt idx="180">
                  <c:v>41616</c:v>
                </c:pt>
                <c:pt idx="181">
                  <c:v>41632</c:v>
                </c:pt>
                <c:pt idx="182">
                  <c:v>41664</c:v>
                </c:pt>
                <c:pt idx="183">
                  <c:v>41680</c:v>
                </c:pt>
                <c:pt idx="184">
                  <c:v>41712</c:v>
                </c:pt>
                <c:pt idx="185">
                  <c:v>41728</c:v>
                </c:pt>
                <c:pt idx="186">
                  <c:v>41744</c:v>
                </c:pt>
                <c:pt idx="187">
                  <c:v>41760</c:v>
                </c:pt>
                <c:pt idx="188">
                  <c:v>41808</c:v>
                </c:pt>
                <c:pt idx="189">
                  <c:v>41824</c:v>
                </c:pt>
                <c:pt idx="190">
                  <c:v>41840</c:v>
                </c:pt>
                <c:pt idx="191">
                  <c:v>41856</c:v>
                </c:pt>
                <c:pt idx="192">
                  <c:v>41872</c:v>
                </c:pt>
                <c:pt idx="193">
                  <c:v>41888</c:v>
                </c:pt>
                <c:pt idx="194">
                  <c:v>41984</c:v>
                </c:pt>
                <c:pt idx="195">
                  <c:v>42032</c:v>
                </c:pt>
                <c:pt idx="196">
                  <c:v>42048</c:v>
                </c:pt>
                <c:pt idx="197">
                  <c:v>42064</c:v>
                </c:pt>
                <c:pt idx="198">
                  <c:v>42080</c:v>
                </c:pt>
                <c:pt idx="199">
                  <c:v>42096</c:v>
                </c:pt>
                <c:pt idx="200">
                  <c:v>42112</c:v>
                </c:pt>
                <c:pt idx="201">
                  <c:v>42144</c:v>
                </c:pt>
                <c:pt idx="202">
                  <c:v>42176</c:v>
                </c:pt>
                <c:pt idx="203">
                  <c:v>42192</c:v>
                </c:pt>
                <c:pt idx="204">
                  <c:v>42208</c:v>
                </c:pt>
                <c:pt idx="205">
                  <c:v>42224</c:v>
                </c:pt>
                <c:pt idx="206">
                  <c:v>42240</c:v>
                </c:pt>
                <c:pt idx="207">
                  <c:v>42256</c:v>
                </c:pt>
                <c:pt idx="208">
                  <c:v>42272</c:v>
                </c:pt>
                <c:pt idx="209">
                  <c:v>42288</c:v>
                </c:pt>
                <c:pt idx="210">
                  <c:v>42336</c:v>
                </c:pt>
                <c:pt idx="211">
                  <c:v>42368</c:v>
                </c:pt>
                <c:pt idx="212">
                  <c:v>42416</c:v>
                </c:pt>
                <c:pt idx="213">
                  <c:v>42496</c:v>
                </c:pt>
                <c:pt idx="214">
                  <c:v>42512</c:v>
                </c:pt>
                <c:pt idx="215">
                  <c:v>42528</c:v>
                </c:pt>
                <c:pt idx="216">
                  <c:v>42544</c:v>
                </c:pt>
                <c:pt idx="217">
                  <c:v>42560</c:v>
                </c:pt>
                <c:pt idx="218">
                  <c:v>42576</c:v>
                </c:pt>
                <c:pt idx="219">
                  <c:v>42592</c:v>
                </c:pt>
                <c:pt idx="220">
                  <c:v>42608</c:v>
                </c:pt>
                <c:pt idx="221">
                  <c:v>42624</c:v>
                </c:pt>
                <c:pt idx="222">
                  <c:v>42640</c:v>
                </c:pt>
                <c:pt idx="223">
                  <c:v>42656</c:v>
                </c:pt>
                <c:pt idx="224">
                  <c:v>42704</c:v>
                </c:pt>
                <c:pt idx="225">
                  <c:v>42720</c:v>
                </c:pt>
                <c:pt idx="226">
                  <c:v>42736</c:v>
                </c:pt>
                <c:pt idx="227">
                  <c:v>42752</c:v>
                </c:pt>
                <c:pt idx="228">
                  <c:v>42768</c:v>
                </c:pt>
                <c:pt idx="229">
                  <c:v>42784</c:v>
                </c:pt>
                <c:pt idx="230">
                  <c:v>42800</c:v>
                </c:pt>
                <c:pt idx="231">
                  <c:v>42816</c:v>
                </c:pt>
                <c:pt idx="232">
                  <c:v>42832</c:v>
                </c:pt>
                <c:pt idx="233">
                  <c:v>42864</c:v>
                </c:pt>
                <c:pt idx="234">
                  <c:v>42880</c:v>
                </c:pt>
                <c:pt idx="235">
                  <c:v>42912</c:v>
                </c:pt>
                <c:pt idx="236">
                  <c:v>42928</c:v>
                </c:pt>
                <c:pt idx="237">
                  <c:v>42960</c:v>
                </c:pt>
                <c:pt idx="238">
                  <c:v>42976</c:v>
                </c:pt>
                <c:pt idx="239">
                  <c:v>43008</c:v>
                </c:pt>
                <c:pt idx="240">
                  <c:v>43024</c:v>
                </c:pt>
                <c:pt idx="241">
                  <c:v>43040</c:v>
                </c:pt>
                <c:pt idx="242">
                  <c:v>43056</c:v>
                </c:pt>
                <c:pt idx="243">
                  <c:v>43072</c:v>
                </c:pt>
                <c:pt idx="244">
                  <c:v>43088</c:v>
                </c:pt>
                <c:pt idx="245">
                  <c:v>43104</c:v>
                </c:pt>
                <c:pt idx="246">
                  <c:v>43136</c:v>
                </c:pt>
                <c:pt idx="247">
                  <c:v>43152</c:v>
                </c:pt>
                <c:pt idx="248">
                  <c:v>43168</c:v>
                </c:pt>
                <c:pt idx="249">
                  <c:v>43184</c:v>
                </c:pt>
                <c:pt idx="250">
                  <c:v>43200</c:v>
                </c:pt>
                <c:pt idx="251">
                  <c:v>43216</c:v>
                </c:pt>
                <c:pt idx="252">
                  <c:v>43264</c:v>
                </c:pt>
                <c:pt idx="253">
                  <c:v>43296</c:v>
                </c:pt>
                <c:pt idx="254">
                  <c:v>43312</c:v>
                </c:pt>
                <c:pt idx="255">
                  <c:v>43328</c:v>
                </c:pt>
                <c:pt idx="256">
                  <c:v>43344</c:v>
                </c:pt>
                <c:pt idx="257">
                  <c:v>43360</c:v>
                </c:pt>
                <c:pt idx="258">
                  <c:v>43376</c:v>
                </c:pt>
                <c:pt idx="259">
                  <c:v>43392</c:v>
                </c:pt>
                <c:pt idx="260">
                  <c:v>43440</c:v>
                </c:pt>
                <c:pt idx="261">
                  <c:v>43456</c:v>
                </c:pt>
                <c:pt idx="262">
                  <c:v>43472</c:v>
                </c:pt>
                <c:pt idx="263">
                  <c:v>43488</c:v>
                </c:pt>
                <c:pt idx="264">
                  <c:v>43504</c:v>
                </c:pt>
                <c:pt idx="265">
                  <c:v>43520</c:v>
                </c:pt>
                <c:pt idx="266">
                  <c:v>43536</c:v>
                </c:pt>
                <c:pt idx="267">
                  <c:v>43552</c:v>
                </c:pt>
                <c:pt idx="268">
                  <c:v>43568</c:v>
                </c:pt>
                <c:pt idx="269">
                  <c:v>43584</c:v>
                </c:pt>
              </c:numCache>
            </c:numRef>
          </c:cat>
          <c:val>
            <c:numRef>
              <c:f>'Chlorophyll a'!$B$2:$B$271</c:f>
              <c:numCache>
                <c:formatCode>General</c:formatCode>
                <c:ptCount val="270"/>
                <c:pt idx="0">
                  <c:v>4.9269999999999996</c:v>
                </c:pt>
                <c:pt idx="1">
                  <c:v>9.4570000000000007</c:v>
                </c:pt>
                <c:pt idx="2">
                  <c:v>4.931</c:v>
                </c:pt>
                <c:pt idx="3">
                  <c:v>6.0730000000000004</c:v>
                </c:pt>
                <c:pt idx="4">
                  <c:v>6.4</c:v>
                </c:pt>
                <c:pt idx="5">
                  <c:v>5.1909999999999998</c:v>
                </c:pt>
                <c:pt idx="6">
                  <c:v>5.2720000000000002</c:v>
                </c:pt>
                <c:pt idx="7">
                  <c:v>7.085</c:v>
                </c:pt>
                <c:pt idx="8">
                  <c:v>8.1869999999999994</c:v>
                </c:pt>
                <c:pt idx="9">
                  <c:v>10.067</c:v>
                </c:pt>
                <c:pt idx="10">
                  <c:v>10.29</c:v>
                </c:pt>
                <c:pt idx="11">
                  <c:v>10.154999999999999</c:v>
                </c:pt>
                <c:pt idx="12">
                  <c:v>8.9450000000000003</c:v>
                </c:pt>
                <c:pt idx="13">
                  <c:v>5.3390000000000004</c:v>
                </c:pt>
                <c:pt idx="14">
                  <c:v>6.9329999999999998</c:v>
                </c:pt>
                <c:pt idx="15">
                  <c:v>5.476</c:v>
                </c:pt>
                <c:pt idx="16">
                  <c:v>5.3070000000000004</c:v>
                </c:pt>
                <c:pt idx="17">
                  <c:v>6.3109999999999999</c:v>
                </c:pt>
                <c:pt idx="18">
                  <c:v>10.106999999999999</c:v>
                </c:pt>
                <c:pt idx="19">
                  <c:v>5.4359999999999999</c:v>
                </c:pt>
                <c:pt idx="20">
                  <c:v>5.0540000000000003</c:v>
                </c:pt>
                <c:pt idx="21">
                  <c:v>13.807</c:v>
                </c:pt>
                <c:pt idx="22">
                  <c:v>24.513000000000002</c:v>
                </c:pt>
                <c:pt idx="23">
                  <c:v>5.4139999999999997</c:v>
                </c:pt>
                <c:pt idx="24">
                  <c:v>7.0220000000000002</c:v>
                </c:pt>
                <c:pt idx="25">
                  <c:v>8.42</c:v>
                </c:pt>
                <c:pt idx="26">
                  <c:v>5.9279999999999999</c:v>
                </c:pt>
                <c:pt idx="27">
                  <c:v>5.6639999999999997</c:v>
                </c:pt>
                <c:pt idx="28">
                  <c:v>5.7190000000000003</c:v>
                </c:pt>
                <c:pt idx="29">
                  <c:v>4.7930000000000001</c:v>
                </c:pt>
                <c:pt idx="30">
                  <c:v>5.0819999999999999</c:v>
                </c:pt>
                <c:pt idx="31">
                  <c:v>5.1870000000000003</c:v>
                </c:pt>
                <c:pt idx="32">
                  <c:v>5.16</c:v>
                </c:pt>
                <c:pt idx="33">
                  <c:v>6.383</c:v>
                </c:pt>
                <c:pt idx="34">
                  <c:v>7.9050000000000002</c:v>
                </c:pt>
                <c:pt idx="35">
                  <c:v>5.9279999999999999</c:v>
                </c:pt>
                <c:pt idx="36">
                  <c:v>5.3170000000000002</c:v>
                </c:pt>
                <c:pt idx="37">
                  <c:v>9.3539999999999992</c:v>
                </c:pt>
                <c:pt idx="38">
                  <c:v>9.718</c:v>
                </c:pt>
                <c:pt idx="39">
                  <c:v>6.806</c:v>
                </c:pt>
                <c:pt idx="40">
                  <c:v>6.8140000000000001</c:v>
                </c:pt>
                <c:pt idx="41">
                  <c:v>6.3179999999999996</c:v>
                </c:pt>
                <c:pt idx="42">
                  <c:v>11.034000000000001</c:v>
                </c:pt>
                <c:pt idx="43">
                  <c:v>11.057</c:v>
                </c:pt>
                <c:pt idx="44">
                  <c:v>9.9489999999999998</c:v>
                </c:pt>
                <c:pt idx="45">
                  <c:v>8.016</c:v>
                </c:pt>
                <c:pt idx="46">
                  <c:v>11.131</c:v>
                </c:pt>
                <c:pt idx="47">
                  <c:v>4.9160000000000004</c:v>
                </c:pt>
                <c:pt idx="48">
                  <c:v>5.5679999999999996</c:v>
                </c:pt>
                <c:pt idx="49">
                  <c:v>5.0650000000000004</c:v>
                </c:pt>
                <c:pt idx="50">
                  <c:v>5.226</c:v>
                </c:pt>
                <c:pt idx="51">
                  <c:v>6.5129999999999999</c:v>
                </c:pt>
                <c:pt idx="52">
                  <c:v>6.9509999999999996</c:v>
                </c:pt>
                <c:pt idx="53">
                  <c:v>9.9350000000000005</c:v>
                </c:pt>
                <c:pt idx="54">
                  <c:v>5.2969999999999997</c:v>
                </c:pt>
                <c:pt idx="55">
                  <c:v>15.701000000000001</c:v>
                </c:pt>
                <c:pt idx="56">
                  <c:v>8.6140000000000008</c:v>
                </c:pt>
                <c:pt idx="57">
                  <c:v>5.2649999999999997</c:v>
                </c:pt>
                <c:pt idx="58">
                  <c:v>5.2729999999999997</c:v>
                </c:pt>
                <c:pt idx="59">
                  <c:v>4.899</c:v>
                </c:pt>
                <c:pt idx="60">
                  <c:v>5.7149999999999999</c:v>
                </c:pt>
                <c:pt idx="61">
                  <c:v>13.680999999999999</c:v>
                </c:pt>
                <c:pt idx="62">
                  <c:v>15.794</c:v>
                </c:pt>
                <c:pt idx="63">
                  <c:v>10.516</c:v>
                </c:pt>
                <c:pt idx="64">
                  <c:v>5.0579999999999998</c:v>
                </c:pt>
                <c:pt idx="65">
                  <c:v>10.784000000000001</c:v>
                </c:pt>
                <c:pt idx="66">
                  <c:v>6.6829999999999998</c:v>
                </c:pt>
                <c:pt idx="67">
                  <c:v>7.5810000000000004</c:v>
                </c:pt>
                <c:pt idx="68">
                  <c:v>6.5350000000000001</c:v>
                </c:pt>
                <c:pt idx="69">
                  <c:v>10.284000000000001</c:v>
                </c:pt>
                <c:pt idx="70">
                  <c:v>6.0090000000000003</c:v>
                </c:pt>
                <c:pt idx="71">
                  <c:v>8.4290000000000003</c:v>
                </c:pt>
                <c:pt idx="72">
                  <c:v>5.5860000000000003</c:v>
                </c:pt>
                <c:pt idx="73">
                  <c:v>6.9260000000000002</c:v>
                </c:pt>
                <c:pt idx="74">
                  <c:v>7.5789999999999997</c:v>
                </c:pt>
                <c:pt idx="75">
                  <c:v>6.5609999999999999</c:v>
                </c:pt>
                <c:pt idx="76">
                  <c:v>8.5129999999999999</c:v>
                </c:pt>
                <c:pt idx="77">
                  <c:v>6.0670000000000002</c:v>
                </c:pt>
                <c:pt idx="78">
                  <c:v>8.1020000000000003</c:v>
                </c:pt>
                <c:pt idx="79">
                  <c:v>6.3170000000000002</c:v>
                </c:pt>
                <c:pt idx="80">
                  <c:v>8.5649999999999995</c:v>
                </c:pt>
                <c:pt idx="81">
                  <c:v>13.057</c:v>
                </c:pt>
                <c:pt idx="82">
                  <c:v>5.1719999999999997</c:v>
                </c:pt>
                <c:pt idx="83">
                  <c:v>5.3150000000000004</c:v>
                </c:pt>
                <c:pt idx="84">
                  <c:v>6.4119999999999999</c:v>
                </c:pt>
                <c:pt idx="85">
                  <c:v>8.0570000000000004</c:v>
                </c:pt>
                <c:pt idx="86">
                  <c:v>6.4459999999999997</c:v>
                </c:pt>
                <c:pt idx="87">
                  <c:v>5.6909999999999998</c:v>
                </c:pt>
                <c:pt idx="88">
                  <c:v>5.0629999999999997</c:v>
                </c:pt>
                <c:pt idx="89">
                  <c:v>7.3019999999999996</c:v>
                </c:pt>
                <c:pt idx="90">
                  <c:v>6.18</c:v>
                </c:pt>
                <c:pt idx="91">
                  <c:v>7.0830000000000002</c:v>
                </c:pt>
                <c:pt idx="92">
                  <c:v>6.2969999999999997</c:v>
                </c:pt>
                <c:pt idx="93">
                  <c:v>13.19</c:v>
                </c:pt>
                <c:pt idx="94">
                  <c:v>8.343</c:v>
                </c:pt>
                <c:pt idx="95">
                  <c:v>9.0570000000000004</c:v>
                </c:pt>
                <c:pt idx="96">
                  <c:v>10.598000000000001</c:v>
                </c:pt>
                <c:pt idx="97">
                  <c:v>5.5789999999999997</c:v>
                </c:pt>
                <c:pt idx="98">
                  <c:v>4.7060000000000004</c:v>
                </c:pt>
                <c:pt idx="99">
                  <c:v>4.9400000000000004</c:v>
                </c:pt>
                <c:pt idx="100">
                  <c:v>4.8159999999999998</c:v>
                </c:pt>
                <c:pt idx="101">
                  <c:v>5.0650000000000004</c:v>
                </c:pt>
                <c:pt idx="102">
                  <c:v>4.92</c:v>
                </c:pt>
                <c:pt idx="103">
                  <c:v>5.7220000000000004</c:v>
                </c:pt>
                <c:pt idx="104">
                  <c:v>6.6859999999999999</c:v>
                </c:pt>
                <c:pt idx="105">
                  <c:v>8.8190000000000008</c:v>
                </c:pt>
                <c:pt idx="106">
                  <c:v>6.58</c:v>
                </c:pt>
                <c:pt idx="107">
                  <c:v>6.41</c:v>
                </c:pt>
                <c:pt idx="108">
                  <c:v>6.8170000000000002</c:v>
                </c:pt>
                <c:pt idx="109">
                  <c:v>6.1719999999999997</c:v>
                </c:pt>
                <c:pt idx="110">
                  <c:v>6.3449999999999998</c:v>
                </c:pt>
                <c:pt idx="111">
                  <c:v>10.436</c:v>
                </c:pt>
                <c:pt idx="112">
                  <c:v>11.69</c:v>
                </c:pt>
                <c:pt idx="113">
                  <c:v>7.8140000000000001</c:v>
                </c:pt>
                <c:pt idx="114">
                  <c:v>6.2889999999999997</c:v>
                </c:pt>
                <c:pt idx="115">
                  <c:v>4.9029999999999996</c:v>
                </c:pt>
                <c:pt idx="116">
                  <c:v>5.1550000000000002</c:v>
                </c:pt>
                <c:pt idx="117">
                  <c:v>5.2089999999999996</c:v>
                </c:pt>
                <c:pt idx="118">
                  <c:v>4.968</c:v>
                </c:pt>
                <c:pt idx="119">
                  <c:v>4.9619999999999997</c:v>
                </c:pt>
                <c:pt idx="120">
                  <c:v>5.1130000000000004</c:v>
                </c:pt>
                <c:pt idx="121">
                  <c:v>6.95</c:v>
                </c:pt>
                <c:pt idx="122">
                  <c:v>7.52</c:v>
                </c:pt>
                <c:pt idx="123">
                  <c:v>5.6609999999999996</c:v>
                </c:pt>
                <c:pt idx="124">
                  <c:v>6.8470000000000004</c:v>
                </c:pt>
                <c:pt idx="125">
                  <c:v>10.593999999999999</c:v>
                </c:pt>
                <c:pt idx="126">
                  <c:v>8.7970000000000006</c:v>
                </c:pt>
                <c:pt idx="127">
                  <c:v>6.6980000000000004</c:v>
                </c:pt>
                <c:pt idx="128">
                  <c:v>10.689</c:v>
                </c:pt>
                <c:pt idx="129">
                  <c:v>11.199</c:v>
                </c:pt>
                <c:pt idx="130">
                  <c:v>10.795999999999999</c:v>
                </c:pt>
                <c:pt idx="131">
                  <c:v>6.3150000000000004</c:v>
                </c:pt>
                <c:pt idx="132">
                  <c:v>5.46</c:v>
                </c:pt>
                <c:pt idx="133">
                  <c:v>5.2039999999999997</c:v>
                </c:pt>
                <c:pt idx="134">
                  <c:v>5.0730000000000004</c:v>
                </c:pt>
                <c:pt idx="135">
                  <c:v>8.0779999999999994</c:v>
                </c:pt>
                <c:pt idx="136">
                  <c:v>6.6790000000000003</c:v>
                </c:pt>
                <c:pt idx="137">
                  <c:v>6.0739999999999998</c:v>
                </c:pt>
                <c:pt idx="138">
                  <c:v>5.7430000000000003</c:v>
                </c:pt>
                <c:pt idx="139">
                  <c:v>7.5979999999999999</c:v>
                </c:pt>
                <c:pt idx="140">
                  <c:v>5.085</c:v>
                </c:pt>
                <c:pt idx="141">
                  <c:v>5.3120000000000003</c:v>
                </c:pt>
                <c:pt idx="142">
                  <c:v>8.0760000000000005</c:v>
                </c:pt>
                <c:pt idx="143">
                  <c:v>11.555999999999999</c:v>
                </c:pt>
                <c:pt idx="144">
                  <c:v>7.7119999999999997</c:v>
                </c:pt>
                <c:pt idx="145">
                  <c:v>11.438000000000001</c:v>
                </c:pt>
                <c:pt idx="146">
                  <c:v>8.6609999999999996</c:v>
                </c:pt>
                <c:pt idx="147">
                  <c:v>11.010999999999999</c:v>
                </c:pt>
                <c:pt idx="148">
                  <c:v>6.6820000000000004</c:v>
                </c:pt>
                <c:pt idx="149">
                  <c:v>5.83</c:v>
                </c:pt>
                <c:pt idx="150">
                  <c:v>5.0179999999999998</c:v>
                </c:pt>
                <c:pt idx="151">
                  <c:v>5.7110000000000003</c:v>
                </c:pt>
                <c:pt idx="152">
                  <c:v>5.9249999999999998</c:v>
                </c:pt>
                <c:pt idx="153">
                  <c:v>5.8120000000000003</c:v>
                </c:pt>
                <c:pt idx="154">
                  <c:v>6.1769999999999996</c:v>
                </c:pt>
                <c:pt idx="155">
                  <c:v>6.0419999999999998</c:v>
                </c:pt>
                <c:pt idx="156">
                  <c:v>6.7140000000000004</c:v>
                </c:pt>
                <c:pt idx="157">
                  <c:v>7.46</c:v>
                </c:pt>
                <c:pt idx="158">
                  <c:v>9.9860000000000007</c:v>
                </c:pt>
                <c:pt idx="159">
                  <c:v>5.3339999999999996</c:v>
                </c:pt>
                <c:pt idx="160">
                  <c:v>7.2110000000000003</c:v>
                </c:pt>
                <c:pt idx="161">
                  <c:v>11.194000000000001</c:v>
                </c:pt>
                <c:pt idx="162">
                  <c:v>6.9260000000000002</c:v>
                </c:pt>
                <c:pt idx="163">
                  <c:v>12.172000000000001</c:v>
                </c:pt>
                <c:pt idx="164">
                  <c:v>6.6870000000000003</c:v>
                </c:pt>
                <c:pt idx="165">
                  <c:v>12.573</c:v>
                </c:pt>
                <c:pt idx="166">
                  <c:v>11.531000000000001</c:v>
                </c:pt>
                <c:pt idx="167">
                  <c:v>14.368</c:v>
                </c:pt>
                <c:pt idx="168">
                  <c:v>4.9379999999999997</c:v>
                </c:pt>
                <c:pt idx="169">
                  <c:v>5.1879999999999997</c:v>
                </c:pt>
                <c:pt idx="170">
                  <c:v>4.8090000000000002</c:v>
                </c:pt>
                <c:pt idx="171">
                  <c:v>4.9349999999999996</c:v>
                </c:pt>
                <c:pt idx="172">
                  <c:v>13.06</c:v>
                </c:pt>
                <c:pt idx="173">
                  <c:v>6.4379999999999997</c:v>
                </c:pt>
                <c:pt idx="174">
                  <c:v>8.1859999999999999</c:v>
                </c:pt>
                <c:pt idx="175">
                  <c:v>6.9379999999999997</c:v>
                </c:pt>
                <c:pt idx="176">
                  <c:v>7.9370000000000003</c:v>
                </c:pt>
                <c:pt idx="177">
                  <c:v>11.185</c:v>
                </c:pt>
                <c:pt idx="178">
                  <c:v>7.06</c:v>
                </c:pt>
                <c:pt idx="179">
                  <c:v>9.0670000000000002</c:v>
                </c:pt>
                <c:pt idx="180">
                  <c:v>7.9379999999999997</c:v>
                </c:pt>
                <c:pt idx="181">
                  <c:v>14.039</c:v>
                </c:pt>
                <c:pt idx="182">
                  <c:v>15.554</c:v>
                </c:pt>
                <c:pt idx="183">
                  <c:v>12.076000000000001</c:v>
                </c:pt>
                <c:pt idx="184">
                  <c:v>18.934000000000001</c:v>
                </c:pt>
                <c:pt idx="185">
                  <c:v>16.683</c:v>
                </c:pt>
                <c:pt idx="186">
                  <c:v>4.6020000000000003</c:v>
                </c:pt>
                <c:pt idx="187">
                  <c:v>5.5620000000000003</c:v>
                </c:pt>
                <c:pt idx="188">
                  <c:v>7.8289999999999997</c:v>
                </c:pt>
                <c:pt idx="189">
                  <c:v>7.0640000000000001</c:v>
                </c:pt>
                <c:pt idx="190">
                  <c:v>7.1859999999999999</c:v>
                </c:pt>
                <c:pt idx="191">
                  <c:v>13.688000000000001</c:v>
                </c:pt>
                <c:pt idx="192">
                  <c:v>7.1890000000000001</c:v>
                </c:pt>
                <c:pt idx="193">
                  <c:v>14.694000000000001</c:v>
                </c:pt>
                <c:pt idx="194">
                  <c:v>11.805999999999999</c:v>
                </c:pt>
                <c:pt idx="195">
                  <c:v>12.307</c:v>
                </c:pt>
                <c:pt idx="196">
                  <c:v>20.440000000000001</c:v>
                </c:pt>
                <c:pt idx="197">
                  <c:v>10.686</c:v>
                </c:pt>
                <c:pt idx="198">
                  <c:v>20.309999999999999</c:v>
                </c:pt>
                <c:pt idx="199">
                  <c:v>7.94</c:v>
                </c:pt>
                <c:pt idx="200">
                  <c:v>5.0590000000000002</c:v>
                </c:pt>
                <c:pt idx="201">
                  <c:v>13.566000000000001</c:v>
                </c:pt>
                <c:pt idx="202">
                  <c:v>13.065</c:v>
                </c:pt>
                <c:pt idx="203">
                  <c:v>6.4359999999999999</c:v>
                </c:pt>
                <c:pt idx="204">
                  <c:v>5.6859999999999999</c:v>
                </c:pt>
                <c:pt idx="205">
                  <c:v>4.8099999999999996</c:v>
                </c:pt>
                <c:pt idx="206">
                  <c:v>17.431999999999999</c:v>
                </c:pt>
                <c:pt idx="207">
                  <c:v>9.4359999999999999</c:v>
                </c:pt>
                <c:pt idx="208">
                  <c:v>8.19</c:v>
                </c:pt>
                <c:pt idx="209">
                  <c:v>9.2249999999999996</c:v>
                </c:pt>
                <c:pt idx="210">
                  <c:v>13.818</c:v>
                </c:pt>
                <c:pt idx="211">
                  <c:v>9.4390000000000001</c:v>
                </c:pt>
                <c:pt idx="212">
                  <c:v>11.196999999999999</c:v>
                </c:pt>
                <c:pt idx="213">
                  <c:v>5.6870000000000003</c:v>
                </c:pt>
                <c:pt idx="214">
                  <c:v>5.31</c:v>
                </c:pt>
                <c:pt idx="215">
                  <c:v>5.5640000000000001</c:v>
                </c:pt>
                <c:pt idx="216">
                  <c:v>10.814</c:v>
                </c:pt>
                <c:pt idx="217">
                  <c:v>10.061999999999999</c:v>
                </c:pt>
                <c:pt idx="218">
                  <c:v>5.1870000000000003</c:v>
                </c:pt>
                <c:pt idx="219">
                  <c:v>13.692</c:v>
                </c:pt>
                <c:pt idx="220">
                  <c:v>5.4370000000000003</c:v>
                </c:pt>
                <c:pt idx="221">
                  <c:v>12.32</c:v>
                </c:pt>
                <c:pt idx="222">
                  <c:v>7.931</c:v>
                </c:pt>
                <c:pt idx="223">
                  <c:v>10.313000000000001</c:v>
                </c:pt>
                <c:pt idx="224">
                  <c:v>7.07</c:v>
                </c:pt>
                <c:pt idx="225">
                  <c:v>18.943999999999999</c:v>
                </c:pt>
                <c:pt idx="226">
                  <c:v>18.062000000000001</c:v>
                </c:pt>
                <c:pt idx="227">
                  <c:v>10.811</c:v>
                </c:pt>
                <c:pt idx="228">
                  <c:v>12.180999999999999</c:v>
                </c:pt>
                <c:pt idx="229">
                  <c:v>18.443000000000001</c:v>
                </c:pt>
                <c:pt idx="230">
                  <c:v>20.687999999999999</c:v>
                </c:pt>
                <c:pt idx="231">
                  <c:v>20.564</c:v>
                </c:pt>
                <c:pt idx="232">
                  <c:v>12.311999999999999</c:v>
                </c:pt>
                <c:pt idx="233">
                  <c:v>9.8119999999999994</c:v>
                </c:pt>
                <c:pt idx="234">
                  <c:v>7.4290000000000003</c:v>
                </c:pt>
                <c:pt idx="235">
                  <c:v>6.3330000000000002</c:v>
                </c:pt>
                <c:pt idx="236">
                  <c:v>6.5620000000000003</c:v>
                </c:pt>
                <c:pt idx="237">
                  <c:v>12.19</c:v>
                </c:pt>
                <c:pt idx="238">
                  <c:v>4.9349999999999996</c:v>
                </c:pt>
                <c:pt idx="239">
                  <c:v>10.396000000000001</c:v>
                </c:pt>
                <c:pt idx="240">
                  <c:v>15.811999999999999</c:v>
                </c:pt>
                <c:pt idx="241">
                  <c:v>15.567</c:v>
                </c:pt>
                <c:pt idx="242">
                  <c:v>16.428999999999998</c:v>
                </c:pt>
                <c:pt idx="243">
                  <c:v>19.042999999999999</c:v>
                </c:pt>
                <c:pt idx="244">
                  <c:v>11.685</c:v>
                </c:pt>
                <c:pt idx="245">
                  <c:v>10.936</c:v>
                </c:pt>
                <c:pt idx="246">
                  <c:v>7.81</c:v>
                </c:pt>
                <c:pt idx="247">
                  <c:v>14.941000000000001</c:v>
                </c:pt>
                <c:pt idx="248">
                  <c:v>17.949000000000002</c:v>
                </c:pt>
                <c:pt idx="249">
                  <c:v>9.1910000000000007</c:v>
                </c:pt>
                <c:pt idx="250">
                  <c:v>10.691000000000001</c:v>
                </c:pt>
                <c:pt idx="251">
                  <c:v>6.4370000000000003</c:v>
                </c:pt>
                <c:pt idx="252">
                  <c:v>9.0640000000000001</c:v>
                </c:pt>
                <c:pt idx="253">
                  <c:v>13.942</c:v>
                </c:pt>
                <c:pt idx="254">
                  <c:v>11.557</c:v>
                </c:pt>
                <c:pt idx="255">
                  <c:v>5.4379999999999997</c:v>
                </c:pt>
                <c:pt idx="256">
                  <c:v>5.4370000000000003</c:v>
                </c:pt>
                <c:pt idx="257">
                  <c:v>10.064</c:v>
                </c:pt>
                <c:pt idx="258">
                  <c:v>14.932</c:v>
                </c:pt>
                <c:pt idx="259">
                  <c:v>11.683</c:v>
                </c:pt>
                <c:pt idx="260">
                  <c:v>13.935</c:v>
                </c:pt>
                <c:pt idx="261">
                  <c:v>13.81</c:v>
                </c:pt>
                <c:pt idx="262">
                  <c:v>11.061</c:v>
                </c:pt>
                <c:pt idx="263">
                  <c:v>13.808999999999999</c:v>
                </c:pt>
                <c:pt idx="264">
                  <c:v>10.571</c:v>
                </c:pt>
                <c:pt idx="265">
                  <c:v>11.435</c:v>
                </c:pt>
                <c:pt idx="266">
                  <c:v>17.318000000000001</c:v>
                </c:pt>
                <c:pt idx="267">
                  <c:v>9.4369999999999994</c:v>
                </c:pt>
                <c:pt idx="268">
                  <c:v>4.9349999999999996</c:v>
                </c:pt>
                <c:pt idx="269">
                  <c:v>5.5620000000000003</c:v>
                </c:pt>
              </c:numCache>
            </c:numRef>
          </c:val>
          <c:smooth val="0"/>
          <c:extLst>
            <c:ext xmlns:c16="http://schemas.microsoft.com/office/drawing/2014/chart" uri="{C3380CC4-5D6E-409C-BE32-E72D297353CC}">
              <c16:uniqueId val="{00000000-93D5-42BD-8C66-D1A519006625}"/>
            </c:ext>
          </c:extLst>
        </c:ser>
        <c:dLbls>
          <c:showLegendKey val="0"/>
          <c:showVal val="0"/>
          <c:showCatName val="0"/>
          <c:showSerName val="0"/>
          <c:showPercent val="0"/>
          <c:showBubbleSize val="0"/>
        </c:dLbls>
        <c:smooth val="0"/>
        <c:axId val="1370578136"/>
        <c:axId val="1793177736"/>
      </c:lineChart>
      <c:dateAx>
        <c:axId val="1370578136"/>
        <c:scaling>
          <c:orientation val="minMax"/>
        </c:scaling>
        <c:delete val="0"/>
        <c:axPos val="b"/>
        <c:numFmt formatCode="m/d/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93177736"/>
        <c:crosses val="autoZero"/>
        <c:auto val="1"/>
        <c:lblOffset val="100"/>
        <c:baseTimeUnit val="days"/>
        <c:majorUnit val="2"/>
        <c:majorTimeUnit val="years"/>
      </c:dateAx>
      <c:valAx>
        <c:axId val="1793177736"/>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7057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5696227"/>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56ADB2"/>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747200"/>
            <a:ext cx="5609044" cy="862258"/>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Summer</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ED4C6EB-D99A-4CD5-8D8F-DCA1C27AF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03" y="864365"/>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10/20/2022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chart" Target="../charts/chart1.xml"/><Relationship Id="rId26" Type="http://schemas.openxmlformats.org/officeDocument/2006/relationships/image" Target="../media/image26.png"/><Relationship Id="rId3" Type="http://schemas.openxmlformats.org/officeDocument/2006/relationships/image" Target="../media/image5.sv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jpe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0.png"/><Relationship Id="rId29"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4.png"/><Relationship Id="rId5" Type="http://schemas.openxmlformats.org/officeDocument/2006/relationships/image" Target="../media/image7.svg"/><Relationship Id="rId15" Type="http://schemas.openxmlformats.org/officeDocument/2006/relationships/image" Target="../media/image17.png"/><Relationship Id="rId23" Type="http://schemas.openxmlformats.org/officeDocument/2006/relationships/image" Target="../media/image23.png"/><Relationship Id="rId28" Type="http://schemas.openxmlformats.org/officeDocument/2006/relationships/image" Target="../media/image28.jpeg"/><Relationship Id="rId10" Type="http://schemas.openxmlformats.org/officeDocument/2006/relationships/image" Target="../media/image12.png"/><Relationship Id="rId19" Type="http://schemas.openxmlformats.org/officeDocument/2006/relationships/chart" Target="../charts/chart2.xml"/><Relationship Id="rId31"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2.png"/><Relationship Id="rId27" Type="http://schemas.openxmlformats.org/officeDocument/2006/relationships/image" Target="../media/image27.jpeg"/><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4995303" y="4648200"/>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a:solidFill>
                  <a:srgbClr val="56ADB2"/>
                </a:solidFill>
              </a:rPr>
              <a:t>Florida Water Resources</a:t>
            </a:r>
          </a:p>
        </p:txBody>
      </p:sp>
      <p:sp>
        <p:nvSpPr>
          <p:cNvPr id="5" name="Text Placeholder 4"/>
          <p:cNvSpPr>
            <a:spLocks noGrp="1"/>
          </p:cNvSpPr>
          <p:nvPr>
            <p:ph type="body" sz="quarter" idx="11"/>
          </p:nvPr>
        </p:nvSpPr>
        <p:spPr>
          <a:xfrm>
            <a:off x="3879273" y="876299"/>
            <a:ext cx="19728872" cy="2555147"/>
          </a:xfrm>
        </p:spPr>
        <p:txBody>
          <a:bodyPr>
            <a:normAutofit/>
          </a:bodyPr>
          <a:lstStyle/>
          <a:p>
            <a:r>
              <a:rPr lang="en-US" sz="6000" dirty="0"/>
              <a:t>Assessing </a:t>
            </a:r>
            <a:r>
              <a:rPr lang="en-US" sz="6000" dirty="0">
                <a:ea typeface="+mn-lt"/>
                <a:cs typeface="+mn-lt"/>
              </a:rPr>
              <a:t>Coastal Resiliency Across Florida’s  Aquatic Preserves in Response to Hurricane Forces</a:t>
            </a:r>
          </a:p>
        </p:txBody>
      </p:sp>
      <p:sp>
        <p:nvSpPr>
          <p:cNvPr id="9" name="TextBox 1">
            <a:extLst>
              <a:ext uri="{FF2B5EF4-FFF2-40B4-BE49-F238E27FC236}">
                <a16:creationId xmlns:a16="http://schemas.microsoft.com/office/drawing/2014/main" id="{AE11CA4F-06BF-D835-E12E-38B17331E1EB}"/>
              </a:ext>
            </a:extLst>
          </p:cNvPr>
          <p:cNvSpPr txBox="1"/>
          <p:nvPr/>
        </p:nvSpPr>
        <p:spPr>
          <a:xfrm>
            <a:off x="13939062" y="4627617"/>
            <a:ext cx="8151854" cy="93871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0" b="1">
                <a:solidFill>
                  <a:srgbClr val="55AEB2"/>
                </a:solidFill>
                <a:latin typeface="Century Gothic"/>
              </a:rPr>
              <a:t>Mangrove Forest Extent</a:t>
            </a:r>
            <a:endParaRPr lang="en-US" sz="5500" b="1">
              <a:solidFill>
                <a:srgbClr val="55AEB2"/>
              </a:solidFill>
              <a:latin typeface="Century Gothic" panose="020B0502020202020204" pitchFamily="34" charset="0"/>
            </a:endParaRPr>
          </a:p>
        </p:txBody>
      </p:sp>
      <p:sp>
        <p:nvSpPr>
          <p:cNvPr id="12" name="TextBox 2">
            <a:extLst>
              <a:ext uri="{FF2B5EF4-FFF2-40B4-BE49-F238E27FC236}">
                <a16:creationId xmlns:a16="http://schemas.microsoft.com/office/drawing/2014/main" id="{C95ECE65-E383-59C3-3348-14506A8A31D8}"/>
              </a:ext>
            </a:extLst>
          </p:cNvPr>
          <p:cNvSpPr txBox="1"/>
          <p:nvPr/>
        </p:nvSpPr>
        <p:spPr>
          <a:xfrm>
            <a:off x="1085810" y="17641998"/>
            <a:ext cx="6035621" cy="93871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0" b="1">
                <a:solidFill>
                  <a:srgbClr val="55AEB2"/>
                </a:solidFill>
                <a:latin typeface="Century Gothic"/>
              </a:rPr>
              <a:t>Water Quality</a:t>
            </a:r>
            <a:endParaRPr lang="en-US"/>
          </a:p>
        </p:txBody>
      </p:sp>
      <p:sp>
        <p:nvSpPr>
          <p:cNvPr id="14" name="TextBox 3">
            <a:extLst>
              <a:ext uri="{FF2B5EF4-FFF2-40B4-BE49-F238E27FC236}">
                <a16:creationId xmlns:a16="http://schemas.microsoft.com/office/drawing/2014/main" id="{77FD8914-E75C-B3C4-B1D3-03743235BF1E}"/>
              </a:ext>
            </a:extLst>
          </p:cNvPr>
          <p:cNvSpPr txBox="1"/>
          <p:nvPr/>
        </p:nvSpPr>
        <p:spPr>
          <a:xfrm>
            <a:off x="13727135" y="16140352"/>
            <a:ext cx="8387984" cy="93871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0" b="1">
                <a:solidFill>
                  <a:srgbClr val="55AEB2"/>
                </a:solidFill>
                <a:latin typeface="Century Gothic"/>
              </a:rPr>
              <a:t>Mangrove Forest Health</a:t>
            </a:r>
            <a:endParaRPr lang="en-US" sz="5500"/>
          </a:p>
        </p:txBody>
      </p:sp>
      <p:sp>
        <p:nvSpPr>
          <p:cNvPr id="29" name="TextBox 11">
            <a:extLst>
              <a:ext uri="{FF2B5EF4-FFF2-40B4-BE49-F238E27FC236}">
                <a16:creationId xmlns:a16="http://schemas.microsoft.com/office/drawing/2014/main" id="{161A09F1-4397-7E25-C86A-B3E858C97E02}"/>
              </a:ext>
            </a:extLst>
          </p:cNvPr>
          <p:cNvSpPr txBox="1"/>
          <p:nvPr/>
        </p:nvSpPr>
        <p:spPr>
          <a:xfrm>
            <a:off x="20517582" y="9981659"/>
            <a:ext cx="5722048" cy="268381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6000" b="1">
                <a:solidFill>
                  <a:schemeClr val="accent6"/>
                </a:solidFill>
              </a:rPr>
              <a:t>5,576 ha</a:t>
            </a:r>
            <a:r>
              <a:rPr lang="en-US" sz="4000" b="1">
                <a:solidFill>
                  <a:schemeClr val="accent6"/>
                </a:solidFill>
              </a:rPr>
              <a:t> </a:t>
            </a:r>
            <a:r>
              <a:rPr lang="en-US" sz="4000" b="1">
                <a:solidFill>
                  <a:schemeClr val="tx1">
                    <a:lumMod val="75000"/>
                    <a:lumOff val="25000"/>
                  </a:schemeClr>
                </a:solidFill>
              </a:rPr>
              <a:t>gained </a:t>
            </a:r>
            <a:endParaRPr lang="en-US">
              <a:solidFill>
                <a:schemeClr val="tx1">
                  <a:lumMod val="75000"/>
                  <a:lumOff val="25000"/>
                </a:schemeClr>
              </a:solidFill>
            </a:endParaRPr>
          </a:p>
          <a:p>
            <a:pPr algn="ctr">
              <a:lnSpc>
                <a:spcPct val="150000"/>
              </a:lnSpc>
            </a:pPr>
            <a:r>
              <a:rPr lang="en-US" sz="6000" b="1">
                <a:solidFill>
                  <a:schemeClr val="accent6"/>
                </a:solidFill>
              </a:rPr>
              <a:t>1,678 ha </a:t>
            </a:r>
            <a:r>
              <a:rPr lang="en-US" sz="4000" b="1">
                <a:solidFill>
                  <a:schemeClr val="tx1">
                    <a:lumMod val="75000"/>
                    <a:lumOff val="25000"/>
                  </a:schemeClr>
                </a:solidFill>
              </a:rPr>
              <a:t>lost </a:t>
            </a:r>
            <a:endParaRPr lang="en-US" sz="4000">
              <a:solidFill>
                <a:schemeClr val="tx1">
                  <a:lumMod val="75000"/>
                  <a:lumOff val="25000"/>
                </a:schemeClr>
              </a:solidFill>
            </a:endParaRPr>
          </a:p>
        </p:txBody>
      </p:sp>
      <p:pic>
        <p:nvPicPr>
          <p:cNvPr id="30" name="Graphic 33" descr="Tree With Roots outline">
            <a:extLst>
              <a:ext uri="{FF2B5EF4-FFF2-40B4-BE49-F238E27FC236}">
                <a16:creationId xmlns:a16="http://schemas.microsoft.com/office/drawing/2014/main" id="{23F2E400-A1D5-D891-F50E-3568BAFE3F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6253" y="8320009"/>
            <a:ext cx="1856759" cy="1808885"/>
          </a:xfrm>
          <a:prstGeom prst="rect">
            <a:avLst/>
          </a:prstGeom>
        </p:spPr>
      </p:pic>
      <p:pic>
        <p:nvPicPr>
          <p:cNvPr id="47" name="Graphic 48" descr="Wave outline">
            <a:extLst>
              <a:ext uri="{FF2B5EF4-FFF2-40B4-BE49-F238E27FC236}">
                <a16:creationId xmlns:a16="http://schemas.microsoft.com/office/drawing/2014/main" id="{6B667E1C-5BA8-3471-F51F-8B46F67316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1164" y="23975516"/>
            <a:ext cx="2080506" cy="2065379"/>
          </a:xfrm>
          <a:prstGeom prst="rect">
            <a:avLst/>
          </a:prstGeom>
        </p:spPr>
      </p:pic>
      <p:sp>
        <p:nvSpPr>
          <p:cNvPr id="54" name="TextBox 11">
            <a:extLst>
              <a:ext uri="{FF2B5EF4-FFF2-40B4-BE49-F238E27FC236}">
                <a16:creationId xmlns:a16="http://schemas.microsoft.com/office/drawing/2014/main" id="{898016AC-7396-DE08-E519-B0F022FB3A97}"/>
              </a:ext>
            </a:extLst>
          </p:cNvPr>
          <p:cNvSpPr txBox="1"/>
          <p:nvPr/>
        </p:nvSpPr>
        <p:spPr>
          <a:xfrm>
            <a:off x="14567937" y="23706742"/>
            <a:ext cx="9754298"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500" b="1">
                <a:solidFill>
                  <a:schemeClr val="accent6"/>
                </a:solidFill>
              </a:rPr>
              <a:t>Lower NDVI</a:t>
            </a:r>
            <a:r>
              <a:rPr lang="en-US" sz="3500" b="1"/>
              <a:t> </a:t>
            </a:r>
            <a:r>
              <a:rPr lang="en-US" sz="3500">
                <a:solidFill>
                  <a:schemeClr val="tx1">
                    <a:lumMod val="75000"/>
                    <a:lumOff val="25000"/>
                  </a:schemeClr>
                </a:solidFill>
              </a:rPr>
              <a:t>values indicated an</a:t>
            </a:r>
            <a:r>
              <a:rPr lang="en-US" sz="3500" b="1"/>
              <a:t> </a:t>
            </a:r>
            <a:r>
              <a:rPr lang="en-US" sz="3500" b="1">
                <a:solidFill>
                  <a:schemeClr val="accent6"/>
                </a:solidFill>
              </a:rPr>
              <a:t>increase in poor health </a:t>
            </a:r>
            <a:r>
              <a:rPr lang="en-US" sz="3500">
                <a:solidFill>
                  <a:schemeClr val="tx1">
                    <a:lumMod val="75000"/>
                    <a:lumOff val="25000"/>
                  </a:schemeClr>
                </a:solidFill>
              </a:rPr>
              <a:t>on this island from 2002 to 2021</a:t>
            </a:r>
          </a:p>
        </p:txBody>
      </p:sp>
      <p:sp>
        <p:nvSpPr>
          <p:cNvPr id="82" name="Text Placeholder 16">
            <a:extLst>
              <a:ext uri="{FF2B5EF4-FFF2-40B4-BE49-F238E27FC236}">
                <a16:creationId xmlns:a16="http://schemas.microsoft.com/office/drawing/2014/main" id="{35A95E5D-49B0-F89D-B59F-EBF5A435169E}"/>
              </a:ext>
            </a:extLst>
          </p:cNvPr>
          <p:cNvSpPr txBox="1">
            <a:spLocks/>
          </p:cNvSpPr>
          <p:nvPr/>
        </p:nvSpPr>
        <p:spPr>
          <a:xfrm>
            <a:off x="1136846" y="4658098"/>
            <a:ext cx="12452167" cy="573283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300">
                <a:solidFill>
                  <a:schemeClr val="tx1">
                    <a:lumMod val="75000"/>
                    <a:lumOff val="25000"/>
                  </a:schemeClr>
                </a:solidFill>
                <a:latin typeface="Garamond"/>
              </a:rPr>
              <a:t>Mangrove forests are an important part of Florida's coastal ecosystem. They absorb excess water and prevent erosion during extreme weather, filter nutrients and pollutants to protect water quality, and provide habitat for many fish species. Florida is at a high-risk for hurricanes which leads to increased coastal erosion and a potential human safety concern. Anthropogenic expansion into these habitats are further threatening the extent, health and water quality of these vital ecosystems.</a:t>
            </a:r>
            <a:endParaRPr lang="en-US" sz="4300">
              <a:solidFill>
                <a:schemeClr val="tx1">
                  <a:lumMod val="75000"/>
                  <a:lumOff val="25000"/>
                </a:schemeClr>
              </a:solidFill>
              <a:latin typeface="Garamond" panose="02020404030301010803" pitchFamily="18" charset="0"/>
            </a:endParaRPr>
          </a:p>
        </p:txBody>
      </p:sp>
      <p:sp>
        <p:nvSpPr>
          <p:cNvPr id="84" name="TextBox 83">
            <a:extLst>
              <a:ext uri="{FF2B5EF4-FFF2-40B4-BE49-F238E27FC236}">
                <a16:creationId xmlns:a16="http://schemas.microsoft.com/office/drawing/2014/main" id="{59CE3C00-36B4-BBF7-889A-C499F603BA8C}"/>
              </a:ext>
            </a:extLst>
          </p:cNvPr>
          <p:cNvSpPr txBox="1"/>
          <p:nvPr/>
        </p:nvSpPr>
        <p:spPr>
          <a:xfrm>
            <a:off x="1192370" y="10891457"/>
            <a:ext cx="11534705" cy="2554545"/>
          </a:xfrm>
          <a:prstGeom prst="rect">
            <a:avLst/>
          </a:prstGeom>
          <a:noFill/>
        </p:spPr>
        <p:txBody>
          <a:bodyPr wrap="square" lIns="91440" tIns="45720" rIns="91440" bIns="45720" rtlCol="0" anchor="t">
            <a:spAutoFit/>
          </a:bodyPr>
          <a:lstStyle/>
          <a:p>
            <a:r>
              <a:rPr lang="en-US" sz="4000" b="1">
                <a:solidFill>
                  <a:srgbClr val="55AEB2"/>
                </a:solidFill>
                <a:latin typeface="Century Gothic"/>
              </a:rPr>
              <a:t>NASA DEVELOP used satellite data to create a Google Earth Engine tool which helps the Florida DEP manage mangrove forests within their aquatic preserves.</a:t>
            </a:r>
            <a:endParaRPr lang="en-US" sz="4000" b="1">
              <a:solidFill>
                <a:srgbClr val="55AEB2"/>
              </a:solidFill>
              <a:latin typeface="Century Gothic" panose="020B0502020202020204" pitchFamily="34" charset="0"/>
            </a:endParaRPr>
          </a:p>
        </p:txBody>
      </p:sp>
      <p:grpSp>
        <p:nvGrpSpPr>
          <p:cNvPr id="85" name="Group 84">
            <a:extLst>
              <a:ext uri="{FF2B5EF4-FFF2-40B4-BE49-F238E27FC236}">
                <a16:creationId xmlns:a16="http://schemas.microsoft.com/office/drawing/2014/main" id="{946EDECC-8B4B-B754-5E39-8D4003D4BAA8}"/>
              </a:ext>
            </a:extLst>
          </p:cNvPr>
          <p:cNvGrpSpPr/>
          <p:nvPr/>
        </p:nvGrpSpPr>
        <p:grpSpPr>
          <a:xfrm>
            <a:off x="845844" y="13689523"/>
            <a:ext cx="2886620" cy="3494288"/>
            <a:chOff x="845844" y="13587011"/>
            <a:chExt cx="2599589" cy="3145750"/>
          </a:xfrm>
        </p:grpSpPr>
        <p:pic>
          <p:nvPicPr>
            <p:cNvPr id="86" name="Picture 35" descr="A picture containing transport, satellite, dark&#10;&#10;Description automatically generated">
              <a:extLst>
                <a:ext uri="{FF2B5EF4-FFF2-40B4-BE49-F238E27FC236}">
                  <a16:creationId xmlns:a16="http://schemas.microsoft.com/office/drawing/2014/main" id="{A854507C-ADF7-74FA-06C2-2CBD094E8EC2}"/>
                </a:ext>
              </a:extLst>
            </p:cNvPr>
            <p:cNvPicPr>
              <a:picLocks noChangeAspect="1"/>
            </p:cNvPicPr>
            <p:nvPr/>
          </p:nvPicPr>
          <p:blipFill>
            <a:blip r:embed="rId6"/>
            <a:stretch>
              <a:fillRect/>
            </a:stretch>
          </p:blipFill>
          <p:spPr>
            <a:xfrm>
              <a:off x="845844" y="13587011"/>
              <a:ext cx="2599589" cy="2382901"/>
            </a:xfrm>
            <a:prstGeom prst="rect">
              <a:avLst/>
            </a:prstGeom>
          </p:spPr>
        </p:pic>
        <p:sp>
          <p:nvSpPr>
            <p:cNvPr id="88" name="TextBox 87">
              <a:extLst>
                <a:ext uri="{FF2B5EF4-FFF2-40B4-BE49-F238E27FC236}">
                  <a16:creationId xmlns:a16="http://schemas.microsoft.com/office/drawing/2014/main" id="{EFD5C3EA-5D1F-A25E-0BBA-39D6D065A80C}"/>
                </a:ext>
              </a:extLst>
            </p:cNvPr>
            <p:cNvSpPr txBox="1"/>
            <p:nvPr/>
          </p:nvSpPr>
          <p:spPr>
            <a:xfrm>
              <a:off x="1173880" y="15870987"/>
              <a:ext cx="1949177" cy="8617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274156"/>
                </a:buClr>
              </a:pPr>
              <a:r>
                <a:rPr lang="en-US" sz="2500">
                  <a:solidFill>
                    <a:schemeClr val="tx1">
                      <a:lumMod val="75000"/>
                      <a:lumOff val="25000"/>
                    </a:schemeClr>
                  </a:solidFill>
                  <a:latin typeface="Century Gothic"/>
                  <a:cs typeface="Calibri" panose="020F0502020204030204"/>
                </a:rPr>
                <a:t>Landsat 7 ETM+</a:t>
              </a:r>
              <a:endParaRPr lang="en-US">
                <a:solidFill>
                  <a:schemeClr val="tx1">
                    <a:lumMod val="75000"/>
                    <a:lumOff val="25000"/>
                  </a:schemeClr>
                </a:solidFill>
              </a:endParaRPr>
            </a:p>
          </p:txBody>
        </p:sp>
      </p:grpSp>
      <p:grpSp>
        <p:nvGrpSpPr>
          <p:cNvPr id="77" name="Group 76">
            <a:extLst>
              <a:ext uri="{FF2B5EF4-FFF2-40B4-BE49-F238E27FC236}">
                <a16:creationId xmlns:a16="http://schemas.microsoft.com/office/drawing/2014/main" id="{6C0A9EC5-D90F-14F1-2FAC-07BEFAFCB910}"/>
              </a:ext>
            </a:extLst>
          </p:cNvPr>
          <p:cNvGrpSpPr/>
          <p:nvPr/>
        </p:nvGrpSpPr>
        <p:grpSpPr>
          <a:xfrm>
            <a:off x="4139994" y="13923401"/>
            <a:ext cx="2501532" cy="3392924"/>
            <a:chOff x="3750827" y="13820891"/>
            <a:chExt cx="2255506" cy="3056792"/>
          </a:xfrm>
        </p:grpSpPr>
        <p:pic>
          <p:nvPicPr>
            <p:cNvPr id="90" name="Picture 39" descr="A picture containing satellite&#10;&#10;Description automatically generated">
              <a:extLst>
                <a:ext uri="{FF2B5EF4-FFF2-40B4-BE49-F238E27FC236}">
                  <a16:creationId xmlns:a16="http://schemas.microsoft.com/office/drawing/2014/main" id="{6B19C422-8A95-A967-DD8D-3FC1B4854F2C}"/>
                </a:ext>
              </a:extLst>
            </p:cNvPr>
            <p:cNvPicPr>
              <a:picLocks noChangeAspect="1"/>
            </p:cNvPicPr>
            <p:nvPr/>
          </p:nvPicPr>
          <p:blipFill>
            <a:blip r:embed="rId7"/>
            <a:stretch>
              <a:fillRect/>
            </a:stretch>
          </p:blipFill>
          <p:spPr>
            <a:xfrm>
              <a:off x="3750827" y="13820891"/>
              <a:ext cx="2255506" cy="1975983"/>
            </a:xfrm>
            <a:prstGeom prst="rect">
              <a:avLst/>
            </a:prstGeom>
          </p:spPr>
        </p:pic>
        <p:sp>
          <p:nvSpPr>
            <p:cNvPr id="92" name="TextBox 91">
              <a:extLst>
                <a:ext uri="{FF2B5EF4-FFF2-40B4-BE49-F238E27FC236}">
                  <a16:creationId xmlns:a16="http://schemas.microsoft.com/office/drawing/2014/main" id="{11F57D37-EBAB-AC9D-7C13-2BB59B183F63}"/>
                </a:ext>
              </a:extLst>
            </p:cNvPr>
            <p:cNvSpPr txBox="1"/>
            <p:nvPr/>
          </p:nvSpPr>
          <p:spPr>
            <a:xfrm>
              <a:off x="3914845" y="15851727"/>
              <a:ext cx="1941067" cy="10259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chemeClr val="tx1">
                      <a:lumMod val="75000"/>
                      <a:lumOff val="25000"/>
                    </a:schemeClr>
                  </a:solidFill>
                  <a:latin typeface="Century Gothic"/>
                  <a:ea typeface="+mn-lt"/>
                  <a:cs typeface="+mn-lt"/>
                </a:rPr>
                <a:t>Landsat 8 OLI</a:t>
              </a:r>
              <a:endParaRPr lang="en-US" sz="2500" dirty="0">
                <a:solidFill>
                  <a:schemeClr val="tx1">
                    <a:lumMod val="75000"/>
                    <a:lumOff val="25000"/>
                  </a:schemeClr>
                </a:solidFill>
                <a:latin typeface="Century Gothic"/>
              </a:endParaRPr>
            </a:p>
            <a:p>
              <a:endParaRPr lang="en-US">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7B8F647B-3698-1E70-3F02-B3F01861782B}"/>
              </a:ext>
            </a:extLst>
          </p:cNvPr>
          <p:cNvGrpSpPr/>
          <p:nvPr/>
        </p:nvGrpSpPr>
        <p:grpSpPr>
          <a:xfrm>
            <a:off x="7085605" y="13833467"/>
            <a:ext cx="2614505" cy="3207201"/>
            <a:chOff x="6492849" y="13730956"/>
            <a:chExt cx="2347976" cy="2888608"/>
          </a:xfrm>
        </p:grpSpPr>
        <p:sp>
          <p:nvSpPr>
            <p:cNvPr id="94" name="TextBox 93">
              <a:extLst>
                <a:ext uri="{FF2B5EF4-FFF2-40B4-BE49-F238E27FC236}">
                  <a16:creationId xmlns:a16="http://schemas.microsoft.com/office/drawing/2014/main" id="{A490C55F-B8DE-0472-BF84-5D9DBD679204}"/>
                </a:ext>
              </a:extLst>
            </p:cNvPr>
            <p:cNvSpPr txBox="1"/>
            <p:nvPr/>
          </p:nvSpPr>
          <p:spPr>
            <a:xfrm>
              <a:off x="6544105" y="15843396"/>
              <a:ext cx="2245510" cy="77616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274156"/>
                </a:buClr>
              </a:pPr>
              <a:r>
                <a:rPr lang="en-US" sz="2500" dirty="0">
                  <a:solidFill>
                    <a:schemeClr val="tx1">
                      <a:lumMod val="75000"/>
                      <a:lumOff val="25000"/>
                    </a:schemeClr>
                  </a:solidFill>
                  <a:latin typeface="Century Gothic"/>
                </a:rPr>
                <a:t>Landsat 9</a:t>
              </a:r>
            </a:p>
            <a:p>
              <a:pPr algn="ctr"/>
              <a:r>
                <a:rPr lang="en-US" sz="2500" dirty="0">
                  <a:solidFill>
                    <a:schemeClr val="tx1">
                      <a:lumMod val="75000"/>
                      <a:lumOff val="25000"/>
                    </a:schemeClr>
                  </a:solidFill>
                  <a:latin typeface="Century Gothic"/>
                </a:rPr>
                <a:t> OLI-2</a:t>
              </a:r>
              <a:endParaRPr lang="en-US" sz="2500" dirty="0">
                <a:solidFill>
                  <a:schemeClr val="tx1">
                    <a:lumMod val="75000"/>
                    <a:lumOff val="25000"/>
                  </a:schemeClr>
                </a:solidFill>
              </a:endParaRPr>
            </a:p>
          </p:txBody>
        </p:sp>
        <p:pic>
          <p:nvPicPr>
            <p:cNvPr id="96" name="Picture 42">
              <a:extLst>
                <a:ext uri="{FF2B5EF4-FFF2-40B4-BE49-F238E27FC236}">
                  <a16:creationId xmlns:a16="http://schemas.microsoft.com/office/drawing/2014/main" id="{6099951F-5E61-AFF2-954B-A8807F0B9ED3}"/>
                </a:ext>
              </a:extLst>
            </p:cNvPr>
            <p:cNvPicPr>
              <a:picLocks noChangeAspect="1"/>
            </p:cNvPicPr>
            <p:nvPr/>
          </p:nvPicPr>
          <p:blipFill>
            <a:blip r:embed="rId8"/>
            <a:stretch>
              <a:fillRect/>
            </a:stretch>
          </p:blipFill>
          <p:spPr>
            <a:xfrm>
              <a:off x="6492849" y="13730956"/>
              <a:ext cx="2347976" cy="2135522"/>
            </a:xfrm>
            <a:prstGeom prst="rect">
              <a:avLst/>
            </a:prstGeom>
          </p:spPr>
        </p:pic>
      </p:grpSp>
      <p:grpSp>
        <p:nvGrpSpPr>
          <p:cNvPr id="83" name="Group 82">
            <a:extLst>
              <a:ext uri="{FF2B5EF4-FFF2-40B4-BE49-F238E27FC236}">
                <a16:creationId xmlns:a16="http://schemas.microsoft.com/office/drawing/2014/main" id="{0F93D4E1-0CC0-0B1E-FFD1-066FB26D48F4}"/>
              </a:ext>
            </a:extLst>
          </p:cNvPr>
          <p:cNvGrpSpPr/>
          <p:nvPr/>
        </p:nvGrpSpPr>
        <p:grpSpPr>
          <a:xfrm>
            <a:off x="10113226" y="13745045"/>
            <a:ext cx="3395328" cy="2903917"/>
            <a:chOff x="10113226" y="13642533"/>
            <a:chExt cx="3046790" cy="2616886"/>
          </a:xfrm>
        </p:grpSpPr>
        <p:pic>
          <p:nvPicPr>
            <p:cNvPr id="106" name="Picture 51">
              <a:extLst>
                <a:ext uri="{FF2B5EF4-FFF2-40B4-BE49-F238E27FC236}">
                  <a16:creationId xmlns:a16="http://schemas.microsoft.com/office/drawing/2014/main" id="{B8002EF6-B33B-17B0-457C-624A7D27075C}"/>
                </a:ext>
              </a:extLst>
            </p:cNvPr>
            <p:cNvPicPr>
              <a:picLocks noChangeAspect="1"/>
            </p:cNvPicPr>
            <p:nvPr/>
          </p:nvPicPr>
          <p:blipFill>
            <a:blip r:embed="rId9"/>
            <a:stretch>
              <a:fillRect/>
            </a:stretch>
          </p:blipFill>
          <p:spPr>
            <a:xfrm>
              <a:off x="10677038" y="13642533"/>
              <a:ext cx="1915658" cy="2057869"/>
            </a:xfrm>
            <a:prstGeom prst="rect">
              <a:avLst/>
            </a:prstGeom>
          </p:spPr>
        </p:pic>
        <p:sp>
          <p:nvSpPr>
            <p:cNvPr id="108" name="TextBox 107">
              <a:extLst>
                <a:ext uri="{FF2B5EF4-FFF2-40B4-BE49-F238E27FC236}">
                  <a16:creationId xmlns:a16="http://schemas.microsoft.com/office/drawing/2014/main" id="{0858506E-49C4-07A1-9D98-52BD167EEE6F}"/>
                </a:ext>
              </a:extLst>
            </p:cNvPr>
            <p:cNvSpPr txBox="1"/>
            <p:nvPr/>
          </p:nvSpPr>
          <p:spPr>
            <a:xfrm>
              <a:off x="10113226" y="15782365"/>
              <a:ext cx="3046790"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a:solidFill>
                    <a:schemeClr val="tx1">
                      <a:lumMod val="75000"/>
                      <a:lumOff val="25000"/>
                    </a:schemeClr>
                  </a:solidFill>
                  <a:latin typeface="Century Gothic"/>
                </a:rPr>
                <a:t>SRTM</a:t>
              </a:r>
              <a:endParaRPr lang="en-US" sz="2500">
                <a:solidFill>
                  <a:schemeClr val="tx1">
                    <a:lumMod val="75000"/>
                    <a:lumOff val="25000"/>
                  </a:schemeClr>
                </a:solidFill>
              </a:endParaRPr>
            </a:p>
          </p:txBody>
        </p:sp>
      </p:grpSp>
      <p:sp>
        <p:nvSpPr>
          <p:cNvPr id="98" name="Text Placeholder 16"/>
          <p:cNvSpPr txBox="1">
            <a:spLocks/>
          </p:cNvSpPr>
          <p:nvPr/>
        </p:nvSpPr>
        <p:spPr>
          <a:xfrm>
            <a:off x="15608439" y="31067580"/>
            <a:ext cx="2517697" cy="100051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3000" dirty="0">
                <a:solidFill>
                  <a:srgbClr val="3F3F3F"/>
                </a:solidFill>
                <a:latin typeface="Garamond"/>
              </a:rPr>
              <a:t>Samuel </a:t>
            </a:r>
            <a:r>
              <a:rPr lang="en-US" sz="3000" dirty="0" err="1">
                <a:solidFill>
                  <a:srgbClr val="3F3F3F"/>
                </a:solidFill>
                <a:latin typeface="Garamond"/>
              </a:rPr>
              <a:t>Perrello</a:t>
            </a:r>
            <a:endParaRPr lang="en-US" sz="3000" dirty="0">
              <a:solidFill>
                <a:srgbClr val="3F3F3F"/>
              </a:solidFill>
              <a:latin typeface="Garamond" panose="02020404030301010803" pitchFamily="18" charset="0"/>
            </a:endParaRPr>
          </a:p>
          <a:p>
            <a:pPr algn="ctr">
              <a:lnSpc>
                <a:spcPct val="100000"/>
              </a:lnSpc>
              <a:spcBef>
                <a:spcPts val="0"/>
              </a:spcBef>
            </a:pPr>
            <a:r>
              <a:rPr lang="en-US" sz="2000" dirty="0">
                <a:solidFill>
                  <a:srgbClr val="3F3F3F"/>
                </a:solidFill>
                <a:latin typeface="Garamond"/>
              </a:rPr>
              <a:t>(Project Lead)</a:t>
            </a:r>
            <a:endParaRPr lang="en-US" sz="3000" dirty="0">
              <a:solidFill>
                <a:srgbClr val="3F3F3F"/>
              </a:solidFill>
              <a:latin typeface="Garamond"/>
            </a:endParaRPr>
          </a:p>
        </p:txBody>
      </p:sp>
      <p:sp>
        <p:nvSpPr>
          <p:cNvPr id="99" name="Text Placeholder 16"/>
          <p:cNvSpPr txBox="1">
            <a:spLocks/>
          </p:cNvSpPr>
          <p:nvPr/>
        </p:nvSpPr>
        <p:spPr>
          <a:xfrm>
            <a:off x="18123885" y="31067580"/>
            <a:ext cx="1739212" cy="61212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3000">
                <a:solidFill>
                  <a:srgbClr val="3F3F3F"/>
                </a:solidFill>
                <a:latin typeface="Garamond"/>
              </a:rPr>
              <a:t>Kyle Stark</a:t>
            </a:r>
          </a:p>
        </p:txBody>
      </p:sp>
      <p:sp>
        <p:nvSpPr>
          <p:cNvPr id="100" name="Text Placeholder 16"/>
          <p:cNvSpPr txBox="1">
            <a:spLocks/>
          </p:cNvSpPr>
          <p:nvPr/>
        </p:nvSpPr>
        <p:spPr>
          <a:xfrm>
            <a:off x="20295078" y="31081002"/>
            <a:ext cx="1716540" cy="482657"/>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3000" err="1">
                <a:solidFill>
                  <a:srgbClr val="3F3F3F"/>
                </a:solidFill>
                <a:latin typeface="Garamond"/>
              </a:rPr>
              <a:t>Koya</a:t>
            </a:r>
            <a:r>
              <a:rPr lang="en-US" sz="3000">
                <a:solidFill>
                  <a:srgbClr val="3F3F3F"/>
                </a:solidFill>
                <a:latin typeface="Garamond"/>
              </a:rPr>
              <a:t> Oki</a:t>
            </a:r>
            <a:endParaRPr lang="en-US" sz="3000">
              <a:solidFill>
                <a:srgbClr val="3F3F3F"/>
              </a:solidFill>
              <a:latin typeface="Garamond" panose="02020404030301010803" pitchFamily="18" charset="0"/>
            </a:endParaRPr>
          </a:p>
        </p:txBody>
      </p:sp>
      <p:sp>
        <p:nvSpPr>
          <p:cNvPr id="104" name="Text Placeholder 16"/>
          <p:cNvSpPr txBox="1">
            <a:spLocks/>
          </p:cNvSpPr>
          <p:nvPr/>
        </p:nvSpPr>
        <p:spPr>
          <a:xfrm>
            <a:off x="22177196" y="31081001"/>
            <a:ext cx="2254065" cy="48265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3000">
                <a:solidFill>
                  <a:srgbClr val="3F3F3F"/>
                </a:solidFill>
                <a:latin typeface="Garamond"/>
              </a:rPr>
              <a:t>Emily </a:t>
            </a:r>
            <a:r>
              <a:rPr lang="en-US" sz="3000" err="1">
                <a:solidFill>
                  <a:srgbClr val="3F3F3F"/>
                </a:solidFill>
                <a:latin typeface="Garamond"/>
              </a:rPr>
              <a:t>Heltzel</a:t>
            </a:r>
            <a:endParaRPr lang="en-US" sz="3000">
              <a:solidFill>
                <a:srgbClr val="3F3F3F"/>
              </a:solidFill>
              <a:latin typeface="Garamond" panose="02020404030301010803" pitchFamily="18" charset="0"/>
            </a:endParaRPr>
          </a:p>
        </p:txBody>
      </p:sp>
      <p:sp>
        <p:nvSpPr>
          <p:cNvPr id="31" name="TextBox 30">
            <a:extLst>
              <a:ext uri="{FF2B5EF4-FFF2-40B4-BE49-F238E27FC236}">
                <a16:creationId xmlns:a16="http://schemas.microsoft.com/office/drawing/2014/main" id="{4019FD2C-4F03-A756-8155-085A7E05B60F}"/>
              </a:ext>
            </a:extLst>
          </p:cNvPr>
          <p:cNvSpPr txBox="1"/>
          <p:nvPr/>
        </p:nvSpPr>
        <p:spPr>
          <a:xfrm>
            <a:off x="14106366" y="26621516"/>
            <a:ext cx="1030761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55AEB2"/>
                </a:solidFill>
                <a:latin typeface="Garamond"/>
              </a:rPr>
              <a:t>Partners: </a:t>
            </a:r>
            <a:r>
              <a:rPr lang="en-US" sz="3000" dirty="0">
                <a:solidFill>
                  <a:srgbClr val="3F3F3F"/>
                </a:solidFill>
                <a:latin typeface="Garamond"/>
              </a:rPr>
              <a:t>Florida Department of Environmental Protection: </a:t>
            </a:r>
          </a:p>
          <a:p>
            <a:r>
              <a:rPr lang="en-US" sz="3000" dirty="0">
                <a:solidFill>
                  <a:srgbClr val="3F3F3F"/>
                </a:solidFill>
                <a:latin typeface="Garamond"/>
              </a:rPr>
              <a:t>			Office of Resilience and Coastal Protection</a:t>
            </a:r>
          </a:p>
          <a:p>
            <a:endParaRPr lang="en-US" sz="3000" dirty="0">
              <a:solidFill>
                <a:srgbClr val="3F3F3F"/>
              </a:solidFill>
              <a:latin typeface="Garamond"/>
            </a:endParaRPr>
          </a:p>
          <a:p>
            <a:r>
              <a:rPr lang="en-US" sz="3000" dirty="0">
                <a:solidFill>
                  <a:srgbClr val="55AEB2"/>
                </a:solidFill>
                <a:latin typeface="Garamond"/>
                <a:ea typeface="+mn-lt"/>
                <a:cs typeface="+mn-lt"/>
              </a:rPr>
              <a:t>Advisors: </a:t>
            </a:r>
            <a:r>
              <a:rPr lang="en-US" sz="3000" dirty="0">
                <a:solidFill>
                  <a:srgbClr val="3F3F3F"/>
                </a:solidFill>
                <a:latin typeface="Garamond"/>
                <a:ea typeface="+mn-lt"/>
                <a:cs typeface="+mn-lt"/>
              </a:rPr>
              <a:t>Dr. Juan Torres-Pérez (NASA ARC)</a:t>
            </a:r>
          </a:p>
          <a:p>
            <a:endParaRPr lang="en-US" sz="3000" dirty="0">
              <a:solidFill>
                <a:srgbClr val="3F3F3F"/>
              </a:solidFill>
              <a:latin typeface="Garamond"/>
            </a:endParaRPr>
          </a:p>
          <a:p>
            <a:r>
              <a:rPr lang="en-US" sz="3000" dirty="0">
                <a:solidFill>
                  <a:srgbClr val="55AEB2"/>
                </a:solidFill>
                <a:latin typeface="Garamond"/>
                <a:ea typeface="+mn-lt"/>
                <a:cs typeface="+mn-lt"/>
              </a:rPr>
              <a:t>Fellows: </a:t>
            </a:r>
            <a:r>
              <a:rPr lang="en-US" sz="3000" dirty="0">
                <a:solidFill>
                  <a:srgbClr val="3F3F3F"/>
                </a:solidFill>
                <a:latin typeface="Garamond"/>
                <a:ea typeface="+mn-lt"/>
                <a:cs typeface="+mn-lt"/>
              </a:rPr>
              <a:t>Britnay Beaudry (DEVELOP ARC), </a:t>
            </a:r>
          </a:p>
          <a:p>
            <a:r>
              <a:rPr lang="en-US" sz="3000" dirty="0">
                <a:solidFill>
                  <a:srgbClr val="3F3F3F"/>
                </a:solidFill>
                <a:latin typeface="Garamond"/>
                <a:ea typeface="+mn-lt"/>
                <a:cs typeface="+mn-lt"/>
              </a:rPr>
              <a:t>		    Hayley Pippin (DEVELOP ARC) </a:t>
            </a:r>
          </a:p>
          <a:p>
            <a:endParaRPr lang="en-US" sz="3000" dirty="0">
              <a:solidFill>
                <a:srgbClr val="3F3F3F"/>
              </a:solidFill>
              <a:latin typeface="Garamond"/>
              <a:ea typeface="+mn-lt"/>
              <a:cs typeface="+mn-lt"/>
            </a:endParaRPr>
          </a:p>
          <a:p>
            <a:r>
              <a:rPr lang="en-US" sz="3000" dirty="0">
                <a:solidFill>
                  <a:srgbClr val="55AEB2"/>
                </a:solidFill>
                <a:latin typeface="Garamond"/>
                <a:ea typeface="+mn-lt"/>
                <a:cs typeface="+mn-lt"/>
              </a:rPr>
              <a:t>Credits: </a:t>
            </a:r>
            <a:r>
              <a:rPr lang="en-US" sz="3000" dirty="0">
                <a:solidFill>
                  <a:schemeClr val="tx1">
                    <a:lumMod val="75000"/>
                    <a:lumOff val="25000"/>
                  </a:schemeClr>
                </a:solidFill>
                <a:latin typeface="Garamond"/>
                <a:ea typeface="+mn-lt"/>
                <a:cs typeface="+mn-lt"/>
              </a:rPr>
              <a:t>Mangrove extent base map (ESRI)</a:t>
            </a:r>
          </a:p>
        </p:txBody>
      </p:sp>
      <p:pic>
        <p:nvPicPr>
          <p:cNvPr id="2" name="Picture 2" descr="Map&#10;&#10;Description automatically generated">
            <a:extLst>
              <a:ext uri="{FF2B5EF4-FFF2-40B4-BE49-F238E27FC236}">
                <a16:creationId xmlns:a16="http://schemas.microsoft.com/office/drawing/2014/main" id="{963BB25E-2140-B79F-259A-90613BBB77AC}"/>
              </a:ext>
            </a:extLst>
          </p:cNvPr>
          <p:cNvPicPr>
            <a:picLocks noChangeAspect="1"/>
          </p:cNvPicPr>
          <p:nvPr/>
        </p:nvPicPr>
        <p:blipFill>
          <a:blip r:embed="rId10"/>
          <a:stretch>
            <a:fillRect/>
          </a:stretch>
        </p:blipFill>
        <p:spPr>
          <a:xfrm>
            <a:off x="14071845" y="6017913"/>
            <a:ext cx="6393693" cy="7512580"/>
          </a:xfrm>
          <a:prstGeom prst="rect">
            <a:avLst/>
          </a:prstGeom>
        </p:spPr>
      </p:pic>
      <p:grpSp>
        <p:nvGrpSpPr>
          <p:cNvPr id="4" name="Group 3">
            <a:extLst>
              <a:ext uri="{FF2B5EF4-FFF2-40B4-BE49-F238E27FC236}">
                <a16:creationId xmlns:a16="http://schemas.microsoft.com/office/drawing/2014/main" id="{25258B1E-AAE7-6019-8386-B1274DA6613C}"/>
              </a:ext>
            </a:extLst>
          </p:cNvPr>
          <p:cNvGrpSpPr/>
          <p:nvPr/>
        </p:nvGrpSpPr>
        <p:grpSpPr>
          <a:xfrm>
            <a:off x="18672462" y="13741608"/>
            <a:ext cx="2602603" cy="1472595"/>
            <a:chOff x="4876799" y="3055257"/>
            <a:chExt cx="1783631" cy="876979"/>
          </a:xfrm>
        </p:grpSpPr>
        <p:sp>
          <p:nvSpPr>
            <p:cNvPr id="6" name="Rectangle: Rounded Corners 5">
              <a:extLst>
                <a:ext uri="{FF2B5EF4-FFF2-40B4-BE49-F238E27FC236}">
                  <a16:creationId xmlns:a16="http://schemas.microsoft.com/office/drawing/2014/main" id="{1317A984-48B9-19D2-B2E8-A18875A3EE7B}"/>
                </a:ext>
              </a:extLst>
            </p:cNvPr>
            <p:cNvSpPr/>
            <p:nvPr/>
          </p:nvSpPr>
          <p:spPr>
            <a:xfrm>
              <a:off x="4876799" y="3110704"/>
              <a:ext cx="261939" cy="20240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Rounded Corners 6">
              <a:extLst>
                <a:ext uri="{FF2B5EF4-FFF2-40B4-BE49-F238E27FC236}">
                  <a16:creationId xmlns:a16="http://schemas.microsoft.com/office/drawing/2014/main" id="{1CD57F72-2CED-46B1-E951-041D0A58DE51}"/>
                </a:ext>
              </a:extLst>
            </p:cNvPr>
            <p:cNvSpPr/>
            <p:nvPr/>
          </p:nvSpPr>
          <p:spPr>
            <a:xfrm>
              <a:off x="4876799" y="3420266"/>
              <a:ext cx="261939" cy="20240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Rounded Corners 7">
              <a:extLst>
                <a:ext uri="{FF2B5EF4-FFF2-40B4-BE49-F238E27FC236}">
                  <a16:creationId xmlns:a16="http://schemas.microsoft.com/office/drawing/2014/main" id="{AD4CD0A6-65D1-5D3D-995D-E5E6145C9A5C}"/>
                </a:ext>
              </a:extLst>
            </p:cNvPr>
            <p:cNvSpPr/>
            <p:nvPr/>
          </p:nvSpPr>
          <p:spPr>
            <a:xfrm>
              <a:off x="4876799" y="3729828"/>
              <a:ext cx="261939" cy="20240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6">
              <a:extLst>
                <a:ext uri="{FF2B5EF4-FFF2-40B4-BE49-F238E27FC236}">
                  <a16:creationId xmlns:a16="http://schemas.microsoft.com/office/drawing/2014/main" id="{04C4D82D-14F6-0B29-BB96-5D82B877E142}"/>
                </a:ext>
              </a:extLst>
            </p:cNvPr>
            <p:cNvSpPr txBox="1"/>
            <p:nvPr/>
          </p:nvSpPr>
          <p:spPr>
            <a:xfrm>
              <a:off x="5141119" y="3055257"/>
              <a:ext cx="1028699" cy="2566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200">
                  <a:solidFill>
                    <a:schemeClr val="tx1">
                      <a:lumMod val="75000"/>
                      <a:lumOff val="25000"/>
                    </a:schemeClr>
                  </a:solidFill>
                  <a:latin typeface="Century Gothic"/>
                </a:rPr>
                <a:t>Losses</a:t>
              </a:r>
            </a:p>
          </p:txBody>
        </p:sp>
        <p:sp>
          <p:nvSpPr>
            <p:cNvPr id="11" name="TextBox 7">
              <a:extLst>
                <a:ext uri="{FF2B5EF4-FFF2-40B4-BE49-F238E27FC236}">
                  <a16:creationId xmlns:a16="http://schemas.microsoft.com/office/drawing/2014/main" id="{B349425D-903E-ECF7-E68D-843D950557EF}"/>
                </a:ext>
              </a:extLst>
            </p:cNvPr>
            <p:cNvSpPr txBox="1"/>
            <p:nvPr/>
          </p:nvSpPr>
          <p:spPr>
            <a:xfrm>
              <a:off x="5134314" y="3371623"/>
              <a:ext cx="1028699" cy="2566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200">
                  <a:solidFill>
                    <a:schemeClr val="tx1">
                      <a:lumMod val="75000"/>
                      <a:lumOff val="25000"/>
                    </a:schemeClr>
                  </a:solidFill>
                  <a:latin typeface="Century Gothic"/>
                </a:rPr>
                <a:t>Gains</a:t>
              </a:r>
            </a:p>
          </p:txBody>
        </p:sp>
        <p:sp>
          <p:nvSpPr>
            <p:cNvPr id="13" name="TextBox 8">
              <a:extLst>
                <a:ext uri="{FF2B5EF4-FFF2-40B4-BE49-F238E27FC236}">
                  <a16:creationId xmlns:a16="http://schemas.microsoft.com/office/drawing/2014/main" id="{E8F22A74-BE71-1760-116A-F884CB1C885E}"/>
                </a:ext>
              </a:extLst>
            </p:cNvPr>
            <p:cNvSpPr txBox="1"/>
            <p:nvPr/>
          </p:nvSpPr>
          <p:spPr>
            <a:xfrm>
              <a:off x="5134314" y="3674382"/>
              <a:ext cx="1526116" cy="2566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200">
                  <a:solidFill>
                    <a:schemeClr val="tx1">
                      <a:lumMod val="75000"/>
                      <a:lumOff val="25000"/>
                    </a:schemeClr>
                  </a:solidFill>
                  <a:latin typeface="Century Gothic"/>
                </a:rPr>
                <a:t>Constant</a:t>
              </a:r>
            </a:p>
          </p:txBody>
        </p:sp>
      </p:grpSp>
      <p:pic>
        <p:nvPicPr>
          <p:cNvPr id="16" name="Graphic 18" descr="Magnifying glass with solid fill">
            <a:extLst>
              <a:ext uri="{FF2B5EF4-FFF2-40B4-BE49-F238E27FC236}">
                <a16:creationId xmlns:a16="http://schemas.microsoft.com/office/drawing/2014/main" id="{31181420-7B06-405C-E923-F42204B12E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894800" y="3765550"/>
            <a:ext cx="5422900" cy="5581650"/>
          </a:xfrm>
          <a:prstGeom prst="rect">
            <a:avLst/>
          </a:prstGeom>
        </p:spPr>
      </p:pic>
      <p:sp>
        <p:nvSpPr>
          <p:cNvPr id="19" name="TextBox 18">
            <a:extLst>
              <a:ext uri="{FF2B5EF4-FFF2-40B4-BE49-F238E27FC236}">
                <a16:creationId xmlns:a16="http://schemas.microsoft.com/office/drawing/2014/main" id="{117D799A-F6C2-E7AA-82F4-E853F773542B}"/>
              </a:ext>
            </a:extLst>
          </p:cNvPr>
          <p:cNvSpPr txBox="1"/>
          <p:nvPr/>
        </p:nvSpPr>
        <p:spPr>
          <a:xfrm>
            <a:off x="22933025" y="4962525"/>
            <a:ext cx="23622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a:solidFill>
                  <a:schemeClr val="tx1">
                    <a:lumMod val="75000"/>
                    <a:lumOff val="25000"/>
                  </a:schemeClr>
                </a:solidFill>
              </a:rPr>
              <a:t>Charlotte Harbor Aquatic Preserve</a:t>
            </a:r>
            <a:endParaRPr lang="en-US"/>
          </a:p>
        </p:txBody>
      </p:sp>
      <p:sp>
        <p:nvSpPr>
          <p:cNvPr id="22" name="TextBox 2">
            <a:extLst>
              <a:ext uri="{FF2B5EF4-FFF2-40B4-BE49-F238E27FC236}">
                <a16:creationId xmlns:a16="http://schemas.microsoft.com/office/drawing/2014/main" id="{4622F4F6-E8E8-93E3-98B9-9D789E0F5D76}"/>
              </a:ext>
            </a:extLst>
          </p:cNvPr>
          <p:cNvSpPr txBox="1"/>
          <p:nvPr/>
        </p:nvSpPr>
        <p:spPr>
          <a:xfrm>
            <a:off x="22767515" y="18359975"/>
            <a:ext cx="1646469"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chemeClr val="tx1">
                    <a:lumMod val="75000"/>
                    <a:lumOff val="25000"/>
                  </a:schemeClr>
                </a:solidFill>
                <a:latin typeface="Century Gothic"/>
              </a:rPr>
              <a:t>NDVI</a:t>
            </a:r>
            <a:endParaRPr lang="en-US" sz="4000" b="1">
              <a:solidFill>
                <a:schemeClr val="tx1">
                  <a:lumMod val="75000"/>
                  <a:lumOff val="25000"/>
                </a:schemeClr>
              </a:solidFill>
            </a:endParaRPr>
          </a:p>
        </p:txBody>
      </p:sp>
      <p:sp>
        <p:nvSpPr>
          <p:cNvPr id="24" name="TextBox 3">
            <a:extLst>
              <a:ext uri="{FF2B5EF4-FFF2-40B4-BE49-F238E27FC236}">
                <a16:creationId xmlns:a16="http://schemas.microsoft.com/office/drawing/2014/main" id="{A4F19CAA-567D-176A-CEFC-38270D8F43BC}"/>
              </a:ext>
            </a:extLst>
          </p:cNvPr>
          <p:cNvSpPr txBox="1"/>
          <p:nvPr/>
        </p:nvSpPr>
        <p:spPr>
          <a:xfrm>
            <a:off x="22136862" y="20119570"/>
            <a:ext cx="938515"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lumMod val="75000"/>
                    <a:lumOff val="25000"/>
                  </a:schemeClr>
                </a:solidFill>
                <a:latin typeface="Century Gothic"/>
                <a:ea typeface="+mn-lt"/>
                <a:cs typeface="+mn-lt"/>
              </a:rPr>
              <a:t>0.25</a:t>
            </a:r>
          </a:p>
        </p:txBody>
      </p:sp>
      <p:sp>
        <p:nvSpPr>
          <p:cNvPr id="26" name="TextBox 4">
            <a:extLst>
              <a:ext uri="{FF2B5EF4-FFF2-40B4-BE49-F238E27FC236}">
                <a16:creationId xmlns:a16="http://schemas.microsoft.com/office/drawing/2014/main" id="{AD8109D6-748E-E8B2-369B-FEA439BA44DB}"/>
              </a:ext>
            </a:extLst>
          </p:cNvPr>
          <p:cNvSpPr txBox="1"/>
          <p:nvPr/>
        </p:nvSpPr>
        <p:spPr>
          <a:xfrm>
            <a:off x="24479431" y="20109998"/>
            <a:ext cx="938515"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lumMod val="75000"/>
                    <a:lumOff val="25000"/>
                  </a:schemeClr>
                </a:solidFill>
                <a:latin typeface="Century Gothic"/>
                <a:ea typeface="+mn-lt"/>
                <a:cs typeface="+mn-lt"/>
              </a:rPr>
              <a:t>0.7</a:t>
            </a:r>
          </a:p>
        </p:txBody>
      </p:sp>
      <p:pic>
        <p:nvPicPr>
          <p:cNvPr id="35" name="Picture 34" descr="Map&#10;&#10;Description automatically generated">
            <a:extLst>
              <a:ext uri="{FF2B5EF4-FFF2-40B4-BE49-F238E27FC236}">
                <a16:creationId xmlns:a16="http://schemas.microsoft.com/office/drawing/2014/main" id="{8282E24C-FDC0-8751-D8EC-42C8641D38D5}"/>
              </a:ext>
            </a:extLst>
          </p:cNvPr>
          <p:cNvPicPr>
            <a:picLocks noChangeAspect="1"/>
          </p:cNvPicPr>
          <p:nvPr/>
        </p:nvPicPr>
        <p:blipFill>
          <a:blip r:embed="rId13"/>
          <a:stretch>
            <a:fillRect/>
          </a:stretch>
        </p:blipFill>
        <p:spPr>
          <a:xfrm>
            <a:off x="18210234" y="17808551"/>
            <a:ext cx="3728414" cy="5222479"/>
          </a:xfrm>
          <a:prstGeom prst="rect">
            <a:avLst/>
          </a:prstGeom>
        </p:spPr>
      </p:pic>
      <p:pic>
        <p:nvPicPr>
          <p:cNvPr id="36" name="Picture 35">
            <a:extLst>
              <a:ext uri="{FF2B5EF4-FFF2-40B4-BE49-F238E27FC236}">
                <a16:creationId xmlns:a16="http://schemas.microsoft.com/office/drawing/2014/main" id="{DD9E4902-98F0-E175-7165-431D88E6B14D}"/>
              </a:ext>
            </a:extLst>
          </p:cNvPr>
          <p:cNvPicPr>
            <a:picLocks noChangeAspect="1"/>
          </p:cNvPicPr>
          <p:nvPr/>
        </p:nvPicPr>
        <p:blipFill>
          <a:blip r:embed="rId14"/>
          <a:stretch>
            <a:fillRect/>
          </a:stretch>
        </p:blipFill>
        <p:spPr>
          <a:xfrm>
            <a:off x="14370607" y="17779789"/>
            <a:ext cx="3497519" cy="5266663"/>
          </a:xfrm>
          <a:prstGeom prst="rect">
            <a:avLst/>
          </a:prstGeom>
        </p:spPr>
      </p:pic>
      <p:sp>
        <p:nvSpPr>
          <p:cNvPr id="37" name="TextBox 3">
            <a:extLst>
              <a:ext uri="{FF2B5EF4-FFF2-40B4-BE49-F238E27FC236}">
                <a16:creationId xmlns:a16="http://schemas.microsoft.com/office/drawing/2014/main" id="{3E69F58D-7124-0E96-109C-AA15E6633F05}"/>
              </a:ext>
            </a:extLst>
          </p:cNvPr>
          <p:cNvSpPr txBox="1"/>
          <p:nvPr/>
        </p:nvSpPr>
        <p:spPr>
          <a:xfrm>
            <a:off x="15518077" y="17271285"/>
            <a:ext cx="1438888"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a:solidFill>
                  <a:schemeClr val="tx1">
                    <a:lumMod val="75000"/>
                    <a:lumOff val="25000"/>
                  </a:schemeClr>
                </a:solidFill>
                <a:latin typeface="Century Gothic"/>
                <a:ea typeface="+mn-lt"/>
                <a:cs typeface="+mn-lt"/>
              </a:rPr>
              <a:t>2002</a:t>
            </a:r>
            <a:endParaRPr lang="en-US" sz="3000" b="1">
              <a:solidFill>
                <a:schemeClr val="tx1">
                  <a:lumMod val="75000"/>
                  <a:lumOff val="25000"/>
                </a:schemeClr>
              </a:solidFill>
            </a:endParaRPr>
          </a:p>
        </p:txBody>
      </p:sp>
      <p:sp>
        <p:nvSpPr>
          <p:cNvPr id="38" name="TextBox 4">
            <a:extLst>
              <a:ext uri="{FF2B5EF4-FFF2-40B4-BE49-F238E27FC236}">
                <a16:creationId xmlns:a16="http://schemas.microsoft.com/office/drawing/2014/main" id="{B465741E-3C6D-C79B-68A7-87459540C65B}"/>
              </a:ext>
            </a:extLst>
          </p:cNvPr>
          <p:cNvSpPr txBox="1"/>
          <p:nvPr/>
        </p:nvSpPr>
        <p:spPr>
          <a:xfrm>
            <a:off x="19509293" y="17246396"/>
            <a:ext cx="1351867"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a:solidFill>
                  <a:schemeClr val="tx1">
                    <a:lumMod val="75000"/>
                    <a:lumOff val="25000"/>
                  </a:schemeClr>
                </a:solidFill>
                <a:latin typeface="Century Gothic"/>
                <a:ea typeface="+mn-lt"/>
                <a:cs typeface="+mn-lt"/>
              </a:rPr>
              <a:t>2021</a:t>
            </a:r>
            <a:endParaRPr lang="en-US" sz="3000" b="1">
              <a:solidFill>
                <a:schemeClr val="tx1">
                  <a:lumMod val="75000"/>
                  <a:lumOff val="25000"/>
                </a:schemeClr>
              </a:solidFill>
              <a:latin typeface="Century Gothic"/>
              <a:cs typeface="Calibri"/>
            </a:endParaRPr>
          </a:p>
        </p:txBody>
      </p:sp>
      <p:pic>
        <p:nvPicPr>
          <p:cNvPr id="39" name="Graphic 39" descr="Withering Tree outline">
            <a:extLst>
              <a:ext uri="{FF2B5EF4-FFF2-40B4-BE49-F238E27FC236}">
                <a16:creationId xmlns:a16="http://schemas.microsoft.com/office/drawing/2014/main" id="{9C487337-467D-6FE3-DA56-34C4740B0F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549400" y="21017800"/>
            <a:ext cx="1835150" cy="1835150"/>
          </a:xfrm>
          <a:prstGeom prst="rect">
            <a:avLst/>
          </a:prstGeom>
        </p:spPr>
      </p:pic>
      <p:sp>
        <p:nvSpPr>
          <p:cNvPr id="42" name="TextBox 41">
            <a:extLst>
              <a:ext uri="{FF2B5EF4-FFF2-40B4-BE49-F238E27FC236}">
                <a16:creationId xmlns:a16="http://schemas.microsoft.com/office/drawing/2014/main" id="{DA7375EA-EB19-CADA-CD28-BE18D667141D}"/>
              </a:ext>
            </a:extLst>
          </p:cNvPr>
          <p:cNvSpPr txBox="1"/>
          <p:nvPr/>
        </p:nvSpPr>
        <p:spPr>
          <a:xfrm>
            <a:off x="21008738" y="13235025"/>
            <a:ext cx="507047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a:solidFill>
                  <a:schemeClr val="tx1">
                    <a:lumMod val="75000"/>
                    <a:lumOff val="25000"/>
                  </a:schemeClr>
                </a:solidFill>
                <a:latin typeface="Century Gothic"/>
              </a:rPr>
              <a:t>Gain was primarily on</a:t>
            </a:r>
            <a:r>
              <a:rPr lang="en-US" sz="3500">
                <a:latin typeface="Century Gothic"/>
              </a:rPr>
              <a:t> </a:t>
            </a:r>
            <a:r>
              <a:rPr lang="en-US" sz="3500">
                <a:solidFill>
                  <a:schemeClr val="accent6"/>
                </a:solidFill>
                <a:latin typeface="Century Gothic"/>
              </a:rPr>
              <a:t>inland regions</a:t>
            </a:r>
            <a:r>
              <a:rPr lang="en-US" sz="3500">
                <a:latin typeface="Century Gothic"/>
              </a:rPr>
              <a:t> </a:t>
            </a:r>
            <a:r>
              <a:rPr lang="en-US" sz="3500">
                <a:solidFill>
                  <a:schemeClr val="tx1">
                    <a:lumMod val="75000"/>
                    <a:lumOff val="25000"/>
                  </a:schemeClr>
                </a:solidFill>
                <a:latin typeface="Century Gothic"/>
              </a:rPr>
              <a:t>while</a:t>
            </a:r>
            <a:r>
              <a:rPr lang="en-US" sz="3500">
                <a:latin typeface="Century Gothic"/>
              </a:rPr>
              <a:t> </a:t>
            </a:r>
            <a:r>
              <a:rPr lang="en-US" sz="3500">
                <a:solidFill>
                  <a:schemeClr val="tx1">
                    <a:lumMod val="75000"/>
                    <a:lumOff val="25000"/>
                  </a:schemeClr>
                </a:solidFill>
                <a:latin typeface="Century Gothic"/>
              </a:rPr>
              <a:t>loss was concentrated on </a:t>
            </a:r>
            <a:r>
              <a:rPr lang="en-US" sz="3500">
                <a:solidFill>
                  <a:schemeClr val="accent6"/>
                </a:solidFill>
                <a:latin typeface="Century Gothic"/>
              </a:rPr>
              <a:t>coastal edges</a:t>
            </a:r>
          </a:p>
        </p:txBody>
      </p:sp>
      <p:pic>
        <p:nvPicPr>
          <p:cNvPr id="18" name="Picture 19">
            <a:extLst>
              <a:ext uri="{FF2B5EF4-FFF2-40B4-BE49-F238E27FC236}">
                <a16:creationId xmlns:a16="http://schemas.microsoft.com/office/drawing/2014/main" id="{BE62FC64-F430-15F7-E507-0E2DA90CC290}"/>
              </a:ext>
            </a:extLst>
          </p:cNvPr>
          <p:cNvPicPr>
            <a:picLocks noChangeAspect="1"/>
          </p:cNvPicPr>
          <p:nvPr/>
        </p:nvPicPr>
        <p:blipFill>
          <a:blip r:embed="rId17"/>
          <a:stretch>
            <a:fillRect/>
          </a:stretch>
        </p:blipFill>
        <p:spPr>
          <a:xfrm>
            <a:off x="22177196" y="19668219"/>
            <a:ext cx="2743200" cy="365242"/>
          </a:xfrm>
          <a:prstGeom prst="rect">
            <a:avLst/>
          </a:prstGeom>
        </p:spPr>
      </p:pic>
      <p:sp>
        <p:nvSpPr>
          <p:cNvPr id="40" name="TextBox 39">
            <a:extLst>
              <a:ext uri="{FF2B5EF4-FFF2-40B4-BE49-F238E27FC236}">
                <a16:creationId xmlns:a16="http://schemas.microsoft.com/office/drawing/2014/main" id="{006A3038-FF4A-B45A-478F-7231209196E8}"/>
              </a:ext>
            </a:extLst>
          </p:cNvPr>
          <p:cNvSpPr txBox="1"/>
          <p:nvPr/>
        </p:nvSpPr>
        <p:spPr>
          <a:xfrm>
            <a:off x="8410239" y="18726954"/>
            <a:ext cx="34829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rgbClr val="3F3F3F"/>
                </a:solidFill>
              </a:rPr>
              <a:t>Chlorophyll-a</a:t>
            </a:r>
          </a:p>
        </p:txBody>
      </p:sp>
      <p:sp>
        <p:nvSpPr>
          <p:cNvPr id="41" name="TextBox 40">
            <a:extLst>
              <a:ext uri="{FF2B5EF4-FFF2-40B4-BE49-F238E27FC236}">
                <a16:creationId xmlns:a16="http://schemas.microsoft.com/office/drawing/2014/main" id="{F8FC288D-01AF-9C04-1444-796D67AA0156}"/>
              </a:ext>
            </a:extLst>
          </p:cNvPr>
          <p:cNvSpPr txBox="1"/>
          <p:nvPr/>
        </p:nvSpPr>
        <p:spPr>
          <a:xfrm>
            <a:off x="7078697" y="19623959"/>
            <a:ext cx="672147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3F3F3F"/>
                </a:solidFill>
              </a:rPr>
              <a:t>Time Series May 2002 to May 2019</a:t>
            </a:r>
          </a:p>
        </p:txBody>
      </p:sp>
      <p:sp>
        <p:nvSpPr>
          <p:cNvPr id="43" name="TextBox 42">
            <a:extLst>
              <a:ext uri="{FF2B5EF4-FFF2-40B4-BE49-F238E27FC236}">
                <a16:creationId xmlns:a16="http://schemas.microsoft.com/office/drawing/2014/main" id="{A18A916F-5507-3EEA-E64B-7103CD7EDA30}"/>
              </a:ext>
            </a:extLst>
          </p:cNvPr>
          <p:cNvSpPr txBox="1"/>
          <p:nvPr/>
        </p:nvSpPr>
        <p:spPr>
          <a:xfrm>
            <a:off x="8990863" y="26445865"/>
            <a:ext cx="22447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tx1">
                    <a:lumMod val="75000"/>
                    <a:lumOff val="25000"/>
                  </a:schemeClr>
                </a:solidFill>
              </a:rPr>
              <a:t>Turbidity</a:t>
            </a:r>
            <a:endParaRPr lang="en-US">
              <a:solidFill>
                <a:schemeClr val="tx1">
                  <a:lumMod val="75000"/>
                  <a:lumOff val="25000"/>
                </a:schemeClr>
              </a:solidFill>
            </a:endParaRPr>
          </a:p>
        </p:txBody>
      </p:sp>
      <p:sp>
        <p:nvSpPr>
          <p:cNvPr id="44" name="TextBox 43">
            <a:extLst>
              <a:ext uri="{FF2B5EF4-FFF2-40B4-BE49-F238E27FC236}">
                <a16:creationId xmlns:a16="http://schemas.microsoft.com/office/drawing/2014/main" id="{9F99A2CE-E0C8-27CF-8862-3F42DBD1A2B9}"/>
              </a:ext>
            </a:extLst>
          </p:cNvPr>
          <p:cNvSpPr txBox="1"/>
          <p:nvPr/>
        </p:nvSpPr>
        <p:spPr>
          <a:xfrm>
            <a:off x="6920679" y="27349822"/>
            <a:ext cx="672147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tx1">
                    <a:lumMod val="75000"/>
                    <a:lumOff val="25000"/>
                  </a:schemeClr>
                </a:solidFill>
              </a:rPr>
              <a:t>Time Series May 2002 to May 2019</a:t>
            </a:r>
          </a:p>
        </p:txBody>
      </p:sp>
      <p:sp>
        <p:nvSpPr>
          <p:cNvPr id="46" name="TextBox 45">
            <a:extLst>
              <a:ext uri="{FF2B5EF4-FFF2-40B4-BE49-F238E27FC236}">
                <a16:creationId xmlns:a16="http://schemas.microsoft.com/office/drawing/2014/main" id="{5E8A70BC-2ED4-7A16-91B9-FCCD98AED139}"/>
              </a:ext>
            </a:extLst>
          </p:cNvPr>
          <p:cNvSpPr txBox="1"/>
          <p:nvPr/>
        </p:nvSpPr>
        <p:spPr>
          <a:xfrm>
            <a:off x="6762749" y="32130999"/>
            <a:ext cx="6467475"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solidFill>
                  <a:schemeClr val="tx1">
                    <a:lumMod val="75000"/>
                    <a:lumOff val="25000"/>
                  </a:schemeClr>
                </a:solidFill>
                <a:latin typeface="Century Gothic"/>
              </a:rPr>
              <a:t>The </a:t>
            </a:r>
            <a:r>
              <a:rPr lang="en-US" sz="3500">
                <a:solidFill>
                  <a:schemeClr val="accent6"/>
                </a:solidFill>
                <a:latin typeface="Century Gothic"/>
              </a:rPr>
              <a:t>daily average</a:t>
            </a:r>
            <a:r>
              <a:rPr lang="en-US" sz="3500">
                <a:solidFill>
                  <a:srgbClr val="000000"/>
                </a:solidFill>
                <a:latin typeface="Century Gothic"/>
              </a:rPr>
              <a:t> </a:t>
            </a:r>
            <a:r>
              <a:rPr lang="en-US" sz="3500">
                <a:solidFill>
                  <a:schemeClr val="tx1">
                    <a:lumMod val="75000"/>
                    <a:lumOff val="25000"/>
                  </a:schemeClr>
                </a:solidFill>
                <a:latin typeface="Century Gothic"/>
              </a:rPr>
              <a:t>for both</a:t>
            </a:r>
            <a:r>
              <a:rPr lang="en-US" sz="3500">
                <a:solidFill>
                  <a:srgbClr val="000000"/>
                </a:solidFill>
                <a:latin typeface="Century Gothic"/>
              </a:rPr>
              <a:t> </a:t>
            </a:r>
            <a:r>
              <a:rPr lang="en-US" sz="3500">
                <a:solidFill>
                  <a:schemeClr val="tx1">
                    <a:lumMod val="75000"/>
                    <a:lumOff val="25000"/>
                  </a:schemeClr>
                </a:solidFill>
                <a:latin typeface="Century Gothic"/>
              </a:rPr>
              <a:t>water quality parameters began to</a:t>
            </a:r>
            <a:r>
              <a:rPr lang="en-US" sz="3500">
                <a:solidFill>
                  <a:srgbClr val="000000"/>
                </a:solidFill>
                <a:latin typeface="Century Gothic"/>
              </a:rPr>
              <a:t> </a:t>
            </a:r>
            <a:r>
              <a:rPr lang="en-US" sz="3500">
                <a:solidFill>
                  <a:schemeClr val="accent6"/>
                </a:solidFill>
                <a:latin typeface="Century Gothic"/>
              </a:rPr>
              <a:t>increase in 2012</a:t>
            </a:r>
          </a:p>
        </p:txBody>
      </p:sp>
      <p:graphicFrame>
        <p:nvGraphicFramePr>
          <p:cNvPr id="15" name="Chart 14">
            <a:extLst>
              <a:ext uri="{FF2B5EF4-FFF2-40B4-BE49-F238E27FC236}">
                <a16:creationId xmlns:a16="http://schemas.microsoft.com/office/drawing/2014/main" id="{D89D306D-AE39-C684-9F24-7ACBCA8EABCC}"/>
              </a:ext>
              <a:ext uri="{147F2762-F138-4A5C-976F-8EAC2B608ADB}">
                <a16:predDERef xmlns:a16="http://schemas.microsoft.com/office/drawing/2014/main" pred="{AB2D3F19-CE31-D81E-37EB-CF3BD99994CF}"/>
              </a:ext>
            </a:extLst>
          </p:cNvPr>
          <p:cNvGraphicFramePr>
            <a:graphicFrameLocks/>
          </p:cNvGraphicFramePr>
          <p:nvPr>
            <p:extLst>
              <p:ext uri="{D42A27DB-BD31-4B8C-83A1-F6EECF244321}">
                <p14:modId xmlns:p14="http://schemas.microsoft.com/office/powerpoint/2010/main" val="2944587160"/>
              </p:ext>
            </p:extLst>
          </p:nvPr>
        </p:nvGraphicFramePr>
        <p:xfrm>
          <a:off x="6764726" y="28206158"/>
          <a:ext cx="6951274" cy="3387367"/>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0" name="Chart 19">
            <a:extLst>
              <a:ext uri="{FF2B5EF4-FFF2-40B4-BE49-F238E27FC236}">
                <a16:creationId xmlns:a16="http://schemas.microsoft.com/office/drawing/2014/main" id="{9325B89B-2999-1216-ED86-1FA348A7E71C}"/>
              </a:ext>
            </a:extLst>
          </p:cNvPr>
          <p:cNvGraphicFramePr>
            <a:graphicFrameLocks/>
          </p:cNvGraphicFramePr>
          <p:nvPr>
            <p:extLst>
              <p:ext uri="{D42A27DB-BD31-4B8C-83A1-F6EECF244321}">
                <p14:modId xmlns:p14="http://schemas.microsoft.com/office/powerpoint/2010/main" val="4030995732"/>
              </p:ext>
            </p:extLst>
          </p:nvPr>
        </p:nvGraphicFramePr>
        <p:xfrm>
          <a:off x="6759131" y="20506413"/>
          <a:ext cx="7010910" cy="3292052"/>
        </p:xfrm>
        <a:graphic>
          <a:graphicData uri="http://schemas.openxmlformats.org/drawingml/2006/chart">
            <c:chart xmlns:c="http://schemas.openxmlformats.org/drawingml/2006/chart" xmlns:r="http://schemas.openxmlformats.org/officeDocument/2006/relationships" r:id="rId19"/>
          </a:graphicData>
        </a:graphic>
      </p:graphicFrame>
      <p:sp>
        <p:nvSpPr>
          <p:cNvPr id="48" name="TextBox 1">
            <a:extLst>
              <a:ext uri="{FF2B5EF4-FFF2-40B4-BE49-F238E27FC236}">
                <a16:creationId xmlns:a16="http://schemas.microsoft.com/office/drawing/2014/main" id="{80D10F34-3F4A-352A-7424-53038357305E}"/>
              </a:ext>
            </a:extLst>
          </p:cNvPr>
          <p:cNvSpPr txBox="1"/>
          <p:nvPr/>
        </p:nvSpPr>
        <p:spPr>
          <a:xfrm>
            <a:off x="14025147" y="25478274"/>
            <a:ext cx="7069564" cy="938719"/>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0" b="1">
                <a:solidFill>
                  <a:srgbClr val="55AEB2"/>
                </a:solidFill>
                <a:latin typeface="Century Gothic"/>
              </a:rPr>
              <a:t>Acknowledgements</a:t>
            </a:r>
          </a:p>
        </p:txBody>
      </p:sp>
      <p:sp>
        <p:nvSpPr>
          <p:cNvPr id="49" name="TextBox 48">
            <a:extLst>
              <a:ext uri="{FF2B5EF4-FFF2-40B4-BE49-F238E27FC236}">
                <a16:creationId xmlns:a16="http://schemas.microsoft.com/office/drawing/2014/main" id="{53FBBBB8-D2F0-E5C0-BCC9-2BAD14B57EEF}"/>
              </a:ext>
            </a:extLst>
          </p:cNvPr>
          <p:cNvSpPr txBox="1"/>
          <p:nvPr/>
        </p:nvSpPr>
        <p:spPr>
          <a:xfrm>
            <a:off x="5505449" y="34785299"/>
            <a:ext cx="505777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bg1"/>
                </a:solidFill>
              </a:rPr>
              <a:t>California – Ames</a:t>
            </a:r>
          </a:p>
        </p:txBody>
      </p:sp>
      <p:pic>
        <p:nvPicPr>
          <p:cNvPr id="1028" name="Picture 4">
            <a:extLst>
              <a:ext uri="{FF2B5EF4-FFF2-40B4-BE49-F238E27FC236}">
                <a16:creationId xmlns:a16="http://schemas.microsoft.com/office/drawing/2014/main" id="{BB2799BC-860E-38BE-6F02-2BD4E3BCD93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2373" y="26689451"/>
            <a:ext cx="5297011" cy="48623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5F93FCB-4FA9-0D46-77FA-1F6A763ADB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7404" y="18935280"/>
            <a:ext cx="5237294" cy="46247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71ED83E1-93FA-900D-C49D-F880F28B61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0723" y="24582977"/>
            <a:ext cx="4043217" cy="40011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C4BB88C3-7F71-8CDC-8FEE-6C2AA5FF7D0C}"/>
              </a:ext>
            </a:extLst>
          </p:cNvPr>
          <p:cNvSpPr txBox="1"/>
          <p:nvPr/>
        </p:nvSpPr>
        <p:spPr>
          <a:xfrm>
            <a:off x="1591552" y="23716836"/>
            <a:ext cx="417990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tx1">
                    <a:lumMod val="75000"/>
                    <a:lumOff val="25000"/>
                  </a:schemeClr>
                </a:solidFill>
              </a:rPr>
              <a:t>Chlorophyll-a mg/m</a:t>
            </a:r>
            <a:r>
              <a:rPr lang="en-US" sz="3000" baseline="30000">
                <a:solidFill>
                  <a:schemeClr val="tx1">
                    <a:lumMod val="75000"/>
                    <a:lumOff val="25000"/>
                  </a:schemeClr>
                </a:solidFill>
              </a:rPr>
              <a:t>3</a:t>
            </a:r>
          </a:p>
        </p:txBody>
      </p:sp>
      <p:sp>
        <p:nvSpPr>
          <p:cNvPr id="56" name="TextBox 55">
            <a:extLst>
              <a:ext uri="{FF2B5EF4-FFF2-40B4-BE49-F238E27FC236}">
                <a16:creationId xmlns:a16="http://schemas.microsoft.com/office/drawing/2014/main" id="{3996E839-13EA-F3D4-B7F6-9F908D191FFE}"/>
              </a:ext>
            </a:extLst>
          </p:cNvPr>
          <p:cNvSpPr txBox="1"/>
          <p:nvPr/>
        </p:nvSpPr>
        <p:spPr>
          <a:xfrm>
            <a:off x="4922689" y="24958767"/>
            <a:ext cx="798140" cy="553998"/>
          </a:xfrm>
          <a:prstGeom prst="rect">
            <a:avLst/>
          </a:prstGeom>
          <a:noFill/>
        </p:spPr>
        <p:txBody>
          <a:bodyPr wrap="square" rtlCol="0">
            <a:spAutoFit/>
          </a:bodyPr>
          <a:lstStyle/>
          <a:p>
            <a:r>
              <a:rPr lang="en-US" sz="3000">
                <a:solidFill>
                  <a:schemeClr val="tx1">
                    <a:lumMod val="75000"/>
                    <a:lumOff val="25000"/>
                  </a:schemeClr>
                </a:solidFill>
              </a:rPr>
              <a:t>75</a:t>
            </a:r>
          </a:p>
        </p:txBody>
      </p:sp>
      <p:sp>
        <p:nvSpPr>
          <p:cNvPr id="57" name="TextBox 56">
            <a:extLst>
              <a:ext uri="{FF2B5EF4-FFF2-40B4-BE49-F238E27FC236}">
                <a16:creationId xmlns:a16="http://schemas.microsoft.com/office/drawing/2014/main" id="{715BC90F-8948-BDB5-721F-D48978777949}"/>
              </a:ext>
            </a:extLst>
          </p:cNvPr>
          <p:cNvSpPr txBox="1"/>
          <p:nvPr/>
        </p:nvSpPr>
        <p:spPr>
          <a:xfrm>
            <a:off x="1616325" y="25028579"/>
            <a:ext cx="537363" cy="553998"/>
          </a:xfrm>
          <a:prstGeom prst="rect">
            <a:avLst/>
          </a:prstGeom>
          <a:noFill/>
        </p:spPr>
        <p:txBody>
          <a:bodyPr wrap="square" rtlCol="0">
            <a:spAutoFit/>
          </a:bodyPr>
          <a:lstStyle/>
          <a:p>
            <a:r>
              <a:rPr lang="en-US" sz="3000">
                <a:solidFill>
                  <a:schemeClr val="tx1">
                    <a:lumMod val="75000"/>
                    <a:lumOff val="25000"/>
                  </a:schemeClr>
                </a:solidFill>
              </a:rPr>
              <a:t>0</a:t>
            </a:r>
          </a:p>
        </p:txBody>
      </p:sp>
      <p:pic>
        <p:nvPicPr>
          <p:cNvPr id="1037" name="Picture 13">
            <a:extLst>
              <a:ext uri="{FF2B5EF4-FFF2-40B4-BE49-F238E27FC236}">
                <a16:creationId xmlns:a16="http://schemas.microsoft.com/office/drawing/2014/main" id="{1AFEC0DC-9718-60EA-F262-3C1CD3B86C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239574" y="13932400"/>
            <a:ext cx="718794" cy="113615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0B31C667-5FB1-E705-4E02-CCA80C10E5D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190113" y="14571923"/>
            <a:ext cx="2659297" cy="32233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EE1C1352-23A8-9AEB-8E21-863D8AFB4CAE}"/>
              </a:ext>
            </a:extLst>
          </p:cNvPr>
          <p:cNvSpPr txBox="1"/>
          <p:nvPr/>
        </p:nvSpPr>
        <p:spPr>
          <a:xfrm>
            <a:off x="15202987" y="14256585"/>
            <a:ext cx="3257176" cy="400110"/>
          </a:xfrm>
          <a:prstGeom prst="rect">
            <a:avLst/>
          </a:prstGeom>
          <a:noFill/>
        </p:spPr>
        <p:txBody>
          <a:bodyPr wrap="square" rtlCol="0">
            <a:spAutoFit/>
          </a:bodyPr>
          <a:lstStyle/>
          <a:p>
            <a:r>
              <a:rPr lang="en-US" sz="2000">
                <a:solidFill>
                  <a:schemeClr val="tx1">
                    <a:lumMod val="75000"/>
                    <a:lumOff val="25000"/>
                  </a:schemeClr>
                </a:solidFill>
              </a:rPr>
              <a:t>0      5      10            20 km</a:t>
            </a:r>
          </a:p>
        </p:txBody>
      </p:sp>
      <p:sp>
        <p:nvSpPr>
          <p:cNvPr id="61" name="TextBox 60">
            <a:extLst>
              <a:ext uri="{FF2B5EF4-FFF2-40B4-BE49-F238E27FC236}">
                <a16:creationId xmlns:a16="http://schemas.microsoft.com/office/drawing/2014/main" id="{8D27D28F-E4CE-3F80-6A96-D3E0E3660024}"/>
              </a:ext>
            </a:extLst>
          </p:cNvPr>
          <p:cNvSpPr txBox="1"/>
          <p:nvPr/>
        </p:nvSpPr>
        <p:spPr>
          <a:xfrm>
            <a:off x="1406795" y="31593525"/>
            <a:ext cx="47762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solidFill>
                  <a:schemeClr val="tx1">
                    <a:lumMod val="75000"/>
                    <a:lumOff val="25000"/>
                  </a:schemeClr>
                </a:solidFill>
              </a:rPr>
              <a:t>Normalized Difference Turbidity Index</a:t>
            </a:r>
          </a:p>
        </p:txBody>
      </p:sp>
      <p:sp>
        <p:nvSpPr>
          <p:cNvPr id="62" name="TextBox 61">
            <a:extLst>
              <a:ext uri="{FF2B5EF4-FFF2-40B4-BE49-F238E27FC236}">
                <a16:creationId xmlns:a16="http://schemas.microsoft.com/office/drawing/2014/main" id="{F5502244-B6D9-896F-37EB-55216F8C2F60}"/>
              </a:ext>
            </a:extLst>
          </p:cNvPr>
          <p:cNvSpPr txBox="1"/>
          <p:nvPr/>
        </p:nvSpPr>
        <p:spPr>
          <a:xfrm>
            <a:off x="5587683" y="33278137"/>
            <a:ext cx="798140" cy="553998"/>
          </a:xfrm>
          <a:prstGeom prst="rect">
            <a:avLst/>
          </a:prstGeom>
          <a:noFill/>
        </p:spPr>
        <p:txBody>
          <a:bodyPr wrap="square" rtlCol="0">
            <a:spAutoFit/>
          </a:bodyPr>
          <a:lstStyle/>
          <a:p>
            <a:r>
              <a:rPr lang="en-US" sz="3000">
                <a:solidFill>
                  <a:schemeClr val="tx1">
                    <a:lumMod val="75000"/>
                    <a:lumOff val="25000"/>
                  </a:schemeClr>
                </a:solidFill>
              </a:rPr>
              <a:t>0</a:t>
            </a:r>
          </a:p>
        </p:txBody>
      </p:sp>
      <p:sp>
        <p:nvSpPr>
          <p:cNvPr id="63" name="TextBox 62">
            <a:extLst>
              <a:ext uri="{FF2B5EF4-FFF2-40B4-BE49-F238E27FC236}">
                <a16:creationId xmlns:a16="http://schemas.microsoft.com/office/drawing/2014/main" id="{DFD8C34A-303F-787A-9A6E-86D9CBBCBB78}"/>
              </a:ext>
            </a:extLst>
          </p:cNvPr>
          <p:cNvSpPr txBox="1"/>
          <p:nvPr/>
        </p:nvSpPr>
        <p:spPr>
          <a:xfrm>
            <a:off x="1358278" y="33331614"/>
            <a:ext cx="1040980" cy="553998"/>
          </a:xfrm>
          <a:prstGeom prst="rect">
            <a:avLst/>
          </a:prstGeom>
          <a:noFill/>
        </p:spPr>
        <p:txBody>
          <a:bodyPr wrap="square" rtlCol="0">
            <a:spAutoFit/>
          </a:bodyPr>
          <a:lstStyle/>
          <a:p>
            <a:r>
              <a:rPr lang="en-US" sz="3000">
                <a:solidFill>
                  <a:schemeClr val="tx1">
                    <a:lumMod val="75000"/>
                    <a:lumOff val="25000"/>
                  </a:schemeClr>
                </a:solidFill>
              </a:rPr>
              <a:t>-0.5</a:t>
            </a:r>
          </a:p>
        </p:txBody>
      </p:sp>
      <p:pic>
        <p:nvPicPr>
          <p:cNvPr id="1045" name="Picture 21">
            <a:extLst>
              <a:ext uri="{FF2B5EF4-FFF2-40B4-BE49-F238E27FC236}">
                <a16:creationId xmlns:a16="http://schemas.microsoft.com/office/drawing/2014/main" id="{C758F432-6ECB-5573-E962-52BE3DFADA2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17938" y="32781354"/>
            <a:ext cx="4776257" cy="55026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16C50A56-EE0A-B642-6429-3A81DFF7E6F1}"/>
              </a:ext>
            </a:extLst>
          </p:cNvPr>
          <p:cNvSpPr txBox="1"/>
          <p:nvPr/>
        </p:nvSpPr>
        <p:spPr>
          <a:xfrm rot="16200000">
            <a:off x="5495755" y="21550417"/>
            <a:ext cx="23265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Chlorophyll-a mg/m</a:t>
            </a:r>
            <a:r>
              <a:rPr lang="en-US" sz="1600" baseline="30000">
                <a:solidFill>
                  <a:schemeClr val="tx1">
                    <a:lumMod val="65000"/>
                    <a:lumOff val="35000"/>
                  </a:schemeClr>
                </a:solidFill>
              </a:rPr>
              <a:t>3</a:t>
            </a:r>
          </a:p>
        </p:txBody>
      </p:sp>
      <p:sp>
        <p:nvSpPr>
          <p:cNvPr id="65" name="TextBox 64">
            <a:extLst>
              <a:ext uri="{FF2B5EF4-FFF2-40B4-BE49-F238E27FC236}">
                <a16:creationId xmlns:a16="http://schemas.microsoft.com/office/drawing/2014/main" id="{84F15740-BB5B-EFCA-129C-B63E3E7517BC}"/>
              </a:ext>
            </a:extLst>
          </p:cNvPr>
          <p:cNvSpPr txBox="1"/>
          <p:nvPr/>
        </p:nvSpPr>
        <p:spPr>
          <a:xfrm rot="16200000">
            <a:off x="6078995" y="29180530"/>
            <a:ext cx="12925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1">
                    <a:lumMod val="65000"/>
                    <a:lumOff val="35000"/>
                  </a:schemeClr>
                </a:solidFill>
              </a:rPr>
              <a:t>NDTI</a:t>
            </a:r>
          </a:p>
        </p:txBody>
      </p:sp>
      <p:sp>
        <p:nvSpPr>
          <p:cNvPr id="66" name="TextBox 65">
            <a:extLst>
              <a:ext uri="{FF2B5EF4-FFF2-40B4-BE49-F238E27FC236}">
                <a16:creationId xmlns:a16="http://schemas.microsoft.com/office/drawing/2014/main" id="{ACD529D3-D53E-D0C9-AC23-3EFB6DC17D52}"/>
              </a:ext>
            </a:extLst>
          </p:cNvPr>
          <p:cNvSpPr txBox="1"/>
          <p:nvPr/>
        </p:nvSpPr>
        <p:spPr>
          <a:xfrm>
            <a:off x="14149530" y="31033169"/>
            <a:ext cx="1774271" cy="1015663"/>
          </a:xfrm>
          <a:prstGeom prst="rect">
            <a:avLst/>
          </a:prstGeom>
          <a:noFill/>
        </p:spPr>
        <p:txBody>
          <a:bodyPr wrap="square" rtlCol="0">
            <a:spAutoFit/>
          </a:bodyPr>
          <a:lstStyle/>
          <a:p>
            <a:r>
              <a:rPr lang="en-US" sz="3000">
                <a:solidFill>
                  <a:srgbClr val="56ADB2"/>
                </a:solidFill>
                <a:latin typeface="Garamond" panose="02020404030301010803" pitchFamily="18" charset="0"/>
              </a:rPr>
              <a:t>Team Members:</a:t>
            </a:r>
          </a:p>
        </p:txBody>
      </p:sp>
      <p:grpSp>
        <p:nvGrpSpPr>
          <p:cNvPr id="58" name="Group 57">
            <a:extLst>
              <a:ext uri="{FF2B5EF4-FFF2-40B4-BE49-F238E27FC236}">
                <a16:creationId xmlns:a16="http://schemas.microsoft.com/office/drawing/2014/main" id="{8B739A0C-558D-EE57-7A39-4EE713B5AE76}"/>
              </a:ext>
            </a:extLst>
          </p:cNvPr>
          <p:cNvGrpSpPr/>
          <p:nvPr/>
        </p:nvGrpSpPr>
        <p:grpSpPr>
          <a:xfrm>
            <a:off x="6643395" y="23213180"/>
            <a:ext cx="6691724" cy="344842"/>
            <a:chOff x="6643395" y="23213180"/>
            <a:chExt cx="6691724" cy="344842"/>
          </a:xfrm>
        </p:grpSpPr>
        <p:sp>
          <p:nvSpPr>
            <p:cNvPr id="25" name="TextBox 24">
              <a:extLst>
                <a:ext uri="{FF2B5EF4-FFF2-40B4-BE49-F238E27FC236}">
                  <a16:creationId xmlns:a16="http://schemas.microsoft.com/office/drawing/2014/main" id="{5D7BEDCE-BDFC-DF81-8D25-B0B52D111E4F}"/>
                </a:ext>
              </a:extLst>
            </p:cNvPr>
            <p:cNvSpPr txBox="1"/>
            <p:nvPr/>
          </p:nvSpPr>
          <p:spPr>
            <a:xfrm rot="19140000">
              <a:off x="9523194" y="23219468"/>
              <a:ext cx="94077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5/16/10</a:t>
              </a:r>
            </a:p>
          </p:txBody>
        </p:sp>
        <p:sp>
          <p:nvSpPr>
            <p:cNvPr id="27" name="TextBox 26">
              <a:extLst>
                <a:ext uri="{FF2B5EF4-FFF2-40B4-BE49-F238E27FC236}">
                  <a16:creationId xmlns:a16="http://schemas.microsoft.com/office/drawing/2014/main" id="{0D7E6B00-7A1F-083C-695E-A63FAB74EC34}"/>
                </a:ext>
              </a:extLst>
            </p:cNvPr>
            <p:cNvSpPr txBox="1"/>
            <p:nvPr/>
          </p:nvSpPr>
          <p:spPr>
            <a:xfrm rot="19140000">
              <a:off x="10227007"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5/16/12</a:t>
              </a:r>
            </a:p>
          </p:txBody>
        </p:sp>
        <p:sp>
          <p:nvSpPr>
            <p:cNvPr id="32" name="TextBox 31">
              <a:extLst>
                <a:ext uri="{FF2B5EF4-FFF2-40B4-BE49-F238E27FC236}">
                  <a16:creationId xmlns:a16="http://schemas.microsoft.com/office/drawing/2014/main" id="{CE9FF190-C218-84CD-3521-D8CC2110FAA6}"/>
                </a:ext>
              </a:extLst>
            </p:cNvPr>
            <p:cNvSpPr txBox="1"/>
            <p:nvPr/>
          </p:nvSpPr>
          <p:spPr>
            <a:xfrm rot="19140000">
              <a:off x="10945288"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5/16/14</a:t>
              </a:r>
            </a:p>
          </p:txBody>
        </p:sp>
        <p:sp>
          <p:nvSpPr>
            <p:cNvPr id="33" name="TextBox 32">
              <a:extLst>
                <a:ext uri="{FF2B5EF4-FFF2-40B4-BE49-F238E27FC236}">
                  <a16:creationId xmlns:a16="http://schemas.microsoft.com/office/drawing/2014/main" id="{B9152C4A-B7E5-B18A-23B1-08EE08746FE4}"/>
                </a:ext>
              </a:extLst>
            </p:cNvPr>
            <p:cNvSpPr txBox="1"/>
            <p:nvPr/>
          </p:nvSpPr>
          <p:spPr>
            <a:xfrm rot="19140000">
              <a:off x="11663569"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5/16/16</a:t>
              </a:r>
            </a:p>
          </p:txBody>
        </p:sp>
        <p:sp>
          <p:nvSpPr>
            <p:cNvPr id="34" name="TextBox 33">
              <a:extLst>
                <a:ext uri="{FF2B5EF4-FFF2-40B4-BE49-F238E27FC236}">
                  <a16:creationId xmlns:a16="http://schemas.microsoft.com/office/drawing/2014/main" id="{F9FDA4E7-672E-58B3-426E-17532A79F89A}"/>
                </a:ext>
              </a:extLst>
            </p:cNvPr>
            <p:cNvSpPr txBox="1"/>
            <p:nvPr/>
          </p:nvSpPr>
          <p:spPr>
            <a:xfrm rot="19140000">
              <a:off x="12375172"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5/16/18</a:t>
              </a:r>
            </a:p>
          </p:txBody>
        </p:sp>
        <p:sp>
          <p:nvSpPr>
            <p:cNvPr id="50" name="TextBox 49">
              <a:extLst>
                <a:ext uri="{FF2B5EF4-FFF2-40B4-BE49-F238E27FC236}">
                  <a16:creationId xmlns:a16="http://schemas.microsoft.com/office/drawing/2014/main" id="{B7335927-0B82-B9B0-0335-ACBC86BAD2DB}"/>
                </a:ext>
              </a:extLst>
            </p:cNvPr>
            <p:cNvSpPr txBox="1"/>
            <p:nvPr/>
          </p:nvSpPr>
          <p:spPr>
            <a:xfrm rot="19140000">
              <a:off x="8804914"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5/16/08</a:t>
              </a:r>
            </a:p>
          </p:txBody>
        </p:sp>
        <p:sp>
          <p:nvSpPr>
            <p:cNvPr id="51" name="TextBox 50">
              <a:extLst>
                <a:ext uri="{FF2B5EF4-FFF2-40B4-BE49-F238E27FC236}">
                  <a16:creationId xmlns:a16="http://schemas.microsoft.com/office/drawing/2014/main" id="{847939FC-E3D3-EAA0-3459-4B59D9C65882}"/>
                </a:ext>
              </a:extLst>
            </p:cNvPr>
            <p:cNvSpPr txBox="1"/>
            <p:nvPr/>
          </p:nvSpPr>
          <p:spPr>
            <a:xfrm rot="19140000">
              <a:off x="8086633"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5/16/06</a:t>
              </a:r>
            </a:p>
          </p:txBody>
        </p:sp>
        <p:sp>
          <p:nvSpPr>
            <p:cNvPr id="53" name="TextBox 52">
              <a:extLst>
                <a:ext uri="{FF2B5EF4-FFF2-40B4-BE49-F238E27FC236}">
                  <a16:creationId xmlns:a16="http://schemas.microsoft.com/office/drawing/2014/main" id="{E8BCDEB9-7649-DDA3-3B48-6AD63A0C9CDD}"/>
                </a:ext>
              </a:extLst>
            </p:cNvPr>
            <p:cNvSpPr txBox="1"/>
            <p:nvPr/>
          </p:nvSpPr>
          <p:spPr>
            <a:xfrm rot="19140000">
              <a:off x="7368353"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5/16/04</a:t>
              </a:r>
            </a:p>
          </p:txBody>
        </p:sp>
        <p:sp>
          <p:nvSpPr>
            <p:cNvPr id="55" name="TextBox 54">
              <a:extLst>
                <a:ext uri="{FF2B5EF4-FFF2-40B4-BE49-F238E27FC236}">
                  <a16:creationId xmlns:a16="http://schemas.microsoft.com/office/drawing/2014/main" id="{7E61EC84-401B-7688-C598-7C71BE49EE5A}"/>
                </a:ext>
              </a:extLst>
            </p:cNvPr>
            <p:cNvSpPr txBox="1"/>
            <p:nvPr/>
          </p:nvSpPr>
          <p:spPr>
            <a:xfrm rot="19140000">
              <a:off x="6643395"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5/16/02</a:t>
              </a:r>
            </a:p>
          </p:txBody>
        </p:sp>
      </p:grpSp>
      <p:grpSp>
        <p:nvGrpSpPr>
          <p:cNvPr id="60" name="Group 59">
            <a:extLst>
              <a:ext uri="{FF2B5EF4-FFF2-40B4-BE49-F238E27FC236}">
                <a16:creationId xmlns:a16="http://schemas.microsoft.com/office/drawing/2014/main" id="{D96E8E45-8FA9-A43E-0D9C-DED824A7889C}"/>
              </a:ext>
            </a:extLst>
          </p:cNvPr>
          <p:cNvGrpSpPr/>
          <p:nvPr/>
        </p:nvGrpSpPr>
        <p:grpSpPr>
          <a:xfrm>
            <a:off x="6662564" y="31034462"/>
            <a:ext cx="6691724" cy="344842"/>
            <a:chOff x="6643395" y="23213180"/>
            <a:chExt cx="6691724" cy="344842"/>
          </a:xfrm>
        </p:grpSpPr>
        <p:sp>
          <p:nvSpPr>
            <p:cNvPr id="67" name="TextBox 66">
              <a:extLst>
                <a:ext uri="{FF2B5EF4-FFF2-40B4-BE49-F238E27FC236}">
                  <a16:creationId xmlns:a16="http://schemas.microsoft.com/office/drawing/2014/main" id="{59518A0A-A82D-0EE8-CB19-5B820F2EBFC6}"/>
                </a:ext>
              </a:extLst>
            </p:cNvPr>
            <p:cNvSpPr txBox="1"/>
            <p:nvPr/>
          </p:nvSpPr>
          <p:spPr>
            <a:xfrm rot="19140000">
              <a:off x="9523194" y="23219468"/>
              <a:ext cx="94077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5/16/10</a:t>
              </a:r>
            </a:p>
          </p:txBody>
        </p:sp>
        <p:sp>
          <p:nvSpPr>
            <p:cNvPr id="68" name="TextBox 67">
              <a:extLst>
                <a:ext uri="{FF2B5EF4-FFF2-40B4-BE49-F238E27FC236}">
                  <a16:creationId xmlns:a16="http://schemas.microsoft.com/office/drawing/2014/main" id="{15DAD19A-7C01-E6F6-CE17-7BE9DD3C4A32}"/>
                </a:ext>
              </a:extLst>
            </p:cNvPr>
            <p:cNvSpPr txBox="1"/>
            <p:nvPr/>
          </p:nvSpPr>
          <p:spPr>
            <a:xfrm rot="19140000">
              <a:off x="10227007"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5/16/12</a:t>
              </a:r>
            </a:p>
          </p:txBody>
        </p:sp>
        <p:sp>
          <p:nvSpPr>
            <p:cNvPr id="69" name="TextBox 68">
              <a:extLst>
                <a:ext uri="{FF2B5EF4-FFF2-40B4-BE49-F238E27FC236}">
                  <a16:creationId xmlns:a16="http://schemas.microsoft.com/office/drawing/2014/main" id="{B7C1A5E1-CEE2-64EB-594B-0AD7E5C32CCA}"/>
                </a:ext>
              </a:extLst>
            </p:cNvPr>
            <p:cNvSpPr txBox="1"/>
            <p:nvPr/>
          </p:nvSpPr>
          <p:spPr>
            <a:xfrm rot="19140000">
              <a:off x="10945288"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5/16/14</a:t>
              </a:r>
            </a:p>
          </p:txBody>
        </p:sp>
        <p:sp>
          <p:nvSpPr>
            <p:cNvPr id="70" name="TextBox 69">
              <a:extLst>
                <a:ext uri="{FF2B5EF4-FFF2-40B4-BE49-F238E27FC236}">
                  <a16:creationId xmlns:a16="http://schemas.microsoft.com/office/drawing/2014/main" id="{A2F848C7-7813-8908-CE1B-92A080157EC0}"/>
                </a:ext>
              </a:extLst>
            </p:cNvPr>
            <p:cNvSpPr txBox="1"/>
            <p:nvPr/>
          </p:nvSpPr>
          <p:spPr>
            <a:xfrm rot="19140000">
              <a:off x="11663569"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5/16/16</a:t>
              </a:r>
            </a:p>
          </p:txBody>
        </p:sp>
        <p:sp>
          <p:nvSpPr>
            <p:cNvPr id="71" name="TextBox 70">
              <a:extLst>
                <a:ext uri="{FF2B5EF4-FFF2-40B4-BE49-F238E27FC236}">
                  <a16:creationId xmlns:a16="http://schemas.microsoft.com/office/drawing/2014/main" id="{26324317-3477-3CCC-2E2F-9AAF2854389C}"/>
                </a:ext>
              </a:extLst>
            </p:cNvPr>
            <p:cNvSpPr txBox="1"/>
            <p:nvPr/>
          </p:nvSpPr>
          <p:spPr>
            <a:xfrm rot="19140000">
              <a:off x="12375172"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5/16/18</a:t>
              </a:r>
            </a:p>
          </p:txBody>
        </p:sp>
        <p:sp>
          <p:nvSpPr>
            <p:cNvPr id="72" name="TextBox 71">
              <a:extLst>
                <a:ext uri="{FF2B5EF4-FFF2-40B4-BE49-F238E27FC236}">
                  <a16:creationId xmlns:a16="http://schemas.microsoft.com/office/drawing/2014/main" id="{4D68FFD7-6A5D-9535-6F7E-B2780F46F5F2}"/>
                </a:ext>
              </a:extLst>
            </p:cNvPr>
            <p:cNvSpPr txBox="1"/>
            <p:nvPr/>
          </p:nvSpPr>
          <p:spPr>
            <a:xfrm rot="19140000">
              <a:off x="8804914"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5/16/08</a:t>
              </a:r>
            </a:p>
          </p:txBody>
        </p:sp>
        <p:sp>
          <p:nvSpPr>
            <p:cNvPr id="73" name="TextBox 72">
              <a:extLst>
                <a:ext uri="{FF2B5EF4-FFF2-40B4-BE49-F238E27FC236}">
                  <a16:creationId xmlns:a16="http://schemas.microsoft.com/office/drawing/2014/main" id="{26840BB0-2811-0564-83C5-0F1D6D18519D}"/>
                </a:ext>
              </a:extLst>
            </p:cNvPr>
            <p:cNvSpPr txBox="1"/>
            <p:nvPr/>
          </p:nvSpPr>
          <p:spPr>
            <a:xfrm rot="19140000">
              <a:off x="8086633"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5/16/06</a:t>
              </a:r>
            </a:p>
          </p:txBody>
        </p:sp>
        <p:sp>
          <p:nvSpPr>
            <p:cNvPr id="74" name="TextBox 73">
              <a:extLst>
                <a:ext uri="{FF2B5EF4-FFF2-40B4-BE49-F238E27FC236}">
                  <a16:creationId xmlns:a16="http://schemas.microsoft.com/office/drawing/2014/main" id="{4CE7554D-C076-12EB-C80C-28456D643886}"/>
                </a:ext>
              </a:extLst>
            </p:cNvPr>
            <p:cNvSpPr txBox="1"/>
            <p:nvPr/>
          </p:nvSpPr>
          <p:spPr>
            <a:xfrm rot="19140000">
              <a:off x="7368353"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5/16/04</a:t>
              </a:r>
            </a:p>
          </p:txBody>
        </p:sp>
        <p:sp>
          <p:nvSpPr>
            <p:cNvPr id="75" name="TextBox 74">
              <a:extLst>
                <a:ext uri="{FF2B5EF4-FFF2-40B4-BE49-F238E27FC236}">
                  <a16:creationId xmlns:a16="http://schemas.microsoft.com/office/drawing/2014/main" id="{D6FF02ED-01F4-9072-E41E-0A9F0FDBB1D5}"/>
                </a:ext>
              </a:extLst>
            </p:cNvPr>
            <p:cNvSpPr txBox="1"/>
            <p:nvPr/>
          </p:nvSpPr>
          <p:spPr>
            <a:xfrm rot="19140000">
              <a:off x="6643395" y="23213180"/>
              <a:ext cx="9599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5/16/02</a:t>
              </a:r>
            </a:p>
          </p:txBody>
        </p:sp>
      </p:grpSp>
      <p:grpSp>
        <p:nvGrpSpPr>
          <p:cNvPr id="17" name="Group 16">
            <a:extLst>
              <a:ext uri="{FF2B5EF4-FFF2-40B4-BE49-F238E27FC236}">
                <a16:creationId xmlns:a16="http://schemas.microsoft.com/office/drawing/2014/main" id="{698DA80D-EF9D-4238-815D-4156820E19A1}"/>
              </a:ext>
            </a:extLst>
          </p:cNvPr>
          <p:cNvGrpSpPr/>
          <p:nvPr/>
        </p:nvGrpSpPr>
        <p:grpSpPr>
          <a:xfrm>
            <a:off x="6885061" y="20335013"/>
            <a:ext cx="444746" cy="2749494"/>
            <a:chOff x="6885061" y="20335013"/>
            <a:chExt cx="444746" cy="2749494"/>
          </a:xfrm>
        </p:grpSpPr>
        <p:sp>
          <p:nvSpPr>
            <p:cNvPr id="79" name="TextBox 78">
              <a:extLst>
                <a:ext uri="{FF2B5EF4-FFF2-40B4-BE49-F238E27FC236}">
                  <a16:creationId xmlns:a16="http://schemas.microsoft.com/office/drawing/2014/main" id="{38CBEDBF-1E46-692F-16D0-184BCEA61E10}"/>
                </a:ext>
              </a:extLst>
            </p:cNvPr>
            <p:cNvSpPr txBox="1"/>
            <p:nvPr/>
          </p:nvSpPr>
          <p:spPr>
            <a:xfrm>
              <a:off x="6885061" y="20335013"/>
              <a:ext cx="444746"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25</a:t>
              </a:r>
            </a:p>
          </p:txBody>
        </p:sp>
        <p:grpSp>
          <p:nvGrpSpPr>
            <p:cNvPr id="3" name="Group 2">
              <a:extLst>
                <a:ext uri="{FF2B5EF4-FFF2-40B4-BE49-F238E27FC236}">
                  <a16:creationId xmlns:a16="http://schemas.microsoft.com/office/drawing/2014/main" id="{438D146E-8FC0-4E85-9D79-A1548720848F}"/>
                </a:ext>
              </a:extLst>
            </p:cNvPr>
            <p:cNvGrpSpPr/>
            <p:nvPr/>
          </p:nvGrpSpPr>
          <p:grpSpPr>
            <a:xfrm>
              <a:off x="6885061" y="20783474"/>
              <a:ext cx="444746" cy="2301033"/>
              <a:chOff x="6885061" y="20783474"/>
              <a:chExt cx="444746" cy="2301033"/>
            </a:xfrm>
          </p:grpSpPr>
          <p:sp>
            <p:nvSpPr>
              <p:cNvPr id="95" name="TextBox 94">
                <a:extLst>
                  <a:ext uri="{FF2B5EF4-FFF2-40B4-BE49-F238E27FC236}">
                    <a16:creationId xmlns:a16="http://schemas.microsoft.com/office/drawing/2014/main" id="{4CD5F723-3B9C-4986-AA0F-199731BBCC36}"/>
                  </a:ext>
                </a:extLst>
              </p:cNvPr>
              <p:cNvSpPr txBox="1"/>
              <p:nvPr/>
            </p:nvSpPr>
            <p:spPr>
              <a:xfrm>
                <a:off x="6885061" y="20783474"/>
                <a:ext cx="444746"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20</a:t>
                </a:r>
              </a:p>
            </p:txBody>
          </p:sp>
          <p:sp>
            <p:nvSpPr>
              <p:cNvPr id="97" name="TextBox 96">
                <a:extLst>
                  <a:ext uri="{FF2B5EF4-FFF2-40B4-BE49-F238E27FC236}">
                    <a16:creationId xmlns:a16="http://schemas.microsoft.com/office/drawing/2014/main" id="{CA144A97-6B18-40DA-9E4D-3EE5C373D21D}"/>
                  </a:ext>
                </a:extLst>
              </p:cNvPr>
              <p:cNvSpPr txBox="1"/>
              <p:nvPr/>
            </p:nvSpPr>
            <p:spPr>
              <a:xfrm>
                <a:off x="6885061" y="21231935"/>
                <a:ext cx="444746"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15</a:t>
                </a:r>
              </a:p>
            </p:txBody>
          </p:sp>
          <p:sp>
            <p:nvSpPr>
              <p:cNvPr id="102" name="TextBox 101">
                <a:extLst>
                  <a:ext uri="{FF2B5EF4-FFF2-40B4-BE49-F238E27FC236}">
                    <a16:creationId xmlns:a16="http://schemas.microsoft.com/office/drawing/2014/main" id="{A8A10E45-CB66-401A-B066-9DF0262F359B}"/>
                  </a:ext>
                </a:extLst>
              </p:cNvPr>
              <p:cNvSpPr txBox="1"/>
              <p:nvPr/>
            </p:nvSpPr>
            <p:spPr>
              <a:xfrm>
                <a:off x="6885061" y="21680396"/>
                <a:ext cx="444746"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10</a:t>
                </a:r>
              </a:p>
            </p:txBody>
          </p:sp>
          <p:sp>
            <p:nvSpPr>
              <p:cNvPr id="105" name="TextBox 104">
                <a:extLst>
                  <a:ext uri="{FF2B5EF4-FFF2-40B4-BE49-F238E27FC236}">
                    <a16:creationId xmlns:a16="http://schemas.microsoft.com/office/drawing/2014/main" id="{B5430B31-E932-48F2-AF7B-8BC947917B5F}"/>
                  </a:ext>
                </a:extLst>
              </p:cNvPr>
              <p:cNvSpPr txBox="1"/>
              <p:nvPr/>
            </p:nvSpPr>
            <p:spPr>
              <a:xfrm>
                <a:off x="6885061" y="22128857"/>
                <a:ext cx="444746"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5</a:t>
                </a:r>
              </a:p>
            </p:txBody>
          </p:sp>
          <p:sp>
            <p:nvSpPr>
              <p:cNvPr id="107" name="TextBox 106">
                <a:extLst>
                  <a:ext uri="{FF2B5EF4-FFF2-40B4-BE49-F238E27FC236}">
                    <a16:creationId xmlns:a16="http://schemas.microsoft.com/office/drawing/2014/main" id="{BB93A747-9C86-4511-B050-D4ACC113F449}"/>
                  </a:ext>
                </a:extLst>
              </p:cNvPr>
              <p:cNvSpPr txBox="1"/>
              <p:nvPr/>
            </p:nvSpPr>
            <p:spPr>
              <a:xfrm>
                <a:off x="6885061" y="22577317"/>
                <a:ext cx="444746"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a:t>
                </a:r>
              </a:p>
            </p:txBody>
          </p:sp>
        </p:grpSp>
      </p:grpSp>
      <p:grpSp>
        <p:nvGrpSpPr>
          <p:cNvPr id="109" name="Group 108">
            <a:extLst>
              <a:ext uri="{FF2B5EF4-FFF2-40B4-BE49-F238E27FC236}">
                <a16:creationId xmlns:a16="http://schemas.microsoft.com/office/drawing/2014/main" id="{44ACAE49-6836-4BE3-A5DB-1C968722C94D}"/>
              </a:ext>
            </a:extLst>
          </p:cNvPr>
          <p:cNvGrpSpPr/>
          <p:nvPr/>
        </p:nvGrpSpPr>
        <p:grpSpPr>
          <a:xfrm>
            <a:off x="6858527" y="28087897"/>
            <a:ext cx="579025" cy="2749494"/>
            <a:chOff x="6885060" y="20335013"/>
            <a:chExt cx="751203" cy="2749494"/>
          </a:xfrm>
        </p:grpSpPr>
        <p:sp>
          <p:nvSpPr>
            <p:cNvPr id="110" name="TextBox 109">
              <a:extLst>
                <a:ext uri="{FF2B5EF4-FFF2-40B4-BE49-F238E27FC236}">
                  <a16:creationId xmlns:a16="http://schemas.microsoft.com/office/drawing/2014/main" id="{6ED391AB-C47A-4845-BAFE-F67CDEBF26F0}"/>
                </a:ext>
              </a:extLst>
            </p:cNvPr>
            <p:cNvSpPr txBox="1"/>
            <p:nvPr/>
          </p:nvSpPr>
          <p:spPr>
            <a:xfrm>
              <a:off x="6885061" y="20335013"/>
              <a:ext cx="751202"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0.25</a:t>
              </a:r>
            </a:p>
          </p:txBody>
        </p:sp>
        <p:grpSp>
          <p:nvGrpSpPr>
            <p:cNvPr id="111" name="Group 110">
              <a:extLst>
                <a:ext uri="{FF2B5EF4-FFF2-40B4-BE49-F238E27FC236}">
                  <a16:creationId xmlns:a16="http://schemas.microsoft.com/office/drawing/2014/main" id="{23EFABAC-D60D-46B5-B4DB-1B9F0DCBF5D4}"/>
                </a:ext>
              </a:extLst>
            </p:cNvPr>
            <p:cNvGrpSpPr/>
            <p:nvPr/>
          </p:nvGrpSpPr>
          <p:grpSpPr>
            <a:xfrm>
              <a:off x="6885060" y="20783474"/>
              <a:ext cx="751203" cy="2301033"/>
              <a:chOff x="6885060" y="20783474"/>
              <a:chExt cx="751203" cy="2301033"/>
            </a:xfrm>
          </p:grpSpPr>
          <p:sp>
            <p:nvSpPr>
              <p:cNvPr id="113" name="TextBox 112">
                <a:extLst>
                  <a:ext uri="{FF2B5EF4-FFF2-40B4-BE49-F238E27FC236}">
                    <a16:creationId xmlns:a16="http://schemas.microsoft.com/office/drawing/2014/main" id="{62994D2B-E8DB-4327-8196-288698618987}"/>
                  </a:ext>
                </a:extLst>
              </p:cNvPr>
              <p:cNvSpPr txBox="1"/>
              <p:nvPr/>
            </p:nvSpPr>
            <p:spPr>
              <a:xfrm>
                <a:off x="6885060" y="20783474"/>
                <a:ext cx="751201"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0.20</a:t>
                </a:r>
              </a:p>
            </p:txBody>
          </p:sp>
          <p:sp>
            <p:nvSpPr>
              <p:cNvPr id="114" name="TextBox 113">
                <a:extLst>
                  <a:ext uri="{FF2B5EF4-FFF2-40B4-BE49-F238E27FC236}">
                    <a16:creationId xmlns:a16="http://schemas.microsoft.com/office/drawing/2014/main" id="{86737F4B-5D88-48F3-B7C6-FEA0F85C6AAF}"/>
                  </a:ext>
                </a:extLst>
              </p:cNvPr>
              <p:cNvSpPr txBox="1"/>
              <p:nvPr/>
            </p:nvSpPr>
            <p:spPr>
              <a:xfrm>
                <a:off x="6885061" y="21231935"/>
                <a:ext cx="751202"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0.15</a:t>
                </a:r>
              </a:p>
            </p:txBody>
          </p:sp>
          <p:sp>
            <p:nvSpPr>
              <p:cNvPr id="115" name="TextBox 114">
                <a:extLst>
                  <a:ext uri="{FF2B5EF4-FFF2-40B4-BE49-F238E27FC236}">
                    <a16:creationId xmlns:a16="http://schemas.microsoft.com/office/drawing/2014/main" id="{EB9C9579-6D0A-43A1-923B-1208DF379053}"/>
                  </a:ext>
                </a:extLst>
              </p:cNvPr>
              <p:cNvSpPr txBox="1"/>
              <p:nvPr/>
            </p:nvSpPr>
            <p:spPr>
              <a:xfrm>
                <a:off x="6885061" y="21680396"/>
                <a:ext cx="751199"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0.10</a:t>
                </a:r>
              </a:p>
            </p:txBody>
          </p:sp>
          <p:sp>
            <p:nvSpPr>
              <p:cNvPr id="116" name="TextBox 115">
                <a:extLst>
                  <a:ext uri="{FF2B5EF4-FFF2-40B4-BE49-F238E27FC236}">
                    <a16:creationId xmlns:a16="http://schemas.microsoft.com/office/drawing/2014/main" id="{75077992-51F2-4342-B584-ACE5CC9043DB}"/>
                  </a:ext>
                </a:extLst>
              </p:cNvPr>
              <p:cNvSpPr txBox="1"/>
              <p:nvPr/>
            </p:nvSpPr>
            <p:spPr>
              <a:xfrm>
                <a:off x="6885060" y="22128857"/>
                <a:ext cx="732033"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0.05</a:t>
                </a:r>
              </a:p>
            </p:txBody>
          </p:sp>
          <p:sp>
            <p:nvSpPr>
              <p:cNvPr id="117" name="TextBox 116">
                <a:extLst>
                  <a:ext uri="{FF2B5EF4-FFF2-40B4-BE49-F238E27FC236}">
                    <a16:creationId xmlns:a16="http://schemas.microsoft.com/office/drawing/2014/main" id="{37145D62-4253-4F50-8749-26728EAE63B4}"/>
                  </a:ext>
                </a:extLst>
              </p:cNvPr>
              <p:cNvSpPr txBox="1"/>
              <p:nvPr/>
            </p:nvSpPr>
            <p:spPr>
              <a:xfrm>
                <a:off x="6885061" y="22577317"/>
                <a:ext cx="732032" cy="5071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600">
                    <a:solidFill>
                      <a:schemeClr val="tx1">
                        <a:lumMod val="75000"/>
                        <a:lumOff val="25000"/>
                      </a:schemeClr>
                    </a:solidFill>
                  </a:rPr>
                  <a:t>0</a:t>
                </a:r>
              </a:p>
            </p:txBody>
          </p:sp>
        </p:grpSp>
      </p:grpSp>
      <p:pic>
        <p:nvPicPr>
          <p:cNvPr id="126" name="Picture 125">
            <a:extLst>
              <a:ext uri="{FF2B5EF4-FFF2-40B4-BE49-F238E27FC236}">
                <a16:creationId xmlns:a16="http://schemas.microsoft.com/office/drawing/2014/main" id="{E56A5E94-403F-4BF4-B5F3-E56222EB7AC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9590592" y="32090134"/>
            <a:ext cx="2103120" cy="2103120"/>
          </a:xfrm>
          <a:prstGeom prst="rect">
            <a:avLst/>
          </a:prstGeom>
        </p:spPr>
      </p:pic>
      <p:pic>
        <p:nvPicPr>
          <p:cNvPr id="127" name="Picture 126">
            <a:extLst>
              <a:ext uri="{FF2B5EF4-FFF2-40B4-BE49-F238E27FC236}">
                <a16:creationId xmlns:a16="http://schemas.microsoft.com/office/drawing/2014/main" id="{3234D7AE-D34F-4296-AF82-BDE6571E8A2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4210149" y="32090134"/>
            <a:ext cx="2103120" cy="2103120"/>
          </a:xfrm>
          <a:prstGeom prst="rect">
            <a:avLst/>
          </a:prstGeom>
        </p:spPr>
      </p:pic>
      <p:pic>
        <p:nvPicPr>
          <p:cNvPr id="128" name="Picture 127">
            <a:extLst>
              <a:ext uri="{FF2B5EF4-FFF2-40B4-BE49-F238E27FC236}">
                <a16:creationId xmlns:a16="http://schemas.microsoft.com/office/drawing/2014/main" id="{9D987024-929F-4EC5-A535-D0A3557A213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6900370" y="32090134"/>
            <a:ext cx="2103120" cy="2103120"/>
          </a:xfrm>
          <a:prstGeom prst="rect">
            <a:avLst/>
          </a:prstGeom>
        </p:spPr>
      </p:pic>
      <p:pic>
        <p:nvPicPr>
          <p:cNvPr id="129" name="Picture 128">
            <a:extLst>
              <a:ext uri="{FF2B5EF4-FFF2-40B4-BE49-F238E27FC236}">
                <a16:creationId xmlns:a16="http://schemas.microsoft.com/office/drawing/2014/main" id="{D4B1A05E-7847-45FF-A6F5-5B28A8AE838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261643" y="32090134"/>
            <a:ext cx="2103120" cy="2103120"/>
          </a:xfrm>
          <a:prstGeom prst="rect">
            <a:avLst/>
          </a:prstGeom>
        </p:spPr>
      </p:pic>
      <p:pic>
        <p:nvPicPr>
          <p:cNvPr id="23" name="Picture 22" descr="A person smiling for the camera&#10;&#10;Description automatically generated with medium confidence">
            <a:extLst>
              <a:ext uri="{FF2B5EF4-FFF2-40B4-BE49-F238E27FC236}">
                <a16:creationId xmlns:a16="http://schemas.microsoft.com/office/drawing/2014/main" id="{CFE1AE5D-47F0-496A-AA54-257AE5AD12A5}"/>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9531" r="9531"/>
          <a:stretch/>
        </p:blipFill>
        <p:spPr>
          <a:xfrm>
            <a:off x="17118517" y="32299564"/>
            <a:ext cx="1645920" cy="1645920"/>
          </a:xfrm>
          <a:prstGeom prst="ellipse">
            <a:avLst/>
          </a:prstGeom>
        </p:spPr>
      </p:pic>
      <p:pic>
        <p:nvPicPr>
          <p:cNvPr id="76" name="Picture 75" descr="A person smiling for the camera&#10;&#10;Description automatically generated with medium confidence">
            <a:extLst>
              <a:ext uri="{FF2B5EF4-FFF2-40B4-BE49-F238E27FC236}">
                <a16:creationId xmlns:a16="http://schemas.microsoft.com/office/drawing/2014/main" id="{90347205-141A-46A9-81FA-B8C3776407DA}"/>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2595" r="2595"/>
          <a:stretch/>
        </p:blipFill>
        <p:spPr>
          <a:xfrm>
            <a:off x="19806388" y="32291792"/>
            <a:ext cx="1645920" cy="1645920"/>
          </a:xfrm>
          <a:prstGeom prst="ellipse">
            <a:avLst/>
          </a:prstGeom>
        </p:spPr>
      </p:pic>
      <p:pic>
        <p:nvPicPr>
          <p:cNvPr id="78" name="Picture 77" descr="A person smiling for the camera&#10;&#10;Description automatically generated with medium confidence">
            <a:extLst>
              <a:ext uri="{FF2B5EF4-FFF2-40B4-BE49-F238E27FC236}">
                <a16:creationId xmlns:a16="http://schemas.microsoft.com/office/drawing/2014/main" id="{B1A7797B-4AB8-4EBF-95DE-1EF6BC24EA02}"/>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t="9767" b="9767"/>
          <a:stretch/>
        </p:blipFill>
        <p:spPr>
          <a:xfrm>
            <a:off x="22494258" y="32318734"/>
            <a:ext cx="1645920" cy="1645920"/>
          </a:xfrm>
          <a:prstGeom prst="ellipse">
            <a:avLst/>
          </a:prstGeom>
        </p:spPr>
      </p:pic>
      <p:pic>
        <p:nvPicPr>
          <p:cNvPr id="81" name="Picture 80" descr="A person taking a selfie&#10;&#10;Description automatically generated with medium confidence">
            <a:extLst>
              <a:ext uri="{FF2B5EF4-FFF2-40B4-BE49-F238E27FC236}">
                <a16:creationId xmlns:a16="http://schemas.microsoft.com/office/drawing/2014/main" id="{21CC2655-46EC-4140-8518-B433A792B185}"/>
              </a:ext>
            </a:extLst>
          </p:cNvPr>
          <p:cNvPicPr>
            <a:picLocks noChangeAspect="1"/>
          </p:cNvPicPr>
          <p:nvPr/>
        </p:nvPicPr>
        <p:blipFill rotWithShape="1">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l="12500" r="12500"/>
          <a:stretch/>
        </p:blipFill>
        <p:spPr>
          <a:xfrm rot="5400000">
            <a:off x="14430647" y="32310962"/>
            <a:ext cx="1645920" cy="1645920"/>
          </a:xfrm>
          <a:prstGeom prst="ellipse">
            <a:avLst/>
          </a:prstGeom>
        </p:spPr>
      </p:pic>
    </p:spTree>
    <p:extLst>
      <p:ext uri="{BB962C8B-B14F-4D97-AF65-F5344CB8AC3E}">
        <p14:creationId xmlns:p14="http://schemas.microsoft.com/office/powerpoint/2010/main" val="4230721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Ian Turner</DisplayName>
        <AccountId>979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6be51c9e-9bf2-4b48-ab79-1dec3e09f49b"/>
    <ds:schemaRef ds:uri="a68b8b16-9eba-4b9b-b141-f2c92a8999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df78d0b-135a-4de7-9166-7c181cd87fb4"/>
    <ds:schemaRef ds:uri="21e6a8e8-1dff-48a6-ab9b-8d556c6946c0"/>
  </ds:schemaRefs>
</ds:datastoreItem>
</file>

<file path=customXml/itemProps3.xml><?xml version="1.0" encoding="utf-8"?>
<ds:datastoreItem xmlns:ds="http://schemas.openxmlformats.org/officeDocument/2006/customXml" ds:itemID="{4FC9AE51-E987-4C09-A0EA-E81BACA18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341</Words>
  <Application>Microsoft Office PowerPoint</Application>
  <PresentationFormat>Custom</PresentationFormat>
  <Paragraphs>86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Childs, Lauren M. (LARC-E3)[DEVELOP]</cp:lastModifiedBy>
  <cp:revision>66</cp:revision>
  <dcterms:created xsi:type="dcterms:W3CDTF">2019-02-05T16:32:03Z</dcterms:created>
  <dcterms:modified xsi:type="dcterms:W3CDTF">2022-10-20T15:14:24Z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68700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