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sC8MHxdwhzjHEFK3GhVsP4g1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D91FE-5E3E-4F8B-B55B-C25181CB841A}">
  <a:tblStyle styleId="{08BD91FE-5E3E-4F8B-B55B-C25181CB8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6276975" y="0"/>
            <a:ext cx="5915025" cy="6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>
            <a:spLocks noGrp="1"/>
          </p:cNvSpPr>
          <p:nvPr>
            <p:ph type="pic" idx="3"/>
          </p:nvPr>
        </p:nvSpPr>
        <p:spPr>
          <a:xfrm>
            <a:off x="6276975" y="3005138"/>
            <a:ext cx="1916113" cy="19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6" name="Google Shape;16;p18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>
            <a:spLocks noGrp="1"/>
          </p:cNvSpPr>
          <p:nvPr>
            <p:ph type="pic" idx="4"/>
          </p:nvPr>
        </p:nvSpPr>
        <p:spPr>
          <a:xfrm>
            <a:off x="3271838" y="0"/>
            <a:ext cx="3005137" cy="30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577607" y="4235187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4400"/>
              <a:buNone/>
              <a:defRPr sz="4400" b="1">
                <a:solidFill>
                  <a:srgbClr val="244D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nd Content">
  <p:cSld name="Highlight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  <a:defRPr sz="1600">
                <a:solidFill>
                  <a:srgbClr val="6A72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" name="Google Shape;27;p20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48" y="5930303"/>
            <a:ext cx="2138508" cy="55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ey">
  <p:cSld name="Title Slide Gre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" name="Google Shape;31;p21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142" y="5993792"/>
            <a:ext cx="2138508" cy="5569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77607" y="4145660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77607" y="5517944"/>
            <a:ext cx="5337703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>
                <a:solidFill>
                  <a:srgbClr val="5595A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s">
  <p:cSld name="Content and Pho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17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000"/>
              <a:buNone/>
              <a:defRPr sz="2000">
                <a:solidFill>
                  <a:srgbClr val="5595A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8200" y="2913042"/>
            <a:ext cx="5741275" cy="30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pic" idx="3"/>
          </p:nvPr>
        </p:nvSpPr>
        <p:spPr>
          <a:xfrm>
            <a:off x="7010400" y="1057522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pic" idx="4"/>
          </p:nvPr>
        </p:nvSpPr>
        <p:spPr>
          <a:xfrm>
            <a:off x="7010400" y="3613688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>
            <a:spLocks noGrp="1"/>
          </p:cNvSpPr>
          <p:nvPr>
            <p:ph type="pic" idx="2"/>
          </p:nvPr>
        </p:nvSpPr>
        <p:spPr>
          <a:xfrm>
            <a:off x="0" y="1181100"/>
            <a:ext cx="12192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lue">
  <p:cSld name="Content and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laceholder">
  <p:cSld name="Content and Placehol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en-US" sz="3600">
                <a:solidFill>
                  <a:srgbClr val="595959"/>
                </a:solidFill>
              </a:rPr>
              <a:t>DEVELOP National Orientation (2021)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0">
                <a:solidFill>
                  <a:srgbClr val="595959"/>
                </a:solidFill>
              </a:rPr>
              <a:t>Module 10. Project Team</a:t>
            </a:r>
            <a:endParaRPr sz="3600" b="0">
              <a:solidFill>
                <a:srgbClr val="595959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07" y="5855346"/>
            <a:ext cx="2138508" cy="55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Managing Partner Expectations</a:t>
            </a:r>
            <a:endParaRPr sz="3200"/>
          </a:p>
        </p:txBody>
      </p:sp>
      <p:sp>
        <p:nvSpPr>
          <p:cNvPr id="214" name="Google Shape;214;p10"/>
          <p:cNvSpPr txBox="1"/>
          <p:nvPr/>
        </p:nvSpPr>
        <p:spPr>
          <a:xfrm>
            <a:off x="7048021" y="826192"/>
            <a:ext cx="3190688" cy="1304079"/>
          </a:xfrm>
          <a:prstGeom prst="rect">
            <a:avLst/>
          </a:prstGeom>
          <a:noFill/>
          <a:ln w="9525" cap="flat" cmpd="sng">
            <a:solidFill>
              <a:srgbClr val="549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Remember: </a:t>
            </a:r>
            <a:r>
              <a:rPr lang="en-US" sz="2000" b="0" i="0" u="sng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partners</a:t>
            </a:r>
            <a:r>
              <a:rPr lang="en-US"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are the ones who will be using the projects results.</a:t>
            </a:r>
            <a:endParaRPr/>
          </a:p>
        </p:txBody>
      </p:sp>
      <p:grpSp>
        <p:nvGrpSpPr>
          <p:cNvPr id="215" name="Google Shape;215;p10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16" name="Google Shape;2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10" descr="noun_924881_cc.png"/>
          <p:cNvPicPr preferRelativeResize="0"/>
          <p:nvPr/>
        </p:nvPicPr>
        <p:blipFill rotWithShape="1">
          <a:blip r:embed="rId11">
            <a:alphaModFix/>
          </a:blip>
          <a:srcRect b="15518"/>
          <a:stretch/>
        </p:blipFill>
        <p:spPr>
          <a:xfrm>
            <a:off x="3155116" y="1890239"/>
            <a:ext cx="335534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noun_924881_cc.png"/>
          <p:cNvPicPr preferRelativeResize="0"/>
          <p:nvPr/>
        </p:nvPicPr>
        <p:blipFill rotWithShape="1">
          <a:blip r:embed="rId11">
            <a:alphaModFix/>
          </a:blip>
          <a:srcRect b="15839"/>
          <a:stretch/>
        </p:blipFill>
        <p:spPr>
          <a:xfrm>
            <a:off x="6509993" y="2686314"/>
            <a:ext cx="3368119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noun_924881_cc.png"/>
          <p:cNvPicPr preferRelativeResize="0"/>
          <p:nvPr/>
        </p:nvPicPr>
        <p:blipFill rotWithShape="1">
          <a:blip r:embed="rId11">
            <a:alphaModFix/>
          </a:blip>
          <a:srcRect b="13761"/>
          <a:stretch/>
        </p:blipFill>
        <p:spPr>
          <a:xfrm>
            <a:off x="1083334" y="3247518"/>
            <a:ext cx="3286992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noun_924881_cc.png"/>
          <p:cNvPicPr preferRelativeResize="0"/>
          <p:nvPr/>
        </p:nvPicPr>
        <p:blipFill rotWithShape="1">
          <a:blip r:embed="rId11">
            <a:alphaModFix/>
          </a:blip>
          <a:srcRect b="14109"/>
          <a:stretch/>
        </p:blipFill>
        <p:spPr>
          <a:xfrm>
            <a:off x="4431555" y="4044875"/>
            <a:ext cx="330026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944805" y="4140103"/>
            <a:ext cx="1566082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Maintain communication throughout the term.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4049143" y="2652846"/>
            <a:ext cx="158149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Do not over commit on what you can accomplish or provide in one term.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5352223" y="4892921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Always follow through on promises.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470969" y="3536253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Ensure end products meet partner needs.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226393" y="3117075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3145638" y="215070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4572229" y="5975779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7381936" y="231244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Hand-Off</a:t>
            </a:r>
            <a:endParaRPr sz="3200"/>
          </a:p>
        </p:txBody>
      </p:sp>
      <p:sp>
        <p:nvSpPr>
          <p:cNvPr id="243" name="Google Shape;243;p11"/>
          <p:cNvSpPr txBox="1"/>
          <p:nvPr/>
        </p:nvSpPr>
        <p:spPr>
          <a:xfrm>
            <a:off x="838202" y="1775905"/>
            <a:ext cx="6189740" cy="9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Clear, rehearsed, and prepared hand-offs are important to transition results and methods to end users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44" name="Google Shape;244;p11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45" name="Google Shape;245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11" descr="A person writing on a piece of paper&#10;&#10;Description automatically generated with low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27941" y="487612"/>
            <a:ext cx="3400413" cy="181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/>
        </p:nvSpPr>
        <p:spPr>
          <a:xfrm>
            <a:off x="838199" y="2674460"/>
            <a:ext cx="9590153" cy="3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Best practices: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Talk with your project partners early on in the term about scheduling a hand-off.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what type of hand-off will be most beneficial (feasible) for partners &amp;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Coordinate with all partners to ensure all interested parties can attend (keep in mind there may be differences in time zones).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Prepare a hand-off package of end products &amp; deliverables.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Explain the Software Release process &amp; timeline to partners in advance.                                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Follow up with your end users to receive feedback or answer any questions (especially on multi-term projects).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Leads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Leading Means…</a:t>
            </a:r>
            <a:endParaRPr sz="3200"/>
          </a:p>
        </p:txBody>
      </p:sp>
      <p:sp>
        <p:nvSpPr>
          <p:cNvPr id="268" name="Google Shape;268;p13"/>
          <p:cNvSpPr txBox="1"/>
          <p:nvPr/>
        </p:nvSpPr>
        <p:spPr>
          <a:xfrm>
            <a:off x="838201" y="1769407"/>
            <a:ext cx="10712115" cy="277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Possess a clear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vision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of the future and be compelled by it.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Encourage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to share ideas, needs, perspectives, dreams, and desires.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Stand for,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demonstrate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, and portray what you believe.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with the authority to use their own skills and knowledge.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the people who work with them and the performance of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Inspire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motivate others with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passion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example.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69" name="Google Shape;269;p13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70" name="Google Shape;27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13"/>
          <p:cNvSpPr/>
          <p:nvPr/>
        </p:nvSpPr>
        <p:spPr>
          <a:xfrm>
            <a:off x="1518440" y="4851401"/>
            <a:ext cx="8131169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“When you include and acknowledge those in your corner, you propel yourself, your teammates, and your supporters to greater heights.”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 - Simon Sinek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Project Lead Duties</a:t>
            </a:r>
            <a:endParaRPr sz="3200"/>
          </a:p>
        </p:txBody>
      </p:sp>
      <p:sp>
        <p:nvSpPr>
          <p:cNvPr id="286" name="Google Shape;286;p14"/>
          <p:cNvSpPr txBox="1"/>
          <p:nvPr/>
        </p:nvSpPr>
        <p:spPr>
          <a:xfrm>
            <a:off x="838201" y="1769407"/>
            <a:ext cx="9596717" cy="430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Acts as the primary point of contact (POC) for the project – coordinates communication with node leadership, advisors, partners, &amp; NPO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the project team effectively completes and submits all deliverables to NPO by the assigned deadlines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Respond to edits, feedback, and questions from the Project Coordination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Report progress and issues to your lead regularly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Foster a productive team dynamic and work environment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 team members to take on different elements of the project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compliance with all applicable SSAI, NASA, and DEVELOP rules, regulations, policies, and procedures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87" name="Google Shape;287;p14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288" name="Google Shape;28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14"/>
          <p:cNvGrpSpPr/>
          <p:nvPr/>
        </p:nvGrpSpPr>
        <p:grpSpPr>
          <a:xfrm>
            <a:off x="1362276" y="5799790"/>
            <a:ext cx="7988963" cy="767345"/>
            <a:chOff x="633612" y="5230611"/>
            <a:chExt cx="3695374" cy="789860"/>
          </a:xfrm>
        </p:grpSpPr>
        <p:sp>
          <p:nvSpPr>
            <p:cNvPr id="297" name="Google Shape;297;p14"/>
            <p:cNvSpPr txBox="1"/>
            <p:nvPr/>
          </p:nvSpPr>
          <p:spPr>
            <a:xfrm>
              <a:off x="633612" y="5267487"/>
              <a:ext cx="3695374" cy="75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team members are expected to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contribute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equally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to the project’s completion!</a:t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7003" y="5230611"/>
              <a:ext cx="3691983" cy="75298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Team Management</a:t>
            </a:r>
            <a:endParaRPr sz="3200"/>
          </a:p>
        </p:txBody>
      </p:sp>
      <p:sp>
        <p:nvSpPr>
          <p:cNvPr id="306" name="Google Shape;306;p15"/>
          <p:cNvSpPr txBox="1"/>
          <p:nvPr/>
        </p:nvSpPr>
        <p:spPr>
          <a:xfrm>
            <a:off x="838201" y="1769407"/>
            <a:ext cx="9532171" cy="472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It is important to know your team’s strengths and interests in the project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Consider activities and exercises for team members to get to know each other.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Hold ice breakers at the beginning of the term.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Continue having team activities throughout the term (lunches &amp; outings!).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Understand team dynamics and delegate tasks accordingly.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Know team members’ personalities (NASA 4D and MBTI) and how they interact with others.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the best ways to handle personnel issues when they arise.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Find out the individual goals &amp; expectations of all team members.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Strike a balance between team members’ learning and productivity.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Learn team member objectives for their time with DEVELOP and beyond.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07" name="Google Shape;307;p15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308" name="Google Shape;30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" name="Google Shape;316;p15" descr="noun_962525_cc.png"/>
          <p:cNvPicPr preferRelativeResize="0"/>
          <p:nvPr/>
        </p:nvPicPr>
        <p:blipFill rotWithShape="1">
          <a:blip r:embed="rId11">
            <a:alphaModFix/>
          </a:blip>
          <a:srcRect b="14035"/>
          <a:stretch/>
        </p:blipFill>
        <p:spPr>
          <a:xfrm rot="5651254">
            <a:off x="8234390" y="837149"/>
            <a:ext cx="212740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44D60"/>
                </a:solidFill>
                <a:latin typeface="Georgia"/>
                <a:ea typeface="Georgia"/>
                <a:cs typeface="Georgia"/>
                <a:sym typeface="Georgia"/>
              </a:rPr>
              <a:t>Thank You.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671247" y="3419778"/>
            <a:ext cx="5057749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Joining the DEVELOP family means being part of NASA’s Legacy.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Learn it. Know it. Live it. </a:t>
            </a:r>
            <a:endParaRPr/>
          </a:p>
        </p:txBody>
      </p:sp>
      <p:pic>
        <p:nvPicPr>
          <p:cNvPr id="323" name="Google Shape;323;p16" descr="Ma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835" r="6835"/>
          <a:stretch/>
        </p:blipFill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How DEVELOP Builds Teams</a:t>
            </a:r>
            <a:endParaRPr sz="3200"/>
          </a:p>
        </p:txBody>
      </p:sp>
      <p:sp>
        <p:nvSpPr>
          <p:cNvPr id="70" name="Google Shape;70;p2"/>
          <p:cNvSpPr txBox="1"/>
          <p:nvPr/>
        </p:nvSpPr>
        <p:spPr>
          <a:xfrm>
            <a:off x="838201" y="1840453"/>
            <a:ext cx="6369423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All DEVELOP projects are conducted by interdisciplinary teams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participants have: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academic backgrounds and work experience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levels of technical skills in GIS, remote sensing, &amp; coding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capacity building goals</a:t>
            </a:r>
            <a:endParaRPr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career stages</a:t>
            </a: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72" name="Google Shape;7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2"/>
          <p:cNvGrpSpPr/>
          <p:nvPr/>
        </p:nvGrpSpPr>
        <p:grpSpPr>
          <a:xfrm>
            <a:off x="7645137" y="2174137"/>
            <a:ext cx="2685888" cy="1562431"/>
            <a:chOff x="1106054" y="5121451"/>
            <a:chExt cx="5456111" cy="1005840"/>
          </a:xfrm>
        </p:grpSpPr>
        <p:sp>
          <p:nvSpPr>
            <p:cNvPr id="81" name="Google Shape;81;p2"/>
            <p:cNvSpPr/>
            <p:nvPr/>
          </p:nvSpPr>
          <p:spPr>
            <a:xfrm>
              <a:off x="1109720" y="5121451"/>
              <a:ext cx="5452445" cy="100584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2"/>
            <p:cNvSpPr txBox="1"/>
            <p:nvPr/>
          </p:nvSpPr>
          <p:spPr>
            <a:xfrm>
              <a:off x="1106054" y="5179048"/>
              <a:ext cx="5452445" cy="922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Node Leads consider all of these factors when selecting DEVELOP teams!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1538344" y="4030859"/>
            <a:ext cx="8294146" cy="206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98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0325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496A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We use personality assessments as a tool for introductory conversations, ice breakers to get to know each other, meet &amp; greets with NPO and various guest speakers, and program-wide networking activities to engage the full DEVELOP team!</a:t>
            </a:r>
            <a:endParaRPr/>
          </a:p>
          <a:p>
            <a:pPr marL="285750" marR="0" lvl="0" indent="-98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Communicating Across DEVELOP</a:t>
            </a:r>
            <a:endParaRPr sz="3200"/>
          </a:p>
        </p:txBody>
      </p:sp>
      <p:grpSp>
        <p:nvGrpSpPr>
          <p:cNvPr id="91" name="Google Shape;91;p3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92" name="Google Shape;9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0" name="Google Shape;100;p3"/>
          <p:cNvGraphicFramePr/>
          <p:nvPr/>
        </p:nvGraphicFramePr>
        <p:xfrm>
          <a:off x="838199" y="1877706"/>
          <a:ext cx="6949450" cy="437884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4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your node….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science advisors...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Talk with node leadership regularly.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Invite your advisors to team &amp; partner meetings.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Fellows &amp; team on all partner interactions (emails, calls, etc.).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Communicate regularly with advisors as their schedules allow.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your node leadership for help if you need additional resources.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advisors for help in all aspects of the project (including deliverable edits, methodology, &amp; end products).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 your node leadership if you plan on undergoing the publication process.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exercise professional email &amp; telecon etiquette when communicating with advisors.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Fellows for help on tasks related to their Element responsibilities.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your advisors in email communication with project partners.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Google Shape;101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88264" y="1184483"/>
            <a:ext cx="2317715" cy="1683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12">
            <a:alphaModFix/>
          </a:blip>
          <a:srcRect b="14698"/>
          <a:stretch/>
        </p:blipFill>
        <p:spPr>
          <a:xfrm>
            <a:off x="8088264" y="3010624"/>
            <a:ext cx="2317715" cy="1482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3">
            <a:alphaModFix/>
          </a:blip>
          <a:srcRect t="6974"/>
          <a:stretch/>
        </p:blipFill>
        <p:spPr>
          <a:xfrm>
            <a:off x="8100508" y="4629882"/>
            <a:ext cx="2317715" cy="1622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Conflict Resolution</a:t>
            </a:r>
            <a:endParaRPr sz="3200"/>
          </a:p>
        </p:txBody>
      </p:sp>
      <p:grpSp>
        <p:nvGrpSpPr>
          <p:cNvPr id="111" name="Google Shape;111;p4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0" name="Google Shape;120;p4"/>
          <p:cNvGraphicFramePr/>
          <p:nvPr/>
        </p:nvGraphicFramePr>
        <p:xfrm>
          <a:off x="838199" y="1858860"/>
          <a:ext cx="9252450" cy="346689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46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Some Topics to Discuss with Your Team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This Can Be Applied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your NASA 4D color match what you thought you would get? Why or why not?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this discussion to let your team members know that personality typing is a guide, not a verdict.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are the strengths and weaknesses of each team member’s personality type?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prepared with some challenge scenarios related to the project and ask each team member how they might handle them (i.e. workload causing stress, collaborating across different work schedules, etc.).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conflict arises, how would you try to mitigate it?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Again, come prepared with scenarios: a team member is making inappropriate comments, showing up to work late, etc. </a:t>
                      </a:r>
                      <a:r>
                        <a:rPr lang="en-US" sz="1400" b="0" i="1" u="sng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1" name="Google Shape;121;p4"/>
          <p:cNvGrpSpPr/>
          <p:nvPr/>
        </p:nvGrpSpPr>
        <p:grpSpPr>
          <a:xfrm>
            <a:off x="2015195" y="5578475"/>
            <a:ext cx="7032524" cy="914400"/>
            <a:chOff x="633612" y="5290691"/>
            <a:chExt cx="3695374" cy="1056769"/>
          </a:xfrm>
        </p:grpSpPr>
        <p:sp>
          <p:nvSpPr>
            <p:cNvPr id="122" name="Google Shape;122;p4"/>
            <p:cNvSpPr txBox="1"/>
            <p:nvPr/>
          </p:nvSpPr>
          <p:spPr>
            <a:xfrm>
              <a:off x="633612" y="5307540"/>
              <a:ext cx="3695374" cy="904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Communicate with your Lead about ANY personnel issues, no matter how minor. They need to be aware!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775012" y="365125"/>
            <a:ext cx="9578788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775012" y="984732"/>
            <a:ext cx="9775304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When in Doubt…</a:t>
            </a:r>
            <a:endParaRPr sz="3200"/>
          </a:p>
        </p:txBody>
      </p:sp>
      <p:sp>
        <p:nvSpPr>
          <p:cNvPr id="131" name="Google Shape;131;p5"/>
          <p:cNvSpPr txBox="1"/>
          <p:nvPr/>
        </p:nvSpPr>
        <p:spPr>
          <a:xfrm>
            <a:off x="1775011" y="1840453"/>
            <a:ext cx="5658523" cy="4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Google it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on DEVELOPedia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at past projects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a Lead/Fellow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Science Advisor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NPO</a:t>
            </a: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502477" y="66140"/>
            <a:ext cx="816208" cy="6725720"/>
            <a:chOff x="10772111" y="79046"/>
            <a:chExt cx="816208" cy="6725720"/>
          </a:xfrm>
        </p:grpSpPr>
        <p:pic>
          <p:nvPicPr>
            <p:cNvPr id="133" name="Google Shape;13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5"/>
          <p:cNvSpPr/>
          <p:nvPr/>
        </p:nvSpPr>
        <p:spPr>
          <a:xfrm rot="687048">
            <a:off x="6353592" y="4877850"/>
            <a:ext cx="3063069" cy="9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They are here to support you and ensure your success!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5899573" y="4205289"/>
            <a:ext cx="392853" cy="155926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5496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452931">
            <a:off x="6174582" y="616431"/>
            <a:ext cx="5235559" cy="2479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64570" y="2831176"/>
            <a:ext cx="3119718" cy="2149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Team Duties &amp; Responsibilities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Key Responsibilities</a:t>
            </a:r>
            <a:endParaRPr sz="3200"/>
          </a:p>
        </p:txBody>
      </p:sp>
      <p:grpSp>
        <p:nvGrpSpPr>
          <p:cNvPr id="158" name="Google Shape;158;p7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59" name="Google Shape;15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7"/>
          <p:cNvGrpSpPr/>
          <p:nvPr/>
        </p:nvGrpSpPr>
        <p:grpSpPr>
          <a:xfrm>
            <a:off x="5776856" y="696787"/>
            <a:ext cx="4540775" cy="1238462"/>
            <a:chOff x="633612" y="5290691"/>
            <a:chExt cx="3695374" cy="1056769"/>
          </a:xfrm>
        </p:grpSpPr>
        <p:sp>
          <p:nvSpPr>
            <p:cNvPr id="168" name="Google Shape;168;p7"/>
            <p:cNvSpPr txBox="1"/>
            <p:nvPr/>
          </p:nvSpPr>
          <p:spPr>
            <a:xfrm>
              <a:off x="633612" y="5307539"/>
              <a:ext cx="3695374" cy="94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Project Leads are the main point of contact for project communication with multiple parties during the term.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aphicFrame>
        <p:nvGraphicFramePr>
          <p:cNvPr id="170" name="Google Shape;170;p7"/>
          <p:cNvGraphicFramePr/>
          <p:nvPr/>
        </p:nvGraphicFramePr>
        <p:xfrm>
          <a:off x="838199" y="2283037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 management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a schedule &amp; keep files &amp; tasks organized.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Managing project challenges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flexible &amp; build in time to troubleshoot issues with your project methodology.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open and consistent communication with node leadership, NPO, science advisors &amp; all partners.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End products &amp; partner hand-off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Begin planning for hand-off &amp; software release early in the term.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Deliverable Management</a:t>
            </a:r>
            <a:endParaRPr sz="3200"/>
          </a:p>
        </p:txBody>
      </p:sp>
      <p:grpSp>
        <p:nvGrpSpPr>
          <p:cNvPr id="178" name="Google Shape;178;p8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79" name="Google Shape;17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87" name="Google Shape;187;p8"/>
          <p:cNvGraphicFramePr/>
          <p:nvPr>
            <p:extLst>
              <p:ext uri="{D42A27DB-BD31-4B8C-83A1-F6EECF244321}">
                <p14:modId xmlns:p14="http://schemas.microsoft.com/office/powerpoint/2010/main" val="2444555114"/>
              </p:ext>
            </p:extLst>
          </p:nvPr>
        </p:nvGraphicFramePr>
        <p:xfrm>
          <a:off x="923316" y="2735831"/>
          <a:ext cx="9479425" cy="375702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files according to proper file nomenclature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YearTerm_NODE_DeliverableName_RD/FD_Version#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Follow deliverable template formatting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Reference DEVELOPedia for the deliverable templates &amp; checklists.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 deliverables before submission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Quality of writing, style, accuracy, etc. 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Incorporate feedback from Node leadership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Address edits &amp; comments from the PC team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Submit deliverables on time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mindful of deliverable deadlines.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8"/>
          <p:cNvSpPr txBox="1"/>
          <p:nvPr/>
        </p:nvSpPr>
        <p:spPr>
          <a:xfrm>
            <a:off x="838201" y="1765147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Deliverables communicate your project purpose, methodology, and results to a variety of audiences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high-quality deliverables are created and submitted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Engagement</a:t>
            </a:r>
            <a:endParaRPr sz="3200"/>
          </a:p>
        </p:txBody>
      </p:sp>
      <p:grpSp>
        <p:nvGrpSpPr>
          <p:cNvPr id="196" name="Google Shape;196;p9"/>
          <p:cNvGrpSpPr/>
          <p:nvPr/>
        </p:nvGrpSpPr>
        <p:grpSpPr>
          <a:xfrm>
            <a:off x="10772111" y="79046"/>
            <a:ext cx="816208" cy="6725720"/>
            <a:chOff x="10772111" y="79046"/>
            <a:chExt cx="816208" cy="6725720"/>
          </a:xfrm>
        </p:grpSpPr>
        <p:pic>
          <p:nvPicPr>
            <p:cNvPr id="197" name="Google Shape;19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73932" y="176940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77491" y="7904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1109" y="430494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75692" y="2605708"/>
              <a:ext cx="803760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772115" y="3459765"/>
              <a:ext cx="805432" cy="809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79300" y="924226"/>
              <a:ext cx="805425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782905" y="5150124"/>
              <a:ext cx="805414" cy="809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772111" y="5995304"/>
              <a:ext cx="805436" cy="809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9"/>
          <p:cNvSpPr txBox="1"/>
          <p:nvPr/>
        </p:nvSpPr>
        <p:spPr>
          <a:xfrm>
            <a:off x="838201" y="1775905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projects are created to meet partners’ needs &amp; build capacity.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Always be honest with your partners. Do not be afraid to give them updates (good or bad) or ask them for assistance. 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06" name="Google Shape;206;p9"/>
          <p:cNvGraphicFramePr/>
          <p:nvPr>
            <p:extLst>
              <p:ext uri="{D42A27DB-BD31-4B8C-83A1-F6EECF244321}">
                <p14:modId xmlns:p14="http://schemas.microsoft.com/office/powerpoint/2010/main" val="1874559598"/>
              </p:ext>
            </p:extLst>
          </p:nvPr>
        </p:nvGraphicFramePr>
        <p:xfrm>
          <a:off x="838199" y="2935655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consistency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Establish a regular schedule &amp; follow through.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Keep node leadership informed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node leadership and your team on all partner communication (email &amp; telecon).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Represent your team &amp; DEVELOP at all times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maintain professional email and telecon etiquette.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available data/resources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for any data/resources that partners may have that could be useful. And ask early!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1351</Words>
  <Application>Microsoft Office PowerPoint</Application>
  <PresentationFormat>Widescreen</PresentationFormat>
  <Paragraphs>167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1_Theme2</vt:lpstr>
      <vt:lpstr>PowerPoint Presentation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Cecil Byles</cp:lastModifiedBy>
  <cp:revision>2</cp:revision>
  <dcterms:created xsi:type="dcterms:W3CDTF">2019-10-30T16:09:36Z</dcterms:created>
  <dcterms:modified xsi:type="dcterms:W3CDTF">2021-09-10T03:57:01Z</dcterms:modified>
</cp:coreProperties>
</file>