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5" r:id="rId2"/>
  </p:sldMasterIdLst>
  <p:notesMasterIdLst>
    <p:notesMasterId r:id="rId25"/>
  </p:notesMasterIdLst>
  <p:handoutMasterIdLst>
    <p:handoutMasterId r:id="rId26"/>
  </p:handoutMasterIdLst>
  <p:sldIdLst>
    <p:sldId id="299" r:id="rId3"/>
    <p:sldId id="312" r:id="rId4"/>
    <p:sldId id="315" r:id="rId5"/>
    <p:sldId id="326" r:id="rId6"/>
    <p:sldId id="314" r:id="rId7"/>
    <p:sldId id="308" r:id="rId8"/>
    <p:sldId id="316" r:id="rId9"/>
    <p:sldId id="335" r:id="rId10"/>
    <p:sldId id="320" r:id="rId11"/>
    <p:sldId id="319" r:id="rId12"/>
    <p:sldId id="332" r:id="rId13"/>
    <p:sldId id="330" r:id="rId14"/>
    <p:sldId id="322" r:id="rId15"/>
    <p:sldId id="331" r:id="rId16"/>
    <p:sldId id="329" r:id="rId17"/>
    <p:sldId id="317" r:id="rId18"/>
    <p:sldId id="336" r:id="rId19"/>
    <p:sldId id="325" r:id="rId20"/>
    <p:sldId id="311" r:id="rId21"/>
    <p:sldId id="334" r:id="rId22"/>
    <p:sldId id="327" r:id="rId23"/>
    <p:sldId id="3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guide id="3" pos="73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2" clrIdx="0">
    <p:extLst>
      <p:ext uri="{19B8F6BF-5375-455C-9EA6-DF929625EA0E}">
        <p15:presenceInfo xmlns:p15="http://schemas.microsoft.com/office/powerpoint/2012/main" userId="S-1-5-21-1608413684-1126320247-1535859923-128904" providerId="AD"/>
      </p:ext>
    </p:extLst>
  </p:cmAuthor>
  <p:cmAuthor id="2" name="Amanda Clayton" initials="AC" lastIdx="4" clrIdx="1">
    <p:extLst>
      <p:ext uri="{19B8F6BF-5375-455C-9EA6-DF929625EA0E}">
        <p15:presenceInfo xmlns:p15="http://schemas.microsoft.com/office/powerpoint/2012/main" userId="996f854ca6d4f751" providerId="Windows Live"/>
      </p:ext>
    </p:extLst>
  </p:cmAuthor>
  <p:cmAuthor id="3" name="Flavia Dias de Souza Moraes" initials="FDdSM" lastIdx="11" clrIdx="2">
    <p:extLst>
      <p:ext uri="{19B8F6BF-5375-455C-9EA6-DF929625EA0E}">
        <p15:presenceInfo xmlns:p15="http://schemas.microsoft.com/office/powerpoint/2012/main" userId="S-1-5-21-1379256483-1747903074-2057407929-322078" providerId="AD"/>
      </p:ext>
    </p:extLst>
  </p:cmAuthor>
  <p:cmAuthor id="4" name="Flavia Dias de Souza Moraes" initials="FDdSM [2]" lastIdx="2" clrIdx="3">
    <p:extLst>
      <p:ext uri="{19B8F6BF-5375-455C-9EA6-DF929625EA0E}">
        <p15:presenceInfo xmlns:p15="http://schemas.microsoft.com/office/powerpoint/2012/main" userId="S-1-5-21-3543288788-1047475431-197886402-1001" providerId="AD"/>
      </p:ext>
    </p:extLst>
  </p:cmAuthor>
  <p:cmAuthor id="5" name="Paul Wesley Miller" initials="PWM" lastIdx="6" clrIdx="4">
    <p:extLst>
      <p:ext uri="{19B8F6BF-5375-455C-9EA6-DF929625EA0E}">
        <p15:presenceInfo xmlns:p15="http://schemas.microsoft.com/office/powerpoint/2012/main" userId="S-1-5-21-1379256483-1747903074-2057407929-2309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367"/>
    <a:srgbClr val="FEB4B5"/>
    <a:srgbClr val="C9F8B0"/>
    <a:srgbClr val="D6E8FF"/>
    <a:srgbClr val="FEE6B1"/>
    <a:srgbClr val="634D36"/>
    <a:srgbClr val="9D875C"/>
    <a:srgbClr val="E4D7BA"/>
    <a:srgbClr val="C6ECFF"/>
    <a:srgbClr val="CD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8"/>
    <p:restoredTop sz="75383" autoAdjust="0"/>
  </p:normalViewPr>
  <p:slideViewPr>
    <p:cSldViewPr snapToGrid="0">
      <p:cViewPr varScale="1">
        <p:scale>
          <a:sx n="84" d="100"/>
          <a:sy n="84" d="100"/>
        </p:scale>
        <p:origin x="1428" y="84"/>
      </p:cViewPr>
      <p:guideLst>
        <p:guide orient="horz" pos="2136"/>
        <p:guide pos="3864"/>
        <p:guide pos="7344"/>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z, Andrew" userId="S::awalz_clarku.edu#ext#@groups.uga.edu::16dbec6c-e707-4757-ac0b-9105ba748395" providerId="AD" clId="Web-{A311BE90-7058-0B73-906B-40760B329EE0}"/>
    <pc:docChg chg="modSld">
      <pc:chgData name="Walz, Andrew" userId="S::awalz_clarku.edu#ext#@groups.uga.edu::16dbec6c-e707-4757-ac0b-9105ba748395" providerId="AD" clId="Web-{A311BE90-7058-0B73-906B-40760B329EE0}" dt="2018-07-25T17:21:06.513" v="9"/>
      <pc:docMkLst>
        <pc:docMk/>
      </pc:docMkLst>
      <pc:sldChg chg="delSp modSp delAnim">
        <pc:chgData name="Walz, Andrew" userId="S::awalz_clarku.edu#ext#@groups.uga.edu::16dbec6c-e707-4757-ac0b-9105ba748395" providerId="AD" clId="Web-{A311BE90-7058-0B73-906B-40760B329EE0}" dt="2018-07-25T17:21:06.513" v="9"/>
        <pc:sldMkLst>
          <pc:docMk/>
          <pc:sldMk cId="2488176740" sldId="320"/>
        </pc:sldMkLst>
        <pc:spChg chg="del">
          <ac:chgData name="Walz, Andrew" userId="S::awalz_clarku.edu#ext#@groups.uga.edu::16dbec6c-e707-4757-ac0b-9105ba748395" providerId="AD" clId="Web-{A311BE90-7058-0B73-906B-40760B329EE0}" dt="2018-07-25T17:21:06.513" v="9"/>
          <ac:spMkLst>
            <pc:docMk/>
            <pc:sldMk cId="2488176740" sldId="320"/>
            <ac:spMk id="12" creationId="{00000000-0000-0000-0000-000000000000}"/>
          </ac:spMkLst>
        </pc:spChg>
        <pc:spChg chg="del">
          <ac:chgData name="Walz, Andrew" userId="S::awalz_clarku.edu#ext#@groups.uga.edu::16dbec6c-e707-4757-ac0b-9105ba748395" providerId="AD" clId="Web-{A311BE90-7058-0B73-906B-40760B329EE0}" dt="2018-07-25T17:21:06.513" v="8"/>
          <ac:spMkLst>
            <pc:docMk/>
            <pc:sldMk cId="2488176740" sldId="320"/>
            <ac:spMk id="14" creationId="{00000000-0000-0000-0000-000000000000}"/>
          </ac:spMkLst>
        </pc:spChg>
        <pc:spChg chg="del">
          <ac:chgData name="Walz, Andrew" userId="S::awalz_clarku.edu#ext#@groups.uga.edu::16dbec6c-e707-4757-ac0b-9105ba748395" providerId="AD" clId="Web-{A311BE90-7058-0B73-906B-40760B329EE0}" dt="2018-07-25T17:21:06.481" v="7"/>
          <ac:spMkLst>
            <pc:docMk/>
            <pc:sldMk cId="2488176740" sldId="320"/>
            <ac:spMk id="15" creationId="{00000000-0000-0000-0000-000000000000}"/>
          </ac:spMkLst>
        </pc:spChg>
        <pc:spChg chg="del">
          <ac:chgData name="Walz, Andrew" userId="S::awalz_clarku.edu#ext#@groups.uga.edu::16dbec6c-e707-4757-ac0b-9105ba748395" providerId="AD" clId="Web-{A311BE90-7058-0B73-906B-40760B329EE0}" dt="2018-07-25T17:21:06.481" v="6"/>
          <ac:spMkLst>
            <pc:docMk/>
            <pc:sldMk cId="2488176740" sldId="320"/>
            <ac:spMk id="16" creationId="{00000000-0000-0000-0000-000000000000}"/>
          </ac:spMkLst>
        </pc:spChg>
        <pc:spChg chg="del">
          <ac:chgData name="Walz, Andrew" userId="S::awalz_clarku.edu#ext#@groups.uga.edu::16dbec6c-e707-4757-ac0b-9105ba748395" providerId="AD" clId="Web-{A311BE90-7058-0B73-906B-40760B329EE0}" dt="2018-07-25T17:21:06.466" v="5"/>
          <ac:spMkLst>
            <pc:docMk/>
            <pc:sldMk cId="2488176740" sldId="320"/>
            <ac:spMk id="30" creationId="{00000000-0000-0000-0000-000000000000}"/>
          </ac:spMkLst>
        </pc:spChg>
        <pc:spChg chg="del">
          <ac:chgData name="Walz, Andrew" userId="S::awalz_clarku.edu#ext#@groups.uga.edu::16dbec6c-e707-4757-ac0b-9105ba748395" providerId="AD" clId="Web-{A311BE90-7058-0B73-906B-40760B329EE0}" dt="2018-07-25T17:21:06.466" v="4"/>
          <ac:spMkLst>
            <pc:docMk/>
            <pc:sldMk cId="2488176740" sldId="320"/>
            <ac:spMk id="31" creationId="{00000000-0000-0000-0000-000000000000}"/>
          </ac:spMkLst>
        </pc:spChg>
        <pc:cxnChg chg="del mod">
          <ac:chgData name="Walz, Andrew" userId="S::awalz_clarku.edu#ext#@groups.uga.edu::16dbec6c-e707-4757-ac0b-9105ba748395" providerId="AD" clId="Web-{A311BE90-7058-0B73-906B-40760B329EE0}" dt="2018-07-25T17:21:06.419" v="0"/>
          <ac:cxnSpMkLst>
            <pc:docMk/>
            <pc:sldMk cId="2488176740" sldId="320"/>
            <ac:cxnSpMk id="25" creationId="{00000000-0000-0000-0000-000000000000}"/>
          </ac:cxnSpMkLst>
        </pc:cxnChg>
        <pc:cxnChg chg="del mod">
          <ac:chgData name="Walz, Andrew" userId="S::awalz_clarku.edu#ext#@groups.uga.edu::16dbec6c-e707-4757-ac0b-9105ba748395" providerId="AD" clId="Web-{A311BE90-7058-0B73-906B-40760B329EE0}" dt="2018-07-25T17:21:06.435" v="3"/>
          <ac:cxnSpMkLst>
            <pc:docMk/>
            <pc:sldMk cId="2488176740" sldId="320"/>
            <ac:cxnSpMk id="38" creationId="{00000000-0000-0000-0000-000000000000}"/>
          </ac:cxnSpMkLst>
        </pc:cxnChg>
        <pc:cxnChg chg="mod">
          <ac:chgData name="Walz, Andrew" userId="S::awalz_clarku.edu#ext#@groups.uga.edu::16dbec6c-e707-4757-ac0b-9105ba748395" providerId="AD" clId="Web-{A311BE90-7058-0B73-906B-40760B329EE0}" dt="2018-07-25T17:21:06.481" v="6"/>
          <ac:cxnSpMkLst>
            <pc:docMk/>
            <pc:sldMk cId="2488176740" sldId="320"/>
            <ac:cxnSpMk id="40" creationId="{00000000-0000-0000-0000-000000000000}"/>
          </ac:cxnSpMkLst>
        </pc:cxnChg>
        <pc:cxnChg chg="mod">
          <ac:chgData name="Walz, Andrew" userId="S::awalz_clarku.edu#ext#@groups.uga.edu::16dbec6c-e707-4757-ac0b-9105ba748395" providerId="AD" clId="Web-{A311BE90-7058-0B73-906B-40760B329EE0}" dt="2018-07-25T17:21:06.513" v="8"/>
          <ac:cxnSpMkLst>
            <pc:docMk/>
            <pc:sldMk cId="2488176740" sldId="320"/>
            <ac:cxnSpMk id="132" creationId="{00000000-0000-0000-0000-000000000000}"/>
          </ac:cxnSpMkLst>
        </pc:cxnChg>
        <pc:cxnChg chg="del mod">
          <ac:chgData name="Walz, Andrew" userId="S::awalz_clarku.edu#ext#@groups.uga.edu::16dbec6c-e707-4757-ac0b-9105ba748395" providerId="AD" clId="Web-{A311BE90-7058-0B73-906B-40760B329EE0}" dt="2018-07-25T17:21:06.435" v="2"/>
          <ac:cxnSpMkLst>
            <pc:docMk/>
            <pc:sldMk cId="2488176740" sldId="320"/>
            <ac:cxnSpMk id="135" creationId="{00000000-0000-0000-0000-000000000000}"/>
          </ac:cxnSpMkLst>
        </pc:cxnChg>
        <pc:cxnChg chg="del mod">
          <ac:chgData name="Walz, Andrew" userId="S::awalz_clarku.edu#ext#@groups.uga.edu::16dbec6c-e707-4757-ac0b-9105ba748395" providerId="AD" clId="Web-{A311BE90-7058-0B73-906B-40760B329EE0}" dt="2018-07-25T17:21:06.435" v="1"/>
          <ac:cxnSpMkLst>
            <pc:docMk/>
            <pc:sldMk cId="2488176740" sldId="320"/>
            <ac:cxnSpMk id="143" creationId="{00000000-0000-0000-0000-000000000000}"/>
          </ac:cxnSpMkLst>
        </pc:cxnChg>
      </pc:sldChg>
    </pc:docChg>
  </pc:docChgLst>
  <pc:docChgLst>
    <pc:chgData name="Flavia Dias de Souza Moraes" userId="20888545-80ed-4200-9cb4-666e3a793c56" providerId="ADAL" clId="{90F09680-3801-4FA2-9D8D-8876B881A633}"/>
    <pc:docChg chg="undo custSel delSld modSld">
      <pc:chgData name="Flavia Dias de Souza Moraes" userId="20888545-80ed-4200-9cb4-666e3a793c56" providerId="ADAL" clId="{90F09680-3801-4FA2-9D8D-8876B881A633}" dt="2018-08-01T03:04:43.969" v="1919" actId="1582"/>
      <pc:docMkLst>
        <pc:docMk/>
      </pc:docMkLst>
      <pc:sldChg chg="modSp">
        <pc:chgData name="Flavia Dias de Souza Moraes" userId="20888545-80ed-4200-9cb4-666e3a793c56" providerId="ADAL" clId="{90F09680-3801-4FA2-9D8D-8876B881A633}" dt="2018-08-01T03:03:24.675" v="1917" actId="207"/>
        <pc:sldMkLst>
          <pc:docMk/>
          <pc:sldMk cId="2215616278" sldId="299"/>
        </pc:sldMkLst>
        <pc:spChg chg="mod">
          <ac:chgData name="Flavia Dias de Souza Moraes" userId="20888545-80ed-4200-9cb4-666e3a793c56" providerId="ADAL" clId="{90F09680-3801-4FA2-9D8D-8876B881A633}" dt="2018-08-01T03:03:24.675" v="1917" actId="207"/>
          <ac:spMkLst>
            <pc:docMk/>
            <pc:sldMk cId="2215616278" sldId="299"/>
            <ac:spMk id="23" creationId="{00000000-0000-0000-0000-000000000000}"/>
          </ac:spMkLst>
        </pc:spChg>
      </pc:sldChg>
      <pc:sldChg chg="modAnim addCm delCm modCm modNotesTx">
        <pc:chgData name="Flavia Dias de Souza Moraes" userId="20888545-80ed-4200-9cb4-666e3a793c56" providerId="ADAL" clId="{90F09680-3801-4FA2-9D8D-8876B881A633}" dt="2018-08-01T02:57:10.718" v="1868"/>
        <pc:sldMkLst>
          <pc:docMk/>
          <pc:sldMk cId="383728627" sldId="316"/>
        </pc:sldMkLst>
      </pc:sldChg>
      <pc:sldChg chg="addCm modNotesTx">
        <pc:chgData name="Flavia Dias de Souza Moraes" userId="20888545-80ed-4200-9cb4-666e3a793c56" providerId="ADAL" clId="{90F09680-3801-4FA2-9D8D-8876B881A633}" dt="2018-08-01T02:58:13.118" v="1883" actId="20577"/>
        <pc:sldMkLst>
          <pc:docMk/>
          <pc:sldMk cId="2738660593" sldId="317"/>
        </pc:sldMkLst>
      </pc:sldChg>
      <pc:sldChg chg="addSp delSp modSp delAnim modAnim delCm modNotesTx">
        <pc:chgData name="Flavia Dias de Souza Moraes" userId="20888545-80ed-4200-9cb4-666e3a793c56" providerId="ADAL" clId="{90F09680-3801-4FA2-9D8D-8876B881A633}" dt="2018-08-01T03:02:23.801" v="1916"/>
        <pc:sldMkLst>
          <pc:docMk/>
          <pc:sldMk cId="2488176740" sldId="320"/>
        </pc:sldMkLst>
        <pc:cxnChg chg="mod">
          <ac:chgData name="Flavia Dias de Souza Moraes" userId="20888545-80ed-4200-9cb4-666e3a793c56" providerId="ADAL" clId="{90F09680-3801-4FA2-9D8D-8876B881A633}" dt="2018-08-01T03:02:03.929" v="1904" actId="14100"/>
          <ac:cxnSpMkLst>
            <pc:docMk/>
            <pc:sldMk cId="2488176740" sldId="320"/>
            <ac:cxnSpMk id="51" creationId="{00000000-0000-0000-0000-000000000000}"/>
          </ac:cxnSpMkLst>
        </pc:cxnChg>
        <pc:cxnChg chg="mod">
          <ac:chgData name="Flavia Dias de Souza Moraes" userId="20888545-80ed-4200-9cb4-666e3a793c56" providerId="ADAL" clId="{90F09680-3801-4FA2-9D8D-8876B881A633}" dt="2018-08-01T03:02:10.636" v="1915" actId="1038"/>
          <ac:cxnSpMkLst>
            <pc:docMk/>
            <pc:sldMk cId="2488176740" sldId="320"/>
            <ac:cxnSpMk id="52" creationId="{00000000-0000-0000-0000-000000000000}"/>
          </ac:cxnSpMkLst>
        </pc:cxnChg>
        <pc:cxnChg chg="add mod">
          <ac:chgData name="Flavia Dias de Souza Moraes" userId="20888545-80ed-4200-9cb4-666e3a793c56" providerId="ADAL" clId="{90F09680-3801-4FA2-9D8D-8876B881A633}" dt="2018-08-01T03:01:00.817" v="1897" actId="1035"/>
          <ac:cxnSpMkLst>
            <pc:docMk/>
            <pc:sldMk cId="2488176740" sldId="320"/>
            <ac:cxnSpMk id="53" creationId="{AC9339C5-384E-4E28-BCDF-F8DAD5436C84}"/>
          </ac:cxnSpMkLst>
        </pc:cxnChg>
        <pc:cxnChg chg="del mod">
          <ac:chgData name="Flavia Dias de Souza Moraes" userId="20888545-80ed-4200-9cb4-666e3a793c56" providerId="ADAL" clId="{90F09680-3801-4FA2-9D8D-8876B881A633}" dt="2018-08-01T03:00:46.445" v="1892" actId="478"/>
          <ac:cxnSpMkLst>
            <pc:docMk/>
            <pc:sldMk cId="2488176740" sldId="320"/>
            <ac:cxnSpMk id="54" creationId="{00000000-0000-0000-0000-000000000000}"/>
          </ac:cxnSpMkLst>
        </pc:cxnChg>
      </pc:sldChg>
      <pc:sldChg chg="modSp">
        <pc:chgData name="Flavia Dias de Souza Moraes" userId="20888545-80ed-4200-9cb4-666e3a793c56" providerId="ADAL" clId="{90F09680-3801-4FA2-9D8D-8876B881A633}" dt="2018-08-01T02:58:52.603" v="1884" actId="554"/>
        <pc:sldMkLst>
          <pc:docMk/>
          <pc:sldMk cId="314293457" sldId="321"/>
        </pc:sldMkLst>
        <pc:spChg chg="mod">
          <ac:chgData name="Flavia Dias de Souza Moraes" userId="20888545-80ed-4200-9cb4-666e3a793c56" providerId="ADAL" clId="{90F09680-3801-4FA2-9D8D-8876B881A633}" dt="2018-08-01T02:58:52.603" v="1884" actId="554"/>
          <ac:spMkLst>
            <pc:docMk/>
            <pc:sldMk cId="314293457" sldId="321"/>
            <ac:spMk id="184"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185"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186"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187"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188"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262"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263"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264"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265"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266" creationId="{00000000-0000-0000-0000-000000000000}"/>
          </ac:spMkLst>
        </pc:spChg>
        <pc:spChg chg="mod">
          <ac:chgData name="Flavia Dias de Souza Moraes" userId="20888545-80ed-4200-9cb4-666e3a793c56" providerId="ADAL" clId="{90F09680-3801-4FA2-9D8D-8876B881A633}" dt="2018-08-01T02:58:52.603" v="1884" actId="554"/>
          <ac:spMkLst>
            <pc:docMk/>
            <pc:sldMk cId="314293457" sldId="321"/>
            <ac:spMk id="308" creationId="{00000000-0000-0000-0000-000000000000}"/>
          </ac:spMkLst>
        </pc:spChg>
        <pc:grpChg chg="mod">
          <ac:chgData name="Flavia Dias de Souza Moraes" userId="20888545-80ed-4200-9cb4-666e3a793c56" providerId="ADAL" clId="{90F09680-3801-4FA2-9D8D-8876B881A633}" dt="2018-08-01T02:58:52.603" v="1884" actId="554"/>
          <ac:grpSpMkLst>
            <pc:docMk/>
            <pc:sldMk cId="314293457" sldId="321"/>
            <ac:grpSpMk id="189"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195"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196"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197"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08"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09"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10"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11"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12"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23"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24"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35"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36"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37"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38"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39"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50" creationId="{00000000-0000-0000-0000-000000000000}"/>
          </ac:grpSpMkLst>
        </pc:grpChg>
        <pc:grpChg chg="mod">
          <ac:chgData name="Flavia Dias de Souza Moraes" userId="20888545-80ed-4200-9cb4-666e3a793c56" providerId="ADAL" clId="{90F09680-3801-4FA2-9D8D-8876B881A633}" dt="2018-08-01T02:58:52.603" v="1884" actId="554"/>
          <ac:grpSpMkLst>
            <pc:docMk/>
            <pc:sldMk cId="314293457" sldId="321"/>
            <ac:grpSpMk id="251" creationId="{00000000-0000-0000-0000-000000000000}"/>
          </ac:grpSpMkLst>
        </pc:grpChg>
      </pc:sldChg>
      <pc:sldChg chg="modSp">
        <pc:chgData name="Flavia Dias de Souza Moraes" userId="20888545-80ed-4200-9cb4-666e3a793c56" providerId="ADAL" clId="{90F09680-3801-4FA2-9D8D-8876B881A633}" dt="2018-08-01T03:04:43.969" v="1919" actId="1582"/>
        <pc:sldMkLst>
          <pc:docMk/>
          <pc:sldMk cId="4269741862" sldId="322"/>
        </pc:sldMkLst>
        <pc:grpChg chg="mod">
          <ac:chgData name="Flavia Dias de Souza Moraes" userId="20888545-80ed-4200-9cb4-666e3a793c56" providerId="ADAL" clId="{90F09680-3801-4FA2-9D8D-8876B881A633}" dt="2018-08-01T02:38:13.640" v="1156" actId="14100"/>
          <ac:grpSpMkLst>
            <pc:docMk/>
            <pc:sldMk cId="4269741862" sldId="322"/>
            <ac:grpSpMk id="9" creationId="{00000000-0000-0000-0000-000000000000}"/>
          </ac:grpSpMkLst>
        </pc:grpChg>
        <pc:graphicFrameChg chg="mod">
          <ac:chgData name="Flavia Dias de Souza Moraes" userId="20888545-80ed-4200-9cb4-666e3a793c56" providerId="ADAL" clId="{90F09680-3801-4FA2-9D8D-8876B881A633}" dt="2018-08-01T02:40:11.284" v="1168" actId="1582"/>
          <ac:graphicFrameMkLst>
            <pc:docMk/>
            <pc:sldMk cId="4269741862" sldId="322"/>
            <ac:graphicFrameMk id="10" creationId="{00000000-0000-0000-0000-000000000000}"/>
          </ac:graphicFrameMkLst>
        </pc:graphicFrameChg>
        <pc:picChg chg="mod">
          <ac:chgData name="Flavia Dias de Souza Moraes" userId="20888545-80ed-4200-9cb4-666e3a793c56" providerId="ADAL" clId="{90F09680-3801-4FA2-9D8D-8876B881A633}" dt="2018-08-01T03:04:43.969" v="1919" actId="1582"/>
          <ac:picMkLst>
            <pc:docMk/>
            <pc:sldMk cId="4269741862" sldId="322"/>
            <ac:picMk id="6" creationId="{00000000-0000-0000-0000-000000000000}"/>
          </ac:picMkLst>
        </pc:picChg>
      </pc:sldChg>
      <pc:sldChg chg="addSp delSp modSp modNotesTx">
        <pc:chgData name="Flavia Dias de Souza Moraes" userId="20888545-80ed-4200-9cb4-666e3a793c56" providerId="ADAL" clId="{90F09680-3801-4FA2-9D8D-8876B881A633}" dt="2018-08-01T02:52:57.180" v="1787" actId="20577"/>
        <pc:sldMkLst>
          <pc:docMk/>
          <pc:sldMk cId="2934416370" sldId="323"/>
        </pc:sldMkLst>
        <pc:spChg chg="mod">
          <ac:chgData name="Flavia Dias de Souza Moraes" userId="20888545-80ed-4200-9cb4-666e3a793c56" providerId="ADAL" clId="{90F09680-3801-4FA2-9D8D-8876B881A633}" dt="2018-08-01T02:36:19.044" v="1133" actId="554"/>
          <ac:spMkLst>
            <pc:docMk/>
            <pc:sldMk cId="2934416370" sldId="323"/>
            <ac:spMk id="3" creationId="{00000000-0000-0000-0000-000000000000}"/>
          </ac:spMkLst>
        </pc:spChg>
        <pc:spChg chg="mod">
          <ac:chgData name="Flavia Dias de Souza Moraes" userId="20888545-80ed-4200-9cb4-666e3a793c56" providerId="ADAL" clId="{90F09680-3801-4FA2-9D8D-8876B881A633}" dt="2018-08-01T02:34:02.632" v="1052" actId="20577"/>
          <ac:spMkLst>
            <pc:docMk/>
            <pc:sldMk cId="2934416370" sldId="323"/>
            <ac:spMk id="4" creationId="{00000000-0000-0000-0000-000000000000}"/>
          </ac:spMkLst>
        </pc:spChg>
        <pc:spChg chg="del mod">
          <ac:chgData name="Flavia Dias de Souza Moraes" userId="20888545-80ed-4200-9cb4-666e3a793c56" providerId="ADAL" clId="{90F09680-3801-4FA2-9D8D-8876B881A633}" dt="2018-08-01T02:18:24.172" v="161" actId="478"/>
          <ac:spMkLst>
            <pc:docMk/>
            <pc:sldMk cId="2934416370" sldId="323"/>
            <ac:spMk id="5" creationId="{00000000-0000-0000-0000-000000000000}"/>
          </ac:spMkLst>
        </pc:spChg>
        <pc:spChg chg="del mod">
          <ac:chgData name="Flavia Dias de Souza Moraes" userId="20888545-80ed-4200-9cb4-666e3a793c56" providerId="ADAL" clId="{90F09680-3801-4FA2-9D8D-8876B881A633}" dt="2018-08-01T02:44:07.510" v="1292" actId="478"/>
          <ac:spMkLst>
            <pc:docMk/>
            <pc:sldMk cId="2934416370" sldId="323"/>
            <ac:spMk id="8" creationId="{00000000-0000-0000-0000-000000000000}"/>
          </ac:spMkLst>
        </pc:spChg>
        <pc:spChg chg="add mod">
          <ac:chgData name="Flavia Dias de Souza Moraes" userId="20888545-80ed-4200-9cb4-666e3a793c56" providerId="ADAL" clId="{90F09680-3801-4FA2-9D8D-8876B881A633}" dt="2018-08-01T02:49:45.434" v="1542" actId="20577"/>
          <ac:spMkLst>
            <pc:docMk/>
            <pc:sldMk cId="2934416370" sldId="323"/>
            <ac:spMk id="9" creationId="{EA61DFDA-C594-40BB-927F-7CC2E8407483}"/>
          </ac:spMkLst>
        </pc:spChg>
        <pc:spChg chg="add del">
          <ac:chgData name="Flavia Dias de Souza Moraes" userId="20888545-80ed-4200-9cb4-666e3a793c56" providerId="ADAL" clId="{90F09680-3801-4FA2-9D8D-8876B881A633}" dt="2018-08-01T02:18:31.923" v="164"/>
          <ac:spMkLst>
            <pc:docMk/>
            <pc:sldMk cId="2934416370" sldId="323"/>
            <ac:spMk id="10" creationId="{D49804F2-4227-4806-AB6C-A0ADD7A4D709}"/>
          </ac:spMkLst>
        </pc:spChg>
        <pc:spChg chg="add mod">
          <ac:chgData name="Flavia Dias de Souza Moraes" userId="20888545-80ed-4200-9cb4-666e3a793c56" providerId="ADAL" clId="{90F09680-3801-4FA2-9D8D-8876B881A633}" dt="2018-08-01T02:51:22.667" v="1729" actId="207"/>
          <ac:spMkLst>
            <pc:docMk/>
            <pc:sldMk cId="2934416370" sldId="323"/>
            <ac:spMk id="11" creationId="{A674345F-8DE8-45EC-9C8C-824762D72848}"/>
          </ac:spMkLst>
        </pc:spChg>
        <pc:spChg chg="add del mod">
          <ac:chgData name="Flavia Dias de Souza Moraes" userId="20888545-80ed-4200-9cb4-666e3a793c56" providerId="ADAL" clId="{90F09680-3801-4FA2-9D8D-8876B881A633}" dt="2018-08-01T02:44:10.631" v="1293" actId="478"/>
          <ac:spMkLst>
            <pc:docMk/>
            <pc:sldMk cId="2934416370" sldId="323"/>
            <ac:spMk id="13" creationId="{C248BC8F-A21A-49BA-A090-A89A727F40B6}"/>
          </ac:spMkLst>
        </pc:spChg>
      </pc:sldChg>
      <pc:sldChg chg="modSp">
        <pc:chgData name="Flavia Dias de Souza Moraes" userId="20888545-80ed-4200-9cb4-666e3a793c56" providerId="ADAL" clId="{90F09680-3801-4FA2-9D8D-8876B881A633}" dt="2018-08-01T02:47:49.560" v="1485" actId="14100"/>
        <pc:sldMkLst>
          <pc:docMk/>
          <pc:sldMk cId="145879118" sldId="329"/>
        </pc:sldMkLst>
        <pc:graphicFrameChg chg="mod">
          <ac:chgData name="Flavia Dias de Souza Moraes" userId="20888545-80ed-4200-9cb4-666e3a793c56" providerId="ADAL" clId="{90F09680-3801-4FA2-9D8D-8876B881A633}" dt="2018-08-01T02:47:49.560" v="1485" actId="14100"/>
          <ac:graphicFrameMkLst>
            <pc:docMk/>
            <pc:sldMk cId="145879118" sldId="329"/>
            <ac:graphicFrameMk id="8" creationId="{00000000-0000-0000-0000-000000000000}"/>
          </ac:graphicFrameMkLst>
        </pc:graphicFrameChg>
      </pc:sldChg>
      <pc:sldChg chg="modSp">
        <pc:chgData name="Flavia Dias de Souza Moraes" userId="20888545-80ed-4200-9cb4-666e3a793c56" providerId="ADAL" clId="{90F09680-3801-4FA2-9D8D-8876B881A633}" dt="2018-08-01T02:15:18.352" v="123" actId="554"/>
        <pc:sldMkLst>
          <pc:docMk/>
          <pc:sldMk cId="42789629" sldId="332"/>
        </pc:sldMkLst>
        <pc:spChg chg="mod">
          <ac:chgData name="Flavia Dias de Souza Moraes" userId="20888545-80ed-4200-9cb4-666e3a793c56" providerId="ADAL" clId="{90F09680-3801-4FA2-9D8D-8876B881A633}" dt="2018-08-01T02:15:18.352" v="123" actId="554"/>
          <ac:spMkLst>
            <pc:docMk/>
            <pc:sldMk cId="42789629" sldId="332"/>
            <ac:spMk id="10" creationId="{F52D6C9A-37C8-AA44-823E-9E86FA8B7D2E}"/>
          </ac:spMkLst>
        </pc:spChg>
        <pc:spChg chg="mod">
          <ac:chgData name="Flavia Dias de Souza Moraes" userId="20888545-80ed-4200-9cb4-666e3a793c56" providerId="ADAL" clId="{90F09680-3801-4FA2-9D8D-8876B881A633}" dt="2018-08-01T02:15:18.352" v="123" actId="554"/>
          <ac:spMkLst>
            <pc:docMk/>
            <pc:sldMk cId="42789629" sldId="332"/>
            <ac:spMk id="12" creationId="{2CD33634-B120-CD42-9789-3420C399DDA4}"/>
          </ac:spMkLst>
        </pc:spChg>
        <pc:graphicFrameChg chg="mod modGraphic">
          <ac:chgData name="Flavia Dias de Souza Moraes" userId="20888545-80ed-4200-9cb4-666e3a793c56" providerId="ADAL" clId="{90F09680-3801-4FA2-9D8D-8876B881A633}" dt="2018-08-01T02:13:56.252" v="93" actId="20577"/>
          <ac:graphicFrameMkLst>
            <pc:docMk/>
            <pc:sldMk cId="42789629" sldId="332"/>
            <ac:graphicFrameMk id="27" creationId="{136281B0-3EFC-8049-96D6-ADC97F570A30}"/>
          </ac:graphicFrameMkLst>
        </pc:graphicFrameChg>
        <pc:graphicFrameChg chg="mod modGraphic">
          <ac:chgData name="Flavia Dias de Souza Moraes" userId="20888545-80ed-4200-9cb4-666e3a793c56" providerId="ADAL" clId="{90F09680-3801-4FA2-9D8D-8876B881A633}" dt="2018-08-01T02:12:13.235" v="58" actId="14100"/>
          <ac:graphicFrameMkLst>
            <pc:docMk/>
            <pc:sldMk cId="42789629" sldId="332"/>
            <ac:graphicFrameMk id="28" creationId="{C7BEF150-9A76-6F4F-BFA0-7F7E75FFF6F7}"/>
          </ac:graphicFrameMkLst>
        </pc:graphicFrameChg>
        <pc:graphicFrameChg chg="modGraphic">
          <ac:chgData name="Flavia Dias de Souza Moraes" userId="20888545-80ed-4200-9cb4-666e3a793c56" providerId="ADAL" clId="{90F09680-3801-4FA2-9D8D-8876B881A633}" dt="2018-08-01T02:12:09.467" v="57" actId="14734"/>
          <ac:graphicFrameMkLst>
            <pc:docMk/>
            <pc:sldMk cId="42789629" sldId="332"/>
            <ac:graphicFrameMk id="29" creationId="{7815DD54-9280-A14B-B7E2-1CC58063F452}"/>
          </ac:graphicFrameMkLst>
        </pc:graphicFrameChg>
        <pc:graphicFrameChg chg="mod modGraphic">
          <ac:chgData name="Flavia Dias de Souza Moraes" userId="20888545-80ed-4200-9cb4-666e3a793c56" providerId="ADAL" clId="{90F09680-3801-4FA2-9D8D-8876B881A633}" dt="2018-08-01T02:13:34.220" v="81" actId="20577"/>
          <ac:graphicFrameMkLst>
            <pc:docMk/>
            <pc:sldMk cId="42789629" sldId="332"/>
            <ac:graphicFrameMk id="30" creationId="{645B53FD-7134-7E49-A069-D967E5FE9C21}"/>
          </ac:graphicFrameMkLst>
        </pc:graphicFrameChg>
        <pc:graphicFrameChg chg="mod modGraphic">
          <ac:chgData name="Flavia Dias de Souza Moraes" userId="20888545-80ed-4200-9cb4-666e3a793c56" providerId="ADAL" clId="{90F09680-3801-4FA2-9D8D-8876B881A633}" dt="2018-08-01T02:13:30.067" v="74" actId="20577"/>
          <ac:graphicFrameMkLst>
            <pc:docMk/>
            <pc:sldMk cId="42789629" sldId="332"/>
            <ac:graphicFrameMk id="31" creationId="{9F09338A-C026-854D-A52F-23B0DE276FB4}"/>
          </ac:graphicFrameMkLst>
        </pc:graphicFrameChg>
        <pc:graphicFrameChg chg="mod modGraphic">
          <ac:chgData name="Flavia Dias de Souza Moraes" userId="20888545-80ed-4200-9cb4-666e3a793c56" providerId="ADAL" clId="{90F09680-3801-4FA2-9D8D-8876B881A633}" dt="2018-08-01T02:14:11.270" v="105" actId="20577"/>
          <ac:graphicFrameMkLst>
            <pc:docMk/>
            <pc:sldMk cId="42789629" sldId="332"/>
            <ac:graphicFrameMk id="32" creationId="{E13F8AE2-1515-8347-8121-D3452A7C8AC6}"/>
          </ac:graphicFrameMkLst>
        </pc:graphicFrameChg>
        <pc:picChg chg="mod">
          <ac:chgData name="Flavia Dias de Souza Moraes" userId="20888545-80ed-4200-9cb4-666e3a793c56" providerId="ADAL" clId="{90F09680-3801-4FA2-9D8D-8876B881A633}" dt="2018-08-01T02:15:03.459" v="122" actId="1076"/>
          <ac:picMkLst>
            <pc:docMk/>
            <pc:sldMk cId="42789629" sldId="332"/>
            <ac:picMk id="18" creationId="{7AEEB6E0-B7BC-0A4A-AA2E-C43C980DD67E}"/>
          </ac:picMkLst>
        </pc:picChg>
        <pc:picChg chg="mod">
          <ac:chgData name="Flavia Dias de Souza Moraes" userId="20888545-80ed-4200-9cb4-666e3a793c56" providerId="ADAL" clId="{90F09680-3801-4FA2-9D8D-8876B881A633}" dt="2018-08-01T02:14:55.722" v="121" actId="1037"/>
          <ac:picMkLst>
            <pc:docMk/>
            <pc:sldMk cId="42789629" sldId="332"/>
            <ac:picMk id="20" creationId="{C93E13AC-5612-5942-A507-460528E6A373}"/>
          </ac:picMkLst>
        </pc:picChg>
      </pc:sldChg>
      <pc:sldChg chg="modSp del">
        <pc:chgData name="Flavia Dias de Souza Moraes" userId="20888545-80ed-4200-9cb4-666e3a793c56" providerId="ADAL" clId="{90F09680-3801-4FA2-9D8D-8876B881A633}" dt="2018-08-01T02:53:28.796" v="1791" actId="2696"/>
        <pc:sldMkLst>
          <pc:docMk/>
          <pc:sldMk cId="4141252105" sldId="333"/>
        </pc:sldMkLst>
        <pc:spChg chg="mod">
          <ac:chgData name="Flavia Dias de Souza Moraes" userId="20888545-80ed-4200-9cb4-666e3a793c56" providerId="ADAL" clId="{90F09680-3801-4FA2-9D8D-8876B881A633}" dt="2018-08-01T02:53:26.193" v="1790" actId="14100"/>
          <ac:spMkLst>
            <pc:docMk/>
            <pc:sldMk cId="4141252105" sldId="333"/>
            <ac:spMk id="4" creationId="{00000000-0000-0000-0000-000000000000}"/>
          </ac:spMkLst>
        </pc:spChg>
      </pc:sldChg>
    </pc:docChg>
  </pc:docChgLst>
  <pc:docChgLst>
    <pc:chgData name="Justin Wrede Bucher" userId="0da388fd-a56e-4dd6-91c3-9385bfe6fd3d" providerId="ADAL" clId="{8725990E-90ED-3747-A090-5E1F2C033A7B}"/>
    <pc:docChg chg="undo redo custSel addSld delSld modSld">
      <pc:chgData name="Justin Wrede Bucher" userId="0da388fd-a56e-4dd6-91c3-9385bfe6fd3d" providerId="ADAL" clId="{8725990E-90ED-3747-A090-5E1F2C033A7B}" dt="2018-07-31T21:19:36.249" v="6797" actId="20577"/>
      <pc:docMkLst>
        <pc:docMk/>
      </pc:docMkLst>
      <pc:sldChg chg="addSp delSp modSp modAnim modNotesTx">
        <pc:chgData name="Justin Wrede Bucher" userId="0da388fd-a56e-4dd6-91c3-9385bfe6fd3d" providerId="ADAL" clId="{8725990E-90ED-3747-A090-5E1F2C033A7B}" dt="2018-07-31T20:57:28.394" v="6233" actId="20577"/>
        <pc:sldMkLst>
          <pc:docMk/>
          <pc:sldMk cId="4095942125" sldId="319"/>
        </pc:sldMkLst>
        <pc:spChg chg="mod">
          <ac:chgData name="Justin Wrede Bucher" userId="0da388fd-a56e-4dd6-91c3-9385bfe6fd3d" providerId="ADAL" clId="{8725990E-90ED-3747-A090-5E1F2C033A7B}" dt="2018-07-31T18:31:34.058" v="252" actId="166"/>
          <ac:spMkLst>
            <pc:docMk/>
            <pc:sldMk cId="4095942125" sldId="319"/>
            <ac:spMk id="5" creationId="{00000000-0000-0000-0000-000000000000}"/>
          </ac:spMkLst>
        </pc:spChg>
        <pc:spChg chg="del mod">
          <ac:chgData name="Justin Wrede Bucher" userId="0da388fd-a56e-4dd6-91c3-9385bfe6fd3d" providerId="ADAL" clId="{8725990E-90ED-3747-A090-5E1F2C033A7B}" dt="2018-07-31T18:07:21.965" v="5" actId="478"/>
          <ac:spMkLst>
            <pc:docMk/>
            <pc:sldMk cId="4095942125" sldId="319"/>
            <ac:spMk id="7" creationId="{00000000-0000-0000-0000-000000000000}"/>
          </ac:spMkLst>
        </pc:spChg>
        <pc:spChg chg="add del mod">
          <ac:chgData name="Justin Wrede Bucher" userId="0da388fd-a56e-4dd6-91c3-9385bfe6fd3d" providerId="ADAL" clId="{8725990E-90ED-3747-A090-5E1F2C033A7B}" dt="2018-07-31T18:08:09.839" v="21" actId="478"/>
          <ac:spMkLst>
            <pc:docMk/>
            <pc:sldMk cId="4095942125" sldId="319"/>
            <ac:spMk id="13" creationId="{D2E48A5B-61A1-074B-A9A8-6A02951C58EE}"/>
          </ac:spMkLst>
        </pc:spChg>
        <pc:spChg chg="add mod">
          <ac:chgData name="Justin Wrede Bucher" userId="0da388fd-a56e-4dd6-91c3-9385bfe6fd3d" providerId="ADAL" clId="{8725990E-90ED-3747-A090-5E1F2C033A7B}" dt="2018-07-31T18:36:11.122" v="295" actId="14100"/>
          <ac:spMkLst>
            <pc:docMk/>
            <pc:sldMk cId="4095942125" sldId="319"/>
            <ac:spMk id="23" creationId="{9B874744-694F-8045-AC4B-4D907305B800}"/>
          </ac:spMkLst>
        </pc:spChg>
        <pc:spChg chg="add del mod">
          <ac:chgData name="Justin Wrede Bucher" userId="0da388fd-a56e-4dd6-91c3-9385bfe6fd3d" providerId="ADAL" clId="{8725990E-90ED-3747-A090-5E1F2C033A7B}" dt="2018-07-31T18:44:06.776" v="357"/>
          <ac:spMkLst>
            <pc:docMk/>
            <pc:sldMk cId="4095942125" sldId="319"/>
            <ac:spMk id="38" creationId="{9F40A039-61E3-E849-B3CA-B8A619AB36D9}"/>
          </ac:spMkLst>
        </pc:spChg>
        <pc:spChg chg="add mod">
          <ac:chgData name="Justin Wrede Bucher" userId="0da388fd-a56e-4dd6-91c3-9385bfe6fd3d" providerId="ADAL" clId="{8725990E-90ED-3747-A090-5E1F2C033A7B}" dt="2018-07-31T18:47:05.616" v="403" actId="1076"/>
          <ac:spMkLst>
            <pc:docMk/>
            <pc:sldMk cId="4095942125" sldId="319"/>
            <ac:spMk id="39" creationId="{E9D17EDB-00D6-2446-85CB-AC7293F18741}"/>
          </ac:spMkLst>
        </pc:spChg>
        <pc:spChg chg="add mod">
          <ac:chgData name="Justin Wrede Bucher" userId="0da388fd-a56e-4dd6-91c3-9385bfe6fd3d" providerId="ADAL" clId="{8725990E-90ED-3747-A090-5E1F2C033A7B}" dt="2018-07-31T20:18:23.848" v="4039" actId="1076"/>
          <ac:spMkLst>
            <pc:docMk/>
            <pc:sldMk cId="4095942125" sldId="319"/>
            <ac:spMk id="40" creationId="{C7683A4B-A109-F748-A02B-8C57C25FC218}"/>
          </ac:spMkLst>
        </pc:spChg>
        <pc:spChg chg="add mod">
          <ac:chgData name="Justin Wrede Bucher" userId="0da388fd-a56e-4dd6-91c3-9385bfe6fd3d" providerId="ADAL" clId="{8725990E-90ED-3747-A090-5E1F2C033A7B}" dt="2018-07-31T20:24:44.943" v="4228" actId="164"/>
          <ac:spMkLst>
            <pc:docMk/>
            <pc:sldMk cId="4095942125" sldId="319"/>
            <ac:spMk id="41" creationId="{71BA36D1-5A95-5E47-86D0-94A87353AD26}"/>
          </ac:spMkLst>
        </pc:spChg>
        <pc:spChg chg="add mod">
          <ac:chgData name="Justin Wrede Bucher" userId="0da388fd-a56e-4dd6-91c3-9385bfe6fd3d" providerId="ADAL" clId="{8725990E-90ED-3747-A090-5E1F2C033A7B}" dt="2018-07-31T20:24:44.943" v="4228" actId="164"/>
          <ac:spMkLst>
            <pc:docMk/>
            <pc:sldMk cId="4095942125" sldId="319"/>
            <ac:spMk id="42" creationId="{16AE6B45-3EFD-9A40-850A-880BB525AA2E}"/>
          </ac:spMkLst>
        </pc:spChg>
        <pc:spChg chg="add mod">
          <ac:chgData name="Justin Wrede Bucher" userId="0da388fd-a56e-4dd6-91c3-9385bfe6fd3d" providerId="ADAL" clId="{8725990E-90ED-3747-A090-5E1F2C033A7B}" dt="2018-07-31T20:24:44.943" v="4228" actId="164"/>
          <ac:spMkLst>
            <pc:docMk/>
            <pc:sldMk cId="4095942125" sldId="319"/>
            <ac:spMk id="43" creationId="{5E93495D-A34A-6B43-9A3E-30E71850F544}"/>
          </ac:spMkLst>
        </pc:spChg>
        <pc:grpChg chg="add mod">
          <ac:chgData name="Justin Wrede Bucher" userId="0da388fd-a56e-4dd6-91c3-9385bfe6fd3d" providerId="ADAL" clId="{8725990E-90ED-3747-A090-5E1F2C033A7B}" dt="2018-07-31T20:24:44.943" v="4228" actId="164"/>
          <ac:grpSpMkLst>
            <pc:docMk/>
            <pc:sldMk cId="4095942125" sldId="319"/>
            <ac:grpSpMk id="44" creationId="{3836EE7B-37D2-AB44-B3A2-B32F481211F5}"/>
          </ac:grpSpMkLst>
        </pc:grpChg>
        <pc:picChg chg="add del mod">
          <ac:chgData name="Justin Wrede Bucher" userId="0da388fd-a56e-4dd6-91c3-9385bfe6fd3d" providerId="ADAL" clId="{8725990E-90ED-3747-A090-5E1F2C033A7B}" dt="2018-07-31T18:23:19.395" v="208"/>
          <ac:picMkLst>
            <pc:docMk/>
            <pc:sldMk cId="4095942125" sldId="319"/>
            <ac:picMk id="3" creationId="{D0C6E35B-C8F6-BF4F-9998-381E8279B7A6}"/>
          </ac:picMkLst>
        </pc:picChg>
        <pc:picChg chg="add del mod">
          <ac:chgData name="Justin Wrede Bucher" userId="0da388fd-a56e-4dd6-91c3-9385bfe6fd3d" providerId="ADAL" clId="{8725990E-90ED-3747-A090-5E1F2C033A7B}" dt="2018-07-31T18:23:19.395" v="208"/>
          <ac:picMkLst>
            <pc:docMk/>
            <pc:sldMk cId="4095942125" sldId="319"/>
            <ac:picMk id="6" creationId="{9BF7B97E-3D03-024E-8F6A-B77ECDF189D3}"/>
          </ac:picMkLst>
        </pc:picChg>
        <pc:picChg chg="add mod">
          <ac:chgData name="Justin Wrede Bucher" userId="0da388fd-a56e-4dd6-91c3-9385bfe6fd3d" providerId="ADAL" clId="{8725990E-90ED-3747-A090-5E1F2C033A7B}" dt="2018-07-31T18:33:57.537" v="277" actId="1076"/>
          <ac:picMkLst>
            <pc:docMk/>
            <pc:sldMk cId="4095942125" sldId="319"/>
            <ac:picMk id="9" creationId="{15E80A0F-34C4-B84E-9413-2E78C630C25D}"/>
          </ac:picMkLst>
        </pc:picChg>
        <pc:picChg chg="add mod">
          <ac:chgData name="Justin Wrede Bucher" userId="0da388fd-a56e-4dd6-91c3-9385bfe6fd3d" providerId="ADAL" clId="{8725990E-90ED-3747-A090-5E1F2C033A7B}" dt="2018-07-31T18:30:19.734" v="220" actId="1076"/>
          <ac:picMkLst>
            <pc:docMk/>
            <pc:sldMk cId="4095942125" sldId="319"/>
            <ac:picMk id="11" creationId="{0EEF5CB1-671E-5B4C-9CAA-E845D02796E8}"/>
          </ac:picMkLst>
        </pc:picChg>
        <pc:picChg chg="add del mod">
          <ac:chgData name="Justin Wrede Bucher" userId="0da388fd-a56e-4dd6-91c3-9385bfe6fd3d" providerId="ADAL" clId="{8725990E-90ED-3747-A090-5E1F2C033A7B}" dt="2018-07-31T18:23:19.395" v="208"/>
          <ac:picMkLst>
            <pc:docMk/>
            <pc:sldMk cId="4095942125" sldId="319"/>
            <ac:picMk id="15" creationId="{19D3CF09-B359-4448-A03E-739872223D93}"/>
          </ac:picMkLst>
        </pc:picChg>
        <pc:picChg chg="add del mod">
          <ac:chgData name="Justin Wrede Bucher" userId="0da388fd-a56e-4dd6-91c3-9385bfe6fd3d" providerId="ADAL" clId="{8725990E-90ED-3747-A090-5E1F2C033A7B}" dt="2018-07-31T18:23:19.395" v="208"/>
          <ac:picMkLst>
            <pc:docMk/>
            <pc:sldMk cId="4095942125" sldId="319"/>
            <ac:picMk id="17" creationId="{B8DD0C08-02CA-984B-A76D-54262BD8FA96}"/>
          </ac:picMkLst>
        </pc:picChg>
        <pc:picChg chg="add mod">
          <ac:chgData name="Justin Wrede Bucher" userId="0da388fd-a56e-4dd6-91c3-9385bfe6fd3d" providerId="ADAL" clId="{8725990E-90ED-3747-A090-5E1F2C033A7B}" dt="2018-07-31T18:33:54.157" v="276" actId="1076"/>
          <ac:picMkLst>
            <pc:docMk/>
            <pc:sldMk cId="4095942125" sldId="319"/>
            <ac:picMk id="19" creationId="{5A1693DA-7C69-834A-8A55-284DDD203E62}"/>
          </ac:picMkLst>
        </pc:picChg>
        <pc:picChg chg="add mod">
          <ac:chgData name="Justin Wrede Bucher" userId="0da388fd-a56e-4dd6-91c3-9385bfe6fd3d" providerId="ADAL" clId="{8725990E-90ED-3747-A090-5E1F2C033A7B}" dt="2018-07-31T18:12:10.113" v="41" actId="1076"/>
          <ac:picMkLst>
            <pc:docMk/>
            <pc:sldMk cId="4095942125" sldId="319"/>
            <ac:picMk id="21" creationId="{723C5B62-D905-3643-9786-7B0EAB053F7E}"/>
          </ac:picMkLst>
        </pc:picChg>
        <pc:picChg chg="add mod">
          <ac:chgData name="Justin Wrede Bucher" userId="0da388fd-a56e-4dd6-91c3-9385bfe6fd3d" providerId="ADAL" clId="{8725990E-90ED-3747-A090-5E1F2C033A7B}" dt="2018-07-31T20:24:44.943" v="4228" actId="164"/>
          <ac:picMkLst>
            <pc:docMk/>
            <pc:sldMk cId="4095942125" sldId="319"/>
            <ac:picMk id="22" creationId="{4C4B6061-85E4-2E45-BFD7-F778E285A789}"/>
          </ac:picMkLst>
        </pc:picChg>
        <pc:cxnChg chg="add mod">
          <ac:chgData name="Justin Wrede Bucher" userId="0da388fd-a56e-4dd6-91c3-9385bfe6fd3d" providerId="ADAL" clId="{8725990E-90ED-3747-A090-5E1F2C033A7B}" dt="2018-07-31T18:37:44.831" v="327" actId="166"/>
          <ac:cxnSpMkLst>
            <pc:docMk/>
            <pc:sldMk cId="4095942125" sldId="319"/>
            <ac:cxnSpMk id="25" creationId="{BDE6DB14-3272-CB4A-923B-EB2FF74D1373}"/>
          </ac:cxnSpMkLst>
        </pc:cxnChg>
        <pc:cxnChg chg="add mod">
          <ac:chgData name="Justin Wrede Bucher" userId="0da388fd-a56e-4dd6-91c3-9385bfe6fd3d" providerId="ADAL" clId="{8725990E-90ED-3747-A090-5E1F2C033A7B}" dt="2018-07-31T20:18:30.739" v="4040" actId="166"/>
          <ac:cxnSpMkLst>
            <pc:docMk/>
            <pc:sldMk cId="4095942125" sldId="319"/>
            <ac:cxnSpMk id="28" creationId="{FC296C28-A508-8F4B-A1D7-3A2A0E1FA04E}"/>
          </ac:cxnSpMkLst>
        </pc:cxnChg>
        <pc:cxnChg chg="add mod">
          <ac:chgData name="Justin Wrede Bucher" userId="0da388fd-a56e-4dd6-91c3-9385bfe6fd3d" providerId="ADAL" clId="{8725990E-90ED-3747-A090-5E1F2C033A7B}" dt="2018-07-31T18:43:33.612" v="353" actId="692"/>
          <ac:cxnSpMkLst>
            <pc:docMk/>
            <pc:sldMk cId="4095942125" sldId="319"/>
            <ac:cxnSpMk id="35" creationId="{0E153DD8-59C9-604D-B9B3-C554A948A1A9}"/>
          </ac:cxnSpMkLst>
        </pc:cxnChg>
        <pc:cxnChg chg="add mod">
          <ac:chgData name="Justin Wrede Bucher" userId="0da388fd-a56e-4dd6-91c3-9385bfe6fd3d" providerId="ADAL" clId="{8725990E-90ED-3747-A090-5E1F2C033A7B}" dt="2018-07-31T18:43:33.612" v="353" actId="692"/>
          <ac:cxnSpMkLst>
            <pc:docMk/>
            <pc:sldMk cId="4095942125" sldId="319"/>
            <ac:cxnSpMk id="37" creationId="{7B8C334C-BC92-A243-928D-0DBD6A38AA9B}"/>
          </ac:cxnSpMkLst>
        </pc:cxnChg>
      </pc:sldChg>
      <pc:sldChg chg="modSp">
        <pc:chgData name="Justin Wrede Bucher" userId="0da388fd-a56e-4dd6-91c3-9385bfe6fd3d" providerId="ADAL" clId="{8725990E-90ED-3747-A090-5E1F2C033A7B}" dt="2018-07-31T21:19:18.371" v="6796" actId="692"/>
        <pc:sldMkLst>
          <pc:docMk/>
          <pc:sldMk cId="4269741862" sldId="322"/>
        </pc:sldMkLst>
        <pc:spChg chg="mod">
          <ac:chgData name="Justin Wrede Bucher" userId="0da388fd-a56e-4dd6-91c3-9385bfe6fd3d" providerId="ADAL" clId="{8725990E-90ED-3747-A090-5E1F2C033A7B}" dt="2018-07-31T21:00:52.544" v="6315" actId="692"/>
          <ac:spMkLst>
            <pc:docMk/>
            <pc:sldMk cId="4269741862" sldId="322"/>
            <ac:spMk id="11" creationId="{00000000-0000-0000-0000-000000000000}"/>
          </ac:spMkLst>
        </pc:spChg>
        <pc:grpChg chg="mod">
          <ac:chgData name="Justin Wrede Bucher" userId="0da388fd-a56e-4dd6-91c3-9385bfe6fd3d" providerId="ADAL" clId="{8725990E-90ED-3747-A090-5E1F2C033A7B}" dt="2018-07-31T18:24:47.665" v="214" actId="207"/>
          <ac:grpSpMkLst>
            <pc:docMk/>
            <pc:sldMk cId="4269741862" sldId="322"/>
            <ac:grpSpMk id="9" creationId="{00000000-0000-0000-0000-000000000000}"/>
          </ac:grpSpMkLst>
        </pc:grpChg>
        <pc:graphicFrameChg chg="mod">
          <ac:chgData name="Justin Wrede Bucher" userId="0da388fd-a56e-4dd6-91c3-9385bfe6fd3d" providerId="ADAL" clId="{8725990E-90ED-3747-A090-5E1F2C033A7B}" dt="2018-07-31T21:19:18.371" v="6796" actId="692"/>
          <ac:graphicFrameMkLst>
            <pc:docMk/>
            <pc:sldMk cId="4269741862" sldId="322"/>
            <ac:graphicFrameMk id="10" creationId="{00000000-0000-0000-0000-000000000000}"/>
          </ac:graphicFrameMkLst>
        </pc:graphicFrameChg>
        <pc:picChg chg="mod">
          <ac:chgData name="Justin Wrede Bucher" userId="0da388fd-a56e-4dd6-91c3-9385bfe6fd3d" providerId="ADAL" clId="{8725990E-90ED-3747-A090-5E1F2C033A7B}" dt="2018-07-31T21:00:08.920" v="6306" actId="692"/>
          <ac:picMkLst>
            <pc:docMk/>
            <pc:sldMk cId="4269741862" sldId="322"/>
            <ac:picMk id="6" creationId="{00000000-0000-0000-0000-000000000000}"/>
          </ac:picMkLst>
        </pc:picChg>
      </pc:sldChg>
      <pc:sldChg chg="addSp delSp modSp add mod delAnim modAnim modNotesTx">
        <pc:chgData name="Justin Wrede Bucher" userId="0da388fd-a56e-4dd6-91c3-9385bfe6fd3d" providerId="ADAL" clId="{8725990E-90ED-3747-A090-5E1F2C033A7B}" dt="2018-07-31T20:47:29.530" v="5863"/>
        <pc:sldMkLst>
          <pc:docMk/>
          <pc:sldMk cId="42789629" sldId="332"/>
        </pc:sldMkLst>
        <pc:spChg chg="add del">
          <ac:chgData name="Justin Wrede Bucher" userId="0da388fd-a56e-4dd6-91c3-9385bfe6fd3d" providerId="ADAL" clId="{8725990E-90ED-3747-A090-5E1F2C033A7B}" dt="2018-07-31T18:13:53.321" v="60"/>
          <ac:spMkLst>
            <pc:docMk/>
            <pc:sldMk cId="42789629" sldId="332"/>
            <ac:spMk id="2" creationId="{CB6C804A-17BE-F94C-9E7E-911FBC9BFE2B}"/>
          </ac:spMkLst>
        </pc:spChg>
        <pc:spChg chg="add mod">
          <ac:chgData name="Justin Wrede Bucher" userId="0da388fd-a56e-4dd6-91c3-9385bfe6fd3d" providerId="ADAL" clId="{8725990E-90ED-3747-A090-5E1F2C033A7B}" dt="2018-07-31T19:47:51.401" v="2598" actId="1076"/>
          <ac:spMkLst>
            <pc:docMk/>
            <pc:sldMk cId="42789629" sldId="332"/>
            <ac:spMk id="9" creationId="{E50293CA-E854-4D42-A430-7074D592BD9C}"/>
          </ac:spMkLst>
        </pc:spChg>
        <pc:spChg chg="add mod">
          <ac:chgData name="Justin Wrede Bucher" userId="0da388fd-a56e-4dd6-91c3-9385bfe6fd3d" providerId="ADAL" clId="{8725990E-90ED-3747-A090-5E1F2C033A7B}" dt="2018-07-31T20:17:44.363" v="4031" actId="20577"/>
          <ac:spMkLst>
            <pc:docMk/>
            <pc:sldMk cId="42789629" sldId="332"/>
            <ac:spMk id="10" creationId="{F52D6C9A-37C8-AA44-823E-9E86FA8B7D2E}"/>
          </ac:spMkLst>
        </pc:spChg>
        <pc:spChg chg="add mod">
          <ac:chgData name="Justin Wrede Bucher" userId="0da388fd-a56e-4dd6-91c3-9385bfe6fd3d" providerId="ADAL" clId="{8725990E-90ED-3747-A090-5E1F2C033A7B}" dt="2018-07-31T19:49:31.956" v="2636" actId="1076"/>
          <ac:spMkLst>
            <pc:docMk/>
            <pc:sldMk cId="42789629" sldId="332"/>
            <ac:spMk id="11" creationId="{75DB7C14-9722-9745-AA39-9345269EFA14}"/>
          </ac:spMkLst>
        </pc:spChg>
        <pc:spChg chg="add mod">
          <ac:chgData name="Justin Wrede Bucher" userId="0da388fd-a56e-4dd6-91c3-9385bfe6fd3d" providerId="ADAL" clId="{8725990E-90ED-3747-A090-5E1F2C033A7B}" dt="2018-07-31T20:17:53.369" v="4035" actId="1076"/>
          <ac:spMkLst>
            <pc:docMk/>
            <pc:sldMk cId="42789629" sldId="332"/>
            <ac:spMk id="12" creationId="{2CD33634-B120-CD42-9789-3420C399DDA4}"/>
          </ac:spMkLst>
        </pc:spChg>
        <pc:spChg chg="add del mod">
          <ac:chgData name="Justin Wrede Bucher" userId="0da388fd-a56e-4dd6-91c3-9385bfe6fd3d" providerId="ADAL" clId="{8725990E-90ED-3747-A090-5E1F2C033A7B}" dt="2018-07-31T19:34:02.458" v="2315" actId="478"/>
          <ac:spMkLst>
            <pc:docMk/>
            <pc:sldMk cId="42789629" sldId="332"/>
            <ac:spMk id="21" creationId="{0C34754A-24B5-8542-B621-5152C4994FEC}"/>
          </ac:spMkLst>
        </pc:spChg>
        <pc:spChg chg="add mod">
          <ac:chgData name="Justin Wrede Bucher" userId="0da388fd-a56e-4dd6-91c3-9385bfe6fd3d" providerId="ADAL" clId="{8725990E-90ED-3747-A090-5E1F2C033A7B}" dt="2018-07-31T19:23:37.116" v="2150" actId="1076"/>
          <ac:spMkLst>
            <pc:docMk/>
            <pc:sldMk cId="42789629" sldId="332"/>
            <ac:spMk id="22" creationId="{A28D0A32-2B72-2847-A38D-8D6D588C9944}"/>
          </ac:spMkLst>
        </pc:spChg>
        <pc:spChg chg="add del mod">
          <ac:chgData name="Justin Wrede Bucher" userId="0da388fd-a56e-4dd6-91c3-9385bfe6fd3d" providerId="ADAL" clId="{8725990E-90ED-3747-A090-5E1F2C033A7B}" dt="2018-07-31T19:34:00.791" v="2314" actId="478"/>
          <ac:spMkLst>
            <pc:docMk/>
            <pc:sldMk cId="42789629" sldId="332"/>
            <ac:spMk id="23" creationId="{E8166335-4438-3347-87F0-687B1F145507}"/>
          </ac:spMkLst>
        </pc:spChg>
        <pc:spChg chg="add mod">
          <ac:chgData name="Justin Wrede Bucher" userId="0da388fd-a56e-4dd6-91c3-9385bfe6fd3d" providerId="ADAL" clId="{8725990E-90ED-3747-A090-5E1F2C033A7B}" dt="2018-07-31T19:28:02.176" v="2163" actId="1076"/>
          <ac:spMkLst>
            <pc:docMk/>
            <pc:sldMk cId="42789629" sldId="332"/>
            <ac:spMk id="24" creationId="{DB46C47A-07F2-694F-A3FD-AA907912ED8D}"/>
          </ac:spMkLst>
        </pc:spChg>
        <pc:graphicFrameChg chg="add del mod">
          <ac:chgData name="Justin Wrede Bucher" userId="0da388fd-a56e-4dd6-91c3-9385bfe6fd3d" providerId="ADAL" clId="{8725990E-90ED-3747-A090-5E1F2C033A7B}" dt="2018-07-31T19:32:40.953" v="2308" actId="478"/>
          <ac:graphicFrameMkLst>
            <pc:docMk/>
            <pc:sldMk cId="42789629" sldId="332"/>
            <ac:graphicFrameMk id="25" creationId="{2FA4F827-88D8-B74B-AEAC-846DC56FCB02}"/>
          </ac:graphicFrameMkLst>
        </pc:graphicFrameChg>
        <pc:graphicFrameChg chg="add del mod">
          <ac:chgData name="Justin Wrede Bucher" userId="0da388fd-a56e-4dd6-91c3-9385bfe6fd3d" providerId="ADAL" clId="{8725990E-90ED-3747-A090-5E1F2C033A7B}" dt="2018-07-31T19:34:50.275" v="2322" actId="1957"/>
          <ac:graphicFrameMkLst>
            <pc:docMk/>
            <pc:sldMk cId="42789629" sldId="332"/>
            <ac:graphicFrameMk id="26" creationId="{CD7D0FBA-4547-2B46-BAB6-BE69804E00B3}"/>
          </ac:graphicFrameMkLst>
        </pc:graphicFrameChg>
        <pc:graphicFrameChg chg="add mod modGraphic">
          <ac:chgData name="Justin Wrede Bucher" userId="0da388fd-a56e-4dd6-91c3-9385bfe6fd3d" providerId="ADAL" clId="{8725990E-90ED-3747-A090-5E1F2C033A7B}" dt="2018-07-31T20:46:43.670" v="5858" actId="255"/>
          <ac:graphicFrameMkLst>
            <pc:docMk/>
            <pc:sldMk cId="42789629" sldId="332"/>
            <ac:graphicFrameMk id="27" creationId="{136281B0-3EFC-8049-96D6-ADC97F570A30}"/>
          </ac:graphicFrameMkLst>
        </pc:graphicFrameChg>
        <pc:graphicFrameChg chg="add mod modGraphic">
          <ac:chgData name="Justin Wrede Bucher" userId="0da388fd-a56e-4dd6-91c3-9385bfe6fd3d" providerId="ADAL" clId="{8725990E-90ED-3747-A090-5E1F2C033A7B}" dt="2018-07-31T19:47:37.716" v="2596" actId="1076"/>
          <ac:graphicFrameMkLst>
            <pc:docMk/>
            <pc:sldMk cId="42789629" sldId="332"/>
            <ac:graphicFrameMk id="28" creationId="{C7BEF150-9A76-6F4F-BFA0-7F7E75FFF6F7}"/>
          </ac:graphicFrameMkLst>
        </pc:graphicFrameChg>
        <pc:graphicFrameChg chg="add mod modGraphic">
          <ac:chgData name="Justin Wrede Bucher" userId="0da388fd-a56e-4dd6-91c3-9385bfe6fd3d" providerId="ADAL" clId="{8725990E-90ED-3747-A090-5E1F2C033A7B}" dt="2018-07-31T19:47:37.716" v="2596" actId="1076"/>
          <ac:graphicFrameMkLst>
            <pc:docMk/>
            <pc:sldMk cId="42789629" sldId="332"/>
            <ac:graphicFrameMk id="29" creationId="{7815DD54-9280-A14B-B7E2-1CC58063F452}"/>
          </ac:graphicFrameMkLst>
        </pc:graphicFrameChg>
        <pc:graphicFrameChg chg="add mod">
          <ac:chgData name="Justin Wrede Bucher" userId="0da388fd-a56e-4dd6-91c3-9385bfe6fd3d" providerId="ADAL" clId="{8725990E-90ED-3747-A090-5E1F2C033A7B}" dt="2018-07-31T19:48:17.269" v="2600" actId="1076"/>
          <ac:graphicFrameMkLst>
            <pc:docMk/>
            <pc:sldMk cId="42789629" sldId="332"/>
            <ac:graphicFrameMk id="30" creationId="{645B53FD-7134-7E49-A069-D967E5FE9C21}"/>
          </ac:graphicFrameMkLst>
        </pc:graphicFrameChg>
        <pc:graphicFrameChg chg="add mod">
          <ac:chgData name="Justin Wrede Bucher" userId="0da388fd-a56e-4dd6-91c3-9385bfe6fd3d" providerId="ADAL" clId="{8725990E-90ED-3747-A090-5E1F2C033A7B}" dt="2018-07-31T19:48:17.269" v="2600" actId="1076"/>
          <ac:graphicFrameMkLst>
            <pc:docMk/>
            <pc:sldMk cId="42789629" sldId="332"/>
            <ac:graphicFrameMk id="31" creationId="{9F09338A-C026-854D-A52F-23B0DE276FB4}"/>
          </ac:graphicFrameMkLst>
        </pc:graphicFrameChg>
        <pc:graphicFrameChg chg="add mod modGraphic">
          <ac:chgData name="Justin Wrede Bucher" userId="0da388fd-a56e-4dd6-91c3-9385bfe6fd3d" providerId="ADAL" clId="{8725990E-90ED-3747-A090-5E1F2C033A7B}" dt="2018-07-31T20:46:49.880" v="5859" actId="255"/>
          <ac:graphicFrameMkLst>
            <pc:docMk/>
            <pc:sldMk cId="42789629" sldId="332"/>
            <ac:graphicFrameMk id="32" creationId="{E13F8AE2-1515-8347-8121-D3452A7C8AC6}"/>
          </ac:graphicFrameMkLst>
        </pc:graphicFrameChg>
        <pc:picChg chg="add del mod modCrop">
          <ac:chgData name="Justin Wrede Bucher" userId="0da388fd-a56e-4dd6-91c3-9385bfe6fd3d" providerId="ADAL" clId="{8725990E-90ED-3747-A090-5E1F2C033A7B}" dt="2018-07-31T18:19:51.885" v="177" actId="478"/>
          <ac:picMkLst>
            <pc:docMk/>
            <pc:sldMk cId="42789629" sldId="332"/>
            <ac:picMk id="4" creationId="{FAA534CD-F51D-C948-B221-BE9C9FB83E29}"/>
          </ac:picMkLst>
        </pc:picChg>
        <pc:picChg chg="add del mod modCrop">
          <ac:chgData name="Justin Wrede Bucher" userId="0da388fd-a56e-4dd6-91c3-9385bfe6fd3d" providerId="ADAL" clId="{8725990E-90ED-3747-A090-5E1F2C033A7B}" dt="2018-07-31T18:19:50.322" v="176"/>
          <ac:picMkLst>
            <pc:docMk/>
            <pc:sldMk cId="42789629" sldId="332"/>
            <ac:picMk id="6" creationId="{9E416F48-3E47-5244-8EBD-110BFA647A0C}"/>
          </ac:picMkLst>
        </pc:picChg>
        <pc:picChg chg="add del mod">
          <ac:chgData name="Justin Wrede Bucher" userId="0da388fd-a56e-4dd6-91c3-9385bfe6fd3d" providerId="ADAL" clId="{8725990E-90ED-3747-A090-5E1F2C033A7B}" dt="2018-07-31T18:14:48.696" v="74"/>
          <ac:picMkLst>
            <pc:docMk/>
            <pc:sldMk cId="42789629" sldId="332"/>
            <ac:picMk id="8" creationId="{8D6A756F-D896-B045-AC44-6F20B3A17C34}"/>
          </ac:picMkLst>
        </pc:picChg>
        <pc:picChg chg="add del mod modCrop">
          <ac:chgData name="Justin Wrede Bucher" userId="0da388fd-a56e-4dd6-91c3-9385bfe6fd3d" providerId="ADAL" clId="{8725990E-90ED-3747-A090-5E1F2C033A7B}" dt="2018-07-31T19:11:15.149" v="1676" actId="478"/>
          <ac:picMkLst>
            <pc:docMk/>
            <pc:sldMk cId="42789629" sldId="332"/>
            <ac:picMk id="14" creationId="{4032927F-C0B7-7646-B045-F52B9DBECC90}"/>
          </ac:picMkLst>
        </pc:picChg>
        <pc:picChg chg="add del mod modCrop">
          <ac:chgData name="Justin Wrede Bucher" userId="0da388fd-a56e-4dd6-91c3-9385bfe6fd3d" providerId="ADAL" clId="{8725990E-90ED-3747-A090-5E1F2C033A7B}" dt="2018-07-31T19:11:15.149" v="1676" actId="478"/>
          <ac:picMkLst>
            <pc:docMk/>
            <pc:sldMk cId="42789629" sldId="332"/>
            <ac:picMk id="16" creationId="{57A07E3E-2166-794B-AC92-1CB3966A7DB7}"/>
          </ac:picMkLst>
        </pc:picChg>
        <pc:picChg chg="add mod modCrop">
          <ac:chgData name="Justin Wrede Bucher" userId="0da388fd-a56e-4dd6-91c3-9385bfe6fd3d" providerId="ADAL" clId="{8725990E-90ED-3747-A090-5E1F2C033A7B}" dt="2018-07-31T19:47:43.503" v="2597" actId="1076"/>
          <ac:picMkLst>
            <pc:docMk/>
            <pc:sldMk cId="42789629" sldId="332"/>
            <ac:picMk id="18" creationId="{7AEEB6E0-B7BC-0A4A-AA2E-C43C980DD67E}"/>
          </ac:picMkLst>
        </pc:picChg>
        <pc:picChg chg="add mod modCrop">
          <ac:chgData name="Justin Wrede Bucher" userId="0da388fd-a56e-4dd6-91c3-9385bfe6fd3d" providerId="ADAL" clId="{8725990E-90ED-3747-A090-5E1F2C033A7B}" dt="2018-07-31T19:49:23.656" v="2635" actId="732"/>
          <ac:picMkLst>
            <pc:docMk/>
            <pc:sldMk cId="42789629" sldId="332"/>
            <ac:picMk id="20" creationId="{C93E13AC-5612-5942-A507-460528E6A373}"/>
          </ac:picMkLst>
        </pc:picChg>
      </pc:sldChg>
    </pc:docChg>
  </pc:docChgLst>
  <pc:docChgLst>
    <pc:chgData name="Andrew Walz" userId="b2862291-6fd0-47c3-9e43-ad51d75b4df1" providerId="ADAL" clId="{2111E720-8DBA-4AEF-AEDB-3BB45D0D1E91}"/>
    <pc:docChg chg="undo redo custSel modSld">
      <pc:chgData name="Andrew Walz" userId="b2862291-6fd0-47c3-9e43-ad51d75b4df1" providerId="ADAL" clId="{2111E720-8DBA-4AEF-AEDB-3BB45D0D1E91}" dt="2018-07-31T02:33:56.679" v="6384" actId="20577"/>
      <pc:docMkLst>
        <pc:docMk/>
      </pc:docMkLst>
      <pc:sldChg chg="addSp modSp modNotesTx">
        <pc:chgData name="Andrew Walz" userId="b2862291-6fd0-47c3-9e43-ad51d75b4df1" providerId="ADAL" clId="{2111E720-8DBA-4AEF-AEDB-3BB45D0D1E91}" dt="2018-07-31T02:11:59.093" v="3019" actId="20577"/>
        <pc:sldMkLst>
          <pc:docMk/>
          <pc:sldMk cId="2488176740" sldId="320"/>
        </pc:sldMkLst>
        <pc:spChg chg="add mod">
          <ac:chgData name="Andrew Walz" userId="b2862291-6fd0-47c3-9e43-ad51d75b4df1" providerId="ADAL" clId="{2111E720-8DBA-4AEF-AEDB-3BB45D0D1E91}" dt="2018-07-31T02:03:19.414" v="2662" actId="692"/>
          <ac:spMkLst>
            <pc:docMk/>
            <pc:sldMk cId="2488176740" sldId="320"/>
            <ac:spMk id="2" creationId="{2599FEED-273A-40B7-BAB0-961299A0BC20}"/>
          </ac:spMkLst>
        </pc:spChg>
        <pc:spChg chg="mod">
          <ac:chgData name="Andrew Walz" userId="b2862291-6fd0-47c3-9e43-ad51d75b4df1" providerId="ADAL" clId="{2111E720-8DBA-4AEF-AEDB-3BB45D0D1E91}" dt="2018-07-31T01:38:59.760" v="205" actId="20577"/>
          <ac:spMkLst>
            <pc:docMk/>
            <pc:sldMk cId="2488176740" sldId="320"/>
            <ac:spMk id="41" creationId="{00000000-0000-0000-0000-000000000000}"/>
          </ac:spMkLst>
        </pc:spChg>
        <pc:spChg chg="mod">
          <ac:chgData name="Andrew Walz" userId="b2862291-6fd0-47c3-9e43-ad51d75b4df1" providerId="ADAL" clId="{2111E720-8DBA-4AEF-AEDB-3BB45D0D1E91}" dt="2018-07-31T01:44:34.552" v="870" actId="20577"/>
          <ac:spMkLst>
            <pc:docMk/>
            <pc:sldMk cId="2488176740" sldId="320"/>
            <ac:spMk id="50" creationId="{00000000-0000-0000-0000-000000000000}"/>
          </ac:spMkLst>
        </pc:spChg>
      </pc:sldChg>
      <pc:sldChg chg="modNotesTx">
        <pc:chgData name="Andrew Walz" userId="b2862291-6fd0-47c3-9e43-ad51d75b4df1" providerId="ADAL" clId="{2111E720-8DBA-4AEF-AEDB-3BB45D0D1E91}" dt="2018-07-31T02:21:17.937" v="4601" actId="20577"/>
        <pc:sldMkLst>
          <pc:docMk/>
          <pc:sldMk cId="4269741862" sldId="322"/>
        </pc:sldMkLst>
      </pc:sldChg>
      <pc:sldChg chg="modNotesTx">
        <pc:chgData name="Andrew Walz" userId="b2862291-6fd0-47c3-9e43-ad51d75b4df1" providerId="ADAL" clId="{2111E720-8DBA-4AEF-AEDB-3BB45D0D1E91}" dt="2018-07-31T02:23:36.534" v="5016" actId="20577"/>
        <pc:sldMkLst>
          <pc:docMk/>
          <pc:sldMk cId="145879118" sldId="329"/>
        </pc:sldMkLst>
      </pc:sldChg>
      <pc:sldChg chg="modNotesTx">
        <pc:chgData name="Andrew Walz" userId="b2862291-6fd0-47c3-9e43-ad51d75b4df1" providerId="ADAL" clId="{2111E720-8DBA-4AEF-AEDB-3BB45D0D1E91}" dt="2018-07-31T02:33:56.679" v="6384" actId="20577"/>
        <pc:sldMkLst>
          <pc:docMk/>
          <pc:sldMk cId="3881975348" sldId="3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fdm13171\Desktop\AWalz_DEVELOP_2018\Final_GEE_Images\Situations\Clips\ClipStats\Master_ZonalSta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dm13171\Desktop\AWalz_DEVELOP_2018\Final_GEE_Images\Situations\Clips\ClipStats\Master_ZonalSta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435242880248745E-2"/>
          <c:y val="3.114382785956965E-2"/>
          <c:w val="0.95912951423950255"/>
          <c:h val="0.80749369097832191"/>
        </c:manualLayout>
      </c:layout>
      <c:barChart>
        <c:barDir val="col"/>
        <c:grouping val="clustered"/>
        <c:varyColors val="0"/>
        <c:ser>
          <c:idx val="0"/>
          <c:order val="0"/>
          <c:spPr>
            <a:pattFill prst="ltUpDiag">
              <a:fgClr>
                <a:schemeClr val="accent1"/>
              </a:fgClr>
              <a:bgClr>
                <a:schemeClr val="lt1"/>
              </a:bgClr>
            </a:pattFill>
            <a:ln>
              <a:noFill/>
            </a:ln>
            <a:effectLst/>
          </c:spPr>
          <c:invertIfNegative val="0"/>
          <c:dLbls>
            <c:numFmt formatCode="0%" sourceLinked="0"/>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accent1">
                          <a:lumMod val="60000"/>
                          <a:lumOff val="40000"/>
                        </a:schemeClr>
                      </a:solidFill>
                    </a:ln>
                    <a:effectLst/>
                  </c:spPr>
                </c15:leaderLines>
              </c:ext>
            </c:extLst>
          </c:dLbls>
          <c:cat>
            <c:strRef>
              <c:f>Sheet1!$A$2:$A$5</c:f>
              <c:strCache>
                <c:ptCount val="4"/>
                <c:pt idx="0">
                  <c:v>NDVI and Cloud Cover Decreased After Maria</c:v>
                </c:pt>
                <c:pt idx="1">
                  <c:v>NDVI and Cloud Cover Increased After Maria</c:v>
                </c:pt>
                <c:pt idx="2">
                  <c:v>NDVI Increased and Cloud Cover Decreased After Maria</c:v>
                </c:pt>
                <c:pt idx="3">
                  <c:v>NDVI Decreased and Cloud Cover Increased After Maria</c:v>
                </c:pt>
              </c:strCache>
            </c:strRef>
          </c:cat>
          <c:val>
            <c:numRef>
              <c:f>Sheet1!$E$2:$E$5</c:f>
              <c:numCache>
                <c:formatCode>0.00</c:formatCode>
                <c:ptCount val="4"/>
                <c:pt idx="0">
                  <c:v>0.21891461100569259</c:v>
                </c:pt>
                <c:pt idx="1">
                  <c:v>0.16346489563567362</c:v>
                </c:pt>
                <c:pt idx="2">
                  <c:v>0.11703984819734345</c:v>
                </c:pt>
                <c:pt idx="3">
                  <c:v>0.4685313092979127</c:v>
                </c:pt>
              </c:numCache>
            </c:numRef>
          </c:val>
          <c:extLst xmlns:c16r2="http://schemas.microsoft.com/office/drawing/2015/06/chart">
            <c:ext xmlns:c16="http://schemas.microsoft.com/office/drawing/2014/chart" uri="{C3380CC4-5D6E-409C-BE32-E72D297353CC}">
              <c16:uniqueId val="{00000000-A8E7-44FE-BE97-945CD74C7AF0}"/>
            </c:ext>
          </c:extLst>
        </c:ser>
        <c:dLbls>
          <c:dLblPos val="inEnd"/>
          <c:showLegendKey val="0"/>
          <c:showVal val="1"/>
          <c:showCatName val="0"/>
          <c:showSerName val="0"/>
          <c:showPercent val="0"/>
          <c:showBubbleSize val="0"/>
        </c:dLbls>
        <c:gapWidth val="269"/>
        <c:overlap val="-20"/>
        <c:axId val="165694840"/>
        <c:axId val="165695232"/>
      </c:barChart>
      <c:catAx>
        <c:axId val="165694840"/>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165695232"/>
        <c:crosses val="autoZero"/>
        <c:auto val="1"/>
        <c:lblAlgn val="ctr"/>
        <c:lblOffset val="100"/>
        <c:noMultiLvlLbl val="0"/>
      </c:catAx>
      <c:valAx>
        <c:axId val="165695232"/>
        <c:scaling>
          <c:orientation val="minMax"/>
        </c:scaling>
        <c:delete val="1"/>
        <c:axPos val="l"/>
        <c:numFmt formatCode="0.00" sourceLinked="1"/>
        <c:majorTickMark val="none"/>
        <c:minorTickMark val="none"/>
        <c:tickLblPos val="nextTo"/>
        <c:crossAx val="165694840"/>
        <c:crosses val="autoZero"/>
        <c:crossBetween val="between"/>
      </c:valAx>
      <c:spPr>
        <a:noFill/>
        <a:ln w="19050">
          <a:solidFill>
            <a:schemeClr val="bg1"/>
          </a:solid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29302688910447E-2"/>
          <c:y val="5.4581214154924243E-2"/>
          <c:w val="0.95934139462217916"/>
          <c:h val="0.75132997883931796"/>
        </c:manualLayout>
      </c:layout>
      <c:barChart>
        <c:barDir val="col"/>
        <c:grouping val="clustered"/>
        <c:varyColors val="0"/>
        <c:ser>
          <c:idx val="0"/>
          <c:order val="0"/>
          <c:spPr>
            <a:pattFill prst="ltUpDiag">
              <a:fgClr>
                <a:schemeClr val="accent1"/>
              </a:fgClr>
              <a:bgClr>
                <a:schemeClr val="lt1"/>
              </a:bgClr>
            </a:pattFill>
            <a:ln>
              <a:noFill/>
            </a:ln>
            <a:effectLst/>
          </c:spPr>
          <c:invertIfNegative val="0"/>
          <c:dLbls>
            <c:numFmt formatCode="0%" sourceLinked="0"/>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accent1">
                          <a:lumMod val="60000"/>
                          <a:lumOff val="40000"/>
                        </a:schemeClr>
                      </a:solidFill>
                    </a:ln>
                    <a:effectLst/>
                  </c:spPr>
                </c15:leaderLines>
              </c:ext>
            </c:extLst>
          </c:dLbls>
          <c:cat>
            <c:strRef>
              <c:f>Sheet1!$A$2:$A$5</c:f>
              <c:strCache>
                <c:ptCount val="4"/>
                <c:pt idx="0">
                  <c:v>NDVI and Cloud Cover Decreased After Maria</c:v>
                </c:pt>
                <c:pt idx="1">
                  <c:v>NDVI and Cloud Cover Increased After Maria</c:v>
                </c:pt>
                <c:pt idx="2">
                  <c:v>NDVI Increased and Cloud Cover Decreased After Maria</c:v>
                </c:pt>
                <c:pt idx="3">
                  <c:v>NDVI Decreased and Cloud Cover Increased After Maria</c:v>
                </c:pt>
              </c:strCache>
            </c:strRef>
          </c:cat>
          <c:val>
            <c:numRef>
              <c:f>Sheet1!$E$11:$E$14</c:f>
              <c:numCache>
                <c:formatCode>0.00</c:formatCode>
                <c:ptCount val="4"/>
                <c:pt idx="0">
                  <c:v>0.46050094876660341</c:v>
                </c:pt>
                <c:pt idx="1">
                  <c:v>7.700948766603416E-2</c:v>
                </c:pt>
                <c:pt idx="2">
                  <c:v>0.22272106261859584</c:v>
                </c:pt>
                <c:pt idx="3">
                  <c:v>0.23976850094876662</c:v>
                </c:pt>
              </c:numCache>
            </c:numRef>
          </c:val>
          <c:extLst xmlns:c16r2="http://schemas.microsoft.com/office/drawing/2015/06/chart">
            <c:ext xmlns:c16="http://schemas.microsoft.com/office/drawing/2014/chart" uri="{C3380CC4-5D6E-409C-BE32-E72D297353CC}">
              <c16:uniqueId val="{00000000-8906-4FEE-8301-B8168A5D78D8}"/>
            </c:ext>
          </c:extLst>
        </c:ser>
        <c:dLbls>
          <c:dLblPos val="inEnd"/>
          <c:showLegendKey val="0"/>
          <c:showVal val="1"/>
          <c:showCatName val="0"/>
          <c:showSerName val="0"/>
          <c:showPercent val="0"/>
          <c:showBubbleSize val="0"/>
        </c:dLbls>
        <c:gapWidth val="269"/>
        <c:overlap val="-20"/>
        <c:axId val="219377336"/>
        <c:axId val="219377728"/>
      </c:barChart>
      <c:catAx>
        <c:axId val="219377336"/>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100" b="0" i="0" u="none" strike="noStrike" kern="1200" cap="all" spc="150" normalizeH="0" baseline="0">
                <a:solidFill>
                  <a:schemeClr val="lt1"/>
                </a:solidFill>
                <a:latin typeface="Century Gothic" panose="020B0502020202020204" pitchFamily="34" charset="0"/>
                <a:ea typeface="+mn-ea"/>
                <a:cs typeface="+mn-cs"/>
              </a:defRPr>
            </a:pPr>
            <a:endParaRPr lang="en-US"/>
          </a:p>
        </c:txPr>
        <c:crossAx val="219377728"/>
        <c:crosses val="autoZero"/>
        <c:auto val="1"/>
        <c:lblAlgn val="ctr"/>
        <c:lblOffset val="100"/>
        <c:noMultiLvlLbl val="0"/>
      </c:catAx>
      <c:valAx>
        <c:axId val="219377728"/>
        <c:scaling>
          <c:orientation val="minMax"/>
        </c:scaling>
        <c:delete val="1"/>
        <c:axPos val="l"/>
        <c:numFmt formatCode="0.00" sourceLinked="1"/>
        <c:majorTickMark val="none"/>
        <c:minorTickMark val="none"/>
        <c:tickLblPos val="nextTo"/>
        <c:crossAx val="219377336"/>
        <c:crosses val="autoZero"/>
        <c:crossBetween val="between"/>
      </c:valAx>
      <c:spPr>
        <a:noFill/>
        <a:ln w="19050">
          <a:solidFill>
            <a:schemeClr val="bg1"/>
          </a:solidFill>
        </a:ln>
        <a:effectLst/>
      </c:spPr>
    </c:plotArea>
    <c:plotVisOnly val="1"/>
    <c:dispBlanksAs val="gap"/>
    <c:showDLblsOverMax val="0"/>
  </c:chart>
  <c:spPr>
    <a:solidFill>
      <a:schemeClr val="accent1"/>
    </a:solidFill>
    <a:ln w="9525" cap="flat" cmpd="sng" algn="ctr">
      <a:solidFill>
        <a:schemeClr val="bg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0.03061</cdr:x>
      <cdr:y>0.12245</cdr:y>
    </cdr:from>
    <cdr:to>
      <cdr:x>0.23801</cdr:x>
      <cdr:y>0.33469</cdr:y>
    </cdr:to>
    <cdr:sp macro="" textlink="">
      <cdr:nvSpPr>
        <cdr:cNvPr id="2" name="TextBox 1"/>
        <cdr:cNvSpPr txBox="1"/>
      </cdr:nvSpPr>
      <cdr:spPr>
        <a:xfrm xmlns:a="http://schemas.openxmlformats.org/drawingml/2006/main">
          <a:off x="373224" y="839754"/>
          <a:ext cx="2528596" cy="14555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0.29165</cdr:x>
      <cdr:y>0.10376</cdr:y>
    </cdr:from>
    <cdr:to>
      <cdr:x>0.46141</cdr:x>
      <cdr:y>0.39267</cdr:y>
    </cdr:to>
    <cdr:sp macro="" textlink="">
      <cdr:nvSpPr>
        <cdr:cNvPr id="2" name="TextBox 4"/>
        <cdr:cNvSpPr txBox="1"/>
      </cdr:nvSpPr>
      <cdr:spPr>
        <a:xfrm xmlns:a="http://schemas.openxmlformats.org/drawingml/2006/main">
          <a:off x="2004176" y="458716"/>
          <a:ext cx="1166566" cy="1277273"/>
        </a:xfrm>
        <a:prstGeom xmlns:a="http://schemas.openxmlformats.org/drawingml/2006/main" prst="rect">
          <a:avLst/>
        </a:prstGeom>
        <a:noFill xmlns:a="http://schemas.openxmlformats.org/drawingml/2006/main"/>
        <a:ln xmlns:a="http://schemas.openxmlformats.org/drawingml/2006/main">
          <a:solidFill>
            <a:schemeClr val="bg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a:solidFill>
                <a:schemeClr val="bg1"/>
              </a:solidFill>
              <a:latin typeface="Century Gothic" panose="020B0502020202020204" pitchFamily="34" charset="0"/>
            </a:rPr>
            <a:t>~70% of El Yunque had a decrease in NDVI pre and post Maria during Early Rain Season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9/20/2018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FF0000"/>
                </a:solidFill>
              </a:rPr>
              <a:t>Hi, we are </a:t>
            </a:r>
            <a:r>
              <a:rPr lang="en-US" sz="1200" dirty="0">
                <a:solidFill>
                  <a:srgbClr val="FF0000"/>
                </a:solidFill>
              </a:rPr>
              <a:t>the </a:t>
            </a:r>
            <a:r>
              <a:rPr lang="en-US" dirty="0">
                <a:solidFill>
                  <a:srgbClr val="FF0000"/>
                </a:solidFill>
              </a:rPr>
              <a:t>Puerto Rico Disasters Team</a:t>
            </a:r>
            <a:r>
              <a:rPr lang="en-US" sz="1200" dirty="0">
                <a:solidFill>
                  <a:srgbClr val="FF0000"/>
                </a:solidFill>
              </a:rPr>
              <a:t>.</a:t>
            </a:r>
            <a:endParaRPr lang="en-US" dirty="0">
              <a:solidFill>
                <a:srgbClr val="FF0000"/>
              </a:solidFill>
            </a:endParaRPr>
          </a:p>
          <a:p>
            <a:pPr>
              <a:defRPr/>
            </a:pPr>
            <a:r>
              <a:rPr lang="en-US" dirty="0"/>
              <a:t>My name is Flavia Moraes, I am the Project Lead. I graduated from the Federal University of Rio Grande do </a:t>
            </a:r>
            <a:r>
              <a:rPr lang="en-US" dirty="0" err="1"/>
              <a:t>Sul</a:t>
            </a:r>
            <a:r>
              <a:rPr lang="en-US" dirty="0"/>
              <a:t>/Brazil with a Bachelor in Geography and in Journalism</a:t>
            </a:r>
            <a:r>
              <a:rPr lang="en-US" baseline="0" dirty="0"/>
              <a:t> and am currently doing my PhD in Geography at the University of Georgia.</a:t>
            </a:r>
            <a:r>
              <a:rPr lang="en-US" dirty="0"/>
              <a:t> </a:t>
            </a:r>
            <a:endParaRPr lang="en-US" dirty="0">
              <a:cs typeface="Calibri"/>
            </a:endParaRPr>
          </a:p>
          <a:p>
            <a:pPr>
              <a:defRPr/>
            </a:pPr>
            <a:r>
              <a:rPr lang="en-US" dirty="0"/>
              <a:t>My name is Andrew </a:t>
            </a:r>
            <a:r>
              <a:rPr lang="en-US" dirty="0" err="1"/>
              <a:t>Walz</a:t>
            </a:r>
            <a:r>
              <a:rPr lang="en-US" dirty="0"/>
              <a:t>, I</a:t>
            </a:r>
            <a:r>
              <a:rPr lang="en-US" dirty="0">
                <a:cs typeface="Calibri"/>
              </a:rPr>
              <a:t> graduated from The University of Mary Washington with a Bachelors Degree in Geography and am currently a Masters Student at Clark University in GIS</a:t>
            </a:r>
            <a:endParaRPr lang="en-US" dirty="0"/>
          </a:p>
          <a:p>
            <a:pPr>
              <a:defRPr/>
            </a:pPr>
            <a:r>
              <a:rPr lang="en-US" dirty="0">
                <a:solidFill>
                  <a:srgbClr val="FF0000"/>
                </a:solidFill>
              </a:rPr>
              <a:t>My name is Justin Bucher, I graduated from UNC-Chapel Hill with a Bachelors in Geography and am currently studying Environmental Planning and Design at UGA.</a:t>
            </a:r>
          </a:p>
          <a:p>
            <a:pPr>
              <a:defRPr/>
            </a:pP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Our tem is working to assess changes in cloud dynamics in </a:t>
            </a:r>
            <a:r>
              <a:rPr lang="en-US" sz="1200" dirty="0">
                <a:solidFill>
                  <a:srgbClr val="FF0000"/>
                </a:solidFill>
              </a:rPr>
              <a:t>the </a:t>
            </a:r>
            <a:r>
              <a:rPr lang="en-US" dirty="0">
                <a:solidFill>
                  <a:srgbClr val="FF0000"/>
                </a:solidFill>
              </a:rPr>
              <a:t>Luquillo Tropical Montane Forest, in Puerto Rico, pre- and post-Hurricane Maria</a:t>
            </a:r>
            <a:r>
              <a:rPr lang="en-US" sz="1200" dirty="0">
                <a:solidFill>
                  <a:srgbClr val="FF0000"/>
                </a:solidFill>
              </a:rPr>
              <a:t>.</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83824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a:t>
            </a:r>
          </a:p>
          <a:p>
            <a:pPr marL="228600" indent="-228600">
              <a:buFont typeface="Arial" panose="020B0604020202020204" pitchFamily="34" charset="0"/>
              <a:buChar char="•"/>
              <a:defRPr/>
            </a:pPr>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Before diving completely into the results, lets review how we visualized and interpreted our results</a:t>
            </a:r>
          </a:p>
          <a:p>
            <a:pPr marL="228600" indent="-228600">
              <a:buFont typeface="Arial" panose="020B0604020202020204" pitchFamily="34" charset="0"/>
              <a:buChar char="•"/>
              <a:defRPr/>
            </a:pPr>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First, we iterated through individual CALIPSO datasets and subset the data to the geographic extent of Puerto Rico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What we are looking at consists of a vertical profile of Cloud Base Height readings (indicated via the red dots)</a:t>
            </a:r>
          </a:p>
          <a:p>
            <a:pPr marL="228600" indent="-228600">
              <a:buFont typeface="Arial" panose="020B0604020202020204" pitchFamily="34" charset="0"/>
              <a:buChar char="•"/>
              <a:defRPr/>
            </a:pPr>
            <a:r>
              <a:rPr lang="en-US" dirty="0"/>
              <a:t>*CLICK* the extent of the park is approximately located in this position.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a:t>
            </a:r>
            <a:r>
              <a:rPr lang="en-US" dirty="0" err="1"/>
              <a:t>subsetting</a:t>
            </a:r>
            <a:r>
              <a:rPr lang="en-US" dirty="0"/>
              <a:t> the data below the Trade Wind Inversion,</a:t>
            </a:r>
            <a:r>
              <a:rPr lang="en-US" baseline="0" dirty="0"/>
              <a:t> which </a:t>
            </a:r>
            <a:r>
              <a:rPr lang="en-US" dirty="0"/>
              <a:t>commonly serves to limit cloud formation above the temperature inversion (2,000 meters) we average the return of values that fell within the 1</a:t>
            </a:r>
            <a:r>
              <a:rPr lang="en-US" baseline="30000" dirty="0"/>
              <a:t>st</a:t>
            </a:r>
            <a:r>
              <a:rPr lang="en-US" dirty="0"/>
              <a:t> quartile of readings</a:t>
            </a:r>
            <a:r>
              <a:rPr lang="en-US" baseline="0" dirty="0"/>
              <a:t> to focus on the lower clouds.</a:t>
            </a:r>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sz="1200" kern="1200" dirty="0">
                <a:solidFill>
                  <a:schemeClr val="tx1"/>
                </a:solidFill>
                <a:latin typeface="+mn-lt"/>
                <a:ea typeface="+mn-ea"/>
                <a:cs typeface="+mn-cs"/>
              </a:rPr>
              <a:t>	</a:t>
            </a:r>
          </a:p>
          <a:p>
            <a:endParaRPr lang="en-US" b="1" u="sng"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85762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Pre and Post Maria graphs are shown above, separated by season - Dry and Early Rain season were used for the pre/post comparisons due to data availability </a:t>
            </a:r>
          </a:p>
          <a:p>
            <a:pPr marL="628650" lvl="1" indent="-171450">
              <a:buFont typeface="Arial" panose="020B0604020202020204" pitchFamily="34" charset="0"/>
              <a:buChar char="•"/>
            </a:pPr>
            <a:r>
              <a:rPr lang="en-US" dirty="0"/>
              <a:t>The green bar represents CALIPSO derived CBH averages</a:t>
            </a:r>
          </a:p>
          <a:p>
            <a:pPr marL="628650" lvl="1" indent="-171450">
              <a:buFont typeface="Arial" panose="020B0604020202020204" pitchFamily="34" charset="0"/>
              <a:buChar char="•"/>
            </a:pPr>
            <a:r>
              <a:rPr lang="en-US" dirty="0"/>
              <a:t>The blue bar represents the average theoretical CBH - - derived via several atmospheric parameters from the radiosonde data (temperature, humidity, air pressure </a:t>
            </a:r>
            <a:r>
              <a:rPr lang="en-US" dirty="0" err="1"/>
              <a:t>etc</a:t>
            </a:r>
            <a:r>
              <a:rPr lang="en-US" dirty="0"/>
              <a:t>)</a:t>
            </a:r>
          </a:p>
          <a:p>
            <a:pPr marL="628650" lvl="1" indent="-171450">
              <a:buFont typeface="Arial" panose="020B0604020202020204" pitchFamily="34" charset="0"/>
              <a:buChar char="•"/>
            </a:pPr>
            <a:r>
              <a:rPr lang="en-US" dirty="0"/>
              <a:t>The red bar represents the difference between the two values (MLLCL – CALIPSO) </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dirty="0"/>
              <a:t>We found that the average CBH value </a:t>
            </a:r>
            <a:r>
              <a:rPr lang="en-US" b="1" dirty="0"/>
              <a:t>DECREASED</a:t>
            </a:r>
            <a:r>
              <a:rPr lang="en-US" dirty="0"/>
              <a:t> in altitude during the Dry and Early Rainy season </a:t>
            </a:r>
            <a:r>
              <a:rPr lang="en-US" b="1" dirty="0"/>
              <a:t>AFTER</a:t>
            </a:r>
            <a:r>
              <a:rPr lang="en-US" baseline="0" dirty="0"/>
              <a:t> Hurricane Maria</a:t>
            </a:r>
            <a:r>
              <a:rPr lang="en-US" dirty="0"/>
              <a:t> according to our CALIPSO derived data</a:t>
            </a:r>
          </a:p>
          <a:p>
            <a:pPr marL="628650" lvl="1" indent="-171450">
              <a:buFont typeface="Arial" panose="020B0604020202020204" pitchFamily="34" charset="0"/>
              <a:buChar char="•"/>
            </a:pPr>
            <a:r>
              <a:rPr lang="en-US" dirty="0"/>
              <a:t>Explanation: this could be related to reduced surface roughness after Maria = less turbulence, convection occurring</a:t>
            </a:r>
            <a:r>
              <a:rPr lang="en-US" baseline="0" dirty="0"/>
              <a:t> in lower atmosphere levels = lower clouds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Conversely, our calculated MLLCL values </a:t>
            </a:r>
            <a:r>
              <a:rPr lang="en-US" b="1" dirty="0"/>
              <a:t>INCREASED</a:t>
            </a:r>
            <a:r>
              <a:rPr lang="en-US" dirty="0"/>
              <a:t> in the months following Maria’s landfall</a:t>
            </a:r>
          </a:p>
          <a:p>
            <a:pPr marL="628650" lvl="1" indent="-171450">
              <a:buFont typeface="Arial" panose="020B0604020202020204" pitchFamily="34" charset="0"/>
              <a:buChar char="•"/>
            </a:pPr>
            <a:r>
              <a:rPr lang="en-US" dirty="0"/>
              <a:t>Explanation: atmosphere trying to increase the CBH, but land cover changes acting</a:t>
            </a:r>
            <a:r>
              <a:rPr lang="en-US" baseline="0" dirty="0"/>
              <a:t> against that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7838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a:t>
            </a:r>
          </a:p>
          <a:p>
            <a:r>
              <a:rPr lang="en-US" b="1" u="sng" dirty="0"/>
              <a:t>Map on the left:</a:t>
            </a:r>
          </a:p>
          <a:p>
            <a:pPr marL="171450" indent="-171450">
              <a:buFont typeface="Arial" panose="020B0604020202020204" pitchFamily="34" charset="0"/>
              <a:buChar char="•"/>
            </a:pPr>
            <a:r>
              <a:rPr lang="en-US" b="0" u="none" dirty="0"/>
              <a:t>The map on the left is a visualization of the intensity of change in cloud cover pre and post hurricane Maria during the Dry Season</a:t>
            </a:r>
          </a:p>
          <a:p>
            <a:pPr marL="171450" indent="-171450">
              <a:buFont typeface="Arial" panose="020B0604020202020204" pitchFamily="34" charset="0"/>
              <a:buChar char="•"/>
            </a:pPr>
            <a:r>
              <a:rPr lang="en-US" b="0" u="none" dirty="0"/>
              <a:t>The difference in cloud cover reveals a cloud cover increase</a:t>
            </a:r>
            <a:r>
              <a:rPr lang="en-US" b="0" u="none" baseline="0" dirty="0"/>
              <a:t> (in blue) over some areas of the Luquillo Mountains and a cloud cover decrease (in red) occurring mainly over the lower land</a:t>
            </a:r>
            <a:endParaRPr lang="en-US" b="1" u="sng" dirty="0"/>
          </a:p>
          <a:p>
            <a:endParaRPr lang="en-US" b="1" u="sng" dirty="0"/>
          </a:p>
          <a:p>
            <a:r>
              <a:rPr lang="en-US" b="1" u="sng" dirty="0"/>
              <a:t>Map on the right:</a:t>
            </a:r>
          </a:p>
          <a:p>
            <a:pPr marL="171450" indent="-171450">
              <a:buFont typeface="Arial" panose="020B0604020202020204" pitchFamily="34" charset="0"/>
              <a:buChar char="•"/>
            </a:pPr>
            <a:r>
              <a:rPr lang="en-US" b="0" u="none" dirty="0"/>
              <a:t>The map on the right is a visualization of the intensity of change in NDVI pre and post hurricane Maria during the Dry Season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We had been told by our science advisor that the reports from researchers on the ground in El Yunque indicated that areas to the west, and the peaks of the Luquillo mountains were the especially hard hit by the storm and our data seem to corroborate that</a:t>
            </a:r>
            <a:r>
              <a:rPr lang="en-US" b="0" u="none" baseline="0" dirty="0"/>
              <a:t> (l</a:t>
            </a:r>
            <a:r>
              <a:rPr lang="en-US" b="0" u="none" dirty="0"/>
              <a:t>ower NDVI values </a:t>
            </a:r>
            <a:r>
              <a:rPr lang="en-US" b="0" u="none" baseline="0" dirty="0"/>
              <a:t>in red).</a:t>
            </a:r>
            <a:endParaRPr lang="en-US" b="0" u="none" dirty="0"/>
          </a:p>
          <a:p>
            <a:pPr marL="0" indent="0">
              <a:buFont typeface="Arial" panose="020B0604020202020204" pitchFamily="34" charset="0"/>
              <a:buNone/>
            </a:pPr>
            <a:endParaRPr lang="en-US" b="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This tracks with our expectations of seeing a decrease in NDVI due to defoliation and vegetation damage from Hurricane Maria, but it’s different</a:t>
            </a:r>
            <a:r>
              <a:rPr lang="en-US" b="0" u="none" baseline="0" dirty="0"/>
              <a:t> from what we are expecting in relation to the cloud coverage over the same area. </a:t>
            </a:r>
            <a:endParaRPr lang="en-US" b="0" u="none" dirty="0"/>
          </a:p>
          <a:p>
            <a:pPr marL="171450" indent="-171450">
              <a:buFont typeface="Arial" panose="020B0604020202020204" pitchFamily="34" charset="0"/>
              <a:buChar char="•"/>
            </a:pPr>
            <a:endParaRPr lang="en-US" b="0" u="none"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42547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a:t>
            </a:r>
          </a:p>
          <a:p>
            <a:r>
              <a:rPr lang="en-US" b="1" u="sng" dirty="0"/>
              <a:t>Map on the left:</a:t>
            </a:r>
          </a:p>
          <a:p>
            <a:pPr marL="171450" indent="-171450">
              <a:buFont typeface="Arial" panose="020B0604020202020204" pitchFamily="34" charset="0"/>
              <a:buChar char="•"/>
            </a:pPr>
            <a:r>
              <a:rPr lang="en-US" b="0" u="none" dirty="0"/>
              <a:t>The map displays the four outcomes that are possible with the NDVI and Cloud Cover pairing comparing the before and after hurricane Maria during the Dry Season</a:t>
            </a:r>
          </a:p>
          <a:p>
            <a:pPr marL="628650" lvl="1" indent="-171450">
              <a:buFont typeface="Arial" panose="020B0604020202020204" pitchFamily="34" charset="0"/>
              <a:buChar char="•"/>
            </a:pPr>
            <a:r>
              <a:rPr lang="en-US" b="0" u="none" dirty="0"/>
              <a:t>NDVI and Cloud Cover Decrease</a:t>
            </a:r>
          </a:p>
          <a:p>
            <a:pPr marL="628650" lvl="1" indent="-171450">
              <a:buFont typeface="Arial" panose="020B0604020202020204" pitchFamily="34" charset="0"/>
              <a:buChar char="•"/>
            </a:pPr>
            <a:r>
              <a:rPr lang="en-US" b="0" u="none" dirty="0"/>
              <a:t>NDVI and Cloud Cover Increase</a:t>
            </a:r>
          </a:p>
          <a:p>
            <a:pPr marL="628650" lvl="1" indent="-171450">
              <a:buFont typeface="Arial" panose="020B0604020202020204" pitchFamily="34" charset="0"/>
              <a:buChar char="•"/>
            </a:pPr>
            <a:r>
              <a:rPr lang="en-US" b="0" u="none" dirty="0"/>
              <a:t>NDVI increase and Cloud Cover Decrease</a:t>
            </a:r>
          </a:p>
          <a:p>
            <a:pPr marL="628650" lvl="1" indent="-171450">
              <a:buFont typeface="Arial" panose="020B0604020202020204" pitchFamily="34" charset="0"/>
              <a:buChar char="•"/>
            </a:pPr>
            <a:r>
              <a:rPr lang="en-US" b="0" u="none" dirty="0"/>
              <a:t>NDVI decrease and Cloud Cover Increase</a:t>
            </a:r>
          </a:p>
          <a:p>
            <a:pPr marL="171450" lvl="0" indent="-171450">
              <a:buFont typeface="Arial" panose="020B0604020202020204" pitchFamily="34" charset="0"/>
              <a:buChar char="•"/>
            </a:pPr>
            <a:r>
              <a:rPr lang="en-US" b="0" u="none" dirty="0"/>
              <a:t>This map shows that the area within the El Yunque national forest (within the black boundary) falls primarily within the two categories related to a decrease in NDVI (NDVI and Cloud Cover Decrease = yellow, NDVI Decrease and Cloud Cover increase = green)</a:t>
            </a:r>
          </a:p>
          <a:p>
            <a:pPr marL="0" lvl="0" indent="0">
              <a:buFont typeface="Arial" panose="020B0604020202020204" pitchFamily="34" charset="0"/>
              <a:buNone/>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Chart on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The chart on the right displays the numerical breakdown of the percentage of total number of pixels that are in each respective category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Providing support to the visual conclusions, we see that roughly 69% of the total number of pixels belong to one of the two categories corresponding to NDVI decrease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The relationship between</a:t>
            </a:r>
            <a:r>
              <a:rPr lang="en-US" b="0" u="none" baseline="0" dirty="0"/>
              <a:t> NDVI and cloud cover is different from what we have expected, since the majority is showing NDVI decrease and cloud cover increase after Maria during the Dry Season.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Explanation: This could be due to the changes in surface roughness (vegetation type), resulting in more effective orographic effect that can lift and condense the air mass in a lower altitude = more orographic clouds = increase in cloud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Dry season after Maria = is on average regarding the moisture availability (</a:t>
            </a:r>
            <a:r>
              <a:rPr lang="en-US" b="0" u="none" baseline="0" dirty="0" err="1"/>
              <a:t>precipitable</a:t>
            </a:r>
            <a:r>
              <a:rPr lang="en-US" b="0" u="none" baseline="0" dirty="0"/>
              <a:t> water), so changes in land cover due to hurricane can play the role to affect clouds</a:t>
            </a:r>
            <a:endParaRPr lang="en-US" b="0" u="none"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423578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Map on the left:</a:t>
            </a:r>
          </a:p>
          <a:p>
            <a:pPr marL="171450" indent="-171450">
              <a:buFont typeface="Arial" panose="020B0604020202020204" pitchFamily="34" charset="0"/>
              <a:buChar char="•"/>
            </a:pPr>
            <a:r>
              <a:rPr lang="en-US" b="0" u="none" dirty="0"/>
              <a:t>The map on the left is a visualization of the intensity of change in cloud cover pre and post hurricane Maria during the Early Rain Season</a:t>
            </a:r>
          </a:p>
          <a:p>
            <a:pPr marL="171450" indent="-171450">
              <a:buFont typeface="Arial" panose="020B0604020202020204" pitchFamily="34" charset="0"/>
              <a:buChar char="•"/>
            </a:pPr>
            <a:r>
              <a:rPr lang="en-US" b="0" u="none" dirty="0"/>
              <a:t>The difference in cloud cover reveals a cloud cover increase</a:t>
            </a:r>
            <a:r>
              <a:rPr lang="en-US" b="0" u="none" baseline="0" dirty="0"/>
              <a:t> (in blue) over a few areas of the Luquillo Mountains and a cloud cover decrease (in red) occurring over the remaining area</a:t>
            </a:r>
            <a:endParaRPr lang="en-US" b="1" u="sng" dirty="0"/>
          </a:p>
          <a:p>
            <a:endParaRPr lang="en-US" b="1" u="sng" dirty="0"/>
          </a:p>
          <a:p>
            <a:r>
              <a:rPr lang="en-US" b="1" u="sng" dirty="0"/>
              <a:t>Map on the right:</a:t>
            </a:r>
          </a:p>
          <a:p>
            <a:pPr marL="171450" indent="-171450">
              <a:buFont typeface="Arial" panose="020B0604020202020204" pitchFamily="34" charset="0"/>
              <a:buChar char="•"/>
            </a:pPr>
            <a:r>
              <a:rPr lang="en-US" b="0" u="none" dirty="0"/>
              <a:t>The map on the right is a visualization of the intensity of change in NDVI pre and post hurricane Maria during the Early Rain Season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Again, this agrees with the areas more affected by Hurricane</a:t>
            </a:r>
            <a:r>
              <a:rPr lang="en-US" b="0" u="none" baseline="0" dirty="0"/>
              <a:t> Maria (west, and peaks of the Luquillo Mountains), but we can see that the vegetation here has already recovered much more than when compared to the previous season.</a:t>
            </a:r>
            <a:endParaRPr lang="en-US" b="0" u="none" dirty="0"/>
          </a:p>
          <a:p>
            <a:r>
              <a:rPr lang="en-US" sz="1200" kern="1200" dirty="0">
                <a:solidFill>
                  <a:schemeClr val="tx1"/>
                </a:solidFill>
                <a:latin typeface="+mn-lt"/>
                <a:ea typeface="+mn-ea"/>
                <a:cs typeface="+mn-cs"/>
              </a:rPr>
              <a:t>	</a:t>
            </a:r>
          </a:p>
          <a:p>
            <a:endParaRPr lang="en-US" b="1" u="sng"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319598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Map on the left:</a:t>
            </a:r>
          </a:p>
          <a:p>
            <a:pPr marL="171450" indent="-171450">
              <a:buFont typeface="Arial" panose="020B0604020202020204" pitchFamily="34" charset="0"/>
              <a:buChar char="•"/>
            </a:pPr>
            <a:r>
              <a:rPr lang="en-US" b="0" u="none" dirty="0"/>
              <a:t>The map displays the four outcomes that are possible with the NDVI and Cloud Cover pairing comparing the before and after hurricane Maria during the Early Rain Season</a:t>
            </a:r>
          </a:p>
          <a:p>
            <a:pPr marL="628650" lvl="1" indent="-171450">
              <a:buFont typeface="Arial" panose="020B0604020202020204" pitchFamily="34" charset="0"/>
              <a:buChar char="•"/>
            </a:pPr>
            <a:r>
              <a:rPr lang="en-US" b="0" u="none" dirty="0"/>
              <a:t>NDVI and Cloud Cover Decrease</a:t>
            </a:r>
          </a:p>
          <a:p>
            <a:pPr marL="628650" lvl="1" indent="-171450">
              <a:buFont typeface="Arial" panose="020B0604020202020204" pitchFamily="34" charset="0"/>
              <a:buChar char="•"/>
            </a:pPr>
            <a:r>
              <a:rPr lang="en-US" b="0" u="none" dirty="0"/>
              <a:t>NDVI and Cloud Cover Increase</a:t>
            </a:r>
          </a:p>
          <a:p>
            <a:pPr marL="628650" lvl="1" indent="-171450">
              <a:buFont typeface="Arial" panose="020B0604020202020204" pitchFamily="34" charset="0"/>
              <a:buChar char="•"/>
            </a:pPr>
            <a:r>
              <a:rPr lang="en-US" b="0" u="none" dirty="0"/>
              <a:t>NDVI increase and Cloud Cover Decrease</a:t>
            </a:r>
          </a:p>
          <a:p>
            <a:pPr marL="628650" lvl="1" indent="-171450">
              <a:buFont typeface="Arial" panose="020B0604020202020204" pitchFamily="34" charset="0"/>
              <a:buChar char="•"/>
            </a:pPr>
            <a:r>
              <a:rPr lang="en-US" b="0" u="none" dirty="0"/>
              <a:t>NDVI decrease and Cloud Cover Increase</a:t>
            </a:r>
          </a:p>
          <a:p>
            <a:pPr marL="171450" lvl="0" indent="-171450">
              <a:buFont typeface="Arial" panose="020B0604020202020204" pitchFamily="34" charset="0"/>
              <a:buChar char="•"/>
            </a:pPr>
            <a:r>
              <a:rPr lang="en-US" b="0" u="none" dirty="0"/>
              <a:t>This map shows that the area within the El Yunque national forest (within the black boundary) falls primarily within the two categories related to a decrease in NDVI (NDVI and Cloud Cover Decrease = yellow, NDVI Decrease and Cloud Cover increase = green)</a:t>
            </a:r>
          </a:p>
          <a:p>
            <a:pPr marL="0" lvl="0" indent="0">
              <a:buFont typeface="Arial" panose="020B0604020202020204" pitchFamily="34" charset="0"/>
              <a:buNone/>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Chart on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The chart on the right displays the numerical breakdown of the percentage of total number of pixels that are in each respective category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Providing support to the visual conclusions, we see that roughly 70% of the total number of pixels belong to one of the two categories corresponding to NDVI decrease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A difference between the results from the Early Rain Season and the Dry Season discussed before is we see much stronger evidence for a positive relationship between NDVI and cloud cover.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However,</a:t>
            </a:r>
            <a:r>
              <a:rPr lang="en-US" b="0" u="none" baseline="0" dirty="0"/>
              <a:t> we still can see NDVI decrease and cloud cover increase occurring in the Luquillo Mountains (higher elevation), which can be related to the surface roughness and the more effective orographic effect, as mentioned before.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Additionally, it seems that during this rainy season the decrease in cloud coverage is surrounding the peaks of the Luquillo Mountains where we could not see drastic changes in NDVI post-Maria. So, it is probably not directly related to the land cover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We saw that the amount of moisture available at the atmosphere (</a:t>
            </a:r>
            <a:r>
              <a:rPr lang="en-US" b="0" u="none" baseline="0" dirty="0" err="1"/>
              <a:t>precipitable</a:t>
            </a:r>
            <a:r>
              <a:rPr lang="en-US" b="0" u="none" baseline="0" dirty="0"/>
              <a:t> water) was anomaly below the mean for this season = drier than normal ERS, which suggests that a larger scale mechanisms other than the hurricane</a:t>
            </a:r>
            <a:endParaRPr lang="en-US" b="0" u="none" dirty="0"/>
          </a:p>
          <a:p>
            <a:r>
              <a:rPr lang="en-US" sz="1200" kern="1200" dirty="0">
                <a:solidFill>
                  <a:schemeClr val="tx1"/>
                </a:solidFill>
                <a:latin typeface="+mn-lt"/>
                <a:ea typeface="+mn-ea"/>
                <a:cs typeface="+mn-cs"/>
              </a:rPr>
              <a:t>	</a:t>
            </a:r>
          </a:p>
          <a:p>
            <a:endParaRPr lang="en-US" b="1" u="sng"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59811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CBH FOLLOWING HURRICANE MARIA</a:t>
            </a:r>
          </a:p>
          <a:p>
            <a:pPr marL="342900" indent="-342900">
              <a:buFont typeface="Arial" panose="020B0604020202020204" pitchFamily="34" charset="0"/>
              <a:buChar char="•"/>
            </a:pPr>
            <a:r>
              <a:rPr lang="en-US" dirty="0"/>
              <a:t>Our study indicates that large scale defoliation events could have a different impact over the Luquillo Mountains from what was suggested in previous studies using anecdotal data.  </a:t>
            </a:r>
          </a:p>
          <a:p>
            <a:pPr marL="342900" indent="-342900">
              <a:buFont typeface="Arial" panose="020B0604020202020204" pitchFamily="34" charset="0"/>
              <a:buChar char="•"/>
            </a:pPr>
            <a:r>
              <a:rPr lang="en-US" dirty="0"/>
              <a:t>The USFS could use the CALIPSO data to review their main concerns about CBH increase after a catastrophic hurricane. This is because our results indicate that CBH can decrease after a massive defoliation event instead of increase as it was supposed. </a:t>
            </a:r>
          </a:p>
          <a:p>
            <a:endParaRPr lang="en-US" dirty="0"/>
          </a:p>
          <a:p>
            <a:r>
              <a:rPr lang="en-US" b="1" dirty="0"/>
              <a:t>NDVI AND CLOUD COVER RESPONSE FOLLOWING MARIA</a:t>
            </a:r>
          </a:p>
          <a:p>
            <a:pPr marL="342900" indent="-342900">
              <a:buFont typeface="Arial" panose="020B0604020202020204" pitchFamily="34" charset="0"/>
              <a:buChar char="•"/>
            </a:pPr>
            <a:r>
              <a:rPr lang="en-US" dirty="0"/>
              <a:t>NDVI decreases occurred in areas of the park that were most vulnerable to high winds and within the path of Maria (peaks of the Luquillo Mountains)</a:t>
            </a:r>
          </a:p>
          <a:p>
            <a:pPr marL="342900" indent="-342900">
              <a:buFont typeface="Arial" panose="020B0604020202020204" pitchFamily="34" charset="0"/>
              <a:buChar char="•"/>
            </a:pPr>
            <a:r>
              <a:rPr lang="en-US" dirty="0"/>
              <a:t>Increases in Cloud Cover during the Dry Season could have resulted from better orographic uplift due to decreased surface roughness = more cloud coverage</a:t>
            </a:r>
          </a:p>
          <a:p>
            <a:pPr marL="342900" indent="-342900">
              <a:buFont typeface="Arial" panose="020B0604020202020204" pitchFamily="34" charset="0"/>
              <a:buChar char="•"/>
            </a:pPr>
            <a:r>
              <a:rPr lang="en-US" dirty="0"/>
              <a:t>Decrease in Cloud Cover during the Early Rain Season could be related to large scale mechanisms other</a:t>
            </a:r>
            <a:r>
              <a:rPr lang="en-US" baseline="0" dirty="0"/>
              <a:t> than hurricane or land cover change effects = much drier than normal season </a:t>
            </a:r>
            <a:endParaRPr lang="en-US" dirty="0"/>
          </a:p>
          <a:p>
            <a:pPr marL="457200" lvl="1" indent="0">
              <a:buFont typeface="Arial" panose="020B0604020202020204" pitchFamily="34" charset="0"/>
              <a:buNone/>
            </a:pPr>
            <a:endParaRPr lang="en-US" sz="2100" dirty="0">
              <a:solidFill>
                <a:schemeClr val="tx1">
                  <a:lumMod val="75000"/>
                  <a:lumOff val="25000"/>
                </a:schemeClr>
              </a:solidFill>
              <a:latin typeface="Century Gothic" panose="020B0502020202020204" pitchFamily="34" charset="0"/>
            </a:endParaRPr>
          </a:p>
          <a:p>
            <a:r>
              <a:rPr lang="en-US" sz="2100" b="1" dirty="0">
                <a:solidFill>
                  <a:schemeClr val="tx1">
                    <a:lumMod val="75000"/>
                    <a:lumOff val="25000"/>
                  </a:schemeClr>
                </a:solidFill>
                <a:latin typeface="Century Gothic" panose="020B0502020202020204" pitchFamily="34" charset="0"/>
              </a:rPr>
              <a:t>FURTHER REMARKS</a:t>
            </a:r>
            <a:endParaRPr lang="en-US" sz="2100" dirty="0">
              <a:solidFill>
                <a:schemeClr val="tx1">
                  <a:lumMod val="75000"/>
                  <a:lumOff val="25000"/>
                </a:schemeClr>
              </a:solidFill>
              <a:latin typeface="Century Gothic" panose="020B0502020202020204" pitchFamily="34" charset="0"/>
            </a:endParaRPr>
          </a:p>
          <a:p>
            <a:pPr marL="171450" indent="-171450">
              <a:buFont typeface="Arial" panose="020B0604020202020204" pitchFamily="34" charset="0"/>
              <a:buChar char="•"/>
            </a:pPr>
            <a:r>
              <a:rPr lang="en-US" dirty="0"/>
              <a:t>During the course of our project we encountered some difficulties that we would like to comment upon.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 the CALIPSO dataset:</a:t>
            </a:r>
          </a:p>
          <a:p>
            <a:pPr marL="628650" lvl="1" indent="-171450">
              <a:buFont typeface="Arial" panose="020B0604020202020204" pitchFamily="34" charset="0"/>
              <a:buChar char="•"/>
            </a:pPr>
            <a:r>
              <a:rPr lang="en-US" dirty="0"/>
              <a:t>We found CALIPSO to be well suited to our needs to determine CBH, however we found the product does not lend itself to small-scale meteorological data analysis. </a:t>
            </a:r>
          </a:p>
          <a:p>
            <a:pPr marL="628650" lvl="1" indent="-171450">
              <a:buFont typeface="Arial" panose="020B0604020202020204" pitchFamily="34" charset="0"/>
              <a:buChar char="•"/>
            </a:pPr>
            <a:r>
              <a:rPr lang="en-US" dirty="0"/>
              <a:t>Furthermore, the geographic limits imposed by the satellite’s fixed path weakens any conclusions drawn to areas that lay outside of the path. </a:t>
            </a:r>
          </a:p>
          <a:p>
            <a:pPr marL="1085850" lvl="2" indent="-171450">
              <a:buFont typeface="Arial" panose="020B0604020202020204" pitchFamily="34" charset="0"/>
              <a:buChar char="•"/>
            </a:pPr>
            <a:r>
              <a:rPr lang="en-US" dirty="0"/>
              <a:t>The El Yunque National park lies within 10km of the furthest path. </a:t>
            </a:r>
          </a:p>
          <a:p>
            <a:pPr marL="628650" lvl="1" indent="-171450">
              <a:buFont typeface="Arial" panose="020B0604020202020204" pitchFamily="34" charset="0"/>
              <a:buChar char="•"/>
            </a:pPr>
            <a:r>
              <a:rPr lang="en-US" dirty="0"/>
              <a:t>The product including the Opacity flag was available</a:t>
            </a:r>
            <a:r>
              <a:rPr lang="en-US" baseline="0" dirty="0"/>
              <a:t> only until March 2018, does not allowing us to analyse the Early Rain Season changes after Maria</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Secondly, we found it difficult determine a method to measure CBH for low lying clouds. While we did settle on a methodology that subset clouds based on the Trade Wind Inversion elevation (2000 m), we believe there could be a better methodology for the measurement of low-elevation clouds that should be better investigated</a:t>
            </a:r>
          </a:p>
          <a:p>
            <a:endParaRPr lang="en-US" baseline="0" dirty="0"/>
          </a:p>
          <a:p>
            <a:r>
              <a:rPr lang="en-US" dirty="0"/>
              <a:t>Image: https://www.flickr.com/photos/101115103@N03/35839109542/in/album-72157686433208325/</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80735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rgbClr val="3E4268"/>
              </a:buClr>
              <a:buFont typeface="Webdings" panose="05030102010509060703" pitchFamily="18" charset="2"/>
              <a:buNone/>
            </a:pPr>
            <a:r>
              <a:rPr lang="en-US" sz="1200" dirty="0">
                <a:solidFill>
                  <a:schemeClr val="tx1">
                    <a:lumMod val="75000"/>
                    <a:lumOff val="25000"/>
                  </a:schemeClr>
                </a:solidFill>
                <a:latin typeface="Century Gothic" panose="020B0502020202020204" pitchFamily="34" charset="0"/>
              </a:rPr>
              <a:t>We</a:t>
            </a:r>
            <a:r>
              <a:rPr lang="en-US" sz="1200" baseline="0" dirty="0">
                <a:solidFill>
                  <a:schemeClr val="tx1">
                    <a:lumMod val="75000"/>
                    <a:lumOff val="25000"/>
                  </a:schemeClr>
                </a:solidFill>
                <a:latin typeface="Century Gothic" panose="020B0502020202020204" pitchFamily="34" charset="0"/>
              </a:rPr>
              <a:t> hope to c</a:t>
            </a:r>
            <a:r>
              <a:rPr lang="en-US" sz="1200" dirty="0">
                <a:solidFill>
                  <a:schemeClr val="tx1">
                    <a:lumMod val="75000"/>
                    <a:lumOff val="25000"/>
                  </a:schemeClr>
                </a:solidFill>
                <a:latin typeface="Century Gothic" panose="020B0502020202020204" pitchFamily="34" charset="0"/>
              </a:rPr>
              <a:t>orrelate CBH changes with USGS precipitation records, MODIS Evapotranspiration, IITF </a:t>
            </a:r>
            <a:r>
              <a:rPr lang="en-US" sz="1200" dirty="0" err="1">
                <a:solidFill>
                  <a:schemeClr val="tx1">
                    <a:lumMod val="75000"/>
                    <a:lumOff val="25000"/>
                  </a:schemeClr>
                </a:solidFill>
                <a:latin typeface="Century Gothic" panose="020B0502020202020204" pitchFamily="34" charset="0"/>
              </a:rPr>
              <a:t>Vaisala</a:t>
            </a:r>
            <a:r>
              <a:rPr lang="en-US" sz="1200" dirty="0">
                <a:solidFill>
                  <a:schemeClr val="tx1">
                    <a:lumMod val="75000"/>
                    <a:lumOff val="25000"/>
                  </a:schemeClr>
                </a:solidFill>
                <a:latin typeface="Century Gothic" panose="020B0502020202020204" pitchFamily="34" charset="0"/>
              </a:rPr>
              <a:t> CL31 Ceilometer and USGS cloud monitoring camera </a:t>
            </a:r>
          </a:p>
          <a:p>
            <a:pPr marL="0" indent="0">
              <a:spcBef>
                <a:spcPts val="200"/>
              </a:spcBef>
              <a:buClr>
                <a:srgbClr val="3E4268"/>
              </a:buClr>
              <a:buFont typeface="Webdings" panose="05030102010509060703" pitchFamily="18" charset="2"/>
              <a:buNone/>
            </a:pPr>
            <a:endParaRPr lang="en-US" sz="1200" dirty="0">
              <a:solidFill>
                <a:schemeClr val="tx1">
                  <a:lumMod val="75000"/>
                  <a:lumOff val="25000"/>
                </a:schemeClr>
              </a:solidFill>
              <a:latin typeface="Century Gothic" panose="020B0502020202020204" pitchFamily="34" charset="0"/>
            </a:endParaRPr>
          </a:p>
          <a:p>
            <a:pPr marL="0" indent="0">
              <a:spcBef>
                <a:spcPts val="200"/>
              </a:spcBef>
              <a:buClr>
                <a:srgbClr val="3E4268"/>
              </a:buClr>
              <a:buFont typeface="Webdings" panose="05030102010509060703" pitchFamily="18" charset="2"/>
              <a:buNone/>
            </a:pPr>
            <a:r>
              <a:rPr lang="en-US" sz="1200" dirty="0">
                <a:solidFill>
                  <a:schemeClr val="tx1">
                    <a:lumMod val="75000"/>
                    <a:lumOff val="25000"/>
                  </a:schemeClr>
                </a:solidFill>
                <a:latin typeface="Century Gothic" panose="020B0502020202020204" pitchFamily="34" charset="0"/>
              </a:rPr>
              <a:t>In</a:t>
            </a:r>
            <a:r>
              <a:rPr lang="en-US" sz="1200" baseline="0" dirty="0">
                <a:solidFill>
                  <a:schemeClr val="tx1">
                    <a:lumMod val="75000"/>
                    <a:lumOff val="25000"/>
                  </a:schemeClr>
                </a:solidFill>
                <a:latin typeface="Century Gothic" panose="020B0502020202020204" pitchFamily="34" charset="0"/>
              </a:rPr>
              <a:t> addition, we will c</a:t>
            </a:r>
            <a:r>
              <a:rPr lang="en-US" sz="1200" dirty="0">
                <a:solidFill>
                  <a:schemeClr val="tx1">
                    <a:lumMod val="75000"/>
                    <a:lumOff val="25000"/>
                  </a:schemeClr>
                </a:solidFill>
                <a:latin typeface="Century Gothic" panose="020B0502020202020204" pitchFamily="34" charset="0"/>
              </a:rPr>
              <a:t>ompare Terra MODIS and Landsat 8 cloud masks results.</a:t>
            </a:r>
            <a:r>
              <a:rPr lang="en-US" sz="1200" baseline="0" dirty="0">
                <a:solidFill>
                  <a:schemeClr val="tx1">
                    <a:lumMod val="75000"/>
                    <a:lumOff val="25000"/>
                  </a:schemeClr>
                </a:solidFill>
                <a:latin typeface="Century Gothic" panose="020B0502020202020204" pitchFamily="34" charset="0"/>
              </a:rPr>
              <a:t> </a:t>
            </a:r>
          </a:p>
          <a:p>
            <a:pPr marL="0" indent="0">
              <a:spcBef>
                <a:spcPts val="200"/>
              </a:spcBef>
              <a:buClr>
                <a:srgbClr val="3E4268"/>
              </a:buClr>
              <a:buFont typeface="Webdings" panose="05030102010509060703" pitchFamily="18" charset="2"/>
              <a:buNone/>
            </a:pPr>
            <a:endParaRPr lang="en-US" sz="1200" baseline="0" dirty="0">
              <a:solidFill>
                <a:schemeClr val="tx1">
                  <a:lumMod val="75000"/>
                  <a:lumOff val="25000"/>
                </a:schemeClr>
              </a:solidFill>
              <a:latin typeface="Century Gothic" panose="020B0502020202020204" pitchFamily="34" charset="0"/>
            </a:endParaRPr>
          </a:p>
          <a:p>
            <a:pPr marL="0" indent="0">
              <a:spcBef>
                <a:spcPts val="200"/>
              </a:spcBef>
              <a:buClr>
                <a:srgbClr val="3E4268"/>
              </a:buClr>
              <a:buFont typeface="Webdings" panose="05030102010509060703" pitchFamily="18" charset="2"/>
              <a:buNone/>
            </a:pPr>
            <a:r>
              <a:rPr lang="en-US" sz="1200" baseline="0" dirty="0">
                <a:solidFill>
                  <a:schemeClr val="tx1">
                    <a:lumMod val="75000"/>
                    <a:lumOff val="25000"/>
                  </a:schemeClr>
                </a:solidFill>
                <a:latin typeface="Century Gothic" panose="020B0502020202020204" pitchFamily="34" charset="0"/>
              </a:rPr>
              <a:t>Finally, we hope to c</a:t>
            </a:r>
            <a:r>
              <a:rPr lang="en-US" sz="1200" dirty="0">
                <a:solidFill>
                  <a:schemeClr val="tx1">
                    <a:lumMod val="75000"/>
                    <a:lumOff val="25000"/>
                  </a:schemeClr>
                </a:solidFill>
                <a:latin typeface="Century Gothic" panose="020B0502020202020204" pitchFamily="34" charset="0"/>
              </a:rPr>
              <a:t>ompare different CALIPSO products and their estimated CBH pre- and post-Maria</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490631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to our project partners, science advisors</a:t>
            </a:r>
            <a:r>
              <a:rPr lang="en-US" baseline="0"/>
              <a:t> and other contributors</a:t>
            </a:r>
            <a:endParaRPr lang="en-US"/>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095257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a:t>
            </a:r>
            <a:r>
              <a:rPr lang="en-US" baseline="0"/>
              <a:t> are the references we have used</a:t>
            </a:r>
          </a:p>
          <a:p>
            <a:r>
              <a:rPr lang="en-US" baseline="0"/>
              <a:t>Thank you for your attention!</a:t>
            </a:r>
          </a:p>
          <a:p>
            <a:r>
              <a:rPr lang="en-US" baseline="0"/>
              <a:t>Any questions?</a:t>
            </a:r>
            <a:endParaRPr lang="en-US"/>
          </a:p>
          <a:p>
            <a:endParaRPr lang="en-US"/>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71239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Luquillo Mountains are located in the El Yunque National Forest, in Puerto Rico, which is the most biologically diverse forest in the United States’ Forest portfolio. </a:t>
            </a:r>
          </a:p>
          <a:p>
            <a:pPr marL="171450" indent="-171450">
              <a:buFont typeface="Arial" panose="020B0604020202020204" pitchFamily="34" charset="0"/>
              <a:buChar char="•"/>
            </a:pPr>
            <a:r>
              <a:rPr lang="en-US" baseline="0" dirty="0"/>
              <a:t>The horizontal distance from coastline to 1075-m elevation is only 10 km.</a:t>
            </a:r>
          </a:p>
          <a:p>
            <a:pPr marL="171450" indent="-171450">
              <a:buFont typeface="Arial" panose="020B0604020202020204" pitchFamily="34" charset="0"/>
              <a:buChar char="•"/>
            </a:pPr>
            <a:r>
              <a:rPr lang="en-US" baseline="0" dirty="0"/>
              <a:t>As eastern trade winds arrive from the Northeast containing warm moist air they meet the peaks of the Luquillo Mountains which reach up to 1,000 meters. As the air masses rise they cool and water condenses.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 a result, this forest is characterized by persistent cloud cover and it is designated as a Tropical Montane Cloud Forest (TMCF) where orographic precipitation plays an important role to preserve the moisture-dependent flora and fauna.</a:t>
            </a:r>
          </a:p>
          <a:p>
            <a:pPr marL="171450" indent="-171450">
              <a:buFont typeface="Arial" panose="020B0604020202020204" pitchFamily="34" charset="0"/>
              <a:buChar char="•"/>
            </a:pPr>
            <a:r>
              <a:rPr lang="en-US" baseline="0" dirty="0"/>
              <a:t>This cloud laden forest has become vitally important for the local water budget and the unique species which are present. </a:t>
            </a:r>
          </a:p>
          <a:p>
            <a:endParaRPr lang="en-US" baseline="0" dirty="0"/>
          </a:p>
          <a:p>
            <a:r>
              <a:rPr lang="en-US" dirty="0"/>
              <a:t>Images Source: https://data.fs.usda.gov/research/pubs/iitf/iitf_gtr_47_eng_highres.pdf </a:t>
            </a:r>
          </a:p>
          <a:p>
            <a:r>
              <a:rPr lang="en-US" dirty="0"/>
              <a:t>https://www.flickr.com/photos/101115103@N03/26208195223/in/album-72157667718953392/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153676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979831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cs typeface="Calibri"/>
              </a:rPr>
              <a:t>Google Earth Engine Methodology Takeaways:</a:t>
            </a:r>
          </a:p>
          <a:p>
            <a:pPr marL="171450" indent="-171450">
              <a:buFont typeface="Arial"/>
              <a:buChar char="•"/>
            </a:pPr>
            <a:r>
              <a:rPr lang="en-US" dirty="0">
                <a:cs typeface="Calibri"/>
              </a:rPr>
              <a:t>The strength of Google Earth Engine is the ability to quickly and flexibly process a large time series analysis without having to physically hold any of the data used in the analysis</a:t>
            </a:r>
          </a:p>
          <a:p>
            <a:pPr marL="171450" indent="-171450">
              <a:buFont typeface="Arial"/>
              <a:buChar char="•"/>
            </a:pPr>
            <a:r>
              <a:rPr lang="en-US" dirty="0">
                <a:cs typeface="Calibri"/>
              </a:rPr>
              <a:t>In this case we have created a methodology to allow the user to flexibly change the selection parameters for an image dataset and then do some basic </a:t>
            </a:r>
            <a:r>
              <a:rPr lang="en-US" dirty="0" err="1">
                <a:cs typeface="Calibri"/>
              </a:rPr>
              <a:t>geoprocessing</a:t>
            </a:r>
            <a:r>
              <a:rPr lang="en-US" dirty="0">
                <a:cs typeface="Calibri"/>
              </a:rPr>
              <a:t> and calculations across the entire dataset</a:t>
            </a:r>
          </a:p>
          <a:p>
            <a:pPr marL="171450" indent="-171450">
              <a:buFont typeface="Arial"/>
              <a:buChar char="•"/>
            </a:pPr>
            <a:r>
              <a:rPr lang="en-US" dirty="0">
                <a:cs typeface="Calibri"/>
              </a:rPr>
              <a:t>Because we worked with six different time frames, this methodology had the advantage of being able to quickly change to our different time frames without having to change any of the subsequent code</a:t>
            </a:r>
          </a:p>
          <a:p>
            <a:endParaRPr lang="en-US" b="1" u="sng" dirty="0">
              <a:cs typeface="Calibri"/>
            </a:endParaRPr>
          </a:p>
          <a:p>
            <a:r>
              <a:rPr lang="en-US" b="1" u="sng" dirty="0">
                <a:cs typeface="Calibri"/>
              </a:rPr>
              <a:t>Inputs:</a:t>
            </a:r>
            <a:endParaRPr lang="en-US" b="1" u="sng" baseline="0" dirty="0">
              <a:cs typeface="Calibri"/>
            </a:endParaRPr>
          </a:p>
          <a:p>
            <a:pPr marL="0" indent="0">
              <a:buFontTx/>
              <a:buNone/>
            </a:pPr>
            <a:endParaRPr lang="en-US" b="1" u="sng" dirty="0">
              <a:cs typeface="Calibri"/>
            </a:endParaRPr>
          </a:p>
          <a:p>
            <a:pPr marL="228600" indent="-228600">
              <a:buAutoNum type="arabicPeriod"/>
            </a:pPr>
            <a:r>
              <a:rPr lang="en-US" dirty="0">
                <a:cs typeface="Calibri"/>
              </a:rPr>
              <a:t>Defined variables for the start date, end date, and code for the image collection</a:t>
            </a:r>
            <a:endParaRPr lang="en-US" b="1" u="sng" dirty="0">
              <a:cs typeface="Calibri"/>
            </a:endParaRPr>
          </a:p>
          <a:p>
            <a:pPr marL="228600" indent="-228600">
              <a:buFontTx/>
              <a:buAutoNum type="arabicPeriod"/>
            </a:pPr>
            <a:r>
              <a:rPr lang="en-US" dirty="0">
                <a:cs typeface="Calibri"/>
              </a:rPr>
              <a:t>Import the El </a:t>
            </a:r>
            <a:r>
              <a:rPr lang="en-US" dirty="0" err="1">
                <a:cs typeface="Calibri"/>
              </a:rPr>
              <a:t>Yunque</a:t>
            </a:r>
            <a:r>
              <a:rPr lang="en-US" dirty="0">
                <a:cs typeface="Calibri"/>
              </a:rPr>
              <a:t> boundary file as an asset (Google Earth Engine term for uploading the </a:t>
            </a:r>
            <a:r>
              <a:rPr lang="en-US" dirty="0" err="1">
                <a:cs typeface="Calibri"/>
              </a:rPr>
              <a:t>shapfile</a:t>
            </a:r>
            <a:r>
              <a:rPr lang="en-US" dirty="0">
                <a:cs typeface="Calibri"/>
              </a:rPr>
              <a:t> into the workspace so it is accessible to the script)</a:t>
            </a:r>
          </a:p>
          <a:p>
            <a:pPr marL="228600" indent="-228600">
              <a:buFontTx/>
              <a:buAutoNum type="arabicPeriod"/>
            </a:pPr>
            <a:r>
              <a:rPr lang="en-US" dirty="0">
                <a:cs typeface="Calibri"/>
              </a:rPr>
              <a:t>These four pieces serve as the input for the </a:t>
            </a:r>
            <a:r>
              <a:rPr lang="en-US" dirty="0" err="1">
                <a:cs typeface="Calibri"/>
              </a:rPr>
              <a:t>ee.ImageCollection.filter</a:t>
            </a:r>
            <a:r>
              <a:rPr lang="en-US" dirty="0">
                <a:cs typeface="Calibri"/>
              </a:rPr>
              <a:t> code</a:t>
            </a:r>
          </a:p>
          <a:p>
            <a:pPr lvl="2"/>
            <a:endParaRPr lang="en-US" dirty="0">
              <a:cs typeface="Calibri"/>
            </a:endParaRPr>
          </a:p>
          <a:p>
            <a:r>
              <a:rPr lang="en-US" b="1" u="sng" dirty="0" err="1">
                <a:cs typeface="Calibri"/>
              </a:rPr>
              <a:t>Ee.ImageCollection.filter</a:t>
            </a:r>
            <a:endParaRPr lang="en-US" b="1" u="sng" dirty="0">
              <a:cs typeface="Calibri"/>
            </a:endParaRPr>
          </a:p>
          <a:p>
            <a:endParaRPr lang="en-US" b="1" u="sng" dirty="0"/>
          </a:p>
          <a:p>
            <a:pPr marL="228600" indent="-228600">
              <a:buAutoNum type="arabicPeriod"/>
            </a:pPr>
            <a:r>
              <a:rPr lang="en-US" dirty="0"/>
              <a:t>This code will select only the images in the entire MODIS image collection that fall within the date range and intersect the el </a:t>
            </a:r>
            <a:r>
              <a:rPr lang="en-US" dirty="0" err="1"/>
              <a:t>Yunque</a:t>
            </a:r>
            <a:r>
              <a:rPr lang="en-US" dirty="0"/>
              <a:t> park Boundary</a:t>
            </a:r>
            <a:endParaRPr lang="en-US" b="1" u="sng" dirty="0">
              <a:cs typeface="Calibri"/>
            </a:endParaRPr>
          </a:p>
          <a:p>
            <a:pPr lvl="1" indent="-228600">
              <a:buAutoNum type="arabicPeriod"/>
            </a:pPr>
            <a:r>
              <a:rPr lang="en-US" dirty="0"/>
              <a:t>It is important to note that by selecting any image that intersects the El </a:t>
            </a:r>
            <a:r>
              <a:rPr lang="en-US" dirty="0" err="1"/>
              <a:t>Yunque</a:t>
            </a:r>
            <a:r>
              <a:rPr lang="en-US" dirty="0"/>
              <a:t> study area you have to ensure that you don't have images that do not entirely capture the study area</a:t>
            </a:r>
            <a:endParaRPr lang="en-US" dirty="0">
              <a:cs typeface="Calibri"/>
            </a:endParaRPr>
          </a:p>
          <a:p>
            <a:pPr lvl="1" indent="-228600">
              <a:buAutoNum type="arabicPeriod"/>
            </a:pPr>
            <a:r>
              <a:rPr lang="en-US" dirty="0"/>
              <a:t>This is a potential problem for study areas that fall on multiple paths but in the case of El </a:t>
            </a:r>
            <a:r>
              <a:rPr lang="en-US" dirty="0" err="1"/>
              <a:t>Yunque</a:t>
            </a:r>
            <a:r>
              <a:rPr lang="en-US" dirty="0"/>
              <a:t> MODIS data this was not an issue </a:t>
            </a:r>
            <a:endParaRPr lang="en-US" b="1" u="sng" dirty="0">
              <a:cs typeface="Calibri"/>
            </a:endParaRPr>
          </a:p>
          <a:p>
            <a:pPr marL="228600" indent="-228600">
              <a:buAutoNum type="arabicPeriod"/>
            </a:pPr>
            <a:endParaRPr lang="en-US" b="1" u="sng" dirty="0">
              <a:cs typeface="Calibri"/>
            </a:endParaRPr>
          </a:p>
          <a:p>
            <a:endParaRPr lang="en-US" b="1" u="sng" dirty="0">
              <a:cs typeface="Calibri"/>
            </a:endParaRPr>
          </a:p>
          <a:p>
            <a:r>
              <a:rPr lang="en-US" b="1" u="sng" dirty="0">
                <a:cs typeface="Calibri"/>
              </a:rPr>
              <a:t>Image Collection intersecting El </a:t>
            </a:r>
            <a:r>
              <a:rPr lang="en-US" b="1" u="sng" dirty="0" err="1">
                <a:cs typeface="Calibri"/>
              </a:rPr>
              <a:t>Yunque</a:t>
            </a:r>
            <a:endParaRPr lang="en-US" b="1" u="sng" dirty="0">
              <a:cs typeface="Calibri"/>
            </a:endParaRPr>
          </a:p>
          <a:p>
            <a:endParaRPr lang="en-US" b="1" u="sng" dirty="0">
              <a:cs typeface="Calibri"/>
            </a:endParaRPr>
          </a:p>
          <a:p>
            <a:pPr marL="228600" indent="-228600">
              <a:buAutoNum type="arabicPeriod"/>
            </a:pPr>
            <a:r>
              <a:rPr lang="en-US" dirty="0">
                <a:cs typeface="Calibri"/>
              </a:rPr>
              <a:t>This output is all of the images that meet the input criteria</a:t>
            </a:r>
            <a:endParaRPr lang="en-US" b="1" u="sng" dirty="0">
              <a:cs typeface="Calibri"/>
            </a:endParaRPr>
          </a:p>
          <a:p>
            <a:pPr lvl="1" indent="-228600">
              <a:buAutoNum type="arabicPeriod"/>
            </a:pPr>
            <a:r>
              <a:rPr lang="en-US" dirty="0">
                <a:cs typeface="Calibri"/>
              </a:rPr>
              <a:t>In this case that means that all of the images in this collection fall in the user provided date range and intersect the park boundary</a:t>
            </a:r>
          </a:p>
          <a:p>
            <a:pPr lvl="1" indent="-228600">
              <a:buAutoNum type="arabicPeriod"/>
            </a:pPr>
            <a:r>
              <a:rPr lang="en-US" dirty="0"/>
              <a:t>The actual number of images in the collection depended on the time frame we provided but ranged to anywhere from 165 images to 8 images in a collection </a:t>
            </a:r>
            <a:endParaRPr lang="en-US" dirty="0">
              <a:cs typeface="Calibri"/>
            </a:endParaRPr>
          </a:p>
          <a:p>
            <a:endParaRPr lang="en-US" b="1" u="sng" dirty="0">
              <a:cs typeface="Calibri"/>
            </a:endParaRPr>
          </a:p>
          <a:p>
            <a:r>
              <a:rPr lang="en-US" b="1" u="sng" dirty="0" err="1">
                <a:cs typeface="Calibri"/>
              </a:rPr>
              <a:t>ImageCollection.map</a:t>
            </a:r>
            <a:r>
              <a:rPr lang="en-US" b="1" u="sng" dirty="0">
                <a:cs typeface="Calibri"/>
              </a:rPr>
              <a:t>(</a:t>
            </a:r>
            <a:r>
              <a:rPr lang="en-US" b="1" u="sng" dirty="0" err="1">
                <a:cs typeface="Calibri"/>
              </a:rPr>
              <a:t>clipFunction</a:t>
            </a:r>
            <a:r>
              <a:rPr lang="en-US" b="1" u="sng" dirty="0">
                <a:cs typeface="Calibri"/>
              </a:rPr>
              <a:t>)</a:t>
            </a:r>
          </a:p>
          <a:p>
            <a:endParaRPr lang="en-US" b="1" u="sng" dirty="0">
              <a:cs typeface="Calibri"/>
            </a:endParaRPr>
          </a:p>
          <a:p>
            <a:pPr marL="228600" indent="-228600">
              <a:buAutoNum type="arabicPeriod"/>
            </a:pPr>
            <a:r>
              <a:rPr lang="en-US" dirty="0">
                <a:cs typeface="Calibri"/>
              </a:rPr>
              <a:t>The </a:t>
            </a:r>
            <a:r>
              <a:rPr lang="en-US" dirty="0" err="1">
                <a:cs typeface="Calibri"/>
              </a:rPr>
              <a:t>ImageCollection.map</a:t>
            </a:r>
            <a:r>
              <a:rPr lang="en-US" dirty="0">
                <a:cs typeface="Calibri"/>
              </a:rPr>
              <a:t>(function) code is the particular method provided by Google earth Engine to iterate through an image collection</a:t>
            </a:r>
          </a:p>
          <a:p>
            <a:pPr marL="228600" indent="-228600">
              <a:buAutoNum type="arabicPeriod"/>
            </a:pPr>
            <a:r>
              <a:rPr lang="en-US" dirty="0">
                <a:cs typeface="Calibri"/>
              </a:rPr>
              <a:t>The inputs for this function are the image collection of El </a:t>
            </a:r>
            <a:r>
              <a:rPr lang="en-US" dirty="0" err="1">
                <a:cs typeface="Calibri"/>
              </a:rPr>
              <a:t>Yunque</a:t>
            </a:r>
            <a:r>
              <a:rPr lang="en-US" dirty="0">
                <a:cs typeface="Calibri"/>
              </a:rPr>
              <a:t> per the other provided parameters and the El </a:t>
            </a:r>
            <a:r>
              <a:rPr lang="en-US" dirty="0" err="1">
                <a:cs typeface="Calibri"/>
              </a:rPr>
              <a:t>Yunque</a:t>
            </a:r>
            <a:r>
              <a:rPr lang="en-US" dirty="0">
                <a:cs typeface="Calibri"/>
              </a:rPr>
              <a:t> Boundary</a:t>
            </a:r>
          </a:p>
          <a:p>
            <a:pPr marL="228600" indent="-228600">
              <a:buAutoNum type="arabicPeriod"/>
            </a:pPr>
            <a:r>
              <a:rPr lang="en-US" dirty="0">
                <a:cs typeface="Calibri"/>
              </a:rPr>
              <a:t>In this case we are mapping a function that takes in each image of the collection individually and clips it to the El </a:t>
            </a:r>
            <a:r>
              <a:rPr lang="en-US" dirty="0" err="1">
                <a:cs typeface="Calibri"/>
              </a:rPr>
              <a:t>Yunque</a:t>
            </a:r>
            <a:r>
              <a:rPr lang="en-US" dirty="0">
                <a:cs typeface="Calibri"/>
              </a:rPr>
              <a:t> Boundary</a:t>
            </a:r>
          </a:p>
          <a:p>
            <a:endParaRPr lang="en-US" dirty="0">
              <a:cs typeface="Calibri"/>
            </a:endParaRPr>
          </a:p>
          <a:p>
            <a:r>
              <a:rPr lang="en-US" b="1" u="sng" dirty="0">
                <a:cs typeface="Calibri"/>
              </a:rPr>
              <a:t>Image Collection Contained by El </a:t>
            </a:r>
            <a:r>
              <a:rPr lang="en-US" b="1" u="sng" dirty="0" err="1">
                <a:cs typeface="Calibri"/>
              </a:rPr>
              <a:t>Yunque</a:t>
            </a:r>
            <a:r>
              <a:rPr lang="en-US" b="1" u="sng" dirty="0">
                <a:cs typeface="Calibri"/>
              </a:rPr>
              <a:t> Boundary</a:t>
            </a:r>
          </a:p>
          <a:p>
            <a:endParaRPr lang="en-US" b="1" u="sng" dirty="0">
              <a:cs typeface="Calibri"/>
            </a:endParaRPr>
          </a:p>
          <a:p>
            <a:pPr marL="228600" indent="-228600">
              <a:buAutoNum type="arabicPeriod"/>
            </a:pPr>
            <a:r>
              <a:rPr lang="en-US" dirty="0"/>
              <a:t>This result is an image collection that is stored in a variable that subsequently contains only the clipped images</a:t>
            </a:r>
            <a:endParaRPr lang="en-US" dirty="0">
              <a:cs typeface="Calibri"/>
            </a:endParaRPr>
          </a:p>
          <a:p>
            <a:endParaRPr lang="en-US" b="1" u="sng" dirty="0">
              <a:cs typeface="Calibri"/>
            </a:endParaRPr>
          </a:p>
          <a:p>
            <a:r>
              <a:rPr lang="en-US" b="1" u="sng" dirty="0" err="1">
                <a:cs typeface="Calibri"/>
              </a:rPr>
              <a:t>ImageCollection.map</a:t>
            </a:r>
            <a:r>
              <a:rPr lang="en-US" b="1" u="sng" dirty="0">
                <a:cs typeface="Calibri"/>
              </a:rPr>
              <a:t>(</a:t>
            </a:r>
            <a:r>
              <a:rPr lang="en-US" b="1" u="sng" dirty="0" err="1">
                <a:cs typeface="Calibri"/>
              </a:rPr>
              <a:t>ratioFunction</a:t>
            </a:r>
            <a:r>
              <a:rPr lang="en-US" b="1" u="sng" dirty="0">
                <a:cs typeface="Calibri"/>
              </a:rPr>
              <a:t>)</a:t>
            </a:r>
          </a:p>
          <a:p>
            <a:endParaRPr lang="en-US" b="1" u="sng" dirty="0">
              <a:cs typeface="Calibri"/>
            </a:endParaRPr>
          </a:p>
          <a:p>
            <a:pPr marL="228600" indent="-228600">
              <a:buAutoNum type="arabicPeriod"/>
            </a:pPr>
            <a:r>
              <a:rPr lang="en-US" dirty="0">
                <a:cs typeface="Calibri"/>
              </a:rPr>
              <a:t>This function will pass each image from the clipped image collection into a</a:t>
            </a:r>
            <a:r>
              <a:rPr lang="en-US" baseline="0" dirty="0">
                <a:cs typeface="Calibri"/>
              </a:rPr>
              <a:t> cloud ratio </a:t>
            </a:r>
            <a:r>
              <a:rPr lang="en-US" dirty="0">
                <a:cs typeface="Calibri"/>
              </a:rPr>
              <a:t>calculation</a:t>
            </a:r>
            <a:endParaRPr lang="en-US" b="1" u="sng" dirty="0">
              <a:cs typeface="Calibri"/>
            </a:endParaRPr>
          </a:p>
          <a:p>
            <a:pPr marL="228600" indent="-228600">
              <a:buAutoNum type="arabicPeriod"/>
            </a:pPr>
            <a:r>
              <a:rPr lang="en-US" dirty="0">
                <a:cs typeface="Calibri"/>
              </a:rPr>
              <a:t>The function will then pass the cloud ratio values for each pixel in each image back to the variable created to store the function call</a:t>
            </a:r>
          </a:p>
          <a:p>
            <a:endParaRPr lang="en-US" b="1" u="sng" dirty="0">
              <a:cs typeface="Calibri"/>
            </a:endParaRPr>
          </a:p>
          <a:p>
            <a:r>
              <a:rPr lang="en-US" b="1" u="sng" dirty="0">
                <a:cs typeface="Calibri"/>
              </a:rPr>
              <a:t>NDVI Values for Subset Image Collection</a:t>
            </a:r>
          </a:p>
          <a:p>
            <a:endParaRPr lang="en-US" b="1" u="sng" dirty="0">
              <a:cs typeface="Calibri"/>
            </a:endParaRPr>
          </a:p>
          <a:p>
            <a:pPr marL="228600" indent="-228600">
              <a:buAutoNum type="arabicPeriod"/>
            </a:pPr>
            <a:r>
              <a:rPr lang="en-US" dirty="0">
                <a:cs typeface="Calibri"/>
              </a:rPr>
              <a:t>This image collection is a collection of images that only contain one band, which is a cloud ratio value band.  What this shows is the cloud ratio value for each pixel in the entire collection</a:t>
            </a:r>
            <a:endParaRPr lang="en-US" b="1" u="sng" dirty="0">
              <a:cs typeface="Calibri"/>
            </a:endParaRPr>
          </a:p>
          <a:p>
            <a:endParaRPr lang="en-US" b="1" u="sng" dirty="0">
              <a:cs typeface="Calibri"/>
            </a:endParaRPr>
          </a:p>
          <a:p>
            <a:r>
              <a:rPr lang="en-US" b="1" u="sng" dirty="0" err="1">
                <a:cs typeface="Calibri"/>
              </a:rPr>
              <a:t>ImageCollection.sum</a:t>
            </a:r>
            <a:r>
              <a:rPr lang="en-US" b="1" u="sng" dirty="0">
                <a:cs typeface="Calibri"/>
              </a:rPr>
              <a:t>().divide(</a:t>
            </a:r>
            <a:r>
              <a:rPr lang="en-US" b="1" u="sng" dirty="0" err="1">
                <a:cs typeface="Calibri"/>
              </a:rPr>
              <a:t>collectionSize</a:t>
            </a:r>
            <a:r>
              <a:rPr lang="en-US" b="1" u="sng" dirty="0">
                <a:cs typeface="Calibri"/>
              </a:rPr>
              <a:t>)</a:t>
            </a:r>
          </a:p>
          <a:p>
            <a:endParaRPr lang="en-US" b="1" u="sng" dirty="0">
              <a:cs typeface="Calibri"/>
            </a:endParaRPr>
          </a:p>
          <a:p>
            <a:pPr marL="228600" indent="-228600">
              <a:buAutoNum type="arabicPeriod"/>
            </a:pPr>
            <a:r>
              <a:rPr lang="en-US" dirty="0" err="1">
                <a:cs typeface="Calibri"/>
              </a:rPr>
              <a:t>ImageCollection.mean</a:t>
            </a:r>
            <a:r>
              <a:rPr lang="en-US" dirty="0">
                <a:cs typeface="Calibri"/>
              </a:rPr>
              <a:t> () is a method provided by Google Earth Engine to gather the average </a:t>
            </a:r>
          </a:p>
          <a:p>
            <a:pPr marL="228600" indent="-228600">
              <a:buAutoNum type="arabicPeriod"/>
            </a:pPr>
            <a:r>
              <a:rPr lang="en-US" b="0" u="none" dirty="0">
                <a:cs typeface="Calibri"/>
              </a:rPr>
              <a:t>.divide</a:t>
            </a:r>
            <a:r>
              <a:rPr lang="en-US" b="0" u="none" baseline="0" dirty="0">
                <a:cs typeface="Calibri"/>
              </a:rPr>
              <a:t> is a function used for the division operation</a:t>
            </a:r>
            <a:endParaRPr lang="en-US" b="0" u="none" dirty="0">
              <a:cs typeface="Calibri"/>
            </a:endParaRPr>
          </a:p>
          <a:p>
            <a:pPr marL="228600" indent="-228600">
              <a:buAutoNum type="arabicPeriod"/>
            </a:pPr>
            <a:r>
              <a:rPr lang="en-US" dirty="0">
                <a:cs typeface="Calibri"/>
              </a:rPr>
              <a:t>The net</a:t>
            </a:r>
            <a:r>
              <a:rPr lang="en-US" baseline="0" dirty="0">
                <a:cs typeface="Calibri"/>
              </a:rPr>
              <a:t> result of this operation is to create the average e</a:t>
            </a:r>
            <a:endParaRPr lang="en-US" dirty="0">
              <a:cs typeface="Calibri"/>
            </a:endParaRPr>
          </a:p>
          <a:p>
            <a:pPr marL="228600" indent="-228600">
              <a:buAutoNum type="arabicPeriod"/>
            </a:pPr>
            <a:r>
              <a:rPr lang="en-US" dirty="0">
                <a:cs typeface="Calibri"/>
              </a:rPr>
              <a:t>This method is part of the reducer class of methods in Google Earth Engine that processes an image collection in some way to reduce the entire collection down to a single image</a:t>
            </a:r>
          </a:p>
          <a:p>
            <a:pPr marL="228600" indent="-228600">
              <a:buAutoNum type="arabicPeriod"/>
            </a:pPr>
            <a:endParaRPr lang="en-US" dirty="0">
              <a:cs typeface="Calibri"/>
            </a:endParaRPr>
          </a:p>
          <a:p>
            <a:pPr marL="0" indent="0">
              <a:buNone/>
            </a:pPr>
            <a:r>
              <a:rPr lang="en-US" dirty="0">
                <a:cs typeface="Calibri"/>
              </a:rPr>
              <a:t> </a:t>
            </a:r>
          </a:p>
          <a:p>
            <a:endParaRPr lang="en-US" b="1" u="sng" dirty="0">
              <a:cs typeface="Calibri"/>
            </a:endParaRPr>
          </a:p>
          <a:p>
            <a:r>
              <a:rPr lang="en-US" b="1" u="sng" dirty="0">
                <a:cs typeface="Calibri"/>
              </a:rPr>
              <a:t>Single composite image of total NDVI values across the collection</a:t>
            </a:r>
          </a:p>
          <a:p>
            <a:endParaRPr lang="en-US" b="1" u="sng" dirty="0">
              <a:cs typeface="Calibri"/>
            </a:endParaRPr>
          </a:p>
          <a:p>
            <a:pPr marL="228600" indent="-228600">
              <a:buAutoNum type="arabicPeriod"/>
            </a:pPr>
            <a:r>
              <a:rPr lang="en-US" dirty="0">
                <a:cs typeface="Calibri"/>
              </a:rPr>
              <a:t>This single composite image contains the summed values of the NDVI value for each pixel across the entire time frame</a:t>
            </a:r>
            <a:endParaRPr lang="en-US" b="1" u="sng" dirty="0">
              <a:cs typeface="Calibri"/>
            </a:endParaRPr>
          </a:p>
          <a:p>
            <a:pPr marL="1143000" lvl="2" indent="-228600">
              <a:buFontTx/>
              <a:buAutoNum type="arabicPeriod"/>
            </a:pPr>
            <a:endParaRPr lang="en-US" dirty="0">
              <a:cs typeface="Calibri"/>
            </a:endParaRPr>
          </a:p>
          <a:p>
            <a:pPr>
              <a:buFont typeface="Arial" panose="020B0604020202020204" pitchFamily="34" charset="0"/>
            </a:pP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667502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a:rPr>
              <a:t>CALIPSO Processing</a:t>
            </a:r>
            <a:r>
              <a:rPr lang="en-US" b="1" u="sng" baseline="0">
                <a:cs typeface="Calibri"/>
              </a:rPr>
              <a:t> and Analysis Takeaways</a:t>
            </a:r>
            <a:r>
              <a:rPr lang="en-US" b="1" u="sng">
                <a:cs typeface="Calibri"/>
              </a:rPr>
              <a:t>:</a:t>
            </a:r>
          </a:p>
          <a:p>
            <a:pPr marL="171450" indent="-171450">
              <a:buFont typeface="Arial" panose="020B0604020202020204" pitchFamily="34" charset="0"/>
              <a:buChar char="•"/>
            </a:pPr>
            <a:r>
              <a:rPr lang="en-US" b="0" u="none">
                <a:cs typeface="Calibri"/>
              </a:rPr>
              <a:t>Placeholder</a:t>
            </a:r>
          </a:p>
          <a:p>
            <a:endParaRPr lang="en-US" b="1" u="sng">
              <a:cs typeface="Calibri"/>
            </a:endParaRPr>
          </a:p>
          <a:p>
            <a:r>
              <a:rPr lang="en-US" b="1" u="sng">
                <a:cs typeface="Calibri"/>
              </a:rPr>
              <a:t>Inputs:</a:t>
            </a:r>
            <a:endParaRPr lang="en-US" b="1" u="sng" baseline="0">
              <a:cs typeface="Calibri"/>
            </a:endParaRPr>
          </a:p>
          <a:p>
            <a:pPr marL="0" indent="0">
              <a:buFontTx/>
              <a:buNone/>
            </a:pPr>
            <a:endParaRPr lang="en-US" b="1" u="sng">
              <a:cs typeface="Calibri"/>
            </a:endParaRPr>
          </a:p>
          <a:p>
            <a:pPr marL="228600" indent="-228600">
              <a:buAutoNum type="arabicPeriod"/>
            </a:pPr>
            <a:r>
              <a:rPr lang="en-US">
                <a:cs typeface="Calibri"/>
              </a:rPr>
              <a:t>HDF</a:t>
            </a:r>
            <a:r>
              <a:rPr lang="en-US" baseline="0">
                <a:cs typeface="Calibri"/>
              </a:rPr>
              <a:t> Files</a:t>
            </a:r>
            <a:endParaRPr lang="en-US">
              <a:cs typeface="Calibri"/>
            </a:endParaRPr>
          </a:p>
          <a:p>
            <a:pPr lvl="2"/>
            <a:endParaRPr lang="en-US">
              <a:cs typeface="Calibri"/>
            </a:endParaRPr>
          </a:p>
          <a:p>
            <a:r>
              <a:rPr lang="en-US" b="1" u="sng">
                <a:cs typeface="Calibri"/>
              </a:rPr>
              <a:t>Methods</a:t>
            </a:r>
            <a:endParaRPr lang="en-US">
              <a:cs typeface="Calibri"/>
            </a:endParaRPr>
          </a:p>
          <a:p>
            <a:pPr>
              <a:buFont typeface="Arial" panose="020B0604020202020204" pitchFamily="34" charset="0"/>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156005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Luquillo Mountains provide many important environmental and social services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*CLICK* - (arrow to water pops up)</a:t>
            </a:r>
          </a:p>
          <a:p>
            <a:pPr marL="171450" indent="-171450">
              <a:buFont typeface="Arial" panose="020B0604020202020204" pitchFamily="34" charset="0"/>
              <a:buChar char="•"/>
            </a:pPr>
            <a:r>
              <a:rPr lang="en-US" dirty="0"/>
              <a:t>On a typical day, over half of all water flowing from the forest is extracted for municipal use and human consumption. </a:t>
            </a:r>
          </a:p>
          <a:p>
            <a:pPr marL="171450" indent="-171450">
              <a:buFont typeface="Arial" panose="020B0604020202020204" pitchFamily="34" charset="0"/>
              <a:buChar char="•"/>
            </a:pPr>
            <a:r>
              <a:rPr lang="en-US" dirty="0"/>
              <a:t>Based on the cost paid by consumers, the water extracted from the streams that flow from the Luquillo Mountains is worth about $25 million per year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CLICK – (arrow to biodiversity pops up)</a:t>
            </a:r>
          </a:p>
          <a:p>
            <a:pPr marL="171450" indent="-171450">
              <a:buFont typeface="Arial" panose="020B0604020202020204" pitchFamily="34" charset="0"/>
              <a:buChar char="•"/>
            </a:pPr>
            <a:r>
              <a:rPr lang="en-US" sz="1200" dirty="0">
                <a:latin typeface="Century Gothic" panose="020B0502020202020204" pitchFamily="34" charset="0"/>
              </a:rPr>
              <a:t>Also, the Luquillo Mountains’ unique environment provides habitat for many endangered and endemic species</a:t>
            </a:r>
            <a:r>
              <a:rPr lang="en-US" sz="1200" baseline="0" dirty="0">
                <a:latin typeface="Century Gothic" panose="020B0502020202020204" pitchFamily="34" charset="0"/>
              </a:rPr>
              <a:t>. </a:t>
            </a:r>
          </a:p>
          <a:p>
            <a:pPr marL="171450" indent="-171450">
              <a:buFont typeface="Arial" panose="020B0604020202020204" pitchFamily="34" charset="0"/>
              <a:buChar char="•"/>
            </a:pPr>
            <a:r>
              <a:rPr lang="en-US" sz="1200" baseline="0" dirty="0">
                <a:latin typeface="Century Gothic" panose="020B0502020202020204" pitchFamily="34" charset="0"/>
              </a:rPr>
              <a:t>As one of the most biodiverse forests in the National Park System, it is extremely important that we understand how physical processes can affect this unique environment</a:t>
            </a:r>
            <a:endParaRPr lang="en-US" baseline="0" dirty="0"/>
          </a:p>
          <a:p>
            <a:endParaRPr lang="en-US" baseline="0" dirty="0"/>
          </a:p>
          <a:p>
            <a:r>
              <a:rPr lang="en-US" baseline="0" dirty="0"/>
              <a:t>CLICK – (arrow to research and recreation pops up)</a:t>
            </a:r>
          </a:p>
          <a:p>
            <a:pPr marL="171450" indent="-171450">
              <a:buFont typeface="Arial" panose="020B0604020202020204" pitchFamily="34" charset="0"/>
              <a:buChar char="•"/>
            </a:pPr>
            <a:r>
              <a:rPr lang="en-US" baseline="0" dirty="0"/>
              <a:t>Lastly, the El Yunque National forest is home to numerous research facilities and hosts a wide variety of research activities.</a:t>
            </a:r>
          </a:p>
          <a:p>
            <a:pPr marL="171450" indent="-171450">
              <a:buFont typeface="Arial" panose="020B0604020202020204" pitchFamily="34" charset="0"/>
              <a:buChar char="•"/>
            </a:pPr>
            <a:r>
              <a:rPr lang="en-US" baseline="0" dirty="0"/>
              <a:t>Tourism is also an increasingly important economic activity for Puerto Rico.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source: Map from - https://data.fs.usda.gov/research/pubs/iitf/iitf_gtr_47_eng_highres.pdf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63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However, in September of 2017, Hurricane Maria made landfall in Puerto Rico. </a:t>
            </a:r>
          </a:p>
          <a:p>
            <a:pPr marL="171450" indent="-171450">
              <a:buFont typeface="Arial" panose="020B0604020202020204" pitchFamily="34" charset="0"/>
              <a:buChar char="•"/>
            </a:pPr>
            <a:r>
              <a:rPr lang="en-US" baseline="0" dirty="0"/>
              <a:t>In addition to infrastructural damage suffered by Puerto Rico, the Luquillo Mountains experienced catastrophic defoliation and downed trees.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Due to the strong relationship between vegetation and cloud dynamics, as part of the water cycle, it is hypothesized that the defoliation caused by Maria will increase Cloud Base Height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(CLICK)</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rise in cloud base height could have serious implications for the local water budget as well as post-disaster forest recolonization by many unique, endemic species.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As shown in the graphic, post- Maria defoliation is assumed to raise cloud heights, but if so, by how much?</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(CLICK)</a:t>
            </a:r>
          </a:p>
          <a:p>
            <a:pPr marL="171450" indent="-171450">
              <a:buFont typeface="Arial" panose="020B0604020202020204" pitchFamily="34" charset="0"/>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source: Map from - https://data.fs.usda.gov/research/pubs/iitf/iitf_gtr_47_eng_highres.pdf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2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For this project we are working with the US Forest Service, International Institute of Tropical Forestry, more specifically with the project leader Dr. </a:t>
            </a:r>
            <a:r>
              <a:rPr lang="en-US" baseline="0" dirty="0" err="1"/>
              <a:t>Grizelle</a:t>
            </a:r>
            <a:r>
              <a:rPr lang="en-US" baseline="0" dirty="0"/>
              <a:t> Gonzalez. </a:t>
            </a:r>
          </a:p>
          <a:p>
            <a:pPr marL="171450" indent="-171450">
              <a:buFont typeface="Arial" panose="020B0604020202020204" pitchFamily="34" charset="0"/>
              <a:buChar char="•"/>
            </a:pPr>
            <a:r>
              <a:rPr lang="en-US" baseline="0" dirty="0"/>
              <a:t>They have been monitoring cloud base height, since 2013, using ceilometer (in situ measurements), and we are helping them to understand changes in cloud dynamics by using NASA Earth Observations </a:t>
            </a:r>
          </a:p>
          <a:p>
            <a:pPr marL="171450" indent="-171450">
              <a:buFont typeface="Arial" panose="020B0604020202020204" pitchFamily="34" charset="0"/>
              <a:buChar char="•"/>
            </a:pPr>
            <a:endParaRPr lang="en-US" baseline="0" dirty="0"/>
          </a:p>
          <a:p>
            <a:r>
              <a:rPr lang="en-US" dirty="0"/>
              <a:t>Image Source:</a:t>
            </a:r>
            <a:r>
              <a:rPr lang="en-US" baseline="0" dirty="0"/>
              <a:t> </a:t>
            </a:r>
          </a:p>
          <a:p>
            <a:r>
              <a:rPr lang="en-US" baseline="0" dirty="0"/>
              <a:t>Forest - https://www.flickr.com/photos/101115103@N03/35967722156/in/album-72157686433208325/ </a:t>
            </a:r>
          </a:p>
          <a:p>
            <a:r>
              <a:rPr lang="en-US" baseline="0" dirty="0"/>
              <a:t>Logo -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39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main objective is to analyze changes in cloud base height (CBH) and cloud coverage pre- and post-Hurricane Maria to analyze how the massive defoliation caused by Maria affected the cloud dynamics over the Luquillo Mountains in the El Yunque Forest.</a:t>
            </a:r>
          </a:p>
          <a:p>
            <a:endParaRPr lang="en-US" baseline="0" dirty="0"/>
          </a:p>
          <a:p>
            <a:r>
              <a:rPr lang="en-US" dirty="0"/>
              <a:t>Our</a:t>
            </a:r>
            <a:r>
              <a:rPr lang="en-US" baseline="0" dirty="0"/>
              <a:t> end-products provide partners from the USFS with products that can better inform the park planning and management team about the impact Hurricane Maria had on cloud cover and CBH in the park.  Furthermore, it will help the park staff to anticipate how future storms could impact cloud dynamics.</a:t>
            </a:r>
            <a:endParaRPr lang="en-US" dirty="0"/>
          </a:p>
          <a:p>
            <a:endParaRPr lang="en-US" dirty="0"/>
          </a:p>
          <a:p>
            <a:endParaRPr lang="en-US" dirty="0"/>
          </a:p>
          <a:p>
            <a:r>
              <a:rPr lang="en-US" dirty="0"/>
              <a:t>Image source: https://www.flickr.com/photos/101115103@N03/26678356255/in/album-72157667469973932/</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00686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clicks to show CALIPSO + Landsat 8)</a:t>
            </a:r>
          </a:p>
          <a:p>
            <a:endParaRPr lang="en-US" dirty="0"/>
          </a:p>
          <a:p>
            <a:r>
              <a:rPr lang="en-US" dirty="0"/>
              <a:t>(one clip shows CALIPSO description)</a:t>
            </a:r>
          </a:p>
          <a:p>
            <a:r>
              <a:rPr lang="en-US" dirty="0"/>
              <a:t>CALIPSO:</a:t>
            </a:r>
          </a:p>
          <a:p>
            <a:pPr marL="171450" indent="-171450">
              <a:buFont typeface="Arial" panose="020B0604020202020204" pitchFamily="34" charset="0"/>
              <a:buChar char="•"/>
            </a:pPr>
            <a:r>
              <a:rPr lang="en-US" dirty="0"/>
              <a:t>CALIPSO is part of the A-train satellite constellation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product we are using is: Level 2, 333 meters, Cloud layer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Its primary role is “to study the role that clouds and aerosols</a:t>
            </a:r>
            <a:r>
              <a:rPr lang="en-US" baseline="0" dirty="0"/>
              <a:t> play in regulating Earth’s weather, climate and air quality”  (https://www.nasa.gov/mission_pages/calipso/mission/)</a:t>
            </a:r>
          </a:p>
          <a:p>
            <a:pPr marL="171450" indent="-171450">
              <a:buFont typeface="Arial" panose="020B0604020202020204" pitchFamily="34" charset="0"/>
              <a:buChar char="•"/>
            </a:pPr>
            <a:r>
              <a:rPr lang="en-US" baseline="0" dirty="0"/>
              <a:t>It will be particularly useful for this project because of its ability to penetrate clouds with its active LIDAR sensor</a:t>
            </a:r>
          </a:p>
          <a:p>
            <a:pPr marL="628650" lvl="1" indent="-171450">
              <a:buFont typeface="Arial" panose="020B0604020202020204" pitchFamily="34" charset="0"/>
              <a:buChar char="•"/>
            </a:pPr>
            <a:r>
              <a:rPr lang="en-US" baseline="0" dirty="0"/>
              <a:t>This will allow us to not only see where the clouds are but develop a profile of their characteristics, in particular the cloud base height</a:t>
            </a:r>
          </a:p>
          <a:p>
            <a:pPr marL="171450" lvl="0" indent="-171450">
              <a:buFont typeface="Arial" panose="020B0604020202020204" pitchFamily="34" charset="0"/>
              <a:buChar char="•"/>
            </a:pPr>
            <a:endParaRPr lang="en-US" baseline="0" dirty="0"/>
          </a:p>
          <a:p>
            <a:r>
              <a:rPr lang="en-US" dirty="0"/>
              <a:t>(one clicks to show Landsat 8 description)</a:t>
            </a:r>
          </a:p>
          <a:p>
            <a:r>
              <a:rPr lang="en-US" dirty="0"/>
              <a:t>Landsat 8: </a:t>
            </a:r>
          </a:p>
          <a:p>
            <a:pPr marL="171450" indent="-171450">
              <a:buFont typeface="Arial" panose="020B0604020202020204" pitchFamily="34" charset="0"/>
              <a:buChar char="•"/>
            </a:pPr>
            <a:r>
              <a:rPr lang="en-US" dirty="0"/>
              <a:t>Landsat 8 is the most recent iteration of the Landsat satellite program run through the USGS.  </a:t>
            </a:r>
          </a:p>
          <a:p>
            <a:pPr marL="171450" indent="-171450">
              <a:buFont typeface="Arial" panose="020B0604020202020204" pitchFamily="34" charset="0"/>
              <a:buChar char="•"/>
            </a:pPr>
            <a:r>
              <a:rPr lang="en-US" dirty="0"/>
              <a:t>The satellite houses two different instruments, both of which were used in this project.  </a:t>
            </a:r>
          </a:p>
          <a:p>
            <a:pPr marL="628650" lvl="1" indent="-171450">
              <a:buFont typeface="Arial" panose="020B0604020202020204" pitchFamily="34" charset="0"/>
              <a:buChar char="•"/>
            </a:pPr>
            <a:r>
              <a:rPr lang="en-US" dirty="0"/>
              <a:t>The first instrument is the Operational Land Imager, which is a multispectral sensor.  </a:t>
            </a:r>
          </a:p>
          <a:p>
            <a:pPr marL="628650" lvl="1" indent="-171450">
              <a:buFont typeface="Arial" panose="020B0604020202020204" pitchFamily="34" charset="0"/>
              <a:buChar char="•"/>
            </a:pPr>
            <a:r>
              <a:rPr lang="en-US" dirty="0"/>
              <a:t>The second instrument is the Thermal Infrared Sensor (TIRS).  This instrument captures thermal data and is useful for a wide range of applications, including identifying cloud cover in images, which is how it was used in </a:t>
            </a:r>
          </a:p>
          <a:p>
            <a:pPr marL="457200" lvl="1" indent="0">
              <a:buFont typeface="Arial" panose="020B0604020202020204" pitchFamily="34" charset="0"/>
              <a:buNone/>
            </a:pPr>
            <a:r>
              <a:rPr lang="en-US" dirty="0"/>
              <a:t>this project.</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baseline="0" dirty="0"/>
              <a:t>(one click shows In Situ Measurements used);</a:t>
            </a:r>
          </a:p>
          <a:p>
            <a:pPr marL="171450" lvl="0" indent="-171450">
              <a:buFont typeface="Arial" panose="020B0604020202020204" pitchFamily="34" charset="0"/>
              <a:buChar char="•"/>
            </a:pPr>
            <a:r>
              <a:rPr lang="en-US" baseline="0" dirty="0"/>
              <a:t>Radiosonde from San Juan, Puerto Rico, was used to calculate the theoretical cloud base height</a:t>
            </a:r>
          </a:p>
          <a:p>
            <a:pPr marL="171450" lvl="0" indent="-171450">
              <a:buFont typeface="Arial" panose="020B0604020202020204" pitchFamily="34" charset="0"/>
              <a:buChar char="•"/>
            </a:pPr>
            <a:endParaRPr lang="en-US" baseline="0" dirty="0"/>
          </a:p>
          <a:p>
            <a:pPr marL="0" lvl="0" indent="0">
              <a:buFont typeface="Arial" panose="020B0604020202020204" pitchFamily="34" charset="0"/>
              <a:buNone/>
            </a:pPr>
            <a:r>
              <a:rPr lang="en-US" baseline="0" dirty="0"/>
              <a:t>Image Source:  http://www.devpedia.developexchange.com/dp/index.php?title=List_of_Satellite_Pictures</a:t>
            </a:r>
          </a:p>
          <a:p>
            <a:pPr marL="628650" lvl="1"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247574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entirety of the project’s study period is from August 2006 - June 2018.  </a:t>
            </a:r>
          </a:p>
          <a:p>
            <a:pPr marL="171450" indent="-171450">
              <a:buFont typeface="Arial" panose="020B0604020202020204" pitchFamily="34" charset="0"/>
              <a:buChar char="•"/>
            </a:pPr>
            <a:r>
              <a:rPr lang="en-US" dirty="0"/>
              <a:t>Because this project is concerned with the effects of Hurricane Maria, much of the data prior to the Maria’s landfall is included to establish pre-landfall conditions for comparative purposes. </a:t>
            </a:r>
          </a:p>
          <a:p>
            <a:pPr marL="171450" indent="-171450">
              <a:buFont typeface="Arial" panose="020B0604020202020204" pitchFamily="34" charset="0"/>
              <a:buChar char="•"/>
            </a:pPr>
            <a:r>
              <a:rPr lang="en-US" dirty="0"/>
              <a:t>Additionally, we account for seasonal variation pre-and post- Maria by comparing changes in cloud dynamics during two different time frames: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Dry Season (Dec-Mar), in red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Early Rainfall Season (Apr-Jun), in yellow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Late Rainfall Season (Aug-Nov) and </a:t>
            </a:r>
            <a:r>
              <a:rPr lang="en-US" baseline="0" dirty="0"/>
              <a:t>the</a:t>
            </a:r>
            <a:r>
              <a:rPr lang="en-US" dirty="0"/>
              <a:t> Midsummer Drought (July) will be excluded of the analysis due</a:t>
            </a:r>
            <a:r>
              <a:rPr lang="en-US" baseline="0" dirty="0"/>
              <a:t> to the fact that we do not have the data post-Maria to compare with pre-Maria data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084685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 Flowchart</a:t>
            </a:r>
            <a:r>
              <a:rPr lang="en-US" b="1" u="sng" baseline="0" dirty="0"/>
              <a:t> is broken into two main sections:</a:t>
            </a:r>
          </a:p>
          <a:p>
            <a:pPr marL="171450" indent="-171450">
              <a:buFont typeface="Arial" panose="020B0604020202020204" pitchFamily="34" charset="0"/>
              <a:buChar char="•"/>
            </a:pPr>
            <a:r>
              <a:rPr lang="en-US" baseline="0" dirty="0"/>
              <a:t>The left side of the flow chart is all of the methodology that pertains to the calculation of the vertical profile of the cloud cover</a:t>
            </a:r>
          </a:p>
          <a:p>
            <a:pPr marL="171450" indent="-171450">
              <a:buFont typeface="Arial" panose="020B0604020202020204" pitchFamily="34" charset="0"/>
              <a:buChar char="•"/>
            </a:pPr>
            <a:r>
              <a:rPr lang="en-US" baseline="0" dirty="0"/>
              <a:t>The right side of the flow chart is all of the methodology that pertains to the calculations of the horizontal patterns of the cloud cover</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u="sng" baseline="0" dirty="0"/>
              <a:t>Flowchart Legend in Top Left Corner:</a:t>
            </a:r>
          </a:p>
          <a:p>
            <a:pPr marL="171450" indent="-171450">
              <a:buFont typeface="Arial" panose="020B0604020202020204" pitchFamily="34" charset="0"/>
              <a:buChar char="•"/>
            </a:pPr>
            <a:r>
              <a:rPr lang="en-US" baseline="0" dirty="0"/>
              <a:t>Double ended comparison arrow is in orange because it is also a potential analysis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u="sng" baseline="0" dirty="0"/>
              <a:t>Input data:</a:t>
            </a:r>
            <a:endParaRPr lang="en-US" b="0" u="none" baseline="0" dirty="0"/>
          </a:p>
          <a:p>
            <a:pPr marL="171450" indent="-171450">
              <a:buFont typeface="Arial" panose="020B0604020202020204" pitchFamily="34" charset="0"/>
              <a:buChar char="•"/>
            </a:pPr>
            <a:r>
              <a:rPr lang="en-US" b="0" u="none" baseline="0" dirty="0"/>
              <a:t>CALIPSO:</a:t>
            </a:r>
            <a:r>
              <a:rPr lang="en-US" dirty="0"/>
              <a:t> </a:t>
            </a:r>
            <a:r>
              <a:rPr lang="en-US" b="0" u="none" baseline="0" dirty="0"/>
              <a:t> Specifically the CALIOP lidar sensor located on the CALIPSO satellite</a:t>
            </a:r>
            <a:endParaRPr lang="en-US" dirty="0">
              <a:cs typeface="Calibri"/>
            </a:endParaRPr>
          </a:p>
          <a:p>
            <a:pPr marL="628650" lvl="1" indent="-171450">
              <a:buFont typeface="Arial" panose="020B0604020202020204" pitchFamily="34" charset="0"/>
              <a:buChar char="•"/>
            </a:pPr>
            <a:r>
              <a:rPr lang="en-US" b="0" u="none" baseline="0" dirty="0"/>
              <a:t>We will be using the level 2 cloud layer product</a:t>
            </a:r>
          </a:p>
          <a:p>
            <a:pPr marL="171450" lvl="0" indent="-171450">
              <a:buFont typeface="Arial" panose="020B0604020202020204" pitchFamily="34" charset="0"/>
              <a:buChar char="•"/>
            </a:pPr>
            <a:r>
              <a:rPr lang="en-US" b="0" u="none" baseline="0" dirty="0"/>
              <a:t>Landsat 8 surface reflectance is the atmospherically corrected Landsat 8 product available in Google Earth Engine</a:t>
            </a:r>
          </a:p>
          <a:p>
            <a:pPr marL="171450" lvl="0" indent="-171450">
              <a:buFont typeface="Arial" panose="020B0604020202020204" pitchFamily="34" charset="0"/>
              <a:buChar char="•"/>
            </a:pPr>
            <a:r>
              <a:rPr lang="en-US" b="0" u="none" baseline="0" dirty="0"/>
              <a:t>Landsat 8 raw images are the same images but not atmospherically corrected</a:t>
            </a:r>
          </a:p>
          <a:p>
            <a:pPr marL="0" lvl="0" indent="0">
              <a:buFont typeface="Arial" panose="020B0604020202020204" pitchFamily="34" charset="0"/>
              <a:buNone/>
            </a:pPr>
            <a:r>
              <a:rPr lang="en-US" b="1" u="sng" baseline="0" dirty="0"/>
              <a:t>Tools:</a:t>
            </a:r>
            <a:endParaRPr lang="en-US" b="0" u="none" baseline="0" dirty="0"/>
          </a:p>
          <a:p>
            <a:pPr marL="171450" lvl="0" indent="-171450">
              <a:buFont typeface="Arial" panose="020B0604020202020204" pitchFamily="34" charset="0"/>
              <a:buChar char="•"/>
            </a:pPr>
            <a:r>
              <a:rPr lang="en-US" b="0" u="none" baseline="0" dirty="0" err="1"/>
              <a:t>PyHDF</a:t>
            </a:r>
            <a:r>
              <a:rPr lang="en-US" b="0" u="none" baseline="0" dirty="0"/>
              <a:t> is a python module that is used to read in and process HDF data, which is the format of CALIPSO data</a:t>
            </a:r>
          </a:p>
          <a:p>
            <a:pPr marL="171450" indent="-171450">
              <a:buFont typeface="Arial" panose="020B0604020202020204" pitchFamily="34" charset="0"/>
              <a:buChar char="•"/>
            </a:pPr>
            <a:r>
              <a:rPr lang="en-US" dirty="0"/>
              <a:t>Google Earth Engine</a:t>
            </a:r>
            <a:r>
              <a:rPr lang="en-US" dirty="0">
                <a:cs typeface="Calibri"/>
              </a:rPr>
              <a:t> is a platform that hosts a wide range of imagery.  This imagery can then be processed on the platform and downloaded off the platform for use in subsequent processing or visualization outside of Google Earth Engine</a:t>
            </a:r>
          </a:p>
          <a:p>
            <a:pPr marL="171450" lvl="0" indent="-171450">
              <a:buFont typeface="Arial" panose="020B0604020202020204" pitchFamily="34" charset="0"/>
              <a:buChar char="•"/>
            </a:pPr>
            <a:endParaRPr lang="en-US" b="0" u="none" baseline="0" dirty="0"/>
          </a:p>
          <a:p>
            <a:pPr marL="0" lvl="0" indent="0">
              <a:buFont typeface="Arial" panose="020B0604020202020204" pitchFamily="34" charset="0"/>
              <a:buNone/>
            </a:pPr>
            <a:r>
              <a:rPr lang="en-US" b="1" u="sng" baseline="0" dirty="0"/>
              <a:t>Result:</a:t>
            </a:r>
          </a:p>
          <a:p>
            <a:pPr marL="171450" lvl="0" indent="-171450">
              <a:buFont typeface="Arial" panose="020B0604020202020204" pitchFamily="34" charset="0"/>
              <a:buChar char="•"/>
            </a:pPr>
            <a:r>
              <a:rPr lang="en-US" b="0" u="none" baseline="0" dirty="0"/>
              <a:t>Cloud Base Height</a:t>
            </a:r>
          </a:p>
          <a:p>
            <a:pPr marL="628650" lvl="1" indent="-171450">
              <a:buFont typeface="Arial" panose="020B0604020202020204" pitchFamily="34" charset="0"/>
              <a:buChar char="•"/>
            </a:pPr>
            <a:r>
              <a:rPr lang="en-US" b="0" u="none" baseline="0" dirty="0"/>
              <a:t>The cloud base height is the value taken from the Level 2 1/3 km Cloud layer. </a:t>
            </a:r>
          </a:p>
          <a:p>
            <a:pPr marL="171450" lvl="0" indent="-171450">
              <a:buFont typeface="Arial" panose="020B0604020202020204" pitchFamily="34" charset="0"/>
              <a:buChar char="•"/>
            </a:pPr>
            <a:r>
              <a:rPr lang="en-US" b="0" u="none" baseline="0" dirty="0"/>
              <a:t>Cloud Coverage “Heat Images”</a:t>
            </a:r>
          </a:p>
          <a:p>
            <a:pPr marL="628650" lvl="1" indent="-171450">
              <a:buFont typeface="Arial" panose="020B0604020202020204" pitchFamily="34" charset="0"/>
              <a:buChar char="•"/>
            </a:pPr>
            <a:r>
              <a:rPr lang="en-US" b="0" u="none" baseline="0" dirty="0"/>
              <a:t>This product is a collection of two images.  These images represent the mean cloud cover score for pre and post Maria.  The score is calculated where 1 is cloud covered and 0 is no cloud, thereby creating a range for each pixel between 1 and 0 across the collection of pre-hurricane images.  The average value for each pixel in the scene is the cloud score for the pixel.  This creates a map displaying the frequency of occurrence across the collection.  This can be thought of as a heatmap of cloud coverage across the study period</a:t>
            </a:r>
          </a:p>
          <a:p>
            <a:pPr marL="171450" lvl="0" indent="-171450">
              <a:buFont typeface="Arial" panose="020B0604020202020204" pitchFamily="34" charset="0"/>
              <a:buChar char="•"/>
            </a:pPr>
            <a:r>
              <a:rPr lang="en-US" b="0" u="none" baseline="0" dirty="0"/>
              <a:t>Cloud Free Composite NDVI Images</a:t>
            </a:r>
          </a:p>
          <a:p>
            <a:pPr marL="628650" lvl="1" indent="-171450">
              <a:buFont typeface="Arial" panose="020B0604020202020204" pitchFamily="34" charset="0"/>
              <a:buChar char="•"/>
            </a:pPr>
            <a:r>
              <a:rPr lang="en-US" b="0" u="none" baseline="0" dirty="0"/>
              <a:t>This product is a collection of two images.  One being the average NDVI value pre-hurricane Maria for each season and the other being the average post-hurricane Maria value.  These images are then differenced via a series of methods in ArcMap and QGIS that you will see later in the presentation </a:t>
            </a:r>
          </a:p>
          <a:p>
            <a:pPr marL="628650" lvl="1" indent="-171450">
              <a:buFont typeface="Arial" panose="020B0604020202020204" pitchFamily="34" charset="0"/>
              <a:buChar char="•"/>
            </a:pPr>
            <a:r>
              <a:rPr lang="en-US" b="0" u="none" baseline="0" dirty="0"/>
              <a:t>Pre – Post = negative (increase), positive (decrease)</a:t>
            </a:r>
          </a:p>
          <a:p>
            <a:pPr marL="171450" lvl="0" indent="-171450">
              <a:buFont typeface="Arial" panose="020B0604020202020204" pitchFamily="34" charset="0"/>
              <a:buChar char="•"/>
            </a:pPr>
            <a:r>
              <a:rPr lang="en-US" b="0" u="none" baseline="0" dirty="0"/>
              <a:t>Cloud Coverage and NDVI Maps</a:t>
            </a:r>
          </a:p>
          <a:p>
            <a:pPr marL="628650" lvl="1" indent="-171450">
              <a:buFont typeface="Arial" panose="020B0604020202020204" pitchFamily="34" charset="0"/>
              <a:buChar char="•"/>
            </a:pPr>
            <a:r>
              <a:rPr lang="en-US" b="0" u="none" baseline="0" dirty="0"/>
              <a:t>These are a collection of maps and statistics derived from the maps to try and compare the presence of change in clouds and NDVI, thereby speaking to the potential relationship between vegetative health (of which NDVI is a proxy) and cloud coverage (the heat maps)</a:t>
            </a:r>
          </a:p>
          <a:p>
            <a:pPr marL="628650" lvl="1" indent="-171450">
              <a:buFont typeface="Arial" panose="020B0604020202020204" pitchFamily="34" charset="0"/>
              <a:buChar char="•"/>
            </a:pPr>
            <a:endParaRPr lang="en-US" b="0" u="none" baseline="0" dirty="0"/>
          </a:p>
          <a:p>
            <a:pPr marL="0" lvl="0" indent="0">
              <a:buFont typeface="Arial" panose="020B0604020202020204" pitchFamily="34" charset="0"/>
              <a:buNone/>
            </a:pPr>
            <a:endParaRPr lang="en-US" b="0" u="none"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33560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9E1C77D-8B7D-413A-96FB-6289716676C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99759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E1C77D-8B7D-413A-96FB-6289716676C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488333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E1C77D-8B7D-413A-96FB-6289716676C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4252775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067"/>
          <a:stretch/>
        </p:blipFill>
        <p:spPr>
          <a:xfrm>
            <a:off x="0" y="0"/>
            <a:ext cx="10354962"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93801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68223"/>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0"/>
            <a:ext cx="1000735" cy="840259"/>
          </a:xfrm>
          <a:prstGeom prst="rect">
            <a:avLst/>
          </a:prstGeom>
        </p:spPr>
      </p:pic>
    </p:spTree>
    <p:extLst>
      <p:ext uri="{BB962C8B-B14F-4D97-AF65-F5344CB8AC3E}">
        <p14:creationId xmlns:p14="http://schemas.microsoft.com/office/powerpoint/2010/main" val="2258339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86289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35341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22492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7079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70552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032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E1C77D-8B7D-413A-96FB-6289716676C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1076041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82776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9505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44645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29620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61038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a:latin typeface="Arial" panose="020B0604020202020204" pitchFamily="34" charset="0"/>
                <a:cs typeface="Arial" panose="020B0604020202020204" pitchFamily="34" charset="0"/>
              </a:rPr>
              <a:t>National</a:t>
            </a:r>
            <a:r>
              <a:rPr lang="en-US" sz="1050" baseline="0">
                <a:latin typeface="Arial" panose="020B0604020202020204" pitchFamily="34" charset="0"/>
                <a:cs typeface="Arial" panose="020B0604020202020204" pitchFamily="34" charset="0"/>
              </a:rPr>
              <a:t> Aeronautics and</a:t>
            </a:r>
          </a:p>
          <a:p>
            <a:pPr algn="r"/>
            <a:r>
              <a:rPr lang="en-US" sz="1050" baseline="0">
                <a:latin typeface="Arial" panose="020B0604020202020204" pitchFamily="34" charset="0"/>
                <a:cs typeface="Arial" panose="020B0604020202020204" pitchFamily="34" charset="0"/>
              </a:rPr>
              <a:t>Space Administration</a:t>
            </a:r>
            <a:endParaRPr lang="en-US" sz="105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9544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067"/>
          <a:stretch/>
        </p:blipFill>
        <p:spPr>
          <a:xfrm>
            <a:off x="0" y="0"/>
            <a:ext cx="10354962"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49153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1520"/>
          <a:stretch/>
        </p:blipFill>
        <p:spPr>
          <a:xfrm>
            <a:off x="0" y="0"/>
            <a:ext cx="10787449"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Text Here</a:t>
            </a:r>
          </a:p>
        </p:txBody>
      </p:sp>
      <p:sp>
        <p:nvSpPr>
          <p:cNvPr id="8" name="Rectangle 7"/>
          <p:cNvSpPr/>
          <p:nvPr userDrawn="1"/>
        </p:nvSpPr>
        <p:spPr>
          <a:xfrm>
            <a:off x="0" y="6820367"/>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963692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9594"/>
          <a:stretch/>
        </p:blipFill>
        <p:spPr>
          <a:xfrm>
            <a:off x="0" y="0"/>
            <a:ext cx="11022227"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259340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11013"/>
          <a:stretch/>
        </p:blipFill>
        <p:spPr>
          <a:xfrm>
            <a:off x="0" y="0"/>
            <a:ext cx="10849232"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a:t>Slide Title</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85579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1C77D-8B7D-413A-96FB-6289716676CF}"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2272893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68223"/>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0"/>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000"/>
          <a:stretch/>
        </p:blipFill>
        <p:spPr>
          <a:xfrm>
            <a:off x="0" y="0"/>
            <a:ext cx="10972800"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Text Here</a:t>
            </a:r>
          </a:p>
        </p:txBody>
      </p:sp>
      <p:sp>
        <p:nvSpPr>
          <p:cNvPr id="8" name="Rectangle 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203"/>
          <a:stretch/>
        </p:blipFill>
        <p:spPr>
          <a:xfrm>
            <a:off x="0" y="0"/>
            <a:ext cx="1094808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E4268"/>
                </a:solidFill>
              </a:defRPr>
            </a:lvl1pPr>
          </a:lstStyle>
          <a:p>
            <a:r>
              <a:rPr lang="en-US"/>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Text Here</a:t>
            </a:r>
          </a:p>
        </p:txBody>
      </p:sp>
      <p:sp>
        <p:nvSpPr>
          <p:cNvPr id="7" name="Rectangle 6"/>
          <p:cNvSpPr/>
          <p:nvPr userDrawn="1"/>
        </p:nvSpPr>
        <p:spPr>
          <a:xfrm>
            <a:off x="0" y="6812673"/>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E1C77D-8B7D-413A-96FB-6289716676CF}"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46462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E1C77D-8B7D-413A-96FB-6289716676CF}" type="datetimeFigureOut">
              <a:rPr lang="en-US" smtClean="0"/>
              <a:t>9/20/2018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282852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E1C77D-8B7D-413A-96FB-6289716676CF}" type="datetimeFigureOut">
              <a:rPr lang="en-US" smtClean="0"/>
              <a:t>9/20/2018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265349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1C77D-8B7D-413A-96FB-6289716676CF}" type="datetimeFigureOut">
              <a:rPr lang="en-US" smtClean="0"/>
              <a:t>9/20/2018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4240223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E1C77D-8B7D-413A-96FB-6289716676CF}"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33259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E1C77D-8B7D-413A-96FB-6289716676CF}" type="datetimeFigureOut">
              <a:rPr lang="en-US" smtClean="0"/>
              <a:t>9/20/2018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76F59D-B3B1-44C2-B86D-4E51DC9F4128}" type="slidenum">
              <a:rPr lang="en-US" smtClean="0"/>
              <a:t>‹#›</a:t>
            </a:fld>
            <a:endParaRPr lang="en-US"/>
          </a:p>
        </p:txBody>
      </p:sp>
    </p:spTree>
    <p:extLst>
      <p:ext uri="{BB962C8B-B14F-4D97-AF65-F5344CB8AC3E}">
        <p14:creationId xmlns:p14="http://schemas.microsoft.com/office/powerpoint/2010/main" val="6075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1C77D-8B7D-413A-96FB-6289716676CF}" type="datetimeFigureOut">
              <a:rPr lang="en-US" smtClean="0"/>
              <a:t>9/20/2018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6F59D-B3B1-44C2-B86D-4E51DC9F4128}" type="slidenum">
              <a:rPr lang="en-US" smtClean="0"/>
              <a:t>‹#›</a:t>
            </a:fld>
            <a:endParaRPr lang="en-US"/>
          </a:p>
        </p:txBody>
      </p:sp>
    </p:spTree>
    <p:extLst>
      <p:ext uri="{BB962C8B-B14F-4D97-AF65-F5344CB8AC3E}">
        <p14:creationId xmlns:p14="http://schemas.microsoft.com/office/powerpoint/2010/main" val="1562244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E1C77D-8B7D-413A-96FB-6289716676CF}" type="datetimeFigureOut">
              <a:rPr lang="en-US" smtClean="0"/>
              <a:t>9/20/2018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6F59D-B3B1-44C2-B86D-4E51DC9F4128}" type="slidenum">
              <a:rPr lang="en-US" smtClean="0"/>
              <a:t>‹#›</a:t>
            </a:fld>
            <a:endParaRPr lang="en-US"/>
          </a:p>
        </p:txBody>
      </p:sp>
    </p:spTree>
    <p:extLst>
      <p:ext uri="{BB962C8B-B14F-4D97-AF65-F5344CB8AC3E}">
        <p14:creationId xmlns:p14="http://schemas.microsoft.com/office/powerpoint/2010/main" val="421934023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667" r:id="rId17"/>
    <p:sldLayoutId id="2147483668" r:id="rId18"/>
    <p:sldLayoutId id="2147483669"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786" t="191" r="13126" b="-191"/>
          <a:stretch/>
        </p:blipFill>
        <p:spPr>
          <a:xfrm>
            <a:off x="-12033" y="7789"/>
            <a:ext cx="6172201" cy="630235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72"/>
          <a:stretch/>
        </p:blipFill>
        <p:spPr>
          <a:xfrm>
            <a:off x="-12032" y="-3"/>
            <a:ext cx="12193488" cy="6947583"/>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49750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a:solidFill>
                  <a:prstClr val="black">
                    <a:lumMod val="75000"/>
                    <a:lumOff val="25000"/>
                  </a:prstClr>
                </a:solidFill>
                <a:latin typeface="Century Gothic" panose="020B0502020202020204" pitchFamily="34" charset="0"/>
              </a:rPr>
              <a:t>Andrew </a:t>
            </a:r>
            <a:r>
              <a:rPr lang="en-US" sz="1400" err="1">
                <a:solidFill>
                  <a:prstClr val="black">
                    <a:lumMod val="75000"/>
                    <a:lumOff val="25000"/>
                  </a:prstClr>
                </a:solidFill>
                <a:latin typeface="Century Gothic" panose="020B0502020202020204" pitchFamily="34" charset="0"/>
              </a:rPr>
              <a:t>Walz</a:t>
            </a:r>
            <a:endParaRPr lang="en-US" sz="1400">
              <a:solidFill>
                <a:prstClr val="black">
                  <a:lumMod val="75000"/>
                  <a:lumOff val="25000"/>
                </a:prstClr>
              </a:solidFill>
              <a:latin typeface="Century Gothic" panose="020B0502020202020204" pitchFamily="34" charset="0"/>
            </a:endParaRPr>
          </a:p>
        </p:txBody>
      </p:sp>
      <p:sp>
        <p:nvSpPr>
          <p:cNvPr id="16" name="Text Placeholder 17"/>
          <p:cNvSpPr txBox="1">
            <a:spLocks/>
          </p:cNvSpPr>
          <p:nvPr/>
        </p:nvSpPr>
        <p:spPr>
          <a:xfrm>
            <a:off x="7705618" y="4629427"/>
            <a:ext cx="4004617"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Flavia Dias de Souza Moraes</a:t>
            </a:r>
            <a:endParaRPr lang="en-US" sz="1400" strike="sngStrike" dirty="0">
              <a:solidFill>
                <a:srgbClr val="FF0000"/>
              </a:solidFill>
              <a:latin typeface="Century Gothic" panose="020B0502020202020204" pitchFamily="34" charset="0"/>
            </a:endParaRPr>
          </a:p>
        </p:txBody>
      </p:sp>
      <p:sp>
        <p:nvSpPr>
          <p:cNvPr id="18" name="Text Placeholder 17"/>
          <p:cNvSpPr txBox="1">
            <a:spLocks/>
          </p:cNvSpPr>
          <p:nvPr/>
        </p:nvSpPr>
        <p:spPr>
          <a:xfrm>
            <a:off x="8826500" y="5320761"/>
            <a:ext cx="2883735" cy="258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latin typeface="Century Gothic" panose="020B0502020202020204" pitchFamily="34" charset="0"/>
              </a:rPr>
              <a:t>Justin Bucher</a:t>
            </a:r>
          </a:p>
        </p:txBody>
      </p:sp>
      <p:sp>
        <p:nvSpPr>
          <p:cNvPr id="22"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E4268"/>
                </a:solidFill>
              </a:rPr>
              <a:t>PUERTO RICO DISASTERS</a:t>
            </a:r>
          </a:p>
        </p:txBody>
      </p:sp>
      <p:sp>
        <p:nvSpPr>
          <p:cNvPr id="23" name="Subtitle 2"/>
          <p:cNvSpPr txBox="1">
            <a:spLocks/>
          </p:cNvSpPr>
          <p:nvPr/>
        </p:nvSpPr>
        <p:spPr>
          <a:xfrm>
            <a:off x="6096000" y="3187337"/>
            <a:ext cx="5614236"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prstClr val="black">
                    <a:lumMod val="75000"/>
                    <a:lumOff val="25000"/>
                  </a:prstClr>
                </a:solidFill>
              </a:rPr>
              <a:t>Assessing changes in Cloud Dynamics in the Luquillo Tropical Montane Forest Using NASA Earth Observations </a:t>
            </a:r>
            <a:r>
              <a:rPr lang="en-US" sz="1800" dirty="0">
                <a:solidFill>
                  <a:schemeClr val="tx1">
                    <a:lumMod val="75000"/>
                    <a:lumOff val="25000"/>
                  </a:schemeClr>
                </a:solidFill>
              </a:rPr>
              <a:t>and In Situ Measurements </a:t>
            </a:r>
            <a:r>
              <a:rPr lang="en-US" sz="1800" dirty="0">
                <a:solidFill>
                  <a:prstClr val="black">
                    <a:lumMod val="75000"/>
                    <a:lumOff val="25000"/>
                  </a:prstClr>
                </a:solidFill>
              </a:rPr>
              <a:t>Following Defoliation from Hurricane Maria </a:t>
            </a:r>
          </a:p>
        </p:txBody>
      </p:sp>
      <p:sp>
        <p:nvSpPr>
          <p:cNvPr id="26" name="Rectangle 25"/>
          <p:cNvSpPr/>
          <p:nvPr/>
        </p:nvSpPr>
        <p:spPr>
          <a:xfrm>
            <a:off x="6624354" y="1546163"/>
            <a:ext cx="5085881" cy="307777"/>
          </a:xfrm>
          <a:prstGeom prst="rect">
            <a:avLst/>
          </a:prstGeom>
        </p:spPr>
        <p:txBody>
          <a:bodyPr wrap="square">
            <a:spAutoFit/>
          </a:bodyPr>
          <a:lstStyle/>
          <a:p>
            <a:pPr algn="r"/>
            <a:r>
              <a:rPr lang="en-US" sz="1400" i="1" dirty="0">
                <a:solidFill>
                  <a:prstClr val="black">
                    <a:lumMod val="75000"/>
                    <a:lumOff val="25000"/>
                  </a:prstClr>
                </a:solidFill>
                <a:latin typeface="Century Gothic" panose="020B0502020202020204" pitchFamily="34" charset="0"/>
              </a:rPr>
              <a:t>2018 Summer | Georgia </a:t>
            </a:r>
            <a:r>
              <a:rPr lang="en-US" sz="1400" i="1" dirty="0">
                <a:latin typeface="Century Gothic" panose="020B0502020202020204" pitchFamily="34" charset="0"/>
              </a:rPr>
              <a:t>– </a:t>
            </a:r>
            <a:r>
              <a:rPr lang="en-US" sz="1400" i="1" dirty="0">
                <a:solidFill>
                  <a:prstClr val="black">
                    <a:lumMod val="75000"/>
                    <a:lumOff val="25000"/>
                  </a:prstClr>
                </a:solidFill>
                <a:latin typeface="Century Gothic" panose="020B0502020202020204" pitchFamily="34" charset="0"/>
              </a:rPr>
              <a:t>Athens</a:t>
            </a:r>
          </a:p>
        </p:txBody>
      </p:sp>
    </p:spTree>
    <p:extLst>
      <p:ext uri="{BB962C8B-B14F-4D97-AF65-F5344CB8AC3E}">
        <p14:creationId xmlns:p14="http://schemas.microsoft.com/office/powerpoint/2010/main" val="2215616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EEF5CB1-671E-5B4C-9CAA-E845D0279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86" y="1367154"/>
            <a:ext cx="3048000" cy="2286000"/>
          </a:xfrm>
          <a:prstGeom prst="rect">
            <a:avLst/>
          </a:prstGeom>
        </p:spPr>
      </p:pic>
      <p:pic>
        <p:nvPicPr>
          <p:cNvPr id="19" name="Picture 18">
            <a:extLst>
              <a:ext uri="{FF2B5EF4-FFF2-40B4-BE49-F238E27FC236}">
                <a16:creationId xmlns:a16="http://schemas.microsoft.com/office/drawing/2014/main" xmlns="" id="{5A1693DA-7C69-834A-8A55-284DDD203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699" y="4142739"/>
            <a:ext cx="3048000" cy="2286000"/>
          </a:xfrm>
          <a:prstGeom prst="rect">
            <a:avLst/>
          </a:prstGeom>
        </p:spPr>
      </p:pic>
      <p:pic>
        <p:nvPicPr>
          <p:cNvPr id="21" name="Picture 20">
            <a:extLst>
              <a:ext uri="{FF2B5EF4-FFF2-40B4-BE49-F238E27FC236}">
                <a16:creationId xmlns:a16="http://schemas.microsoft.com/office/drawing/2014/main" xmlns="" id="{723C5B62-D905-3643-9786-7B0EAB053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86" y="4163060"/>
            <a:ext cx="3048000" cy="2286000"/>
          </a:xfrm>
          <a:prstGeom prst="rect">
            <a:avLst/>
          </a:prstGeom>
        </p:spPr>
      </p:pic>
      <p:sp>
        <p:nvSpPr>
          <p:cNvPr id="23" name="Rectangle 22">
            <a:extLst>
              <a:ext uri="{FF2B5EF4-FFF2-40B4-BE49-F238E27FC236}">
                <a16:creationId xmlns:a16="http://schemas.microsoft.com/office/drawing/2014/main" xmlns="" id="{9B874744-694F-8045-AC4B-4D907305B800}"/>
              </a:ext>
            </a:extLst>
          </p:cNvPr>
          <p:cNvSpPr/>
          <p:nvPr/>
        </p:nvSpPr>
        <p:spPr>
          <a:xfrm>
            <a:off x="127000" y="986119"/>
            <a:ext cx="5989698" cy="5630581"/>
          </a:xfrm>
          <a:prstGeom prst="rect">
            <a:avLst/>
          </a:prstGeom>
          <a:solidFill>
            <a:srgbClr val="3E4367">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a:latin typeface="Century Gothic" panose="020B0502020202020204" pitchFamily="34" charset="0"/>
              </a:rPr>
              <a:t>Results</a:t>
            </a:r>
          </a:p>
        </p:txBody>
      </p:sp>
      <p:pic>
        <p:nvPicPr>
          <p:cNvPr id="9" name="Picture 8">
            <a:extLst>
              <a:ext uri="{FF2B5EF4-FFF2-40B4-BE49-F238E27FC236}">
                <a16:creationId xmlns:a16="http://schemas.microsoft.com/office/drawing/2014/main" xmlns="" id="{15E80A0F-34C4-B84E-9413-2E78C630C2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699" y="1346833"/>
            <a:ext cx="3047999" cy="2286000"/>
          </a:xfrm>
          <a:prstGeom prst="rect">
            <a:avLst/>
          </a:prstGeom>
        </p:spPr>
      </p:pic>
      <p:pic>
        <p:nvPicPr>
          <p:cNvPr id="22" name="Picture 21">
            <a:extLst>
              <a:ext uri="{FF2B5EF4-FFF2-40B4-BE49-F238E27FC236}">
                <a16:creationId xmlns:a16="http://schemas.microsoft.com/office/drawing/2014/main" xmlns="" id="{4C4B6061-85E4-2E45-BFD7-F778E285A7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84" t="11579"/>
          <a:stretch/>
        </p:blipFill>
        <p:spPr>
          <a:xfrm>
            <a:off x="6553200" y="2057400"/>
            <a:ext cx="5638800" cy="4008172"/>
          </a:xfrm>
          <a:prstGeom prst="rect">
            <a:avLst/>
          </a:prstGeom>
        </p:spPr>
      </p:pic>
      <p:cxnSp>
        <p:nvCxnSpPr>
          <p:cNvPr id="25" name="Straight Connector 24">
            <a:extLst>
              <a:ext uri="{FF2B5EF4-FFF2-40B4-BE49-F238E27FC236}">
                <a16:creationId xmlns:a16="http://schemas.microsoft.com/office/drawing/2014/main" xmlns="" id="{BDE6DB14-3272-CB4A-923B-EB2FF74D1373}"/>
              </a:ext>
            </a:extLst>
          </p:cNvPr>
          <p:cNvCxnSpPr>
            <a:cxnSpLocks/>
          </p:cNvCxnSpPr>
          <p:nvPr/>
        </p:nvCxnSpPr>
        <p:spPr>
          <a:xfrm>
            <a:off x="3082586" y="3653154"/>
            <a:ext cx="3836122" cy="1866497"/>
          </a:xfrm>
          <a:prstGeom prst="line">
            <a:avLst/>
          </a:prstGeom>
          <a:ln w="412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E153DD8-59C9-604D-B9B3-C554A948A1A9}"/>
              </a:ext>
            </a:extLst>
          </p:cNvPr>
          <p:cNvCxnSpPr>
            <a:cxnSpLocks/>
          </p:cNvCxnSpPr>
          <p:nvPr/>
        </p:nvCxnSpPr>
        <p:spPr>
          <a:xfrm flipV="1">
            <a:off x="9280201" y="986119"/>
            <a:ext cx="0" cy="4584769"/>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7B8C334C-BC92-A243-928D-0DBD6A38AA9B}"/>
              </a:ext>
            </a:extLst>
          </p:cNvPr>
          <p:cNvCxnSpPr>
            <a:cxnSpLocks/>
          </p:cNvCxnSpPr>
          <p:nvPr/>
        </p:nvCxnSpPr>
        <p:spPr>
          <a:xfrm flipV="1">
            <a:off x="10082212" y="986119"/>
            <a:ext cx="26988" cy="4584769"/>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E9D17EDB-00D6-2446-85CB-AC7293F18741}"/>
              </a:ext>
            </a:extLst>
          </p:cNvPr>
          <p:cNvSpPr txBox="1"/>
          <p:nvPr/>
        </p:nvSpPr>
        <p:spPr>
          <a:xfrm>
            <a:off x="8313858" y="546637"/>
            <a:ext cx="3215945" cy="338554"/>
          </a:xfrm>
          <a:prstGeom prst="rect">
            <a:avLst/>
          </a:prstGeom>
          <a:noFill/>
        </p:spPr>
        <p:txBody>
          <a:bodyPr wrap="none" rtlCol="0">
            <a:spAutoFit/>
          </a:bodyPr>
          <a:lstStyle/>
          <a:p>
            <a:r>
              <a:rPr lang="en-US" sz="1600" dirty="0">
                <a:solidFill>
                  <a:srgbClr val="3E4367"/>
                </a:solidFill>
                <a:latin typeface="Century Gothic" panose="020B0502020202020204" pitchFamily="34" charset="0"/>
                <a:cs typeface="Al Bayan Plain" pitchFamily="2" charset="-78"/>
              </a:rPr>
              <a:t>~Extent of El </a:t>
            </a:r>
            <a:r>
              <a:rPr lang="en-US" sz="1600" dirty="0" err="1">
                <a:solidFill>
                  <a:srgbClr val="3E4367"/>
                </a:solidFill>
                <a:latin typeface="Century Gothic" panose="020B0502020202020204" pitchFamily="34" charset="0"/>
                <a:cs typeface="Al Bayan Plain" pitchFamily="2" charset="-78"/>
              </a:rPr>
              <a:t>Yunque</a:t>
            </a:r>
            <a:r>
              <a:rPr lang="en-US" sz="1600" dirty="0">
                <a:solidFill>
                  <a:srgbClr val="3E4367"/>
                </a:solidFill>
                <a:latin typeface="Century Gothic" panose="020B0502020202020204" pitchFamily="34" charset="0"/>
                <a:cs typeface="Al Bayan Plain" pitchFamily="2" charset="-78"/>
              </a:rPr>
              <a:t> Boundary</a:t>
            </a:r>
          </a:p>
        </p:txBody>
      </p:sp>
      <p:sp>
        <p:nvSpPr>
          <p:cNvPr id="40" name="Rectangle 39">
            <a:extLst>
              <a:ext uri="{FF2B5EF4-FFF2-40B4-BE49-F238E27FC236}">
                <a16:creationId xmlns:a16="http://schemas.microsoft.com/office/drawing/2014/main" xmlns="" id="{C7683A4B-A109-F748-A02B-8C57C25FC218}"/>
              </a:ext>
            </a:extLst>
          </p:cNvPr>
          <p:cNvSpPr/>
          <p:nvPr/>
        </p:nvSpPr>
        <p:spPr>
          <a:xfrm>
            <a:off x="6920753" y="1949540"/>
            <a:ext cx="4625788" cy="64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xmlns="" id="{FC296C28-A508-8F4B-A1D7-3A2A0E1FA04E}"/>
              </a:ext>
            </a:extLst>
          </p:cNvPr>
          <p:cNvCxnSpPr>
            <a:cxnSpLocks/>
          </p:cNvCxnSpPr>
          <p:nvPr/>
        </p:nvCxnSpPr>
        <p:spPr>
          <a:xfrm>
            <a:off x="6116698" y="1367154"/>
            <a:ext cx="5429843" cy="690246"/>
          </a:xfrm>
          <a:prstGeom prst="line">
            <a:avLst/>
          </a:prstGeom>
          <a:ln w="412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71BA36D1-5A95-5E47-86D0-94A87353AD26}"/>
              </a:ext>
            </a:extLst>
          </p:cNvPr>
          <p:cNvSpPr txBox="1"/>
          <p:nvPr/>
        </p:nvSpPr>
        <p:spPr>
          <a:xfrm>
            <a:off x="6116698" y="1681261"/>
            <a:ext cx="5698784" cy="677108"/>
          </a:xfrm>
          <a:prstGeom prst="rect">
            <a:avLst/>
          </a:prstGeom>
          <a:solidFill>
            <a:schemeClr val="bg1">
              <a:alpha val="67000"/>
            </a:schemeClr>
          </a:solidFill>
          <a:ln>
            <a:solidFill>
              <a:schemeClr val="bg1"/>
            </a:solidFill>
          </a:ln>
        </p:spPr>
        <p:txBody>
          <a:bodyPr wrap="square" rtlCol="0">
            <a:spAutoFit/>
          </a:bodyPr>
          <a:lstStyle/>
          <a:p>
            <a:pPr algn="ctr"/>
            <a:r>
              <a:rPr lang="en-US" sz="1900" b="1" dirty="0">
                <a:ln w="0" cap="sq">
                  <a:noFill/>
                </a:ln>
                <a:solidFill>
                  <a:schemeClr val="tx1">
                    <a:lumMod val="75000"/>
                    <a:lumOff val="25000"/>
                  </a:schemeClr>
                </a:solidFill>
                <a:effectLst>
                  <a:outerShdw blurRad="50800" dist="50800" dir="5400000" sx="1000" sy="1000" algn="ctr" rotWithShape="0">
                    <a:srgbClr val="000000"/>
                  </a:outerShdw>
                </a:effectLst>
                <a:latin typeface="Century Gothic" panose="020B0502020202020204" pitchFamily="34" charset="0"/>
              </a:rPr>
              <a:t>Layer Base Altitude: Pre-Maria –</a:t>
            </a:r>
          </a:p>
          <a:p>
            <a:pPr algn="ctr"/>
            <a:r>
              <a:rPr lang="en-US" sz="1900" b="1" dirty="0">
                <a:ln w="0" cap="sq">
                  <a:noFill/>
                </a:ln>
                <a:solidFill>
                  <a:schemeClr val="tx1">
                    <a:lumMod val="75000"/>
                    <a:lumOff val="25000"/>
                  </a:schemeClr>
                </a:solidFill>
                <a:effectLst>
                  <a:outerShdw blurRad="50800" dist="50800" dir="5400000" sx="1000" sy="1000" algn="ctr" rotWithShape="0">
                    <a:srgbClr val="000000"/>
                  </a:outerShdw>
                </a:effectLst>
                <a:latin typeface="Century Gothic" panose="020B0502020202020204" pitchFamily="34" charset="0"/>
              </a:rPr>
              <a:t> Early Rain Season</a:t>
            </a:r>
          </a:p>
        </p:txBody>
      </p:sp>
      <p:sp>
        <p:nvSpPr>
          <p:cNvPr id="42" name="TextBox 41">
            <a:extLst>
              <a:ext uri="{FF2B5EF4-FFF2-40B4-BE49-F238E27FC236}">
                <a16:creationId xmlns:a16="http://schemas.microsoft.com/office/drawing/2014/main" xmlns="" id="{16AE6B45-3EFD-9A40-850A-880BB525AA2E}"/>
              </a:ext>
            </a:extLst>
          </p:cNvPr>
          <p:cNvSpPr txBox="1"/>
          <p:nvPr/>
        </p:nvSpPr>
        <p:spPr>
          <a:xfrm rot="16200000">
            <a:off x="5347464" y="3803119"/>
            <a:ext cx="2053784" cy="400110"/>
          </a:xfrm>
          <a:prstGeom prst="rect">
            <a:avLst/>
          </a:prstGeom>
          <a:solidFill>
            <a:schemeClr val="bg1"/>
          </a:solidFill>
          <a:ln>
            <a:solidFill>
              <a:schemeClr val="bg1"/>
            </a:solidFill>
          </a:ln>
        </p:spPr>
        <p:txBody>
          <a:bodyPr wrap="square" rtlCol="0">
            <a:spAutoFit/>
          </a:bodyPr>
          <a:lstStyle/>
          <a:p>
            <a:r>
              <a:rPr lang="en-US" sz="2000" b="1" dirty="0">
                <a:ln w="0" cap="sq">
                  <a:noFill/>
                </a:ln>
                <a:solidFill>
                  <a:schemeClr val="tx1">
                    <a:lumMod val="75000"/>
                    <a:lumOff val="25000"/>
                  </a:schemeClr>
                </a:solidFill>
                <a:effectLst>
                  <a:outerShdw blurRad="50800" dist="50800" dir="5400000" sx="1000" sy="1000" algn="ctr" rotWithShape="0">
                    <a:srgbClr val="000000"/>
                  </a:outerShdw>
                </a:effectLst>
                <a:latin typeface="Century Gothic" panose="020B0502020202020204" pitchFamily="34" charset="0"/>
              </a:rPr>
              <a:t>Altitude (m)</a:t>
            </a:r>
          </a:p>
        </p:txBody>
      </p:sp>
      <p:sp>
        <p:nvSpPr>
          <p:cNvPr id="43" name="TextBox 42">
            <a:extLst>
              <a:ext uri="{FF2B5EF4-FFF2-40B4-BE49-F238E27FC236}">
                <a16:creationId xmlns:a16="http://schemas.microsoft.com/office/drawing/2014/main" xmlns="" id="{5E93495D-A34A-6B43-9A3E-30E71850F544}"/>
              </a:ext>
            </a:extLst>
          </p:cNvPr>
          <p:cNvSpPr txBox="1"/>
          <p:nvPr/>
        </p:nvSpPr>
        <p:spPr>
          <a:xfrm>
            <a:off x="8639424" y="5764930"/>
            <a:ext cx="1376912" cy="400110"/>
          </a:xfrm>
          <a:prstGeom prst="rect">
            <a:avLst/>
          </a:prstGeom>
          <a:solidFill>
            <a:schemeClr val="bg1"/>
          </a:solidFill>
          <a:ln>
            <a:solidFill>
              <a:schemeClr val="bg1"/>
            </a:solidFill>
          </a:ln>
        </p:spPr>
        <p:txBody>
          <a:bodyPr wrap="square" rtlCol="0">
            <a:spAutoFit/>
          </a:bodyPr>
          <a:lstStyle/>
          <a:p>
            <a:r>
              <a:rPr lang="en-US" sz="2000" b="1" dirty="0">
                <a:ln w="0" cap="sq">
                  <a:noFill/>
                </a:ln>
                <a:solidFill>
                  <a:schemeClr val="tx1">
                    <a:lumMod val="75000"/>
                    <a:lumOff val="25000"/>
                  </a:schemeClr>
                </a:solidFill>
                <a:effectLst>
                  <a:outerShdw blurRad="50800" dist="50800" dir="5400000" sx="1000" sy="1000" algn="ctr" rotWithShape="0">
                    <a:srgbClr val="000000"/>
                  </a:outerShdw>
                </a:effectLst>
                <a:latin typeface="Century Gothic" panose="020B0502020202020204" pitchFamily="34" charset="0"/>
              </a:rPr>
              <a:t>Latitude</a:t>
            </a:r>
          </a:p>
        </p:txBody>
      </p:sp>
      <p:sp>
        <p:nvSpPr>
          <p:cNvPr id="8" name="Left Brace 7"/>
          <p:cNvSpPr/>
          <p:nvPr/>
        </p:nvSpPr>
        <p:spPr>
          <a:xfrm rot="16200000">
            <a:off x="9164393" y="3870207"/>
            <a:ext cx="231616" cy="4660385"/>
          </a:xfrm>
          <a:prstGeom prst="leftBrace">
            <a:avLst>
              <a:gd name="adj1" fmla="val 8333"/>
              <a:gd name="adj2" fmla="val 4959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xmlns="" id="{E9D17EDB-00D6-2446-85CB-AC7293F18741}"/>
              </a:ext>
            </a:extLst>
          </p:cNvPr>
          <p:cNvSpPr txBox="1"/>
          <p:nvPr/>
        </p:nvSpPr>
        <p:spPr>
          <a:xfrm>
            <a:off x="8107548" y="6428739"/>
            <a:ext cx="2361544" cy="338554"/>
          </a:xfrm>
          <a:prstGeom prst="rect">
            <a:avLst/>
          </a:prstGeom>
          <a:noFill/>
        </p:spPr>
        <p:txBody>
          <a:bodyPr wrap="none" rtlCol="0">
            <a:spAutoFit/>
          </a:bodyPr>
          <a:lstStyle/>
          <a:p>
            <a:r>
              <a:rPr lang="en-US" sz="1600" dirty="0">
                <a:solidFill>
                  <a:srgbClr val="3E4367"/>
                </a:solidFill>
                <a:latin typeface="Century Gothic" panose="020B0502020202020204" pitchFamily="34" charset="0"/>
                <a:cs typeface="Al Bayan Plain" pitchFamily="2" charset="-78"/>
              </a:rPr>
              <a:t>~Extent of Puerto Rico</a:t>
            </a:r>
          </a:p>
        </p:txBody>
      </p:sp>
    </p:spTree>
    <p:extLst>
      <p:ext uri="{BB962C8B-B14F-4D97-AF65-F5344CB8AC3E}">
        <p14:creationId xmlns:p14="http://schemas.microsoft.com/office/powerpoint/2010/main" val="409594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9"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9"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par>
                                <p:cTn id="43" presetID="9"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dissolve">
                                      <p:cBhvr>
                                        <p:cTn id="45" dur="500"/>
                                        <p:tgtEl>
                                          <p:spTgt spid="3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dissolv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9" grpId="0"/>
      <p:bldP spid="41" grpId="0" animBg="1"/>
      <p:bldP spid="42" grpId="0" animBg="1"/>
      <p:bldP spid="43" grpId="0" animBg="1"/>
      <p:bldP spid="8"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50293CA-E854-4D42-A430-7074D592BD9C}"/>
              </a:ext>
            </a:extLst>
          </p:cNvPr>
          <p:cNvSpPr txBox="1"/>
          <p:nvPr/>
        </p:nvSpPr>
        <p:spPr>
          <a:xfrm>
            <a:off x="1243999" y="511886"/>
            <a:ext cx="4127384" cy="313932"/>
          </a:xfrm>
          <a:prstGeom prst="rect">
            <a:avLst/>
          </a:prstGeom>
          <a:noFill/>
        </p:spPr>
        <p:txBody>
          <a:bodyPr wrap="square" rtlCol="0">
            <a:spAutoFit/>
          </a:bodyPr>
          <a:lstStyle/>
          <a:p>
            <a:pPr algn="ctr">
              <a:lnSpc>
                <a:spcPct val="90000"/>
              </a:lnSpc>
              <a:spcBef>
                <a:spcPct val="0"/>
              </a:spcBef>
            </a:pPr>
            <a:r>
              <a:rPr lang="en-US" sz="1600" dirty="0">
                <a:solidFill>
                  <a:srgbClr val="3E4268"/>
                </a:solidFill>
                <a:latin typeface="Century Gothic" panose="020B0502020202020204" pitchFamily="34" charset="0"/>
                <a:ea typeface="+mj-ea"/>
                <a:cs typeface="+mj-cs"/>
              </a:rPr>
              <a:t>Average Cloud Base Height</a:t>
            </a:r>
          </a:p>
        </p:txBody>
      </p:sp>
      <p:sp>
        <p:nvSpPr>
          <p:cNvPr id="10" name="Rectangle 9">
            <a:extLst>
              <a:ext uri="{FF2B5EF4-FFF2-40B4-BE49-F238E27FC236}">
                <a16:creationId xmlns:a16="http://schemas.microsoft.com/office/drawing/2014/main" xmlns="" id="{F52D6C9A-37C8-AA44-823E-9E86FA8B7D2E}"/>
              </a:ext>
            </a:extLst>
          </p:cNvPr>
          <p:cNvSpPr/>
          <p:nvPr/>
        </p:nvSpPr>
        <p:spPr>
          <a:xfrm>
            <a:off x="797227" y="140504"/>
            <a:ext cx="5020925" cy="424732"/>
          </a:xfrm>
          <a:prstGeom prst="rect">
            <a:avLst/>
          </a:prstGeom>
        </p:spPr>
        <p:txBody>
          <a:bodyPr wrap="none">
            <a:spAutoFit/>
          </a:bodyPr>
          <a:lstStyle/>
          <a:p>
            <a:pPr algn="ctr">
              <a:lnSpc>
                <a:spcPct val="90000"/>
              </a:lnSpc>
              <a:spcBef>
                <a:spcPct val="0"/>
              </a:spcBef>
            </a:pPr>
            <a:r>
              <a:rPr lang="en-US" sz="2400" b="1" dirty="0">
                <a:solidFill>
                  <a:srgbClr val="3E4268"/>
                </a:solidFill>
                <a:latin typeface="Century Gothic" panose="020B0502020202020204" pitchFamily="34" charset="0"/>
              </a:rPr>
              <a:t>Pre-Maria: Jan. 2006 – Aug. 2017</a:t>
            </a:r>
          </a:p>
        </p:txBody>
      </p:sp>
      <p:sp>
        <p:nvSpPr>
          <p:cNvPr id="11" name="TextBox 10">
            <a:extLst>
              <a:ext uri="{FF2B5EF4-FFF2-40B4-BE49-F238E27FC236}">
                <a16:creationId xmlns:a16="http://schemas.microsoft.com/office/drawing/2014/main" xmlns="" id="{75DB7C14-9722-9745-AA39-9345269EFA14}"/>
              </a:ext>
            </a:extLst>
          </p:cNvPr>
          <p:cNvSpPr txBox="1"/>
          <p:nvPr/>
        </p:nvSpPr>
        <p:spPr>
          <a:xfrm>
            <a:off x="7531216" y="523795"/>
            <a:ext cx="4127384" cy="313932"/>
          </a:xfrm>
          <a:prstGeom prst="rect">
            <a:avLst/>
          </a:prstGeom>
          <a:noFill/>
        </p:spPr>
        <p:txBody>
          <a:bodyPr wrap="square" rtlCol="0">
            <a:spAutoFit/>
          </a:bodyPr>
          <a:lstStyle/>
          <a:p>
            <a:pPr algn="ctr">
              <a:lnSpc>
                <a:spcPct val="90000"/>
              </a:lnSpc>
              <a:spcBef>
                <a:spcPct val="0"/>
              </a:spcBef>
            </a:pPr>
            <a:r>
              <a:rPr lang="en-US" sz="1600" dirty="0">
                <a:solidFill>
                  <a:srgbClr val="3E4268"/>
                </a:solidFill>
                <a:latin typeface="Century Gothic" panose="020B0502020202020204" pitchFamily="34" charset="0"/>
                <a:ea typeface="+mj-ea"/>
                <a:cs typeface="+mj-cs"/>
              </a:rPr>
              <a:t>Average Cloud Base Height</a:t>
            </a:r>
          </a:p>
        </p:txBody>
      </p:sp>
      <p:sp>
        <p:nvSpPr>
          <p:cNvPr id="12" name="Rectangle 11">
            <a:extLst>
              <a:ext uri="{FF2B5EF4-FFF2-40B4-BE49-F238E27FC236}">
                <a16:creationId xmlns:a16="http://schemas.microsoft.com/office/drawing/2014/main" xmlns="" id="{2CD33634-B120-CD42-9789-3420C399DDA4}"/>
              </a:ext>
            </a:extLst>
          </p:cNvPr>
          <p:cNvSpPr/>
          <p:nvPr/>
        </p:nvSpPr>
        <p:spPr>
          <a:xfrm>
            <a:off x="6789467" y="125295"/>
            <a:ext cx="5280613" cy="424732"/>
          </a:xfrm>
          <a:prstGeom prst="rect">
            <a:avLst/>
          </a:prstGeom>
        </p:spPr>
        <p:txBody>
          <a:bodyPr wrap="none">
            <a:spAutoFit/>
          </a:bodyPr>
          <a:lstStyle/>
          <a:p>
            <a:pPr algn="ctr">
              <a:lnSpc>
                <a:spcPct val="90000"/>
              </a:lnSpc>
              <a:spcBef>
                <a:spcPct val="0"/>
              </a:spcBef>
            </a:pPr>
            <a:r>
              <a:rPr lang="en-US" sz="2400" b="1" dirty="0">
                <a:solidFill>
                  <a:srgbClr val="3E4268"/>
                </a:solidFill>
                <a:latin typeface="Century Gothic" panose="020B0502020202020204" pitchFamily="34" charset="0"/>
              </a:rPr>
              <a:t>Post-Maria: Sept. 2017 – June 2018</a:t>
            </a:r>
          </a:p>
        </p:txBody>
      </p:sp>
      <p:pic>
        <p:nvPicPr>
          <p:cNvPr id="18" name="Picture 17">
            <a:extLst>
              <a:ext uri="{FF2B5EF4-FFF2-40B4-BE49-F238E27FC236}">
                <a16:creationId xmlns:a16="http://schemas.microsoft.com/office/drawing/2014/main" xmlns="" id="{7AEEB6E0-B7BC-0A4A-AA2E-C43C980DD67E}"/>
              </a:ext>
            </a:extLst>
          </p:cNvPr>
          <p:cNvPicPr>
            <a:picLocks noChangeAspect="1"/>
          </p:cNvPicPr>
          <p:nvPr/>
        </p:nvPicPr>
        <p:blipFill rotWithShape="1">
          <a:blip r:embed="rId3">
            <a:extLst>
              <a:ext uri="{28A0092B-C50C-407E-A947-70E740481C1C}">
                <a14:useLocalDpi xmlns:a14="http://schemas.microsoft.com/office/drawing/2010/main" val="0"/>
              </a:ext>
            </a:extLst>
          </a:blip>
          <a:srcRect l="22107" t="8981" r="568" b="22916"/>
          <a:stretch/>
        </p:blipFill>
        <p:spPr>
          <a:xfrm>
            <a:off x="797228" y="983826"/>
            <a:ext cx="4775988" cy="4376621"/>
          </a:xfrm>
          <a:prstGeom prst="rect">
            <a:avLst/>
          </a:prstGeom>
        </p:spPr>
      </p:pic>
      <p:pic>
        <p:nvPicPr>
          <p:cNvPr id="20" name="Picture 19">
            <a:extLst>
              <a:ext uri="{FF2B5EF4-FFF2-40B4-BE49-F238E27FC236}">
                <a16:creationId xmlns:a16="http://schemas.microsoft.com/office/drawing/2014/main" xmlns="" id="{C93E13AC-5612-5942-A507-460528E6A373}"/>
              </a:ext>
            </a:extLst>
          </p:cNvPr>
          <p:cNvPicPr>
            <a:picLocks noChangeAspect="1"/>
          </p:cNvPicPr>
          <p:nvPr/>
        </p:nvPicPr>
        <p:blipFill rotWithShape="1">
          <a:blip r:embed="rId4">
            <a:extLst>
              <a:ext uri="{28A0092B-C50C-407E-A947-70E740481C1C}">
                <a14:useLocalDpi xmlns:a14="http://schemas.microsoft.com/office/drawing/2010/main" val="0"/>
              </a:ext>
            </a:extLst>
          </a:blip>
          <a:srcRect l="21969" t="8035" b="25263"/>
          <a:stretch/>
        </p:blipFill>
        <p:spPr>
          <a:xfrm>
            <a:off x="7227608" y="983826"/>
            <a:ext cx="4842472" cy="4319476"/>
          </a:xfrm>
          <a:prstGeom prst="rect">
            <a:avLst/>
          </a:prstGeom>
        </p:spPr>
      </p:pic>
      <p:sp>
        <p:nvSpPr>
          <p:cNvPr id="22" name="Rectangle 21">
            <a:extLst>
              <a:ext uri="{FF2B5EF4-FFF2-40B4-BE49-F238E27FC236}">
                <a16:creationId xmlns:a16="http://schemas.microsoft.com/office/drawing/2014/main" xmlns="" id="{A28D0A32-2B72-2847-A38D-8D6D588C9944}"/>
              </a:ext>
            </a:extLst>
          </p:cNvPr>
          <p:cNvSpPr/>
          <p:nvPr/>
        </p:nvSpPr>
        <p:spPr>
          <a:xfrm>
            <a:off x="8646576" y="5629835"/>
            <a:ext cx="2635297" cy="251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B46C47A-07F2-694F-A3FD-AA907912ED8D}"/>
              </a:ext>
            </a:extLst>
          </p:cNvPr>
          <p:cNvSpPr/>
          <p:nvPr/>
        </p:nvSpPr>
        <p:spPr>
          <a:xfrm>
            <a:off x="8646575" y="5926790"/>
            <a:ext cx="2635297" cy="251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Table 27">
            <a:extLst>
              <a:ext uri="{FF2B5EF4-FFF2-40B4-BE49-F238E27FC236}">
                <a16:creationId xmlns:a16="http://schemas.microsoft.com/office/drawing/2014/main" xmlns="" id="{C7BEF150-9A76-6F4F-BFA0-7F7E75FFF6F7}"/>
              </a:ext>
            </a:extLst>
          </p:cNvPr>
          <p:cNvGraphicFramePr>
            <a:graphicFrameLocks noGrp="1"/>
          </p:cNvGraphicFramePr>
          <p:nvPr>
            <p:extLst>
              <p:ext uri="{D42A27DB-BD31-4B8C-83A1-F6EECF244321}">
                <p14:modId xmlns:p14="http://schemas.microsoft.com/office/powerpoint/2010/main" val="4212966536"/>
              </p:ext>
            </p:extLst>
          </p:nvPr>
        </p:nvGraphicFramePr>
        <p:xfrm>
          <a:off x="3708400" y="5263625"/>
          <a:ext cx="1864815" cy="321491"/>
        </p:xfrm>
        <a:graphic>
          <a:graphicData uri="http://schemas.openxmlformats.org/drawingml/2006/table">
            <a:tbl>
              <a:tblPr/>
              <a:tblGrid>
                <a:gridCol w="1864815">
                  <a:extLst>
                    <a:ext uri="{9D8B030D-6E8A-4147-A177-3AD203B41FA5}">
                      <a16:colId xmlns:a16="http://schemas.microsoft.com/office/drawing/2014/main" xmlns="" val="2545127807"/>
                    </a:ext>
                  </a:extLst>
                </a:gridCol>
              </a:tblGrid>
              <a:tr h="321491">
                <a:tc>
                  <a:txBody>
                    <a:bodyPr/>
                    <a:lstStyle/>
                    <a:p>
                      <a:pPr algn="ctr"/>
                      <a:r>
                        <a:rPr lang="en-US" sz="1500" b="1" dirty="0">
                          <a:solidFill>
                            <a:schemeClr val="tx1">
                              <a:lumMod val="75000"/>
                              <a:lumOff val="25000"/>
                            </a:schemeClr>
                          </a:solidFill>
                          <a:latin typeface="Century Gothic" panose="020B0502020202020204" pitchFamily="34" charset="0"/>
                        </a:rPr>
                        <a:t>Early Rain Season</a:t>
                      </a:r>
                    </a:p>
                  </a:txBody>
                  <a:tcPr marL="55050" marR="55050" marT="27525" marB="2752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2224845304"/>
                  </a:ext>
                </a:extLst>
              </a:tr>
            </a:tbl>
          </a:graphicData>
        </a:graphic>
      </p:graphicFrame>
      <p:graphicFrame>
        <p:nvGraphicFramePr>
          <p:cNvPr id="29" name="Table 28">
            <a:extLst>
              <a:ext uri="{FF2B5EF4-FFF2-40B4-BE49-F238E27FC236}">
                <a16:creationId xmlns:a16="http://schemas.microsoft.com/office/drawing/2014/main" xmlns="" id="{7815DD54-9280-A14B-B7E2-1CC58063F452}"/>
              </a:ext>
            </a:extLst>
          </p:cNvPr>
          <p:cNvGraphicFramePr>
            <a:graphicFrameLocks noGrp="1"/>
          </p:cNvGraphicFramePr>
          <p:nvPr>
            <p:extLst>
              <p:ext uri="{D42A27DB-BD31-4B8C-83A1-F6EECF244321}">
                <p14:modId xmlns:p14="http://schemas.microsoft.com/office/powerpoint/2010/main" val="1132666679"/>
              </p:ext>
            </p:extLst>
          </p:nvPr>
        </p:nvGraphicFramePr>
        <p:xfrm>
          <a:off x="1951461" y="5259412"/>
          <a:ext cx="1756939" cy="285992"/>
        </p:xfrm>
        <a:graphic>
          <a:graphicData uri="http://schemas.openxmlformats.org/drawingml/2006/table">
            <a:tbl>
              <a:tblPr/>
              <a:tblGrid>
                <a:gridCol w="1756939">
                  <a:extLst>
                    <a:ext uri="{9D8B030D-6E8A-4147-A177-3AD203B41FA5}">
                      <a16:colId xmlns:a16="http://schemas.microsoft.com/office/drawing/2014/main" xmlns="" val="2545127807"/>
                    </a:ext>
                  </a:extLst>
                </a:gridCol>
              </a:tblGrid>
              <a:tr h="263910">
                <a:tc>
                  <a:txBody>
                    <a:bodyPr/>
                    <a:lstStyle/>
                    <a:p>
                      <a:pPr algn="ctr"/>
                      <a:r>
                        <a:rPr lang="en-US" sz="1500" b="1" dirty="0">
                          <a:solidFill>
                            <a:schemeClr val="tx1">
                              <a:lumMod val="75000"/>
                              <a:lumOff val="25000"/>
                            </a:schemeClr>
                          </a:solidFill>
                          <a:latin typeface="Century Gothic" panose="020B0502020202020204" pitchFamily="34" charset="0"/>
                        </a:rPr>
                        <a:t>Dry Season</a:t>
                      </a:r>
                    </a:p>
                  </a:txBody>
                  <a:tcPr marL="57392" marR="57392" marT="28696" marB="28696">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24845304"/>
                  </a:ext>
                </a:extLst>
              </a:tr>
            </a:tbl>
          </a:graphicData>
        </a:graphic>
      </p:graphicFrame>
      <p:graphicFrame>
        <p:nvGraphicFramePr>
          <p:cNvPr id="27" name="Table 26">
            <a:extLst>
              <a:ext uri="{FF2B5EF4-FFF2-40B4-BE49-F238E27FC236}">
                <a16:creationId xmlns:a16="http://schemas.microsoft.com/office/drawing/2014/main" xmlns="" id="{136281B0-3EFC-8049-96D6-ADC97F570A30}"/>
              </a:ext>
            </a:extLst>
          </p:cNvPr>
          <p:cNvGraphicFramePr>
            <a:graphicFrameLocks noGrp="1"/>
          </p:cNvGraphicFramePr>
          <p:nvPr>
            <p:extLst>
              <p:ext uri="{D42A27DB-BD31-4B8C-83A1-F6EECF244321}">
                <p14:modId xmlns:p14="http://schemas.microsoft.com/office/powerpoint/2010/main" val="3404565117"/>
              </p:ext>
            </p:extLst>
          </p:nvPr>
        </p:nvGraphicFramePr>
        <p:xfrm>
          <a:off x="203201" y="5523659"/>
          <a:ext cx="5370014" cy="1298510"/>
        </p:xfrm>
        <a:graphic>
          <a:graphicData uri="http://schemas.openxmlformats.org/drawingml/2006/table">
            <a:tbl>
              <a:tblPr firstRow="1" bandRow="1">
                <a:tableStyleId>{5940675A-B579-460E-94D1-54222C63F5DA}</a:tableStyleId>
              </a:tblPr>
              <a:tblGrid>
                <a:gridCol w="1739899">
                  <a:extLst>
                    <a:ext uri="{9D8B030D-6E8A-4147-A177-3AD203B41FA5}">
                      <a16:colId xmlns:a16="http://schemas.microsoft.com/office/drawing/2014/main" xmlns="" val="3494631886"/>
                    </a:ext>
                  </a:extLst>
                </a:gridCol>
                <a:gridCol w="1752600">
                  <a:extLst>
                    <a:ext uri="{9D8B030D-6E8A-4147-A177-3AD203B41FA5}">
                      <a16:colId xmlns:a16="http://schemas.microsoft.com/office/drawing/2014/main" xmlns="" val="3921248722"/>
                    </a:ext>
                  </a:extLst>
                </a:gridCol>
                <a:gridCol w="1877515">
                  <a:extLst>
                    <a:ext uri="{9D8B030D-6E8A-4147-A177-3AD203B41FA5}">
                      <a16:colId xmlns:a16="http://schemas.microsoft.com/office/drawing/2014/main" xmlns="" val="2177034539"/>
                    </a:ext>
                  </a:extLst>
                </a:gridCol>
              </a:tblGrid>
              <a:tr h="575112">
                <a:tc>
                  <a:txBody>
                    <a:bodyPr/>
                    <a:lstStyle/>
                    <a:p>
                      <a:r>
                        <a:rPr lang="en-US" sz="1200" dirty="0">
                          <a:solidFill>
                            <a:schemeClr val="tx1">
                              <a:lumMod val="75000"/>
                              <a:lumOff val="25000"/>
                            </a:schemeClr>
                          </a:solidFill>
                          <a:latin typeface="Century Gothic" panose="020B0502020202020204" pitchFamily="34" charset="0"/>
                        </a:rPr>
                        <a:t>Avg. Values Below 1</a:t>
                      </a:r>
                      <a:r>
                        <a:rPr lang="en-US" sz="1200" baseline="30000" dirty="0">
                          <a:solidFill>
                            <a:schemeClr val="tx1">
                              <a:lumMod val="75000"/>
                              <a:lumOff val="25000"/>
                            </a:schemeClr>
                          </a:solidFill>
                          <a:latin typeface="Century Gothic" panose="020B0502020202020204" pitchFamily="34" charset="0"/>
                        </a:rPr>
                        <a:t>st</a:t>
                      </a:r>
                      <a:r>
                        <a:rPr lang="en-US" sz="1200" dirty="0">
                          <a:solidFill>
                            <a:schemeClr val="tx1">
                              <a:lumMod val="75000"/>
                              <a:lumOff val="25000"/>
                            </a:schemeClr>
                          </a:solidFill>
                          <a:latin typeface="Century Gothic" panose="020B0502020202020204" pitchFamily="34" charset="0"/>
                        </a:rPr>
                        <a:t> Quartile</a:t>
                      </a:r>
                    </a:p>
                  </a:txBody>
                  <a:tcPr marL="57392" marR="57392" marT="28696" marB="28696"/>
                </a:tc>
                <a:tc>
                  <a:txBody>
                    <a:bodyPr/>
                    <a:lstStyle/>
                    <a:p>
                      <a:pPr algn="ctr"/>
                      <a:r>
                        <a:rPr lang="en-US" sz="1200" dirty="0">
                          <a:solidFill>
                            <a:schemeClr val="bg1"/>
                          </a:solidFill>
                          <a:latin typeface="Century Gothic" panose="020B0502020202020204" pitchFamily="34" charset="0"/>
                        </a:rPr>
                        <a:t>926.0 m</a:t>
                      </a:r>
                    </a:p>
                  </a:txBody>
                  <a:tcPr marL="57392" marR="57392" marT="28696" marB="28696" anchor="ctr">
                    <a:solidFill>
                      <a:srgbClr val="74AB52"/>
                    </a:solidFill>
                  </a:tcPr>
                </a:tc>
                <a:tc>
                  <a:txBody>
                    <a:bodyPr/>
                    <a:lstStyle/>
                    <a:p>
                      <a:pPr marL="0" algn="ctr" defTabSz="914400" rtl="0" eaLnBrk="1" latinLnBrk="0" hangingPunct="1"/>
                      <a:r>
                        <a:rPr lang="en-US" sz="1200" kern="1200" dirty="0">
                          <a:solidFill>
                            <a:schemeClr val="bg1"/>
                          </a:solidFill>
                          <a:latin typeface="Century Gothic" panose="020B0502020202020204" pitchFamily="34" charset="0"/>
                          <a:ea typeface="+mn-ea"/>
                          <a:cs typeface="+mn-cs"/>
                        </a:rPr>
                        <a:t>891.5 m</a:t>
                      </a:r>
                    </a:p>
                  </a:txBody>
                  <a:tcPr marL="57392" marR="57392" marT="28696" marB="28696" anchor="ctr">
                    <a:solidFill>
                      <a:srgbClr val="74AB52"/>
                    </a:solidFill>
                  </a:tcPr>
                </a:tc>
                <a:extLst>
                  <a:ext uri="{0D108BD9-81ED-4DB2-BD59-A6C34878D82A}">
                    <a16:rowId xmlns:a16="http://schemas.microsoft.com/office/drawing/2014/main" xmlns="" val="3182888504"/>
                  </a:ext>
                </a:extLst>
              </a:tr>
              <a:tr h="426337">
                <a:tc>
                  <a:txBody>
                    <a:bodyPr/>
                    <a:lstStyle/>
                    <a:p>
                      <a:r>
                        <a:rPr lang="en-US" sz="1200" dirty="0">
                          <a:solidFill>
                            <a:schemeClr val="tx1">
                              <a:lumMod val="75000"/>
                              <a:lumOff val="25000"/>
                            </a:schemeClr>
                          </a:solidFill>
                          <a:latin typeface="Century Gothic" panose="020B0502020202020204" pitchFamily="34" charset="0"/>
                        </a:rPr>
                        <a:t>Theoretical</a:t>
                      </a:r>
                      <a:r>
                        <a:rPr lang="en-US" sz="1200" baseline="0" dirty="0">
                          <a:solidFill>
                            <a:schemeClr val="tx1">
                              <a:lumMod val="75000"/>
                              <a:lumOff val="25000"/>
                            </a:schemeClr>
                          </a:solidFill>
                          <a:latin typeface="Century Gothic" panose="020B0502020202020204" pitchFamily="34" charset="0"/>
                        </a:rPr>
                        <a:t> </a:t>
                      </a:r>
                      <a:r>
                        <a:rPr lang="en-US" sz="1200" dirty="0">
                          <a:solidFill>
                            <a:schemeClr val="tx1">
                              <a:lumMod val="75000"/>
                              <a:lumOff val="25000"/>
                            </a:schemeClr>
                          </a:solidFill>
                          <a:latin typeface="Century Gothic" panose="020B0502020202020204" pitchFamily="34" charset="0"/>
                        </a:rPr>
                        <a:t>CBH</a:t>
                      </a:r>
                    </a:p>
                  </a:txBody>
                  <a:tcPr marL="57392" marR="57392" marT="28696" marB="28696"/>
                </a:tc>
                <a:tc>
                  <a:txBody>
                    <a:bodyPr/>
                    <a:lstStyle/>
                    <a:p>
                      <a:pPr marL="0" algn="ctr" defTabSz="914400" rtl="0" eaLnBrk="1" latinLnBrk="0" hangingPunct="1"/>
                      <a:r>
                        <a:rPr lang="en-US" sz="1200" kern="1200" dirty="0">
                          <a:solidFill>
                            <a:schemeClr val="bg1"/>
                          </a:solidFill>
                          <a:latin typeface="Century Gothic" panose="020B0502020202020204" pitchFamily="34" charset="0"/>
                          <a:ea typeface="+mn-ea"/>
                          <a:cs typeface="+mn-cs"/>
                        </a:rPr>
                        <a:t>811.9 m</a:t>
                      </a:r>
                    </a:p>
                  </a:txBody>
                  <a:tcPr marL="57392" marR="57392" marT="28696" marB="28696" anchor="ctr">
                    <a:solidFill>
                      <a:srgbClr val="619DD1"/>
                    </a:solidFill>
                  </a:tcPr>
                </a:tc>
                <a:tc>
                  <a:txBody>
                    <a:bodyPr/>
                    <a:lstStyle/>
                    <a:p>
                      <a:pPr marL="0" algn="ctr" defTabSz="914400" rtl="0" eaLnBrk="1" latinLnBrk="0" hangingPunct="1"/>
                      <a:r>
                        <a:rPr lang="en-US" sz="1200" kern="1200" dirty="0">
                          <a:solidFill>
                            <a:schemeClr val="bg1"/>
                          </a:solidFill>
                          <a:latin typeface="Century Gothic" panose="020B0502020202020204" pitchFamily="34" charset="0"/>
                          <a:ea typeface="+mn-ea"/>
                          <a:cs typeface="+mn-cs"/>
                        </a:rPr>
                        <a:t>824.6 m</a:t>
                      </a:r>
                    </a:p>
                  </a:txBody>
                  <a:tcPr marL="57392" marR="57392" marT="28696" marB="28696" anchor="ctr">
                    <a:solidFill>
                      <a:srgbClr val="619DD1"/>
                    </a:solidFill>
                  </a:tcPr>
                </a:tc>
                <a:extLst>
                  <a:ext uri="{0D108BD9-81ED-4DB2-BD59-A6C34878D82A}">
                    <a16:rowId xmlns:a16="http://schemas.microsoft.com/office/drawing/2014/main" xmlns="" val="4175945700"/>
                  </a:ext>
                </a:extLst>
              </a:tr>
              <a:tr h="297061">
                <a:tc>
                  <a:txBody>
                    <a:bodyPr/>
                    <a:lstStyle/>
                    <a:p>
                      <a:r>
                        <a:rPr lang="en-US" sz="1200" dirty="0">
                          <a:solidFill>
                            <a:schemeClr val="tx1">
                              <a:lumMod val="75000"/>
                              <a:lumOff val="25000"/>
                            </a:schemeClr>
                          </a:solidFill>
                          <a:latin typeface="Century Gothic" panose="020B0502020202020204" pitchFamily="34" charset="0"/>
                        </a:rPr>
                        <a:t>Difference</a:t>
                      </a:r>
                    </a:p>
                  </a:txBody>
                  <a:tcPr marL="57392" marR="57392" marT="28696" marB="28696"/>
                </a:tc>
                <a:tc>
                  <a:txBody>
                    <a:bodyPr/>
                    <a:lstStyle/>
                    <a:p>
                      <a:pPr marL="0" algn="ctr" defTabSz="914400" rtl="0" eaLnBrk="1" latinLnBrk="0" hangingPunct="1"/>
                      <a:r>
                        <a:rPr lang="en-US" sz="1200" kern="1200" dirty="0">
                          <a:solidFill>
                            <a:schemeClr val="bg1"/>
                          </a:solidFill>
                          <a:latin typeface="Century Gothic" panose="020B0502020202020204" pitchFamily="34" charset="0"/>
                          <a:ea typeface="+mn-ea"/>
                          <a:cs typeface="+mn-cs"/>
                        </a:rPr>
                        <a:t>-114.1 m</a:t>
                      </a:r>
                    </a:p>
                  </a:txBody>
                  <a:tcPr marL="57392" marR="57392" marT="28696" marB="28696" anchor="ctr">
                    <a:solidFill>
                      <a:srgbClr val="FC0D1B"/>
                    </a:solidFill>
                  </a:tcPr>
                </a:tc>
                <a:tc>
                  <a:txBody>
                    <a:bodyPr/>
                    <a:lstStyle/>
                    <a:p>
                      <a:pPr marL="0" algn="ctr" defTabSz="914400" rtl="0" eaLnBrk="1" latinLnBrk="0" hangingPunct="1"/>
                      <a:r>
                        <a:rPr lang="en-US" sz="1200" kern="1200" dirty="0">
                          <a:solidFill>
                            <a:schemeClr val="bg1"/>
                          </a:solidFill>
                          <a:latin typeface="Century Gothic" panose="020B0502020202020204" pitchFamily="34" charset="0"/>
                          <a:ea typeface="+mn-ea"/>
                          <a:cs typeface="+mn-cs"/>
                        </a:rPr>
                        <a:t>-66.9 m</a:t>
                      </a:r>
                    </a:p>
                  </a:txBody>
                  <a:tcPr marL="57392" marR="57392" marT="28696" marB="28696" anchor="ctr">
                    <a:solidFill>
                      <a:srgbClr val="FC0D1B"/>
                    </a:solidFill>
                  </a:tcPr>
                </a:tc>
                <a:extLst>
                  <a:ext uri="{0D108BD9-81ED-4DB2-BD59-A6C34878D82A}">
                    <a16:rowId xmlns:a16="http://schemas.microsoft.com/office/drawing/2014/main" xmlns="" val="3315049346"/>
                  </a:ext>
                </a:extLst>
              </a:tr>
            </a:tbl>
          </a:graphicData>
        </a:graphic>
      </p:graphicFrame>
      <p:graphicFrame>
        <p:nvGraphicFramePr>
          <p:cNvPr id="30" name="Table 29">
            <a:extLst>
              <a:ext uri="{FF2B5EF4-FFF2-40B4-BE49-F238E27FC236}">
                <a16:creationId xmlns:a16="http://schemas.microsoft.com/office/drawing/2014/main" xmlns="" id="{645B53FD-7134-7E49-A069-D967E5FE9C21}"/>
              </a:ext>
            </a:extLst>
          </p:cNvPr>
          <p:cNvGraphicFramePr>
            <a:graphicFrameLocks noGrp="1"/>
          </p:cNvGraphicFramePr>
          <p:nvPr>
            <p:extLst>
              <p:ext uri="{D42A27DB-BD31-4B8C-83A1-F6EECF244321}">
                <p14:modId xmlns:p14="http://schemas.microsoft.com/office/powerpoint/2010/main" val="3785714157"/>
              </p:ext>
            </p:extLst>
          </p:nvPr>
        </p:nvGraphicFramePr>
        <p:xfrm>
          <a:off x="10104452" y="5269895"/>
          <a:ext cx="1836134" cy="284138"/>
        </p:xfrm>
        <a:graphic>
          <a:graphicData uri="http://schemas.openxmlformats.org/drawingml/2006/table">
            <a:tbl>
              <a:tblPr/>
              <a:tblGrid>
                <a:gridCol w="1836134">
                  <a:extLst>
                    <a:ext uri="{9D8B030D-6E8A-4147-A177-3AD203B41FA5}">
                      <a16:colId xmlns:a16="http://schemas.microsoft.com/office/drawing/2014/main" xmlns="" val="2545127807"/>
                    </a:ext>
                  </a:extLst>
                </a:gridCol>
              </a:tblGrid>
              <a:tr h="277565">
                <a:tc>
                  <a:txBody>
                    <a:bodyPr/>
                    <a:lstStyle/>
                    <a:p>
                      <a:pPr algn="ctr"/>
                      <a:r>
                        <a:rPr lang="en-US" sz="1500" b="1" dirty="0">
                          <a:latin typeface="Century Gothic" panose="020B0502020202020204" pitchFamily="34" charset="0"/>
                        </a:rPr>
                        <a:t>Early </a:t>
                      </a:r>
                      <a:r>
                        <a:rPr lang="en-US" sz="1500" b="1" dirty="0">
                          <a:solidFill>
                            <a:schemeClr val="tx1">
                              <a:lumMod val="75000"/>
                              <a:lumOff val="25000"/>
                            </a:schemeClr>
                          </a:solidFill>
                          <a:latin typeface="Century Gothic" panose="020B0502020202020204" pitchFamily="34" charset="0"/>
                        </a:rPr>
                        <a:t>Rain</a:t>
                      </a:r>
                      <a:r>
                        <a:rPr lang="en-US" sz="1500" b="1" dirty="0">
                          <a:latin typeface="Century Gothic" panose="020B0502020202020204" pitchFamily="34" charset="0"/>
                        </a:rPr>
                        <a:t> Season</a:t>
                      </a:r>
                    </a:p>
                  </a:txBody>
                  <a:tcPr marL="55538" marR="55538" marT="27769" marB="27769">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2224845304"/>
                  </a:ext>
                </a:extLst>
              </a:tr>
            </a:tbl>
          </a:graphicData>
        </a:graphic>
      </p:graphicFrame>
      <p:graphicFrame>
        <p:nvGraphicFramePr>
          <p:cNvPr id="31" name="Table 30">
            <a:extLst>
              <a:ext uri="{FF2B5EF4-FFF2-40B4-BE49-F238E27FC236}">
                <a16:creationId xmlns:a16="http://schemas.microsoft.com/office/drawing/2014/main" xmlns="" id="{9F09338A-C026-854D-A52F-23B0DE276FB4}"/>
              </a:ext>
            </a:extLst>
          </p:cNvPr>
          <p:cNvGraphicFramePr>
            <a:graphicFrameLocks noGrp="1"/>
          </p:cNvGraphicFramePr>
          <p:nvPr>
            <p:extLst>
              <p:ext uri="{D42A27DB-BD31-4B8C-83A1-F6EECF244321}">
                <p14:modId xmlns:p14="http://schemas.microsoft.com/office/powerpoint/2010/main" val="2771376129"/>
              </p:ext>
            </p:extLst>
          </p:nvPr>
        </p:nvGraphicFramePr>
        <p:xfrm>
          <a:off x="8440889" y="5269895"/>
          <a:ext cx="1663563" cy="331557"/>
        </p:xfrm>
        <a:graphic>
          <a:graphicData uri="http://schemas.openxmlformats.org/drawingml/2006/table">
            <a:tbl>
              <a:tblPr/>
              <a:tblGrid>
                <a:gridCol w="1663563">
                  <a:extLst>
                    <a:ext uri="{9D8B030D-6E8A-4147-A177-3AD203B41FA5}">
                      <a16:colId xmlns:a16="http://schemas.microsoft.com/office/drawing/2014/main" xmlns="" val="2545127807"/>
                    </a:ext>
                  </a:extLst>
                </a:gridCol>
              </a:tblGrid>
              <a:tr h="331557">
                <a:tc>
                  <a:txBody>
                    <a:bodyPr/>
                    <a:lstStyle/>
                    <a:p>
                      <a:pPr algn="ctr"/>
                      <a:r>
                        <a:rPr lang="en-US" sz="1500" b="1" dirty="0">
                          <a:solidFill>
                            <a:schemeClr val="tx1">
                              <a:lumMod val="75000"/>
                              <a:lumOff val="25000"/>
                            </a:schemeClr>
                          </a:solidFill>
                          <a:latin typeface="Century Gothic" panose="020B0502020202020204" pitchFamily="34" charset="0"/>
                        </a:rPr>
                        <a:t>Dry Season</a:t>
                      </a:r>
                    </a:p>
                  </a:txBody>
                  <a:tcPr marL="57901" marR="57901" marT="28950" marB="28950">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24845304"/>
                  </a:ext>
                </a:extLst>
              </a:tr>
            </a:tbl>
          </a:graphicData>
        </a:graphic>
      </p:graphicFrame>
      <p:graphicFrame>
        <p:nvGraphicFramePr>
          <p:cNvPr id="32" name="Table 31">
            <a:extLst>
              <a:ext uri="{FF2B5EF4-FFF2-40B4-BE49-F238E27FC236}">
                <a16:creationId xmlns:a16="http://schemas.microsoft.com/office/drawing/2014/main" xmlns="" id="{E13F8AE2-1515-8347-8121-D3452A7C8AC6}"/>
              </a:ext>
            </a:extLst>
          </p:cNvPr>
          <p:cNvGraphicFramePr>
            <a:graphicFrameLocks noGrp="1"/>
          </p:cNvGraphicFramePr>
          <p:nvPr>
            <p:extLst>
              <p:ext uri="{D42A27DB-BD31-4B8C-83A1-F6EECF244321}">
                <p14:modId xmlns:p14="http://schemas.microsoft.com/office/powerpoint/2010/main" val="2427519027"/>
              </p:ext>
            </p:extLst>
          </p:nvPr>
        </p:nvGraphicFramePr>
        <p:xfrm>
          <a:off x="6728671" y="5518610"/>
          <a:ext cx="5211915" cy="1311763"/>
        </p:xfrm>
        <a:graphic>
          <a:graphicData uri="http://schemas.openxmlformats.org/drawingml/2006/table">
            <a:tbl>
              <a:tblPr firstRow="1" bandRow="1">
                <a:tableStyleId>{5940675A-B579-460E-94D1-54222C63F5DA}</a:tableStyleId>
              </a:tblPr>
              <a:tblGrid>
                <a:gridCol w="1704849">
                  <a:extLst>
                    <a:ext uri="{9D8B030D-6E8A-4147-A177-3AD203B41FA5}">
                      <a16:colId xmlns:a16="http://schemas.microsoft.com/office/drawing/2014/main" xmlns="" val="3494631886"/>
                    </a:ext>
                  </a:extLst>
                </a:gridCol>
                <a:gridCol w="1666011">
                  <a:extLst>
                    <a:ext uri="{9D8B030D-6E8A-4147-A177-3AD203B41FA5}">
                      <a16:colId xmlns:a16="http://schemas.microsoft.com/office/drawing/2014/main" xmlns="" val="3921248722"/>
                    </a:ext>
                  </a:extLst>
                </a:gridCol>
                <a:gridCol w="1841055">
                  <a:extLst>
                    <a:ext uri="{9D8B030D-6E8A-4147-A177-3AD203B41FA5}">
                      <a16:colId xmlns:a16="http://schemas.microsoft.com/office/drawing/2014/main" xmlns="" val="2177034539"/>
                    </a:ext>
                  </a:extLst>
                </a:gridCol>
              </a:tblGrid>
              <a:tr h="515896">
                <a:tc>
                  <a:txBody>
                    <a:bodyPr/>
                    <a:lstStyle/>
                    <a:p>
                      <a:r>
                        <a:rPr lang="en-US" sz="1200" dirty="0">
                          <a:solidFill>
                            <a:schemeClr val="tx1">
                              <a:lumMod val="75000"/>
                              <a:lumOff val="25000"/>
                            </a:schemeClr>
                          </a:solidFill>
                          <a:latin typeface="Century Gothic" panose="020B0502020202020204" pitchFamily="34" charset="0"/>
                        </a:rPr>
                        <a:t>Avg. Values Below 1</a:t>
                      </a:r>
                      <a:r>
                        <a:rPr lang="en-US" sz="1200" baseline="30000" dirty="0">
                          <a:solidFill>
                            <a:schemeClr val="tx1">
                              <a:lumMod val="75000"/>
                              <a:lumOff val="25000"/>
                            </a:schemeClr>
                          </a:solidFill>
                          <a:latin typeface="Century Gothic" panose="020B0502020202020204" pitchFamily="34" charset="0"/>
                        </a:rPr>
                        <a:t>st</a:t>
                      </a:r>
                      <a:r>
                        <a:rPr lang="en-US" sz="1200" dirty="0">
                          <a:solidFill>
                            <a:schemeClr val="tx1">
                              <a:lumMod val="75000"/>
                              <a:lumOff val="25000"/>
                            </a:schemeClr>
                          </a:solidFill>
                          <a:latin typeface="Century Gothic" panose="020B0502020202020204" pitchFamily="34" charset="0"/>
                        </a:rPr>
                        <a:t> Quartile</a:t>
                      </a:r>
                    </a:p>
                  </a:txBody>
                  <a:tcPr marL="57901" marR="57901" marT="28950" marB="28950"/>
                </a:tc>
                <a:tc>
                  <a:txBody>
                    <a:bodyPr/>
                    <a:lstStyle/>
                    <a:p>
                      <a:pPr algn="ctr"/>
                      <a:r>
                        <a:rPr lang="en-US" sz="1400" dirty="0">
                          <a:solidFill>
                            <a:schemeClr val="bg1"/>
                          </a:solidFill>
                          <a:latin typeface="Century Gothic" panose="020B0502020202020204" pitchFamily="34" charset="0"/>
                        </a:rPr>
                        <a:t>815.2 m</a:t>
                      </a:r>
                    </a:p>
                  </a:txBody>
                  <a:tcPr marL="57901" marR="57901" marT="28950" marB="28950" anchor="ctr">
                    <a:solidFill>
                      <a:srgbClr val="74AB52"/>
                    </a:solidFill>
                  </a:tcPr>
                </a:tc>
                <a:tc>
                  <a:txBody>
                    <a:bodyPr/>
                    <a:lstStyle/>
                    <a:p>
                      <a:pPr marL="0" algn="ctr" defTabSz="914400" rtl="0" eaLnBrk="1" latinLnBrk="0" hangingPunct="1"/>
                      <a:r>
                        <a:rPr lang="en-US" sz="1400" kern="1200" dirty="0">
                          <a:solidFill>
                            <a:schemeClr val="bg1"/>
                          </a:solidFill>
                          <a:latin typeface="Century Gothic" panose="020B0502020202020204" pitchFamily="34" charset="0"/>
                          <a:ea typeface="+mn-ea"/>
                          <a:cs typeface="+mn-cs"/>
                        </a:rPr>
                        <a:t>845.5 m</a:t>
                      </a:r>
                    </a:p>
                  </a:txBody>
                  <a:tcPr marL="57901" marR="57901" marT="28950" marB="28950" anchor="ctr">
                    <a:solidFill>
                      <a:srgbClr val="74AB52"/>
                    </a:solidFill>
                  </a:tcPr>
                </a:tc>
                <a:extLst>
                  <a:ext uri="{0D108BD9-81ED-4DB2-BD59-A6C34878D82A}">
                    <a16:rowId xmlns:a16="http://schemas.microsoft.com/office/drawing/2014/main" xmlns="" val="3182888504"/>
                  </a:ext>
                </a:extLst>
              </a:tr>
              <a:tr h="458654">
                <a:tc>
                  <a:txBody>
                    <a:bodyPr/>
                    <a:lstStyle/>
                    <a:p>
                      <a:r>
                        <a:rPr lang="en-US" sz="1200" dirty="0">
                          <a:solidFill>
                            <a:schemeClr val="tx1">
                              <a:lumMod val="75000"/>
                              <a:lumOff val="25000"/>
                            </a:schemeClr>
                          </a:solidFill>
                          <a:latin typeface="Century Gothic" panose="020B0502020202020204" pitchFamily="34" charset="0"/>
                        </a:rPr>
                        <a:t>Theoretical CBH</a:t>
                      </a:r>
                    </a:p>
                  </a:txBody>
                  <a:tcPr marL="57901" marR="57901" marT="28950" marB="28950"/>
                </a:tc>
                <a:tc>
                  <a:txBody>
                    <a:bodyPr/>
                    <a:lstStyle/>
                    <a:p>
                      <a:pPr marL="0" algn="ctr" defTabSz="914400" rtl="0" eaLnBrk="1" latinLnBrk="0" hangingPunct="1"/>
                      <a:r>
                        <a:rPr lang="en-US" sz="1400" kern="1200" dirty="0">
                          <a:solidFill>
                            <a:schemeClr val="bg1"/>
                          </a:solidFill>
                          <a:latin typeface="Century Gothic" panose="020B0502020202020204" pitchFamily="34" charset="0"/>
                          <a:ea typeface="+mn-ea"/>
                          <a:cs typeface="+mn-cs"/>
                        </a:rPr>
                        <a:t>864.5 m</a:t>
                      </a:r>
                    </a:p>
                  </a:txBody>
                  <a:tcPr marL="57901" marR="57901" marT="28950" marB="28950" anchor="ctr">
                    <a:solidFill>
                      <a:srgbClr val="619DD1"/>
                    </a:solidFill>
                  </a:tcPr>
                </a:tc>
                <a:tc>
                  <a:txBody>
                    <a:bodyPr/>
                    <a:lstStyle/>
                    <a:p>
                      <a:pPr marL="0" algn="ctr" defTabSz="914400" rtl="0" eaLnBrk="1" latinLnBrk="0" hangingPunct="1"/>
                      <a:r>
                        <a:rPr lang="en-US" sz="1400" kern="1200" dirty="0">
                          <a:solidFill>
                            <a:schemeClr val="bg1"/>
                          </a:solidFill>
                          <a:latin typeface="Century Gothic" panose="020B0502020202020204" pitchFamily="34" charset="0"/>
                          <a:ea typeface="+mn-ea"/>
                          <a:cs typeface="+mn-cs"/>
                        </a:rPr>
                        <a:t>919.5 m</a:t>
                      </a:r>
                    </a:p>
                  </a:txBody>
                  <a:tcPr marL="57901" marR="57901" marT="28950" marB="28950" anchor="ctr">
                    <a:solidFill>
                      <a:srgbClr val="619DD1"/>
                    </a:solidFill>
                  </a:tcPr>
                </a:tc>
                <a:extLst>
                  <a:ext uri="{0D108BD9-81ED-4DB2-BD59-A6C34878D82A}">
                    <a16:rowId xmlns:a16="http://schemas.microsoft.com/office/drawing/2014/main" xmlns="" val="4175945700"/>
                  </a:ext>
                </a:extLst>
              </a:tr>
              <a:tr h="337213">
                <a:tc>
                  <a:txBody>
                    <a:bodyPr/>
                    <a:lstStyle/>
                    <a:p>
                      <a:r>
                        <a:rPr lang="en-US" sz="1200" dirty="0">
                          <a:solidFill>
                            <a:schemeClr val="tx1">
                              <a:lumMod val="75000"/>
                              <a:lumOff val="25000"/>
                            </a:schemeClr>
                          </a:solidFill>
                          <a:latin typeface="Century Gothic" panose="020B0502020202020204" pitchFamily="34" charset="0"/>
                        </a:rPr>
                        <a:t>Difference</a:t>
                      </a:r>
                    </a:p>
                  </a:txBody>
                  <a:tcPr marL="57901" marR="57901" marT="28950" marB="28950"/>
                </a:tc>
                <a:tc>
                  <a:txBody>
                    <a:bodyPr/>
                    <a:lstStyle/>
                    <a:p>
                      <a:pPr marL="0" algn="ctr" defTabSz="914400" rtl="0" eaLnBrk="1" latinLnBrk="0" hangingPunct="1"/>
                      <a:r>
                        <a:rPr lang="en-US" sz="1400" kern="1200" dirty="0">
                          <a:solidFill>
                            <a:schemeClr val="bg1"/>
                          </a:solidFill>
                          <a:latin typeface="Century Gothic" panose="020B0502020202020204" pitchFamily="34" charset="0"/>
                          <a:ea typeface="+mn-ea"/>
                          <a:cs typeface="+mn-cs"/>
                        </a:rPr>
                        <a:t>49.4 m</a:t>
                      </a:r>
                    </a:p>
                  </a:txBody>
                  <a:tcPr marL="57901" marR="57901" marT="28950" marB="28950" anchor="ctr">
                    <a:solidFill>
                      <a:srgbClr val="FC0D1B"/>
                    </a:solidFill>
                  </a:tcPr>
                </a:tc>
                <a:tc>
                  <a:txBody>
                    <a:bodyPr/>
                    <a:lstStyle/>
                    <a:p>
                      <a:pPr marL="0" algn="ctr" defTabSz="914400" rtl="0" eaLnBrk="1" latinLnBrk="0" hangingPunct="1"/>
                      <a:r>
                        <a:rPr lang="en-US" sz="1400" kern="1200" dirty="0">
                          <a:solidFill>
                            <a:schemeClr val="bg1"/>
                          </a:solidFill>
                          <a:latin typeface="Century Gothic" panose="020B0502020202020204" pitchFamily="34" charset="0"/>
                          <a:ea typeface="+mn-ea"/>
                          <a:cs typeface="+mn-cs"/>
                        </a:rPr>
                        <a:t>74.0 m</a:t>
                      </a:r>
                    </a:p>
                  </a:txBody>
                  <a:tcPr marL="57901" marR="57901" marT="28950" marB="28950" anchor="ctr">
                    <a:solidFill>
                      <a:srgbClr val="FC0D1B"/>
                    </a:solidFill>
                  </a:tcPr>
                </a:tc>
                <a:extLst>
                  <a:ext uri="{0D108BD9-81ED-4DB2-BD59-A6C34878D82A}">
                    <a16:rowId xmlns:a16="http://schemas.microsoft.com/office/drawing/2014/main" xmlns="" val="3315049346"/>
                  </a:ext>
                </a:extLst>
              </a:tr>
            </a:tbl>
          </a:graphicData>
        </a:graphic>
      </p:graphicFrame>
      <p:sp>
        <p:nvSpPr>
          <p:cNvPr id="16" name="TextBox 15">
            <a:extLst>
              <a:ext uri="{FF2B5EF4-FFF2-40B4-BE49-F238E27FC236}">
                <a16:creationId xmlns:a16="http://schemas.microsoft.com/office/drawing/2014/main" xmlns="" id="{EECFF4CC-675A-9648-A822-56983C706D28}"/>
              </a:ext>
            </a:extLst>
          </p:cNvPr>
          <p:cNvSpPr txBox="1"/>
          <p:nvPr/>
        </p:nvSpPr>
        <p:spPr>
          <a:xfrm rot="16200000">
            <a:off x="-1423431" y="2890552"/>
            <a:ext cx="4127384" cy="313932"/>
          </a:xfrm>
          <a:prstGeom prst="rect">
            <a:avLst/>
          </a:prstGeom>
          <a:noFill/>
        </p:spPr>
        <p:txBody>
          <a:bodyPr wrap="square" rtlCol="0">
            <a:spAutoFit/>
          </a:bodyPr>
          <a:lstStyle/>
          <a:p>
            <a:pPr algn="ctr">
              <a:lnSpc>
                <a:spcPct val="90000"/>
              </a:lnSpc>
              <a:spcBef>
                <a:spcPct val="0"/>
              </a:spcBef>
            </a:pPr>
            <a:r>
              <a:rPr lang="en-US" sz="1600" dirty="0">
                <a:solidFill>
                  <a:srgbClr val="3E4268"/>
                </a:solidFill>
                <a:latin typeface="Century Gothic" panose="020B0502020202020204" pitchFamily="34" charset="0"/>
                <a:ea typeface="+mj-ea"/>
                <a:cs typeface="+mj-cs"/>
              </a:rPr>
              <a:t>Altitude (m)</a:t>
            </a:r>
          </a:p>
        </p:txBody>
      </p:sp>
      <p:sp>
        <p:nvSpPr>
          <p:cNvPr id="17" name="TextBox 16">
            <a:extLst>
              <a:ext uri="{FF2B5EF4-FFF2-40B4-BE49-F238E27FC236}">
                <a16:creationId xmlns:a16="http://schemas.microsoft.com/office/drawing/2014/main" xmlns="" id="{170A2A21-B800-6A48-9A7F-51DF7A745021}"/>
              </a:ext>
            </a:extLst>
          </p:cNvPr>
          <p:cNvSpPr txBox="1"/>
          <p:nvPr/>
        </p:nvSpPr>
        <p:spPr>
          <a:xfrm rot="16200000">
            <a:off x="5025169" y="2890552"/>
            <a:ext cx="4127384" cy="313932"/>
          </a:xfrm>
          <a:prstGeom prst="rect">
            <a:avLst/>
          </a:prstGeom>
          <a:noFill/>
        </p:spPr>
        <p:txBody>
          <a:bodyPr wrap="square" rtlCol="0">
            <a:spAutoFit/>
          </a:bodyPr>
          <a:lstStyle/>
          <a:p>
            <a:pPr algn="ctr">
              <a:lnSpc>
                <a:spcPct val="90000"/>
              </a:lnSpc>
              <a:spcBef>
                <a:spcPct val="0"/>
              </a:spcBef>
            </a:pPr>
            <a:r>
              <a:rPr lang="en-US" sz="1600" dirty="0">
                <a:solidFill>
                  <a:srgbClr val="3E4268"/>
                </a:solidFill>
                <a:latin typeface="Century Gothic" panose="020B0502020202020204" pitchFamily="34" charset="0"/>
                <a:ea typeface="+mj-ea"/>
                <a:cs typeface="+mj-cs"/>
              </a:rPr>
              <a:t>Altitude (m)</a:t>
            </a:r>
          </a:p>
        </p:txBody>
      </p:sp>
    </p:spTree>
    <p:extLst>
      <p:ext uri="{BB962C8B-B14F-4D97-AF65-F5344CB8AC3E}">
        <p14:creationId xmlns:p14="http://schemas.microsoft.com/office/powerpoint/2010/main" val="42789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latin typeface="Century Gothic" panose="020B0502020202020204" pitchFamily="34" charset="0"/>
              </a:rPr>
              <a:t>Results</a:t>
            </a:r>
          </a:p>
        </p:txBody>
      </p:sp>
      <p:sp>
        <p:nvSpPr>
          <p:cNvPr id="12" name="Text Placeholder 5"/>
          <p:cNvSpPr>
            <a:spLocks noGrp="1"/>
          </p:cNvSpPr>
          <p:nvPr>
            <p:ph type="body" sz="quarter" idx="11"/>
          </p:nvPr>
        </p:nvSpPr>
        <p:spPr>
          <a:xfrm>
            <a:off x="344080" y="1489995"/>
            <a:ext cx="11812295" cy="1032141"/>
          </a:xfrm>
        </p:spPr>
        <p:txBody>
          <a:bodyPr>
            <a:normAutofit/>
          </a:bodyPr>
          <a:lstStyle/>
          <a:p>
            <a:pPr marL="342900" indent="-342900">
              <a:spcBef>
                <a:spcPts val="200"/>
              </a:spcBef>
              <a:buClr>
                <a:srgbClr val="3E4268"/>
              </a:buClr>
              <a:buFont typeface="Webdings" panose="05030102010509060703" pitchFamily="18" charset="2"/>
              <a:buChar char="4"/>
            </a:pPr>
            <a:r>
              <a:rPr lang="en-US" sz="2200" dirty="0"/>
              <a:t>Dry Season(Dec-Mar) cloud cover and NDVI intensity of change pre- and post-Hurricane Maria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207" y="2369765"/>
            <a:ext cx="4976066" cy="3845141"/>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11" y="2369764"/>
            <a:ext cx="4976065" cy="3845141"/>
          </a:xfrm>
          <a:prstGeom prst="rect">
            <a:avLst/>
          </a:prstGeom>
          <a:ln>
            <a:solidFill>
              <a:schemeClr val="tx1"/>
            </a:solidFill>
          </a:ln>
        </p:spPr>
      </p:pic>
      <p:grpSp>
        <p:nvGrpSpPr>
          <p:cNvPr id="6" name="Group 5"/>
          <p:cNvGrpSpPr/>
          <p:nvPr/>
        </p:nvGrpSpPr>
        <p:grpSpPr>
          <a:xfrm>
            <a:off x="869676" y="2481148"/>
            <a:ext cx="1164346" cy="1383096"/>
            <a:chOff x="236953" y="3505826"/>
            <a:chExt cx="1151314" cy="1383096"/>
          </a:xfrm>
        </p:grpSpPr>
        <p:sp>
          <p:nvSpPr>
            <p:cNvPr id="10" name="Rectangle 9"/>
            <p:cNvSpPr/>
            <p:nvPr/>
          </p:nvSpPr>
          <p:spPr>
            <a:xfrm>
              <a:off x="236953" y="3505826"/>
              <a:ext cx="1122218" cy="1347467"/>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7241" y="3519888"/>
              <a:ext cx="931026" cy="507831"/>
            </a:xfrm>
            <a:prstGeom prst="rect">
              <a:avLst/>
            </a:prstGeom>
            <a:noFill/>
          </p:spPr>
          <p:txBody>
            <a:bodyPr wrap="square" rtlCol="0">
              <a:spAutoFit/>
            </a:bodyPr>
            <a:lstStyle/>
            <a:p>
              <a:r>
                <a:rPr lang="en-US" sz="900" dirty="0">
                  <a:latin typeface="Century Gothic" panose="020B0502020202020204" pitchFamily="34" charset="0"/>
                </a:rPr>
                <a:t>Most Extreme  Cloud Cover (-)</a:t>
              </a:r>
            </a:p>
          </p:txBody>
        </p:sp>
        <p:sp>
          <p:nvSpPr>
            <p:cNvPr id="18" name="TextBox 17"/>
            <p:cNvSpPr txBox="1"/>
            <p:nvPr/>
          </p:nvSpPr>
          <p:spPr>
            <a:xfrm>
              <a:off x="457241" y="4022272"/>
              <a:ext cx="931026" cy="230832"/>
            </a:xfrm>
            <a:prstGeom prst="rect">
              <a:avLst/>
            </a:prstGeom>
            <a:noFill/>
          </p:spPr>
          <p:txBody>
            <a:bodyPr wrap="square" rtlCol="0">
              <a:spAutoFit/>
            </a:bodyPr>
            <a:lstStyle/>
            <a:p>
              <a:r>
                <a:rPr lang="en-US" sz="900" dirty="0">
                  <a:latin typeface="Century Gothic" panose="020B0502020202020204" pitchFamily="34" charset="0"/>
                </a:rPr>
                <a:t>No Change</a:t>
              </a:r>
            </a:p>
          </p:txBody>
        </p:sp>
        <p:sp>
          <p:nvSpPr>
            <p:cNvPr id="19" name="TextBox 18"/>
            <p:cNvSpPr txBox="1"/>
            <p:nvPr/>
          </p:nvSpPr>
          <p:spPr>
            <a:xfrm>
              <a:off x="457241" y="4381091"/>
              <a:ext cx="931026" cy="507831"/>
            </a:xfrm>
            <a:prstGeom prst="rect">
              <a:avLst/>
            </a:prstGeom>
            <a:noFill/>
          </p:spPr>
          <p:txBody>
            <a:bodyPr wrap="square" rtlCol="0">
              <a:spAutoFit/>
            </a:bodyPr>
            <a:lstStyle/>
            <a:p>
              <a:r>
                <a:rPr lang="en-US" sz="900" dirty="0">
                  <a:latin typeface="Century Gothic" panose="020B0502020202020204" pitchFamily="34" charset="0"/>
                </a:rPr>
                <a:t>Most Extreme Cloud Cover (+)</a:t>
              </a:r>
            </a:p>
          </p:txBody>
        </p:sp>
      </p:grpSp>
      <p:grpSp>
        <p:nvGrpSpPr>
          <p:cNvPr id="38" name="Group 37"/>
          <p:cNvGrpSpPr/>
          <p:nvPr/>
        </p:nvGrpSpPr>
        <p:grpSpPr>
          <a:xfrm>
            <a:off x="6300899" y="2481147"/>
            <a:ext cx="1151314" cy="1347467"/>
            <a:chOff x="7821211" y="2625925"/>
            <a:chExt cx="1151314" cy="1347467"/>
          </a:xfrm>
        </p:grpSpPr>
        <p:grpSp>
          <p:nvGrpSpPr>
            <p:cNvPr id="32" name="Group 31"/>
            <p:cNvGrpSpPr/>
            <p:nvPr/>
          </p:nvGrpSpPr>
          <p:grpSpPr>
            <a:xfrm>
              <a:off x="7821211" y="2625925"/>
              <a:ext cx="1151314" cy="1347467"/>
              <a:chOff x="236953" y="3505826"/>
              <a:chExt cx="1151314" cy="1347467"/>
            </a:xfrm>
          </p:grpSpPr>
          <p:sp>
            <p:nvSpPr>
              <p:cNvPr id="34" name="Rectangle 33"/>
              <p:cNvSpPr/>
              <p:nvPr/>
            </p:nvSpPr>
            <p:spPr>
              <a:xfrm>
                <a:off x="236953" y="3505826"/>
                <a:ext cx="1122218" cy="1347467"/>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57241" y="3519888"/>
                <a:ext cx="931026" cy="369332"/>
              </a:xfrm>
              <a:prstGeom prst="rect">
                <a:avLst/>
              </a:prstGeom>
              <a:noFill/>
            </p:spPr>
            <p:txBody>
              <a:bodyPr wrap="square" rtlCol="0">
                <a:spAutoFit/>
              </a:bodyPr>
              <a:lstStyle/>
              <a:p>
                <a:r>
                  <a:rPr lang="en-US" sz="900" dirty="0">
                    <a:latin typeface="Century Gothic" panose="020B0502020202020204" pitchFamily="34" charset="0"/>
                  </a:rPr>
                  <a:t>Most Extreme  NDVI (-)</a:t>
                </a:r>
              </a:p>
            </p:txBody>
          </p:sp>
          <p:sp>
            <p:nvSpPr>
              <p:cNvPr id="36" name="TextBox 35"/>
              <p:cNvSpPr txBox="1"/>
              <p:nvPr/>
            </p:nvSpPr>
            <p:spPr>
              <a:xfrm>
                <a:off x="455628" y="4166391"/>
                <a:ext cx="931026" cy="230832"/>
              </a:xfrm>
              <a:prstGeom prst="rect">
                <a:avLst/>
              </a:prstGeom>
              <a:noFill/>
            </p:spPr>
            <p:txBody>
              <a:bodyPr wrap="square" rtlCol="0">
                <a:spAutoFit/>
              </a:bodyPr>
              <a:lstStyle/>
              <a:p>
                <a:r>
                  <a:rPr lang="en-US" sz="900" dirty="0">
                    <a:latin typeface="Century Gothic" panose="020B0502020202020204" pitchFamily="34" charset="0"/>
                  </a:rPr>
                  <a:t>No Change</a:t>
                </a:r>
              </a:p>
            </p:txBody>
          </p:sp>
          <p:sp>
            <p:nvSpPr>
              <p:cNvPr id="37" name="TextBox 36"/>
              <p:cNvSpPr txBox="1"/>
              <p:nvPr/>
            </p:nvSpPr>
            <p:spPr>
              <a:xfrm>
                <a:off x="457241" y="4483961"/>
                <a:ext cx="931026" cy="369332"/>
              </a:xfrm>
              <a:prstGeom prst="rect">
                <a:avLst/>
              </a:prstGeom>
              <a:noFill/>
            </p:spPr>
            <p:txBody>
              <a:bodyPr wrap="square" rtlCol="0">
                <a:spAutoFit/>
              </a:bodyPr>
              <a:lstStyle/>
              <a:p>
                <a:r>
                  <a:rPr lang="en-US" sz="900" dirty="0">
                    <a:latin typeface="Century Gothic" panose="020B0502020202020204" pitchFamily="34" charset="0"/>
                  </a:rPr>
                  <a:t>Most Extreme NDVI (+)</a:t>
                </a:r>
              </a:p>
            </p:txBody>
          </p:sp>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248" t="49202" r="86751" b="18322"/>
            <a:stretch/>
          </p:blipFill>
          <p:spPr>
            <a:xfrm>
              <a:off x="7858081" y="2789378"/>
              <a:ext cx="209287" cy="1014883"/>
            </a:xfrm>
            <a:prstGeom prst="rect">
              <a:avLst/>
            </a:prstGeom>
          </p:spPr>
        </p:pic>
      </p:grpSp>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3252" t="52059" r="85693" b="17315"/>
          <a:stretch/>
        </p:blipFill>
        <p:spPr>
          <a:xfrm>
            <a:off x="909753" y="2644600"/>
            <a:ext cx="209287" cy="1014883"/>
          </a:xfrm>
          <a:prstGeom prst="rect">
            <a:avLst/>
          </a:prstGeom>
        </p:spPr>
      </p:pic>
    </p:spTree>
    <p:extLst>
      <p:ext uri="{BB962C8B-B14F-4D97-AF65-F5344CB8AC3E}">
        <p14:creationId xmlns:p14="http://schemas.microsoft.com/office/powerpoint/2010/main" val="3881975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latin typeface="Century Gothic" panose="020B0502020202020204" pitchFamily="34" charset="0"/>
              </a:rPr>
              <a:t>Results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 y="1489995"/>
            <a:ext cx="5285935" cy="4084585"/>
          </a:xfrm>
          <a:prstGeom prst="rect">
            <a:avLst/>
          </a:prstGeom>
          <a:ln w="9525">
            <a:solidFill>
              <a:schemeClr val="tx1"/>
            </a:solidFill>
          </a:ln>
        </p:spPr>
      </p:pic>
      <p:grpSp>
        <p:nvGrpSpPr>
          <p:cNvPr id="9" name="Group 8"/>
          <p:cNvGrpSpPr/>
          <p:nvPr/>
        </p:nvGrpSpPr>
        <p:grpSpPr>
          <a:xfrm>
            <a:off x="5320146" y="2301110"/>
            <a:ext cx="6836229" cy="4485640"/>
            <a:chOff x="5355771" y="2372360"/>
            <a:chExt cx="6836229" cy="4485640"/>
          </a:xfrm>
        </p:grpSpPr>
        <p:graphicFrame>
          <p:nvGraphicFramePr>
            <p:cNvPr id="10" name="Chart 9"/>
            <p:cNvGraphicFramePr>
              <a:graphicFrameLocks/>
            </p:cNvGraphicFramePr>
            <p:nvPr>
              <p:extLst>
                <p:ext uri="{D42A27DB-BD31-4B8C-83A1-F6EECF244321}">
                  <p14:modId xmlns:p14="http://schemas.microsoft.com/office/powerpoint/2010/main" val="2762067316"/>
                </p:ext>
              </p:extLst>
            </p:nvPr>
          </p:nvGraphicFramePr>
          <p:xfrm>
            <a:off x="5355771" y="2372360"/>
            <a:ext cx="6836229" cy="448564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5583264" y="2875621"/>
              <a:ext cx="1471061" cy="951595"/>
            </a:xfrm>
            <a:prstGeom prst="rect">
              <a:avLst/>
            </a:prstGeom>
            <a:noFill/>
            <a:ln w="63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~69% of El </a:t>
              </a:r>
              <a:r>
                <a:rPr kumimoji="0" lang="en-US" sz="11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Yunque</a:t>
              </a:r>
              <a:r>
                <a:rPr kumimoji="0" lang="en-US"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had a decrease in NDVI pre and post Maria during Dry Season </a:t>
              </a:r>
            </a:p>
          </p:txBody>
        </p:sp>
      </p:grpSp>
      <p:sp>
        <p:nvSpPr>
          <p:cNvPr id="12" name="Text Placeholder 5"/>
          <p:cNvSpPr>
            <a:spLocks noGrp="1"/>
          </p:cNvSpPr>
          <p:nvPr>
            <p:ph type="body" sz="quarter" idx="11"/>
          </p:nvPr>
        </p:nvSpPr>
        <p:spPr>
          <a:xfrm>
            <a:off x="5320146" y="1489995"/>
            <a:ext cx="6836229" cy="4689702"/>
          </a:xfrm>
        </p:spPr>
        <p:txBody>
          <a:bodyPr>
            <a:normAutofit/>
          </a:bodyPr>
          <a:lstStyle/>
          <a:p>
            <a:pPr marL="342900" indent="-342900">
              <a:spcBef>
                <a:spcPts val="200"/>
              </a:spcBef>
              <a:buClr>
                <a:srgbClr val="3E4268"/>
              </a:buClr>
              <a:buFont typeface="Webdings" panose="05030102010509060703" pitchFamily="18" charset="2"/>
              <a:buChar char="4"/>
            </a:pPr>
            <a:r>
              <a:rPr lang="en-US" sz="2200" dirty="0"/>
              <a:t>Dry Season (Dec-Mar) cloud cover and NDVI difference pre- and post-Hurricane Maria</a:t>
            </a:r>
          </a:p>
        </p:txBody>
      </p:sp>
      <p:grpSp>
        <p:nvGrpSpPr>
          <p:cNvPr id="8" name="Group 7"/>
          <p:cNvGrpSpPr/>
          <p:nvPr/>
        </p:nvGrpSpPr>
        <p:grpSpPr>
          <a:xfrm>
            <a:off x="36780" y="1504918"/>
            <a:ext cx="1371600" cy="1485966"/>
            <a:chOff x="99753" y="1587731"/>
            <a:chExt cx="1151314" cy="1485966"/>
          </a:xfrm>
        </p:grpSpPr>
        <p:sp>
          <p:nvSpPr>
            <p:cNvPr id="3" name="Rectangle 2"/>
            <p:cNvSpPr/>
            <p:nvPr/>
          </p:nvSpPr>
          <p:spPr>
            <a:xfrm>
              <a:off x="99753" y="1587731"/>
              <a:ext cx="1122218" cy="1347467"/>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 name="Rectangle 3"/>
            <p:cNvSpPr/>
            <p:nvPr/>
          </p:nvSpPr>
          <p:spPr>
            <a:xfrm>
              <a:off x="157944" y="1703514"/>
              <a:ext cx="191192" cy="124691"/>
            </a:xfrm>
            <a:prstGeom prst="rect">
              <a:avLst/>
            </a:prstGeom>
            <a:solidFill>
              <a:srgbClr val="FEE6B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p:cNvSpPr/>
            <p:nvPr/>
          </p:nvSpPr>
          <p:spPr>
            <a:xfrm>
              <a:off x="157944" y="2019922"/>
              <a:ext cx="191192" cy="124691"/>
            </a:xfrm>
            <a:prstGeom prst="rect">
              <a:avLst/>
            </a:prstGeom>
            <a:solidFill>
              <a:srgbClr val="D6E8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Rectangle 13"/>
            <p:cNvSpPr/>
            <p:nvPr/>
          </p:nvSpPr>
          <p:spPr>
            <a:xfrm>
              <a:off x="157944" y="2336330"/>
              <a:ext cx="191192" cy="124691"/>
            </a:xfrm>
            <a:prstGeom prst="rect">
              <a:avLst/>
            </a:prstGeom>
            <a:solidFill>
              <a:srgbClr val="C9F8B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Rectangle 14"/>
            <p:cNvSpPr/>
            <p:nvPr/>
          </p:nvSpPr>
          <p:spPr>
            <a:xfrm>
              <a:off x="157944" y="2652739"/>
              <a:ext cx="191192" cy="124691"/>
            </a:xfrm>
            <a:prstGeom prst="rect">
              <a:avLst/>
            </a:prstGeom>
            <a:solidFill>
              <a:srgbClr val="FEB4B5"/>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TextBox 6"/>
            <p:cNvSpPr txBox="1"/>
            <p:nvPr/>
          </p:nvSpPr>
          <p:spPr>
            <a:xfrm>
              <a:off x="320041" y="1601793"/>
              <a:ext cx="931026" cy="507831"/>
            </a:xfrm>
            <a:prstGeom prst="rect">
              <a:avLst/>
            </a:prstGeom>
            <a:noFill/>
          </p:spPr>
          <p:txBody>
            <a:bodyPr wrap="square" rtlCol="0">
              <a:spAutoFit/>
            </a:bodyPr>
            <a:lstStyle/>
            <a:p>
              <a:r>
                <a:rPr lang="en-US" sz="900" dirty="0">
                  <a:latin typeface="Century Gothic" panose="020B0502020202020204" pitchFamily="34" charset="0"/>
                </a:rPr>
                <a:t>NDVI and Cloud Cover (-)</a:t>
              </a:r>
            </a:p>
          </p:txBody>
        </p:sp>
        <p:sp>
          <p:nvSpPr>
            <p:cNvPr id="16" name="TextBox 15"/>
            <p:cNvSpPr txBox="1"/>
            <p:nvPr/>
          </p:nvSpPr>
          <p:spPr>
            <a:xfrm>
              <a:off x="320041" y="1923151"/>
              <a:ext cx="931026" cy="507831"/>
            </a:xfrm>
            <a:prstGeom prst="rect">
              <a:avLst/>
            </a:prstGeom>
            <a:noFill/>
          </p:spPr>
          <p:txBody>
            <a:bodyPr wrap="square" rtlCol="0">
              <a:spAutoFit/>
            </a:bodyPr>
            <a:lstStyle/>
            <a:p>
              <a:r>
                <a:rPr lang="en-US" sz="900" dirty="0">
                  <a:latin typeface="Century Gothic" panose="020B0502020202020204" pitchFamily="34" charset="0"/>
                </a:rPr>
                <a:t>NDVI and Cloud Cover (+)</a:t>
              </a:r>
            </a:p>
          </p:txBody>
        </p:sp>
        <p:sp>
          <p:nvSpPr>
            <p:cNvPr id="17" name="TextBox 16"/>
            <p:cNvSpPr txBox="1"/>
            <p:nvPr/>
          </p:nvSpPr>
          <p:spPr>
            <a:xfrm>
              <a:off x="320041" y="2244509"/>
              <a:ext cx="931026" cy="507831"/>
            </a:xfrm>
            <a:prstGeom prst="rect">
              <a:avLst/>
            </a:prstGeom>
            <a:noFill/>
          </p:spPr>
          <p:txBody>
            <a:bodyPr wrap="square" rtlCol="0">
              <a:spAutoFit/>
            </a:bodyPr>
            <a:lstStyle/>
            <a:p>
              <a:r>
                <a:rPr lang="en-US" sz="900" dirty="0">
                  <a:latin typeface="Century Gothic" panose="020B0502020202020204" pitchFamily="34" charset="0"/>
                </a:rPr>
                <a:t>NDVI (-) and Cloud Cover (+)</a:t>
              </a:r>
            </a:p>
          </p:txBody>
        </p:sp>
        <p:sp>
          <p:nvSpPr>
            <p:cNvPr id="18" name="TextBox 17"/>
            <p:cNvSpPr txBox="1"/>
            <p:nvPr/>
          </p:nvSpPr>
          <p:spPr>
            <a:xfrm>
              <a:off x="320041" y="2565866"/>
              <a:ext cx="931026" cy="507831"/>
            </a:xfrm>
            <a:prstGeom prst="rect">
              <a:avLst/>
            </a:prstGeom>
            <a:noFill/>
          </p:spPr>
          <p:txBody>
            <a:bodyPr wrap="square" rtlCol="0">
              <a:spAutoFit/>
            </a:bodyPr>
            <a:lstStyle/>
            <a:p>
              <a:r>
                <a:rPr lang="en-US" sz="900" dirty="0">
                  <a:latin typeface="Century Gothic" panose="020B0502020202020204" pitchFamily="34" charset="0"/>
                </a:rPr>
                <a:t>NDVI (+) and Cloud Cover (-)</a:t>
              </a:r>
            </a:p>
          </p:txBody>
        </p:sp>
      </p:grpSp>
    </p:spTree>
    <p:extLst>
      <p:ext uri="{BB962C8B-B14F-4D97-AF65-F5344CB8AC3E}">
        <p14:creationId xmlns:p14="http://schemas.microsoft.com/office/powerpoint/2010/main" val="4269741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latin typeface="Century Gothic" panose="020B0502020202020204" pitchFamily="34" charset="0"/>
              </a:rPr>
              <a:t>Results</a:t>
            </a:r>
          </a:p>
        </p:txBody>
      </p:sp>
      <p:sp>
        <p:nvSpPr>
          <p:cNvPr id="12" name="Text Placeholder 5"/>
          <p:cNvSpPr>
            <a:spLocks noGrp="1"/>
          </p:cNvSpPr>
          <p:nvPr>
            <p:ph type="body" sz="quarter" idx="11"/>
          </p:nvPr>
        </p:nvSpPr>
        <p:spPr>
          <a:xfrm>
            <a:off x="344080" y="1489995"/>
            <a:ext cx="11812295" cy="1032141"/>
          </a:xfrm>
        </p:spPr>
        <p:txBody>
          <a:bodyPr>
            <a:normAutofit/>
          </a:bodyPr>
          <a:lstStyle/>
          <a:p>
            <a:pPr marL="342900" indent="-342900">
              <a:spcBef>
                <a:spcPts val="200"/>
              </a:spcBef>
              <a:buClr>
                <a:srgbClr val="3E4268"/>
              </a:buClr>
              <a:buFont typeface="Webdings" panose="05030102010509060703" pitchFamily="18" charset="2"/>
              <a:buChar char="4"/>
            </a:pPr>
            <a:r>
              <a:rPr lang="en-US" sz="2200" dirty="0"/>
              <a:t>Early Rain Season(Apr-Jun) cloud cover and NDVI changes pre- and post-Hurricane Maria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207" y="2369765"/>
            <a:ext cx="4976065" cy="3845141"/>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11" y="2369764"/>
            <a:ext cx="4976065" cy="3845141"/>
          </a:xfrm>
          <a:prstGeom prst="rect">
            <a:avLst/>
          </a:prstGeom>
          <a:ln>
            <a:solidFill>
              <a:schemeClr val="tx1"/>
            </a:solidFill>
          </a:ln>
        </p:spPr>
      </p:pic>
      <p:grpSp>
        <p:nvGrpSpPr>
          <p:cNvPr id="10" name="Group 9"/>
          <p:cNvGrpSpPr/>
          <p:nvPr/>
        </p:nvGrpSpPr>
        <p:grpSpPr>
          <a:xfrm>
            <a:off x="828872" y="2481140"/>
            <a:ext cx="1188720" cy="1463040"/>
            <a:chOff x="236953" y="3505826"/>
            <a:chExt cx="1151314" cy="1362926"/>
          </a:xfrm>
        </p:grpSpPr>
        <p:sp>
          <p:nvSpPr>
            <p:cNvPr id="13" name="Rectangle 12"/>
            <p:cNvSpPr/>
            <p:nvPr/>
          </p:nvSpPr>
          <p:spPr>
            <a:xfrm>
              <a:off x="236953" y="3505826"/>
              <a:ext cx="1122218" cy="1347467"/>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TextBox 13"/>
            <p:cNvSpPr txBox="1"/>
            <p:nvPr/>
          </p:nvSpPr>
          <p:spPr>
            <a:xfrm>
              <a:off x="457241" y="3519888"/>
              <a:ext cx="931026" cy="507831"/>
            </a:xfrm>
            <a:prstGeom prst="rect">
              <a:avLst/>
            </a:prstGeom>
            <a:noFill/>
          </p:spPr>
          <p:txBody>
            <a:bodyPr wrap="square" rtlCol="0">
              <a:spAutoFit/>
            </a:bodyPr>
            <a:lstStyle/>
            <a:p>
              <a:r>
                <a:rPr lang="en-US" sz="900" dirty="0">
                  <a:latin typeface="Century Gothic" panose="020B0502020202020204" pitchFamily="34" charset="0"/>
                </a:rPr>
                <a:t>Most Extreme  Cloud Cover (-)</a:t>
              </a:r>
            </a:p>
          </p:txBody>
        </p:sp>
        <p:sp>
          <p:nvSpPr>
            <p:cNvPr id="15" name="TextBox 14"/>
            <p:cNvSpPr txBox="1"/>
            <p:nvPr/>
          </p:nvSpPr>
          <p:spPr>
            <a:xfrm>
              <a:off x="457241" y="4022272"/>
              <a:ext cx="931026" cy="230832"/>
            </a:xfrm>
            <a:prstGeom prst="rect">
              <a:avLst/>
            </a:prstGeom>
            <a:noFill/>
          </p:spPr>
          <p:txBody>
            <a:bodyPr wrap="square" rtlCol="0">
              <a:spAutoFit/>
            </a:bodyPr>
            <a:lstStyle/>
            <a:p>
              <a:r>
                <a:rPr lang="en-US" sz="900" dirty="0">
                  <a:latin typeface="Century Gothic" panose="020B0502020202020204" pitchFamily="34" charset="0"/>
                </a:rPr>
                <a:t>No Change</a:t>
              </a:r>
            </a:p>
          </p:txBody>
        </p:sp>
        <p:sp>
          <p:nvSpPr>
            <p:cNvPr id="16" name="TextBox 15"/>
            <p:cNvSpPr txBox="1"/>
            <p:nvPr/>
          </p:nvSpPr>
          <p:spPr>
            <a:xfrm>
              <a:off x="457241" y="4360921"/>
              <a:ext cx="931026" cy="507831"/>
            </a:xfrm>
            <a:prstGeom prst="rect">
              <a:avLst/>
            </a:prstGeom>
            <a:noFill/>
          </p:spPr>
          <p:txBody>
            <a:bodyPr wrap="square" rtlCol="0">
              <a:spAutoFit/>
            </a:bodyPr>
            <a:lstStyle/>
            <a:p>
              <a:r>
                <a:rPr lang="en-US" sz="900" dirty="0">
                  <a:latin typeface="Century Gothic" panose="020B0502020202020204" pitchFamily="34" charset="0"/>
                </a:rPr>
                <a:t>Most Extreme Cloud Cover (+)</a:t>
              </a:r>
            </a:p>
          </p:txBody>
        </p:sp>
      </p:grpSp>
      <p:grpSp>
        <p:nvGrpSpPr>
          <p:cNvPr id="17" name="Group 16"/>
          <p:cNvGrpSpPr/>
          <p:nvPr/>
        </p:nvGrpSpPr>
        <p:grpSpPr>
          <a:xfrm>
            <a:off x="6327937" y="2481148"/>
            <a:ext cx="1151314" cy="1347467"/>
            <a:chOff x="7821211" y="2625925"/>
            <a:chExt cx="1151314" cy="1347467"/>
          </a:xfrm>
        </p:grpSpPr>
        <p:grpSp>
          <p:nvGrpSpPr>
            <p:cNvPr id="18" name="Group 17"/>
            <p:cNvGrpSpPr/>
            <p:nvPr/>
          </p:nvGrpSpPr>
          <p:grpSpPr>
            <a:xfrm>
              <a:off x="7821211" y="2625925"/>
              <a:ext cx="1151314" cy="1347467"/>
              <a:chOff x="236953" y="3505826"/>
              <a:chExt cx="1151314" cy="1347467"/>
            </a:xfrm>
          </p:grpSpPr>
          <p:sp>
            <p:nvSpPr>
              <p:cNvPr id="20" name="Rectangle 19"/>
              <p:cNvSpPr/>
              <p:nvPr/>
            </p:nvSpPr>
            <p:spPr>
              <a:xfrm>
                <a:off x="236953" y="3505826"/>
                <a:ext cx="1122218" cy="1347467"/>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TextBox 20"/>
              <p:cNvSpPr txBox="1"/>
              <p:nvPr/>
            </p:nvSpPr>
            <p:spPr>
              <a:xfrm>
                <a:off x="457241" y="3519888"/>
                <a:ext cx="931026" cy="369332"/>
              </a:xfrm>
              <a:prstGeom prst="rect">
                <a:avLst/>
              </a:prstGeom>
              <a:noFill/>
            </p:spPr>
            <p:txBody>
              <a:bodyPr wrap="square" rtlCol="0">
                <a:spAutoFit/>
              </a:bodyPr>
              <a:lstStyle/>
              <a:p>
                <a:r>
                  <a:rPr lang="en-US" sz="900" dirty="0">
                    <a:latin typeface="Century Gothic" panose="020B0502020202020204" pitchFamily="34" charset="0"/>
                  </a:rPr>
                  <a:t>Most Extreme  NDVI (-)</a:t>
                </a:r>
              </a:p>
            </p:txBody>
          </p:sp>
          <p:sp>
            <p:nvSpPr>
              <p:cNvPr id="22" name="TextBox 21"/>
              <p:cNvSpPr txBox="1"/>
              <p:nvPr/>
            </p:nvSpPr>
            <p:spPr>
              <a:xfrm>
                <a:off x="455628" y="4166391"/>
                <a:ext cx="931026" cy="230832"/>
              </a:xfrm>
              <a:prstGeom prst="rect">
                <a:avLst/>
              </a:prstGeom>
              <a:noFill/>
            </p:spPr>
            <p:txBody>
              <a:bodyPr wrap="square" rtlCol="0">
                <a:spAutoFit/>
              </a:bodyPr>
              <a:lstStyle/>
              <a:p>
                <a:r>
                  <a:rPr lang="en-US" sz="900" dirty="0">
                    <a:latin typeface="Century Gothic" panose="020B0502020202020204" pitchFamily="34" charset="0"/>
                  </a:rPr>
                  <a:t>No Change</a:t>
                </a:r>
              </a:p>
            </p:txBody>
          </p:sp>
          <p:sp>
            <p:nvSpPr>
              <p:cNvPr id="23" name="TextBox 22"/>
              <p:cNvSpPr txBox="1"/>
              <p:nvPr/>
            </p:nvSpPr>
            <p:spPr>
              <a:xfrm>
                <a:off x="457241" y="4483961"/>
                <a:ext cx="931026" cy="369332"/>
              </a:xfrm>
              <a:prstGeom prst="rect">
                <a:avLst/>
              </a:prstGeom>
              <a:noFill/>
            </p:spPr>
            <p:txBody>
              <a:bodyPr wrap="square" rtlCol="0">
                <a:spAutoFit/>
              </a:bodyPr>
              <a:lstStyle/>
              <a:p>
                <a:r>
                  <a:rPr lang="en-US" sz="900" dirty="0">
                    <a:latin typeface="Century Gothic" panose="020B0502020202020204" pitchFamily="34" charset="0"/>
                  </a:rPr>
                  <a:t>Most Extreme NDVI (+)</a:t>
                </a:r>
              </a:p>
            </p:txBody>
          </p:sp>
        </p:gr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248" t="49202" r="86751" b="18322"/>
            <a:stretch/>
          </p:blipFill>
          <p:spPr>
            <a:xfrm>
              <a:off x="7858081" y="2789378"/>
              <a:ext cx="209287" cy="1014883"/>
            </a:xfrm>
            <a:prstGeom prst="rect">
              <a:avLst/>
            </a:prstGeom>
          </p:spPr>
        </p:pic>
      </p:grpSp>
      <p:pic>
        <p:nvPicPr>
          <p:cNvPr id="24" name="Picture 23"/>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3252" t="52059" r="85693" b="17315"/>
          <a:stretch/>
        </p:blipFill>
        <p:spPr>
          <a:xfrm>
            <a:off x="912176" y="2644600"/>
            <a:ext cx="209287" cy="1014883"/>
          </a:xfrm>
          <a:prstGeom prst="rect">
            <a:avLst/>
          </a:prstGeom>
        </p:spPr>
      </p:pic>
    </p:spTree>
    <p:extLst>
      <p:ext uri="{BB962C8B-B14F-4D97-AF65-F5344CB8AC3E}">
        <p14:creationId xmlns:p14="http://schemas.microsoft.com/office/powerpoint/2010/main" val="1491794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latin typeface="Century Gothic" panose="020B0502020202020204" pitchFamily="34" charset="0"/>
              </a:rPr>
              <a:t>Results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2" y="1489995"/>
            <a:ext cx="5285933" cy="4084585"/>
          </a:xfrm>
          <a:prstGeom prst="rect">
            <a:avLst/>
          </a:prstGeom>
          <a:ln>
            <a:solidFill>
              <a:schemeClr val="tx1"/>
            </a:solidFill>
          </a:ln>
        </p:spPr>
      </p:pic>
      <p:sp>
        <p:nvSpPr>
          <p:cNvPr id="12" name="Text Placeholder 5"/>
          <p:cNvSpPr>
            <a:spLocks noGrp="1"/>
          </p:cNvSpPr>
          <p:nvPr>
            <p:ph type="body" sz="quarter" idx="11"/>
          </p:nvPr>
        </p:nvSpPr>
        <p:spPr>
          <a:xfrm>
            <a:off x="5320146" y="1419659"/>
            <a:ext cx="6836229" cy="4689702"/>
          </a:xfrm>
        </p:spPr>
        <p:txBody>
          <a:bodyPr>
            <a:normAutofit/>
          </a:bodyPr>
          <a:lstStyle/>
          <a:p>
            <a:pPr marL="342900" indent="-342900">
              <a:spcBef>
                <a:spcPts val="200"/>
              </a:spcBef>
              <a:buClr>
                <a:srgbClr val="3E4268"/>
              </a:buClr>
              <a:buFont typeface="Webdings" panose="05030102010509060703" pitchFamily="18" charset="2"/>
              <a:buChar char="4"/>
            </a:pPr>
            <a:r>
              <a:rPr lang="en-US" sz="2200" dirty="0"/>
              <a:t>Early Rain Season(Apr-Jun) cloud cover and NDVI difference pre- and post-Hurricane Maria</a:t>
            </a:r>
          </a:p>
        </p:txBody>
      </p:sp>
      <p:graphicFrame>
        <p:nvGraphicFramePr>
          <p:cNvPr id="8" name="Chart 7"/>
          <p:cNvGraphicFramePr>
            <a:graphicFrameLocks/>
          </p:cNvGraphicFramePr>
          <p:nvPr>
            <p:extLst>
              <p:ext uri="{D42A27DB-BD31-4B8C-83A1-F6EECF244321}">
                <p14:modId xmlns:p14="http://schemas.microsoft.com/office/powerpoint/2010/main" val="620245132"/>
              </p:ext>
            </p:extLst>
          </p:nvPr>
        </p:nvGraphicFramePr>
        <p:xfrm>
          <a:off x="5320146" y="2391509"/>
          <a:ext cx="6871854" cy="4375052"/>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p:cNvGrpSpPr/>
          <p:nvPr/>
        </p:nvGrpSpPr>
        <p:grpSpPr>
          <a:xfrm>
            <a:off x="45334" y="1521883"/>
            <a:ext cx="1371600" cy="1485966"/>
            <a:chOff x="99753" y="1587731"/>
            <a:chExt cx="1151314" cy="1485966"/>
          </a:xfrm>
        </p:grpSpPr>
        <p:sp>
          <p:nvSpPr>
            <p:cNvPr id="9" name="Rectangle 8"/>
            <p:cNvSpPr/>
            <p:nvPr/>
          </p:nvSpPr>
          <p:spPr>
            <a:xfrm>
              <a:off x="99753" y="1587731"/>
              <a:ext cx="1122218" cy="1347467"/>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Rectangle 9"/>
            <p:cNvSpPr/>
            <p:nvPr/>
          </p:nvSpPr>
          <p:spPr>
            <a:xfrm>
              <a:off x="157944" y="1703514"/>
              <a:ext cx="191192" cy="124691"/>
            </a:xfrm>
            <a:prstGeom prst="rect">
              <a:avLst/>
            </a:prstGeom>
            <a:solidFill>
              <a:srgbClr val="FEE6B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Rectangle 10"/>
            <p:cNvSpPr/>
            <p:nvPr/>
          </p:nvSpPr>
          <p:spPr>
            <a:xfrm>
              <a:off x="157944" y="2019922"/>
              <a:ext cx="191192" cy="124691"/>
            </a:xfrm>
            <a:prstGeom prst="rect">
              <a:avLst/>
            </a:prstGeom>
            <a:solidFill>
              <a:srgbClr val="D6E8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p:cNvSpPr/>
            <p:nvPr/>
          </p:nvSpPr>
          <p:spPr>
            <a:xfrm>
              <a:off x="157944" y="2336330"/>
              <a:ext cx="191192" cy="124691"/>
            </a:xfrm>
            <a:prstGeom prst="rect">
              <a:avLst/>
            </a:prstGeom>
            <a:solidFill>
              <a:srgbClr val="C9F8B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Rectangle 13"/>
            <p:cNvSpPr/>
            <p:nvPr/>
          </p:nvSpPr>
          <p:spPr>
            <a:xfrm>
              <a:off x="157944" y="2652739"/>
              <a:ext cx="191192" cy="124691"/>
            </a:xfrm>
            <a:prstGeom prst="rect">
              <a:avLst/>
            </a:prstGeom>
            <a:solidFill>
              <a:srgbClr val="FEB4B5"/>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TextBox 14"/>
            <p:cNvSpPr txBox="1"/>
            <p:nvPr/>
          </p:nvSpPr>
          <p:spPr>
            <a:xfrm>
              <a:off x="320041" y="1601793"/>
              <a:ext cx="931026" cy="507831"/>
            </a:xfrm>
            <a:prstGeom prst="rect">
              <a:avLst/>
            </a:prstGeom>
            <a:noFill/>
          </p:spPr>
          <p:txBody>
            <a:bodyPr wrap="square" rtlCol="0">
              <a:spAutoFit/>
            </a:bodyPr>
            <a:lstStyle/>
            <a:p>
              <a:r>
                <a:rPr lang="en-US" sz="900" dirty="0">
                  <a:latin typeface="Century Gothic" panose="020B0502020202020204" pitchFamily="34" charset="0"/>
                </a:rPr>
                <a:t>NDVI and Cloud Cover (-)</a:t>
              </a:r>
            </a:p>
          </p:txBody>
        </p:sp>
        <p:sp>
          <p:nvSpPr>
            <p:cNvPr id="16" name="TextBox 15"/>
            <p:cNvSpPr txBox="1"/>
            <p:nvPr/>
          </p:nvSpPr>
          <p:spPr>
            <a:xfrm>
              <a:off x="320041" y="1923151"/>
              <a:ext cx="931026" cy="507831"/>
            </a:xfrm>
            <a:prstGeom prst="rect">
              <a:avLst/>
            </a:prstGeom>
            <a:noFill/>
          </p:spPr>
          <p:txBody>
            <a:bodyPr wrap="square" rtlCol="0">
              <a:spAutoFit/>
            </a:bodyPr>
            <a:lstStyle/>
            <a:p>
              <a:r>
                <a:rPr lang="en-US" sz="900" dirty="0">
                  <a:latin typeface="Century Gothic" panose="020B0502020202020204" pitchFamily="34" charset="0"/>
                </a:rPr>
                <a:t>NDVI and Cloud Cover (+)</a:t>
              </a:r>
            </a:p>
          </p:txBody>
        </p:sp>
        <p:sp>
          <p:nvSpPr>
            <p:cNvPr id="17" name="TextBox 16"/>
            <p:cNvSpPr txBox="1"/>
            <p:nvPr/>
          </p:nvSpPr>
          <p:spPr>
            <a:xfrm>
              <a:off x="320041" y="2244509"/>
              <a:ext cx="931026" cy="507831"/>
            </a:xfrm>
            <a:prstGeom prst="rect">
              <a:avLst/>
            </a:prstGeom>
            <a:noFill/>
          </p:spPr>
          <p:txBody>
            <a:bodyPr wrap="square" rtlCol="0">
              <a:spAutoFit/>
            </a:bodyPr>
            <a:lstStyle/>
            <a:p>
              <a:r>
                <a:rPr lang="en-US" sz="900" dirty="0">
                  <a:latin typeface="Century Gothic" panose="020B0502020202020204" pitchFamily="34" charset="0"/>
                </a:rPr>
                <a:t>NDVI (-) and Cloud Cover (+)</a:t>
              </a:r>
            </a:p>
          </p:txBody>
        </p:sp>
        <p:sp>
          <p:nvSpPr>
            <p:cNvPr id="18" name="TextBox 17"/>
            <p:cNvSpPr txBox="1"/>
            <p:nvPr/>
          </p:nvSpPr>
          <p:spPr>
            <a:xfrm>
              <a:off x="320041" y="2565866"/>
              <a:ext cx="931026" cy="507831"/>
            </a:xfrm>
            <a:prstGeom prst="rect">
              <a:avLst/>
            </a:prstGeom>
            <a:noFill/>
          </p:spPr>
          <p:txBody>
            <a:bodyPr wrap="square" rtlCol="0">
              <a:spAutoFit/>
            </a:bodyPr>
            <a:lstStyle/>
            <a:p>
              <a:r>
                <a:rPr lang="en-US" sz="900" dirty="0">
                  <a:latin typeface="Century Gothic" panose="020B0502020202020204" pitchFamily="34" charset="0"/>
                </a:rPr>
                <a:t>NDVI (+) and Cloud Cover (-)</a:t>
              </a:r>
            </a:p>
          </p:txBody>
        </p:sp>
      </p:grpSp>
    </p:spTree>
    <p:extLst>
      <p:ext uri="{BB962C8B-B14F-4D97-AF65-F5344CB8AC3E}">
        <p14:creationId xmlns:p14="http://schemas.microsoft.com/office/powerpoint/2010/main" val="145879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0" y="6461164"/>
            <a:ext cx="2699072" cy="307777"/>
          </a:xfrm>
          <a:prstGeom prst="rect">
            <a:avLst/>
          </a:prstGeom>
        </p:spPr>
        <p:txBody>
          <a:bodyPr wrap="none">
            <a:spAutoFit/>
          </a:bodyPr>
          <a:lstStyle/>
          <a:p>
            <a:r>
              <a:rPr lang="en-US" sz="1400" dirty="0">
                <a:solidFill>
                  <a:schemeClr val="bg1"/>
                </a:solidFill>
                <a:effectLst>
                  <a:outerShdw blurRad="38100" dist="38100" dir="2700000" algn="tl">
                    <a:srgbClr val="000000">
                      <a:alpha val="43137"/>
                    </a:srgbClr>
                  </a:outerShdw>
                </a:effectLst>
              </a:rPr>
              <a:t>Photo Credit: Gary </a:t>
            </a:r>
            <a:r>
              <a:rPr lang="en-US" sz="1400" dirty="0" err="1">
                <a:solidFill>
                  <a:schemeClr val="bg1"/>
                </a:solidFill>
                <a:effectLst>
                  <a:outerShdw blurRad="38100" dist="38100" dir="2700000" algn="tl">
                    <a:srgbClr val="000000">
                      <a:alpha val="43137"/>
                    </a:srgbClr>
                  </a:outerShdw>
                </a:effectLst>
              </a:rPr>
              <a:t>Potts_USFS</a:t>
            </a:r>
            <a:r>
              <a:rPr lang="en-US" sz="1400" dirty="0">
                <a:solidFill>
                  <a:schemeClr val="bg1"/>
                </a:solidFill>
                <a:effectLst>
                  <a:outerShdw blurRad="38100" dist="38100" dir="2700000" algn="tl">
                    <a:srgbClr val="000000">
                      <a:alpha val="43137"/>
                    </a:srgbClr>
                  </a:outerShdw>
                </a:effectLst>
              </a:rPr>
              <a:t> IITF</a:t>
            </a:r>
          </a:p>
        </p:txBody>
      </p:sp>
      <p:sp>
        <p:nvSpPr>
          <p:cNvPr id="7" name="Title 1"/>
          <p:cNvSpPr>
            <a:spLocks noGrp="1"/>
          </p:cNvSpPr>
          <p:nvPr>
            <p:ph type="title"/>
          </p:nvPr>
        </p:nvSpPr>
        <p:spPr>
          <a:xfrm>
            <a:off x="1000125" y="365124"/>
            <a:ext cx="10233148" cy="479425"/>
          </a:xfrm>
        </p:spPr>
        <p:txBody>
          <a:bodyPr/>
          <a:lstStyle/>
          <a:p>
            <a:r>
              <a:rPr lang="en-US" dirty="0">
                <a:latin typeface="Century Gothic" panose="020B0502020202020204" pitchFamily="34" charset="0"/>
              </a:rPr>
              <a:t>Conclusions</a:t>
            </a:r>
          </a:p>
        </p:txBody>
      </p:sp>
      <p:sp>
        <p:nvSpPr>
          <p:cNvPr id="9" name="Text Placeholder 3"/>
          <p:cNvSpPr>
            <a:spLocks noGrp="1"/>
          </p:cNvSpPr>
          <p:nvPr>
            <p:ph type="body" sz="quarter" idx="4294967295"/>
          </p:nvPr>
        </p:nvSpPr>
        <p:spPr>
          <a:xfrm>
            <a:off x="641268" y="1227173"/>
            <a:ext cx="3439727" cy="526690"/>
          </a:xfrm>
          <a:prstGeom prst="rect">
            <a:avLst/>
          </a:prstGeom>
          <a:noFill/>
          <a:effectLst>
            <a:outerShdw blurRad="50800" dist="38100" dir="2700000" algn="tl" rotWithShape="0">
              <a:prstClr val="black">
                <a:alpha val="40000"/>
              </a:prstClr>
            </a:outerShdw>
          </a:effectLst>
        </p:spPr>
        <p:txBody>
          <a:bodyPr>
            <a:normAutofit/>
          </a:bodyPr>
          <a:lstStyle/>
          <a:p>
            <a:pPr marL="0" indent="0" algn="ctr">
              <a:buNone/>
            </a:pPr>
            <a:r>
              <a:rPr lang="en-US" sz="2500" b="1" dirty="0">
                <a:solidFill>
                  <a:srgbClr val="3E4367"/>
                </a:solidFill>
                <a:latin typeface="Century Gothic" panose="020B0502020202020204" pitchFamily="34" charset="0"/>
              </a:rPr>
              <a:t>CBH Following Maria</a:t>
            </a:r>
          </a:p>
        </p:txBody>
      </p:sp>
      <p:sp>
        <p:nvSpPr>
          <p:cNvPr id="10" name="Text Placeholder 5"/>
          <p:cNvSpPr>
            <a:spLocks noGrp="1"/>
          </p:cNvSpPr>
          <p:nvPr>
            <p:ph type="body" sz="quarter" idx="4294967295"/>
          </p:nvPr>
        </p:nvSpPr>
        <p:spPr>
          <a:xfrm>
            <a:off x="8697027" y="1223078"/>
            <a:ext cx="2961573" cy="526690"/>
          </a:xfrm>
          <a:prstGeom prst="rect">
            <a:avLst/>
          </a:prstGeom>
          <a:noFill/>
          <a:effectLst>
            <a:outerShdw blurRad="50800" dist="38100" dir="2700000" algn="tl" rotWithShape="0">
              <a:prstClr val="black">
                <a:alpha val="40000"/>
              </a:prstClr>
            </a:outerShdw>
          </a:effectLst>
        </p:spPr>
        <p:txBody>
          <a:bodyPr>
            <a:normAutofit/>
          </a:bodyPr>
          <a:lstStyle/>
          <a:p>
            <a:pPr marL="0" indent="0" algn="ctr">
              <a:lnSpc>
                <a:spcPct val="100000"/>
              </a:lnSpc>
              <a:buNone/>
            </a:pPr>
            <a:r>
              <a:rPr lang="en-US" sz="2500" b="1" dirty="0">
                <a:solidFill>
                  <a:srgbClr val="3E4367"/>
                </a:solidFill>
                <a:latin typeface="Century Gothic" panose="020B0502020202020204" pitchFamily="34" charset="0"/>
              </a:rPr>
              <a:t>Further Remarks</a:t>
            </a:r>
          </a:p>
        </p:txBody>
      </p:sp>
      <p:sp>
        <p:nvSpPr>
          <p:cNvPr id="11" name="Text Placeholder 6"/>
          <p:cNvSpPr>
            <a:spLocks noGrp="1"/>
          </p:cNvSpPr>
          <p:nvPr>
            <p:ph type="body" sz="quarter" idx="4294967295"/>
          </p:nvPr>
        </p:nvSpPr>
        <p:spPr>
          <a:xfrm>
            <a:off x="4506423" y="1223078"/>
            <a:ext cx="3765177" cy="783852"/>
          </a:xfrm>
          <a:prstGeom prst="rect">
            <a:avLst/>
          </a:prstGeom>
          <a:noFill/>
          <a:effectLst>
            <a:outerShdw blurRad="50800" dist="38100" dir="2700000" algn="tl" rotWithShape="0">
              <a:prstClr val="black">
                <a:alpha val="40000"/>
              </a:prstClr>
            </a:outerShdw>
          </a:effectLst>
        </p:spPr>
        <p:txBody>
          <a:bodyPr>
            <a:noAutofit/>
          </a:bodyPr>
          <a:lstStyle/>
          <a:p>
            <a:pPr marL="0" indent="0" algn="ctr">
              <a:buNone/>
            </a:pPr>
            <a:r>
              <a:rPr lang="en-US" sz="2500" b="1" dirty="0">
                <a:solidFill>
                  <a:srgbClr val="3E4367"/>
                </a:solidFill>
                <a:latin typeface="Century Gothic" panose="020B0502020202020204" pitchFamily="34" charset="0"/>
              </a:rPr>
              <a:t>NDVI and Cloud Cover Following Maria </a:t>
            </a:r>
          </a:p>
        </p:txBody>
      </p:sp>
      <p:sp>
        <p:nvSpPr>
          <p:cNvPr id="13" name="Text Placeholder 5">
            <a:extLst>
              <a:ext uri="{FF2B5EF4-FFF2-40B4-BE49-F238E27FC236}">
                <a16:creationId xmlns:a16="http://schemas.microsoft.com/office/drawing/2014/main" xmlns="" id="{EA61DFDA-C594-40BB-927F-7CC2E8407483}"/>
              </a:ext>
            </a:extLst>
          </p:cNvPr>
          <p:cNvSpPr txBox="1">
            <a:spLocks/>
          </p:cNvSpPr>
          <p:nvPr/>
        </p:nvSpPr>
        <p:spPr>
          <a:xfrm>
            <a:off x="319406" y="2205378"/>
            <a:ext cx="3875404" cy="3898540"/>
          </a:xfrm>
          <a:prstGeom prst="rect">
            <a:avLst/>
          </a:prstGeom>
          <a:solidFill>
            <a:schemeClr val="bg1">
              <a:lumMod val="95000"/>
              <a:alpha val="89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3E426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Cloud Base Height decreased in both the Dry and the Early Rain Season</a:t>
            </a:r>
          </a:p>
          <a:p>
            <a:pPr marL="800100" lvl="1" indent="-342900">
              <a:spcBef>
                <a:spcPts val="200"/>
              </a:spcBef>
              <a:buClr>
                <a:srgbClr val="3E4268"/>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Decreased surface roughness =&gt; less friction =&gt; faster winds encountering mountains =&gt; more efficient lifting =&gt; lower clouds</a:t>
            </a:r>
          </a:p>
          <a:p>
            <a:pPr marL="342900" indent="-342900">
              <a:spcBef>
                <a:spcPts val="200"/>
              </a:spcBef>
              <a:buClr>
                <a:srgbClr val="3E426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Increase in Theoretical CBH in both the Dry and the Early Rain Season</a:t>
            </a:r>
          </a:p>
          <a:p>
            <a:pPr marL="342900" indent="-342900">
              <a:spcBef>
                <a:spcPts val="200"/>
              </a:spcBef>
              <a:buClr>
                <a:srgbClr val="3E426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 can compare these results with their observational data set to review forest management strategies</a:t>
            </a:r>
          </a:p>
          <a:p>
            <a:pPr marL="342900" indent="-342900">
              <a:spcBef>
                <a:spcPts val="200"/>
              </a:spcBef>
              <a:buClr>
                <a:srgbClr val="3E4268"/>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xmlns="" id="{A674345F-8DE8-45EC-9C8C-824762D72848}"/>
              </a:ext>
            </a:extLst>
          </p:cNvPr>
          <p:cNvSpPr/>
          <p:nvPr/>
        </p:nvSpPr>
        <p:spPr>
          <a:xfrm>
            <a:off x="4416582" y="2205378"/>
            <a:ext cx="3877056" cy="3898540"/>
          </a:xfrm>
          <a:prstGeom prst="rect">
            <a:avLst/>
          </a:prstGeom>
          <a:solidFill>
            <a:schemeClr val="bg1">
              <a:lumMod val="95000"/>
              <a:alpha val="89000"/>
            </a:schemeClr>
          </a:solidFill>
        </p:spPr>
        <p:txBody>
          <a:bodyPr>
            <a:normAutofit/>
          </a:bodyPr>
          <a:lstStyle/>
          <a:p>
            <a:pPr marL="342900" indent="-342900">
              <a:lnSpc>
                <a:spcPct val="90000"/>
              </a:lnSpc>
              <a:spcBef>
                <a:spcPts val="200"/>
              </a:spcBef>
              <a:buClr>
                <a:srgbClr val="3E4268"/>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NDVI decreased where expected  in both the Dry and Early Rain Season (~70% of the area)</a:t>
            </a:r>
          </a:p>
          <a:p>
            <a:pPr marL="342900" indent="-342900">
              <a:lnSpc>
                <a:spcPct val="90000"/>
              </a:lnSpc>
              <a:spcBef>
                <a:spcPts val="200"/>
              </a:spcBef>
              <a:buClr>
                <a:srgbClr val="3E4268"/>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Cloud cover increased during the Dry Season(~60% of the area)</a:t>
            </a:r>
          </a:p>
          <a:p>
            <a:pPr marL="800100" lvl="1" indent="-342900">
              <a:lnSpc>
                <a:spcPct val="90000"/>
              </a:lnSpc>
              <a:spcBef>
                <a:spcPts val="200"/>
              </a:spcBef>
              <a:buClr>
                <a:srgbClr val="3E4268"/>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Decreased surface roughness = orographic effect</a:t>
            </a:r>
          </a:p>
          <a:p>
            <a:pPr marL="342900" indent="-342900">
              <a:lnSpc>
                <a:spcPct val="90000"/>
              </a:lnSpc>
              <a:spcBef>
                <a:spcPts val="200"/>
              </a:spcBef>
              <a:buClr>
                <a:srgbClr val="3E4268"/>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Cloud cover decreased during the Early Rain Season (~70% of the area)</a:t>
            </a:r>
          </a:p>
          <a:p>
            <a:pPr marL="800100" lvl="1" indent="-342900">
              <a:lnSpc>
                <a:spcPct val="90000"/>
              </a:lnSpc>
              <a:spcBef>
                <a:spcPts val="200"/>
              </a:spcBef>
              <a:buClr>
                <a:srgbClr val="3E4268"/>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Anomaly dry atmosphere = large scale mechanism</a:t>
            </a:r>
          </a:p>
        </p:txBody>
      </p:sp>
      <p:sp>
        <p:nvSpPr>
          <p:cNvPr id="16" name="Text Placeholder 5">
            <a:extLst>
              <a:ext uri="{FF2B5EF4-FFF2-40B4-BE49-F238E27FC236}">
                <a16:creationId xmlns:a16="http://schemas.microsoft.com/office/drawing/2014/main" xmlns="" id="{EA61DFDA-C594-40BB-927F-7CC2E8407483}"/>
              </a:ext>
            </a:extLst>
          </p:cNvPr>
          <p:cNvSpPr txBox="1">
            <a:spLocks/>
          </p:cNvSpPr>
          <p:nvPr/>
        </p:nvSpPr>
        <p:spPr>
          <a:xfrm>
            <a:off x="8515411" y="2205378"/>
            <a:ext cx="3495968" cy="3898540"/>
          </a:xfrm>
          <a:prstGeom prst="rect">
            <a:avLst/>
          </a:prstGeom>
          <a:solidFill>
            <a:schemeClr val="bg1">
              <a:lumMod val="95000"/>
              <a:alpha val="89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3E426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Concerns about data quality </a:t>
            </a:r>
            <a:endParaRPr lang="en-US" dirty="0">
              <a:solidFill>
                <a:schemeClr val="tx1">
                  <a:lumMod val="75000"/>
                  <a:lumOff val="25000"/>
                </a:schemeClr>
              </a:solidFill>
              <a:latin typeface="Century Gothic" panose="020B0502020202020204" pitchFamily="34" charset="0"/>
            </a:endParaRPr>
          </a:p>
          <a:p>
            <a:pPr marL="0" indent="0">
              <a:spcBef>
                <a:spcPts val="200"/>
              </a:spcBef>
              <a:buClr>
                <a:srgbClr val="3E4268"/>
              </a:buClr>
              <a:buNone/>
            </a:pPr>
            <a:endParaRPr lang="en-US" sz="1800" dirty="0">
              <a:solidFill>
                <a:schemeClr val="tx1">
                  <a:lumMod val="75000"/>
                  <a:lumOff val="25000"/>
                </a:schemeClr>
              </a:solidFill>
              <a:latin typeface="Century Gothic" panose="020B0502020202020204" pitchFamily="34" charset="0"/>
            </a:endParaRPr>
          </a:p>
          <a:p>
            <a:pPr marL="800100" lvl="1" indent="-342900">
              <a:spcBef>
                <a:spcPts val="200"/>
              </a:spcBef>
              <a:buClr>
                <a:srgbClr val="3E4268"/>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CALIPSO</a:t>
            </a:r>
          </a:p>
          <a:p>
            <a:pPr marL="800100" lvl="1" indent="-342900">
              <a:spcBef>
                <a:spcPts val="200"/>
              </a:spcBef>
              <a:buClr>
                <a:srgbClr val="3E4268"/>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Low elevation clouds</a:t>
            </a:r>
          </a:p>
          <a:p>
            <a:pPr marL="800100" lvl="1" indent="-342900">
              <a:spcBef>
                <a:spcPts val="200"/>
              </a:spcBef>
              <a:buClr>
                <a:srgbClr val="3E4268"/>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38660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Future work</a:t>
            </a:r>
          </a:p>
        </p:txBody>
      </p:sp>
      <p:sp>
        <p:nvSpPr>
          <p:cNvPr id="5" name="Text Placeholder 5">
            <a:extLst>
              <a:ext uri="{FF2B5EF4-FFF2-40B4-BE49-F238E27FC236}">
                <a16:creationId xmlns:a16="http://schemas.microsoft.com/office/drawing/2014/main" xmlns="" id="{EA61DFDA-C594-40BB-927F-7CC2E8407483}"/>
              </a:ext>
            </a:extLst>
          </p:cNvPr>
          <p:cNvSpPr txBox="1">
            <a:spLocks/>
          </p:cNvSpPr>
          <p:nvPr/>
        </p:nvSpPr>
        <p:spPr>
          <a:xfrm>
            <a:off x="575734" y="1314827"/>
            <a:ext cx="11051822" cy="3982659"/>
          </a:xfrm>
          <a:prstGeom prst="rect">
            <a:avLst/>
          </a:prstGeom>
          <a:solidFill>
            <a:schemeClr val="bg1">
              <a:alpha val="63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3E4268"/>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Correlate CBH changes with USGS precipitation records, MODIS Evapotranspiration, IITF </a:t>
            </a:r>
            <a:r>
              <a:rPr lang="en-US" sz="2400" dirty="0" err="1">
                <a:solidFill>
                  <a:schemeClr val="tx1">
                    <a:lumMod val="75000"/>
                    <a:lumOff val="25000"/>
                  </a:schemeClr>
                </a:solidFill>
                <a:latin typeface="Century Gothic" panose="020B0502020202020204" pitchFamily="34" charset="0"/>
              </a:rPr>
              <a:t>Vaisala</a:t>
            </a:r>
            <a:r>
              <a:rPr lang="en-US" sz="2400" dirty="0">
                <a:solidFill>
                  <a:schemeClr val="tx1">
                    <a:lumMod val="75000"/>
                    <a:lumOff val="25000"/>
                  </a:schemeClr>
                </a:solidFill>
                <a:latin typeface="Century Gothic" panose="020B0502020202020204" pitchFamily="34" charset="0"/>
              </a:rPr>
              <a:t> CL31 Ceilometer and USGS cloud monitoring camera </a:t>
            </a:r>
          </a:p>
          <a:p>
            <a:pPr marL="342900" indent="-342900">
              <a:spcBef>
                <a:spcPts val="200"/>
              </a:spcBef>
              <a:buClr>
                <a:srgbClr val="3E4268"/>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Compare Terra MODIS and Landsat 8 cloud masks results</a:t>
            </a:r>
          </a:p>
          <a:p>
            <a:pPr marL="342900" indent="-342900">
              <a:spcBef>
                <a:spcPts val="200"/>
              </a:spcBef>
              <a:buClr>
                <a:srgbClr val="3E4268"/>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Compare different CALIPSO products and their estimated CBH pre- and post-Maria</a:t>
            </a:r>
          </a:p>
          <a:p>
            <a:pPr marL="0" indent="0">
              <a:spcBef>
                <a:spcPts val="200"/>
              </a:spcBef>
              <a:buClr>
                <a:srgbClr val="3E4268"/>
              </a:buClr>
              <a:buNone/>
            </a:pPr>
            <a:endParaRPr lang="en-US" sz="1800" dirty="0">
              <a:solidFill>
                <a:schemeClr val="tx1">
                  <a:lumMod val="75000"/>
                  <a:lumOff val="25000"/>
                </a:schemeClr>
              </a:solidFill>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951364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latin typeface="Century Gothic" panose="020B0502020202020204" pitchFamily="34" charset="0"/>
              </a:rPr>
              <a:t>Acknowledgements</a:t>
            </a:r>
          </a:p>
        </p:txBody>
      </p:sp>
      <p:sp>
        <p:nvSpPr>
          <p:cNvPr id="8" name="Text Placeholder 1"/>
          <p:cNvSpPr txBox="1">
            <a:spLocks/>
          </p:cNvSpPr>
          <p:nvPr/>
        </p:nvSpPr>
        <p:spPr>
          <a:xfrm>
            <a:off x="547576" y="1244983"/>
            <a:ext cx="8667676" cy="50941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Project Partners</a:t>
            </a:r>
          </a:p>
          <a:p>
            <a:r>
              <a:rPr lang="en-US" sz="1800" dirty="0"/>
              <a:t>Dr. </a:t>
            </a:r>
            <a:r>
              <a:rPr lang="en-US" sz="1800" dirty="0" err="1"/>
              <a:t>Grizelle</a:t>
            </a:r>
            <a:r>
              <a:rPr lang="en-US" sz="1800" dirty="0"/>
              <a:t> Gonzalez, Research Scientist, USDA, US Forest Service, International Institute of Tropical Forestry</a:t>
            </a:r>
          </a:p>
          <a:p>
            <a:endParaRPr lang="en-US" dirty="0"/>
          </a:p>
          <a:p>
            <a:r>
              <a:rPr lang="en-US" b="1" dirty="0"/>
              <a:t>Science Advisors</a:t>
            </a:r>
          </a:p>
          <a:p>
            <a:r>
              <a:rPr lang="en-US" sz="1800" dirty="0"/>
              <a:t>Dr. Thomas Mote, University of Georgia</a:t>
            </a:r>
          </a:p>
          <a:p>
            <a:r>
              <a:rPr lang="en-US" sz="1800" dirty="0"/>
              <a:t>Dr. Paul Miller, University of Georgia</a:t>
            </a:r>
          </a:p>
          <a:p>
            <a:endParaRPr lang="en-US" dirty="0"/>
          </a:p>
          <a:p>
            <a:r>
              <a:rPr lang="en-US" b="1" dirty="0"/>
              <a:t>Other Contributors</a:t>
            </a:r>
          </a:p>
          <a:p>
            <a:r>
              <a:rPr lang="en-US" sz="1800" dirty="0"/>
              <a:t>Caren </a:t>
            </a:r>
            <a:r>
              <a:rPr lang="en-US" sz="1800" dirty="0" err="1"/>
              <a:t>Remillard</a:t>
            </a:r>
            <a:r>
              <a:rPr lang="en-US" sz="1800" dirty="0"/>
              <a:t>, NASA DEVELOP Center Lead, Georgia – Athens </a:t>
            </a:r>
          </a:p>
          <a:p>
            <a:r>
              <a:rPr lang="en-US" sz="1800" dirty="0"/>
              <a:t>Martha Scholl, Research Hydrologist, USGS National Research Program</a:t>
            </a:r>
          </a:p>
          <a:p>
            <a:r>
              <a:rPr lang="en-US" sz="1800" dirty="0"/>
              <a:t>Robert A. Ryan, NASA Langley Research Center </a:t>
            </a:r>
          </a:p>
          <a:p>
            <a:endParaRPr lang="en-US" sz="1800" dirty="0"/>
          </a:p>
        </p:txBody>
      </p:sp>
    </p:spTree>
    <p:extLst>
      <p:ext uri="{BB962C8B-B14F-4D97-AF65-F5344CB8AC3E}">
        <p14:creationId xmlns:p14="http://schemas.microsoft.com/office/powerpoint/2010/main" val="3578339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atin typeface="Century Gothic" panose="020B0502020202020204" pitchFamily="34" charset="0"/>
              </a:rPr>
              <a:t>References</a:t>
            </a:r>
          </a:p>
        </p:txBody>
      </p:sp>
      <p:sp>
        <p:nvSpPr>
          <p:cNvPr id="6" name="Text Placeholder 5"/>
          <p:cNvSpPr>
            <a:spLocks noGrp="1"/>
          </p:cNvSpPr>
          <p:nvPr>
            <p:ph type="body" sz="half" idx="2"/>
          </p:nvPr>
        </p:nvSpPr>
        <p:spPr>
          <a:xfrm>
            <a:off x="1000125" y="1019050"/>
            <a:ext cx="10715059" cy="4737781"/>
          </a:xfrm>
        </p:spPr>
        <p:txBody>
          <a:bodyPr>
            <a:normAutofit/>
          </a:bodyPr>
          <a:lstStyle/>
          <a:p>
            <a:pPr marL="342900" indent="-342900">
              <a:spcBef>
                <a:spcPts val="200"/>
              </a:spcBef>
              <a:buClr>
                <a:srgbClr val="3E4268"/>
              </a:buClr>
              <a:buFont typeface="Webdings" panose="05030102010509060703" pitchFamily="18" charset="2"/>
              <a:buChar char="4"/>
            </a:pPr>
            <a:r>
              <a:rPr lang="en-US" dirty="0" err="1">
                <a:latin typeface="Century Gothic" panose="020B0502020202020204" pitchFamily="34" charset="0"/>
              </a:rPr>
              <a:t>Dunion</a:t>
            </a:r>
            <a:r>
              <a:rPr lang="en-US" dirty="0">
                <a:latin typeface="Century Gothic" panose="020B0502020202020204" pitchFamily="34" charset="0"/>
              </a:rPr>
              <a:t>, J. P., &amp; </a:t>
            </a:r>
            <a:r>
              <a:rPr lang="en-US" dirty="0" err="1">
                <a:latin typeface="Century Gothic" panose="020B0502020202020204" pitchFamily="34" charset="0"/>
              </a:rPr>
              <a:t>Velden</a:t>
            </a:r>
            <a:r>
              <a:rPr lang="en-US" dirty="0">
                <a:latin typeface="Century Gothic" panose="020B0502020202020204" pitchFamily="34" charset="0"/>
              </a:rPr>
              <a:t>, C. S. (2004). The impact of the Saharan air layer on Atlantic tropical cyclone activity</a:t>
            </a:r>
            <a:r>
              <a:rPr lang="en-US" i="1" dirty="0">
                <a:latin typeface="Century Gothic" panose="020B0502020202020204" pitchFamily="34" charset="0"/>
              </a:rPr>
              <a:t>. Bulletin of the American Meteorological Society</a:t>
            </a:r>
            <a:r>
              <a:rPr lang="en-US" dirty="0">
                <a:latin typeface="Century Gothic" panose="020B0502020202020204" pitchFamily="34" charset="0"/>
              </a:rPr>
              <a:t>, 85(3), 353-366.</a:t>
            </a:r>
          </a:p>
          <a:p>
            <a:pPr marL="342900" indent="-342900">
              <a:spcBef>
                <a:spcPts val="200"/>
              </a:spcBef>
              <a:buClr>
                <a:srgbClr val="3E4268"/>
              </a:buClr>
              <a:buFont typeface="Webdings" panose="05030102010509060703" pitchFamily="18" charset="2"/>
              <a:buChar char="4"/>
            </a:pPr>
            <a:endParaRPr lang="en-US" dirty="0">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dirty="0" err="1">
                <a:latin typeface="Century Gothic" panose="020B0502020202020204" pitchFamily="34" charset="0"/>
              </a:rPr>
              <a:t>Quiñones</a:t>
            </a:r>
            <a:r>
              <a:rPr lang="en-US" dirty="0">
                <a:latin typeface="Century Gothic" panose="020B0502020202020204" pitchFamily="34" charset="0"/>
              </a:rPr>
              <a:t>, Maya; </a:t>
            </a:r>
            <a:r>
              <a:rPr lang="en-US" dirty="0" err="1">
                <a:latin typeface="Century Gothic" panose="020B0502020202020204" pitchFamily="34" charset="0"/>
              </a:rPr>
              <a:t>Parés</a:t>
            </a:r>
            <a:r>
              <a:rPr lang="en-US" dirty="0">
                <a:latin typeface="Century Gothic" panose="020B0502020202020204" pitchFamily="34" charset="0"/>
              </a:rPr>
              <a:t>-Ramos, Isabel K.; Gould, William A.; Gonzalez, </a:t>
            </a:r>
            <a:r>
              <a:rPr lang="en-US" dirty="0" err="1">
                <a:latin typeface="Century Gothic" panose="020B0502020202020204" pitchFamily="34" charset="0"/>
              </a:rPr>
              <a:t>Grizelle</a:t>
            </a:r>
            <a:r>
              <a:rPr lang="en-US" dirty="0">
                <a:latin typeface="Century Gothic" panose="020B0502020202020204" pitchFamily="34" charset="0"/>
              </a:rPr>
              <a:t>; McGinley, Kathleen; Ríos, Pedro. 2018. El </a:t>
            </a:r>
            <a:r>
              <a:rPr lang="en-US" dirty="0" err="1">
                <a:latin typeface="Century Gothic" panose="020B0502020202020204" pitchFamily="34" charset="0"/>
              </a:rPr>
              <a:t>Yunque</a:t>
            </a:r>
            <a:r>
              <a:rPr lang="en-US" dirty="0">
                <a:latin typeface="Century Gothic" panose="020B0502020202020204" pitchFamily="34" charset="0"/>
              </a:rPr>
              <a:t> National Forest Atlas. Gen. Tech. Rep. IITF-GTR-47. San Juan, PR: U.S. Department of Agriculture, Forest Service, International Institute of Tropical Forestry. 63 p.</a:t>
            </a:r>
          </a:p>
          <a:p>
            <a:pPr marL="342900" indent="-342900">
              <a:spcBef>
                <a:spcPts val="200"/>
              </a:spcBef>
              <a:buClr>
                <a:srgbClr val="3E4268"/>
              </a:buClr>
              <a:buFont typeface="Webdings" panose="05030102010509060703" pitchFamily="18" charset="2"/>
              <a:buChar char="4"/>
            </a:pPr>
            <a:endParaRPr lang="en-US" dirty="0">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dirty="0">
                <a:latin typeface="Century Gothic" panose="020B0502020202020204" pitchFamily="34" charset="0"/>
              </a:rPr>
              <a:t>Schubert, W. H., </a:t>
            </a:r>
            <a:r>
              <a:rPr lang="en-US" dirty="0" err="1">
                <a:latin typeface="Century Gothic" panose="020B0502020202020204" pitchFamily="34" charset="0"/>
              </a:rPr>
              <a:t>Ciesielski</a:t>
            </a:r>
            <a:r>
              <a:rPr lang="en-US" dirty="0">
                <a:latin typeface="Century Gothic" panose="020B0502020202020204" pitchFamily="34" charset="0"/>
              </a:rPr>
              <a:t>, P. E., Lu, C., &amp; Johnson, R. H. (1995). Dynamical adjustment of the trade wind inversion layer. </a:t>
            </a:r>
            <a:r>
              <a:rPr lang="en-US" i="1" dirty="0">
                <a:latin typeface="Century Gothic" panose="020B0502020202020204" pitchFamily="34" charset="0"/>
              </a:rPr>
              <a:t>Journal of the Atmospheric Sciences</a:t>
            </a:r>
            <a:r>
              <a:rPr lang="en-US" dirty="0">
                <a:latin typeface="Century Gothic" panose="020B0502020202020204" pitchFamily="34" charset="0"/>
              </a:rPr>
              <a:t>, 52(16), 2941-2952.</a:t>
            </a:r>
          </a:p>
          <a:p>
            <a:pPr marL="342900" indent="-342900">
              <a:spcBef>
                <a:spcPts val="200"/>
              </a:spcBef>
              <a:buClr>
                <a:srgbClr val="3E4268"/>
              </a:buClr>
              <a:buFont typeface="Webdings" panose="05030102010509060703" pitchFamily="18" charset="2"/>
              <a:buChar char="4"/>
            </a:pPr>
            <a:endParaRPr lang="en-US" dirty="0">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dirty="0">
                <a:latin typeface="Century Gothic" panose="020B0502020202020204" pitchFamily="34" charset="0"/>
              </a:rPr>
              <a:t>Van </a:t>
            </a:r>
            <a:r>
              <a:rPr lang="en-US" dirty="0" err="1">
                <a:latin typeface="Century Gothic" panose="020B0502020202020204" pitchFamily="34" charset="0"/>
              </a:rPr>
              <a:t>Beusekom</a:t>
            </a:r>
            <a:r>
              <a:rPr lang="en-US" dirty="0">
                <a:latin typeface="Century Gothic" panose="020B0502020202020204" pitchFamily="34" charset="0"/>
              </a:rPr>
              <a:t>, A. E., González, G., &amp; Scholl, M. A. (2017). Analyzing cloud base at local and regional scales to understand tropical montane cloud forest vulnerability to climate change. </a:t>
            </a:r>
            <a:r>
              <a:rPr lang="en-US" i="1" dirty="0">
                <a:latin typeface="Century Gothic" panose="020B0502020202020204" pitchFamily="34" charset="0"/>
              </a:rPr>
              <a:t>Atmospheric Chemistry and Physics, 17</a:t>
            </a:r>
            <a:r>
              <a:rPr lang="en-US" dirty="0">
                <a:latin typeface="Century Gothic" panose="020B0502020202020204" pitchFamily="34" charset="0"/>
              </a:rPr>
              <a:t>(11), 7245. </a:t>
            </a:r>
          </a:p>
          <a:p>
            <a:pPr marL="342900" indent="-342900">
              <a:spcBef>
                <a:spcPts val="200"/>
              </a:spcBef>
              <a:buClr>
                <a:srgbClr val="3E4268"/>
              </a:buClr>
              <a:buFont typeface="Webdings" panose="05030102010509060703" pitchFamily="18" charset="2"/>
              <a:buChar char="4"/>
            </a:pPr>
            <a:endParaRPr lang="en-US" i="1" dirty="0">
              <a:latin typeface="Century Gothic" panose="020B0502020202020204" pitchFamily="34" charset="0"/>
            </a:endParaRPr>
          </a:p>
        </p:txBody>
      </p:sp>
    </p:spTree>
    <p:extLst>
      <p:ext uri="{BB962C8B-B14F-4D97-AF65-F5344CB8AC3E}">
        <p14:creationId xmlns:p14="http://schemas.microsoft.com/office/powerpoint/2010/main" val="3905054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Century Gothic" panose="020B0502020202020204" pitchFamily="34" charset="0"/>
              </a:rPr>
              <a:t>Study Area</a:t>
            </a:r>
          </a:p>
        </p:txBody>
      </p:sp>
      <p:pic>
        <p:nvPicPr>
          <p:cNvPr id="9" name="Picture Placeholder 7"/>
          <p:cNvPicPr>
            <a:picLocks noGrp="1" noChangeAspect="1"/>
          </p:cNvPicPr>
          <p:nvPr>
            <p:ph type="pic" idx="10"/>
          </p:nvPr>
        </p:nvPicPr>
        <p:blipFill>
          <a:blip r:embed="rId3">
            <a:extLst>
              <a:ext uri="{28A0092B-C50C-407E-A947-70E740481C1C}">
                <a14:useLocalDpi xmlns:a14="http://schemas.microsoft.com/office/drawing/2010/main" val="0"/>
              </a:ext>
            </a:extLst>
          </a:blip>
          <a:stretch>
            <a:fillRect/>
          </a:stretch>
        </p:blipFill>
        <p:spPr>
          <a:xfrm>
            <a:off x="0" y="3189210"/>
            <a:ext cx="12192000" cy="3656234"/>
          </a:xfrm>
        </p:spPr>
      </p:pic>
      <p:sp>
        <p:nvSpPr>
          <p:cNvPr id="6" name="Text Placeholder 5"/>
          <p:cNvSpPr>
            <a:spLocks noGrp="1"/>
          </p:cNvSpPr>
          <p:nvPr>
            <p:ph type="body" sz="half" idx="2"/>
          </p:nvPr>
        </p:nvSpPr>
        <p:spPr>
          <a:xfrm>
            <a:off x="0" y="786000"/>
            <a:ext cx="4185353" cy="2349558"/>
          </a:xfrm>
        </p:spPr>
        <p:txBody>
          <a:bodyPr>
            <a:normAutofit/>
          </a:bodyPr>
          <a:lstStyle/>
          <a:p>
            <a:pPr marL="342900" indent="-342900">
              <a:spcBef>
                <a:spcPts val="200"/>
              </a:spcBef>
              <a:buClr>
                <a:srgbClr val="3E4268"/>
              </a:buClr>
              <a:buFont typeface="Wingdings 3" panose="05040102010807070707" pitchFamily="18" charset="2"/>
              <a:buChar char="}"/>
            </a:pPr>
            <a:endParaRPr lang="en-US"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r>
              <a:rPr lang="en-US" sz="1800" dirty="0">
                <a:latin typeface="Century Gothic" panose="020B0502020202020204" pitchFamily="34" charset="0"/>
              </a:rPr>
              <a:t>Luquillo Mountains are located in the El Yunque National Forest, Puerto Rico</a:t>
            </a:r>
          </a:p>
          <a:p>
            <a:pPr marL="342900" indent="-342900">
              <a:lnSpc>
                <a:spcPct val="100000"/>
              </a:lnSpc>
              <a:spcBef>
                <a:spcPts val="200"/>
              </a:spcBef>
              <a:buClr>
                <a:srgbClr val="3E4268"/>
              </a:buClr>
              <a:buFont typeface="Wingdings 3" panose="05040102010807070707" pitchFamily="18" charset="2"/>
              <a:buChar char="}"/>
            </a:pPr>
            <a:r>
              <a:rPr lang="en-US" sz="1800" dirty="0">
                <a:latin typeface="Century Gothic" panose="020B0502020202020204" pitchFamily="34" charset="0"/>
              </a:rPr>
              <a:t>Tropical Montane Cloud Forests (TMCF)</a:t>
            </a:r>
          </a:p>
          <a:p>
            <a:pPr marL="342900" indent="-342900">
              <a:lnSpc>
                <a:spcPct val="100000"/>
              </a:lnSpc>
              <a:spcBef>
                <a:spcPts val="200"/>
              </a:spcBef>
              <a:buClr>
                <a:srgbClr val="3E4268"/>
              </a:buClr>
              <a:buFont typeface="Wingdings 3" panose="05040102010807070707" pitchFamily="18" charset="2"/>
              <a:buChar char="}"/>
            </a:pPr>
            <a:r>
              <a:rPr lang="en-US" sz="1800" dirty="0">
                <a:latin typeface="Century Gothic" panose="020B0502020202020204" pitchFamily="34" charset="0"/>
              </a:rPr>
              <a:t>Moisture dependent species</a:t>
            </a:r>
          </a:p>
          <a:p>
            <a:pPr marL="285750" indent="-285750">
              <a:lnSpc>
                <a:spcPct val="100000"/>
              </a:lnSpc>
              <a:spcBef>
                <a:spcPts val="200"/>
              </a:spcBef>
              <a:buClr>
                <a:srgbClr val="3E4268"/>
              </a:buClr>
              <a:buFont typeface="Wingdings 3" panose="05040102010807070707" pitchFamily="18" charset="2"/>
              <a:buChar char="}"/>
            </a:pPr>
            <a:endParaRPr lang="en-US" sz="1800" dirty="0">
              <a:latin typeface="Century Gothic" panose="020B0502020202020204" pitchFamily="34" charset="0"/>
            </a:endParaRPr>
          </a:p>
          <a:p>
            <a:pPr marL="342900" indent="-342900">
              <a:spcBef>
                <a:spcPts val="200"/>
              </a:spcBef>
              <a:buClr>
                <a:schemeClr val="bg1"/>
              </a:buClr>
              <a:buFont typeface="Wingdings 3" panose="05040102010807070707" pitchFamily="18" charset="2"/>
              <a:buChar char="}"/>
            </a:pPr>
            <a:endParaRPr lang="en-US" sz="1800"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sz="1800"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sz="1800"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sz="1800"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sz="1800"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sz="1800"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dirty="0">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dirty="0">
              <a:latin typeface="Century Gothic" panose="020B0502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662" y="1264547"/>
            <a:ext cx="3313479" cy="2329790"/>
          </a:xfrm>
          <a:prstGeom prst="rect">
            <a:avLst/>
          </a:prstGeom>
          <a:ln>
            <a:noFill/>
          </a:ln>
          <a:effectLst>
            <a:outerShdw blurRad="190500" algn="tl" rotWithShape="0">
              <a:srgbClr val="000000">
                <a:alpha val="70000"/>
              </a:srgbClr>
            </a:outerShdw>
          </a:effectLst>
        </p:spPr>
      </p:pic>
      <p:sp>
        <p:nvSpPr>
          <p:cNvPr id="10" name="Text Placeholder 4"/>
          <p:cNvSpPr txBox="1">
            <a:spLocks/>
          </p:cNvSpPr>
          <p:nvPr/>
        </p:nvSpPr>
        <p:spPr>
          <a:xfrm>
            <a:off x="-453023" y="6632019"/>
            <a:ext cx="3306449" cy="2670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100" b="0" i="0" u="none" strike="noStrike" kern="1200" cap="none" spc="0" normalizeH="0" baseline="0" noProof="0" dirty="0">
                <a:ln>
                  <a:noFill/>
                </a:ln>
                <a:solidFill>
                  <a:srgbClr val="FDFDFD"/>
                </a:solidFill>
                <a:effectLst/>
                <a:uLnTx/>
                <a:uFillTx/>
              </a:rPr>
              <a:t>Image/Map Credit: </a:t>
            </a:r>
            <a:r>
              <a:rPr lang="en-US" sz="1100" dirty="0" err="1">
                <a:solidFill>
                  <a:srgbClr val="FDFDFD"/>
                </a:solidFill>
              </a:rPr>
              <a:t>Quiñones</a:t>
            </a:r>
            <a:r>
              <a:rPr lang="en-US" sz="1100" dirty="0">
                <a:solidFill>
                  <a:srgbClr val="FDFDFD"/>
                </a:solidFill>
              </a:rPr>
              <a:t> et al. 2018</a:t>
            </a:r>
            <a:endParaRPr kumimoji="0" lang="en-US" sz="1100" b="0" i="0" u="none" strike="noStrike" kern="1200" cap="none" spc="0" normalizeH="0" baseline="0" noProof="0" dirty="0">
              <a:ln>
                <a:noFill/>
              </a:ln>
              <a:solidFill>
                <a:srgbClr val="FDFDFD"/>
              </a:solidFill>
              <a:effectLst/>
              <a:uLnTx/>
              <a:uFillTx/>
            </a:endParaRPr>
          </a:p>
        </p:txBody>
      </p:sp>
      <p:sp>
        <p:nvSpPr>
          <p:cNvPr id="7" name="Text Placeholder 4"/>
          <p:cNvSpPr txBox="1">
            <a:spLocks/>
          </p:cNvSpPr>
          <p:nvPr/>
        </p:nvSpPr>
        <p:spPr>
          <a:xfrm>
            <a:off x="9587152" y="3361134"/>
            <a:ext cx="381278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sz="1100" dirty="0">
                <a:solidFill>
                  <a:schemeClr val="bg1"/>
                </a:solidFill>
              </a:rPr>
              <a:t>Photo Credit: Gary Potts/USFS IITF</a:t>
            </a:r>
            <a:endParaRPr kumimoji="0" lang="en-US" sz="1100" b="0" i="0" u="none" strike="noStrike" kern="1200" cap="none" spc="0" normalizeH="0" baseline="0" noProof="0" dirty="0">
              <a:ln>
                <a:noFill/>
              </a:ln>
              <a:solidFill>
                <a:schemeClr val="bg1"/>
              </a:solidFill>
              <a:effectLst/>
              <a:uLnTx/>
              <a:uFillTx/>
            </a:endParaRPr>
          </a:p>
        </p:txBody>
      </p:sp>
      <p:cxnSp>
        <p:nvCxnSpPr>
          <p:cNvPr id="3" name="Straight Connector 2"/>
          <p:cNvCxnSpPr>
            <a:cxnSpLocks/>
          </p:cNvCxnSpPr>
          <p:nvPr/>
        </p:nvCxnSpPr>
        <p:spPr>
          <a:xfrm flipH="1" flipV="1">
            <a:off x="9266030" y="3635455"/>
            <a:ext cx="632431" cy="46842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cxnSpLocks/>
          </p:cNvCxnSpPr>
          <p:nvPr/>
        </p:nvCxnSpPr>
        <p:spPr>
          <a:xfrm flipH="1">
            <a:off x="9926186" y="3632383"/>
            <a:ext cx="1134576" cy="471498"/>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xmlns="" id="{2B9D5B7A-1BC8-4B4C-B9F6-A9B306855099}"/>
              </a:ext>
            </a:extLst>
          </p:cNvPr>
          <p:cNvSpPr txBox="1"/>
          <p:nvPr/>
        </p:nvSpPr>
        <p:spPr>
          <a:xfrm>
            <a:off x="4185353" y="1078587"/>
            <a:ext cx="4571309" cy="2824363"/>
          </a:xfrm>
          <a:prstGeom prst="rect">
            <a:avLst/>
          </a:prstGeom>
          <a:noFill/>
        </p:spPr>
        <p:txBody>
          <a:bodyPr wrap="square" rtlCol="0">
            <a:spAutoFit/>
          </a:bodyPr>
          <a:lstStyle/>
          <a:p>
            <a:pPr marL="342900" indent="-342900">
              <a:lnSpc>
                <a:spcPct val="90000"/>
              </a:lnSpc>
              <a:spcBef>
                <a:spcPts val="200"/>
              </a:spcBef>
              <a:buClr>
                <a:srgbClr val="3E4268"/>
              </a:buClr>
              <a:buFont typeface="Wingdings 3" panose="05040102010807070707" pitchFamily="18" charset="2"/>
              <a:buChar char="}"/>
            </a:pPr>
            <a:r>
              <a:rPr lang="en-US" dirty="0">
                <a:solidFill>
                  <a:schemeClr val="tx1">
                    <a:lumMod val="75000"/>
                    <a:lumOff val="25000"/>
                  </a:schemeClr>
                </a:solidFill>
                <a:latin typeface="Century Gothic" panose="020B0502020202020204" pitchFamily="34" charset="0"/>
              </a:rPr>
              <a:t>The peaks where the forest grows reaches 1,000 meters above sea level and are constantly covered by clouds</a:t>
            </a:r>
          </a:p>
          <a:p>
            <a:pPr marL="342900" indent="-342900">
              <a:lnSpc>
                <a:spcPct val="90000"/>
              </a:lnSpc>
              <a:spcBef>
                <a:spcPts val="200"/>
              </a:spcBef>
              <a:buClr>
                <a:srgbClr val="3E4268"/>
              </a:buClr>
              <a:buFont typeface="Wingdings 3" panose="05040102010807070707" pitchFamily="18" charset="2"/>
              <a:buChar char="}"/>
            </a:pPr>
            <a:r>
              <a:rPr lang="en-US" dirty="0">
                <a:solidFill>
                  <a:schemeClr val="tx1">
                    <a:lumMod val="75000"/>
                    <a:lumOff val="25000"/>
                  </a:schemeClr>
                </a:solidFill>
                <a:latin typeface="Century Gothic" panose="020B0502020202020204" pitchFamily="34" charset="0"/>
              </a:rPr>
              <a:t>Orographic abundant rainfall</a:t>
            </a:r>
          </a:p>
          <a:p>
            <a:pPr marL="285750" indent="-285750">
              <a:lnSpc>
                <a:spcPct val="90000"/>
              </a:lnSpc>
              <a:spcBef>
                <a:spcPts val="200"/>
              </a:spcBef>
              <a:buClr>
                <a:srgbClr val="3E4268"/>
              </a:buClr>
              <a:buFont typeface="Wingdings 3" panose="05040102010807070707" pitchFamily="18" charset="2"/>
              <a:buChar char="}"/>
            </a:pPr>
            <a:endParaRPr lang="en-US" dirty="0">
              <a:solidFill>
                <a:schemeClr val="tx1">
                  <a:lumMod val="75000"/>
                  <a:lumOff val="25000"/>
                </a:schemeClr>
              </a:solidFill>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dirty="0">
              <a:solidFill>
                <a:schemeClr val="tx1">
                  <a:lumMod val="75000"/>
                  <a:lumOff val="25000"/>
                </a:schemeClr>
              </a:solidFill>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dirty="0">
              <a:solidFill>
                <a:schemeClr val="tx1">
                  <a:lumMod val="75000"/>
                  <a:lumOff val="25000"/>
                </a:schemeClr>
              </a:solidFill>
              <a:latin typeface="Century Gothic" panose="020B0502020202020204" pitchFamily="34" charset="0"/>
            </a:endParaRPr>
          </a:p>
          <a:p>
            <a:pPr marL="342900" indent="-342900">
              <a:spcBef>
                <a:spcPts val="200"/>
              </a:spcBef>
              <a:buClr>
                <a:srgbClr val="3E4268"/>
              </a:buClr>
              <a:buFont typeface="Wingdings 3" panose="05040102010807070707" pitchFamily="18" charset="2"/>
              <a:buChar char="}"/>
            </a:pPr>
            <a:endParaRPr lang="en-US" dirty="0">
              <a:solidFill>
                <a:schemeClr val="tx1">
                  <a:lumMod val="75000"/>
                  <a:lumOff val="25000"/>
                </a:schemeClr>
              </a:solidFill>
              <a:latin typeface="Century Gothic" panose="020B0502020202020204" pitchFamily="34" charset="0"/>
            </a:endParaRPr>
          </a:p>
          <a:p>
            <a:pPr marL="285750" indent="-285750">
              <a:buFont typeface="Wingdings 3" panose="05040102010807070707" pitchFamily="18" charset="2"/>
              <a:buChar char="}"/>
            </a:pPr>
            <a:endParaRPr lang="en-US" dirty="0">
              <a:solidFill>
                <a:schemeClr val="tx1">
                  <a:lumMod val="75000"/>
                  <a:lumOff val="25000"/>
                </a:schemeClr>
              </a:solidFill>
              <a:latin typeface="Century Gothic" panose="020B0502020202020204" pitchFamily="34" charset="0"/>
            </a:endParaRPr>
          </a:p>
        </p:txBody>
      </p:sp>
      <p:sp>
        <p:nvSpPr>
          <p:cNvPr id="2" name="TextBox 1"/>
          <p:cNvSpPr txBox="1"/>
          <p:nvPr/>
        </p:nvSpPr>
        <p:spPr>
          <a:xfrm>
            <a:off x="2786592" y="6488668"/>
            <a:ext cx="1657350" cy="338554"/>
          </a:xfrm>
          <a:prstGeom prst="rect">
            <a:avLst/>
          </a:prstGeom>
          <a:solidFill>
            <a:srgbClr val="3E4367"/>
          </a:solidFill>
        </p:spPr>
        <p:txBody>
          <a:bodyPr wrap="square" rtlCol="0">
            <a:spAutoFit/>
          </a:bodyPr>
          <a:lstStyle/>
          <a:p>
            <a:pPr algn="ctr"/>
            <a:r>
              <a:rPr lang="en-US" sz="1600" i="1" dirty="0">
                <a:solidFill>
                  <a:schemeClr val="bg1">
                    <a:lumMod val="50000"/>
                  </a:schemeClr>
                </a:solidFill>
              </a:rPr>
              <a:t>Caribbean sea</a:t>
            </a:r>
          </a:p>
        </p:txBody>
      </p:sp>
      <p:sp>
        <p:nvSpPr>
          <p:cNvPr id="14" name="Rectangle 13"/>
          <p:cNvSpPr/>
          <p:nvPr/>
        </p:nvSpPr>
        <p:spPr>
          <a:xfrm>
            <a:off x="6734175" y="6520244"/>
            <a:ext cx="5276850" cy="325200"/>
          </a:xfrm>
          <a:prstGeom prst="rect">
            <a:avLst/>
          </a:prstGeom>
          <a:solidFill>
            <a:srgbClr val="3E4367"/>
          </a:solidFill>
          <a:ln>
            <a:solidFill>
              <a:srgbClr val="3E4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734175" y="6515100"/>
            <a:ext cx="390525" cy="2593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17707" y="6482198"/>
            <a:ext cx="1282779" cy="307777"/>
          </a:xfrm>
          <a:prstGeom prst="rect">
            <a:avLst/>
          </a:prstGeom>
          <a:noFill/>
        </p:spPr>
        <p:txBody>
          <a:bodyPr wrap="square" rtlCol="0">
            <a:spAutoFit/>
          </a:bodyPr>
          <a:lstStyle/>
          <a:p>
            <a:r>
              <a:rPr lang="en-US" sz="1400" dirty="0">
                <a:solidFill>
                  <a:schemeClr val="bg1"/>
                </a:solidFill>
              </a:rPr>
              <a:t>El Yunque</a:t>
            </a:r>
          </a:p>
        </p:txBody>
      </p:sp>
      <p:sp>
        <p:nvSpPr>
          <p:cNvPr id="19" name="TextBox 18"/>
          <p:cNvSpPr txBox="1"/>
          <p:nvPr/>
        </p:nvSpPr>
        <p:spPr>
          <a:xfrm>
            <a:off x="8285707" y="6500395"/>
            <a:ext cx="1282779" cy="307777"/>
          </a:xfrm>
          <a:prstGeom prst="rect">
            <a:avLst/>
          </a:prstGeom>
          <a:noFill/>
        </p:spPr>
        <p:txBody>
          <a:bodyPr wrap="square" rtlCol="0">
            <a:spAutoFit/>
          </a:bodyPr>
          <a:lstStyle/>
          <a:p>
            <a:r>
              <a:rPr lang="en-US" sz="1400" dirty="0">
                <a:solidFill>
                  <a:schemeClr val="bg1"/>
                </a:solidFill>
              </a:rPr>
              <a:t>Plains</a:t>
            </a:r>
          </a:p>
        </p:txBody>
      </p:sp>
      <p:sp>
        <p:nvSpPr>
          <p:cNvPr id="13" name="Rectangle 12"/>
          <p:cNvSpPr/>
          <p:nvPr/>
        </p:nvSpPr>
        <p:spPr>
          <a:xfrm>
            <a:off x="8048625" y="6549002"/>
            <a:ext cx="237082" cy="238770"/>
          </a:xfrm>
          <a:prstGeom prst="rect">
            <a:avLst/>
          </a:prstGeom>
          <a:solidFill>
            <a:srgbClr val="E4D7B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195849" y="6515100"/>
            <a:ext cx="1282779" cy="307777"/>
          </a:xfrm>
          <a:prstGeom prst="rect">
            <a:avLst/>
          </a:prstGeom>
          <a:noFill/>
        </p:spPr>
        <p:txBody>
          <a:bodyPr wrap="square" rtlCol="0">
            <a:spAutoFit/>
          </a:bodyPr>
          <a:lstStyle/>
          <a:p>
            <a:r>
              <a:rPr lang="en-US" sz="1400" dirty="0">
                <a:solidFill>
                  <a:schemeClr val="bg1"/>
                </a:solidFill>
              </a:rPr>
              <a:t>Hills</a:t>
            </a:r>
          </a:p>
        </p:txBody>
      </p:sp>
      <p:sp>
        <p:nvSpPr>
          <p:cNvPr id="22" name="Rectangle 21"/>
          <p:cNvSpPr/>
          <p:nvPr/>
        </p:nvSpPr>
        <p:spPr>
          <a:xfrm>
            <a:off x="9028946" y="6549002"/>
            <a:ext cx="237082" cy="238770"/>
          </a:xfrm>
          <a:prstGeom prst="rect">
            <a:avLst/>
          </a:prstGeom>
          <a:solidFill>
            <a:srgbClr val="9D875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058738" y="6524061"/>
            <a:ext cx="1282779" cy="307777"/>
          </a:xfrm>
          <a:prstGeom prst="rect">
            <a:avLst/>
          </a:prstGeom>
          <a:noFill/>
        </p:spPr>
        <p:txBody>
          <a:bodyPr wrap="square" rtlCol="0">
            <a:spAutoFit/>
          </a:bodyPr>
          <a:lstStyle/>
          <a:p>
            <a:r>
              <a:rPr lang="en-US" sz="1400" dirty="0">
                <a:solidFill>
                  <a:schemeClr val="bg1"/>
                </a:solidFill>
              </a:rPr>
              <a:t>Mountains</a:t>
            </a:r>
          </a:p>
        </p:txBody>
      </p:sp>
      <p:sp>
        <p:nvSpPr>
          <p:cNvPr id="23" name="Rectangle 22"/>
          <p:cNvSpPr/>
          <p:nvPr/>
        </p:nvSpPr>
        <p:spPr>
          <a:xfrm>
            <a:off x="9779920" y="6537415"/>
            <a:ext cx="237082" cy="238770"/>
          </a:xfrm>
          <a:prstGeom prst="rect">
            <a:avLst/>
          </a:prstGeom>
          <a:solidFill>
            <a:srgbClr val="634D3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105593" y="5742185"/>
            <a:ext cx="1330269" cy="889831"/>
          </a:xfrm>
          <a:prstGeom prst="rect">
            <a:avLst/>
          </a:prstGeom>
          <a:solidFill>
            <a:srgbClr val="3E4367"/>
          </a:solidFill>
          <a:ln>
            <a:solidFill>
              <a:srgbClr val="3E4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1040968" y="6248052"/>
            <a:ext cx="1553326" cy="371635"/>
            <a:chOff x="1169092" y="5581513"/>
            <a:chExt cx="1553326" cy="371635"/>
          </a:xfrm>
        </p:grpSpPr>
        <p:cxnSp>
          <p:nvCxnSpPr>
            <p:cNvPr id="25" name="Straight Connector 24"/>
            <p:cNvCxnSpPr/>
            <p:nvPr/>
          </p:nvCxnSpPr>
          <p:spPr>
            <a:xfrm>
              <a:off x="1295400" y="5627719"/>
              <a:ext cx="781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081214" y="5581513"/>
              <a:ext cx="1712" cy="989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290636" y="5581513"/>
              <a:ext cx="1712" cy="989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69092" y="5645371"/>
              <a:ext cx="211975" cy="307777"/>
            </a:xfrm>
            <a:prstGeom prst="rect">
              <a:avLst/>
            </a:prstGeom>
            <a:noFill/>
          </p:spPr>
          <p:txBody>
            <a:bodyPr wrap="square" rtlCol="0">
              <a:spAutoFit/>
            </a:bodyPr>
            <a:lstStyle/>
            <a:p>
              <a:r>
                <a:rPr lang="en-US" sz="1400" dirty="0">
                  <a:solidFill>
                    <a:schemeClr val="bg1"/>
                  </a:solidFill>
                </a:rPr>
                <a:t>0</a:t>
              </a:r>
            </a:p>
          </p:txBody>
        </p:sp>
        <p:sp>
          <p:nvSpPr>
            <p:cNvPr id="35" name="TextBox 34"/>
            <p:cNvSpPr txBox="1"/>
            <p:nvPr/>
          </p:nvSpPr>
          <p:spPr>
            <a:xfrm>
              <a:off x="1970462" y="5634502"/>
              <a:ext cx="751956" cy="307777"/>
            </a:xfrm>
            <a:prstGeom prst="rect">
              <a:avLst/>
            </a:prstGeom>
            <a:noFill/>
          </p:spPr>
          <p:txBody>
            <a:bodyPr wrap="square" rtlCol="0">
              <a:spAutoFit/>
            </a:bodyPr>
            <a:lstStyle/>
            <a:p>
              <a:r>
                <a:rPr lang="en-US" sz="1400" dirty="0">
                  <a:solidFill>
                    <a:schemeClr val="bg1"/>
                  </a:solidFill>
                </a:rPr>
                <a:t>20 km</a:t>
              </a:r>
            </a:p>
          </p:txBody>
        </p:sp>
      </p:grpSp>
      <p:grpSp>
        <p:nvGrpSpPr>
          <p:cNvPr id="40" name="Group 39"/>
          <p:cNvGrpSpPr/>
          <p:nvPr/>
        </p:nvGrpSpPr>
        <p:grpSpPr>
          <a:xfrm>
            <a:off x="1416800" y="5742182"/>
            <a:ext cx="211975" cy="469544"/>
            <a:chOff x="2720622" y="5525574"/>
            <a:chExt cx="211975" cy="469544"/>
          </a:xfrm>
        </p:grpSpPr>
        <p:sp>
          <p:nvSpPr>
            <p:cNvPr id="36" name="Up Arrow 35"/>
            <p:cNvSpPr/>
            <p:nvPr/>
          </p:nvSpPr>
          <p:spPr>
            <a:xfrm>
              <a:off x="2820978" y="5525574"/>
              <a:ext cx="88672" cy="191193"/>
            </a:xfrm>
            <a:prstGeom prst="upArrow">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720622" y="5687341"/>
              <a:ext cx="211975" cy="307777"/>
            </a:xfrm>
            <a:prstGeom prst="rect">
              <a:avLst/>
            </a:prstGeom>
            <a:noFill/>
          </p:spPr>
          <p:txBody>
            <a:bodyPr wrap="square" rtlCol="0">
              <a:spAutoFit/>
            </a:bodyPr>
            <a:lstStyle/>
            <a:p>
              <a:r>
                <a:rPr lang="en-US" sz="1400" dirty="0">
                  <a:solidFill>
                    <a:schemeClr val="bg1"/>
                  </a:solidFill>
                </a:rPr>
                <a:t>N</a:t>
              </a:r>
            </a:p>
          </p:txBody>
        </p:sp>
      </p:grpSp>
      <p:sp>
        <p:nvSpPr>
          <p:cNvPr id="46" name="TextBox 45">
            <a:extLst>
              <a:ext uri="{FF2B5EF4-FFF2-40B4-BE49-F238E27FC236}">
                <a16:creationId xmlns:a16="http://schemas.microsoft.com/office/drawing/2014/main" xmlns="" id="{6AA3E6E2-655F-F64A-8405-1DA2B106F297}"/>
              </a:ext>
            </a:extLst>
          </p:cNvPr>
          <p:cNvSpPr txBox="1"/>
          <p:nvPr/>
        </p:nvSpPr>
        <p:spPr>
          <a:xfrm>
            <a:off x="842335" y="3228244"/>
            <a:ext cx="1657350" cy="338554"/>
          </a:xfrm>
          <a:prstGeom prst="rect">
            <a:avLst/>
          </a:prstGeom>
          <a:solidFill>
            <a:srgbClr val="3E4367"/>
          </a:solidFill>
        </p:spPr>
        <p:txBody>
          <a:bodyPr wrap="square" rtlCol="0">
            <a:spAutoFit/>
          </a:bodyPr>
          <a:lstStyle/>
          <a:p>
            <a:pPr algn="ctr"/>
            <a:r>
              <a:rPr lang="en-US" sz="1600" i="1" dirty="0">
                <a:solidFill>
                  <a:schemeClr val="bg1">
                    <a:lumMod val="50000"/>
                  </a:schemeClr>
                </a:solidFill>
              </a:rPr>
              <a:t>Atlantic Ocean</a:t>
            </a:r>
          </a:p>
        </p:txBody>
      </p:sp>
    </p:spTree>
    <p:extLst>
      <p:ext uri="{BB962C8B-B14F-4D97-AF65-F5344CB8AC3E}">
        <p14:creationId xmlns:p14="http://schemas.microsoft.com/office/powerpoint/2010/main" val="1979468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756480" y="3153479"/>
            <a:ext cx="9413277" cy="479425"/>
          </a:xfrm>
        </p:spPr>
        <p:txBody>
          <a:bodyPr/>
          <a:lstStyle/>
          <a:p>
            <a:pPr algn="ctr"/>
            <a:r>
              <a:rPr lang="en-US" b="1" dirty="0">
                <a:latin typeface="Century Gothic" panose="020B0502020202020204" pitchFamily="34" charset="0"/>
              </a:rPr>
              <a:t>Additional Slides </a:t>
            </a:r>
            <a:br>
              <a:rPr lang="en-US" b="1" dirty="0">
                <a:latin typeface="Century Gothic" panose="020B0502020202020204" pitchFamily="34" charset="0"/>
              </a:rPr>
            </a:br>
            <a:r>
              <a:rPr lang="en-US" sz="2400" b="1" dirty="0">
                <a:latin typeface="Century Gothic" panose="020B0502020202020204" pitchFamily="34" charset="0"/>
              </a:rPr>
              <a:t>(will not appear on the slide show - to be kept “hidden” )</a:t>
            </a:r>
          </a:p>
        </p:txBody>
      </p:sp>
    </p:spTree>
    <p:extLst>
      <p:ext uri="{BB962C8B-B14F-4D97-AF65-F5344CB8AC3E}">
        <p14:creationId xmlns:p14="http://schemas.microsoft.com/office/powerpoint/2010/main" val="405249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7903576" y="267660"/>
            <a:ext cx="3812655" cy="2083364"/>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p:cNvSpPr>
            <a:spLocks noGrp="1"/>
          </p:cNvSpPr>
          <p:nvPr>
            <p:ph type="title"/>
          </p:nvPr>
        </p:nvSpPr>
        <p:spPr/>
        <p:txBody>
          <a:bodyPr/>
          <a:lstStyle/>
          <a:p>
            <a:r>
              <a:rPr lang="en-US" dirty="0">
                <a:latin typeface="Century Gothic" panose="020B0502020202020204" pitchFamily="34" charset="0"/>
              </a:rPr>
              <a:t>Google Earth Engine</a:t>
            </a:r>
          </a:p>
        </p:txBody>
      </p:sp>
      <p:sp>
        <p:nvSpPr>
          <p:cNvPr id="158" name="Oval 157"/>
          <p:cNvSpPr/>
          <p:nvPr/>
        </p:nvSpPr>
        <p:spPr>
          <a:xfrm>
            <a:off x="8031663" y="547577"/>
            <a:ext cx="1446045" cy="454365"/>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Century Gothic" panose="020B0502020202020204" pitchFamily="34" charset="0"/>
              </a:rPr>
              <a:t>Input Data</a:t>
            </a:r>
          </a:p>
        </p:txBody>
      </p:sp>
      <p:sp>
        <p:nvSpPr>
          <p:cNvPr id="159" name="Flowchart: Process 158"/>
          <p:cNvSpPr/>
          <p:nvPr/>
        </p:nvSpPr>
        <p:spPr>
          <a:xfrm>
            <a:off x="8277655" y="1397540"/>
            <a:ext cx="941504" cy="49723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latin typeface="Century Gothic" panose="020B0502020202020204" pitchFamily="34" charset="0"/>
              </a:rPr>
              <a:t>Tool</a:t>
            </a:r>
          </a:p>
        </p:txBody>
      </p:sp>
      <p:sp>
        <p:nvSpPr>
          <p:cNvPr id="162" name="Rectangle 161"/>
          <p:cNvSpPr/>
          <p:nvPr/>
        </p:nvSpPr>
        <p:spPr>
          <a:xfrm>
            <a:off x="9702790" y="618138"/>
            <a:ext cx="1611236" cy="352862"/>
          </a:xfrm>
          <a:prstGeom prst="rect">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latin typeface="Century Gothic" panose="020B0502020202020204" pitchFamily="34" charset="0"/>
              </a:rPr>
              <a:t>Result</a:t>
            </a:r>
          </a:p>
        </p:txBody>
      </p:sp>
      <p:sp>
        <p:nvSpPr>
          <p:cNvPr id="165" name="TextBox 164"/>
          <p:cNvSpPr txBox="1"/>
          <p:nvPr/>
        </p:nvSpPr>
        <p:spPr>
          <a:xfrm>
            <a:off x="10328452" y="1522481"/>
            <a:ext cx="1253455" cy="307777"/>
          </a:xfrm>
          <a:prstGeom prst="rect">
            <a:avLst/>
          </a:prstGeom>
          <a:noFill/>
        </p:spPr>
        <p:txBody>
          <a:bodyPr wrap="square" rtlCol="0" anchor="t">
            <a:spAutoFit/>
          </a:bodyPr>
          <a:lstStyle/>
          <a:p>
            <a:r>
              <a:rPr lang="en-US" sz="1400" b="1">
                <a:solidFill>
                  <a:schemeClr val="tx1">
                    <a:lumMod val="75000"/>
                    <a:lumOff val="25000"/>
                  </a:schemeClr>
                </a:solidFill>
                <a:latin typeface="Century Gothic" panose="020B0502020202020204" pitchFamily="34" charset="0"/>
              </a:rPr>
              <a:t>Flow</a:t>
            </a:r>
          </a:p>
        </p:txBody>
      </p:sp>
      <p:sp>
        <p:nvSpPr>
          <p:cNvPr id="4" name="Oval 3">
            <a:extLst>
              <a:ext uri="{FF2B5EF4-FFF2-40B4-BE49-F238E27FC236}">
                <a16:creationId xmlns:a16="http://schemas.microsoft.com/office/drawing/2014/main" xmlns="" id="{A499B2F0-FA24-4F79-A2A0-140E9BEDA5A2}"/>
              </a:ext>
            </a:extLst>
          </p:cNvPr>
          <p:cNvSpPr/>
          <p:nvPr/>
        </p:nvSpPr>
        <p:spPr>
          <a:xfrm>
            <a:off x="525195" y="1163783"/>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Start Date Pre Maria</a:t>
            </a:r>
          </a:p>
        </p:txBody>
      </p:sp>
      <p:sp>
        <p:nvSpPr>
          <p:cNvPr id="7" name="Flowchart: Process 6">
            <a:extLst>
              <a:ext uri="{FF2B5EF4-FFF2-40B4-BE49-F238E27FC236}">
                <a16:creationId xmlns:a16="http://schemas.microsoft.com/office/drawing/2014/main" xmlns="" id="{D99F9630-0F4E-481E-B1E8-BF44D3952A36}"/>
              </a:ext>
            </a:extLst>
          </p:cNvPr>
          <p:cNvSpPr/>
          <p:nvPr/>
        </p:nvSpPr>
        <p:spPr>
          <a:xfrm>
            <a:off x="3394431" y="3267685"/>
            <a:ext cx="2588099"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err="1">
                <a:latin typeface="Century Gothic" panose="020B0502020202020204" pitchFamily="34" charset="0"/>
              </a:rPr>
              <a:t>ee.ImageCollection.filter</a:t>
            </a:r>
          </a:p>
        </p:txBody>
      </p:sp>
      <p:sp>
        <p:nvSpPr>
          <p:cNvPr id="9" name="Oval 8">
            <a:extLst>
              <a:ext uri="{FF2B5EF4-FFF2-40B4-BE49-F238E27FC236}">
                <a16:creationId xmlns:a16="http://schemas.microsoft.com/office/drawing/2014/main" xmlns="" id="{A348F007-58B8-40EF-9C9D-FB4ADED23A66}"/>
              </a:ext>
            </a:extLst>
          </p:cNvPr>
          <p:cNvSpPr/>
          <p:nvPr/>
        </p:nvSpPr>
        <p:spPr>
          <a:xfrm>
            <a:off x="2008555" y="1163783"/>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End Date Pre Maria</a:t>
            </a:r>
          </a:p>
        </p:txBody>
      </p:sp>
      <p:sp>
        <p:nvSpPr>
          <p:cNvPr id="18" name="Right Brace 17">
            <a:extLst>
              <a:ext uri="{FF2B5EF4-FFF2-40B4-BE49-F238E27FC236}">
                <a16:creationId xmlns:a16="http://schemas.microsoft.com/office/drawing/2014/main" xmlns="" id="{1821DAC1-6A16-4A1C-A530-ADD9CFC53AEC}"/>
              </a:ext>
            </a:extLst>
          </p:cNvPr>
          <p:cNvSpPr/>
          <p:nvPr/>
        </p:nvSpPr>
        <p:spPr>
          <a:xfrm rot="5400000">
            <a:off x="3289656" y="31119"/>
            <a:ext cx="372713" cy="5888409"/>
          </a:xfrm>
          <a:prstGeom prst="rightBrace">
            <a:avLst>
              <a:gd name="adj1" fmla="val 8333"/>
              <a:gd name="adj2" fmla="val 2922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cxnSp>
        <p:nvCxnSpPr>
          <p:cNvPr id="19" name="Straight Arrow Connector 18">
            <a:extLst>
              <a:ext uri="{FF2B5EF4-FFF2-40B4-BE49-F238E27FC236}">
                <a16:creationId xmlns:a16="http://schemas.microsoft.com/office/drawing/2014/main" xmlns="" id="{8D5FA6CF-C0E6-48D2-8B1E-DD141D6A7065}"/>
              </a:ext>
            </a:extLst>
          </p:cNvPr>
          <p:cNvCxnSpPr>
            <a:cxnSpLocks/>
            <a:stCxn id="18" idx="1"/>
            <a:endCxn id="7" idx="0"/>
          </p:cNvCxnSpPr>
          <p:nvPr/>
        </p:nvCxnSpPr>
        <p:spPr>
          <a:xfrm flipH="1">
            <a:off x="4688481" y="3161680"/>
            <a:ext cx="11084" cy="10600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 name="Flowchart: Process 19">
            <a:extLst>
              <a:ext uri="{FF2B5EF4-FFF2-40B4-BE49-F238E27FC236}">
                <a16:creationId xmlns:a16="http://schemas.microsoft.com/office/drawing/2014/main" xmlns="" id="{4F14744E-9EB6-4047-BBDA-39A4223FF560}"/>
              </a:ext>
            </a:extLst>
          </p:cNvPr>
          <p:cNvSpPr/>
          <p:nvPr/>
        </p:nvSpPr>
        <p:spPr>
          <a:xfrm>
            <a:off x="3394431" y="4163036"/>
            <a:ext cx="2588099" cy="469460"/>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Image Collection for Start and End Dates</a:t>
            </a:r>
            <a:endParaRPr lang="en-US" dirty="0">
              <a:latin typeface="Century Gothic" panose="020B0502020202020204" pitchFamily="34" charset="0"/>
            </a:endParaRPr>
          </a:p>
        </p:txBody>
      </p:sp>
      <p:sp>
        <p:nvSpPr>
          <p:cNvPr id="22" name="Flowchart: Process 21">
            <a:extLst>
              <a:ext uri="{FF2B5EF4-FFF2-40B4-BE49-F238E27FC236}">
                <a16:creationId xmlns:a16="http://schemas.microsoft.com/office/drawing/2014/main" xmlns="" id="{4126E419-5850-41E2-BCC2-FF11C7ABB556}"/>
              </a:ext>
            </a:extLst>
          </p:cNvPr>
          <p:cNvSpPr/>
          <p:nvPr/>
        </p:nvSpPr>
        <p:spPr>
          <a:xfrm>
            <a:off x="3405517" y="4980888"/>
            <a:ext cx="2588099"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Run Image Collection through the cloud cover function</a:t>
            </a:r>
          </a:p>
        </p:txBody>
      </p:sp>
      <p:cxnSp>
        <p:nvCxnSpPr>
          <p:cNvPr id="26" name="Straight Arrow Connector 25">
            <a:extLst>
              <a:ext uri="{FF2B5EF4-FFF2-40B4-BE49-F238E27FC236}">
                <a16:creationId xmlns:a16="http://schemas.microsoft.com/office/drawing/2014/main" xmlns="" id="{E41A0356-4E72-4FA7-A469-EFBB85689D2C}"/>
              </a:ext>
            </a:extLst>
          </p:cNvPr>
          <p:cNvCxnSpPr>
            <a:cxnSpLocks/>
            <a:stCxn id="20" idx="2"/>
            <a:endCxn id="22" idx="0"/>
          </p:cNvCxnSpPr>
          <p:nvPr/>
        </p:nvCxnSpPr>
        <p:spPr>
          <a:xfrm>
            <a:off x="4688481" y="4632496"/>
            <a:ext cx="11086" cy="3483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Flowchart: Process 26">
            <a:extLst>
              <a:ext uri="{FF2B5EF4-FFF2-40B4-BE49-F238E27FC236}">
                <a16:creationId xmlns:a16="http://schemas.microsoft.com/office/drawing/2014/main" xmlns="" id="{0F88DC93-A438-4818-9BA2-1EFBABA8748B}"/>
              </a:ext>
            </a:extLst>
          </p:cNvPr>
          <p:cNvSpPr/>
          <p:nvPr/>
        </p:nvSpPr>
        <p:spPr>
          <a:xfrm>
            <a:off x="3405517" y="5877920"/>
            <a:ext cx="2588099" cy="469460"/>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Image Collection of cloud cover masks</a:t>
            </a:r>
            <a:endParaRPr lang="en-US" dirty="0">
              <a:latin typeface="Century Gothic" panose="020B0502020202020204" pitchFamily="34" charset="0"/>
            </a:endParaRPr>
          </a:p>
        </p:txBody>
      </p:sp>
      <p:sp>
        <p:nvSpPr>
          <p:cNvPr id="28" name="Flowchart: Process 27">
            <a:extLst>
              <a:ext uri="{FF2B5EF4-FFF2-40B4-BE49-F238E27FC236}">
                <a16:creationId xmlns:a16="http://schemas.microsoft.com/office/drawing/2014/main" xmlns="" id="{343D5947-2814-4D30-A2A0-570EF25DE184}"/>
              </a:ext>
            </a:extLst>
          </p:cNvPr>
          <p:cNvSpPr/>
          <p:nvPr/>
        </p:nvSpPr>
        <p:spPr>
          <a:xfrm>
            <a:off x="7497192" y="2931741"/>
            <a:ext cx="2582518"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Run the Image Difference Function</a:t>
            </a:r>
          </a:p>
        </p:txBody>
      </p:sp>
      <p:sp>
        <p:nvSpPr>
          <p:cNvPr id="29" name="Flowchart: Process 28">
            <a:extLst>
              <a:ext uri="{FF2B5EF4-FFF2-40B4-BE49-F238E27FC236}">
                <a16:creationId xmlns:a16="http://schemas.microsoft.com/office/drawing/2014/main" xmlns="" id="{3DEE54C2-EBF4-44F2-A8ED-B51B360728A8}"/>
              </a:ext>
            </a:extLst>
          </p:cNvPr>
          <p:cNvSpPr/>
          <p:nvPr/>
        </p:nvSpPr>
        <p:spPr>
          <a:xfrm>
            <a:off x="7497191" y="3704269"/>
            <a:ext cx="2588099" cy="918744"/>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Difference Image showing the difference between the mean “Before” image and mean “After” image</a:t>
            </a:r>
          </a:p>
        </p:txBody>
      </p:sp>
      <p:sp>
        <p:nvSpPr>
          <p:cNvPr id="32" name="Flowchart: Process 31">
            <a:extLst>
              <a:ext uri="{FF2B5EF4-FFF2-40B4-BE49-F238E27FC236}">
                <a16:creationId xmlns:a16="http://schemas.microsoft.com/office/drawing/2014/main" xmlns="" id="{0E87F072-4C8C-4F82-AFD6-9273E8EE94B0}"/>
              </a:ext>
            </a:extLst>
          </p:cNvPr>
          <p:cNvSpPr/>
          <p:nvPr/>
        </p:nvSpPr>
        <p:spPr>
          <a:xfrm>
            <a:off x="7497191" y="4910138"/>
            <a:ext cx="2588099"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Reclassify Images based on their difference value</a:t>
            </a:r>
          </a:p>
        </p:txBody>
      </p:sp>
      <p:sp>
        <p:nvSpPr>
          <p:cNvPr id="33" name="Flowchart: Process 32">
            <a:extLst>
              <a:ext uri="{FF2B5EF4-FFF2-40B4-BE49-F238E27FC236}">
                <a16:creationId xmlns:a16="http://schemas.microsoft.com/office/drawing/2014/main" xmlns="" id="{33E6063E-9D14-4A2D-A10E-8F0CC85AD244}"/>
              </a:ext>
            </a:extLst>
          </p:cNvPr>
          <p:cNvSpPr/>
          <p:nvPr/>
        </p:nvSpPr>
        <p:spPr>
          <a:xfrm>
            <a:off x="7497191" y="5931158"/>
            <a:ext cx="2582519" cy="726635"/>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Classified Images (NDVI Increase and Cloud Cover Decrease, etc.</a:t>
            </a:r>
          </a:p>
        </p:txBody>
      </p:sp>
      <p:cxnSp>
        <p:nvCxnSpPr>
          <p:cNvPr id="35" name="Straight Arrow Connector 34">
            <a:extLst>
              <a:ext uri="{FF2B5EF4-FFF2-40B4-BE49-F238E27FC236}">
                <a16:creationId xmlns:a16="http://schemas.microsoft.com/office/drawing/2014/main" xmlns="" id="{844DB19C-3FC7-46EF-887B-182E6500A6F2}"/>
              </a:ext>
            </a:extLst>
          </p:cNvPr>
          <p:cNvCxnSpPr>
            <a:cxnSpLocks/>
            <a:stCxn id="22" idx="2"/>
            <a:endCxn id="27" idx="0"/>
          </p:cNvCxnSpPr>
          <p:nvPr/>
        </p:nvCxnSpPr>
        <p:spPr>
          <a:xfrm>
            <a:off x="4699567" y="5529528"/>
            <a:ext cx="0" cy="3483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xmlns="" id="{49428563-1F37-497B-A688-E83913222915}"/>
              </a:ext>
            </a:extLst>
          </p:cNvPr>
          <p:cNvCxnSpPr>
            <a:cxnSpLocks/>
            <a:stCxn id="27" idx="3"/>
            <a:endCxn id="28" idx="1"/>
          </p:cNvCxnSpPr>
          <p:nvPr/>
        </p:nvCxnSpPr>
        <p:spPr>
          <a:xfrm flipV="1">
            <a:off x="5993616" y="3206061"/>
            <a:ext cx="1503576" cy="29065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xmlns="" id="{085CC919-EFA9-4E83-B7D3-36B2AAF1A1C5}"/>
              </a:ext>
            </a:extLst>
          </p:cNvPr>
          <p:cNvCxnSpPr>
            <a:cxnSpLocks/>
            <a:stCxn id="28" idx="2"/>
            <a:endCxn id="29" idx="0"/>
          </p:cNvCxnSpPr>
          <p:nvPr/>
        </p:nvCxnSpPr>
        <p:spPr>
          <a:xfrm>
            <a:off x="8788451" y="3480381"/>
            <a:ext cx="2790" cy="2238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xmlns="" id="{E4C47438-1B82-454E-AC2D-30F7E0671C52}"/>
              </a:ext>
            </a:extLst>
          </p:cNvPr>
          <p:cNvCxnSpPr/>
          <p:nvPr/>
        </p:nvCxnSpPr>
        <p:spPr>
          <a:xfrm flipH="1" flipV="1">
            <a:off x="9874367" y="1689801"/>
            <a:ext cx="408318" cy="57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7" idx="2"/>
            <a:endCxn id="20" idx="0"/>
          </p:cNvCxnSpPr>
          <p:nvPr/>
        </p:nvCxnSpPr>
        <p:spPr>
          <a:xfrm>
            <a:off x="4688481" y="3816325"/>
            <a:ext cx="0" cy="3467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p:cNvCxnSpPr>
            <a:stCxn id="29" idx="2"/>
            <a:endCxn id="32" idx="0"/>
          </p:cNvCxnSpPr>
          <p:nvPr/>
        </p:nvCxnSpPr>
        <p:spPr>
          <a:xfrm>
            <a:off x="8791241" y="4623013"/>
            <a:ext cx="0" cy="2871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9" name="Straight Arrow Connector 78"/>
          <p:cNvCxnSpPr>
            <a:stCxn id="32" idx="2"/>
            <a:endCxn id="33" idx="0"/>
          </p:cNvCxnSpPr>
          <p:nvPr/>
        </p:nvCxnSpPr>
        <p:spPr>
          <a:xfrm flipH="1">
            <a:off x="8788451" y="5458778"/>
            <a:ext cx="2790" cy="4723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Oval 33">
            <a:extLst>
              <a:ext uri="{FF2B5EF4-FFF2-40B4-BE49-F238E27FC236}">
                <a16:creationId xmlns:a16="http://schemas.microsoft.com/office/drawing/2014/main" xmlns="" id="{A499B2F0-FA24-4F79-A2A0-140E9BEDA5A2}"/>
              </a:ext>
            </a:extLst>
          </p:cNvPr>
          <p:cNvSpPr/>
          <p:nvPr/>
        </p:nvSpPr>
        <p:spPr>
          <a:xfrm>
            <a:off x="3504718" y="1163783"/>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Start Date Post Maria</a:t>
            </a:r>
          </a:p>
        </p:txBody>
      </p:sp>
      <p:sp>
        <p:nvSpPr>
          <p:cNvPr id="38" name="Oval 37">
            <a:extLst>
              <a:ext uri="{FF2B5EF4-FFF2-40B4-BE49-F238E27FC236}">
                <a16:creationId xmlns:a16="http://schemas.microsoft.com/office/drawing/2014/main" xmlns="" id="{A348F007-58B8-40EF-9C9D-FB4ADED23A66}"/>
              </a:ext>
            </a:extLst>
          </p:cNvPr>
          <p:cNvSpPr/>
          <p:nvPr/>
        </p:nvSpPr>
        <p:spPr>
          <a:xfrm>
            <a:off x="4988078" y="1163783"/>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End Date Post Maria</a:t>
            </a:r>
          </a:p>
        </p:txBody>
      </p:sp>
      <p:sp>
        <p:nvSpPr>
          <p:cNvPr id="39" name="Oval 38">
            <a:extLst>
              <a:ext uri="{FF2B5EF4-FFF2-40B4-BE49-F238E27FC236}">
                <a16:creationId xmlns:a16="http://schemas.microsoft.com/office/drawing/2014/main" xmlns="" id="{A499B2F0-FA24-4F79-A2A0-140E9BEDA5A2}"/>
              </a:ext>
            </a:extLst>
          </p:cNvPr>
          <p:cNvSpPr/>
          <p:nvPr/>
        </p:nvSpPr>
        <p:spPr>
          <a:xfrm>
            <a:off x="525195" y="2088024"/>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Collection Code</a:t>
            </a:r>
          </a:p>
        </p:txBody>
      </p:sp>
      <p:sp>
        <p:nvSpPr>
          <p:cNvPr id="40" name="Oval 39">
            <a:extLst>
              <a:ext uri="{FF2B5EF4-FFF2-40B4-BE49-F238E27FC236}">
                <a16:creationId xmlns:a16="http://schemas.microsoft.com/office/drawing/2014/main" xmlns="" id="{A348F007-58B8-40EF-9C9D-FB4ADED23A66}"/>
              </a:ext>
            </a:extLst>
          </p:cNvPr>
          <p:cNvSpPr/>
          <p:nvPr/>
        </p:nvSpPr>
        <p:spPr>
          <a:xfrm>
            <a:off x="2008555" y="2088024"/>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El </a:t>
            </a:r>
            <a:r>
              <a:rPr lang="en-US" sz="1200" dirty="0" err="1">
                <a:latin typeface="Century Gothic" panose="020B0502020202020204" pitchFamily="34" charset="0"/>
              </a:rPr>
              <a:t>Yunque</a:t>
            </a:r>
            <a:r>
              <a:rPr lang="en-US" sz="1200" dirty="0">
                <a:latin typeface="Century Gothic" panose="020B0502020202020204" pitchFamily="34" charset="0"/>
              </a:rPr>
              <a:t> Boundary</a:t>
            </a:r>
          </a:p>
        </p:txBody>
      </p:sp>
      <p:sp>
        <p:nvSpPr>
          <p:cNvPr id="41" name="Oval 40">
            <a:extLst>
              <a:ext uri="{FF2B5EF4-FFF2-40B4-BE49-F238E27FC236}">
                <a16:creationId xmlns:a16="http://schemas.microsoft.com/office/drawing/2014/main" xmlns="" id="{A499B2F0-FA24-4F79-A2A0-140E9BEDA5A2}"/>
              </a:ext>
            </a:extLst>
          </p:cNvPr>
          <p:cNvSpPr/>
          <p:nvPr/>
        </p:nvSpPr>
        <p:spPr>
          <a:xfrm>
            <a:off x="3504718" y="2088024"/>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Puerto Rico Scene Boundary</a:t>
            </a:r>
          </a:p>
        </p:txBody>
      </p:sp>
      <p:sp>
        <p:nvSpPr>
          <p:cNvPr id="42" name="Oval 41">
            <a:extLst>
              <a:ext uri="{FF2B5EF4-FFF2-40B4-BE49-F238E27FC236}">
                <a16:creationId xmlns:a16="http://schemas.microsoft.com/office/drawing/2014/main" xmlns="" id="{A348F007-58B8-40EF-9C9D-FB4ADED23A66}"/>
              </a:ext>
            </a:extLst>
          </p:cNvPr>
          <p:cNvSpPr/>
          <p:nvPr/>
        </p:nvSpPr>
        <p:spPr>
          <a:xfrm>
            <a:off x="4988078" y="2088024"/>
            <a:ext cx="1432138" cy="689034"/>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latin typeface="Century Gothic" panose="020B0502020202020204" pitchFamily="34" charset="0"/>
              </a:rPr>
              <a:t>Image Scene Path &amp;</a:t>
            </a:r>
            <a:r>
              <a:rPr lang="en-US" sz="1200" dirty="0" smtClean="0">
                <a:latin typeface="Century Gothic" panose="020B0502020202020204" pitchFamily="34" charset="0"/>
              </a:rPr>
              <a:t> </a:t>
            </a:r>
            <a:r>
              <a:rPr lang="en-US" sz="1200" dirty="0">
                <a:latin typeface="Century Gothic" panose="020B0502020202020204" pitchFamily="34" charset="0"/>
              </a:rPr>
              <a:t>Row</a:t>
            </a:r>
          </a:p>
        </p:txBody>
      </p:sp>
      <p:sp>
        <p:nvSpPr>
          <p:cNvPr id="85" name="Flowchart: Process 84">
            <a:extLst>
              <a:ext uri="{FF2B5EF4-FFF2-40B4-BE49-F238E27FC236}">
                <a16:creationId xmlns:a16="http://schemas.microsoft.com/office/drawing/2014/main" xmlns="" id="{D99F9630-0F4E-481E-B1E8-BF44D3952A36}"/>
              </a:ext>
            </a:extLst>
          </p:cNvPr>
          <p:cNvSpPr/>
          <p:nvPr/>
        </p:nvSpPr>
        <p:spPr>
          <a:xfrm>
            <a:off x="170394" y="4358176"/>
            <a:ext cx="2588099"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Clip the Image Collection to the El </a:t>
            </a:r>
            <a:r>
              <a:rPr lang="en-US" sz="1400" dirty="0" err="1">
                <a:latin typeface="Century Gothic" panose="020B0502020202020204" pitchFamily="34" charset="0"/>
              </a:rPr>
              <a:t>Yunque</a:t>
            </a:r>
            <a:r>
              <a:rPr lang="en-US" sz="1400" dirty="0">
                <a:latin typeface="Century Gothic" panose="020B0502020202020204" pitchFamily="34" charset="0"/>
              </a:rPr>
              <a:t> Boundary</a:t>
            </a:r>
          </a:p>
        </p:txBody>
      </p:sp>
      <p:sp>
        <p:nvSpPr>
          <p:cNvPr id="86" name="Flowchart: Process 85">
            <a:extLst>
              <a:ext uri="{FF2B5EF4-FFF2-40B4-BE49-F238E27FC236}">
                <a16:creationId xmlns:a16="http://schemas.microsoft.com/office/drawing/2014/main" xmlns="" id="{4F14744E-9EB6-4047-BBDA-39A4223FF560}"/>
              </a:ext>
            </a:extLst>
          </p:cNvPr>
          <p:cNvSpPr/>
          <p:nvPr/>
        </p:nvSpPr>
        <p:spPr>
          <a:xfrm>
            <a:off x="170394" y="5253527"/>
            <a:ext cx="2588099" cy="469460"/>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Image Collection for Start and End Dates</a:t>
            </a:r>
            <a:endParaRPr lang="en-US" dirty="0">
              <a:latin typeface="Century Gothic" panose="020B0502020202020204" pitchFamily="34" charset="0"/>
            </a:endParaRPr>
          </a:p>
        </p:txBody>
      </p:sp>
      <p:cxnSp>
        <p:nvCxnSpPr>
          <p:cNvPr id="87" name="Straight Arrow Connector 86"/>
          <p:cNvCxnSpPr>
            <a:stCxn id="85" idx="2"/>
            <a:endCxn id="86" idx="0"/>
          </p:cNvCxnSpPr>
          <p:nvPr/>
        </p:nvCxnSpPr>
        <p:spPr>
          <a:xfrm>
            <a:off x="1464444" y="4906816"/>
            <a:ext cx="0" cy="3467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2" name="Straight Arrow Connector 91"/>
          <p:cNvCxnSpPr>
            <a:stCxn id="27" idx="1"/>
            <a:endCxn id="85" idx="3"/>
          </p:cNvCxnSpPr>
          <p:nvPr/>
        </p:nvCxnSpPr>
        <p:spPr>
          <a:xfrm flipH="1" flipV="1">
            <a:off x="2758493" y="4632496"/>
            <a:ext cx="647024" cy="14801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1" name="Flowchart: Process 130">
            <a:extLst>
              <a:ext uri="{FF2B5EF4-FFF2-40B4-BE49-F238E27FC236}">
                <a16:creationId xmlns:a16="http://schemas.microsoft.com/office/drawing/2014/main" xmlns="" id="{D99F9630-0F4E-481E-B1E8-BF44D3952A36}"/>
              </a:ext>
            </a:extLst>
          </p:cNvPr>
          <p:cNvSpPr/>
          <p:nvPr/>
        </p:nvSpPr>
        <p:spPr>
          <a:xfrm>
            <a:off x="164851" y="6112650"/>
            <a:ext cx="2588099"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Export Image Collection</a:t>
            </a:r>
          </a:p>
        </p:txBody>
      </p:sp>
      <p:cxnSp>
        <p:nvCxnSpPr>
          <p:cNvPr id="134" name="Straight Arrow Connector 133"/>
          <p:cNvCxnSpPr>
            <a:stCxn id="86" idx="2"/>
            <a:endCxn id="131" idx="0"/>
          </p:cNvCxnSpPr>
          <p:nvPr/>
        </p:nvCxnSpPr>
        <p:spPr>
          <a:xfrm flipH="1">
            <a:off x="1458901" y="5722987"/>
            <a:ext cx="5543" cy="3896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8" name="Flowchart: Process 137">
            <a:extLst>
              <a:ext uri="{FF2B5EF4-FFF2-40B4-BE49-F238E27FC236}">
                <a16:creationId xmlns:a16="http://schemas.microsoft.com/office/drawing/2014/main" xmlns="" id="{D99F9630-0F4E-481E-B1E8-BF44D3952A36}"/>
              </a:ext>
            </a:extLst>
          </p:cNvPr>
          <p:cNvSpPr/>
          <p:nvPr/>
        </p:nvSpPr>
        <p:spPr>
          <a:xfrm>
            <a:off x="10544984" y="3888716"/>
            <a:ext cx="1280441"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Export Image Collection</a:t>
            </a:r>
          </a:p>
        </p:txBody>
      </p:sp>
      <p:cxnSp>
        <p:nvCxnSpPr>
          <p:cNvPr id="139" name="Straight Arrow Connector 138"/>
          <p:cNvCxnSpPr>
            <a:stCxn id="29" idx="3"/>
            <a:endCxn id="138" idx="1"/>
          </p:cNvCxnSpPr>
          <p:nvPr/>
        </p:nvCxnSpPr>
        <p:spPr>
          <a:xfrm flipV="1">
            <a:off x="10085290" y="4163036"/>
            <a:ext cx="459694" cy="6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6" name="Flowchart: Process 145">
            <a:extLst>
              <a:ext uri="{FF2B5EF4-FFF2-40B4-BE49-F238E27FC236}">
                <a16:creationId xmlns:a16="http://schemas.microsoft.com/office/drawing/2014/main" xmlns="" id="{D99F9630-0F4E-481E-B1E8-BF44D3952A36}"/>
              </a:ext>
            </a:extLst>
          </p:cNvPr>
          <p:cNvSpPr/>
          <p:nvPr/>
        </p:nvSpPr>
        <p:spPr>
          <a:xfrm>
            <a:off x="10544984" y="6020155"/>
            <a:ext cx="1280441" cy="54864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latin typeface="Century Gothic" panose="020B0502020202020204" pitchFamily="34" charset="0"/>
              </a:rPr>
              <a:t>Export Image Collection</a:t>
            </a:r>
          </a:p>
        </p:txBody>
      </p:sp>
      <p:cxnSp>
        <p:nvCxnSpPr>
          <p:cNvPr id="147" name="Straight Arrow Connector 146"/>
          <p:cNvCxnSpPr>
            <a:stCxn id="33" idx="3"/>
            <a:endCxn id="146" idx="1"/>
          </p:cNvCxnSpPr>
          <p:nvPr/>
        </p:nvCxnSpPr>
        <p:spPr>
          <a:xfrm flipV="1">
            <a:off x="10079710" y="6294475"/>
            <a:ext cx="465274"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09551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9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3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3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3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4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8" grpId="0" animBg="1"/>
      <p:bldP spid="159" grpId="0" animBg="1"/>
      <p:bldP spid="162" grpId="0" animBg="1"/>
      <p:bldP spid="165" grpId="0"/>
      <p:bldP spid="4" grpId="0" animBg="1"/>
      <p:bldP spid="7" grpId="0" animBg="1"/>
      <p:bldP spid="9" grpId="0" animBg="1"/>
      <p:bldP spid="18" grpId="0" animBg="1"/>
      <p:bldP spid="20" grpId="0" animBg="1"/>
      <p:bldP spid="22" grpId="0" animBg="1"/>
      <p:bldP spid="27" grpId="0" animBg="1"/>
      <p:bldP spid="28" grpId="0" animBg="1"/>
      <p:bldP spid="29" grpId="0" animBg="1"/>
      <p:bldP spid="32" grpId="0" animBg="1"/>
      <p:bldP spid="33" grpId="0" animBg="1"/>
      <p:bldP spid="34" grpId="0" animBg="1"/>
      <p:bldP spid="38" grpId="0" animBg="1"/>
      <p:bldP spid="39" grpId="0" animBg="1"/>
      <p:bldP spid="40" grpId="0" animBg="1"/>
      <p:bldP spid="41" grpId="0" animBg="1"/>
      <p:bldP spid="42" grpId="0" animBg="1"/>
      <p:bldP spid="85" grpId="0" animBg="1"/>
      <p:bldP spid="86" grpId="0" animBg="1"/>
      <p:bldP spid="131" grpId="0" animBg="1"/>
      <p:bldP spid="138" grpId="0" animBg="1"/>
      <p:bldP spid="14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latin typeface="Century Gothic" panose="020B0502020202020204" pitchFamily="34" charset="0"/>
              </a:rPr>
              <a:t>PyHDF</a:t>
            </a:r>
            <a:endParaRPr lang="en-US" dirty="0">
              <a:latin typeface="Century Gothic" panose="020B0502020202020204" pitchFamily="34" charset="0"/>
            </a:endParaRPr>
          </a:p>
        </p:txBody>
      </p:sp>
      <p:sp>
        <p:nvSpPr>
          <p:cNvPr id="4" name="Oval 3">
            <a:extLst>
              <a:ext uri="{FF2B5EF4-FFF2-40B4-BE49-F238E27FC236}">
                <a16:creationId xmlns:a16="http://schemas.microsoft.com/office/drawing/2014/main" xmlns="" id="{A499B2F0-FA24-4F79-A2A0-140E9BEDA5A2}"/>
              </a:ext>
            </a:extLst>
          </p:cNvPr>
          <p:cNvSpPr/>
          <p:nvPr/>
        </p:nvSpPr>
        <p:spPr>
          <a:xfrm>
            <a:off x="525195" y="1242013"/>
            <a:ext cx="1356261" cy="610803"/>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tx1">
                    <a:lumMod val="75000"/>
                    <a:lumOff val="25000"/>
                  </a:schemeClr>
                </a:solidFill>
                <a:latin typeface="Century Gothic" panose="020B0502020202020204" pitchFamily="34" charset="0"/>
              </a:rPr>
              <a:t>Start Date</a:t>
            </a:r>
          </a:p>
        </p:txBody>
      </p:sp>
      <p:sp>
        <p:nvSpPr>
          <p:cNvPr id="7" name="Flowchart: Process 6">
            <a:extLst>
              <a:ext uri="{FF2B5EF4-FFF2-40B4-BE49-F238E27FC236}">
                <a16:creationId xmlns:a16="http://schemas.microsoft.com/office/drawing/2014/main" xmlns="" id="{D99F9630-0F4E-481E-B1E8-BF44D3952A36}"/>
              </a:ext>
            </a:extLst>
          </p:cNvPr>
          <p:cNvSpPr/>
          <p:nvPr/>
        </p:nvSpPr>
        <p:spPr>
          <a:xfrm>
            <a:off x="653952" y="3853152"/>
            <a:ext cx="2588099" cy="383735"/>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lumMod val="75000"/>
                    <a:lumOff val="25000"/>
                  </a:schemeClr>
                </a:solidFill>
                <a:latin typeface="Century Gothic" panose="020B0502020202020204" pitchFamily="34" charset="0"/>
              </a:rPr>
              <a:t>ee.ImageCollection.filter</a:t>
            </a:r>
            <a:endParaRPr lang="en-US" sz="1400" dirty="0">
              <a:solidFill>
                <a:schemeClr val="tx1">
                  <a:lumMod val="75000"/>
                  <a:lumOff val="25000"/>
                </a:schemeClr>
              </a:solidFill>
              <a:latin typeface="Century Gothic" panose="020B0502020202020204" pitchFamily="34" charset="0"/>
            </a:endParaRPr>
          </a:p>
        </p:txBody>
      </p:sp>
      <p:sp>
        <p:nvSpPr>
          <p:cNvPr id="9" name="Oval 8">
            <a:extLst>
              <a:ext uri="{FF2B5EF4-FFF2-40B4-BE49-F238E27FC236}">
                <a16:creationId xmlns:a16="http://schemas.microsoft.com/office/drawing/2014/main" xmlns="" id="{A348F007-58B8-40EF-9C9D-FB4ADED23A66}"/>
              </a:ext>
            </a:extLst>
          </p:cNvPr>
          <p:cNvSpPr/>
          <p:nvPr/>
        </p:nvSpPr>
        <p:spPr>
          <a:xfrm>
            <a:off x="2008555" y="1242013"/>
            <a:ext cx="1356261" cy="610803"/>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tx1">
                    <a:lumMod val="75000"/>
                    <a:lumOff val="25000"/>
                  </a:schemeClr>
                </a:solidFill>
                <a:latin typeface="Century Gothic" panose="020B0502020202020204" pitchFamily="34" charset="0"/>
              </a:rPr>
              <a:t>End Date</a:t>
            </a:r>
          </a:p>
        </p:txBody>
      </p:sp>
      <p:sp>
        <p:nvSpPr>
          <p:cNvPr id="10" name="Oval 9">
            <a:extLst>
              <a:ext uri="{FF2B5EF4-FFF2-40B4-BE49-F238E27FC236}">
                <a16:creationId xmlns:a16="http://schemas.microsoft.com/office/drawing/2014/main" xmlns="" id="{73921D78-7411-44DD-9132-E4F42E5F8279}"/>
              </a:ext>
            </a:extLst>
          </p:cNvPr>
          <p:cNvSpPr/>
          <p:nvPr/>
        </p:nvSpPr>
        <p:spPr>
          <a:xfrm>
            <a:off x="525195" y="1932893"/>
            <a:ext cx="1356261" cy="610803"/>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tx1">
                    <a:lumMod val="75000"/>
                    <a:lumOff val="25000"/>
                  </a:schemeClr>
                </a:solidFill>
                <a:latin typeface="Century Gothic" panose="020B0502020202020204" pitchFamily="34" charset="0"/>
              </a:rPr>
              <a:t>El Yunque Boundary</a:t>
            </a:r>
          </a:p>
        </p:txBody>
      </p:sp>
      <p:sp>
        <p:nvSpPr>
          <p:cNvPr id="13" name="Oval 12">
            <a:extLst>
              <a:ext uri="{FF2B5EF4-FFF2-40B4-BE49-F238E27FC236}">
                <a16:creationId xmlns:a16="http://schemas.microsoft.com/office/drawing/2014/main" xmlns="" id="{FB066309-5D0C-40CB-A121-A9C536C6FB82}"/>
              </a:ext>
            </a:extLst>
          </p:cNvPr>
          <p:cNvSpPr/>
          <p:nvPr/>
        </p:nvSpPr>
        <p:spPr>
          <a:xfrm>
            <a:off x="2008555" y="1932893"/>
            <a:ext cx="1356261" cy="610803"/>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75000"/>
                    <a:lumOff val="25000"/>
                  </a:schemeClr>
                </a:solidFill>
                <a:latin typeface="Century Gothic" panose="020B0502020202020204" pitchFamily="34" charset="0"/>
              </a:rPr>
              <a:t>MODIS Image Collection</a:t>
            </a:r>
          </a:p>
        </p:txBody>
      </p:sp>
      <p:sp>
        <p:nvSpPr>
          <p:cNvPr id="18" name="Right Brace 17">
            <a:extLst>
              <a:ext uri="{FF2B5EF4-FFF2-40B4-BE49-F238E27FC236}">
                <a16:creationId xmlns:a16="http://schemas.microsoft.com/office/drawing/2014/main" xmlns="" id="{1821DAC1-6A16-4A1C-A530-ADD9CFC53AEC}"/>
              </a:ext>
            </a:extLst>
          </p:cNvPr>
          <p:cNvSpPr/>
          <p:nvPr/>
        </p:nvSpPr>
        <p:spPr>
          <a:xfrm rot="5400000">
            <a:off x="1762194" y="1558581"/>
            <a:ext cx="372713" cy="28334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cxnSp>
        <p:nvCxnSpPr>
          <p:cNvPr id="19" name="Straight Arrow Connector 18">
            <a:extLst>
              <a:ext uri="{FF2B5EF4-FFF2-40B4-BE49-F238E27FC236}">
                <a16:creationId xmlns:a16="http://schemas.microsoft.com/office/drawing/2014/main" xmlns="" id="{8D5FA6CF-C0E6-48D2-8B1E-DD141D6A7065}"/>
              </a:ext>
            </a:extLst>
          </p:cNvPr>
          <p:cNvCxnSpPr>
            <a:cxnSpLocks/>
            <a:stCxn id="18" idx="1"/>
          </p:cNvCxnSpPr>
          <p:nvPr/>
        </p:nvCxnSpPr>
        <p:spPr>
          <a:xfrm>
            <a:off x="1948551" y="3161680"/>
            <a:ext cx="4075" cy="68642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 name="Flowchart: Process 19">
            <a:extLst>
              <a:ext uri="{FF2B5EF4-FFF2-40B4-BE49-F238E27FC236}">
                <a16:creationId xmlns:a16="http://schemas.microsoft.com/office/drawing/2014/main" xmlns="" id="{4F14744E-9EB6-4047-BBDA-39A4223FF560}"/>
              </a:ext>
            </a:extLst>
          </p:cNvPr>
          <p:cNvSpPr/>
          <p:nvPr/>
        </p:nvSpPr>
        <p:spPr>
          <a:xfrm>
            <a:off x="653952" y="4748503"/>
            <a:ext cx="2588099" cy="469460"/>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lumMod val="75000"/>
                    <a:lumOff val="25000"/>
                  </a:schemeClr>
                </a:solidFill>
                <a:latin typeface="Century Gothic" panose="020B0502020202020204" pitchFamily="34" charset="0"/>
              </a:rPr>
              <a:t>Image Collection Intersecting El Yunque</a:t>
            </a:r>
            <a:endParaRPr lang="en-US">
              <a:solidFill>
                <a:schemeClr val="tx1">
                  <a:lumMod val="75000"/>
                  <a:lumOff val="25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xmlns="" id="{43A4D112-7D57-4BC6-BFB2-24614F2A9860}"/>
              </a:ext>
            </a:extLst>
          </p:cNvPr>
          <p:cNvSpPr/>
          <p:nvPr/>
        </p:nvSpPr>
        <p:spPr>
          <a:xfrm>
            <a:off x="1268145" y="5600016"/>
            <a:ext cx="1356261" cy="610803"/>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tx1">
                    <a:lumMod val="75000"/>
                    <a:lumOff val="25000"/>
                  </a:schemeClr>
                </a:solidFill>
                <a:latin typeface="Century Gothic" panose="020B0502020202020204" pitchFamily="34" charset="0"/>
              </a:rPr>
              <a:t>El Yunque Boundary</a:t>
            </a:r>
          </a:p>
        </p:txBody>
      </p:sp>
      <p:sp>
        <p:nvSpPr>
          <p:cNvPr id="22" name="Flowchart: Process 21">
            <a:extLst>
              <a:ext uri="{FF2B5EF4-FFF2-40B4-BE49-F238E27FC236}">
                <a16:creationId xmlns:a16="http://schemas.microsoft.com/office/drawing/2014/main" xmlns="" id="{4126E419-5850-41E2-BCC2-FF11C7ABB556}"/>
              </a:ext>
            </a:extLst>
          </p:cNvPr>
          <p:cNvSpPr/>
          <p:nvPr/>
        </p:nvSpPr>
        <p:spPr>
          <a:xfrm>
            <a:off x="4197252" y="5439156"/>
            <a:ext cx="2128026" cy="369358"/>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err="1">
                <a:solidFill>
                  <a:schemeClr val="tx1">
                    <a:lumMod val="75000"/>
                    <a:lumOff val="25000"/>
                  </a:schemeClr>
                </a:solidFill>
                <a:latin typeface="Century Gothic" panose="020B0502020202020204" pitchFamily="34" charset="0"/>
              </a:rPr>
              <a:t>ImageCollection.map</a:t>
            </a:r>
            <a:r>
              <a:rPr lang="en-US" sz="1400">
                <a:solidFill>
                  <a:schemeClr val="tx1">
                    <a:lumMod val="75000"/>
                    <a:lumOff val="25000"/>
                  </a:schemeClr>
                </a:solidFill>
                <a:latin typeface="Century Gothic" panose="020B0502020202020204" pitchFamily="34" charset="0"/>
              </a:rPr>
              <a:t>(</a:t>
            </a:r>
            <a:r>
              <a:rPr lang="en-US" sz="1400" err="1">
                <a:solidFill>
                  <a:schemeClr val="tx1">
                    <a:lumMod val="75000"/>
                    <a:lumOff val="25000"/>
                  </a:schemeClr>
                </a:solidFill>
                <a:latin typeface="Century Gothic" panose="020B0502020202020204" pitchFamily="34" charset="0"/>
              </a:rPr>
              <a:t>clipFunction</a:t>
            </a:r>
            <a:r>
              <a:rPr lang="en-US" sz="1400">
                <a:solidFill>
                  <a:schemeClr val="tx1">
                    <a:lumMod val="75000"/>
                    <a:lumOff val="25000"/>
                  </a:schemeClr>
                </a:solidFill>
                <a:latin typeface="Century Gothic" panose="020B0502020202020204" pitchFamily="34" charset="0"/>
              </a:rPr>
              <a:t>)</a:t>
            </a:r>
            <a:endParaRPr lang="en-US" sz="1400" err="1">
              <a:solidFill>
                <a:schemeClr val="tx1">
                  <a:lumMod val="75000"/>
                  <a:lumOff val="25000"/>
                </a:schemeClr>
              </a:solidFill>
              <a:latin typeface="Century Gothic" panose="020B0502020202020204" pitchFamily="34" charset="0"/>
            </a:endParaRPr>
          </a:p>
        </p:txBody>
      </p:sp>
      <p:cxnSp>
        <p:nvCxnSpPr>
          <p:cNvPr id="24" name="Straight Arrow Connector 23">
            <a:extLst>
              <a:ext uri="{FF2B5EF4-FFF2-40B4-BE49-F238E27FC236}">
                <a16:creationId xmlns:a16="http://schemas.microsoft.com/office/drawing/2014/main" xmlns="" id="{6524C314-BF17-46C7-A115-886A4EA93273}"/>
              </a:ext>
            </a:extLst>
          </p:cNvPr>
          <p:cNvCxnSpPr>
            <a:cxnSpLocks/>
            <a:stCxn id="21" idx="6"/>
            <a:endCxn id="22" idx="1"/>
          </p:cNvCxnSpPr>
          <p:nvPr/>
        </p:nvCxnSpPr>
        <p:spPr>
          <a:xfrm flipV="1">
            <a:off x="2624406" y="5623835"/>
            <a:ext cx="1572846" cy="2815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xmlns="" id="{E41A0356-4E72-4FA7-A469-EFBB85689D2C}"/>
              </a:ext>
            </a:extLst>
          </p:cNvPr>
          <p:cNvCxnSpPr>
            <a:cxnSpLocks/>
            <a:stCxn id="20" idx="3"/>
            <a:endCxn id="22" idx="1"/>
          </p:cNvCxnSpPr>
          <p:nvPr/>
        </p:nvCxnSpPr>
        <p:spPr>
          <a:xfrm>
            <a:off x="3242051" y="4983233"/>
            <a:ext cx="955201" cy="6406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Flowchart: Process 26">
            <a:extLst>
              <a:ext uri="{FF2B5EF4-FFF2-40B4-BE49-F238E27FC236}">
                <a16:creationId xmlns:a16="http://schemas.microsoft.com/office/drawing/2014/main" xmlns="" id="{0F88DC93-A438-4818-9BA2-1EFBABA8748B}"/>
              </a:ext>
            </a:extLst>
          </p:cNvPr>
          <p:cNvSpPr/>
          <p:nvPr/>
        </p:nvSpPr>
        <p:spPr>
          <a:xfrm>
            <a:off x="3973011" y="3294005"/>
            <a:ext cx="2588099" cy="469460"/>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lumMod val="75000"/>
                    <a:lumOff val="25000"/>
                  </a:schemeClr>
                </a:solidFill>
                <a:latin typeface="Century Gothic" panose="020B0502020202020204" pitchFamily="34" charset="0"/>
              </a:rPr>
              <a:t>Image Collection Contained by El Yunque</a:t>
            </a:r>
            <a:endParaRPr lang="en-US">
              <a:solidFill>
                <a:schemeClr val="tx1">
                  <a:lumMod val="75000"/>
                  <a:lumOff val="25000"/>
                </a:schemeClr>
              </a:solidFill>
              <a:latin typeface="Century Gothic" panose="020B0502020202020204" pitchFamily="34" charset="0"/>
            </a:endParaRPr>
          </a:p>
        </p:txBody>
      </p:sp>
      <p:sp>
        <p:nvSpPr>
          <p:cNvPr id="28" name="Flowchart: Process 27">
            <a:extLst>
              <a:ext uri="{FF2B5EF4-FFF2-40B4-BE49-F238E27FC236}">
                <a16:creationId xmlns:a16="http://schemas.microsoft.com/office/drawing/2014/main" xmlns="" id="{343D5947-2814-4D30-A2A0-570EF25DE184}"/>
              </a:ext>
            </a:extLst>
          </p:cNvPr>
          <p:cNvSpPr/>
          <p:nvPr/>
        </p:nvSpPr>
        <p:spPr>
          <a:xfrm>
            <a:off x="6857485" y="3336867"/>
            <a:ext cx="2121374" cy="383735"/>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err="1">
                <a:solidFill>
                  <a:schemeClr val="tx1">
                    <a:lumMod val="75000"/>
                    <a:lumOff val="25000"/>
                  </a:schemeClr>
                </a:solidFill>
                <a:latin typeface="Century Gothic" panose="020B0502020202020204" pitchFamily="34" charset="0"/>
              </a:rPr>
              <a:t>ImageCollection.map</a:t>
            </a:r>
            <a:r>
              <a:rPr lang="en-US" sz="1400">
                <a:solidFill>
                  <a:schemeClr val="tx1">
                    <a:lumMod val="75000"/>
                    <a:lumOff val="25000"/>
                  </a:schemeClr>
                </a:solidFill>
                <a:latin typeface="Century Gothic" panose="020B0502020202020204" pitchFamily="34" charset="0"/>
              </a:rPr>
              <a:t>(</a:t>
            </a:r>
            <a:r>
              <a:rPr lang="en-US" sz="1400" err="1">
                <a:solidFill>
                  <a:schemeClr val="tx1">
                    <a:lumMod val="75000"/>
                    <a:lumOff val="25000"/>
                  </a:schemeClr>
                </a:solidFill>
                <a:latin typeface="Century Gothic" panose="020B0502020202020204" pitchFamily="34" charset="0"/>
              </a:rPr>
              <a:t>ndviFunction</a:t>
            </a:r>
            <a:r>
              <a:rPr lang="en-US" sz="1400">
                <a:solidFill>
                  <a:schemeClr val="tx1">
                    <a:lumMod val="75000"/>
                    <a:lumOff val="25000"/>
                  </a:schemeClr>
                </a:solidFill>
                <a:latin typeface="Century Gothic" panose="020B0502020202020204" pitchFamily="34" charset="0"/>
              </a:rPr>
              <a:t>)</a:t>
            </a:r>
            <a:endParaRPr lang="en-US" sz="1400" err="1">
              <a:solidFill>
                <a:schemeClr val="tx1">
                  <a:lumMod val="75000"/>
                  <a:lumOff val="25000"/>
                </a:schemeClr>
              </a:solidFill>
              <a:latin typeface="Century Gothic" panose="020B0502020202020204" pitchFamily="34" charset="0"/>
            </a:endParaRPr>
          </a:p>
        </p:txBody>
      </p:sp>
      <p:sp>
        <p:nvSpPr>
          <p:cNvPr id="29" name="Flowchart: Process 28">
            <a:extLst>
              <a:ext uri="{FF2B5EF4-FFF2-40B4-BE49-F238E27FC236}">
                <a16:creationId xmlns:a16="http://schemas.microsoft.com/office/drawing/2014/main" xmlns="" id="{3DEE54C2-EBF4-44F2-A8ED-B51B360728A8}"/>
              </a:ext>
            </a:extLst>
          </p:cNvPr>
          <p:cNvSpPr/>
          <p:nvPr/>
        </p:nvSpPr>
        <p:spPr>
          <a:xfrm>
            <a:off x="9197874" y="3208708"/>
            <a:ext cx="2588099" cy="632121"/>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lumMod val="75000"/>
                    <a:lumOff val="25000"/>
                  </a:schemeClr>
                </a:solidFill>
                <a:latin typeface="Century Gothic" panose="020B0502020202020204" pitchFamily="34" charset="0"/>
              </a:rPr>
              <a:t>Image Collection </a:t>
            </a:r>
            <a:r>
              <a:rPr lang="en-US" sz="1400" err="1">
                <a:solidFill>
                  <a:schemeClr val="tx1">
                    <a:lumMod val="75000"/>
                    <a:lumOff val="25000"/>
                  </a:schemeClr>
                </a:solidFill>
                <a:latin typeface="Century Gothic" panose="020B0502020202020204" pitchFamily="34" charset="0"/>
              </a:rPr>
              <a:t>ofNDVI</a:t>
            </a:r>
            <a:r>
              <a:rPr lang="en-US" sz="1400">
                <a:solidFill>
                  <a:schemeClr val="tx1">
                    <a:lumMod val="75000"/>
                    <a:lumOff val="25000"/>
                  </a:schemeClr>
                </a:solidFill>
                <a:latin typeface="Century Gothic" panose="020B0502020202020204" pitchFamily="34" charset="0"/>
              </a:rPr>
              <a:t> Values for the El Yunque subset </a:t>
            </a:r>
            <a:endParaRPr lang="en-US">
              <a:solidFill>
                <a:schemeClr val="tx1">
                  <a:lumMod val="75000"/>
                  <a:lumOff val="25000"/>
                </a:schemeClr>
              </a:solidFill>
              <a:latin typeface="Century Gothic" panose="020B0502020202020204" pitchFamily="34" charset="0"/>
            </a:endParaRPr>
          </a:p>
        </p:txBody>
      </p:sp>
      <p:sp>
        <p:nvSpPr>
          <p:cNvPr id="32" name="Flowchart: Process 31">
            <a:extLst>
              <a:ext uri="{FF2B5EF4-FFF2-40B4-BE49-F238E27FC236}">
                <a16:creationId xmlns:a16="http://schemas.microsoft.com/office/drawing/2014/main" xmlns="" id="{0E87F072-4C8C-4F82-AFD6-9273E8EE94B0}"/>
              </a:ext>
            </a:extLst>
          </p:cNvPr>
          <p:cNvSpPr/>
          <p:nvPr/>
        </p:nvSpPr>
        <p:spPr>
          <a:xfrm>
            <a:off x="9197875" y="4214211"/>
            <a:ext cx="2588099" cy="41231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err="1">
                <a:solidFill>
                  <a:schemeClr val="tx1">
                    <a:lumMod val="75000"/>
                    <a:lumOff val="25000"/>
                  </a:schemeClr>
                </a:solidFill>
                <a:latin typeface="Century Gothic" panose="020B0502020202020204" pitchFamily="34" charset="0"/>
              </a:rPr>
              <a:t>ImageCollection.sum</a:t>
            </a:r>
            <a:r>
              <a:rPr lang="en-US" sz="1400">
                <a:solidFill>
                  <a:schemeClr val="tx1">
                    <a:lumMod val="75000"/>
                    <a:lumOff val="25000"/>
                  </a:schemeClr>
                </a:solidFill>
                <a:latin typeface="Century Gothic" panose="020B0502020202020204" pitchFamily="34" charset="0"/>
              </a:rPr>
              <a:t>()</a:t>
            </a:r>
            <a:endParaRPr lang="en-US" sz="1400" err="1">
              <a:solidFill>
                <a:schemeClr val="tx1">
                  <a:lumMod val="75000"/>
                  <a:lumOff val="25000"/>
                </a:schemeClr>
              </a:solidFill>
              <a:latin typeface="Century Gothic" panose="020B0502020202020204" pitchFamily="34" charset="0"/>
            </a:endParaRPr>
          </a:p>
        </p:txBody>
      </p:sp>
      <p:sp>
        <p:nvSpPr>
          <p:cNvPr id="33" name="Flowchart: Process 32">
            <a:extLst>
              <a:ext uri="{FF2B5EF4-FFF2-40B4-BE49-F238E27FC236}">
                <a16:creationId xmlns:a16="http://schemas.microsoft.com/office/drawing/2014/main" xmlns="" id="{33E6063E-9D14-4A2D-A10E-8F0CC85AD244}"/>
              </a:ext>
            </a:extLst>
          </p:cNvPr>
          <p:cNvSpPr/>
          <p:nvPr/>
        </p:nvSpPr>
        <p:spPr>
          <a:xfrm>
            <a:off x="9197874" y="5015205"/>
            <a:ext cx="2582519" cy="726635"/>
          </a:xfrm>
          <a:prstGeom prst="flowChartProcess">
            <a:avLst/>
          </a:prstGeom>
          <a:solidFill>
            <a:schemeClr val="accent1">
              <a:lumMod val="75000"/>
              <a:alpha val="45000"/>
            </a:schemeClr>
          </a:solidFill>
          <a:ln>
            <a:solidFill>
              <a:schemeClr val="accent1">
                <a:lumMod val="75000"/>
                <a:alpha val="4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lumMod val="75000"/>
                    <a:lumOff val="25000"/>
                  </a:schemeClr>
                </a:solidFill>
                <a:latin typeface="Century Gothic" panose="020B0502020202020204" pitchFamily="34" charset="0"/>
              </a:rPr>
              <a:t>Single composite image of total NDVI values across the collection</a:t>
            </a:r>
          </a:p>
        </p:txBody>
      </p:sp>
      <p:cxnSp>
        <p:nvCxnSpPr>
          <p:cNvPr id="35" name="Straight Arrow Connector 34">
            <a:extLst>
              <a:ext uri="{FF2B5EF4-FFF2-40B4-BE49-F238E27FC236}">
                <a16:creationId xmlns:a16="http://schemas.microsoft.com/office/drawing/2014/main" xmlns="" id="{844DB19C-3FC7-46EF-887B-182E6500A6F2}"/>
              </a:ext>
            </a:extLst>
          </p:cNvPr>
          <p:cNvCxnSpPr>
            <a:cxnSpLocks/>
            <a:stCxn id="22" idx="0"/>
            <a:endCxn id="27" idx="2"/>
          </p:cNvCxnSpPr>
          <p:nvPr/>
        </p:nvCxnSpPr>
        <p:spPr>
          <a:xfrm flipV="1">
            <a:off x="5261265" y="3763465"/>
            <a:ext cx="5796" cy="1675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xmlns="" id="{49428563-1F37-497B-A688-E83913222915}"/>
              </a:ext>
            </a:extLst>
          </p:cNvPr>
          <p:cNvCxnSpPr>
            <a:cxnSpLocks/>
            <a:stCxn id="27" idx="3"/>
            <a:endCxn id="28" idx="1"/>
          </p:cNvCxnSpPr>
          <p:nvPr/>
        </p:nvCxnSpPr>
        <p:spPr>
          <a:xfrm>
            <a:off x="6561110" y="3528735"/>
            <a:ext cx="2963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xmlns="" id="{085CC919-EFA9-4E83-B7D3-36B2AAF1A1C5}"/>
              </a:ext>
            </a:extLst>
          </p:cNvPr>
          <p:cNvCxnSpPr>
            <a:cxnSpLocks/>
            <a:stCxn id="28" idx="3"/>
            <a:endCxn id="29" idx="1"/>
          </p:cNvCxnSpPr>
          <p:nvPr/>
        </p:nvCxnSpPr>
        <p:spPr>
          <a:xfrm flipV="1">
            <a:off x="8978859" y="3524769"/>
            <a:ext cx="219015" cy="39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7" idx="2"/>
            <a:endCxn id="20" idx="0"/>
          </p:cNvCxnSpPr>
          <p:nvPr/>
        </p:nvCxnSpPr>
        <p:spPr>
          <a:xfrm>
            <a:off x="1948002" y="4236887"/>
            <a:ext cx="0" cy="5116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p:cNvCxnSpPr>
            <a:stCxn id="29" idx="2"/>
            <a:endCxn id="32" idx="0"/>
          </p:cNvCxnSpPr>
          <p:nvPr/>
        </p:nvCxnSpPr>
        <p:spPr>
          <a:xfrm>
            <a:off x="10491924" y="3840829"/>
            <a:ext cx="1" cy="3733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9" name="Straight Arrow Connector 78"/>
          <p:cNvCxnSpPr>
            <a:stCxn id="32" idx="2"/>
            <a:endCxn id="33" idx="0"/>
          </p:cNvCxnSpPr>
          <p:nvPr/>
        </p:nvCxnSpPr>
        <p:spPr>
          <a:xfrm flipH="1">
            <a:off x="10489134" y="4626521"/>
            <a:ext cx="2791" cy="3886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04656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3" grpId="0" animBg="1"/>
      <p:bldP spid="18" grpId="0" animBg="1"/>
      <p:bldP spid="20" grpId="0" animBg="1"/>
      <p:bldP spid="21" grpId="0" animBg="1"/>
      <p:bldP spid="22" grpId="0" animBg="1"/>
      <p:bldP spid="27" grpId="0" animBg="1"/>
      <p:bldP spid="28" grpId="0" animBg="1"/>
      <p:bldP spid="29" grpId="0" animBg="1"/>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close up of a map&#10;&#10;Description generated with high confidence">
            <a:extLst>
              <a:ext uri="{FF2B5EF4-FFF2-40B4-BE49-F238E27FC236}">
                <a16:creationId xmlns:a16="http://schemas.microsoft.com/office/drawing/2014/main" xmlns="" id="{FA25422E-C972-481A-9599-AA48B4A7F01C}"/>
              </a:ext>
            </a:extLst>
          </p:cNvPr>
          <p:cNvPicPr>
            <a:picLocks noChangeAspect="1"/>
          </p:cNvPicPr>
          <p:nvPr/>
        </p:nvPicPr>
        <p:blipFill rotWithShape="1">
          <a:blip r:embed="rId3"/>
          <a:srcRect t="15412" r="8281" b="-266"/>
          <a:stretch/>
        </p:blipFill>
        <p:spPr>
          <a:xfrm>
            <a:off x="-1231" y="928919"/>
            <a:ext cx="8986514" cy="5890654"/>
          </a:xfrm>
          <a:prstGeom prst="rect">
            <a:avLst/>
          </a:prstGeom>
        </p:spPr>
      </p:pic>
      <p:sp>
        <p:nvSpPr>
          <p:cNvPr id="5" name="Title 4"/>
          <p:cNvSpPr>
            <a:spLocks noGrp="1"/>
          </p:cNvSpPr>
          <p:nvPr>
            <p:ph type="title"/>
          </p:nvPr>
        </p:nvSpPr>
        <p:spPr/>
        <p:txBody>
          <a:bodyPr/>
          <a:lstStyle/>
          <a:p>
            <a:r>
              <a:rPr lang="en-US" dirty="0">
                <a:latin typeface="Century Gothic" panose="020B0502020202020204" pitchFamily="34" charset="0"/>
              </a:rPr>
              <a:t>Community Concerns</a:t>
            </a:r>
          </a:p>
        </p:txBody>
      </p:sp>
      <p:sp>
        <p:nvSpPr>
          <p:cNvPr id="8" name="Rectangle 7"/>
          <p:cNvSpPr/>
          <p:nvPr/>
        </p:nvSpPr>
        <p:spPr>
          <a:xfrm>
            <a:off x="-8005628" y="2606555"/>
            <a:ext cx="7031655" cy="369332"/>
          </a:xfrm>
          <a:prstGeom prst="rect">
            <a:avLst/>
          </a:prstGeom>
        </p:spPr>
        <p:txBody>
          <a:bodyPr wrap="square" anchor="t">
            <a:spAutoFit/>
          </a:bodyPr>
          <a:lstStyle/>
          <a:p>
            <a:pPr>
              <a:spcBef>
                <a:spcPts val="200"/>
              </a:spcBef>
              <a:buClr>
                <a:srgbClr val="3E4268"/>
              </a:buClr>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3">
            <a:extLst>
              <a:ext uri="{FF2B5EF4-FFF2-40B4-BE49-F238E27FC236}">
                <a16:creationId xmlns:a16="http://schemas.microsoft.com/office/drawing/2014/main" xmlns="" id="{264DCC80-447A-4554-8B6A-250D369CD87D}"/>
              </a:ext>
            </a:extLst>
          </p:cNvPr>
          <p:cNvPicPr>
            <a:picLocks noChangeAspect="1"/>
          </p:cNvPicPr>
          <p:nvPr/>
        </p:nvPicPr>
        <p:blipFill rotWithShape="1">
          <a:blip r:embed="rId4"/>
          <a:srcRect l="31944" r="25694" b="613"/>
          <a:stretch/>
        </p:blipFill>
        <p:spPr>
          <a:xfrm>
            <a:off x="7911246" y="50513"/>
            <a:ext cx="1438279" cy="1924547"/>
          </a:xfrm>
          <a:prstGeom prst="rect">
            <a:avLst/>
          </a:prstGeom>
        </p:spPr>
      </p:pic>
      <p:pic>
        <p:nvPicPr>
          <p:cNvPr id="16" name="Picture 16" descr="A picture containing silhouette&#10;&#10;Description generated with very high confidence">
            <a:extLst>
              <a:ext uri="{FF2B5EF4-FFF2-40B4-BE49-F238E27FC236}">
                <a16:creationId xmlns:a16="http://schemas.microsoft.com/office/drawing/2014/main" xmlns="" id="{4221086A-3565-4E36-82E8-A2DFB4956DFE}"/>
              </a:ext>
            </a:extLst>
          </p:cNvPr>
          <p:cNvPicPr>
            <a:picLocks noChangeAspect="1"/>
          </p:cNvPicPr>
          <p:nvPr/>
        </p:nvPicPr>
        <p:blipFill>
          <a:blip r:embed="rId5"/>
          <a:stretch>
            <a:fillRect/>
          </a:stretch>
        </p:blipFill>
        <p:spPr>
          <a:xfrm>
            <a:off x="8237570" y="2524766"/>
            <a:ext cx="1495425" cy="1814146"/>
          </a:xfrm>
          <a:prstGeom prst="rect">
            <a:avLst/>
          </a:prstGeom>
        </p:spPr>
      </p:pic>
      <p:pic>
        <p:nvPicPr>
          <p:cNvPr id="18" name="Picture 18" descr="A picture containing flying, sky&#10;&#10;Description generated with high confidence">
            <a:extLst>
              <a:ext uri="{FF2B5EF4-FFF2-40B4-BE49-F238E27FC236}">
                <a16:creationId xmlns:a16="http://schemas.microsoft.com/office/drawing/2014/main" xmlns="" id="{5F132836-7E2A-4C63-97DD-DC1857E21EA8}"/>
              </a:ext>
            </a:extLst>
          </p:cNvPr>
          <p:cNvPicPr>
            <a:picLocks noChangeAspect="1"/>
          </p:cNvPicPr>
          <p:nvPr/>
        </p:nvPicPr>
        <p:blipFill>
          <a:blip r:embed="rId6"/>
          <a:stretch>
            <a:fillRect/>
          </a:stretch>
        </p:blipFill>
        <p:spPr>
          <a:xfrm>
            <a:off x="7720750" y="5312537"/>
            <a:ext cx="1628775" cy="1252573"/>
          </a:xfrm>
          <a:prstGeom prst="rect">
            <a:avLst/>
          </a:prstGeom>
        </p:spPr>
      </p:pic>
      <p:sp>
        <p:nvSpPr>
          <p:cNvPr id="14" name="TextBox 13">
            <a:extLst>
              <a:ext uri="{FF2B5EF4-FFF2-40B4-BE49-F238E27FC236}">
                <a16:creationId xmlns:a16="http://schemas.microsoft.com/office/drawing/2014/main" xmlns="" id="{D11F6A31-ACE9-8148-B3F8-3CD48889AA1E}"/>
              </a:ext>
            </a:extLst>
          </p:cNvPr>
          <p:cNvSpPr txBox="1"/>
          <p:nvPr/>
        </p:nvSpPr>
        <p:spPr>
          <a:xfrm>
            <a:off x="8902621" y="533382"/>
            <a:ext cx="1831394"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cs typeface="Bangla Sangam MN" panose="02000000000000000000" pitchFamily="2" charset="0"/>
              </a:rPr>
              <a:t>Water</a:t>
            </a:r>
          </a:p>
        </p:txBody>
      </p:sp>
      <p:sp>
        <p:nvSpPr>
          <p:cNvPr id="17" name="TextBox 16">
            <a:extLst>
              <a:ext uri="{FF2B5EF4-FFF2-40B4-BE49-F238E27FC236}">
                <a16:creationId xmlns:a16="http://schemas.microsoft.com/office/drawing/2014/main" xmlns="" id="{3FEFB178-51F7-A643-88F9-E47526CD9653}"/>
              </a:ext>
            </a:extLst>
          </p:cNvPr>
          <p:cNvSpPr txBox="1"/>
          <p:nvPr/>
        </p:nvSpPr>
        <p:spPr>
          <a:xfrm>
            <a:off x="9852829" y="3011157"/>
            <a:ext cx="1934804"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cs typeface="Bangla Sangam MN" panose="02000000000000000000" pitchFamily="2" charset="0"/>
              </a:rPr>
              <a:t>Biodiversity</a:t>
            </a:r>
          </a:p>
        </p:txBody>
      </p:sp>
      <p:sp>
        <p:nvSpPr>
          <p:cNvPr id="19" name="TextBox 18">
            <a:extLst>
              <a:ext uri="{FF2B5EF4-FFF2-40B4-BE49-F238E27FC236}">
                <a16:creationId xmlns:a16="http://schemas.microsoft.com/office/drawing/2014/main" xmlns="" id="{2AECDBD4-BD1E-6341-83A9-2C8F42390D4C}"/>
              </a:ext>
            </a:extLst>
          </p:cNvPr>
          <p:cNvSpPr txBox="1"/>
          <p:nvPr/>
        </p:nvSpPr>
        <p:spPr>
          <a:xfrm>
            <a:off x="9711171" y="5523324"/>
            <a:ext cx="2006096"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cs typeface="Bangla Sangam MN" panose="02000000000000000000" pitchFamily="2" charset="0"/>
              </a:rPr>
              <a:t>Research &amp; Recreation</a:t>
            </a:r>
          </a:p>
        </p:txBody>
      </p:sp>
      <p:cxnSp>
        <p:nvCxnSpPr>
          <p:cNvPr id="20" name="Straight Arrow Connector 19">
            <a:extLst>
              <a:ext uri="{FF2B5EF4-FFF2-40B4-BE49-F238E27FC236}">
                <a16:creationId xmlns:a16="http://schemas.microsoft.com/office/drawing/2014/main" xmlns="" id="{E8D9D6AA-AE06-CC41-97D6-758261CEF8D1}"/>
              </a:ext>
            </a:extLst>
          </p:cNvPr>
          <p:cNvCxnSpPr>
            <a:cxnSpLocks/>
          </p:cNvCxnSpPr>
          <p:nvPr/>
        </p:nvCxnSpPr>
        <p:spPr>
          <a:xfrm flipV="1">
            <a:off x="6096000" y="1205345"/>
            <a:ext cx="1624750" cy="1638607"/>
          </a:xfrm>
          <a:prstGeom prst="straightConnector1">
            <a:avLst/>
          </a:prstGeom>
          <a:ln w="63500">
            <a:solidFill>
              <a:srgbClr val="3E4268"/>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8E33DE74-19AA-D04D-A7E9-76EFD5FA0D76}"/>
              </a:ext>
            </a:extLst>
          </p:cNvPr>
          <p:cNvCxnSpPr>
            <a:cxnSpLocks/>
          </p:cNvCxnSpPr>
          <p:nvPr/>
        </p:nvCxnSpPr>
        <p:spPr>
          <a:xfrm flipV="1">
            <a:off x="6643406" y="3764844"/>
            <a:ext cx="1405784" cy="22523"/>
          </a:xfrm>
          <a:prstGeom prst="straightConnector1">
            <a:avLst/>
          </a:prstGeom>
          <a:ln w="63500">
            <a:solidFill>
              <a:srgbClr val="3E4268"/>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E4F0A915-2C2D-3E44-9090-DA74922EF381}"/>
              </a:ext>
            </a:extLst>
          </p:cNvPr>
          <p:cNvCxnSpPr>
            <a:cxnSpLocks/>
          </p:cNvCxnSpPr>
          <p:nvPr/>
        </p:nvCxnSpPr>
        <p:spPr>
          <a:xfrm>
            <a:off x="5918263" y="4708260"/>
            <a:ext cx="1802487" cy="971617"/>
          </a:xfrm>
          <a:prstGeom prst="straightConnector1">
            <a:avLst/>
          </a:prstGeom>
          <a:ln w="63500">
            <a:solidFill>
              <a:srgbClr val="3E4268"/>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26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Century Gothic" panose="020B0502020202020204" pitchFamily="34" charset="0"/>
              </a:rPr>
              <a:t>Community Concerns</a:t>
            </a:r>
          </a:p>
        </p:txBody>
      </p:sp>
      <p:pic>
        <p:nvPicPr>
          <p:cNvPr id="16" name="Picture 12" descr="A close up of a map&#10;&#10;Description generated with high confidence">
            <a:extLst>
              <a:ext uri="{FF2B5EF4-FFF2-40B4-BE49-F238E27FC236}">
                <a16:creationId xmlns:a16="http://schemas.microsoft.com/office/drawing/2014/main" xmlns="" id="{CE21F08B-99A1-44E0-88BE-C4F4972315D5}"/>
              </a:ext>
            </a:extLst>
          </p:cNvPr>
          <p:cNvPicPr>
            <a:picLocks noChangeAspect="1"/>
          </p:cNvPicPr>
          <p:nvPr/>
        </p:nvPicPr>
        <p:blipFill rotWithShape="1">
          <a:blip r:embed="rId3"/>
          <a:srcRect l="27140" t="12637" r="9339" b="2472"/>
          <a:stretch/>
        </p:blipFill>
        <p:spPr>
          <a:xfrm>
            <a:off x="-1231" y="928919"/>
            <a:ext cx="6223709" cy="5893174"/>
          </a:xfrm>
          <a:prstGeom prst="rect">
            <a:avLst/>
          </a:prstGeom>
        </p:spPr>
      </p:pic>
      <p:pic>
        <p:nvPicPr>
          <p:cNvPr id="17" name="Picture 17" descr="A close up of a logo&#10;&#10;Description generated with high confidence">
            <a:extLst>
              <a:ext uri="{FF2B5EF4-FFF2-40B4-BE49-F238E27FC236}">
                <a16:creationId xmlns:a16="http://schemas.microsoft.com/office/drawing/2014/main" xmlns="" id="{C77E73D8-633A-444F-AFDD-EAA2BAFB0B1A}"/>
              </a:ext>
            </a:extLst>
          </p:cNvPr>
          <p:cNvPicPr>
            <a:picLocks noChangeAspect="1"/>
          </p:cNvPicPr>
          <p:nvPr/>
        </p:nvPicPr>
        <p:blipFill rotWithShape="1">
          <a:blip r:embed="rId4"/>
          <a:srcRect t="51429" b="267"/>
          <a:stretch/>
        </p:blipFill>
        <p:spPr>
          <a:xfrm>
            <a:off x="7217645" y="4871329"/>
            <a:ext cx="4974363" cy="1940014"/>
          </a:xfrm>
          <a:prstGeom prst="rect">
            <a:avLst/>
          </a:prstGeom>
        </p:spPr>
      </p:pic>
      <p:pic>
        <p:nvPicPr>
          <p:cNvPr id="22" name="Picture 22">
            <a:extLst>
              <a:ext uri="{FF2B5EF4-FFF2-40B4-BE49-F238E27FC236}">
                <a16:creationId xmlns:a16="http://schemas.microsoft.com/office/drawing/2014/main" xmlns="" id="{69B9C006-F194-429C-BFAB-73EEF8EBDBBA}"/>
              </a:ext>
            </a:extLst>
          </p:cNvPr>
          <p:cNvPicPr>
            <a:picLocks noChangeAspect="1"/>
          </p:cNvPicPr>
          <p:nvPr/>
        </p:nvPicPr>
        <p:blipFill rotWithShape="1">
          <a:blip r:embed="rId5"/>
          <a:srcRect t="51338" r="-77" b="103"/>
          <a:stretch/>
        </p:blipFill>
        <p:spPr>
          <a:xfrm>
            <a:off x="7223833" y="4871329"/>
            <a:ext cx="4963415" cy="1940014"/>
          </a:xfrm>
          <a:prstGeom prst="rect">
            <a:avLst/>
          </a:prstGeom>
        </p:spPr>
      </p:pic>
      <p:pic>
        <p:nvPicPr>
          <p:cNvPr id="3" name="Picture 2">
            <a:extLst>
              <a:ext uri="{FF2B5EF4-FFF2-40B4-BE49-F238E27FC236}">
                <a16:creationId xmlns:a16="http://schemas.microsoft.com/office/drawing/2014/main" xmlns="" id="{0AA5CD9A-B768-454C-B0AF-357BC8E734E2}"/>
              </a:ext>
            </a:extLst>
          </p:cNvPr>
          <p:cNvPicPr>
            <a:picLocks noChangeAspect="1"/>
          </p:cNvPicPr>
          <p:nvPr/>
        </p:nvPicPr>
        <p:blipFill>
          <a:blip r:embed="rId6">
            <a:alphaModFix amt="85000"/>
            <a:extLst>
              <a:ext uri="{BEBA8EAE-BF5A-486C-A8C5-ECC9F3942E4B}">
                <a14:imgProps xmlns:a14="http://schemas.microsoft.com/office/drawing/2010/main">
                  <a14:imgLayer>
                    <a14:imgEffect>
                      <a14:brightnessContrast bright="-3000" contrast="-26000"/>
                    </a14:imgEffect>
                  </a14:imgLayer>
                </a14:imgProps>
              </a:ext>
              <a:ext uri="{28A0092B-C50C-407E-A947-70E740481C1C}">
                <a14:useLocalDpi xmlns:a14="http://schemas.microsoft.com/office/drawing/2010/main" val="0"/>
              </a:ext>
            </a:extLst>
          </a:blip>
          <a:stretch>
            <a:fillRect/>
          </a:stretch>
        </p:blipFill>
        <p:spPr>
          <a:xfrm>
            <a:off x="6096000" y="4396863"/>
            <a:ext cx="7148946" cy="2414480"/>
          </a:xfrm>
          <a:prstGeom prst="rect">
            <a:avLst/>
          </a:prstGeom>
          <a:effectLst>
            <a:glow rad="127000">
              <a:schemeClr val="accent1">
                <a:alpha val="0"/>
              </a:schemeClr>
            </a:glow>
            <a:reflection endPos="0" dir="5400000" sy="-100000" algn="bl" rotWithShape="0"/>
          </a:effectLst>
        </p:spPr>
      </p:pic>
      <p:cxnSp>
        <p:nvCxnSpPr>
          <p:cNvPr id="9" name="Straight Arrow Connector 8">
            <a:extLst>
              <a:ext uri="{FF2B5EF4-FFF2-40B4-BE49-F238E27FC236}">
                <a16:creationId xmlns:a16="http://schemas.microsoft.com/office/drawing/2014/main" xmlns="" id="{86FF39E6-34C9-5B4A-8327-2AA84C928567}"/>
              </a:ext>
            </a:extLst>
          </p:cNvPr>
          <p:cNvCxnSpPr>
            <a:cxnSpLocks/>
          </p:cNvCxnSpPr>
          <p:nvPr/>
        </p:nvCxnSpPr>
        <p:spPr>
          <a:xfrm flipV="1">
            <a:off x="9663545" y="2276669"/>
            <a:ext cx="0" cy="2723474"/>
          </a:xfrm>
          <a:prstGeom prst="straightConnector1">
            <a:avLst/>
          </a:prstGeom>
          <a:ln w="63500">
            <a:solidFill>
              <a:schemeClr val="bg2">
                <a:lumMod val="9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C7D4EE6B-0FB2-504F-8392-1E27742F65A1}"/>
              </a:ext>
            </a:extLst>
          </p:cNvPr>
          <p:cNvSpPr txBox="1"/>
          <p:nvPr/>
        </p:nvSpPr>
        <p:spPr>
          <a:xfrm>
            <a:off x="9482376" y="2883336"/>
            <a:ext cx="376194" cy="1200329"/>
          </a:xfrm>
          <a:prstGeom prst="rect">
            <a:avLst/>
          </a:prstGeom>
          <a:noFill/>
        </p:spPr>
        <p:txBody>
          <a:bodyPr wrap="square" rtlCol="0">
            <a:spAutoFit/>
          </a:bodyPr>
          <a:lstStyle/>
          <a:p>
            <a:pPr algn="ctr"/>
            <a:r>
              <a:rPr lang="en-US" sz="7200" b="1">
                <a:solidFill>
                  <a:schemeClr val="tx1">
                    <a:lumMod val="95000"/>
                    <a:lumOff val="5000"/>
                  </a:schemeClr>
                </a:solidFill>
              </a:rPr>
              <a:t>?</a:t>
            </a:r>
          </a:p>
        </p:txBody>
      </p:sp>
    </p:spTree>
    <p:extLst>
      <p:ext uri="{BB962C8B-B14F-4D97-AF65-F5344CB8AC3E}">
        <p14:creationId xmlns:p14="http://schemas.microsoft.com/office/powerpoint/2010/main" val="223186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dissolve">
                                      <p:cBhvr>
                                        <p:cTn id="9" dur="500"/>
                                        <p:tgtEl>
                                          <p:spTgt spid="22"/>
                                        </p:tgtEl>
                                      </p:cBhvr>
                                    </p:animEffect>
                                  </p:childTnLst>
                                </p:cTn>
                              </p:par>
                              <p:par>
                                <p:cTn id="10" presetID="42" presetClass="path" presetSubtype="0" accel="50000" decel="50000" fill="hold" nodeType="withEffect">
                                  <p:stCondLst>
                                    <p:cond delay="0"/>
                                  </p:stCondLst>
                                  <p:childTnLst>
                                    <p:animMotion origin="layout" path="M 0.00469 0.07569 L 0.00573 -0.64259 " pathEditMode="relative" rAng="0" ptsTypes="AA">
                                      <p:cBhvr>
                                        <p:cTn id="11" dur="2000" fill="hold"/>
                                        <p:tgtEl>
                                          <p:spTgt spid="3"/>
                                        </p:tgtEl>
                                        <p:attrNameLst>
                                          <p:attrName>ppt_x</p:attrName>
                                          <p:attrName>ppt_y</p:attrName>
                                        </p:attrNameLst>
                                      </p:cBhvr>
                                      <p:rCtr x="52" y="-35926"/>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7903" y="3619795"/>
            <a:ext cx="10233148" cy="479425"/>
          </a:xfrm>
        </p:spPr>
        <p:txBody>
          <a:bodyPr>
            <a:normAutofit fontScale="90000"/>
          </a:bodyPr>
          <a:lstStyle/>
          <a:p>
            <a:r>
              <a:rPr lang="en-US" dirty="0">
                <a:latin typeface="Century Gothic" panose="020B0502020202020204" pitchFamily="34" charset="0"/>
              </a:rPr>
              <a:t>Partners</a:t>
            </a:r>
          </a:p>
        </p:txBody>
      </p:sp>
      <p:pic>
        <p:nvPicPr>
          <p:cNvPr id="8" name="Picture Placeholder 7"/>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36551" b="17077"/>
          <a:stretch/>
        </p:blipFill>
        <p:spPr>
          <a:xfrm>
            <a:off x="0" y="-804248"/>
            <a:ext cx="12196521" cy="4241800"/>
          </a:xfrm>
        </p:spPr>
      </p:pic>
      <p:sp>
        <p:nvSpPr>
          <p:cNvPr id="6" name="Text Placeholder 5"/>
          <p:cNvSpPr>
            <a:spLocks noGrp="1"/>
          </p:cNvSpPr>
          <p:nvPr>
            <p:ph type="body" sz="half" idx="2"/>
          </p:nvPr>
        </p:nvSpPr>
        <p:spPr>
          <a:xfrm>
            <a:off x="542654" y="4714562"/>
            <a:ext cx="7760233" cy="2497041"/>
          </a:xfrm>
        </p:spPr>
        <p:txBody>
          <a:bodyPr>
            <a:normAutofit/>
          </a:bodyPr>
          <a:lstStyle/>
          <a:p>
            <a:pPr lvl="1">
              <a:defRPr/>
            </a:pPr>
            <a:r>
              <a:rPr lang="en-US" sz="2500" dirty="0">
                <a:solidFill>
                  <a:schemeClr val="tx1">
                    <a:lumMod val="75000"/>
                    <a:lumOff val="25000"/>
                  </a:schemeClr>
                </a:solidFill>
                <a:latin typeface="Century Gothic" panose="020B0502020202020204" pitchFamily="34" charset="0"/>
              </a:rPr>
              <a:t>US Department of Agriculture (USDA</a:t>
            </a:r>
            <a:r>
              <a:rPr lang="en-US" sz="2500" dirty="0" smtClean="0">
                <a:solidFill>
                  <a:schemeClr val="tx1">
                    <a:lumMod val="75000"/>
                    <a:lumOff val="25000"/>
                  </a:schemeClr>
                </a:solidFill>
                <a:latin typeface="Century Gothic" panose="020B0502020202020204" pitchFamily="34" charset="0"/>
              </a:rPr>
              <a:t>)</a:t>
            </a:r>
          </a:p>
          <a:p>
            <a:pPr lvl="1">
              <a:defRPr/>
            </a:pPr>
            <a:r>
              <a:rPr lang="en-US" sz="2500" dirty="0" smtClean="0">
                <a:solidFill>
                  <a:schemeClr val="tx1">
                    <a:lumMod val="75000"/>
                    <a:lumOff val="25000"/>
                  </a:schemeClr>
                </a:solidFill>
                <a:latin typeface="Century Gothic" panose="020B0502020202020204" pitchFamily="34" charset="0"/>
              </a:rPr>
              <a:t>US </a:t>
            </a:r>
            <a:r>
              <a:rPr lang="en-US" sz="2500" dirty="0">
                <a:solidFill>
                  <a:schemeClr val="tx1">
                    <a:lumMod val="75000"/>
                    <a:lumOff val="25000"/>
                  </a:schemeClr>
                </a:solidFill>
                <a:latin typeface="Century Gothic" panose="020B0502020202020204" pitchFamily="34" charset="0"/>
              </a:rPr>
              <a:t>Forest </a:t>
            </a:r>
            <a:r>
              <a:rPr lang="en-US" sz="2500" dirty="0" smtClean="0">
                <a:solidFill>
                  <a:schemeClr val="tx1">
                    <a:lumMod val="75000"/>
                    <a:lumOff val="25000"/>
                  </a:schemeClr>
                </a:solidFill>
                <a:latin typeface="Century Gothic" panose="020B0502020202020204" pitchFamily="34" charset="0"/>
              </a:rPr>
              <a:t>Service</a:t>
            </a:r>
          </a:p>
          <a:p>
            <a:pPr lvl="1">
              <a:defRPr/>
            </a:pPr>
            <a:r>
              <a:rPr lang="en-US" sz="2500" dirty="0" smtClean="0">
                <a:solidFill>
                  <a:schemeClr val="tx1">
                    <a:lumMod val="75000"/>
                    <a:lumOff val="25000"/>
                  </a:schemeClr>
                </a:solidFill>
                <a:latin typeface="Century Gothic" panose="020B0502020202020204" pitchFamily="34" charset="0"/>
              </a:rPr>
              <a:t>International </a:t>
            </a:r>
            <a:r>
              <a:rPr lang="en-US" sz="2500" dirty="0">
                <a:solidFill>
                  <a:schemeClr val="tx1">
                    <a:lumMod val="75000"/>
                    <a:lumOff val="25000"/>
                  </a:schemeClr>
                </a:solidFill>
                <a:latin typeface="Century Gothic" panose="020B0502020202020204" pitchFamily="34" charset="0"/>
              </a:rPr>
              <a:t>Institute of Tropical Forestry (IITF)</a:t>
            </a:r>
          </a:p>
          <a:p>
            <a:pPr marL="800100" lvl="1" indent="-342900">
              <a:buFontTx/>
              <a:buChar char="-"/>
            </a:pPr>
            <a:endParaRPr lang="en-US" dirty="0">
              <a:solidFill>
                <a:schemeClr val="tx1">
                  <a:lumMod val="75000"/>
                  <a:lumOff val="25000"/>
                </a:schemeClr>
              </a:solidFill>
              <a:latin typeface="Century Gothic" panose="020B0502020202020204" pitchFamily="34" charset="0"/>
            </a:endParaRPr>
          </a:p>
          <a:p>
            <a:pPr marL="342900" indent="-342900">
              <a:buFontTx/>
              <a:buChar char="-"/>
            </a:pPr>
            <a:endParaRPr lang="en-US" dirty="0">
              <a:latin typeface="Century Gothic" panose="020B0502020202020204" pitchFamily="34" charset="0"/>
            </a:endParaRPr>
          </a:p>
        </p:txBody>
      </p:sp>
      <p:sp>
        <p:nvSpPr>
          <p:cNvPr id="12" name="TextBox 11"/>
          <p:cNvSpPr txBox="1"/>
          <p:nvPr/>
        </p:nvSpPr>
        <p:spPr>
          <a:xfrm>
            <a:off x="-59273" y="3165235"/>
            <a:ext cx="3041217" cy="307777"/>
          </a:xfrm>
          <a:prstGeom prst="rect">
            <a:avLst/>
          </a:prstGeom>
          <a:noFill/>
        </p:spPr>
        <p:txBody>
          <a:bodyPr wrap="none" rtlCol="0">
            <a:spAutoFit/>
          </a:bodyPr>
          <a:lstStyle/>
          <a:p>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Photo Credit: Gary </a:t>
            </a:r>
            <a:r>
              <a:rPr lang="en-US" sz="1400" dirty="0" err="1">
                <a:solidFill>
                  <a:schemeClr val="bg1"/>
                </a:solidFill>
                <a:effectLst>
                  <a:outerShdw blurRad="38100" dist="38100" dir="2700000" algn="tl">
                    <a:srgbClr val="000000">
                      <a:alpha val="43137"/>
                    </a:srgbClr>
                  </a:outerShdw>
                </a:effectLst>
                <a:latin typeface="Century Gothic" panose="020B0502020202020204" pitchFamily="34" charset="0"/>
              </a:rPr>
              <a:t>Potts_USFS</a:t>
            </a: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 IITF</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894" b="5335"/>
          <a:stretch/>
        </p:blipFill>
        <p:spPr>
          <a:xfrm>
            <a:off x="8302887" y="4246003"/>
            <a:ext cx="2683612" cy="2382252"/>
          </a:xfrm>
          <a:prstGeom prst="rect">
            <a:avLst/>
          </a:prstGeom>
        </p:spPr>
      </p:pic>
    </p:spTree>
    <p:extLst>
      <p:ext uri="{BB962C8B-B14F-4D97-AF65-F5344CB8AC3E}">
        <p14:creationId xmlns:p14="http://schemas.microsoft.com/office/powerpoint/2010/main" val="3451418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84E0D2A-D0D0-C044-9A1E-EFBC8446DCCF}"/>
              </a:ext>
            </a:extLst>
          </p:cNvPr>
          <p:cNvSpPr/>
          <p:nvPr/>
        </p:nvSpPr>
        <p:spPr>
          <a:xfrm>
            <a:off x="0" y="1060109"/>
            <a:ext cx="7259216" cy="4631564"/>
          </a:xfrm>
          <a:prstGeom prst="rect">
            <a:avLst/>
          </a:prstGeom>
          <a:solidFill>
            <a:srgbClr val="3E4268">
              <a:alpha val="41000"/>
            </a:srgb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p:cNvSpPr>
            <a:spLocks noGrp="1"/>
          </p:cNvSpPr>
          <p:nvPr>
            <p:ph type="title"/>
          </p:nvPr>
        </p:nvSpPr>
        <p:spPr/>
        <p:txBody>
          <a:bodyPr/>
          <a:lstStyle/>
          <a:p>
            <a:r>
              <a:rPr lang="en-US" dirty="0">
                <a:solidFill>
                  <a:schemeClr val="bg1"/>
                </a:solidFill>
                <a:latin typeface="Century Gothic" panose="020B0502020202020204" pitchFamily="34" charset="0"/>
              </a:rPr>
              <a:t>Objectives</a:t>
            </a:r>
          </a:p>
        </p:txBody>
      </p:sp>
      <p:sp>
        <p:nvSpPr>
          <p:cNvPr id="6" name="Text Placeholder 5"/>
          <p:cNvSpPr>
            <a:spLocks noGrp="1"/>
          </p:cNvSpPr>
          <p:nvPr>
            <p:ph type="body" sz="half" idx="2"/>
          </p:nvPr>
        </p:nvSpPr>
        <p:spPr>
          <a:xfrm>
            <a:off x="0" y="1060109"/>
            <a:ext cx="7035282" cy="5135418"/>
          </a:xfrm>
        </p:spPr>
        <p:txBody>
          <a:bodyPr>
            <a:normAutofit/>
          </a:bodyPr>
          <a:lstStyle/>
          <a:p>
            <a:pPr marL="342900" indent="-342900">
              <a:spcBef>
                <a:spcPts val="200"/>
              </a:spcBef>
              <a:buClr>
                <a:srgbClr val="3E4268"/>
              </a:buClr>
              <a:buFont typeface="Webdings" panose="05030102010509060703" pitchFamily="18" charset="2"/>
              <a:buChar char="4"/>
            </a:pPr>
            <a:endParaRPr lang="en-US" sz="2200" dirty="0">
              <a:solidFill>
                <a:schemeClr val="bg1"/>
              </a:solidFill>
              <a:latin typeface="Century Gothic" panose="020B0502020202020204" pitchFamily="34" charset="0"/>
            </a:endParaRPr>
          </a:p>
          <a:p>
            <a:pPr marL="342900" indent="-342900">
              <a:spcBef>
                <a:spcPts val="200"/>
              </a:spcBef>
              <a:buClr>
                <a:schemeClr val="bg1"/>
              </a:buClr>
              <a:buFont typeface="Webdings" panose="05030102010509060703" pitchFamily="18" charset="2"/>
              <a:buChar char="4"/>
            </a:pPr>
            <a:r>
              <a:rPr lang="en-US" sz="2200" dirty="0">
                <a:solidFill>
                  <a:schemeClr val="bg1"/>
                </a:solidFill>
                <a:latin typeface="Century Gothic" panose="020B0502020202020204" pitchFamily="34" charset="0"/>
              </a:rPr>
              <a:t>Determine changes in CBH pre- and post-Hurricane Maria</a:t>
            </a:r>
          </a:p>
          <a:p>
            <a:pPr>
              <a:spcBef>
                <a:spcPts val="200"/>
              </a:spcBef>
              <a:buClr>
                <a:schemeClr val="bg1"/>
              </a:buClr>
            </a:pPr>
            <a:endParaRPr lang="en-US" sz="2200" dirty="0">
              <a:solidFill>
                <a:schemeClr val="bg1"/>
              </a:solidFill>
              <a:latin typeface="Century Gothic" panose="020B0502020202020204" pitchFamily="34" charset="0"/>
            </a:endParaRPr>
          </a:p>
          <a:p>
            <a:pPr marL="342900" indent="-342900">
              <a:spcBef>
                <a:spcPts val="200"/>
              </a:spcBef>
              <a:buClr>
                <a:schemeClr val="bg1"/>
              </a:buClr>
              <a:buFont typeface="Webdings" panose="05030102010509060703" pitchFamily="18" charset="2"/>
              <a:buChar char="4"/>
            </a:pPr>
            <a:r>
              <a:rPr lang="en-US" sz="2200" dirty="0">
                <a:solidFill>
                  <a:schemeClr val="bg1"/>
                </a:solidFill>
                <a:latin typeface="Century Gothic" panose="020B0502020202020204" pitchFamily="34" charset="0"/>
              </a:rPr>
              <a:t>Analyze cloud spatial </a:t>
            </a:r>
            <a:r>
              <a:rPr lang="en-US" sz="2200" dirty="0" smtClean="0">
                <a:solidFill>
                  <a:schemeClr val="bg1"/>
                </a:solidFill>
                <a:latin typeface="Century Gothic" panose="020B0502020202020204" pitchFamily="34" charset="0"/>
              </a:rPr>
              <a:t>distribution </a:t>
            </a:r>
            <a:r>
              <a:rPr lang="en-US" sz="2200" dirty="0">
                <a:solidFill>
                  <a:schemeClr val="bg1"/>
                </a:solidFill>
                <a:latin typeface="Century Gothic" panose="020B0502020202020204" pitchFamily="34" charset="0"/>
              </a:rPr>
              <a:t>change pre- and post-Hurricane Maria</a:t>
            </a:r>
          </a:p>
          <a:p>
            <a:pPr>
              <a:spcBef>
                <a:spcPts val="200"/>
              </a:spcBef>
              <a:buClr>
                <a:schemeClr val="bg1"/>
              </a:buClr>
            </a:pPr>
            <a:endParaRPr lang="en-US" sz="2200" dirty="0">
              <a:solidFill>
                <a:schemeClr val="bg1"/>
              </a:solidFill>
              <a:latin typeface="Century Gothic" panose="020B0502020202020204" pitchFamily="34" charset="0"/>
            </a:endParaRPr>
          </a:p>
          <a:p>
            <a:pPr marL="342900" indent="-342900">
              <a:spcBef>
                <a:spcPts val="200"/>
              </a:spcBef>
              <a:buClr>
                <a:schemeClr val="bg1"/>
              </a:buClr>
              <a:buFont typeface="Webdings" panose="05030102010509060703" pitchFamily="18" charset="2"/>
              <a:buChar char="4"/>
            </a:pPr>
            <a:r>
              <a:rPr lang="en-US" sz="2200" dirty="0">
                <a:solidFill>
                  <a:schemeClr val="bg1"/>
                </a:solidFill>
                <a:latin typeface="Century Gothic" panose="020B0502020202020204" pitchFamily="34" charset="0"/>
              </a:rPr>
              <a:t>Compare changes in cloud spatial distribution with changes in land cover pre- and post-Hurricane Maria</a:t>
            </a:r>
          </a:p>
          <a:p>
            <a:pPr marL="342900" indent="-342900">
              <a:spcBef>
                <a:spcPts val="200"/>
              </a:spcBef>
              <a:buClr>
                <a:schemeClr val="bg1"/>
              </a:buClr>
              <a:buFont typeface="Webdings" panose="05030102010509060703" pitchFamily="18" charset="2"/>
              <a:buChar char="4"/>
            </a:pPr>
            <a:endParaRPr lang="en-US" sz="2200" dirty="0">
              <a:solidFill>
                <a:schemeClr val="bg1"/>
              </a:solidFill>
              <a:latin typeface="Century Gothic" panose="020B0502020202020204" pitchFamily="34" charset="0"/>
            </a:endParaRPr>
          </a:p>
          <a:p>
            <a:pPr marL="342900" indent="-342900">
              <a:spcBef>
                <a:spcPts val="200"/>
              </a:spcBef>
              <a:buClr>
                <a:schemeClr val="bg1"/>
              </a:buClr>
              <a:buFont typeface="Webdings" panose="05030102010509060703" pitchFamily="18" charset="2"/>
              <a:buChar char="4"/>
            </a:pPr>
            <a:r>
              <a:rPr lang="en-US" sz="2200" dirty="0">
                <a:solidFill>
                  <a:schemeClr val="bg1"/>
                </a:solidFill>
                <a:latin typeface="Century Gothic" panose="020B0502020202020204" pitchFamily="34" charset="0"/>
              </a:rPr>
              <a:t>Provide the partners with products to better understand changes in CBH and cloud coverage pre- and post-Hurricane Maria</a:t>
            </a:r>
          </a:p>
          <a:p>
            <a:pPr marL="342900" indent="-342900">
              <a:spcBef>
                <a:spcPts val="200"/>
              </a:spcBef>
              <a:buClr>
                <a:srgbClr val="3E4268"/>
              </a:buClr>
              <a:buFont typeface="Webdings" panose="05030102010509060703" pitchFamily="18" charset="2"/>
              <a:buChar char="4"/>
            </a:pPr>
            <a:endParaRPr lang="en-US" dirty="0">
              <a:solidFill>
                <a:schemeClr val="bg1"/>
              </a:solidFill>
              <a:latin typeface="Century Gothic" panose="020B0502020202020204" pitchFamily="34" charset="0"/>
            </a:endParaRPr>
          </a:p>
        </p:txBody>
      </p:sp>
      <p:sp>
        <p:nvSpPr>
          <p:cNvPr id="2" name="Rectangle 1"/>
          <p:cNvSpPr/>
          <p:nvPr/>
        </p:nvSpPr>
        <p:spPr>
          <a:xfrm>
            <a:off x="5971607" y="3244334"/>
            <a:ext cx="248786" cy="369332"/>
          </a:xfrm>
          <a:prstGeom prst="rect">
            <a:avLst/>
          </a:prstGeom>
        </p:spPr>
        <p:txBody>
          <a:bodyPr wrap="none">
            <a:spAutoFit/>
          </a:bodyPr>
          <a:lstStyle/>
          <a:p>
            <a:r>
              <a:rPr lang="en-US"/>
              <a:t> </a:t>
            </a:r>
          </a:p>
        </p:txBody>
      </p:sp>
      <p:sp>
        <p:nvSpPr>
          <p:cNvPr id="3" name="Rectangle 2"/>
          <p:cNvSpPr/>
          <p:nvPr/>
        </p:nvSpPr>
        <p:spPr>
          <a:xfrm>
            <a:off x="5971607" y="3244334"/>
            <a:ext cx="248786" cy="369332"/>
          </a:xfrm>
          <a:prstGeom prst="rect">
            <a:avLst/>
          </a:prstGeom>
        </p:spPr>
        <p:txBody>
          <a:bodyPr wrap="none">
            <a:spAutoFit/>
          </a:bodyPr>
          <a:lstStyle/>
          <a:p>
            <a:r>
              <a:rPr lang="en-US"/>
              <a:t> </a:t>
            </a:r>
          </a:p>
        </p:txBody>
      </p:sp>
      <p:sp>
        <p:nvSpPr>
          <p:cNvPr id="4" name="Rectangle 3"/>
          <p:cNvSpPr/>
          <p:nvPr/>
        </p:nvSpPr>
        <p:spPr>
          <a:xfrm>
            <a:off x="5971607" y="3244334"/>
            <a:ext cx="248786" cy="369332"/>
          </a:xfrm>
          <a:prstGeom prst="rect">
            <a:avLst/>
          </a:prstGeom>
        </p:spPr>
        <p:txBody>
          <a:bodyPr wrap="none">
            <a:spAutoFit/>
          </a:bodyPr>
          <a:lstStyle/>
          <a:p>
            <a:r>
              <a:rPr lang="en-US"/>
              <a:t> </a:t>
            </a:r>
          </a:p>
        </p:txBody>
      </p:sp>
      <p:sp>
        <p:nvSpPr>
          <p:cNvPr id="7" name="TextBox 6"/>
          <p:cNvSpPr txBox="1"/>
          <p:nvPr/>
        </p:nvSpPr>
        <p:spPr>
          <a:xfrm>
            <a:off x="0" y="6550223"/>
            <a:ext cx="3041217" cy="307777"/>
          </a:xfrm>
          <a:prstGeom prst="rect">
            <a:avLst/>
          </a:prstGeom>
          <a:noFill/>
        </p:spPr>
        <p:txBody>
          <a:bodyPr wrap="none" rtlCol="0">
            <a:spAutoFit/>
          </a:bodyPr>
          <a:lstStyle/>
          <a:p>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Photo Credit: Gary </a:t>
            </a:r>
            <a:r>
              <a:rPr lang="en-US" sz="1400" dirty="0" err="1">
                <a:solidFill>
                  <a:schemeClr val="bg1"/>
                </a:solidFill>
                <a:effectLst>
                  <a:outerShdw blurRad="38100" dist="38100" dir="2700000" algn="tl">
                    <a:srgbClr val="000000">
                      <a:alpha val="43137"/>
                    </a:srgbClr>
                  </a:outerShdw>
                </a:effectLst>
                <a:latin typeface="Century Gothic" panose="020B0502020202020204" pitchFamily="34" charset="0"/>
              </a:rPr>
              <a:t>Potts_USFS</a:t>
            </a: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 IITF</a:t>
            </a:r>
          </a:p>
        </p:txBody>
      </p:sp>
    </p:spTree>
    <p:extLst>
      <p:ext uri="{BB962C8B-B14F-4D97-AF65-F5344CB8AC3E}">
        <p14:creationId xmlns:p14="http://schemas.microsoft.com/office/powerpoint/2010/main" val="1144867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39000">
              <a:schemeClr val="tx2">
                <a:lumMod val="60000"/>
                <a:lumOff val="40000"/>
              </a:schemeClr>
            </a:gs>
            <a:gs pos="83000">
              <a:schemeClr val="tx2">
                <a:lumMod val="75000"/>
              </a:schemeClr>
            </a:gs>
            <a:gs pos="100000">
              <a:schemeClr val="tx2">
                <a:lumMod val="50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solidFill>
                  <a:schemeClr val="bg1"/>
                </a:solidFill>
                <a:latin typeface="Century Gothic" panose="020B0502020202020204" pitchFamily="34" charset="0"/>
              </a:rPr>
              <a:t>NASA Satellite/Sensors</a:t>
            </a:r>
          </a:p>
        </p:txBody>
      </p:sp>
      <p:sp>
        <p:nvSpPr>
          <p:cNvPr id="6" name="Text Placeholder 5"/>
          <p:cNvSpPr>
            <a:spLocks noGrp="1"/>
          </p:cNvSpPr>
          <p:nvPr>
            <p:ph type="body" sz="half" idx="2"/>
          </p:nvPr>
        </p:nvSpPr>
        <p:spPr>
          <a:xfrm>
            <a:off x="7169727" y="1401258"/>
            <a:ext cx="4425643" cy="5035132"/>
          </a:xfrm>
        </p:spPr>
        <p:txBody>
          <a:bodyPr>
            <a:normAutofit/>
          </a:bodyPr>
          <a:lstStyle/>
          <a:p>
            <a:r>
              <a:rPr lang="en-US" sz="2800" dirty="0">
                <a:solidFill>
                  <a:schemeClr val="bg1"/>
                </a:solidFill>
                <a:latin typeface="Century Gothic" panose="020B0502020202020204" pitchFamily="34" charset="0"/>
              </a:rPr>
              <a:t>Which Earth observing satellites are we using?</a:t>
            </a:r>
          </a:p>
          <a:p>
            <a:endParaRPr lang="en-US" dirty="0">
              <a:solidFill>
                <a:schemeClr val="bg1"/>
              </a:solidFill>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sz="2400" dirty="0">
                <a:solidFill>
                  <a:schemeClr val="bg1"/>
                </a:solidFill>
                <a:latin typeface="Century Gothic" panose="020B0502020202020204" pitchFamily="34" charset="0"/>
              </a:rPr>
              <a:t>CALIPSO/CALIOP</a:t>
            </a:r>
          </a:p>
          <a:p>
            <a:pPr marL="800100" lvl="1" indent="-342900">
              <a:spcBef>
                <a:spcPts val="200"/>
              </a:spcBef>
              <a:buClr>
                <a:srgbClr val="3E4268"/>
              </a:buClr>
              <a:buFont typeface="Webdings" panose="05030102010509060703" pitchFamily="18" charset="2"/>
              <a:buChar char="4"/>
            </a:pPr>
            <a:r>
              <a:rPr lang="en-US" sz="1800" dirty="0">
                <a:solidFill>
                  <a:schemeClr val="bg1"/>
                </a:solidFill>
                <a:latin typeface="Century Gothic" panose="020B0502020202020204" pitchFamily="34" charset="0"/>
              </a:rPr>
              <a:t>Active LIDAR, passive infrared, and visible imager</a:t>
            </a:r>
          </a:p>
          <a:p>
            <a:pPr lvl="1">
              <a:spcBef>
                <a:spcPts val="200"/>
              </a:spcBef>
              <a:buClr>
                <a:srgbClr val="3E4268"/>
              </a:buClr>
            </a:pPr>
            <a:endParaRPr lang="en-US" sz="1800" dirty="0">
              <a:solidFill>
                <a:schemeClr val="bg1"/>
              </a:solidFill>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sz="2400" dirty="0" smtClean="0">
                <a:solidFill>
                  <a:schemeClr val="bg1"/>
                </a:solidFill>
                <a:latin typeface="Century Gothic" panose="020B0502020202020204" pitchFamily="34" charset="0"/>
              </a:rPr>
              <a:t>Landsat </a:t>
            </a:r>
            <a:r>
              <a:rPr lang="en-US" sz="2400" dirty="0">
                <a:solidFill>
                  <a:schemeClr val="bg1"/>
                </a:solidFill>
                <a:latin typeface="Century Gothic" panose="020B0502020202020204" pitchFamily="34" charset="0"/>
              </a:rPr>
              <a:t>8 </a:t>
            </a:r>
          </a:p>
          <a:p>
            <a:pPr marL="800100" lvl="1" indent="-342900">
              <a:spcBef>
                <a:spcPts val="200"/>
              </a:spcBef>
              <a:buClr>
                <a:srgbClr val="3E4268"/>
              </a:buClr>
              <a:buFont typeface="Webdings" panose="05030102010509060703" pitchFamily="18" charset="2"/>
              <a:buChar char="4"/>
            </a:pPr>
            <a:r>
              <a:rPr lang="en-US" sz="1800" dirty="0">
                <a:solidFill>
                  <a:schemeClr val="bg1"/>
                </a:solidFill>
                <a:latin typeface="Century Gothic" panose="020B0502020202020204" pitchFamily="34" charset="0"/>
              </a:rPr>
              <a:t>Operational </a:t>
            </a:r>
            <a:r>
              <a:rPr lang="en-US" sz="1800" dirty="0" smtClean="0">
                <a:solidFill>
                  <a:schemeClr val="bg1"/>
                </a:solidFill>
                <a:latin typeface="Century Gothic" panose="020B0502020202020204" pitchFamily="34" charset="0"/>
              </a:rPr>
              <a:t>Land Imager </a:t>
            </a:r>
            <a:r>
              <a:rPr lang="en-US" sz="1800" dirty="0">
                <a:solidFill>
                  <a:schemeClr val="bg1"/>
                </a:solidFill>
                <a:latin typeface="Century Gothic" panose="020B0502020202020204" pitchFamily="34" charset="0"/>
              </a:rPr>
              <a:t>(</a:t>
            </a:r>
            <a:r>
              <a:rPr lang="en-US" sz="1800" dirty="0" smtClean="0">
                <a:solidFill>
                  <a:schemeClr val="bg1"/>
                </a:solidFill>
                <a:latin typeface="Century Gothic" panose="020B0502020202020204" pitchFamily="34" charset="0"/>
              </a:rPr>
              <a:t>OLI)</a:t>
            </a:r>
          </a:p>
          <a:p>
            <a:pPr marL="800100" lvl="1" indent="-342900">
              <a:spcBef>
                <a:spcPts val="200"/>
              </a:spcBef>
              <a:buClr>
                <a:srgbClr val="3E4268"/>
              </a:buClr>
              <a:buFont typeface="Webdings" panose="05030102010509060703" pitchFamily="18" charset="2"/>
              <a:buChar char="4"/>
            </a:pPr>
            <a:r>
              <a:rPr lang="en-US" sz="1800" dirty="0" smtClean="0">
                <a:solidFill>
                  <a:schemeClr val="bg1"/>
                </a:solidFill>
                <a:latin typeface="Century Gothic" panose="020B0502020202020204" pitchFamily="34" charset="0"/>
              </a:rPr>
              <a:t>Thermal </a:t>
            </a:r>
            <a:r>
              <a:rPr lang="en-US" sz="1800" dirty="0">
                <a:solidFill>
                  <a:schemeClr val="bg1"/>
                </a:solidFill>
                <a:latin typeface="Century Gothic" panose="020B0502020202020204" pitchFamily="34" charset="0"/>
              </a:rPr>
              <a:t>I</a:t>
            </a:r>
            <a:r>
              <a:rPr lang="en-US" sz="1800" dirty="0" smtClean="0">
                <a:solidFill>
                  <a:schemeClr val="bg1"/>
                </a:solidFill>
                <a:latin typeface="Century Gothic" panose="020B0502020202020204" pitchFamily="34" charset="0"/>
              </a:rPr>
              <a:t>nfrared </a:t>
            </a:r>
            <a:r>
              <a:rPr lang="en-US" sz="1800" dirty="0">
                <a:solidFill>
                  <a:schemeClr val="bg1"/>
                </a:solidFill>
                <a:latin typeface="Century Gothic" panose="020B0502020202020204" pitchFamily="34" charset="0"/>
              </a:rPr>
              <a:t>S</a:t>
            </a:r>
            <a:r>
              <a:rPr lang="en-US" sz="1800" dirty="0" smtClean="0">
                <a:solidFill>
                  <a:schemeClr val="bg1"/>
                </a:solidFill>
                <a:latin typeface="Century Gothic" panose="020B0502020202020204" pitchFamily="34" charset="0"/>
              </a:rPr>
              <a:t>ensor </a:t>
            </a:r>
            <a:r>
              <a:rPr lang="en-US" sz="1800" dirty="0">
                <a:solidFill>
                  <a:schemeClr val="bg1"/>
                </a:solidFill>
                <a:latin typeface="Century Gothic" panose="020B0502020202020204" pitchFamily="34" charset="0"/>
              </a:rPr>
              <a:t>(TIRS)</a:t>
            </a:r>
          </a:p>
          <a:p>
            <a:endParaRPr lang="en-US" dirty="0">
              <a:solidFill>
                <a:schemeClr val="bg1"/>
              </a:solidFill>
              <a:latin typeface="Century Gothic" panose="020B0502020202020204" pitchFamily="34" charset="0"/>
            </a:endParaRPr>
          </a:p>
          <a:p>
            <a:r>
              <a:rPr lang="en-US" sz="2800" i="1" dirty="0">
                <a:solidFill>
                  <a:schemeClr val="bg1"/>
                </a:solidFill>
                <a:latin typeface="Century Gothic" panose="020B0502020202020204" pitchFamily="34" charset="0"/>
              </a:rPr>
              <a:t>In situ </a:t>
            </a:r>
            <a:r>
              <a:rPr lang="en-US" sz="2800" dirty="0">
                <a:solidFill>
                  <a:schemeClr val="bg1"/>
                </a:solidFill>
                <a:latin typeface="Century Gothic" panose="020B0502020202020204" pitchFamily="34" charset="0"/>
              </a:rPr>
              <a:t>measurements:</a:t>
            </a:r>
          </a:p>
          <a:p>
            <a:pPr lvl="1">
              <a:spcBef>
                <a:spcPts val="200"/>
              </a:spcBef>
              <a:buClr>
                <a:srgbClr val="3E4268"/>
              </a:buClr>
            </a:pPr>
            <a:endParaRPr lang="en-US" sz="1800" dirty="0">
              <a:solidFill>
                <a:schemeClr val="bg1"/>
              </a:solidFill>
              <a:latin typeface="Century Gothic" panose="020B0502020202020204" pitchFamily="34" charset="0"/>
            </a:endParaRPr>
          </a:p>
          <a:p>
            <a:pPr marL="342900" indent="-342900">
              <a:spcBef>
                <a:spcPts val="200"/>
              </a:spcBef>
              <a:buClr>
                <a:srgbClr val="3E4268"/>
              </a:buClr>
              <a:buFont typeface="Webdings" panose="05030102010509060703" pitchFamily="18" charset="2"/>
              <a:buChar char="4"/>
            </a:pPr>
            <a:r>
              <a:rPr lang="en-US" sz="2400" dirty="0">
                <a:solidFill>
                  <a:schemeClr val="bg1"/>
                </a:solidFill>
                <a:latin typeface="Century Gothic" panose="020B0502020202020204" pitchFamily="34" charset="0"/>
              </a:rPr>
              <a:t>Radiosonde data</a:t>
            </a:r>
            <a:endParaRPr lang="en-US" sz="2800" dirty="0">
              <a:solidFill>
                <a:schemeClr val="bg1"/>
              </a:solidFill>
              <a:latin typeface="Century Gothic" panose="020B0502020202020204" pitchFamily="34" charset="0"/>
            </a:endParaRPr>
          </a:p>
        </p:txBody>
      </p:sp>
      <p:sp>
        <p:nvSpPr>
          <p:cNvPr id="7" name="Text Placeholder 4"/>
          <p:cNvSpPr txBox="1">
            <a:spLocks/>
          </p:cNvSpPr>
          <p:nvPr/>
        </p:nvSpPr>
        <p:spPr>
          <a:xfrm>
            <a:off x="40166" y="657567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rPr>
              <a:t>Image Credit: NASA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265" y="1116822"/>
            <a:ext cx="4543761" cy="3087233"/>
          </a:xfrm>
          <a:prstGeom prst="rect">
            <a:avLst/>
          </a:prstGeom>
        </p:spPr>
      </p:pic>
      <p:sp>
        <p:nvSpPr>
          <p:cNvPr id="11" name="TextBox 10"/>
          <p:cNvSpPr txBox="1"/>
          <p:nvPr/>
        </p:nvSpPr>
        <p:spPr>
          <a:xfrm>
            <a:off x="581190" y="1268086"/>
            <a:ext cx="1257075" cy="646331"/>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CALIPSO/</a:t>
            </a:r>
          </a:p>
          <a:p>
            <a:pPr algn="ctr"/>
            <a:r>
              <a:rPr lang="en-US" b="1" dirty="0">
                <a:solidFill>
                  <a:schemeClr val="bg1"/>
                </a:solidFill>
                <a:latin typeface="Century Gothic" panose="020B0502020202020204" pitchFamily="34" charset="0"/>
              </a:rPr>
              <a:t>CALIOP</a:t>
            </a:r>
          </a:p>
        </p:txBody>
      </p:sp>
      <p:sp>
        <p:nvSpPr>
          <p:cNvPr id="12" name="TextBox 11"/>
          <p:cNvSpPr txBox="1"/>
          <p:nvPr/>
        </p:nvSpPr>
        <p:spPr>
          <a:xfrm>
            <a:off x="3205368" y="4378400"/>
            <a:ext cx="1244251" cy="369332"/>
          </a:xfrm>
          <a:prstGeom prst="rect">
            <a:avLst/>
          </a:prstGeom>
          <a:noFill/>
        </p:spPr>
        <p:txBody>
          <a:bodyPr wrap="none" rtlCol="0">
            <a:spAutoFit/>
          </a:bodyPr>
          <a:lstStyle/>
          <a:p>
            <a:r>
              <a:rPr lang="en-US" b="1" dirty="0" smtClean="0">
                <a:solidFill>
                  <a:schemeClr val="bg1"/>
                </a:solidFill>
                <a:latin typeface="Century Gothic" panose="020B0502020202020204" pitchFamily="34" charset="0"/>
              </a:rPr>
              <a:t>Landsat </a:t>
            </a:r>
            <a:r>
              <a:rPr lang="en-US" b="1" dirty="0">
                <a:solidFill>
                  <a:schemeClr val="bg1"/>
                </a:solidFill>
                <a:latin typeface="Century Gothic" panose="020B0502020202020204" pitchFamily="34" charset="0"/>
              </a:rPr>
              <a:t>8</a:t>
            </a:r>
          </a:p>
        </p:txBody>
      </p:sp>
      <p:pic>
        <p:nvPicPr>
          <p:cNvPr id="3" name="Picture Placeholder 2"/>
          <p:cNvPicPr>
            <a:picLocks noGrp="1" noChangeAspect="1"/>
          </p:cNvPicPr>
          <p:nvPr>
            <p:ph type="pic" idx="10"/>
          </p:nvPr>
        </p:nvPicPr>
        <p:blipFill>
          <a:blip r:embed="rId4" cstate="print">
            <a:extLst>
              <a:ext uri="{28A0092B-C50C-407E-A947-70E740481C1C}">
                <a14:useLocalDpi xmlns:a14="http://schemas.microsoft.com/office/drawing/2010/main" val="0"/>
              </a:ext>
            </a:extLst>
          </a:blip>
          <a:srcRect l="1291" r="1291"/>
          <a:stretch>
            <a:fillRect/>
          </a:stretch>
        </p:blipFill>
        <p:spPr>
          <a:xfrm>
            <a:off x="122521" y="3499236"/>
            <a:ext cx="3431487" cy="2879060"/>
          </a:xfrm>
        </p:spPr>
      </p:pic>
    </p:spTree>
    <p:extLst>
      <p:ext uri="{BB962C8B-B14F-4D97-AF65-F5344CB8AC3E}">
        <p14:creationId xmlns:p14="http://schemas.microsoft.com/office/powerpoint/2010/main" val="3837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entury Gothic" panose="020B0502020202020204" pitchFamily="34" charset="0"/>
              </a:rPr>
              <a:t>Study Period</a:t>
            </a:r>
          </a:p>
        </p:txBody>
      </p:sp>
      <p:cxnSp>
        <p:nvCxnSpPr>
          <p:cNvPr id="5" name="Straight Connector 4"/>
          <p:cNvCxnSpPr/>
          <p:nvPr/>
        </p:nvCxnSpPr>
        <p:spPr>
          <a:xfrm flipH="1">
            <a:off x="11179741" y="3945710"/>
            <a:ext cx="7020" cy="1765279"/>
          </a:xfrm>
          <a:prstGeom prst="line">
            <a:avLst/>
          </a:prstGeom>
          <a:ln w="127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rot="3120000">
            <a:off x="-206657"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2006</a:t>
            </a:r>
          </a:p>
        </p:txBody>
      </p:sp>
      <p:sp>
        <p:nvSpPr>
          <p:cNvPr id="145" name="TextBox 144"/>
          <p:cNvSpPr txBox="1"/>
          <p:nvPr/>
        </p:nvSpPr>
        <p:spPr>
          <a:xfrm rot="3120000">
            <a:off x="689944"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2007</a:t>
            </a:r>
          </a:p>
        </p:txBody>
      </p:sp>
      <p:sp>
        <p:nvSpPr>
          <p:cNvPr id="146" name="TextBox 145"/>
          <p:cNvSpPr txBox="1"/>
          <p:nvPr/>
        </p:nvSpPr>
        <p:spPr>
          <a:xfrm rot="3120000">
            <a:off x="1739108"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2008</a:t>
            </a:r>
          </a:p>
        </p:txBody>
      </p:sp>
      <p:sp>
        <p:nvSpPr>
          <p:cNvPr id="147" name="TextBox 146"/>
          <p:cNvSpPr txBox="1"/>
          <p:nvPr/>
        </p:nvSpPr>
        <p:spPr>
          <a:xfrm rot="3120000">
            <a:off x="2562469"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2009</a:t>
            </a:r>
          </a:p>
        </p:txBody>
      </p:sp>
      <p:sp>
        <p:nvSpPr>
          <p:cNvPr id="148" name="TextBox 147"/>
          <p:cNvSpPr txBox="1"/>
          <p:nvPr/>
        </p:nvSpPr>
        <p:spPr>
          <a:xfrm rot="3120000">
            <a:off x="3586342"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2010</a:t>
            </a:r>
          </a:p>
        </p:txBody>
      </p:sp>
      <p:sp>
        <p:nvSpPr>
          <p:cNvPr id="149" name="TextBox 148"/>
          <p:cNvSpPr txBox="1"/>
          <p:nvPr/>
        </p:nvSpPr>
        <p:spPr>
          <a:xfrm rot="3120000">
            <a:off x="4542663"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2011</a:t>
            </a:r>
          </a:p>
        </p:txBody>
      </p:sp>
      <p:sp>
        <p:nvSpPr>
          <p:cNvPr id="150" name="TextBox 149"/>
          <p:cNvSpPr txBox="1"/>
          <p:nvPr/>
        </p:nvSpPr>
        <p:spPr>
          <a:xfrm rot="3120000">
            <a:off x="5458711"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2012</a:t>
            </a:r>
          </a:p>
        </p:txBody>
      </p:sp>
      <p:sp>
        <p:nvSpPr>
          <p:cNvPr id="151" name="TextBox 150"/>
          <p:cNvSpPr txBox="1"/>
          <p:nvPr/>
        </p:nvSpPr>
        <p:spPr>
          <a:xfrm rot="3120000">
            <a:off x="6370514"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2013</a:t>
            </a:r>
          </a:p>
        </p:txBody>
      </p:sp>
      <p:sp>
        <p:nvSpPr>
          <p:cNvPr id="152" name="TextBox 151"/>
          <p:cNvSpPr txBox="1"/>
          <p:nvPr/>
        </p:nvSpPr>
        <p:spPr>
          <a:xfrm rot="3120000">
            <a:off x="7333231"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2014</a:t>
            </a:r>
          </a:p>
        </p:txBody>
      </p:sp>
      <p:sp>
        <p:nvSpPr>
          <p:cNvPr id="153" name="TextBox 152"/>
          <p:cNvSpPr txBox="1"/>
          <p:nvPr/>
        </p:nvSpPr>
        <p:spPr>
          <a:xfrm rot="3120000">
            <a:off x="8255575"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2015</a:t>
            </a:r>
          </a:p>
        </p:txBody>
      </p:sp>
      <p:sp>
        <p:nvSpPr>
          <p:cNvPr id="154" name="TextBox 153"/>
          <p:cNvSpPr txBox="1"/>
          <p:nvPr/>
        </p:nvSpPr>
        <p:spPr>
          <a:xfrm rot="3120000">
            <a:off x="9151491"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2016</a:t>
            </a:r>
          </a:p>
        </p:txBody>
      </p:sp>
      <p:sp>
        <p:nvSpPr>
          <p:cNvPr id="155" name="TextBox 154"/>
          <p:cNvSpPr txBox="1"/>
          <p:nvPr/>
        </p:nvSpPr>
        <p:spPr>
          <a:xfrm rot="3120000">
            <a:off x="10124478"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2017</a:t>
            </a:r>
          </a:p>
        </p:txBody>
      </p:sp>
      <p:sp>
        <p:nvSpPr>
          <p:cNvPr id="168" name="TextBox 167"/>
          <p:cNvSpPr txBox="1"/>
          <p:nvPr/>
        </p:nvSpPr>
        <p:spPr>
          <a:xfrm rot="3120000">
            <a:off x="11112178" y="5533331"/>
            <a:ext cx="1667568"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2018</a:t>
            </a:r>
          </a:p>
        </p:txBody>
      </p:sp>
      <p:grpSp>
        <p:nvGrpSpPr>
          <p:cNvPr id="827" name="Group 826"/>
          <p:cNvGrpSpPr/>
          <p:nvPr/>
        </p:nvGrpSpPr>
        <p:grpSpPr>
          <a:xfrm>
            <a:off x="282925" y="4696868"/>
            <a:ext cx="11271063" cy="357848"/>
            <a:chOff x="234148" y="4893256"/>
            <a:chExt cx="27497616" cy="588920"/>
          </a:xfrm>
        </p:grpSpPr>
        <p:cxnSp>
          <p:nvCxnSpPr>
            <p:cNvPr id="169" name="Straight Connector 168"/>
            <p:cNvCxnSpPr/>
            <p:nvPr/>
          </p:nvCxnSpPr>
          <p:spPr>
            <a:xfrm flipH="1">
              <a:off x="234148"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2551752"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4818324"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7135928"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9391272"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11708876"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13975448"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16293052"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18658844"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20976448"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23243020"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25560624"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27721084" y="4893256"/>
              <a:ext cx="10680" cy="58892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sp>
        <p:nvSpPr>
          <p:cNvPr id="280" name="TextBox 279"/>
          <p:cNvSpPr txBox="1"/>
          <p:nvPr/>
        </p:nvSpPr>
        <p:spPr>
          <a:xfrm rot="3120000">
            <a:off x="-759184" y="2228091"/>
            <a:ext cx="2399852" cy="584775"/>
          </a:xfrm>
          <a:prstGeom prst="rect">
            <a:avLst/>
          </a:prstGeom>
          <a:noFill/>
        </p:spPr>
        <p:txBody>
          <a:bodyPr wrap="square" rtlCol="0">
            <a:spAutoFit/>
          </a:bodyPr>
          <a:lstStyle/>
          <a:p>
            <a:pPr algn="ctr"/>
            <a:r>
              <a:rPr lang="en-US" sz="1600" dirty="0" smtClean="0">
                <a:solidFill>
                  <a:srgbClr val="FF0000"/>
                </a:solidFill>
              </a:rPr>
              <a:t>CALIPSO</a:t>
            </a:r>
            <a:endParaRPr lang="en-US" sz="1600" dirty="0">
              <a:solidFill>
                <a:srgbClr val="FF0000"/>
              </a:solidFill>
            </a:endParaRPr>
          </a:p>
          <a:p>
            <a:pPr algn="ctr"/>
            <a:r>
              <a:rPr lang="en-US" sz="1600" dirty="0">
                <a:solidFill>
                  <a:srgbClr val="FF0000"/>
                </a:solidFill>
              </a:rPr>
              <a:t>Landsat8</a:t>
            </a:r>
          </a:p>
        </p:txBody>
      </p:sp>
      <p:sp>
        <p:nvSpPr>
          <p:cNvPr id="281" name="TextBox 280"/>
          <p:cNvSpPr txBox="1"/>
          <p:nvPr/>
        </p:nvSpPr>
        <p:spPr>
          <a:xfrm>
            <a:off x="10068275" y="5662019"/>
            <a:ext cx="2262237" cy="769441"/>
          </a:xfrm>
          <a:prstGeom prst="rect">
            <a:avLst/>
          </a:prstGeom>
          <a:noFill/>
          <a:ln>
            <a:noFill/>
          </a:ln>
        </p:spPr>
        <p:txBody>
          <a:bodyPr wrap="square" rtlCol="0">
            <a:spAutoFit/>
          </a:bodyPr>
          <a:lstStyle/>
          <a:p>
            <a:pPr algn="ctr"/>
            <a:r>
              <a:rPr lang="en-US" sz="2200" b="1" dirty="0">
                <a:ln w="1270">
                  <a:solidFill>
                    <a:schemeClr val="tx1">
                      <a:lumMod val="75000"/>
                      <a:lumOff val="25000"/>
                    </a:schemeClr>
                  </a:solidFill>
                </a:ln>
                <a:solidFill>
                  <a:schemeClr val="accent4">
                    <a:lumMod val="60000"/>
                    <a:lumOff val="40000"/>
                  </a:schemeClr>
                </a:solidFill>
              </a:rPr>
              <a:t>Hurricane </a:t>
            </a:r>
          </a:p>
          <a:p>
            <a:pPr algn="ctr"/>
            <a:r>
              <a:rPr lang="en-US" sz="2200" b="1" dirty="0">
                <a:ln w="1270">
                  <a:solidFill>
                    <a:schemeClr val="tx1">
                      <a:lumMod val="75000"/>
                      <a:lumOff val="25000"/>
                    </a:schemeClr>
                  </a:solidFill>
                </a:ln>
                <a:solidFill>
                  <a:schemeClr val="accent4">
                    <a:lumMod val="60000"/>
                    <a:lumOff val="40000"/>
                  </a:schemeClr>
                </a:solidFill>
              </a:rPr>
              <a:t>Maria </a:t>
            </a:r>
          </a:p>
        </p:txBody>
      </p:sp>
      <p:sp>
        <p:nvSpPr>
          <p:cNvPr id="283" name="Rectangle 282"/>
          <p:cNvSpPr/>
          <p:nvPr/>
        </p:nvSpPr>
        <p:spPr>
          <a:xfrm>
            <a:off x="6790049" y="1067323"/>
            <a:ext cx="791905" cy="432583"/>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84" name="Rectangle 283"/>
          <p:cNvSpPr/>
          <p:nvPr/>
        </p:nvSpPr>
        <p:spPr>
          <a:xfrm>
            <a:off x="6790049" y="1491340"/>
            <a:ext cx="791905" cy="432583"/>
          </a:xfrm>
          <a:prstGeom prst="rect">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solidFill>
                <a:srgbClr val="FFFF00"/>
              </a:solidFill>
            </a:endParaRPr>
          </a:p>
        </p:txBody>
      </p:sp>
      <p:sp>
        <p:nvSpPr>
          <p:cNvPr id="286" name="Rectangle 285"/>
          <p:cNvSpPr/>
          <p:nvPr/>
        </p:nvSpPr>
        <p:spPr>
          <a:xfrm>
            <a:off x="6790049" y="2339373"/>
            <a:ext cx="806527" cy="432583"/>
          </a:xfrm>
          <a:prstGeom prst="rect">
            <a:avLst/>
          </a:prstGeom>
          <a:solidFill>
            <a:schemeClr val="accent5">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87" name="TextBox 286"/>
          <p:cNvSpPr txBox="1"/>
          <p:nvPr/>
        </p:nvSpPr>
        <p:spPr>
          <a:xfrm>
            <a:off x="7606017" y="1064603"/>
            <a:ext cx="368400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cs typeface="Arial" panose="020B0604020202020204" pitchFamily="34" charset="0"/>
              </a:rPr>
              <a:t>Dry Season</a:t>
            </a:r>
          </a:p>
        </p:txBody>
      </p:sp>
      <p:sp>
        <p:nvSpPr>
          <p:cNvPr id="288" name="TextBox 287"/>
          <p:cNvSpPr txBox="1"/>
          <p:nvPr/>
        </p:nvSpPr>
        <p:spPr>
          <a:xfrm>
            <a:off x="7606017" y="1505550"/>
            <a:ext cx="368400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cs typeface="Arial" panose="020B0604020202020204" pitchFamily="34" charset="0"/>
              </a:rPr>
              <a:t>Early Rainfall Season</a:t>
            </a:r>
          </a:p>
        </p:txBody>
      </p:sp>
      <p:sp>
        <p:nvSpPr>
          <p:cNvPr id="290" name="TextBox 289"/>
          <p:cNvSpPr txBox="1"/>
          <p:nvPr/>
        </p:nvSpPr>
        <p:spPr>
          <a:xfrm>
            <a:off x="7606017" y="1946497"/>
            <a:ext cx="5998073"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cs typeface="Arial" panose="020B0604020202020204" pitchFamily="34" charset="0"/>
              </a:rPr>
              <a:t>Midsummer Drought</a:t>
            </a:r>
          </a:p>
        </p:txBody>
      </p:sp>
      <p:cxnSp>
        <p:nvCxnSpPr>
          <p:cNvPr id="6" name="Straight Arrow Connector 5"/>
          <p:cNvCxnSpPr/>
          <p:nvPr/>
        </p:nvCxnSpPr>
        <p:spPr>
          <a:xfrm>
            <a:off x="23677" y="4392980"/>
            <a:ext cx="11943690" cy="2993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913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6409"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650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63784"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12662"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79941"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20037"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8731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27410"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94690"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43567"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10846"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50942"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18220"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58316"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2559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74472"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041752"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81848"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4912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8922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5650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05378"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972657"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112753"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8003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420127"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87406"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36283"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03562"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043658"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10936"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351032"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51831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67188"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834468"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000909"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168189"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08284"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75562"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62444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91719"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93181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099094"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239190"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406468"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555346"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722624"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862720"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029999"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17009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337373"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486252"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653530"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79362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96090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10100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268278"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417157"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584435"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724531"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891810"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031906"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199184"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0348063"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0515340"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0655436"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0822715" y="4144474"/>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26525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40534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57262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71272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88000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028879"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196159"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33625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503534"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64362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1090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959785"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127064"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26715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434439"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57453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4181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890690"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057969"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198064"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365345"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05439"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67271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21595"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988875"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128969"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296250"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436344"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603624"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752501"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919780"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08622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253501"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393595"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560876"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70975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87703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01712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184406"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324501"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49178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64065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80793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94803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11531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255406"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42268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57156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873884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87893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4621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9186311"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935359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950246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9669749"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980984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997712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011721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28449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43337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0600654"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074074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34348"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4442"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41723"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8181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949097"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097974" y="426652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48617" y="4144474"/>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0962811" y="4159040"/>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1130089" y="4159040"/>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0908028" y="4281095"/>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1048122" y="4281095"/>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1257012" y="4174006"/>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1424290" y="4174006"/>
            <a:ext cx="0" cy="4678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1202229" y="4296060"/>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1342323" y="4296060"/>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1559994" y="4185660"/>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1727274" y="4185660"/>
            <a:ext cx="0" cy="467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1505211" y="4307714"/>
            <a:ext cx="0" cy="223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1645307" y="4307714"/>
            <a:ext cx="0" cy="223770"/>
          </a:xfrm>
          <a:prstGeom prst="line">
            <a:avLst/>
          </a:prstGeom>
        </p:spPr>
        <p:style>
          <a:lnRef idx="1">
            <a:schemeClr val="accent1"/>
          </a:lnRef>
          <a:fillRef idx="0">
            <a:schemeClr val="accent1"/>
          </a:fillRef>
          <a:effectRef idx="0">
            <a:schemeClr val="accent1"/>
          </a:effectRef>
          <a:fontRef idx="minor">
            <a:schemeClr val="tx1"/>
          </a:fontRef>
        </p:style>
      </p:cxnSp>
      <p:sp>
        <p:nvSpPr>
          <p:cNvPr id="182" name="Rectangle 181"/>
          <p:cNvSpPr/>
          <p:nvPr/>
        </p:nvSpPr>
        <p:spPr>
          <a:xfrm>
            <a:off x="6983403" y="3743618"/>
            <a:ext cx="4743871" cy="118117"/>
          </a:xfrm>
          <a:prstGeom prst="rect">
            <a:avLst/>
          </a:prstGeom>
          <a:solidFill>
            <a:schemeClr val="accent4">
              <a:lumMod val="40000"/>
              <a:lumOff val="60000"/>
            </a:schemeClr>
          </a:solidFill>
          <a:ln w="25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83" name="Rectangle 182"/>
          <p:cNvSpPr/>
          <p:nvPr/>
        </p:nvSpPr>
        <p:spPr>
          <a:xfrm>
            <a:off x="243477" y="3528673"/>
            <a:ext cx="11483796" cy="150826"/>
          </a:xfrm>
          <a:prstGeom prst="rect">
            <a:avLst/>
          </a:prstGeom>
          <a:solidFill>
            <a:schemeClr val="accent2">
              <a:lumMod val="60000"/>
              <a:lumOff val="40000"/>
            </a:schemeClr>
          </a:solidFill>
          <a:ln w="25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84" name="Rectangle 183"/>
          <p:cNvSpPr/>
          <p:nvPr/>
        </p:nvSpPr>
        <p:spPr>
          <a:xfrm>
            <a:off x="781817" y="3938759"/>
            <a:ext cx="316157" cy="12361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85" name="Rectangle 184"/>
          <p:cNvSpPr/>
          <p:nvPr/>
        </p:nvSpPr>
        <p:spPr>
          <a:xfrm>
            <a:off x="1097975" y="3938759"/>
            <a:ext cx="81967" cy="1236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86" name="Rectangle 185"/>
          <p:cNvSpPr/>
          <p:nvPr/>
        </p:nvSpPr>
        <p:spPr>
          <a:xfrm>
            <a:off x="252381" y="3938759"/>
            <a:ext cx="222063" cy="1236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87" name="Rectangle 186"/>
          <p:cNvSpPr/>
          <p:nvPr/>
        </p:nvSpPr>
        <p:spPr>
          <a:xfrm>
            <a:off x="474443" y="3938759"/>
            <a:ext cx="167281" cy="1236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88" name="Rectangle 187"/>
          <p:cNvSpPr/>
          <p:nvPr/>
        </p:nvSpPr>
        <p:spPr>
          <a:xfrm>
            <a:off x="641723" y="3938759"/>
            <a:ext cx="140094" cy="1236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nvGrpSpPr>
          <p:cNvPr id="189" name="Group 188"/>
          <p:cNvGrpSpPr/>
          <p:nvPr/>
        </p:nvGrpSpPr>
        <p:grpSpPr>
          <a:xfrm>
            <a:off x="1180615" y="3938759"/>
            <a:ext cx="927560" cy="127732"/>
            <a:chOff x="343409" y="4580519"/>
            <a:chExt cx="570079" cy="59155"/>
          </a:xfrm>
        </p:grpSpPr>
        <p:sp>
          <p:nvSpPr>
            <p:cNvPr id="190" name="Rectangle 189"/>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91" name="Rectangle 190"/>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92" name="Rectangle 191"/>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93" name="Rectangle 192"/>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94" name="Rectangle 193"/>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nvGrpSpPr>
          <p:cNvPr id="195" name="Group 194"/>
          <p:cNvGrpSpPr/>
          <p:nvPr/>
        </p:nvGrpSpPr>
        <p:grpSpPr>
          <a:xfrm>
            <a:off x="2108386" y="3938759"/>
            <a:ext cx="1855794" cy="128091"/>
            <a:chOff x="343409" y="4580353"/>
            <a:chExt cx="1140572" cy="59321"/>
          </a:xfrm>
        </p:grpSpPr>
        <p:grpSp>
          <p:nvGrpSpPr>
            <p:cNvPr id="196" name="Group 195"/>
            <p:cNvGrpSpPr/>
            <p:nvPr/>
          </p:nvGrpSpPr>
          <p:grpSpPr>
            <a:xfrm>
              <a:off x="343409" y="4580519"/>
              <a:ext cx="570079" cy="59155"/>
              <a:chOff x="343409" y="4580519"/>
              <a:chExt cx="570079" cy="59155"/>
            </a:xfrm>
          </p:grpSpPr>
          <p:sp>
            <p:nvSpPr>
              <p:cNvPr id="203" name="Rectangle 202"/>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04" name="Rectangle 203"/>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05" name="Rectangle 204"/>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06" name="Rectangle 205"/>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07" name="Rectangle 206"/>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nvGrpSpPr>
            <p:cNvPr id="197" name="Group 196"/>
            <p:cNvGrpSpPr/>
            <p:nvPr/>
          </p:nvGrpSpPr>
          <p:grpSpPr>
            <a:xfrm>
              <a:off x="913902" y="4580353"/>
              <a:ext cx="570079" cy="59155"/>
              <a:chOff x="343409" y="4580519"/>
              <a:chExt cx="570079" cy="59155"/>
            </a:xfrm>
          </p:grpSpPr>
          <p:sp>
            <p:nvSpPr>
              <p:cNvPr id="198" name="Rectangle 197"/>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199" name="Rectangle 198"/>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00" name="Rectangle 199"/>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01" name="Rectangle 200"/>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02" name="Rectangle 201"/>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grpSp>
        <p:nvGrpSpPr>
          <p:cNvPr id="208" name="Group 207"/>
          <p:cNvGrpSpPr/>
          <p:nvPr/>
        </p:nvGrpSpPr>
        <p:grpSpPr>
          <a:xfrm>
            <a:off x="3977102" y="3938759"/>
            <a:ext cx="3711799" cy="130077"/>
            <a:chOff x="343409" y="4579433"/>
            <a:chExt cx="2281274" cy="60241"/>
          </a:xfrm>
        </p:grpSpPr>
        <p:grpSp>
          <p:nvGrpSpPr>
            <p:cNvPr id="209" name="Group 208"/>
            <p:cNvGrpSpPr/>
            <p:nvPr/>
          </p:nvGrpSpPr>
          <p:grpSpPr>
            <a:xfrm>
              <a:off x="343409" y="4580353"/>
              <a:ext cx="1140572" cy="59321"/>
              <a:chOff x="343409" y="4580353"/>
              <a:chExt cx="1140572" cy="59321"/>
            </a:xfrm>
          </p:grpSpPr>
          <p:grpSp>
            <p:nvGrpSpPr>
              <p:cNvPr id="223" name="Group 222"/>
              <p:cNvGrpSpPr/>
              <p:nvPr/>
            </p:nvGrpSpPr>
            <p:grpSpPr>
              <a:xfrm>
                <a:off x="343409" y="4580519"/>
                <a:ext cx="570079" cy="59155"/>
                <a:chOff x="343409" y="4580519"/>
                <a:chExt cx="570079" cy="59155"/>
              </a:xfrm>
            </p:grpSpPr>
            <p:sp>
              <p:nvSpPr>
                <p:cNvPr id="230" name="Rectangle 229"/>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31" name="Rectangle 230"/>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32" name="Rectangle 231"/>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33" name="Rectangle 232"/>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34" name="Rectangle 233"/>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nvGrpSpPr>
              <p:cNvPr id="224" name="Group 223"/>
              <p:cNvGrpSpPr/>
              <p:nvPr/>
            </p:nvGrpSpPr>
            <p:grpSpPr>
              <a:xfrm>
                <a:off x="913902" y="4580353"/>
                <a:ext cx="570079" cy="59155"/>
                <a:chOff x="343409" y="4580519"/>
                <a:chExt cx="570079" cy="59155"/>
              </a:xfrm>
            </p:grpSpPr>
            <p:sp>
              <p:nvSpPr>
                <p:cNvPr id="225" name="Rectangle 224"/>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26" name="Rectangle 225"/>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27" name="Rectangle 226"/>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28" name="Rectangle 227"/>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29" name="Rectangle 228"/>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grpSp>
          <p:nvGrpSpPr>
            <p:cNvPr id="210" name="Group 209"/>
            <p:cNvGrpSpPr/>
            <p:nvPr/>
          </p:nvGrpSpPr>
          <p:grpSpPr>
            <a:xfrm>
              <a:off x="1484111" y="4579433"/>
              <a:ext cx="1140572" cy="59321"/>
              <a:chOff x="343409" y="4580353"/>
              <a:chExt cx="1140572" cy="59321"/>
            </a:xfrm>
          </p:grpSpPr>
          <p:grpSp>
            <p:nvGrpSpPr>
              <p:cNvPr id="211" name="Group 210"/>
              <p:cNvGrpSpPr/>
              <p:nvPr/>
            </p:nvGrpSpPr>
            <p:grpSpPr>
              <a:xfrm>
                <a:off x="343409" y="4580519"/>
                <a:ext cx="570079" cy="59155"/>
                <a:chOff x="343409" y="4580519"/>
                <a:chExt cx="570079" cy="59155"/>
              </a:xfrm>
            </p:grpSpPr>
            <p:sp>
              <p:nvSpPr>
                <p:cNvPr id="218" name="Rectangle 217"/>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19" name="Rectangle 218"/>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20" name="Rectangle 219"/>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21" name="Rectangle 220"/>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22" name="Rectangle 221"/>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nvGrpSpPr>
              <p:cNvPr id="212" name="Group 211"/>
              <p:cNvGrpSpPr/>
              <p:nvPr/>
            </p:nvGrpSpPr>
            <p:grpSpPr>
              <a:xfrm>
                <a:off x="913902" y="4580353"/>
                <a:ext cx="570079" cy="59155"/>
                <a:chOff x="343409" y="4580519"/>
                <a:chExt cx="570079" cy="59155"/>
              </a:xfrm>
            </p:grpSpPr>
            <p:sp>
              <p:nvSpPr>
                <p:cNvPr id="213" name="Rectangle 212"/>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14" name="Rectangle 213"/>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15" name="Rectangle 214"/>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16" name="Rectangle 215"/>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17" name="Rectangle 216"/>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grpSp>
      <p:grpSp>
        <p:nvGrpSpPr>
          <p:cNvPr id="235" name="Group 234"/>
          <p:cNvGrpSpPr/>
          <p:nvPr/>
        </p:nvGrpSpPr>
        <p:grpSpPr>
          <a:xfrm>
            <a:off x="7712491" y="3938759"/>
            <a:ext cx="3711799" cy="130077"/>
            <a:chOff x="343409" y="4579433"/>
            <a:chExt cx="2281274" cy="60241"/>
          </a:xfrm>
        </p:grpSpPr>
        <p:grpSp>
          <p:nvGrpSpPr>
            <p:cNvPr id="236" name="Group 235"/>
            <p:cNvGrpSpPr/>
            <p:nvPr/>
          </p:nvGrpSpPr>
          <p:grpSpPr>
            <a:xfrm>
              <a:off x="343409" y="4580353"/>
              <a:ext cx="1140572" cy="59321"/>
              <a:chOff x="343409" y="4580353"/>
              <a:chExt cx="1140572" cy="59321"/>
            </a:xfrm>
          </p:grpSpPr>
          <p:grpSp>
            <p:nvGrpSpPr>
              <p:cNvPr id="250" name="Group 249"/>
              <p:cNvGrpSpPr/>
              <p:nvPr/>
            </p:nvGrpSpPr>
            <p:grpSpPr>
              <a:xfrm>
                <a:off x="343409" y="4580519"/>
                <a:ext cx="570079" cy="59155"/>
                <a:chOff x="343409" y="4580519"/>
                <a:chExt cx="570079" cy="59155"/>
              </a:xfrm>
            </p:grpSpPr>
            <p:sp>
              <p:nvSpPr>
                <p:cNvPr id="257" name="Rectangle 256"/>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58" name="Rectangle 257"/>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59" name="Rectangle 258"/>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60" name="Rectangle 259"/>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61" name="Rectangle 260"/>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nvGrpSpPr>
              <p:cNvPr id="251" name="Group 250"/>
              <p:cNvGrpSpPr/>
              <p:nvPr/>
            </p:nvGrpSpPr>
            <p:grpSpPr>
              <a:xfrm>
                <a:off x="913902" y="4580353"/>
                <a:ext cx="570079" cy="59155"/>
                <a:chOff x="343409" y="4580519"/>
                <a:chExt cx="570079" cy="59155"/>
              </a:xfrm>
            </p:grpSpPr>
            <p:sp>
              <p:nvSpPr>
                <p:cNvPr id="252" name="Rectangle 251"/>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53" name="Rectangle 252"/>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54" name="Rectangle 253"/>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55" name="Rectangle 254"/>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56" name="Rectangle 255"/>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grpSp>
          <p:nvGrpSpPr>
            <p:cNvPr id="237" name="Group 236"/>
            <p:cNvGrpSpPr/>
            <p:nvPr/>
          </p:nvGrpSpPr>
          <p:grpSpPr>
            <a:xfrm>
              <a:off x="1484111" y="4579433"/>
              <a:ext cx="1140572" cy="59321"/>
              <a:chOff x="343409" y="4580353"/>
              <a:chExt cx="1140572" cy="59321"/>
            </a:xfrm>
          </p:grpSpPr>
          <p:grpSp>
            <p:nvGrpSpPr>
              <p:cNvPr id="238" name="Group 237"/>
              <p:cNvGrpSpPr/>
              <p:nvPr/>
            </p:nvGrpSpPr>
            <p:grpSpPr>
              <a:xfrm>
                <a:off x="343409" y="4580519"/>
                <a:ext cx="570079" cy="59155"/>
                <a:chOff x="343409" y="4580519"/>
                <a:chExt cx="570079" cy="59155"/>
              </a:xfrm>
            </p:grpSpPr>
            <p:sp>
              <p:nvSpPr>
                <p:cNvPr id="245" name="Rectangle 244"/>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6" name="Rectangle 245"/>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7" name="Rectangle 246"/>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8" name="Rectangle 247"/>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9" name="Rectangle 248"/>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nvGrpSpPr>
              <p:cNvPr id="239" name="Group 238"/>
              <p:cNvGrpSpPr/>
              <p:nvPr/>
            </p:nvGrpSpPr>
            <p:grpSpPr>
              <a:xfrm>
                <a:off x="913902" y="4580353"/>
                <a:ext cx="570079" cy="59155"/>
                <a:chOff x="343409" y="4580519"/>
                <a:chExt cx="570079" cy="59155"/>
              </a:xfrm>
            </p:grpSpPr>
            <p:sp>
              <p:nvSpPr>
                <p:cNvPr id="240" name="Rectangle 239"/>
                <p:cNvSpPr/>
                <p:nvPr/>
              </p:nvSpPr>
              <p:spPr>
                <a:xfrm>
                  <a:off x="668801" y="4581839"/>
                  <a:ext cx="194310" cy="57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1" name="Rectangle 240"/>
                <p:cNvSpPr/>
                <p:nvPr/>
              </p:nvSpPr>
              <p:spPr>
                <a:xfrm>
                  <a:off x="863111" y="4580519"/>
                  <a:ext cx="50377"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2" name="Rectangle 241"/>
                <p:cNvSpPr/>
                <p:nvPr/>
              </p:nvSpPr>
              <p:spPr>
                <a:xfrm>
                  <a:off x="343409" y="4580954"/>
                  <a:ext cx="136480" cy="572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3" name="Rectangle 242"/>
                <p:cNvSpPr/>
                <p:nvPr/>
              </p:nvSpPr>
              <p:spPr>
                <a:xfrm>
                  <a:off x="479888" y="4580784"/>
                  <a:ext cx="102811" cy="57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44" name="Rectangle 243"/>
                <p:cNvSpPr/>
                <p:nvPr/>
              </p:nvSpPr>
              <p:spPr>
                <a:xfrm>
                  <a:off x="582699" y="4582425"/>
                  <a:ext cx="86102" cy="57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grpSp>
      </p:grpSp>
      <p:sp>
        <p:nvSpPr>
          <p:cNvPr id="262" name="Rectangle 261"/>
          <p:cNvSpPr/>
          <p:nvPr/>
        </p:nvSpPr>
        <p:spPr>
          <a:xfrm>
            <a:off x="7601942" y="3938759"/>
            <a:ext cx="320379" cy="1251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63" name="Rectangle 262"/>
          <p:cNvSpPr/>
          <p:nvPr/>
        </p:nvSpPr>
        <p:spPr>
          <a:xfrm>
            <a:off x="4819562" y="3938759"/>
            <a:ext cx="303923" cy="1327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64" name="Rectangle 263"/>
          <p:cNvSpPr/>
          <p:nvPr/>
        </p:nvSpPr>
        <p:spPr>
          <a:xfrm>
            <a:off x="3879557" y="3938759"/>
            <a:ext cx="320379" cy="1251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65" name="Rectangle 264"/>
          <p:cNvSpPr/>
          <p:nvPr/>
        </p:nvSpPr>
        <p:spPr>
          <a:xfrm>
            <a:off x="2949986" y="3938759"/>
            <a:ext cx="320379" cy="1251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266" name="Rectangle 265"/>
          <p:cNvSpPr/>
          <p:nvPr/>
        </p:nvSpPr>
        <p:spPr>
          <a:xfrm>
            <a:off x="11423244" y="3938759"/>
            <a:ext cx="222063" cy="1236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cxnSp>
        <p:nvCxnSpPr>
          <p:cNvPr id="267" name="Straight Connector 266"/>
          <p:cNvCxnSpPr/>
          <p:nvPr/>
        </p:nvCxnSpPr>
        <p:spPr>
          <a:xfrm flipV="1">
            <a:off x="377323"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1258072"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V="1">
            <a:off x="2162995"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3117764"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4047230"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4964618"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5892379"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6823215"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7740319"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8720405"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9624860"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10577463"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11489886" y="3014244"/>
            <a:ext cx="2084" cy="91629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575862"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2" name="Straight Connector 291"/>
          <p:cNvCxnSpPr/>
          <p:nvPr/>
        </p:nvCxnSpPr>
        <p:spPr>
          <a:xfrm flipV="1">
            <a:off x="1489322"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3" name="Straight Connector 292"/>
          <p:cNvCxnSpPr/>
          <p:nvPr/>
        </p:nvCxnSpPr>
        <p:spPr>
          <a:xfrm flipV="1">
            <a:off x="2419281"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4" name="Straight Connector 293"/>
          <p:cNvCxnSpPr/>
          <p:nvPr/>
        </p:nvCxnSpPr>
        <p:spPr>
          <a:xfrm flipV="1">
            <a:off x="3329598"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5" name="Straight Connector 294"/>
          <p:cNvCxnSpPr/>
          <p:nvPr/>
        </p:nvCxnSpPr>
        <p:spPr>
          <a:xfrm flipV="1">
            <a:off x="4269465"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6" name="Straight Connector 295"/>
          <p:cNvCxnSpPr/>
          <p:nvPr/>
        </p:nvCxnSpPr>
        <p:spPr>
          <a:xfrm flipV="1">
            <a:off x="5208616"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7" name="Straight Connector 296"/>
          <p:cNvCxnSpPr/>
          <p:nvPr/>
        </p:nvCxnSpPr>
        <p:spPr>
          <a:xfrm flipV="1">
            <a:off x="6158643"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8" name="Straight Connector 297"/>
          <p:cNvCxnSpPr/>
          <p:nvPr/>
        </p:nvCxnSpPr>
        <p:spPr>
          <a:xfrm flipV="1">
            <a:off x="7078436"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9" name="Straight Connector 298"/>
          <p:cNvCxnSpPr/>
          <p:nvPr/>
        </p:nvCxnSpPr>
        <p:spPr>
          <a:xfrm flipV="1">
            <a:off x="8027915"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0" name="Straight Connector 299"/>
          <p:cNvCxnSpPr/>
          <p:nvPr/>
        </p:nvCxnSpPr>
        <p:spPr>
          <a:xfrm flipV="1">
            <a:off x="8941378"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1" name="Straight Connector 300"/>
          <p:cNvCxnSpPr/>
          <p:nvPr/>
        </p:nvCxnSpPr>
        <p:spPr>
          <a:xfrm flipV="1">
            <a:off x="9871695"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2" name="Straight Connector 301"/>
          <p:cNvCxnSpPr/>
          <p:nvPr/>
        </p:nvCxnSpPr>
        <p:spPr>
          <a:xfrm flipV="1">
            <a:off x="10791173"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3" name="TextBox 302"/>
          <p:cNvSpPr txBox="1"/>
          <p:nvPr/>
        </p:nvSpPr>
        <p:spPr>
          <a:xfrm rot="3120000">
            <a:off x="276459" y="2228091"/>
            <a:ext cx="2399852" cy="584775"/>
          </a:xfrm>
          <a:prstGeom prst="rect">
            <a:avLst/>
          </a:prstGeom>
          <a:noFill/>
        </p:spPr>
        <p:txBody>
          <a:bodyPr wrap="square" rtlCol="0">
            <a:spAutoFit/>
          </a:bodyPr>
          <a:lstStyle/>
          <a:p>
            <a:pPr algn="ctr"/>
            <a:r>
              <a:rPr lang="en-US" sz="1600" dirty="0" smtClean="0">
                <a:solidFill>
                  <a:schemeClr val="accent6">
                    <a:lumMod val="75000"/>
                  </a:schemeClr>
                </a:solidFill>
              </a:rPr>
              <a:t>CALIPSO</a:t>
            </a:r>
            <a:endParaRPr lang="en-US" sz="1600" dirty="0">
              <a:solidFill>
                <a:schemeClr val="accent6">
                  <a:lumMod val="75000"/>
                </a:schemeClr>
              </a:solidFill>
            </a:endParaRPr>
          </a:p>
          <a:p>
            <a:pPr algn="ctr"/>
            <a:r>
              <a:rPr lang="en-US" sz="1600" dirty="0">
                <a:solidFill>
                  <a:schemeClr val="accent6">
                    <a:lumMod val="75000"/>
                  </a:schemeClr>
                </a:solidFill>
              </a:rPr>
              <a:t>Landsat8</a:t>
            </a:r>
          </a:p>
        </p:txBody>
      </p:sp>
      <p:grpSp>
        <p:nvGrpSpPr>
          <p:cNvPr id="815" name="Group 814"/>
          <p:cNvGrpSpPr/>
          <p:nvPr/>
        </p:nvGrpSpPr>
        <p:grpSpPr>
          <a:xfrm>
            <a:off x="6775427" y="361164"/>
            <a:ext cx="821149" cy="483386"/>
            <a:chOff x="23677" y="-5023183"/>
            <a:chExt cx="1512319" cy="562444"/>
          </a:xfrm>
        </p:grpSpPr>
        <p:sp>
          <p:nvSpPr>
            <p:cNvPr id="304" name="Rectangle 303"/>
            <p:cNvSpPr/>
            <p:nvPr/>
          </p:nvSpPr>
          <p:spPr>
            <a:xfrm>
              <a:off x="23677" y="-5023183"/>
              <a:ext cx="1488594" cy="222202"/>
            </a:xfrm>
            <a:prstGeom prst="rect">
              <a:avLst/>
            </a:prstGeom>
            <a:solidFill>
              <a:schemeClr val="accent2">
                <a:lumMod val="60000"/>
                <a:lumOff val="40000"/>
              </a:schemeClr>
            </a:solidFill>
            <a:ln w="25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305" name="Rectangle 304"/>
            <p:cNvSpPr/>
            <p:nvPr/>
          </p:nvSpPr>
          <p:spPr>
            <a:xfrm>
              <a:off x="23736" y="-4672687"/>
              <a:ext cx="1512260" cy="211948"/>
            </a:xfrm>
            <a:prstGeom prst="rect">
              <a:avLst/>
            </a:prstGeom>
            <a:solidFill>
              <a:schemeClr val="accent4">
                <a:lumMod val="40000"/>
                <a:lumOff val="60000"/>
              </a:schemeClr>
            </a:solidFill>
            <a:ln w="25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grpSp>
      <p:sp>
        <p:nvSpPr>
          <p:cNvPr id="306" name="TextBox 305"/>
          <p:cNvSpPr txBox="1"/>
          <p:nvPr/>
        </p:nvSpPr>
        <p:spPr>
          <a:xfrm>
            <a:off x="7581954" y="234156"/>
            <a:ext cx="4786812"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cs typeface="Arial" panose="020B0604020202020204" pitchFamily="34" charset="0"/>
              </a:rPr>
              <a:t>CALIPSO</a:t>
            </a:r>
          </a:p>
        </p:txBody>
      </p:sp>
      <p:sp>
        <p:nvSpPr>
          <p:cNvPr id="307" name="TextBox 306"/>
          <p:cNvSpPr txBox="1"/>
          <p:nvPr/>
        </p:nvSpPr>
        <p:spPr>
          <a:xfrm>
            <a:off x="7606017" y="555994"/>
            <a:ext cx="4786812"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cs typeface="Arial" panose="020B0604020202020204" pitchFamily="34" charset="0"/>
              </a:rPr>
              <a:t>Landsat 8</a:t>
            </a:r>
          </a:p>
        </p:txBody>
      </p:sp>
      <p:sp>
        <p:nvSpPr>
          <p:cNvPr id="282" name="5-Point Star 281"/>
          <p:cNvSpPr/>
          <p:nvPr/>
        </p:nvSpPr>
        <p:spPr>
          <a:xfrm>
            <a:off x="10973888" y="4185660"/>
            <a:ext cx="424937" cy="422772"/>
          </a:xfrm>
          <a:prstGeom prst="star5">
            <a:avLst/>
          </a:prstGeom>
          <a:solidFill>
            <a:schemeClr val="accent4">
              <a:lumMod val="60000"/>
              <a:lumOff val="40000"/>
            </a:schemeClr>
          </a:solidFill>
          <a:ln w="25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308" name="Rectangle 307"/>
          <p:cNvSpPr/>
          <p:nvPr/>
        </p:nvSpPr>
        <p:spPr>
          <a:xfrm>
            <a:off x="11599533" y="3938759"/>
            <a:ext cx="184453" cy="1419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cxnSp>
        <p:nvCxnSpPr>
          <p:cNvPr id="309" name="Straight Connector 308"/>
          <p:cNvCxnSpPr/>
          <p:nvPr/>
        </p:nvCxnSpPr>
        <p:spPr>
          <a:xfrm flipV="1">
            <a:off x="11700951" y="3014244"/>
            <a:ext cx="2084" cy="916294"/>
          </a:xfrm>
          <a:prstGeom prst="line">
            <a:avLst/>
          </a:prstGeom>
          <a:ln w="9525"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0" name="Rectangle 309"/>
          <p:cNvSpPr/>
          <p:nvPr/>
        </p:nvSpPr>
        <p:spPr>
          <a:xfrm>
            <a:off x="6790049" y="1915357"/>
            <a:ext cx="806527" cy="432583"/>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182880" rIns="365760" bIns="182880" numCol="1" spcCol="0" rtlCol="0" fromWordArt="0" anchor="ctr" anchorCtr="0" forceAA="0" compatLnSpc="1">
            <a:prstTxWarp prst="textNoShape">
              <a:avLst/>
            </a:prstTxWarp>
            <a:noAutofit/>
          </a:bodyPr>
          <a:lstStyle/>
          <a:p>
            <a:pPr algn="ctr"/>
            <a:endParaRPr lang="en-US" sz="14400"/>
          </a:p>
        </p:txBody>
      </p:sp>
      <p:sp>
        <p:nvSpPr>
          <p:cNvPr id="311" name="TextBox 310"/>
          <p:cNvSpPr txBox="1"/>
          <p:nvPr/>
        </p:nvSpPr>
        <p:spPr>
          <a:xfrm>
            <a:off x="7606017" y="2387443"/>
            <a:ext cx="5998073"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cs typeface="Arial" panose="020B0604020202020204" pitchFamily="34" charset="0"/>
              </a:rPr>
              <a:t>Late Rainfall Season</a:t>
            </a:r>
          </a:p>
        </p:txBody>
      </p:sp>
    </p:spTree>
    <p:extLst>
      <p:ext uri="{BB962C8B-B14F-4D97-AF65-F5344CB8AC3E}">
        <p14:creationId xmlns:p14="http://schemas.microsoft.com/office/powerpoint/2010/main" val="1262185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ight Brace 126"/>
          <p:cNvSpPr/>
          <p:nvPr/>
        </p:nvSpPr>
        <p:spPr>
          <a:xfrm rot="5400000">
            <a:off x="5173210" y="3061879"/>
            <a:ext cx="574803" cy="2358260"/>
          </a:xfrm>
          <a:prstGeom prst="rightBrace">
            <a:avLst>
              <a:gd name="adj1" fmla="val 8265"/>
              <a:gd name="adj2" fmla="val 5050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3" name="Rectangle 2"/>
          <p:cNvSpPr/>
          <p:nvPr/>
        </p:nvSpPr>
        <p:spPr>
          <a:xfrm>
            <a:off x="121187" y="1233893"/>
            <a:ext cx="3655720" cy="2083364"/>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latin typeface="Century Gothic" panose="020B0502020202020204" pitchFamily="34" charset="0"/>
            </a:endParaRPr>
          </a:p>
        </p:txBody>
      </p:sp>
      <p:sp>
        <p:nvSpPr>
          <p:cNvPr id="5" name="Title 4"/>
          <p:cNvSpPr>
            <a:spLocks noGrp="1"/>
          </p:cNvSpPr>
          <p:nvPr>
            <p:ph type="title"/>
          </p:nvPr>
        </p:nvSpPr>
        <p:spPr/>
        <p:txBody>
          <a:bodyPr/>
          <a:lstStyle/>
          <a:p>
            <a:r>
              <a:rPr lang="en-US" dirty="0">
                <a:latin typeface="Century Gothic" panose="020B0502020202020204" pitchFamily="34" charset="0"/>
              </a:rPr>
              <a:t>Methodology</a:t>
            </a:r>
          </a:p>
        </p:txBody>
      </p:sp>
      <p:sp>
        <p:nvSpPr>
          <p:cNvPr id="63" name="Oval 62"/>
          <p:cNvSpPr/>
          <p:nvPr/>
        </p:nvSpPr>
        <p:spPr>
          <a:xfrm>
            <a:off x="4271891" y="1360173"/>
            <a:ext cx="2377440" cy="783523"/>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lumMod val="75000"/>
                    <a:lumOff val="25000"/>
                  </a:schemeClr>
                </a:solidFill>
                <a:latin typeface="Century Gothic" panose="020B0502020202020204" pitchFamily="34" charset="0"/>
              </a:rPr>
              <a:t>CALIPSO/CALIOP</a:t>
            </a:r>
          </a:p>
        </p:txBody>
      </p:sp>
      <p:sp>
        <p:nvSpPr>
          <p:cNvPr id="64" name="Rectangle 63"/>
          <p:cNvSpPr/>
          <p:nvPr/>
        </p:nvSpPr>
        <p:spPr>
          <a:xfrm>
            <a:off x="4435989" y="3518828"/>
            <a:ext cx="2049245" cy="640080"/>
          </a:xfrm>
          <a:prstGeom prst="rect">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latin typeface="Century Gothic" panose="020B0502020202020204" pitchFamily="34" charset="0"/>
              </a:rPr>
              <a:t>Cloud Base Height</a:t>
            </a:r>
          </a:p>
        </p:txBody>
      </p:sp>
      <p:sp>
        <p:nvSpPr>
          <p:cNvPr id="67" name="Flowchart: Process 66"/>
          <p:cNvSpPr/>
          <p:nvPr/>
        </p:nvSpPr>
        <p:spPr>
          <a:xfrm>
            <a:off x="4861887" y="2519961"/>
            <a:ext cx="1197449" cy="702799"/>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lumMod val="75000"/>
                    <a:lumOff val="25000"/>
                  </a:schemeClr>
                </a:solidFill>
                <a:latin typeface="Century Gothic" panose="020B0502020202020204" pitchFamily="34" charset="0"/>
              </a:rPr>
              <a:t>PyHDF</a:t>
            </a:r>
            <a:endParaRPr lang="en-US" sz="1400" dirty="0">
              <a:solidFill>
                <a:schemeClr val="tx1">
                  <a:lumMod val="75000"/>
                  <a:lumOff val="25000"/>
                </a:schemeClr>
              </a:solidFill>
              <a:latin typeface="Century Gothic" panose="020B0502020202020204" pitchFamily="34" charset="0"/>
            </a:endParaRPr>
          </a:p>
        </p:txBody>
      </p:sp>
      <p:sp>
        <p:nvSpPr>
          <p:cNvPr id="76" name="Flowchart: Data 75"/>
          <p:cNvSpPr/>
          <p:nvPr/>
        </p:nvSpPr>
        <p:spPr>
          <a:xfrm>
            <a:off x="2141863" y="5133043"/>
            <a:ext cx="2103120" cy="548640"/>
          </a:xfrm>
          <a:prstGeom prst="flowChartInputOutput">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latin typeface="Century Gothic" panose="020B0502020202020204" pitchFamily="34" charset="0"/>
              </a:rPr>
              <a:t>Radiosonde data</a:t>
            </a:r>
          </a:p>
        </p:txBody>
      </p:sp>
      <p:sp>
        <p:nvSpPr>
          <p:cNvPr id="117" name="Oval 116"/>
          <p:cNvSpPr/>
          <p:nvPr/>
        </p:nvSpPr>
        <p:spPr>
          <a:xfrm>
            <a:off x="7387584" y="1360172"/>
            <a:ext cx="2097941" cy="731520"/>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smtClean="0">
                <a:solidFill>
                  <a:schemeClr val="tx1">
                    <a:lumMod val="75000"/>
                    <a:lumOff val="25000"/>
                  </a:schemeClr>
                </a:solidFill>
                <a:latin typeface="Century Gothic" panose="020B0502020202020204" pitchFamily="34" charset="0"/>
              </a:rPr>
              <a:t>Landsat </a:t>
            </a:r>
            <a:r>
              <a:rPr lang="en-US" sz="1400" b="1" dirty="0">
                <a:solidFill>
                  <a:schemeClr val="tx1">
                    <a:lumMod val="75000"/>
                    <a:lumOff val="25000"/>
                  </a:schemeClr>
                </a:solidFill>
                <a:latin typeface="Century Gothic" panose="020B0502020202020204" pitchFamily="34" charset="0"/>
              </a:rPr>
              <a:t>8 Surface </a:t>
            </a:r>
            <a:br>
              <a:rPr lang="en-US" sz="1400" b="1" dirty="0">
                <a:solidFill>
                  <a:schemeClr val="tx1">
                    <a:lumMod val="75000"/>
                    <a:lumOff val="25000"/>
                  </a:schemeClr>
                </a:solidFill>
                <a:latin typeface="Century Gothic" panose="020B0502020202020204" pitchFamily="34" charset="0"/>
              </a:rPr>
            </a:br>
            <a:r>
              <a:rPr lang="en-US" sz="1400" b="1" dirty="0">
                <a:solidFill>
                  <a:schemeClr val="tx1">
                    <a:lumMod val="75000"/>
                    <a:lumOff val="25000"/>
                  </a:schemeClr>
                </a:solidFill>
                <a:latin typeface="Century Gothic" panose="020B0502020202020204" pitchFamily="34" charset="0"/>
              </a:rPr>
              <a:t>Reflectance</a:t>
            </a:r>
            <a:endParaRPr lang="en-US" b="1" dirty="0">
              <a:solidFill>
                <a:schemeClr val="tx1">
                  <a:lumMod val="75000"/>
                  <a:lumOff val="25000"/>
                </a:schemeClr>
              </a:solidFill>
              <a:latin typeface="Century Gothic" panose="020B0502020202020204" pitchFamily="34" charset="0"/>
            </a:endParaRPr>
          </a:p>
        </p:txBody>
      </p:sp>
      <p:sp>
        <p:nvSpPr>
          <p:cNvPr id="118" name="Rectangle 117"/>
          <p:cNvSpPr/>
          <p:nvPr/>
        </p:nvSpPr>
        <p:spPr>
          <a:xfrm>
            <a:off x="7411932" y="3518828"/>
            <a:ext cx="2049245" cy="640080"/>
          </a:xfrm>
          <a:prstGeom prst="rect">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latin typeface="Century Gothic" panose="020B0502020202020204" pitchFamily="34" charset="0"/>
              </a:rPr>
              <a:t>Cloud Coverage Heat Images</a:t>
            </a:r>
          </a:p>
        </p:txBody>
      </p:sp>
      <p:sp>
        <p:nvSpPr>
          <p:cNvPr id="119" name="Flowchart: Process 118"/>
          <p:cNvSpPr/>
          <p:nvPr/>
        </p:nvSpPr>
        <p:spPr>
          <a:xfrm>
            <a:off x="7837830" y="2514488"/>
            <a:ext cx="1197449" cy="702799"/>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lumMod val="75000"/>
                    <a:lumOff val="25000"/>
                  </a:schemeClr>
                </a:solidFill>
                <a:latin typeface="Century Gothic" panose="020B0502020202020204" pitchFamily="34" charset="0"/>
              </a:rPr>
              <a:t>Google Earth Engine</a:t>
            </a:r>
            <a:endParaRPr lang="en-US">
              <a:solidFill>
                <a:schemeClr val="tx1">
                  <a:lumMod val="75000"/>
                  <a:lumOff val="25000"/>
                </a:schemeClr>
              </a:solidFill>
              <a:latin typeface="Century Gothic" panose="020B0502020202020204" pitchFamily="34" charset="0"/>
            </a:endParaRPr>
          </a:p>
        </p:txBody>
      </p:sp>
      <p:sp>
        <p:nvSpPr>
          <p:cNvPr id="125" name="Right Brace 124"/>
          <p:cNvSpPr/>
          <p:nvPr/>
        </p:nvSpPr>
        <p:spPr>
          <a:xfrm rot="5400000">
            <a:off x="8240038" y="3108716"/>
            <a:ext cx="393033" cy="226458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26" name="TextBox 125"/>
          <p:cNvSpPr txBox="1"/>
          <p:nvPr/>
        </p:nvSpPr>
        <p:spPr>
          <a:xfrm>
            <a:off x="7096283" y="4475850"/>
            <a:ext cx="2680542"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Horizontal Cloud Patterns</a:t>
            </a:r>
          </a:p>
        </p:txBody>
      </p:sp>
      <p:cxnSp>
        <p:nvCxnSpPr>
          <p:cNvPr id="139" name="Straight Arrow Connector 138"/>
          <p:cNvCxnSpPr>
            <a:stCxn id="63" idx="4"/>
            <a:endCxn id="67" idx="0"/>
          </p:cNvCxnSpPr>
          <p:nvPr/>
        </p:nvCxnSpPr>
        <p:spPr>
          <a:xfrm>
            <a:off x="5460611" y="2143696"/>
            <a:ext cx="1" cy="376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p:cNvCxnSpPr>
            <a:stCxn id="67" idx="2"/>
            <a:endCxn id="64" idx="0"/>
          </p:cNvCxnSpPr>
          <p:nvPr/>
        </p:nvCxnSpPr>
        <p:spPr>
          <a:xfrm>
            <a:off x="5460612" y="3222760"/>
            <a:ext cx="0" cy="2960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8" name="Oval 157"/>
          <p:cNvSpPr/>
          <p:nvPr/>
        </p:nvSpPr>
        <p:spPr>
          <a:xfrm>
            <a:off x="249273" y="1513809"/>
            <a:ext cx="1446045" cy="454365"/>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lumMod val="75000"/>
                    <a:lumOff val="25000"/>
                  </a:schemeClr>
                </a:solidFill>
                <a:latin typeface="Century Gothic" panose="020B0502020202020204" pitchFamily="34" charset="0"/>
              </a:rPr>
              <a:t>Input Data</a:t>
            </a:r>
          </a:p>
        </p:txBody>
      </p:sp>
      <p:sp>
        <p:nvSpPr>
          <p:cNvPr id="159" name="Flowchart: Process 158"/>
          <p:cNvSpPr/>
          <p:nvPr/>
        </p:nvSpPr>
        <p:spPr>
          <a:xfrm>
            <a:off x="495265" y="2195096"/>
            <a:ext cx="941504" cy="49723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lumMod val="75000"/>
                    <a:lumOff val="25000"/>
                  </a:schemeClr>
                </a:solidFill>
                <a:latin typeface="Century Gothic" panose="020B0502020202020204" pitchFamily="34" charset="0"/>
              </a:rPr>
              <a:t>Tool</a:t>
            </a:r>
          </a:p>
        </p:txBody>
      </p:sp>
      <p:sp>
        <p:nvSpPr>
          <p:cNvPr id="162" name="Rectangle 161"/>
          <p:cNvSpPr/>
          <p:nvPr/>
        </p:nvSpPr>
        <p:spPr>
          <a:xfrm>
            <a:off x="1920400" y="1584370"/>
            <a:ext cx="1611236" cy="352862"/>
          </a:xfrm>
          <a:prstGeom prst="rect">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lumMod val="75000"/>
                    <a:lumOff val="25000"/>
                  </a:schemeClr>
                </a:solidFill>
                <a:latin typeface="Century Gothic" panose="020B0502020202020204" pitchFamily="34" charset="0"/>
              </a:rPr>
              <a:t>Result</a:t>
            </a:r>
          </a:p>
        </p:txBody>
      </p:sp>
      <p:sp>
        <p:nvSpPr>
          <p:cNvPr id="163" name="Flowchart: Data 162"/>
          <p:cNvSpPr/>
          <p:nvPr/>
        </p:nvSpPr>
        <p:spPr>
          <a:xfrm>
            <a:off x="1873196" y="2313647"/>
            <a:ext cx="1570368" cy="457200"/>
          </a:xfrm>
          <a:prstGeom prst="flowChartInputOutput">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lumMod val="75000"/>
                    <a:lumOff val="25000"/>
                  </a:schemeClr>
                </a:solidFill>
                <a:latin typeface="Century Gothic" panose="020B0502020202020204" pitchFamily="34" charset="0"/>
              </a:rPr>
              <a:t>Ancillary Data</a:t>
            </a:r>
          </a:p>
        </p:txBody>
      </p:sp>
      <p:cxnSp>
        <p:nvCxnSpPr>
          <p:cNvPr id="164" name="Straight Arrow Connector 163"/>
          <p:cNvCxnSpPr/>
          <p:nvPr/>
        </p:nvCxnSpPr>
        <p:spPr>
          <a:xfrm>
            <a:off x="404444" y="3063398"/>
            <a:ext cx="505405" cy="0"/>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sp>
        <p:nvSpPr>
          <p:cNvPr id="165" name="TextBox 164"/>
          <p:cNvSpPr txBox="1"/>
          <p:nvPr/>
        </p:nvSpPr>
        <p:spPr>
          <a:xfrm>
            <a:off x="993308" y="2909510"/>
            <a:ext cx="1253455"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Comparison</a:t>
            </a:r>
          </a:p>
        </p:txBody>
      </p:sp>
      <p:cxnSp>
        <p:nvCxnSpPr>
          <p:cNvPr id="170" name="Straight Arrow Connector 169"/>
          <p:cNvCxnSpPr>
            <a:stCxn id="117" idx="4"/>
            <a:endCxn id="119" idx="0"/>
          </p:cNvCxnSpPr>
          <p:nvPr/>
        </p:nvCxnSpPr>
        <p:spPr>
          <a:xfrm>
            <a:off x="8436555" y="2091692"/>
            <a:ext cx="0" cy="4227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3" name="Straight Arrow Connector 172"/>
          <p:cNvCxnSpPr>
            <a:stCxn id="119" idx="2"/>
            <a:endCxn id="118" idx="0"/>
          </p:cNvCxnSpPr>
          <p:nvPr/>
        </p:nvCxnSpPr>
        <p:spPr>
          <a:xfrm>
            <a:off x="8436555" y="3217287"/>
            <a:ext cx="0" cy="3015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Plus 16"/>
          <p:cNvSpPr/>
          <p:nvPr/>
        </p:nvSpPr>
        <p:spPr>
          <a:xfrm>
            <a:off x="6669468" y="3448262"/>
            <a:ext cx="548640" cy="548640"/>
          </a:xfrm>
          <a:prstGeom prst="mathPlus">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latin typeface="Century Gothic" panose="020B0502020202020204" pitchFamily="34" charset="0"/>
            </a:endParaRPr>
          </a:p>
        </p:txBody>
      </p:sp>
      <p:sp>
        <p:nvSpPr>
          <p:cNvPr id="128" name="TextBox 127"/>
          <p:cNvSpPr txBox="1"/>
          <p:nvPr/>
        </p:nvSpPr>
        <p:spPr>
          <a:xfrm>
            <a:off x="4325525" y="4475850"/>
            <a:ext cx="2270173" cy="338554"/>
          </a:xfrm>
          <a:prstGeom prst="rect">
            <a:avLst/>
          </a:prstGeom>
          <a:solidFill>
            <a:schemeClr val="bg1"/>
          </a:solidFill>
        </p:spPr>
        <p:txBody>
          <a:bodyPr wrap="none" rtlCol="0">
            <a:spAutoFit/>
          </a:bodyPr>
          <a:lstStyle/>
          <a:p>
            <a:r>
              <a:rPr lang="en-US" sz="1600" dirty="0">
                <a:solidFill>
                  <a:schemeClr val="tx1">
                    <a:lumMod val="75000"/>
                    <a:lumOff val="25000"/>
                  </a:schemeClr>
                </a:solidFill>
                <a:latin typeface="Century Gothic" panose="020B0502020202020204" pitchFamily="34" charset="0"/>
              </a:rPr>
              <a:t>Vertical Cloud Profile</a:t>
            </a:r>
          </a:p>
        </p:txBody>
      </p:sp>
      <p:cxnSp>
        <p:nvCxnSpPr>
          <p:cNvPr id="11" name="Elbow Connector 10"/>
          <p:cNvCxnSpPr/>
          <p:nvPr/>
        </p:nvCxnSpPr>
        <p:spPr>
          <a:xfrm rot="5400000" flipH="1" flipV="1">
            <a:off x="3057505" y="3822386"/>
            <a:ext cx="1328139" cy="1070710"/>
          </a:xfrm>
          <a:prstGeom prst="bentConnector2">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9994403" y="1360173"/>
            <a:ext cx="2097941" cy="783523"/>
          </a:xfrm>
          <a:prstGeom prst="ellipse">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smtClean="0">
                <a:solidFill>
                  <a:schemeClr val="tx1">
                    <a:lumMod val="75000"/>
                    <a:lumOff val="25000"/>
                  </a:schemeClr>
                </a:solidFill>
                <a:latin typeface="Century Gothic" panose="020B0502020202020204" pitchFamily="34" charset="0"/>
              </a:rPr>
              <a:t>Landsat </a:t>
            </a:r>
            <a:r>
              <a:rPr lang="en-US" sz="1400" b="1" dirty="0">
                <a:solidFill>
                  <a:schemeClr val="tx1">
                    <a:lumMod val="75000"/>
                    <a:lumOff val="25000"/>
                  </a:schemeClr>
                </a:solidFill>
                <a:latin typeface="Century Gothic" panose="020B0502020202020204" pitchFamily="34" charset="0"/>
              </a:rPr>
              <a:t>8</a:t>
            </a:r>
            <a:br>
              <a:rPr lang="en-US" sz="1400" b="1" dirty="0">
                <a:solidFill>
                  <a:schemeClr val="tx1">
                    <a:lumMod val="75000"/>
                    <a:lumOff val="25000"/>
                  </a:schemeClr>
                </a:solidFill>
                <a:latin typeface="Century Gothic" panose="020B0502020202020204" pitchFamily="34" charset="0"/>
              </a:rPr>
            </a:br>
            <a:r>
              <a:rPr lang="en-US" sz="1400" b="1" dirty="0">
                <a:solidFill>
                  <a:schemeClr val="tx1">
                    <a:lumMod val="75000"/>
                    <a:lumOff val="25000"/>
                  </a:schemeClr>
                </a:solidFill>
                <a:latin typeface="Century Gothic" panose="020B0502020202020204" pitchFamily="34" charset="0"/>
              </a:rPr>
              <a:t>Raw Images</a:t>
            </a:r>
            <a:endParaRPr lang="en-US" b="1" dirty="0">
              <a:solidFill>
                <a:schemeClr val="tx1">
                  <a:lumMod val="75000"/>
                  <a:lumOff val="25000"/>
                </a:schemeClr>
              </a:solidFill>
              <a:latin typeface="Century Gothic" panose="020B0502020202020204" pitchFamily="34" charset="0"/>
            </a:endParaRPr>
          </a:p>
        </p:txBody>
      </p:sp>
      <p:sp>
        <p:nvSpPr>
          <p:cNvPr id="43" name="Rectangle 42"/>
          <p:cNvSpPr/>
          <p:nvPr/>
        </p:nvSpPr>
        <p:spPr>
          <a:xfrm>
            <a:off x="10018750" y="3518827"/>
            <a:ext cx="2049245" cy="640080"/>
          </a:xfrm>
          <a:prstGeom prst="rect">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latin typeface="Century Gothic" panose="020B0502020202020204" pitchFamily="34" charset="0"/>
              </a:rPr>
              <a:t>Cloud Free Composite  NDVI Images</a:t>
            </a:r>
          </a:p>
        </p:txBody>
      </p:sp>
      <p:sp>
        <p:nvSpPr>
          <p:cNvPr id="44" name="Flowchart: Process 43"/>
          <p:cNvSpPr/>
          <p:nvPr/>
        </p:nvSpPr>
        <p:spPr>
          <a:xfrm>
            <a:off x="10444650" y="2514488"/>
            <a:ext cx="1197449" cy="702799"/>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latin typeface="Century Gothic" panose="020B0502020202020204" pitchFamily="34" charset="0"/>
              </a:rPr>
              <a:t>Google Earth Engine</a:t>
            </a:r>
            <a:endParaRPr lang="en-US" dirty="0">
              <a:solidFill>
                <a:schemeClr val="tx1">
                  <a:lumMod val="75000"/>
                  <a:lumOff val="25000"/>
                </a:schemeClr>
              </a:solidFill>
              <a:latin typeface="Century Gothic" panose="020B0502020202020204" pitchFamily="34" charset="0"/>
            </a:endParaRPr>
          </a:p>
        </p:txBody>
      </p:sp>
      <p:cxnSp>
        <p:nvCxnSpPr>
          <p:cNvPr id="45" name="Straight Arrow Connector 44"/>
          <p:cNvCxnSpPr>
            <a:stCxn id="44" idx="2"/>
            <a:endCxn id="43" idx="0"/>
          </p:cNvCxnSpPr>
          <p:nvPr/>
        </p:nvCxnSpPr>
        <p:spPr>
          <a:xfrm flipH="1">
            <a:off x="11043373" y="3217287"/>
            <a:ext cx="2" cy="3015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a:off x="11043373" y="2159249"/>
            <a:ext cx="1" cy="370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Right Brace 46"/>
          <p:cNvSpPr/>
          <p:nvPr/>
        </p:nvSpPr>
        <p:spPr>
          <a:xfrm rot="5400000">
            <a:off x="10846856" y="3114646"/>
            <a:ext cx="393033" cy="226458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48" name="TextBox 47"/>
          <p:cNvSpPr txBox="1"/>
          <p:nvPr/>
        </p:nvSpPr>
        <p:spPr>
          <a:xfrm>
            <a:off x="10164766" y="4475850"/>
            <a:ext cx="1757212"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NDVI Coverage</a:t>
            </a:r>
          </a:p>
        </p:txBody>
      </p:sp>
      <p:sp>
        <p:nvSpPr>
          <p:cNvPr id="49" name="Rectangle 48"/>
          <p:cNvSpPr/>
          <p:nvPr/>
        </p:nvSpPr>
        <p:spPr>
          <a:xfrm>
            <a:off x="8895715" y="6139350"/>
            <a:ext cx="1611236" cy="601824"/>
          </a:xfrm>
          <a:prstGeom prst="rect">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latin typeface="Century Gothic" panose="020B0502020202020204" pitchFamily="34" charset="0"/>
              </a:rPr>
              <a:t>Cloud Coverage and NDVI Maps</a:t>
            </a:r>
          </a:p>
        </p:txBody>
      </p:sp>
      <p:sp>
        <p:nvSpPr>
          <p:cNvPr id="50" name="Flowchart: Process 49"/>
          <p:cNvSpPr/>
          <p:nvPr/>
        </p:nvSpPr>
        <p:spPr>
          <a:xfrm>
            <a:off x="9131742" y="5162287"/>
            <a:ext cx="1139182" cy="497230"/>
          </a:xfrm>
          <a:prstGeom prst="flowChartProcess">
            <a:avLst/>
          </a:prstGeom>
          <a:solidFill>
            <a:srgbClr val="FF0000">
              <a:alpha val="45000"/>
            </a:srgbClr>
          </a:solidFill>
          <a:ln>
            <a:solidFill>
              <a:srgbClr val="FF0000">
                <a:alpha val="45000"/>
              </a:srgb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latin typeface="Century Gothic" panose="020B0502020202020204" pitchFamily="34" charset="0"/>
              </a:rPr>
              <a:t>ArcMap and </a:t>
            </a:r>
            <a:r>
              <a:rPr lang="en-US" sz="1400" dirty="0" smtClean="0">
                <a:solidFill>
                  <a:schemeClr val="tx1">
                    <a:lumMod val="75000"/>
                    <a:lumOff val="25000"/>
                  </a:schemeClr>
                </a:solidFill>
                <a:latin typeface="Century Gothic" panose="020B0502020202020204" pitchFamily="34" charset="0"/>
              </a:rPr>
              <a:t>QGIS</a:t>
            </a:r>
            <a:endParaRPr lang="en-US" sz="1400" dirty="0">
              <a:solidFill>
                <a:schemeClr val="tx1">
                  <a:lumMod val="75000"/>
                  <a:lumOff val="25000"/>
                </a:schemeClr>
              </a:solidFill>
              <a:latin typeface="Century Gothic" panose="020B0502020202020204" pitchFamily="34" charset="0"/>
            </a:endParaRPr>
          </a:p>
        </p:txBody>
      </p:sp>
      <p:cxnSp>
        <p:nvCxnSpPr>
          <p:cNvPr id="51" name="Elbow Connector 50"/>
          <p:cNvCxnSpPr>
            <a:cxnSpLocks/>
            <a:stCxn id="50" idx="0"/>
            <a:endCxn id="118" idx="3"/>
          </p:cNvCxnSpPr>
          <p:nvPr/>
        </p:nvCxnSpPr>
        <p:spPr>
          <a:xfrm rot="16200000" flipV="1">
            <a:off x="8919546" y="4380500"/>
            <a:ext cx="1323419" cy="240156"/>
          </a:xfrm>
          <a:prstGeom prst="bentConnector2">
            <a:avLst/>
          </a:prstGeom>
          <a:ln w="28575">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52" name="Elbow Connector 51"/>
          <p:cNvCxnSpPr>
            <a:cxnSpLocks/>
          </p:cNvCxnSpPr>
          <p:nvPr/>
        </p:nvCxnSpPr>
        <p:spPr>
          <a:xfrm rot="5400000" flipH="1" flipV="1">
            <a:off x="9143574" y="4285742"/>
            <a:ext cx="1439704" cy="313386"/>
          </a:xfrm>
          <a:prstGeom prst="bentConnector2">
            <a:avLst/>
          </a:prstGeom>
          <a:ln w="28575">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53" name="Straight Arrow Connector 52">
            <a:extLst>
              <a:ext uri="{FF2B5EF4-FFF2-40B4-BE49-F238E27FC236}">
                <a16:creationId xmlns:a16="http://schemas.microsoft.com/office/drawing/2014/main" xmlns="" id="{AC9339C5-384E-4E28-BCDF-F8DAD5436C84}"/>
              </a:ext>
            </a:extLst>
          </p:cNvPr>
          <p:cNvCxnSpPr/>
          <p:nvPr/>
        </p:nvCxnSpPr>
        <p:spPr>
          <a:xfrm>
            <a:off x="9705365" y="5668017"/>
            <a:ext cx="1" cy="370792"/>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881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3" grpId="0" animBg="1"/>
      <p:bldP spid="63" grpId="0" animBg="1"/>
      <p:bldP spid="64" grpId="0" animBg="1"/>
      <p:bldP spid="67" grpId="0" animBg="1"/>
      <p:bldP spid="76" grpId="0" animBg="1"/>
      <p:bldP spid="117" grpId="0" animBg="1"/>
      <p:bldP spid="118" grpId="0" animBg="1"/>
      <p:bldP spid="119" grpId="0" animBg="1"/>
      <p:bldP spid="125" grpId="0" animBg="1"/>
      <p:bldP spid="126" grpId="0"/>
      <p:bldP spid="158" grpId="0" animBg="1"/>
      <p:bldP spid="159" grpId="0" animBg="1"/>
      <p:bldP spid="162" grpId="0" animBg="1"/>
      <p:bldP spid="163" grpId="0" animBg="1"/>
      <p:bldP spid="165" grpId="0"/>
      <p:bldP spid="17" grpId="0" animBg="1"/>
      <p:bldP spid="128" grpId="0" animBg="1"/>
      <p:bldP spid="41" grpId="0" animBg="1"/>
      <p:bldP spid="43" grpId="0" animBg="1"/>
      <p:bldP spid="44" grpId="0" animBg="1"/>
      <p:bldP spid="47" grpId="0" animBg="1"/>
      <p:bldP spid="48" grpId="0"/>
      <p:bldP spid="49" grpId="0" animBg="1"/>
      <p:bldP spid="5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2678</TotalTime>
  <Words>3802</Words>
  <Application>Microsoft Office PowerPoint</Application>
  <PresentationFormat>Widescreen</PresentationFormat>
  <Paragraphs>576</Paragraphs>
  <Slides>22</Slides>
  <Notes>22</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Al Bayan Plain</vt:lpstr>
      <vt:lpstr>Arial</vt:lpstr>
      <vt:lpstr>Bangla Sangam MN</vt:lpstr>
      <vt:lpstr>Calibri</vt:lpstr>
      <vt:lpstr>Calibri Light</vt:lpstr>
      <vt:lpstr>Century Gothic</vt:lpstr>
      <vt:lpstr>Webdings</vt:lpstr>
      <vt:lpstr>Wingdings 3</vt:lpstr>
      <vt:lpstr>1_Office Theme</vt:lpstr>
      <vt:lpstr>Office Theme</vt:lpstr>
      <vt:lpstr>PowerPoint Presentation</vt:lpstr>
      <vt:lpstr>Study Area</vt:lpstr>
      <vt:lpstr>Community Concerns</vt:lpstr>
      <vt:lpstr>Community Concerns</vt:lpstr>
      <vt:lpstr>Partners</vt:lpstr>
      <vt:lpstr>Objectives</vt:lpstr>
      <vt:lpstr>NASA Satellite/Sensors</vt:lpstr>
      <vt:lpstr>Study Period</vt:lpstr>
      <vt:lpstr>Methodology</vt:lpstr>
      <vt:lpstr>Results</vt:lpstr>
      <vt:lpstr>PowerPoint Presentation</vt:lpstr>
      <vt:lpstr>Results</vt:lpstr>
      <vt:lpstr>Results</vt:lpstr>
      <vt:lpstr>Results</vt:lpstr>
      <vt:lpstr>Results</vt:lpstr>
      <vt:lpstr>Conclusions</vt:lpstr>
      <vt:lpstr>Future work</vt:lpstr>
      <vt:lpstr>Acknowledgements</vt:lpstr>
      <vt:lpstr>References</vt:lpstr>
      <vt:lpstr>Additional Slides  (will not appear on the slide show - to be kept “hidden” )</vt:lpstr>
      <vt:lpstr>Google Earth Engine</vt:lpstr>
      <vt:lpstr>PyHDF</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208</cp:revision>
  <dcterms:modified xsi:type="dcterms:W3CDTF">2018-09-20T18:48:19Z</dcterms:modified>
</cp:coreProperties>
</file>