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pos="5400" userDrawn="1">
          <p15:clr>
            <a:srgbClr val="A4A3A4"/>
          </p15:clr>
        </p15:guide>
        <p15:guide id="2" orient="horz" pos="115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artney, Sean (GSFC-6104)[DEVELOP]" initials="MS(" lastIdx="7" clrIdx="0">
    <p:extLst>
      <p:ext uri="{19B8F6BF-5375-455C-9EA6-DF929625EA0E}">
        <p15:presenceInfo xmlns:p15="http://schemas.microsoft.com/office/powerpoint/2012/main" userId="S-1-5-21-330711430-3775241029-4075259233-670615" providerId="AD"/>
      </p:ext>
    </p:extLst>
  </p:cmAuthor>
  <p:cmAuthor id="2" name="Clayton, Amanda L. (LARC)[SSAI DEVELOP]" initials="CAL(D" lastIdx="4" clrIdx="1">
    <p:extLst>
      <p:ext uri="{19B8F6BF-5375-455C-9EA6-DF929625EA0E}">
        <p15:presenceInfo xmlns:p15="http://schemas.microsoft.com/office/powerpoint/2012/main" userId="S-1-5-21-330711430-3775241029-4075259233-682401" providerId="AD"/>
      </p:ext>
    </p:extLst>
  </p:cmAuthor>
  <p:cmAuthor id="3" name="crms" initials="c" lastIdx="2" clrIdx="2">
    <p:extLst>
      <p:ext uri="{19B8F6BF-5375-455C-9EA6-DF929625EA0E}">
        <p15:presenceInfo xmlns:p15="http://schemas.microsoft.com/office/powerpoint/2012/main" userId="crms" providerId="None"/>
      </p:ext>
    </p:extLst>
  </p:cmAuthor>
  <p:cmAuthor id="4" name="Childs, Lauren M. (LARC-E3)[DEVELOP]" initials="LCG" lastIdx="1" clrIdx="3">
    <p:extLst>
      <p:ext uri="{19B8F6BF-5375-455C-9EA6-DF929625EA0E}">
        <p15:presenceInfo xmlns:p15="http://schemas.microsoft.com/office/powerpoint/2012/main" userId="Childs, Lauren M. (LARC-E3)[DEVELO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8754"/>
    <a:srgbClr val="D7F5E6"/>
    <a:srgbClr val="2DB973"/>
    <a:srgbClr val="A8EAC9"/>
    <a:srgbClr val="6EDCA5"/>
    <a:srgbClr val="5C8944"/>
    <a:srgbClr val="D8FED2"/>
    <a:srgbClr val="CCE9AD"/>
    <a:srgbClr val="709A58"/>
    <a:srgbClr val="7DB8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72" autoAdjust="0"/>
    <p:restoredTop sz="94660"/>
  </p:normalViewPr>
  <p:slideViewPr>
    <p:cSldViewPr snapToGrid="0">
      <p:cViewPr>
        <p:scale>
          <a:sx n="60" d="100"/>
          <a:sy n="60" d="100"/>
        </p:scale>
        <p:origin x="42" y="-8610"/>
      </p:cViewPr>
      <p:guideLst>
        <p:guide pos="5400"/>
        <p:guide orient="horz" pos="115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thieme\Documents\Classifications\Kakamega\Carbo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360" b="0" i="0" u="none" strike="noStrike" kern="1200" spc="0" baseline="0">
                <a:solidFill>
                  <a:schemeClr val="tx1"/>
                </a:solidFill>
                <a:latin typeface="+mn-lt"/>
                <a:ea typeface="+mn-ea"/>
                <a:cs typeface="+mn-cs"/>
              </a:defRPr>
            </a:pPr>
            <a:r>
              <a:rPr lang="en-US" dirty="0" smtClean="0">
                <a:solidFill>
                  <a:schemeClr val="tx1"/>
                </a:solidFill>
              </a:rPr>
              <a:t>Above-ground </a:t>
            </a:r>
            <a:r>
              <a:rPr lang="en-US" dirty="0">
                <a:solidFill>
                  <a:schemeClr val="tx1"/>
                </a:solidFill>
              </a:rPr>
              <a:t>Carbon Estimates and Projections</a:t>
            </a:r>
          </a:p>
        </c:rich>
      </c:tx>
      <c:layout/>
      <c:overlay val="0"/>
      <c:spPr>
        <a:noFill/>
        <a:ln>
          <a:noFill/>
        </a:ln>
        <a:effectLst/>
      </c:spPr>
      <c:txPr>
        <a:bodyPr rot="0" spcFirstLastPara="1" vertOverflow="ellipsis" vert="horz" wrap="square" anchor="ctr" anchorCtr="1"/>
        <a:lstStyle/>
        <a:p>
          <a:pPr>
            <a:defRPr sz="336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Sheet2!$A$3</c:f>
              <c:strCache>
                <c:ptCount val="1"/>
                <c:pt idx="0">
                  <c:v>1995/2000</c:v>
                </c:pt>
              </c:strCache>
            </c:strRef>
          </c:tx>
          <c:spPr>
            <a:solidFill>
              <a:srgbClr val="218754"/>
            </a:solidFill>
            <a:ln>
              <a:solidFill>
                <a:schemeClr val="accent6">
                  <a:lumMod val="50000"/>
                </a:schemeClr>
              </a:solidFill>
            </a:ln>
            <a:effectLst/>
          </c:spPr>
          <c:invertIfNegative val="0"/>
          <c:cat>
            <c:strRef>
              <c:f>Sheet2!$B$2:$F$2</c:f>
              <c:strCache>
                <c:ptCount val="5"/>
                <c:pt idx="0">
                  <c:v>Kakamega</c:v>
                </c:pt>
                <c:pt idx="1">
                  <c:v>Lewa</c:v>
                </c:pt>
                <c:pt idx="2">
                  <c:v>Meru</c:v>
                </c:pt>
                <c:pt idx="3">
                  <c:v>Buda</c:v>
                </c:pt>
                <c:pt idx="4">
                  <c:v>Tana</c:v>
                </c:pt>
              </c:strCache>
            </c:strRef>
          </c:cat>
          <c:val>
            <c:numRef>
              <c:f>Sheet2!$B$3:$F$3</c:f>
              <c:numCache>
                <c:formatCode>General</c:formatCode>
                <c:ptCount val="5"/>
                <c:pt idx="0">
                  <c:v>2297.2363830000004</c:v>
                </c:pt>
                <c:pt idx="1">
                  <c:v>630.72756000000004</c:v>
                </c:pt>
                <c:pt idx="2">
                  <c:v>1320.321942</c:v>
                </c:pt>
                <c:pt idx="3">
                  <c:v>98.276697000000013</c:v>
                </c:pt>
                <c:pt idx="4">
                  <c:v>371.164311</c:v>
                </c:pt>
              </c:numCache>
            </c:numRef>
          </c:val>
        </c:ser>
        <c:ser>
          <c:idx val="1"/>
          <c:order val="1"/>
          <c:tx>
            <c:strRef>
              <c:f>Sheet2!$A$4</c:f>
              <c:strCache>
                <c:ptCount val="1"/>
                <c:pt idx="0">
                  <c:v>2010</c:v>
                </c:pt>
              </c:strCache>
            </c:strRef>
          </c:tx>
          <c:spPr>
            <a:solidFill>
              <a:srgbClr val="2DB973"/>
            </a:solidFill>
            <a:ln>
              <a:solidFill>
                <a:schemeClr val="accent6">
                  <a:lumMod val="50000"/>
                </a:schemeClr>
              </a:solidFill>
            </a:ln>
            <a:effectLst/>
          </c:spPr>
          <c:invertIfNegative val="0"/>
          <c:cat>
            <c:strRef>
              <c:f>Sheet2!$B$2:$F$2</c:f>
              <c:strCache>
                <c:ptCount val="5"/>
                <c:pt idx="0">
                  <c:v>Kakamega</c:v>
                </c:pt>
                <c:pt idx="1">
                  <c:v>Lewa</c:v>
                </c:pt>
                <c:pt idx="2">
                  <c:v>Meru</c:v>
                </c:pt>
                <c:pt idx="3">
                  <c:v>Buda</c:v>
                </c:pt>
                <c:pt idx="4">
                  <c:v>Tana</c:v>
                </c:pt>
              </c:strCache>
            </c:strRef>
          </c:cat>
          <c:val>
            <c:numRef>
              <c:f>Sheet2!$B$4:$F$4</c:f>
              <c:numCache>
                <c:formatCode>General</c:formatCode>
                <c:ptCount val="5"/>
                <c:pt idx="0">
                  <c:v>2784.5316270000003</c:v>
                </c:pt>
                <c:pt idx="1">
                  <c:v>720.51314400000012</c:v>
                </c:pt>
                <c:pt idx="2">
                  <c:v>1300.6167209999999</c:v>
                </c:pt>
                <c:pt idx="3">
                  <c:v>100.08594900000001</c:v>
                </c:pt>
                <c:pt idx="4">
                  <c:v>392.08181400000001</c:v>
                </c:pt>
              </c:numCache>
            </c:numRef>
          </c:val>
        </c:ser>
        <c:ser>
          <c:idx val="2"/>
          <c:order val="2"/>
          <c:tx>
            <c:strRef>
              <c:f>Sheet2!$A$5</c:f>
              <c:strCache>
                <c:ptCount val="1"/>
                <c:pt idx="0">
                  <c:v>2015</c:v>
                </c:pt>
              </c:strCache>
            </c:strRef>
          </c:tx>
          <c:spPr>
            <a:solidFill>
              <a:srgbClr val="6EDCA5"/>
            </a:solidFill>
            <a:ln>
              <a:solidFill>
                <a:schemeClr val="accent6">
                  <a:lumMod val="50000"/>
                </a:schemeClr>
              </a:solidFill>
            </a:ln>
            <a:effectLst/>
          </c:spPr>
          <c:invertIfNegative val="0"/>
          <c:cat>
            <c:strRef>
              <c:f>Sheet2!$B$2:$F$2</c:f>
              <c:strCache>
                <c:ptCount val="5"/>
                <c:pt idx="0">
                  <c:v>Kakamega</c:v>
                </c:pt>
                <c:pt idx="1">
                  <c:v>Lewa</c:v>
                </c:pt>
                <c:pt idx="2">
                  <c:v>Meru</c:v>
                </c:pt>
                <c:pt idx="3">
                  <c:v>Buda</c:v>
                </c:pt>
                <c:pt idx="4">
                  <c:v>Tana</c:v>
                </c:pt>
              </c:strCache>
            </c:strRef>
          </c:cat>
          <c:val>
            <c:numRef>
              <c:f>Sheet2!$B$5:$F$5</c:f>
              <c:numCache>
                <c:formatCode>General</c:formatCode>
                <c:ptCount val="5"/>
                <c:pt idx="0">
                  <c:v>3094.8654960000003</c:v>
                </c:pt>
                <c:pt idx="1">
                  <c:v>599.94382500000006</c:v>
                </c:pt>
                <c:pt idx="2">
                  <c:v>1321.3318319999998</c:v>
                </c:pt>
                <c:pt idx="3">
                  <c:v>98.697816000000003</c:v>
                </c:pt>
                <c:pt idx="4">
                  <c:v>341.83233900000005</c:v>
                </c:pt>
              </c:numCache>
            </c:numRef>
          </c:val>
        </c:ser>
        <c:ser>
          <c:idx val="3"/>
          <c:order val="3"/>
          <c:tx>
            <c:strRef>
              <c:f>Sheet2!$A$6</c:f>
              <c:strCache>
                <c:ptCount val="1"/>
                <c:pt idx="0">
                  <c:v>2020</c:v>
                </c:pt>
              </c:strCache>
            </c:strRef>
          </c:tx>
          <c:spPr>
            <a:solidFill>
              <a:srgbClr val="A8EAC9"/>
            </a:solidFill>
            <a:ln>
              <a:solidFill>
                <a:schemeClr val="accent6">
                  <a:lumMod val="50000"/>
                </a:schemeClr>
              </a:solidFill>
            </a:ln>
            <a:effectLst/>
          </c:spPr>
          <c:invertIfNegative val="0"/>
          <c:cat>
            <c:strRef>
              <c:f>Sheet2!$B$2:$F$2</c:f>
              <c:strCache>
                <c:ptCount val="5"/>
                <c:pt idx="0">
                  <c:v>Kakamega</c:v>
                </c:pt>
                <c:pt idx="1">
                  <c:v>Lewa</c:v>
                </c:pt>
                <c:pt idx="2">
                  <c:v>Meru</c:v>
                </c:pt>
                <c:pt idx="3">
                  <c:v>Buda</c:v>
                </c:pt>
                <c:pt idx="4">
                  <c:v>Tana</c:v>
                </c:pt>
              </c:strCache>
            </c:strRef>
          </c:cat>
          <c:val>
            <c:numRef>
              <c:f>Sheet2!$B$6:$F$6</c:f>
              <c:numCache>
                <c:formatCode>General</c:formatCode>
                <c:ptCount val="5"/>
                <c:pt idx="0">
                  <c:v>3256.4312910000003</c:v>
                </c:pt>
                <c:pt idx="1">
                  <c:v>595.00912500000004</c:v>
                </c:pt>
                <c:pt idx="2">
                  <c:v>1321.6100670000001</c:v>
                </c:pt>
                <c:pt idx="3">
                  <c:v>97.933563000000007</c:v>
                </c:pt>
                <c:pt idx="4">
                  <c:v>410.48739900000004</c:v>
                </c:pt>
              </c:numCache>
            </c:numRef>
          </c:val>
        </c:ser>
        <c:ser>
          <c:idx val="4"/>
          <c:order val="4"/>
          <c:tx>
            <c:strRef>
              <c:f>Sheet2!$A$7</c:f>
              <c:strCache>
                <c:ptCount val="1"/>
                <c:pt idx="0">
                  <c:v>2030</c:v>
                </c:pt>
              </c:strCache>
            </c:strRef>
          </c:tx>
          <c:spPr>
            <a:solidFill>
              <a:srgbClr val="D7F5E6"/>
            </a:solidFill>
            <a:ln>
              <a:solidFill>
                <a:schemeClr val="accent6">
                  <a:lumMod val="50000"/>
                </a:schemeClr>
              </a:solidFill>
            </a:ln>
            <a:effectLst/>
          </c:spPr>
          <c:invertIfNegative val="0"/>
          <c:cat>
            <c:strRef>
              <c:f>Sheet2!$B$2:$F$2</c:f>
              <c:strCache>
                <c:ptCount val="5"/>
                <c:pt idx="0">
                  <c:v>Kakamega</c:v>
                </c:pt>
                <c:pt idx="1">
                  <c:v>Lewa</c:v>
                </c:pt>
                <c:pt idx="2">
                  <c:v>Meru</c:v>
                </c:pt>
                <c:pt idx="3">
                  <c:v>Buda</c:v>
                </c:pt>
                <c:pt idx="4">
                  <c:v>Tana</c:v>
                </c:pt>
              </c:strCache>
            </c:strRef>
          </c:cat>
          <c:val>
            <c:numRef>
              <c:f>Sheet2!$B$7:$F$7</c:f>
              <c:numCache>
                <c:formatCode>General</c:formatCode>
                <c:ptCount val="5"/>
                <c:pt idx="0">
                  <c:v>3360.1354919999999</c:v>
                </c:pt>
                <c:pt idx="1">
                  <c:v>574.48491300000001</c:v>
                </c:pt>
                <c:pt idx="2">
                  <c:v>1322.1665369999998</c:v>
                </c:pt>
                <c:pt idx="3">
                  <c:v>96.171102000000019</c:v>
                </c:pt>
                <c:pt idx="4">
                  <c:v>421.01665200000002</c:v>
                </c:pt>
              </c:numCache>
            </c:numRef>
          </c:val>
        </c:ser>
        <c:dLbls>
          <c:showLegendKey val="0"/>
          <c:showVal val="0"/>
          <c:showCatName val="0"/>
          <c:showSerName val="0"/>
          <c:showPercent val="0"/>
          <c:showBubbleSize val="0"/>
        </c:dLbls>
        <c:gapWidth val="219"/>
        <c:overlap val="-27"/>
        <c:axId val="115220048"/>
        <c:axId val="113730160"/>
      </c:barChart>
      <c:catAx>
        <c:axId val="115220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crossAx val="113730160"/>
        <c:crosses val="autoZero"/>
        <c:auto val="1"/>
        <c:lblAlgn val="ctr"/>
        <c:lblOffset val="100"/>
        <c:noMultiLvlLbl val="0"/>
      </c:catAx>
      <c:valAx>
        <c:axId val="113730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solidFill>
                    <a:latin typeface="+mn-lt"/>
                    <a:ea typeface="+mn-ea"/>
                    <a:cs typeface="+mn-cs"/>
                  </a:defRPr>
                </a:pPr>
                <a:r>
                  <a:rPr lang="en-US">
                    <a:solidFill>
                      <a:schemeClr val="tx1"/>
                    </a:solidFill>
                  </a:rPr>
                  <a:t>Gigagrams of Carbon</a:t>
                </a:r>
              </a:p>
            </c:rich>
          </c:tx>
          <c:layout/>
          <c:overlay val="0"/>
          <c:spPr>
            <a:noFill/>
            <a:ln>
              <a:noFill/>
            </a:ln>
            <a:effectLst/>
          </c:spPr>
          <c:txPr>
            <a:bodyPr rot="-54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crossAx val="1152200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800">
          <a:latin typeface="+mn-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DB862"/>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4927847" y="21990384"/>
            <a:ext cx="21373432" cy="2314074"/>
          </a:xfrm>
          <a:prstGeom prst="rect">
            <a:avLst/>
          </a:prstGeom>
        </p:spPr>
        <p:txBody>
          <a:bodyPr/>
          <a:lstStyle>
            <a:lvl1pPr marL="0" indent="0" algn="l">
              <a:buNone/>
              <a:defRPr sz="16000" b="0" baseline="0">
                <a:solidFill>
                  <a:srgbClr val="7EB761"/>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771900"/>
            <a:ext cx="27432001"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28729"/>
            <a:ext cx="27432000" cy="1878944"/>
          </a:xfrm>
          <a:prstGeom prst="rect">
            <a:avLst/>
          </a:prstGeom>
        </p:spPr>
      </p:pic>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ather">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94A3D3"/>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94A3D4"/>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571321680"/>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imat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9A149"/>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120352" y="22182889"/>
            <a:ext cx="20988422" cy="2314074"/>
          </a:xfrm>
          <a:prstGeom prst="rect">
            <a:avLst/>
          </a:prstGeom>
        </p:spPr>
        <p:txBody>
          <a:bodyPr/>
          <a:lstStyle>
            <a:lvl1pPr marL="0" indent="0" algn="l">
              <a:buNone/>
              <a:defRPr sz="16000" b="0" baseline="0">
                <a:solidFill>
                  <a:srgbClr val="E9A149"/>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3382560518"/>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ross Cut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4903784" y="21966321"/>
            <a:ext cx="21421558" cy="2314074"/>
          </a:xfrm>
          <a:prstGeom prst="rect">
            <a:avLst/>
          </a:prstGeom>
        </p:spPr>
        <p:txBody>
          <a:bodyPr/>
          <a:lstStyle>
            <a:lvl1pPr marL="0" indent="0" algn="l">
              <a:buNone/>
              <a:defRPr sz="16000" b="0" baseline="0">
                <a:solidFill>
                  <a:srgbClr val="E97845"/>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2186971387"/>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aster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86991"/>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57688F"/>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130741380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coForecas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1875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144415" y="22206952"/>
            <a:ext cx="20940296" cy="2314074"/>
          </a:xfrm>
          <a:prstGeom prst="rect">
            <a:avLst/>
          </a:prstGeom>
        </p:spPr>
        <p:txBody>
          <a:bodyPr/>
          <a:lstStyle>
            <a:lvl1pPr marL="0" indent="0" algn="l">
              <a:buNone/>
              <a:defRPr sz="16000" b="0" baseline="0">
                <a:solidFill>
                  <a:srgbClr val="2E8652"/>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176508846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erg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2B37B"/>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072225" y="22134763"/>
            <a:ext cx="21084675" cy="2314074"/>
          </a:xfrm>
          <a:prstGeom prst="rect">
            <a:avLst/>
          </a:prstGeom>
        </p:spPr>
        <p:txBody>
          <a:bodyPr/>
          <a:lstStyle>
            <a:lvl1pPr marL="0" indent="0" algn="l">
              <a:buNone/>
              <a:defRPr sz="16000" b="0" baseline="0">
                <a:solidFill>
                  <a:srgbClr val="56B27B"/>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771901"/>
            <a:ext cx="27432000" cy="335280"/>
          </a:xfrm>
          <a:prstGeom prst="rect">
            <a:avLst/>
          </a:prstGeom>
        </p:spPr>
      </p:pic>
    </p:spTree>
    <p:extLst>
      <p:ext uri="{BB962C8B-B14F-4D97-AF65-F5344CB8AC3E}">
        <p14:creationId xmlns:p14="http://schemas.microsoft.com/office/powerpoint/2010/main" val="2161174045"/>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lth &amp; Air Qualit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C15442"/>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BE5341"/>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3771900"/>
            <a:ext cx="27432000" cy="335281"/>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102227128"/>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cean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F8AB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3289B4"/>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8061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1" y="3771900"/>
            <a:ext cx="27432000" cy="335280"/>
          </a:xfrm>
          <a:prstGeom prst="rect">
            <a:avLst/>
          </a:prstGeom>
        </p:spPr>
      </p:pic>
    </p:spTree>
    <p:extLst>
      <p:ext uri="{BB962C8B-B14F-4D97-AF65-F5344CB8AC3E}">
        <p14:creationId xmlns:p14="http://schemas.microsoft.com/office/powerpoint/2010/main" val="2832765254"/>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ter Resource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3A9DB"/>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75AADB"/>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3112809566"/>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3827528" y="549033"/>
            <a:ext cx="3300448" cy="2811330"/>
          </a:xfrm>
          <a:prstGeom prst="rect">
            <a:avLst/>
          </a:prstGeom>
        </p:spPr>
      </p:pic>
      <p:pic>
        <p:nvPicPr>
          <p:cNvPr id="5" name="Picture 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23028" y="698499"/>
            <a:ext cx="2482776" cy="2512397"/>
          </a:xfrm>
          <a:prstGeom prst="rect">
            <a:avLst/>
          </a:prstGeom>
        </p:spPr>
      </p:pic>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088" userDrawn="1">
          <p15:clr>
            <a:srgbClr val="F26B43"/>
          </p15:clr>
        </p15:guide>
        <p15:guide id="2" orient="horz" pos="2376" userDrawn="1">
          <p15:clr>
            <a:srgbClr val="F26B43"/>
          </p15:clr>
        </p15:guide>
        <p15:guide id="3" pos="576" userDrawn="1">
          <p15:clr>
            <a:srgbClr val="F26B43"/>
          </p15:clr>
        </p15:guide>
        <p15:guide id="4" pos="15000" userDrawn="1">
          <p15:clr>
            <a:srgbClr val="F26B43"/>
          </p15:clr>
        </p15:guide>
        <p15:guide id="5" orient="horz" pos="21624" userDrawn="1">
          <p15:clr>
            <a:srgbClr val="F26B43"/>
          </p15:clr>
        </p15:guide>
        <p15:guide id="6" orient="horz" pos="2784" userDrawn="1">
          <p15:clr>
            <a:srgbClr val="F26B43"/>
          </p15:clr>
        </p15:guide>
        <p15:guide id="7" pos="4224" userDrawn="1">
          <p15:clr>
            <a:srgbClr val="A4A3A4"/>
          </p15:clr>
        </p15:guide>
        <p15:guide id="8" pos="4512" userDrawn="1">
          <p15:clr>
            <a:srgbClr val="A4A3A4"/>
          </p15:clr>
        </p15:guide>
        <p15:guide id="9" pos="11736" userDrawn="1">
          <p15:clr>
            <a:srgbClr val="A4A3A4"/>
          </p15:clr>
        </p15:guide>
        <p15:guide id="10" pos="11424" userDrawn="1">
          <p15:clr>
            <a:srgbClr val="A4A3A4"/>
          </p15:clr>
        </p15:guide>
        <p15:guide id="11" orient="horz" pos="22416" userDrawn="1">
          <p15:clr>
            <a:srgbClr val="F26B43"/>
          </p15:clr>
        </p15:guide>
        <p15:guide id="12" orient="horz" pos="1152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image" Target="../media/image24.png"/><Relationship Id="rId21" Type="http://schemas.openxmlformats.org/officeDocument/2006/relationships/image" Target="../media/image42.png"/><Relationship Id="rId7" Type="http://schemas.openxmlformats.org/officeDocument/2006/relationships/image" Target="../media/image28.jpeg"/><Relationship Id="rId12" Type="http://schemas.openxmlformats.org/officeDocument/2006/relationships/image" Target="../media/image33.emf"/><Relationship Id="rId17" Type="http://schemas.openxmlformats.org/officeDocument/2006/relationships/image" Target="../media/image38.png"/><Relationship Id="rId2" Type="http://schemas.openxmlformats.org/officeDocument/2006/relationships/image" Target="../media/image23.png"/><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slideLayout" Target="../slideLayouts/slideLayout5.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chart" Target="../charts/chart1.xml"/><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10" Type="http://schemas.openxmlformats.org/officeDocument/2006/relationships/image" Target="../media/image31.jpeg"/><Relationship Id="rId19" Type="http://schemas.openxmlformats.org/officeDocument/2006/relationships/image" Target="../media/image40.png"/><Relationship Id="rId4" Type="http://schemas.openxmlformats.org/officeDocument/2006/relationships/image" Target="../media/image25.png"/><Relationship Id="rId9" Type="http://schemas.openxmlformats.org/officeDocument/2006/relationships/image" Target="../media/image30.jpeg"/><Relationship Id="rId14" Type="http://schemas.openxmlformats.org/officeDocument/2006/relationships/image" Target="../media/image35.png"/><Relationship Id="rId22"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 Placeholder 16"/>
          <p:cNvSpPr txBox="1">
            <a:spLocks/>
          </p:cNvSpPr>
          <p:nvPr/>
        </p:nvSpPr>
        <p:spPr>
          <a:xfrm>
            <a:off x="1056696" y="5395172"/>
            <a:ext cx="12934764" cy="567383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dirty="0"/>
              <a:t>Global deforestation continues to pose a major environmental problem that threatens biodiversity and increases the number of species facing extinction. In Kenya and worldwide, agriculture is the main driver of forest conversion. Each year, Kenya loses 12,000 hectares (ha) of forest out of its total 4.34 million ha. In order to increase forest cover and protect biodiversity, the Global Environment Facility (GEF) funded projects to establish 12 PAs within Kenya from 1995-2008. Currently, GEF utilizes a global dataset to track only change in forest cover in the PAs. Creating maps of past and forecasted above-ground carbon estimates will enable GEF to gain a better understanding of how the PAs are both conserving biodiversity and addressing climate change mitigation through carbon sequestration. Using Landsat 5 TM, Landsat 7 ETM+, and Landsat 8 OLI imagery from 1995-2016, land cover in each PA was classified to map past changes in forest cover and above-ground carbon stock. Additionally, these maps were processed with ancillary datasets in </a:t>
            </a:r>
            <a:r>
              <a:rPr lang="en-US" dirty="0" err="1"/>
              <a:t>TerrSet</a:t>
            </a:r>
            <a:r>
              <a:rPr lang="en-US" dirty="0"/>
              <a:t> Land Change Modeler to forecast above-ground carbon stocks for 2020 and 2030, given current deforestation rates. Final maps of past and forecasted above-ground carbon estimates will aid GEF in future policy and program decisions.</a:t>
            </a:r>
          </a:p>
          <a:p>
            <a:endParaRPr lang="en-US" dirty="0"/>
          </a:p>
          <a:p>
            <a:endParaRPr lang="en-US" sz="2400" dirty="0">
              <a:solidFill>
                <a:schemeClr val="tx1">
                  <a:lumMod val="75000"/>
                </a:schemeClr>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10240" y="17610608"/>
            <a:ext cx="3827963" cy="4756040"/>
          </a:xfrm>
          <a:prstGeom prst="rect">
            <a:avLst/>
          </a:prstGeom>
        </p:spPr>
      </p:pic>
      <p:sp>
        <p:nvSpPr>
          <p:cNvPr id="17" name="Text Placeholder 16"/>
          <p:cNvSpPr>
            <a:spLocks noGrp="1"/>
          </p:cNvSpPr>
          <p:nvPr>
            <p:ph type="body" sz="quarter" idx="11"/>
          </p:nvPr>
        </p:nvSpPr>
        <p:spPr>
          <a:xfrm>
            <a:off x="4009644" y="787399"/>
            <a:ext cx="19412712" cy="2624751"/>
          </a:xfrm>
        </p:spPr>
        <p:txBody>
          <a:bodyPr anchor="ctr"/>
          <a:lstStyle/>
          <a:p>
            <a:r>
              <a:rPr lang="en-US" dirty="0" smtClean="0"/>
              <a:t>Estimating Carbon Sequestration Within Global Environment Facility Funded Protected Areas in Kenya to Aid Future Policy</a:t>
            </a:r>
            <a:endParaRPr lang="en-US" dirty="0"/>
          </a:p>
        </p:txBody>
      </p:sp>
      <p:sp>
        <p:nvSpPr>
          <p:cNvPr id="5" name="Text Placeholder 4"/>
          <p:cNvSpPr>
            <a:spLocks noGrp="1"/>
          </p:cNvSpPr>
          <p:nvPr>
            <p:ph type="body" sz="quarter" idx="10"/>
          </p:nvPr>
        </p:nvSpPr>
        <p:spPr>
          <a:xfrm rot="16200000">
            <a:off x="11865243" y="18078703"/>
            <a:ext cx="28438685" cy="2314074"/>
          </a:xfrm>
        </p:spPr>
        <p:txBody>
          <a:bodyPr/>
          <a:lstStyle/>
          <a:p>
            <a:r>
              <a:rPr lang="en-US" sz="15000" b="1" dirty="0" smtClean="0"/>
              <a:t>Kenya</a:t>
            </a:r>
            <a:r>
              <a:rPr lang="en-US" sz="15000" dirty="0" smtClean="0"/>
              <a:t> Ecological Forecasting</a:t>
            </a:r>
            <a:endParaRPr lang="en-US" sz="15000" dirty="0"/>
          </a:p>
        </p:txBody>
      </p:sp>
      <p:sp>
        <p:nvSpPr>
          <p:cNvPr id="9" name="Text Placeholder 16"/>
          <p:cNvSpPr txBox="1">
            <a:spLocks/>
          </p:cNvSpPr>
          <p:nvPr/>
        </p:nvSpPr>
        <p:spPr>
          <a:xfrm>
            <a:off x="1491777" y="33157595"/>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smtClean="0">
                <a:solidFill>
                  <a:schemeClr val="tx1">
                    <a:lumMod val="75000"/>
                  </a:schemeClr>
                </a:solidFill>
              </a:rPr>
              <a:t>Madeline Ruid</a:t>
            </a:r>
          </a:p>
          <a:p>
            <a:pPr algn="ctr">
              <a:lnSpc>
                <a:spcPct val="100000"/>
              </a:lnSpc>
              <a:spcBef>
                <a:spcPts val="0"/>
              </a:spcBef>
            </a:pPr>
            <a:r>
              <a:rPr lang="en-US" dirty="0" smtClean="0">
                <a:solidFill>
                  <a:schemeClr val="tx1">
                    <a:lumMod val="75000"/>
                  </a:schemeClr>
                </a:solidFill>
              </a:rPr>
              <a:t>Team Lead</a:t>
            </a:r>
          </a:p>
        </p:txBody>
      </p:sp>
      <p:sp>
        <p:nvSpPr>
          <p:cNvPr id="10" name="Text Placeholder 16"/>
          <p:cNvSpPr txBox="1">
            <a:spLocks/>
          </p:cNvSpPr>
          <p:nvPr/>
        </p:nvSpPr>
        <p:spPr>
          <a:xfrm>
            <a:off x="14722301" y="27910662"/>
            <a:ext cx="9211018" cy="87029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800" dirty="0" smtClean="0">
                <a:solidFill>
                  <a:schemeClr val="tx1">
                    <a:lumMod val="75000"/>
                  </a:schemeClr>
                </a:solidFill>
              </a:rPr>
              <a:t>The Global Environment Facility, Independent Evaluation Office</a:t>
            </a:r>
          </a:p>
        </p:txBody>
      </p:sp>
      <p:sp>
        <p:nvSpPr>
          <p:cNvPr id="11" name="Text Placeholder 16"/>
          <p:cNvSpPr txBox="1">
            <a:spLocks/>
          </p:cNvSpPr>
          <p:nvPr/>
        </p:nvSpPr>
        <p:spPr>
          <a:xfrm>
            <a:off x="14721977" y="29769166"/>
            <a:ext cx="8995439"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800" dirty="0" smtClean="0">
                <a:solidFill>
                  <a:schemeClr val="tx1">
                    <a:lumMod val="75000"/>
                  </a:schemeClr>
                </a:solidFill>
              </a:rPr>
              <a:t>Dr. Compton J. Tucker, NASA Goddard Space Flight Center</a:t>
            </a:r>
          </a:p>
          <a:p>
            <a:r>
              <a:rPr lang="en-US" sz="2800" dirty="0" smtClean="0">
                <a:solidFill>
                  <a:schemeClr val="tx1">
                    <a:lumMod val="75000"/>
                  </a:schemeClr>
                </a:solidFill>
              </a:rPr>
              <a:t>Dr. John Bolton, NASA </a:t>
            </a:r>
            <a:r>
              <a:rPr lang="en-US" sz="2800" dirty="0">
                <a:solidFill>
                  <a:schemeClr val="tx1">
                    <a:lumMod val="75000"/>
                  </a:schemeClr>
                </a:solidFill>
              </a:rPr>
              <a:t>Goddard Space Flight Center</a:t>
            </a:r>
            <a:endParaRPr lang="en-US" sz="2800" dirty="0" smtClean="0">
              <a:solidFill>
                <a:schemeClr val="tx1">
                  <a:lumMod val="75000"/>
                </a:schemeClr>
              </a:solidFill>
            </a:endParaRPr>
          </a:p>
          <a:p>
            <a:r>
              <a:rPr lang="en-US" sz="2800" dirty="0" smtClean="0">
                <a:solidFill>
                  <a:schemeClr val="tx1">
                    <a:lumMod val="75000"/>
                  </a:schemeClr>
                </a:solidFill>
              </a:rPr>
              <a:t>Anupam </a:t>
            </a:r>
            <a:r>
              <a:rPr lang="en-US" sz="2800" dirty="0" smtClean="0">
                <a:solidFill>
                  <a:schemeClr val="tx1">
                    <a:lumMod val="75000"/>
                  </a:schemeClr>
                </a:solidFill>
              </a:rPr>
              <a:t>Anand, </a:t>
            </a:r>
            <a:r>
              <a:rPr lang="en-US" sz="2800" dirty="0" smtClean="0">
                <a:solidFill>
                  <a:schemeClr val="tx1">
                    <a:lumMod val="75000"/>
                  </a:schemeClr>
                </a:solidFill>
              </a:rPr>
              <a:t>Dr. Geeta Batra, </a:t>
            </a:r>
            <a:r>
              <a:rPr lang="en-US" sz="2800" dirty="0" smtClean="0">
                <a:solidFill>
                  <a:schemeClr val="tx1">
                    <a:lumMod val="75000"/>
                  </a:schemeClr>
                </a:solidFill>
              </a:rPr>
              <a:t>&amp; Dr. </a:t>
            </a:r>
            <a:r>
              <a:rPr lang="en-US" sz="2800" dirty="0" err="1" smtClean="0">
                <a:solidFill>
                  <a:schemeClr val="tx1">
                    <a:lumMod val="75000"/>
                  </a:schemeClr>
                </a:solidFill>
              </a:rPr>
              <a:t>Juha</a:t>
            </a:r>
            <a:r>
              <a:rPr lang="en-US" sz="2800" dirty="0" smtClean="0">
                <a:solidFill>
                  <a:schemeClr val="tx1">
                    <a:lumMod val="75000"/>
                  </a:schemeClr>
                </a:solidFill>
              </a:rPr>
              <a:t> </a:t>
            </a:r>
            <a:r>
              <a:rPr lang="en-US" sz="2800" dirty="0" err="1" smtClean="0">
                <a:solidFill>
                  <a:schemeClr val="tx1">
                    <a:lumMod val="75000"/>
                  </a:schemeClr>
                </a:solidFill>
              </a:rPr>
              <a:t>Uitto</a:t>
            </a:r>
            <a:r>
              <a:rPr lang="en-US" sz="2800" dirty="0" smtClean="0">
                <a:solidFill>
                  <a:schemeClr val="tx1">
                    <a:lumMod val="75000"/>
                  </a:schemeClr>
                </a:solidFill>
              </a:rPr>
              <a:t>,          Global </a:t>
            </a:r>
            <a:r>
              <a:rPr lang="en-US" sz="2800" dirty="0" smtClean="0">
                <a:solidFill>
                  <a:schemeClr val="tx1">
                    <a:lumMod val="75000"/>
                  </a:schemeClr>
                </a:solidFill>
              </a:rPr>
              <a:t>Environment Facility</a:t>
            </a:r>
          </a:p>
          <a:p>
            <a:r>
              <a:rPr lang="en-US" sz="2800" dirty="0">
                <a:solidFill>
                  <a:schemeClr val="tx1">
                    <a:lumMod val="75000"/>
                  </a:schemeClr>
                </a:solidFill>
              </a:rPr>
              <a:t>Sean McCartney, SSAI/GSFC (DEVELOP</a:t>
            </a:r>
            <a:r>
              <a:rPr lang="en-US" sz="2800" dirty="0" smtClean="0">
                <a:solidFill>
                  <a:schemeClr val="tx1">
                    <a:lumMod val="75000"/>
                  </a:schemeClr>
                </a:solidFill>
              </a:rPr>
              <a:t>)</a:t>
            </a:r>
          </a:p>
          <a:p>
            <a:r>
              <a:rPr lang="en-US" sz="2800" dirty="0" smtClean="0">
                <a:solidFill>
                  <a:schemeClr val="tx1">
                    <a:lumMod val="75000"/>
                  </a:schemeClr>
                </a:solidFill>
              </a:rPr>
              <a:t>Heather Mitchell, DEVELOP Volunteer</a:t>
            </a:r>
            <a:endParaRPr lang="en-US" sz="2800" dirty="0">
              <a:solidFill>
                <a:schemeClr val="tx1">
                  <a:lumMod val="75000"/>
                </a:schemeClr>
              </a:solidFill>
            </a:endParaRPr>
          </a:p>
          <a:p>
            <a:pPr lvl="0" defTabSz="3072384">
              <a:lnSpc>
                <a:spcPct val="100000"/>
              </a:lnSpc>
              <a:spcBef>
                <a:spcPts val="0"/>
              </a:spcBef>
            </a:pPr>
            <a:endParaRPr lang="en-US" sz="1600" i="1" dirty="0" smtClean="0">
              <a:solidFill>
                <a:srgbClr val="767171"/>
              </a:solidFill>
            </a:endParaRPr>
          </a:p>
          <a:p>
            <a:pPr lvl="0" algn="just" defTabSz="3072384">
              <a:lnSpc>
                <a:spcPct val="100000"/>
              </a:lnSpc>
              <a:spcBef>
                <a:spcPts val="0"/>
              </a:spcBef>
            </a:pPr>
            <a:r>
              <a:rPr lang="en-US" sz="1600" i="1" dirty="0" smtClean="0">
                <a:solidFill>
                  <a:srgbClr val="767171"/>
                </a:solidFill>
              </a:rPr>
              <a:t>This </a:t>
            </a:r>
            <a:r>
              <a:rPr lang="en-US" sz="1600" i="1" dirty="0">
                <a:solidFill>
                  <a:srgbClr val="767171"/>
                </a:solidFill>
              </a:rPr>
              <a:t>material is based upon work supported by NASA through contract NNL11AA00B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endParaRPr lang="en-US" sz="2400" dirty="0">
              <a:solidFill>
                <a:schemeClr val="tx1">
                  <a:lumMod val="75000"/>
                </a:schemeClr>
              </a:solidFill>
            </a:endParaRPr>
          </a:p>
        </p:txBody>
      </p:sp>
      <p:sp>
        <p:nvSpPr>
          <p:cNvPr id="12" name="Text Placeholder 16"/>
          <p:cNvSpPr txBox="1">
            <a:spLocks/>
          </p:cNvSpPr>
          <p:nvPr/>
        </p:nvSpPr>
        <p:spPr>
          <a:xfrm>
            <a:off x="14563382" y="22885593"/>
            <a:ext cx="9154034" cy="4366904"/>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2900" indent="-342900">
              <a:spcBef>
                <a:spcPts val="200"/>
              </a:spcBef>
              <a:buClr>
                <a:srgbClr val="218754"/>
              </a:buClr>
            </a:pPr>
            <a:r>
              <a:rPr lang="en-US" sz="2800" dirty="0" smtClean="0">
                <a:solidFill>
                  <a:schemeClr val="bg2">
                    <a:lumMod val="50000"/>
                  </a:schemeClr>
                </a:solidFill>
              </a:rPr>
              <a:t>The 12 </a:t>
            </a:r>
            <a:r>
              <a:rPr lang="en-US" sz="2800" dirty="0">
                <a:solidFill>
                  <a:schemeClr val="bg2">
                    <a:lumMod val="50000"/>
                  </a:schemeClr>
                </a:solidFill>
              </a:rPr>
              <a:t>study areas are not experiencing rapid </a:t>
            </a:r>
            <a:r>
              <a:rPr lang="en-US" sz="2800" dirty="0" smtClean="0">
                <a:solidFill>
                  <a:schemeClr val="bg2">
                    <a:lumMod val="50000"/>
                  </a:schemeClr>
                </a:solidFill>
              </a:rPr>
              <a:t>changes over the 15 - 20 year study period.  </a:t>
            </a:r>
            <a:endParaRPr lang="en-US" sz="2800" dirty="0">
              <a:solidFill>
                <a:schemeClr val="bg2">
                  <a:lumMod val="50000"/>
                </a:schemeClr>
              </a:solidFill>
            </a:endParaRPr>
          </a:p>
          <a:p>
            <a:pPr marL="342900" indent="-342900">
              <a:spcBef>
                <a:spcPts val="200"/>
              </a:spcBef>
              <a:buClr>
                <a:srgbClr val="218754"/>
              </a:buClr>
            </a:pPr>
            <a:endParaRPr lang="en-US" sz="2800" i="1" dirty="0">
              <a:solidFill>
                <a:schemeClr val="bg2">
                  <a:lumMod val="50000"/>
                </a:schemeClr>
              </a:solidFill>
            </a:endParaRPr>
          </a:p>
          <a:p>
            <a:pPr marL="342900" indent="-342900">
              <a:spcBef>
                <a:spcPts val="200"/>
              </a:spcBef>
              <a:buClr>
                <a:srgbClr val="218754"/>
              </a:buClr>
            </a:pPr>
            <a:r>
              <a:rPr lang="en-US" sz="2800" dirty="0" smtClean="0">
                <a:solidFill>
                  <a:schemeClr val="bg2">
                    <a:lumMod val="50000"/>
                  </a:schemeClr>
                </a:solidFill>
              </a:rPr>
              <a:t>The low rate of change within protected areas is in stark contrast to the surrounding regions.  </a:t>
            </a:r>
            <a:endParaRPr lang="en-US" sz="2800" dirty="0">
              <a:solidFill>
                <a:schemeClr val="bg2">
                  <a:lumMod val="50000"/>
                </a:schemeClr>
              </a:solidFill>
            </a:endParaRPr>
          </a:p>
          <a:p>
            <a:pPr marL="342900" indent="-342900">
              <a:spcBef>
                <a:spcPts val="200"/>
              </a:spcBef>
              <a:buClr>
                <a:srgbClr val="218754"/>
              </a:buClr>
            </a:pPr>
            <a:endParaRPr lang="en-US" sz="2800" dirty="0">
              <a:solidFill>
                <a:schemeClr val="bg2">
                  <a:lumMod val="50000"/>
                </a:schemeClr>
              </a:solidFill>
            </a:endParaRPr>
          </a:p>
          <a:p>
            <a:pPr marL="342900" indent="-342900">
              <a:spcBef>
                <a:spcPts val="200"/>
              </a:spcBef>
              <a:buClr>
                <a:srgbClr val="218754"/>
              </a:buClr>
            </a:pPr>
            <a:r>
              <a:rPr lang="en-US" sz="2800" dirty="0" smtClean="0">
                <a:solidFill>
                  <a:schemeClr val="bg2">
                    <a:lumMod val="50000"/>
                  </a:schemeClr>
                </a:solidFill>
              </a:rPr>
              <a:t>This methodology </a:t>
            </a:r>
            <a:r>
              <a:rPr lang="en-US" sz="2800" dirty="0">
                <a:solidFill>
                  <a:schemeClr val="bg2">
                    <a:lumMod val="50000"/>
                  </a:schemeClr>
                </a:solidFill>
              </a:rPr>
              <a:t>may be applied to other countries with GEF </a:t>
            </a:r>
            <a:r>
              <a:rPr lang="en-US" sz="2800" dirty="0" smtClean="0">
                <a:solidFill>
                  <a:schemeClr val="bg2">
                    <a:lumMod val="50000"/>
                  </a:schemeClr>
                </a:solidFill>
              </a:rPr>
              <a:t>funding and help justify their 4,443 environmental grants worldwide.  </a:t>
            </a:r>
            <a:endParaRPr lang="en-US" sz="2800" dirty="0">
              <a:solidFill>
                <a:schemeClr val="bg2">
                  <a:lumMod val="50000"/>
                </a:schemeClr>
              </a:solidFill>
            </a:endParaRPr>
          </a:p>
        </p:txBody>
      </p:sp>
      <p:sp>
        <p:nvSpPr>
          <p:cNvPr id="15" name="Text Placeholder 16"/>
          <p:cNvSpPr txBox="1">
            <a:spLocks/>
          </p:cNvSpPr>
          <p:nvPr/>
        </p:nvSpPr>
        <p:spPr>
          <a:xfrm>
            <a:off x="14528711" y="5313692"/>
            <a:ext cx="9188705" cy="275096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218754"/>
              </a:buClr>
            </a:pPr>
            <a:r>
              <a:rPr lang="en-US" b="1" dirty="0" smtClean="0">
                <a:solidFill>
                  <a:srgbClr val="218754"/>
                </a:solidFill>
              </a:rPr>
              <a:t>Estimate</a:t>
            </a:r>
            <a:r>
              <a:rPr lang="en-US" dirty="0" smtClean="0">
                <a:solidFill>
                  <a:srgbClr val="218754"/>
                </a:solidFill>
              </a:rPr>
              <a:t> </a:t>
            </a:r>
            <a:r>
              <a:rPr lang="en-US" dirty="0" smtClean="0">
                <a:solidFill>
                  <a:schemeClr val="tx1">
                    <a:lumMod val="75000"/>
                  </a:schemeClr>
                </a:solidFill>
              </a:rPr>
              <a:t>the amount of above-ground carbon stored in 14 protected areas established by GEF in Kenya</a:t>
            </a:r>
          </a:p>
          <a:p>
            <a:pPr marL="347663" indent="-347663">
              <a:buClr>
                <a:srgbClr val="218754"/>
              </a:buClr>
            </a:pPr>
            <a:r>
              <a:rPr lang="en-US" b="1" dirty="0" smtClean="0">
                <a:solidFill>
                  <a:srgbClr val="218754"/>
                </a:solidFill>
              </a:rPr>
              <a:t>Forecast</a:t>
            </a:r>
            <a:r>
              <a:rPr lang="en-US" dirty="0" smtClean="0">
                <a:solidFill>
                  <a:srgbClr val="218754"/>
                </a:solidFill>
              </a:rPr>
              <a:t> </a:t>
            </a:r>
            <a:r>
              <a:rPr lang="en-US" dirty="0" smtClean="0">
                <a:solidFill>
                  <a:schemeClr val="tx1">
                    <a:lumMod val="75000"/>
                  </a:schemeClr>
                </a:solidFill>
              </a:rPr>
              <a:t>the amount of above-ground carbon sequestered in the protected areas in 2020 and 2030</a:t>
            </a:r>
          </a:p>
        </p:txBody>
      </p:sp>
      <p:sp>
        <p:nvSpPr>
          <p:cNvPr id="16" name="TextBox 15"/>
          <p:cNvSpPr txBox="1"/>
          <p:nvPr/>
        </p:nvSpPr>
        <p:spPr>
          <a:xfrm>
            <a:off x="887514" y="4493747"/>
            <a:ext cx="11516347" cy="769441"/>
          </a:xfrm>
          <a:prstGeom prst="rect">
            <a:avLst/>
          </a:prstGeom>
          <a:noFill/>
        </p:spPr>
        <p:txBody>
          <a:bodyPr wrap="square" rtlCol="0">
            <a:spAutoFit/>
          </a:bodyPr>
          <a:lstStyle/>
          <a:p>
            <a:r>
              <a:rPr lang="en-US" sz="4400" b="1" dirty="0" smtClean="0">
                <a:solidFill>
                  <a:srgbClr val="2E8652"/>
                </a:solidFill>
                <a:latin typeface="Century Gothic" panose="020B0502020202020204" pitchFamily="34" charset="0"/>
              </a:rPr>
              <a:t>Abstract</a:t>
            </a:r>
          </a:p>
        </p:txBody>
      </p:sp>
      <p:sp>
        <p:nvSpPr>
          <p:cNvPr id="23" name="TextBox 22"/>
          <p:cNvSpPr txBox="1"/>
          <p:nvPr/>
        </p:nvSpPr>
        <p:spPr>
          <a:xfrm>
            <a:off x="14563382" y="4428780"/>
            <a:ext cx="8229600" cy="769441"/>
          </a:xfrm>
          <a:prstGeom prst="rect">
            <a:avLst/>
          </a:prstGeom>
          <a:noFill/>
        </p:spPr>
        <p:txBody>
          <a:bodyPr wrap="square" rtlCol="0">
            <a:spAutoFit/>
          </a:bodyPr>
          <a:lstStyle/>
          <a:p>
            <a:r>
              <a:rPr lang="en-US" sz="4400" b="1" dirty="0" smtClean="0">
                <a:solidFill>
                  <a:srgbClr val="2E8652"/>
                </a:solidFill>
                <a:latin typeface="Century Gothic" panose="020B0502020202020204" pitchFamily="34" charset="0"/>
              </a:rPr>
              <a:t>Objectives</a:t>
            </a:r>
          </a:p>
        </p:txBody>
      </p:sp>
      <p:sp>
        <p:nvSpPr>
          <p:cNvPr id="27" name="TextBox 26"/>
          <p:cNvSpPr txBox="1"/>
          <p:nvPr/>
        </p:nvSpPr>
        <p:spPr>
          <a:xfrm>
            <a:off x="915442" y="19086642"/>
            <a:ext cx="11550315" cy="769441"/>
          </a:xfrm>
          <a:prstGeom prst="rect">
            <a:avLst/>
          </a:prstGeom>
          <a:noFill/>
        </p:spPr>
        <p:txBody>
          <a:bodyPr wrap="square" rtlCol="0">
            <a:spAutoFit/>
          </a:bodyPr>
          <a:lstStyle/>
          <a:p>
            <a:r>
              <a:rPr lang="en-US" sz="4400" b="1" dirty="0" smtClean="0">
                <a:solidFill>
                  <a:srgbClr val="2E8652"/>
                </a:solidFill>
                <a:latin typeface="Century Gothic" panose="020B0502020202020204" pitchFamily="34" charset="0"/>
              </a:rPr>
              <a:t>Results</a:t>
            </a:r>
          </a:p>
        </p:txBody>
      </p:sp>
      <p:sp>
        <p:nvSpPr>
          <p:cNvPr id="28" name="TextBox 27"/>
          <p:cNvSpPr txBox="1"/>
          <p:nvPr/>
        </p:nvSpPr>
        <p:spPr>
          <a:xfrm>
            <a:off x="14563382" y="21978403"/>
            <a:ext cx="8229600" cy="769441"/>
          </a:xfrm>
          <a:prstGeom prst="rect">
            <a:avLst/>
          </a:prstGeom>
          <a:noFill/>
        </p:spPr>
        <p:txBody>
          <a:bodyPr wrap="square" rtlCol="0">
            <a:spAutoFit/>
          </a:bodyPr>
          <a:lstStyle/>
          <a:p>
            <a:r>
              <a:rPr lang="en-US" sz="4400" b="1" dirty="0" smtClean="0">
                <a:solidFill>
                  <a:srgbClr val="2E8652"/>
                </a:solidFill>
                <a:latin typeface="Century Gothic" panose="020B0502020202020204" pitchFamily="34" charset="0"/>
              </a:rPr>
              <a:t>Conclusions</a:t>
            </a:r>
          </a:p>
        </p:txBody>
      </p:sp>
      <p:sp>
        <p:nvSpPr>
          <p:cNvPr id="29" name="TextBox 28"/>
          <p:cNvSpPr txBox="1"/>
          <p:nvPr/>
        </p:nvSpPr>
        <p:spPr>
          <a:xfrm>
            <a:off x="14563382" y="28821456"/>
            <a:ext cx="8229600" cy="769441"/>
          </a:xfrm>
          <a:prstGeom prst="rect">
            <a:avLst/>
          </a:prstGeom>
          <a:noFill/>
        </p:spPr>
        <p:txBody>
          <a:bodyPr wrap="square" rtlCol="0">
            <a:spAutoFit/>
          </a:bodyPr>
          <a:lstStyle/>
          <a:p>
            <a:r>
              <a:rPr lang="en-US" sz="4400" b="1" dirty="0" smtClean="0">
                <a:solidFill>
                  <a:srgbClr val="2E8652"/>
                </a:solidFill>
                <a:latin typeface="Century Gothic" panose="020B0502020202020204" pitchFamily="34" charset="0"/>
              </a:rPr>
              <a:t>Acknowledgements</a:t>
            </a:r>
          </a:p>
        </p:txBody>
      </p:sp>
      <p:sp>
        <p:nvSpPr>
          <p:cNvPr id="30" name="TextBox 29"/>
          <p:cNvSpPr txBox="1"/>
          <p:nvPr/>
        </p:nvSpPr>
        <p:spPr>
          <a:xfrm>
            <a:off x="14563382" y="26970666"/>
            <a:ext cx="8229600" cy="769441"/>
          </a:xfrm>
          <a:prstGeom prst="rect">
            <a:avLst/>
          </a:prstGeom>
          <a:noFill/>
        </p:spPr>
        <p:txBody>
          <a:bodyPr wrap="square" rtlCol="0">
            <a:spAutoFit/>
          </a:bodyPr>
          <a:lstStyle/>
          <a:p>
            <a:r>
              <a:rPr lang="en-US" sz="4400" b="1" dirty="0" smtClean="0">
                <a:solidFill>
                  <a:srgbClr val="2E8652"/>
                </a:solidFill>
                <a:latin typeface="Century Gothic" panose="020B0502020202020204" pitchFamily="34" charset="0"/>
              </a:rPr>
              <a:t>Project Partner</a:t>
            </a:r>
          </a:p>
        </p:txBody>
      </p:sp>
      <p:sp>
        <p:nvSpPr>
          <p:cNvPr id="31" name="TextBox 30"/>
          <p:cNvSpPr txBox="1"/>
          <p:nvPr/>
        </p:nvSpPr>
        <p:spPr>
          <a:xfrm>
            <a:off x="905773" y="29840028"/>
            <a:ext cx="4542503" cy="769441"/>
          </a:xfrm>
          <a:prstGeom prst="rect">
            <a:avLst/>
          </a:prstGeom>
          <a:noFill/>
        </p:spPr>
        <p:txBody>
          <a:bodyPr wrap="square" rtlCol="0">
            <a:spAutoFit/>
          </a:bodyPr>
          <a:lstStyle/>
          <a:p>
            <a:r>
              <a:rPr lang="en-US" sz="4400" b="1" dirty="0" smtClean="0">
                <a:solidFill>
                  <a:srgbClr val="2E8652"/>
                </a:solidFill>
                <a:latin typeface="Century Gothic" panose="020B0502020202020204" pitchFamily="34" charset="0"/>
              </a:rPr>
              <a:t>Team Members</a:t>
            </a:r>
          </a:p>
        </p:txBody>
      </p:sp>
      <p:sp>
        <p:nvSpPr>
          <p:cNvPr id="34" name="Text Placeholder 16"/>
          <p:cNvSpPr txBox="1">
            <a:spLocks/>
          </p:cNvSpPr>
          <p:nvPr/>
        </p:nvSpPr>
        <p:spPr>
          <a:xfrm>
            <a:off x="4463843" y="33111012"/>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Erin Glennie</a:t>
            </a:r>
          </a:p>
        </p:txBody>
      </p:sp>
      <p:sp>
        <p:nvSpPr>
          <p:cNvPr id="36" name="Text Placeholder 16"/>
          <p:cNvSpPr txBox="1">
            <a:spLocks/>
          </p:cNvSpPr>
          <p:nvPr/>
        </p:nvSpPr>
        <p:spPr>
          <a:xfrm>
            <a:off x="7408054" y="33088702"/>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Perry Oddo</a:t>
            </a:r>
          </a:p>
        </p:txBody>
      </p:sp>
      <p:sp>
        <p:nvSpPr>
          <p:cNvPr id="38" name="TextBox 37"/>
          <p:cNvSpPr txBox="1"/>
          <p:nvPr/>
        </p:nvSpPr>
        <p:spPr>
          <a:xfrm>
            <a:off x="843099" y="34702977"/>
            <a:ext cx="18035451" cy="862779"/>
          </a:xfrm>
          <a:prstGeom prst="rect">
            <a:avLst/>
          </a:prstGeom>
          <a:noFill/>
        </p:spPr>
        <p:txBody>
          <a:bodyPr wrap="square" rtlCol="0">
            <a:noAutofit/>
          </a:bodyPr>
          <a:lstStyle/>
          <a:p>
            <a:r>
              <a:rPr lang="en-US" sz="4800" dirty="0" smtClean="0">
                <a:solidFill>
                  <a:schemeClr val="bg1"/>
                </a:solidFill>
                <a:latin typeface="+mj-lt"/>
              </a:rPr>
              <a:t>NASA Goddard Space Flight Center – Fall 2016</a:t>
            </a:r>
            <a:endParaRPr lang="en-US" sz="4800" dirty="0">
              <a:solidFill>
                <a:schemeClr val="bg1"/>
              </a:solidFill>
              <a:latin typeface="+mj-lt"/>
            </a:endParaRPr>
          </a:p>
        </p:txBody>
      </p:sp>
      <p:sp>
        <p:nvSpPr>
          <p:cNvPr id="85" name="Text Placeholder 16"/>
          <p:cNvSpPr txBox="1">
            <a:spLocks/>
          </p:cNvSpPr>
          <p:nvPr/>
        </p:nvSpPr>
        <p:spPr>
          <a:xfrm>
            <a:off x="10439701" y="33086076"/>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Alison Thieme</a:t>
            </a:r>
          </a:p>
        </p:txBody>
      </p:sp>
      <p:sp>
        <p:nvSpPr>
          <p:cNvPr id="26" name="TextBox 25"/>
          <p:cNvSpPr txBox="1"/>
          <p:nvPr/>
        </p:nvSpPr>
        <p:spPr>
          <a:xfrm>
            <a:off x="14568034" y="7391322"/>
            <a:ext cx="8229600" cy="769441"/>
          </a:xfrm>
          <a:prstGeom prst="rect">
            <a:avLst/>
          </a:prstGeom>
          <a:noFill/>
        </p:spPr>
        <p:txBody>
          <a:bodyPr wrap="square" rtlCol="0">
            <a:spAutoFit/>
          </a:bodyPr>
          <a:lstStyle/>
          <a:p>
            <a:r>
              <a:rPr lang="en-US" sz="4400" b="1" dirty="0" smtClean="0">
                <a:solidFill>
                  <a:srgbClr val="2E8652"/>
                </a:solidFill>
                <a:latin typeface="Century Gothic" panose="020B0502020202020204" pitchFamily="34" charset="0"/>
              </a:rPr>
              <a:t>Earth Observations</a:t>
            </a:r>
          </a:p>
        </p:txBody>
      </p:sp>
      <p:pic>
        <p:nvPicPr>
          <p:cNvPr id="1026" name="Picture 2" descr="http://www.devpedia.developexchange.com/dp/images/6/69/01_Landsat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92910" y="8374856"/>
            <a:ext cx="2776532" cy="26824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devpedia.developexchange.com/dp/images/3/39/02_Landsat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69259" y="8408310"/>
            <a:ext cx="4117102" cy="16742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devpedia.developexchange.com/dp/images/c/c2/03_Landsat8.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29788" y="9470421"/>
            <a:ext cx="2560829" cy="2092963"/>
          </a:xfrm>
          <a:prstGeom prst="rect">
            <a:avLst/>
          </a:prstGeom>
          <a:noFill/>
          <a:extLst>
            <a:ext uri="{909E8E84-426E-40DD-AFC4-6F175D3DCCD1}">
              <a14:hiddenFill xmlns:a14="http://schemas.microsoft.com/office/drawing/2010/main">
                <a:solidFill>
                  <a:srgbClr val="FFFFFF"/>
                </a:solidFill>
              </a14:hiddenFill>
            </a:ext>
          </a:extLst>
        </p:spPr>
      </p:pic>
      <p:sp>
        <p:nvSpPr>
          <p:cNvPr id="1040" name="TextBox 1039"/>
          <p:cNvSpPr txBox="1"/>
          <p:nvPr/>
        </p:nvSpPr>
        <p:spPr>
          <a:xfrm>
            <a:off x="15772422" y="9077088"/>
            <a:ext cx="1345240" cy="461665"/>
          </a:xfrm>
          <a:prstGeom prst="rect">
            <a:avLst/>
          </a:prstGeom>
          <a:noFill/>
        </p:spPr>
        <p:txBody>
          <a:bodyPr wrap="none" rtlCol="0">
            <a:spAutoFit/>
          </a:bodyPr>
          <a:lstStyle/>
          <a:p>
            <a:r>
              <a:rPr lang="en-US" sz="2400" dirty="0" smtClean="0"/>
              <a:t>Landsat 5</a:t>
            </a:r>
            <a:endParaRPr lang="en-US" sz="2400" dirty="0"/>
          </a:p>
        </p:txBody>
      </p:sp>
      <p:sp>
        <p:nvSpPr>
          <p:cNvPr id="152" name="TextBox 151"/>
          <p:cNvSpPr txBox="1"/>
          <p:nvPr/>
        </p:nvSpPr>
        <p:spPr>
          <a:xfrm>
            <a:off x="19311276" y="9796929"/>
            <a:ext cx="1345240" cy="461665"/>
          </a:xfrm>
          <a:prstGeom prst="rect">
            <a:avLst/>
          </a:prstGeom>
          <a:noFill/>
        </p:spPr>
        <p:txBody>
          <a:bodyPr wrap="none" rtlCol="0">
            <a:spAutoFit/>
          </a:bodyPr>
          <a:lstStyle/>
          <a:p>
            <a:r>
              <a:rPr lang="en-US" sz="2400" dirty="0" smtClean="0"/>
              <a:t>Landsat 7</a:t>
            </a:r>
            <a:endParaRPr lang="en-US" sz="2400" dirty="0"/>
          </a:p>
        </p:txBody>
      </p:sp>
      <p:sp>
        <p:nvSpPr>
          <p:cNvPr id="153" name="TextBox 152"/>
          <p:cNvSpPr txBox="1"/>
          <p:nvPr/>
        </p:nvSpPr>
        <p:spPr>
          <a:xfrm>
            <a:off x="21945917" y="8911673"/>
            <a:ext cx="1345240" cy="461665"/>
          </a:xfrm>
          <a:prstGeom prst="rect">
            <a:avLst/>
          </a:prstGeom>
          <a:noFill/>
        </p:spPr>
        <p:txBody>
          <a:bodyPr wrap="none" rtlCol="0">
            <a:spAutoFit/>
          </a:bodyPr>
          <a:lstStyle/>
          <a:p>
            <a:r>
              <a:rPr lang="en-US" sz="2400" dirty="0" smtClean="0"/>
              <a:t>Landsat 8</a:t>
            </a:r>
            <a:endParaRPr lang="en-US" sz="2400" dirty="0"/>
          </a:p>
        </p:txBody>
      </p:sp>
      <p:grpSp>
        <p:nvGrpSpPr>
          <p:cNvPr id="8" name="Group 7"/>
          <p:cNvGrpSpPr/>
          <p:nvPr/>
        </p:nvGrpSpPr>
        <p:grpSpPr>
          <a:xfrm>
            <a:off x="1820310" y="30754477"/>
            <a:ext cx="2084832" cy="2084832"/>
            <a:chOff x="724282" y="26918041"/>
            <a:chExt cx="2084832" cy="2084832"/>
          </a:xfrm>
        </p:grpSpPr>
        <p:pic>
          <p:nvPicPr>
            <p:cNvPr id="73" name="Picture 72"/>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724282" y="26918041"/>
              <a:ext cx="2084832" cy="2084832"/>
            </a:xfrm>
            <a:prstGeom prst="rect">
              <a:avLst/>
            </a:prstGeom>
          </p:spPr>
        </p:pic>
        <p:pic>
          <p:nvPicPr>
            <p:cNvPr id="87" name="Picture 86"/>
            <p:cNvPicPr>
              <a:picLocks noChangeAspect="1"/>
            </p:cNvPicPr>
            <p:nvPr/>
          </p:nvPicPr>
          <p:blipFill rotWithShape="1">
            <a:blip r:embed="rId7" cstate="print">
              <a:extLst>
                <a:ext uri="{28A0092B-C50C-407E-A947-70E740481C1C}">
                  <a14:useLocalDpi xmlns:a14="http://schemas.microsoft.com/office/drawing/2010/main" val="0"/>
                </a:ext>
              </a:extLst>
            </a:blip>
            <a:srcRect t="8880" r="39898" b="1968"/>
            <a:stretch/>
          </p:blipFill>
          <p:spPr>
            <a:xfrm>
              <a:off x="863269" y="27063545"/>
              <a:ext cx="1808748" cy="1788694"/>
            </a:xfrm>
            <a:prstGeom prst="ellipse">
              <a:avLst/>
            </a:prstGeom>
            <a:ln w="63500" cap="rnd">
              <a:noFill/>
            </a:ln>
            <a:effectLst/>
          </p:spPr>
        </p:pic>
        <p:sp>
          <p:nvSpPr>
            <p:cNvPr id="90" name="Oval 89"/>
            <p:cNvSpPr/>
            <p:nvPr/>
          </p:nvSpPr>
          <p:spPr>
            <a:xfrm>
              <a:off x="863263" y="27055837"/>
              <a:ext cx="1808055" cy="180805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4846329" y="30775456"/>
            <a:ext cx="2084832" cy="2084832"/>
            <a:chOff x="3021997" y="26939020"/>
            <a:chExt cx="2084832" cy="2084832"/>
          </a:xfrm>
        </p:grpSpPr>
        <p:pic>
          <p:nvPicPr>
            <p:cNvPr id="74" name="Picture 7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3021997" y="26939020"/>
              <a:ext cx="2084832" cy="2084832"/>
            </a:xfrm>
            <a:prstGeom prst="rect">
              <a:avLst/>
            </a:prstGeom>
          </p:spPr>
        </p:pic>
        <p:pic>
          <p:nvPicPr>
            <p:cNvPr id="86" name="Picture 85"/>
            <p:cNvPicPr>
              <a:picLocks noChangeAspect="1"/>
            </p:cNvPicPr>
            <p:nvPr/>
          </p:nvPicPr>
          <p:blipFill rotWithShape="1">
            <a:blip r:embed="rId8" cstate="print">
              <a:extLst>
                <a:ext uri="{28A0092B-C50C-407E-A947-70E740481C1C}">
                  <a14:useLocalDpi xmlns:a14="http://schemas.microsoft.com/office/drawing/2010/main" val="0"/>
                </a:ext>
              </a:extLst>
            </a:blip>
            <a:srcRect l="5946" t="8939" r="33648"/>
            <a:stretch/>
          </p:blipFill>
          <p:spPr>
            <a:xfrm>
              <a:off x="3168087" y="27092655"/>
              <a:ext cx="1794032" cy="1803006"/>
            </a:xfrm>
            <a:prstGeom prst="ellipse">
              <a:avLst/>
            </a:prstGeom>
            <a:ln w="63500" cap="rnd">
              <a:noFill/>
            </a:ln>
            <a:effectLst/>
          </p:spPr>
        </p:pic>
        <p:sp>
          <p:nvSpPr>
            <p:cNvPr id="91" name="Oval 90"/>
            <p:cNvSpPr/>
            <p:nvPr/>
          </p:nvSpPr>
          <p:spPr>
            <a:xfrm>
              <a:off x="3160385" y="27084131"/>
              <a:ext cx="1808055" cy="180805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7872348" y="30729482"/>
            <a:ext cx="2084832" cy="2084832"/>
            <a:chOff x="5319712" y="26939019"/>
            <a:chExt cx="2084832" cy="2084832"/>
          </a:xfrm>
        </p:grpSpPr>
        <p:pic>
          <p:nvPicPr>
            <p:cNvPr id="76" name="Picture 75"/>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5319712" y="26939019"/>
              <a:ext cx="2084832" cy="2084832"/>
            </a:xfrm>
            <a:prstGeom prst="rect">
              <a:avLst/>
            </a:prstGeom>
          </p:spPr>
        </p:pic>
        <p:pic>
          <p:nvPicPr>
            <p:cNvPr id="79" name="Picture 78"/>
            <p:cNvPicPr>
              <a:picLocks noChangeAspect="1"/>
            </p:cNvPicPr>
            <p:nvPr/>
          </p:nvPicPr>
          <p:blipFill rotWithShape="1">
            <a:blip r:embed="rId9" cstate="print">
              <a:extLst>
                <a:ext uri="{28A0092B-C50C-407E-A947-70E740481C1C}">
                  <a14:useLocalDpi xmlns:a14="http://schemas.microsoft.com/office/drawing/2010/main" val="0"/>
                </a:ext>
              </a:extLst>
            </a:blip>
            <a:srcRect l="705" r="34324" b="3424"/>
            <a:stretch/>
          </p:blipFill>
          <p:spPr>
            <a:xfrm>
              <a:off x="5448276" y="27092655"/>
              <a:ext cx="1816444" cy="1800015"/>
            </a:xfrm>
            <a:prstGeom prst="ellipse">
              <a:avLst/>
            </a:prstGeom>
            <a:ln w="63500" cap="rnd">
              <a:noFill/>
            </a:ln>
            <a:effectLst/>
          </p:spPr>
        </p:pic>
        <p:sp>
          <p:nvSpPr>
            <p:cNvPr id="92" name="Oval 91"/>
            <p:cNvSpPr/>
            <p:nvPr/>
          </p:nvSpPr>
          <p:spPr>
            <a:xfrm>
              <a:off x="5458554" y="27084131"/>
              <a:ext cx="1808055" cy="180805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10898366" y="30762121"/>
            <a:ext cx="2084832" cy="2084832"/>
            <a:chOff x="7586900" y="26939018"/>
            <a:chExt cx="2084832" cy="2084832"/>
          </a:xfrm>
        </p:grpSpPr>
        <p:pic>
          <p:nvPicPr>
            <p:cNvPr id="77" name="Picture 76"/>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7586900" y="26939018"/>
              <a:ext cx="2084832" cy="2084832"/>
            </a:xfrm>
            <a:prstGeom prst="rect">
              <a:avLst/>
            </a:prstGeom>
          </p:spPr>
        </p:pic>
        <p:pic>
          <p:nvPicPr>
            <p:cNvPr id="89" name="Picture 88"/>
            <p:cNvPicPr>
              <a:picLocks noChangeAspect="1"/>
            </p:cNvPicPr>
            <p:nvPr/>
          </p:nvPicPr>
          <p:blipFill rotWithShape="1">
            <a:blip r:embed="rId10" cstate="print">
              <a:extLst>
                <a:ext uri="{28A0092B-C50C-407E-A947-70E740481C1C}">
                  <a14:useLocalDpi xmlns:a14="http://schemas.microsoft.com/office/drawing/2010/main" val="0"/>
                </a:ext>
              </a:extLst>
            </a:blip>
            <a:srcRect l="17096" t="10122" r="22849"/>
            <a:stretch/>
          </p:blipFill>
          <p:spPr>
            <a:xfrm>
              <a:off x="7734276" y="27067988"/>
              <a:ext cx="1799968" cy="1795901"/>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93" name="Oval 92"/>
            <p:cNvSpPr/>
            <p:nvPr/>
          </p:nvSpPr>
          <p:spPr>
            <a:xfrm>
              <a:off x="7725288" y="27063545"/>
              <a:ext cx="1808055" cy="1808053"/>
            </a:xfrm>
            <a:prstGeom prst="ellipse">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a:off x="14563382" y="11202695"/>
            <a:ext cx="8229600" cy="769441"/>
          </a:xfrm>
          <a:prstGeom prst="rect">
            <a:avLst/>
          </a:prstGeom>
          <a:noFill/>
        </p:spPr>
        <p:txBody>
          <a:bodyPr wrap="square" rtlCol="0">
            <a:spAutoFit/>
          </a:bodyPr>
          <a:lstStyle/>
          <a:p>
            <a:r>
              <a:rPr lang="en-US" sz="4400" b="1" dirty="0" smtClean="0">
                <a:solidFill>
                  <a:srgbClr val="2E8652"/>
                </a:solidFill>
                <a:latin typeface="Century Gothic" panose="020B0502020202020204" pitchFamily="34" charset="0"/>
              </a:rPr>
              <a:t>Study Area</a:t>
            </a:r>
          </a:p>
        </p:txBody>
      </p:sp>
      <p:pic>
        <p:nvPicPr>
          <p:cNvPr id="94" name="Picture 93"/>
          <p:cNvPicPr>
            <a:picLocks noChangeAspect="1"/>
          </p:cNvPicPr>
          <p:nvPr/>
        </p:nvPicPr>
        <p:blipFill rotWithShape="1">
          <a:blip r:embed="rId11" cstate="print">
            <a:extLst>
              <a:ext uri="{28A0092B-C50C-407E-A947-70E740481C1C}">
                <a14:useLocalDpi xmlns:a14="http://schemas.microsoft.com/office/drawing/2010/main" val="0"/>
              </a:ext>
            </a:extLst>
          </a:blip>
          <a:srcRect l="3192" t="3889" r="2954" b="3042"/>
          <a:stretch/>
        </p:blipFill>
        <p:spPr>
          <a:xfrm>
            <a:off x="17049749" y="12020550"/>
            <a:ext cx="6724651" cy="8629650"/>
          </a:xfrm>
          <a:prstGeom prst="rect">
            <a:avLst/>
          </a:prstGeom>
        </p:spPr>
      </p:pic>
      <p:cxnSp>
        <p:nvCxnSpPr>
          <p:cNvPr id="20" name="Straight Connector 19"/>
          <p:cNvCxnSpPr/>
          <p:nvPr/>
        </p:nvCxnSpPr>
        <p:spPr>
          <a:xfrm>
            <a:off x="17416566" y="17186273"/>
            <a:ext cx="1206096" cy="2798854"/>
          </a:xfrm>
          <a:prstGeom prst="line">
            <a:avLst/>
          </a:prstGeom>
          <a:ln>
            <a:solidFill>
              <a:srgbClr val="5C8944"/>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18902611" y="19985446"/>
            <a:ext cx="2575340" cy="209069"/>
          </a:xfrm>
          <a:prstGeom prst="line">
            <a:avLst/>
          </a:prstGeom>
          <a:ln>
            <a:solidFill>
              <a:srgbClr val="709A58"/>
            </a:solidFill>
          </a:ln>
        </p:spPr>
        <p:style>
          <a:lnRef idx="1">
            <a:schemeClr val="accent1"/>
          </a:lnRef>
          <a:fillRef idx="0">
            <a:schemeClr val="accent1"/>
          </a:fillRef>
          <a:effectRef idx="0">
            <a:schemeClr val="accent1"/>
          </a:effectRef>
          <a:fontRef idx="minor">
            <a:schemeClr val="tx1"/>
          </a:fontRef>
        </p:style>
      </p:cxnSp>
      <p:grpSp>
        <p:nvGrpSpPr>
          <p:cNvPr id="97" name="Group 96"/>
          <p:cNvGrpSpPr/>
          <p:nvPr/>
        </p:nvGrpSpPr>
        <p:grpSpPr>
          <a:xfrm>
            <a:off x="20372815" y="20767044"/>
            <a:ext cx="3167769" cy="865133"/>
            <a:chOff x="5826267" y="5647739"/>
            <a:chExt cx="2004431" cy="394775"/>
          </a:xfrm>
        </p:grpSpPr>
        <p:pic>
          <p:nvPicPr>
            <p:cNvPr id="98" name="Picture 97"/>
            <p:cNvPicPr>
              <a:picLocks noChangeAspect="1"/>
            </p:cNvPicPr>
            <p:nvPr/>
          </p:nvPicPr>
          <p:blipFill rotWithShape="1">
            <a:blip r:embed="rId12"/>
            <a:srcRect t="-10977" r="78401" b="1"/>
            <a:stretch/>
          </p:blipFill>
          <p:spPr>
            <a:xfrm>
              <a:off x="5826267" y="5661699"/>
              <a:ext cx="286379" cy="340299"/>
            </a:xfrm>
            <a:prstGeom prst="rect">
              <a:avLst/>
            </a:prstGeom>
          </p:spPr>
        </p:pic>
        <p:sp>
          <p:nvSpPr>
            <p:cNvPr id="99" name="TextBox 98"/>
            <p:cNvSpPr txBox="1"/>
            <p:nvPr/>
          </p:nvSpPr>
          <p:spPr>
            <a:xfrm>
              <a:off x="6112646" y="5647739"/>
              <a:ext cx="1321852" cy="210666"/>
            </a:xfrm>
            <a:prstGeom prst="rect">
              <a:avLst/>
            </a:prstGeom>
            <a:noFill/>
          </p:spPr>
          <p:txBody>
            <a:bodyPr wrap="none" rtlCol="0">
              <a:spAutoFit/>
            </a:bodyPr>
            <a:lstStyle/>
            <a:p>
              <a:r>
                <a:rPr lang="en-US" sz="2400" dirty="0" smtClean="0"/>
                <a:t>Protected Areas</a:t>
              </a:r>
              <a:endParaRPr lang="en-US" sz="2400" dirty="0"/>
            </a:p>
          </p:txBody>
        </p:sp>
        <p:sp>
          <p:nvSpPr>
            <p:cNvPr id="100" name="TextBox 99"/>
            <p:cNvSpPr txBox="1"/>
            <p:nvPr/>
          </p:nvSpPr>
          <p:spPr>
            <a:xfrm>
              <a:off x="6105149" y="5831848"/>
              <a:ext cx="1725549" cy="210666"/>
            </a:xfrm>
            <a:prstGeom prst="rect">
              <a:avLst/>
            </a:prstGeom>
            <a:noFill/>
          </p:spPr>
          <p:txBody>
            <a:bodyPr wrap="none" rtlCol="0">
              <a:spAutoFit/>
            </a:bodyPr>
            <a:lstStyle/>
            <a:p>
              <a:r>
                <a:rPr lang="en-US" sz="2400" dirty="0" smtClean="0"/>
                <a:t>2010 Biomass </a:t>
              </a:r>
              <a:r>
                <a:rPr lang="en-US" sz="2400" dirty="0"/>
                <a:t>E</a:t>
              </a:r>
              <a:r>
                <a:rPr lang="en-US" sz="2400" dirty="0" smtClean="0"/>
                <a:t>xtent</a:t>
              </a:r>
              <a:endParaRPr lang="en-US" sz="2400" dirty="0"/>
            </a:p>
          </p:txBody>
        </p:sp>
      </p:grpSp>
      <p:sp>
        <p:nvSpPr>
          <p:cNvPr id="24" name="TextBox 23"/>
          <p:cNvSpPr txBox="1"/>
          <p:nvPr/>
        </p:nvSpPr>
        <p:spPr>
          <a:xfrm>
            <a:off x="923468" y="11150206"/>
            <a:ext cx="11407715" cy="769441"/>
          </a:xfrm>
          <a:prstGeom prst="rect">
            <a:avLst/>
          </a:prstGeom>
          <a:noFill/>
        </p:spPr>
        <p:txBody>
          <a:bodyPr wrap="square" rtlCol="0">
            <a:spAutoFit/>
          </a:bodyPr>
          <a:lstStyle/>
          <a:p>
            <a:r>
              <a:rPr lang="en-US" sz="4400" b="1" dirty="0" smtClean="0">
                <a:solidFill>
                  <a:srgbClr val="2E8652"/>
                </a:solidFill>
                <a:latin typeface="Century Gothic" panose="020B0502020202020204" pitchFamily="34" charset="0"/>
              </a:rPr>
              <a:t>Methodology</a:t>
            </a:r>
          </a:p>
        </p:txBody>
      </p:sp>
      <p:sp>
        <p:nvSpPr>
          <p:cNvPr id="68" name="Round Same Side Corner Rectangle 67"/>
          <p:cNvSpPr/>
          <p:nvPr/>
        </p:nvSpPr>
        <p:spPr>
          <a:xfrm>
            <a:off x="1311222" y="12389244"/>
            <a:ext cx="6975168" cy="2974608"/>
          </a:xfrm>
          <a:prstGeom prst="round2SameRect">
            <a:avLst/>
          </a:prstGeom>
          <a:solidFill>
            <a:schemeClr val="bg1"/>
          </a:solidFill>
          <a:ln w="28575">
            <a:solidFill>
              <a:srgbClr val="7DB8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69" name="Rectangle 68"/>
          <p:cNvSpPr/>
          <p:nvPr/>
        </p:nvSpPr>
        <p:spPr>
          <a:xfrm>
            <a:off x="1298641" y="13515424"/>
            <a:ext cx="3157619" cy="1384996"/>
          </a:xfrm>
          <a:prstGeom prst="rect">
            <a:avLst/>
          </a:prstGeom>
        </p:spPr>
        <p:txBody>
          <a:bodyPr wrap="square">
            <a:spAutoFit/>
          </a:bodyPr>
          <a:lstStyle/>
          <a:p>
            <a:pPr marL="3175" lvl="0" algn="ctr"/>
            <a:r>
              <a:rPr lang="en-US" sz="2800" dirty="0" smtClean="0">
                <a:solidFill>
                  <a:schemeClr val="tx2">
                    <a:lumMod val="50000"/>
                  </a:schemeClr>
                </a:solidFill>
              </a:rPr>
              <a:t>Map </a:t>
            </a:r>
            <a:r>
              <a:rPr lang="en-US" sz="2800" b="1" dirty="0" smtClean="0">
                <a:solidFill>
                  <a:schemeClr val="tx2">
                    <a:lumMod val="50000"/>
                  </a:schemeClr>
                </a:solidFill>
              </a:rPr>
              <a:t>land cover </a:t>
            </a:r>
            <a:r>
              <a:rPr lang="en-US" sz="2800" dirty="0" smtClean="0">
                <a:solidFill>
                  <a:schemeClr val="tx2">
                    <a:lumMod val="50000"/>
                  </a:schemeClr>
                </a:solidFill>
              </a:rPr>
              <a:t>in each protected area for 1995, </a:t>
            </a:r>
            <a:r>
              <a:rPr lang="en-US" sz="2800" dirty="0">
                <a:solidFill>
                  <a:schemeClr val="tx2">
                    <a:lumMod val="50000"/>
                  </a:schemeClr>
                </a:solidFill>
              </a:rPr>
              <a:t>2011, </a:t>
            </a:r>
            <a:r>
              <a:rPr lang="en-US" sz="2800" dirty="0" smtClean="0">
                <a:solidFill>
                  <a:schemeClr val="tx2">
                    <a:lumMod val="50000"/>
                  </a:schemeClr>
                </a:solidFill>
              </a:rPr>
              <a:t>2016</a:t>
            </a:r>
            <a:endParaRPr lang="en-US" sz="2800" dirty="0">
              <a:solidFill>
                <a:schemeClr val="tx2">
                  <a:lumMod val="50000"/>
                </a:schemeClr>
              </a:solidFill>
            </a:endParaRPr>
          </a:p>
        </p:txBody>
      </p:sp>
      <p:grpSp>
        <p:nvGrpSpPr>
          <p:cNvPr id="70" name="Group 69"/>
          <p:cNvGrpSpPr/>
          <p:nvPr/>
        </p:nvGrpSpPr>
        <p:grpSpPr>
          <a:xfrm>
            <a:off x="1059561" y="12166669"/>
            <a:ext cx="2572284" cy="1171970"/>
            <a:chOff x="-254556" y="1945430"/>
            <a:chExt cx="1844493" cy="733494"/>
          </a:xfrm>
        </p:grpSpPr>
        <p:sp>
          <p:nvSpPr>
            <p:cNvPr id="71" name="Rounded Rectangle 70"/>
            <p:cNvSpPr/>
            <p:nvPr/>
          </p:nvSpPr>
          <p:spPr>
            <a:xfrm>
              <a:off x="-254556" y="1945430"/>
              <a:ext cx="1844493" cy="733494"/>
            </a:xfrm>
            <a:prstGeom prst="roundRect">
              <a:avLst>
                <a:gd name="adj" fmla="val 10000"/>
              </a:avLst>
            </a:prstGeom>
            <a:solidFill>
              <a:srgbClr val="218754"/>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72" name="Rounded Rectangle 4"/>
            <p:cNvSpPr/>
            <p:nvPr/>
          </p:nvSpPr>
          <p:spPr>
            <a:xfrm>
              <a:off x="-219160" y="1968822"/>
              <a:ext cx="1801526" cy="6905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ts val="600"/>
                </a:spcAft>
              </a:pPr>
              <a:r>
                <a:rPr lang="en-US" sz="3600" b="1" kern="1200" dirty="0" smtClean="0">
                  <a:solidFill>
                    <a:schemeClr val="bg1"/>
                  </a:solidFill>
                </a:rPr>
                <a:t>Classify</a:t>
              </a:r>
            </a:p>
            <a:p>
              <a:pPr lvl="0" algn="ctr" defTabSz="800100">
                <a:lnSpc>
                  <a:spcPct val="90000"/>
                </a:lnSpc>
                <a:spcBef>
                  <a:spcPct val="0"/>
                </a:spcBef>
                <a:spcAft>
                  <a:spcPts val="600"/>
                </a:spcAft>
              </a:pPr>
              <a:r>
                <a:rPr lang="en-US" sz="3600" b="0" kern="1200" dirty="0" smtClean="0">
                  <a:solidFill>
                    <a:schemeClr val="bg1"/>
                  </a:solidFill>
                </a:rPr>
                <a:t>Land Cover</a:t>
              </a:r>
              <a:endParaRPr lang="en-US" sz="3600" b="0" kern="1200" dirty="0">
                <a:solidFill>
                  <a:schemeClr val="bg1"/>
                </a:solidFill>
              </a:endParaRPr>
            </a:p>
          </p:txBody>
        </p:sp>
      </p:grpSp>
      <p:pic>
        <p:nvPicPr>
          <p:cNvPr id="75" name="Picture 74"/>
          <p:cNvPicPr>
            <a:picLocks noChangeAspect="1"/>
          </p:cNvPicPr>
          <p:nvPr/>
        </p:nvPicPr>
        <p:blipFill>
          <a:blip r:embed="rId13"/>
          <a:stretch>
            <a:fillRect/>
          </a:stretch>
        </p:blipFill>
        <p:spPr>
          <a:xfrm>
            <a:off x="4370435" y="12571813"/>
            <a:ext cx="1456926" cy="2307921"/>
          </a:xfrm>
          <a:prstGeom prst="rect">
            <a:avLst/>
          </a:prstGeom>
        </p:spPr>
      </p:pic>
      <p:pic>
        <p:nvPicPr>
          <p:cNvPr id="81" name="Picture 80"/>
          <p:cNvPicPr>
            <a:picLocks noChangeAspect="1"/>
          </p:cNvPicPr>
          <p:nvPr/>
        </p:nvPicPr>
        <p:blipFill rotWithShape="1">
          <a:blip r:embed="rId14" cstate="print">
            <a:extLst>
              <a:ext uri="{28A0092B-C50C-407E-A947-70E740481C1C}">
                <a14:useLocalDpi xmlns:a14="http://schemas.microsoft.com/office/drawing/2010/main" val="0"/>
              </a:ext>
            </a:extLst>
          </a:blip>
          <a:srcRect t="7446"/>
          <a:stretch/>
        </p:blipFill>
        <p:spPr>
          <a:xfrm>
            <a:off x="6379747" y="12582685"/>
            <a:ext cx="1906643" cy="2428918"/>
          </a:xfrm>
          <a:prstGeom prst="rect">
            <a:avLst/>
          </a:prstGeom>
        </p:spPr>
      </p:pic>
      <p:sp>
        <p:nvSpPr>
          <p:cNvPr id="2" name="TextBox 1"/>
          <p:cNvSpPr txBox="1"/>
          <p:nvPr/>
        </p:nvSpPr>
        <p:spPr>
          <a:xfrm>
            <a:off x="4365323" y="14834629"/>
            <a:ext cx="1639295" cy="400110"/>
          </a:xfrm>
          <a:prstGeom prst="rect">
            <a:avLst/>
          </a:prstGeom>
          <a:noFill/>
        </p:spPr>
        <p:txBody>
          <a:bodyPr wrap="none" rtlCol="0">
            <a:spAutoFit/>
          </a:bodyPr>
          <a:lstStyle/>
          <a:p>
            <a:r>
              <a:rPr lang="en-US" sz="2000" dirty="0" smtClean="0"/>
              <a:t>Satellite Image</a:t>
            </a:r>
            <a:endParaRPr lang="en-US" sz="2000" dirty="0"/>
          </a:p>
        </p:txBody>
      </p:sp>
      <p:sp>
        <p:nvSpPr>
          <p:cNvPr id="88" name="TextBox 87"/>
          <p:cNvSpPr txBox="1"/>
          <p:nvPr/>
        </p:nvSpPr>
        <p:spPr>
          <a:xfrm>
            <a:off x="6340207" y="14832516"/>
            <a:ext cx="1818831" cy="400110"/>
          </a:xfrm>
          <a:prstGeom prst="rect">
            <a:avLst/>
          </a:prstGeom>
          <a:noFill/>
        </p:spPr>
        <p:txBody>
          <a:bodyPr wrap="none" rtlCol="0">
            <a:spAutoFit/>
          </a:bodyPr>
          <a:lstStyle/>
          <a:p>
            <a:r>
              <a:rPr lang="en-US" sz="2000" dirty="0" smtClean="0"/>
              <a:t>Classified Image</a:t>
            </a:r>
            <a:endParaRPr lang="en-US" sz="2000" dirty="0"/>
          </a:p>
        </p:txBody>
      </p:sp>
      <p:grpSp>
        <p:nvGrpSpPr>
          <p:cNvPr id="1029" name="Group 1028"/>
          <p:cNvGrpSpPr/>
          <p:nvPr/>
        </p:nvGrpSpPr>
        <p:grpSpPr>
          <a:xfrm>
            <a:off x="8416870" y="12234616"/>
            <a:ext cx="7262740" cy="3141491"/>
            <a:chOff x="8227963" y="12427348"/>
            <a:chExt cx="7262740" cy="2917169"/>
          </a:xfrm>
        </p:grpSpPr>
        <p:grpSp>
          <p:nvGrpSpPr>
            <p:cNvPr id="106" name="Group 105"/>
            <p:cNvGrpSpPr/>
            <p:nvPr/>
          </p:nvGrpSpPr>
          <p:grpSpPr>
            <a:xfrm>
              <a:off x="8227963" y="12427348"/>
              <a:ext cx="7262740" cy="2917169"/>
              <a:chOff x="355470" y="3040786"/>
              <a:chExt cx="4215419" cy="2112210"/>
            </a:xfrm>
          </p:grpSpPr>
          <p:sp>
            <p:nvSpPr>
              <p:cNvPr id="107" name="Rounded Rectangle 106"/>
              <p:cNvSpPr/>
              <p:nvPr/>
            </p:nvSpPr>
            <p:spPr>
              <a:xfrm>
                <a:off x="573855" y="3148934"/>
                <a:ext cx="3997034" cy="2004062"/>
              </a:xfrm>
              <a:prstGeom prst="round2SameRect">
                <a:avLst/>
              </a:prstGeom>
              <a:solidFill>
                <a:schemeClr val="bg1"/>
              </a:solidFill>
              <a:ln w="28575">
                <a:solidFill>
                  <a:srgbClr val="7DB8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08" name="Rectangle 107"/>
              <p:cNvSpPr/>
              <p:nvPr/>
            </p:nvSpPr>
            <p:spPr>
              <a:xfrm>
                <a:off x="647856" y="3886606"/>
                <a:ext cx="1952078" cy="976243"/>
              </a:xfrm>
              <a:prstGeom prst="round2SameRect">
                <a:avLst/>
              </a:prstGeom>
            </p:spPr>
            <p:txBody>
              <a:bodyPr wrap="square">
                <a:spAutoFit/>
              </a:bodyPr>
              <a:lstStyle/>
              <a:p>
                <a:pPr lvl="0"/>
                <a:r>
                  <a:rPr lang="en-US" sz="2800" b="1" dirty="0">
                    <a:solidFill>
                      <a:schemeClr val="tx2">
                        <a:lumMod val="50000"/>
                      </a:schemeClr>
                    </a:solidFill>
                  </a:rPr>
                  <a:t>Quantify</a:t>
                </a:r>
                <a:r>
                  <a:rPr lang="en-US" sz="2800" dirty="0">
                    <a:solidFill>
                      <a:schemeClr val="tx2">
                        <a:lumMod val="50000"/>
                      </a:schemeClr>
                    </a:solidFill>
                  </a:rPr>
                  <a:t> land cover </a:t>
                </a:r>
                <a:r>
                  <a:rPr lang="en-US" sz="2800" b="1" dirty="0">
                    <a:solidFill>
                      <a:schemeClr val="tx2">
                        <a:lumMod val="50000"/>
                      </a:schemeClr>
                    </a:solidFill>
                  </a:rPr>
                  <a:t>gains</a:t>
                </a:r>
                <a:r>
                  <a:rPr lang="en-US" sz="2800" dirty="0">
                    <a:solidFill>
                      <a:schemeClr val="tx2">
                        <a:lumMod val="50000"/>
                      </a:schemeClr>
                    </a:solidFill>
                  </a:rPr>
                  <a:t> and </a:t>
                </a:r>
                <a:r>
                  <a:rPr lang="en-US" sz="2800" b="1" dirty="0">
                    <a:solidFill>
                      <a:schemeClr val="tx2">
                        <a:lumMod val="50000"/>
                      </a:schemeClr>
                    </a:solidFill>
                  </a:rPr>
                  <a:t>losses</a:t>
                </a:r>
                <a:r>
                  <a:rPr lang="en-US" sz="2800" dirty="0">
                    <a:solidFill>
                      <a:schemeClr val="tx2">
                        <a:lumMod val="50000"/>
                      </a:schemeClr>
                    </a:solidFill>
                  </a:rPr>
                  <a:t> in each protected area</a:t>
                </a:r>
              </a:p>
            </p:txBody>
          </p:sp>
          <p:grpSp>
            <p:nvGrpSpPr>
              <p:cNvPr id="109" name="Group 108"/>
              <p:cNvGrpSpPr/>
              <p:nvPr/>
            </p:nvGrpSpPr>
            <p:grpSpPr>
              <a:xfrm>
                <a:off x="355470" y="3040786"/>
                <a:ext cx="1867879" cy="733494"/>
                <a:chOff x="-292483" y="1922994"/>
                <a:chExt cx="1867879" cy="733494"/>
              </a:xfrm>
            </p:grpSpPr>
            <p:sp>
              <p:nvSpPr>
                <p:cNvPr id="110" name="Rounded Rectangle 109"/>
                <p:cNvSpPr/>
                <p:nvPr/>
              </p:nvSpPr>
              <p:spPr>
                <a:xfrm>
                  <a:off x="-269097" y="1922994"/>
                  <a:ext cx="1844493" cy="733494"/>
                </a:xfrm>
                <a:prstGeom prst="roundRect">
                  <a:avLst/>
                </a:prstGeom>
                <a:solidFill>
                  <a:srgbClr val="218754"/>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111" name="Rounded Rectangle 4"/>
                <p:cNvSpPr/>
                <p:nvPr/>
              </p:nvSpPr>
              <p:spPr>
                <a:xfrm>
                  <a:off x="-292483" y="1947370"/>
                  <a:ext cx="1836924" cy="690528"/>
                </a:xfrm>
                <a:prstGeom prst="round2Same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ts val="100"/>
                    </a:spcAft>
                  </a:pPr>
                  <a:r>
                    <a:rPr lang="en-US" sz="3600" b="1" kern="1200" dirty="0" smtClean="0">
                      <a:solidFill>
                        <a:schemeClr val="bg1"/>
                      </a:solidFill>
                    </a:rPr>
                    <a:t>Analyze</a:t>
                  </a:r>
                  <a:r>
                    <a:rPr lang="en-US" sz="3600" b="0" kern="1200" dirty="0" smtClean="0">
                      <a:solidFill>
                        <a:schemeClr val="bg1"/>
                      </a:solidFill>
                    </a:rPr>
                    <a:t> </a:t>
                  </a:r>
                </a:p>
                <a:p>
                  <a:pPr lvl="0" algn="ctr" defTabSz="800100">
                    <a:lnSpc>
                      <a:spcPct val="90000"/>
                    </a:lnSpc>
                    <a:spcBef>
                      <a:spcPct val="0"/>
                    </a:spcBef>
                    <a:spcAft>
                      <a:spcPts val="100"/>
                    </a:spcAft>
                  </a:pPr>
                  <a:r>
                    <a:rPr lang="en-US" sz="3600" b="0" kern="1200" dirty="0" smtClean="0">
                      <a:solidFill>
                        <a:schemeClr val="bg1"/>
                      </a:solidFill>
                    </a:rPr>
                    <a:t>Change</a:t>
                  </a:r>
                  <a:endParaRPr lang="en-US" sz="3600" b="0" kern="1200" dirty="0">
                    <a:solidFill>
                      <a:schemeClr val="bg1"/>
                    </a:solidFill>
                  </a:endParaRPr>
                </a:p>
              </p:txBody>
            </p:sp>
          </p:grpSp>
        </p:grpSp>
        <p:pic>
          <p:nvPicPr>
            <p:cNvPr id="103" name="Picture 10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734337" y="12759234"/>
              <a:ext cx="3605508" cy="2496120"/>
            </a:xfrm>
            <a:prstGeom prst="round2SameRect">
              <a:avLst/>
            </a:prstGeom>
          </p:spPr>
        </p:pic>
      </p:grpSp>
      <p:cxnSp>
        <p:nvCxnSpPr>
          <p:cNvPr id="104" name="Straight Arrow Connector 103"/>
          <p:cNvCxnSpPr/>
          <p:nvPr/>
        </p:nvCxnSpPr>
        <p:spPr>
          <a:xfrm>
            <a:off x="5827361" y="13778039"/>
            <a:ext cx="721805" cy="0"/>
          </a:xfrm>
          <a:prstGeom prst="straightConnector1">
            <a:avLst/>
          </a:prstGeom>
          <a:ln w="762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038" name="Group 1037"/>
          <p:cNvGrpSpPr/>
          <p:nvPr/>
        </p:nvGrpSpPr>
        <p:grpSpPr>
          <a:xfrm>
            <a:off x="923468" y="15813410"/>
            <a:ext cx="7408650" cy="2917169"/>
            <a:chOff x="447500" y="14706992"/>
            <a:chExt cx="7408650" cy="2917169"/>
          </a:xfrm>
        </p:grpSpPr>
        <p:sp>
          <p:nvSpPr>
            <p:cNvPr id="117" name="Round Same Side Corner Rectangle 116"/>
            <p:cNvSpPr/>
            <p:nvPr/>
          </p:nvSpPr>
          <p:spPr>
            <a:xfrm rot="10800000">
              <a:off x="783462" y="14930369"/>
              <a:ext cx="7072688" cy="2693792"/>
            </a:xfrm>
            <a:prstGeom prst="round2SameRect">
              <a:avLst/>
            </a:prstGeom>
            <a:solidFill>
              <a:schemeClr val="bg1"/>
            </a:solidFill>
            <a:ln w="28575">
              <a:solidFill>
                <a:srgbClr val="7DB8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18" name="Rectangle 117"/>
            <p:cNvSpPr/>
            <p:nvPr/>
          </p:nvSpPr>
          <p:spPr>
            <a:xfrm>
              <a:off x="822673" y="15745861"/>
              <a:ext cx="4244312" cy="1815881"/>
            </a:xfrm>
            <a:prstGeom prst="rect">
              <a:avLst/>
            </a:prstGeom>
          </p:spPr>
          <p:txBody>
            <a:bodyPr wrap="square">
              <a:spAutoFit/>
            </a:bodyPr>
            <a:lstStyle/>
            <a:p>
              <a:pPr marL="3175" lvl="0"/>
              <a:r>
                <a:rPr lang="en-US" sz="2800" dirty="0">
                  <a:solidFill>
                    <a:schemeClr val="tx2">
                      <a:lumMod val="50000"/>
                    </a:schemeClr>
                  </a:solidFill>
                </a:rPr>
                <a:t>Combine </a:t>
              </a:r>
              <a:r>
                <a:rPr lang="en-US" sz="2800" b="1" dirty="0">
                  <a:solidFill>
                    <a:schemeClr val="tx2">
                      <a:lumMod val="50000"/>
                    </a:schemeClr>
                  </a:solidFill>
                </a:rPr>
                <a:t>change maps</a:t>
              </a:r>
              <a:r>
                <a:rPr lang="en-US" sz="2800" dirty="0">
                  <a:solidFill>
                    <a:schemeClr val="tx2">
                      <a:lumMod val="50000"/>
                    </a:schemeClr>
                  </a:solidFill>
                </a:rPr>
                <a:t>, </a:t>
              </a:r>
              <a:r>
                <a:rPr lang="en-US" sz="2800" b="1" dirty="0">
                  <a:solidFill>
                    <a:schemeClr val="tx2">
                      <a:lumMod val="50000"/>
                    </a:schemeClr>
                  </a:solidFill>
                </a:rPr>
                <a:t>transition potential</a:t>
              </a:r>
              <a:r>
                <a:rPr lang="en-US" sz="2800" dirty="0">
                  <a:solidFill>
                    <a:schemeClr val="tx2">
                      <a:lumMod val="50000"/>
                    </a:schemeClr>
                  </a:solidFill>
                </a:rPr>
                <a:t>, and </a:t>
              </a:r>
              <a:r>
                <a:rPr lang="en-US" sz="2800" b="1" dirty="0">
                  <a:solidFill>
                    <a:schemeClr val="tx2">
                      <a:lumMod val="50000"/>
                    </a:schemeClr>
                  </a:solidFill>
                </a:rPr>
                <a:t>driver variables </a:t>
              </a:r>
              <a:r>
                <a:rPr lang="en-US" sz="2800" dirty="0">
                  <a:solidFill>
                    <a:schemeClr val="tx2">
                      <a:lumMod val="50000"/>
                    </a:schemeClr>
                  </a:solidFill>
                </a:rPr>
                <a:t>to predict </a:t>
              </a:r>
              <a:r>
                <a:rPr lang="en-US" sz="2800" dirty="0" smtClean="0">
                  <a:solidFill>
                    <a:schemeClr val="tx2">
                      <a:lumMod val="50000"/>
                    </a:schemeClr>
                  </a:solidFill>
                </a:rPr>
                <a:t>          land </a:t>
              </a:r>
              <a:r>
                <a:rPr lang="en-US" sz="2800" dirty="0">
                  <a:solidFill>
                    <a:schemeClr val="tx2">
                      <a:lumMod val="50000"/>
                    </a:schemeClr>
                  </a:solidFill>
                </a:rPr>
                <a:t>cover in </a:t>
              </a:r>
              <a:r>
                <a:rPr lang="en-US" sz="2800" b="1" dirty="0">
                  <a:solidFill>
                    <a:schemeClr val="tx2">
                      <a:lumMod val="50000"/>
                    </a:schemeClr>
                  </a:solidFill>
                </a:rPr>
                <a:t>2020</a:t>
              </a:r>
              <a:r>
                <a:rPr lang="en-US" sz="2800" dirty="0">
                  <a:solidFill>
                    <a:schemeClr val="tx2">
                      <a:lumMod val="50000"/>
                    </a:schemeClr>
                  </a:solidFill>
                </a:rPr>
                <a:t> and </a:t>
              </a:r>
              <a:r>
                <a:rPr lang="en-US" sz="2800" b="1" dirty="0">
                  <a:solidFill>
                    <a:schemeClr val="tx2">
                      <a:lumMod val="50000"/>
                    </a:schemeClr>
                  </a:solidFill>
                </a:rPr>
                <a:t>2030</a:t>
              </a:r>
            </a:p>
          </p:txBody>
        </p:sp>
        <p:grpSp>
          <p:nvGrpSpPr>
            <p:cNvPr id="119" name="Group 118"/>
            <p:cNvGrpSpPr/>
            <p:nvPr/>
          </p:nvGrpSpPr>
          <p:grpSpPr>
            <a:xfrm>
              <a:off x="447500" y="14706992"/>
              <a:ext cx="3189886" cy="1013027"/>
              <a:chOff x="-269097" y="1922994"/>
              <a:chExt cx="1851465" cy="733494"/>
            </a:xfrm>
          </p:grpSpPr>
          <p:sp>
            <p:nvSpPr>
              <p:cNvPr id="120" name="Rounded Rectangle 119"/>
              <p:cNvSpPr/>
              <p:nvPr/>
            </p:nvSpPr>
            <p:spPr>
              <a:xfrm>
                <a:off x="-269097" y="1922994"/>
                <a:ext cx="1844493" cy="733494"/>
              </a:xfrm>
              <a:prstGeom prst="roundRect">
                <a:avLst>
                  <a:gd name="adj" fmla="val 10000"/>
                </a:avLst>
              </a:prstGeom>
              <a:solidFill>
                <a:srgbClr val="218754"/>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121" name="Rounded Rectangle 4"/>
              <p:cNvSpPr/>
              <p:nvPr/>
            </p:nvSpPr>
            <p:spPr>
              <a:xfrm>
                <a:off x="-254556" y="1947417"/>
                <a:ext cx="1836924" cy="6905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ts val="100"/>
                  </a:spcAft>
                </a:pPr>
                <a:r>
                  <a:rPr lang="en-US" sz="3600" b="1" dirty="0" smtClean="0">
                    <a:solidFill>
                      <a:schemeClr val="bg1"/>
                    </a:solidFill>
                  </a:rPr>
                  <a:t>Predict</a:t>
                </a:r>
                <a:r>
                  <a:rPr lang="en-US" sz="3600" dirty="0" smtClean="0">
                    <a:solidFill>
                      <a:schemeClr val="bg1"/>
                    </a:solidFill>
                  </a:rPr>
                  <a:t> </a:t>
                </a:r>
              </a:p>
              <a:p>
                <a:pPr lvl="0" algn="ctr" defTabSz="800100">
                  <a:lnSpc>
                    <a:spcPct val="90000"/>
                  </a:lnSpc>
                  <a:spcBef>
                    <a:spcPct val="0"/>
                  </a:spcBef>
                  <a:spcAft>
                    <a:spcPts val="100"/>
                  </a:spcAft>
                </a:pPr>
                <a:r>
                  <a:rPr lang="en-US" sz="3600" dirty="0" smtClean="0">
                    <a:solidFill>
                      <a:schemeClr val="bg1"/>
                    </a:solidFill>
                  </a:rPr>
                  <a:t>Change</a:t>
                </a:r>
                <a:endParaRPr lang="en-US" sz="3600" b="0" kern="1200" dirty="0">
                  <a:solidFill>
                    <a:schemeClr val="bg1"/>
                  </a:solidFill>
                </a:endParaRPr>
              </a:p>
            </p:txBody>
          </p:sp>
        </p:grpSp>
      </p:grpSp>
      <p:grpSp>
        <p:nvGrpSpPr>
          <p:cNvPr id="1039" name="Group 1038"/>
          <p:cNvGrpSpPr/>
          <p:nvPr/>
        </p:nvGrpSpPr>
        <p:grpSpPr>
          <a:xfrm>
            <a:off x="8476266" y="15847141"/>
            <a:ext cx="7228956" cy="2916944"/>
            <a:chOff x="8000298" y="14740723"/>
            <a:chExt cx="7228956" cy="2916944"/>
          </a:xfrm>
        </p:grpSpPr>
        <p:sp>
          <p:nvSpPr>
            <p:cNvPr id="124" name="Round Same Side Corner Rectangle 123"/>
            <p:cNvSpPr/>
            <p:nvPr/>
          </p:nvSpPr>
          <p:spPr>
            <a:xfrm rot="10800000">
              <a:off x="8327004" y="14963875"/>
              <a:ext cx="6876638" cy="2693792"/>
            </a:xfrm>
            <a:prstGeom prst="round2SameRect">
              <a:avLst/>
            </a:prstGeom>
            <a:solidFill>
              <a:schemeClr val="bg1"/>
            </a:solidFill>
            <a:ln w="28575">
              <a:solidFill>
                <a:srgbClr val="7DB8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25" name="Rectangle 124"/>
            <p:cNvSpPr/>
            <p:nvPr/>
          </p:nvSpPr>
          <p:spPr>
            <a:xfrm>
              <a:off x="8214612" y="14981538"/>
              <a:ext cx="7014642" cy="1384995"/>
            </a:xfrm>
            <a:prstGeom prst="rect">
              <a:avLst/>
            </a:prstGeom>
          </p:spPr>
          <p:txBody>
            <a:bodyPr wrap="square">
              <a:spAutoFit/>
            </a:bodyPr>
            <a:lstStyle/>
            <a:p>
              <a:pPr marL="3175" lvl="0"/>
              <a:r>
                <a:rPr lang="en-US" sz="2800" b="1" dirty="0" smtClean="0">
                  <a:solidFill>
                    <a:schemeClr val="tx2">
                      <a:lumMod val="50000"/>
                    </a:schemeClr>
                  </a:solidFill>
                </a:rPr>
                <a:t>                               Quantify</a:t>
              </a:r>
              <a:r>
                <a:rPr lang="en-US" sz="2800" dirty="0" smtClean="0">
                  <a:solidFill>
                    <a:schemeClr val="tx2">
                      <a:lumMod val="50000"/>
                    </a:schemeClr>
                  </a:solidFill>
                </a:rPr>
                <a:t> </a:t>
              </a:r>
              <a:r>
                <a:rPr lang="en-US" sz="2800" dirty="0">
                  <a:solidFill>
                    <a:schemeClr val="tx2">
                      <a:lumMod val="50000"/>
                    </a:schemeClr>
                  </a:solidFill>
                </a:rPr>
                <a:t>past and forecasted </a:t>
              </a:r>
              <a:r>
                <a:rPr lang="en-US" sz="2800" dirty="0" smtClean="0">
                  <a:solidFill>
                    <a:schemeClr val="tx2">
                      <a:lumMod val="50000"/>
                    </a:schemeClr>
                  </a:solidFill>
                </a:rPr>
                <a:t>                       </a:t>
              </a:r>
            </a:p>
            <a:p>
              <a:pPr marL="3175" lvl="0"/>
              <a:r>
                <a:rPr lang="en-US" sz="2800" dirty="0">
                  <a:solidFill>
                    <a:schemeClr val="tx2">
                      <a:lumMod val="50000"/>
                    </a:schemeClr>
                  </a:solidFill>
                </a:rPr>
                <a:t> </a:t>
              </a:r>
              <a:r>
                <a:rPr lang="en-US" sz="2800" dirty="0" smtClean="0">
                  <a:solidFill>
                    <a:schemeClr val="tx2">
                      <a:lumMod val="50000"/>
                    </a:schemeClr>
                  </a:solidFill>
                </a:rPr>
                <a:t>                              forested area </a:t>
              </a:r>
              <a:r>
                <a:rPr lang="en-US" sz="2800" b="1" dirty="0" smtClean="0">
                  <a:solidFill>
                    <a:schemeClr val="tx2">
                      <a:lumMod val="50000"/>
                    </a:schemeClr>
                  </a:solidFill>
                </a:rPr>
                <a:t>&amp; estimate </a:t>
              </a:r>
            </a:p>
            <a:p>
              <a:pPr marL="3175" lvl="0"/>
              <a:r>
                <a:rPr lang="en-US" sz="2800" b="1" dirty="0">
                  <a:solidFill>
                    <a:schemeClr val="tx2">
                      <a:lumMod val="50000"/>
                    </a:schemeClr>
                  </a:solidFill>
                </a:rPr>
                <a:t> </a:t>
              </a:r>
              <a:r>
                <a:rPr lang="en-US" sz="2800" b="1" dirty="0" smtClean="0">
                  <a:solidFill>
                    <a:schemeClr val="tx2">
                      <a:lumMod val="50000"/>
                    </a:schemeClr>
                  </a:solidFill>
                </a:rPr>
                <a:t>       carbon stores </a:t>
              </a:r>
              <a:r>
                <a:rPr lang="en-US" sz="2800" dirty="0" smtClean="0">
                  <a:solidFill>
                    <a:schemeClr val="tx2">
                      <a:lumMod val="50000"/>
                    </a:schemeClr>
                  </a:solidFill>
                </a:rPr>
                <a:t>based on total forested area</a:t>
              </a:r>
              <a:endParaRPr lang="en-US" sz="2800" dirty="0">
                <a:solidFill>
                  <a:schemeClr val="tx2">
                    <a:lumMod val="50000"/>
                  </a:schemeClr>
                </a:solidFill>
              </a:endParaRPr>
            </a:p>
          </p:txBody>
        </p:sp>
        <p:grpSp>
          <p:nvGrpSpPr>
            <p:cNvPr id="126" name="Group 125"/>
            <p:cNvGrpSpPr/>
            <p:nvPr/>
          </p:nvGrpSpPr>
          <p:grpSpPr>
            <a:xfrm>
              <a:off x="8000298" y="14740723"/>
              <a:ext cx="2980733" cy="1013027"/>
              <a:chOff x="-269096" y="1922994"/>
              <a:chExt cx="2118703" cy="733494"/>
            </a:xfrm>
          </p:grpSpPr>
          <p:sp>
            <p:nvSpPr>
              <p:cNvPr id="127" name="Rounded Rectangle 126"/>
              <p:cNvSpPr/>
              <p:nvPr/>
            </p:nvSpPr>
            <p:spPr>
              <a:xfrm>
                <a:off x="-269096" y="1922994"/>
                <a:ext cx="2118703" cy="733494"/>
              </a:xfrm>
              <a:prstGeom prst="roundRect">
                <a:avLst>
                  <a:gd name="adj" fmla="val 10000"/>
                </a:avLst>
              </a:prstGeom>
              <a:solidFill>
                <a:srgbClr val="218754"/>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128" name="Rounded Rectangle 4"/>
              <p:cNvSpPr/>
              <p:nvPr/>
            </p:nvSpPr>
            <p:spPr>
              <a:xfrm>
                <a:off x="-123554" y="1949444"/>
                <a:ext cx="1836923" cy="6905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ts val="600"/>
                  </a:spcAft>
                </a:pPr>
                <a:r>
                  <a:rPr lang="en-US" sz="3600" b="1" dirty="0" smtClean="0">
                    <a:solidFill>
                      <a:schemeClr val="bg1"/>
                    </a:solidFill>
                  </a:rPr>
                  <a:t>Evaluate</a:t>
                </a:r>
                <a:r>
                  <a:rPr lang="en-US" sz="3600" dirty="0" smtClean="0">
                    <a:solidFill>
                      <a:schemeClr val="bg1"/>
                    </a:solidFill>
                  </a:rPr>
                  <a:t> Change</a:t>
                </a:r>
                <a:endParaRPr lang="en-US" sz="3600" b="0" kern="1200" dirty="0">
                  <a:solidFill>
                    <a:schemeClr val="bg1"/>
                  </a:solidFill>
                </a:endParaRPr>
              </a:p>
            </p:txBody>
          </p:sp>
        </p:grpSp>
      </p:grpSp>
      <p:sp>
        <p:nvSpPr>
          <p:cNvPr id="139" name="Chevron 138"/>
          <p:cNvSpPr/>
          <p:nvPr/>
        </p:nvSpPr>
        <p:spPr>
          <a:xfrm rot="5400000">
            <a:off x="2051589" y="15025044"/>
            <a:ext cx="627032" cy="924963"/>
          </a:xfrm>
          <a:prstGeom prst="chevron">
            <a:avLst/>
          </a:prstGeom>
          <a:solidFill>
            <a:schemeClr val="bg1"/>
          </a:solidFill>
          <a:ln w="38100">
            <a:solidFill>
              <a:srgbClr val="7DB862"/>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1" name="Chevron 140"/>
          <p:cNvSpPr/>
          <p:nvPr/>
        </p:nvSpPr>
        <p:spPr>
          <a:xfrm>
            <a:off x="8036434" y="13688880"/>
            <a:ext cx="725557" cy="924963"/>
          </a:xfrm>
          <a:prstGeom prst="chevron">
            <a:avLst/>
          </a:prstGeom>
          <a:solidFill>
            <a:schemeClr val="bg1"/>
          </a:solidFill>
          <a:ln w="38100">
            <a:solidFill>
              <a:srgbClr val="7DB862"/>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8" name="Chevron 147"/>
          <p:cNvSpPr/>
          <p:nvPr/>
        </p:nvSpPr>
        <p:spPr>
          <a:xfrm>
            <a:off x="8077414" y="16890892"/>
            <a:ext cx="725557" cy="924963"/>
          </a:xfrm>
          <a:prstGeom prst="chevron">
            <a:avLst/>
          </a:prstGeom>
          <a:solidFill>
            <a:schemeClr val="bg1"/>
          </a:solidFill>
          <a:ln w="38100">
            <a:solidFill>
              <a:srgbClr val="7DB862"/>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31" name="Picture 130"/>
          <p:cNvPicPr>
            <a:picLocks noChangeAspect="1"/>
          </p:cNvPicPr>
          <p:nvPr/>
        </p:nvPicPr>
        <p:blipFill>
          <a:blip r:embed="rId16"/>
          <a:stretch>
            <a:fillRect/>
          </a:stretch>
        </p:blipFill>
        <p:spPr>
          <a:xfrm>
            <a:off x="5473337" y="16276296"/>
            <a:ext cx="1915829" cy="2153027"/>
          </a:xfrm>
          <a:prstGeom prst="rect">
            <a:avLst/>
          </a:prstGeom>
        </p:spPr>
      </p:pic>
      <p:pic>
        <p:nvPicPr>
          <p:cNvPr id="132" name="Picture 131"/>
          <p:cNvPicPr>
            <a:picLocks noChangeAspect="1"/>
          </p:cNvPicPr>
          <p:nvPr/>
        </p:nvPicPr>
        <p:blipFill>
          <a:blip r:embed="rId17"/>
          <a:stretch>
            <a:fillRect/>
          </a:stretch>
        </p:blipFill>
        <p:spPr>
          <a:xfrm>
            <a:off x="5681159" y="16290594"/>
            <a:ext cx="1813228" cy="2107616"/>
          </a:xfrm>
          <a:prstGeom prst="rect">
            <a:avLst/>
          </a:prstGeom>
        </p:spPr>
      </p:pic>
      <p:pic>
        <p:nvPicPr>
          <p:cNvPr id="133" name="Picture 132"/>
          <p:cNvPicPr>
            <a:picLocks noChangeAspect="1"/>
          </p:cNvPicPr>
          <p:nvPr/>
        </p:nvPicPr>
        <p:blipFill>
          <a:blip r:embed="rId18"/>
          <a:stretch>
            <a:fillRect/>
          </a:stretch>
        </p:blipFill>
        <p:spPr>
          <a:xfrm>
            <a:off x="6004618" y="16307407"/>
            <a:ext cx="1988987" cy="2153027"/>
          </a:xfrm>
          <a:prstGeom prst="rect">
            <a:avLst/>
          </a:prstGeom>
        </p:spPr>
      </p:pic>
      <p:grpSp>
        <p:nvGrpSpPr>
          <p:cNvPr id="14" name="Group 13"/>
          <p:cNvGrpSpPr/>
          <p:nvPr/>
        </p:nvGrpSpPr>
        <p:grpSpPr>
          <a:xfrm>
            <a:off x="834016" y="20332271"/>
            <a:ext cx="13789023" cy="3927524"/>
            <a:chOff x="834016" y="19779821"/>
            <a:chExt cx="13789023" cy="3927524"/>
          </a:xfrm>
        </p:grpSpPr>
        <p:pic>
          <p:nvPicPr>
            <p:cNvPr id="43" name="Picture 4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34016" y="20152237"/>
              <a:ext cx="2714459" cy="3512830"/>
            </a:xfrm>
            <a:prstGeom prst="rect">
              <a:avLst/>
            </a:prstGeom>
          </p:spPr>
        </p:pic>
        <p:pic>
          <p:nvPicPr>
            <p:cNvPr id="44" name="Picture 4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047228" y="20152237"/>
              <a:ext cx="2714459" cy="3512830"/>
            </a:xfrm>
            <a:prstGeom prst="rect">
              <a:avLst/>
            </a:prstGeom>
          </p:spPr>
        </p:pic>
        <p:pic>
          <p:nvPicPr>
            <p:cNvPr id="45" name="Picture 4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275809" y="20151257"/>
              <a:ext cx="2714459" cy="3512830"/>
            </a:xfrm>
            <a:prstGeom prst="rect">
              <a:avLst/>
            </a:prstGeom>
          </p:spPr>
        </p:pic>
        <p:pic>
          <p:nvPicPr>
            <p:cNvPr id="46" name="Picture 4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9679999" y="20194515"/>
              <a:ext cx="2714459" cy="3512830"/>
            </a:xfrm>
            <a:prstGeom prst="rect">
              <a:avLst/>
            </a:prstGeom>
          </p:spPr>
        </p:pic>
        <p:pic>
          <p:nvPicPr>
            <p:cNvPr id="47" name="Picture 46"/>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1908580" y="20194515"/>
              <a:ext cx="2714459" cy="3512830"/>
            </a:xfrm>
            <a:prstGeom prst="rect">
              <a:avLst/>
            </a:prstGeom>
          </p:spPr>
        </p:pic>
        <p:sp>
          <p:nvSpPr>
            <p:cNvPr id="122" name="TextBox 121"/>
            <p:cNvSpPr txBox="1"/>
            <p:nvPr/>
          </p:nvSpPr>
          <p:spPr>
            <a:xfrm>
              <a:off x="1775105" y="19823312"/>
              <a:ext cx="832279" cy="523220"/>
            </a:xfrm>
            <a:prstGeom prst="rect">
              <a:avLst/>
            </a:prstGeom>
            <a:noFill/>
          </p:spPr>
          <p:txBody>
            <a:bodyPr wrap="none" rtlCol="0">
              <a:spAutoFit/>
            </a:bodyPr>
            <a:lstStyle/>
            <a:p>
              <a:r>
                <a:rPr lang="en-US" sz="2800" b="1" dirty="0" smtClean="0"/>
                <a:t>1999</a:t>
              </a:r>
              <a:endParaRPr lang="en-US" sz="2800" b="1" dirty="0"/>
            </a:p>
          </p:txBody>
        </p:sp>
        <p:sp>
          <p:nvSpPr>
            <p:cNvPr id="123" name="TextBox 122"/>
            <p:cNvSpPr txBox="1"/>
            <p:nvPr/>
          </p:nvSpPr>
          <p:spPr>
            <a:xfrm>
              <a:off x="3991938" y="19821197"/>
              <a:ext cx="832279" cy="523220"/>
            </a:xfrm>
            <a:prstGeom prst="rect">
              <a:avLst/>
            </a:prstGeom>
            <a:noFill/>
          </p:spPr>
          <p:txBody>
            <a:bodyPr wrap="none" rtlCol="0">
              <a:spAutoFit/>
            </a:bodyPr>
            <a:lstStyle/>
            <a:p>
              <a:r>
                <a:rPr lang="en-US" sz="2800" b="1" dirty="0" smtClean="0"/>
                <a:t>2010</a:t>
              </a:r>
              <a:endParaRPr lang="en-US" sz="2800" b="1" dirty="0"/>
            </a:p>
          </p:txBody>
        </p:sp>
        <p:sp>
          <p:nvSpPr>
            <p:cNvPr id="129" name="TextBox 128"/>
            <p:cNvSpPr txBox="1"/>
            <p:nvPr/>
          </p:nvSpPr>
          <p:spPr>
            <a:xfrm>
              <a:off x="6225545" y="19779821"/>
              <a:ext cx="832279" cy="523220"/>
            </a:xfrm>
            <a:prstGeom prst="rect">
              <a:avLst/>
            </a:prstGeom>
            <a:noFill/>
          </p:spPr>
          <p:txBody>
            <a:bodyPr wrap="none" rtlCol="0">
              <a:spAutoFit/>
            </a:bodyPr>
            <a:lstStyle/>
            <a:p>
              <a:r>
                <a:rPr lang="en-US" sz="2800" b="1" dirty="0" smtClean="0"/>
                <a:t>2015</a:t>
              </a:r>
              <a:endParaRPr lang="en-US" sz="2800" b="1" dirty="0"/>
            </a:p>
          </p:txBody>
        </p:sp>
        <p:sp>
          <p:nvSpPr>
            <p:cNvPr id="130" name="TextBox 129"/>
            <p:cNvSpPr txBox="1"/>
            <p:nvPr/>
          </p:nvSpPr>
          <p:spPr>
            <a:xfrm>
              <a:off x="10608264" y="19821197"/>
              <a:ext cx="857927" cy="523220"/>
            </a:xfrm>
            <a:prstGeom prst="rect">
              <a:avLst/>
            </a:prstGeom>
            <a:noFill/>
          </p:spPr>
          <p:txBody>
            <a:bodyPr wrap="none" rtlCol="0">
              <a:spAutoFit/>
            </a:bodyPr>
            <a:lstStyle/>
            <a:p>
              <a:r>
                <a:rPr lang="en-US" sz="2800" b="1" dirty="0" smtClean="0"/>
                <a:t>2020</a:t>
              </a:r>
              <a:endParaRPr lang="en-US" sz="2800" b="1" dirty="0"/>
            </a:p>
          </p:txBody>
        </p:sp>
        <p:sp>
          <p:nvSpPr>
            <p:cNvPr id="135" name="TextBox 134"/>
            <p:cNvSpPr txBox="1"/>
            <p:nvPr/>
          </p:nvSpPr>
          <p:spPr>
            <a:xfrm>
              <a:off x="12836845" y="19816416"/>
              <a:ext cx="857927" cy="523220"/>
            </a:xfrm>
            <a:prstGeom prst="rect">
              <a:avLst/>
            </a:prstGeom>
            <a:noFill/>
          </p:spPr>
          <p:txBody>
            <a:bodyPr wrap="none" rtlCol="0">
              <a:spAutoFit/>
            </a:bodyPr>
            <a:lstStyle/>
            <a:p>
              <a:r>
                <a:rPr lang="en-US" sz="2800" b="1" dirty="0" smtClean="0"/>
                <a:t>2030</a:t>
              </a:r>
              <a:endParaRPr lang="en-US" sz="2800" b="1" dirty="0"/>
            </a:p>
          </p:txBody>
        </p:sp>
        <p:grpSp>
          <p:nvGrpSpPr>
            <p:cNvPr id="136" name="Group 135"/>
            <p:cNvGrpSpPr/>
            <p:nvPr/>
          </p:nvGrpSpPr>
          <p:grpSpPr>
            <a:xfrm>
              <a:off x="8005726" y="21699546"/>
              <a:ext cx="2536621" cy="1246495"/>
              <a:chOff x="7063972" y="5323857"/>
              <a:chExt cx="2536621" cy="1246495"/>
            </a:xfrm>
          </p:grpSpPr>
          <p:sp>
            <p:nvSpPr>
              <p:cNvPr id="137" name="Rectangle 136"/>
              <p:cNvSpPr/>
              <p:nvPr/>
            </p:nvSpPr>
            <p:spPr>
              <a:xfrm>
                <a:off x="7063972" y="5453750"/>
                <a:ext cx="263399" cy="263399"/>
              </a:xfrm>
              <a:prstGeom prst="rect">
                <a:avLst/>
              </a:prstGeom>
              <a:solidFill>
                <a:srgbClr val="007F00"/>
              </a:solidFill>
              <a:ln w="12700">
                <a:solidFill>
                  <a:srgbClr val="7570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7069415" y="5837288"/>
                <a:ext cx="263399" cy="263399"/>
              </a:xfrm>
              <a:prstGeom prst="rect">
                <a:avLst/>
              </a:prstGeom>
              <a:solidFill>
                <a:srgbClr val="989A9B"/>
              </a:solidFill>
              <a:ln w="12700">
                <a:solidFill>
                  <a:srgbClr val="7570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7064418" y="6213907"/>
                <a:ext cx="263399" cy="263399"/>
              </a:xfrm>
              <a:prstGeom prst="rect">
                <a:avLst/>
              </a:prstGeom>
              <a:solidFill>
                <a:srgbClr val="FEAC00"/>
              </a:solidFill>
              <a:ln w="12700">
                <a:solidFill>
                  <a:srgbClr val="7570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Box 141"/>
              <p:cNvSpPr txBox="1"/>
              <p:nvPr/>
            </p:nvSpPr>
            <p:spPr>
              <a:xfrm>
                <a:off x="7352670" y="5323857"/>
                <a:ext cx="2247923" cy="1246495"/>
              </a:xfrm>
              <a:prstGeom prst="rect">
                <a:avLst/>
              </a:prstGeom>
              <a:noFill/>
            </p:spPr>
            <p:txBody>
              <a:bodyPr wrap="none" rtlCol="0">
                <a:spAutoFit/>
              </a:bodyPr>
              <a:lstStyle/>
              <a:p>
                <a:pPr>
                  <a:lnSpc>
                    <a:spcPts val="3000"/>
                  </a:lnSpc>
                </a:pPr>
                <a:r>
                  <a:rPr lang="en-US" sz="2800" dirty="0" smtClean="0"/>
                  <a:t>Forest</a:t>
                </a:r>
              </a:p>
              <a:p>
                <a:pPr>
                  <a:lnSpc>
                    <a:spcPts val="3000"/>
                  </a:lnSpc>
                </a:pPr>
                <a:r>
                  <a:rPr lang="en-US" sz="2800" dirty="0" smtClean="0"/>
                  <a:t>Non-vegetated</a:t>
                </a:r>
              </a:p>
              <a:p>
                <a:pPr>
                  <a:lnSpc>
                    <a:spcPts val="3000"/>
                  </a:lnSpc>
                </a:pPr>
                <a:r>
                  <a:rPr lang="en-US" sz="2800" dirty="0" smtClean="0"/>
                  <a:t>Shrub</a:t>
                </a:r>
                <a:endParaRPr lang="en-US" sz="2800" dirty="0"/>
              </a:p>
            </p:txBody>
          </p:sp>
        </p:grpSp>
        <p:sp>
          <p:nvSpPr>
            <p:cNvPr id="143" name="TextBox 142"/>
            <p:cNvSpPr txBox="1"/>
            <p:nvPr/>
          </p:nvSpPr>
          <p:spPr>
            <a:xfrm>
              <a:off x="8159038" y="19779821"/>
              <a:ext cx="1991571" cy="523220"/>
            </a:xfrm>
            <a:prstGeom prst="rect">
              <a:avLst/>
            </a:prstGeom>
            <a:noFill/>
          </p:spPr>
          <p:txBody>
            <a:bodyPr wrap="none" rtlCol="0">
              <a:spAutoFit/>
            </a:bodyPr>
            <a:lstStyle/>
            <a:p>
              <a:r>
                <a:rPr lang="en-US" sz="2800" b="1" dirty="0" smtClean="0"/>
                <a:t>Projections:</a:t>
              </a:r>
              <a:endParaRPr lang="en-US" sz="2800" b="1" dirty="0"/>
            </a:p>
          </p:txBody>
        </p:sp>
      </p:grpSp>
      <p:sp>
        <p:nvSpPr>
          <p:cNvPr id="18" name="Rectangle 17"/>
          <p:cNvSpPr/>
          <p:nvPr/>
        </p:nvSpPr>
        <p:spPr>
          <a:xfrm>
            <a:off x="1015720" y="19853840"/>
            <a:ext cx="4141390" cy="523220"/>
          </a:xfrm>
          <a:prstGeom prst="rect">
            <a:avLst/>
          </a:prstGeom>
        </p:spPr>
        <p:txBody>
          <a:bodyPr wrap="none">
            <a:spAutoFit/>
          </a:bodyPr>
          <a:lstStyle/>
          <a:p>
            <a:r>
              <a:rPr lang="en-US" sz="2800" b="1" dirty="0" err="1" smtClean="0">
                <a:solidFill>
                  <a:schemeClr val="tx1">
                    <a:lumMod val="75000"/>
                  </a:schemeClr>
                </a:solidFill>
              </a:rPr>
              <a:t>Kakamega</a:t>
            </a:r>
            <a:r>
              <a:rPr lang="en-US" sz="2800" b="1" dirty="0" smtClean="0">
                <a:solidFill>
                  <a:schemeClr val="tx1">
                    <a:lumMod val="75000"/>
                  </a:schemeClr>
                </a:solidFill>
              </a:rPr>
              <a:t> Forest Reserve</a:t>
            </a:r>
            <a:endParaRPr lang="en-US" sz="2800" b="1" dirty="0"/>
          </a:p>
        </p:txBody>
      </p:sp>
      <p:graphicFrame>
        <p:nvGraphicFramePr>
          <p:cNvPr id="144" name="Chart 143"/>
          <p:cNvGraphicFramePr>
            <a:graphicFrameLocks/>
          </p:cNvGraphicFramePr>
          <p:nvPr>
            <p:extLst>
              <p:ext uri="{D42A27DB-BD31-4B8C-83A1-F6EECF244321}">
                <p14:modId xmlns:p14="http://schemas.microsoft.com/office/powerpoint/2010/main" val="3178083748"/>
              </p:ext>
            </p:extLst>
          </p:nvPr>
        </p:nvGraphicFramePr>
        <p:xfrm>
          <a:off x="948521" y="24306616"/>
          <a:ext cx="13444389" cy="5715836"/>
        </p:xfrm>
        <a:graphic>
          <a:graphicData uri="http://schemas.openxmlformats.org/drawingml/2006/chart">
            <c:chart xmlns:c="http://schemas.openxmlformats.org/drawingml/2006/chart" xmlns:r="http://schemas.openxmlformats.org/officeDocument/2006/relationships" r:id="rId24"/>
          </a:graphicData>
        </a:graphic>
      </p:graphicFrame>
      <p:grpSp>
        <p:nvGrpSpPr>
          <p:cNvPr id="21" name="Group 20"/>
          <p:cNvGrpSpPr/>
          <p:nvPr/>
        </p:nvGrpSpPr>
        <p:grpSpPr>
          <a:xfrm>
            <a:off x="8701350" y="17553711"/>
            <a:ext cx="6805169" cy="1087502"/>
            <a:chOff x="8578114" y="17766706"/>
            <a:chExt cx="6805169" cy="1087502"/>
          </a:xfrm>
        </p:grpSpPr>
        <p:grpSp>
          <p:nvGrpSpPr>
            <p:cNvPr id="145" name="Group 144"/>
            <p:cNvGrpSpPr/>
            <p:nvPr/>
          </p:nvGrpSpPr>
          <p:grpSpPr>
            <a:xfrm>
              <a:off x="11094956" y="17992630"/>
              <a:ext cx="577325" cy="630533"/>
              <a:chOff x="1933357" y="831647"/>
              <a:chExt cx="577325" cy="630533"/>
            </a:xfrm>
          </p:grpSpPr>
          <p:sp>
            <p:nvSpPr>
              <p:cNvPr id="146" name="Multiply 145"/>
              <p:cNvSpPr/>
              <p:nvPr/>
            </p:nvSpPr>
            <p:spPr>
              <a:xfrm>
                <a:off x="1933357" y="831647"/>
                <a:ext cx="577325" cy="630533"/>
              </a:xfrm>
              <a:prstGeom prst="mathMultiply">
                <a:avLst/>
              </a:prstGeom>
              <a:noFill/>
              <a:ln w="31750">
                <a:solidFill>
                  <a:srgbClr val="218754"/>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147" name="Multiply 4"/>
              <p:cNvSpPr/>
              <p:nvPr/>
            </p:nvSpPr>
            <p:spPr>
              <a:xfrm>
                <a:off x="2021942" y="937237"/>
                <a:ext cx="400155" cy="4193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en-US" sz="3200" kern="1200"/>
              </a:p>
            </p:txBody>
          </p:sp>
        </p:grpSp>
        <p:grpSp>
          <p:nvGrpSpPr>
            <p:cNvPr id="149" name="Group 148"/>
            <p:cNvGrpSpPr/>
            <p:nvPr/>
          </p:nvGrpSpPr>
          <p:grpSpPr>
            <a:xfrm>
              <a:off x="13069857" y="17996257"/>
              <a:ext cx="710852" cy="626906"/>
              <a:chOff x="2281259" y="1902408"/>
              <a:chExt cx="710852" cy="626906"/>
            </a:xfrm>
          </p:grpSpPr>
          <p:sp>
            <p:nvSpPr>
              <p:cNvPr id="150" name="Equal 149"/>
              <p:cNvSpPr/>
              <p:nvPr/>
            </p:nvSpPr>
            <p:spPr>
              <a:xfrm>
                <a:off x="2281259" y="1902408"/>
                <a:ext cx="710852" cy="626906"/>
              </a:xfrm>
              <a:prstGeom prst="mathEqual">
                <a:avLst/>
              </a:prstGeom>
              <a:noFill/>
              <a:ln w="31750">
                <a:solidFill>
                  <a:srgbClr val="218754"/>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151" name="Equal 4"/>
              <p:cNvSpPr/>
              <p:nvPr/>
            </p:nvSpPr>
            <p:spPr>
              <a:xfrm>
                <a:off x="2375482" y="2031551"/>
                <a:ext cx="522406" cy="3686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p:txBody>
          </p:sp>
        </p:grpSp>
        <p:grpSp>
          <p:nvGrpSpPr>
            <p:cNvPr id="154" name="Group 153"/>
            <p:cNvGrpSpPr/>
            <p:nvPr/>
          </p:nvGrpSpPr>
          <p:grpSpPr>
            <a:xfrm>
              <a:off x="8578114" y="17890231"/>
              <a:ext cx="2967666" cy="830040"/>
              <a:chOff x="4433" y="365831"/>
              <a:chExt cx="2659250" cy="830040"/>
            </a:xfrm>
          </p:grpSpPr>
          <p:sp>
            <p:nvSpPr>
              <p:cNvPr id="155" name="Oval 154"/>
              <p:cNvSpPr/>
              <p:nvPr/>
            </p:nvSpPr>
            <p:spPr>
              <a:xfrm>
                <a:off x="4433" y="365831"/>
                <a:ext cx="2659250" cy="830040"/>
              </a:xfrm>
              <a:prstGeom prst="ellipse">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6" name="Oval 4"/>
              <p:cNvSpPr/>
              <p:nvPr/>
            </p:nvSpPr>
            <p:spPr>
              <a:xfrm>
                <a:off x="393871" y="487388"/>
                <a:ext cx="1880374" cy="5869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218754"/>
                    </a:solidFill>
                  </a:rPr>
                  <a:t>Above-ground </a:t>
                </a:r>
                <a:r>
                  <a:rPr lang="en-US" sz="2800" kern="1200" dirty="0" smtClean="0">
                    <a:solidFill>
                      <a:srgbClr val="218754"/>
                    </a:solidFill>
                  </a:rPr>
                  <a:t>Biomass</a:t>
                </a:r>
                <a:endParaRPr lang="en-US" sz="2800" kern="1200" dirty="0">
                  <a:solidFill>
                    <a:srgbClr val="218754"/>
                  </a:solidFill>
                </a:endParaRPr>
              </a:p>
            </p:txBody>
          </p:sp>
        </p:grpSp>
        <p:grpSp>
          <p:nvGrpSpPr>
            <p:cNvPr id="157" name="Group 156"/>
            <p:cNvGrpSpPr/>
            <p:nvPr/>
          </p:nvGrpSpPr>
          <p:grpSpPr>
            <a:xfrm>
              <a:off x="11383618" y="17766706"/>
              <a:ext cx="1884197" cy="1087502"/>
              <a:chOff x="2593210" y="902533"/>
              <a:chExt cx="1606717" cy="842699"/>
            </a:xfrm>
          </p:grpSpPr>
          <p:sp>
            <p:nvSpPr>
              <p:cNvPr id="158" name="Oval 157"/>
              <p:cNvSpPr/>
              <p:nvPr/>
            </p:nvSpPr>
            <p:spPr>
              <a:xfrm>
                <a:off x="2593210" y="902533"/>
                <a:ext cx="1606717" cy="842699"/>
              </a:xfrm>
              <a:prstGeom prst="ellipse">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9" name="Oval 4"/>
              <p:cNvSpPr/>
              <p:nvPr/>
            </p:nvSpPr>
            <p:spPr>
              <a:xfrm>
                <a:off x="2828508" y="1025943"/>
                <a:ext cx="1136121" cy="5958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218754"/>
                    </a:solidFill>
                  </a:rPr>
                  <a:t>Carbon Fraction</a:t>
                </a:r>
                <a:endParaRPr lang="en-US" sz="2800" kern="1200" dirty="0">
                  <a:solidFill>
                    <a:srgbClr val="218754"/>
                  </a:solidFill>
                </a:endParaRPr>
              </a:p>
            </p:txBody>
          </p:sp>
        </p:grpSp>
        <p:grpSp>
          <p:nvGrpSpPr>
            <p:cNvPr id="160" name="Group 159"/>
            <p:cNvGrpSpPr/>
            <p:nvPr/>
          </p:nvGrpSpPr>
          <p:grpSpPr>
            <a:xfrm>
              <a:off x="13818081" y="18090250"/>
              <a:ext cx="1565202" cy="437554"/>
              <a:chOff x="3107053" y="2056086"/>
              <a:chExt cx="1565202" cy="437554"/>
            </a:xfrm>
          </p:grpSpPr>
          <p:sp>
            <p:nvSpPr>
              <p:cNvPr id="161" name="Oval 160"/>
              <p:cNvSpPr/>
              <p:nvPr/>
            </p:nvSpPr>
            <p:spPr>
              <a:xfrm>
                <a:off x="3107053" y="2056086"/>
                <a:ext cx="1565202" cy="437554"/>
              </a:xfrm>
              <a:prstGeom prst="ellipse">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2" name="Oval 4"/>
              <p:cNvSpPr/>
              <p:nvPr/>
            </p:nvSpPr>
            <p:spPr>
              <a:xfrm>
                <a:off x="3336272" y="2120164"/>
                <a:ext cx="1106764" cy="3093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218754"/>
                    </a:solidFill>
                  </a:rPr>
                  <a:t>Carbon Storage</a:t>
                </a:r>
                <a:endParaRPr lang="en-US" sz="2800" kern="1200" dirty="0">
                  <a:solidFill>
                    <a:srgbClr val="218754"/>
                  </a:solidFill>
                </a:endParaRPr>
              </a:p>
            </p:txBody>
          </p:sp>
        </p:grpSp>
      </p:grpSp>
    </p:spTree>
    <p:extLst>
      <p:ext uri="{BB962C8B-B14F-4D97-AF65-F5344CB8AC3E}">
        <p14:creationId xmlns:p14="http://schemas.microsoft.com/office/powerpoint/2010/main" val="38432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circle(out)">
                                      <p:cBhvr>
                                        <p:cTn id="7" dur="10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3000" fill="hold"/>
                                        <p:tgtEl>
                                          <p:spTgt spid="94"/>
                                        </p:tgtEl>
                                      </p:cBhvr>
                                      <p:by x="175000" y="175000"/>
                                    </p:animScale>
                                  </p:childTnLst>
                                </p:cTn>
                              </p:par>
                              <p:par>
                                <p:cTn id="12" presetID="42" presetClass="path" presetSubtype="0" accel="33333" decel="16667" fill="hold" nodeType="withEffect">
                                  <p:stCondLst>
                                    <p:cond delay="0"/>
                                  </p:stCondLst>
                                  <p:childTnLst>
                                    <p:animMotion origin="layout" path="M -1.66667E-6 3.7037E-7 L 0.11224 -0.26644 " pathEditMode="relative" rAng="0" ptsTypes="AA">
                                      <p:cBhvr>
                                        <p:cTn id="13" dur="3000" fill="hold"/>
                                        <p:tgtEl>
                                          <p:spTgt spid="94"/>
                                        </p:tgtEl>
                                        <p:attrNameLst>
                                          <p:attrName>ppt_x</p:attrName>
                                          <p:attrName>ppt_y</p:attrName>
                                        </p:attrNameLst>
                                      </p:cBhvr>
                                      <p:rCtr x="5612" y="-13333"/>
                                    </p:animMotion>
                                  </p:childTnLst>
                                </p:cTn>
                              </p:par>
                              <p:par>
                                <p:cTn id="14" presetID="6" presetClass="entr" presetSubtype="32"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circle(out)">
                                      <p:cBhvr>
                                        <p:cTn id="16" dur="1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DEVELOPv2 15">
      <a:dk1>
        <a:srgbClr val="767171"/>
      </a:dk1>
      <a:lt1>
        <a:srgbClr val="FFFFFF"/>
      </a:lt1>
      <a:dk2>
        <a:srgbClr val="767171"/>
      </a:dk2>
      <a:lt2>
        <a:srgbClr val="FFFFFF"/>
      </a:lt2>
      <a:accent1>
        <a:srgbClr val="2A5F7F"/>
      </a:accent1>
      <a:accent2>
        <a:srgbClr val="5D6A98"/>
      </a:accent2>
      <a:accent3>
        <a:srgbClr val="8577B7"/>
      </a:accent3>
      <a:accent4>
        <a:srgbClr val="E6CD61"/>
      </a:accent4>
      <a:accent5>
        <a:srgbClr val="D5A949"/>
      </a:accent5>
      <a:accent6>
        <a:srgbClr val="C78837"/>
      </a:accent6>
      <a:hlink>
        <a:srgbClr val="2A5F7F"/>
      </a:hlink>
      <a:folHlink>
        <a:srgbClr val="2A5F7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4925</TotalTime>
  <Words>527</Words>
  <Application>Microsoft Office PowerPoint</Application>
  <PresentationFormat>Custom</PresentationFormat>
  <Paragraphs>69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Ruid, Madeline R. (GSFC-6170)[DEVELOP]</cp:lastModifiedBy>
  <cp:revision>222</cp:revision>
  <dcterms:created xsi:type="dcterms:W3CDTF">2015-06-02T14:58:58Z</dcterms:created>
  <dcterms:modified xsi:type="dcterms:W3CDTF">2016-11-10T21:25:00Z</dcterms:modified>
</cp:coreProperties>
</file>