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comments/comment1.xml" ContentType="application/vnd.openxmlformats-officedocument.presentationml.comments+xml"/>
  <Override PartName="/ppt/notesSlides/notesSlide1.xml" ContentType="application/vnd.openxmlformats-officedocument.presentationml.notesSlide+xml"/>
  <Override PartName="/ppt/comments/comment2.xml" ContentType="application/vnd.openxmlformats-officedocument.presentationml.comments+xml"/>
  <Override PartName="/ppt/notesSlides/notesSlide2.xml" ContentType="application/vnd.openxmlformats-officedocument.presentationml.notesSlide+xml"/>
  <Override PartName="/ppt/comments/comment3.xml" ContentType="application/vnd.openxmlformats-officedocument.presentationml.comments+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4.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comments/comment5.xml" ContentType="application/vnd.openxmlformats-officedocument.presentationml.comment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omments/comment6.xml" ContentType="application/vnd.openxmlformats-officedocument.presentationml.comments+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6" r:id="rId1"/>
  </p:sldMasterIdLst>
  <p:notesMasterIdLst>
    <p:notesMasterId r:id="rId17"/>
  </p:notesMasterIdLst>
  <p:sldIdLst>
    <p:sldId id="262" r:id="rId2"/>
    <p:sldId id="279" r:id="rId3"/>
    <p:sldId id="280" r:id="rId4"/>
    <p:sldId id="265" r:id="rId5"/>
    <p:sldId id="275" r:id="rId6"/>
    <p:sldId id="281" r:id="rId7"/>
    <p:sldId id="268" r:id="rId8"/>
    <p:sldId id="266" r:id="rId9"/>
    <p:sldId id="258" r:id="rId10"/>
    <p:sldId id="271" r:id="rId11"/>
    <p:sldId id="272" r:id="rId12"/>
    <p:sldId id="273" r:id="rId13"/>
    <p:sldId id="259" r:id="rId14"/>
    <p:sldId id="260" r:id="rId15"/>
    <p:sldId id="261"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eter hawman" initials="ph" lastIdx="7" clrIdx="0">
    <p:extLst>
      <p:ext uri="{19B8F6BF-5375-455C-9EA6-DF929625EA0E}">
        <p15:presenceInfo xmlns:p15="http://schemas.microsoft.com/office/powerpoint/2012/main" userId="52dc934910af067e"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76" autoAdjust="0"/>
    <p:restoredTop sz="81172" autoAdjust="0"/>
  </p:normalViewPr>
  <p:slideViewPr>
    <p:cSldViewPr snapToGrid="0">
      <p:cViewPr varScale="1">
        <p:scale>
          <a:sx n="83" d="100"/>
          <a:sy n="83" d="100"/>
        </p:scale>
        <p:origin x="830" y="72"/>
      </p:cViewPr>
      <p:guideLst>
        <p:guide orient="horz" pos="2160"/>
        <p:guide pos="2880"/>
      </p:guideLst>
    </p:cSldViewPr>
  </p:slideViewPr>
  <p:notesTextViewPr>
    <p:cViewPr>
      <p:scale>
        <a:sx n="1" d="1"/>
        <a:sy n="1" d="1"/>
      </p:scale>
      <p:origin x="0" y="0"/>
    </p:cViewPr>
  </p:notesTextViewPr>
  <p:gridSpacing cx="38100" cy="381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5-03-09T16:49:11.816" idx="1">
    <p:pos x="2331" y="3472"/>
    <p:text>Note who the project lead is.</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15-03-09T17:06:28.983" idx="6">
    <p:pos x="807" y="1959"/>
    <p:text>Extra white space here.  Could make the map larger and centered and have the study period dates on one line above or below the map.</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15-03-09T16:53:17.169" idx="2">
    <p:pos x="446" y="3111"/>
    <p:text>This is a little text heavy.  Maybe shorten these two sub-bullets a bit.</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15-03-09T16:59:22.755" idx="3">
    <p:pos x="5502" y="3920"/>
    <p:text>Since this is a Creative Commons licensed image you will need to add "CC" and a URL link in the notes to the image.</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15-03-09T17:05:10.501" idx="5">
    <p:pos x="2191" y="2273"/>
    <p:text>There is a lot of extra white space in this slide.  Consider shifting things toward the center to remove the middle white space</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15-03-09T17:03:54.858" idx="4">
    <p:pos x="400" y="3972"/>
    <p:text>Is this another Creative Commons image? If so, add CC to the text box and a URL to the image in the notes section.</p:text>
    <p:extLst>
      <p:ext uri="{C676402C-5697-4E1C-873F-D02D1690AC5C}">
        <p15:threadingInfo xmlns:p15="http://schemas.microsoft.com/office/powerpoint/2012/main" timeZoneBias="24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426630B6-BAB6-4D0F-935F-30D3C6177D5F}" type="datetimeFigureOut">
              <a:rPr lang="en-US" smtClean="0"/>
              <a:t>3/9/2015</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8125821-AAB1-47A1-8F00-A1B58F43064A}" type="slidenum">
              <a:rPr lang="en-US" smtClean="0"/>
              <a:t>‹#›</a:t>
            </a:fld>
            <a:endParaRPr lang="en-US"/>
          </a:p>
        </p:txBody>
      </p:sp>
    </p:spTree>
    <p:extLst>
      <p:ext uri="{BB962C8B-B14F-4D97-AF65-F5344CB8AC3E}">
        <p14:creationId xmlns:p14="http://schemas.microsoft.com/office/powerpoint/2010/main" val="12485939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study area for the project was the state of Washington for the years of 2003-2013 and 2040-2070.  The location of apple orchards is shown in red.  With the majority of orchards falling in the eastern half of the state, that was where the project focused.</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2</a:t>
            </a:fld>
            <a:endParaRPr lang="en-US"/>
          </a:p>
        </p:txBody>
      </p:sp>
    </p:spTree>
    <p:extLst>
      <p:ext uri="{BB962C8B-B14F-4D97-AF65-F5344CB8AC3E}">
        <p14:creationId xmlns:p14="http://schemas.microsoft.com/office/powerpoint/2010/main" val="19891871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The hourly temperature</a:t>
            </a:r>
            <a:r>
              <a:rPr lang="en-US" baseline="0" dirty="0" smtClean="0"/>
              <a:t> data were averaged for every hour of the day, for each day of the year, across the 11 year time span. The </a:t>
            </a:r>
            <a:r>
              <a:rPr lang="en-US" sz="1200" b="0" i="0" u="none" strike="noStrike" kern="1200" dirty="0" smtClean="0">
                <a:solidFill>
                  <a:schemeClr val="tx1"/>
                </a:solidFill>
                <a:effectLst/>
                <a:latin typeface="+mn-lt"/>
                <a:ea typeface="+mn-ea"/>
                <a:cs typeface="+mn-cs"/>
              </a:rPr>
              <a:t>hourly temperatures for each day were plotted to determine the function by which the temperatures fluctuate over a 24 hour period. </a:t>
            </a:r>
            <a:r>
              <a:rPr lang="en-US" sz="1200" b="0" i="0" u="none" strike="noStrike" kern="1200" baseline="0" dirty="0" smtClean="0">
                <a:solidFill>
                  <a:schemeClr val="tx1"/>
                </a:solidFill>
                <a:effectLst/>
                <a:latin typeface="+mn-lt"/>
                <a:ea typeface="+mn-ea"/>
                <a:cs typeface="+mn-cs"/>
              </a:rPr>
              <a:t>The </a:t>
            </a:r>
            <a:r>
              <a:rPr lang="en-US" baseline="0" dirty="0" smtClean="0"/>
              <a:t>MODIS LST was converted to air temperature and provided the maximum and minimum temperatures for each day.  The daily temperature oscillation curve was</a:t>
            </a:r>
            <a:r>
              <a:rPr lang="en-US" sz="1200" b="0" i="0" u="none" strike="noStrike" kern="1200" dirty="0" smtClean="0">
                <a:solidFill>
                  <a:schemeClr val="tx1"/>
                </a:solidFill>
                <a:effectLst/>
                <a:latin typeface="+mn-lt"/>
                <a:ea typeface="+mn-ea"/>
                <a:cs typeface="+mn-cs"/>
              </a:rPr>
              <a:t> applied to the</a:t>
            </a:r>
            <a:r>
              <a:rPr lang="en-US" sz="1200" b="0" i="0" u="none" strike="noStrike" kern="1200" baseline="0" dirty="0" smtClean="0">
                <a:solidFill>
                  <a:schemeClr val="tx1"/>
                </a:solidFill>
                <a:effectLst/>
                <a:latin typeface="+mn-lt"/>
                <a:ea typeface="+mn-ea"/>
                <a:cs typeface="+mn-cs"/>
              </a:rPr>
              <a:t> daily max and min air temperatures to calculate the number of hours at each temperature. The forecasted changes to </a:t>
            </a:r>
            <a:r>
              <a:rPr lang="en-US" sz="1200" b="0" i="0" u="none" strike="noStrike" kern="1200" baseline="0" dirty="0" err="1" smtClean="0">
                <a:solidFill>
                  <a:schemeClr val="tx1"/>
                </a:solidFill>
                <a:effectLst/>
                <a:latin typeface="+mn-lt"/>
                <a:ea typeface="+mn-ea"/>
                <a:cs typeface="+mn-cs"/>
              </a:rPr>
              <a:t>Tmax</a:t>
            </a:r>
            <a:r>
              <a:rPr lang="en-US" sz="1200" b="0" i="0" u="none" strike="noStrike" kern="1200" baseline="0" dirty="0" smtClean="0">
                <a:solidFill>
                  <a:schemeClr val="tx1"/>
                </a:solidFill>
                <a:effectLst/>
                <a:latin typeface="+mn-lt"/>
                <a:ea typeface="+mn-ea"/>
                <a:cs typeface="+mn-cs"/>
              </a:rPr>
              <a:t> and </a:t>
            </a:r>
            <a:r>
              <a:rPr lang="en-US" sz="1200" b="0" i="0" u="none" strike="noStrike" kern="1200" baseline="0" dirty="0" err="1" smtClean="0">
                <a:solidFill>
                  <a:schemeClr val="tx1"/>
                </a:solidFill>
                <a:effectLst/>
                <a:latin typeface="+mn-lt"/>
                <a:ea typeface="+mn-ea"/>
                <a:cs typeface="+mn-cs"/>
              </a:rPr>
              <a:t>Tmin</a:t>
            </a:r>
            <a:r>
              <a:rPr lang="en-US" sz="1200" b="0" i="0" u="none" strike="noStrike" kern="1200" baseline="0" dirty="0" smtClean="0">
                <a:solidFill>
                  <a:schemeClr val="tx1"/>
                </a:solidFill>
                <a:effectLst/>
                <a:latin typeface="+mn-lt"/>
                <a:ea typeface="+mn-ea"/>
                <a:cs typeface="+mn-cs"/>
              </a:rPr>
              <a:t> were added to the MODIS derived air temperature and fitted to the same daily temperature fluctuation curve.</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11</a:t>
            </a:fld>
            <a:endParaRPr lang="en-US"/>
          </a:p>
        </p:txBody>
      </p:sp>
    </p:spTree>
    <p:extLst>
      <p:ext uri="{BB962C8B-B14F-4D97-AF65-F5344CB8AC3E}">
        <p14:creationId xmlns:p14="http://schemas.microsoft.com/office/powerpoint/2010/main" val="412436156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dirty="0" smtClean="0">
                <a:solidFill>
                  <a:schemeClr val="tx1"/>
                </a:solidFill>
                <a:effectLst/>
                <a:latin typeface="+mn-lt"/>
                <a:ea typeface="+mn-ea"/>
                <a:cs typeface="+mn-cs"/>
              </a:rPr>
              <a:t>The averaged hourly temperatures</a:t>
            </a:r>
            <a:r>
              <a:rPr lang="en-US" sz="1200" b="0" i="0" u="none" strike="noStrike" kern="1200" baseline="0" dirty="0" smtClean="0">
                <a:solidFill>
                  <a:schemeClr val="tx1"/>
                </a:solidFill>
                <a:effectLst/>
                <a:latin typeface="+mn-lt"/>
                <a:ea typeface="+mn-ea"/>
                <a:cs typeface="+mn-cs"/>
              </a:rPr>
              <a:t> </a:t>
            </a:r>
            <a:r>
              <a:rPr lang="en-US" sz="1200" b="0" i="0" u="none" strike="noStrike" kern="1200" dirty="0" smtClean="0">
                <a:solidFill>
                  <a:schemeClr val="tx1"/>
                </a:solidFill>
                <a:effectLst/>
                <a:latin typeface="+mn-lt"/>
                <a:ea typeface="+mn-ea"/>
                <a:cs typeface="+mn-cs"/>
              </a:rPr>
              <a:t>were entered into the Utah Model to calculate Chill Units</a:t>
            </a:r>
            <a:r>
              <a:rPr lang="en-US" sz="1200" b="0" i="0" u="none" strike="noStrike" kern="1200" baseline="0" dirty="0" smtClean="0">
                <a:solidFill>
                  <a:schemeClr val="tx1"/>
                </a:solidFill>
                <a:effectLst/>
                <a:latin typeface="+mn-lt"/>
                <a:ea typeface="+mn-ea"/>
                <a:cs typeface="+mn-cs"/>
              </a:rPr>
              <a:t> and </a:t>
            </a:r>
            <a:r>
              <a:rPr lang="en-US" sz="1200" b="0" i="0" u="none" strike="noStrike" kern="1200" dirty="0" smtClean="0">
                <a:solidFill>
                  <a:schemeClr val="tx1"/>
                </a:solidFill>
                <a:effectLst/>
                <a:latin typeface="+mn-lt"/>
                <a:ea typeface="+mn-ea"/>
                <a:cs typeface="+mn-cs"/>
              </a:rPr>
              <a:t>summed for the 24 hour period to reach accumulated chill units for each day. Once the relationship between the total 24 hour dataset accumulated chill units and the max-min function dataset accumulated chill units was established, the function was applied to the 5 day rolling average maximum and minimum air temperatures calculated from MODIS data to determine the accumulated chill units for each day and summed for the year.</a:t>
            </a:r>
            <a:endParaRPr lang="en-US" dirty="0" smtClean="0"/>
          </a:p>
          <a:p>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12</a:t>
            </a:fld>
            <a:endParaRPr lang="en-US"/>
          </a:p>
        </p:txBody>
      </p:sp>
    </p:spTree>
    <p:extLst>
      <p:ext uri="{BB962C8B-B14F-4D97-AF65-F5344CB8AC3E}">
        <p14:creationId xmlns:p14="http://schemas.microsoft.com/office/powerpoint/2010/main" val="13822829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TBD</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13</a:t>
            </a:fld>
            <a:endParaRPr lang="en-US"/>
          </a:p>
        </p:txBody>
      </p:sp>
    </p:spTree>
    <p:extLst>
      <p:ext uri="{BB962C8B-B14F-4D97-AF65-F5344CB8AC3E}">
        <p14:creationId xmlns:p14="http://schemas.microsoft.com/office/powerpoint/2010/main" val="18006647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TBD</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14</a:t>
            </a:fld>
            <a:endParaRPr lang="en-US"/>
          </a:p>
        </p:txBody>
      </p:sp>
    </p:spTree>
    <p:extLst>
      <p:ext uri="{BB962C8B-B14F-4D97-AF65-F5344CB8AC3E}">
        <p14:creationId xmlns:p14="http://schemas.microsoft.com/office/powerpoint/2010/main" val="23543903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a:t>
            </a:r>
            <a:r>
              <a:rPr lang="en-US" baseline="0" dirty="0" smtClean="0"/>
              <a:t> would like to thank everyone who helped make this project possible, most notably Dr. Ross and Dr. Baker for their guidance and expertise, and Nathan and Jeff for their invaluable assistance throughout all aspects of the project. And thank you (audience) for your time.</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15</a:t>
            </a:fld>
            <a:endParaRPr lang="en-US"/>
          </a:p>
        </p:txBody>
      </p:sp>
    </p:spTree>
    <p:extLst>
      <p:ext uri="{BB962C8B-B14F-4D97-AF65-F5344CB8AC3E}">
        <p14:creationId xmlns:p14="http://schemas.microsoft.com/office/powerpoint/2010/main" val="18380195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community concerns</a:t>
            </a:r>
            <a:r>
              <a:rPr lang="en-US" baseline="0" dirty="0" smtClean="0"/>
              <a:t> centered around apple production and the effect a fluctuating climate may have on it.  Washington is the top apple producing state in the US and a rise in temperatures could negatively impact the industry.  Two possible negative results could be that current orchards may see a reduction in accumulated chill hours and an increased demand for irrigation water.  Both of these situations can lead to trees and fruit overheating, leading to damaged apples like this one here that has been sunburned.</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3</a:t>
            </a:fld>
            <a:endParaRPr lang="en-US"/>
          </a:p>
        </p:txBody>
      </p:sp>
    </p:spTree>
    <p:extLst>
      <p:ext uri="{BB962C8B-B14F-4D97-AF65-F5344CB8AC3E}">
        <p14:creationId xmlns:p14="http://schemas.microsoft.com/office/powerpoint/2010/main" val="29601778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objective</a:t>
            </a:r>
            <a:r>
              <a:rPr lang="en-US" baseline="0" dirty="0" smtClean="0"/>
              <a:t> of the project was to map accumulated chill hours for the region.  First, a map of the current accumulated chill hours, and second, a map of forecasted accumulated chill hours for each 2045 and 2065.  We partnered with Dr. Glenn from the USDA Agriculture Research Service and he disseminated the findings to growers in Washington. </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4</a:t>
            </a:fld>
            <a:endParaRPr lang="en-US"/>
          </a:p>
        </p:txBody>
      </p:sp>
    </p:spTree>
    <p:extLst>
      <p:ext uri="{BB962C8B-B14F-4D97-AF65-F5344CB8AC3E}">
        <p14:creationId xmlns:p14="http://schemas.microsoft.com/office/powerpoint/2010/main" val="3158540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5</a:t>
            </a:fld>
            <a:endParaRPr lang="en-US"/>
          </a:p>
        </p:txBody>
      </p:sp>
    </p:spTree>
    <p:extLst>
      <p:ext uri="{BB962C8B-B14F-4D97-AF65-F5344CB8AC3E}">
        <p14:creationId xmlns:p14="http://schemas.microsoft.com/office/powerpoint/2010/main" val="28101687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order for fruit to thrive in unfa</a:t>
            </a:r>
            <a:r>
              <a:rPr lang="en-US" baseline="0" dirty="0" smtClean="0"/>
              <a:t>vorable weather, it is required for the trees to be accustomed to specific chilled temperature ranges for certain amount of hours, also known as chill hours. Apple trees require 500-1000 chill hours to break dormancy and continue to flower. </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6</a:t>
            </a:fld>
            <a:endParaRPr lang="en-US"/>
          </a:p>
        </p:txBody>
      </p:sp>
    </p:spTree>
    <p:extLst>
      <p:ext uri="{BB962C8B-B14F-4D97-AF65-F5344CB8AC3E}">
        <p14:creationId xmlns:p14="http://schemas.microsoft.com/office/powerpoint/2010/main" val="267983839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Earth</a:t>
            </a:r>
            <a:r>
              <a:rPr lang="en-US" baseline="0" dirty="0" smtClean="0"/>
              <a:t> Observation Systems used for this project was Aqua and Terra MODIS</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7</a:t>
            </a:fld>
            <a:endParaRPr lang="en-US"/>
          </a:p>
        </p:txBody>
      </p:sp>
    </p:spTree>
    <p:extLst>
      <p:ext uri="{BB962C8B-B14F-4D97-AF65-F5344CB8AC3E}">
        <p14:creationId xmlns:p14="http://schemas.microsoft.com/office/powerpoint/2010/main" val="274156471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 Utah Model was used to calculate</a:t>
            </a:r>
            <a:r>
              <a:rPr lang="en-US" baseline="0" dirty="0" smtClean="0"/>
              <a:t> accumulated chill units.  Adapted by Richardson et al., it built off of the Chill Hours Model developed in studies by Bennett and Weinberger.  </a:t>
            </a:r>
          </a:p>
          <a:p>
            <a:endParaRPr lang="en-US" baseline="0" dirty="0" smtClean="0"/>
          </a:p>
          <a:p>
            <a:r>
              <a:rPr lang="en-US" baseline="0" dirty="0" smtClean="0"/>
              <a:t>One chill unit is approximately one chill hour, however chill units are calculated from more temperature divisions with weights applied to them.  The whole equation is shown here with the divisions and weights assigned to the temperature ranges and then the number of units summed for the whole “year”.  For every hour that there were temperatures between 1.4 C and 12.4 C, 0.5 or 1 chill unit contributed to accumulated chill hours.  Meanwhile, for every hour that temperatures were above 15.9 C, units were detracted. </a:t>
            </a:r>
          </a:p>
          <a:p>
            <a:endParaRPr lang="en-US" baseline="0" dirty="0" smtClean="0"/>
          </a:p>
          <a:p>
            <a:r>
              <a:rPr lang="en-US" baseline="0" dirty="0" smtClean="0"/>
              <a:t>No units count towards the accumulated total for temperatures below 1.4 C because it is too close to freezing or below freezing.  </a:t>
            </a:r>
          </a:p>
          <a:p>
            <a:endParaRPr lang="en-US" baseline="0" dirty="0" smtClean="0"/>
          </a:p>
          <a:p>
            <a:r>
              <a:rPr lang="en-US" dirty="0" smtClean="0"/>
              <a:t>For each temperature</a:t>
            </a:r>
            <a:r>
              <a:rPr lang="en-US" baseline="0" dirty="0" smtClean="0"/>
              <a:t> range there is an assigned chill unit. The sum of the chill units is accumulated chill units, which are roughly equal to accumulated chill hours, but more accurate because of the temperature divisions and assigned weights.  This equation was entered into python to calculate the daily temperature hours and was the basis for project methodology. </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8</a:t>
            </a:fld>
            <a:endParaRPr lang="en-US"/>
          </a:p>
        </p:txBody>
      </p:sp>
    </p:spTree>
    <p:extLst>
      <p:ext uri="{BB962C8B-B14F-4D97-AF65-F5344CB8AC3E}">
        <p14:creationId xmlns:p14="http://schemas.microsoft.com/office/powerpoint/2010/main" val="18824640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was</a:t>
            </a:r>
            <a:r>
              <a:rPr lang="en-US" baseline="0" dirty="0" smtClean="0"/>
              <a:t> the process we used for the project.</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9</a:t>
            </a:fld>
            <a:endParaRPr lang="en-US"/>
          </a:p>
        </p:txBody>
      </p:sp>
    </p:spTree>
    <p:extLst>
      <p:ext uri="{BB962C8B-B14F-4D97-AF65-F5344CB8AC3E}">
        <p14:creationId xmlns:p14="http://schemas.microsoft.com/office/powerpoint/2010/main" val="15209406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re were three forms of data used: Hourly Temperature, Land Surface Temperature, and modeled air temperature.  The Hourly temperature measured at NOAA ground stations in Washington was acquired from NOAA National Climate Data Center for January 2003 to December of 2013. The Land Surface Temperature was retrieved from MODIS where we were able to identify the surface temperatures for the same 10 year period. The climate model that we used to project the forecasted temperatures between the years of 2040 and 2070 was the CMIP5 North American model and the CORDEX climate model. </a:t>
            </a:r>
            <a:endParaRPr lang="en-US" dirty="0"/>
          </a:p>
        </p:txBody>
      </p:sp>
      <p:sp>
        <p:nvSpPr>
          <p:cNvPr id="4" name="Slide Number Placeholder 3"/>
          <p:cNvSpPr>
            <a:spLocks noGrp="1"/>
          </p:cNvSpPr>
          <p:nvPr>
            <p:ph type="sldNum" sz="quarter" idx="10"/>
          </p:nvPr>
        </p:nvSpPr>
        <p:spPr/>
        <p:txBody>
          <a:bodyPr/>
          <a:lstStyle/>
          <a:p>
            <a:fld id="{78125821-AAB1-47A1-8F00-A1B58F43064A}" type="slidenum">
              <a:rPr lang="en-US" smtClean="0"/>
              <a:t>10</a:t>
            </a:fld>
            <a:endParaRPr lang="en-US"/>
          </a:p>
        </p:txBody>
      </p:sp>
    </p:spTree>
    <p:extLst>
      <p:ext uri="{BB962C8B-B14F-4D97-AF65-F5344CB8AC3E}">
        <p14:creationId xmlns:p14="http://schemas.microsoft.com/office/powerpoint/2010/main" val="1613994890"/>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3" name="Subtitle"/>
          <p:cNvSpPr>
            <a:spLocks noGrp="1"/>
          </p:cNvSpPr>
          <p:nvPr>
            <p:ph type="subTitle" idx="1" hasCustomPrompt="1"/>
          </p:nvPr>
        </p:nvSpPr>
        <p:spPr>
          <a:xfrm>
            <a:off x="1143000" y="3602038"/>
            <a:ext cx="6858000" cy="744879"/>
          </a:xfrm>
        </p:spPr>
        <p:txBody>
          <a:bodyPr>
            <a:normAutofit/>
          </a:bodyPr>
          <a:lstStyle>
            <a:lvl1pPr marL="0" indent="0" algn="ctr">
              <a:buNone/>
              <a:defRPr sz="2000" b="1" i="1">
                <a:solidFill>
                  <a:schemeClr val="tx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smtClean="0"/>
              <a:t>More Specific Project Subtitle Here</a:t>
            </a:r>
            <a:endParaRPr lang="en-US" dirty="0"/>
          </a:p>
        </p:txBody>
      </p:sp>
      <p:sp>
        <p:nvSpPr>
          <p:cNvPr id="2" name="Main title"/>
          <p:cNvSpPr>
            <a:spLocks noGrp="1"/>
          </p:cNvSpPr>
          <p:nvPr>
            <p:ph type="ctrTitle" hasCustomPrompt="1"/>
          </p:nvPr>
        </p:nvSpPr>
        <p:spPr>
          <a:xfrm>
            <a:off x="685800" y="1122363"/>
            <a:ext cx="7772400" cy="2387600"/>
          </a:xfrm>
        </p:spPr>
        <p:txBody>
          <a:bodyPr anchor="b"/>
          <a:lstStyle>
            <a:lvl1pPr algn="ctr">
              <a:defRPr sz="6000" b="1" cap="small" baseline="0">
                <a:solidFill>
                  <a:schemeClr val="tx1"/>
                </a:solidFill>
              </a:defRPr>
            </a:lvl1pPr>
          </a:lstStyle>
          <a:p>
            <a:r>
              <a:rPr lang="en-US" dirty="0" smtClean="0"/>
              <a:t>Main App Area Title Goes Here</a:t>
            </a:r>
            <a:endParaRPr lang="en-US" dirty="0"/>
          </a:p>
        </p:txBody>
      </p:sp>
      <p:sp>
        <p:nvSpPr>
          <p:cNvPr id="7" name="top NASA background"/>
          <p:cNvSpPr/>
          <p:nvPr userDrawn="1"/>
        </p:nvSpPr>
        <p:spPr>
          <a:xfrm>
            <a:off x="0" y="0"/>
            <a:ext cx="9144000" cy="97856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Nat Aero &amp; Space Admin"/>
          <p:cNvSpPr txBox="1">
            <a:spLocks noChangeArrowheads="1"/>
          </p:cNvSpPr>
          <p:nvPr userDrawn="1"/>
        </p:nvSpPr>
        <p:spPr bwMode="auto">
          <a:xfrm>
            <a:off x="153544" y="260030"/>
            <a:ext cx="2332625" cy="338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387" tIns="45693" rIns="91387" bIns="45693">
            <a:spAutoFit/>
          </a:bodyPr>
          <a:lstStyle>
            <a:lvl1pPr eaLnBrk="0" hangingPunct="0">
              <a:defRPr>
                <a:solidFill>
                  <a:schemeClr val="tx1"/>
                </a:solidFill>
                <a:latin typeface="Calibri" pitchFamily="34" charset="0"/>
                <a:cs typeface="Arial" pitchFamily="34" charset="0"/>
              </a:defRPr>
            </a:lvl1pPr>
            <a:lvl2pPr marL="742950" indent="-285750" eaLnBrk="0" hangingPunct="0">
              <a:defRPr>
                <a:solidFill>
                  <a:schemeClr val="tx1"/>
                </a:solidFill>
                <a:latin typeface="Calibri" pitchFamily="34" charset="0"/>
                <a:cs typeface="Arial" pitchFamily="34" charset="0"/>
              </a:defRPr>
            </a:lvl2pPr>
            <a:lvl3pPr marL="1143000" indent="-228600" eaLnBrk="0" hangingPunct="0">
              <a:defRPr>
                <a:solidFill>
                  <a:schemeClr val="tx1"/>
                </a:solidFill>
                <a:latin typeface="Calibri" pitchFamily="34" charset="0"/>
                <a:cs typeface="Arial" pitchFamily="34" charset="0"/>
              </a:defRPr>
            </a:lvl3pPr>
            <a:lvl4pPr marL="1600200" indent="-228600" eaLnBrk="0" hangingPunct="0">
              <a:defRPr>
                <a:solidFill>
                  <a:schemeClr val="tx1"/>
                </a:solidFill>
                <a:latin typeface="Calibri" pitchFamily="34" charset="0"/>
                <a:cs typeface="Arial" pitchFamily="34" charset="0"/>
              </a:defRPr>
            </a:lvl4pPr>
            <a:lvl5pPr marL="2057400" indent="-228600" eaLnBrk="0" hangingPunct="0">
              <a:defRPr>
                <a:solidFill>
                  <a:schemeClr val="tx1"/>
                </a:solidFill>
                <a:latin typeface="Calibri" pitchFamily="34" charset="0"/>
                <a:cs typeface="Arial" pitchFamily="34" charset="0"/>
              </a:defRPr>
            </a:lvl5pPr>
            <a:lvl6pPr marL="2514600" indent="-228600" eaLnBrk="0" fontAlgn="base" hangingPunct="0">
              <a:spcBef>
                <a:spcPct val="0"/>
              </a:spcBef>
              <a:spcAft>
                <a:spcPct val="0"/>
              </a:spcAft>
              <a:defRPr>
                <a:solidFill>
                  <a:schemeClr val="tx1"/>
                </a:solidFill>
                <a:latin typeface="Calibri" pitchFamily="34" charset="0"/>
                <a:cs typeface="Arial" pitchFamily="34" charset="0"/>
              </a:defRPr>
            </a:lvl6pPr>
            <a:lvl7pPr marL="2971800" indent="-228600" eaLnBrk="0" fontAlgn="base" hangingPunct="0">
              <a:spcBef>
                <a:spcPct val="0"/>
              </a:spcBef>
              <a:spcAft>
                <a:spcPct val="0"/>
              </a:spcAft>
              <a:defRPr>
                <a:solidFill>
                  <a:schemeClr val="tx1"/>
                </a:solidFill>
                <a:latin typeface="Calibri" pitchFamily="34" charset="0"/>
                <a:cs typeface="Arial" pitchFamily="34" charset="0"/>
              </a:defRPr>
            </a:lvl7pPr>
            <a:lvl8pPr marL="3429000" indent="-228600" eaLnBrk="0" fontAlgn="base" hangingPunct="0">
              <a:spcBef>
                <a:spcPct val="0"/>
              </a:spcBef>
              <a:spcAft>
                <a:spcPct val="0"/>
              </a:spcAft>
              <a:defRPr>
                <a:solidFill>
                  <a:schemeClr val="tx1"/>
                </a:solidFill>
                <a:latin typeface="Calibri" pitchFamily="34" charset="0"/>
                <a:cs typeface="Arial" pitchFamily="34" charset="0"/>
              </a:defRPr>
            </a:lvl8pPr>
            <a:lvl9pPr marL="3886200" indent="-228600" eaLnBrk="0" fontAlgn="base" hangingPunct="0">
              <a:spcBef>
                <a:spcPct val="0"/>
              </a:spcBef>
              <a:spcAft>
                <a:spcPct val="0"/>
              </a:spcAft>
              <a:defRPr>
                <a:solidFill>
                  <a:schemeClr val="tx1"/>
                </a:solidFill>
                <a:latin typeface="Calibri" pitchFamily="34" charset="0"/>
                <a:cs typeface="Arial" pitchFamily="34" charset="0"/>
              </a:defRPr>
            </a:lvl9pPr>
          </a:lstStyle>
          <a:p>
            <a:pPr algn="ctr" defTabSz="1018229" eaLnBrk="1" fontAlgn="base" hangingPunct="1">
              <a:spcBef>
                <a:spcPct val="0"/>
              </a:spcBef>
              <a:spcAft>
                <a:spcPct val="0"/>
              </a:spcAft>
            </a:pPr>
            <a:endParaRPr lang="en-US" sz="800" b="1" dirty="0">
              <a:solidFill>
                <a:schemeClr val="bg1"/>
              </a:solidFill>
              <a:latin typeface="Helvetica Neue LT Std 65 Medium"/>
            </a:endParaRPr>
          </a:p>
          <a:p>
            <a:pPr algn="ctr" defTabSz="1018229" eaLnBrk="1" fontAlgn="base" hangingPunct="1">
              <a:spcBef>
                <a:spcPct val="0"/>
              </a:spcBef>
              <a:spcAft>
                <a:spcPct val="0"/>
              </a:spcAft>
            </a:pPr>
            <a:r>
              <a:rPr lang="en-US" sz="800" dirty="0">
                <a:solidFill>
                  <a:schemeClr val="bg1"/>
                </a:solidFill>
                <a:latin typeface="Helvetica Neue LT Std 65 Medium"/>
              </a:rPr>
              <a:t>National Aeronautics and Space Administration</a:t>
            </a:r>
          </a:p>
        </p:txBody>
      </p:sp>
      <p:pic>
        <p:nvPicPr>
          <p:cNvPr id="9" name="NASA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8125537" y="-44833"/>
            <a:ext cx="934027" cy="1078725"/>
          </a:xfrm>
          <a:prstGeom prst="rect">
            <a:avLst/>
          </a:prstGeom>
        </p:spPr>
      </p:pic>
      <p:sp>
        <p:nvSpPr>
          <p:cNvPr id="12" name="title subtitle break bar"/>
          <p:cNvSpPr/>
          <p:nvPr userDrawn="1"/>
        </p:nvSpPr>
        <p:spPr>
          <a:xfrm>
            <a:off x="685800" y="5240268"/>
            <a:ext cx="7772400" cy="45719"/>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0" name="blue background"/>
          <p:cNvSpPr/>
          <p:nvPr userDrawn="1"/>
        </p:nvSpPr>
        <p:spPr>
          <a:xfrm rot="10800000" flipV="1">
            <a:off x="0" y="6743699"/>
            <a:ext cx="9144000" cy="114301"/>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599386787"/>
      </p:ext>
    </p:extLst>
  </p:cSld>
  <p:clrMapOvr>
    <a:masterClrMapping/>
  </p:clrMapOvr>
  <p:timing>
    <p:tnLst>
      <p:par>
        <p:cTn id="1" dur="indefinite" restart="never" nodeType="tmRoot"/>
      </p:par>
    </p:tnLst>
  </p:timing>
  <p:extLst mod="1">
    <p:ext uri="{DCECCB84-F9BA-43D5-87BE-67443E8EF086}">
      <p15:sldGuideLst xmlns:p15="http://schemas.microsoft.com/office/powerpoint/2012/main"/>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7"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Body text"/>
          <p:cNvSpPr>
            <a:spLocks noGrp="1"/>
          </p:cNvSpPr>
          <p:nvPr userDrawn="1">
            <p:ph idx="1"/>
          </p:nvPr>
        </p:nvSpPr>
        <p:spPr>
          <a:xfrm>
            <a:off x="406400" y="1125415"/>
            <a:ext cx="8331200" cy="5486400"/>
          </a:xfrm>
        </p:spPr>
        <p:txBody>
          <a:bodyPr/>
          <a:lstStyle>
            <a:lvl1pPr marL="228600" indent="-228600">
              <a:buClr>
                <a:schemeClr val="accent6">
                  <a:lumMod val="75000"/>
                </a:schemeClr>
              </a:buClr>
              <a:buFont typeface="Webdings" panose="05030102010509060703" pitchFamily="18" charset="2"/>
              <a:buChar char=""/>
              <a:defRPr sz="2400" b="0">
                <a:solidFill>
                  <a:schemeClr val="tx1"/>
                </a:solidFill>
              </a:defRPr>
            </a:lvl1pPr>
            <a:lvl2pPr marL="685800" indent="-228600">
              <a:buClr>
                <a:schemeClr val="accent6"/>
              </a:buClr>
              <a:buFont typeface="Webdings" panose="05030102010509060703" pitchFamily="18" charset="2"/>
              <a:buChar char=""/>
              <a:defRPr sz="2000">
                <a:solidFill>
                  <a:schemeClr val="tx1"/>
                </a:solidFill>
              </a:defRPr>
            </a:lvl2pPr>
            <a:lvl3pPr marL="1143000" indent="-228600">
              <a:buClr>
                <a:schemeClr val="accent6"/>
              </a:buClr>
              <a:buFont typeface="Webdings" panose="05030102010509060703" pitchFamily="18" charset="2"/>
              <a:buChar char=""/>
              <a:defRPr sz="1800">
                <a:solidFill>
                  <a:schemeClr val="tx1"/>
                </a:solidFill>
              </a:defRPr>
            </a:lvl3pPr>
            <a:lvl4pPr marL="1600200" indent="-228600">
              <a:buClr>
                <a:schemeClr val="accent6"/>
              </a:buClr>
              <a:buFont typeface="Webdings" panose="05030102010509060703" pitchFamily="18" charset="2"/>
              <a:buChar char=""/>
              <a:defRPr sz="1800">
                <a:solidFill>
                  <a:schemeClr val="tx1"/>
                </a:solidFill>
              </a:defRPr>
            </a:lvl4pPr>
            <a:lvl5pPr marL="2057400" indent="-228600">
              <a:buClr>
                <a:schemeClr val="accent6"/>
              </a:buClr>
              <a:buFont typeface="Webdings" panose="05030102010509060703" pitchFamily="18" charset="2"/>
              <a:buChar char=""/>
              <a:defRPr>
                <a:solidFill>
                  <a:schemeClr val="tx1"/>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4" name="logo group"/>
          <p:cNvGrpSpPr/>
          <p:nvPr userDrawn="1"/>
        </p:nvGrpSpPr>
        <p:grpSpPr>
          <a:xfrm>
            <a:off x="8212238" y="113693"/>
            <a:ext cx="737400" cy="737402"/>
            <a:chOff x="8212238" y="113693"/>
            <a:chExt cx="737400" cy="737402"/>
          </a:xfrm>
        </p:grpSpPr>
        <p:sp>
          <p:nvSpPr>
            <p:cNvPr id="9"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7" y="165112"/>
              <a:ext cx="638078" cy="638078"/>
            </a:xfrm>
            <a:prstGeom prst="rect">
              <a:avLst/>
            </a:prstGeom>
          </p:spPr>
        </p:pic>
      </p:grpSp>
    </p:spTree>
    <p:extLst>
      <p:ext uri="{BB962C8B-B14F-4D97-AF65-F5344CB8AC3E}">
        <p14:creationId xmlns:p14="http://schemas.microsoft.com/office/powerpoint/2010/main" val="664630895"/>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5"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column"/>
          <p:cNvSpPr>
            <a:spLocks noGrp="1"/>
          </p:cNvSpPr>
          <p:nvPr>
            <p:ph sz="half" idx="2"/>
          </p:nvPr>
        </p:nvSpPr>
        <p:spPr>
          <a:xfrm>
            <a:off x="4629150" y="1139483"/>
            <a:ext cx="4135022" cy="5458264"/>
          </a:xfrm>
        </p:spPr>
        <p:txBody>
          <a:bodyPr/>
          <a:lstStyle>
            <a:lvl1pPr marL="228600" indent="-228600">
              <a:buClr>
                <a:schemeClr val="accent6">
                  <a:lumMod val="75000"/>
                </a:schemeClr>
              </a:buClr>
              <a:buFont typeface="Webdings" panose="05030102010509060703" pitchFamily="18" charset="2"/>
              <a:buChar char="4"/>
              <a:defRPr/>
            </a:lvl1pPr>
            <a:lvl2pPr marL="685800" indent="-228600">
              <a:buClr>
                <a:schemeClr val="accent6"/>
              </a:buClr>
              <a:buFont typeface="Webdings" panose="05030102010509060703" pitchFamily="18" charset="2"/>
              <a:buChar char="4"/>
              <a:defRPr/>
            </a:lvl2pPr>
            <a:lvl3pPr marL="1143000" indent="-228600">
              <a:buClr>
                <a:schemeClr val="accent6"/>
              </a:buClr>
              <a:buFont typeface="Webdings" panose="05030102010509060703" pitchFamily="18" charset="2"/>
              <a:buChar char="4"/>
              <a:defRPr/>
            </a:lvl3pPr>
            <a:lvl4pPr marL="1600200" indent="-228600">
              <a:buClr>
                <a:schemeClr val="accent6"/>
              </a:buClr>
              <a:buFont typeface="Webdings" panose="05030102010509060703" pitchFamily="18" charset="2"/>
              <a:buChar char="4"/>
              <a:defRPr/>
            </a:lvl4pPr>
            <a:lvl5pPr marL="2057400" indent="-228600">
              <a:buClr>
                <a:schemeClr val="accent6"/>
              </a:buClr>
              <a:buFont typeface="Webdings" panose="05030102010509060703" pitchFamily="18" charset="2"/>
              <a:buChar char="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Left column"/>
          <p:cNvSpPr>
            <a:spLocks noGrp="1"/>
          </p:cNvSpPr>
          <p:nvPr>
            <p:ph sz="half" idx="1"/>
          </p:nvPr>
        </p:nvSpPr>
        <p:spPr>
          <a:xfrm>
            <a:off x="406400" y="1139482"/>
            <a:ext cx="4108450" cy="5458265"/>
          </a:xfrm>
        </p:spPr>
        <p:txBody>
          <a:bodyPr/>
          <a:lstStyle>
            <a:lvl1pPr marL="228600" indent="-228600">
              <a:buClr>
                <a:schemeClr val="accent6">
                  <a:lumMod val="75000"/>
                </a:schemeClr>
              </a:buClr>
              <a:buFont typeface="Webdings" panose="05030102010509060703" pitchFamily="18" charset="2"/>
              <a:buChar char="4"/>
              <a:defRPr/>
            </a:lvl1pPr>
            <a:lvl2pPr marL="685800" indent="-228600">
              <a:buClr>
                <a:schemeClr val="accent6"/>
              </a:buClr>
              <a:buFont typeface="Webdings" panose="05030102010509060703" pitchFamily="18" charset="2"/>
              <a:buChar char="4"/>
              <a:defRPr/>
            </a:lvl2pPr>
            <a:lvl3pPr marL="1143000" indent="-228600">
              <a:buClr>
                <a:schemeClr val="accent6"/>
              </a:buClr>
              <a:buFont typeface="Webdings" panose="05030102010509060703" pitchFamily="18" charset="2"/>
              <a:buChar char="4"/>
              <a:defRPr/>
            </a:lvl3pPr>
            <a:lvl4pPr marL="1600200" indent="-228600">
              <a:buClr>
                <a:schemeClr val="accent6"/>
              </a:buClr>
              <a:buFont typeface="Webdings" panose="05030102010509060703" pitchFamily="18" charset="2"/>
              <a:buChar char="4"/>
              <a:defRPr/>
            </a:lvl4pPr>
            <a:lvl5pPr marL="2057400" indent="-228600">
              <a:buClr>
                <a:schemeClr val="accent6"/>
              </a:buClr>
              <a:buFont typeface="Webdings" panose="05030102010509060703" pitchFamily="18" charset="2"/>
              <a:buChar char="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4"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10" name="logo group"/>
          <p:cNvGrpSpPr/>
          <p:nvPr userDrawn="1"/>
        </p:nvGrpSpPr>
        <p:grpSpPr>
          <a:xfrm>
            <a:off x="8212238" y="113693"/>
            <a:ext cx="737400" cy="737402"/>
            <a:chOff x="8212238" y="113693"/>
            <a:chExt cx="737400" cy="737402"/>
          </a:xfrm>
        </p:grpSpPr>
        <p:sp>
          <p:nvSpPr>
            <p:cNvPr id="11"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7" y="165112"/>
              <a:ext cx="638078" cy="638078"/>
            </a:xfrm>
            <a:prstGeom prst="rect">
              <a:avLst/>
            </a:prstGeom>
          </p:spPr>
        </p:pic>
      </p:grpSp>
    </p:spTree>
    <p:extLst>
      <p:ext uri="{BB962C8B-B14F-4D97-AF65-F5344CB8AC3E}">
        <p14:creationId xmlns:p14="http://schemas.microsoft.com/office/powerpoint/2010/main" val="3930023264"/>
      </p:ext>
    </p:extLst>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7"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ight column"/>
          <p:cNvSpPr>
            <a:spLocks noGrp="1"/>
          </p:cNvSpPr>
          <p:nvPr>
            <p:ph sz="quarter" idx="4"/>
          </p:nvPr>
        </p:nvSpPr>
        <p:spPr>
          <a:xfrm>
            <a:off x="4629150" y="2158543"/>
            <a:ext cx="4106887" cy="4453271"/>
          </a:xfrm>
        </p:spPr>
        <p:txBody>
          <a:bodyPr/>
          <a:lstStyle>
            <a:lvl1pPr marL="228600" indent="-228600">
              <a:buClr>
                <a:schemeClr val="accent6">
                  <a:lumMod val="75000"/>
                </a:schemeClr>
              </a:buClr>
              <a:buFont typeface="Webdings" panose="05030102010509060703" pitchFamily="18" charset="2"/>
              <a:buChar char="4"/>
              <a:defRPr/>
            </a:lvl1pPr>
            <a:lvl2pPr marL="685800" indent="-228600">
              <a:buClr>
                <a:schemeClr val="accent6"/>
              </a:buClr>
              <a:buFont typeface="Webdings" panose="05030102010509060703" pitchFamily="18" charset="2"/>
              <a:buChar char="4"/>
              <a:defRPr/>
            </a:lvl2pPr>
            <a:lvl3pPr marL="1143000" indent="-228600">
              <a:buClr>
                <a:schemeClr val="accent6"/>
              </a:buClr>
              <a:buFont typeface="Webdings" panose="05030102010509060703" pitchFamily="18" charset="2"/>
              <a:buChar char="4"/>
              <a:defRPr/>
            </a:lvl3pPr>
            <a:lvl4pPr marL="1600200" indent="-228600">
              <a:buClr>
                <a:schemeClr val="accent6"/>
              </a:buClr>
              <a:buFont typeface="Webdings" panose="05030102010509060703" pitchFamily="18" charset="2"/>
              <a:buChar char="4"/>
              <a:defRPr/>
            </a:lvl4pPr>
            <a:lvl5pPr marL="2057400" indent="-228600">
              <a:buClr>
                <a:schemeClr val="accent6"/>
              </a:buClr>
              <a:buFont typeface="Webdings" panose="05030102010509060703" pitchFamily="18" charset="2"/>
              <a:buChar char="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ight Head"/>
          <p:cNvSpPr>
            <a:spLocks noGrp="1"/>
          </p:cNvSpPr>
          <p:nvPr>
            <p:ph type="body" sz="quarter" idx="3"/>
          </p:nvPr>
        </p:nvSpPr>
        <p:spPr>
          <a:xfrm>
            <a:off x="4629150" y="1125414"/>
            <a:ext cx="4106887" cy="866920"/>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Left column"/>
          <p:cNvSpPr>
            <a:spLocks noGrp="1"/>
          </p:cNvSpPr>
          <p:nvPr>
            <p:ph sz="half" idx="2"/>
          </p:nvPr>
        </p:nvSpPr>
        <p:spPr>
          <a:xfrm>
            <a:off x="406400" y="2158543"/>
            <a:ext cx="4091782" cy="4453271"/>
          </a:xfrm>
        </p:spPr>
        <p:txBody>
          <a:bodyPr/>
          <a:lstStyle>
            <a:lvl1pPr marL="228600" indent="-228600">
              <a:buClr>
                <a:schemeClr val="accent6">
                  <a:lumMod val="75000"/>
                </a:schemeClr>
              </a:buClr>
              <a:buFont typeface="Webdings" panose="05030102010509060703" pitchFamily="18" charset="2"/>
              <a:buChar char="4"/>
              <a:defRPr/>
            </a:lvl1pPr>
            <a:lvl2pPr marL="685800" indent="-228600">
              <a:buClr>
                <a:schemeClr val="accent6"/>
              </a:buClr>
              <a:buFont typeface="Webdings" panose="05030102010509060703" pitchFamily="18" charset="2"/>
              <a:buChar char="4"/>
              <a:defRPr/>
            </a:lvl2pPr>
            <a:lvl3pPr marL="1143000" indent="-228600">
              <a:buClr>
                <a:schemeClr val="accent6"/>
              </a:buClr>
              <a:buFont typeface="Webdings" panose="05030102010509060703" pitchFamily="18" charset="2"/>
              <a:buChar char="4"/>
              <a:defRPr/>
            </a:lvl3pPr>
            <a:lvl4pPr marL="1600200" indent="-228600">
              <a:buClr>
                <a:schemeClr val="accent6"/>
              </a:buClr>
              <a:buFont typeface="Webdings" panose="05030102010509060703" pitchFamily="18" charset="2"/>
              <a:buChar char="4"/>
              <a:defRPr/>
            </a:lvl4pPr>
            <a:lvl5pPr marL="2057400" indent="-228600">
              <a:buClr>
                <a:schemeClr val="accent6"/>
              </a:buClr>
              <a:buFont typeface="Webdings" panose="05030102010509060703" pitchFamily="18" charset="2"/>
              <a:buChar char="4"/>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3" name="Left Head"/>
          <p:cNvSpPr>
            <a:spLocks noGrp="1"/>
          </p:cNvSpPr>
          <p:nvPr>
            <p:ph type="body" idx="1"/>
          </p:nvPr>
        </p:nvSpPr>
        <p:spPr>
          <a:xfrm>
            <a:off x="406400" y="1125414"/>
            <a:ext cx="4091782" cy="866921"/>
          </a:xfrm>
        </p:spPr>
        <p:txBody>
          <a:bodyPr anchor="b"/>
          <a:lstStyle>
            <a:lvl1pPr marL="0" indent="0">
              <a:buNone/>
              <a:defRPr sz="24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15"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12" name="logo group"/>
          <p:cNvGrpSpPr/>
          <p:nvPr userDrawn="1"/>
        </p:nvGrpSpPr>
        <p:grpSpPr>
          <a:xfrm>
            <a:off x="8212238" y="113693"/>
            <a:ext cx="737400" cy="737402"/>
            <a:chOff x="8212238" y="113693"/>
            <a:chExt cx="737400" cy="737402"/>
          </a:xfrm>
        </p:grpSpPr>
        <p:sp>
          <p:nvSpPr>
            <p:cNvPr id="13"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7" y="165112"/>
              <a:ext cx="638078" cy="638078"/>
            </a:xfrm>
            <a:prstGeom prst="rect">
              <a:avLst/>
            </a:prstGeom>
          </p:spPr>
        </p:pic>
      </p:grpSp>
    </p:spTree>
    <p:extLst>
      <p:ext uri="{BB962C8B-B14F-4D97-AF65-F5344CB8AC3E}">
        <p14:creationId xmlns:p14="http://schemas.microsoft.com/office/powerpoint/2010/main" val="3788996196"/>
      </p:ext>
    </p:extLst>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8" name="logo group"/>
          <p:cNvGrpSpPr/>
          <p:nvPr userDrawn="1"/>
        </p:nvGrpSpPr>
        <p:grpSpPr>
          <a:xfrm>
            <a:off x="8212238" y="113693"/>
            <a:ext cx="737400" cy="737402"/>
            <a:chOff x="8212238" y="113693"/>
            <a:chExt cx="737400" cy="737402"/>
          </a:xfrm>
        </p:grpSpPr>
        <p:sp>
          <p:nvSpPr>
            <p:cNvPr id="9"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7" y="165112"/>
              <a:ext cx="638078" cy="638078"/>
            </a:xfrm>
            <a:prstGeom prst="rect">
              <a:avLst/>
            </a:prstGeom>
          </p:spPr>
        </p:pic>
      </p:grpSp>
    </p:spTree>
    <p:extLst>
      <p:ext uri="{BB962C8B-B14F-4D97-AF65-F5344CB8AC3E}">
        <p14:creationId xmlns:p14="http://schemas.microsoft.com/office/powerpoint/2010/main" val="811951134"/>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white background"/>
          <p:cNvSpPr/>
          <p:nvPr userDrawn="1"/>
        </p:nvSpPr>
        <p:spPr>
          <a:xfrm rot="10800000" flipV="1">
            <a:off x="116114" y="106587"/>
            <a:ext cx="8911772" cy="663711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70192055"/>
      </p:ext>
    </p:extLst>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5"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ight column"/>
          <p:cNvSpPr>
            <a:spLocks noGrp="1"/>
          </p:cNvSpPr>
          <p:nvPr>
            <p:ph idx="1"/>
          </p:nvPr>
        </p:nvSpPr>
        <p:spPr>
          <a:xfrm>
            <a:off x="3887391" y="1139483"/>
            <a:ext cx="4848646" cy="5472332"/>
          </a:xfrm>
        </p:spPr>
        <p:txBody>
          <a:bodyPr/>
          <a:lstStyle>
            <a:lvl1pPr marL="228600" indent="-228600">
              <a:buClr>
                <a:schemeClr val="accent6">
                  <a:lumMod val="75000"/>
                </a:schemeClr>
              </a:buClr>
              <a:buFont typeface="Webdings" panose="05030102010509060703" pitchFamily="18" charset="2"/>
              <a:buChar char="4"/>
              <a:defRPr sz="3200"/>
            </a:lvl1pPr>
            <a:lvl2pPr marL="685800" indent="-228600">
              <a:buClr>
                <a:schemeClr val="accent6"/>
              </a:buClr>
              <a:buFont typeface="Webdings" panose="05030102010509060703" pitchFamily="18" charset="2"/>
              <a:buChar char="4"/>
              <a:defRPr sz="2800"/>
            </a:lvl2pPr>
            <a:lvl3pPr marL="1143000" indent="-228600">
              <a:buClr>
                <a:schemeClr val="accent6"/>
              </a:buClr>
              <a:buFont typeface="Webdings" panose="05030102010509060703" pitchFamily="18" charset="2"/>
              <a:buChar char="4"/>
              <a:defRPr sz="2400"/>
            </a:lvl3pPr>
            <a:lvl4pPr marL="1600200" indent="-228600">
              <a:buClr>
                <a:schemeClr val="accent6"/>
              </a:buClr>
              <a:buFont typeface="Webdings" panose="05030102010509060703" pitchFamily="18" charset="2"/>
              <a:buChar char="4"/>
              <a:defRPr sz="2000"/>
            </a:lvl4pPr>
            <a:lvl5pPr marL="2057400" indent="-228600">
              <a:buClr>
                <a:schemeClr val="accent6"/>
              </a:buClr>
              <a:buFont typeface="Webdings" panose="05030102010509060703" pitchFamily="18" charset="2"/>
              <a:buChar char="4"/>
              <a:defRPr sz="2000"/>
            </a:lvl5pPr>
            <a:lvl6pPr>
              <a:defRPr sz="2000"/>
            </a:lvl6pPr>
            <a:lvl7pPr>
              <a:defRPr sz="2000"/>
            </a:lvl7pPr>
            <a:lvl8pPr>
              <a:defRPr sz="2000"/>
            </a:lvl8pPr>
            <a:lvl9pPr>
              <a:defRPr sz="20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Left column"/>
          <p:cNvSpPr>
            <a:spLocks noGrp="1"/>
          </p:cNvSpPr>
          <p:nvPr>
            <p:ph type="body" sz="half" idx="2"/>
          </p:nvPr>
        </p:nvSpPr>
        <p:spPr>
          <a:xfrm>
            <a:off x="406400" y="1139483"/>
            <a:ext cx="3172619" cy="54723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3"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10" name="logo group"/>
          <p:cNvGrpSpPr/>
          <p:nvPr userDrawn="1"/>
        </p:nvGrpSpPr>
        <p:grpSpPr>
          <a:xfrm>
            <a:off x="8212238" y="113693"/>
            <a:ext cx="737400" cy="737402"/>
            <a:chOff x="8212238" y="113693"/>
            <a:chExt cx="737400" cy="737402"/>
          </a:xfrm>
        </p:grpSpPr>
        <p:sp>
          <p:nvSpPr>
            <p:cNvPr id="11"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7" y="165112"/>
              <a:ext cx="638078" cy="638078"/>
            </a:xfrm>
            <a:prstGeom prst="rect">
              <a:avLst/>
            </a:prstGeom>
          </p:spPr>
        </p:pic>
      </p:grpSp>
    </p:spTree>
    <p:extLst>
      <p:ext uri="{BB962C8B-B14F-4D97-AF65-F5344CB8AC3E}">
        <p14:creationId xmlns:p14="http://schemas.microsoft.com/office/powerpoint/2010/main" val="964934166"/>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Picture with Caption">
    <p:spTree>
      <p:nvGrpSpPr>
        <p:cNvPr id="1" name=""/>
        <p:cNvGrpSpPr/>
        <p:nvPr/>
      </p:nvGrpSpPr>
      <p:grpSpPr>
        <a:xfrm>
          <a:off x="0" y="0"/>
          <a:ext cx="0" cy="0"/>
          <a:chOff x="0" y="0"/>
          <a:chExt cx="0" cy="0"/>
        </a:xfrm>
      </p:grpSpPr>
      <p:sp>
        <p:nvSpPr>
          <p:cNvPr id="5" name="blue background"/>
          <p:cNvSpPr/>
          <p:nvPr userDrawn="1"/>
        </p:nvSpPr>
        <p:spPr>
          <a:xfrm rot="10800000" flipV="1">
            <a:off x="0" y="0"/>
            <a:ext cx="9144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white background"/>
          <p:cNvSpPr/>
          <p:nvPr userDrawn="1"/>
        </p:nvSpPr>
        <p:spPr>
          <a:xfrm rot="10800000" flipV="1">
            <a:off x="116114" y="982978"/>
            <a:ext cx="8911772" cy="57607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mage"/>
          <p:cNvSpPr>
            <a:spLocks noGrp="1" noChangeAspect="1"/>
          </p:cNvSpPr>
          <p:nvPr>
            <p:ph type="pic" idx="1"/>
          </p:nvPr>
        </p:nvSpPr>
        <p:spPr>
          <a:xfrm>
            <a:off x="3887390" y="1111348"/>
            <a:ext cx="4848647" cy="5486400"/>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6" name="Left column"/>
          <p:cNvSpPr>
            <a:spLocks noGrp="1"/>
          </p:cNvSpPr>
          <p:nvPr>
            <p:ph type="body" sz="half" idx="2"/>
          </p:nvPr>
        </p:nvSpPr>
        <p:spPr>
          <a:xfrm>
            <a:off x="406400" y="1139483"/>
            <a:ext cx="3172619" cy="5472332"/>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smtClean="0"/>
              <a:t>Click to edit Master text styles</a:t>
            </a:r>
          </a:p>
        </p:txBody>
      </p:sp>
      <p:sp>
        <p:nvSpPr>
          <p:cNvPr id="12" name="Title"/>
          <p:cNvSpPr>
            <a:spLocks noGrp="1"/>
          </p:cNvSpPr>
          <p:nvPr>
            <p:ph type="title"/>
          </p:nvPr>
        </p:nvSpPr>
        <p:spPr>
          <a:xfrm>
            <a:off x="406400" y="154745"/>
            <a:ext cx="7138097" cy="662024"/>
          </a:xfrm>
        </p:spPr>
        <p:txBody>
          <a:bodyPr anchor="b">
            <a:normAutofit/>
          </a:bodyPr>
          <a:lstStyle>
            <a:lvl1pPr>
              <a:defRPr sz="3200" b="0" cap="none" baseline="0">
                <a:solidFill>
                  <a:schemeClr val="bg1"/>
                </a:solidFill>
              </a:defRPr>
            </a:lvl1pPr>
          </a:lstStyle>
          <a:p>
            <a:r>
              <a:rPr lang="en-US" dirty="0" smtClean="0"/>
              <a:t>Click to edit Master title style</a:t>
            </a:r>
            <a:endParaRPr lang="en-US" dirty="0"/>
          </a:p>
        </p:txBody>
      </p:sp>
      <p:grpSp>
        <p:nvGrpSpPr>
          <p:cNvPr id="10" name="logo group"/>
          <p:cNvGrpSpPr/>
          <p:nvPr userDrawn="1"/>
        </p:nvGrpSpPr>
        <p:grpSpPr>
          <a:xfrm>
            <a:off x="8212238" y="113693"/>
            <a:ext cx="737400" cy="737402"/>
            <a:chOff x="8212238" y="113693"/>
            <a:chExt cx="737400" cy="737402"/>
          </a:xfrm>
        </p:grpSpPr>
        <p:sp>
          <p:nvSpPr>
            <p:cNvPr id="13" name="logo background"/>
            <p:cNvSpPr/>
            <p:nvPr userDrawn="1"/>
          </p:nvSpPr>
          <p:spPr>
            <a:xfrm>
              <a:off x="8212238" y="113693"/>
              <a:ext cx="737400" cy="737402"/>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top logo"/>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262627" y="165112"/>
              <a:ext cx="638078" cy="638078"/>
            </a:xfrm>
            <a:prstGeom prst="rect">
              <a:avLst/>
            </a:prstGeom>
          </p:spPr>
        </p:pic>
      </p:grpSp>
    </p:spTree>
    <p:extLst>
      <p:ext uri="{BB962C8B-B14F-4D97-AF65-F5344CB8AC3E}">
        <p14:creationId xmlns:p14="http://schemas.microsoft.com/office/powerpoint/2010/main" val="2720091378"/>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76676574"/>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700" r:id="rId3"/>
    <p:sldLayoutId id="2147483701" r:id="rId4"/>
    <p:sldLayoutId id="2147483702" r:id="rId5"/>
    <p:sldLayoutId id="2147483703" r:id="rId6"/>
    <p:sldLayoutId id="2147483704" r:id="rId7"/>
    <p:sldLayoutId id="2147483705" r:id="rId8"/>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comments" Target="../comments/comment6.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comments" Target="../comments/commen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comments" Target="../comments/comment3.xml"/></Relationships>
</file>

<file path=ppt/slides/_rels/slide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comments" Target="../comments/comment4.xml"/></Relationships>
</file>

<file path=ppt/slides/_rels/slide6.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3.xml"/><Relationship Id="rId5" Type="http://schemas.openxmlformats.org/officeDocument/2006/relationships/comments" Target="../comments/comment5.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ubtitle 1"/>
          <p:cNvSpPr>
            <a:spLocks noGrp="1"/>
          </p:cNvSpPr>
          <p:nvPr>
            <p:ph type="subTitle" idx="1"/>
          </p:nvPr>
        </p:nvSpPr>
        <p:spPr>
          <a:xfrm>
            <a:off x="1023581" y="3839574"/>
            <a:ext cx="7260609" cy="887105"/>
          </a:xfrm>
        </p:spPr>
        <p:txBody>
          <a:bodyPr>
            <a:normAutofit/>
          </a:bodyPr>
          <a:lstStyle/>
          <a:p>
            <a:r>
              <a:rPr lang="en-US" sz="1800" dirty="0" smtClean="0"/>
              <a:t>Evaluating Suitability for Apple </a:t>
            </a:r>
            <a:r>
              <a:rPr lang="en-US" sz="1800" dirty="0"/>
              <a:t>C</a:t>
            </a:r>
            <a:r>
              <a:rPr lang="en-US" sz="1800" dirty="0" smtClean="0"/>
              <a:t>ultivation </a:t>
            </a:r>
            <a:r>
              <a:rPr lang="en-US" sz="1800" dirty="0"/>
              <a:t>B</a:t>
            </a:r>
            <a:r>
              <a:rPr lang="en-US" sz="1800" dirty="0" smtClean="0"/>
              <a:t>ased on Accumulated </a:t>
            </a:r>
            <a:r>
              <a:rPr lang="en-US" sz="1800" dirty="0"/>
              <a:t>C</a:t>
            </a:r>
            <a:r>
              <a:rPr lang="en-US" sz="1800" dirty="0" smtClean="0"/>
              <a:t>hill </a:t>
            </a:r>
            <a:r>
              <a:rPr lang="en-US" sz="1800" dirty="0"/>
              <a:t>H</a:t>
            </a:r>
            <a:r>
              <a:rPr lang="en-US" sz="1800" dirty="0" smtClean="0"/>
              <a:t>ours in Washington State from 2003-2065</a:t>
            </a:r>
            <a:endParaRPr lang="en-US" sz="1800" dirty="0"/>
          </a:p>
        </p:txBody>
      </p:sp>
      <p:sp>
        <p:nvSpPr>
          <p:cNvPr id="3" name="Title 2"/>
          <p:cNvSpPr>
            <a:spLocks noGrp="1"/>
          </p:cNvSpPr>
          <p:nvPr>
            <p:ph type="ctrTitle"/>
          </p:nvPr>
        </p:nvSpPr>
        <p:spPr/>
        <p:txBody>
          <a:bodyPr/>
          <a:lstStyle/>
          <a:p>
            <a:r>
              <a:rPr lang="en-US" dirty="0" smtClean="0"/>
              <a:t>Northwest United States Agriculture II</a:t>
            </a:r>
            <a:endParaRPr lang="en-US" dirty="0"/>
          </a:p>
        </p:txBody>
      </p:sp>
      <p:sp>
        <p:nvSpPr>
          <p:cNvPr id="5" name="team members"/>
          <p:cNvSpPr txBox="1">
            <a:spLocks/>
          </p:cNvSpPr>
          <p:nvPr/>
        </p:nvSpPr>
        <p:spPr>
          <a:xfrm>
            <a:off x="2078175" y="5436339"/>
            <a:ext cx="6163294" cy="893206"/>
          </a:xfrm>
          <a:prstGeom prst="rect">
            <a:avLst/>
          </a:prstGeom>
        </p:spPr>
        <p:txBody>
          <a:bodyPr numCol="2">
            <a:normAutofit/>
          </a:bodyPr>
          <a:lstStyle>
            <a:lvl1pPr marL="285750" indent="-285750">
              <a:buClr>
                <a:schemeClr val="accent6">
                  <a:lumMod val="75000"/>
                </a:schemeClr>
              </a:buClr>
              <a:buFont typeface="Webdings" panose="05030102010509060703" pitchFamily="18" charset="2"/>
              <a:buChar char="4"/>
              <a:defRPr sz="1600" b="0" baseline="0">
                <a:solidFill>
                  <a:schemeClr val="tx1"/>
                </a:solidFill>
              </a:defRPr>
            </a:lvl1pPr>
          </a:lstStyle>
          <a:p>
            <a:pPr marL="285750" marR="0" lvl="0" indent="-285750" defTabSz="914400" rtl="0" eaLnBrk="1" fontAlgn="auto" latinLnBrk="0" hangingPunct="1">
              <a:lnSpc>
                <a:spcPct val="90000"/>
              </a:lnSpc>
              <a:spcBef>
                <a:spcPts val="1000"/>
              </a:spcBef>
              <a:spcAft>
                <a:spcPts val="0"/>
              </a:spcAft>
              <a:buClr>
                <a:schemeClr val="accent6">
                  <a:lumMod val="75000"/>
                </a:schemeClr>
              </a:buClr>
              <a:buSzTx/>
              <a:buFont typeface="Webdings" panose="05030102010509060703" pitchFamily="18" charset="2"/>
              <a:buChar char="4"/>
              <a:tabLst/>
              <a:defRPr/>
            </a:pPr>
            <a:r>
              <a:rPr lang="en-US" dirty="0" smtClean="0"/>
              <a:t>Lydia </a:t>
            </a:r>
            <a:r>
              <a:rPr lang="en-US" dirty="0" err="1" smtClean="0"/>
              <a:t>Cuker</a:t>
            </a:r>
            <a:r>
              <a:rPr lang="en-US" dirty="0" smtClean="0"/>
              <a:t> </a:t>
            </a:r>
            <a:r>
              <a:rPr lang="en-US" dirty="0"/>
              <a:t> </a:t>
            </a:r>
            <a:r>
              <a:rPr lang="en-US" dirty="0" smtClean="0"/>
              <a:t>      </a:t>
            </a:r>
          </a:p>
          <a:p>
            <a:pPr marL="285750" marR="0" lvl="0" indent="-285750" defTabSz="914400" rtl="0" eaLnBrk="1" fontAlgn="auto" latinLnBrk="0" hangingPunct="1">
              <a:lnSpc>
                <a:spcPct val="90000"/>
              </a:lnSpc>
              <a:spcBef>
                <a:spcPts val="1000"/>
              </a:spcBef>
              <a:spcAft>
                <a:spcPts val="0"/>
              </a:spcAft>
              <a:buClr>
                <a:schemeClr val="accent6">
                  <a:lumMod val="75000"/>
                </a:schemeClr>
              </a:buClr>
              <a:buSzTx/>
              <a:buFont typeface="Webdings" panose="05030102010509060703" pitchFamily="18" charset="2"/>
              <a:buChar char="4"/>
              <a:tabLst/>
              <a:defRPr/>
            </a:pPr>
            <a:r>
              <a:rPr lang="en-US" dirty="0" smtClean="0"/>
              <a:t>Laura Lykens</a:t>
            </a:r>
          </a:p>
          <a:p>
            <a:pPr marL="285750" marR="0" lvl="0" indent="-285750" defTabSz="914400" rtl="0" eaLnBrk="1" fontAlgn="auto" latinLnBrk="0" hangingPunct="1">
              <a:lnSpc>
                <a:spcPct val="90000"/>
              </a:lnSpc>
              <a:spcBef>
                <a:spcPts val="1000"/>
              </a:spcBef>
              <a:spcAft>
                <a:spcPts val="0"/>
              </a:spcAft>
              <a:buClr>
                <a:schemeClr val="accent6">
                  <a:lumMod val="75000"/>
                </a:schemeClr>
              </a:buClr>
              <a:buSzTx/>
              <a:buFont typeface="Webdings" panose="05030102010509060703" pitchFamily="18" charset="2"/>
              <a:buChar char="4"/>
              <a:tabLst/>
              <a:defRPr/>
            </a:pPr>
            <a:r>
              <a:rPr kumimoji="0" lang="en-US" sz="1600" b="0" i="0" u="none" strike="noStrike" kern="1200" cap="none" spc="0" normalizeH="0" baseline="0" noProof="0" dirty="0" smtClean="0">
                <a:ln>
                  <a:noFill/>
                </a:ln>
                <a:solidFill>
                  <a:schemeClr val="tx1"/>
                </a:solidFill>
                <a:effectLst/>
                <a:uLnTx/>
                <a:uFillTx/>
                <a:latin typeface="+mn-lt"/>
                <a:ea typeface="+mn-ea"/>
                <a:cs typeface="+mn-cs"/>
              </a:rPr>
              <a:t>Alyssa Walzak</a:t>
            </a:r>
          </a:p>
          <a:p>
            <a:pPr marL="285750" marR="0" lvl="0" indent="-285750" defTabSz="914400" rtl="0" eaLnBrk="1" fontAlgn="auto" latinLnBrk="0" hangingPunct="1">
              <a:lnSpc>
                <a:spcPct val="90000"/>
              </a:lnSpc>
              <a:spcBef>
                <a:spcPts val="1000"/>
              </a:spcBef>
              <a:spcAft>
                <a:spcPts val="0"/>
              </a:spcAft>
              <a:buClr>
                <a:schemeClr val="accent6">
                  <a:lumMod val="75000"/>
                </a:schemeClr>
              </a:buClr>
              <a:buSzTx/>
              <a:buFont typeface="Webdings" panose="05030102010509060703" pitchFamily="18" charset="2"/>
              <a:buChar char="4"/>
              <a:tabLst/>
              <a:defRPr/>
            </a:pPr>
            <a:r>
              <a:rPr lang="en-US" dirty="0" smtClean="0"/>
              <a:t>Timothy Stelter</a:t>
            </a:r>
            <a:endParaRPr kumimoji="0" lang="en-US" sz="1600" b="0" i="0" u="none" strike="noStrike" kern="1200" cap="none" spc="0" normalizeH="0" baseline="0" noProof="0" dirty="0" smtClean="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val="160526924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Project Methodology</a:t>
            </a:r>
            <a:endParaRPr lang="en-US" b="1" dirty="0"/>
          </a:p>
        </p:txBody>
      </p:sp>
      <p:sp>
        <p:nvSpPr>
          <p:cNvPr id="33" name="Rounded Rectangle 32"/>
          <p:cNvSpPr/>
          <p:nvPr/>
        </p:nvSpPr>
        <p:spPr>
          <a:xfrm>
            <a:off x="233268" y="1092242"/>
            <a:ext cx="274320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Acquisition</a:t>
            </a:r>
            <a:endParaRPr lang="en-US" sz="2100" b="1" dirty="0"/>
          </a:p>
        </p:txBody>
      </p:sp>
      <p:sp>
        <p:nvSpPr>
          <p:cNvPr id="34" name="Rounded Rectangle 33"/>
          <p:cNvSpPr/>
          <p:nvPr/>
        </p:nvSpPr>
        <p:spPr>
          <a:xfrm>
            <a:off x="3430072" y="1106988"/>
            <a:ext cx="292608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Processing</a:t>
            </a:r>
            <a:endParaRPr lang="en-US" sz="2100" b="1" dirty="0"/>
          </a:p>
        </p:txBody>
      </p:sp>
      <p:sp>
        <p:nvSpPr>
          <p:cNvPr id="35" name="Rounded Rectangle 34"/>
          <p:cNvSpPr/>
          <p:nvPr/>
        </p:nvSpPr>
        <p:spPr>
          <a:xfrm>
            <a:off x="6861605" y="1097397"/>
            <a:ext cx="201168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Analysis</a:t>
            </a:r>
            <a:endParaRPr lang="en-US" sz="2100" b="1" dirty="0"/>
          </a:p>
        </p:txBody>
      </p:sp>
      <p:sp>
        <p:nvSpPr>
          <p:cNvPr id="36" name="Rounded Rectangle 35"/>
          <p:cNvSpPr/>
          <p:nvPr/>
        </p:nvSpPr>
        <p:spPr>
          <a:xfrm>
            <a:off x="227124" y="3148068"/>
            <a:ext cx="2743200" cy="128016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Land </a:t>
            </a:r>
            <a:r>
              <a:rPr lang="en-US" b="1" dirty="0">
                <a:solidFill>
                  <a:schemeClr val="accent2">
                    <a:lumMod val="50000"/>
                  </a:schemeClr>
                </a:solidFill>
              </a:rPr>
              <a:t>Surface </a:t>
            </a:r>
            <a:endParaRPr lang="en-US" b="1" dirty="0" smtClean="0">
              <a:solidFill>
                <a:schemeClr val="accent2">
                  <a:lumMod val="50000"/>
                </a:schemeClr>
              </a:solidFill>
            </a:endParaRPr>
          </a:p>
          <a:p>
            <a:pPr algn="ctr"/>
            <a:r>
              <a:rPr lang="en-US" b="1" dirty="0" smtClean="0">
                <a:solidFill>
                  <a:schemeClr val="accent2">
                    <a:lumMod val="50000"/>
                  </a:schemeClr>
                </a:solidFill>
              </a:rPr>
              <a:t>Temperature </a:t>
            </a:r>
            <a:r>
              <a:rPr lang="en-US" b="1" dirty="0">
                <a:solidFill>
                  <a:schemeClr val="accent2">
                    <a:lumMod val="50000"/>
                  </a:schemeClr>
                </a:solidFill>
              </a:rPr>
              <a:t>(LST</a:t>
            </a:r>
            <a:r>
              <a:rPr lang="en-US" b="1" dirty="0" smtClean="0">
                <a:solidFill>
                  <a:schemeClr val="accent2">
                    <a:lumMod val="50000"/>
                  </a:schemeClr>
                </a:solidFill>
              </a:rPr>
              <a:t>)</a:t>
            </a:r>
          </a:p>
          <a:p>
            <a:pPr algn="ctr"/>
            <a:r>
              <a:rPr lang="en-US" sz="1600" dirty="0" smtClean="0">
                <a:solidFill>
                  <a:schemeClr val="accent2">
                    <a:lumMod val="50000"/>
                  </a:schemeClr>
                </a:solidFill>
              </a:rPr>
              <a:t>MODIS </a:t>
            </a:r>
          </a:p>
          <a:p>
            <a:pPr algn="ctr"/>
            <a:r>
              <a:rPr lang="en-US" sz="1600" dirty="0" smtClean="0">
                <a:solidFill>
                  <a:schemeClr val="accent2">
                    <a:lumMod val="50000"/>
                  </a:schemeClr>
                </a:solidFill>
              </a:rPr>
              <a:t>2003 – 2013 </a:t>
            </a:r>
          </a:p>
        </p:txBody>
      </p:sp>
      <p:sp>
        <p:nvSpPr>
          <p:cNvPr id="37" name="Rounded Rectangle 36"/>
          <p:cNvSpPr/>
          <p:nvPr/>
        </p:nvSpPr>
        <p:spPr>
          <a:xfrm>
            <a:off x="3435029" y="1670341"/>
            <a:ext cx="2926080" cy="64008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A</a:t>
            </a:r>
            <a:r>
              <a:rPr lang="en-US" b="1" dirty="0" smtClean="0">
                <a:solidFill>
                  <a:schemeClr val="accent2">
                    <a:lumMod val="50000"/>
                  </a:schemeClr>
                </a:solidFill>
              </a:rPr>
              <a:t>verage hourly </a:t>
            </a:r>
          </a:p>
          <a:p>
            <a:pPr algn="ctr"/>
            <a:r>
              <a:rPr lang="en-US" b="1" dirty="0" smtClean="0">
                <a:solidFill>
                  <a:schemeClr val="accent2">
                    <a:lumMod val="50000"/>
                  </a:schemeClr>
                </a:solidFill>
              </a:rPr>
              <a:t>temperature per day</a:t>
            </a:r>
            <a:endParaRPr lang="en-US" b="1" dirty="0">
              <a:solidFill>
                <a:schemeClr val="accent2">
                  <a:lumMod val="50000"/>
                </a:schemeClr>
              </a:solidFill>
            </a:endParaRPr>
          </a:p>
        </p:txBody>
      </p:sp>
      <p:sp>
        <p:nvSpPr>
          <p:cNvPr id="38" name="Rounded Rectangle 37"/>
          <p:cNvSpPr/>
          <p:nvPr/>
        </p:nvSpPr>
        <p:spPr>
          <a:xfrm>
            <a:off x="3435029" y="2702812"/>
            <a:ext cx="2926080" cy="32004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Convert to </a:t>
            </a:r>
            <a:r>
              <a:rPr lang="en-US" b="1" dirty="0" err="1" smtClean="0">
                <a:solidFill>
                  <a:schemeClr val="accent2">
                    <a:lumMod val="50000"/>
                  </a:schemeClr>
                </a:solidFill>
              </a:rPr>
              <a:t>T</a:t>
            </a:r>
            <a:r>
              <a:rPr lang="en-US" b="1" baseline="-25000" dirty="0" err="1" smtClean="0">
                <a:solidFill>
                  <a:schemeClr val="accent2">
                    <a:lumMod val="50000"/>
                  </a:schemeClr>
                </a:solidFill>
              </a:rPr>
              <a:t>air</a:t>
            </a:r>
            <a:endParaRPr lang="en-US" b="1" baseline="-25000" dirty="0">
              <a:solidFill>
                <a:schemeClr val="accent2">
                  <a:lumMod val="50000"/>
                </a:schemeClr>
              </a:solidFill>
            </a:endParaRPr>
          </a:p>
        </p:txBody>
      </p:sp>
      <p:sp>
        <p:nvSpPr>
          <p:cNvPr id="39" name="Rounded Rectangle 38"/>
          <p:cNvSpPr/>
          <p:nvPr/>
        </p:nvSpPr>
        <p:spPr>
          <a:xfrm>
            <a:off x="6869312" y="1671142"/>
            <a:ext cx="2011680" cy="32004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40" name="Rounded Rectangle 39"/>
          <p:cNvSpPr/>
          <p:nvPr/>
        </p:nvSpPr>
        <p:spPr>
          <a:xfrm>
            <a:off x="227124" y="1663663"/>
            <a:ext cx="2743200" cy="128016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Hourly </a:t>
            </a:r>
            <a:r>
              <a:rPr lang="en-US" b="1" dirty="0" smtClean="0">
                <a:solidFill>
                  <a:schemeClr val="accent2">
                    <a:lumMod val="50000"/>
                  </a:schemeClr>
                </a:solidFill>
              </a:rPr>
              <a:t>Temperature</a:t>
            </a:r>
          </a:p>
          <a:p>
            <a:pPr algn="ctr"/>
            <a:r>
              <a:rPr lang="en-US" sz="1600" dirty="0" smtClean="0">
                <a:solidFill>
                  <a:schemeClr val="accent2">
                    <a:lumMod val="50000"/>
                  </a:schemeClr>
                </a:solidFill>
              </a:rPr>
              <a:t>NOAA </a:t>
            </a:r>
            <a:r>
              <a:rPr lang="en-US" sz="1600" dirty="0">
                <a:solidFill>
                  <a:schemeClr val="accent2">
                    <a:lumMod val="50000"/>
                  </a:schemeClr>
                </a:solidFill>
              </a:rPr>
              <a:t>Ground </a:t>
            </a:r>
          </a:p>
          <a:p>
            <a:pPr algn="ctr"/>
            <a:r>
              <a:rPr lang="en-US" sz="1600" dirty="0" smtClean="0">
                <a:solidFill>
                  <a:schemeClr val="accent2">
                    <a:lumMod val="50000"/>
                  </a:schemeClr>
                </a:solidFill>
              </a:rPr>
              <a:t>Weather </a:t>
            </a:r>
            <a:r>
              <a:rPr lang="en-US" sz="1600" dirty="0">
                <a:solidFill>
                  <a:schemeClr val="accent2">
                    <a:lumMod val="50000"/>
                  </a:schemeClr>
                </a:solidFill>
              </a:rPr>
              <a:t>Stations</a:t>
            </a:r>
          </a:p>
          <a:p>
            <a:pPr algn="ctr"/>
            <a:r>
              <a:rPr lang="en-US" sz="1600" dirty="0" smtClean="0">
                <a:solidFill>
                  <a:schemeClr val="accent2">
                    <a:lumMod val="50000"/>
                  </a:schemeClr>
                </a:solidFill>
              </a:rPr>
              <a:t>2003 – 2013 </a:t>
            </a:r>
            <a:endParaRPr lang="en-US" sz="1600" dirty="0">
              <a:solidFill>
                <a:schemeClr val="accent2">
                  <a:lumMod val="50000"/>
                </a:schemeClr>
              </a:solidFill>
            </a:endParaRPr>
          </a:p>
        </p:txBody>
      </p:sp>
      <p:sp>
        <p:nvSpPr>
          <p:cNvPr id="41" name="Rounded Rectangle 40"/>
          <p:cNvSpPr/>
          <p:nvPr/>
        </p:nvSpPr>
        <p:spPr>
          <a:xfrm>
            <a:off x="3439715" y="3388663"/>
            <a:ext cx="2926080" cy="91440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Apply temperature fluctuation curve to daily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2" name="Rounded Rectangle 41"/>
          <p:cNvSpPr/>
          <p:nvPr/>
        </p:nvSpPr>
        <p:spPr>
          <a:xfrm>
            <a:off x="6878837" y="2360686"/>
            <a:ext cx="2011680" cy="82296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Current Accumulated </a:t>
            </a:r>
          </a:p>
          <a:p>
            <a:pPr algn="ctr"/>
            <a:r>
              <a:rPr lang="en-US" b="1" dirty="0" smtClean="0">
                <a:solidFill>
                  <a:schemeClr val="accent2">
                    <a:lumMod val="50000"/>
                  </a:schemeClr>
                </a:solidFill>
              </a:rPr>
              <a:t>Chill Units</a:t>
            </a:r>
            <a:endParaRPr lang="en-US" b="1" dirty="0">
              <a:solidFill>
                <a:schemeClr val="accent2">
                  <a:lumMod val="50000"/>
                </a:schemeClr>
              </a:solidFill>
            </a:endParaRPr>
          </a:p>
        </p:txBody>
      </p:sp>
      <p:sp>
        <p:nvSpPr>
          <p:cNvPr id="43" name="Rounded Rectangle 42"/>
          <p:cNvSpPr/>
          <p:nvPr/>
        </p:nvSpPr>
        <p:spPr>
          <a:xfrm>
            <a:off x="227124" y="4818067"/>
            <a:ext cx="2743200" cy="182880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Forecasted Air Surface Temperature (</a:t>
            </a:r>
            <a:r>
              <a:rPr lang="en-US" b="1" dirty="0" err="1" smtClean="0">
                <a:solidFill>
                  <a:schemeClr val="accent2">
                    <a:lumMod val="50000"/>
                  </a:schemeClr>
                </a:solidFill>
              </a:rPr>
              <a:t>tas</a:t>
            </a:r>
            <a:r>
              <a:rPr lang="en-US" b="1" dirty="0" smtClean="0">
                <a:solidFill>
                  <a:schemeClr val="accent2">
                    <a:lumMod val="50000"/>
                  </a:schemeClr>
                </a:solidFill>
              </a:rPr>
              <a:t>)</a:t>
            </a:r>
          </a:p>
          <a:p>
            <a:pPr algn="ctr"/>
            <a:r>
              <a:rPr lang="en-US" sz="1600" dirty="0">
                <a:solidFill>
                  <a:schemeClr val="accent2">
                    <a:lumMod val="50000"/>
                  </a:schemeClr>
                </a:solidFill>
              </a:rPr>
              <a:t>CMIP5 North American CORDEX Climate Model</a:t>
            </a:r>
            <a:endParaRPr lang="en-US" sz="1600" dirty="0" smtClean="0">
              <a:solidFill>
                <a:schemeClr val="accent2">
                  <a:lumMod val="50000"/>
                </a:schemeClr>
              </a:solidFill>
            </a:endParaRPr>
          </a:p>
          <a:p>
            <a:pPr algn="ctr"/>
            <a:r>
              <a:rPr lang="en-US" sz="1600" dirty="0" smtClean="0">
                <a:solidFill>
                  <a:schemeClr val="accent2">
                    <a:lumMod val="50000"/>
                  </a:schemeClr>
                </a:solidFill>
              </a:rPr>
              <a:t>2040 – 2070 </a:t>
            </a:r>
            <a:endParaRPr lang="en-US" sz="1600" dirty="0">
              <a:solidFill>
                <a:schemeClr val="accent2">
                  <a:lumMod val="50000"/>
                </a:schemeClr>
              </a:solidFill>
            </a:endParaRPr>
          </a:p>
        </p:txBody>
      </p:sp>
      <p:sp>
        <p:nvSpPr>
          <p:cNvPr id="44" name="Rounded Rectangle 43"/>
          <p:cNvSpPr/>
          <p:nvPr/>
        </p:nvSpPr>
        <p:spPr>
          <a:xfrm>
            <a:off x="3435029" y="6006787"/>
            <a:ext cx="2926080" cy="64008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Fit temperature curve to forecasted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5" name="Rounded Rectangle 44"/>
          <p:cNvSpPr/>
          <p:nvPr/>
        </p:nvSpPr>
        <p:spPr>
          <a:xfrm>
            <a:off x="3435029" y="4729104"/>
            <a:ext cx="2926080" cy="91440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Add forecasted changes </a:t>
            </a:r>
          </a:p>
          <a:p>
            <a:pPr algn="ctr"/>
            <a:r>
              <a:rPr lang="en-US" b="1" dirty="0">
                <a:solidFill>
                  <a:schemeClr val="accent2">
                    <a:lumMod val="50000"/>
                  </a:schemeClr>
                </a:solidFill>
              </a:rPr>
              <a:t>t</a:t>
            </a:r>
            <a:r>
              <a:rPr lang="en-US" b="1" dirty="0" smtClean="0">
                <a:solidFill>
                  <a:schemeClr val="accent2">
                    <a:lumMod val="50000"/>
                  </a:schemeClr>
                </a:solidFill>
              </a:rPr>
              <a:t>o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6" name="Rounded Rectangle 45"/>
          <p:cNvSpPr/>
          <p:nvPr/>
        </p:nvSpPr>
        <p:spPr>
          <a:xfrm>
            <a:off x="6869312" y="3372851"/>
            <a:ext cx="2011680" cy="32004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47" name="Rounded Rectangle 46"/>
          <p:cNvSpPr/>
          <p:nvPr/>
        </p:nvSpPr>
        <p:spPr>
          <a:xfrm>
            <a:off x="6869312" y="4071691"/>
            <a:ext cx="2011680" cy="82296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Current Accumulated </a:t>
            </a:r>
          </a:p>
          <a:p>
            <a:pPr algn="ctr"/>
            <a:r>
              <a:rPr lang="en-US" b="1" dirty="0" smtClean="0">
                <a:solidFill>
                  <a:schemeClr val="accent2">
                    <a:lumMod val="50000"/>
                  </a:schemeClr>
                </a:solidFill>
              </a:rPr>
              <a:t>Chill Units</a:t>
            </a:r>
            <a:endParaRPr lang="en-US" b="1" dirty="0">
              <a:solidFill>
                <a:schemeClr val="accent2">
                  <a:lumMod val="50000"/>
                </a:schemeClr>
              </a:solidFill>
            </a:endParaRPr>
          </a:p>
        </p:txBody>
      </p:sp>
      <p:sp>
        <p:nvSpPr>
          <p:cNvPr id="50" name="Rounded Rectangle 49"/>
          <p:cNvSpPr/>
          <p:nvPr/>
        </p:nvSpPr>
        <p:spPr>
          <a:xfrm>
            <a:off x="6877328" y="5129509"/>
            <a:ext cx="2011680" cy="32004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51" name="Rounded Rectangle 50"/>
          <p:cNvSpPr/>
          <p:nvPr/>
        </p:nvSpPr>
        <p:spPr>
          <a:xfrm>
            <a:off x="6876246" y="5823907"/>
            <a:ext cx="2011680" cy="82296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Forecasted Accumulated Chill Units</a:t>
            </a:r>
            <a:endParaRPr lang="en-US" b="1" dirty="0">
              <a:solidFill>
                <a:schemeClr val="accent2">
                  <a:lumMod val="50000"/>
                </a:schemeClr>
              </a:solidFill>
            </a:endParaRPr>
          </a:p>
        </p:txBody>
      </p:sp>
      <p:cxnSp>
        <p:nvCxnSpPr>
          <p:cNvPr id="52" name="Elbow Connector 51"/>
          <p:cNvCxnSpPr>
            <a:stCxn id="41" idx="3"/>
            <a:endCxn id="46" idx="1"/>
          </p:cNvCxnSpPr>
          <p:nvPr/>
        </p:nvCxnSpPr>
        <p:spPr>
          <a:xfrm flipV="1">
            <a:off x="6365795" y="3532871"/>
            <a:ext cx="503517" cy="312992"/>
          </a:xfrm>
          <a:prstGeom prst="bentConnector3">
            <a:avLst>
              <a:gd name="adj1" fmla="val 2730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53" name="Elbow Connector 52"/>
          <p:cNvCxnSpPr>
            <a:stCxn id="44" idx="3"/>
            <a:endCxn id="50" idx="1"/>
          </p:cNvCxnSpPr>
          <p:nvPr/>
        </p:nvCxnSpPr>
        <p:spPr>
          <a:xfrm flipV="1">
            <a:off x="6361109" y="5289529"/>
            <a:ext cx="516219" cy="1037298"/>
          </a:xfrm>
          <a:prstGeom prst="bentConnector3">
            <a:avLst>
              <a:gd name="adj1" fmla="val 29703"/>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54" name="Straight Arrow Connector 53"/>
          <p:cNvCxnSpPr/>
          <p:nvPr/>
        </p:nvCxnSpPr>
        <p:spPr>
          <a:xfrm>
            <a:off x="4839760" y="3005678"/>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9760" y="5632215"/>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37" idx="3"/>
            <a:endCxn id="39" idx="1"/>
          </p:cNvCxnSpPr>
          <p:nvPr/>
        </p:nvCxnSpPr>
        <p:spPr>
          <a:xfrm flipV="1">
            <a:off x="6361109" y="1831162"/>
            <a:ext cx="508203" cy="159219"/>
          </a:xfrm>
          <a:prstGeom prst="bentConnector3">
            <a:avLst>
              <a:gd name="adj1" fmla="val 24718"/>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1" name="Elbow Connector 80"/>
          <p:cNvCxnSpPr/>
          <p:nvPr/>
        </p:nvCxnSpPr>
        <p:spPr>
          <a:xfrm flipV="1">
            <a:off x="2957622" y="2904742"/>
            <a:ext cx="470499" cy="797268"/>
          </a:xfrm>
          <a:prstGeom prst="bentConnector3">
            <a:avLst>
              <a:gd name="adj1" fmla="val 3178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2" name="Elbow Connector 81"/>
          <p:cNvCxnSpPr/>
          <p:nvPr/>
        </p:nvCxnSpPr>
        <p:spPr>
          <a:xfrm flipV="1">
            <a:off x="2957621" y="5123794"/>
            <a:ext cx="470499" cy="797268"/>
          </a:xfrm>
          <a:prstGeom prst="bentConnector3">
            <a:avLst>
              <a:gd name="adj1" fmla="val 3178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3" name="Elbow Connector 82"/>
          <p:cNvCxnSpPr>
            <a:endCxn id="37" idx="1"/>
          </p:cNvCxnSpPr>
          <p:nvPr/>
        </p:nvCxnSpPr>
        <p:spPr>
          <a:xfrm flipV="1">
            <a:off x="2957621" y="1990381"/>
            <a:ext cx="477408" cy="439194"/>
          </a:xfrm>
          <a:prstGeom prst="bentConnector3">
            <a:avLst>
              <a:gd name="adj1" fmla="val 32044"/>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6" name="Straight Arrow Connector 85"/>
          <p:cNvCxnSpPr/>
          <p:nvPr/>
        </p:nvCxnSpPr>
        <p:spPr>
          <a:xfrm>
            <a:off x="7905284" y="1989983"/>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85638" y="3692891"/>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7895163" y="5448350"/>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156519" y="1029730"/>
            <a:ext cx="2889504" cy="567842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24551650"/>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Project Methodology</a:t>
            </a:r>
            <a:endParaRPr lang="en-US" b="1" dirty="0"/>
          </a:p>
        </p:txBody>
      </p:sp>
      <p:sp>
        <p:nvSpPr>
          <p:cNvPr id="33" name="Rounded Rectangle 32"/>
          <p:cNvSpPr/>
          <p:nvPr/>
        </p:nvSpPr>
        <p:spPr>
          <a:xfrm>
            <a:off x="233268" y="1092242"/>
            <a:ext cx="274320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Acquisition</a:t>
            </a:r>
            <a:endParaRPr lang="en-US" sz="2100" b="1" dirty="0"/>
          </a:p>
        </p:txBody>
      </p:sp>
      <p:sp>
        <p:nvSpPr>
          <p:cNvPr id="34" name="Rounded Rectangle 33"/>
          <p:cNvSpPr/>
          <p:nvPr/>
        </p:nvSpPr>
        <p:spPr>
          <a:xfrm>
            <a:off x="3430072" y="1106988"/>
            <a:ext cx="292608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Processing</a:t>
            </a:r>
            <a:endParaRPr lang="en-US" sz="2100" b="1" dirty="0"/>
          </a:p>
        </p:txBody>
      </p:sp>
      <p:sp>
        <p:nvSpPr>
          <p:cNvPr id="35" name="Rounded Rectangle 34"/>
          <p:cNvSpPr/>
          <p:nvPr/>
        </p:nvSpPr>
        <p:spPr>
          <a:xfrm>
            <a:off x="6861605" y="1097397"/>
            <a:ext cx="201168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Analysis</a:t>
            </a:r>
            <a:endParaRPr lang="en-US" sz="2100" b="1" dirty="0"/>
          </a:p>
        </p:txBody>
      </p:sp>
      <p:sp>
        <p:nvSpPr>
          <p:cNvPr id="36" name="Rounded Rectangle 35"/>
          <p:cNvSpPr/>
          <p:nvPr/>
        </p:nvSpPr>
        <p:spPr>
          <a:xfrm>
            <a:off x="227124" y="3148068"/>
            <a:ext cx="2743200" cy="128016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Land </a:t>
            </a:r>
            <a:r>
              <a:rPr lang="en-US" b="1" dirty="0">
                <a:solidFill>
                  <a:schemeClr val="accent2">
                    <a:lumMod val="50000"/>
                  </a:schemeClr>
                </a:solidFill>
              </a:rPr>
              <a:t>Surface </a:t>
            </a:r>
            <a:endParaRPr lang="en-US" b="1" dirty="0" smtClean="0">
              <a:solidFill>
                <a:schemeClr val="accent2">
                  <a:lumMod val="50000"/>
                </a:schemeClr>
              </a:solidFill>
            </a:endParaRPr>
          </a:p>
          <a:p>
            <a:pPr algn="ctr"/>
            <a:r>
              <a:rPr lang="en-US" b="1" dirty="0" smtClean="0">
                <a:solidFill>
                  <a:schemeClr val="accent2">
                    <a:lumMod val="50000"/>
                  </a:schemeClr>
                </a:solidFill>
              </a:rPr>
              <a:t>Temperature </a:t>
            </a:r>
            <a:r>
              <a:rPr lang="en-US" b="1" dirty="0">
                <a:solidFill>
                  <a:schemeClr val="accent2">
                    <a:lumMod val="50000"/>
                  </a:schemeClr>
                </a:solidFill>
              </a:rPr>
              <a:t>(LST</a:t>
            </a:r>
            <a:r>
              <a:rPr lang="en-US" b="1" dirty="0" smtClean="0">
                <a:solidFill>
                  <a:schemeClr val="accent2">
                    <a:lumMod val="50000"/>
                  </a:schemeClr>
                </a:solidFill>
              </a:rPr>
              <a:t>)</a:t>
            </a:r>
          </a:p>
          <a:p>
            <a:pPr algn="ctr"/>
            <a:r>
              <a:rPr lang="en-US" sz="1600" dirty="0" smtClean="0">
                <a:solidFill>
                  <a:schemeClr val="accent2">
                    <a:lumMod val="50000"/>
                  </a:schemeClr>
                </a:solidFill>
              </a:rPr>
              <a:t>MODIS </a:t>
            </a:r>
          </a:p>
          <a:p>
            <a:pPr algn="ctr"/>
            <a:r>
              <a:rPr lang="en-US" sz="1600" dirty="0" smtClean="0">
                <a:solidFill>
                  <a:schemeClr val="accent2">
                    <a:lumMod val="50000"/>
                  </a:schemeClr>
                </a:solidFill>
              </a:rPr>
              <a:t>2003 – 2013 </a:t>
            </a:r>
          </a:p>
        </p:txBody>
      </p:sp>
      <p:sp>
        <p:nvSpPr>
          <p:cNvPr id="37" name="Rounded Rectangle 36"/>
          <p:cNvSpPr/>
          <p:nvPr/>
        </p:nvSpPr>
        <p:spPr>
          <a:xfrm>
            <a:off x="3435029" y="1670341"/>
            <a:ext cx="2926080" cy="64008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A</a:t>
            </a:r>
            <a:r>
              <a:rPr lang="en-US" b="1" dirty="0" smtClean="0">
                <a:solidFill>
                  <a:schemeClr val="accent2">
                    <a:lumMod val="50000"/>
                  </a:schemeClr>
                </a:solidFill>
              </a:rPr>
              <a:t>verage hourly </a:t>
            </a:r>
          </a:p>
          <a:p>
            <a:pPr algn="ctr"/>
            <a:r>
              <a:rPr lang="en-US" b="1" dirty="0" smtClean="0">
                <a:solidFill>
                  <a:schemeClr val="accent2">
                    <a:lumMod val="50000"/>
                  </a:schemeClr>
                </a:solidFill>
              </a:rPr>
              <a:t>temperature per day</a:t>
            </a:r>
            <a:endParaRPr lang="en-US" b="1" dirty="0">
              <a:solidFill>
                <a:schemeClr val="accent2">
                  <a:lumMod val="50000"/>
                </a:schemeClr>
              </a:solidFill>
            </a:endParaRPr>
          </a:p>
        </p:txBody>
      </p:sp>
      <p:sp>
        <p:nvSpPr>
          <p:cNvPr id="38" name="Rounded Rectangle 37"/>
          <p:cNvSpPr/>
          <p:nvPr/>
        </p:nvSpPr>
        <p:spPr>
          <a:xfrm>
            <a:off x="3435029" y="2702812"/>
            <a:ext cx="2926080" cy="32004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Convert to </a:t>
            </a:r>
            <a:r>
              <a:rPr lang="en-US" b="1" dirty="0" err="1" smtClean="0">
                <a:solidFill>
                  <a:schemeClr val="accent2">
                    <a:lumMod val="50000"/>
                  </a:schemeClr>
                </a:solidFill>
              </a:rPr>
              <a:t>T</a:t>
            </a:r>
            <a:r>
              <a:rPr lang="en-US" b="1" baseline="-25000" dirty="0" err="1" smtClean="0">
                <a:solidFill>
                  <a:schemeClr val="accent2">
                    <a:lumMod val="50000"/>
                  </a:schemeClr>
                </a:solidFill>
              </a:rPr>
              <a:t>air</a:t>
            </a:r>
            <a:endParaRPr lang="en-US" b="1" baseline="-25000" dirty="0">
              <a:solidFill>
                <a:schemeClr val="accent2">
                  <a:lumMod val="50000"/>
                </a:schemeClr>
              </a:solidFill>
            </a:endParaRPr>
          </a:p>
        </p:txBody>
      </p:sp>
      <p:sp>
        <p:nvSpPr>
          <p:cNvPr id="39" name="Rounded Rectangle 38"/>
          <p:cNvSpPr/>
          <p:nvPr/>
        </p:nvSpPr>
        <p:spPr>
          <a:xfrm>
            <a:off x="6869312" y="1671142"/>
            <a:ext cx="2011680" cy="32004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40" name="Rounded Rectangle 39"/>
          <p:cNvSpPr/>
          <p:nvPr/>
        </p:nvSpPr>
        <p:spPr>
          <a:xfrm>
            <a:off x="227124" y="1663663"/>
            <a:ext cx="2743200" cy="128016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Hourly </a:t>
            </a:r>
            <a:r>
              <a:rPr lang="en-US" b="1" dirty="0" smtClean="0">
                <a:solidFill>
                  <a:schemeClr val="accent2">
                    <a:lumMod val="50000"/>
                  </a:schemeClr>
                </a:solidFill>
              </a:rPr>
              <a:t>Temperature</a:t>
            </a:r>
          </a:p>
          <a:p>
            <a:pPr algn="ctr"/>
            <a:r>
              <a:rPr lang="en-US" sz="1600" dirty="0" smtClean="0">
                <a:solidFill>
                  <a:schemeClr val="accent2">
                    <a:lumMod val="50000"/>
                  </a:schemeClr>
                </a:solidFill>
              </a:rPr>
              <a:t>NOAA </a:t>
            </a:r>
            <a:r>
              <a:rPr lang="en-US" sz="1600" dirty="0">
                <a:solidFill>
                  <a:schemeClr val="accent2">
                    <a:lumMod val="50000"/>
                  </a:schemeClr>
                </a:solidFill>
              </a:rPr>
              <a:t>Ground </a:t>
            </a:r>
          </a:p>
          <a:p>
            <a:pPr algn="ctr"/>
            <a:r>
              <a:rPr lang="en-US" sz="1600" dirty="0" smtClean="0">
                <a:solidFill>
                  <a:schemeClr val="accent2">
                    <a:lumMod val="50000"/>
                  </a:schemeClr>
                </a:solidFill>
              </a:rPr>
              <a:t>Weather </a:t>
            </a:r>
            <a:r>
              <a:rPr lang="en-US" sz="1600" dirty="0">
                <a:solidFill>
                  <a:schemeClr val="accent2">
                    <a:lumMod val="50000"/>
                  </a:schemeClr>
                </a:solidFill>
              </a:rPr>
              <a:t>Stations</a:t>
            </a:r>
          </a:p>
          <a:p>
            <a:pPr algn="ctr"/>
            <a:r>
              <a:rPr lang="en-US" sz="1600" dirty="0" smtClean="0">
                <a:solidFill>
                  <a:schemeClr val="accent2">
                    <a:lumMod val="50000"/>
                  </a:schemeClr>
                </a:solidFill>
              </a:rPr>
              <a:t>2003 – 2013 </a:t>
            </a:r>
            <a:endParaRPr lang="en-US" sz="1600" dirty="0">
              <a:solidFill>
                <a:schemeClr val="accent2">
                  <a:lumMod val="50000"/>
                </a:schemeClr>
              </a:solidFill>
            </a:endParaRPr>
          </a:p>
        </p:txBody>
      </p:sp>
      <p:sp>
        <p:nvSpPr>
          <p:cNvPr id="41" name="Rounded Rectangle 40"/>
          <p:cNvSpPr/>
          <p:nvPr/>
        </p:nvSpPr>
        <p:spPr>
          <a:xfrm>
            <a:off x="3439715" y="3388663"/>
            <a:ext cx="2926080" cy="91440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Apply temperature fluctuation curve to daily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2" name="Rounded Rectangle 41"/>
          <p:cNvSpPr/>
          <p:nvPr/>
        </p:nvSpPr>
        <p:spPr>
          <a:xfrm>
            <a:off x="6878837" y="2360686"/>
            <a:ext cx="2011680" cy="82296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Current Accumulated </a:t>
            </a:r>
          </a:p>
          <a:p>
            <a:pPr algn="ctr"/>
            <a:r>
              <a:rPr lang="en-US" b="1" dirty="0" smtClean="0">
                <a:solidFill>
                  <a:schemeClr val="accent2">
                    <a:lumMod val="50000"/>
                  </a:schemeClr>
                </a:solidFill>
              </a:rPr>
              <a:t>Chill Units</a:t>
            </a:r>
            <a:endParaRPr lang="en-US" b="1" dirty="0">
              <a:solidFill>
                <a:schemeClr val="accent2">
                  <a:lumMod val="50000"/>
                </a:schemeClr>
              </a:solidFill>
            </a:endParaRPr>
          </a:p>
        </p:txBody>
      </p:sp>
      <p:sp>
        <p:nvSpPr>
          <p:cNvPr id="43" name="Rounded Rectangle 42"/>
          <p:cNvSpPr/>
          <p:nvPr/>
        </p:nvSpPr>
        <p:spPr>
          <a:xfrm>
            <a:off x="227124" y="4818067"/>
            <a:ext cx="2743200" cy="182880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Forecasted Air Surface Temperature (</a:t>
            </a:r>
            <a:r>
              <a:rPr lang="en-US" b="1" dirty="0" err="1" smtClean="0">
                <a:solidFill>
                  <a:schemeClr val="accent2">
                    <a:lumMod val="50000"/>
                  </a:schemeClr>
                </a:solidFill>
              </a:rPr>
              <a:t>tas</a:t>
            </a:r>
            <a:r>
              <a:rPr lang="en-US" b="1" dirty="0" smtClean="0">
                <a:solidFill>
                  <a:schemeClr val="accent2">
                    <a:lumMod val="50000"/>
                  </a:schemeClr>
                </a:solidFill>
              </a:rPr>
              <a:t>)</a:t>
            </a:r>
          </a:p>
          <a:p>
            <a:pPr algn="ctr"/>
            <a:r>
              <a:rPr lang="en-US" sz="1600" dirty="0">
                <a:solidFill>
                  <a:schemeClr val="accent2">
                    <a:lumMod val="50000"/>
                  </a:schemeClr>
                </a:solidFill>
              </a:rPr>
              <a:t>CMIP5 North American CORDEX Climate Model</a:t>
            </a:r>
            <a:endParaRPr lang="en-US" sz="1600" dirty="0" smtClean="0">
              <a:solidFill>
                <a:schemeClr val="accent2">
                  <a:lumMod val="50000"/>
                </a:schemeClr>
              </a:solidFill>
            </a:endParaRPr>
          </a:p>
          <a:p>
            <a:pPr algn="ctr"/>
            <a:r>
              <a:rPr lang="en-US" sz="1600" dirty="0" smtClean="0">
                <a:solidFill>
                  <a:schemeClr val="accent2">
                    <a:lumMod val="50000"/>
                  </a:schemeClr>
                </a:solidFill>
              </a:rPr>
              <a:t>2040 – 2070 </a:t>
            </a:r>
            <a:endParaRPr lang="en-US" sz="1600" dirty="0">
              <a:solidFill>
                <a:schemeClr val="accent2">
                  <a:lumMod val="50000"/>
                </a:schemeClr>
              </a:solidFill>
            </a:endParaRPr>
          </a:p>
        </p:txBody>
      </p:sp>
      <p:sp>
        <p:nvSpPr>
          <p:cNvPr id="44" name="Rounded Rectangle 43"/>
          <p:cNvSpPr/>
          <p:nvPr/>
        </p:nvSpPr>
        <p:spPr>
          <a:xfrm>
            <a:off x="3435029" y="6006787"/>
            <a:ext cx="2926080" cy="64008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Fit temperature curve to forecasted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5" name="Rounded Rectangle 44"/>
          <p:cNvSpPr/>
          <p:nvPr/>
        </p:nvSpPr>
        <p:spPr>
          <a:xfrm>
            <a:off x="3435029" y="4729104"/>
            <a:ext cx="2926080" cy="91440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Add forecasted changes </a:t>
            </a:r>
          </a:p>
          <a:p>
            <a:pPr algn="ctr"/>
            <a:r>
              <a:rPr lang="en-US" b="1" dirty="0">
                <a:solidFill>
                  <a:schemeClr val="accent2">
                    <a:lumMod val="50000"/>
                  </a:schemeClr>
                </a:solidFill>
              </a:rPr>
              <a:t>t</a:t>
            </a:r>
            <a:r>
              <a:rPr lang="en-US" b="1" dirty="0" smtClean="0">
                <a:solidFill>
                  <a:schemeClr val="accent2">
                    <a:lumMod val="50000"/>
                  </a:schemeClr>
                </a:solidFill>
              </a:rPr>
              <a:t>o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6" name="Rounded Rectangle 45"/>
          <p:cNvSpPr/>
          <p:nvPr/>
        </p:nvSpPr>
        <p:spPr>
          <a:xfrm>
            <a:off x="6869312" y="3372851"/>
            <a:ext cx="2011680" cy="32004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47" name="Rounded Rectangle 46"/>
          <p:cNvSpPr/>
          <p:nvPr/>
        </p:nvSpPr>
        <p:spPr>
          <a:xfrm>
            <a:off x="6869312" y="4071691"/>
            <a:ext cx="2011680" cy="82296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Current Accumulated </a:t>
            </a:r>
          </a:p>
          <a:p>
            <a:pPr algn="ctr"/>
            <a:r>
              <a:rPr lang="en-US" b="1" dirty="0" smtClean="0">
                <a:solidFill>
                  <a:schemeClr val="accent2">
                    <a:lumMod val="50000"/>
                  </a:schemeClr>
                </a:solidFill>
              </a:rPr>
              <a:t>Chill Units</a:t>
            </a:r>
            <a:endParaRPr lang="en-US" b="1" dirty="0">
              <a:solidFill>
                <a:schemeClr val="accent2">
                  <a:lumMod val="50000"/>
                </a:schemeClr>
              </a:solidFill>
            </a:endParaRPr>
          </a:p>
        </p:txBody>
      </p:sp>
      <p:sp>
        <p:nvSpPr>
          <p:cNvPr id="50" name="Rounded Rectangle 49"/>
          <p:cNvSpPr/>
          <p:nvPr/>
        </p:nvSpPr>
        <p:spPr>
          <a:xfrm>
            <a:off x="6877328" y="5129509"/>
            <a:ext cx="2011680" cy="32004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51" name="Rounded Rectangle 50"/>
          <p:cNvSpPr/>
          <p:nvPr/>
        </p:nvSpPr>
        <p:spPr>
          <a:xfrm>
            <a:off x="6876246" y="5823907"/>
            <a:ext cx="2011680" cy="82296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Forecasted Accumulated Chill Units</a:t>
            </a:r>
            <a:endParaRPr lang="en-US" b="1" dirty="0">
              <a:solidFill>
                <a:schemeClr val="accent2">
                  <a:lumMod val="50000"/>
                </a:schemeClr>
              </a:solidFill>
            </a:endParaRPr>
          </a:p>
        </p:txBody>
      </p:sp>
      <p:cxnSp>
        <p:nvCxnSpPr>
          <p:cNvPr id="52" name="Elbow Connector 51"/>
          <p:cNvCxnSpPr>
            <a:stCxn id="41" idx="3"/>
            <a:endCxn id="46" idx="1"/>
          </p:cNvCxnSpPr>
          <p:nvPr/>
        </p:nvCxnSpPr>
        <p:spPr>
          <a:xfrm flipV="1">
            <a:off x="6365795" y="3532871"/>
            <a:ext cx="503517" cy="312992"/>
          </a:xfrm>
          <a:prstGeom prst="bentConnector3">
            <a:avLst>
              <a:gd name="adj1" fmla="val 2730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53" name="Elbow Connector 52"/>
          <p:cNvCxnSpPr>
            <a:stCxn id="44" idx="3"/>
            <a:endCxn id="50" idx="1"/>
          </p:cNvCxnSpPr>
          <p:nvPr/>
        </p:nvCxnSpPr>
        <p:spPr>
          <a:xfrm flipV="1">
            <a:off x="6361109" y="5289529"/>
            <a:ext cx="516219" cy="1037298"/>
          </a:xfrm>
          <a:prstGeom prst="bentConnector3">
            <a:avLst>
              <a:gd name="adj1" fmla="val 29703"/>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54" name="Straight Arrow Connector 53"/>
          <p:cNvCxnSpPr/>
          <p:nvPr/>
        </p:nvCxnSpPr>
        <p:spPr>
          <a:xfrm>
            <a:off x="4839760" y="3005678"/>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9760" y="5632215"/>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37" idx="3"/>
            <a:endCxn id="39" idx="1"/>
          </p:cNvCxnSpPr>
          <p:nvPr/>
        </p:nvCxnSpPr>
        <p:spPr>
          <a:xfrm flipV="1">
            <a:off x="6361109" y="1831162"/>
            <a:ext cx="508203" cy="159219"/>
          </a:xfrm>
          <a:prstGeom prst="bentConnector3">
            <a:avLst>
              <a:gd name="adj1" fmla="val 24718"/>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1" name="Elbow Connector 80"/>
          <p:cNvCxnSpPr/>
          <p:nvPr/>
        </p:nvCxnSpPr>
        <p:spPr>
          <a:xfrm flipV="1">
            <a:off x="2957622" y="2904742"/>
            <a:ext cx="470499" cy="797268"/>
          </a:xfrm>
          <a:prstGeom prst="bentConnector3">
            <a:avLst>
              <a:gd name="adj1" fmla="val 3178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2" name="Elbow Connector 81"/>
          <p:cNvCxnSpPr/>
          <p:nvPr/>
        </p:nvCxnSpPr>
        <p:spPr>
          <a:xfrm flipV="1">
            <a:off x="2957621" y="5123794"/>
            <a:ext cx="470499" cy="797268"/>
          </a:xfrm>
          <a:prstGeom prst="bentConnector3">
            <a:avLst>
              <a:gd name="adj1" fmla="val 3178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3" name="Elbow Connector 82"/>
          <p:cNvCxnSpPr>
            <a:endCxn id="37" idx="1"/>
          </p:cNvCxnSpPr>
          <p:nvPr/>
        </p:nvCxnSpPr>
        <p:spPr>
          <a:xfrm flipV="1">
            <a:off x="2957621" y="1990381"/>
            <a:ext cx="477408" cy="439194"/>
          </a:xfrm>
          <a:prstGeom prst="bentConnector3">
            <a:avLst>
              <a:gd name="adj1" fmla="val 32044"/>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6" name="Straight Arrow Connector 85"/>
          <p:cNvCxnSpPr/>
          <p:nvPr/>
        </p:nvCxnSpPr>
        <p:spPr>
          <a:xfrm>
            <a:off x="7905284" y="1989983"/>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85638" y="3692891"/>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7895163" y="5448350"/>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3352803" y="1029730"/>
            <a:ext cx="3072384" cy="567842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3294427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Project Methodology</a:t>
            </a:r>
            <a:endParaRPr lang="en-US" b="1" dirty="0"/>
          </a:p>
        </p:txBody>
      </p:sp>
      <p:sp>
        <p:nvSpPr>
          <p:cNvPr id="33" name="Rounded Rectangle 32"/>
          <p:cNvSpPr/>
          <p:nvPr/>
        </p:nvSpPr>
        <p:spPr>
          <a:xfrm>
            <a:off x="233268" y="1092242"/>
            <a:ext cx="274320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Acquisition</a:t>
            </a:r>
            <a:endParaRPr lang="en-US" sz="2100" b="1" dirty="0"/>
          </a:p>
        </p:txBody>
      </p:sp>
      <p:sp>
        <p:nvSpPr>
          <p:cNvPr id="34" name="Rounded Rectangle 33"/>
          <p:cNvSpPr/>
          <p:nvPr/>
        </p:nvSpPr>
        <p:spPr>
          <a:xfrm>
            <a:off x="3430072" y="1106988"/>
            <a:ext cx="292608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Processing</a:t>
            </a:r>
            <a:endParaRPr lang="en-US" sz="2100" b="1" dirty="0"/>
          </a:p>
        </p:txBody>
      </p:sp>
      <p:sp>
        <p:nvSpPr>
          <p:cNvPr id="35" name="Rounded Rectangle 34"/>
          <p:cNvSpPr/>
          <p:nvPr/>
        </p:nvSpPr>
        <p:spPr>
          <a:xfrm>
            <a:off x="6861605" y="1097397"/>
            <a:ext cx="201168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Analysis</a:t>
            </a:r>
            <a:endParaRPr lang="en-US" sz="2100" b="1" dirty="0"/>
          </a:p>
        </p:txBody>
      </p:sp>
      <p:sp>
        <p:nvSpPr>
          <p:cNvPr id="36" name="Rounded Rectangle 35"/>
          <p:cNvSpPr/>
          <p:nvPr/>
        </p:nvSpPr>
        <p:spPr>
          <a:xfrm>
            <a:off x="227124" y="3148068"/>
            <a:ext cx="2743200" cy="128016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Land </a:t>
            </a:r>
            <a:r>
              <a:rPr lang="en-US" b="1" dirty="0">
                <a:solidFill>
                  <a:schemeClr val="accent2">
                    <a:lumMod val="50000"/>
                  </a:schemeClr>
                </a:solidFill>
              </a:rPr>
              <a:t>Surface </a:t>
            </a:r>
            <a:endParaRPr lang="en-US" b="1" dirty="0" smtClean="0">
              <a:solidFill>
                <a:schemeClr val="accent2">
                  <a:lumMod val="50000"/>
                </a:schemeClr>
              </a:solidFill>
            </a:endParaRPr>
          </a:p>
          <a:p>
            <a:pPr algn="ctr"/>
            <a:r>
              <a:rPr lang="en-US" b="1" dirty="0" smtClean="0">
                <a:solidFill>
                  <a:schemeClr val="accent2">
                    <a:lumMod val="50000"/>
                  </a:schemeClr>
                </a:solidFill>
              </a:rPr>
              <a:t>Temperature </a:t>
            </a:r>
            <a:r>
              <a:rPr lang="en-US" b="1" dirty="0">
                <a:solidFill>
                  <a:schemeClr val="accent2">
                    <a:lumMod val="50000"/>
                  </a:schemeClr>
                </a:solidFill>
              </a:rPr>
              <a:t>(LST</a:t>
            </a:r>
            <a:r>
              <a:rPr lang="en-US" b="1" dirty="0" smtClean="0">
                <a:solidFill>
                  <a:schemeClr val="accent2">
                    <a:lumMod val="50000"/>
                  </a:schemeClr>
                </a:solidFill>
              </a:rPr>
              <a:t>)</a:t>
            </a:r>
          </a:p>
          <a:p>
            <a:pPr algn="ctr"/>
            <a:r>
              <a:rPr lang="en-US" sz="1600" dirty="0" smtClean="0">
                <a:solidFill>
                  <a:schemeClr val="accent2">
                    <a:lumMod val="50000"/>
                  </a:schemeClr>
                </a:solidFill>
              </a:rPr>
              <a:t>MODIS </a:t>
            </a:r>
          </a:p>
          <a:p>
            <a:pPr algn="ctr"/>
            <a:r>
              <a:rPr lang="en-US" sz="1600" dirty="0" smtClean="0">
                <a:solidFill>
                  <a:schemeClr val="accent2">
                    <a:lumMod val="50000"/>
                  </a:schemeClr>
                </a:solidFill>
              </a:rPr>
              <a:t>2003 – 2013 </a:t>
            </a:r>
          </a:p>
        </p:txBody>
      </p:sp>
      <p:sp>
        <p:nvSpPr>
          <p:cNvPr id="37" name="Rounded Rectangle 36"/>
          <p:cNvSpPr/>
          <p:nvPr/>
        </p:nvSpPr>
        <p:spPr>
          <a:xfrm>
            <a:off x="3435029" y="1670341"/>
            <a:ext cx="2926080" cy="64008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A</a:t>
            </a:r>
            <a:r>
              <a:rPr lang="en-US" b="1" dirty="0" smtClean="0">
                <a:solidFill>
                  <a:schemeClr val="accent2">
                    <a:lumMod val="50000"/>
                  </a:schemeClr>
                </a:solidFill>
              </a:rPr>
              <a:t>verage hourly </a:t>
            </a:r>
          </a:p>
          <a:p>
            <a:pPr algn="ctr"/>
            <a:r>
              <a:rPr lang="en-US" b="1" dirty="0" smtClean="0">
                <a:solidFill>
                  <a:schemeClr val="accent2">
                    <a:lumMod val="50000"/>
                  </a:schemeClr>
                </a:solidFill>
              </a:rPr>
              <a:t>temperature per day</a:t>
            </a:r>
            <a:endParaRPr lang="en-US" b="1" dirty="0">
              <a:solidFill>
                <a:schemeClr val="accent2">
                  <a:lumMod val="50000"/>
                </a:schemeClr>
              </a:solidFill>
            </a:endParaRPr>
          </a:p>
        </p:txBody>
      </p:sp>
      <p:sp>
        <p:nvSpPr>
          <p:cNvPr id="38" name="Rounded Rectangle 37"/>
          <p:cNvSpPr/>
          <p:nvPr/>
        </p:nvSpPr>
        <p:spPr>
          <a:xfrm>
            <a:off x="3435029" y="2702812"/>
            <a:ext cx="2926080" cy="32004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Convert to </a:t>
            </a:r>
            <a:r>
              <a:rPr lang="en-US" b="1" dirty="0" err="1" smtClean="0">
                <a:solidFill>
                  <a:schemeClr val="accent2">
                    <a:lumMod val="50000"/>
                  </a:schemeClr>
                </a:solidFill>
              </a:rPr>
              <a:t>T</a:t>
            </a:r>
            <a:r>
              <a:rPr lang="en-US" b="1" baseline="-25000" dirty="0" err="1" smtClean="0">
                <a:solidFill>
                  <a:schemeClr val="accent2">
                    <a:lumMod val="50000"/>
                  </a:schemeClr>
                </a:solidFill>
              </a:rPr>
              <a:t>air</a:t>
            </a:r>
            <a:endParaRPr lang="en-US" b="1" baseline="-25000" dirty="0">
              <a:solidFill>
                <a:schemeClr val="accent2">
                  <a:lumMod val="50000"/>
                </a:schemeClr>
              </a:solidFill>
            </a:endParaRPr>
          </a:p>
        </p:txBody>
      </p:sp>
      <p:sp>
        <p:nvSpPr>
          <p:cNvPr id="39" name="Rounded Rectangle 38"/>
          <p:cNvSpPr/>
          <p:nvPr/>
        </p:nvSpPr>
        <p:spPr>
          <a:xfrm>
            <a:off x="6869312" y="1671142"/>
            <a:ext cx="2011680" cy="32004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40" name="Rounded Rectangle 39"/>
          <p:cNvSpPr/>
          <p:nvPr/>
        </p:nvSpPr>
        <p:spPr>
          <a:xfrm>
            <a:off x="227124" y="1663663"/>
            <a:ext cx="2743200" cy="128016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Hourly </a:t>
            </a:r>
            <a:r>
              <a:rPr lang="en-US" b="1" dirty="0" smtClean="0">
                <a:solidFill>
                  <a:schemeClr val="accent2">
                    <a:lumMod val="50000"/>
                  </a:schemeClr>
                </a:solidFill>
              </a:rPr>
              <a:t>Temperature</a:t>
            </a:r>
          </a:p>
          <a:p>
            <a:pPr algn="ctr"/>
            <a:r>
              <a:rPr lang="en-US" sz="1600" dirty="0" smtClean="0">
                <a:solidFill>
                  <a:schemeClr val="accent2">
                    <a:lumMod val="50000"/>
                  </a:schemeClr>
                </a:solidFill>
              </a:rPr>
              <a:t>NOAA </a:t>
            </a:r>
            <a:r>
              <a:rPr lang="en-US" sz="1600" dirty="0">
                <a:solidFill>
                  <a:schemeClr val="accent2">
                    <a:lumMod val="50000"/>
                  </a:schemeClr>
                </a:solidFill>
              </a:rPr>
              <a:t>Ground </a:t>
            </a:r>
          </a:p>
          <a:p>
            <a:pPr algn="ctr"/>
            <a:r>
              <a:rPr lang="en-US" sz="1600" dirty="0" smtClean="0">
                <a:solidFill>
                  <a:schemeClr val="accent2">
                    <a:lumMod val="50000"/>
                  </a:schemeClr>
                </a:solidFill>
              </a:rPr>
              <a:t>Weather </a:t>
            </a:r>
            <a:r>
              <a:rPr lang="en-US" sz="1600" dirty="0">
                <a:solidFill>
                  <a:schemeClr val="accent2">
                    <a:lumMod val="50000"/>
                  </a:schemeClr>
                </a:solidFill>
              </a:rPr>
              <a:t>Stations</a:t>
            </a:r>
          </a:p>
          <a:p>
            <a:pPr algn="ctr"/>
            <a:r>
              <a:rPr lang="en-US" sz="1600" dirty="0" smtClean="0">
                <a:solidFill>
                  <a:schemeClr val="accent2">
                    <a:lumMod val="50000"/>
                  </a:schemeClr>
                </a:solidFill>
              </a:rPr>
              <a:t>2003 – 2013 </a:t>
            </a:r>
            <a:endParaRPr lang="en-US" sz="1600" dirty="0">
              <a:solidFill>
                <a:schemeClr val="accent2">
                  <a:lumMod val="50000"/>
                </a:schemeClr>
              </a:solidFill>
            </a:endParaRPr>
          </a:p>
        </p:txBody>
      </p:sp>
      <p:sp>
        <p:nvSpPr>
          <p:cNvPr id="41" name="Rounded Rectangle 40"/>
          <p:cNvSpPr/>
          <p:nvPr/>
        </p:nvSpPr>
        <p:spPr>
          <a:xfrm>
            <a:off x="3439715" y="3388663"/>
            <a:ext cx="2926080" cy="91440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Apply temperature fluctuation curve to daily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2" name="Rounded Rectangle 41"/>
          <p:cNvSpPr/>
          <p:nvPr/>
        </p:nvSpPr>
        <p:spPr>
          <a:xfrm>
            <a:off x="6878837" y="2360686"/>
            <a:ext cx="2011680" cy="82296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Current Accumulated </a:t>
            </a:r>
          </a:p>
          <a:p>
            <a:pPr algn="ctr"/>
            <a:r>
              <a:rPr lang="en-US" b="1" dirty="0" smtClean="0">
                <a:solidFill>
                  <a:schemeClr val="accent2">
                    <a:lumMod val="50000"/>
                  </a:schemeClr>
                </a:solidFill>
              </a:rPr>
              <a:t>Chill Units</a:t>
            </a:r>
            <a:endParaRPr lang="en-US" b="1" dirty="0">
              <a:solidFill>
                <a:schemeClr val="accent2">
                  <a:lumMod val="50000"/>
                </a:schemeClr>
              </a:solidFill>
            </a:endParaRPr>
          </a:p>
        </p:txBody>
      </p:sp>
      <p:sp>
        <p:nvSpPr>
          <p:cNvPr id="43" name="Rounded Rectangle 42"/>
          <p:cNvSpPr/>
          <p:nvPr/>
        </p:nvSpPr>
        <p:spPr>
          <a:xfrm>
            <a:off x="227124" y="4818067"/>
            <a:ext cx="2743200" cy="182880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Forecasted Air Surface Temperature (</a:t>
            </a:r>
            <a:r>
              <a:rPr lang="en-US" b="1" dirty="0" err="1" smtClean="0">
                <a:solidFill>
                  <a:schemeClr val="accent2">
                    <a:lumMod val="50000"/>
                  </a:schemeClr>
                </a:solidFill>
              </a:rPr>
              <a:t>tas</a:t>
            </a:r>
            <a:r>
              <a:rPr lang="en-US" b="1" dirty="0" smtClean="0">
                <a:solidFill>
                  <a:schemeClr val="accent2">
                    <a:lumMod val="50000"/>
                  </a:schemeClr>
                </a:solidFill>
              </a:rPr>
              <a:t>)</a:t>
            </a:r>
          </a:p>
          <a:p>
            <a:pPr algn="ctr"/>
            <a:r>
              <a:rPr lang="en-US" sz="1600" dirty="0">
                <a:solidFill>
                  <a:schemeClr val="accent2">
                    <a:lumMod val="50000"/>
                  </a:schemeClr>
                </a:solidFill>
              </a:rPr>
              <a:t>CMIP5 North American CORDEX Climate Model</a:t>
            </a:r>
            <a:endParaRPr lang="en-US" sz="1600" dirty="0" smtClean="0">
              <a:solidFill>
                <a:schemeClr val="accent2">
                  <a:lumMod val="50000"/>
                </a:schemeClr>
              </a:solidFill>
            </a:endParaRPr>
          </a:p>
          <a:p>
            <a:pPr algn="ctr"/>
            <a:r>
              <a:rPr lang="en-US" sz="1600" dirty="0" smtClean="0">
                <a:solidFill>
                  <a:schemeClr val="accent2">
                    <a:lumMod val="50000"/>
                  </a:schemeClr>
                </a:solidFill>
              </a:rPr>
              <a:t>2040 – 2070 </a:t>
            </a:r>
            <a:endParaRPr lang="en-US" sz="1600" dirty="0">
              <a:solidFill>
                <a:schemeClr val="accent2">
                  <a:lumMod val="50000"/>
                </a:schemeClr>
              </a:solidFill>
            </a:endParaRPr>
          </a:p>
        </p:txBody>
      </p:sp>
      <p:sp>
        <p:nvSpPr>
          <p:cNvPr id="44" name="Rounded Rectangle 43"/>
          <p:cNvSpPr/>
          <p:nvPr/>
        </p:nvSpPr>
        <p:spPr>
          <a:xfrm>
            <a:off x="3435029" y="6006787"/>
            <a:ext cx="2926080" cy="64008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Fit temperature curve to forecasted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5" name="Rounded Rectangle 44"/>
          <p:cNvSpPr/>
          <p:nvPr/>
        </p:nvSpPr>
        <p:spPr>
          <a:xfrm>
            <a:off x="3435029" y="4729104"/>
            <a:ext cx="2926080" cy="91440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Add forecasted changes </a:t>
            </a:r>
          </a:p>
          <a:p>
            <a:pPr algn="ctr"/>
            <a:r>
              <a:rPr lang="en-US" b="1" dirty="0">
                <a:solidFill>
                  <a:schemeClr val="accent2">
                    <a:lumMod val="50000"/>
                  </a:schemeClr>
                </a:solidFill>
              </a:rPr>
              <a:t>t</a:t>
            </a:r>
            <a:r>
              <a:rPr lang="en-US" b="1" dirty="0" smtClean="0">
                <a:solidFill>
                  <a:schemeClr val="accent2">
                    <a:lumMod val="50000"/>
                  </a:schemeClr>
                </a:solidFill>
              </a:rPr>
              <a:t>o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6" name="Rounded Rectangle 45"/>
          <p:cNvSpPr/>
          <p:nvPr/>
        </p:nvSpPr>
        <p:spPr>
          <a:xfrm>
            <a:off x="6869312" y="3372851"/>
            <a:ext cx="2011680" cy="32004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47" name="Rounded Rectangle 46"/>
          <p:cNvSpPr/>
          <p:nvPr/>
        </p:nvSpPr>
        <p:spPr>
          <a:xfrm>
            <a:off x="6869312" y="4071691"/>
            <a:ext cx="2011680" cy="82296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Current Accumulated </a:t>
            </a:r>
          </a:p>
          <a:p>
            <a:pPr algn="ctr"/>
            <a:r>
              <a:rPr lang="en-US" b="1" dirty="0" smtClean="0">
                <a:solidFill>
                  <a:schemeClr val="accent2">
                    <a:lumMod val="50000"/>
                  </a:schemeClr>
                </a:solidFill>
              </a:rPr>
              <a:t>Chill Units</a:t>
            </a:r>
            <a:endParaRPr lang="en-US" b="1" dirty="0">
              <a:solidFill>
                <a:schemeClr val="accent2">
                  <a:lumMod val="50000"/>
                </a:schemeClr>
              </a:solidFill>
            </a:endParaRPr>
          </a:p>
        </p:txBody>
      </p:sp>
      <p:sp>
        <p:nvSpPr>
          <p:cNvPr id="50" name="Rounded Rectangle 49"/>
          <p:cNvSpPr/>
          <p:nvPr/>
        </p:nvSpPr>
        <p:spPr>
          <a:xfrm>
            <a:off x="6877328" y="5129509"/>
            <a:ext cx="2011680" cy="32004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51" name="Rounded Rectangle 50"/>
          <p:cNvSpPr/>
          <p:nvPr/>
        </p:nvSpPr>
        <p:spPr>
          <a:xfrm>
            <a:off x="6876246" y="5823907"/>
            <a:ext cx="2011680" cy="82296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Forecasted Accumulated Chill Units</a:t>
            </a:r>
            <a:endParaRPr lang="en-US" b="1" dirty="0">
              <a:solidFill>
                <a:schemeClr val="accent2">
                  <a:lumMod val="50000"/>
                </a:schemeClr>
              </a:solidFill>
            </a:endParaRPr>
          </a:p>
        </p:txBody>
      </p:sp>
      <p:cxnSp>
        <p:nvCxnSpPr>
          <p:cNvPr id="52" name="Elbow Connector 51"/>
          <p:cNvCxnSpPr>
            <a:stCxn id="41" idx="3"/>
            <a:endCxn id="46" idx="1"/>
          </p:cNvCxnSpPr>
          <p:nvPr/>
        </p:nvCxnSpPr>
        <p:spPr>
          <a:xfrm flipV="1">
            <a:off x="6365795" y="3532871"/>
            <a:ext cx="503517" cy="312992"/>
          </a:xfrm>
          <a:prstGeom prst="bentConnector3">
            <a:avLst>
              <a:gd name="adj1" fmla="val 2730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53" name="Elbow Connector 52"/>
          <p:cNvCxnSpPr>
            <a:stCxn id="44" idx="3"/>
            <a:endCxn id="50" idx="1"/>
          </p:cNvCxnSpPr>
          <p:nvPr/>
        </p:nvCxnSpPr>
        <p:spPr>
          <a:xfrm flipV="1">
            <a:off x="6361109" y="5289529"/>
            <a:ext cx="516219" cy="1037298"/>
          </a:xfrm>
          <a:prstGeom prst="bentConnector3">
            <a:avLst>
              <a:gd name="adj1" fmla="val 29703"/>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54" name="Straight Arrow Connector 53"/>
          <p:cNvCxnSpPr/>
          <p:nvPr/>
        </p:nvCxnSpPr>
        <p:spPr>
          <a:xfrm>
            <a:off x="4839760" y="3005678"/>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9760" y="5632215"/>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37" idx="3"/>
            <a:endCxn id="39" idx="1"/>
          </p:cNvCxnSpPr>
          <p:nvPr/>
        </p:nvCxnSpPr>
        <p:spPr>
          <a:xfrm flipV="1">
            <a:off x="6361109" y="1831162"/>
            <a:ext cx="508203" cy="159219"/>
          </a:xfrm>
          <a:prstGeom prst="bentConnector3">
            <a:avLst>
              <a:gd name="adj1" fmla="val 24718"/>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1" name="Elbow Connector 80"/>
          <p:cNvCxnSpPr/>
          <p:nvPr/>
        </p:nvCxnSpPr>
        <p:spPr>
          <a:xfrm flipV="1">
            <a:off x="2957622" y="2904742"/>
            <a:ext cx="470499" cy="797268"/>
          </a:xfrm>
          <a:prstGeom prst="bentConnector3">
            <a:avLst>
              <a:gd name="adj1" fmla="val 3178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2" name="Elbow Connector 81"/>
          <p:cNvCxnSpPr/>
          <p:nvPr/>
        </p:nvCxnSpPr>
        <p:spPr>
          <a:xfrm flipV="1">
            <a:off x="2957621" y="5123794"/>
            <a:ext cx="470499" cy="797268"/>
          </a:xfrm>
          <a:prstGeom prst="bentConnector3">
            <a:avLst>
              <a:gd name="adj1" fmla="val 3178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3" name="Elbow Connector 82"/>
          <p:cNvCxnSpPr>
            <a:endCxn id="37" idx="1"/>
          </p:cNvCxnSpPr>
          <p:nvPr/>
        </p:nvCxnSpPr>
        <p:spPr>
          <a:xfrm flipV="1">
            <a:off x="2957621" y="1990381"/>
            <a:ext cx="477408" cy="439194"/>
          </a:xfrm>
          <a:prstGeom prst="bentConnector3">
            <a:avLst>
              <a:gd name="adj1" fmla="val 32044"/>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6" name="Straight Arrow Connector 85"/>
          <p:cNvCxnSpPr/>
          <p:nvPr/>
        </p:nvCxnSpPr>
        <p:spPr>
          <a:xfrm>
            <a:off x="7905284" y="1989983"/>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85638" y="3692891"/>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7895163" y="5448350"/>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
        <p:nvSpPr>
          <p:cNvPr id="2" name="Rectangle 1"/>
          <p:cNvSpPr/>
          <p:nvPr/>
        </p:nvSpPr>
        <p:spPr>
          <a:xfrm>
            <a:off x="6796227" y="1029730"/>
            <a:ext cx="2157984" cy="5678424"/>
          </a:xfrm>
          <a:prstGeom prst="rect">
            <a:avLst/>
          </a:prstGeom>
          <a:noFill/>
          <a:ln w="635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33238280"/>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Results</a:t>
            </a:r>
          </a:p>
          <a:p>
            <a:endParaRPr lang="en-US" dirty="0" smtClean="0"/>
          </a:p>
          <a:p>
            <a:r>
              <a:rPr lang="en-US" dirty="0" smtClean="0"/>
              <a:t>Discussion</a:t>
            </a:r>
          </a:p>
          <a:p>
            <a:endParaRPr lang="en-US" dirty="0" smtClean="0"/>
          </a:p>
          <a:p>
            <a:r>
              <a:rPr lang="en-US" dirty="0" smtClean="0"/>
              <a:t>Uncertainty/Error Analysis</a:t>
            </a:r>
            <a:endParaRPr lang="en-US" dirty="0"/>
          </a:p>
        </p:txBody>
      </p:sp>
      <p:sp>
        <p:nvSpPr>
          <p:cNvPr id="3" name="Title 2"/>
          <p:cNvSpPr>
            <a:spLocks noGrp="1"/>
          </p:cNvSpPr>
          <p:nvPr>
            <p:ph type="title"/>
          </p:nvPr>
        </p:nvSpPr>
        <p:spPr/>
        <p:txBody>
          <a:bodyPr/>
          <a:lstStyle/>
          <a:p>
            <a:r>
              <a:rPr lang="en-US" b="1" dirty="0" smtClean="0"/>
              <a:t>Results</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11424" y="3636184"/>
            <a:ext cx="3596640" cy="2697480"/>
          </a:xfrm>
          <a:prstGeom prst="rect">
            <a:avLst/>
          </a:prstGeom>
          <a:ln w="25400">
            <a:solidFill>
              <a:schemeClr val="accent2">
                <a:lumMod val="75000"/>
              </a:schemeClr>
            </a:solidFill>
          </a:ln>
        </p:spPr>
      </p:pic>
      <p:sp>
        <p:nvSpPr>
          <p:cNvPr id="5" name="TextBox 4"/>
          <p:cNvSpPr txBox="1"/>
          <p:nvPr/>
        </p:nvSpPr>
        <p:spPr>
          <a:xfrm>
            <a:off x="811424" y="6321996"/>
            <a:ext cx="1276865" cy="246221"/>
          </a:xfrm>
          <a:prstGeom prst="rect">
            <a:avLst/>
          </a:prstGeom>
          <a:noFill/>
        </p:spPr>
        <p:txBody>
          <a:bodyPr wrap="square" rtlCol="0">
            <a:spAutoFit/>
          </a:bodyPr>
          <a:lstStyle/>
          <a:p>
            <a:r>
              <a:rPr lang="en-US" sz="1000" dirty="0" smtClean="0"/>
              <a:t>Source: </a:t>
            </a:r>
            <a:r>
              <a:rPr lang="en-US" sz="1000" dirty="0" err="1" smtClean="0"/>
              <a:t>Kasman</a:t>
            </a:r>
            <a:endParaRPr lang="en-US" sz="1000" dirty="0"/>
          </a:p>
        </p:txBody>
      </p:sp>
      <p:sp>
        <p:nvSpPr>
          <p:cNvPr id="6" name="TextBox 5"/>
          <p:cNvSpPr txBox="1"/>
          <p:nvPr/>
        </p:nvSpPr>
        <p:spPr>
          <a:xfrm>
            <a:off x="1876150" y="3369754"/>
            <a:ext cx="1528147" cy="369332"/>
          </a:xfrm>
          <a:prstGeom prst="rect">
            <a:avLst/>
          </a:prstGeom>
          <a:solidFill>
            <a:schemeClr val="bg1"/>
          </a:solidFill>
          <a:ln w="25400">
            <a:solidFill>
              <a:schemeClr val="accent2">
                <a:lumMod val="75000"/>
              </a:schemeClr>
            </a:solidFill>
          </a:ln>
        </p:spPr>
        <p:txBody>
          <a:bodyPr wrap="square" rtlCol="0">
            <a:spAutoFit/>
          </a:bodyPr>
          <a:lstStyle/>
          <a:p>
            <a:pPr algn="ctr"/>
            <a:r>
              <a:rPr lang="en-US" dirty="0" smtClean="0"/>
              <a:t>Apple Blight</a:t>
            </a:r>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Conclusions</a:t>
            </a:r>
          </a:p>
          <a:p>
            <a:endParaRPr lang="en-US" dirty="0" smtClean="0"/>
          </a:p>
          <a:p>
            <a:r>
              <a:rPr lang="en-US" dirty="0" smtClean="0"/>
              <a:t>Benefits of Research</a:t>
            </a:r>
          </a:p>
          <a:p>
            <a:endParaRPr lang="en-US" dirty="0" smtClean="0"/>
          </a:p>
          <a:p>
            <a:r>
              <a:rPr lang="en-US" dirty="0" smtClean="0"/>
              <a:t>Any Future Work (if applicable)</a:t>
            </a:r>
            <a:endParaRPr lang="en-US" dirty="0"/>
          </a:p>
        </p:txBody>
      </p:sp>
      <p:sp>
        <p:nvSpPr>
          <p:cNvPr id="3" name="Title 2"/>
          <p:cNvSpPr>
            <a:spLocks noGrp="1"/>
          </p:cNvSpPr>
          <p:nvPr>
            <p:ph type="title"/>
          </p:nvPr>
        </p:nvSpPr>
        <p:spPr/>
        <p:txBody>
          <a:bodyPr/>
          <a:lstStyle/>
          <a:p>
            <a:r>
              <a:rPr lang="en-US" b="1" dirty="0" smtClean="0"/>
              <a:t>Conclusions</a:t>
            </a:r>
            <a:endParaRPr lang="en-US" b="1" dirty="0"/>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lgn="ctr">
              <a:lnSpc>
                <a:spcPct val="100000"/>
              </a:lnSpc>
              <a:spcBef>
                <a:spcPts val="0"/>
              </a:spcBef>
              <a:buNone/>
            </a:pPr>
            <a:r>
              <a:rPr lang="en-US" b="1" dirty="0"/>
              <a:t>Dr. Kenton Ross</a:t>
            </a:r>
          </a:p>
          <a:p>
            <a:pPr marL="0" indent="0" algn="ctr">
              <a:lnSpc>
                <a:spcPct val="100000"/>
              </a:lnSpc>
              <a:spcBef>
                <a:spcPts val="0"/>
              </a:spcBef>
              <a:buNone/>
            </a:pPr>
            <a:r>
              <a:rPr lang="en-US" dirty="0"/>
              <a:t>NASA DEVELOP National Program</a:t>
            </a:r>
          </a:p>
          <a:p>
            <a:pPr marL="0" indent="0" algn="ctr">
              <a:lnSpc>
                <a:spcPct val="100000"/>
              </a:lnSpc>
              <a:spcBef>
                <a:spcPts val="0"/>
              </a:spcBef>
              <a:buNone/>
            </a:pPr>
            <a:r>
              <a:rPr lang="en-US" dirty="0"/>
              <a:t>Science Advisor</a:t>
            </a:r>
          </a:p>
          <a:p>
            <a:pPr marL="0" indent="0" algn="ctr">
              <a:spcBef>
                <a:spcPts val="1800"/>
              </a:spcBef>
              <a:buNone/>
            </a:pPr>
            <a:r>
              <a:rPr lang="en-US" b="1" dirty="0"/>
              <a:t>Dr. Noel Baker</a:t>
            </a:r>
          </a:p>
          <a:p>
            <a:pPr marL="0" indent="0" algn="ctr">
              <a:spcBef>
                <a:spcPts val="0"/>
              </a:spcBef>
              <a:buNone/>
            </a:pPr>
            <a:r>
              <a:rPr lang="en-US" dirty="0"/>
              <a:t>NASA Postdoctoral Program Fellow</a:t>
            </a:r>
          </a:p>
          <a:p>
            <a:pPr marL="0" indent="0" algn="ctr">
              <a:spcBef>
                <a:spcPts val="1800"/>
              </a:spcBef>
              <a:buNone/>
            </a:pPr>
            <a:r>
              <a:rPr lang="en-US" b="1" dirty="0"/>
              <a:t>Nathan Owen</a:t>
            </a:r>
          </a:p>
          <a:p>
            <a:pPr marL="0" indent="0" algn="ctr">
              <a:spcBef>
                <a:spcPts val="0"/>
              </a:spcBef>
              <a:buNone/>
            </a:pPr>
            <a:r>
              <a:rPr lang="en-US" dirty="0"/>
              <a:t>NASA DEVELOP – Langley Center Lead</a:t>
            </a:r>
          </a:p>
          <a:p>
            <a:pPr marL="0" indent="0" algn="ctr">
              <a:spcBef>
                <a:spcPts val="1800"/>
              </a:spcBef>
              <a:buNone/>
            </a:pPr>
            <a:r>
              <a:rPr lang="en-US" b="1" dirty="0"/>
              <a:t>Jeffry Ely</a:t>
            </a:r>
          </a:p>
          <a:p>
            <a:pPr marL="0" indent="0" algn="ctr">
              <a:spcBef>
                <a:spcPts val="0"/>
              </a:spcBef>
              <a:buNone/>
            </a:pPr>
            <a:r>
              <a:rPr lang="en-US" dirty="0"/>
              <a:t>NASA DEVELOP </a:t>
            </a:r>
            <a:r>
              <a:rPr lang="en-US" dirty="0" err="1"/>
              <a:t>Geoinformation</a:t>
            </a:r>
            <a:r>
              <a:rPr lang="en-US" dirty="0"/>
              <a:t> Scientist</a:t>
            </a:r>
          </a:p>
          <a:p>
            <a:pPr marL="0" indent="0" algn="ctr">
              <a:spcBef>
                <a:spcPts val="1800"/>
              </a:spcBef>
              <a:buNone/>
            </a:pPr>
            <a:r>
              <a:rPr lang="en-US" b="1" dirty="0"/>
              <a:t>Chad Smith</a:t>
            </a:r>
          </a:p>
          <a:p>
            <a:pPr marL="0" indent="0" algn="ctr">
              <a:spcBef>
                <a:spcPts val="0"/>
              </a:spcBef>
              <a:buNone/>
            </a:pPr>
            <a:r>
              <a:rPr lang="en-US" dirty="0"/>
              <a:t>NASA DEVELOP – Langley Assistant Center Lead</a:t>
            </a:r>
          </a:p>
          <a:p>
            <a:pPr algn="ctr"/>
            <a:endParaRPr lang="en-US" dirty="0"/>
          </a:p>
        </p:txBody>
      </p:sp>
      <p:sp>
        <p:nvSpPr>
          <p:cNvPr id="3" name="Title 2"/>
          <p:cNvSpPr>
            <a:spLocks noGrp="1"/>
          </p:cNvSpPr>
          <p:nvPr>
            <p:ph type="title"/>
          </p:nvPr>
        </p:nvSpPr>
        <p:spPr/>
        <p:txBody>
          <a:bodyPr/>
          <a:lstStyle/>
          <a:p>
            <a:r>
              <a:rPr lang="en-US" b="1" dirty="0" smtClean="0"/>
              <a:t>Acknowledgements</a:t>
            </a:r>
            <a:endParaRPr lang="en-US" b="1" dirty="0"/>
          </a:p>
        </p:txBody>
      </p:sp>
      <p:sp>
        <p:nvSpPr>
          <p:cNvPr id="4" name="TextBox 3"/>
          <p:cNvSpPr txBox="1"/>
          <p:nvPr/>
        </p:nvSpPr>
        <p:spPr>
          <a:xfrm>
            <a:off x="1212991" y="6046237"/>
            <a:ext cx="7016622" cy="584775"/>
          </a:xfrm>
          <a:prstGeom prst="rect">
            <a:avLst/>
          </a:prstGeom>
          <a:noFill/>
        </p:spPr>
        <p:txBody>
          <a:bodyPr wrap="square" rtlCol="0">
            <a:spAutoFit/>
          </a:bodyPr>
          <a:lstStyle/>
          <a:p>
            <a:pPr algn="ctr"/>
            <a:r>
              <a:rPr lang="en-US" sz="1600" i="1" dirty="0" smtClean="0"/>
              <a:t>This material is based upon work supported by NASA through contract NNL11AA00B and cooperative agreement NNX14AB60A.</a:t>
            </a:r>
            <a:endParaRPr lang="en-US" sz="1200"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401" y="1248977"/>
            <a:ext cx="2468604" cy="5486400"/>
          </a:xfrm>
        </p:spPr>
        <p:txBody>
          <a:bodyPr>
            <a:normAutofit/>
          </a:bodyPr>
          <a:lstStyle/>
          <a:p>
            <a:pPr>
              <a:spcBef>
                <a:spcPts val="3600"/>
              </a:spcBef>
            </a:pPr>
            <a:r>
              <a:rPr lang="en-US" dirty="0" smtClean="0"/>
              <a:t>Study Period: 2003 – 2013, 2040 – 2070 </a:t>
            </a:r>
            <a:endParaRPr lang="en-US" dirty="0"/>
          </a:p>
        </p:txBody>
      </p:sp>
      <p:sp>
        <p:nvSpPr>
          <p:cNvPr id="3" name="Title 2"/>
          <p:cNvSpPr>
            <a:spLocks noGrp="1"/>
          </p:cNvSpPr>
          <p:nvPr>
            <p:ph type="title"/>
          </p:nvPr>
        </p:nvSpPr>
        <p:spPr/>
        <p:txBody>
          <a:bodyPr/>
          <a:lstStyle/>
          <a:p>
            <a:r>
              <a:rPr lang="en-US" b="1" dirty="0" smtClean="0"/>
              <a:t>Study Area: Washington, USA</a:t>
            </a:r>
            <a:endParaRPr lang="en-US" b="1" dirty="0"/>
          </a:p>
        </p:txBody>
      </p:sp>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59677" y="1405500"/>
            <a:ext cx="6267459" cy="48463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341959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a:spcBef>
                <a:spcPts val="2400"/>
              </a:spcBef>
            </a:pPr>
            <a:r>
              <a:rPr lang="en-US" dirty="0"/>
              <a:t>Top apple producing state in US (USDA)</a:t>
            </a:r>
          </a:p>
          <a:p>
            <a:pPr>
              <a:spcBef>
                <a:spcPts val="2400"/>
              </a:spcBef>
            </a:pPr>
            <a:r>
              <a:rPr lang="en-US" dirty="0"/>
              <a:t>Majority of apple orchards are east of the Cascade Mountains</a:t>
            </a:r>
          </a:p>
          <a:p>
            <a:pPr>
              <a:spcBef>
                <a:spcPts val="2400"/>
              </a:spcBef>
            </a:pPr>
            <a:r>
              <a:rPr lang="en-US" dirty="0" smtClean="0"/>
              <a:t>Climate </a:t>
            </a:r>
            <a:r>
              <a:rPr lang="en-US" dirty="0"/>
              <a:t>fluctuations may alter temperature trends, resulting in negative impacts on apple growth</a:t>
            </a:r>
          </a:p>
          <a:p>
            <a:pPr>
              <a:spcBef>
                <a:spcPts val="2400"/>
              </a:spcBef>
            </a:pPr>
            <a:r>
              <a:rPr lang="en-US" dirty="0"/>
              <a:t>If temperatures rise there could </a:t>
            </a:r>
            <a:r>
              <a:rPr lang="en-US" dirty="0" smtClean="0"/>
              <a:t>be: </a:t>
            </a:r>
            <a:endParaRPr lang="en-US" dirty="0"/>
          </a:p>
          <a:p>
            <a:pPr lvl="1">
              <a:spcBef>
                <a:spcPts val="1200"/>
              </a:spcBef>
            </a:pPr>
            <a:r>
              <a:rPr lang="en-US" dirty="0"/>
              <a:t>A reduction in accumulated </a:t>
            </a:r>
            <a:r>
              <a:rPr lang="en-US" dirty="0" smtClean="0"/>
              <a:t>                                                 chill </a:t>
            </a:r>
            <a:r>
              <a:rPr lang="en-US" dirty="0"/>
              <a:t>hours for locations where </a:t>
            </a:r>
            <a:r>
              <a:rPr lang="en-US" dirty="0" smtClean="0"/>
              <a:t>                                            apples </a:t>
            </a:r>
            <a:r>
              <a:rPr lang="en-US" dirty="0"/>
              <a:t>are currently grown</a:t>
            </a:r>
          </a:p>
          <a:p>
            <a:pPr lvl="1">
              <a:spcBef>
                <a:spcPts val="1200"/>
              </a:spcBef>
            </a:pPr>
            <a:r>
              <a:rPr lang="en-US" dirty="0"/>
              <a:t>An increased demand for </a:t>
            </a:r>
            <a:r>
              <a:rPr lang="en-US" dirty="0" smtClean="0"/>
              <a:t>                                                irrigation </a:t>
            </a:r>
            <a:r>
              <a:rPr lang="en-US" dirty="0"/>
              <a:t>resources, which  </a:t>
            </a:r>
            <a:r>
              <a:rPr lang="en-US" dirty="0" smtClean="0"/>
              <a:t>                                                   could </a:t>
            </a:r>
            <a:r>
              <a:rPr lang="en-US" dirty="0"/>
              <a:t>raise the cost of apple </a:t>
            </a:r>
            <a:r>
              <a:rPr lang="en-US" dirty="0" smtClean="0"/>
              <a:t>                                          production</a:t>
            </a:r>
            <a:endParaRPr lang="en-US" dirty="0"/>
          </a:p>
          <a:p>
            <a:endParaRPr lang="en-US" dirty="0"/>
          </a:p>
        </p:txBody>
      </p:sp>
      <p:sp>
        <p:nvSpPr>
          <p:cNvPr id="3" name="Title 2"/>
          <p:cNvSpPr>
            <a:spLocks noGrp="1"/>
          </p:cNvSpPr>
          <p:nvPr>
            <p:ph type="title"/>
          </p:nvPr>
        </p:nvSpPr>
        <p:spPr/>
        <p:txBody>
          <a:bodyPr/>
          <a:lstStyle/>
          <a:p>
            <a:r>
              <a:rPr lang="en-US" b="1" dirty="0" smtClean="0"/>
              <a:t>Community Concerns</a:t>
            </a:r>
            <a:endParaRPr lang="en-US" b="1" dirty="0"/>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36022" y="4048683"/>
            <a:ext cx="2743200" cy="2487896"/>
          </a:xfrm>
          <a:prstGeom prst="rect">
            <a:avLst/>
          </a:prstGeom>
          <a:ln w="25400">
            <a:solidFill>
              <a:schemeClr val="accent2">
                <a:lumMod val="75000"/>
              </a:schemeClr>
            </a:solidFill>
          </a:ln>
        </p:spPr>
      </p:pic>
      <p:sp>
        <p:nvSpPr>
          <p:cNvPr id="7" name="TextBox 6"/>
          <p:cNvSpPr txBox="1"/>
          <p:nvPr/>
        </p:nvSpPr>
        <p:spPr>
          <a:xfrm>
            <a:off x="5967010" y="6535698"/>
            <a:ext cx="1276865" cy="246221"/>
          </a:xfrm>
          <a:prstGeom prst="rect">
            <a:avLst/>
          </a:prstGeom>
          <a:noFill/>
        </p:spPr>
        <p:txBody>
          <a:bodyPr wrap="square" rtlCol="0">
            <a:spAutoFit/>
          </a:bodyPr>
          <a:lstStyle/>
          <a:p>
            <a:r>
              <a:rPr lang="en-US" sz="1000" dirty="0" smtClean="0"/>
              <a:t>Source: J. Stein</a:t>
            </a:r>
            <a:endParaRPr lang="en-US" sz="1000" dirty="0"/>
          </a:p>
        </p:txBody>
      </p:sp>
      <p:sp>
        <p:nvSpPr>
          <p:cNvPr id="10" name="TextBox 9"/>
          <p:cNvSpPr txBox="1"/>
          <p:nvPr/>
        </p:nvSpPr>
        <p:spPr>
          <a:xfrm>
            <a:off x="6515592" y="3747747"/>
            <a:ext cx="1828798" cy="369332"/>
          </a:xfrm>
          <a:prstGeom prst="rect">
            <a:avLst/>
          </a:prstGeom>
          <a:solidFill>
            <a:schemeClr val="bg1"/>
          </a:solidFill>
          <a:ln w="25400">
            <a:solidFill>
              <a:schemeClr val="accent2">
                <a:lumMod val="75000"/>
              </a:schemeClr>
            </a:solidFill>
          </a:ln>
        </p:spPr>
        <p:txBody>
          <a:bodyPr wrap="square" rtlCol="0">
            <a:spAutoFit/>
          </a:bodyPr>
          <a:lstStyle/>
          <a:p>
            <a:pPr algn="ctr"/>
            <a:r>
              <a:rPr lang="en-US" dirty="0" smtClean="0"/>
              <a:t>Apple Sunburn</a:t>
            </a:r>
            <a:endParaRPr lang="en-US" dirty="0"/>
          </a:p>
        </p:txBody>
      </p:sp>
    </p:spTree>
    <p:extLst>
      <p:ext uri="{BB962C8B-B14F-4D97-AF65-F5344CB8AC3E}">
        <p14:creationId xmlns:p14="http://schemas.microsoft.com/office/powerpoint/2010/main" val="227255437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06399" y="1125415"/>
            <a:ext cx="4815857" cy="5486400"/>
          </a:xfrm>
        </p:spPr>
        <p:txBody>
          <a:bodyPr>
            <a:normAutofit/>
          </a:bodyPr>
          <a:lstStyle/>
          <a:p>
            <a:pPr>
              <a:spcBef>
                <a:spcPts val="1800"/>
              </a:spcBef>
            </a:pPr>
            <a:r>
              <a:rPr lang="en-US" dirty="0" smtClean="0"/>
              <a:t>Map </a:t>
            </a:r>
            <a:r>
              <a:rPr lang="en-US" dirty="0"/>
              <a:t>accumulated chill </a:t>
            </a:r>
            <a:r>
              <a:rPr lang="en-US" dirty="0" smtClean="0"/>
              <a:t>hours </a:t>
            </a:r>
          </a:p>
          <a:p>
            <a:pPr lvl="1">
              <a:spcBef>
                <a:spcPts val="1800"/>
              </a:spcBef>
            </a:pPr>
            <a:r>
              <a:rPr lang="en-US" dirty="0" smtClean="0"/>
              <a:t>Current accumulated chill hours</a:t>
            </a:r>
          </a:p>
          <a:p>
            <a:pPr lvl="1">
              <a:spcBef>
                <a:spcPts val="1800"/>
              </a:spcBef>
            </a:pPr>
            <a:r>
              <a:rPr lang="en-US" dirty="0" smtClean="0"/>
              <a:t>Forecasted accumulated chill hours</a:t>
            </a:r>
          </a:p>
        </p:txBody>
      </p:sp>
      <p:sp>
        <p:nvSpPr>
          <p:cNvPr id="3" name="Title 2"/>
          <p:cNvSpPr>
            <a:spLocks noGrp="1"/>
          </p:cNvSpPr>
          <p:nvPr>
            <p:ph type="title"/>
          </p:nvPr>
        </p:nvSpPr>
        <p:spPr/>
        <p:txBody>
          <a:bodyPr/>
          <a:lstStyle/>
          <a:p>
            <a:r>
              <a:rPr lang="en-US" b="1" dirty="0" smtClean="0"/>
              <a:t>Objectives &amp; Project Partner</a:t>
            </a:r>
            <a:endParaRPr lang="en-US" b="1" dirty="0"/>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374689" y="1182441"/>
            <a:ext cx="3459774" cy="5212080"/>
          </a:xfrm>
          <a:prstGeom prst="rect">
            <a:avLst/>
          </a:prstGeom>
          <a:ln w="25400">
            <a:solidFill>
              <a:schemeClr val="accent2">
                <a:lumMod val="75000"/>
              </a:schemeClr>
            </a:solidFill>
          </a:ln>
        </p:spPr>
      </p:pic>
      <p:sp>
        <p:nvSpPr>
          <p:cNvPr id="5" name="TextBox 4"/>
          <p:cNvSpPr txBox="1"/>
          <p:nvPr/>
        </p:nvSpPr>
        <p:spPr>
          <a:xfrm>
            <a:off x="5296399" y="6382610"/>
            <a:ext cx="2802577" cy="246221"/>
          </a:xfrm>
          <a:prstGeom prst="rect">
            <a:avLst/>
          </a:prstGeom>
          <a:noFill/>
        </p:spPr>
        <p:txBody>
          <a:bodyPr wrap="square" rtlCol="0">
            <a:spAutoFit/>
          </a:bodyPr>
          <a:lstStyle/>
          <a:p>
            <a:r>
              <a:rPr lang="en-US" sz="1000" dirty="0" smtClean="0"/>
              <a:t>Source: S. Bauer, USDA - ARS</a:t>
            </a:r>
            <a:endParaRPr lang="en-US" sz="1000" dirty="0"/>
          </a:p>
        </p:txBody>
      </p:sp>
      <p:sp>
        <p:nvSpPr>
          <p:cNvPr id="6" name="Content Placeholder 5"/>
          <p:cNvSpPr txBox="1">
            <a:spLocks/>
          </p:cNvSpPr>
          <p:nvPr/>
        </p:nvSpPr>
        <p:spPr>
          <a:xfrm>
            <a:off x="-1465442" y="3615202"/>
            <a:ext cx="8331200" cy="5486400"/>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Clr>
                <a:schemeClr val="accent6">
                  <a:lumMod val="75000"/>
                </a:schemeClr>
              </a:buClr>
              <a:buFont typeface="Webdings" panose="05030102010509060703" pitchFamily="18" charset="2"/>
              <a:buChar char=""/>
              <a:defRPr sz="2400" b="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Clr>
                <a:schemeClr val="accent6"/>
              </a:buClr>
              <a:buFont typeface="Webdings" panose="05030102010509060703" pitchFamily="18" charset="2"/>
              <a:buChar char=""/>
              <a:defRPr sz="20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Clr>
                <a:schemeClr val="accent6"/>
              </a:buClr>
              <a:buFont typeface="Webdings" panose="05030102010509060703" pitchFamily="18" charset="2"/>
              <a:buChar char=""/>
              <a:defRPr sz="18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Clr>
                <a:schemeClr val="accent6"/>
              </a:buClr>
              <a:buFont typeface="Webdings" panose="05030102010509060703" pitchFamily="18" charset="2"/>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Clr>
                <a:schemeClr val="accent6"/>
              </a:buClr>
              <a:buFont typeface="Webdings" panose="05030102010509060703" pitchFamily="18" charset="2"/>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Font typeface="Webdings" panose="05030102010509060703" pitchFamily="18" charset="2"/>
              <a:buNone/>
            </a:pPr>
            <a:r>
              <a:rPr lang="en-US" sz="2800" b="1" dirty="0" smtClean="0"/>
              <a:t>Dr. Michael Glenn</a:t>
            </a:r>
          </a:p>
          <a:p>
            <a:pPr marL="0" indent="0" algn="ctr">
              <a:spcBef>
                <a:spcPts val="600"/>
              </a:spcBef>
              <a:buFont typeface="Webdings" panose="05030102010509060703" pitchFamily="18" charset="2"/>
              <a:buNone/>
            </a:pPr>
            <a:r>
              <a:rPr lang="en-US" sz="2200" dirty="0" smtClean="0"/>
              <a:t>Appalachian Fruit Research Station</a:t>
            </a:r>
          </a:p>
          <a:p>
            <a:pPr marL="0" indent="0" algn="ctr">
              <a:spcBef>
                <a:spcPts val="600"/>
              </a:spcBef>
              <a:buFont typeface="Webdings" panose="05030102010509060703" pitchFamily="18" charset="2"/>
              <a:buNone/>
            </a:pPr>
            <a:r>
              <a:rPr lang="en-US" sz="2200" dirty="0" smtClean="0"/>
              <a:t>USDA - Agriculture Research Service</a:t>
            </a:r>
          </a:p>
          <a:p>
            <a:pPr algn="ctr"/>
            <a:endParaRPr lang="en-US" sz="2800" dirty="0"/>
          </a:p>
        </p:txBody>
      </p:sp>
      <p:pic>
        <p:nvPicPr>
          <p:cNvPr id="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09382" y="4933114"/>
            <a:ext cx="2377440" cy="1630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10539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number of hours that fruit trees experience within a specific temperature </a:t>
            </a:r>
            <a:r>
              <a:rPr lang="en-US" dirty="0" smtClean="0"/>
              <a:t>range</a:t>
            </a:r>
          </a:p>
          <a:p>
            <a:pPr lvl="1"/>
            <a:r>
              <a:rPr lang="en-US" dirty="0"/>
              <a:t>1.4ºC &lt; </a:t>
            </a:r>
            <a:r>
              <a:rPr lang="en-US" dirty="0" err="1"/>
              <a:t>T</a:t>
            </a:r>
            <a:r>
              <a:rPr lang="en-US" baseline="-25000" dirty="0" err="1"/>
              <a:t>air</a:t>
            </a:r>
            <a:r>
              <a:rPr lang="en-US" dirty="0"/>
              <a:t> ≤ </a:t>
            </a:r>
            <a:r>
              <a:rPr lang="en-US" dirty="0" smtClean="0"/>
              <a:t>12.4ºC</a:t>
            </a:r>
            <a:endParaRPr lang="en-US" dirty="0"/>
          </a:p>
          <a:p>
            <a:r>
              <a:rPr lang="en-US" dirty="0"/>
              <a:t>Apple trees require </a:t>
            </a:r>
            <a:r>
              <a:rPr lang="en-US" dirty="0" smtClean="0"/>
              <a:t>500 – 1000 chill </a:t>
            </a:r>
            <a:r>
              <a:rPr lang="en-US" dirty="0"/>
              <a:t>hours </a:t>
            </a:r>
            <a:r>
              <a:rPr lang="en-US" dirty="0" smtClean="0"/>
              <a:t>to produce optimal economic yields </a:t>
            </a:r>
            <a:endParaRPr lang="en-US" dirty="0"/>
          </a:p>
          <a:p>
            <a:pPr marL="0" indent="0">
              <a:buNone/>
            </a:pPr>
            <a:endParaRPr lang="en-US" dirty="0"/>
          </a:p>
        </p:txBody>
      </p:sp>
      <p:sp>
        <p:nvSpPr>
          <p:cNvPr id="3" name="Title 2"/>
          <p:cNvSpPr>
            <a:spLocks noGrp="1"/>
          </p:cNvSpPr>
          <p:nvPr>
            <p:ph type="title"/>
          </p:nvPr>
        </p:nvSpPr>
        <p:spPr/>
        <p:txBody>
          <a:bodyPr/>
          <a:lstStyle/>
          <a:p>
            <a:r>
              <a:rPr lang="en-US" b="1" dirty="0" smtClean="0"/>
              <a:t>Chill Hours</a:t>
            </a:r>
            <a:endParaRPr lang="en-US" b="1"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691" b="13562"/>
          <a:stretch/>
        </p:blipFill>
        <p:spPr>
          <a:xfrm>
            <a:off x="1699441" y="3028202"/>
            <a:ext cx="5728496" cy="3566160"/>
          </a:xfrm>
          <a:prstGeom prst="rect">
            <a:avLst/>
          </a:prstGeom>
          <a:ln w="25400">
            <a:solidFill>
              <a:schemeClr val="accent2">
                <a:lumMod val="75000"/>
              </a:schemeClr>
            </a:solidFill>
          </a:ln>
        </p:spPr>
      </p:pic>
      <p:sp>
        <p:nvSpPr>
          <p:cNvPr id="11" name="TextBox 10"/>
          <p:cNvSpPr txBox="1"/>
          <p:nvPr/>
        </p:nvSpPr>
        <p:spPr>
          <a:xfrm>
            <a:off x="7437622" y="6388925"/>
            <a:ext cx="1480750" cy="246221"/>
          </a:xfrm>
          <a:prstGeom prst="rect">
            <a:avLst/>
          </a:prstGeom>
          <a:noFill/>
        </p:spPr>
        <p:txBody>
          <a:bodyPr wrap="square" rtlCol="0">
            <a:spAutoFit/>
          </a:bodyPr>
          <a:lstStyle/>
          <a:p>
            <a:r>
              <a:rPr lang="en-US" sz="1000" dirty="0" smtClean="0"/>
              <a:t>Source: </a:t>
            </a:r>
            <a:r>
              <a:rPr lang="en-US" sz="1000" dirty="0" err="1" smtClean="0"/>
              <a:t>fauxto</a:t>
            </a:r>
            <a:r>
              <a:rPr lang="en-US" sz="1000" dirty="0" err="1" smtClean="0"/>
              <a:t>_</a:t>
            </a:r>
            <a:r>
              <a:rPr lang="en-US" sz="1000" dirty="0" err="1" smtClean="0"/>
              <a:t>digit</a:t>
            </a:r>
            <a:endParaRPr lang="en-US" sz="1000" dirty="0"/>
          </a:p>
        </p:txBody>
      </p:sp>
    </p:spTree>
    <p:extLst>
      <p:ext uri="{BB962C8B-B14F-4D97-AF65-F5344CB8AC3E}">
        <p14:creationId xmlns:p14="http://schemas.microsoft.com/office/powerpoint/2010/main" val="33197856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r>
              <a:rPr lang="en-US" dirty="0" smtClean="0"/>
              <a:t>The </a:t>
            </a:r>
            <a:r>
              <a:rPr lang="en-US" dirty="0"/>
              <a:t>number of hours that fruit trees experience within a specific temperature </a:t>
            </a:r>
            <a:r>
              <a:rPr lang="en-US" dirty="0" smtClean="0"/>
              <a:t>range</a:t>
            </a:r>
          </a:p>
          <a:p>
            <a:pPr lvl="1"/>
            <a:r>
              <a:rPr lang="en-US" dirty="0"/>
              <a:t>1.4ºC &lt; </a:t>
            </a:r>
            <a:r>
              <a:rPr lang="en-US" dirty="0" err="1"/>
              <a:t>T</a:t>
            </a:r>
            <a:r>
              <a:rPr lang="en-US" baseline="-25000" dirty="0" err="1"/>
              <a:t>air</a:t>
            </a:r>
            <a:r>
              <a:rPr lang="en-US" dirty="0"/>
              <a:t> ≤ </a:t>
            </a:r>
            <a:r>
              <a:rPr lang="en-US" dirty="0" smtClean="0"/>
              <a:t>12.4ºC</a:t>
            </a:r>
            <a:endParaRPr lang="en-US" dirty="0"/>
          </a:p>
          <a:p>
            <a:r>
              <a:rPr lang="en-US" dirty="0"/>
              <a:t>Apple trees require </a:t>
            </a:r>
            <a:r>
              <a:rPr lang="en-US" dirty="0" smtClean="0"/>
              <a:t>500 – 1000 chill </a:t>
            </a:r>
            <a:r>
              <a:rPr lang="en-US" dirty="0"/>
              <a:t>hours </a:t>
            </a:r>
            <a:r>
              <a:rPr lang="en-US" dirty="0" smtClean="0"/>
              <a:t>to homogenously break dormancy and bloom</a:t>
            </a:r>
            <a:endParaRPr lang="en-US" dirty="0"/>
          </a:p>
          <a:p>
            <a:pPr marL="0" indent="0">
              <a:buNone/>
            </a:pPr>
            <a:endParaRPr lang="en-US" dirty="0"/>
          </a:p>
        </p:txBody>
      </p:sp>
      <p:sp>
        <p:nvSpPr>
          <p:cNvPr id="3" name="Title 2"/>
          <p:cNvSpPr>
            <a:spLocks noGrp="1"/>
          </p:cNvSpPr>
          <p:nvPr>
            <p:ph type="title"/>
          </p:nvPr>
        </p:nvSpPr>
        <p:spPr/>
        <p:txBody>
          <a:bodyPr/>
          <a:lstStyle/>
          <a:p>
            <a:r>
              <a:rPr lang="en-US" b="1" dirty="0" smtClean="0"/>
              <a:t>Chill Hours</a:t>
            </a:r>
            <a:endParaRPr lang="en-US" b="1" dirty="0"/>
          </a:p>
        </p:txBody>
      </p:sp>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t="6691" b="13562"/>
          <a:stretch/>
        </p:blipFill>
        <p:spPr>
          <a:xfrm>
            <a:off x="1699441" y="3028202"/>
            <a:ext cx="5728496" cy="3566160"/>
          </a:xfrm>
          <a:prstGeom prst="rect">
            <a:avLst/>
          </a:prstGeom>
          <a:ln w="25400">
            <a:solidFill>
              <a:schemeClr val="accent2">
                <a:lumMod val="75000"/>
              </a:schemeClr>
            </a:solidFill>
          </a:ln>
        </p:spPr>
      </p:pic>
      <p:sp>
        <p:nvSpPr>
          <p:cNvPr id="11" name="TextBox 10"/>
          <p:cNvSpPr txBox="1"/>
          <p:nvPr/>
        </p:nvSpPr>
        <p:spPr>
          <a:xfrm>
            <a:off x="7437622" y="6388925"/>
            <a:ext cx="1480750" cy="246221"/>
          </a:xfrm>
          <a:prstGeom prst="rect">
            <a:avLst/>
          </a:prstGeom>
          <a:noFill/>
        </p:spPr>
        <p:txBody>
          <a:bodyPr wrap="square" rtlCol="0">
            <a:spAutoFit/>
          </a:bodyPr>
          <a:lstStyle/>
          <a:p>
            <a:r>
              <a:rPr lang="en-US" sz="1000" dirty="0" smtClean="0"/>
              <a:t>Source: </a:t>
            </a:r>
            <a:r>
              <a:rPr lang="en-US" sz="1000" dirty="0" err="1" smtClean="0"/>
              <a:t>fauxto_digit</a:t>
            </a:r>
            <a:endParaRPr lang="en-US" sz="1000" dirty="0"/>
          </a:p>
        </p:txBody>
      </p:sp>
    </p:spTree>
    <p:extLst>
      <p:ext uri="{BB962C8B-B14F-4D97-AF65-F5344CB8AC3E}">
        <p14:creationId xmlns:p14="http://schemas.microsoft.com/office/powerpoint/2010/main" val="25703733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sz="half" idx="2"/>
          </p:nvPr>
        </p:nvSpPr>
        <p:spPr>
          <a:xfrm>
            <a:off x="4696095" y="1139483"/>
            <a:ext cx="4135022" cy="5458264"/>
          </a:xfrm>
        </p:spPr>
        <p:txBody>
          <a:bodyPr/>
          <a:lstStyle/>
          <a:p>
            <a:r>
              <a:rPr lang="en-US" dirty="0" smtClean="0"/>
              <a:t>Terra MODIS</a:t>
            </a:r>
            <a:endParaRPr lang="en-US" dirty="0"/>
          </a:p>
        </p:txBody>
      </p:sp>
      <p:sp>
        <p:nvSpPr>
          <p:cNvPr id="2" name="Content Placeholder 1"/>
          <p:cNvSpPr>
            <a:spLocks noGrp="1"/>
          </p:cNvSpPr>
          <p:nvPr>
            <p:ph sz="half" idx="1"/>
          </p:nvPr>
        </p:nvSpPr>
        <p:spPr>
          <a:xfrm>
            <a:off x="406399" y="1139482"/>
            <a:ext cx="8053859" cy="5458265"/>
          </a:xfrm>
        </p:spPr>
        <p:txBody>
          <a:bodyPr>
            <a:normAutofit/>
          </a:bodyPr>
          <a:lstStyle/>
          <a:p>
            <a:r>
              <a:rPr lang="en-US" dirty="0" smtClean="0"/>
              <a:t>Aqua MODIS</a:t>
            </a:r>
          </a:p>
          <a:p>
            <a:endParaRPr lang="en-US" dirty="0"/>
          </a:p>
          <a:p>
            <a:endParaRPr lang="en-US" dirty="0" smtClean="0"/>
          </a:p>
          <a:p>
            <a:endParaRPr lang="en-US" dirty="0"/>
          </a:p>
          <a:p>
            <a:endParaRPr lang="en-US" dirty="0" smtClean="0"/>
          </a:p>
          <a:p>
            <a:endParaRPr lang="en-US" dirty="0"/>
          </a:p>
          <a:p>
            <a:endParaRPr lang="en-US" dirty="0" smtClean="0"/>
          </a:p>
          <a:p>
            <a:pPr marL="0" indent="0">
              <a:buNone/>
            </a:pPr>
            <a:endParaRPr lang="en-US" dirty="0" smtClean="0"/>
          </a:p>
          <a:p>
            <a:pPr marL="0" indent="0">
              <a:buNone/>
            </a:pPr>
            <a:endParaRPr lang="en-US" dirty="0" smtClean="0"/>
          </a:p>
          <a:p>
            <a:pPr algn="ctr"/>
            <a:r>
              <a:rPr lang="en-US" dirty="0" smtClean="0"/>
              <a:t>MODIS Lands Surface Temperature (LST)</a:t>
            </a:r>
          </a:p>
          <a:p>
            <a:pPr marL="0" indent="0">
              <a:buNone/>
            </a:pPr>
            <a:endParaRPr lang="en-US" dirty="0"/>
          </a:p>
        </p:txBody>
      </p:sp>
      <p:sp>
        <p:nvSpPr>
          <p:cNvPr id="3" name="Title 2"/>
          <p:cNvSpPr>
            <a:spLocks noGrp="1"/>
          </p:cNvSpPr>
          <p:nvPr>
            <p:ph type="title"/>
          </p:nvPr>
        </p:nvSpPr>
        <p:spPr/>
        <p:txBody>
          <a:bodyPr/>
          <a:lstStyle/>
          <a:p>
            <a:r>
              <a:rPr lang="en-US" b="1" dirty="0" smtClean="0"/>
              <a:t>Earth Observations</a:t>
            </a:r>
            <a:endParaRPr lang="en-US" b="1" dirty="0"/>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2597" y="1605736"/>
            <a:ext cx="4114800"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696095" y="1684813"/>
            <a:ext cx="3646487" cy="274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2357811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mc:AlternateContent xmlns:mc="http://schemas.openxmlformats.org/markup-compatibility/2006" xmlns:a14="http://schemas.microsoft.com/office/drawing/2010/main">
        <mc:Choice Requires="a14">
          <p:sp>
            <p:nvSpPr>
              <p:cNvPr id="2" name="Content Placeholder 1"/>
              <p:cNvSpPr>
                <a:spLocks noGrp="1"/>
              </p:cNvSpPr>
              <p:nvPr>
                <p:ph idx="1"/>
              </p:nvPr>
            </p:nvSpPr>
            <p:spPr>
              <a:xfrm>
                <a:off x="480540" y="1298409"/>
                <a:ext cx="8331200" cy="5486400"/>
              </a:xfrm>
            </p:spPr>
            <p:txBody>
              <a:bodyPr>
                <a:normAutofit/>
              </a:bodyPr>
              <a:lstStyle/>
              <a:p>
                <a:r>
                  <a:rPr lang="en-US" dirty="0" smtClean="0"/>
                  <a:t>Calculates Accumulated Chill Units</a:t>
                </a:r>
              </a:p>
              <a:p>
                <a:r>
                  <a:rPr lang="en-US" dirty="0" smtClean="0"/>
                  <a:t>Developed by Richardson et al. (1974)</a:t>
                </a:r>
              </a:p>
              <a:p>
                <a:r>
                  <a:rPr lang="en-US" dirty="0" smtClean="0"/>
                  <a:t>Updated version of Chill Hours Model (Bennett, 1949 and Weinberger, 1950)</a:t>
                </a:r>
              </a:p>
              <a:p>
                <a:r>
                  <a:rPr lang="en-US" dirty="0"/>
                  <a:t>Chill unit ≈ Chill </a:t>
                </a:r>
                <a:r>
                  <a:rPr lang="en-US" dirty="0" smtClean="0"/>
                  <a:t>hour</a:t>
                </a:r>
                <a:endParaRPr lang="en-US" b="0" i="1" dirty="0" smtClean="0">
                  <a:latin typeface="Cambria Math" panose="02040503050406030204" pitchFamily="18" charset="0"/>
                </a:endParaRPr>
              </a:p>
              <a:p>
                <a:pPr marL="0" indent="0">
                  <a:buNone/>
                </a:pPr>
                <a:endParaRPr lang="en-US" b="0" i="1" dirty="0" smtClean="0">
                  <a:latin typeface="Cambria Math" panose="02040503050406030204" pitchFamily="18" charset="0"/>
                </a:endParaRPr>
              </a:p>
              <a:p>
                <a:pPr marL="0" indent="0" algn="just">
                  <a:buNone/>
                </a:pPr>
                <a14:m>
                  <m:oMath xmlns:m="http://schemas.openxmlformats.org/officeDocument/2006/math">
                    <m:sSub>
                      <m:sSubPr>
                        <m:ctrlPr>
                          <a:rPr lang="en-US" b="0" i="1" smtClean="0">
                            <a:latin typeface="Cambria Math" panose="02040503050406030204" pitchFamily="18" charset="0"/>
                          </a:rPr>
                        </m:ctrlPr>
                      </m:sSubPr>
                      <m:e>
                        <m:r>
                          <a:rPr lang="en-US" b="0" i="1" smtClean="0">
                            <a:latin typeface="Cambria Math" panose="02040503050406030204" pitchFamily="18" charset="0"/>
                          </a:rPr>
                          <m:t>𝑈𝑡𝑎h</m:t>
                        </m:r>
                      </m:e>
                      <m:sub>
                        <m:r>
                          <a:rPr lang="en-US" b="0" i="1" smtClean="0">
                            <a:latin typeface="Cambria Math" panose="02040503050406030204" pitchFamily="18" charset="0"/>
                          </a:rPr>
                          <m:t>𝑡</m:t>
                        </m:r>
                      </m:sub>
                    </m:sSub>
                    <m:r>
                      <a:rPr lang="en-US" b="0" i="1" smtClean="0">
                        <a:latin typeface="Cambria Math" panose="02040503050406030204" pitchFamily="18" charset="0"/>
                      </a:rPr>
                      <m:t>= </m:t>
                    </m:r>
                    <m:nary>
                      <m:naryPr>
                        <m:chr m:val="∑"/>
                        <m:ctrlPr>
                          <a:rPr lang="en-US" b="0" i="1" smtClean="0">
                            <a:latin typeface="Cambria Math" panose="02040503050406030204" pitchFamily="18" charset="0"/>
                          </a:rPr>
                        </m:ctrlPr>
                      </m:naryPr>
                      <m:sub>
                        <m:r>
                          <m:rPr>
                            <m:brk m:alnAt="23"/>
                          </m:rPr>
                          <a:rPr lang="en-US" b="0" i="1" smtClean="0">
                            <a:latin typeface="Cambria Math" panose="02040503050406030204" pitchFamily="18" charset="0"/>
                          </a:rPr>
                          <m:t>𝑖</m:t>
                        </m:r>
                        <m:r>
                          <a:rPr lang="en-US" b="0" i="1" smtClean="0">
                            <a:latin typeface="Cambria Math" panose="02040503050406030204" pitchFamily="18" charset="0"/>
                          </a:rPr>
                          <m:t>=1</m:t>
                        </m:r>
                      </m:sub>
                      <m:sup>
                        <m:r>
                          <a:rPr lang="en-US" b="0" i="1" smtClean="0">
                            <a:latin typeface="Cambria Math" panose="02040503050406030204" pitchFamily="18" charset="0"/>
                          </a:rPr>
                          <m:t>𝑡</m:t>
                        </m:r>
                      </m:sup>
                      <m:e>
                        <m:sSub>
                          <m:sSubPr>
                            <m:ctrlPr>
                              <a:rPr lang="en-US" b="0" i="1" smtClean="0">
                                <a:latin typeface="Cambria Math" panose="02040503050406030204" pitchFamily="18" charset="0"/>
                              </a:rPr>
                            </m:ctrlPr>
                          </m:sSubPr>
                          <m:e>
                            <m:r>
                              <a:rPr lang="en-US" b="0" i="1" smtClean="0">
                                <a:latin typeface="Cambria Math" panose="02040503050406030204" pitchFamily="18" charset="0"/>
                              </a:rPr>
                              <m:t>𝑇</m:t>
                            </m:r>
                          </m:e>
                          <m:sub>
                            <m:r>
                              <a:rPr lang="en-US" b="0" i="1" smtClean="0">
                                <a:latin typeface="Cambria Math" panose="02040503050406030204" pitchFamily="18" charset="0"/>
                              </a:rPr>
                              <m:t>𝑢</m:t>
                            </m:r>
                          </m:sub>
                        </m:sSub>
                      </m:e>
                    </m:nary>
                  </m:oMath>
                </a14:m>
                <a:r>
                  <a:rPr lang="en-US" dirty="0" smtClean="0"/>
                  <a:t> with </a:t>
                </a:r>
                <a14:m>
                  <m:oMath xmlns:m="http://schemas.openxmlformats.org/officeDocument/2006/math">
                    <m:sSub>
                      <m:sSubPr>
                        <m:ctrlPr>
                          <a:rPr lang="en-US" i="1">
                            <a:latin typeface="Cambria Math" panose="02040503050406030204" pitchFamily="18" charset="0"/>
                          </a:rPr>
                        </m:ctrlPr>
                      </m:sSubPr>
                      <m:e>
                        <m:r>
                          <a:rPr lang="en-US" i="1">
                            <a:latin typeface="Cambria Math" panose="02040503050406030204" pitchFamily="18" charset="0"/>
                          </a:rPr>
                          <m:t>𝑇</m:t>
                        </m:r>
                      </m:e>
                      <m:sub>
                        <m:r>
                          <a:rPr lang="en-US" i="1">
                            <a:latin typeface="Cambria Math" panose="02040503050406030204" pitchFamily="18" charset="0"/>
                          </a:rPr>
                          <m:t>𝑢</m:t>
                        </m:r>
                      </m:sub>
                    </m:sSub>
                  </m:oMath>
                </a14:m>
                <a:r>
                  <a:rPr lang="en-US" dirty="0" smtClean="0"/>
                  <a:t> = </a:t>
                </a:r>
                <a14:m>
                  <m:oMath xmlns:m="http://schemas.openxmlformats.org/officeDocument/2006/math">
                    <m:d>
                      <m:dPr>
                        <m:begChr m:val="{"/>
                        <m:endChr m:val=""/>
                        <m:ctrlPr>
                          <a:rPr lang="en-US" i="1" smtClean="0">
                            <a:latin typeface="Cambria Math" panose="02040503050406030204" pitchFamily="18" charset="0"/>
                          </a:rPr>
                        </m:ctrlPr>
                      </m:dPr>
                      <m:e>
                        <m:eqArr>
                          <m:eqArrPr>
                            <m:ctrlPr>
                              <a:rPr lang="en-US" i="1">
                                <a:latin typeface="Cambria Math" panose="02040503050406030204" pitchFamily="18" charset="0"/>
                              </a:rPr>
                            </m:ctrlPr>
                          </m:eqArrPr>
                          <m:e>
                            <m:r>
                              <a:rPr lang="en-US" i="1">
                                <a:latin typeface="Cambria Math" panose="02040503050406030204" pitchFamily="18" charset="0"/>
                              </a:rPr>
                              <m:t>𝑇</m:t>
                            </m:r>
                            <m:r>
                              <a:rPr lang="en-US" i="1">
                                <a:latin typeface="Cambria Math" panose="02040503050406030204" pitchFamily="18" charset="0"/>
                              </a:rPr>
                              <m:t> ≤1.4℃                       </m:t>
                            </m:r>
                            <m:r>
                              <a:rPr lang="en-US" b="0" i="1" smtClean="0">
                                <a:latin typeface="Cambria Math" panose="02040503050406030204" pitchFamily="18" charset="0"/>
                                <a:ea typeface="Cambria Math" panose="02040503050406030204" pitchFamily="18" charset="0"/>
                              </a:rPr>
                              <m:t>  :0</m:t>
                            </m:r>
                          </m:e>
                          <m:e>
                            <m:r>
                              <a:rPr lang="en-US" i="1">
                                <a:latin typeface="Cambria Math" panose="02040503050406030204" pitchFamily="18" charset="0"/>
                                <a:ea typeface="Cambria Math" panose="02040503050406030204" pitchFamily="18" charset="0"/>
                              </a:rPr>
                              <m:t>1.4℃&lt;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 ≤2.4℃            :0.5</m:t>
                            </m:r>
                          </m:e>
                          <m:e>
                            <m:r>
                              <a:rPr lang="en-US" i="1">
                                <a:latin typeface="Cambria Math" panose="02040503050406030204" pitchFamily="18" charset="0"/>
                                <a:ea typeface="Cambria Math" panose="02040503050406030204" pitchFamily="18" charset="0"/>
                              </a:rPr>
                              <m:t>2.4℃&lt;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 ≤9.1℃         :1</m:t>
                            </m:r>
                          </m:e>
                          <m:e>
                            <m:r>
                              <a:rPr lang="en-US" i="1">
                                <a:latin typeface="Cambria Math" panose="02040503050406030204" pitchFamily="18" charset="0"/>
                                <a:ea typeface="Cambria Math" panose="02040503050406030204" pitchFamily="18" charset="0"/>
                              </a:rPr>
                              <m:t>9.1℃&lt;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 ≤12.4℃          :0.5</m:t>
                            </m:r>
                          </m:e>
                          <m:e>
                            <m:r>
                              <a:rPr lang="en-US" i="1">
                                <a:latin typeface="Cambria Math" panose="02040503050406030204" pitchFamily="18" charset="0"/>
                                <a:ea typeface="Cambria Math" panose="02040503050406030204" pitchFamily="18" charset="0"/>
                              </a:rPr>
                              <m:t>12.4℃&lt;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 ≤15.9℃    :0</m:t>
                            </m:r>
                          </m:e>
                          <m:e>
                            <m:r>
                              <a:rPr lang="en-US" i="1">
                                <a:latin typeface="Cambria Math" panose="02040503050406030204" pitchFamily="18" charset="0"/>
                                <a:ea typeface="Cambria Math" panose="02040503050406030204" pitchFamily="18" charset="0"/>
                              </a:rPr>
                              <m:t>15.9℃&lt;</m:t>
                            </m:r>
                            <m:r>
                              <a:rPr lang="en-US" i="1">
                                <a:latin typeface="Cambria Math" panose="02040503050406030204" pitchFamily="18" charset="0"/>
                                <a:ea typeface="Cambria Math" panose="02040503050406030204" pitchFamily="18" charset="0"/>
                              </a:rPr>
                              <m:t>𝑇</m:t>
                            </m:r>
                            <m:r>
                              <a:rPr lang="en-US" i="1">
                                <a:latin typeface="Cambria Math" panose="02040503050406030204" pitchFamily="18" charset="0"/>
                                <a:ea typeface="Cambria Math" panose="02040503050406030204" pitchFamily="18" charset="0"/>
                              </a:rPr>
                              <m:t> ≤18.0℃           :−0.5</m:t>
                            </m:r>
                          </m:e>
                          <m:e>
                            <m:r>
                              <a:rPr lang="en-US" i="1">
                                <a:latin typeface="Cambria Math" panose="02040503050406030204" pitchFamily="18" charset="0"/>
                              </a:rPr>
                              <m:t>𝑇</m:t>
                            </m:r>
                            <m:r>
                              <a:rPr lang="en-US" i="1">
                                <a:latin typeface="Cambria Math" panose="02040503050406030204" pitchFamily="18" charset="0"/>
                              </a:rPr>
                              <m:t> ≥18.0℃                      </m:t>
                            </m:r>
                            <m:r>
                              <a:rPr lang="en-US" b="0" i="1" smtClean="0">
                                <a:latin typeface="Cambria Math" panose="02040503050406030204" pitchFamily="18" charset="0"/>
                                <a:ea typeface="Cambria Math" panose="02040503050406030204" pitchFamily="18" charset="0"/>
                              </a:rPr>
                              <m:t>    :−1</m:t>
                            </m:r>
                          </m:e>
                        </m:eqArr>
                      </m:e>
                    </m:d>
                  </m:oMath>
                </a14:m>
                <a:endParaRPr lang="en-US" dirty="0" smtClean="0"/>
              </a:p>
              <a:p>
                <a:endParaRPr lang="en-US" dirty="0"/>
              </a:p>
            </p:txBody>
          </p:sp>
        </mc:Choice>
        <mc:Fallback xmlns="">
          <p:sp>
            <p:nvSpPr>
              <p:cNvPr id="2" name="Content Placeholder 1"/>
              <p:cNvSpPr>
                <a:spLocks noGrp="1" noRot="1" noChangeAspect="1" noMove="1" noResize="1" noEditPoints="1" noAdjustHandles="1" noChangeArrowheads="1" noChangeShapeType="1" noTextEdit="1"/>
              </p:cNvSpPr>
              <p:nvPr>
                <p:ph idx="1"/>
              </p:nvPr>
            </p:nvSpPr>
            <p:spPr>
              <a:xfrm>
                <a:off x="480540" y="1298409"/>
                <a:ext cx="8331200" cy="5486400"/>
              </a:xfrm>
              <a:blipFill rotWithShape="0">
                <a:blip r:embed="rId3"/>
                <a:stretch>
                  <a:fillRect l="-805" t="-1556"/>
                </a:stretch>
              </a:blipFill>
            </p:spPr>
            <p:txBody>
              <a:bodyPr/>
              <a:lstStyle/>
              <a:p>
                <a:r>
                  <a:rPr lang="en-US">
                    <a:noFill/>
                  </a:rPr>
                  <a:t> </a:t>
                </a:r>
              </a:p>
            </p:txBody>
          </p:sp>
        </mc:Fallback>
      </mc:AlternateContent>
      <p:sp>
        <p:nvSpPr>
          <p:cNvPr id="3" name="Title 2"/>
          <p:cNvSpPr>
            <a:spLocks noGrp="1"/>
          </p:cNvSpPr>
          <p:nvPr>
            <p:ph type="title"/>
          </p:nvPr>
        </p:nvSpPr>
        <p:spPr/>
        <p:txBody>
          <a:bodyPr/>
          <a:lstStyle/>
          <a:p>
            <a:r>
              <a:rPr lang="en-US" b="1" dirty="0" smtClean="0"/>
              <a:t>Utah Model</a:t>
            </a:r>
            <a:endParaRPr lang="en-US" b="1" dirty="0"/>
          </a:p>
        </p:txBody>
      </p:sp>
    </p:spTree>
    <p:extLst>
      <p:ext uri="{BB962C8B-B14F-4D97-AF65-F5344CB8AC3E}">
        <p14:creationId xmlns:p14="http://schemas.microsoft.com/office/powerpoint/2010/main" val="29358252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b="1" dirty="0" smtClean="0"/>
              <a:t>Project Methodology</a:t>
            </a:r>
            <a:endParaRPr lang="en-US" b="1" dirty="0"/>
          </a:p>
        </p:txBody>
      </p:sp>
      <p:sp>
        <p:nvSpPr>
          <p:cNvPr id="33" name="Rounded Rectangle 32"/>
          <p:cNvSpPr/>
          <p:nvPr/>
        </p:nvSpPr>
        <p:spPr>
          <a:xfrm>
            <a:off x="233268" y="1092242"/>
            <a:ext cx="274320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Acquisition</a:t>
            </a:r>
            <a:endParaRPr lang="en-US" sz="2100" b="1" dirty="0"/>
          </a:p>
        </p:txBody>
      </p:sp>
      <p:sp>
        <p:nvSpPr>
          <p:cNvPr id="34" name="Rounded Rectangle 33"/>
          <p:cNvSpPr/>
          <p:nvPr/>
        </p:nvSpPr>
        <p:spPr>
          <a:xfrm>
            <a:off x="3430072" y="1106988"/>
            <a:ext cx="292608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Processing</a:t>
            </a:r>
            <a:endParaRPr lang="en-US" sz="2100" b="1" dirty="0"/>
          </a:p>
        </p:txBody>
      </p:sp>
      <p:sp>
        <p:nvSpPr>
          <p:cNvPr id="35" name="Rounded Rectangle 34"/>
          <p:cNvSpPr/>
          <p:nvPr/>
        </p:nvSpPr>
        <p:spPr>
          <a:xfrm>
            <a:off x="6861605" y="1097397"/>
            <a:ext cx="2011680" cy="457200"/>
          </a:xfrm>
          <a:prstGeom prst="roundRect">
            <a:avLst/>
          </a:prstGeom>
          <a:solidFill>
            <a:schemeClr val="accent2">
              <a:lumMod val="75000"/>
            </a:schemeClr>
          </a:solidFill>
          <a:ln>
            <a:solidFill>
              <a:schemeClr val="accent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100" b="1" dirty="0" smtClean="0"/>
              <a:t>Data Analysis</a:t>
            </a:r>
            <a:endParaRPr lang="en-US" sz="2100" b="1" dirty="0"/>
          </a:p>
        </p:txBody>
      </p:sp>
      <p:sp>
        <p:nvSpPr>
          <p:cNvPr id="36" name="Rounded Rectangle 35"/>
          <p:cNvSpPr/>
          <p:nvPr/>
        </p:nvSpPr>
        <p:spPr>
          <a:xfrm>
            <a:off x="227124" y="3148068"/>
            <a:ext cx="2743200" cy="128016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Land </a:t>
            </a:r>
            <a:r>
              <a:rPr lang="en-US" b="1" dirty="0">
                <a:solidFill>
                  <a:schemeClr val="accent2">
                    <a:lumMod val="50000"/>
                  </a:schemeClr>
                </a:solidFill>
              </a:rPr>
              <a:t>Surface </a:t>
            </a:r>
            <a:endParaRPr lang="en-US" b="1" dirty="0" smtClean="0">
              <a:solidFill>
                <a:schemeClr val="accent2">
                  <a:lumMod val="50000"/>
                </a:schemeClr>
              </a:solidFill>
            </a:endParaRPr>
          </a:p>
          <a:p>
            <a:pPr algn="ctr"/>
            <a:r>
              <a:rPr lang="en-US" b="1" dirty="0" smtClean="0">
                <a:solidFill>
                  <a:schemeClr val="accent2">
                    <a:lumMod val="50000"/>
                  </a:schemeClr>
                </a:solidFill>
              </a:rPr>
              <a:t>Temperature </a:t>
            </a:r>
            <a:r>
              <a:rPr lang="en-US" b="1" dirty="0">
                <a:solidFill>
                  <a:schemeClr val="accent2">
                    <a:lumMod val="50000"/>
                  </a:schemeClr>
                </a:solidFill>
              </a:rPr>
              <a:t>(LST</a:t>
            </a:r>
            <a:r>
              <a:rPr lang="en-US" b="1" dirty="0" smtClean="0">
                <a:solidFill>
                  <a:schemeClr val="accent2">
                    <a:lumMod val="50000"/>
                  </a:schemeClr>
                </a:solidFill>
              </a:rPr>
              <a:t>)</a:t>
            </a:r>
          </a:p>
          <a:p>
            <a:pPr algn="ctr"/>
            <a:r>
              <a:rPr lang="en-US" sz="1600" dirty="0" smtClean="0">
                <a:solidFill>
                  <a:schemeClr val="accent2">
                    <a:lumMod val="50000"/>
                  </a:schemeClr>
                </a:solidFill>
              </a:rPr>
              <a:t>MODIS </a:t>
            </a:r>
          </a:p>
          <a:p>
            <a:pPr algn="ctr"/>
            <a:r>
              <a:rPr lang="en-US" sz="1600" dirty="0" smtClean="0">
                <a:solidFill>
                  <a:schemeClr val="accent2">
                    <a:lumMod val="50000"/>
                  </a:schemeClr>
                </a:solidFill>
              </a:rPr>
              <a:t>2003 – 2013 </a:t>
            </a:r>
          </a:p>
        </p:txBody>
      </p:sp>
      <p:sp>
        <p:nvSpPr>
          <p:cNvPr id="37" name="Rounded Rectangle 36"/>
          <p:cNvSpPr/>
          <p:nvPr/>
        </p:nvSpPr>
        <p:spPr>
          <a:xfrm>
            <a:off x="3435029" y="1670341"/>
            <a:ext cx="2926080" cy="64008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A</a:t>
            </a:r>
            <a:r>
              <a:rPr lang="en-US" b="1" dirty="0" smtClean="0">
                <a:solidFill>
                  <a:schemeClr val="accent2">
                    <a:lumMod val="50000"/>
                  </a:schemeClr>
                </a:solidFill>
              </a:rPr>
              <a:t>verage hourly </a:t>
            </a:r>
          </a:p>
          <a:p>
            <a:pPr algn="ctr"/>
            <a:r>
              <a:rPr lang="en-US" b="1" dirty="0" smtClean="0">
                <a:solidFill>
                  <a:schemeClr val="accent2">
                    <a:lumMod val="50000"/>
                  </a:schemeClr>
                </a:solidFill>
              </a:rPr>
              <a:t>temperature per day</a:t>
            </a:r>
            <a:endParaRPr lang="en-US" b="1" dirty="0">
              <a:solidFill>
                <a:schemeClr val="accent2">
                  <a:lumMod val="50000"/>
                </a:schemeClr>
              </a:solidFill>
            </a:endParaRPr>
          </a:p>
        </p:txBody>
      </p:sp>
      <p:sp>
        <p:nvSpPr>
          <p:cNvPr id="38" name="Rounded Rectangle 37"/>
          <p:cNvSpPr/>
          <p:nvPr/>
        </p:nvSpPr>
        <p:spPr>
          <a:xfrm>
            <a:off x="3435029" y="2702812"/>
            <a:ext cx="2926080" cy="32004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Convert to </a:t>
            </a:r>
            <a:r>
              <a:rPr lang="en-US" b="1" dirty="0" err="1" smtClean="0">
                <a:solidFill>
                  <a:schemeClr val="accent2">
                    <a:lumMod val="50000"/>
                  </a:schemeClr>
                </a:solidFill>
              </a:rPr>
              <a:t>T</a:t>
            </a:r>
            <a:r>
              <a:rPr lang="en-US" b="1" baseline="-25000" dirty="0" err="1" smtClean="0">
                <a:solidFill>
                  <a:schemeClr val="accent2">
                    <a:lumMod val="50000"/>
                  </a:schemeClr>
                </a:solidFill>
              </a:rPr>
              <a:t>air</a:t>
            </a:r>
            <a:endParaRPr lang="en-US" b="1" baseline="-25000" dirty="0">
              <a:solidFill>
                <a:schemeClr val="accent2">
                  <a:lumMod val="50000"/>
                </a:schemeClr>
              </a:solidFill>
            </a:endParaRPr>
          </a:p>
        </p:txBody>
      </p:sp>
      <p:sp>
        <p:nvSpPr>
          <p:cNvPr id="39" name="Rounded Rectangle 38"/>
          <p:cNvSpPr/>
          <p:nvPr/>
        </p:nvSpPr>
        <p:spPr>
          <a:xfrm>
            <a:off x="6869312" y="1671142"/>
            <a:ext cx="2011680" cy="32004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40" name="Rounded Rectangle 39"/>
          <p:cNvSpPr/>
          <p:nvPr/>
        </p:nvSpPr>
        <p:spPr>
          <a:xfrm>
            <a:off x="227124" y="1663663"/>
            <a:ext cx="2743200" cy="128016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accent2">
                    <a:lumMod val="50000"/>
                  </a:schemeClr>
                </a:solidFill>
              </a:rPr>
              <a:t>Hourly </a:t>
            </a:r>
            <a:r>
              <a:rPr lang="en-US" b="1" dirty="0" smtClean="0">
                <a:solidFill>
                  <a:schemeClr val="accent2">
                    <a:lumMod val="50000"/>
                  </a:schemeClr>
                </a:solidFill>
              </a:rPr>
              <a:t>Temperature</a:t>
            </a:r>
          </a:p>
          <a:p>
            <a:pPr algn="ctr"/>
            <a:r>
              <a:rPr lang="en-US" sz="1600" dirty="0" smtClean="0">
                <a:solidFill>
                  <a:schemeClr val="accent2">
                    <a:lumMod val="50000"/>
                  </a:schemeClr>
                </a:solidFill>
              </a:rPr>
              <a:t>NOAA </a:t>
            </a:r>
            <a:r>
              <a:rPr lang="en-US" sz="1600" dirty="0">
                <a:solidFill>
                  <a:schemeClr val="accent2">
                    <a:lumMod val="50000"/>
                  </a:schemeClr>
                </a:solidFill>
              </a:rPr>
              <a:t>Ground </a:t>
            </a:r>
          </a:p>
          <a:p>
            <a:pPr algn="ctr"/>
            <a:r>
              <a:rPr lang="en-US" sz="1600" dirty="0" smtClean="0">
                <a:solidFill>
                  <a:schemeClr val="accent2">
                    <a:lumMod val="50000"/>
                  </a:schemeClr>
                </a:solidFill>
              </a:rPr>
              <a:t>Weather </a:t>
            </a:r>
            <a:r>
              <a:rPr lang="en-US" sz="1600" dirty="0">
                <a:solidFill>
                  <a:schemeClr val="accent2">
                    <a:lumMod val="50000"/>
                  </a:schemeClr>
                </a:solidFill>
              </a:rPr>
              <a:t>Stations</a:t>
            </a:r>
          </a:p>
          <a:p>
            <a:pPr algn="ctr"/>
            <a:r>
              <a:rPr lang="en-US" sz="1600" dirty="0" smtClean="0">
                <a:solidFill>
                  <a:schemeClr val="accent2">
                    <a:lumMod val="50000"/>
                  </a:schemeClr>
                </a:solidFill>
              </a:rPr>
              <a:t>2003 – 2013 </a:t>
            </a:r>
            <a:endParaRPr lang="en-US" sz="1600" dirty="0">
              <a:solidFill>
                <a:schemeClr val="accent2">
                  <a:lumMod val="50000"/>
                </a:schemeClr>
              </a:solidFill>
            </a:endParaRPr>
          </a:p>
        </p:txBody>
      </p:sp>
      <p:sp>
        <p:nvSpPr>
          <p:cNvPr id="41" name="Rounded Rectangle 40"/>
          <p:cNvSpPr/>
          <p:nvPr/>
        </p:nvSpPr>
        <p:spPr>
          <a:xfrm>
            <a:off x="3439715" y="3388663"/>
            <a:ext cx="2926080" cy="91440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Apply temperature fluctuation curve to daily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2" name="Rounded Rectangle 41"/>
          <p:cNvSpPr/>
          <p:nvPr/>
        </p:nvSpPr>
        <p:spPr>
          <a:xfrm>
            <a:off x="6878837" y="2360686"/>
            <a:ext cx="2011680" cy="822960"/>
          </a:xfrm>
          <a:prstGeom prst="roundRect">
            <a:avLst/>
          </a:prstGeom>
          <a:solidFill>
            <a:schemeClr val="accent2">
              <a:lumMod val="20000"/>
              <a:lumOff val="80000"/>
              <a:alpha val="5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Current Accumulated </a:t>
            </a:r>
          </a:p>
          <a:p>
            <a:pPr algn="ctr"/>
            <a:r>
              <a:rPr lang="en-US" b="1" dirty="0" smtClean="0">
                <a:solidFill>
                  <a:schemeClr val="accent2">
                    <a:lumMod val="50000"/>
                  </a:schemeClr>
                </a:solidFill>
              </a:rPr>
              <a:t>Chill Units</a:t>
            </a:r>
            <a:endParaRPr lang="en-US" b="1" dirty="0">
              <a:solidFill>
                <a:schemeClr val="accent2">
                  <a:lumMod val="50000"/>
                </a:schemeClr>
              </a:solidFill>
            </a:endParaRPr>
          </a:p>
        </p:txBody>
      </p:sp>
      <p:sp>
        <p:nvSpPr>
          <p:cNvPr id="43" name="Rounded Rectangle 42"/>
          <p:cNvSpPr/>
          <p:nvPr/>
        </p:nvSpPr>
        <p:spPr>
          <a:xfrm>
            <a:off x="227124" y="4818067"/>
            <a:ext cx="2743200" cy="182880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Forecasted Air Surface Temperature (</a:t>
            </a:r>
            <a:r>
              <a:rPr lang="en-US" b="1" dirty="0" err="1" smtClean="0">
                <a:solidFill>
                  <a:schemeClr val="accent2">
                    <a:lumMod val="50000"/>
                  </a:schemeClr>
                </a:solidFill>
              </a:rPr>
              <a:t>tas</a:t>
            </a:r>
            <a:r>
              <a:rPr lang="en-US" b="1" dirty="0" smtClean="0">
                <a:solidFill>
                  <a:schemeClr val="accent2">
                    <a:lumMod val="50000"/>
                  </a:schemeClr>
                </a:solidFill>
              </a:rPr>
              <a:t>)</a:t>
            </a:r>
          </a:p>
          <a:p>
            <a:pPr algn="ctr"/>
            <a:r>
              <a:rPr lang="en-US" sz="1600" dirty="0">
                <a:solidFill>
                  <a:schemeClr val="accent2">
                    <a:lumMod val="50000"/>
                  </a:schemeClr>
                </a:solidFill>
              </a:rPr>
              <a:t>CMIP5 North American CORDEX Climate Model</a:t>
            </a:r>
            <a:endParaRPr lang="en-US" sz="1600" dirty="0" smtClean="0">
              <a:solidFill>
                <a:schemeClr val="accent2">
                  <a:lumMod val="50000"/>
                </a:schemeClr>
              </a:solidFill>
            </a:endParaRPr>
          </a:p>
          <a:p>
            <a:pPr algn="ctr"/>
            <a:r>
              <a:rPr lang="en-US" sz="1600" dirty="0" smtClean="0">
                <a:solidFill>
                  <a:schemeClr val="accent2">
                    <a:lumMod val="50000"/>
                  </a:schemeClr>
                </a:solidFill>
              </a:rPr>
              <a:t>2040 – 2070 </a:t>
            </a:r>
            <a:endParaRPr lang="en-US" sz="1600" dirty="0">
              <a:solidFill>
                <a:schemeClr val="accent2">
                  <a:lumMod val="50000"/>
                </a:schemeClr>
              </a:solidFill>
            </a:endParaRPr>
          </a:p>
        </p:txBody>
      </p:sp>
      <p:sp>
        <p:nvSpPr>
          <p:cNvPr id="44" name="Rounded Rectangle 43"/>
          <p:cNvSpPr/>
          <p:nvPr/>
        </p:nvSpPr>
        <p:spPr>
          <a:xfrm>
            <a:off x="3435029" y="6006787"/>
            <a:ext cx="2926080" cy="64008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Fit temperature curve to forecasted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5" name="Rounded Rectangle 44"/>
          <p:cNvSpPr/>
          <p:nvPr/>
        </p:nvSpPr>
        <p:spPr>
          <a:xfrm>
            <a:off x="3435029" y="4729104"/>
            <a:ext cx="2926080" cy="91440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Add forecasted changes </a:t>
            </a:r>
          </a:p>
          <a:p>
            <a:pPr algn="ctr"/>
            <a:r>
              <a:rPr lang="en-US" b="1" dirty="0">
                <a:solidFill>
                  <a:schemeClr val="accent2">
                    <a:lumMod val="50000"/>
                  </a:schemeClr>
                </a:solidFill>
              </a:rPr>
              <a:t>t</a:t>
            </a:r>
            <a:r>
              <a:rPr lang="en-US" b="1" dirty="0" smtClean="0">
                <a:solidFill>
                  <a:schemeClr val="accent2">
                    <a:lumMod val="50000"/>
                  </a:schemeClr>
                </a:solidFill>
              </a:rPr>
              <a:t>o </a:t>
            </a:r>
            <a:r>
              <a:rPr lang="en-US" b="1" dirty="0" err="1" smtClean="0">
                <a:solidFill>
                  <a:schemeClr val="accent2">
                    <a:lumMod val="50000"/>
                  </a:schemeClr>
                </a:solidFill>
              </a:rPr>
              <a:t>T</a:t>
            </a:r>
            <a:r>
              <a:rPr lang="en-US" b="1" baseline="-25000" dirty="0" err="1" smtClean="0">
                <a:solidFill>
                  <a:schemeClr val="accent2">
                    <a:lumMod val="50000"/>
                  </a:schemeClr>
                </a:solidFill>
              </a:rPr>
              <a:t>max</a:t>
            </a:r>
            <a:r>
              <a:rPr lang="en-US" b="1" dirty="0" smtClean="0">
                <a:solidFill>
                  <a:schemeClr val="accent2">
                    <a:lumMod val="50000"/>
                  </a:schemeClr>
                </a:solidFill>
              </a:rPr>
              <a:t> and </a:t>
            </a:r>
            <a:r>
              <a:rPr lang="en-US" b="1" dirty="0" err="1" smtClean="0">
                <a:solidFill>
                  <a:schemeClr val="accent2">
                    <a:lumMod val="50000"/>
                  </a:schemeClr>
                </a:solidFill>
              </a:rPr>
              <a:t>T</a:t>
            </a:r>
            <a:r>
              <a:rPr lang="en-US" b="1" baseline="-25000" dirty="0" err="1" smtClean="0">
                <a:solidFill>
                  <a:schemeClr val="accent2">
                    <a:lumMod val="50000"/>
                  </a:schemeClr>
                </a:solidFill>
              </a:rPr>
              <a:t>min</a:t>
            </a:r>
            <a:endParaRPr lang="en-US" b="1" baseline="-25000" dirty="0">
              <a:solidFill>
                <a:schemeClr val="accent2">
                  <a:lumMod val="50000"/>
                </a:schemeClr>
              </a:solidFill>
            </a:endParaRPr>
          </a:p>
        </p:txBody>
      </p:sp>
      <p:sp>
        <p:nvSpPr>
          <p:cNvPr id="46" name="Rounded Rectangle 45"/>
          <p:cNvSpPr/>
          <p:nvPr/>
        </p:nvSpPr>
        <p:spPr>
          <a:xfrm>
            <a:off x="6869312" y="3372851"/>
            <a:ext cx="2011680" cy="32004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47" name="Rounded Rectangle 46"/>
          <p:cNvSpPr/>
          <p:nvPr/>
        </p:nvSpPr>
        <p:spPr>
          <a:xfrm>
            <a:off x="6869312" y="4071691"/>
            <a:ext cx="2011680" cy="822960"/>
          </a:xfrm>
          <a:prstGeom prst="roundRect">
            <a:avLst/>
          </a:prstGeom>
          <a:solidFill>
            <a:schemeClr val="accent3">
              <a:lumMod val="25000"/>
              <a:lumOff val="75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Current Accumulated </a:t>
            </a:r>
          </a:p>
          <a:p>
            <a:pPr algn="ctr"/>
            <a:r>
              <a:rPr lang="en-US" b="1" dirty="0" smtClean="0">
                <a:solidFill>
                  <a:schemeClr val="accent2">
                    <a:lumMod val="50000"/>
                  </a:schemeClr>
                </a:solidFill>
              </a:rPr>
              <a:t>Chill Units</a:t>
            </a:r>
            <a:endParaRPr lang="en-US" b="1" dirty="0">
              <a:solidFill>
                <a:schemeClr val="accent2">
                  <a:lumMod val="50000"/>
                </a:schemeClr>
              </a:solidFill>
            </a:endParaRPr>
          </a:p>
        </p:txBody>
      </p:sp>
      <p:sp>
        <p:nvSpPr>
          <p:cNvPr id="50" name="Rounded Rectangle 49"/>
          <p:cNvSpPr/>
          <p:nvPr/>
        </p:nvSpPr>
        <p:spPr>
          <a:xfrm>
            <a:off x="6877328" y="5129509"/>
            <a:ext cx="2011680" cy="32004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Utah Model</a:t>
            </a:r>
            <a:endParaRPr lang="en-US" b="1" dirty="0">
              <a:solidFill>
                <a:schemeClr val="accent2">
                  <a:lumMod val="50000"/>
                </a:schemeClr>
              </a:solidFill>
            </a:endParaRPr>
          </a:p>
        </p:txBody>
      </p:sp>
      <p:sp>
        <p:nvSpPr>
          <p:cNvPr id="51" name="Rounded Rectangle 50"/>
          <p:cNvSpPr/>
          <p:nvPr/>
        </p:nvSpPr>
        <p:spPr>
          <a:xfrm>
            <a:off x="6876246" y="5823907"/>
            <a:ext cx="2011680" cy="822960"/>
          </a:xfrm>
          <a:prstGeom prst="roundRect">
            <a:avLst/>
          </a:prstGeom>
          <a:solidFill>
            <a:schemeClr val="accent2">
              <a:lumMod val="60000"/>
              <a:lumOff val="40000"/>
            </a:schemeClr>
          </a:solidFill>
          <a:ln w="19050">
            <a:solidFill>
              <a:schemeClr val="accent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smtClean="0">
                <a:solidFill>
                  <a:schemeClr val="accent2">
                    <a:lumMod val="50000"/>
                  </a:schemeClr>
                </a:solidFill>
              </a:rPr>
              <a:t>Forecasted Accumulated Chill Units</a:t>
            </a:r>
            <a:endParaRPr lang="en-US" b="1" dirty="0">
              <a:solidFill>
                <a:schemeClr val="accent2">
                  <a:lumMod val="50000"/>
                </a:schemeClr>
              </a:solidFill>
            </a:endParaRPr>
          </a:p>
        </p:txBody>
      </p:sp>
      <p:cxnSp>
        <p:nvCxnSpPr>
          <p:cNvPr id="52" name="Elbow Connector 51"/>
          <p:cNvCxnSpPr>
            <a:stCxn id="41" idx="3"/>
            <a:endCxn id="46" idx="1"/>
          </p:cNvCxnSpPr>
          <p:nvPr/>
        </p:nvCxnSpPr>
        <p:spPr>
          <a:xfrm flipV="1">
            <a:off x="6365795" y="3532871"/>
            <a:ext cx="503517" cy="312992"/>
          </a:xfrm>
          <a:prstGeom prst="bentConnector3">
            <a:avLst>
              <a:gd name="adj1" fmla="val 2730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53" name="Elbow Connector 52"/>
          <p:cNvCxnSpPr>
            <a:stCxn id="44" idx="3"/>
            <a:endCxn id="50" idx="1"/>
          </p:cNvCxnSpPr>
          <p:nvPr/>
        </p:nvCxnSpPr>
        <p:spPr>
          <a:xfrm flipV="1">
            <a:off x="6361109" y="5289529"/>
            <a:ext cx="516219" cy="1037298"/>
          </a:xfrm>
          <a:prstGeom prst="bentConnector3">
            <a:avLst>
              <a:gd name="adj1" fmla="val 29703"/>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54" name="Straight Arrow Connector 53"/>
          <p:cNvCxnSpPr/>
          <p:nvPr/>
        </p:nvCxnSpPr>
        <p:spPr>
          <a:xfrm>
            <a:off x="4839760" y="3005678"/>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5" name="Straight Arrow Connector 54"/>
          <p:cNvCxnSpPr/>
          <p:nvPr/>
        </p:nvCxnSpPr>
        <p:spPr>
          <a:xfrm>
            <a:off x="4839760" y="5632215"/>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59" name="Elbow Connector 58"/>
          <p:cNvCxnSpPr>
            <a:stCxn id="37" idx="3"/>
            <a:endCxn id="39" idx="1"/>
          </p:cNvCxnSpPr>
          <p:nvPr/>
        </p:nvCxnSpPr>
        <p:spPr>
          <a:xfrm flipV="1">
            <a:off x="6361109" y="1831162"/>
            <a:ext cx="508203" cy="159219"/>
          </a:xfrm>
          <a:prstGeom prst="bentConnector3">
            <a:avLst>
              <a:gd name="adj1" fmla="val 24718"/>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1" name="Elbow Connector 80"/>
          <p:cNvCxnSpPr/>
          <p:nvPr/>
        </p:nvCxnSpPr>
        <p:spPr>
          <a:xfrm flipV="1">
            <a:off x="2957622" y="2904742"/>
            <a:ext cx="470499" cy="797268"/>
          </a:xfrm>
          <a:prstGeom prst="bentConnector3">
            <a:avLst>
              <a:gd name="adj1" fmla="val 3178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2" name="Elbow Connector 81"/>
          <p:cNvCxnSpPr/>
          <p:nvPr/>
        </p:nvCxnSpPr>
        <p:spPr>
          <a:xfrm flipV="1">
            <a:off x="2957621" y="5123794"/>
            <a:ext cx="470499" cy="797268"/>
          </a:xfrm>
          <a:prstGeom prst="bentConnector3">
            <a:avLst>
              <a:gd name="adj1" fmla="val 31780"/>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3" name="Elbow Connector 82"/>
          <p:cNvCxnSpPr>
            <a:endCxn id="37" idx="1"/>
          </p:cNvCxnSpPr>
          <p:nvPr/>
        </p:nvCxnSpPr>
        <p:spPr>
          <a:xfrm flipV="1">
            <a:off x="2957621" y="1990381"/>
            <a:ext cx="477408" cy="439194"/>
          </a:xfrm>
          <a:prstGeom prst="bentConnector3">
            <a:avLst>
              <a:gd name="adj1" fmla="val 32044"/>
            </a:avLst>
          </a:prstGeom>
          <a:ln w="107950">
            <a:solidFill>
              <a:schemeClr val="accent2">
                <a:lumMod val="75000"/>
              </a:schemeClr>
            </a:solidFill>
            <a:tailEnd type="triangle" w="med" len="sm"/>
          </a:ln>
        </p:spPr>
        <p:style>
          <a:lnRef idx="3">
            <a:schemeClr val="accent3"/>
          </a:lnRef>
          <a:fillRef idx="0">
            <a:schemeClr val="accent3"/>
          </a:fillRef>
          <a:effectRef idx="2">
            <a:schemeClr val="accent3"/>
          </a:effectRef>
          <a:fontRef idx="minor">
            <a:schemeClr val="tx1"/>
          </a:fontRef>
        </p:style>
      </p:cxnSp>
      <p:cxnSp>
        <p:nvCxnSpPr>
          <p:cNvPr id="86" name="Straight Arrow Connector 85"/>
          <p:cNvCxnSpPr/>
          <p:nvPr/>
        </p:nvCxnSpPr>
        <p:spPr>
          <a:xfrm>
            <a:off x="7905284" y="1989983"/>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7885638" y="3692891"/>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cxnSp>
        <p:nvCxnSpPr>
          <p:cNvPr id="88" name="Straight Arrow Connector 87"/>
          <p:cNvCxnSpPr/>
          <p:nvPr/>
        </p:nvCxnSpPr>
        <p:spPr>
          <a:xfrm>
            <a:off x="7895163" y="5448350"/>
            <a:ext cx="4686" cy="365760"/>
          </a:xfrm>
          <a:prstGeom prst="straightConnector1">
            <a:avLst/>
          </a:prstGeom>
          <a:ln w="107950">
            <a:solidFill>
              <a:schemeClr val="accent2">
                <a:lumMod val="75000"/>
              </a:schemeClr>
            </a:solidFill>
            <a:tailEnd type="triangle" w="med" len="sm"/>
          </a:ln>
        </p:spPr>
        <p:style>
          <a:lnRef idx="1">
            <a:schemeClr val="accent1"/>
          </a:lnRef>
          <a:fillRef idx="0">
            <a:schemeClr val="accent1"/>
          </a:fillRef>
          <a:effectRef idx="0">
            <a:schemeClr val="accent1"/>
          </a:effectRef>
          <a:fontRef idx="minor">
            <a:schemeClr val="tx1"/>
          </a:fontRef>
        </p:style>
      </p:cxn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Agriculture">
      <a:dk1>
        <a:sysClr val="windowText" lastClr="000000"/>
      </a:dk1>
      <a:lt1>
        <a:sysClr val="window" lastClr="FFFFFF"/>
      </a:lt1>
      <a:dk2>
        <a:srgbClr val="44546A"/>
      </a:dk2>
      <a:lt2>
        <a:srgbClr val="E7E6E6"/>
      </a:lt2>
      <a:accent1>
        <a:srgbClr val="75B552"/>
      </a:accent1>
      <a:accent2>
        <a:srgbClr val="4C7535"/>
      </a:accent2>
      <a:accent3>
        <a:srgbClr val="233618"/>
      </a:accent3>
      <a:accent4>
        <a:srgbClr val="692625"/>
      </a:accent4>
      <a:accent5>
        <a:srgbClr val="C24F4E"/>
      </a:accent5>
      <a:accent6>
        <a:srgbClr val="E8AFAF"/>
      </a:accent6>
      <a:hlink>
        <a:srgbClr val="0563C1"/>
      </a:hlink>
      <a:folHlink>
        <a:srgbClr val="954F72"/>
      </a:folHlink>
    </a:clrScheme>
    <a:fontScheme name="Century Gothic">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3324</TotalTime>
  <Words>1582</Words>
  <Application>Microsoft Office PowerPoint</Application>
  <PresentationFormat>On-screen Show (4:3)</PresentationFormat>
  <Paragraphs>234</Paragraphs>
  <Slides>15</Slides>
  <Notes>14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15</vt:i4>
      </vt:variant>
    </vt:vector>
  </HeadingPairs>
  <TitlesOfParts>
    <vt:vector size="22" baseType="lpstr">
      <vt:lpstr>Arial</vt:lpstr>
      <vt:lpstr>Calibri</vt:lpstr>
      <vt:lpstr>Cambria Math</vt:lpstr>
      <vt:lpstr>Century Gothic</vt:lpstr>
      <vt:lpstr>Helvetica Neue LT Std 65 Medium</vt:lpstr>
      <vt:lpstr>Webdings</vt:lpstr>
      <vt:lpstr>office theme</vt:lpstr>
      <vt:lpstr>Northwest United States Agriculture II</vt:lpstr>
      <vt:lpstr>Study Area: Washington, USA</vt:lpstr>
      <vt:lpstr>Community Concerns</vt:lpstr>
      <vt:lpstr>Objectives &amp; Project Partner</vt:lpstr>
      <vt:lpstr>Chill Hours</vt:lpstr>
      <vt:lpstr>Chill Hours</vt:lpstr>
      <vt:lpstr>Earth Observations</vt:lpstr>
      <vt:lpstr>Utah Model</vt:lpstr>
      <vt:lpstr>Project Methodology</vt:lpstr>
      <vt:lpstr>Project Methodology</vt:lpstr>
      <vt:lpstr>Project Methodology</vt:lpstr>
      <vt:lpstr>Project Methodology</vt:lpstr>
      <vt:lpstr>Results</vt:lpstr>
      <vt:lpstr>Conclusions</vt:lpstr>
      <vt:lpstr>Acknowledgements</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Chris</dc:creator>
  <cp:lastModifiedBy>peter hawman</cp:lastModifiedBy>
  <cp:revision>147</cp:revision>
  <dcterms:created xsi:type="dcterms:W3CDTF">2014-05-22T17:39:16Z</dcterms:created>
  <dcterms:modified xsi:type="dcterms:W3CDTF">2015-03-09T21:07:28Z</dcterms:modified>
</cp:coreProperties>
</file>