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shal Arya" initials="" lastIdx="7" clrIdx="0"/>
  <p:cmAuthor id="1" name="Fenn, Teresa E. (LARC-E3)[SSAI DEVELOP]" initials="FTE(D" lastIdx="2" clrIdx="1">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4E8"/>
    <a:srgbClr val="DAF2E4"/>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113" autoAdjust="0"/>
    <p:restoredTop sz="94660"/>
  </p:normalViewPr>
  <p:slideViewPr>
    <p:cSldViewPr snapToGrid="0">
      <p:cViewPr>
        <p:scale>
          <a:sx n="40" d="100"/>
          <a:sy n="40" d="100"/>
        </p:scale>
        <p:origin x="1332" y="3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0-16T10:59:20.516" idx="1">
    <p:pos x="16390" y="4039"/>
    <p:text>I edited this for you</p:text>
  </p:cm>
  <p:cm authorId="0" dt="2015-10-16T11:03:34.257" idx="2">
    <p:pos x="13580" y="15240"/>
    <p:text>Edited this for you. 
Please revise to either accept or reject. </p:text>
  </p:cm>
  <p:cm authorId="0" dt="2015-10-16T11:03:50.369" idx="3">
    <p:pos x="14692" y="10986"/>
    <p:text>Try to keep all satellite images the same size. </p:text>
  </p:cm>
  <p:cm authorId="0" dt="2015-10-16T11:07:57.872" idx="4">
    <p:pos x="5053" y="15707"/>
    <p:text>For final draft, make sure these images don't extend past heading sections. Example: Currently, this image box extends past 'Conclusions' below. All headings should try to be aligned and contain info within its section. </p:text>
  </p:cm>
  <p:cm authorId="0" dt="2015-10-16T11:08:19.489" idx="5">
    <p:pos x="14146" y="14479"/>
    <p:text>Consider adding the logos for these project partners</p:text>
  </p:cm>
  <p:cm authorId="0" dt="2015-10-16T11:17:43.039" idx="6">
    <p:pos x="12065" y="3903"/>
    <p:text>consider using a stronger action verb</p:text>
  </p:cm>
  <p:cm authorId="0" dt="2015-10-16T15:23:51.384" idx="7">
    <p:pos x="14751" y="15610"/>
    <p:text>may want to include USDA FS logo</p:text>
  </p:cm>
  <p:cm authorId="1" dt="2015-10-19T10:27:22.599" idx="1">
    <p:pos x="11171" y="1683"/>
    <p:text>The project subtitle should be in sentence case for the poster.</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comments" Target="../comments/comment1.xml"/><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5788" y="10782378"/>
            <a:ext cx="8283390" cy="6400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814" y="14386867"/>
            <a:ext cx="3192398" cy="3840480"/>
          </a:xfrm>
          <a:prstGeom prst="rect">
            <a:avLst/>
          </a:prstGeom>
        </p:spPr>
      </p:pic>
      <p:sp>
        <p:nvSpPr>
          <p:cNvPr id="2" name="Text Placeholder 1"/>
          <p:cNvSpPr>
            <a:spLocks noGrp="1"/>
          </p:cNvSpPr>
          <p:nvPr>
            <p:ph type="body" sz="quarter" idx="13"/>
          </p:nvPr>
        </p:nvSpPr>
        <p:spPr/>
        <p:txBody>
          <a:bodyPr/>
          <a:lstStyle/>
          <a:p>
            <a:r>
              <a:rPr lang="en-US" dirty="0" smtClean="0"/>
              <a:t>NASA Goddard Space Flight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Forecast the Effects of Climate Change on Northern Goshawk Nesting Habitat</a:t>
            </a:r>
            <a:endParaRPr lang="en-US" dirty="0"/>
          </a:p>
        </p:txBody>
      </p:sp>
      <p:sp>
        <p:nvSpPr>
          <p:cNvPr id="5" name="Text Placeholder 4"/>
          <p:cNvSpPr>
            <a:spLocks noGrp="1"/>
          </p:cNvSpPr>
          <p:nvPr>
            <p:ph type="body" sz="quarter" idx="10"/>
          </p:nvPr>
        </p:nvSpPr>
        <p:spPr/>
        <p:txBody>
          <a:bodyPr/>
          <a:lstStyle/>
          <a:p>
            <a:r>
              <a:rPr lang="en-US" dirty="0" smtClean="0"/>
              <a:t>Montana Ecological Forecasting</a:t>
            </a:r>
            <a:endParaRPr lang="en-US" dirty="0"/>
          </a:p>
        </p:txBody>
      </p:sp>
      <p:sp>
        <p:nvSpPr>
          <p:cNvPr id="9" name="Text Placeholder 16"/>
          <p:cNvSpPr txBox="1">
            <a:spLocks/>
          </p:cNvSpPr>
          <p:nvPr/>
        </p:nvSpPr>
        <p:spPr>
          <a:xfrm>
            <a:off x="18287999" y="34212963"/>
            <a:ext cx="8539239" cy="7093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Left to Right: Amanda Clayton, Sean McCartney, Erika Higa</a:t>
            </a:r>
          </a:p>
        </p:txBody>
      </p:sp>
      <p:sp>
        <p:nvSpPr>
          <p:cNvPr id="10" name="Text Placeholder 16"/>
          <p:cNvSpPr txBox="1">
            <a:spLocks/>
          </p:cNvSpPr>
          <p:nvPr/>
        </p:nvSpPr>
        <p:spPr>
          <a:xfrm>
            <a:off x="18211800" y="23802782"/>
            <a:ext cx="8229600" cy="23631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Dr. Nate Bickford (University of Nebraska at Kearney)</a:t>
            </a:r>
          </a:p>
          <a:p>
            <a:r>
              <a:rPr lang="en-US" dirty="0" smtClean="0"/>
              <a:t>Oulu University, Finland</a:t>
            </a:r>
          </a:p>
          <a:p>
            <a:r>
              <a:rPr lang="en-US" dirty="0" smtClean="0"/>
              <a:t>Victor Murphy (USDA Forest Service)</a:t>
            </a:r>
          </a:p>
        </p:txBody>
      </p:sp>
      <p:sp>
        <p:nvSpPr>
          <p:cNvPr id="11" name="Text Placeholder 16"/>
          <p:cNvSpPr txBox="1">
            <a:spLocks/>
          </p:cNvSpPr>
          <p:nvPr/>
        </p:nvSpPr>
        <p:spPr>
          <a:xfrm>
            <a:off x="18207547" y="27174563"/>
            <a:ext cx="8274118" cy="161229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Dr. Ross Nelson (NASA Goddard Space Flight Center)</a:t>
            </a:r>
          </a:p>
          <a:p>
            <a:r>
              <a:rPr lang="en-US" dirty="0" smtClean="0"/>
              <a:t>Dr. John Bolten (NASA Goddard Space Flight Center)</a:t>
            </a:r>
          </a:p>
          <a:p>
            <a:r>
              <a:rPr lang="en-US" dirty="0" smtClean="0"/>
              <a:t>Laura Conway (Lewis and Clark National Forest)</a:t>
            </a:r>
          </a:p>
        </p:txBody>
      </p:sp>
      <p:sp>
        <p:nvSpPr>
          <p:cNvPr id="12" name="Text Placeholder 16"/>
          <p:cNvSpPr txBox="1">
            <a:spLocks/>
          </p:cNvSpPr>
          <p:nvPr/>
        </p:nvSpPr>
        <p:spPr>
          <a:xfrm>
            <a:off x="1220733" y="32610051"/>
            <a:ext cx="15321987" cy="181973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solidFill>
                  <a:srgbClr val="FF0000"/>
                </a:solidFill>
              </a:rPr>
              <a:t>In Progress</a:t>
            </a:r>
          </a:p>
          <a:p>
            <a:pPr marL="347663" indent="-347663"/>
            <a:r>
              <a:rPr lang="en-US" dirty="0" smtClean="0"/>
              <a:t>Use bullets.</a:t>
            </a:r>
          </a:p>
          <a:p>
            <a:pPr marL="347663" indent="-347663"/>
            <a:r>
              <a:rPr lang="en-US" dirty="0" smtClean="0"/>
              <a:t>Use complete sentences with periods</a:t>
            </a:r>
          </a:p>
          <a:p>
            <a:pPr marL="0" indent="0">
              <a:buNone/>
            </a:pPr>
            <a:endParaRPr lang="en-US" dirty="0" smtClean="0"/>
          </a:p>
        </p:txBody>
      </p:sp>
      <p:sp>
        <p:nvSpPr>
          <p:cNvPr id="13" name="Text Placeholder 16"/>
          <p:cNvSpPr txBox="1">
            <a:spLocks/>
          </p:cNvSpPr>
          <p:nvPr/>
        </p:nvSpPr>
        <p:spPr>
          <a:xfrm>
            <a:off x="18252065" y="897691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334851"/>
            <a:ext cx="16916400" cy="5352013"/>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6395811"/>
            <a:ext cx="8229600" cy="379503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data from NASA Earth Observing Systems (EOS), along with ancillary data, as inputs for habitat suitability modeling to identify potential nesting habitat for the northern goshawk in the Lewis and Clark National Forest </a:t>
            </a:r>
          </a:p>
          <a:p>
            <a:pPr marL="347663" indent="-347663"/>
            <a:r>
              <a:rPr lang="en-US" dirty="0" smtClean="0"/>
              <a:t>Forecast the impacts on nesting habitat due to climate change and potential mountain pine beetles encroachment by the year 2050</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9" y="11708944"/>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98823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07547" y="1741755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800100" y="22649856"/>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945287" y="3149659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52065" y="2633792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198792" y="2294993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252065" y="2926672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Erika Higa (Project Lead</a:t>
            </a:r>
            <a:r>
              <a:rPr lang="en-US" dirty="0" smtClean="0"/>
              <a:t>), </a:t>
            </a:r>
            <a:r>
              <a:rPr lang="en-US" dirty="0" smtClean="0"/>
              <a:t>Sean </a:t>
            </a:r>
            <a:r>
              <a:rPr lang="en-US" dirty="0" smtClean="0"/>
              <a:t>McCartney, </a:t>
            </a:r>
            <a:r>
              <a:rPr lang="en-US" dirty="0" smtClean="0"/>
              <a:t>Amanda </a:t>
            </a:r>
            <a:r>
              <a:rPr lang="en-US" dirty="0" smtClean="0"/>
              <a:t>Clayton</a:t>
            </a:r>
            <a:endParaRPr lang="en-US" dirty="0" smtClean="0"/>
          </a:p>
          <a:p>
            <a:r>
              <a:rPr lang="en-US" sz="2400" dirty="0" smtClean="0"/>
              <a:t>DEVELOP </a:t>
            </a:r>
            <a:r>
              <a:rPr lang="en-US" sz="2400" dirty="0" smtClean="0"/>
              <a:t>National Program at NASA Goddard Space Flight Center</a:t>
            </a:r>
            <a:endParaRPr lang="en-US" sz="2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77402" y="18546576"/>
            <a:ext cx="2349491" cy="192024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31439" y="18450091"/>
            <a:ext cx="2467002" cy="210312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76930" y="19819323"/>
            <a:ext cx="4384249" cy="2194560"/>
          </a:xfrm>
          <a:prstGeom prst="rect">
            <a:avLst/>
          </a:prstGeom>
        </p:spPr>
      </p:pic>
      <p:sp>
        <p:nvSpPr>
          <p:cNvPr id="20" name="TextBox 19"/>
          <p:cNvSpPr txBox="1"/>
          <p:nvPr/>
        </p:nvSpPr>
        <p:spPr>
          <a:xfrm>
            <a:off x="20000898" y="19546892"/>
            <a:ext cx="1444626" cy="492443"/>
          </a:xfrm>
          <a:prstGeom prst="rect">
            <a:avLst/>
          </a:prstGeom>
          <a:noFill/>
        </p:spPr>
        <p:txBody>
          <a:bodyPr wrap="none" rtlCol="0">
            <a:spAutoFit/>
          </a:bodyPr>
          <a:lstStyle/>
          <a:p>
            <a:r>
              <a:rPr lang="en-US" sz="2600" dirty="0" smtClean="0"/>
              <a:t>Landsat 8</a:t>
            </a:r>
            <a:endParaRPr lang="en-US" sz="2600" dirty="0"/>
          </a:p>
        </p:txBody>
      </p:sp>
      <p:sp>
        <p:nvSpPr>
          <p:cNvPr id="33" name="TextBox 32"/>
          <p:cNvSpPr txBox="1"/>
          <p:nvPr/>
        </p:nvSpPr>
        <p:spPr>
          <a:xfrm>
            <a:off x="24042358" y="19253415"/>
            <a:ext cx="1152880" cy="492443"/>
          </a:xfrm>
          <a:prstGeom prst="rect">
            <a:avLst/>
          </a:prstGeom>
          <a:noFill/>
        </p:spPr>
        <p:txBody>
          <a:bodyPr wrap="none" rtlCol="0">
            <a:spAutoFit/>
          </a:bodyPr>
          <a:lstStyle/>
          <a:p>
            <a:r>
              <a:rPr lang="en-US" sz="2600" dirty="0" smtClean="0"/>
              <a:t>TRMM</a:t>
            </a:r>
            <a:endParaRPr lang="en-US" sz="2600" dirty="0"/>
          </a:p>
        </p:txBody>
      </p:sp>
      <p:sp>
        <p:nvSpPr>
          <p:cNvPr id="34" name="TextBox 33"/>
          <p:cNvSpPr txBox="1"/>
          <p:nvPr/>
        </p:nvSpPr>
        <p:spPr>
          <a:xfrm>
            <a:off x="20535299" y="21777458"/>
            <a:ext cx="906017" cy="492443"/>
          </a:xfrm>
          <a:prstGeom prst="rect">
            <a:avLst/>
          </a:prstGeom>
          <a:noFill/>
        </p:spPr>
        <p:txBody>
          <a:bodyPr wrap="none" rtlCol="0">
            <a:spAutoFit/>
          </a:bodyPr>
          <a:lstStyle/>
          <a:p>
            <a:r>
              <a:rPr lang="en-US" sz="2600" dirty="0" smtClean="0"/>
              <a:t>GPM</a:t>
            </a:r>
            <a:endParaRPr lang="en-US" sz="2600" dirty="0"/>
          </a:p>
        </p:txBody>
      </p:sp>
      <p:pic>
        <p:nvPicPr>
          <p:cNvPr id="22" name="Picture 21"/>
          <p:cNvPicPr>
            <a:picLocks noChangeAspect="1"/>
          </p:cNvPicPr>
          <p:nvPr/>
        </p:nvPicPr>
        <p:blipFill rotWithShape="1">
          <a:blip r:embed="rId7" cstate="print">
            <a:lum bright="-2000"/>
            <a:extLst>
              <a:ext uri="{28A0092B-C50C-407E-A947-70E740481C1C}">
                <a14:useLocalDpi xmlns:a14="http://schemas.microsoft.com/office/drawing/2010/main" val="0"/>
              </a:ext>
            </a:extLst>
          </a:blip>
          <a:srcRect l="8145" r="7691"/>
          <a:stretch/>
        </p:blipFill>
        <p:spPr>
          <a:xfrm>
            <a:off x="19510038" y="30053416"/>
            <a:ext cx="5418340" cy="4107736"/>
          </a:xfrm>
          <a:prstGeom prst="rect">
            <a:avLst/>
          </a:prstGeom>
        </p:spPr>
      </p:pic>
      <p:sp>
        <p:nvSpPr>
          <p:cNvPr id="35" name="Rounded Rectangle 34"/>
          <p:cNvSpPr/>
          <p:nvPr/>
        </p:nvSpPr>
        <p:spPr>
          <a:xfrm>
            <a:off x="12580464" y="12798654"/>
            <a:ext cx="4753379" cy="819150"/>
          </a:xfrm>
          <a:prstGeom prst="roundRect">
            <a:avLst/>
          </a:prstGeom>
          <a:solidFill>
            <a:srgbClr val="E0F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Analysis</a:t>
            </a:r>
            <a:endParaRPr lang="en-US" sz="3000" dirty="0">
              <a:solidFill>
                <a:schemeClr val="tx1"/>
              </a:solidFill>
            </a:endParaRPr>
          </a:p>
        </p:txBody>
      </p:sp>
      <p:sp>
        <p:nvSpPr>
          <p:cNvPr id="36" name="Rounded Rectangle 35"/>
          <p:cNvSpPr/>
          <p:nvPr/>
        </p:nvSpPr>
        <p:spPr>
          <a:xfrm>
            <a:off x="8527401" y="12791995"/>
            <a:ext cx="3657600" cy="819150"/>
          </a:xfrm>
          <a:prstGeom prst="roundRect">
            <a:avLst/>
          </a:prstGeom>
          <a:solidFill>
            <a:srgbClr val="E0F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Data Processing</a:t>
            </a:r>
            <a:endParaRPr lang="en-US" sz="3000" dirty="0">
              <a:solidFill>
                <a:schemeClr val="tx1"/>
              </a:solidFill>
            </a:endParaRPr>
          </a:p>
        </p:txBody>
      </p:sp>
      <p:sp>
        <p:nvSpPr>
          <p:cNvPr id="37" name="Rounded Rectangle 36"/>
          <p:cNvSpPr/>
          <p:nvPr/>
        </p:nvSpPr>
        <p:spPr>
          <a:xfrm>
            <a:off x="1857034" y="12794675"/>
            <a:ext cx="6215378" cy="819150"/>
          </a:xfrm>
          <a:prstGeom prst="roundRect">
            <a:avLst/>
          </a:prstGeom>
          <a:solidFill>
            <a:srgbClr val="E0F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Datasets</a:t>
            </a:r>
            <a:endParaRPr lang="en-US" sz="3000" dirty="0">
              <a:solidFill>
                <a:schemeClr val="tx1"/>
              </a:solidFill>
            </a:endParaRPr>
          </a:p>
        </p:txBody>
      </p:sp>
      <p:sp>
        <p:nvSpPr>
          <p:cNvPr id="42" name="Rounded Rectangle 41"/>
          <p:cNvSpPr/>
          <p:nvPr/>
        </p:nvSpPr>
        <p:spPr>
          <a:xfrm>
            <a:off x="1857033" y="13797056"/>
            <a:ext cx="6215379" cy="4899239"/>
          </a:xfrm>
          <a:prstGeom prst="round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smtClean="0">
                <a:solidFill>
                  <a:schemeClr val="tx1"/>
                </a:solidFill>
              </a:rPr>
              <a:t>Land Cover</a:t>
            </a:r>
          </a:p>
          <a:p>
            <a:r>
              <a:rPr lang="en-US" sz="2700" dirty="0" smtClean="0">
                <a:solidFill>
                  <a:schemeClr val="tx1"/>
                </a:solidFill>
              </a:rPr>
              <a:t>Tree Canopy Cover</a:t>
            </a:r>
            <a:endParaRPr lang="en-US" sz="2700" dirty="0">
              <a:solidFill>
                <a:schemeClr val="tx1"/>
              </a:solidFill>
            </a:endParaRPr>
          </a:p>
          <a:p>
            <a:r>
              <a:rPr lang="en-US" sz="2700" dirty="0" smtClean="0">
                <a:solidFill>
                  <a:schemeClr val="tx1"/>
                </a:solidFill>
              </a:rPr>
              <a:t>Tree Class Size</a:t>
            </a:r>
          </a:p>
          <a:p>
            <a:r>
              <a:rPr lang="en-US" sz="2700" dirty="0" smtClean="0">
                <a:solidFill>
                  <a:schemeClr val="tx1"/>
                </a:solidFill>
              </a:rPr>
              <a:t>Basal Area</a:t>
            </a:r>
          </a:p>
          <a:p>
            <a:r>
              <a:rPr lang="en-US" sz="2700" dirty="0">
                <a:solidFill>
                  <a:schemeClr val="tx1"/>
                </a:solidFill>
              </a:rPr>
              <a:t>Vegetation Height</a:t>
            </a:r>
          </a:p>
          <a:p>
            <a:r>
              <a:rPr lang="en-US" sz="2700" dirty="0">
                <a:solidFill>
                  <a:schemeClr val="tx1"/>
                </a:solidFill>
              </a:rPr>
              <a:t>Aspect</a:t>
            </a:r>
          </a:p>
          <a:p>
            <a:r>
              <a:rPr lang="en-US" sz="2700" dirty="0">
                <a:solidFill>
                  <a:schemeClr val="tx1"/>
                </a:solidFill>
              </a:rPr>
              <a:t>Slope</a:t>
            </a:r>
          </a:p>
          <a:p>
            <a:r>
              <a:rPr lang="en-US" sz="2700" dirty="0" smtClean="0">
                <a:solidFill>
                  <a:schemeClr val="tx1"/>
                </a:solidFill>
              </a:rPr>
              <a:t>DEM</a:t>
            </a:r>
            <a:endParaRPr lang="en-US" sz="2700" dirty="0">
              <a:solidFill>
                <a:schemeClr val="tx1"/>
              </a:solidFill>
            </a:endParaRPr>
          </a:p>
          <a:p>
            <a:r>
              <a:rPr lang="en-US" sz="2700" dirty="0" smtClean="0">
                <a:solidFill>
                  <a:schemeClr val="tx1"/>
                </a:solidFill>
              </a:rPr>
              <a:t>Precipitation</a:t>
            </a:r>
            <a:endParaRPr lang="en-US" sz="2700" dirty="0">
              <a:solidFill>
                <a:schemeClr val="tx1"/>
              </a:solidFill>
            </a:endParaRPr>
          </a:p>
        </p:txBody>
      </p:sp>
      <p:sp>
        <p:nvSpPr>
          <p:cNvPr id="43" name="Rounded Rectangle 42"/>
          <p:cNvSpPr/>
          <p:nvPr/>
        </p:nvSpPr>
        <p:spPr>
          <a:xfrm>
            <a:off x="8569234" y="13785365"/>
            <a:ext cx="3663521" cy="4899239"/>
          </a:xfrm>
          <a:prstGeom prst="round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tx1"/>
                </a:solidFill>
              </a:rPr>
              <a:t>Project Layers to NAD 1983 UTM 12N</a:t>
            </a:r>
          </a:p>
          <a:p>
            <a:pPr algn="ctr"/>
            <a:endParaRPr lang="en-US" sz="2700" dirty="0" smtClean="0">
              <a:solidFill>
                <a:schemeClr val="tx1"/>
              </a:solidFill>
            </a:endParaRPr>
          </a:p>
          <a:p>
            <a:pPr algn="ctr"/>
            <a:r>
              <a:rPr lang="en-US" sz="2700" dirty="0" smtClean="0">
                <a:solidFill>
                  <a:schemeClr val="tx1"/>
                </a:solidFill>
              </a:rPr>
              <a:t>Resample layers to 30m resolution</a:t>
            </a:r>
          </a:p>
          <a:p>
            <a:pPr algn="ctr"/>
            <a:endParaRPr lang="en-US" sz="2700" dirty="0">
              <a:solidFill>
                <a:schemeClr val="tx1"/>
              </a:solidFill>
            </a:endParaRPr>
          </a:p>
          <a:p>
            <a:pPr algn="ctr"/>
            <a:r>
              <a:rPr lang="en-US" sz="2700" dirty="0" smtClean="0">
                <a:solidFill>
                  <a:schemeClr val="tx1"/>
                </a:solidFill>
              </a:rPr>
              <a:t>Clip to study area</a:t>
            </a:r>
            <a:endParaRPr lang="en-US" sz="2700" dirty="0">
              <a:solidFill>
                <a:schemeClr val="tx1"/>
              </a:solidFill>
            </a:endParaRPr>
          </a:p>
        </p:txBody>
      </p:sp>
      <p:sp>
        <p:nvSpPr>
          <p:cNvPr id="44" name="Rounded Rectangle 43"/>
          <p:cNvSpPr/>
          <p:nvPr/>
        </p:nvSpPr>
        <p:spPr>
          <a:xfrm>
            <a:off x="12630871" y="13825728"/>
            <a:ext cx="4758045" cy="4899239"/>
          </a:xfrm>
          <a:prstGeom prst="round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tx1"/>
                </a:solidFill>
              </a:rPr>
              <a:t>Input Layers into Habitat Suitability Models</a:t>
            </a:r>
          </a:p>
          <a:p>
            <a:pPr algn="ctr"/>
            <a:endParaRPr lang="en-US" sz="2700" dirty="0" smtClean="0">
              <a:solidFill>
                <a:schemeClr val="tx1"/>
              </a:solidFill>
            </a:endParaRPr>
          </a:p>
          <a:p>
            <a:pPr marL="457200" indent="-457200">
              <a:buClr>
                <a:schemeClr val="accent1"/>
              </a:buClr>
              <a:buFont typeface="Webdings" panose="05030102010509060703" pitchFamily="18" charset="2"/>
              <a:buChar char="4"/>
            </a:pPr>
            <a:r>
              <a:rPr lang="en-US" sz="2700" dirty="0" err="1" smtClean="0">
                <a:solidFill>
                  <a:schemeClr val="tx1"/>
                </a:solidFill>
              </a:rPr>
              <a:t>Maxent</a:t>
            </a:r>
            <a:endParaRPr lang="en-US" sz="2700" dirty="0" smtClean="0">
              <a:solidFill>
                <a:schemeClr val="tx1"/>
              </a:solidFill>
            </a:endParaRPr>
          </a:p>
          <a:p>
            <a:pPr marL="457200" indent="-457200">
              <a:buClr>
                <a:schemeClr val="accent1"/>
              </a:buClr>
              <a:buFont typeface="Webdings" panose="05030102010509060703" pitchFamily="18" charset="2"/>
              <a:buChar char="4"/>
            </a:pPr>
            <a:r>
              <a:rPr lang="en-US" sz="2700" dirty="0" err="1" smtClean="0">
                <a:solidFill>
                  <a:schemeClr val="tx1"/>
                </a:solidFill>
              </a:rPr>
              <a:t>Mahalanobis</a:t>
            </a:r>
            <a:r>
              <a:rPr lang="en-US" sz="2700" dirty="0" smtClean="0">
                <a:solidFill>
                  <a:schemeClr val="tx1"/>
                </a:solidFill>
              </a:rPr>
              <a:t> Typicality</a:t>
            </a:r>
            <a:endParaRPr lang="en-US" sz="2700" dirty="0">
              <a:solidFill>
                <a:schemeClr val="tx1"/>
              </a:solidFill>
            </a:endParaRPr>
          </a:p>
          <a:p>
            <a:pPr marL="457200" lvl="0" indent="-457200">
              <a:buClr>
                <a:schemeClr val="accent1"/>
              </a:buClr>
              <a:buFont typeface="Webdings" panose="05030102010509060703" pitchFamily="18" charset="2"/>
              <a:buChar char="4"/>
            </a:pPr>
            <a:r>
              <a:rPr lang="en-US" sz="2700" dirty="0" err="1" smtClean="0">
                <a:solidFill>
                  <a:schemeClr val="tx1"/>
                </a:solidFill>
              </a:rPr>
              <a:t>BioMapper</a:t>
            </a:r>
            <a:r>
              <a:rPr lang="en-US" sz="2700" dirty="0" smtClean="0">
                <a:solidFill>
                  <a:schemeClr val="tx1"/>
                </a:solidFill>
              </a:rPr>
              <a:t> </a:t>
            </a:r>
            <a:endParaRPr lang="en-US" sz="2700" dirty="0">
              <a:solidFill>
                <a:schemeClr val="tx1"/>
              </a:solidFill>
            </a:endParaRPr>
          </a:p>
          <a:p>
            <a:pPr algn="ctr"/>
            <a:endParaRPr lang="en-US" sz="2700" dirty="0" smtClean="0">
              <a:solidFill>
                <a:schemeClr val="tx1"/>
              </a:solidFill>
            </a:endParaRPr>
          </a:p>
          <a:p>
            <a:pPr algn="ctr"/>
            <a:endParaRPr lang="en-US" sz="2700" dirty="0">
              <a:solidFill>
                <a:schemeClr val="tx1"/>
              </a:solidFill>
            </a:endParaRPr>
          </a:p>
        </p:txBody>
      </p:sp>
      <p:sp>
        <p:nvSpPr>
          <p:cNvPr id="46" name="Right Arrow 45"/>
          <p:cNvSpPr/>
          <p:nvPr/>
        </p:nvSpPr>
        <p:spPr>
          <a:xfrm>
            <a:off x="7988972" y="16076111"/>
            <a:ext cx="962061" cy="59721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12063665" y="16136496"/>
            <a:ext cx="933755" cy="59721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887491" y="23763918"/>
            <a:ext cx="7133561" cy="912785"/>
          </a:xfrm>
          <a:prstGeom prst="roundRect">
            <a:avLst/>
          </a:prstGeom>
          <a:solidFill>
            <a:srgbClr val="E0F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Habitat Suitability Model</a:t>
            </a:r>
            <a:endParaRPr lang="en-US" sz="3000" dirty="0">
              <a:solidFill>
                <a:schemeClr val="tx1"/>
              </a:solidFill>
            </a:endParaRPr>
          </a:p>
        </p:txBody>
      </p:sp>
      <p:sp>
        <p:nvSpPr>
          <p:cNvPr id="49" name="Rounded Rectangle 48"/>
          <p:cNvSpPr/>
          <p:nvPr/>
        </p:nvSpPr>
        <p:spPr>
          <a:xfrm>
            <a:off x="8527401" y="24925195"/>
            <a:ext cx="8806442" cy="62850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tx1">
                  <a:lumMod val="50000"/>
                </a:schemeClr>
              </a:solidFill>
            </a:endParaRPr>
          </a:p>
        </p:txBody>
      </p:sp>
      <p:sp>
        <p:nvSpPr>
          <p:cNvPr id="50" name="Rounded Rectangle 49"/>
          <p:cNvSpPr/>
          <p:nvPr/>
        </p:nvSpPr>
        <p:spPr>
          <a:xfrm>
            <a:off x="1861014" y="19104341"/>
            <a:ext cx="15472829" cy="30663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dirty="0" smtClean="0">
              <a:solidFill>
                <a:schemeClr val="tx1"/>
              </a:solidFill>
            </a:endParaRPr>
          </a:p>
          <a:p>
            <a:r>
              <a:rPr lang="en-US" sz="3000" dirty="0" smtClean="0">
                <a:solidFill>
                  <a:schemeClr val="tx1"/>
                </a:solidFill>
              </a:rPr>
              <a:t>Climate Change Models </a:t>
            </a:r>
          </a:p>
          <a:p>
            <a:pPr marL="457200" indent="-457200">
              <a:buClr>
                <a:schemeClr val="accent1"/>
              </a:buClr>
              <a:buFont typeface="Webdings" panose="05030102010509060703" pitchFamily="18" charset="2"/>
              <a:buChar char="4"/>
            </a:pPr>
            <a:r>
              <a:rPr lang="en-US" sz="2700" dirty="0" smtClean="0">
                <a:solidFill>
                  <a:schemeClr val="tx1"/>
                </a:solidFill>
              </a:rPr>
              <a:t>Beijing </a:t>
            </a:r>
            <a:r>
              <a:rPr lang="en-US" sz="2700" dirty="0">
                <a:solidFill>
                  <a:schemeClr val="tx1"/>
                </a:solidFill>
              </a:rPr>
              <a:t>Climate Center Climate System Model (BCC_CSM1.1)</a:t>
            </a:r>
          </a:p>
          <a:p>
            <a:pPr marL="457200" lvl="0" indent="-457200">
              <a:buClr>
                <a:schemeClr val="accent1"/>
              </a:buClr>
              <a:buFont typeface="Webdings" panose="05030102010509060703" pitchFamily="18" charset="2"/>
              <a:buChar char="4"/>
            </a:pPr>
            <a:r>
              <a:rPr lang="en-US" sz="2700" dirty="0">
                <a:solidFill>
                  <a:schemeClr val="tx1"/>
                </a:solidFill>
              </a:rPr>
              <a:t>Goddard Institute for Space Studies </a:t>
            </a:r>
            <a:r>
              <a:rPr lang="en-US" sz="2700" dirty="0" err="1">
                <a:solidFill>
                  <a:schemeClr val="tx1"/>
                </a:solidFill>
              </a:rPr>
              <a:t>ModelE</a:t>
            </a:r>
            <a:r>
              <a:rPr lang="en-US" sz="2700" dirty="0">
                <a:solidFill>
                  <a:schemeClr val="tx1"/>
                </a:solidFill>
              </a:rPr>
              <a:t>/Russell Model (GISS-E2-R)</a:t>
            </a:r>
          </a:p>
          <a:p>
            <a:pPr marL="457200" lvl="0" indent="-457200">
              <a:buClr>
                <a:schemeClr val="accent1"/>
              </a:buClr>
              <a:buFont typeface="Webdings" panose="05030102010509060703" pitchFamily="18" charset="2"/>
              <a:buChar char="4"/>
            </a:pPr>
            <a:r>
              <a:rPr lang="en-US" sz="2700" dirty="0">
                <a:solidFill>
                  <a:schemeClr val="tx1"/>
                </a:solidFill>
              </a:rPr>
              <a:t>Hadley Global Environment Model 2 - Earth System (HadGEM2-ES</a:t>
            </a:r>
            <a:r>
              <a:rPr lang="en-US" sz="2700" dirty="0" smtClean="0">
                <a:solidFill>
                  <a:schemeClr val="tx1"/>
                </a:solidFill>
              </a:rPr>
              <a:t>) </a:t>
            </a:r>
          </a:p>
          <a:p>
            <a:pPr lvl="0"/>
            <a:endParaRPr lang="en-US" sz="2700" dirty="0">
              <a:solidFill>
                <a:schemeClr val="tx1"/>
              </a:solidFill>
            </a:endParaRPr>
          </a:p>
          <a:p>
            <a:pPr lvl="0"/>
            <a:r>
              <a:rPr lang="en-US" sz="2700" dirty="0" smtClean="0">
                <a:solidFill>
                  <a:schemeClr val="tx1"/>
                </a:solidFill>
              </a:rPr>
              <a:t>Mountain Pine Beetle outbreak data 2001-2014</a:t>
            </a:r>
            <a:r>
              <a:rPr lang="en-US" sz="2700" dirty="0">
                <a:solidFill>
                  <a:schemeClr val="tx1"/>
                </a:solidFill>
              </a:rPr>
              <a:t>	</a:t>
            </a:r>
            <a:r>
              <a:rPr lang="en-US" sz="3000" dirty="0" smtClean="0">
                <a:solidFill>
                  <a:srgbClr val="FF0000"/>
                </a:solidFill>
              </a:rPr>
              <a:t>[in progress]</a:t>
            </a:r>
          </a:p>
          <a:p>
            <a:pPr lvl="0"/>
            <a:endParaRPr lang="en-US" sz="3000" dirty="0">
              <a:solidFill>
                <a:srgbClr val="FF0000"/>
              </a:solidFill>
            </a:endParaRPr>
          </a:p>
        </p:txBody>
      </p:sp>
      <p:sp>
        <p:nvSpPr>
          <p:cNvPr id="53" name="TextBox 52"/>
          <p:cNvSpPr txBox="1"/>
          <p:nvPr/>
        </p:nvSpPr>
        <p:spPr>
          <a:xfrm rot="16200000">
            <a:off x="-1180723" y="15588622"/>
            <a:ext cx="4854600" cy="584775"/>
          </a:xfrm>
          <a:prstGeom prst="rect">
            <a:avLst/>
          </a:prstGeom>
          <a:noFill/>
        </p:spPr>
        <p:txBody>
          <a:bodyPr wrap="square" rtlCol="0">
            <a:spAutoFit/>
          </a:bodyPr>
          <a:lstStyle/>
          <a:p>
            <a:r>
              <a:rPr lang="en-US" sz="3200" dirty="0" smtClean="0"/>
              <a:t>Habitat Suitability Modeling</a:t>
            </a:r>
            <a:endParaRPr lang="en-US" sz="3200" dirty="0"/>
          </a:p>
        </p:txBody>
      </p:sp>
      <p:sp>
        <p:nvSpPr>
          <p:cNvPr id="56" name="TextBox 55"/>
          <p:cNvSpPr txBox="1"/>
          <p:nvPr/>
        </p:nvSpPr>
        <p:spPr>
          <a:xfrm rot="16200000">
            <a:off x="173695" y="20264621"/>
            <a:ext cx="2089337" cy="584775"/>
          </a:xfrm>
          <a:prstGeom prst="rect">
            <a:avLst/>
          </a:prstGeom>
          <a:noFill/>
        </p:spPr>
        <p:txBody>
          <a:bodyPr wrap="square" rtlCol="0">
            <a:spAutoFit/>
          </a:bodyPr>
          <a:lstStyle/>
          <a:p>
            <a:r>
              <a:rPr lang="en-US" sz="3200" dirty="0" smtClean="0"/>
              <a:t>Forecasting</a:t>
            </a:r>
            <a:endParaRPr lang="en-US" sz="3200" dirty="0"/>
          </a:p>
        </p:txBody>
      </p:sp>
      <p:sp>
        <p:nvSpPr>
          <p:cNvPr id="57" name="Rounded Rectangle 56"/>
          <p:cNvSpPr/>
          <p:nvPr/>
        </p:nvSpPr>
        <p:spPr>
          <a:xfrm>
            <a:off x="8527402" y="23802782"/>
            <a:ext cx="8807910" cy="912785"/>
          </a:xfrm>
          <a:prstGeom prst="roundRect">
            <a:avLst/>
          </a:prstGeom>
          <a:solidFill>
            <a:srgbClr val="E0F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Forecasting</a:t>
            </a:r>
            <a:endParaRPr lang="en-US" sz="3000" dirty="0">
              <a:solidFill>
                <a:schemeClr val="tx1"/>
              </a:solidFill>
            </a:endParaRPr>
          </a:p>
        </p:txBody>
      </p:sp>
      <p:sp>
        <p:nvSpPr>
          <p:cNvPr id="58" name="Rounded Rectangle 57"/>
          <p:cNvSpPr/>
          <p:nvPr/>
        </p:nvSpPr>
        <p:spPr>
          <a:xfrm>
            <a:off x="887491" y="24934661"/>
            <a:ext cx="7133561" cy="61930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tx1">
                  <a:lumMod val="50000"/>
                </a:schemeClr>
              </a:solidFill>
            </a:endParaRPr>
          </a:p>
        </p:txBody>
      </p:sp>
      <p:sp>
        <p:nvSpPr>
          <p:cNvPr id="78" name="TextBox 77"/>
          <p:cNvSpPr txBox="1"/>
          <p:nvPr/>
        </p:nvSpPr>
        <p:spPr>
          <a:xfrm>
            <a:off x="21823405" y="15271825"/>
            <a:ext cx="4605384" cy="846386"/>
          </a:xfrm>
          <a:prstGeom prst="rect">
            <a:avLst/>
          </a:prstGeom>
          <a:noFill/>
        </p:spPr>
        <p:txBody>
          <a:bodyPr wrap="square" rtlCol="0">
            <a:spAutoFit/>
          </a:bodyPr>
          <a:lstStyle/>
          <a:p>
            <a:r>
              <a:rPr lang="en-US" sz="2500" b="1" dirty="0" smtClean="0">
                <a:solidFill>
                  <a:srgbClr val="060606"/>
                </a:solidFill>
              </a:rPr>
              <a:t>Lewis and Clark National Forest</a:t>
            </a:r>
          </a:p>
          <a:p>
            <a:pPr algn="ctr"/>
            <a:r>
              <a:rPr lang="en-US" sz="2400" dirty="0" smtClean="0">
                <a:solidFill>
                  <a:srgbClr val="060606"/>
                </a:solidFill>
              </a:rPr>
              <a:t>Jefferson Division</a:t>
            </a:r>
            <a:endParaRPr lang="en-US" sz="2400" dirty="0">
              <a:solidFill>
                <a:srgbClr val="060606"/>
              </a:solidFill>
            </a:endParaRPr>
          </a:p>
        </p:txBody>
      </p:sp>
      <p:grpSp>
        <p:nvGrpSpPr>
          <p:cNvPr id="83" name="Group 82"/>
          <p:cNvGrpSpPr/>
          <p:nvPr/>
        </p:nvGrpSpPr>
        <p:grpSpPr>
          <a:xfrm>
            <a:off x="23023631" y="16302357"/>
            <a:ext cx="2062008" cy="523524"/>
            <a:chOff x="23243848" y="16302357"/>
            <a:chExt cx="2062008" cy="523524"/>
          </a:xfrm>
        </p:grpSpPr>
        <p:sp>
          <p:nvSpPr>
            <p:cNvPr id="82" name="Rectangle 81"/>
            <p:cNvSpPr/>
            <p:nvPr/>
          </p:nvSpPr>
          <p:spPr>
            <a:xfrm>
              <a:off x="23309163" y="16358494"/>
              <a:ext cx="1996693" cy="467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23821107" y="16360569"/>
              <a:ext cx="1377300" cy="461665"/>
            </a:xfrm>
            <a:prstGeom prst="rect">
              <a:avLst/>
            </a:prstGeom>
            <a:noFill/>
          </p:spPr>
          <p:txBody>
            <a:bodyPr wrap="none" rtlCol="0">
              <a:spAutoFit/>
            </a:bodyPr>
            <a:lstStyle/>
            <a:p>
              <a:r>
                <a:rPr lang="en-US" sz="2400" dirty="0" smtClean="0">
                  <a:solidFill>
                    <a:srgbClr val="060606"/>
                  </a:solidFill>
                </a:rPr>
                <a:t>Nest Sites</a:t>
              </a:r>
              <a:endParaRPr lang="en-US" sz="2400" dirty="0">
                <a:solidFill>
                  <a:srgbClr val="060606"/>
                </a:solidFill>
              </a:endParaRPr>
            </a:p>
          </p:txBody>
        </p:sp>
        <p:pic>
          <p:nvPicPr>
            <p:cNvPr id="80" name="Picture 79"/>
            <p:cNvPicPr>
              <a:picLocks noChangeAspect="1"/>
            </p:cNvPicPr>
            <p:nvPr/>
          </p:nvPicPr>
          <p:blipFill rotWithShape="1">
            <a:blip r:embed="rId8"/>
            <a:srcRect l="418" t="26335" r="76270" b="47432"/>
            <a:stretch/>
          </p:blipFill>
          <p:spPr>
            <a:xfrm>
              <a:off x="23243848" y="16302357"/>
              <a:ext cx="727677" cy="522514"/>
            </a:xfrm>
            <a:prstGeom prst="rect">
              <a:avLst/>
            </a:prstGeom>
          </p:spPr>
        </p:pic>
      </p:grpSp>
      <p:pic>
        <p:nvPicPr>
          <p:cNvPr id="86" name="Picture 8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21937" y="20505672"/>
            <a:ext cx="1986084" cy="2194560"/>
          </a:xfrm>
          <a:prstGeom prst="rect">
            <a:avLst/>
          </a:prstGeom>
        </p:spPr>
      </p:pic>
      <p:sp>
        <p:nvSpPr>
          <p:cNvPr id="87" name="TextBox 86"/>
          <p:cNvSpPr txBox="1"/>
          <p:nvPr/>
        </p:nvSpPr>
        <p:spPr>
          <a:xfrm>
            <a:off x="24165789" y="21138453"/>
            <a:ext cx="1031436" cy="492443"/>
          </a:xfrm>
          <a:prstGeom prst="rect">
            <a:avLst/>
          </a:prstGeom>
          <a:noFill/>
        </p:spPr>
        <p:txBody>
          <a:bodyPr wrap="none" rtlCol="0">
            <a:spAutoFit/>
          </a:bodyPr>
          <a:lstStyle/>
          <a:p>
            <a:r>
              <a:rPr lang="en-US" sz="2600" dirty="0" smtClean="0"/>
              <a:t>SRTM</a:t>
            </a:r>
            <a:endParaRPr lang="en-US" sz="2600" dirty="0"/>
          </a:p>
        </p:txBody>
      </p:sp>
      <p:sp>
        <p:nvSpPr>
          <p:cNvPr id="8" name="TextBox 7"/>
          <p:cNvSpPr txBox="1"/>
          <p:nvPr/>
        </p:nvSpPr>
        <p:spPr>
          <a:xfrm>
            <a:off x="3247049" y="27464348"/>
            <a:ext cx="2414444" cy="507831"/>
          </a:xfrm>
          <a:prstGeom prst="rect">
            <a:avLst/>
          </a:prstGeom>
          <a:noFill/>
        </p:spPr>
        <p:txBody>
          <a:bodyPr wrap="none" rtlCol="0">
            <a:spAutoFit/>
          </a:bodyPr>
          <a:lstStyle/>
          <a:p>
            <a:r>
              <a:rPr lang="en-US" sz="2700" dirty="0">
                <a:solidFill>
                  <a:srgbClr val="FF0000"/>
                </a:solidFill>
              </a:rPr>
              <a:t>[input map here]</a:t>
            </a:r>
          </a:p>
        </p:txBody>
      </p:sp>
      <p:sp>
        <p:nvSpPr>
          <p:cNvPr id="14" name="TextBox 13"/>
          <p:cNvSpPr txBox="1"/>
          <p:nvPr/>
        </p:nvSpPr>
        <p:spPr>
          <a:xfrm>
            <a:off x="11919284" y="27464348"/>
            <a:ext cx="2086137" cy="507831"/>
          </a:xfrm>
          <a:prstGeom prst="rect">
            <a:avLst/>
          </a:prstGeom>
          <a:noFill/>
        </p:spPr>
        <p:txBody>
          <a:bodyPr wrap="square" rtlCol="0">
            <a:spAutoFit/>
          </a:bodyPr>
          <a:lstStyle/>
          <a:p>
            <a:r>
              <a:rPr lang="en-US" sz="2700" dirty="0">
                <a:solidFill>
                  <a:srgbClr val="FF0000"/>
                </a:solidFill>
              </a:rPr>
              <a:t>[in progress]</a:t>
            </a: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2135</TotalTime>
  <Words>345</Words>
  <Application>Microsoft Office PowerPoint</Application>
  <PresentationFormat>Custom</PresentationFormat>
  <Paragraphs>73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130</cp:revision>
  <dcterms:created xsi:type="dcterms:W3CDTF">2015-06-02T14:58:58Z</dcterms:created>
  <dcterms:modified xsi:type="dcterms:W3CDTF">2015-10-20T15:10:29Z</dcterms:modified>
</cp:coreProperties>
</file>