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94" r:id="rId2"/>
    <p:sldMasterId id="2147483683" r:id="rId3"/>
  </p:sldMasterIdLst>
  <p:handoutMasterIdLst>
    <p:handoutMasterId r:id="rId13"/>
  </p:handoutMasterIdLst>
  <p:sldIdLst>
    <p:sldId id="263" r:id="rId4"/>
    <p:sldId id="266" r:id="rId5"/>
    <p:sldId id="271" r:id="rId6"/>
    <p:sldId id="272" r:id="rId7"/>
    <p:sldId id="267" r:id="rId8"/>
    <p:sldId id="274" r:id="rId9"/>
    <p:sldId id="275" r:id="rId10"/>
    <p:sldId id="273" r:id="rId11"/>
    <p:sldId id="270" r:id="rId1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8B6962-97D7-9C82-B348-16DBDBAB48AD}" name="Jane A. Zugarek" initials="JZ" userId="S::jane.a.zugarek@ama-inc.com::10e9eea0-9d61-4649-8bb3-8bb4a9ec63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B23F"/>
    <a:srgbClr val="4DAEB3"/>
    <a:srgbClr val="5372B3"/>
    <a:srgbClr val="C13E2D"/>
    <a:srgbClr val="67A478"/>
    <a:srgbClr val="D2672B"/>
    <a:srgbClr val="236F99"/>
    <a:srgbClr val="42AE02"/>
    <a:srgbClr val="075294"/>
    <a:srgbClr val="D36C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8" autoAdjust="0"/>
    <p:restoredTop sz="94660"/>
  </p:normalViewPr>
  <p:slideViewPr>
    <p:cSldViewPr snapToGrid="0">
      <p:cViewPr varScale="1">
        <p:scale>
          <a:sx n="56" d="100"/>
          <a:sy n="56" d="100"/>
        </p:scale>
        <p:origin x="2803" y="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handoutMaster" Target="handoutMasters/handoutMaster1.xml"/><Relationship Id="rId18" Type="http://schemas.microsoft.com/office/2018/10/relationships/authors" Target="author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80CBAB-6768-464A-959F-33301611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67F757-7F8F-44D3-B132-8469E63AD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A27B5A-B4EA-4D8A-969A-B4C50CDCE881}" type="datetimeFigureOut">
              <a:rPr lang="en-US" smtClean="0"/>
              <a:t>2/6/2024</a:t>
            </a:fld>
            <a:endParaRPr lang="en-US"/>
          </a:p>
        </p:txBody>
      </p:sp>
      <p:sp>
        <p:nvSpPr>
          <p:cNvPr id="4" name="Footer Placeholder 3">
            <a:extLst>
              <a:ext uri="{FF2B5EF4-FFF2-40B4-BE49-F238E27FC236}">
                <a16:creationId xmlns:a16="http://schemas.microsoft.com/office/drawing/2014/main" id="{70E31736-D668-4C36-8DED-B51E45D3A1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D8F934-5BB8-4411-B7B8-C60E74627E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2B3BE4-1275-4046-BCEC-5BAC5BE77C26}" type="slidenum">
              <a:rPr lang="en-US" smtClean="0"/>
              <a:t>‹#›</a:t>
            </a:fld>
            <a:endParaRPr lang="en-US"/>
          </a:p>
        </p:txBody>
      </p:sp>
    </p:spTree>
    <p:extLst>
      <p:ext uri="{BB962C8B-B14F-4D97-AF65-F5344CB8AC3E}">
        <p14:creationId xmlns:p14="http://schemas.microsoft.com/office/powerpoint/2010/main" val="42195270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hyperlink" Target="https://support.office.com/en-us/article/Crop-a-picture-to-fit-in-a-shape-1CE8CF89-6A19-4EE4-82CA-4F8E81469590" TargetMode="External"/><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29.png"/><Relationship Id="rId16" Type="http://schemas.openxmlformats.org/officeDocument/2006/relationships/image" Target="../media/image20.png"/><Relationship Id="rId20"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19" Type="http://schemas.openxmlformats.org/officeDocument/2006/relationships/image" Target="../media/image2.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21"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7.svg"/><Relationship Id="rId10" Type="http://schemas.openxmlformats.org/officeDocument/2006/relationships/image" Target="../media/image15.jpeg"/><Relationship Id="rId19" Type="http://schemas.openxmlformats.org/officeDocument/2006/relationships/image" Target="../media/image2.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 Id="rId22"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19" Type="http://schemas.openxmlformats.org/officeDocument/2006/relationships/image" Target="../media/image2.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19" Type="http://schemas.openxmlformats.org/officeDocument/2006/relationships/image" Target="../media/image2.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_Front Layou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Helvetica" pitchFamily="2" charset="0"/>
                <a:cs typeface="Arial" panose="020B0604020202020204" pitchFamily="34" charset="0"/>
              </a:rPr>
              <a:t>National</a:t>
            </a:r>
            <a:r>
              <a:rPr lang="en-US" sz="900" b="0" baseline="0" dirty="0">
                <a:latin typeface="Helvetica" pitchFamily="2" charset="0"/>
                <a:cs typeface="Arial" panose="020B0604020202020204" pitchFamily="34" charset="0"/>
              </a:rPr>
              <a:t> Aeronautics and Space Administration</a:t>
            </a:r>
            <a:endParaRPr lang="en-US" sz="900" b="0" dirty="0">
              <a:latin typeface="Helvetica" pitchFamily="2"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8" name="TextBox 7">
            <a:extLst>
              <a:ext uri="{FF2B5EF4-FFF2-40B4-BE49-F238E27FC236}">
                <a16:creationId xmlns:a16="http://schemas.microsoft.com/office/drawing/2014/main" id="{B9E7C857-3EBF-9DF8-C491-BC6E611B1122}"/>
              </a:ext>
            </a:extLst>
          </p:cNvPr>
          <p:cNvSpPr txBox="1"/>
          <p:nvPr userDrawn="1"/>
        </p:nvSpPr>
        <p:spPr>
          <a:xfrm>
            <a:off x="3976984" y="1264952"/>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2" name="TextBox 1">
            <a:extLst>
              <a:ext uri="{FF2B5EF4-FFF2-40B4-BE49-F238E27FC236}">
                <a16:creationId xmlns:a16="http://schemas.microsoft.com/office/drawing/2014/main" id="{8F49D060-4575-F35A-BDDC-D6834076D3AA}"/>
              </a:ext>
            </a:extLst>
          </p:cNvPr>
          <p:cNvSpPr txBox="1"/>
          <p:nvPr userDrawn="1"/>
        </p:nvSpPr>
        <p:spPr>
          <a:xfrm>
            <a:off x="4085448" y="380841"/>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1</a:t>
            </a:r>
          </a:p>
        </p:txBody>
      </p:sp>
      <p:pic>
        <p:nvPicPr>
          <p:cNvPr id="4" name="Picture 3">
            <a:extLst>
              <a:ext uri="{FF2B5EF4-FFF2-40B4-BE49-F238E27FC236}">
                <a16:creationId xmlns:a16="http://schemas.microsoft.com/office/drawing/2014/main" id="{21F21EC2-AED1-970B-6FE8-1406C3B1EBD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5634"/>
          <a:stretch/>
        </p:blipFill>
        <p:spPr>
          <a:xfrm>
            <a:off x="4032462" y="2345729"/>
            <a:ext cx="3397425" cy="2580727"/>
          </a:xfrm>
          <a:prstGeom prst="rect">
            <a:avLst/>
          </a:prstGeom>
        </p:spPr>
      </p:pic>
      <p:sp>
        <p:nvSpPr>
          <p:cNvPr id="6" name="TextBox 5">
            <a:extLst>
              <a:ext uri="{FF2B5EF4-FFF2-40B4-BE49-F238E27FC236}">
                <a16:creationId xmlns:a16="http://schemas.microsoft.com/office/drawing/2014/main" id="{A4614090-8A18-7A27-C7D0-233EAE0CB8A8}"/>
              </a:ext>
            </a:extLst>
          </p:cNvPr>
          <p:cNvSpPr txBox="1"/>
          <p:nvPr userDrawn="1"/>
        </p:nvSpPr>
        <p:spPr>
          <a:xfrm>
            <a:off x="4248147" y="7968965"/>
            <a:ext cx="3236508" cy="1749350"/>
          </a:xfrm>
          <a:prstGeom prst="rect">
            <a:avLst/>
          </a:prstGeom>
          <a:noFill/>
          <a:ln>
            <a:noFill/>
          </a:ln>
        </p:spPr>
        <p:txBody>
          <a:bodyPr wrap="square" lIns="91440" tIns="45720" rIns="91440" bIns="45720" anchor="t">
            <a:noAutofit/>
          </a:bodyPr>
          <a:lstStyle/>
          <a:p>
            <a:r>
              <a:rPr lang="en-US" sz="1200" b="0" i="0" u="none" strike="noStrike" baseline="0" dirty="0">
                <a:latin typeface="Garamond"/>
                <a:ea typeface="+mn-lt"/>
                <a:cs typeface="+mn-lt"/>
              </a:rPr>
              <a:t>The above transition potential maps assign a development potential value to all agricultural areas. A low development potential value (yellow) indicates low vulnerability for a given agricultural space </a:t>
            </a:r>
            <a:r>
              <a:rPr lang="en-US" sz="1200" dirty="0">
                <a:latin typeface="Garamond"/>
                <a:ea typeface="+mn-lt"/>
                <a:cs typeface="+mn-lt"/>
              </a:rPr>
              <a:t>to </a:t>
            </a:r>
            <a:r>
              <a:rPr lang="en-US" sz="1200" b="0" i="0" u="none" strike="noStrike" baseline="0" dirty="0">
                <a:latin typeface="Garamond"/>
                <a:ea typeface="+mn-lt"/>
                <a:cs typeface="+mn-lt"/>
              </a:rPr>
              <a:t>be developed</a:t>
            </a:r>
            <a:r>
              <a:rPr lang="en-US" sz="1200" dirty="0">
                <a:latin typeface="Garamond"/>
                <a:ea typeface="+mn-lt"/>
                <a:cs typeface="+mn-lt"/>
              </a:rPr>
              <a:t>. In contrast</a:t>
            </a:r>
            <a:r>
              <a:rPr lang="en-US" sz="1200" b="0" i="0" u="none" strike="noStrike" baseline="0" dirty="0">
                <a:latin typeface="Garamond"/>
                <a:ea typeface="+mn-lt"/>
                <a:cs typeface="+mn-lt"/>
              </a:rPr>
              <a:t>, a high development potential (red) suggests </a:t>
            </a:r>
            <a:r>
              <a:rPr lang="en-US" sz="1200" dirty="0">
                <a:latin typeface="Garamond"/>
                <a:ea typeface="+mn-lt"/>
                <a:cs typeface="+mn-lt"/>
              </a:rPr>
              <a:t>a </a:t>
            </a:r>
            <a:r>
              <a:rPr lang="en-US" sz="1200" b="0" i="0" u="none" strike="noStrike" baseline="0" dirty="0">
                <a:latin typeface="Garamond"/>
                <a:ea typeface="+mn-lt"/>
                <a:cs typeface="+mn-lt"/>
              </a:rPr>
              <a:t>greater likelihood of agricultural conversion. In both study areas, agricultural land surrounding urban areas appears most vulnerable.</a:t>
            </a:r>
            <a:endParaRPr lang="en-US" dirty="0">
              <a:latin typeface="Garamond"/>
              <a:ea typeface="+mn-lt"/>
              <a:cs typeface="+mn-lt"/>
            </a:endParaRPr>
          </a:p>
          <a:p>
            <a:endParaRPr lang="en-US" sz="1050" b="0" i="0" u="none" strike="noStrike" baseline="0" dirty="0">
              <a:latin typeface="Garamond"/>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7" name="TextBox 6">
            <a:extLst>
              <a:ext uri="{FF2B5EF4-FFF2-40B4-BE49-F238E27FC236}">
                <a16:creationId xmlns:a16="http://schemas.microsoft.com/office/drawing/2014/main" id="{90CE4748-0CE8-3083-9271-23264384021C}"/>
              </a:ext>
            </a:extLst>
          </p:cNvPr>
          <p:cNvSpPr txBox="1"/>
          <p:nvPr userDrawn="1"/>
        </p:nvSpPr>
        <p:spPr>
          <a:xfrm>
            <a:off x="939445" y="2063504"/>
            <a:ext cx="2918498" cy="528172"/>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New York</a:t>
            </a:r>
          </a:p>
          <a:p>
            <a:pPr marL="0"/>
            <a:r>
              <a:rPr lang="en-US" sz="1600" b="1" dirty="0">
                <a:solidFill>
                  <a:srgbClr val="67A478"/>
                </a:solidFill>
                <a:latin typeface="Century Gothic" panose="020B0502020202020204" pitchFamily="34" charset="0"/>
              </a:rPr>
              <a:t>Ecological Conservation</a:t>
            </a:r>
          </a:p>
        </p:txBody>
      </p:sp>
      <p:pic>
        <p:nvPicPr>
          <p:cNvPr id="12" name="Picture 11">
            <a:extLst>
              <a:ext uri="{FF2B5EF4-FFF2-40B4-BE49-F238E27FC236}">
                <a16:creationId xmlns:a16="http://schemas.microsoft.com/office/drawing/2014/main" id="{AEB642B2-9A91-AC6B-24F3-4D0284C7316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3957" y="2104989"/>
            <a:ext cx="475488" cy="475488"/>
          </a:xfrm>
          <a:prstGeom prst="rect">
            <a:avLst/>
          </a:prstGeom>
        </p:spPr>
      </p:pic>
      <p:sp>
        <p:nvSpPr>
          <p:cNvPr id="13" name="TextBox 12">
            <a:extLst>
              <a:ext uri="{FF2B5EF4-FFF2-40B4-BE49-F238E27FC236}">
                <a16:creationId xmlns:a16="http://schemas.microsoft.com/office/drawing/2014/main" id="{B4510FDF-F3A6-213B-F7D4-402AE403AA33}"/>
              </a:ext>
            </a:extLst>
          </p:cNvPr>
          <p:cNvSpPr txBox="1"/>
          <p:nvPr userDrawn="1"/>
        </p:nvSpPr>
        <p:spPr>
          <a:xfrm>
            <a:off x="463089" y="4103748"/>
            <a:ext cx="3527208" cy="3799723"/>
          </a:xfrm>
          <a:prstGeom prst="rect">
            <a:avLst/>
          </a:prstGeom>
          <a:noFill/>
          <a:ln>
            <a:noFill/>
          </a:ln>
        </p:spPr>
        <p:txBody>
          <a:bodyPr wrap="square" lIns="91440" tIns="45720" rIns="91440" bIns="45720" anchor="t">
            <a:noAutofit/>
          </a:bodyPr>
          <a:lstStyle/>
          <a:p>
            <a:r>
              <a:rPr lang="en-US" sz="1200" dirty="0">
                <a:latin typeface="Garamond"/>
                <a:ea typeface="+mn-lt"/>
                <a:cs typeface="+mn-lt"/>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endParaRPr lang="en-US" dirty="0">
              <a:latin typeface="Garamond"/>
              <a:ea typeface="+mn-lt"/>
              <a:cs typeface="+mn-lt"/>
            </a:endParaRPr>
          </a:p>
          <a:p>
            <a:endParaRPr lang="en-US" sz="1200" dirty="0">
              <a:latin typeface="Garamond" panose="02020404030301010803" pitchFamily="18" charset="0"/>
            </a:endParaRPr>
          </a:p>
          <a:p>
            <a:pPr marL="171450" indent="-171450" fontAlgn="base">
              <a:buFont typeface="Arial" panose="020B0604020202020204" pitchFamily="34" charset="0"/>
              <a:buChar char="•"/>
            </a:pPr>
            <a:r>
              <a:rPr lang="en-US" sz="1200" dirty="0">
                <a:latin typeface="Garamond"/>
              </a:rPr>
              <a:t>Conservation rates from agriculture to developed land were </a:t>
            </a:r>
            <a:r>
              <a:rPr lang="en-US" sz="1200" b="1" dirty="0">
                <a:latin typeface="Garamond"/>
              </a:rPr>
              <a:t>0.91%</a:t>
            </a:r>
            <a:r>
              <a:rPr lang="en-US" sz="1200" dirty="0">
                <a:latin typeface="Garamond"/>
              </a:rPr>
              <a:t> in the Finger Lakes Region and </a:t>
            </a:r>
            <a:r>
              <a:rPr lang="en-US" sz="1200" b="1" dirty="0">
                <a:latin typeface="Garamond"/>
              </a:rPr>
              <a:t>7.00%</a:t>
            </a:r>
            <a:r>
              <a:rPr lang="en-US" sz="1200" dirty="0">
                <a:latin typeface="Garamond"/>
              </a:rPr>
              <a:t> in Saratoga County</a:t>
            </a:r>
          </a:p>
          <a:p>
            <a:pPr marL="171450" indent="-171450" fontAlgn="base">
              <a:buFont typeface="Arial" panose="020B0604020202020204" pitchFamily="34" charset="0"/>
              <a:buChar char="•"/>
            </a:pPr>
            <a:r>
              <a:rPr lang="en-US" sz="1200" dirty="0">
                <a:latin typeface="Garamond"/>
              </a:rPr>
              <a:t>Between 2019-2050, </a:t>
            </a:r>
            <a:r>
              <a:rPr lang="en-US" sz="1200" b="1" dirty="0">
                <a:latin typeface="Garamond"/>
              </a:rPr>
              <a:t>6,643 (1.23%)</a:t>
            </a:r>
            <a:r>
              <a:rPr lang="en-US" sz="1200" dirty="0">
                <a:latin typeface="Garamond"/>
              </a:rPr>
              <a:t> acres in Saratoga County and </a:t>
            </a:r>
            <a:r>
              <a:rPr lang="en-US" sz="1200" b="1" dirty="0">
                <a:latin typeface="Garamond"/>
              </a:rPr>
              <a:t>38,516 (0.64%) </a:t>
            </a:r>
            <a:r>
              <a:rPr lang="en-US" sz="1200" dirty="0">
                <a:latin typeface="Garamond"/>
              </a:rPr>
              <a:t>acres in the Finger Lakes Region are projected to transition from agriculture to developed land​</a:t>
            </a:r>
          </a:p>
          <a:p>
            <a:pPr marL="173355" indent="-171450" fontAlgn="base">
              <a:buFont typeface="Arial" panose="020B0604020202020204" pitchFamily="34" charset="0"/>
              <a:buChar char="•"/>
            </a:pPr>
            <a:r>
              <a:rPr lang="en-US" sz="1200" dirty="0">
                <a:latin typeface="Garamond"/>
              </a:rPr>
              <a:t>When accounting for development probability, </a:t>
            </a:r>
            <a:r>
              <a:rPr lang="en-US" sz="1200" b="1" dirty="0">
                <a:latin typeface="Garamond"/>
              </a:rPr>
              <a:t>30.2 kilotons</a:t>
            </a:r>
            <a:r>
              <a:rPr lang="en-US" sz="1200" dirty="0">
                <a:latin typeface="Garamond"/>
              </a:rPr>
              <a:t> of CO</a:t>
            </a:r>
            <a:r>
              <a:rPr lang="en-US" sz="800" baseline="-25000" dirty="0">
                <a:latin typeface="Garamond"/>
              </a:rPr>
              <a:t>2</a:t>
            </a:r>
            <a:r>
              <a:rPr lang="en-US" sz="1200" dirty="0">
                <a:latin typeface="Garamond"/>
              </a:rPr>
              <a:t> losses are prevented through agricultural conservation easements in our study area </a:t>
            </a:r>
            <a:endParaRPr lang="en-US" sz="120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5" name="TextBox 14">
            <a:extLst>
              <a:ext uri="{FF2B5EF4-FFF2-40B4-BE49-F238E27FC236}">
                <a16:creationId xmlns:a16="http://schemas.microsoft.com/office/drawing/2014/main" id="{2697B267-D853-F3E2-4A67-96DA0D0E1577}"/>
              </a:ext>
            </a:extLst>
          </p:cNvPr>
          <p:cNvSpPr txBox="1"/>
          <p:nvPr userDrawn="1"/>
        </p:nvSpPr>
        <p:spPr>
          <a:xfrm>
            <a:off x="449599" y="2700377"/>
            <a:ext cx="3504306" cy="1326329"/>
          </a:xfrm>
          <a:prstGeom prst="rect">
            <a:avLst/>
          </a:prstGeom>
          <a:noFill/>
          <a:ln>
            <a:noFill/>
          </a:ln>
        </p:spPr>
        <p:txBody>
          <a:bodyPr wrap="square" rtlCol="0">
            <a:noAutofit/>
          </a:bodyPr>
          <a:lstStyle/>
          <a:p>
            <a:r>
              <a:rPr lang="en-US" sz="1600" dirty="0">
                <a:solidFill>
                  <a:srgbClr val="67A478"/>
                </a:solidFill>
                <a:latin typeface="Century Gothic" panose="020B0502020202020204" pitchFamily="34" charset="0"/>
              </a:rPr>
              <a:t>Evaluating Agricultural Conservation Easement Impact Using Earth Observations to Examine Avoided Soil Carbon Loss to Development</a:t>
            </a:r>
          </a:p>
        </p:txBody>
      </p:sp>
      <p:sp>
        <p:nvSpPr>
          <p:cNvPr id="16" name="TextBox 15">
            <a:extLst>
              <a:ext uri="{FF2B5EF4-FFF2-40B4-BE49-F238E27FC236}">
                <a16:creationId xmlns:a16="http://schemas.microsoft.com/office/drawing/2014/main" id="{27B8E992-BB07-4DBA-EFB6-F4B5D3245D93}"/>
              </a:ext>
            </a:extLst>
          </p:cNvPr>
          <p:cNvSpPr txBox="1"/>
          <p:nvPr userDrawn="1"/>
        </p:nvSpPr>
        <p:spPr>
          <a:xfrm>
            <a:off x="4946494" y="2386753"/>
            <a:ext cx="1592140" cy="261610"/>
          </a:xfrm>
          <a:prstGeom prst="rect">
            <a:avLst/>
          </a:prstGeom>
          <a:noFill/>
        </p:spPr>
        <p:txBody>
          <a:bodyPr wrap="square" rtlCol="0">
            <a:spAutoFit/>
          </a:bodyPr>
          <a:lstStyle/>
          <a:p>
            <a:pPr algn="l"/>
            <a:r>
              <a:rPr lang="en-US" sz="1100" dirty="0">
                <a:latin typeface="Century Gothic" panose="020B0502020202020204" pitchFamily="34" charset="0"/>
              </a:rPr>
              <a:t>Finger Lakes Region</a:t>
            </a:r>
          </a:p>
        </p:txBody>
      </p:sp>
      <p:sp>
        <p:nvSpPr>
          <p:cNvPr id="17" name="Rectangle 16">
            <a:extLst>
              <a:ext uri="{FF2B5EF4-FFF2-40B4-BE49-F238E27FC236}">
                <a16:creationId xmlns:a16="http://schemas.microsoft.com/office/drawing/2014/main" id="{F87A84A4-9641-3315-2F0C-154A74C0B077}"/>
              </a:ext>
            </a:extLst>
          </p:cNvPr>
          <p:cNvSpPr/>
          <p:nvPr userDrawn="1"/>
        </p:nvSpPr>
        <p:spPr>
          <a:xfrm>
            <a:off x="463957" y="2137419"/>
            <a:ext cx="7030996" cy="7696200"/>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A map of the state of new york&#10;&#10;Description automatically generated">
            <a:extLst>
              <a:ext uri="{FF2B5EF4-FFF2-40B4-BE49-F238E27FC236}">
                <a16:creationId xmlns:a16="http://schemas.microsoft.com/office/drawing/2014/main" id="{3AD55363-B26E-52AE-E304-4E9887A9782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7546" y="8108617"/>
            <a:ext cx="1642329" cy="12567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BECF2F6-698D-6D52-B894-444B8F70261A}"/>
              </a:ext>
            </a:extLst>
          </p:cNvPr>
          <p:cNvSpPr txBox="1"/>
          <p:nvPr userDrawn="1"/>
        </p:nvSpPr>
        <p:spPr>
          <a:xfrm>
            <a:off x="2180616" y="9065228"/>
            <a:ext cx="1772644" cy="461665"/>
          </a:xfrm>
          <a:prstGeom prst="rect">
            <a:avLst/>
          </a:prstGeom>
          <a:noFill/>
        </p:spPr>
        <p:txBody>
          <a:bodyPr wrap="square" lIns="91440" tIns="45720" rIns="91440" bIns="45720" rtlCol="0" anchor="t">
            <a:spAutoFit/>
          </a:bodyPr>
          <a:lstStyle/>
          <a:p>
            <a:pPr algn="ctr"/>
            <a:r>
              <a:rPr lang="en-US" sz="1200" b="1">
                <a:latin typeface="Century Gothic"/>
              </a:rPr>
              <a:t>2050 Land Cover Prediction Maps</a:t>
            </a:r>
          </a:p>
        </p:txBody>
      </p:sp>
      <p:sp>
        <p:nvSpPr>
          <p:cNvPr id="21" name="TextBox 20">
            <a:extLst>
              <a:ext uri="{FF2B5EF4-FFF2-40B4-BE49-F238E27FC236}">
                <a16:creationId xmlns:a16="http://schemas.microsoft.com/office/drawing/2014/main" id="{31B51A5A-4C49-99A0-268B-297CA4692D13}"/>
              </a:ext>
            </a:extLst>
          </p:cNvPr>
          <p:cNvSpPr txBox="1"/>
          <p:nvPr userDrawn="1"/>
        </p:nvSpPr>
        <p:spPr>
          <a:xfrm>
            <a:off x="4530049" y="5813661"/>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0.00</a:t>
            </a:r>
          </a:p>
        </p:txBody>
      </p:sp>
      <p:sp>
        <p:nvSpPr>
          <p:cNvPr id="22" name="TextBox 21">
            <a:extLst>
              <a:ext uri="{FF2B5EF4-FFF2-40B4-BE49-F238E27FC236}">
                <a16:creationId xmlns:a16="http://schemas.microsoft.com/office/drawing/2014/main" id="{EF6B642B-7271-293F-D8FC-B9C39A5A97CF}"/>
              </a:ext>
            </a:extLst>
          </p:cNvPr>
          <p:cNvSpPr txBox="1"/>
          <p:nvPr userDrawn="1"/>
        </p:nvSpPr>
        <p:spPr>
          <a:xfrm>
            <a:off x="4527496" y="5469061"/>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1.00</a:t>
            </a:r>
          </a:p>
        </p:txBody>
      </p:sp>
      <p:sp>
        <p:nvSpPr>
          <p:cNvPr id="23" name="TextBox 22">
            <a:extLst>
              <a:ext uri="{FF2B5EF4-FFF2-40B4-BE49-F238E27FC236}">
                <a16:creationId xmlns:a16="http://schemas.microsoft.com/office/drawing/2014/main" id="{B4D3CC19-7011-4C5C-6704-709316C3EA48}"/>
              </a:ext>
            </a:extLst>
          </p:cNvPr>
          <p:cNvSpPr txBox="1"/>
          <p:nvPr userDrawn="1"/>
        </p:nvSpPr>
        <p:spPr>
          <a:xfrm>
            <a:off x="4123092" y="5095622"/>
            <a:ext cx="1200964" cy="369332"/>
          </a:xfrm>
          <a:prstGeom prst="rect">
            <a:avLst/>
          </a:prstGeom>
          <a:noFill/>
        </p:spPr>
        <p:txBody>
          <a:bodyPr wrap="square" rtlCol="0">
            <a:spAutoFit/>
          </a:bodyPr>
          <a:lstStyle/>
          <a:p>
            <a:r>
              <a:rPr lang="en-US" sz="900" b="1" dirty="0">
                <a:solidFill>
                  <a:srgbClr val="3F3F3F"/>
                </a:solidFill>
                <a:latin typeface="Century Gothic" panose="020B0502020202020204" pitchFamily="34" charset="0"/>
              </a:rPr>
              <a:t>Development Potential</a:t>
            </a:r>
          </a:p>
        </p:txBody>
      </p:sp>
      <p:sp>
        <p:nvSpPr>
          <p:cNvPr id="24" name="TextBox 23">
            <a:extLst>
              <a:ext uri="{FF2B5EF4-FFF2-40B4-BE49-F238E27FC236}">
                <a16:creationId xmlns:a16="http://schemas.microsoft.com/office/drawing/2014/main" id="{79A1E164-515B-CA13-BA76-AA77FD8ACCC6}"/>
              </a:ext>
            </a:extLst>
          </p:cNvPr>
          <p:cNvSpPr txBox="1"/>
          <p:nvPr userDrawn="1"/>
        </p:nvSpPr>
        <p:spPr>
          <a:xfrm>
            <a:off x="4105215" y="4350734"/>
            <a:ext cx="709872" cy="246221"/>
          </a:xfrm>
          <a:prstGeom prst="rect">
            <a:avLst/>
          </a:prstGeom>
          <a:noFill/>
        </p:spPr>
        <p:txBody>
          <a:bodyPr wrap="square" rtlCol="0">
            <a:spAutoFit/>
          </a:bodyPr>
          <a:lstStyle/>
          <a:p>
            <a:pPr algn="ctr"/>
            <a:r>
              <a:rPr lang="en-US" sz="1000">
                <a:latin typeface="Century Gothic" panose="020B0502020202020204" pitchFamily="34" charset="0"/>
              </a:rPr>
              <a:t>20 Miles</a:t>
            </a:r>
          </a:p>
        </p:txBody>
      </p:sp>
      <p:sp>
        <p:nvSpPr>
          <p:cNvPr id="25" name="TextBox 24">
            <a:extLst>
              <a:ext uri="{FF2B5EF4-FFF2-40B4-BE49-F238E27FC236}">
                <a16:creationId xmlns:a16="http://schemas.microsoft.com/office/drawing/2014/main" id="{761A7A3D-90B6-DF3A-4701-E1F133314069}"/>
              </a:ext>
            </a:extLst>
          </p:cNvPr>
          <p:cNvSpPr txBox="1"/>
          <p:nvPr userDrawn="1"/>
        </p:nvSpPr>
        <p:spPr>
          <a:xfrm>
            <a:off x="5288640" y="7309099"/>
            <a:ext cx="709872" cy="246221"/>
          </a:xfrm>
          <a:prstGeom prst="rect">
            <a:avLst/>
          </a:prstGeom>
          <a:noFill/>
        </p:spPr>
        <p:txBody>
          <a:bodyPr wrap="square" rtlCol="0">
            <a:spAutoFit/>
          </a:bodyPr>
          <a:lstStyle/>
          <a:p>
            <a:pPr algn="ctr"/>
            <a:r>
              <a:rPr lang="en-US" sz="1000">
                <a:latin typeface="Century Gothic" panose="020B0502020202020204" pitchFamily="34" charset="0"/>
              </a:rPr>
              <a:t>10 Miles</a:t>
            </a:r>
          </a:p>
        </p:txBody>
      </p:sp>
      <p:pic>
        <p:nvPicPr>
          <p:cNvPr id="26" name="Picture 25">
            <a:extLst>
              <a:ext uri="{FF2B5EF4-FFF2-40B4-BE49-F238E27FC236}">
                <a16:creationId xmlns:a16="http://schemas.microsoft.com/office/drawing/2014/main" id="{989A6034-B617-7FC6-2503-13A5E67CC43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862" t="12038"/>
          <a:stretch/>
        </p:blipFill>
        <p:spPr>
          <a:xfrm>
            <a:off x="1711163" y="7977386"/>
            <a:ext cx="2353727" cy="1089819"/>
          </a:xfrm>
          <a:prstGeom prst="rect">
            <a:avLst/>
          </a:prstGeom>
        </p:spPr>
      </p:pic>
      <p:sp>
        <p:nvSpPr>
          <p:cNvPr id="27" name="TextBox 26">
            <a:extLst>
              <a:ext uri="{FF2B5EF4-FFF2-40B4-BE49-F238E27FC236}">
                <a16:creationId xmlns:a16="http://schemas.microsoft.com/office/drawing/2014/main" id="{516E41E1-83B0-48A8-3508-E45D8F860E4E}"/>
              </a:ext>
            </a:extLst>
          </p:cNvPr>
          <p:cNvSpPr txBox="1"/>
          <p:nvPr userDrawn="1"/>
        </p:nvSpPr>
        <p:spPr>
          <a:xfrm>
            <a:off x="3783711" y="8641539"/>
            <a:ext cx="252319"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N</a:t>
            </a:r>
          </a:p>
        </p:txBody>
      </p:sp>
      <p:sp>
        <p:nvSpPr>
          <p:cNvPr id="28" name="Rectangle 27">
            <a:extLst>
              <a:ext uri="{FF2B5EF4-FFF2-40B4-BE49-F238E27FC236}">
                <a16:creationId xmlns:a16="http://schemas.microsoft.com/office/drawing/2014/main" id="{0E99CADE-FF25-958D-237C-6C23A5EB3DF8}"/>
              </a:ext>
            </a:extLst>
          </p:cNvPr>
          <p:cNvSpPr/>
          <p:nvPr userDrawn="1"/>
        </p:nvSpPr>
        <p:spPr>
          <a:xfrm>
            <a:off x="1750949" y="8760451"/>
            <a:ext cx="494819" cy="28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158C8EA-7D74-2F5E-856C-BD03B4E7B0DD}"/>
              </a:ext>
            </a:extLst>
          </p:cNvPr>
          <p:cNvSpPr/>
          <p:nvPr userDrawn="1"/>
        </p:nvSpPr>
        <p:spPr>
          <a:xfrm>
            <a:off x="3293190" y="8817001"/>
            <a:ext cx="252319" cy="215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A99648A-22EE-9AE6-549B-5436F015F087}"/>
              </a:ext>
            </a:extLst>
          </p:cNvPr>
          <p:cNvSpPr/>
          <p:nvPr userDrawn="1"/>
        </p:nvSpPr>
        <p:spPr>
          <a:xfrm>
            <a:off x="3319236" y="8815496"/>
            <a:ext cx="202922"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075ABDC-D540-01DC-D2FE-D6342FDBDA1C}"/>
              </a:ext>
            </a:extLst>
          </p:cNvPr>
          <p:cNvSpPr/>
          <p:nvPr userDrawn="1"/>
        </p:nvSpPr>
        <p:spPr>
          <a:xfrm>
            <a:off x="1981723" y="8815496"/>
            <a:ext cx="203014"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179941B-6A7A-D64F-09CB-9DDCEB75CCC1}"/>
              </a:ext>
            </a:extLst>
          </p:cNvPr>
          <p:cNvSpPr txBox="1"/>
          <p:nvPr userDrawn="1"/>
        </p:nvSpPr>
        <p:spPr>
          <a:xfrm>
            <a:off x="1807617" y="8825642"/>
            <a:ext cx="521272" cy="200055"/>
          </a:xfrm>
          <a:prstGeom prst="rect">
            <a:avLst/>
          </a:prstGeom>
          <a:noFill/>
        </p:spPr>
        <p:txBody>
          <a:bodyPr wrap="square" rtlCol="0">
            <a:spAutoFit/>
          </a:bodyPr>
          <a:lstStyle/>
          <a:p>
            <a:r>
              <a:rPr lang="en-US" sz="700">
                <a:solidFill>
                  <a:schemeClr val="tx1">
                    <a:lumMod val="75000"/>
                    <a:lumOff val="25000"/>
                  </a:schemeClr>
                </a:solidFill>
                <a:latin typeface="Century Gothic" panose="020B0502020202020204" pitchFamily="34" charset="0"/>
              </a:rPr>
              <a:t>20 Miles</a:t>
            </a:r>
          </a:p>
        </p:txBody>
      </p:sp>
      <p:sp>
        <p:nvSpPr>
          <p:cNvPr id="33" name="TextBox 32">
            <a:extLst>
              <a:ext uri="{FF2B5EF4-FFF2-40B4-BE49-F238E27FC236}">
                <a16:creationId xmlns:a16="http://schemas.microsoft.com/office/drawing/2014/main" id="{22AD260D-D4C9-9EE6-0108-4E5D8A3E7922}"/>
              </a:ext>
            </a:extLst>
          </p:cNvPr>
          <p:cNvSpPr txBox="1"/>
          <p:nvPr userDrawn="1"/>
        </p:nvSpPr>
        <p:spPr>
          <a:xfrm>
            <a:off x="3157243" y="8825642"/>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10 Miles</a:t>
            </a:r>
          </a:p>
        </p:txBody>
      </p:sp>
      <p:pic>
        <p:nvPicPr>
          <p:cNvPr id="34" name="Picture 33">
            <a:extLst>
              <a:ext uri="{FF2B5EF4-FFF2-40B4-BE49-F238E27FC236}">
                <a16:creationId xmlns:a16="http://schemas.microsoft.com/office/drawing/2014/main" id="{779F2ECE-C7AB-3296-64FF-C4727EF9815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1068" t="43362" b="4978"/>
          <a:stretch/>
        </p:blipFill>
        <p:spPr>
          <a:xfrm>
            <a:off x="5115985" y="5051242"/>
            <a:ext cx="2341916" cy="3005051"/>
          </a:xfrm>
          <a:prstGeom prst="rect">
            <a:avLst/>
          </a:prstGeom>
        </p:spPr>
      </p:pic>
      <p:sp>
        <p:nvSpPr>
          <p:cNvPr id="36" name="TextBox 35">
            <a:extLst>
              <a:ext uri="{FF2B5EF4-FFF2-40B4-BE49-F238E27FC236}">
                <a16:creationId xmlns:a16="http://schemas.microsoft.com/office/drawing/2014/main" id="{FE831F07-96EE-27BD-14E3-5AAF805F7F9C}"/>
              </a:ext>
            </a:extLst>
          </p:cNvPr>
          <p:cNvSpPr txBox="1"/>
          <p:nvPr userDrawn="1"/>
        </p:nvSpPr>
        <p:spPr>
          <a:xfrm>
            <a:off x="5177418" y="4975521"/>
            <a:ext cx="1425201" cy="261610"/>
          </a:xfrm>
          <a:prstGeom prst="rect">
            <a:avLst/>
          </a:prstGeom>
          <a:solidFill>
            <a:schemeClr val="bg1"/>
          </a:solidFill>
        </p:spPr>
        <p:txBody>
          <a:bodyPr wrap="square" rtlCol="0">
            <a:spAutoFit/>
          </a:bodyPr>
          <a:lstStyle/>
          <a:p>
            <a:pPr algn="l"/>
            <a:r>
              <a:rPr lang="en-US" sz="1100" dirty="0">
                <a:latin typeface="Century Gothic" panose="020B0502020202020204" pitchFamily="34" charset="0"/>
              </a:rPr>
              <a:t>Saratoga County</a:t>
            </a:r>
          </a:p>
        </p:txBody>
      </p:sp>
      <p:sp>
        <p:nvSpPr>
          <p:cNvPr id="38" name="Rectangle 37">
            <a:extLst>
              <a:ext uri="{FF2B5EF4-FFF2-40B4-BE49-F238E27FC236}">
                <a16:creationId xmlns:a16="http://schemas.microsoft.com/office/drawing/2014/main" id="{47F1F9FD-66F2-D7CB-7C1D-A0620732ED12}"/>
              </a:ext>
            </a:extLst>
          </p:cNvPr>
          <p:cNvSpPr/>
          <p:nvPr userDrawn="1"/>
        </p:nvSpPr>
        <p:spPr>
          <a:xfrm>
            <a:off x="4191342" y="5878805"/>
            <a:ext cx="418362" cy="712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C41E39A8-531B-4C65-0CFF-C4A56F9684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18" t="59283" r="85604" b="31826"/>
          <a:stretch/>
        </p:blipFill>
        <p:spPr>
          <a:xfrm>
            <a:off x="4169812" y="5512776"/>
            <a:ext cx="423939" cy="517164"/>
          </a:xfrm>
          <a:prstGeom prst="rect">
            <a:avLst/>
          </a:prstGeom>
        </p:spPr>
      </p:pic>
      <p:sp>
        <p:nvSpPr>
          <p:cNvPr id="40" name="Rectangle 39">
            <a:extLst>
              <a:ext uri="{FF2B5EF4-FFF2-40B4-BE49-F238E27FC236}">
                <a16:creationId xmlns:a16="http://schemas.microsoft.com/office/drawing/2014/main" id="{7F3FBD11-90F0-C324-E272-28E71DDF7394}"/>
              </a:ext>
            </a:extLst>
          </p:cNvPr>
          <p:cNvSpPr/>
          <p:nvPr userDrawn="1"/>
        </p:nvSpPr>
        <p:spPr>
          <a:xfrm>
            <a:off x="4217334" y="6317325"/>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FF56E5BC-A1D5-B68A-0519-154B4C982700}"/>
              </a:ext>
            </a:extLst>
          </p:cNvPr>
          <p:cNvSpPr txBox="1"/>
          <p:nvPr userDrawn="1"/>
        </p:nvSpPr>
        <p:spPr>
          <a:xfrm>
            <a:off x="4550022" y="6143102"/>
            <a:ext cx="1057822" cy="507831"/>
          </a:xfrm>
          <a:prstGeom prst="rect">
            <a:avLst/>
          </a:prstGeom>
          <a:noFill/>
        </p:spPr>
        <p:txBody>
          <a:bodyPr wrap="square" rtlCol="0">
            <a:spAutoFit/>
          </a:bodyPr>
          <a:lstStyle/>
          <a:p>
            <a:r>
              <a:rPr lang="en-US" sz="900">
                <a:solidFill>
                  <a:srgbClr val="3F3F3F"/>
                </a:solidFill>
                <a:latin typeface="Century Gothic" panose="020B0502020202020204" pitchFamily="34" charset="0"/>
              </a:rPr>
              <a:t>2019 Developed Land Cover</a:t>
            </a:r>
          </a:p>
        </p:txBody>
      </p:sp>
      <p:sp>
        <p:nvSpPr>
          <p:cNvPr id="42" name="TextBox 41">
            <a:extLst>
              <a:ext uri="{FF2B5EF4-FFF2-40B4-BE49-F238E27FC236}">
                <a16:creationId xmlns:a16="http://schemas.microsoft.com/office/drawing/2014/main" id="{E88E4B17-F63C-B1FB-97A9-7629429FB4B7}"/>
              </a:ext>
            </a:extLst>
          </p:cNvPr>
          <p:cNvSpPr txBox="1"/>
          <p:nvPr userDrawn="1"/>
        </p:nvSpPr>
        <p:spPr>
          <a:xfrm>
            <a:off x="5314005" y="7645659"/>
            <a:ext cx="709872" cy="246221"/>
          </a:xfrm>
          <a:prstGeom prst="rect">
            <a:avLst/>
          </a:prstGeom>
          <a:noFill/>
        </p:spPr>
        <p:txBody>
          <a:bodyPr wrap="square" rtlCol="0">
            <a:spAutoFit/>
          </a:bodyPr>
          <a:lstStyle/>
          <a:p>
            <a:pPr algn="ctr"/>
            <a:r>
              <a:rPr lang="en-US" sz="1000">
                <a:latin typeface="Century Gothic" panose="020B0502020202020204" pitchFamily="34" charset="0"/>
              </a:rPr>
              <a:t>10 Miles</a:t>
            </a:r>
          </a:p>
        </p:txBody>
      </p:sp>
      <p:sp>
        <p:nvSpPr>
          <p:cNvPr id="48" name="Rectangle 47">
            <a:extLst>
              <a:ext uri="{FF2B5EF4-FFF2-40B4-BE49-F238E27FC236}">
                <a16:creationId xmlns:a16="http://schemas.microsoft.com/office/drawing/2014/main" id="{4E372949-A64D-1853-AD7B-4586088E300C}"/>
              </a:ext>
            </a:extLst>
          </p:cNvPr>
          <p:cNvSpPr/>
          <p:nvPr userDrawn="1"/>
        </p:nvSpPr>
        <p:spPr>
          <a:xfrm>
            <a:off x="4064890" y="7075165"/>
            <a:ext cx="340864" cy="4852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9B0E17-7538-9FFD-90D4-1A3DE8DF0652}"/>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239B54A-CA52-3195-931E-CE8FD4E33CB9}"/>
              </a:ext>
            </a:extLst>
          </p:cNvPr>
          <p:cNvSpPr txBox="1"/>
          <p:nvPr userDrawn="1"/>
        </p:nvSpPr>
        <p:spPr>
          <a:xfrm>
            <a:off x="4333431" y="1957449"/>
            <a:ext cx="2718896" cy="461665"/>
          </a:xfrm>
          <a:prstGeom prst="rect">
            <a:avLst/>
          </a:prstGeom>
          <a:solidFill>
            <a:schemeClr val="bg1"/>
          </a:solidFill>
          <a:ln>
            <a:noFill/>
          </a:ln>
        </p:spPr>
        <p:txBody>
          <a:bodyPr wrap="square" lIns="91440" tIns="45720" rIns="91440" bIns="45720" anchor="t">
            <a:spAutoFit/>
          </a:bodyPr>
          <a:lstStyle/>
          <a:p>
            <a:pPr algn="ctr"/>
            <a:r>
              <a:rPr lang="en-US" sz="1200" b="1" dirty="0">
                <a:latin typeface="Century Gothic"/>
              </a:rPr>
              <a:t>Agriculture to Development </a:t>
            </a:r>
            <a:endParaRPr lang="en-US" dirty="0"/>
          </a:p>
          <a:p>
            <a:pPr algn="ctr"/>
            <a:r>
              <a:rPr lang="en-US" sz="1200" b="1" dirty="0">
                <a:latin typeface="Century Gothic"/>
              </a:rPr>
              <a:t>Transition Potentials</a:t>
            </a:r>
            <a:endParaRPr lang="en-US" dirty="0"/>
          </a:p>
        </p:txBody>
      </p:sp>
      <p:grpSp>
        <p:nvGrpSpPr>
          <p:cNvPr id="43" name="Group 42">
            <a:extLst>
              <a:ext uri="{FF2B5EF4-FFF2-40B4-BE49-F238E27FC236}">
                <a16:creationId xmlns:a16="http://schemas.microsoft.com/office/drawing/2014/main" id="{2DE9E888-1AFD-D99F-5DD6-422BEE7EEF8E}"/>
              </a:ext>
            </a:extLst>
          </p:cNvPr>
          <p:cNvGrpSpPr/>
          <p:nvPr userDrawn="1"/>
        </p:nvGrpSpPr>
        <p:grpSpPr>
          <a:xfrm>
            <a:off x="6913128" y="1966075"/>
            <a:ext cx="335161" cy="779175"/>
            <a:chOff x="4816905" y="6643209"/>
            <a:chExt cx="335161" cy="779175"/>
          </a:xfrm>
        </p:grpSpPr>
        <p:pic>
          <p:nvPicPr>
            <p:cNvPr id="44" name="Picture 10" descr="A map of a state with red and yellow colors&#10;&#10;Description automatically generated">
              <a:extLst>
                <a:ext uri="{FF2B5EF4-FFF2-40B4-BE49-F238E27FC236}">
                  <a16:creationId xmlns:a16="http://schemas.microsoft.com/office/drawing/2014/main" id="{8DF7A742-DC85-E175-9C00-69F4D15B17A5}"/>
                </a:ext>
              </a:extLst>
            </p:cNvPr>
            <p:cNvPicPr>
              <a:picLocks noChangeAspect="1"/>
            </p:cNvPicPr>
            <p:nvPr/>
          </p:nvPicPr>
          <p:blipFill rotWithShape="1">
            <a:blip r:embed="rId4"/>
            <a:srcRect l="481" t="82865" r="89423" b="5573"/>
            <a:stretch/>
          </p:blipFill>
          <p:spPr>
            <a:xfrm>
              <a:off x="4816905" y="6779087"/>
              <a:ext cx="335161" cy="643297"/>
            </a:xfrm>
            <a:prstGeom prst="rect">
              <a:avLst/>
            </a:prstGeom>
          </p:spPr>
        </p:pic>
        <p:sp>
          <p:nvSpPr>
            <p:cNvPr id="45" name="TextBox 44">
              <a:extLst>
                <a:ext uri="{FF2B5EF4-FFF2-40B4-BE49-F238E27FC236}">
                  <a16:creationId xmlns:a16="http://schemas.microsoft.com/office/drawing/2014/main" id="{12C2AFC5-CBAD-800D-334A-C3769BC885EE}"/>
                </a:ext>
              </a:extLst>
            </p:cNvPr>
            <p:cNvSpPr txBox="1"/>
            <p:nvPr/>
          </p:nvSpPr>
          <p:spPr>
            <a:xfrm>
              <a:off x="4819447" y="6643209"/>
              <a:ext cx="287191" cy="276999"/>
            </a:xfrm>
            <a:prstGeom prst="rect">
              <a:avLst/>
            </a:prstGeom>
            <a:noFill/>
          </p:spPr>
          <p:txBody>
            <a:bodyPr wrap="square" rtlCol="0">
              <a:spAutoFit/>
            </a:bodyPr>
            <a:lstStyle/>
            <a:p>
              <a:pPr algn="ctr"/>
              <a:r>
                <a:rPr lang="en-US" sz="1200" dirty="0">
                  <a:latin typeface="Century Gothic" panose="020B0502020202020204" pitchFamily="34" charset="0"/>
                </a:rPr>
                <a:t>N</a:t>
              </a:r>
            </a:p>
          </p:txBody>
        </p:sp>
      </p:grpSp>
    </p:spTree>
    <p:extLst>
      <p:ext uri="{BB962C8B-B14F-4D97-AF65-F5344CB8AC3E}">
        <p14:creationId xmlns:p14="http://schemas.microsoft.com/office/powerpoint/2010/main" val="259117142"/>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 Layout 2a - 1 Lin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Arial" panose="020B0604020202020204" pitchFamily="34" charset="0"/>
                <a:cs typeface="Arial" panose="020B0604020202020204" pitchFamily="34" charset="0"/>
              </a:rPr>
              <a:t>National</a:t>
            </a:r>
            <a:r>
              <a:rPr lang="en-US" sz="900" b="0" baseline="0" dirty="0">
                <a:latin typeface="Arial" panose="020B0604020202020204" pitchFamily="34" charset="0"/>
                <a:cs typeface="Arial" panose="020B0604020202020204" pitchFamily="34" charset="0"/>
              </a:rPr>
              <a:t> Aeronautics and Space Administration</a:t>
            </a:r>
            <a:endParaRPr lang="en-US" sz="900" b="0"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3997414" y="3078715"/>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81000" y="5827775"/>
            <a:ext cx="7010399"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a:latin typeface="Century Gothic" panose="020B0502020202020204" pitchFamily="34" charset="0"/>
              </a:rPr>
              <a:t>NOTE: </a:t>
            </a:r>
            <a:r>
              <a:rPr lang="en-US" sz="1100" b="0">
                <a:latin typeface="Century Gothic" panose="020B0502020202020204" pitchFamily="34" charset="0"/>
              </a:rPr>
              <a:t>Remove </a:t>
            </a:r>
            <a:r>
              <a:rPr lang="en-US" sz="1100" b="1">
                <a:latin typeface="Century Gothic" panose="020B0502020202020204" pitchFamily="34" charset="0"/>
              </a:rPr>
              <a:t>Text/Image Box Outlines </a:t>
            </a:r>
            <a:r>
              <a:rPr lang="en-US" sz="1100" b="0">
                <a:latin typeface="Century Gothic" panose="020B0502020202020204" pitchFamily="34" charset="0"/>
              </a:rPr>
              <a:t>after you have added your content.</a:t>
            </a:r>
          </a:p>
          <a:p>
            <a:pPr algn="l"/>
            <a:endParaRPr lang="en-US" sz="1100" b="0">
              <a:latin typeface="Century Gothic" panose="020B0502020202020204" pitchFamily="34" charset="0"/>
            </a:endParaRPr>
          </a:p>
          <a:p>
            <a:pPr algn="l"/>
            <a:r>
              <a:rPr lang="en-US" sz="1100" b="0">
                <a:latin typeface="Century Gothic" panose="020B0502020202020204" pitchFamily="34" charset="0"/>
              </a:rPr>
              <a:t>To Remove the Text/Image Box Outline:</a:t>
            </a:r>
          </a:p>
          <a:p>
            <a:pPr algn="l"/>
            <a:r>
              <a:rPr lang="en-US" sz="1100" b="0">
                <a:latin typeface="Century Gothic" panose="020B0502020202020204" pitchFamily="34" charset="0"/>
              </a:rPr>
              <a:t>Select the Text/Image Box.</a:t>
            </a:r>
          </a:p>
          <a:p>
            <a:pPr algn="l"/>
            <a:r>
              <a:rPr lang="en-US" sz="1100" b="0">
                <a:latin typeface="Century Gothic" panose="020B0502020202020204" pitchFamily="34" charset="0"/>
              </a:rPr>
              <a:t>At the top in the Ribbon, Select </a:t>
            </a:r>
            <a:r>
              <a:rPr lang="en-US" sz="1100" b="1">
                <a:latin typeface="Century Gothic" panose="020B0502020202020204" pitchFamily="34" charset="0"/>
              </a:rPr>
              <a:t>Shape Format </a:t>
            </a:r>
            <a:r>
              <a:rPr lang="en-US" sz="1100" b="0">
                <a:latin typeface="Century Gothic" panose="020B0502020202020204" pitchFamily="34" charset="0"/>
              </a:rPr>
              <a:t>– </a:t>
            </a:r>
            <a:r>
              <a:rPr lang="en-US" sz="1100" b="1">
                <a:latin typeface="Century Gothic" panose="020B0502020202020204" pitchFamily="34" charset="0"/>
              </a:rPr>
              <a:t>Shape Outline </a:t>
            </a:r>
            <a:r>
              <a:rPr lang="en-US" sz="1100" b="0">
                <a:latin typeface="Century Gothic" panose="020B0502020202020204" pitchFamily="34" charset="0"/>
              </a:rPr>
              <a:t>– </a:t>
            </a:r>
            <a:r>
              <a:rPr lang="en-US" sz="1100" b="1">
                <a:latin typeface="Century Gothic" panose="020B0502020202020204" pitchFamily="34" charset="0"/>
              </a:rPr>
              <a:t>No Outline</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7" name="TextBox 6">
            <a:extLst>
              <a:ext uri="{FF2B5EF4-FFF2-40B4-BE49-F238E27FC236}">
                <a16:creationId xmlns:a16="http://schemas.microsoft.com/office/drawing/2014/main" id="{F96DCDBC-E9CB-759A-5748-EA26B66985B0}"/>
              </a:ext>
            </a:extLst>
          </p:cNvPr>
          <p:cNvSpPr txBox="1"/>
          <p:nvPr userDrawn="1"/>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0" name="TextBox 19">
            <a:extLst>
              <a:ext uri="{FF2B5EF4-FFF2-40B4-BE49-F238E27FC236}">
                <a16:creationId xmlns:a16="http://schemas.microsoft.com/office/drawing/2014/main" id="{BACDE1A6-D20A-A61E-10BE-292C458412E7}"/>
              </a:ext>
            </a:extLst>
          </p:cNvPr>
          <p:cNvSpPr txBox="1"/>
          <p:nvPr userDrawn="1"/>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2" name="Picture 21">
            <a:extLst>
              <a:ext uri="{FF2B5EF4-FFF2-40B4-BE49-F238E27FC236}">
                <a16:creationId xmlns:a16="http://schemas.microsoft.com/office/drawing/2014/main" id="{52D65156-B804-94D8-B57F-AFF60A6CAE4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31" name="TextBox 30">
            <a:extLst>
              <a:ext uri="{FF2B5EF4-FFF2-40B4-BE49-F238E27FC236}">
                <a16:creationId xmlns:a16="http://schemas.microsoft.com/office/drawing/2014/main" id="{1AE570B3-1080-9F6E-DA96-17D2BBAB9A1F}"/>
              </a:ext>
            </a:extLst>
          </p:cNvPr>
          <p:cNvSpPr txBox="1"/>
          <p:nvPr userDrawn="1"/>
        </p:nvSpPr>
        <p:spPr>
          <a:xfrm>
            <a:off x="1110034" y="206658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Short Title Energy &amp; Infrastructure</a:t>
            </a:r>
          </a:p>
        </p:txBody>
      </p:sp>
      <p:sp>
        <p:nvSpPr>
          <p:cNvPr id="34" name="TextBox 33">
            <a:extLst>
              <a:ext uri="{FF2B5EF4-FFF2-40B4-BE49-F238E27FC236}">
                <a16:creationId xmlns:a16="http://schemas.microsoft.com/office/drawing/2014/main" id="{41402AEB-4402-5AE9-D6BF-54B44A7E5585}"/>
              </a:ext>
            </a:extLst>
          </p:cNvPr>
          <p:cNvSpPr txBox="1"/>
          <p:nvPr userDrawn="1"/>
        </p:nvSpPr>
        <p:spPr>
          <a:xfrm>
            <a:off x="1115399" y="2311343"/>
            <a:ext cx="6276000" cy="355224"/>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Full Title (1 line long)</a:t>
            </a:r>
          </a:p>
        </p:txBody>
      </p:sp>
    </p:spTree>
    <p:extLst>
      <p:ext uri="{BB962C8B-B14F-4D97-AF65-F5344CB8AC3E}">
        <p14:creationId xmlns:p14="http://schemas.microsoft.com/office/powerpoint/2010/main" val="23270587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 Layout 2b - 2 Line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Arial" panose="020B0604020202020204" pitchFamily="34" charset="0"/>
                <a:cs typeface="Arial" panose="020B0604020202020204" pitchFamily="34" charset="0"/>
              </a:rPr>
              <a:t>National</a:t>
            </a:r>
            <a:r>
              <a:rPr lang="en-US" sz="900" b="0" baseline="0" dirty="0">
                <a:latin typeface="Arial" panose="020B0604020202020204" pitchFamily="34" charset="0"/>
                <a:cs typeface="Arial" panose="020B0604020202020204" pitchFamily="34" charset="0"/>
              </a:rPr>
              <a:t> Aeronautics and Space Administration</a:t>
            </a:r>
            <a:endParaRPr lang="en-US" sz="900" b="0"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3997414" y="3078715"/>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81000" y="5827775"/>
            <a:ext cx="7010400"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7" name="TextBox 6">
            <a:extLst>
              <a:ext uri="{FF2B5EF4-FFF2-40B4-BE49-F238E27FC236}">
                <a16:creationId xmlns:a16="http://schemas.microsoft.com/office/drawing/2014/main" id="{F96DCDBC-E9CB-759A-5748-EA26B66985B0}"/>
              </a:ext>
            </a:extLst>
          </p:cNvPr>
          <p:cNvSpPr txBox="1"/>
          <p:nvPr userDrawn="1"/>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0" name="TextBox 19">
            <a:extLst>
              <a:ext uri="{FF2B5EF4-FFF2-40B4-BE49-F238E27FC236}">
                <a16:creationId xmlns:a16="http://schemas.microsoft.com/office/drawing/2014/main" id="{BACDE1A6-D20A-A61E-10BE-292C458412E7}"/>
              </a:ext>
            </a:extLst>
          </p:cNvPr>
          <p:cNvSpPr txBox="1"/>
          <p:nvPr userDrawn="1"/>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2" name="Picture 21">
            <a:extLst>
              <a:ext uri="{FF2B5EF4-FFF2-40B4-BE49-F238E27FC236}">
                <a16:creationId xmlns:a16="http://schemas.microsoft.com/office/drawing/2014/main" id="{52D65156-B804-94D8-B57F-AFF60A6CAE4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5" name="TextBox 4">
            <a:extLst>
              <a:ext uri="{FF2B5EF4-FFF2-40B4-BE49-F238E27FC236}">
                <a16:creationId xmlns:a16="http://schemas.microsoft.com/office/drawing/2014/main" id="{71BB6083-3CD6-014A-84E8-BF48D299CEE9}"/>
              </a:ext>
            </a:extLst>
          </p:cNvPr>
          <p:cNvSpPr txBox="1"/>
          <p:nvPr userDrawn="1"/>
        </p:nvSpPr>
        <p:spPr>
          <a:xfrm>
            <a:off x="1110034" y="198090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Short Title Energy &amp; Infrastructure</a:t>
            </a:r>
          </a:p>
        </p:txBody>
      </p:sp>
      <p:sp>
        <p:nvSpPr>
          <p:cNvPr id="6" name="TextBox 5">
            <a:extLst>
              <a:ext uri="{FF2B5EF4-FFF2-40B4-BE49-F238E27FC236}">
                <a16:creationId xmlns:a16="http://schemas.microsoft.com/office/drawing/2014/main" id="{CB809A3B-B6AA-3FC2-0238-84974A7E58CD}"/>
              </a:ext>
            </a:extLst>
          </p:cNvPr>
          <p:cNvSpPr txBox="1"/>
          <p:nvPr userDrawn="1"/>
        </p:nvSpPr>
        <p:spPr>
          <a:xfrm>
            <a:off x="1110034" y="2289900"/>
            <a:ext cx="6281366" cy="398096"/>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Full Title (2 lines long) </a:t>
            </a:r>
          </a:p>
        </p:txBody>
      </p:sp>
    </p:spTree>
    <p:extLst>
      <p:ext uri="{BB962C8B-B14F-4D97-AF65-F5344CB8AC3E}">
        <p14:creationId xmlns:p14="http://schemas.microsoft.com/office/powerpoint/2010/main" val="2791988767"/>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 Layout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CEA143A-4A6B-10A3-2273-3B12D46A30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00313" y="4016542"/>
            <a:ext cx="731520" cy="731520"/>
          </a:xfrm>
          <a:prstGeom prst="rect">
            <a:avLst/>
          </a:prstGeom>
        </p:spPr>
      </p:pic>
      <p:pic>
        <p:nvPicPr>
          <p:cNvPr id="24" name="Picture 23">
            <a:extLst>
              <a:ext uri="{FF2B5EF4-FFF2-40B4-BE49-F238E27FC236}">
                <a16:creationId xmlns:a16="http://schemas.microsoft.com/office/drawing/2014/main" id="{97C7D5FE-915D-CF98-E8ED-AFB3E9CF7F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21241" y="4016542"/>
            <a:ext cx="731520" cy="731520"/>
          </a:xfrm>
          <a:prstGeom prst="rect">
            <a:avLst/>
          </a:prstGeom>
        </p:spPr>
      </p:pic>
      <p:pic>
        <p:nvPicPr>
          <p:cNvPr id="20" name="Picture 19">
            <a:extLst>
              <a:ext uri="{FF2B5EF4-FFF2-40B4-BE49-F238E27FC236}">
                <a16:creationId xmlns:a16="http://schemas.microsoft.com/office/drawing/2014/main" id="{C836D74E-2FC6-5265-787E-237058EA87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52764" y="4016542"/>
            <a:ext cx="731520" cy="731520"/>
          </a:xfrm>
          <a:prstGeom prst="rect">
            <a:avLst/>
          </a:prstGeom>
        </p:spPr>
      </p:pic>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EA70B8D3-E454-D38C-442E-3F42577BBEAE}"/>
              </a:ext>
            </a:extLst>
          </p:cNvPr>
          <p:cNvSpPr txBox="1"/>
          <p:nvPr userDrawn="1"/>
        </p:nvSpPr>
        <p:spPr>
          <a:xfrm>
            <a:off x="304800" y="391872"/>
            <a:ext cx="3581400" cy="271653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Purpose</a:t>
            </a:r>
            <a:endParaRPr lang="en-US" sz="1200" b="0" i="0" u="none" strike="noStrike" baseline="0" dirty="0">
              <a:solidFill>
                <a:srgbClr val="9DB23F"/>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422E1B2-5A42-319E-0ECD-208F8E7507D1}"/>
              </a:ext>
            </a:extLst>
          </p:cNvPr>
          <p:cNvSpPr txBox="1"/>
          <p:nvPr userDrawn="1"/>
        </p:nvSpPr>
        <p:spPr>
          <a:xfrm>
            <a:off x="231265" y="8185441"/>
            <a:ext cx="3389137" cy="1139865"/>
          </a:xfrm>
          <a:prstGeom prst="rect">
            <a:avLst/>
          </a:prstGeom>
          <a:noFill/>
          <a:ln>
            <a:noFill/>
          </a:ln>
        </p:spPr>
        <p:txBody>
          <a:bodyPr wrap="square" numCol="1" spcCol="182880" rtlCol="0">
            <a:noAutofit/>
          </a:bodyPr>
          <a:lstStyle/>
          <a:p>
            <a:pPr algn="l">
              <a:spcBef>
                <a:spcPts val="1200"/>
              </a:spcBef>
              <a:spcAft>
                <a:spcPts val="300"/>
              </a:spcAft>
            </a:pPr>
            <a:r>
              <a:rPr lang="en-US" sz="1600" b="1" dirty="0">
                <a:solidFill>
                  <a:srgbClr val="236F99"/>
                </a:solidFill>
                <a:latin typeface="Century Gothic" panose="020B0502020202020204" pitchFamily="34" charset="0"/>
              </a:rPr>
              <a:t>Be a Part of the </a:t>
            </a:r>
            <a:br>
              <a:rPr lang="en-US" sz="1600" b="1" dirty="0">
                <a:solidFill>
                  <a:srgbClr val="236F99"/>
                </a:solidFill>
                <a:latin typeface="Century Gothic" panose="020B0502020202020204" pitchFamily="34" charset="0"/>
              </a:rPr>
            </a:br>
            <a:r>
              <a:rPr lang="en-US" sz="1600" b="1" dirty="0">
                <a:solidFill>
                  <a:srgbClr val="236F99"/>
                </a:solidFill>
                <a:latin typeface="Century Gothic" panose="020B0502020202020204" pitchFamily="34" charset="0"/>
              </a:rPr>
              <a:t>DEVELOP National Program</a:t>
            </a:r>
            <a:r>
              <a:rPr lang="en-US" sz="1600" b="1" dirty="0">
                <a:solidFill>
                  <a:srgbClr val="236F99"/>
                </a:solidFill>
                <a:latin typeface="Garamond" panose="02020404030301010803" pitchFamily="18" charset="0"/>
              </a:rPr>
              <a:t> </a:t>
            </a:r>
          </a:p>
          <a:p>
            <a:pPr algn="l"/>
            <a:r>
              <a:rPr lang="en-US" sz="1050" dirty="0">
                <a:solidFill>
                  <a:schemeClr val="tx1"/>
                </a:solidFill>
                <a:latin typeface="Garamond" panose="02020404030301010803" pitchFamily="18" charset="0"/>
              </a:rPr>
              <a:t>For more information on becoming a participant </a:t>
            </a:r>
            <a:br>
              <a:rPr lang="en-US" sz="1050" dirty="0">
                <a:solidFill>
                  <a:schemeClr val="tx1"/>
                </a:solidFill>
                <a:latin typeface="Garamond" panose="02020404030301010803" pitchFamily="18" charset="0"/>
              </a:rPr>
            </a:br>
            <a:r>
              <a:rPr lang="en-US" sz="1050" dirty="0">
                <a:solidFill>
                  <a:schemeClr val="tx1"/>
                </a:solidFill>
                <a:latin typeface="Garamond" panose="02020404030301010803" pitchFamily="18" charset="0"/>
              </a:rPr>
              <a:t>or project partner, visit us online at </a:t>
            </a:r>
            <a:r>
              <a:rPr lang="en-US" sz="1050" b="1" dirty="0">
                <a:solidFill>
                  <a:schemeClr val="tx1"/>
                </a:solidFill>
                <a:latin typeface="Garamond" panose="02020404030301010803" pitchFamily="18" charset="0"/>
              </a:rPr>
              <a:t>https://appliedsciences.nasa.gov/nasadevelop</a:t>
            </a:r>
            <a:endParaRPr lang="en-US" sz="1200" dirty="0">
              <a:solidFill>
                <a:schemeClr val="tx1"/>
              </a:solidFill>
              <a:latin typeface="Garamond" panose="02020404030301010803" pitchFamily="18" charset="0"/>
            </a:endParaRPr>
          </a:p>
        </p:txBody>
      </p:sp>
      <p:grpSp>
        <p:nvGrpSpPr>
          <p:cNvPr id="15" name="Group 14">
            <a:extLst>
              <a:ext uri="{FF2B5EF4-FFF2-40B4-BE49-F238E27FC236}">
                <a16:creationId xmlns:a16="http://schemas.microsoft.com/office/drawing/2014/main" id="{5F69C9FF-0D62-E8E7-DA85-A67780A4E4A2}"/>
              </a:ext>
            </a:extLst>
          </p:cNvPr>
          <p:cNvGrpSpPr/>
          <p:nvPr userDrawn="1"/>
        </p:nvGrpSpPr>
        <p:grpSpPr>
          <a:xfrm>
            <a:off x="3491753" y="8213316"/>
            <a:ext cx="3840049" cy="1156790"/>
            <a:chOff x="1340576" y="8079884"/>
            <a:chExt cx="3840049" cy="1156790"/>
          </a:xfrm>
        </p:grpSpPr>
        <p:pic>
          <p:nvPicPr>
            <p:cNvPr id="19" name="Picture 18" descr="QR Code for the NASA Applied Science Website&#10;&#10;https://appliedsciences.nasa.gov/nasadevelop">
              <a:extLst>
                <a:ext uri="{FF2B5EF4-FFF2-40B4-BE49-F238E27FC236}">
                  <a16:creationId xmlns:a16="http://schemas.microsoft.com/office/drawing/2014/main" id="{A6711ABB-5F9C-BEF5-6D39-876800D55C9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grpSp>
          <p:nvGrpSpPr>
            <p:cNvPr id="22" name="Group 21">
              <a:extLst>
                <a:ext uri="{FF2B5EF4-FFF2-40B4-BE49-F238E27FC236}">
                  <a16:creationId xmlns:a16="http://schemas.microsoft.com/office/drawing/2014/main" id="{A4FD488A-DFAB-2F3C-BE1D-485DC5E59A89}"/>
                </a:ext>
              </a:extLst>
            </p:cNvPr>
            <p:cNvGrpSpPr/>
            <p:nvPr userDrawn="1"/>
          </p:nvGrpSpPr>
          <p:grpSpPr>
            <a:xfrm>
              <a:off x="1340576" y="8344047"/>
              <a:ext cx="2479762" cy="784169"/>
              <a:chOff x="1158490" y="8407491"/>
              <a:chExt cx="2479762" cy="784169"/>
            </a:xfrm>
          </p:grpSpPr>
          <p:pic>
            <p:nvPicPr>
              <p:cNvPr id="29" name="Picture 28">
                <a:extLst>
                  <a:ext uri="{FF2B5EF4-FFF2-40B4-BE49-F238E27FC236}">
                    <a16:creationId xmlns:a16="http://schemas.microsoft.com/office/drawing/2014/main" id="{3E82DD9F-FABA-D52E-DC44-B00BB024EFA9}"/>
                  </a:ext>
                </a:extLst>
              </p:cNvPr>
              <p:cNvPicPr>
                <a:picLocks noChangeAspect="1"/>
              </p:cNvPicPr>
              <p:nvPr userDrawn="1"/>
            </p:nvPicPr>
            <p:blipFill>
              <a:blip r:embed="rId17">
                <a:extLst>
                  <a:ext uri="{28A0092B-C50C-407E-A947-70E740481C1C}">
                    <a14:useLocalDpi xmlns:a14="http://schemas.microsoft.com/office/drawing/2010/main" val="0"/>
                  </a:ext>
                </a:extLst>
              </a:blip>
              <a:srcRect l="4198" r="4198"/>
              <a:stretch/>
            </p:blipFill>
            <p:spPr>
              <a:xfrm>
                <a:off x="1172386" y="8407491"/>
                <a:ext cx="209637" cy="228852"/>
              </a:xfrm>
              <a:prstGeom prst="ellipse">
                <a:avLst/>
              </a:prstGeom>
            </p:spPr>
          </p:pic>
          <p:pic>
            <p:nvPicPr>
              <p:cNvPr id="30" name="Picture 29" descr="Icon&#10;&#10;Description automatically generated">
                <a:extLst>
                  <a:ext uri="{FF2B5EF4-FFF2-40B4-BE49-F238E27FC236}">
                    <a16:creationId xmlns:a16="http://schemas.microsoft.com/office/drawing/2014/main" id="{56457408-EE00-02F7-C4F5-ED7242B2EB08}"/>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32" name="Picture 31">
                <a:extLst>
                  <a:ext uri="{FF2B5EF4-FFF2-40B4-BE49-F238E27FC236}">
                    <a16:creationId xmlns:a16="http://schemas.microsoft.com/office/drawing/2014/main" id="{132EE57F-1AAB-6602-C6EF-462B8959B1B5}"/>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33" name="TextBox 32">
                <a:extLst>
                  <a:ext uri="{FF2B5EF4-FFF2-40B4-BE49-F238E27FC236}">
                    <a16:creationId xmlns:a16="http://schemas.microsoft.com/office/drawing/2014/main" id="{09BB2415-B247-7B33-AD36-5E11C115F328}"/>
                  </a:ext>
                </a:extLst>
              </p:cNvPr>
              <p:cNvSpPr txBox="1"/>
              <p:nvPr userDrawn="1"/>
            </p:nvSpPr>
            <p:spPr>
              <a:xfrm>
                <a:off x="1344490" y="8412724"/>
                <a:ext cx="1478675" cy="230832"/>
              </a:xfrm>
              <a:prstGeom prst="rect">
                <a:avLst/>
              </a:prstGeom>
              <a:noFill/>
            </p:spPr>
            <p:txBody>
              <a:bodyPr wrap="square">
                <a:spAutoFit/>
              </a:bodyPr>
              <a:lstStyle/>
              <a:p>
                <a:r>
                  <a:rPr lang="en-US" sz="900" b="1" dirty="0"/>
                  <a:t>x.com/</a:t>
                </a:r>
                <a:r>
                  <a:rPr lang="en-US" sz="900" b="1" dirty="0" err="1"/>
                  <a:t>nasa_develop</a:t>
                </a:r>
                <a:endParaRPr lang="en-US" sz="900" b="1" dirty="0"/>
              </a:p>
            </p:txBody>
          </p:sp>
          <p:sp>
            <p:nvSpPr>
              <p:cNvPr id="34" name="TextBox 33">
                <a:extLst>
                  <a:ext uri="{FF2B5EF4-FFF2-40B4-BE49-F238E27FC236}">
                    <a16:creationId xmlns:a16="http://schemas.microsoft.com/office/drawing/2014/main" id="{A9C9FE1D-21B7-B726-35F3-772D19B033AF}"/>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36" name="TextBox 35">
                <a:extLst>
                  <a:ext uri="{FF2B5EF4-FFF2-40B4-BE49-F238E27FC236}">
                    <a16:creationId xmlns:a16="http://schemas.microsoft.com/office/drawing/2014/main" id="{C1FB0C90-EF27-26BB-9234-C8F9E9E83D65}"/>
                  </a:ext>
                </a:extLst>
              </p:cNvPr>
              <p:cNvSpPr txBox="1"/>
              <p:nvPr userDrawn="1"/>
            </p:nvSpPr>
            <p:spPr>
              <a:xfrm>
                <a:off x="1349324" y="8960828"/>
                <a:ext cx="2288928" cy="230832"/>
              </a:xfrm>
              <a:prstGeom prst="rect">
                <a:avLst/>
              </a:prstGeom>
              <a:noFill/>
            </p:spPr>
            <p:txBody>
              <a:bodyPr wrap="square">
                <a:spAutoFit/>
              </a:bodyPr>
              <a:lstStyle/>
              <a:p>
                <a:r>
                  <a:rPr lang="en-US" sz="900" b="1"/>
                  <a:t>youtube.com/user/NASADEVELOP/featured</a:t>
                </a:r>
              </a:p>
            </p:txBody>
          </p:sp>
        </p:grpSp>
        <p:sp>
          <p:nvSpPr>
            <p:cNvPr id="28" name="TextBox 27">
              <a:extLst>
                <a:ext uri="{FF2B5EF4-FFF2-40B4-BE49-F238E27FC236}">
                  <a16:creationId xmlns:a16="http://schemas.microsoft.com/office/drawing/2014/main" id="{5150F23C-6BE7-3640-B98F-6994802AE2B3}"/>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37" name="Rectangle 36">
            <a:extLst>
              <a:ext uri="{FF2B5EF4-FFF2-40B4-BE49-F238E27FC236}">
                <a16:creationId xmlns:a16="http://schemas.microsoft.com/office/drawing/2014/main" id="{4A327359-15CB-538F-54DC-213CD66E51ED}"/>
              </a:ext>
            </a:extLst>
          </p:cNvPr>
          <p:cNvSpPr/>
          <p:nvPr userDrawn="1"/>
        </p:nvSpPr>
        <p:spPr>
          <a:xfrm>
            <a:off x="286540" y="6479332"/>
            <a:ext cx="7124986" cy="119301"/>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9BF7FB9-1B1D-0876-20C7-F58602468B4B}"/>
              </a:ext>
            </a:extLst>
          </p:cNvPr>
          <p:cNvSpPr txBox="1"/>
          <p:nvPr userDrawn="1"/>
        </p:nvSpPr>
        <p:spPr>
          <a:xfrm>
            <a:off x="2486025" y="7179949"/>
            <a:ext cx="4963445" cy="1001196"/>
          </a:xfrm>
          <a:prstGeom prst="rect">
            <a:avLst/>
          </a:prstGeom>
          <a:noFill/>
          <a:ln>
            <a:noFill/>
          </a:ln>
        </p:spPr>
        <p:txBody>
          <a:bodyPr wrap="square"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aramond" panose="02020404030301010803" pitchFamily="18" charset="0"/>
              </a:rPr>
              <a:t>Operating under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NASA Earth observations. </a:t>
            </a:r>
          </a:p>
        </p:txBody>
      </p:sp>
      <p:grpSp>
        <p:nvGrpSpPr>
          <p:cNvPr id="39" name="Group 38">
            <a:extLst>
              <a:ext uri="{FF2B5EF4-FFF2-40B4-BE49-F238E27FC236}">
                <a16:creationId xmlns:a16="http://schemas.microsoft.com/office/drawing/2014/main" id="{EBFEDC04-F0C6-CDCD-08F0-019D09535AC0}"/>
              </a:ext>
            </a:extLst>
          </p:cNvPr>
          <p:cNvGrpSpPr/>
          <p:nvPr userDrawn="1"/>
        </p:nvGrpSpPr>
        <p:grpSpPr>
          <a:xfrm>
            <a:off x="197534" y="7392423"/>
            <a:ext cx="2435203" cy="600631"/>
            <a:chOff x="212069" y="5662830"/>
            <a:chExt cx="2435203" cy="600631"/>
          </a:xfrm>
        </p:grpSpPr>
        <p:pic>
          <p:nvPicPr>
            <p:cNvPr id="40" name="Picture 39" descr="Icon&#10;&#10;Description automatically generated">
              <a:extLst>
                <a:ext uri="{FF2B5EF4-FFF2-40B4-BE49-F238E27FC236}">
                  <a16:creationId xmlns:a16="http://schemas.microsoft.com/office/drawing/2014/main" id="{A56D531C-01CF-D277-89E8-62C2C72D95A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08889" y="5662830"/>
              <a:ext cx="2002549" cy="311636"/>
            </a:xfrm>
            <a:prstGeom prst="rect">
              <a:avLst/>
            </a:prstGeom>
          </p:spPr>
        </p:pic>
        <p:sp>
          <p:nvSpPr>
            <p:cNvPr id="78" name="TextBox 77">
              <a:extLst>
                <a:ext uri="{FF2B5EF4-FFF2-40B4-BE49-F238E27FC236}">
                  <a16:creationId xmlns:a16="http://schemas.microsoft.com/office/drawing/2014/main" id="{788AB472-846A-9CA3-D0B2-AA7B92077F52}"/>
                </a:ext>
              </a:extLst>
            </p:cNvPr>
            <p:cNvSpPr txBox="1"/>
            <p:nvPr userDrawn="1"/>
          </p:nvSpPr>
          <p:spPr>
            <a:xfrm>
              <a:off x="212069" y="6088349"/>
              <a:ext cx="2435203" cy="175112"/>
            </a:xfrm>
            <a:prstGeom prst="rect">
              <a:avLst/>
            </a:prstGeom>
            <a:noFill/>
          </p:spPr>
          <p:txBody>
            <a:bodyPr wrap="square">
              <a:noAutofit/>
            </a:bodyPr>
            <a:lstStyle/>
            <a:p>
              <a:pPr marR="0" algn="l" rtl="0"/>
              <a:r>
                <a:rPr lang="en-US" sz="2200" b="0" i="0" u="none" strike="noStrike" spc="130" baseline="30000" dirty="0">
                  <a:solidFill>
                    <a:srgbClr val="42AE02"/>
                  </a:solidFill>
                  <a:latin typeface="Futura LT" panose="02000503000000000000" pitchFamily="2" charset="0"/>
                </a:rPr>
                <a:t>NATIONAL PROGRAM</a:t>
              </a:r>
            </a:p>
          </p:txBody>
        </p:sp>
      </p:grpSp>
      <p:grpSp>
        <p:nvGrpSpPr>
          <p:cNvPr id="79" name="Group 78">
            <a:extLst>
              <a:ext uri="{FF2B5EF4-FFF2-40B4-BE49-F238E27FC236}">
                <a16:creationId xmlns:a16="http://schemas.microsoft.com/office/drawing/2014/main" id="{A985A898-2BD9-E01A-E3D7-4FA3B42FF64D}"/>
              </a:ext>
            </a:extLst>
          </p:cNvPr>
          <p:cNvGrpSpPr/>
          <p:nvPr userDrawn="1"/>
        </p:nvGrpSpPr>
        <p:grpSpPr>
          <a:xfrm>
            <a:off x="286540" y="6593302"/>
            <a:ext cx="7124986" cy="477634"/>
            <a:chOff x="304800" y="4990557"/>
            <a:chExt cx="7124986" cy="477634"/>
          </a:xfrm>
        </p:grpSpPr>
        <p:sp>
          <p:nvSpPr>
            <p:cNvPr id="80" name="Rectangle 79">
              <a:extLst>
                <a:ext uri="{FF2B5EF4-FFF2-40B4-BE49-F238E27FC236}">
                  <a16:creationId xmlns:a16="http://schemas.microsoft.com/office/drawing/2014/main" id="{108C5E30-8B52-2672-2B91-3523BFAFC927}"/>
                </a:ext>
              </a:extLst>
            </p:cNvPr>
            <p:cNvSpPr/>
            <p:nvPr userDrawn="1"/>
          </p:nvSpPr>
          <p:spPr>
            <a:xfrm>
              <a:off x="6835426" y="4990557"/>
              <a:ext cx="59436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5680E7F6-950C-55B3-5924-CCA6CE1D7006}"/>
                </a:ext>
              </a:extLst>
            </p:cNvPr>
            <p:cNvSpPr/>
            <p:nvPr userDrawn="1"/>
          </p:nvSpPr>
          <p:spPr>
            <a:xfrm>
              <a:off x="6241730" y="4990557"/>
              <a:ext cx="59436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7937021-CF18-2FD8-4D74-3B69B33D7312}"/>
                </a:ext>
              </a:extLst>
            </p:cNvPr>
            <p:cNvSpPr/>
            <p:nvPr userDrawn="1"/>
          </p:nvSpPr>
          <p:spPr>
            <a:xfrm>
              <a:off x="5648037" y="4990557"/>
              <a:ext cx="59436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60E1C58-C849-C143-A6A0-B8A8532F25B9}"/>
                </a:ext>
              </a:extLst>
            </p:cNvPr>
            <p:cNvSpPr/>
            <p:nvPr userDrawn="1"/>
          </p:nvSpPr>
          <p:spPr>
            <a:xfrm>
              <a:off x="5054344" y="4990557"/>
              <a:ext cx="59436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C5860B64-4DFD-565D-5603-90D057E14886}"/>
                </a:ext>
              </a:extLst>
            </p:cNvPr>
            <p:cNvSpPr/>
            <p:nvPr userDrawn="1"/>
          </p:nvSpPr>
          <p:spPr>
            <a:xfrm>
              <a:off x="4460651" y="4990557"/>
              <a:ext cx="59436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EEF9A81-C640-3A52-AB3D-BD089F3C0B9E}"/>
                </a:ext>
              </a:extLst>
            </p:cNvPr>
            <p:cNvSpPr/>
            <p:nvPr userDrawn="1"/>
          </p:nvSpPr>
          <p:spPr>
            <a:xfrm>
              <a:off x="3866958" y="4990557"/>
              <a:ext cx="59436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609461B-6A41-0764-0A5F-E87666347415}"/>
                </a:ext>
              </a:extLst>
            </p:cNvPr>
            <p:cNvSpPr/>
            <p:nvPr userDrawn="1"/>
          </p:nvSpPr>
          <p:spPr>
            <a:xfrm>
              <a:off x="3273265" y="4990557"/>
              <a:ext cx="59436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CCBCFDE5-A6AB-DF79-FDE4-48E36736CA12}"/>
                </a:ext>
              </a:extLst>
            </p:cNvPr>
            <p:cNvSpPr/>
            <p:nvPr userDrawn="1"/>
          </p:nvSpPr>
          <p:spPr>
            <a:xfrm>
              <a:off x="2679572" y="4990557"/>
              <a:ext cx="59436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0A0BF33-0A0A-82E7-1B97-1CE807493D93}"/>
                </a:ext>
              </a:extLst>
            </p:cNvPr>
            <p:cNvSpPr/>
            <p:nvPr userDrawn="1"/>
          </p:nvSpPr>
          <p:spPr>
            <a:xfrm>
              <a:off x="2085879" y="4990557"/>
              <a:ext cx="59436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E83675F2-3E41-6384-06EE-688C8565C622}"/>
                </a:ext>
              </a:extLst>
            </p:cNvPr>
            <p:cNvSpPr/>
            <p:nvPr userDrawn="1"/>
          </p:nvSpPr>
          <p:spPr>
            <a:xfrm>
              <a:off x="1492186" y="4990557"/>
              <a:ext cx="59436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36D745BA-BDEC-1A3F-F3D2-6DD7D8207DB3}"/>
                </a:ext>
              </a:extLst>
            </p:cNvPr>
            <p:cNvSpPr/>
            <p:nvPr userDrawn="1"/>
          </p:nvSpPr>
          <p:spPr>
            <a:xfrm>
              <a:off x="898493" y="4990557"/>
              <a:ext cx="59436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27CCBB39-7748-94D4-48E6-A1B72FA44CAD}"/>
                </a:ext>
              </a:extLst>
            </p:cNvPr>
            <p:cNvSpPr/>
            <p:nvPr userDrawn="1"/>
          </p:nvSpPr>
          <p:spPr>
            <a:xfrm>
              <a:off x="304800" y="4990557"/>
              <a:ext cx="594360" cy="477634"/>
            </a:xfrm>
            <a:prstGeom prst="rect">
              <a:avLst/>
            </a:prstGeom>
            <a:blipFill>
              <a:blip r:embed="rId1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A228C91A-C2C2-32E8-A303-7EA39587691D}"/>
              </a:ext>
            </a:extLst>
          </p:cNvPr>
          <p:cNvSpPr/>
          <p:nvPr userDrawn="1"/>
        </p:nvSpPr>
        <p:spPr>
          <a:xfrm>
            <a:off x="4099382" y="387339"/>
            <a:ext cx="3350584" cy="27267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676C426-D441-FE10-BF06-020F7E4AB10F}"/>
              </a:ext>
            </a:extLst>
          </p:cNvPr>
          <p:cNvSpPr txBox="1"/>
          <p:nvPr userDrawn="1"/>
        </p:nvSpPr>
        <p:spPr>
          <a:xfrm>
            <a:off x="304801" y="5223919"/>
            <a:ext cx="7124700" cy="100157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Partners</a:t>
            </a:r>
            <a:endParaRPr lang="en-US" sz="1050" b="0" i="0" u="none" strike="noStrike" baseline="0" dirty="0">
              <a:solidFill>
                <a:srgbClr val="9DB23F"/>
              </a:solidFill>
              <a:latin typeface="Garamond" panose="02020404030301010803" pitchFamily="18" charset="0"/>
            </a:endParaRPr>
          </a:p>
          <a:p>
            <a:r>
              <a:rPr lang="en-US" sz="1200" b="0" i="0" u="none" strike="noStrike" baseline="0" dirty="0">
                <a:latin typeface="Garamond" panose="02020404030301010803" pitchFamily="18" charset="0"/>
              </a:rPr>
              <a:t>Partner 1</a:t>
            </a:r>
          </a:p>
          <a:p>
            <a:r>
              <a:rPr lang="en-US" sz="1200" b="0" i="0" u="none" strike="noStrike" baseline="0" dirty="0">
                <a:latin typeface="Garamond" panose="02020404030301010803" pitchFamily="18" charset="0"/>
              </a:rPr>
              <a:t>Partner 2</a:t>
            </a:r>
          </a:p>
          <a:p>
            <a:r>
              <a:rPr lang="en-US" sz="1200" b="0" i="0" u="none" strike="noStrike" baseline="0" dirty="0">
                <a:latin typeface="Garamond" panose="02020404030301010803" pitchFamily="18" charset="0"/>
              </a:rPr>
              <a:t>Partner 3</a:t>
            </a:r>
          </a:p>
          <a:p>
            <a:r>
              <a:rPr lang="en-US" sz="120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5" name="Text Placeholder 16">
            <a:extLst>
              <a:ext uri="{FF2B5EF4-FFF2-40B4-BE49-F238E27FC236}">
                <a16:creationId xmlns:a16="http://schemas.microsoft.com/office/drawing/2014/main" id="{C6656C4D-AEFB-237D-A088-31511C6F96C9}"/>
              </a:ext>
            </a:extLst>
          </p:cNvPr>
          <p:cNvSpPr txBox="1">
            <a:spLocks/>
          </p:cNvSpPr>
          <p:nvPr userDrawn="1"/>
        </p:nvSpPr>
        <p:spPr>
          <a:xfrm>
            <a:off x="321747" y="3566495"/>
            <a:ext cx="1715717" cy="288918"/>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Team Members</a:t>
            </a:r>
            <a:endParaRPr lang="en-US" sz="1000" b="1" dirty="0">
              <a:solidFill>
                <a:srgbClr val="9DB23F"/>
              </a:solidFill>
              <a:latin typeface="Garamond" panose="02020404030301010803" pitchFamily="18" charset="0"/>
            </a:endParaRPr>
          </a:p>
        </p:txBody>
      </p:sp>
      <p:sp>
        <p:nvSpPr>
          <p:cNvPr id="6" name="Text Placeholder 16">
            <a:extLst>
              <a:ext uri="{FF2B5EF4-FFF2-40B4-BE49-F238E27FC236}">
                <a16:creationId xmlns:a16="http://schemas.microsoft.com/office/drawing/2014/main" id="{2B84248B-D9CC-ED05-B75A-9B19BC4FD4A2}"/>
              </a:ext>
            </a:extLst>
          </p:cNvPr>
          <p:cNvSpPr txBox="1">
            <a:spLocks/>
          </p:cNvSpPr>
          <p:nvPr userDrawn="1"/>
        </p:nvSpPr>
        <p:spPr>
          <a:xfrm>
            <a:off x="3835080"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p:txBody>
      </p:sp>
      <p:sp>
        <p:nvSpPr>
          <p:cNvPr id="7" name="Text Placeholder 16">
            <a:extLst>
              <a:ext uri="{FF2B5EF4-FFF2-40B4-BE49-F238E27FC236}">
                <a16:creationId xmlns:a16="http://schemas.microsoft.com/office/drawing/2014/main" id="{FE4C7157-9110-24CB-3551-D50D548C72D6}"/>
              </a:ext>
            </a:extLst>
          </p:cNvPr>
          <p:cNvSpPr txBox="1">
            <a:spLocks/>
          </p:cNvSpPr>
          <p:nvPr userDrawn="1"/>
        </p:nvSpPr>
        <p:spPr>
          <a:xfrm>
            <a:off x="5692784"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Participant Name</a:t>
            </a:r>
          </a:p>
        </p:txBody>
      </p:sp>
      <p:sp>
        <p:nvSpPr>
          <p:cNvPr id="10" name="Text Placeholder 16">
            <a:extLst>
              <a:ext uri="{FF2B5EF4-FFF2-40B4-BE49-F238E27FC236}">
                <a16:creationId xmlns:a16="http://schemas.microsoft.com/office/drawing/2014/main" id="{5A1D8E4E-BBE7-02F2-3CB2-D88FE87F95CC}"/>
              </a:ext>
            </a:extLst>
          </p:cNvPr>
          <p:cNvSpPr txBox="1">
            <a:spLocks/>
          </p:cNvSpPr>
          <p:nvPr userDrawn="1"/>
        </p:nvSpPr>
        <p:spPr>
          <a:xfrm>
            <a:off x="2091155"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p:txBody>
      </p:sp>
      <p:pic>
        <p:nvPicPr>
          <p:cNvPr id="11" name="Picture 10">
            <a:extLst>
              <a:ext uri="{FF2B5EF4-FFF2-40B4-BE49-F238E27FC236}">
                <a16:creationId xmlns:a16="http://schemas.microsoft.com/office/drawing/2014/main" id="{FED1F20B-6847-BE68-BD9A-97433BA83F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8456" y="4016542"/>
            <a:ext cx="731520" cy="731520"/>
          </a:xfrm>
          <a:prstGeom prst="rect">
            <a:avLst/>
          </a:prstGeom>
        </p:spPr>
      </p:pic>
      <p:sp>
        <p:nvSpPr>
          <p:cNvPr id="17" name="Text Placeholder 16">
            <a:extLst>
              <a:ext uri="{FF2B5EF4-FFF2-40B4-BE49-F238E27FC236}">
                <a16:creationId xmlns:a16="http://schemas.microsoft.com/office/drawing/2014/main" id="{C2A85A93-6F6F-DE61-9527-0AEB5C3B7014}"/>
              </a:ext>
            </a:extLst>
          </p:cNvPr>
          <p:cNvSpPr txBox="1">
            <a:spLocks/>
          </p:cNvSpPr>
          <p:nvPr userDrawn="1"/>
        </p:nvSpPr>
        <p:spPr>
          <a:xfrm>
            <a:off x="336205" y="4756619"/>
            <a:ext cx="1494862" cy="467300"/>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a:p>
            <a:pPr algn="ctr">
              <a:lnSpc>
                <a:spcPct val="100000"/>
              </a:lnSpc>
              <a:spcBef>
                <a:spcPts val="0"/>
              </a:spcBef>
            </a:pPr>
            <a:r>
              <a:rPr lang="en-US" sz="1200" b="1" dirty="0">
                <a:solidFill>
                  <a:schemeClr val="tx1">
                    <a:lumMod val="75000"/>
                  </a:schemeClr>
                </a:solidFill>
                <a:latin typeface="Garamond" panose="02020404030301010803" pitchFamily="18" charset="0"/>
              </a:rPr>
              <a:t>(Project Lead)</a:t>
            </a:r>
          </a:p>
        </p:txBody>
      </p:sp>
      <p:sp>
        <p:nvSpPr>
          <p:cNvPr id="43" name="Oval 42">
            <a:extLst>
              <a:ext uri="{FF2B5EF4-FFF2-40B4-BE49-F238E27FC236}">
                <a16:creationId xmlns:a16="http://schemas.microsoft.com/office/drawing/2014/main" id="{13C19E6C-0273-3B74-3CDF-D83FE5454FAB}"/>
              </a:ext>
            </a:extLst>
          </p:cNvPr>
          <p:cNvSpPr/>
          <p:nvPr userDrawn="1"/>
        </p:nvSpPr>
        <p:spPr>
          <a:xfrm>
            <a:off x="838683" y="4110301"/>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45" name="Oval 44">
            <a:extLst>
              <a:ext uri="{FF2B5EF4-FFF2-40B4-BE49-F238E27FC236}">
                <a16:creationId xmlns:a16="http://schemas.microsoft.com/office/drawing/2014/main" id="{772D37BE-0E68-997C-5CBF-F9059123194E}"/>
              </a:ext>
            </a:extLst>
          </p:cNvPr>
          <p:cNvSpPr/>
          <p:nvPr userDrawn="1"/>
        </p:nvSpPr>
        <p:spPr>
          <a:xfrm>
            <a:off x="2549586" y="4110301"/>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47" name="TextBox 46">
            <a:extLst>
              <a:ext uri="{FF2B5EF4-FFF2-40B4-BE49-F238E27FC236}">
                <a16:creationId xmlns:a16="http://schemas.microsoft.com/office/drawing/2014/main" id="{44AAFE26-0885-0BCF-AAB6-44521D5D3074}"/>
              </a:ext>
            </a:extLst>
          </p:cNvPr>
          <p:cNvSpPr txBox="1"/>
          <p:nvPr userDrawn="1"/>
        </p:nvSpPr>
        <p:spPr>
          <a:xfrm>
            <a:off x="4108357" y="3197458"/>
            <a:ext cx="3332633" cy="707886"/>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21"/>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sp>
        <p:nvSpPr>
          <p:cNvPr id="48" name="Oval 47">
            <a:extLst>
              <a:ext uri="{FF2B5EF4-FFF2-40B4-BE49-F238E27FC236}">
                <a16:creationId xmlns:a16="http://schemas.microsoft.com/office/drawing/2014/main" id="{7D1B3F6A-242C-8535-3461-088975C51535}"/>
              </a:ext>
            </a:extLst>
          </p:cNvPr>
          <p:cNvSpPr/>
          <p:nvPr userDrawn="1"/>
        </p:nvSpPr>
        <p:spPr>
          <a:xfrm>
            <a:off x="4310348" y="4117805"/>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49" name="Oval 48">
            <a:extLst>
              <a:ext uri="{FF2B5EF4-FFF2-40B4-BE49-F238E27FC236}">
                <a16:creationId xmlns:a16="http://schemas.microsoft.com/office/drawing/2014/main" id="{2912FD55-BACE-B224-B8A8-D918811EBE85}"/>
              </a:ext>
            </a:extLst>
          </p:cNvPr>
          <p:cNvSpPr/>
          <p:nvPr userDrawn="1"/>
        </p:nvSpPr>
        <p:spPr>
          <a:xfrm>
            <a:off x="6191753" y="4109970"/>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50" name="TextBox 49">
            <a:extLst>
              <a:ext uri="{FF2B5EF4-FFF2-40B4-BE49-F238E27FC236}">
                <a16:creationId xmlns:a16="http://schemas.microsoft.com/office/drawing/2014/main" id="{5BF26FD5-DB44-1788-4905-D36118891732}"/>
              </a:ext>
            </a:extLst>
          </p:cNvPr>
          <p:cNvSpPr txBox="1"/>
          <p:nvPr userDrawn="1"/>
        </p:nvSpPr>
        <p:spPr>
          <a:xfrm>
            <a:off x="4153956" y="416832"/>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51" name="TextBox 50">
            <a:extLst>
              <a:ext uri="{FF2B5EF4-FFF2-40B4-BE49-F238E27FC236}">
                <a16:creationId xmlns:a16="http://schemas.microsoft.com/office/drawing/2014/main" id="{4C9008B1-0248-BDBF-A1F0-097746EB111D}"/>
              </a:ext>
            </a:extLst>
          </p:cNvPr>
          <p:cNvSpPr txBox="1"/>
          <p:nvPr userDrawn="1"/>
        </p:nvSpPr>
        <p:spPr>
          <a:xfrm>
            <a:off x="4221002" y="743765"/>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607137769"/>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393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 Layout 2">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EA70B8D3-E454-D38C-442E-3F42577BBEAE}"/>
              </a:ext>
            </a:extLst>
          </p:cNvPr>
          <p:cNvSpPr txBox="1"/>
          <p:nvPr userDrawn="1"/>
        </p:nvSpPr>
        <p:spPr>
          <a:xfrm>
            <a:off x="304800" y="391872"/>
            <a:ext cx="3264193" cy="416928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Purpose</a:t>
            </a:r>
            <a:endParaRPr lang="en-US" sz="1200" b="0" i="0" u="none" strike="noStrike" baseline="0" dirty="0">
              <a:solidFill>
                <a:srgbClr val="9DB23F"/>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422E1B2-5A42-319E-0ECD-208F8E7507D1}"/>
              </a:ext>
            </a:extLst>
          </p:cNvPr>
          <p:cNvSpPr txBox="1"/>
          <p:nvPr userDrawn="1"/>
        </p:nvSpPr>
        <p:spPr>
          <a:xfrm>
            <a:off x="231265" y="8185441"/>
            <a:ext cx="3389137" cy="1139865"/>
          </a:xfrm>
          <a:prstGeom prst="rect">
            <a:avLst/>
          </a:prstGeom>
          <a:noFill/>
          <a:ln>
            <a:noFill/>
          </a:ln>
        </p:spPr>
        <p:txBody>
          <a:bodyPr wrap="square" numCol="1" spcCol="182880" rtlCol="0">
            <a:noAutofit/>
          </a:bodyPr>
          <a:lstStyle/>
          <a:p>
            <a:pPr algn="l">
              <a:spcBef>
                <a:spcPts val="1200"/>
              </a:spcBef>
              <a:spcAft>
                <a:spcPts val="300"/>
              </a:spcAft>
            </a:pPr>
            <a:r>
              <a:rPr lang="en-US" sz="1600" b="1" dirty="0">
                <a:solidFill>
                  <a:srgbClr val="236F99"/>
                </a:solidFill>
                <a:latin typeface="Century Gothic" panose="020B0502020202020204" pitchFamily="34" charset="0"/>
              </a:rPr>
              <a:t>Be a Part of the </a:t>
            </a:r>
            <a:br>
              <a:rPr lang="en-US" sz="1600" b="1" dirty="0">
                <a:solidFill>
                  <a:srgbClr val="236F99"/>
                </a:solidFill>
                <a:latin typeface="Century Gothic" panose="020B0502020202020204" pitchFamily="34" charset="0"/>
              </a:rPr>
            </a:br>
            <a:r>
              <a:rPr lang="en-US" sz="1600" b="1" dirty="0">
                <a:solidFill>
                  <a:srgbClr val="236F99"/>
                </a:solidFill>
                <a:latin typeface="Century Gothic" panose="020B0502020202020204" pitchFamily="34" charset="0"/>
              </a:rPr>
              <a:t>DEVELOP National Program</a:t>
            </a:r>
            <a:r>
              <a:rPr lang="en-US" sz="1600" b="1" dirty="0">
                <a:solidFill>
                  <a:srgbClr val="236F99"/>
                </a:solidFill>
                <a:latin typeface="Garamond" panose="02020404030301010803" pitchFamily="18" charset="0"/>
              </a:rPr>
              <a:t> </a:t>
            </a:r>
          </a:p>
          <a:p>
            <a:pPr algn="l"/>
            <a:r>
              <a:rPr lang="en-US" sz="1050" dirty="0">
                <a:solidFill>
                  <a:schemeClr val="tx1"/>
                </a:solidFill>
                <a:latin typeface="Garamond" panose="02020404030301010803" pitchFamily="18" charset="0"/>
              </a:rPr>
              <a:t>For more information on becoming a participant </a:t>
            </a:r>
            <a:br>
              <a:rPr lang="en-US" sz="1050" dirty="0">
                <a:solidFill>
                  <a:schemeClr val="tx1"/>
                </a:solidFill>
                <a:latin typeface="Garamond" panose="02020404030301010803" pitchFamily="18" charset="0"/>
              </a:rPr>
            </a:br>
            <a:r>
              <a:rPr lang="en-US" sz="1050" dirty="0">
                <a:solidFill>
                  <a:schemeClr val="tx1"/>
                </a:solidFill>
                <a:latin typeface="Garamond" panose="02020404030301010803" pitchFamily="18" charset="0"/>
              </a:rPr>
              <a:t>or project partner, visit us online at </a:t>
            </a:r>
            <a:r>
              <a:rPr lang="en-US" sz="1050" b="1" dirty="0">
                <a:solidFill>
                  <a:schemeClr val="tx1"/>
                </a:solidFill>
                <a:latin typeface="Garamond" panose="02020404030301010803" pitchFamily="18" charset="0"/>
              </a:rPr>
              <a:t>https://appliedsciences.nasa.gov/nasadevelop</a:t>
            </a:r>
            <a:endParaRPr lang="en-US" sz="1200" dirty="0">
              <a:solidFill>
                <a:schemeClr val="tx1"/>
              </a:solidFill>
              <a:latin typeface="Garamond" panose="02020404030301010803" pitchFamily="18" charset="0"/>
            </a:endParaRPr>
          </a:p>
        </p:txBody>
      </p:sp>
      <p:grpSp>
        <p:nvGrpSpPr>
          <p:cNvPr id="15" name="Group 14">
            <a:extLst>
              <a:ext uri="{FF2B5EF4-FFF2-40B4-BE49-F238E27FC236}">
                <a16:creationId xmlns:a16="http://schemas.microsoft.com/office/drawing/2014/main" id="{5F69C9FF-0D62-E8E7-DA85-A67780A4E4A2}"/>
              </a:ext>
            </a:extLst>
          </p:cNvPr>
          <p:cNvGrpSpPr/>
          <p:nvPr userDrawn="1"/>
        </p:nvGrpSpPr>
        <p:grpSpPr>
          <a:xfrm>
            <a:off x="3491753" y="8213316"/>
            <a:ext cx="3840049" cy="1156790"/>
            <a:chOff x="1340576" y="8079884"/>
            <a:chExt cx="3840049" cy="1156790"/>
          </a:xfrm>
        </p:grpSpPr>
        <p:pic>
          <p:nvPicPr>
            <p:cNvPr id="19" name="Picture 18" descr="QR Code for the NASA Applied Science Website&#10;&#10;https://appliedsciences.nasa.gov/nasadevelop">
              <a:extLst>
                <a:ext uri="{FF2B5EF4-FFF2-40B4-BE49-F238E27FC236}">
                  <a16:creationId xmlns:a16="http://schemas.microsoft.com/office/drawing/2014/main" id="{A6711ABB-5F9C-BEF5-6D39-876800D55C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grpSp>
          <p:nvGrpSpPr>
            <p:cNvPr id="22" name="Group 21">
              <a:extLst>
                <a:ext uri="{FF2B5EF4-FFF2-40B4-BE49-F238E27FC236}">
                  <a16:creationId xmlns:a16="http://schemas.microsoft.com/office/drawing/2014/main" id="{A4FD488A-DFAB-2F3C-BE1D-485DC5E59A89}"/>
                </a:ext>
              </a:extLst>
            </p:cNvPr>
            <p:cNvGrpSpPr/>
            <p:nvPr userDrawn="1"/>
          </p:nvGrpSpPr>
          <p:grpSpPr>
            <a:xfrm>
              <a:off x="1340576" y="8344047"/>
              <a:ext cx="2479762" cy="784169"/>
              <a:chOff x="1158490" y="8407491"/>
              <a:chExt cx="2479762" cy="784169"/>
            </a:xfrm>
          </p:grpSpPr>
          <p:pic>
            <p:nvPicPr>
              <p:cNvPr id="29" name="Picture 28">
                <a:extLst>
                  <a:ext uri="{FF2B5EF4-FFF2-40B4-BE49-F238E27FC236}">
                    <a16:creationId xmlns:a16="http://schemas.microsoft.com/office/drawing/2014/main" id="{3E82DD9F-FABA-D52E-DC44-B00BB024EFA9}"/>
                  </a:ext>
                </a:extLst>
              </p:cNvPr>
              <p:cNvPicPr>
                <a:picLocks noChangeAspect="1"/>
              </p:cNvPicPr>
              <p:nvPr userDrawn="1"/>
            </p:nvPicPr>
            <p:blipFill>
              <a:blip r:embed="rId16">
                <a:extLst>
                  <a:ext uri="{28A0092B-C50C-407E-A947-70E740481C1C}">
                    <a14:useLocalDpi xmlns:a14="http://schemas.microsoft.com/office/drawing/2010/main" val="0"/>
                  </a:ext>
                </a:extLst>
              </a:blip>
              <a:srcRect l="4198" r="4198"/>
              <a:stretch/>
            </p:blipFill>
            <p:spPr>
              <a:xfrm>
                <a:off x="1172386" y="8407491"/>
                <a:ext cx="209637" cy="228852"/>
              </a:xfrm>
              <a:prstGeom prst="ellipse">
                <a:avLst/>
              </a:prstGeom>
            </p:spPr>
          </p:pic>
          <p:pic>
            <p:nvPicPr>
              <p:cNvPr id="30" name="Picture 29" descr="Icon&#10;&#10;Description automatically generated">
                <a:extLst>
                  <a:ext uri="{FF2B5EF4-FFF2-40B4-BE49-F238E27FC236}">
                    <a16:creationId xmlns:a16="http://schemas.microsoft.com/office/drawing/2014/main" id="{56457408-EE00-02F7-C4F5-ED7242B2EB08}"/>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32" name="Picture 31">
                <a:extLst>
                  <a:ext uri="{FF2B5EF4-FFF2-40B4-BE49-F238E27FC236}">
                    <a16:creationId xmlns:a16="http://schemas.microsoft.com/office/drawing/2014/main" id="{132EE57F-1AAB-6602-C6EF-462B8959B1B5}"/>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33" name="TextBox 32">
                <a:extLst>
                  <a:ext uri="{FF2B5EF4-FFF2-40B4-BE49-F238E27FC236}">
                    <a16:creationId xmlns:a16="http://schemas.microsoft.com/office/drawing/2014/main" id="{09BB2415-B247-7B33-AD36-5E11C115F328}"/>
                  </a:ext>
                </a:extLst>
              </p:cNvPr>
              <p:cNvSpPr txBox="1"/>
              <p:nvPr userDrawn="1"/>
            </p:nvSpPr>
            <p:spPr>
              <a:xfrm>
                <a:off x="1344490" y="8412724"/>
                <a:ext cx="1478675" cy="230832"/>
              </a:xfrm>
              <a:prstGeom prst="rect">
                <a:avLst/>
              </a:prstGeom>
              <a:noFill/>
            </p:spPr>
            <p:txBody>
              <a:bodyPr wrap="square">
                <a:spAutoFit/>
              </a:bodyPr>
              <a:lstStyle/>
              <a:p>
                <a:r>
                  <a:rPr lang="en-US" sz="900" b="1" dirty="0"/>
                  <a:t>x.com/</a:t>
                </a:r>
                <a:r>
                  <a:rPr lang="en-US" sz="900" b="1" dirty="0" err="1"/>
                  <a:t>nasa_develop</a:t>
                </a:r>
                <a:endParaRPr lang="en-US" sz="900" b="1" dirty="0"/>
              </a:p>
            </p:txBody>
          </p:sp>
          <p:sp>
            <p:nvSpPr>
              <p:cNvPr id="34" name="TextBox 33">
                <a:extLst>
                  <a:ext uri="{FF2B5EF4-FFF2-40B4-BE49-F238E27FC236}">
                    <a16:creationId xmlns:a16="http://schemas.microsoft.com/office/drawing/2014/main" id="{A9C9FE1D-21B7-B726-35F3-772D19B033AF}"/>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36" name="TextBox 35">
                <a:extLst>
                  <a:ext uri="{FF2B5EF4-FFF2-40B4-BE49-F238E27FC236}">
                    <a16:creationId xmlns:a16="http://schemas.microsoft.com/office/drawing/2014/main" id="{C1FB0C90-EF27-26BB-9234-C8F9E9E83D65}"/>
                  </a:ext>
                </a:extLst>
              </p:cNvPr>
              <p:cNvSpPr txBox="1"/>
              <p:nvPr userDrawn="1"/>
            </p:nvSpPr>
            <p:spPr>
              <a:xfrm>
                <a:off x="1349324" y="8960828"/>
                <a:ext cx="2288928" cy="230832"/>
              </a:xfrm>
              <a:prstGeom prst="rect">
                <a:avLst/>
              </a:prstGeom>
              <a:noFill/>
            </p:spPr>
            <p:txBody>
              <a:bodyPr wrap="square">
                <a:spAutoFit/>
              </a:bodyPr>
              <a:lstStyle/>
              <a:p>
                <a:r>
                  <a:rPr lang="en-US" sz="900" b="1"/>
                  <a:t>youtube.com/user/NASADEVELOP/featured</a:t>
                </a:r>
              </a:p>
            </p:txBody>
          </p:sp>
        </p:grpSp>
        <p:sp>
          <p:nvSpPr>
            <p:cNvPr id="28" name="TextBox 27">
              <a:extLst>
                <a:ext uri="{FF2B5EF4-FFF2-40B4-BE49-F238E27FC236}">
                  <a16:creationId xmlns:a16="http://schemas.microsoft.com/office/drawing/2014/main" id="{5150F23C-6BE7-3640-B98F-6994802AE2B3}"/>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37" name="Rectangle 36">
            <a:extLst>
              <a:ext uri="{FF2B5EF4-FFF2-40B4-BE49-F238E27FC236}">
                <a16:creationId xmlns:a16="http://schemas.microsoft.com/office/drawing/2014/main" id="{4A327359-15CB-538F-54DC-213CD66E51ED}"/>
              </a:ext>
            </a:extLst>
          </p:cNvPr>
          <p:cNvSpPr/>
          <p:nvPr userDrawn="1"/>
        </p:nvSpPr>
        <p:spPr>
          <a:xfrm>
            <a:off x="286540" y="6479332"/>
            <a:ext cx="7124986" cy="119301"/>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9BF7FB9-1B1D-0876-20C7-F58602468B4B}"/>
              </a:ext>
            </a:extLst>
          </p:cNvPr>
          <p:cNvSpPr txBox="1"/>
          <p:nvPr userDrawn="1"/>
        </p:nvSpPr>
        <p:spPr>
          <a:xfrm>
            <a:off x="2486025" y="7179949"/>
            <a:ext cx="4963445" cy="1001196"/>
          </a:xfrm>
          <a:prstGeom prst="rect">
            <a:avLst/>
          </a:prstGeom>
          <a:noFill/>
          <a:ln>
            <a:noFill/>
          </a:ln>
        </p:spPr>
        <p:txBody>
          <a:bodyPr wrap="square"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aramond" panose="02020404030301010803" pitchFamily="18" charset="0"/>
              </a:rPr>
              <a:t>Operating under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NASA Earth observations. </a:t>
            </a:r>
          </a:p>
        </p:txBody>
      </p:sp>
      <p:grpSp>
        <p:nvGrpSpPr>
          <p:cNvPr id="39" name="Group 38">
            <a:extLst>
              <a:ext uri="{FF2B5EF4-FFF2-40B4-BE49-F238E27FC236}">
                <a16:creationId xmlns:a16="http://schemas.microsoft.com/office/drawing/2014/main" id="{EBFEDC04-F0C6-CDCD-08F0-019D09535AC0}"/>
              </a:ext>
            </a:extLst>
          </p:cNvPr>
          <p:cNvGrpSpPr/>
          <p:nvPr userDrawn="1"/>
        </p:nvGrpSpPr>
        <p:grpSpPr>
          <a:xfrm>
            <a:off x="197534" y="7392423"/>
            <a:ext cx="2435203" cy="600631"/>
            <a:chOff x="212069" y="5662830"/>
            <a:chExt cx="2435203" cy="600631"/>
          </a:xfrm>
        </p:grpSpPr>
        <p:pic>
          <p:nvPicPr>
            <p:cNvPr id="40" name="Picture 39" descr="Icon&#10;&#10;Description automatically generated">
              <a:extLst>
                <a:ext uri="{FF2B5EF4-FFF2-40B4-BE49-F238E27FC236}">
                  <a16:creationId xmlns:a16="http://schemas.microsoft.com/office/drawing/2014/main" id="{A56D531C-01CF-D277-89E8-62C2C72D95A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08889" y="5662830"/>
              <a:ext cx="2002549" cy="311636"/>
            </a:xfrm>
            <a:prstGeom prst="rect">
              <a:avLst/>
            </a:prstGeom>
          </p:spPr>
        </p:pic>
        <p:sp>
          <p:nvSpPr>
            <p:cNvPr id="78" name="TextBox 77">
              <a:extLst>
                <a:ext uri="{FF2B5EF4-FFF2-40B4-BE49-F238E27FC236}">
                  <a16:creationId xmlns:a16="http://schemas.microsoft.com/office/drawing/2014/main" id="{788AB472-846A-9CA3-D0B2-AA7B92077F52}"/>
                </a:ext>
              </a:extLst>
            </p:cNvPr>
            <p:cNvSpPr txBox="1"/>
            <p:nvPr userDrawn="1"/>
          </p:nvSpPr>
          <p:spPr>
            <a:xfrm>
              <a:off x="212069" y="6088349"/>
              <a:ext cx="2435203" cy="175112"/>
            </a:xfrm>
            <a:prstGeom prst="rect">
              <a:avLst/>
            </a:prstGeom>
            <a:noFill/>
          </p:spPr>
          <p:txBody>
            <a:bodyPr wrap="square">
              <a:noAutofit/>
            </a:bodyPr>
            <a:lstStyle/>
            <a:p>
              <a:pPr marR="0" algn="l" rtl="0"/>
              <a:r>
                <a:rPr lang="en-US" sz="2200" b="0" i="0" u="none" strike="noStrike" spc="130" baseline="30000" dirty="0">
                  <a:solidFill>
                    <a:srgbClr val="42AE02"/>
                  </a:solidFill>
                  <a:latin typeface="Futura LT" panose="02000503000000000000" pitchFamily="2" charset="0"/>
                </a:rPr>
                <a:t>NATIONAL PROGRAM</a:t>
              </a:r>
            </a:p>
          </p:txBody>
        </p:sp>
      </p:grpSp>
      <p:grpSp>
        <p:nvGrpSpPr>
          <p:cNvPr id="79" name="Group 78">
            <a:extLst>
              <a:ext uri="{FF2B5EF4-FFF2-40B4-BE49-F238E27FC236}">
                <a16:creationId xmlns:a16="http://schemas.microsoft.com/office/drawing/2014/main" id="{A985A898-2BD9-E01A-E3D7-4FA3B42FF64D}"/>
              </a:ext>
            </a:extLst>
          </p:cNvPr>
          <p:cNvGrpSpPr/>
          <p:nvPr userDrawn="1"/>
        </p:nvGrpSpPr>
        <p:grpSpPr>
          <a:xfrm>
            <a:off x="286540" y="6593302"/>
            <a:ext cx="7124986" cy="477634"/>
            <a:chOff x="304800" y="4990557"/>
            <a:chExt cx="7124986" cy="477634"/>
          </a:xfrm>
        </p:grpSpPr>
        <p:sp>
          <p:nvSpPr>
            <p:cNvPr id="80" name="Rectangle 79">
              <a:extLst>
                <a:ext uri="{FF2B5EF4-FFF2-40B4-BE49-F238E27FC236}">
                  <a16:creationId xmlns:a16="http://schemas.microsoft.com/office/drawing/2014/main" id="{108C5E30-8B52-2672-2B91-3523BFAFC927}"/>
                </a:ext>
              </a:extLst>
            </p:cNvPr>
            <p:cNvSpPr/>
            <p:nvPr userDrawn="1"/>
          </p:nvSpPr>
          <p:spPr>
            <a:xfrm>
              <a:off x="6835426" y="4990557"/>
              <a:ext cx="59436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5680E7F6-950C-55B3-5924-CCA6CE1D7006}"/>
                </a:ext>
              </a:extLst>
            </p:cNvPr>
            <p:cNvSpPr/>
            <p:nvPr userDrawn="1"/>
          </p:nvSpPr>
          <p:spPr>
            <a:xfrm>
              <a:off x="6241730" y="4990557"/>
              <a:ext cx="59436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7937021-CF18-2FD8-4D74-3B69B33D7312}"/>
                </a:ext>
              </a:extLst>
            </p:cNvPr>
            <p:cNvSpPr/>
            <p:nvPr userDrawn="1"/>
          </p:nvSpPr>
          <p:spPr>
            <a:xfrm>
              <a:off x="5648037" y="4990557"/>
              <a:ext cx="59436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60E1C58-C849-C143-A6A0-B8A8532F25B9}"/>
                </a:ext>
              </a:extLst>
            </p:cNvPr>
            <p:cNvSpPr/>
            <p:nvPr userDrawn="1"/>
          </p:nvSpPr>
          <p:spPr>
            <a:xfrm>
              <a:off x="5054344" y="4990557"/>
              <a:ext cx="59436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C5860B64-4DFD-565D-5603-90D057E14886}"/>
                </a:ext>
              </a:extLst>
            </p:cNvPr>
            <p:cNvSpPr/>
            <p:nvPr userDrawn="1"/>
          </p:nvSpPr>
          <p:spPr>
            <a:xfrm>
              <a:off x="4460651" y="4990557"/>
              <a:ext cx="59436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EEF9A81-C640-3A52-AB3D-BD089F3C0B9E}"/>
                </a:ext>
              </a:extLst>
            </p:cNvPr>
            <p:cNvSpPr/>
            <p:nvPr userDrawn="1"/>
          </p:nvSpPr>
          <p:spPr>
            <a:xfrm>
              <a:off x="3866958" y="4990557"/>
              <a:ext cx="59436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609461B-6A41-0764-0A5F-E87666347415}"/>
                </a:ext>
              </a:extLst>
            </p:cNvPr>
            <p:cNvSpPr/>
            <p:nvPr userDrawn="1"/>
          </p:nvSpPr>
          <p:spPr>
            <a:xfrm>
              <a:off x="3273265" y="4990557"/>
              <a:ext cx="59436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CCBCFDE5-A6AB-DF79-FDE4-48E36736CA12}"/>
                </a:ext>
              </a:extLst>
            </p:cNvPr>
            <p:cNvSpPr/>
            <p:nvPr userDrawn="1"/>
          </p:nvSpPr>
          <p:spPr>
            <a:xfrm>
              <a:off x="2679572" y="4990557"/>
              <a:ext cx="59436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0A0BF33-0A0A-82E7-1B97-1CE807493D93}"/>
                </a:ext>
              </a:extLst>
            </p:cNvPr>
            <p:cNvSpPr/>
            <p:nvPr userDrawn="1"/>
          </p:nvSpPr>
          <p:spPr>
            <a:xfrm>
              <a:off x="2085879" y="4990557"/>
              <a:ext cx="59436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E83675F2-3E41-6384-06EE-688C8565C622}"/>
                </a:ext>
              </a:extLst>
            </p:cNvPr>
            <p:cNvSpPr/>
            <p:nvPr userDrawn="1"/>
          </p:nvSpPr>
          <p:spPr>
            <a:xfrm>
              <a:off x="1492186" y="4990557"/>
              <a:ext cx="59436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36D745BA-BDEC-1A3F-F3D2-6DD7D8207DB3}"/>
                </a:ext>
              </a:extLst>
            </p:cNvPr>
            <p:cNvSpPr/>
            <p:nvPr userDrawn="1"/>
          </p:nvSpPr>
          <p:spPr>
            <a:xfrm>
              <a:off x="898493" y="4990557"/>
              <a:ext cx="59436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27CCBB39-7748-94D4-48E6-A1B72FA44CAD}"/>
                </a:ext>
              </a:extLst>
            </p:cNvPr>
            <p:cNvSpPr/>
            <p:nvPr userDrawn="1"/>
          </p:nvSpPr>
          <p:spPr>
            <a:xfrm>
              <a:off x="304800" y="4990557"/>
              <a:ext cx="59436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A228C91A-C2C2-32E8-A303-7EA39587691D}"/>
              </a:ext>
            </a:extLst>
          </p:cNvPr>
          <p:cNvSpPr/>
          <p:nvPr userDrawn="1"/>
        </p:nvSpPr>
        <p:spPr>
          <a:xfrm>
            <a:off x="3745782" y="381001"/>
            <a:ext cx="3590108" cy="28376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BF26FD5-DB44-1788-4905-D36118891732}"/>
              </a:ext>
            </a:extLst>
          </p:cNvPr>
          <p:cNvSpPr txBox="1"/>
          <p:nvPr userDrawn="1"/>
        </p:nvSpPr>
        <p:spPr>
          <a:xfrm>
            <a:off x="3804433" y="45081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51" name="TextBox 50">
            <a:extLst>
              <a:ext uri="{FF2B5EF4-FFF2-40B4-BE49-F238E27FC236}">
                <a16:creationId xmlns:a16="http://schemas.microsoft.com/office/drawing/2014/main" id="{4C9008B1-0248-BDBF-A1F0-097746EB111D}"/>
              </a:ext>
            </a:extLst>
          </p:cNvPr>
          <p:cNvSpPr txBox="1"/>
          <p:nvPr userDrawn="1"/>
        </p:nvSpPr>
        <p:spPr>
          <a:xfrm>
            <a:off x="3886200" y="752768"/>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 Placeholder 16">
            <a:extLst>
              <a:ext uri="{FF2B5EF4-FFF2-40B4-BE49-F238E27FC236}">
                <a16:creationId xmlns:a16="http://schemas.microsoft.com/office/drawing/2014/main" id="{9E6B3928-5D0A-EEC1-26CE-1225AA77056E}"/>
              </a:ext>
            </a:extLst>
          </p:cNvPr>
          <p:cNvSpPr txBox="1">
            <a:spLocks/>
          </p:cNvSpPr>
          <p:nvPr userDrawn="1"/>
        </p:nvSpPr>
        <p:spPr>
          <a:xfrm>
            <a:off x="356209" y="4948913"/>
            <a:ext cx="3264193"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Team Members</a:t>
            </a:r>
            <a:endParaRPr lang="en-US" sz="1000" b="1" dirty="0">
              <a:solidFill>
                <a:srgbClr val="9DB23F"/>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14" name="TextBox 13">
            <a:extLst>
              <a:ext uri="{FF2B5EF4-FFF2-40B4-BE49-F238E27FC236}">
                <a16:creationId xmlns:a16="http://schemas.microsoft.com/office/drawing/2014/main" id="{2F16E72E-A450-DAAE-0E8F-B89348CC397B}"/>
              </a:ext>
            </a:extLst>
          </p:cNvPr>
          <p:cNvSpPr txBox="1"/>
          <p:nvPr userDrawn="1"/>
        </p:nvSpPr>
        <p:spPr>
          <a:xfrm>
            <a:off x="3745782" y="4955448"/>
            <a:ext cx="3543898"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Partners</a:t>
            </a:r>
            <a:endParaRPr lang="en-US" sz="1050" b="0" i="0" u="none" strike="noStrike" baseline="0" dirty="0">
              <a:solidFill>
                <a:srgbClr val="9DB23F"/>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Tree>
    <p:extLst>
      <p:ext uri="{BB962C8B-B14F-4D97-AF65-F5344CB8AC3E}">
        <p14:creationId xmlns:p14="http://schemas.microsoft.com/office/powerpoint/2010/main" val="885491932"/>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393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_Front Layou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Helvetica" pitchFamily="2" charset="0"/>
                <a:cs typeface="Arial" panose="020B0604020202020204" pitchFamily="34" charset="0"/>
              </a:rPr>
              <a:t>National</a:t>
            </a:r>
            <a:r>
              <a:rPr lang="en-US" sz="900" b="0" baseline="0" dirty="0">
                <a:latin typeface="Helvetica" pitchFamily="2" charset="0"/>
                <a:cs typeface="Arial" panose="020B0604020202020204" pitchFamily="34" charset="0"/>
              </a:rPr>
              <a:t> Aeronautics and Space Administration</a:t>
            </a:r>
            <a:endParaRPr lang="en-US" sz="900" b="0" dirty="0">
              <a:latin typeface="Helvetica" pitchFamily="2"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8" name="Rectangle 7">
            <a:extLst>
              <a:ext uri="{FF2B5EF4-FFF2-40B4-BE49-F238E27FC236}">
                <a16:creationId xmlns:a16="http://schemas.microsoft.com/office/drawing/2014/main" id="{70985B58-88FC-A684-B5EA-64C5C952D96B}"/>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A3738B9-C6FE-B793-F3AA-02A9D8BB5A9A}"/>
              </a:ext>
            </a:extLst>
          </p:cNvPr>
          <p:cNvSpPr txBox="1"/>
          <p:nvPr userDrawn="1"/>
        </p:nvSpPr>
        <p:spPr>
          <a:xfrm>
            <a:off x="3976984" y="1264952"/>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11" name="TextBox 10">
            <a:extLst>
              <a:ext uri="{FF2B5EF4-FFF2-40B4-BE49-F238E27FC236}">
                <a16:creationId xmlns:a16="http://schemas.microsoft.com/office/drawing/2014/main" id="{6DF3BCC6-7B37-6256-14DE-D3B7EB594A17}"/>
              </a:ext>
            </a:extLst>
          </p:cNvPr>
          <p:cNvSpPr txBox="1"/>
          <p:nvPr userDrawn="1"/>
        </p:nvSpPr>
        <p:spPr>
          <a:xfrm>
            <a:off x="4085448" y="380841"/>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2</a:t>
            </a:r>
          </a:p>
        </p:txBody>
      </p:sp>
      <p:sp>
        <p:nvSpPr>
          <p:cNvPr id="12" name="TextBox 11">
            <a:extLst>
              <a:ext uri="{FF2B5EF4-FFF2-40B4-BE49-F238E27FC236}">
                <a16:creationId xmlns:a16="http://schemas.microsoft.com/office/drawing/2014/main" id="{36AF435C-126D-8179-E290-744CEA889C28}"/>
              </a:ext>
            </a:extLst>
          </p:cNvPr>
          <p:cNvSpPr txBox="1"/>
          <p:nvPr userDrawn="1"/>
        </p:nvSpPr>
        <p:spPr>
          <a:xfrm>
            <a:off x="1156055" y="1950600"/>
            <a:ext cx="4249626" cy="328057"/>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New York Ecological Conservation</a:t>
            </a:r>
          </a:p>
        </p:txBody>
      </p:sp>
      <p:pic>
        <p:nvPicPr>
          <p:cNvPr id="13" name="Picture 12">
            <a:extLst>
              <a:ext uri="{FF2B5EF4-FFF2-40B4-BE49-F238E27FC236}">
                <a16:creationId xmlns:a16="http://schemas.microsoft.com/office/drawing/2014/main" id="{EB2B050A-A2BF-743A-AD29-69E35DE29AB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3207" y="1980902"/>
            <a:ext cx="707093" cy="707093"/>
          </a:xfrm>
          <a:prstGeom prst="rect">
            <a:avLst/>
          </a:prstGeom>
        </p:spPr>
      </p:pic>
      <p:sp>
        <p:nvSpPr>
          <p:cNvPr id="14" name="TextBox 13">
            <a:extLst>
              <a:ext uri="{FF2B5EF4-FFF2-40B4-BE49-F238E27FC236}">
                <a16:creationId xmlns:a16="http://schemas.microsoft.com/office/drawing/2014/main" id="{A79630B1-4601-9CE7-9649-4A23A9A38E1E}"/>
              </a:ext>
            </a:extLst>
          </p:cNvPr>
          <p:cNvSpPr txBox="1"/>
          <p:nvPr userDrawn="1"/>
        </p:nvSpPr>
        <p:spPr>
          <a:xfrm>
            <a:off x="1143461" y="2231954"/>
            <a:ext cx="6057695" cy="519605"/>
          </a:xfrm>
          <a:prstGeom prst="rect">
            <a:avLst/>
          </a:prstGeom>
          <a:noFill/>
          <a:ln>
            <a:noFill/>
          </a:ln>
        </p:spPr>
        <p:txBody>
          <a:bodyPr wrap="square" rtlCol="0">
            <a:noAutofit/>
          </a:bodyPr>
          <a:lstStyle/>
          <a:p>
            <a:r>
              <a:rPr lang="en-US" sz="1400" dirty="0">
                <a:solidFill>
                  <a:srgbClr val="67A478"/>
                </a:solidFill>
                <a:latin typeface="Century Gothic" panose="020B0502020202020204" pitchFamily="34" charset="0"/>
              </a:rPr>
              <a:t>Evaluating Agricultural Conservation Easement Impact Using Earth Observations to Examine Avoided Soil Carbon Loss to Development</a:t>
            </a:r>
          </a:p>
        </p:txBody>
      </p:sp>
      <p:sp>
        <p:nvSpPr>
          <p:cNvPr id="15" name="TextBox 14">
            <a:extLst>
              <a:ext uri="{FF2B5EF4-FFF2-40B4-BE49-F238E27FC236}">
                <a16:creationId xmlns:a16="http://schemas.microsoft.com/office/drawing/2014/main" id="{FEAC96FA-B0C2-74BD-F555-F1FC3C20DC73}"/>
              </a:ext>
            </a:extLst>
          </p:cNvPr>
          <p:cNvSpPr txBox="1"/>
          <p:nvPr userDrawn="1"/>
        </p:nvSpPr>
        <p:spPr>
          <a:xfrm>
            <a:off x="385487" y="2811704"/>
            <a:ext cx="4361624" cy="1368996"/>
          </a:xfrm>
          <a:prstGeom prst="rect">
            <a:avLst/>
          </a:prstGeom>
          <a:noFill/>
          <a:ln>
            <a:noFill/>
          </a:ln>
        </p:spPr>
        <p:txBody>
          <a:bodyPr wrap="square" lIns="91440" tIns="45720" rIns="91440" bIns="45720" anchor="t">
            <a:noAutofit/>
          </a:bodyPr>
          <a:lstStyle/>
          <a:p>
            <a:r>
              <a:rPr lang="en-US" sz="1200" dirty="0">
                <a:latin typeface="Garamond"/>
                <a:ea typeface="+mn-lt"/>
                <a:cs typeface="+mn-lt"/>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endParaRPr lang="en-US" dirty="0">
              <a:latin typeface="Garamond"/>
              <a:ea typeface="+mn-lt"/>
              <a:cs typeface="+mn-lt"/>
            </a:endParaRPr>
          </a:p>
        </p:txBody>
      </p:sp>
      <p:grpSp>
        <p:nvGrpSpPr>
          <p:cNvPr id="55" name="Group 54">
            <a:extLst>
              <a:ext uri="{FF2B5EF4-FFF2-40B4-BE49-F238E27FC236}">
                <a16:creationId xmlns:a16="http://schemas.microsoft.com/office/drawing/2014/main" id="{D0420415-6752-0DF3-9DBC-DB06F831EC22}"/>
              </a:ext>
            </a:extLst>
          </p:cNvPr>
          <p:cNvGrpSpPr/>
          <p:nvPr userDrawn="1"/>
        </p:nvGrpSpPr>
        <p:grpSpPr>
          <a:xfrm>
            <a:off x="4731008" y="2834465"/>
            <a:ext cx="2683851" cy="2996208"/>
            <a:chOff x="-3423401" y="3674850"/>
            <a:chExt cx="2683851" cy="2996208"/>
          </a:xfrm>
        </p:grpSpPr>
        <p:pic>
          <p:nvPicPr>
            <p:cNvPr id="16" name="Picture 2" descr="A map of the state of new york&#10;&#10;Description automatically generated">
              <a:extLst>
                <a:ext uri="{FF2B5EF4-FFF2-40B4-BE49-F238E27FC236}">
                  <a16:creationId xmlns:a16="http://schemas.microsoft.com/office/drawing/2014/main" id="{5DF996A5-3A4A-1F4F-B385-209D63E1D5E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43099" y="5223909"/>
              <a:ext cx="1891162" cy="14471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ED95657-652C-6DF4-FD73-AB33D6E39A85}"/>
                </a:ext>
              </a:extLst>
            </p:cNvPr>
            <p:cNvSpPr txBox="1"/>
            <p:nvPr userDrawn="1"/>
          </p:nvSpPr>
          <p:spPr>
            <a:xfrm>
              <a:off x="-3423401" y="3674850"/>
              <a:ext cx="2683851" cy="276999"/>
            </a:xfrm>
            <a:prstGeom prst="rect">
              <a:avLst/>
            </a:prstGeom>
            <a:noFill/>
          </p:spPr>
          <p:txBody>
            <a:bodyPr wrap="square" lIns="91440" tIns="45720" rIns="91440" bIns="45720" rtlCol="0" anchor="t">
              <a:spAutoFit/>
            </a:bodyPr>
            <a:lstStyle/>
            <a:p>
              <a:pPr algn="ctr"/>
              <a:r>
                <a:rPr lang="en-US" sz="1200" b="1" dirty="0">
                  <a:latin typeface="Century Gothic"/>
                </a:rPr>
                <a:t>2050 Land Cover Prediction Maps</a:t>
              </a:r>
            </a:p>
          </p:txBody>
        </p:sp>
        <p:pic>
          <p:nvPicPr>
            <p:cNvPr id="18" name="Picture 17">
              <a:extLst>
                <a:ext uri="{FF2B5EF4-FFF2-40B4-BE49-F238E27FC236}">
                  <a16:creationId xmlns:a16="http://schemas.microsoft.com/office/drawing/2014/main" id="{6C11B6A1-0B38-A693-F1F1-DD2A3A1FA54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862" t="12038"/>
            <a:stretch/>
          </p:blipFill>
          <p:spPr>
            <a:xfrm>
              <a:off x="-3224485" y="4030084"/>
              <a:ext cx="2353727" cy="1089819"/>
            </a:xfrm>
            <a:prstGeom prst="rect">
              <a:avLst/>
            </a:prstGeom>
          </p:spPr>
        </p:pic>
        <p:sp>
          <p:nvSpPr>
            <p:cNvPr id="19" name="TextBox 18">
              <a:extLst>
                <a:ext uri="{FF2B5EF4-FFF2-40B4-BE49-F238E27FC236}">
                  <a16:creationId xmlns:a16="http://schemas.microsoft.com/office/drawing/2014/main" id="{33BF809A-D292-6297-A8FC-3F94CC4C545A}"/>
                </a:ext>
              </a:extLst>
            </p:cNvPr>
            <p:cNvSpPr txBox="1"/>
            <p:nvPr userDrawn="1"/>
          </p:nvSpPr>
          <p:spPr>
            <a:xfrm>
              <a:off x="-1151937" y="4694237"/>
              <a:ext cx="252319" cy="215444"/>
            </a:xfrm>
            <a:prstGeom prst="rect">
              <a:avLst/>
            </a:prstGeom>
            <a:noFill/>
          </p:spPr>
          <p:txBody>
            <a:bodyPr wrap="square" rtlCol="0">
              <a:spAutoFit/>
            </a:bodyPr>
            <a:lstStyle/>
            <a:p>
              <a:r>
                <a:rPr lang="en-US" sz="800" dirty="0">
                  <a:solidFill>
                    <a:schemeClr val="tx1">
                      <a:lumMod val="75000"/>
                      <a:lumOff val="25000"/>
                    </a:schemeClr>
                  </a:solidFill>
                  <a:latin typeface="Century Gothic" panose="020B0502020202020204" pitchFamily="34" charset="0"/>
                </a:rPr>
                <a:t>N</a:t>
              </a:r>
            </a:p>
          </p:txBody>
        </p:sp>
        <p:sp>
          <p:nvSpPr>
            <p:cNvPr id="22" name="Rectangle 21">
              <a:extLst>
                <a:ext uri="{FF2B5EF4-FFF2-40B4-BE49-F238E27FC236}">
                  <a16:creationId xmlns:a16="http://schemas.microsoft.com/office/drawing/2014/main" id="{F9092410-AF1D-48CE-235C-845C6836C84F}"/>
                </a:ext>
              </a:extLst>
            </p:cNvPr>
            <p:cNvSpPr/>
            <p:nvPr userDrawn="1"/>
          </p:nvSpPr>
          <p:spPr>
            <a:xfrm>
              <a:off x="-3184699" y="4813149"/>
              <a:ext cx="494819" cy="28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A6CC271-A6BE-075F-A210-4AAED0C56424}"/>
                </a:ext>
              </a:extLst>
            </p:cNvPr>
            <p:cNvSpPr/>
            <p:nvPr userDrawn="1"/>
          </p:nvSpPr>
          <p:spPr>
            <a:xfrm>
              <a:off x="-1642458" y="4869699"/>
              <a:ext cx="252319" cy="215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73B8080-0324-0DCB-28F2-38D54F0BD7DB}"/>
                </a:ext>
              </a:extLst>
            </p:cNvPr>
            <p:cNvSpPr/>
            <p:nvPr userDrawn="1"/>
          </p:nvSpPr>
          <p:spPr>
            <a:xfrm>
              <a:off x="-1616412" y="4868194"/>
              <a:ext cx="202922"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E3A0B4B-EA4B-E842-BBDB-D6BD8D50CACE}"/>
                </a:ext>
              </a:extLst>
            </p:cNvPr>
            <p:cNvSpPr/>
            <p:nvPr userDrawn="1"/>
          </p:nvSpPr>
          <p:spPr>
            <a:xfrm>
              <a:off x="-2953925" y="4868194"/>
              <a:ext cx="203014"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9D8E428-0D0D-EFE4-30D8-971DED28ADD9}"/>
                </a:ext>
              </a:extLst>
            </p:cNvPr>
            <p:cNvSpPr txBox="1"/>
            <p:nvPr userDrawn="1"/>
          </p:nvSpPr>
          <p:spPr>
            <a:xfrm>
              <a:off x="-3128031" y="4878340"/>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20 Miles</a:t>
              </a:r>
            </a:p>
          </p:txBody>
        </p:sp>
        <p:sp>
          <p:nvSpPr>
            <p:cNvPr id="27" name="TextBox 26">
              <a:extLst>
                <a:ext uri="{FF2B5EF4-FFF2-40B4-BE49-F238E27FC236}">
                  <a16:creationId xmlns:a16="http://schemas.microsoft.com/office/drawing/2014/main" id="{D545CBA9-E546-EE46-BCE9-BA4420B5947D}"/>
                </a:ext>
              </a:extLst>
            </p:cNvPr>
            <p:cNvSpPr txBox="1"/>
            <p:nvPr userDrawn="1"/>
          </p:nvSpPr>
          <p:spPr>
            <a:xfrm>
              <a:off x="-1778405" y="4878340"/>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10 Miles</a:t>
              </a:r>
            </a:p>
          </p:txBody>
        </p:sp>
      </p:grpSp>
      <p:sp>
        <p:nvSpPr>
          <p:cNvPr id="28" name="TextBox 27">
            <a:extLst>
              <a:ext uri="{FF2B5EF4-FFF2-40B4-BE49-F238E27FC236}">
                <a16:creationId xmlns:a16="http://schemas.microsoft.com/office/drawing/2014/main" id="{A71B52BE-547B-1DA0-6C6D-08943CE8431D}"/>
              </a:ext>
            </a:extLst>
          </p:cNvPr>
          <p:cNvSpPr txBox="1"/>
          <p:nvPr userDrawn="1"/>
        </p:nvSpPr>
        <p:spPr>
          <a:xfrm>
            <a:off x="370702" y="8835654"/>
            <a:ext cx="7070160" cy="809129"/>
          </a:xfrm>
          <a:prstGeom prst="rect">
            <a:avLst/>
          </a:prstGeom>
          <a:noFill/>
          <a:ln>
            <a:noFill/>
          </a:ln>
        </p:spPr>
        <p:txBody>
          <a:bodyPr wrap="square" lIns="91440" tIns="45720" rIns="91440" bIns="45720" anchor="t">
            <a:noAutofit/>
          </a:bodyPr>
          <a:lstStyle/>
          <a:p>
            <a:r>
              <a:rPr lang="en-US" sz="1200" b="0" i="0" u="none" strike="noStrike" baseline="0" dirty="0">
                <a:latin typeface="Garamond"/>
                <a:ea typeface="+mn-lt"/>
                <a:cs typeface="+mn-lt"/>
              </a:rPr>
              <a:t>The above transition potential maps assign a development potential value to all agricultural areas. A low development potential value (yellow) indicates low vulnerability for a given agricultural space </a:t>
            </a:r>
            <a:r>
              <a:rPr lang="en-US" sz="1200" dirty="0">
                <a:latin typeface="Garamond"/>
                <a:ea typeface="+mn-lt"/>
                <a:cs typeface="+mn-lt"/>
              </a:rPr>
              <a:t>to </a:t>
            </a:r>
            <a:r>
              <a:rPr lang="en-US" sz="1200" b="0" i="0" u="none" strike="noStrike" baseline="0" dirty="0">
                <a:latin typeface="Garamond"/>
                <a:ea typeface="+mn-lt"/>
                <a:cs typeface="+mn-lt"/>
              </a:rPr>
              <a:t>be developed</a:t>
            </a:r>
            <a:r>
              <a:rPr lang="en-US" sz="1200" dirty="0">
                <a:latin typeface="Garamond"/>
                <a:ea typeface="+mn-lt"/>
                <a:cs typeface="+mn-lt"/>
              </a:rPr>
              <a:t>. In contrast</a:t>
            </a:r>
            <a:r>
              <a:rPr lang="en-US" sz="1200" b="0" i="0" u="none" strike="noStrike" baseline="0" dirty="0">
                <a:latin typeface="Garamond"/>
                <a:ea typeface="+mn-lt"/>
                <a:cs typeface="+mn-lt"/>
              </a:rPr>
              <a:t>, a high development potential (red) suggests </a:t>
            </a:r>
            <a:r>
              <a:rPr lang="en-US" sz="1200" dirty="0">
                <a:latin typeface="Garamond"/>
                <a:ea typeface="+mn-lt"/>
                <a:cs typeface="+mn-lt"/>
              </a:rPr>
              <a:t>a </a:t>
            </a:r>
            <a:r>
              <a:rPr lang="en-US" sz="1200" b="0" i="0" u="none" strike="noStrike" baseline="0" dirty="0">
                <a:latin typeface="Garamond"/>
                <a:ea typeface="+mn-lt"/>
                <a:cs typeface="+mn-lt"/>
              </a:rPr>
              <a:t>greater likelihood of agricultural conversion. In both study areas, agricultural land surrounding urban areas appears most vulnerable.</a:t>
            </a:r>
            <a:endParaRPr lang="en-US" dirty="0">
              <a:latin typeface="Garamond"/>
              <a:ea typeface="+mn-lt"/>
              <a:cs typeface="+mn-lt"/>
            </a:endParaRPr>
          </a:p>
          <a:p>
            <a:endParaRPr lang="en-US" sz="1050" b="0" i="0" u="none" strike="noStrike" baseline="0" dirty="0">
              <a:latin typeface="Garamond"/>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grpSp>
        <p:nvGrpSpPr>
          <p:cNvPr id="54" name="Group 53">
            <a:extLst>
              <a:ext uri="{FF2B5EF4-FFF2-40B4-BE49-F238E27FC236}">
                <a16:creationId xmlns:a16="http://schemas.microsoft.com/office/drawing/2014/main" id="{476607E4-4998-7A6B-3467-F62890F158F9}"/>
              </a:ext>
            </a:extLst>
          </p:cNvPr>
          <p:cNvGrpSpPr/>
          <p:nvPr userDrawn="1"/>
        </p:nvGrpSpPr>
        <p:grpSpPr>
          <a:xfrm>
            <a:off x="4092951" y="6471767"/>
            <a:ext cx="2940577" cy="2373905"/>
            <a:chOff x="8824400" y="5888226"/>
            <a:chExt cx="2940577" cy="2373905"/>
          </a:xfrm>
        </p:grpSpPr>
        <p:sp>
          <p:nvSpPr>
            <p:cNvPr id="30" name="TextBox 29">
              <a:extLst>
                <a:ext uri="{FF2B5EF4-FFF2-40B4-BE49-F238E27FC236}">
                  <a16:creationId xmlns:a16="http://schemas.microsoft.com/office/drawing/2014/main" id="{A7982959-308E-FF34-C321-5DF934DA86EF}"/>
                </a:ext>
              </a:extLst>
            </p:cNvPr>
            <p:cNvSpPr txBox="1"/>
            <p:nvPr userDrawn="1"/>
          </p:nvSpPr>
          <p:spPr>
            <a:xfrm>
              <a:off x="9231357" y="7005982"/>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0.00</a:t>
              </a:r>
            </a:p>
          </p:txBody>
        </p:sp>
        <p:sp>
          <p:nvSpPr>
            <p:cNvPr id="31" name="TextBox 30">
              <a:extLst>
                <a:ext uri="{FF2B5EF4-FFF2-40B4-BE49-F238E27FC236}">
                  <a16:creationId xmlns:a16="http://schemas.microsoft.com/office/drawing/2014/main" id="{EC33F2F1-5E1B-4661-01BB-8BD20ECC812C}"/>
                </a:ext>
              </a:extLst>
            </p:cNvPr>
            <p:cNvSpPr txBox="1"/>
            <p:nvPr userDrawn="1"/>
          </p:nvSpPr>
          <p:spPr>
            <a:xfrm>
              <a:off x="9228804" y="6661382"/>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1.00</a:t>
              </a:r>
            </a:p>
          </p:txBody>
        </p:sp>
        <p:sp>
          <p:nvSpPr>
            <p:cNvPr id="32" name="TextBox 31">
              <a:extLst>
                <a:ext uri="{FF2B5EF4-FFF2-40B4-BE49-F238E27FC236}">
                  <a16:creationId xmlns:a16="http://schemas.microsoft.com/office/drawing/2014/main" id="{63EB7C53-E3E1-8545-F5BD-41FFB5C92074}"/>
                </a:ext>
              </a:extLst>
            </p:cNvPr>
            <p:cNvSpPr txBox="1"/>
            <p:nvPr userDrawn="1"/>
          </p:nvSpPr>
          <p:spPr>
            <a:xfrm>
              <a:off x="8824400" y="6287943"/>
              <a:ext cx="1200964" cy="369332"/>
            </a:xfrm>
            <a:prstGeom prst="rect">
              <a:avLst/>
            </a:prstGeom>
            <a:noFill/>
          </p:spPr>
          <p:txBody>
            <a:bodyPr wrap="square" rtlCol="0">
              <a:spAutoFit/>
            </a:bodyPr>
            <a:lstStyle/>
            <a:p>
              <a:r>
                <a:rPr lang="en-US" sz="900" b="1" dirty="0">
                  <a:solidFill>
                    <a:srgbClr val="3F3F3F"/>
                  </a:solidFill>
                  <a:latin typeface="Century Gothic" panose="020B0502020202020204" pitchFamily="34" charset="0"/>
                </a:rPr>
                <a:t>Development Potential</a:t>
              </a:r>
            </a:p>
          </p:txBody>
        </p:sp>
        <p:pic>
          <p:nvPicPr>
            <p:cNvPr id="36" name="Picture 35">
              <a:extLst>
                <a:ext uri="{FF2B5EF4-FFF2-40B4-BE49-F238E27FC236}">
                  <a16:creationId xmlns:a16="http://schemas.microsoft.com/office/drawing/2014/main" id="{A228063D-72F9-62B8-6ABC-A0ECB15F1C8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1068" t="43362" b="4978"/>
            <a:stretch/>
          </p:blipFill>
          <p:spPr>
            <a:xfrm>
              <a:off x="9990115" y="5984700"/>
              <a:ext cx="1774862" cy="2277431"/>
            </a:xfrm>
            <a:prstGeom prst="rect">
              <a:avLst/>
            </a:prstGeom>
          </p:spPr>
        </p:pic>
        <p:sp>
          <p:nvSpPr>
            <p:cNvPr id="38" name="TextBox 37">
              <a:extLst>
                <a:ext uri="{FF2B5EF4-FFF2-40B4-BE49-F238E27FC236}">
                  <a16:creationId xmlns:a16="http://schemas.microsoft.com/office/drawing/2014/main" id="{A2C979F6-FB2C-66D4-2193-0627352AD72C}"/>
                </a:ext>
              </a:extLst>
            </p:cNvPr>
            <p:cNvSpPr txBox="1"/>
            <p:nvPr userDrawn="1"/>
          </p:nvSpPr>
          <p:spPr>
            <a:xfrm>
              <a:off x="10057136" y="5888226"/>
              <a:ext cx="1425201" cy="261610"/>
            </a:xfrm>
            <a:prstGeom prst="rect">
              <a:avLst/>
            </a:prstGeom>
            <a:solidFill>
              <a:schemeClr val="bg1"/>
            </a:solidFill>
          </p:spPr>
          <p:txBody>
            <a:bodyPr wrap="square" rtlCol="0">
              <a:spAutoFit/>
            </a:bodyPr>
            <a:lstStyle/>
            <a:p>
              <a:pPr algn="l"/>
              <a:r>
                <a:rPr lang="en-US" sz="1100" dirty="0">
                  <a:latin typeface="Century Gothic" panose="020B0502020202020204" pitchFamily="34" charset="0"/>
                </a:rPr>
                <a:t>Saratoga County</a:t>
              </a:r>
            </a:p>
          </p:txBody>
        </p:sp>
        <p:pic>
          <p:nvPicPr>
            <p:cNvPr id="40" name="Picture 39">
              <a:extLst>
                <a:ext uri="{FF2B5EF4-FFF2-40B4-BE49-F238E27FC236}">
                  <a16:creationId xmlns:a16="http://schemas.microsoft.com/office/drawing/2014/main" id="{B0BADD7F-1804-844A-02C5-74318B3D283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18" t="59283" r="85604" b="31826"/>
            <a:stretch/>
          </p:blipFill>
          <p:spPr>
            <a:xfrm>
              <a:off x="8871120" y="6705097"/>
              <a:ext cx="423939" cy="517164"/>
            </a:xfrm>
            <a:prstGeom prst="rect">
              <a:avLst/>
            </a:prstGeom>
          </p:spPr>
        </p:pic>
        <p:sp>
          <p:nvSpPr>
            <p:cNvPr id="41" name="Rectangle 40">
              <a:extLst>
                <a:ext uri="{FF2B5EF4-FFF2-40B4-BE49-F238E27FC236}">
                  <a16:creationId xmlns:a16="http://schemas.microsoft.com/office/drawing/2014/main" id="{FC38BEBB-FA99-A6A1-52BA-25973925A8AC}"/>
                </a:ext>
              </a:extLst>
            </p:cNvPr>
            <p:cNvSpPr/>
            <p:nvPr userDrawn="1"/>
          </p:nvSpPr>
          <p:spPr>
            <a:xfrm>
              <a:off x="8918642" y="7509646"/>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3822385C-AAC0-76C6-8FD6-751F43182DDF}"/>
                </a:ext>
              </a:extLst>
            </p:cNvPr>
            <p:cNvSpPr txBox="1"/>
            <p:nvPr userDrawn="1"/>
          </p:nvSpPr>
          <p:spPr>
            <a:xfrm>
              <a:off x="9251330" y="7335423"/>
              <a:ext cx="1057822" cy="507831"/>
            </a:xfrm>
            <a:prstGeom prst="rect">
              <a:avLst/>
            </a:prstGeom>
            <a:noFill/>
          </p:spPr>
          <p:txBody>
            <a:bodyPr wrap="square" rtlCol="0">
              <a:spAutoFit/>
            </a:bodyPr>
            <a:lstStyle/>
            <a:p>
              <a:r>
                <a:rPr lang="en-US" sz="900" dirty="0">
                  <a:solidFill>
                    <a:srgbClr val="3F3F3F"/>
                  </a:solidFill>
                  <a:latin typeface="Century Gothic" panose="020B0502020202020204" pitchFamily="34" charset="0"/>
                </a:rPr>
                <a:t>2019 Developed Land Cover</a:t>
              </a:r>
            </a:p>
          </p:txBody>
        </p:sp>
        <p:sp>
          <p:nvSpPr>
            <p:cNvPr id="43" name="TextBox 42">
              <a:extLst>
                <a:ext uri="{FF2B5EF4-FFF2-40B4-BE49-F238E27FC236}">
                  <a16:creationId xmlns:a16="http://schemas.microsoft.com/office/drawing/2014/main" id="{898D23A8-6000-187D-3835-43F53E514D8E}"/>
                </a:ext>
              </a:extLst>
            </p:cNvPr>
            <p:cNvSpPr txBox="1"/>
            <p:nvPr userDrawn="1"/>
          </p:nvSpPr>
          <p:spPr>
            <a:xfrm>
              <a:off x="10015313" y="7949967"/>
              <a:ext cx="709872" cy="246221"/>
            </a:xfrm>
            <a:prstGeom prst="rect">
              <a:avLst/>
            </a:prstGeom>
            <a:noFill/>
          </p:spPr>
          <p:txBody>
            <a:bodyPr wrap="square" rtlCol="0">
              <a:spAutoFit/>
            </a:bodyPr>
            <a:lstStyle/>
            <a:p>
              <a:pPr algn="ctr"/>
              <a:r>
                <a:rPr lang="en-US" sz="1000">
                  <a:latin typeface="Century Gothic" panose="020B0502020202020204" pitchFamily="34" charset="0"/>
                </a:rPr>
                <a:t>10 Miles</a:t>
              </a:r>
            </a:p>
          </p:txBody>
        </p:sp>
      </p:grpSp>
      <p:pic>
        <p:nvPicPr>
          <p:cNvPr id="51" name="Picture 50">
            <a:extLst>
              <a:ext uri="{FF2B5EF4-FFF2-40B4-BE49-F238E27FC236}">
                <a16:creationId xmlns:a16="http://schemas.microsoft.com/office/drawing/2014/main" id="{9983F37A-DF20-0601-CCD5-71F1FAAB5C9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55634"/>
          <a:stretch/>
        </p:blipFill>
        <p:spPr>
          <a:xfrm>
            <a:off x="686456" y="6676686"/>
            <a:ext cx="2728912" cy="2072916"/>
          </a:xfrm>
          <a:prstGeom prst="rect">
            <a:avLst/>
          </a:prstGeom>
        </p:spPr>
      </p:pic>
      <p:sp>
        <p:nvSpPr>
          <p:cNvPr id="29" name="TextBox 28">
            <a:extLst>
              <a:ext uri="{FF2B5EF4-FFF2-40B4-BE49-F238E27FC236}">
                <a16:creationId xmlns:a16="http://schemas.microsoft.com/office/drawing/2014/main" id="{02B45FF7-B0B2-721D-87EB-6E104C1A4D95}"/>
              </a:ext>
            </a:extLst>
          </p:cNvPr>
          <p:cNvSpPr txBox="1"/>
          <p:nvPr userDrawn="1"/>
        </p:nvSpPr>
        <p:spPr>
          <a:xfrm>
            <a:off x="1288129" y="6587694"/>
            <a:ext cx="1592140" cy="261610"/>
          </a:xfrm>
          <a:prstGeom prst="rect">
            <a:avLst/>
          </a:prstGeom>
          <a:noFill/>
        </p:spPr>
        <p:txBody>
          <a:bodyPr wrap="square" rtlCol="0">
            <a:spAutoFit/>
          </a:bodyPr>
          <a:lstStyle/>
          <a:p>
            <a:pPr algn="l"/>
            <a:r>
              <a:rPr lang="en-US" sz="1100" dirty="0">
                <a:latin typeface="Century Gothic" panose="020B0502020202020204" pitchFamily="34" charset="0"/>
              </a:rPr>
              <a:t>Finger Lakes Region</a:t>
            </a:r>
          </a:p>
        </p:txBody>
      </p:sp>
      <p:sp>
        <p:nvSpPr>
          <p:cNvPr id="33" name="TextBox 32">
            <a:extLst>
              <a:ext uri="{FF2B5EF4-FFF2-40B4-BE49-F238E27FC236}">
                <a16:creationId xmlns:a16="http://schemas.microsoft.com/office/drawing/2014/main" id="{DE7EA0C5-DA38-87DD-3192-628F3C618425}"/>
              </a:ext>
            </a:extLst>
          </p:cNvPr>
          <p:cNvSpPr txBox="1"/>
          <p:nvPr userDrawn="1"/>
        </p:nvSpPr>
        <p:spPr>
          <a:xfrm>
            <a:off x="647292" y="8300554"/>
            <a:ext cx="709872" cy="246221"/>
          </a:xfrm>
          <a:prstGeom prst="rect">
            <a:avLst/>
          </a:prstGeom>
          <a:noFill/>
        </p:spPr>
        <p:txBody>
          <a:bodyPr wrap="square" rtlCol="0">
            <a:spAutoFit/>
          </a:bodyPr>
          <a:lstStyle/>
          <a:p>
            <a:pPr algn="ctr"/>
            <a:r>
              <a:rPr lang="en-US" sz="1000">
                <a:latin typeface="Century Gothic" panose="020B0502020202020204" pitchFamily="34" charset="0"/>
              </a:rPr>
              <a:t>20 Miles</a:t>
            </a:r>
          </a:p>
        </p:txBody>
      </p:sp>
      <p:sp>
        <p:nvSpPr>
          <p:cNvPr id="45" name="TextBox 44">
            <a:extLst>
              <a:ext uri="{FF2B5EF4-FFF2-40B4-BE49-F238E27FC236}">
                <a16:creationId xmlns:a16="http://schemas.microsoft.com/office/drawing/2014/main" id="{1267626B-934D-9B40-4D4A-058CEBFD6825}"/>
              </a:ext>
            </a:extLst>
          </p:cNvPr>
          <p:cNvSpPr txBox="1"/>
          <p:nvPr userDrawn="1"/>
        </p:nvSpPr>
        <p:spPr>
          <a:xfrm>
            <a:off x="512064" y="6158390"/>
            <a:ext cx="6771588" cy="283236"/>
          </a:xfrm>
          <a:prstGeom prst="rect">
            <a:avLst/>
          </a:prstGeom>
          <a:solidFill>
            <a:schemeClr val="bg1"/>
          </a:solidFill>
          <a:ln>
            <a:noFill/>
          </a:ln>
        </p:spPr>
        <p:txBody>
          <a:bodyPr wrap="square" lIns="91440" tIns="45720" rIns="91440" bIns="45720" anchor="t">
            <a:spAutoFit/>
          </a:bodyPr>
          <a:lstStyle/>
          <a:p>
            <a:pPr algn="ctr"/>
            <a:r>
              <a:rPr lang="en-US" sz="1200" b="1" dirty="0">
                <a:latin typeface="Century Gothic"/>
              </a:rPr>
              <a:t>Agriculture to Development Transition Potentials</a:t>
            </a:r>
            <a:endParaRPr lang="en-US" dirty="0"/>
          </a:p>
        </p:txBody>
      </p:sp>
      <p:grpSp>
        <p:nvGrpSpPr>
          <p:cNvPr id="48" name="Group 47">
            <a:extLst>
              <a:ext uri="{FF2B5EF4-FFF2-40B4-BE49-F238E27FC236}">
                <a16:creationId xmlns:a16="http://schemas.microsoft.com/office/drawing/2014/main" id="{F59D41A4-AE0A-9702-1D88-416A3CAFE1CE}"/>
              </a:ext>
            </a:extLst>
          </p:cNvPr>
          <p:cNvGrpSpPr/>
          <p:nvPr userDrawn="1"/>
        </p:nvGrpSpPr>
        <p:grpSpPr>
          <a:xfrm>
            <a:off x="3351369" y="6586772"/>
            <a:ext cx="335161" cy="779175"/>
            <a:chOff x="4829097" y="6704169"/>
            <a:chExt cx="335161" cy="779175"/>
          </a:xfrm>
        </p:grpSpPr>
        <p:pic>
          <p:nvPicPr>
            <p:cNvPr id="49" name="Picture 10" descr="A map of a state with red and yellow colors&#10;&#10;Description automatically generated">
              <a:extLst>
                <a:ext uri="{FF2B5EF4-FFF2-40B4-BE49-F238E27FC236}">
                  <a16:creationId xmlns:a16="http://schemas.microsoft.com/office/drawing/2014/main" id="{FCA7251D-4DE9-7DE4-0BE4-DFF365A1F8F7}"/>
                </a:ext>
              </a:extLst>
            </p:cNvPr>
            <p:cNvPicPr>
              <a:picLocks noChangeAspect="1"/>
            </p:cNvPicPr>
            <p:nvPr/>
          </p:nvPicPr>
          <p:blipFill rotWithShape="1">
            <a:blip r:embed="rId7"/>
            <a:srcRect l="481" t="82865" r="89423" b="5573"/>
            <a:stretch/>
          </p:blipFill>
          <p:spPr>
            <a:xfrm>
              <a:off x="4829097" y="6840047"/>
              <a:ext cx="335161" cy="643297"/>
            </a:xfrm>
            <a:prstGeom prst="rect">
              <a:avLst/>
            </a:prstGeom>
          </p:spPr>
        </p:pic>
        <p:sp>
          <p:nvSpPr>
            <p:cNvPr id="50" name="TextBox 49">
              <a:extLst>
                <a:ext uri="{FF2B5EF4-FFF2-40B4-BE49-F238E27FC236}">
                  <a16:creationId xmlns:a16="http://schemas.microsoft.com/office/drawing/2014/main" id="{773DA5A4-F972-AD96-F344-DCF17479315F}"/>
                </a:ext>
              </a:extLst>
            </p:cNvPr>
            <p:cNvSpPr txBox="1"/>
            <p:nvPr/>
          </p:nvSpPr>
          <p:spPr>
            <a:xfrm>
              <a:off x="4831639" y="6704169"/>
              <a:ext cx="287191" cy="276999"/>
            </a:xfrm>
            <a:prstGeom prst="rect">
              <a:avLst/>
            </a:prstGeom>
            <a:noFill/>
          </p:spPr>
          <p:txBody>
            <a:bodyPr wrap="square" rtlCol="0">
              <a:spAutoFit/>
            </a:bodyPr>
            <a:lstStyle/>
            <a:p>
              <a:pPr algn="ctr"/>
              <a:r>
                <a:rPr lang="en-US" sz="1200" dirty="0">
                  <a:latin typeface="Century Gothic" panose="020B0502020202020204" pitchFamily="34" charset="0"/>
                </a:rPr>
                <a:t>N</a:t>
              </a:r>
            </a:p>
          </p:txBody>
        </p:sp>
      </p:grpSp>
      <p:sp>
        <p:nvSpPr>
          <p:cNvPr id="59" name="TextBox 58">
            <a:extLst>
              <a:ext uri="{FF2B5EF4-FFF2-40B4-BE49-F238E27FC236}">
                <a16:creationId xmlns:a16="http://schemas.microsoft.com/office/drawing/2014/main" id="{83798169-EC77-65E8-F07B-A63BB7A40C34}"/>
              </a:ext>
            </a:extLst>
          </p:cNvPr>
          <p:cNvSpPr txBox="1"/>
          <p:nvPr userDrawn="1"/>
        </p:nvSpPr>
        <p:spPr>
          <a:xfrm>
            <a:off x="357541" y="4298726"/>
            <a:ext cx="4267036" cy="1723549"/>
          </a:xfrm>
          <a:prstGeom prst="rect">
            <a:avLst/>
          </a:prstGeom>
          <a:noFill/>
        </p:spPr>
        <p:txBody>
          <a:bodyPr wrap="square">
            <a:spAutoFit/>
          </a:bodyPr>
          <a:lstStyle/>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Conservation rates from agriculture to developed land were </a:t>
            </a:r>
            <a:r>
              <a:rPr kumimoji="0" lang="en-US" sz="1200" b="1" i="0" u="none" strike="noStrike" kern="1200" cap="none" spc="0" normalizeH="0" baseline="0" noProof="0" dirty="0">
                <a:ln>
                  <a:noFill/>
                </a:ln>
                <a:solidFill>
                  <a:prstClr val="black"/>
                </a:solidFill>
                <a:effectLst/>
                <a:uLnTx/>
                <a:uFillTx/>
                <a:latin typeface="Garamond"/>
                <a:ea typeface="+mn-ea"/>
                <a:cs typeface="+mn-cs"/>
              </a:rPr>
              <a:t>0.91%</a:t>
            </a:r>
            <a:r>
              <a:rPr kumimoji="0" lang="en-US" sz="1200" b="0" i="0" u="none" strike="noStrike" kern="1200" cap="none" spc="0" normalizeH="0" baseline="0" noProof="0" dirty="0">
                <a:ln>
                  <a:noFill/>
                </a:ln>
                <a:solidFill>
                  <a:prstClr val="black"/>
                </a:solidFill>
                <a:effectLst/>
                <a:uLnTx/>
                <a:uFillTx/>
                <a:latin typeface="Garamond"/>
                <a:ea typeface="+mn-ea"/>
                <a:cs typeface="+mn-cs"/>
              </a:rPr>
              <a:t> in the Finger Lakes Region and </a:t>
            </a:r>
            <a:r>
              <a:rPr kumimoji="0" lang="en-US" sz="1200" b="1" i="0" u="none" strike="noStrike" kern="1200" cap="none" spc="0" normalizeH="0" baseline="0" noProof="0" dirty="0">
                <a:ln>
                  <a:noFill/>
                </a:ln>
                <a:solidFill>
                  <a:prstClr val="black"/>
                </a:solidFill>
                <a:effectLst/>
                <a:uLnTx/>
                <a:uFillTx/>
                <a:latin typeface="Garamond"/>
                <a:ea typeface="+mn-ea"/>
                <a:cs typeface="+mn-cs"/>
              </a:rPr>
              <a:t>7.00%</a:t>
            </a:r>
            <a:r>
              <a:rPr kumimoji="0" lang="en-US" sz="1200" b="0" i="0" u="none" strike="noStrike" kern="1200" cap="none" spc="0" normalizeH="0" baseline="0" noProof="0" dirty="0">
                <a:ln>
                  <a:noFill/>
                </a:ln>
                <a:solidFill>
                  <a:prstClr val="black"/>
                </a:solidFill>
                <a:effectLst/>
                <a:uLnTx/>
                <a:uFillTx/>
                <a:latin typeface="Garamond"/>
                <a:ea typeface="+mn-ea"/>
                <a:cs typeface="+mn-cs"/>
              </a:rPr>
              <a:t> in Saratoga County</a:t>
            </a:r>
          </a:p>
          <a:p>
            <a:pPr marL="171450" marR="0" lvl="0" indent="-171450" algn="l" defTabSz="4572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Between 2019-2050, </a:t>
            </a:r>
            <a:r>
              <a:rPr kumimoji="0" lang="en-US" sz="1200" b="1" i="0" u="none" strike="noStrike" kern="1200" cap="none" spc="0" normalizeH="0" baseline="0" noProof="0" dirty="0">
                <a:ln>
                  <a:noFill/>
                </a:ln>
                <a:solidFill>
                  <a:prstClr val="black"/>
                </a:solidFill>
                <a:effectLst/>
                <a:uLnTx/>
                <a:uFillTx/>
                <a:latin typeface="Garamond"/>
                <a:ea typeface="+mn-ea"/>
                <a:cs typeface="+mn-cs"/>
              </a:rPr>
              <a:t>6,643 (1.23%)</a:t>
            </a:r>
            <a:r>
              <a:rPr kumimoji="0" lang="en-US" sz="1200" b="0" i="0" u="none" strike="noStrike" kern="1200" cap="none" spc="0" normalizeH="0" baseline="0" noProof="0" dirty="0">
                <a:ln>
                  <a:noFill/>
                </a:ln>
                <a:solidFill>
                  <a:prstClr val="black"/>
                </a:solidFill>
                <a:effectLst/>
                <a:uLnTx/>
                <a:uFillTx/>
                <a:latin typeface="Garamond"/>
                <a:ea typeface="+mn-ea"/>
                <a:cs typeface="+mn-cs"/>
              </a:rPr>
              <a:t> acres in Saratoga County and </a:t>
            </a:r>
            <a:r>
              <a:rPr kumimoji="0" lang="en-US" sz="1200" b="1" i="0" u="none" strike="noStrike" kern="1200" cap="none" spc="0" normalizeH="0" baseline="0" noProof="0" dirty="0">
                <a:ln>
                  <a:noFill/>
                </a:ln>
                <a:solidFill>
                  <a:prstClr val="black"/>
                </a:solidFill>
                <a:effectLst/>
                <a:uLnTx/>
                <a:uFillTx/>
                <a:latin typeface="Garamond"/>
                <a:ea typeface="+mn-ea"/>
                <a:cs typeface="+mn-cs"/>
              </a:rPr>
              <a:t>38,516 (0.64%) </a:t>
            </a:r>
            <a:r>
              <a:rPr kumimoji="0" lang="en-US" sz="1200" b="0" i="0" u="none" strike="noStrike" kern="1200" cap="none" spc="0" normalizeH="0" baseline="0" noProof="0" dirty="0">
                <a:ln>
                  <a:noFill/>
                </a:ln>
                <a:solidFill>
                  <a:prstClr val="black"/>
                </a:solidFill>
                <a:effectLst/>
                <a:uLnTx/>
                <a:uFillTx/>
                <a:latin typeface="Garamond"/>
                <a:ea typeface="+mn-ea"/>
                <a:cs typeface="+mn-cs"/>
              </a:rPr>
              <a:t>acres in the Finger Lakes Region are projected to transition from agriculture to developed land​</a:t>
            </a:r>
          </a:p>
          <a:p>
            <a:pPr marL="173355" marR="0" lvl="0" indent="-171450" algn="l" defTabSz="4572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When accounting for development probability, </a:t>
            </a:r>
            <a:r>
              <a:rPr kumimoji="0" lang="en-US" sz="1200" b="1" i="0" u="none" strike="noStrike" kern="1200" cap="none" spc="0" normalizeH="0" baseline="0" noProof="0" dirty="0">
                <a:ln>
                  <a:noFill/>
                </a:ln>
                <a:solidFill>
                  <a:prstClr val="black"/>
                </a:solidFill>
                <a:effectLst/>
                <a:uLnTx/>
                <a:uFillTx/>
                <a:latin typeface="Garamond"/>
                <a:ea typeface="+mn-ea"/>
                <a:cs typeface="+mn-cs"/>
              </a:rPr>
              <a:t>30.2 kilotons</a:t>
            </a:r>
            <a:r>
              <a:rPr kumimoji="0" lang="en-US" sz="1200" b="0" i="0" u="none" strike="noStrike" kern="1200" cap="none" spc="0" normalizeH="0" baseline="0" noProof="0" dirty="0">
                <a:ln>
                  <a:noFill/>
                </a:ln>
                <a:solidFill>
                  <a:prstClr val="black"/>
                </a:solidFill>
                <a:effectLst/>
                <a:uLnTx/>
                <a:uFillTx/>
                <a:latin typeface="Garamond"/>
                <a:ea typeface="+mn-ea"/>
                <a:cs typeface="+mn-cs"/>
              </a:rPr>
              <a:t> of CO</a:t>
            </a:r>
            <a:r>
              <a:rPr kumimoji="0" lang="en-US" sz="800" b="0" i="0" u="none" strike="noStrike" kern="1200" cap="none" spc="0" normalizeH="0" baseline="-25000" noProof="0" dirty="0">
                <a:ln>
                  <a:noFill/>
                </a:ln>
                <a:solidFill>
                  <a:prstClr val="black"/>
                </a:solidFill>
                <a:effectLst/>
                <a:uLnTx/>
                <a:uFillTx/>
                <a:latin typeface="Garamond"/>
                <a:ea typeface="+mn-ea"/>
                <a:cs typeface="+mn-cs"/>
              </a:rPr>
              <a:t>2</a:t>
            </a:r>
            <a:r>
              <a:rPr kumimoji="0" lang="en-US" sz="1200" b="0" i="0" u="none" strike="noStrike" kern="1200" cap="none" spc="0" normalizeH="0" baseline="0" noProof="0" dirty="0">
                <a:ln>
                  <a:noFill/>
                </a:ln>
                <a:solidFill>
                  <a:prstClr val="black"/>
                </a:solidFill>
                <a:effectLst/>
                <a:uLnTx/>
                <a:uFillTx/>
                <a:latin typeface="Garamond"/>
                <a:ea typeface="+mn-ea"/>
                <a:cs typeface="+mn-cs"/>
              </a:rPr>
              <a:t> losses are prevented through agricultural conservation easements in our study area </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25862311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_Back Layout 1">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sp>
        <p:nvSpPr>
          <p:cNvPr id="3" name="Rectangle 2">
            <a:extLst>
              <a:ext uri="{FF2B5EF4-FFF2-40B4-BE49-F238E27FC236}">
                <a16:creationId xmlns:a16="http://schemas.microsoft.com/office/drawing/2014/main" id="{48BAC7B8-C660-FDEA-FF10-67D07A2CAFD8}"/>
              </a:ext>
            </a:extLst>
          </p:cNvPr>
          <p:cNvSpPr/>
          <p:nvPr userDrawn="1"/>
        </p:nvSpPr>
        <p:spPr>
          <a:xfrm>
            <a:off x="286540" y="6479332"/>
            <a:ext cx="7124986" cy="119301"/>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B1C4DF5-0259-3183-3518-EAC31C144553}"/>
              </a:ext>
            </a:extLst>
          </p:cNvPr>
          <p:cNvSpPr txBox="1"/>
          <p:nvPr userDrawn="1"/>
        </p:nvSpPr>
        <p:spPr>
          <a:xfrm>
            <a:off x="321471" y="29019"/>
            <a:ext cx="3121514" cy="369332"/>
          </a:xfrm>
          <a:prstGeom prst="rect">
            <a:avLst/>
          </a:prstGeom>
          <a:noFill/>
        </p:spPr>
        <p:txBody>
          <a:bodyPr wrap="square" rtlCol="0">
            <a:spAutoFit/>
          </a:bodyPr>
          <a:lstStyle/>
          <a:p>
            <a:r>
              <a:rPr lang="en-US" sz="1800" b="1" dirty="0">
                <a:solidFill>
                  <a:srgbClr val="FF0000"/>
                </a:solidFill>
              </a:rPr>
              <a:t>**EXAMPLE** - Back Layout 1</a:t>
            </a:r>
          </a:p>
        </p:txBody>
      </p:sp>
      <p:sp>
        <p:nvSpPr>
          <p:cNvPr id="44" name="TextBox 43">
            <a:extLst>
              <a:ext uri="{FF2B5EF4-FFF2-40B4-BE49-F238E27FC236}">
                <a16:creationId xmlns:a16="http://schemas.microsoft.com/office/drawing/2014/main" id="{DE1D7F85-B829-D3E9-A729-EA977427F16D}"/>
              </a:ext>
            </a:extLst>
          </p:cNvPr>
          <p:cNvSpPr txBox="1"/>
          <p:nvPr userDrawn="1"/>
        </p:nvSpPr>
        <p:spPr>
          <a:xfrm>
            <a:off x="4152818" y="29019"/>
            <a:ext cx="3393986" cy="369332"/>
          </a:xfrm>
          <a:prstGeom prst="rect">
            <a:avLst/>
          </a:prstGeom>
          <a:noFill/>
        </p:spPr>
        <p:txBody>
          <a:bodyPr wrap="square" rtlCol="0">
            <a:spAutoFit/>
          </a:bodyPr>
          <a:lstStyle/>
          <a:p>
            <a:r>
              <a:rPr lang="en-US" sz="1800" b="1">
                <a:solidFill>
                  <a:srgbClr val="FF0000"/>
                </a:solidFill>
              </a:rPr>
              <a:t>Keep text within the guidelines!</a:t>
            </a:r>
          </a:p>
        </p:txBody>
      </p:sp>
      <p:sp>
        <p:nvSpPr>
          <p:cNvPr id="46" name="Rectangle 45">
            <a:extLst>
              <a:ext uri="{FF2B5EF4-FFF2-40B4-BE49-F238E27FC236}">
                <a16:creationId xmlns:a16="http://schemas.microsoft.com/office/drawing/2014/main" id="{523F5F48-9EE0-A824-8388-048DA2A69BEC}"/>
              </a:ext>
            </a:extLst>
          </p:cNvPr>
          <p:cNvSpPr/>
          <p:nvPr userDrawn="1"/>
        </p:nvSpPr>
        <p:spPr>
          <a:xfrm>
            <a:off x="308889" y="391872"/>
            <a:ext cx="7120611" cy="58530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895D89E-63A6-BD9D-607D-3A458571C31A}"/>
              </a:ext>
            </a:extLst>
          </p:cNvPr>
          <p:cNvGrpSpPr/>
          <p:nvPr userDrawn="1"/>
        </p:nvGrpSpPr>
        <p:grpSpPr>
          <a:xfrm>
            <a:off x="286540" y="6593302"/>
            <a:ext cx="7124986" cy="477634"/>
            <a:chOff x="304800" y="4990557"/>
            <a:chExt cx="7124986" cy="477634"/>
          </a:xfrm>
        </p:grpSpPr>
        <p:sp>
          <p:nvSpPr>
            <p:cNvPr id="41" name="Rectangle 40">
              <a:extLst>
                <a:ext uri="{FF2B5EF4-FFF2-40B4-BE49-F238E27FC236}">
                  <a16:creationId xmlns:a16="http://schemas.microsoft.com/office/drawing/2014/main" id="{BE2E1B7E-2445-FB0B-782C-B530F5040CAD}"/>
                </a:ext>
              </a:extLst>
            </p:cNvPr>
            <p:cNvSpPr/>
            <p:nvPr userDrawn="1"/>
          </p:nvSpPr>
          <p:spPr>
            <a:xfrm>
              <a:off x="6835426" y="4990557"/>
              <a:ext cx="59436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8500A8-ADDB-8788-FF2D-EF0129A9FABE}"/>
                </a:ext>
              </a:extLst>
            </p:cNvPr>
            <p:cNvSpPr/>
            <p:nvPr userDrawn="1"/>
          </p:nvSpPr>
          <p:spPr>
            <a:xfrm>
              <a:off x="6241730" y="4990557"/>
              <a:ext cx="59436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2117EB9-08B4-41D0-2E9E-FBAB3A8C114C}"/>
                </a:ext>
              </a:extLst>
            </p:cNvPr>
            <p:cNvSpPr/>
            <p:nvPr userDrawn="1"/>
          </p:nvSpPr>
          <p:spPr>
            <a:xfrm>
              <a:off x="5648037" y="4990557"/>
              <a:ext cx="59436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7201019-691D-90D9-D7A1-EDEF323A0043}"/>
                </a:ext>
              </a:extLst>
            </p:cNvPr>
            <p:cNvSpPr/>
            <p:nvPr userDrawn="1"/>
          </p:nvSpPr>
          <p:spPr>
            <a:xfrm>
              <a:off x="5054344" y="4990557"/>
              <a:ext cx="59436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FCA7984-B26F-55EE-5A9E-880EE2A427A6}"/>
                </a:ext>
              </a:extLst>
            </p:cNvPr>
            <p:cNvSpPr/>
            <p:nvPr userDrawn="1"/>
          </p:nvSpPr>
          <p:spPr>
            <a:xfrm>
              <a:off x="4460651" y="4990557"/>
              <a:ext cx="59436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0979280-D28A-35DA-CF07-B75CB9F9762C}"/>
                </a:ext>
              </a:extLst>
            </p:cNvPr>
            <p:cNvSpPr/>
            <p:nvPr userDrawn="1"/>
          </p:nvSpPr>
          <p:spPr>
            <a:xfrm>
              <a:off x="3866958" y="4990557"/>
              <a:ext cx="59436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79CC556-6ECE-5B14-0EDF-E90C1D763D1E}"/>
                </a:ext>
              </a:extLst>
            </p:cNvPr>
            <p:cNvSpPr/>
            <p:nvPr userDrawn="1"/>
          </p:nvSpPr>
          <p:spPr>
            <a:xfrm>
              <a:off x="3273265" y="4990557"/>
              <a:ext cx="59436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D4B555D-F8A1-1513-A8B3-5714390B2D0B}"/>
                </a:ext>
              </a:extLst>
            </p:cNvPr>
            <p:cNvSpPr/>
            <p:nvPr userDrawn="1"/>
          </p:nvSpPr>
          <p:spPr>
            <a:xfrm>
              <a:off x="2679572" y="4990557"/>
              <a:ext cx="59436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4569120-B9A2-E9D2-D119-2510582857AC}"/>
                </a:ext>
              </a:extLst>
            </p:cNvPr>
            <p:cNvSpPr/>
            <p:nvPr userDrawn="1"/>
          </p:nvSpPr>
          <p:spPr>
            <a:xfrm>
              <a:off x="2085879" y="4990557"/>
              <a:ext cx="59436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C4A2958-2F7F-4056-6457-55A8951AED11}"/>
                </a:ext>
              </a:extLst>
            </p:cNvPr>
            <p:cNvSpPr/>
            <p:nvPr userDrawn="1"/>
          </p:nvSpPr>
          <p:spPr>
            <a:xfrm>
              <a:off x="1492186" y="4990557"/>
              <a:ext cx="59436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C61A281-8A72-B07B-9190-ADAD5FE2B979}"/>
                </a:ext>
              </a:extLst>
            </p:cNvPr>
            <p:cNvSpPr/>
            <p:nvPr userDrawn="1"/>
          </p:nvSpPr>
          <p:spPr>
            <a:xfrm>
              <a:off x="898493" y="4990557"/>
              <a:ext cx="59436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A05698D-C79D-CE36-F8E5-0440134D435C}"/>
                </a:ext>
              </a:extLst>
            </p:cNvPr>
            <p:cNvSpPr/>
            <p:nvPr userDrawn="1"/>
          </p:nvSpPr>
          <p:spPr>
            <a:xfrm>
              <a:off x="304800" y="4990557"/>
              <a:ext cx="59436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7E0C82A-9F26-E44F-0758-2E7F2DFBE989}"/>
              </a:ext>
            </a:extLst>
          </p:cNvPr>
          <p:cNvSpPr txBox="1"/>
          <p:nvPr userDrawn="1"/>
        </p:nvSpPr>
        <p:spPr>
          <a:xfrm>
            <a:off x="231265" y="8185441"/>
            <a:ext cx="3389137" cy="1139865"/>
          </a:xfrm>
          <a:prstGeom prst="rect">
            <a:avLst/>
          </a:prstGeom>
          <a:noFill/>
          <a:ln>
            <a:noFill/>
          </a:ln>
        </p:spPr>
        <p:txBody>
          <a:bodyPr wrap="square" numCol="1" spcCol="182880" rtlCol="0">
            <a:noAutofit/>
          </a:bodyPr>
          <a:lstStyle/>
          <a:p>
            <a:pPr algn="l">
              <a:spcBef>
                <a:spcPts val="1200"/>
              </a:spcBef>
              <a:spcAft>
                <a:spcPts val="300"/>
              </a:spcAft>
            </a:pPr>
            <a:r>
              <a:rPr lang="en-US" sz="1600" b="1" dirty="0">
                <a:solidFill>
                  <a:srgbClr val="236F99"/>
                </a:solidFill>
                <a:latin typeface="Century Gothic" panose="020B0502020202020204" pitchFamily="34" charset="0"/>
              </a:rPr>
              <a:t>Be a Part of the </a:t>
            </a:r>
            <a:br>
              <a:rPr lang="en-US" sz="1600" b="1" dirty="0">
                <a:solidFill>
                  <a:srgbClr val="236F99"/>
                </a:solidFill>
                <a:latin typeface="Century Gothic" panose="020B0502020202020204" pitchFamily="34" charset="0"/>
              </a:rPr>
            </a:br>
            <a:r>
              <a:rPr lang="en-US" sz="1600" b="1" dirty="0">
                <a:solidFill>
                  <a:srgbClr val="236F99"/>
                </a:solidFill>
                <a:latin typeface="Century Gothic" panose="020B0502020202020204" pitchFamily="34" charset="0"/>
              </a:rPr>
              <a:t>DEVELOP National Program</a:t>
            </a:r>
            <a:r>
              <a:rPr lang="en-US" sz="1600" b="1" dirty="0">
                <a:solidFill>
                  <a:srgbClr val="236F99"/>
                </a:solidFill>
                <a:latin typeface="Garamond" panose="02020404030301010803" pitchFamily="18" charset="0"/>
              </a:rPr>
              <a:t> </a:t>
            </a:r>
          </a:p>
          <a:p>
            <a:pPr algn="l"/>
            <a:r>
              <a:rPr lang="en-US" sz="1050" dirty="0">
                <a:solidFill>
                  <a:schemeClr val="tx1"/>
                </a:solidFill>
                <a:latin typeface="Garamond" panose="02020404030301010803" pitchFamily="18" charset="0"/>
              </a:rPr>
              <a:t>For more information on becoming a participant </a:t>
            </a:r>
            <a:br>
              <a:rPr lang="en-US" sz="1050" dirty="0">
                <a:solidFill>
                  <a:schemeClr val="tx1"/>
                </a:solidFill>
                <a:latin typeface="Garamond" panose="02020404030301010803" pitchFamily="18" charset="0"/>
              </a:rPr>
            </a:br>
            <a:r>
              <a:rPr lang="en-US" sz="1050" dirty="0">
                <a:solidFill>
                  <a:schemeClr val="tx1"/>
                </a:solidFill>
                <a:latin typeface="Garamond" panose="02020404030301010803" pitchFamily="18" charset="0"/>
              </a:rPr>
              <a:t>or project partner, visit us online at </a:t>
            </a:r>
            <a:r>
              <a:rPr lang="en-US" sz="1050" b="1" dirty="0">
                <a:solidFill>
                  <a:schemeClr val="tx1"/>
                </a:solidFill>
                <a:latin typeface="Garamond" panose="02020404030301010803" pitchFamily="18" charset="0"/>
              </a:rPr>
              <a:t>https://appliedsciences.nasa.gov/nasadevelop</a:t>
            </a:r>
            <a:endParaRPr lang="en-US" sz="1200" dirty="0">
              <a:solidFill>
                <a:schemeClr val="tx1"/>
              </a:solidFill>
              <a:latin typeface="Garamond" panose="02020404030301010803" pitchFamily="18" charset="0"/>
            </a:endParaRPr>
          </a:p>
        </p:txBody>
      </p:sp>
      <p:grpSp>
        <p:nvGrpSpPr>
          <p:cNvPr id="5" name="Group 4">
            <a:extLst>
              <a:ext uri="{FF2B5EF4-FFF2-40B4-BE49-F238E27FC236}">
                <a16:creationId xmlns:a16="http://schemas.microsoft.com/office/drawing/2014/main" id="{68241913-29FA-A046-8DC8-0D74C12DE0D4}"/>
              </a:ext>
            </a:extLst>
          </p:cNvPr>
          <p:cNvGrpSpPr/>
          <p:nvPr userDrawn="1"/>
        </p:nvGrpSpPr>
        <p:grpSpPr>
          <a:xfrm>
            <a:off x="3491753" y="8213316"/>
            <a:ext cx="3840049" cy="1156790"/>
            <a:chOff x="1340576" y="8079884"/>
            <a:chExt cx="3840049" cy="1156790"/>
          </a:xfrm>
        </p:grpSpPr>
        <p:pic>
          <p:nvPicPr>
            <p:cNvPr id="10" name="Picture 9" descr="QR Code for the NASA Applied Science Website&#10;&#10;https://appliedsciences.nasa.gov/nasadevelop">
              <a:extLst>
                <a:ext uri="{FF2B5EF4-FFF2-40B4-BE49-F238E27FC236}">
                  <a16:creationId xmlns:a16="http://schemas.microsoft.com/office/drawing/2014/main" id="{FBC4B3EA-38A2-AD7B-E38F-5D098772FC6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grpSp>
          <p:nvGrpSpPr>
            <p:cNvPr id="12" name="Group 11">
              <a:extLst>
                <a:ext uri="{FF2B5EF4-FFF2-40B4-BE49-F238E27FC236}">
                  <a16:creationId xmlns:a16="http://schemas.microsoft.com/office/drawing/2014/main" id="{3A39B9D4-F8A7-8A2E-8257-21B9EA5C882B}"/>
                </a:ext>
              </a:extLst>
            </p:cNvPr>
            <p:cNvGrpSpPr/>
            <p:nvPr userDrawn="1"/>
          </p:nvGrpSpPr>
          <p:grpSpPr>
            <a:xfrm>
              <a:off x="1340576" y="8344047"/>
              <a:ext cx="2479762" cy="784169"/>
              <a:chOff x="1158490" y="8407491"/>
              <a:chExt cx="2479762" cy="784169"/>
            </a:xfrm>
          </p:grpSpPr>
          <p:pic>
            <p:nvPicPr>
              <p:cNvPr id="19" name="Picture 18">
                <a:extLst>
                  <a:ext uri="{FF2B5EF4-FFF2-40B4-BE49-F238E27FC236}">
                    <a16:creationId xmlns:a16="http://schemas.microsoft.com/office/drawing/2014/main" id="{02E5EA70-8736-6B17-AE45-D16E2B1E05A8}"/>
                  </a:ext>
                </a:extLst>
              </p:cNvPr>
              <p:cNvPicPr>
                <a:picLocks noChangeAspect="1"/>
              </p:cNvPicPr>
              <p:nvPr userDrawn="1"/>
            </p:nvPicPr>
            <p:blipFill>
              <a:blip r:embed="rId16">
                <a:extLst>
                  <a:ext uri="{28A0092B-C50C-407E-A947-70E740481C1C}">
                    <a14:useLocalDpi xmlns:a14="http://schemas.microsoft.com/office/drawing/2010/main" val="0"/>
                  </a:ext>
                </a:extLst>
              </a:blip>
              <a:srcRect l="4198" r="4198"/>
              <a:stretch/>
            </p:blipFill>
            <p:spPr>
              <a:xfrm>
                <a:off x="1172386" y="8407491"/>
                <a:ext cx="209637" cy="228852"/>
              </a:xfrm>
              <a:prstGeom prst="ellipse">
                <a:avLst/>
              </a:prstGeom>
            </p:spPr>
          </p:pic>
          <p:pic>
            <p:nvPicPr>
              <p:cNvPr id="22" name="Picture 21" descr="Icon&#10;&#10;Description automatically generated">
                <a:extLst>
                  <a:ext uri="{FF2B5EF4-FFF2-40B4-BE49-F238E27FC236}">
                    <a16:creationId xmlns:a16="http://schemas.microsoft.com/office/drawing/2014/main" id="{2B153922-C962-C09B-AE91-061C3C4A5EF3}"/>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28" name="Picture 27">
                <a:extLst>
                  <a:ext uri="{FF2B5EF4-FFF2-40B4-BE49-F238E27FC236}">
                    <a16:creationId xmlns:a16="http://schemas.microsoft.com/office/drawing/2014/main" id="{FE951128-04CF-9BBF-B436-4E7106968599}"/>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29" name="TextBox 28">
                <a:extLst>
                  <a:ext uri="{FF2B5EF4-FFF2-40B4-BE49-F238E27FC236}">
                    <a16:creationId xmlns:a16="http://schemas.microsoft.com/office/drawing/2014/main" id="{DD1D4BF7-68FD-F9B8-FCA4-B3390BE1C97B}"/>
                  </a:ext>
                </a:extLst>
              </p:cNvPr>
              <p:cNvSpPr txBox="1"/>
              <p:nvPr userDrawn="1"/>
            </p:nvSpPr>
            <p:spPr>
              <a:xfrm>
                <a:off x="1344490" y="8412724"/>
                <a:ext cx="1478675" cy="230832"/>
              </a:xfrm>
              <a:prstGeom prst="rect">
                <a:avLst/>
              </a:prstGeom>
              <a:noFill/>
            </p:spPr>
            <p:txBody>
              <a:bodyPr wrap="square">
                <a:spAutoFit/>
              </a:bodyPr>
              <a:lstStyle/>
              <a:p>
                <a:r>
                  <a:rPr lang="en-US" sz="900" b="1" dirty="0"/>
                  <a:t>x.com/</a:t>
                </a:r>
                <a:r>
                  <a:rPr lang="en-US" sz="900" b="1" dirty="0" err="1"/>
                  <a:t>nasa_develop</a:t>
                </a:r>
                <a:endParaRPr lang="en-US" sz="900" b="1" dirty="0"/>
              </a:p>
            </p:txBody>
          </p:sp>
          <p:sp>
            <p:nvSpPr>
              <p:cNvPr id="30" name="TextBox 29">
                <a:extLst>
                  <a:ext uri="{FF2B5EF4-FFF2-40B4-BE49-F238E27FC236}">
                    <a16:creationId xmlns:a16="http://schemas.microsoft.com/office/drawing/2014/main" id="{E2D3411E-20BE-95D9-75E2-36B5A95BFDF6}"/>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32" name="TextBox 31">
                <a:extLst>
                  <a:ext uri="{FF2B5EF4-FFF2-40B4-BE49-F238E27FC236}">
                    <a16:creationId xmlns:a16="http://schemas.microsoft.com/office/drawing/2014/main" id="{598EC4B3-CC9A-FA78-DBB9-C619FCA97168}"/>
                  </a:ext>
                </a:extLst>
              </p:cNvPr>
              <p:cNvSpPr txBox="1"/>
              <p:nvPr userDrawn="1"/>
            </p:nvSpPr>
            <p:spPr>
              <a:xfrm>
                <a:off x="1349324" y="8960828"/>
                <a:ext cx="2288928" cy="230832"/>
              </a:xfrm>
              <a:prstGeom prst="rect">
                <a:avLst/>
              </a:prstGeom>
              <a:noFill/>
            </p:spPr>
            <p:txBody>
              <a:bodyPr wrap="square">
                <a:spAutoFit/>
              </a:bodyPr>
              <a:lstStyle/>
              <a:p>
                <a:r>
                  <a:rPr lang="en-US" sz="900" b="1"/>
                  <a:t>youtube.com/user/NASADEVELOP/featured</a:t>
                </a:r>
              </a:p>
            </p:txBody>
          </p:sp>
        </p:grpSp>
        <p:sp>
          <p:nvSpPr>
            <p:cNvPr id="15" name="TextBox 14">
              <a:extLst>
                <a:ext uri="{FF2B5EF4-FFF2-40B4-BE49-F238E27FC236}">
                  <a16:creationId xmlns:a16="http://schemas.microsoft.com/office/drawing/2014/main" id="{EA2B89FC-16AB-B748-551C-12567332E3AE}"/>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33" name="TextBox 32">
            <a:extLst>
              <a:ext uri="{FF2B5EF4-FFF2-40B4-BE49-F238E27FC236}">
                <a16:creationId xmlns:a16="http://schemas.microsoft.com/office/drawing/2014/main" id="{454303E8-482C-7B85-0F06-CF994CA2B0E2}"/>
              </a:ext>
            </a:extLst>
          </p:cNvPr>
          <p:cNvSpPr txBox="1"/>
          <p:nvPr userDrawn="1"/>
        </p:nvSpPr>
        <p:spPr>
          <a:xfrm>
            <a:off x="2486025" y="7179949"/>
            <a:ext cx="4963445" cy="1001196"/>
          </a:xfrm>
          <a:prstGeom prst="rect">
            <a:avLst/>
          </a:prstGeom>
          <a:noFill/>
          <a:ln>
            <a:noFill/>
          </a:ln>
        </p:spPr>
        <p:txBody>
          <a:bodyPr wrap="square"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aramond" panose="02020404030301010803" pitchFamily="18" charset="0"/>
              </a:rPr>
              <a:t>Operating under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NASA Earth observations. </a:t>
            </a:r>
          </a:p>
        </p:txBody>
      </p:sp>
      <p:grpSp>
        <p:nvGrpSpPr>
          <p:cNvPr id="34" name="Group 33">
            <a:extLst>
              <a:ext uri="{FF2B5EF4-FFF2-40B4-BE49-F238E27FC236}">
                <a16:creationId xmlns:a16="http://schemas.microsoft.com/office/drawing/2014/main" id="{9AD639E6-46D1-36D1-62B4-30E16B4E08BE}"/>
              </a:ext>
            </a:extLst>
          </p:cNvPr>
          <p:cNvGrpSpPr/>
          <p:nvPr userDrawn="1"/>
        </p:nvGrpSpPr>
        <p:grpSpPr>
          <a:xfrm>
            <a:off x="197534" y="7392423"/>
            <a:ext cx="2435203" cy="600631"/>
            <a:chOff x="212069" y="5662830"/>
            <a:chExt cx="2435203" cy="600631"/>
          </a:xfrm>
        </p:grpSpPr>
        <p:pic>
          <p:nvPicPr>
            <p:cNvPr id="36" name="Picture 35" descr="Icon&#10;&#10;Description automatically generated">
              <a:extLst>
                <a:ext uri="{FF2B5EF4-FFF2-40B4-BE49-F238E27FC236}">
                  <a16:creationId xmlns:a16="http://schemas.microsoft.com/office/drawing/2014/main" id="{787EDD3E-BF92-8FBD-3F9E-6A00D69FDC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08889" y="5662830"/>
              <a:ext cx="2002549" cy="311636"/>
            </a:xfrm>
            <a:prstGeom prst="rect">
              <a:avLst/>
            </a:prstGeom>
          </p:spPr>
        </p:pic>
        <p:sp>
          <p:nvSpPr>
            <p:cNvPr id="37" name="TextBox 36">
              <a:extLst>
                <a:ext uri="{FF2B5EF4-FFF2-40B4-BE49-F238E27FC236}">
                  <a16:creationId xmlns:a16="http://schemas.microsoft.com/office/drawing/2014/main" id="{6EA71E77-E3E5-97A1-1E94-95250DDD5C88}"/>
                </a:ext>
              </a:extLst>
            </p:cNvPr>
            <p:cNvSpPr txBox="1"/>
            <p:nvPr userDrawn="1"/>
          </p:nvSpPr>
          <p:spPr>
            <a:xfrm>
              <a:off x="212069" y="6088349"/>
              <a:ext cx="2435203" cy="175112"/>
            </a:xfrm>
            <a:prstGeom prst="rect">
              <a:avLst/>
            </a:prstGeom>
            <a:noFill/>
          </p:spPr>
          <p:txBody>
            <a:bodyPr wrap="square">
              <a:noAutofit/>
            </a:bodyPr>
            <a:lstStyle/>
            <a:p>
              <a:pPr marR="0" algn="l" rtl="0"/>
              <a:r>
                <a:rPr lang="en-US" sz="2200" b="0" i="0" u="none" strike="noStrike" spc="130" baseline="30000" dirty="0">
                  <a:solidFill>
                    <a:srgbClr val="42AE02"/>
                  </a:solidFill>
                  <a:latin typeface="Futura LT" panose="02000503000000000000" pitchFamily="2" charset="0"/>
                </a:rPr>
                <a:t>NATIONAL PROGRAM</a:t>
              </a:r>
            </a:p>
          </p:txBody>
        </p:sp>
      </p:grpSp>
      <p:sp>
        <p:nvSpPr>
          <p:cNvPr id="13" name="TextBox 12">
            <a:extLst>
              <a:ext uri="{FF2B5EF4-FFF2-40B4-BE49-F238E27FC236}">
                <a16:creationId xmlns:a16="http://schemas.microsoft.com/office/drawing/2014/main" id="{68FCF5AF-6FCE-1BEE-6991-2F987C02E7F7}"/>
              </a:ext>
            </a:extLst>
          </p:cNvPr>
          <p:cNvSpPr txBox="1"/>
          <p:nvPr userDrawn="1"/>
        </p:nvSpPr>
        <p:spPr>
          <a:xfrm>
            <a:off x="304801" y="5327360"/>
            <a:ext cx="7124700" cy="898134"/>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Partners</a:t>
            </a:r>
            <a:endParaRPr lang="en-US" sz="1050" b="0" i="0" u="none" strike="noStrike" baseline="0" dirty="0">
              <a:solidFill>
                <a:srgbClr val="67A478"/>
              </a:solidFill>
              <a:latin typeface="Garamond" panose="02020404030301010803" pitchFamily="18" charset="0"/>
            </a:endParaRPr>
          </a:p>
          <a:p>
            <a:r>
              <a:rPr lang="en-US" sz="1200" b="0" i="0" u="none" strike="noStrike" baseline="0" dirty="0">
                <a:latin typeface="Garamond" panose="02020404030301010803" pitchFamily="18" charset="0"/>
              </a:rPr>
              <a:t>Finger Lakes Land Trust</a:t>
            </a:r>
          </a:p>
          <a:p>
            <a:r>
              <a:rPr lang="en-US" sz="1200" dirty="0">
                <a:latin typeface="Garamond" panose="02020404030301010803" pitchFamily="18" charset="0"/>
              </a:rPr>
              <a:t>Genesee Land Trust</a:t>
            </a:r>
          </a:p>
          <a:p>
            <a:r>
              <a:rPr lang="en-US" sz="1200" b="0" i="0" u="none" strike="noStrike" baseline="0" dirty="0">
                <a:latin typeface="Garamond" panose="02020404030301010803" pitchFamily="18" charset="0"/>
              </a:rPr>
              <a:t>Saratoga Preserving Land and Nature (PLAN)</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14" name="TextBox 13">
            <a:extLst>
              <a:ext uri="{FF2B5EF4-FFF2-40B4-BE49-F238E27FC236}">
                <a16:creationId xmlns:a16="http://schemas.microsoft.com/office/drawing/2014/main" id="{89C4963C-7405-51C5-B72C-F5EA6FFF1C64}"/>
              </a:ext>
            </a:extLst>
          </p:cNvPr>
          <p:cNvSpPr txBox="1"/>
          <p:nvPr userDrawn="1"/>
        </p:nvSpPr>
        <p:spPr>
          <a:xfrm>
            <a:off x="304829" y="405881"/>
            <a:ext cx="3186924" cy="3041813"/>
          </a:xfrm>
          <a:prstGeom prst="rect">
            <a:avLst/>
          </a:prstGeom>
          <a:noFill/>
          <a:ln>
            <a:noFill/>
          </a:ln>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a:rPr>
              <a:t>How the Project Came To Be</a:t>
            </a:r>
            <a:endParaRPr lang="en-US" sz="1200" b="0" i="0" u="none" strike="noStrike" baseline="0" dirty="0">
              <a:solidFill>
                <a:srgbClr val="67A478"/>
              </a:solidFill>
              <a:latin typeface="Century Gothic"/>
            </a:endParaRPr>
          </a:p>
          <a:p>
            <a:pPr algn="l">
              <a:spcBef>
                <a:spcPts val="600"/>
              </a:spcBef>
            </a:pPr>
            <a:r>
              <a:rPr lang="en-US" sz="1200" dirty="0">
                <a:latin typeface="Garamond"/>
                <a:ea typeface="+mn-lt"/>
                <a:cs typeface="+mn-lt"/>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a:t>
            </a:r>
            <a:endParaRPr lang="en-US" dirty="0">
              <a:latin typeface="Garamond"/>
              <a:ea typeface="+mn-lt"/>
              <a:cs typeface="+mn-lt"/>
            </a:endParaRPr>
          </a:p>
        </p:txBody>
      </p:sp>
      <p:sp>
        <p:nvSpPr>
          <p:cNvPr id="16" name="TextBox 15">
            <a:extLst>
              <a:ext uri="{FF2B5EF4-FFF2-40B4-BE49-F238E27FC236}">
                <a16:creationId xmlns:a16="http://schemas.microsoft.com/office/drawing/2014/main" id="{B85F39E9-6D19-678D-6130-2F0C7ABEEBE4}"/>
              </a:ext>
            </a:extLst>
          </p:cNvPr>
          <p:cNvSpPr txBox="1"/>
          <p:nvPr userDrawn="1"/>
        </p:nvSpPr>
        <p:spPr>
          <a:xfrm>
            <a:off x="3801043" y="419837"/>
            <a:ext cx="3612447" cy="2688277"/>
          </a:xfrm>
          <a:prstGeom prst="rect">
            <a:avLst/>
          </a:prstGeom>
          <a:blipFill>
            <a:blip r:embed="rId20"/>
            <a:stretch>
              <a:fillRect/>
            </a:stretch>
          </a:blipFill>
          <a:ln w="25400">
            <a:noFill/>
          </a:ln>
        </p:spPr>
        <p:txBody>
          <a:bodyPr wrap="square" rtlCol="0">
            <a:noAutofit/>
          </a:bodyPr>
          <a:lstStyle/>
          <a:p>
            <a:endParaRPr lang="en-US" sz="1400" b="1"/>
          </a:p>
        </p:txBody>
      </p:sp>
      <p:sp>
        <p:nvSpPr>
          <p:cNvPr id="17" name="TextBox 16">
            <a:extLst>
              <a:ext uri="{FF2B5EF4-FFF2-40B4-BE49-F238E27FC236}">
                <a16:creationId xmlns:a16="http://schemas.microsoft.com/office/drawing/2014/main" id="{D3202182-39BA-29B0-20D4-E6A94ED0AD3B}"/>
              </a:ext>
            </a:extLst>
          </p:cNvPr>
          <p:cNvSpPr txBox="1"/>
          <p:nvPr userDrawn="1"/>
        </p:nvSpPr>
        <p:spPr>
          <a:xfrm>
            <a:off x="3743332" y="3132326"/>
            <a:ext cx="364152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Garamond"/>
              </a:rPr>
              <a:t>Impervious surface imagery captured over the Finger Lakes region between April and October of 2022.</a:t>
            </a:r>
          </a:p>
        </p:txBody>
      </p:sp>
      <p:pic>
        <p:nvPicPr>
          <p:cNvPr id="20" name="Picture 19">
            <a:extLst>
              <a:ext uri="{FF2B5EF4-FFF2-40B4-BE49-F238E27FC236}">
                <a16:creationId xmlns:a16="http://schemas.microsoft.com/office/drawing/2014/main" id="{6C80FC36-6DC8-01D7-088A-54C60E6E7C9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4222897" y="4075492"/>
            <a:ext cx="731520" cy="731520"/>
          </a:xfrm>
          <a:prstGeom prst="rect">
            <a:avLst/>
          </a:prstGeom>
        </p:spPr>
      </p:pic>
      <p:sp>
        <p:nvSpPr>
          <p:cNvPr id="24" name="Text Placeholder 16">
            <a:extLst>
              <a:ext uri="{FF2B5EF4-FFF2-40B4-BE49-F238E27FC236}">
                <a16:creationId xmlns:a16="http://schemas.microsoft.com/office/drawing/2014/main" id="{ADFD6AE3-5B16-574E-EDEA-1FA10045C90D}"/>
              </a:ext>
            </a:extLst>
          </p:cNvPr>
          <p:cNvSpPr txBox="1">
            <a:spLocks/>
          </p:cNvSpPr>
          <p:nvPr userDrawn="1"/>
        </p:nvSpPr>
        <p:spPr>
          <a:xfrm>
            <a:off x="336205" y="3642922"/>
            <a:ext cx="1715717" cy="238951"/>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Team Members</a:t>
            </a:r>
            <a:endParaRPr lang="en-US" sz="1000" b="1" dirty="0">
              <a:solidFill>
                <a:srgbClr val="68A778"/>
              </a:solidFill>
              <a:latin typeface="Garamond" panose="02020404030301010803" pitchFamily="18" charset="0"/>
            </a:endParaRPr>
          </a:p>
        </p:txBody>
      </p:sp>
      <p:sp>
        <p:nvSpPr>
          <p:cNvPr id="25" name="Text Placeholder 16">
            <a:extLst>
              <a:ext uri="{FF2B5EF4-FFF2-40B4-BE49-F238E27FC236}">
                <a16:creationId xmlns:a16="http://schemas.microsoft.com/office/drawing/2014/main" id="{409E5BE7-40B4-2734-C432-9DAA78C8202D}"/>
              </a:ext>
            </a:extLst>
          </p:cNvPr>
          <p:cNvSpPr txBox="1">
            <a:spLocks/>
          </p:cNvSpPr>
          <p:nvPr userDrawn="1"/>
        </p:nvSpPr>
        <p:spPr>
          <a:xfrm>
            <a:off x="3835080" y="4803377"/>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Oliver Wilson</a:t>
            </a:r>
          </a:p>
        </p:txBody>
      </p:sp>
      <p:sp>
        <p:nvSpPr>
          <p:cNvPr id="26" name="Text Placeholder 16">
            <a:extLst>
              <a:ext uri="{FF2B5EF4-FFF2-40B4-BE49-F238E27FC236}">
                <a16:creationId xmlns:a16="http://schemas.microsoft.com/office/drawing/2014/main" id="{93BD68F6-FF92-607C-FCDA-8C07C4A20158}"/>
              </a:ext>
            </a:extLst>
          </p:cNvPr>
          <p:cNvSpPr txBox="1">
            <a:spLocks/>
          </p:cNvSpPr>
          <p:nvPr userDrawn="1"/>
        </p:nvSpPr>
        <p:spPr>
          <a:xfrm>
            <a:off x="5692784" y="4803377"/>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Stephanie </a:t>
            </a:r>
            <a:r>
              <a:rPr lang="en-US" sz="1200" b="1" dirty="0" err="1">
                <a:solidFill>
                  <a:schemeClr val="tx1">
                    <a:lumMod val="75000"/>
                  </a:schemeClr>
                </a:solidFill>
                <a:latin typeface="Garamond" panose="02020404030301010803" pitchFamily="18" charset="0"/>
              </a:rPr>
              <a:t>Willsey</a:t>
            </a:r>
            <a:endParaRPr lang="en-US" sz="1200" b="1" dirty="0">
              <a:solidFill>
                <a:schemeClr val="tx1">
                  <a:lumMod val="75000"/>
                </a:schemeClr>
              </a:solidFill>
              <a:latin typeface="Garamond" panose="02020404030301010803" pitchFamily="18" charset="0"/>
            </a:endParaRPr>
          </a:p>
        </p:txBody>
      </p:sp>
      <p:sp>
        <p:nvSpPr>
          <p:cNvPr id="27" name="Text Placeholder 16">
            <a:extLst>
              <a:ext uri="{FF2B5EF4-FFF2-40B4-BE49-F238E27FC236}">
                <a16:creationId xmlns:a16="http://schemas.microsoft.com/office/drawing/2014/main" id="{DC20B4CA-43AB-2E7B-88B1-30B422500224}"/>
              </a:ext>
            </a:extLst>
          </p:cNvPr>
          <p:cNvSpPr txBox="1">
            <a:spLocks/>
          </p:cNvSpPr>
          <p:nvPr userDrawn="1"/>
        </p:nvSpPr>
        <p:spPr>
          <a:xfrm>
            <a:off x="2091155" y="4803377"/>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Samuel Haas</a:t>
            </a:r>
          </a:p>
        </p:txBody>
      </p:sp>
      <p:pic>
        <p:nvPicPr>
          <p:cNvPr id="35" name="Picture 34">
            <a:extLst>
              <a:ext uri="{FF2B5EF4-FFF2-40B4-BE49-F238E27FC236}">
                <a16:creationId xmlns:a16="http://schemas.microsoft.com/office/drawing/2014/main" id="{86ED5145-33E7-F095-92C8-CF3F8894E65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748456" y="4063300"/>
            <a:ext cx="731520" cy="731520"/>
          </a:xfrm>
          <a:prstGeom prst="rect">
            <a:avLst/>
          </a:prstGeom>
        </p:spPr>
      </p:pic>
      <p:pic>
        <p:nvPicPr>
          <p:cNvPr id="38" name="Picture 37">
            <a:extLst>
              <a:ext uri="{FF2B5EF4-FFF2-40B4-BE49-F238E27FC236}">
                <a16:creationId xmlns:a16="http://schemas.microsoft.com/office/drawing/2014/main" id="{42EFB53E-6055-BA9E-73BF-F9BF312C06B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2452764" y="4075492"/>
            <a:ext cx="731520" cy="731520"/>
          </a:xfrm>
          <a:prstGeom prst="rect">
            <a:avLst/>
          </a:prstGeom>
        </p:spPr>
      </p:pic>
      <p:pic>
        <p:nvPicPr>
          <p:cNvPr id="39" name="Picture 38">
            <a:extLst>
              <a:ext uri="{FF2B5EF4-FFF2-40B4-BE49-F238E27FC236}">
                <a16:creationId xmlns:a16="http://schemas.microsoft.com/office/drawing/2014/main" id="{0387CDBE-FE85-14B9-260B-27A18854D8F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6069747" y="4075492"/>
            <a:ext cx="731520" cy="731520"/>
          </a:xfrm>
          <a:prstGeom prst="rect">
            <a:avLst/>
          </a:prstGeom>
        </p:spPr>
      </p:pic>
      <p:pic>
        <p:nvPicPr>
          <p:cNvPr id="40" name="Graphic 39" descr="User with solid fill">
            <a:extLst>
              <a:ext uri="{FF2B5EF4-FFF2-40B4-BE49-F238E27FC236}">
                <a16:creationId xmlns:a16="http://schemas.microsoft.com/office/drawing/2014/main" id="{06ABB240-6DF8-F4AD-35F2-169470957F7F}"/>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85616" y="4180668"/>
            <a:ext cx="457200" cy="457200"/>
          </a:xfrm>
          <a:prstGeom prst="rect">
            <a:avLst/>
          </a:prstGeom>
        </p:spPr>
      </p:pic>
      <p:pic>
        <p:nvPicPr>
          <p:cNvPr id="43" name="Graphic 42" descr="User with solid fill">
            <a:extLst>
              <a:ext uri="{FF2B5EF4-FFF2-40B4-BE49-F238E27FC236}">
                <a16:creationId xmlns:a16="http://schemas.microsoft.com/office/drawing/2014/main" id="{375D9768-62EE-BFB1-4E5A-2F9AA62210E8}"/>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589924" y="4192860"/>
            <a:ext cx="457200" cy="457200"/>
          </a:xfrm>
          <a:prstGeom prst="rect">
            <a:avLst/>
          </a:prstGeom>
        </p:spPr>
      </p:pic>
      <p:pic>
        <p:nvPicPr>
          <p:cNvPr id="54" name="Graphic 53" descr="User with solid fill">
            <a:extLst>
              <a:ext uri="{FF2B5EF4-FFF2-40B4-BE49-F238E27FC236}">
                <a16:creationId xmlns:a16="http://schemas.microsoft.com/office/drawing/2014/main" id="{C8EF402B-87C7-AFB8-6AF7-93BA9EC2184D}"/>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365106" y="4192860"/>
            <a:ext cx="457200" cy="457200"/>
          </a:xfrm>
          <a:prstGeom prst="rect">
            <a:avLst/>
          </a:prstGeom>
        </p:spPr>
      </p:pic>
      <p:pic>
        <p:nvPicPr>
          <p:cNvPr id="58" name="Graphic 57" descr="User with solid fill">
            <a:extLst>
              <a:ext uri="{FF2B5EF4-FFF2-40B4-BE49-F238E27FC236}">
                <a16:creationId xmlns:a16="http://schemas.microsoft.com/office/drawing/2014/main" id="{452A561A-24E9-F92A-5090-94D7B6873979}"/>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216577" y="4192860"/>
            <a:ext cx="457200" cy="457200"/>
          </a:xfrm>
          <a:prstGeom prst="rect">
            <a:avLst/>
          </a:prstGeom>
        </p:spPr>
      </p:pic>
      <p:sp>
        <p:nvSpPr>
          <p:cNvPr id="59" name="Text Placeholder 16">
            <a:extLst>
              <a:ext uri="{FF2B5EF4-FFF2-40B4-BE49-F238E27FC236}">
                <a16:creationId xmlns:a16="http://schemas.microsoft.com/office/drawing/2014/main" id="{145DA9DB-7D28-AB32-4213-17F0893D00C8}"/>
              </a:ext>
            </a:extLst>
          </p:cNvPr>
          <p:cNvSpPr txBox="1">
            <a:spLocks/>
          </p:cNvSpPr>
          <p:nvPr userDrawn="1"/>
        </p:nvSpPr>
        <p:spPr>
          <a:xfrm>
            <a:off x="336205" y="4803377"/>
            <a:ext cx="1494862" cy="467300"/>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Samantha </a:t>
            </a:r>
            <a:r>
              <a:rPr lang="en-US" sz="1200" b="1" dirty="0" err="1">
                <a:solidFill>
                  <a:schemeClr val="tx1">
                    <a:lumMod val="75000"/>
                  </a:schemeClr>
                </a:solidFill>
                <a:latin typeface="Garamond" panose="02020404030301010803" pitchFamily="18" charset="0"/>
              </a:rPr>
              <a:t>Schulteis</a:t>
            </a:r>
            <a:r>
              <a:rPr lang="en-US" sz="1200" b="1" dirty="0">
                <a:solidFill>
                  <a:schemeClr val="tx1">
                    <a:lumMod val="75000"/>
                  </a:schemeClr>
                </a:solidFill>
                <a:latin typeface="Garamond" panose="02020404030301010803" pitchFamily="18" charset="0"/>
              </a:rPr>
              <a:t> (Project Lead)</a:t>
            </a:r>
          </a:p>
        </p:txBody>
      </p:sp>
    </p:spTree>
    <p:extLst>
      <p:ext uri="{BB962C8B-B14F-4D97-AF65-F5344CB8AC3E}">
        <p14:creationId xmlns:p14="http://schemas.microsoft.com/office/powerpoint/2010/main" val="4291731783"/>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39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_Back Layout 2">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sp>
        <p:nvSpPr>
          <p:cNvPr id="3" name="Rectangle 2">
            <a:extLst>
              <a:ext uri="{FF2B5EF4-FFF2-40B4-BE49-F238E27FC236}">
                <a16:creationId xmlns:a16="http://schemas.microsoft.com/office/drawing/2014/main" id="{48BAC7B8-C660-FDEA-FF10-67D07A2CAFD8}"/>
              </a:ext>
            </a:extLst>
          </p:cNvPr>
          <p:cNvSpPr/>
          <p:nvPr userDrawn="1"/>
        </p:nvSpPr>
        <p:spPr>
          <a:xfrm>
            <a:off x="286540" y="6479332"/>
            <a:ext cx="7124986" cy="119301"/>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B1C4DF5-0259-3183-3518-EAC31C144553}"/>
              </a:ext>
            </a:extLst>
          </p:cNvPr>
          <p:cNvSpPr txBox="1"/>
          <p:nvPr userDrawn="1"/>
        </p:nvSpPr>
        <p:spPr>
          <a:xfrm>
            <a:off x="321471" y="29019"/>
            <a:ext cx="3121514" cy="369332"/>
          </a:xfrm>
          <a:prstGeom prst="rect">
            <a:avLst/>
          </a:prstGeom>
          <a:noFill/>
        </p:spPr>
        <p:txBody>
          <a:bodyPr wrap="square" rtlCol="0">
            <a:spAutoFit/>
          </a:bodyPr>
          <a:lstStyle/>
          <a:p>
            <a:r>
              <a:rPr lang="en-US" sz="1800" b="1" dirty="0">
                <a:solidFill>
                  <a:srgbClr val="FF0000"/>
                </a:solidFill>
              </a:rPr>
              <a:t>**EXAMPLE** - Back Layout 2</a:t>
            </a:r>
          </a:p>
        </p:txBody>
      </p:sp>
      <p:sp>
        <p:nvSpPr>
          <p:cNvPr id="44" name="TextBox 43">
            <a:extLst>
              <a:ext uri="{FF2B5EF4-FFF2-40B4-BE49-F238E27FC236}">
                <a16:creationId xmlns:a16="http://schemas.microsoft.com/office/drawing/2014/main" id="{DE1D7F85-B829-D3E9-A729-EA977427F16D}"/>
              </a:ext>
            </a:extLst>
          </p:cNvPr>
          <p:cNvSpPr txBox="1"/>
          <p:nvPr userDrawn="1"/>
        </p:nvSpPr>
        <p:spPr>
          <a:xfrm>
            <a:off x="4152818" y="29019"/>
            <a:ext cx="3393986" cy="369332"/>
          </a:xfrm>
          <a:prstGeom prst="rect">
            <a:avLst/>
          </a:prstGeom>
          <a:noFill/>
        </p:spPr>
        <p:txBody>
          <a:bodyPr wrap="square" rtlCol="0">
            <a:spAutoFit/>
          </a:bodyPr>
          <a:lstStyle/>
          <a:p>
            <a:r>
              <a:rPr lang="en-US" sz="1800" b="1">
                <a:solidFill>
                  <a:srgbClr val="FF0000"/>
                </a:solidFill>
              </a:rPr>
              <a:t>Keep text within the guidelines!</a:t>
            </a:r>
          </a:p>
        </p:txBody>
      </p:sp>
      <p:sp>
        <p:nvSpPr>
          <p:cNvPr id="46" name="Rectangle 45">
            <a:extLst>
              <a:ext uri="{FF2B5EF4-FFF2-40B4-BE49-F238E27FC236}">
                <a16:creationId xmlns:a16="http://schemas.microsoft.com/office/drawing/2014/main" id="{523F5F48-9EE0-A824-8388-048DA2A69BEC}"/>
              </a:ext>
            </a:extLst>
          </p:cNvPr>
          <p:cNvSpPr/>
          <p:nvPr userDrawn="1"/>
        </p:nvSpPr>
        <p:spPr>
          <a:xfrm>
            <a:off x="308889" y="391872"/>
            <a:ext cx="7120611" cy="58530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895D89E-63A6-BD9D-607D-3A458571C31A}"/>
              </a:ext>
            </a:extLst>
          </p:cNvPr>
          <p:cNvGrpSpPr/>
          <p:nvPr userDrawn="1"/>
        </p:nvGrpSpPr>
        <p:grpSpPr>
          <a:xfrm>
            <a:off x="286540" y="6593302"/>
            <a:ext cx="7124986" cy="477634"/>
            <a:chOff x="304800" y="4990557"/>
            <a:chExt cx="7124986" cy="477634"/>
          </a:xfrm>
        </p:grpSpPr>
        <p:sp>
          <p:nvSpPr>
            <p:cNvPr id="41" name="Rectangle 40">
              <a:extLst>
                <a:ext uri="{FF2B5EF4-FFF2-40B4-BE49-F238E27FC236}">
                  <a16:creationId xmlns:a16="http://schemas.microsoft.com/office/drawing/2014/main" id="{BE2E1B7E-2445-FB0B-782C-B530F5040CAD}"/>
                </a:ext>
              </a:extLst>
            </p:cNvPr>
            <p:cNvSpPr/>
            <p:nvPr userDrawn="1"/>
          </p:nvSpPr>
          <p:spPr>
            <a:xfrm>
              <a:off x="6835426" y="4990557"/>
              <a:ext cx="59436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8500A8-ADDB-8788-FF2D-EF0129A9FABE}"/>
                </a:ext>
              </a:extLst>
            </p:cNvPr>
            <p:cNvSpPr/>
            <p:nvPr userDrawn="1"/>
          </p:nvSpPr>
          <p:spPr>
            <a:xfrm>
              <a:off x="6241730" y="4990557"/>
              <a:ext cx="59436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2117EB9-08B4-41D0-2E9E-FBAB3A8C114C}"/>
                </a:ext>
              </a:extLst>
            </p:cNvPr>
            <p:cNvSpPr/>
            <p:nvPr userDrawn="1"/>
          </p:nvSpPr>
          <p:spPr>
            <a:xfrm>
              <a:off x="5648037" y="4990557"/>
              <a:ext cx="59436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7201019-691D-90D9-D7A1-EDEF323A0043}"/>
                </a:ext>
              </a:extLst>
            </p:cNvPr>
            <p:cNvSpPr/>
            <p:nvPr userDrawn="1"/>
          </p:nvSpPr>
          <p:spPr>
            <a:xfrm>
              <a:off x="5054344" y="4990557"/>
              <a:ext cx="59436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FCA7984-B26F-55EE-5A9E-880EE2A427A6}"/>
                </a:ext>
              </a:extLst>
            </p:cNvPr>
            <p:cNvSpPr/>
            <p:nvPr userDrawn="1"/>
          </p:nvSpPr>
          <p:spPr>
            <a:xfrm>
              <a:off x="4460651" y="4990557"/>
              <a:ext cx="59436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0979280-D28A-35DA-CF07-B75CB9F9762C}"/>
                </a:ext>
              </a:extLst>
            </p:cNvPr>
            <p:cNvSpPr/>
            <p:nvPr userDrawn="1"/>
          </p:nvSpPr>
          <p:spPr>
            <a:xfrm>
              <a:off x="3866958" y="4990557"/>
              <a:ext cx="59436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79CC556-6ECE-5B14-0EDF-E90C1D763D1E}"/>
                </a:ext>
              </a:extLst>
            </p:cNvPr>
            <p:cNvSpPr/>
            <p:nvPr userDrawn="1"/>
          </p:nvSpPr>
          <p:spPr>
            <a:xfrm>
              <a:off x="3273265" y="4990557"/>
              <a:ext cx="59436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D4B555D-F8A1-1513-A8B3-5714390B2D0B}"/>
                </a:ext>
              </a:extLst>
            </p:cNvPr>
            <p:cNvSpPr/>
            <p:nvPr userDrawn="1"/>
          </p:nvSpPr>
          <p:spPr>
            <a:xfrm>
              <a:off x="2679572" y="4990557"/>
              <a:ext cx="59436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4569120-B9A2-E9D2-D119-2510582857AC}"/>
                </a:ext>
              </a:extLst>
            </p:cNvPr>
            <p:cNvSpPr/>
            <p:nvPr userDrawn="1"/>
          </p:nvSpPr>
          <p:spPr>
            <a:xfrm>
              <a:off x="2085879" y="4990557"/>
              <a:ext cx="59436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C4A2958-2F7F-4056-6457-55A8951AED11}"/>
                </a:ext>
              </a:extLst>
            </p:cNvPr>
            <p:cNvSpPr/>
            <p:nvPr userDrawn="1"/>
          </p:nvSpPr>
          <p:spPr>
            <a:xfrm>
              <a:off x="1492186" y="4990557"/>
              <a:ext cx="59436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C61A281-8A72-B07B-9190-ADAD5FE2B979}"/>
                </a:ext>
              </a:extLst>
            </p:cNvPr>
            <p:cNvSpPr/>
            <p:nvPr userDrawn="1"/>
          </p:nvSpPr>
          <p:spPr>
            <a:xfrm>
              <a:off x="898493" y="4990557"/>
              <a:ext cx="59436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A05698D-C79D-CE36-F8E5-0440134D435C}"/>
                </a:ext>
              </a:extLst>
            </p:cNvPr>
            <p:cNvSpPr/>
            <p:nvPr userDrawn="1"/>
          </p:nvSpPr>
          <p:spPr>
            <a:xfrm>
              <a:off x="304800" y="4990557"/>
              <a:ext cx="59436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7E0C82A-9F26-E44F-0758-2E7F2DFBE989}"/>
              </a:ext>
            </a:extLst>
          </p:cNvPr>
          <p:cNvSpPr txBox="1"/>
          <p:nvPr userDrawn="1"/>
        </p:nvSpPr>
        <p:spPr>
          <a:xfrm>
            <a:off x="231265" y="8185441"/>
            <a:ext cx="3389137" cy="1139865"/>
          </a:xfrm>
          <a:prstGeom prst="rect">
            <a:avLst/>
          </a:prstGeom>
          <a:noFill/>
          <a:ln>
            <a:noFill/>
          </a:ln>
        </p:spPr>
        <p:txBody>
          <a:bodyPr wrap="square" numCol="1" spcCol="182880" rtlCol="0">
            <a:noAutofit/>
          </a:bodyPr>
          <a:lstStyle/>
          <a:p>
            <a:pPr algn="l">
              <a:spcBef>
                <a:spcPts val="1200"/>
              </a:spcBef>
              <a:spcAft>
                <a:spcPts val="300"/>
              </a:spcAft>
            </a:pPr>
            <a:r>
              <a:rPr lang="en-US" sz="1600" b="1" dirty="0">
                <a:solidFill>
                  <a:srgbClr val="236F99"/>
                </a:solidFill>
                <a:latin typeface="Century Gothic" panose="020B0502020202020204" pitchFamily="34" charset="0"/>
              </a:rPr>
              <a:t>Be a Part of the </a:t>
            </a:r>
            <a:br>
              <a:rPr lang="en-US" sz="1600" b="1" dirty="0">
                <a:solidFill>
                  <a:srgbClr val="236F99"/>
                </a:solidFill>
                <a:latin typeface="Century Gothic" panose="020B0502020202020204" pitchFamily="34" charset="0"/>
              </a:rPr>
            </a:br>
            <a:r>
              <a:rPr lang="en-US" sz="1600" b="1" dirty="0">
                <a:solidFill>
                  <a:srgbClr val="236F99"/>
                </a:solidFill>
                <a:latin typeface="Century Gothic" panose="020B0502020202020204" pitchFamily="34" charset="0"/>
              </a:rPr>
              <a:t>DEVELOP National Program</a:t>
            </a:r>
            <a:r>
              <a:rPr lang="en-US" sz="1600" b="1" dirty="0">
                <a:solidFill>
                  <a:srgbClr val="236F99"/>
                </a:solidFill>
                <a:latin typeface="Garamond" panose="02020404030301010803" pitchFamily="18" charset="0"/>
              </a:rPr>
              <a:t> </a:t>
            </a:r>
          </a:p>
          <a:p>
            <a:pPr algn="l"/>
            <a:r>
              <a:rPr lang="en-US" sz="1050" dirty="0">
                <a:solidFill>
                  <a:schemeClr val="tx1"/>
                </a:solidFill>
                <a:latin typeface="Garamond" panose="02020404030301010803" pitchFamily="18" charset="0"/>
              </a:rPr>
              <a:t>For more information on becoming a participant </a:t>
            </a:r>
            <a:br>
              <a:rPr lang="en-US" sz="1050" dirty="0">
                <a:solidFill>
                  <a:schemeClr val="tx1"/>
                </a:solidFill>
                <a:latin typeface="Garamond" panose="02020404030301010803" pitchFamily="18" charset="0"/>
              </a:rPr>
            </a:br>
            <a:r>
              <a:rPr lang="en-US" sz="1050" dirty="0">
                <a:solidFill>
                  <a:schemeClr val="tx1"/>
                </a:solidFill>
                <a:latin typeface="Garamond" panose="02020404030301010803" pitchFamily="18" charset="0"/>
              </a:rPr>
              <a:t>or project partner, visit us online at </a:t>
            </a:r>
            <a:r>
              <a:rPr lang="en-US" sz="1050" b="1" dirty="0">
                <a:solidFill>
                  <a:schemeClr val="tx1"/>
                </a:solidFill>
                <a:latin typeface="Garamond" panose="02020404030301010803" pitchFamily="18" charset="0"/>
              </a:rPr>
              <a:t>https://appliedsciences.nasa.gov/nasadevelop</a:t>
            </a:r>
            <a:endParaRPr lang="en-US" sz="1200" dirty="0">
              <a:solidFill>
                <a:schemeClr val="tx1"/>
              </a:solidFill>
              <a:latin typeface="Garamond" panose="02020404030301010803" pitchFamily="18" charset="0"/>
            </a:endParaRPr>
          </a:p>
        </p:txBody>
      </p:sp>
      <p:grpSp>
        <p:nvGrpSpPr>
          <p:cNvPr id="5" name="Group 4">
            <a:extLst>
              <a:ext uri="{FF2B5EF4-FFF2-40B4-BE49-F238E27FC236}">
                <a16:creationId xmlns:a16="http://schemas.microsoft.com/office/drawing/2014/main" id="{68241913-29FA-A046-8DC8-0D74C12DE0D4}"/>
              </a:ext>
            </a:extLst>
          </p:cNvPr>
          <p:cNvGrpSpPr/>
          <p:nvPr userDrawn="1"/>
        </p:nvGrpSpPr>
        <p:grpSpPr>
          <a:xfrm>
            <a:off x="3491753" y="8213316"/>
            <a:ext cx="3840049" cy="1156790"/>
            <a:chOff x="1340576" y="8079884"/>
            <a:chExt cx="3840049" cy="1156790"/>
          </a:xfrm>
        </p:grpSpPr>
        <p:pic>
          <p:nvPicPr>
            <p:cNvPr id="10" name="Picture 9" descr="QR Code for the NASA Applied Science Website&#10;&#10;https://appliedsciences.nasa.gov/nasadevelop">
              <a:extLst>
                <a:ext uri="{FF2B5EF4-FFF2-40B4-BE49-F238E27FC236}">
                  <a16:creationId xmlns:a16="http://schemas.microsoft.com/office/drawing/2014/main" id="{FBC4B3EA-38A2-AD7B-E38F-5D098772FC6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grpSp>
          <p:nvGrpSpPr>
            <p:cNvPr id="12" name="Group 11">
              <a:extLst>
                <a:ext uri="{FF2B5EF4-FFF2-40B4-BE49-F238E27FC236}">
                  <a16:creationId xmlns:a16="http://schemas.microsoft.com/office/drawing/2014/main" id="{3A39B9D4-F8A7-8A2E-8257-21B9EA5C882B}"/>
                </a:ext>
              </a:extLst>
            </p:cNvPr>
            <p:cNvGrpSpPr/>
            <p:nvPr userDrawn="1"/>
          </p:nvGrpSpPr>
          <p:grpSpPr>
            <a:xfrm>
              <a:off x="1340576" y="8344047"/>
              <a:ext cx="2479762" cy="784169"/>
              <a:chOff x="1158490" y="8407491"/>
              <a:chExt cx="2479762" cy="784169"/>
            </a:xfrm>
          </p:grpSpPr>
          <p:pic>
            <p:nvPicPr>
              <p:cNvPr id="19" name="Picture 18">
                <a:extLst>
                  <a:ext uri="{FF2B5EF4-FFF2-40B4-BE49-F238E27FC236}">
                    <a16:creationId xmlns:a16="http://schemas.microsoft.com/office/drawing/2014/main" id="{02E5EA70-8736-6B17-AE45-D16E2B1E05A8}"/>
                  </a:ext>
                </a:extLst>
              </p:cNvPr>
              <p:cNvPicPr>
                <a:picLocks noChangeAspect="1"/>
              </p:cNvPicPr>
              <p:nvPr userDrawn="1"/>
            </p:nvPicPr>
            <p:blipFill>
              <a:blip r:embed="rId16">
                <a:extLst>
                  <a:ext uri="{28A0092B-C50C-407E-A947-70E740481C1C}">
                    <a14:useLocalDpi xmlns:a14="http://schemas.microsoft.com/office/drawing/2010/main" val="0"/>
                  </a:ext>
                </a:extLst>
              </a:blip>
              <a:srcRect l="4198" r="4198"/>
              <a:stretch/>
            </p:blipFill>
            <p:spPr>
              <a:xfrm>
                <a:off x="1172386" y="8407491"/>
                <a:ext cx="209637" cy="228852"/>
              </a:xfrm>
              <a:prstGeom prst="ellipse">
                <a:avLst/>
              </a:prstGeom>
            </p:spPr>
          </p:pic>
          <p:pic>
            <p:nvPicPr>
              <p:cNvPr id="22" name="Picture 21" descr="Icon&#10;&#10;Description automatically generated">
                <a:extLst>
                  <a:ext uri="{FF2B5EF4-FFF2-40B4-BE49-F238E27FC236}">
                    <a16:creationId xmlns:a16="http://schemas.microsoft.com/office/drawing/2014/main" id="{2B153922-C962-C09B-AE91-061C3C4A5EF3}"/>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28" name="Picture 27">
                <a:extLst>
                  <a:ext uri="{FF2B5EF4-FFF2-40B4-BE49-F238E27FC236}">
                    <a16:creationId xmlns:a16="http://schemas.microsoft.com/office/drawing/2014/main" id="{FE951128-04CF-9BBF-B436-4E7106968599}"/>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29" name="TextBox 28">
                <a:extLst>
                  <a:ext uri="{FF2B5EF4-FFF2-40B4-BE49-F238E27FC236}">
                    <a16:creationId xmlns:a16="http://schemas.microsoft.com/office/drawing/2014/main" id="{DD1D4BF7-68FD-F9B8-FCA4-B3390BE1C97B}"/>
                  </a:ext>
                </a:extLst>
              </p:cNvPr>
              <p:cNvSpPr txBox="1"/>
              <p:nvPr userDrawn="1"/>
            </p:nvSpPr>
            <p:spPr>
              <a:xfrm>
                <a:off x="1344490" y="8412724"/>
                <a:ext cx="1478675" cy="230832"/>
              </a:xfrm>
              <a:prstGeom prst="rect">
                <a:avLst/>
              </a:prstGeom>
              <a:noFill/>
            </p:spPr>
            <p:txBody>
              <a:bodyPr wrap="square">
                <a:spAutoFit/>
              </a:bodyPr>
              <a:lstStyle/>
              <a:p>
                <a:r>
                  <a:rPr lang="en-US" sz="900" b="1" dirty="0"/>
                  <a:t>x.com/</a:t>
                </a:r>
                <a:r>
                  <a:rPr lang="en-US" sz="900" b="1" dirty="0" err="1"/>
                  <a:t>nasa_develop</a:t>
                </a:r>
                <a:endParaRPr lang="en-US" sz="900" b="1" dirty="0"/>
              </a:p>
            </p:txBody>
          </p:sp>
          <p:sp>
            <p:nvSpPr>
              <p:cNvPr id="30" name="TextBox 29">
                <a:extLst>
                  <a:ext uri="{FF2B5EF4-FFF2-40B4-BE49-F238E27FC236}">
                    <a16:creationId xmlns:a16="http://schemas.microsoft.com/office/drawing/2014/main" id="{E2D3411E-20BE-95D9-75E2-36B5A95BFDF6}"/>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32" name="TextBox 31">
                <a:extLst>
                  <a:ext uri="{FF2B5EF4-FFF2-40B4-BE49-F238E27FC236}">
                    <a16:creationId xmlns:a16="http://schemas.microsoft.com/office/drawing/2014/main" id="{598EC4B3-CC9A-FA78-DBB9-C619FCA97168}"/>
                  </a:ext>
                </a:extLst>
              </p:cNvPr>
              <p:cNvSpPr txBox="1"/>
              <p:nvPr userDrawn="1"/>
            </p:nvSpPr>
            <p:spPr>
              <a:xfrm>
                <a:off x="1349324" y="8960828"/>
                <a:ext cx="2288928" cy="230832"/>
              </a:xfrm>
              <a:prstGeom prst="rect">
                <a:avLst/>
              </a:prstGeom>
              <a:noFill/>
            </p:spPr>
            <p:txBody>
              <a:bodyPr wrap="square">
                <a:spAutoFit/>
              </a:bodyPr>
              <a:lstStyle/>
              <a:p>
                <a:r>
                  <a:rPr lang="en-US" sz="900" b="1"/>
                  <a:t>youtube.com/user/NASADEVELOP/featured</a:t>
                </a:r>
              </a:p>
            </p:txBody>
          </p:sp>
        </p:grpSp>
        <p:sp>
          <p:nvSpPr>
            <p:cNvPr id="15" name="TextBox 14">
              <a:extLst>
                <a:ext uri="{FF2B5EF4-FFF2-40B4-BE49-F238E27FC236}">
                  <a16:creationId xmlns:a16="http://schemas.microsoft.com/office/drawing/2014/main" id="{EA2B89FC-16AB-B748-551C-12567332E3AE}"/>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33" name="TextBox 32">
            <a:extLst>
              <a:ext uri="{FF2B5EF4-FFF2-40B4-BE49-F238E27FC236}">
                <a16:creationId xmlns:a16="http://schemas.microsoft.com/office/drawing/2014/main" id="{454303E8-482C-7B85-0F06-CF994CA2B0E2}"/>
              </a:ext>
            </a:extLst>
          </p:cNvPr>
          <p:cNvSpPr txBox="1"/>
          <p:nvPr userDrawn="1"/>
        </p:nvSpPr>
        <p:spPr>
          <a:xfrm>
            <a:off x="2486025" y="7179949"/>
            <a:ext cx="4963445" cy="1001196"/>
          </a:xfrm>
          <a:prstGeom prst="rect">
            <a:avLst/>
          </a:prstGeom>
          <a:noFill/>
          <a:ln>
            <a:noFill/>
          </a:ln>
        </p:spPr>
        <p:txBody>
          <a:bodyPr wrap="square"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aramond" panose="02020404030301010803" pitchFamily="18" charset="0"/>
              </a:rPr>
              <a:t>Operating under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NASA Earth observations. </a:t>
            </a:r>
          </a:p>
        </p:txBody>
      </p:sp>
      <p:grpSp>
        <p:nvGrpSpPr>
          <p:cNvPr id="34" name="Group 33">
            <a:extLst>
              <a:ext uri="{FF2B5EF4-FFF2-40B4-BE49-F238E27FC236}">
                <a16:creationId xmlns:a16="http://schemas.microsoft.com/office/drawing/2014/main" id="{9AD639E6-46D1-36D1-62B4-30E16B4E08BE}"/>
              </a:ext>
            </a:extLst>
          </p:cNvPr>
          <p:cNvGrpSpPr/>
          <p:nvPr userDrawn="1"/>
        </p:nvGrpSpPr>
        <p:grpSpPr>
          <a:xfrm>
            <a:off x="197534" y="7392423"/>
            <a:ext cx="2435203" cy="600631"/>
            <a:chOff x="212069" y="5662830"/>
            <a:chExt cx="2435203" cy="600631"/>
          </a:xfrm>
        </p:grpSpPr>
        <p:pic>
          <p:nvPicPr>
            <p:cNvPr id="36" name="Picture 35" descr="Icon&#10;&#10;Description automatically generated">
              <a:extLst>
                <a:ext uri="{FF2B5EF4-FFF2-40B4-BE49-F238E27FC236}">
                  <a16:creationId xmlns:a16="http://schemas.microsoft.com/office/drawing/2014/main" id="{787EDD3E-BF92-8FBD-3F9E-6A00D69FDC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08889" y="5662830"/>
              <a:ext cx="2002549" cy="311636"/>
            </a:xfrm>
            <a:prstGeom prst="rect">
              <a:avLst/>
            </a:prstGeom>
          </p:spPr>
        </p:pic>
        <p:sp>
          <p:nvSpPr>
            <p:cNvPr id="37" name="TextBox 36">
              <a:extLst>
                <a:ext uri="{FF2B5EF4-FFF2-40B4-BE49-F238E27FC236}">
                  <a16:creationId xmlns:a16="http://schemas.microsoft.com/office/drawing/2014/main" id="{6EA71E77-E3E5-97A1-1E94-95250DDD5C88}"/>
                </a:ext>
              </a:extLst>
            </p:cNvPr>
            <p:cNvSpPr txBox="1"/>
            <p:nvPr userDrawn="1"/>
          </p:nvSpPr>
          <p:spPr>
            <a:xfrm>
              <a:off x="212069" y="6088349"/>
              <a:ext cx="2435203" cy="175112"/>
            </a:xfrm>
            <a:prstGeom prst="rect">
              <a:avLst/>
            </a:prstGeom>
            <a:noFill/>
          </p:spPr>
          <p:txBody>
            <a:bodyPr wrap="square">
              <a:noAutofit/>
            </a:bodyPr>
            <a:lstStyle/>
            <a:p>
              <a:pPr marR="0" algn="l" rtl="0"/>
              <a:r>
                <a:rPr lang="en-US" sz="2200" b="0" i="0" u="none" strike="noStrike" spc="130" baseline="30000" dirty="0">
                  <a:solidFill>
                    <a:srgbClr val="42AE02"/>
                  </a:solidFill>
                  <a:latin typeface="Futura LT" panose="02000503000000000000" pitchFamily="2" charset="0"/>
                </a:rPr>
                <a:t>NATIONAL PROGRAM</a:t>
              </a:r>
            </a:p>
          </p:txBody>
        </p:sp>
      </p:grpSp>
      <p:sp>
        <p:nvSpPr>
          <p:cNvPr id="14" name="TextBox 13">
            <a:extLst>
              <a:ext uri="{FF2B5EF4-FFF2-40B4-BE49-F238E27FC236}">
                <a16:creationId xmlns:a16="http://schemas.microsoft.com/office/drawing/2014/main" id="{89C4963C-7405-51C5-B72C-F5EA6FFF1C64}"/>
              </a:ext>
            </a:extLst>
          </p:cNvPr>
          <p:cNvSpPr txBox="1"/>
          <p:nvPr userDrawn="1"/>
        </p:nvSpPr>
        <p:spPr>
          <a:xfrm>
            <a:off x="304829" y="405881"/>
            <a:ext cx="3089639" cy="4336431"/>
          </a:xfrm>
          <a:prstGeom prst="rect">
            <a:avLst/>
          </a:prstGeom>
          <a:noFill/>
          <a:ln>
            <a:noFill/>
          </a:ln>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a:rPr>
              <a:t>How the Project Came To Be</a:t>
            </a:r>
            <a:endParaRPr lang="en-US" sz="1200" b="0" i="0" u="none" strike="noStrike" baseline="0" dirty="0">
              <a:solidFill>
                <a:srgbClr val="67A478"/>
              </a:solidFill>
              <a:latin typeface="Century Gothic"/>
            </a:endParaRPr>
          </a:p>
          <a:p>
            <a:pPr algn="just">
              <a:spcBef>
                <a:spcPts val="600"/>
              </a:spcBef>
            </a:pPr>
            <a:r>
              <a:rPr lang="en-US" sz="1200" dirty="0">
                <a:latin typeface="Garamond"/>
                <a:ea typeface="+mn-lt"/>
                <a:cs typeface="+mn-lt"/>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 </a:t>
            </a:r>
            <a:r>
              <a:rPr kumimoji="0" lang="en-US" sz="1200" b="0" i="0" u="none" strike="noStrike" kern="1200" cap="none" spc="0" normalizeH="0" baseline="0" noProof="0" dirty="0">
                <a:ln>
                  <a:noFill/>
                </a:ln>
                <a:solidFill>
                  <a:prstClr val="black"/>
                </a:solidFill>
                <a:effectLst/>
                <a:uLnTx/>
                <a:uFillTx/>
                <a:latin typeface="Garamond"/>
                <a:ea typeface="+mn-lt"/>
                <a:cs typeface="Calibri" panose="020F0502020204030204"/>
              </a:rPr>
              <a:t>Farmland conservation is particularly interesting to many organizations and agencies as it provides surrounding ecosystems and local communities with various services ranging from habitat conservation to food security. The soil carbon analysis component of our study also validates and quantifies the climate benefits accompanying easements. </a:t>
            </a:r>
            <a:endParaRPr lang="en-US" dirty="0">
              <a:latin typeface="Garamond"/>
              <a:ea typeface="+mn-lt"/>
              <a:cs typeface="+mn-lt"/>
            </a:endParaRPr>
          </a:p>
        </p:txBody>
      </p:sp>
      <p:sp>
        <p:nvSpPr>
          <p:cNvPr id="16" name="TextBox 15">
            <a:extLst>
              <a:ext uri="{FF2B5EF4-FFF2-40B4-BE49-F238E27FC236}">
                <a16:creationId xmlns:a16="http://schemas.microsoft.com/office/drawing/2014/main" id="{B85F39E9-6D19-678D-6130-2F0C7ABEEBE4}"/>
              </a:ext>
            </a:extLst>
          </p:cNvPr>
          <p:cNvSpPr txBox="1"/>
          <p:nvPr userDrawn="1"/>
        </p:nvSpPr>
        <p:spPr>
          <a:xfrm>
            <a:off x="3801043" y="419837"/>
            <a:ext cx="3612447" cy="2688277"/>
          </a:xfrm>
          <a:prstGeom prst="rect">
            <a:avLst/>
          </a:prstGeom>
          <a:blipFill>
            <a:blip r:embed="rId20"/>
            <a:stretch>
              <a:fillRect/>
            </a:stretch>
          </a:blipFill>
          <a:ln w="25400">
            <a:noFill/>
          </a:ln>
        </p:spPr>
        <p:txBody>
          <a:bodyPr wrap="square" rtlCol="0">
            <a:noAutofit/>
          </a:bodyPr>
          <a:lstStyle/>
          <a:p>
            <a:endParaRPr lang="en-US" sz="1400" b="1"/>
          </a:p>
        </p:txBody>
      </p:sp>
      <p:sp>
        <p:nvSpPr>
          <p:cNvPr id="17" name="TextBox 16">
            <a:extLst>
              <a:ext uri="{FF2B5EF4-FFF2-40B4-BE49-F238E27FC236}">
                <a16:creationId xmlns:a16="http://schemas.microsoft.com/office/drawing/2014/main" id="{D3202182-39BA-29B0-20D4-E6A94ED0AD3B}"/>
              </a:ext>
            </a:extLst>
          </p:cNvPr>
          <p:cNvSpPr txBox="1"/>
          <p:nvPr userDrawn="1"/>
        </p:nvSpPr>
        <p:spPr>
          <a:xfrm>
            <a:off x="3743332" y="3132326"/>
            <a:ext cx="364152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Garamond"/>
              </a:rPr>
              <a:t>Impervious surface imagery captured over the Finger Lakes region between April and October of 2022.</a:t>
            </a:r>
          </a:p>
        </p:txBody>
      </p:sp>
      <p:sp>
        <p:nvSpPr>
          <p:cNvPr id="4" name="Text Placeholder 16">
            <a:extLst>
              <a:ext uri="{FF2B5EF4-FFF2-40B4-BE49-F238E27FC236}">
                <a16:creationId xmlns:a16="http://schemas.microsoft.com/office/drawing/2014/main" id="{93F24B51-9355-F357-0A4A-38832A1BC963}"/>
              </a:ext>
            </a:extLst>
          </p:cNvPr>
          <p:cNvSpPr txBox="1">
            <a:spLocks/>
          </p:cNvSpPr>
          <p:nvPr userDrawn="1"/>
        </p:nvSpPr>
        <p:spPr>
          <a:xfrm>
            <a:off x="342900" y="5103321"/>
            <a:ext cx="2935270" cy="1059434"/>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Team Members</a:t>
            </a:r>
            <a:endParaRPr lang="en-US" sz="1000" b="1" dirty="0">
              <a:solidFill>
                <a:srgbClr val="67A478"/>
              </a:solidFill>
              <a:latin typeface="Garamond" panose="02020404030301010803" pitchFamily="18" charset="0"/>
            </a:endParaRPr>
          </a:p>
          <a:p>
            <a:pPr algn="l">
              <a:lnSpc>
                <a:spcPct val="100000"/>
              </a:lnSpc>
              <a:spcBef>
                <a:spcPts val="0"/>
              </a:spcBef>
            </a:pPr>
            <a:r>
              <a:rPr lang="en-US" sz="1200" b="1" dirty="0">
                <a:solidFill>
                  <a:schemeClr val="tx1">
                    <a:lumMod val="75000"/>
                  </a:schemeClr>
                </a:solidFill>
                <a:latin typeface="Garamond" panose="02020404030301010803" pitchFamily="18" charset="0"/>
              </a:rPr>
              <a:t>Samantha </a:t>
            </a:r>
            <a:r>
              <a:rPr lang="en-US" sz="1200" b="1" dirty="0" err="1">
                <a:solidFill>
                  <a:schemeClr val="tx1">
                    <a:lumMod val="75000"/>
                  </a:schemeClr>
                </a:solidFill>
                <a:latin typeface="Garamond" panose="02020404030301010803" pitchFamily="18" charset="0"/>
              </a:rPr>
              <a:t>Schulteis</a:t>
            </a:r>
            <a:r>
              <a:rPr lang="en-US" sz="1200" b="1" dirty="0">
                <a:solidFill>
                  <a:schemeClr val="tx1">
                    <a:lumMod val="75000"/>
                  </a:schemeClr>
                </a:solidFill>
                <a:latin typeface="Garamond" panose="02020404030301010803" pitchFamily="18" charset="0"/>
              </a:rPr>
              <a:t>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Samuel Haas</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Oliver Wilson</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Stephanie </a:t>
            </a:r>
            <a:r>
              <a:rPr lang="en-US" sz="1200" b="1" dirty="0" err="1">
                <a:solidFill>
                  <a:schemeClr val="tx1">
                    <a:lumMod val="75000"/>
                  </a:schemeClr>
                </a:solidFill>
                <a:latin typeface="Garamond" panose="02020404030301010803" pitchFamily="18" charset="0"/>
              </a:rPr>
              <a:t>Willsey</a:t>
            </a:r>
            <a:endParaRPr lang="en-US" sz="1200" b="1" dirty="0">
              <a:solidFill>
                <a:schemeClr val="tx1">
                  <a:lumMod val="75000"/>
                </a:schemeClr>
              </a:solidFill>
              <a:latin typeface="Garamond" panose="02020404030301010803" pitchFamily="18" charset="0"/>
            </a:endParaRPr>
          </a:p>
        </p:txBody>
      </p:sp>
      <p:sp>
        <p:nvSpPr>
          <p:cNvPr id="7" name="TextBox 6">
            <a:extLst>
              <a:ext uri="{FF2B5EF4-FFF2-40B4-BE49-F238E27FC236}">
                <a16:creationId xmlns:a16="http://schemas.microsoft.com/office/drawing/2014/main" id="{48DFF66E-4087-1F24-6955-4E5A3F7BEF49}"/>
              </a:ext>
            </a:extLst>
          </p:cNvPr>
          <p:cNvSpPr txBox="1"/>
          <p:nvPr userDrawn="1"/>
        </p:nvSpPr>
        <p:spPr>
          <a:xfrm>
            <a:off x="4097527" y="5103321"/>
            <a:ext cx="3331973" cy="1051581"/>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7A478"/>
                </a:solidFill>
                <a:effectLst/>
                <a:uLnTx/>
                <a:uFillTx/>
                <a:latin typeface="Century Gothic" panose="020B0502020202020204" pitchFamily="34" charset="0"/>
                <a:ea typeface="+mn-ea"/>
                <a:cs typeface="+mn-cs"/>
              </a:rPr>
              <a:t>Partners</a:t>
            </a:r>
            <a:endParaRPr lang="en-US" sz="1050" b="0" i="0" u="none" strike="noStrike" baseline="0">
              <a:solidFill>
                <a:srgbClr val="67A478"/>
              </a:solidFill>
              <a:latin typeface="Garamond" panose="02020404030301010803" pitchFamily="18" charset="0"/>
            </a:endParaRPr>
          </a:p>
          <a:p>
            <a:r>
              <a:rPr lang="en-US" sz="1200" b="0" i="0" u="none" strike="noStrike" baseline="0">
                <a:latin typeface="Garamond" panose="02020404030301010803" pitchFamily="18" charset="0"/>
              </a:rPr>
              <a:t>Finger Lakes Land Trust</a:t>
            </a:r>
          </a:p>
          <a:p>
            <a:r>
              <a:rPr lang="en-US" sz="1200">
                <a:latin typeface="Garamond" panose="02020404030301010803" pitchFamily="18" charset="0"/>
              </a:rPr>
              <a:t>Genesee Land Trust</a:t>
            </a:r>
          </a:p>
          <a:p>
            <a:r>
              <a:rPr lang="en-US" sz="1200" b="0" i="0" u="none" strike="noStrike" baseline="0">
                <a:latin typeface="Garamond" panose="02020404030301010803" pitchFamily="18" charset="0"/>
              </a:rPr>
              <a:t>Saratoga Preserving Land and Nature (PLAN)</a:t>
            </a:r>
          </a:p>
          <a:p>
            <a:endParaRPr lang="en-US" sz="1050" b="0" i="0" u="none" strike="noStrike" baseline="0">
              <a:latin typeface="Garamond" panose="02020404030301010803" pitchFamily="18" charset="0"/>
            </a:endParaRPr>
          </a:p>
          <a:p>
            <a:endParaRPr lang="en-US" sz="1050" b="0" i="0" u="none" strike="noStrike" baseline="0">
              <a:latin typeface="Garamond" panose="02020404030301010803" pitchFamily="18" charset="0"/>
            </a:endParaRPr>
          </a:p>
          <a:p>
            <a:endParaRPr lang="en-US" sz="1050" b="0" i="0" u="none" strike="noStrike" baseline="0">
              <a:latin typeface="Garamond" panose="02020404030301010803" pitchFamily="18" charset="0"/>
            </a:endParaRPr>
          </a:p>
        </p:txBody>
      </p:sp>
    </p:spTree>
    <p:extLst>
      <p:ext uri="{BB962C8B-B14F-4D97-AF65-F5344CB8AC3E}">
        <p14:creationId xmlns:p14="http://schemas.microsoft.com/office/powerpoint/2010/main" val="1484082784"/>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39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Helvetica" pitchFamily="2" charset="0"/>
                <a:cs typeface="Arial" panose="020B0604020202020204" pitchFamily="34" charset="0"/>
              </a:rPr>
              <a:t>National</a:t>
            </a:r>
            <a:r>
              <a:rPr lang="en-US" sz="900" b="0" baseline="0" dirty="0">
                <a:latin typeface="Helvetica" pitchFamily="2" charset="0"/>
                <a:cs typeface="Arial" panose="020B0604020202020204" pitchFamily="34" charset="0"/>
              </a:rPr>
              <a:t> Aeronautics and Space Administration</a:t>
            </a:r>
            <a:endParaRPr lang="en-US" sz="900" b="0" dirty="0">
              <a:latin typeface="Helvetica" pitchFamily="2"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pic>
        <p:nvPicPr>
          <p:cNvPr id="2" name="Picture 1">
            <a:extLst>
              <a:ext uri="{FF2B5EF4-FFF2-40B4-BE49-F238E27FC236}">
                <a16:creationId xmlns:a16="http://schemas.microsoft.com/office/drawing/2014/main" id="{BDD8C350-D57C-FEB8-AC60-BDA1536CC4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9891" y="1958725"/>
            <a:ext cx="475488" cy="475488"/>
          </a:xfrm>
          <a:prstGeom prst="rect">
            <a:avLst/>
          </a:prstGeom>
        </p:spPr>
      </p:pic>
      <p:sp>
        <p:nvSpPr>
          <p:cNvPr id="6" name="Text Placeholder 5">
            <a:extLst>
              <a:ext uri="{FF2B5EF4-FFF2-40B4-BE49-F238E27FC236}">
                <a16:creationId xmlns:a16="http://schemas.microsoft.com/office/drawing/2014/main" id="{4DC371E4-A94A-F410-A3A7-E503679AE25F}"/>
              </a:ext>
            </a:extLst>
          </p:cNvPr>
          <p:cNvSpPr>
            <a:spLocks noGrp="1"/>
          </p:cNvSpPr>
          <p:nvPr>
            <p:ph type="body" sz="quarter" idx="10" hasCustomPrompt="1"/>
          </p:nvPr>
        </p:nvSpPr>
        <p:spPr>
          <a:xfrm>
            <a:off x="885825" y="1943100"/>
            <a:ext cx="3000375" cy="528638"/>
          </a:xfrm>
        </p:spPr>
        <p:txBody>
          <a:bodyPr>
            <a:normAutofit/>
          </a:bodyPr>
          <a:lstStyle>
            <a:lvl1pPr marL="0" indent="0">
              <a:spcBef>
                <a:spcPts val="0"/>
              </a:spcBef>
              <a:buNone/>
              <a:defRPr sz="1600" b="1">
                <a:solidFill>
                  <a:srgbClr val="9DB23F"/>
                </a:solidFill>
                <a:latin typeface="Century Gothic" panose="020B0502020202020204" pitchFamily="34" charset="0"/>
              </a:defRPr>
            </a:lvl1pPr>
          </a:lstStyle>
          <a:p>
            <a:pPr lvl="0"/>
            <a:r>
              <a:rPr lang="en-US" dirty="0"/>
              <a:t>Project Short Title (Location) Energy &amp; Infrastructure</a:t>
            </a:r>
          </a:p>
        </p:txBody>
      </p:sp>
      <p:sp>
        <p:nvSpPr>
          <p:cNvPr id="8" name="Text Placeholder 7">
            <a:extLst>
              <a:ext uri="{FF2B5EF4-FFF2-40B4-BE49-F238E27FC236}">
                <a16:creationId xmlns:a16="http://schemas.microsoft.com/office/drawing/2014/main" id="{206AA297-4CC9-79CB-152B-C43019CA8169}"/>
              </a:ext>
            </a:extLst>
          </p:cNvPr>
          <p:cNvSpPr>
            <a:spLocks noGrp="1"/>
          </p:cNvSpPr>
          <p:nvPr>
            <p:ph type="body" sz="quarter" idx="11" hasCustomPrompt="1"/>
          </p:nvPr>
        </p:nvSpPr>
        <p:spPr>
          <a:xfrm>
            <a:off x="381000" y="2621467"/>
            <a:ext cx="3505200" cy="1227137"/>
          </a:xfrm>
        </p:spPr>
        <p:txBody>
          <a:bodyPr>
            <a:normAutofit/>
          </a:bodyPr>
          <a:lstStyle>
            <a:lvl1pPr marL="0" indent="0">
              <a:buNone/>
              <a:defRPr sz="1600">
                <a:solidFill>
                  <a:srgbClr val="9DB23F"/>
                </a:solidFill>
              </a:defRPr>
            </a:lvl1pPr>
          </a:lstStyle>
          <a:p>
            <a:pPr lvl="0"/>
            <a:r>
              <a:rPr lang="en-US" dirty="0"/>
              <a:t>Project Full Title</a:t>
            </a:r>
          </a:p>
        </p:txBody>
      </p:sp>
    </p:spTree>
    <p:extLst>
      <p:ext uri="{BB962C8B-B14F-4D97-AF65-F5344CB8AC3E}">
        <p14:creationId xmlns:p14="http://schemas.microsoft.com/office/powerpoint/2010/main" val="2985041929"/>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ont Layout 2a - 1 Lin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Helvetica" pitchFamily="2" charset="0"/>
                <a:cs typeface="Arial" panose="020B0604020202020204" pitchFamily="34" charset="0"/>
              </a:rPr>
              <a:t>National</a:t>
            </a:r>
            <a:r>
              <a:rPr lang="en-US" sz="900" b="0" baseline="0" dirty="0">
                <a:latin typeface="Helvetica" pitchFamily="2" charset="0"/>
                <a:cs typeface="Arial" panose="020B0604020202020204" pitchFamily="34" charset="0"/>
              </a:rPr>
              <a:t> Aeronautics and Space Administration</a:t>
            </a:r>
            <a:endParaRPr lang="en-US" sz="900" b="0" dirty="0">
              <a:latin typeface="Helvetica" pitchFamily="2"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pic>
        <p:nvPicPr>
          <p:cNvPr id="2" name="Picture 1">
            <a:extLst>
              <a:ext uri="{FF2B5EF4-FFF2-40B4-BE49-F238E27FC236}">
                <a16:creationId xmlns:a16="http://schemas.microsoft.com/office/drawing/2014/main" id="{3F2DF0E8-2228-4325-2216-16A3B6CB7AD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5" name="Text Placeholder 25">
            <a:extLst>
              <a:ext uri="{FF2B5EF4-FFF2-40B4-BE49-F238E27FC236}">
                <a16:creationId xmlns:a16="http://schemas.microsoft.com/office/drawing/2014/main" id="{1572DB08-C11B-D891-5FE8-4A1017A3B925}"/>
              </a:ext>
            </a:extLst>
          </p:cNvPr>
          <p:cNvSpPr>
            <a:spLocks noGrp="1"/>
          </p:cNvSpPr>
          <p:nvPr>
            <p:ph type="body" sz="quarter" idx="10" hasCustomPrompt="1"/>
          </p:nvPr>
        </p:nvSpPr>
        <p:spPr>
          <a:xfrm>
            <a:off x="1110033" y="2066582"/>
            <a:ext cx="6281367" cy="297756"/>
          </a:xfrm>
          <a:prstGeom prst="rect">
            <a:avLst/>
          </a:prstGeom>
        </p:spPr>
        <p:txBody>
          <a:bodyPr/>
          <a:lstStyle>
            <a:lvl1pPr marL="0" indent="0">
              <a:buNone/>
              <a:defRPr sz="1600" b="1">
                <a:solidFill>
                  <a:srgbClr val="9DB23F"/>
                </a:solidFill>
                <a:latin typeface="Century Gothic" panose="020B0502020202020204" pitchFamily="34" charset="0"/>
              </a:defRPr>
            </a:lvl1pPr>
          </a:lstStyle>
          <a:p>
            <a:pPr lvl="0"/>
            <a:r>
              <a:rPr lang="en-US" dirty="0"/>
              <a:t>Project Short Title Energy &amp; Infrastructure</a:t>
            </a:r>
          </a:p>
        </p:txBody>
      </p:sp>
      <p:sp>
        <p:nvSpPr>
          <p:cNvPr id="6" name="Text Placeholder 25">
            <a:extLst>
              <a:ext uri="{FF2B5EF4-FFF2-40B4-BE49-F238E27FC236}">
                <a16:creationId xmlns:a16="http://schemas.microsoft.com/office/drawing/2014/main" id="{9D30F910-7738-F522-56A5-AE41080B30B0}"/>
              </a:ext>
            </a:extLst>
          </p:cNvPr>
          <p:cNvSpPr>
            <a:spLocks noGrp="1"/>
          </p:cNvSpPr>
          <p:nvPr>
            <p:ph type="body" sz="quarter" idx="11" hasCustomPrompt="1"/>
          </p:nvPr>
        </p:nvSpPr>
        <p:spPr>
          <a:xfrm>
            <a:off x="1110035" y="2311343"/>
            <a:ext cx="6281365" cy="355224"/>
          </a:xfrm>
          <a:prstGeom prst="rect">
            <a:avLst/>
          </a:prstGeom>
        </p:spPr>
        <p:txBody>
          <a:bodyPr>
            <a:normAutofit/>
          </a:bodyPr>
          <a:lstStyle>
            <a:lvl1pPr marL="0" indent="0">
              <a:buNone/>
              <a:defRPr sz="1400" b="0">
                <a:solidFill>
                  <a:srgbClr val="9DB23F"/>
                </a:solidFill>
                <a:latin typeface="Century Gothic" panose="020B0502020202020204" pitchFamily="34" charset="0"/>
              </a:defRPr>
            </a:lvl1pPr>
          </a:lstStyle>
          <a:p>
            <a:pPr lvl="0"/>
            <a:r>
              <a:rPr lang="en-US" dirty="0"/>
              <a:t>Project Full Title (1 line long)</a:t>
            </a:r>
          </a:p>
        </p:txBody>
      </p:sp>
    </p:spTree>
    <p:extLst>
      <p:ext uri="{BB962C8B-B14F-4D97-AF65-F5344CB8AC3E}">
        <p14:creationId xmlns:p14="http://schemas.microsoft.com/office/powerpoint/2010/main" val="24047628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Layout 2b - 2 Lines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 name="TextBox 3">
            <a:extLst>
              <a:ext uri="{FF2B5EF4-FFF2-40B4-BE49-F238E27FC236}">
                <a16:creationId xmlns:a16="http://schemas.microsoft.com/office/drawing/2014/main" id="{8305E59A-2AFA-DAB0-AF35-7A11632ED5BE}"/>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Helvetica" pitchFamily="2" charset="0"/>
                <a:cs typeface="Arial" panose="020B0604020202020204" pitchFamily="34" charset="0"/>
              </a:rPr>
              <a:t>National</a:t>
            </a:r>
            <a:r>
              <a:rPr lang="en-US" sz="900" b="0" baseline="0" dirty="0">
                <a:latin typeface="Helvetica" pitchFamily="2" charset="0"/>
                <a:cs typeface="Arial" panose="020B0604020202020204" pitchFamily="34" charset="0"/>
              </a:rPr>
              <a:t> Aeronautics and Space Administration</a:t>
            </a:r>
            <a:endParaRPr lang="en-US" sz="900" b="0" dirty="0">
              <a:latin typeface="Helvetica" pitchFamily="2"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97A4674-3DE6-6426-E157-F2439F4085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pic>
        <p:nvPicPr>
          <p:cNvPr id="2" name="Picture 1">
            <a:extLst>
              <a:ext uri="{FF2B5EF4-FFF2-40B4-BE49-F238E27FC236}">
                <a16:creationId xmlns:a16="http://schemas.microsoft.com/office/drawing/2014/main" id="{6B5F1131-6194-F5DE-A023-E63EA94CEDB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3" name="Text Placeholder 25">
            <a:extLst>
              <a:ext uri="{FF2B5EF4-FFF2-40B4-BE49-F238E27FC236}">
                <a16:creationId xmlns:a16="http://schemas.microsoft.com/office/drawing/2014/main" id="{BA1E3721-63E2-7594-337E-094169568359}"/>
              </a:ext>
            </a:extLst>
          </p:cNvPr>
          <p:cNvSpPr>
            <a:spLocks noGrp="1"/>
          </p:cNvSpPr>
          <p:nvPr>
            <p:ph type="body" sz="quarter" idx="10" hasCustomPrompt="1"/>
          </p:nvPr>
        </p:nvSpPr>
        <p:spPr>
          <a:xfrm>
            <a:off x="1110033" y="1980902"/>
            <a:ext cx="6281367" cy="297756"/>
          </a:xfrm>
          <a:prstGeom prst="rect">
            <a:avLst/>
          </a:prstGeom>
        </p:spPr>
        <p:txBody>
          <a:bodyPr/>
          <a:lstStyle>
            <a:lvl1pPr marL="0" indent="0">
              <a:buNone/>
              <a:defRPr sz="1600" b="1">
                <a:solidFill>
                  <a:srgbClr val="9DB23F"/>
                </a:solidFill>
                <a:latin typeface="Century Gothic" panose="020B0502020202020204" pitchFamily="34" charset="0"/>
              </a:defRPr>
            </a:lvl1pPr>
          </a:lstStyle>
          <a:p>
            <a:pPr lvl="0"/>
            <a:r>
              <a:rPr lang="en-US" dirty="0"/>
              <a:t>Project Short Title Energy &amp; Infrastructure</a:t>
            </a:r>
          </a:p>
        </p:txBody>
      </p:sp>
      <p:sp>
        <p:nvSpPr>
          <p:cNvPr id="6" name="Text Placeholder 25">
            <a:extLst>
              <a:ext uri="{FF2B5EF4-FFF2-40B4-BE49-F238E27FC236}">
                <a16:creationId xmlns:a16="http://schemas.microsoft.com/office/drawing/2014/main" id="{D4CF0C67-80F5-B6CF-D2EB-9BDDBEB45E82}"/>
              </a:ext>
            </a:extLst>
          </p:cNvPr>
          <p:cNvSpPr>
            <a:spLocks noGrp="1"/>
          </p:cNvSpPr>
          <p:nvPr>
            <p:ph type="body" sz="quarter" idx="11" hasCustomPrompt="1"/>
          </p:nvPr>
        </p:nvSpPr>
        <p:spPr>
          <a:xfrm>
            <a:off x="1110034" y="2278658"/>
            <a:ext cx="6281366" cy="398096"/>
          </a:xfrm>
          <a:prstGeom prst="rect">
            <a:avLst/>
          </a:prstGeom>
        </p:spPr>
        <p:txBody>
          <a:bodyPr>
            <a:normAutofit/>
          </a:bodyPr>
          <a:lstStyle>
            <a:lvl1pPr marL="0" indent="0">
              <a:buNone/>
              <a:defRPr sz="1400" b="0">
                <a:solidFill>
                  <a:srgbClr val="9DB23F"/>
                </a:solidFill>
                <a:latin typeface="Century Gothic" panose="020B0502020202020204" pitchFamily="34" charset="0"/>
              </a:defRPr>
            </a:lvl1pPr>
          </a:lstStyle>
          <a:p>
            <a:pPr lvl="0"/>
            <a:r>
              <a:rPr lang="en-US" dirty="0"/>
              <a:t>Project Full Title (2 lines long)</a:t>
            </a:r>
          </a:p>
        </p:txBody>
      </p:sp>
    </p:spTree>
    <p:extLst>
      <p:ext uri="{BB962C8B-B14F-4D97-AF65-F5344CB8AC3E}">
        <p14:creationId xmlns:p14="http://schemas.microsoft.com/office/powerpoint/2010/main" val="2944438332"/>
      </p:ext>
    </p:extLst>
  </p:cSld>
  <p:clrMapOvr>
    <a:masterClrMapping/>
  </p:clrMapOvr>
  <p:extLst>
    <p:ext uri="{DCECCB84-F9BA-43D5-87BE-67443E8EF086}">
      <p15:sldGuideLst xmlns:p15="http://schemas.microsoft.com/office/powerpoint/2012/main">
        <p15:guide id="1" orient="horz" pos="1224" userDrawn="1">
          <p15:clr>
            <a:srgbClr val="FBAE40"/>
          </p15:clr>
        </p15:guide>
        <p15:guide id="2" orient="horz" pos="6072" userDrawn="1">
          <p15:clr>
            <a:srgbClr val="FBAE40"/>
          </p15:clr>
        </p15:guide>
        <p15:guide id="3" pos="240" userDrawn="1">
          <p15:clr>
            <a:srgbClr val="FBAE40"/>
          </p15:clr>
        </p15:guide>
        <p15:guide id="4" pos="46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 ">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788C9138-878D-F8A9-25AD-E8494A10F913}"/>
              </a:ext>
            </a:extLst>
          </p:cNvPr>
          <p:cNvSpPr/>
          <p:nvPr userDrawn="1"/>
        </p:nvSpPr>
        <p:spPr>
          <a:xfrm>
            <a:off x="286540" y="6479332"/>
            <a:ext cx="7124986" cy="119301"/>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9C8BBF2-23D9-B5F4-8738-078C13998575}"/>
              </a:ext>
            </a:extLst>
          </p:cNvPr>
          <p:cNvGrpSpPr/>
          <p:nvPr userDrawn="1"/>
        </p:nvGrpSpPr>
        <p:grpSpPr>
          <a:xfrm>
            <a:off x="286540" y="6593302"/>
            <a:ext cx="7124986" cy="477634"/>
            <a:chOff x="304800" y="4990557"/>
            <a:chExt cx="7124986" cy="477634"/>
          </a:xfrm>
        </p:grpSpPr>
        <p:sp>
          <p:nvSpPr>
            <p:cNvPr id="42" name="Rectangle 41">
              <a:extLst>
                <a:ext uri="{FF2B5EF4-FFF2-40B4-BE49-F238E27FC236}">
                  <a16:creationId xmlns:a16="http://schemas.microsoft.com/office/drawing/2014/main" id="{E7C29C50-89B2-E6B1-8615-D45B0812EA87}"/>
                </a:ext>
              </a:extLst>
            </p:cNvPr>
            <p:cNvSpPr/>
            <p:nvPr userDrawn="1"/>
          </p:nvSpPr>
          <p:spPr>
            <a:xfrm>
              <a:off x="6835426" y="4990557"/>
              <a:ext cx="59436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EB29A7E-3BDB-54D8-24E5-BD7932C2DA61}"/>
                </a:ext>
              </a:extLst>
            </p:cNvPr>
            <p:cNvSpPr/>
            <p:nvPr userDrawn="1"/>
          </p:nvSpPr>
          <p:spPr>
            <a:xfrm>
              <a:off x="6241730" y="4990557"/>
              <a:ext cx="59436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53032FB-9571-FA13-871B-6F59D487689B}"/>
                </a:ext>
              </a:extLst>
            </p:cNvPr>
            <p:cNvSpPr/>
            <p:nvPr userDrawn="1"/>
          </p:nvSpPr>
          <p:spPr>
            <a:xfrm>
              <a:off x="5648037" y="4990557"/>
              <a:ext cx="59436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968651F-AC97-8A4F-0FE5-DCF4F5FD4E8C}"/>
                </a:ext>
              </a:extLst>
            </p:cNvPr>
            <p:cNvSpPr/>
            <p:nvPr userDrawn="1"/>
          </p:nvSpPr>
          <p:spPr>
            <a:xfrm>
              <a:off x="5054344" y="4990557"/>
              <a:ext cx="59436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6A3F328D-ED39-49CC-AAC0-BB9C7D12EE59}"/>
                </a:ext>
              </a:extLst>
            </p:cNvPr>
            <p:cNvSpPr/>
            <p:nvPr userDrawn="1"/>
          </p:nvSpPr>
          <p:spPr>
            <a:xfrm>
              <a:off x="4460651" y="4990557"/>
              <a:ext cx="59436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53581ABD-1396-4BC7-C584-9261C2455EA4}"/>
                </a:ext>
              </a:extLst>
            </p:cNvPr>
            <p:cNvSpPr/>
            <p:nvPr userDrawn="1"/>
          </p:nvSpPr>
          <p:spPr>
            <a:xfrm>
              <a:off x="3866958" y="4990557"/>
              <a:ext cx="59436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D0A1E6F-DE3D-4DBA-BB3E-4F81282CC070}"/>
                </a:ext>
              </a:extLst>
            </p:cNvPr>
            <p:cNvSpPr/>
            <p:nvPr userDrawn="1"/>
          </p:nvSpPr>
          <p:spPr>
            <a:xfrm>
              <a:off x="3273265" y="4990557"/>
              <a:ext cx="59436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6908DA92-CC41-DF4C-B84B-965C969A6716}"/>
                </a:ext>
              </a:extLst>
            </p:cNvPr>
            <p:cNvSpPr/>
            <p:nvPr userDrawn="1"/>
          </p:nvSpPr>
          <p:spPr>
            <a:xfrm>
              <a:off x="2679572" y="4990557"/>
              <a:ext cx="59436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36C3918-CC85-0D0D-E721-4A57F7A78FD9}"/>
                </a:ext>
              </a:extLst>
            </p:cNvPr>
            <p:cNvSpPr/>
            <p:nvPr userDrawn="1"/>
          </p:nvSpPr>
          <p:spPr>
            <a:xfrm>
              <a:off x="2085879" y="4990557"/>
              <a:ext cx="59436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15BE3D2-C08E-C69E-7F50-AED45343D362}"/>
                </a:ext>
              </a:extLst>
            </p:cNvPr>
            <p:cNvSpPr/>
            <p:nvPr userDrawn="1"/>
          </p:nvSpPr>
          <p:spPr>
            <a:xfrm>
              <a:off x="1492186" y="4990557"/>
              <a:ext cx="59436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0CFFEFF-363E-16B0-FBFB-7BFE9B6CA796}"/>
                </a:ext>
              </a:extLst>
            </p:cNvPr>
            <p:cNvSpPr/>
            <p:nvPr userDrawn="1"/>
          </p:nvSpPr>
          <p:spPr>
            <a:xfrm>
              <a:off x="898493" y="4990557"/>
              <a:ext cx="59436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F0CF3AE-D9ED-808F-C227-796D947AE82C}"/>
                </a:ext>
              </a:extLst>
            </p:cNvPr>
            <p:cNvSpPr/>
            <p:nvPr userDrawn="1"/>
          </p:nvSpPr>
          <p:spPr>
            <a:xfrm>
              <a:off x="304800" y="4990557"/>
              <a:ext cx="59436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03B89DA5-3E7E-11D9-B90B-A5E16B63978E}"/>
              </a:ext>
            </a:extLst>
          </p:cNvPr>
          <p:cNvSpPr txBox="1"/>
          <p:nvPr userDrawn="1"/>
        </p:nvSpPr>
        <p:spPr>
          <a:xfrm>
            <a:off x="231265" y="8185441"/>
            <a:ext cx="3389137" cy="1139865"/>
          </a:xfrm>
          <a:prstGeom prst="rect">
            <a:avLst/>
          </a:prstGeom>
          <a:noFill/>
          <a:ln>
            <a:noFill/>
          </a:ln>
        </p:spPr>
        <p:txBody>
          <a:bodyPr wrap="square" numCol="1" spcCol="182880" rtlCol="0">
            <a:noAutofit/>
          </a:bodyPr>
          <a:lstStyle/>
          <a:p>
            <a:pPr algn="l">
              <a:spcBef>
                <a:spcPts val="1200"/>
              </a:spcBef>
              <a:spcAft>
                <a:spcPts val="300"/>
              </a:spcAft>
            </a:pPr>
            <a:r>
              <a:rPr lang="en-US" sz="1600" b="1" dirty="0">
                <a:solidFill>
                  <a:srgbClr val="236F99"/>
                </a:solidFill>
                <a:latin typeface="Century Gothic" panose="020B0502020202020204" pitchFamily="34" charset="0"/>
              </a:rPr>
              <a:t>Be a Part of the </a:t>
            </a:r>
            <a:br>
              <a:rPr lang="en-US" sz="1600" b="1" dirty="0">
                <a:solidFill>
                  <a:srgbClr val="236F99"/>
                </a:solidFill>
                <a:latin typeface="Century Gothic" panose="020B0502020202020204" pitchFamily="34" charset="0"/>
              </a:rPr>
            </a:br>
            <a:r>
              <a:rPr lang="en-US" sz="1600" b="1" dirty="0">
                <a:solidFill>
                  <a:srgbClr val="236F99"/>
                </a:solidFill>
                <a:latin typeface="Century Gothic" panose="020B0502020202020204" pitchFamily="34" charset="0"/>
              </a:rPr>
              <a:t>DEVELOP National Program</a:t>
            </a:r>
            <a:r>
              <a:rPr lang="en-US" sz="1600" b="1" dirty="0">
                <a:solidFill>
                  <a:srgbClr val="236F99"/>
                </a:solidFill>
                <a:latin typeface="Garamond" panose="02020404030301010803" pitchFamily="18" charset="0"/>
              </a:rPr>
              <a:t> </a:t>
            </a:r>
          </a:p>
          <a:p>
            <a:pPr algn="l"/>
            <a:r>
              <a:rPr lang="en-US" sz="1050" dirty="0">
                <a:solidFill>
                  <a:schemeClr val="tx1"/>
                </a:solidFill>
                <a:latin typeface="Garamond" panose="02020404030301010803" pitchFamily="18" charset="0"/>
              </a:rPr>
              <a:t>For more information on becoming a participant </a:t>
            </a:r>
            <a:br>
              <a:rPr lang="en-US" sz="1050" dirty="0">
                <a:solidFill>
                  <a:schemeClr val="tx1"/>
                </a:solidFill>
                <a:latin typeface="Garamond" panose="02020404030301010803" pitchFamily="18" charset="0"/>
              </a:rPr>
            </a:br>
            <a:r>
              <a:rPr lang="en-US" sz="1050" dirty="0">
                <a:solidFill>
                  <a:schemeClr val="tx1"/>
                </a:solidFill>
                <a:latin typeface="Garamond" panose="02020404030301010803" pitchFamily="18" charset="0"/>
              </a:rPr>
              <a:t>or project partner, visit us online at </a:t>
            </a:r>
            <a:r>
              <a:rPr lang="en-US" sz="1050" b="1" dirty="0">
                <a:solidFill>
                  <a:schemeClr val="tx1"/>
                </a:solidFill>
                <a:latin typeface="Garamond" panose="02020404030301010803" pitchFamily="18" charset="0"/>
              </a:rPr>
              <a:t>https://appliedsciences.nasa.gov/nasadevelop</a:t>
            </a:r>
            <a:endParaRPr lang="en-US" sz="1200" dirty="0">
              <a:solidFill>
                <a:schemeClr val="tx1"/>
              </a:solidFill>
              <a:latin typeface="Garamond" panose="02020404030301010803" pitchFamily="18" charset="0"/>
            </a:endParaRPr>
          </a:p>
        </p:txBody>
      </p:sp>
      <p:grpSp>
        <p:nvGrpSpPr>
          <p:cNvPr id="3" name="Group 2">
            <a:extLst>
              <a:ext uri="{FF2B5EF4-FFF2-40B4-BE49-F238E27FC236}">
                <a16:creationId xmlns:a16="http://schemas.microsoft.com/office/drawing/2014/main" id="{62F497A7-9A6E-90C8-D970-C39AF7BDE24E}"/>
              </a:ext>
            </a:extLst>
          </p:cNvPr>
          <p:cNvGrpSpPr/>
          <p:nvPr userDrawn="1"/>
        </p:nvGrpSpPr>
        <p:grpSpPr>
          <a:xfrm>
            <a:off x="3491753" y="8213316"/>
            <a:ext cx="3840049" cy="1156790"/>
            <a:chOff x="1340576" y="8079884"/>
            <a:chExt cx="3840049" cy="1156790"/>
          </a:xfrm>
        </p:grpSpPr>
        <p:pic>
          <p:nvPicPr>
            <p:cNvPr id="5" name="Picture 4" descr="QR Code for the NASA Applied Science Website&#10;&#10;https://appliedsciences.nasa.gov/nasadevelop">
              <a:extLst>
                <a:ext uri="{FF2B5EF4-FFF2-40B4-BE49-F238E27FC236}">
                  <a16:creationId xmlns:a16="http://schemas.microsoft.com/office/drawing/2014/main" id="{4A579D10-E06C-0F39-B7A4-B359FDB7FC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grpSp>
          <p:nvGrpSpPr>
            <p:cNvPr id="7" name="Group 6">
              <a:extLst>
                <a:ext uri="{FF2B5EF4-FFF2-40B4-BE49-F238E27FC236}">
                  <a16:creationId xmlns:a16="http://schemas.microsoft.com/office/drawing/2014/main" id="{2AEED329-8696-8C28-E0EC-FA751FD776DA}"/>
                </a:ext>
              </a:extLst>
            </p:cNvPr>
            <p:cNvGrpSpPr/>
            <p:nvPr userDrawn="1"/>
          </p:nvGrpSpPr>
          <p:grpSpPr>
            <a:xfrm>
              <a:off x="1340576" y="8344047"/>
              <a:ext cx="2479762" cy="784169"/>
              <a:chOff x="1158490" y="8407491"/>
              <a:chExt cx="2479762" cy="784169"/>
            </a:xfrm>
          </p:grpSpPr>
          <p:pic>
            <p:nvPicPr>
              <p:cNvPr id="11" name="Picture 10">
                <a:extLst>
                  <a:ext uri="{FF2B5EF4-FFF2-40B4-BE49-F238E27FC236}">
                    <a16:creationId xmlns:a16="http://schemas.microsoft.com/office/drawing/2014/main" id="{C20BEC24-34A6-A41D-DB53-9D3AD864312D}"/>
                  </a:ext>
                </a:extLst>
              </p:cNvPr>
              <p:cNvPicPr>
                <a:picLocks noChangeAspect="1"/>
              </p:cNvPicPr>
              <p:nvPr userDrawn="1"/>
            </p:nvPicPr>
            <p:blipFill>
              <a:blip r:embed="rId16">
                <a:extLst>
                  <a:ext uri="{28A0092B-C50C-407E-A947-70E740481C1C}">
                    <a14:useLocalDpi xmlns:a14="http://schemas.microsoft.com/office/drawing/2010/main" val="0"/>
                  </a:ext>
                </a:extLst>
              </a:blip>
              <a:srcRect l="4198" r="4198"/>
              <a:stretch/>
            </p:blipFill>
            <p:spPr>
              <a:xfrm>
                <a:off x="1172386" y="8407491"/>
                <a:ext cx="209637" cy="228852"/>
              </a:xfrm>
              <a:prstGeom prst="ellipse">
                <a:avLst/>
              </a:prstGeom>
            </p:spPr>
          </p:pic>
          <p:pic>
            <p:nvPicPr>
              <p:cNvPr id="13" name="Picture 12" descr="Icon&#10;&#10;Description automatically generated">
                <a:extLst>
                  <a:ext uri="{FF2B5EF4-FFF2-40B4-BE49-F238E27FC236}">
                    <a16:creationId xmlns:a16="http://schemas.microsoft.com/office/drawing/2014/main" id="{1A4E1D0E-9731-9208-AF7D-A1CFF5456679}"/>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14" name="Picture 13">
                <a:extLst>
                  <a:ext uri="{FF2B5EF4-FFF2-40B4-BE49-F238E27FC236}">
                    <a16:creationId xmlns:a16="http://schemas.microsoft.com/office/drawing/2014/main" id="{EE892E34-2300-10A5-11A3-015759C0FB63}"/>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16" name="TextBox 15">
                <a:extLst>
                  <a:ext uri="{FF2B5EF4-FFF2-40B4-BE49-F238E27FC236}">
                    <a16:creationId xmlns:a16="http://schemas.microsoft.com/office/drawing/2014/main" id="{16CF831A-13F4-18C1-70E8-19B168AAE3E2}"/>
                  </a:ext>
                </a:extLst>
              </p:cNvPr>
              <p:cNvSpPr txBox="1"/>
              <p:nvPr userDrawn="1"/>
            </p:nvSpPr>
            <p:spPr>
              <a:xfrm>
                <a:off x="1344490" y="8412724"/>
                <a:ext cx="1478675" cy="230832"/>
              </a:xfrm>
              <a:prstGeom prst="rect">
                <a:avLst/>
              </a:prstGeom>
              <a:noFill/>
            </p:spPr>
            <p:txBody>
              <a:bodyPr wrap="square">
                <a:spAutoFit/>
              </a:bodyPr>
              <a:lstStyle/>
              <a:p>
                <a:r>
                  <a:rPr lang="en-US" sz="900" b="1" dirty="0"/>
                  <a:t>x.com/</a:t>
                </a:r>
                <a:r>
                  <a:rPr lang="en-US" sz="900" b="1" dirty="0" err="1"/>
                  <a:t>nasa_develop</a:t>
                </a:r>
                <a:endParaRPr lang="en-US" sz="900" b="1" dirty="0"/>
              </a:p>
            </p:txBody>
          </p:sp>
          <p:sp>
            <p:nvSpPr>
              <p:cNvPr id="17" name="TextBox 16">
                <a:extLst>
                  <a:ext uri="{FF2B5EF4-FFF2-40B4-BE49-F238E27FC236}">
                    <a16:creationId xmlns:a16="http://schemas.microsoft.com/office/drawing/2014/main" id="{B3A57045-16AF-7C97-5EA5-FA73C8515366}"/>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20" name="TextBox 19">
                <a:extLst>
                  <a:ext uri="{FF2B5EF4-FFF2-40B4-BE49-F238E27FC236}">
                    <a16:creationId xmlns:a16="http://schemas.microsoft.com/office/drawing/2014/main" id="{10974366-E596-C522-8C6C-8B3490B030A3}"/>
                  </a:ext>
                </a:extLst>
              </p:cNvPr>
              <p:cNvSpPr txBox="1"/>
              <p:nvPr userDrawn="1"/>
            </p:nvSpPr>
            <p:spPr>
              <a:xfrm>
                <a:off x="1349324" y="8960828"/>
                <a:ext cx="2288928" cy="230832"/>
              </a:xfrm>
              <a:prstGeom prst="rect">
                <a:avLst/>
              </a:prstGeom>
              <a:noFill/>
            </p:spPr>
            <p:txBody>
              <a:bodyPr wrap="square">
                <a:spAutoFit/>
              </a:bodyPr>
              <a:lstStyle/>
              <a:p>
                <a:r>
                  <a:rPr lang="en-US" sz="900" b="1"/>
                  <a:t>youtube.com/user/NASADEVELOP/featured</a:t>
                </a:r>
              </a:p>
            </p:txBody>
          </p:sp>
        </p:grpSp>
        <p:sp>
          <p:nvSpPr>
            <p:cNvPr id="10" name="TextBox 9">
              <a:extLst>
                <a:ext uri="{FF2B5EF4-FFF2-40B4-BE49-F238E27FC236}">
                  <a16:creationId xmlns:a16="http://schemas.microsoft.com/office/drawing/2014/main" id="{FBE539E8-D63C-0564-6EDF-1330FD1B7181}"/>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24" name="TextBox 23">
            <a:extLst>
              <a:ext uri="{FF2B5EF4-FFF2-40B4-BE49-F238E27FC236}">
                <a16:creationId xmlns:a16="http://schemas.microsoft.com/office/drawing/2014/main" id="{E208E102-ABC1-C9E0-678C-0F1E2891E977}"/>
              </a:ext>
            </a:extLst>
          </p:cNvPr>
          <p:cNvSpPr txBox="1"/>
          <p:nvPr userDrawn="1"/>
        </p:nvSpPr>
        <p:spPr>
          <a:xfrm>
            <a:off x="2486025" y="7179949"/>
            <a:ext cx="4963445" cy="1001196"/>
          </a:xfrm>
          <a:prstGeom prst="rect">
            <a:avLst/>
          </a:prstGeom>
          <a:noFill/>
          <a:ln>
            <a:noFill/>
          </a:ln>
        </p:spPr>
        <p:txBody>
          <a:bodyPr wrap="square"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aramond" panose="02020404030301010803" pitchFamily="18" charset="0"/>
              </a:rPr>
              <a:t>Operating under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NASA Earth observations. </a:t>
            </a:r>
          </a:p>
        </p:txBody>
      </p:sp>
      <p:grpSp>
        <p:nvGrpSpPr>
          <p:cNvPr id="25" name="Group 24">
            <a:extLst>
              <a:ext uri="{FF2B5EF4-FFF2-40B4-BE49-F238E27FC236}">
                <a16:creationId xmlns:a16="http://schemas.microsoft.com/office/drawing/2014/main" id="{1F980B50-D973-85FB-4DD3-DDE9D3FB23B7}"/>
              </a:ext>
            </a:extLst>
          </p:cNvPr>
          <p:cNvGrpSpPr/>
          <p:nvPr userDrawn="1"/>
        </p:nvGrpSpPr>
        <p:grpSpPr>
          <a:xfrm>
            <a:off x="197534" y="7392423"/>
            <a:ext cx="2435203" cy="600631"/>
            <a:chOff x="212069" y="5662830"/>
            <a:chExt cx="2435203" cy="600631"/>
          </a:xfrm>
        </p:grpSpPr>
        <p:pic>
          <p:nvPicPr>
            <p:cNvPr id="26" name="Picture 25" descr="Icon&#10;&#10;Description automatically generated">
              <a:extLst>
                <a:ext uri="{FF2B5EF4-FFF2-40B4-BE49-F238E27FC236}">
                  <a16:creationId xmlns:a16="http://schemas.microsoft.com/office/drawing/2014/main" id="{90892AAA-6F50-2DB0-923B-6EEEC8896E7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08889" y="5662830"/>
              <a:ext cx="2002549" cy="311636"/>
            </a:xfrm>
            <a:prstGeom prst="rect">
              <a:avLst/>
            </a:prstGeom>
          </p:spPr>
        </p:pic>
        <p:sp>
          <p:nvSpPr>
            <p:cNvPr id="27" name="TextBox 26">
              <a:extLst>
                <a:ext uri="{FF2B5EF4-FFF2-40B4-BE49-F238E27FC236}">
                  <a16:creationId xmlns:a16="http://schemas.microsoft.com/office/drawing/2014/main" id="{B7AA2ADB-6322-FA84-2430-1159711ADD6A}"/>
                </a:ext>
              </a:extLst>
            </p:cNvPr>
            <p:cNvSpPr txBox="1"/>
            <p:nvPr userDrawn="1"/>
          </p:nvSpPr>
          <p:spPr>
            <a:xfrm>
              <a:off x="212069" y="6088349"/>
              <a:ext cx="2435203" cy="175112"/>
            </a:xfrm>
            <a:prstGeom prst="rect">
              <a:avLst/>
            </a:prstGeom>
            <a:noFill/>
          </p:spPr>
          <p:txBody>
            <a:bodyPr wrap="square">
              <a:noAutofit/>
            </a:bodyPr>
            <a:lstStyle/>
            <a:p>
              <a:pPr marR="0" algn="l" rtl="0"/>
              <a:r>
                <a:rPr lang="en-US" sz="2200" b="0" i="0" u="none" strike="noStrike" spc="130" baseline="30000" dirty="0">
                  <a:solidFill>
                    <a:srgbClr val="42AE02"/>
                  </a:solidFill>
                  <a:latin typeface="Futura LT" panose="02000503000000000000" pitchFamily="2" charset="0"/>
                </a:rPr>
                <a:t>NATIONAL PROGRAM</a:t>
              </a:r>
            </a:p>
          </p:txBody>
        </p:sp>
      </p:grpSp>
    </p:spTree>
    <p:extLst>
      <p:ext uri="{BB962C8B-B14F-4D97-AF65-F5344CB8AC3E}">
        <p14:creationId xmlns:p14="http://schemas.microsoft.com/office/powerpoint/2010/main" val="3032686452"/>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EB7AA1-9FC5-DC8C-96E2-7CD0B332092F}"/>
              </a:ext>
            </a:extLst>
          </p:cNvPr>
          <p:cNvSpPr txBox="1"/>
          <p:nvPr userDrawn="1"/>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0">
                <a:latin typeface="Arial" panose="020B0604020202020204" pitchFamily="34" charset="0"/>
                <a:cs typeface="Arial" panose="020B0604020202020204" pitchFamily="34" charset="0"/>
              </a:rPr>
              <a:t>National</a:t>
            </a:r>
            <a:r>
              <a:rPr lang="en-US" sz="900" b="0" baseline="0">
                <a:latin typeface="Arial" panose="020B0604020202020204" pitchFamily="34" charset="0"/>
                <a:cs typeface="Arial" panose="020B0604020202020204" pitchFamily="34" charset="0"/>
              </a:rPr>
              <a:t> Aeronautics and Space Administration</a:t>
            </a:r>
            <a:endParaRPr lang="en-US" sz="900" b="0">
              <a:latin typeface="Arial" panose="020B0604020202020204" pitchFamily="34"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85379" y="1917240"/>
            <a:ext cx="2918498" cy="528172"/>
          </a:xfrm>
          <a:prstGeom prst="rect">
            <a:avLst/>
          </a:prstGeom>
          <a:noFill/>
          <a:ln>
            <a:noFill/>
          </a:ln>
        </p:spPr>
        <p:txBody>
          <a:bodyPr wrap="square" rtlCol="0">
            <a:noAutofit/>
          </a:bodyPr>
          <a:lstStyle/>
          <a:p>
            <a:pPr marL="0"/>
            <a:r>
              <a:rPr lang="en-US" sz="1600" b="1" dirty="0">
                <a:solidFill>
                  <a:srgbClr val="9DB23F"/>
                </a:solidFill>
                <a:latin typeface="Century Gothic" panose="020B0502020202020204" pitchFamily="34" charset="0"/>
              </a:rPr>
              <a:t>Project Short Title (Location)</a:t>
            </a:r>
          </a:p>
          <a:p>
            <a:pPr marL="0"/>
            <a:r>
              <a:rPr lang="en-US" sz="1600" b="1" dirty="0">
                <a:solidFill>
                  <a:srgbClr val="9DB23F"/>
                </a:solidFill>
                <a:latin typeface="Century Gothic" panose="020B0502020202020204" pitchFamily="34" charset="0"/>
              </a:rPr>
              <a:t>Energy &amp; Infrastructure</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9891" y="1958725"/>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89482" y="5407155"/>
            <a:ext cx="3462292" cy="4232144"/>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8" name="TextBox 57">
            <a:extLst>
              <a:ext uri="{FF2B5EF4-FFF2-40B4-BE49-F238E27FC236}">
                <a16:creationId xmlns:a16="http://schemas.microsoft.com/office/drawing/2014/main" id="{48CE8FDE-4AFF-4C24-B006-E271A2A890B8}"/>
              </a:ext>
            </a:extLst>
          </p:cNvPr>
          <p:cNvSpPr txBox="1"/>
          <p:nvPr userDrawn="1"/>
        </p:nvSpPr>
        <p:spPr>
          <a:xfrm>
            <a:off x="389482" y="2570403"/>
            <a:ext cx="3462292" cy="1140660"/>
          </a:xfrm>
          <a:prstGeom prst="rect">
            <a:avLst/>
          </a:prstGeom>
          <a:noFill/>
          <a:ln>
            <a:noFill/>
          </a:ln>
        </p:spPr>
        <p:txBody>
          <a:bodyPr wrap="square" rtlCol="0">
            <a:noAutofit/>
          </a:bodyPr>
          <a:lstStyle/>
          <a:p>
            <a:pPr marL="0"/>
            <a:r>
              <a:rPr lang="en-US" sz="1600" dirty="0">
                <a:solidFill>
                  <a:srgbClr val="9DB23F"/>
                </a:solidFill>
                <a:latin typeface="Century Gothic" panose="020B0502020202020204" pitchFamily="34" charset="0"/>
              </a:rPr>
              <a:t>Project Full Title</a:t>
            </a:r>
            <a:endParaRPr lang="en-US" sz="1600" dirty="0">
              <a:solidFill>
                <a:srgbClr val="9DB23F"/>
              </a:solidFill>
            </a:endParaRPr>
          </a:p>
        </p:txBody>
      </p:sp>
      <p:sp>
        <p:nvSpPr>
          <p:cNvPr id="2" name="Rectangle 1">
            <a:extLst>
              <a:ext uri="{FF2B5EF4-FFF2-40B4-BE49-F238E27FC236}">
                <a16:creationId xmlns:a16="http://schemas.microsoft.com/office/drawing/2014/main" id="{DF7199AB-92BB-E660-F40F-77B08620E90D}"/>
              </a:ext>
            </a:extLst>
          </p:cNvPr>
          <p:cNvSpPr/>
          <p:nvPr userDrawn="1"/>
        </p:nvSpPr>
        <p:spPr>
          <a:xfrm>
            <a:off x="4154892" y="23578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8D010C-1185-FAB6-658F-41772C1DC68D}"/>
              </a:ext>
            </a:extLst>
          </p:cNvPr>
          <p:cNvSpPr txBox="1"/>
          <p:nvPr userDrawn="1"/>
        </p:nvSpPr>
        <p:spPr>
          <a:xfrm>
            <a:off x="6476999" y="2374502"/>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6" name="TextBox 5">
            <a:extLst>
              <a:ext uri="{FF2B5EF4-FFF2-40B4-BE49-F238E27FC236}">
                <a16:creationId xmlns:a16="http://schemas.microsoft.com/office/drawing/2014/main" id="{25F19AEC-933D-98D2-8D75-BF2C512DF1EE}"/>
              </a:ext>
            </a:extLst>
          </p:cNvPr>
          <p:cNvSpPr txBox="1"/>
          <p:nvPr userDrawn="1"/>
        </p:nvSpPr>
        <p:spPr>
          <a:xfrm>
            <a:off x="4154892" y="2381823"/>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8" name="Rectangle 7">
            <a:extLst>
              <a:ext uri="{FF2B5EF4-FFF2-40B4-BE49-F238E27FC236}">
                <a16:creationId xmlns:a16="http://schemas.microsoft.com/office/drawing/2014/main" id="{E529CBB7-D132-E19D-2CBB-CF60726FA3E7}"/>
              </a:ext>
            </a:extLst>
          </p:cNvPr>
          <p:cNvSpPr/>
          <p:nvPr userDrawn="1"/>
        </p:nvSpPr>
        <p:spPr>
          <a:xfrm>
            <a:off x="4154892" y="5096221"/>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D8F5A6-F489-5786-7DC4-581B97A14B57}"/>
              </a:ext>
            </a:extLst>
          </p:cNvPr>
          <p:cNvSpPr txBox="1"/>
          <p:nvPr userDrawn="1"/>
        </p:nvSpPr>
        <p:spPr>
          <a:xfrm>
            <a:off x="6476999" y="5138224"/>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2" name="TextBox 11">
            <a:extLst>
              <a:ext uri="{FF2B5EF4-FFF2-40B4-BE49-F238E27FC236}">
                <a16:creationId xmlns:a16="http://schemas.microsoft.com/office/drawing/2014/main" id="{3725AB61-651D-0F4E-B3F2-BC1A8E63EAF5}"/>
              </a:ext>
            </a:extLst>
          </p:cNvPr>
          <p:cNvSpPr txBox="1"/>
          <p:nvPr userDrawn="1"/>
        </p:nvSpPr>
        <p:spPr>
          <a:xfrm>
            <a:off x="4154892" y="5145545"/>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4" name="TextBox 13">
            <a:extLst>
              <a:ext uri="{FF2B5EF4-FFF2-40B4-BE49-F238E27FC236}">
                <a16:creationId xmlns:a16="http://schemas.microsoft.com/office/drawing/2014/main" id="{CFAD84D2-0CB6-6E07-E0D9-8F937F1C560E}"/>
              </a:ext>
            </a:extLst>
          </p:cNvPr>
          <p:cNvSpPr txBox="1"/>
          <p:nvPr userDrawn="1"/>
        </p:nvSpPr>
        <p:spPr>
          <a:xfrm>
            <a:off x="542507" y="7087264"/>
            <a:ext cx="3156242"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18CB4C8A-AA67-217D-25EE-4288F265A2E8}"/>
              </a:ext>
            </a:extLst>
          </p:cNvPr>
          <p:cNvSpPr txBox="1"/>
          <p:nvPr userDrawn="1"/>
        </p:nvSpPr>
        <p:spPr>
          <a:xfrm>
            <a:off x="545043" y="6244741"/>
            <a:ext cx="3153706"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20" name="TextBox 19">
            <a:extLst>
              <a:ext uri="{FF2B5EF4-FFF2-40B4-BE49-F238E27FC236}">
                <a16:creationId xmlns:a16="http://schemas.microsoft.com/office/drawing/2014/main" id="{9C7C5992-42B8-98E7-6E27-DAD09F650B75}"/>
              </a:ext>
            </a:extLst>
          </p:cNvPr>
          <p:cNvSpPr txBox="1"/>
          <p:nvPr userDrawn="1"/>
        </p:nvSpPr>
        <p:spPr>
          <a:xfrm>
            <a:off x="409891" y="3952911"/>
            <a:ext cx="3441883" cy="1323439"/>
          </a:xfrm>
          <a:prstGeom prst="rect">
            <a:avLst/>
          </a:prstGeom>
          <a:solidFill>
            <a:schemeClr val="bg1"/>
          </a:solidFill>
          <a:ln w="2540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 Size for Short &amp; Full Title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 Title: Century Gothic, 16 pt., BOLD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the Short Title, have the Location on top and App Area on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Title: Century Gothic, 16 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Case: Capitalize Each Word</a:t>
            </a:r>
          </a:p>
        </p:txBody>
      </p:sp>
      <p:sp>
        <p:nvSpPr>
          <p:cNvPr id="21" name="TextBox 20">
            <a:extLst>
              <a:ext uri="{FF2B5EF4-FFF2-40B4-BE49-F238E27FC236}">
                <a16:creationId xmlns:a16="http://schemas.microsoft.com/office/drawing/2014/main" id="{807319F8-3363-34BC-C1A9-C2744B4B9EAA}"/>
              </a:ext>
            </a:extLst>
          </p:cNvPr>
          <p:cNvSpPr txBox="1"/>
          <p:nvPr userDrawn="1"/>
        </p:nvSpPr>
        <p:spPr>
          <a:xfrm>
            <a:off x="552711" y="8915232"/>
            <a:ext cx="3156242" cy="523220"/>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dotted guidelines!</a:t>
            </a:r>
            <a:endParaRPr lang="en-US" sz="1400" dirty="0">
              <a:latin typeface="Century Gothic" panose="020B0502020202020204" pitchFamily="34" charset="0"/>
            </a:endParaRPr>
          </a:p>
        </p:txBody>
      </p:sp>
      <p:sp>
        <p:nvSpPr>
          <p:cNvPr id="5" name="TextBox 4">
            <a:extLst>
              <a:ext uri="{FF2B5EF4-FFF2-40B4-BE49-F238E27FC236}">
                <a16:creationId xmlns:a16="http://schemas.microsoft.com/office/drawing/2014/main" id="{74FC8675-B08E-D973-D6CC-255345FD6E18}"/>
              </a:ext>
            </a:extLst>
          </p:cNvPr>
          <p:cNvSpPr txBox="1"/>
          <p:nvPr userDrawn="1"/>
        </p:nvSpPr>
        <p:spPr>
          <a:xfrm>
            <a:off x="4228595" y="2872639"/>
            <a:ext cx="3093273"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7" name="TextBox 6">
            <a:extLst>
              <a:ext uri="{FF2B5EF4-FFF2-40B4-BE49-F238E27FC236}">
                <a16:creationId xmlns:a16="http://schemas.microsoft.com/office/drawing/2014/main" id="{EC6ADA8C-E7B5-407E-64B3-14104BF5BB66}"/>
              </a:ext>
            </a:extLst>
          </p:cNvPr>
          <p:cNvSpPr txBox="1"/>
          <p:nvPr userDrawn="1"/>
        </p:nvSpPr>
        <p:spPr>
          <a:xfrm>
            <a:off x="4248916" y="5632881"/>
            <a:ext cx="3052632"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517939441"/>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2/5/2024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587044365"/>
      </p:ext>
    </p:extLst>
  </p:cSld>
  <p:clrMap bg1="lt1" tx1="dk1" bg2="lt2" tx2="dk2" accent1="accent1" accent2="accent2" accent3="accent3" accent4="accent4" accent5="accent5" accent6="accent6" hlink="hlink" folHlink="folHlink"/>
  <p:sldLayoutIdLst>
    <p:sldLayoutId id="2147483670" r:id="rId1"/>
    <p:sldLayoutId id="2147483681" r:id="rId2"/>
    <p:sldLayoutId id="2147483700" r:id="rId3"/>
    <p:sldLayoutId id="2147483701"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2/5/2024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188157903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9"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Century Gothic" panose="020B0502020202020204" pitchFamily="34" charset="0"/>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Century Gothic" panose="020B0502020202020204" pitchFamily="34" charset="0"/>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Century Gothic" panose="020B0502020202020204" pitchFamily="34" charset="0"/>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Century Gothic" panose="020B0502020202020204" pitchFamily="34" charset="0"/>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Century Gothic" panose="020B0502020202020204" pitchFamily="34"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2/5/2024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42142532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7" r:id="rId3"/>
    <p:sldLayoutId id="2147483678" r:id="rId4"/>
    <p:sldLayoutId id="2147483686" r:id="rId5"/>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0" indent="0" algn="l" defTabSz="777240" rtl="0" eaLnBrk="1" latinLnBrk="0" hangingPunct="1">
        <a:lnSpc>
          <a:spcPct val="90000"/>
        </a:lnSpc>
        <a:spcBef>
          <a:spcPts val="85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support.office.com/en-us/article/Crop-a-picture-to-fit-in-a-shape-1CE8CF89-6A19-4EE4-82CA-4F8E81469590" TargetMode="External"/><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74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134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167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95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A030F14-6E19-4137-C9F9-37DE95E17546}"/>
              </a:ext>
            </a:extLst>
          </p:cNvPr>
          <p:cNvSpPr txBox="1"/>
          <p:nvPr/>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sp>
        <p:nvSpPr>
          <p:cNvPr id="25" name="TextBox 24">
            <a:extLst>
              <a:ext uri="{FF2B5EF4-FFF2-40B4-BE49-F238E27FC236}">
                <a16:creationId xmlns:a16="http://schemas.microsoft.com/office/drawing/2014/main" id="{2EE193D2-BBEE-BB42-3D89-516EBB90688B}"/>
              </a:ext>
            </a:extLst>
          </p:cNvPr>
          <p:cNvSpPr txBox="1"/>
          <p:nvPr/>
        </p:nvSpPr>
        <p:spPr>
          <a:xfrm>
            <a:off x="389482" y="5407155"/>
            <a:ext cx="3462292" cy="4232144"/>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26" name="TextBox 25">
            <a:extLst>
              <a:ext uri="{FF2B5EF4-FFF2-40B4-BE49-F238E27FC236}">
                <a16:creationId xmlns:a16="http://schemas.microsoft.com/office/drawing/2014/main" id="{634BBFF7-A97B-B020-B1D1-5B71420D8444}"/>
              </a:ext>
            </a:extLst>
          </p:cNvPr>
          <p:cNvSpPr txBox="1"/>
          <p:nvPr/>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27" name="Rectangle 26">
            <a:extLst>
              <a:ext uri="{FF2B5EF4-FFF2-40B4-BE49-F238E27FC236}">
                <a16:creationId xmlns:a16="http://schemas.microsoft.com/office/drawing/2014/main" id="{3E4DCA85-7B14-BC14-FCDC-3C3EA7E7CEAC}"/>
              </a:ext>
            </a:extLst>
          </p:cNvPr>
          <p:cNvSpPr/>
          <p:nvPr/>
        </p:nvSpPr>
        <p:spPr>
          <a:xfrm>
            <a:off x="4154892" y="23578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E3EE91E-3271-0CBB-D4A8-621B6A4EC046}"/>
              </a:ext>
            </a:extLst>
          </p:cNvPr>
          <p:cNvSpPr txBox="1"/>
          <p:nvPr/>
        </p:nvSpPr>
        <p:spPr>
          <a:xfrm>
            <a:off x="6476999" y="2374502"/>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29" name="TextBox 28">
            <a:extLst>
              <a:ext uri="{FF2B5EF4-FFF2-40B4-BE49-F238E27FC236}">
                <a16:creationId xmlns:a16="http://schemas.microsoft.com/office/drawing/2014/main" id="{15D536BF-A407-2AA4-0ECC-1C714AF64424}"/>
              </a:ext>
            </a:extLst>
          </p:cNvPr>
          <p:cNvSpPr txBox="1"/>
          <p:nvPr/>
        </p:nvSpPr>
        <p:spPr>
          <a:xfrm>
            <a:off x="4154892" y="2381823"/>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30" name="Rectangle 29">
            <a:extLst>
              <a:ext uri="{FF2B5EF4-FFF2-40B4-BE49-F238E27FC236}">
                <a16:creationId xmlns:a16="http://schemas.microsoft.com/office/drawing/2014/main" id="{366FBD85-5F08-ECA0-5203-BF30E36A33E9}"/>
              </a:ext>
            </a:extLst>
          </p:cNvPr>
          <p:cNvSpPr/>
          <p:nvPr/>
        </p:nvSpPr>
        <p:spPr>
          <a:xfrm>
            <a:off x="4154892" y="5096221"/>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E6FDA5A-8FC4-743E-ED39-E52FA044BDF3}"/>
              </a:ext>
            </a:extLst>
          </p:cNvPr>
          <p:cNvSpPr txBox="1"/>
          <p:nvPr/>
        </p:nvSpPr>
        <p:spPr>
          <a:xfrm>
            <a:off x="6476999" y="5138224"/>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32" name="TextBox 31">
            <a:extLst>
              <a:ext uri="{FF2B5EF4-FFF2-40B4-BE49-F238E27FC236}">
                <a16:creationId xmlns:a16="http://schemas.microsoft.com/office/drawing/2014/main" id="{F0DF540A-36B6-4BB6-76BB-C160B326DFAB}"/>
              </a:ext>
            </a:extLst>
          </p:cNvPr>
          <p:cNvSpPr txBox="1"/>
          <p:nvPr/>
        </p:nvSpPr>
        <p:spPr>
          <a:xfrm>
            <a:off x="4154892" y="5145545"/>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33" name="TextBox 32">
            <a:extLst>
              <a:ext uri="{FF2B5EF4-FFF2-40B4-BE49-F238E27FC236}">
                <a16:creationId xmlns:a16="http://schemas.microsoft.com/office/drawing/2014/main" id="{DFB120DA-BE10-5382-50B8-C47650F88E21}"/>
              </a:ext>
            </a:extLst>
          </p:cNvPr>
          <p:cNvSpPr txBox="1"/>
          <p:nvPr/>
        </p:nvSpPr>
        <p:spPr>
          <a:xfrm>
            <a:off x="542507" y="7087264"/>
            <a:ext cx="3156242"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34" name="TextBox 33">
            <a:extLst>
              <a:ext uri="{FF2B5EF4-FFF2-40B4-BE49-F238E27FC236}">
                <a16:creationId xmlns:a16="http://schemas.microsoft.com/office/drawing/2014/main" id="{2E382E77-B5D7-EC74-37B4-8C5985056BFD}"/>
              </a:ext>
            </a:extLst>
          </p:cNvPr>
          <p:cNvSpPr txBox="1"/>
          <p:nvPr/>
        </p:nvSpPr>
        <p:spPr>
          <a:xfrm>
            <a:off x="545043" y="6244741"/>
            <a:ext cx="3153706"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35" name="TextBox 34">
            <a:extLst>
              <a:ext uri="{FF2B5EF4-FFF2-40B4-BE49-F238E27FC236}">
                <a16:creationId xmlns:a16="http://schemas.microsoft.com/office/drawing/2014/main" id="{A1654698-1568-C8DA-9E1C-9C218B3D42FF}"/>
              </a:ext>
            </a:extLst>
          </p:cNvPr>
          <p:cNvSpPr txBox="1"/>
          <p:nvPr/>
        </p:nvSpPr>
        <p:spPr>
          <a:xfrm>
            <a:off x="409891" y="3952911"/>
            <a:ext cx="3441883" cy="1323439"/>
          </a:xfrm>
          <a:prstGeom prst="rect">
            <a:avLst/>
          </a:prstGeom>
          <a:solidFill>
            <a:schemeClr val="bg1"/>
          </a:solidFill>
          <a:ln w="2540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 Size for Short &amp; Full Title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 Title: Century Gothic, 16 pt., BOLD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the Short Title, have the Location on top and App Area on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Title: Century Gothic, 16 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Case: Capitalize Each Word</a:t>
            </a:r>
          </a:p>
        </p:txBody>
      </p:sp>
      <p:sp>
        <p:nvSpPr>
          <p:cNvPr id="36" name="TextBox 35">
            <a:extLst>
              <a:ext uri="{FF2B5EF4-FFF2-40B4-BE49-F238E27FC236}">
                <a16:creationId xmlns:a16="http://schemas.microsoft.com/office/drawing/2014/main" id="{351141B9-8A0F-C5A2-2339-E30BE9F6B4A3}"/>
              </a:ext>
            </a:extLst>
          </p:cNvPr>
          <p:cNvSpPr txBox="1"/>
          <p:nvPr/>
        </p:nvSpPr>
        <p:spPr>
          <a:xfrm>
            <a:off x="552711" y="8915232"/>
            <a:ext cx="3156242" cy="523220"/>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dotted guidelines!</a:t>
            </a:r>
            <a:endParaRPr lang="en-US" sz="1400" dirty="0">
              <a:latin typeface="Century Gothic" panose="020B0502020202020204" pitchFamily="34" charset="0"/>
            </a:endParaRPr>
          </a:p>
        </p:txBody>
      </p:sp>
      <p:sp>
        <p:nvSpPr>
          <p:cNvPr id="37" name="TextBox 36">
            <a:extLst>
              <a:ext uri="{FF2B5EF4-FFF2-40B4-BE49-F238E27FC236}">
                <a16:creationId xmlns:a16="http://schemas.microsoft.com/office/drawing/2014/main" id="{BC5FF815-D7EF-2E9F-A253-206549ABE9C5}"/>
              </a:ext>
            </a:extLst>
          </p:cNvPr>
          <p:cNvSpPr txBox="1"/>
          <p:nvPr/>
        </p:nvSpPr>
        <p:spPr>
          <a:xfrm>
            <a:off x="4228595" y="2872639"/>
            <a:ext cx="3093273"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38" name="TextBox 37">
            <a:extLst>
              <a:ext uri="{FF2B5EF4-FFF2-40B4-BE49-F238E27FC236}">
                <a16:creationId xmlns:a16="http://schemas.microsoft.com/office/drawing/2014/main" id="{EE7DF427-9476-7A1D-1605-6697950C1553}"/>
              </a:ext>
            </a:extLst>
          </p:cNvPr>
          <p:cNvSpPr txBox="1"/>
          <p:nvPr/>
        </p:nvSpPr>
        <p:spPr>
          <a:xfrm>
            <a:off x="4248916" y="5632881"/>
            <a:ext cx="3052632"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39" name="Text Placeholder 38">
            <a:extLst>
              <a:ext uri="{FF2B5EF4-FFF2-40B4-BE49-F238E27FC236}">
                <a16:creationId xmlns:a16="http://schemas.microsoft.com/office/drawing/2014/main" id="{B367759A-DAD7-F505-9BBF-80DBE725541C}"/>
              </a:ext>
            </a:extLst>
          </p:cNvPr>
          <p:cNvSpPr>
            <a:spLocks noGrp="1"/>
          </p:cNvSpPr>
          <p:nvPr>
            <p:ph type="body" sz="quarter" idx="10"/>
          </p:nvPr>
        </p:nvSpPr>
        <p:spPr/>
        <p:txBody>
          <a:bodyPr/>
          <a:lstStyle/>
          <a:p>
            <a:endParaRPr lang="en-US"/>
          </a:p>
        </p:txBody>
      </p:sp>
      <p:sp>
        <p:nvSpPr>
          <p:cNvPr id="40" name="Text Placeholder 39">
            <a:extLst>
              <a:ext uri="{FF2B5EF4-FFF2-40B4-BE49-F238E27FC236}">
                <a16:creationId xmlns:a16="http://schemas.microsoft.com/office/drawing/2014/main" id="{ECA9E4CD-6B39-BF05-36AB-BC16E25A5A2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42860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A337108-48DF-91D2-2121-A9E4D2BB6A55}"/>
              </a:ext>
            </a:extLst>
          </p:cNvPr>
          <p:cNvSpPr>
            <a:spLocks noGrp="1"/>
          </p:cNvSpPr>
          <p:nvPr>
            <p:ph type="body" sz="quarter" idx="10"/>
          </p:nvPr>
        </p:nvSpPr>
        <p:spPr/>
        <p:txBody>
          <a:bodyPr>
            <a:normAutofit lnSpcReduction="10000"/>
          </a:bodyPr>
          <a:lstStyle/>
          <a:p>
            <a:endParaRPr lang="en-US"/>
          </a:p>
        </p:txBody>
      </p:sp>
      <p:sp>
        <p:nvSpPr>
          <p:cNvPr id="17" name="Text Placeholder 16">
            <a:extLst>
              <a:ext uri="{FF2B5EF4-FFF2-40B4-BE49-F238E27FC236}">
                <a16:creationId xmlns:a16="http://schemas.microsoft.com/office/drawing/2014/main" id="{A4DC48A8-337B-4562-E3CE-7393C454118C}"/>
              </a:ext>
            </a:extLst>
          </p:cNvPr>
          <p:cNvSpPr>
            <a:spLocks noGrp="1"/>
          </p:cNvSpPr>
          <p:nvPr>
            <p:ph type="body" sz="quarter" idx="11"/>
          </p:nvPr>
        </p:nvSpPr>
        <p:spPr/>
        <p:txBody>
          <a:bodyPr/>
          <a:lstStyle/>
          <a:p>
            <a:endParaRPr lang="en-US"/>
          </a:p>
        </p:txBody>
      </p:sp>
      <p:sp>
        <p:nvSpPr>
          <p:cNvPr id="18" name="TextBox 17">
            <a:extLst>
              <a:ext uri="{FF2B5EF4-FFF2-40B4-BE49-F238E27FC236}">
                <a16:creationId xmlns:a16="http://schemas.microsoft.com/office/drawing/2014/main" id="{1436FC16-3935-CCF5-28F2-C41F8ED0E69A}"/>
              </a:ext>
            </a:extLst>
          </p:cNvPr>
          <p:cNvSpPr txBox="1"/>
          <p:nvPr/>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sp>
        <p:nvSpPr>
          <p:cNvPr id="19" name="TextBox 18">
            <a:extLst>
              <a:ext uri="{FF2B5EF4-FFF2-40B4-BE49-F238E27FC236}">
                <a16:creationId xmlns:a16="http://schemas.microsoft.com/office/drawing/2014/main" id="{574581A9-9506-7AE8-A1A6-BC802D0A87CC}"/>
              </a:ext>
            </a:extLst>
          </p:cNvPr>
          <p:cNvSpPr txBox="1"/>
          <p:nvPr/>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20" name="Rectangle 19">
            <a:extLst>
              <a:ext uri="{FF2B5EF4-FFF2-40B4-BE49-F238E27FC236}">
                <a16:creationId xmlns:a16="http://schemas.microsoft.com/office/drawing/2014/main" id="{1D1CD8A0-3412-B706-6EB5-CA7EEA91AD3B}"/>
              </a:ext>
            </a:extLst>
          </p:cNvPr>
          <p:cNvSpPr/>
          <p:nvPr/>
        </p:nvSpPr>
        <p:spPr>
          <a:xfrm>
            <a:off x="3997414" y="3078715"/>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2B2668A-3026-A30E-88F1-3C29362B996B}"/>
              </a:ext>
            </a:extLst>
          </p:cNvPr>
          <p:cNvSpPr txBox="1"/>
          <p:nvPr/>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22" name="TextBox 21">
            <a:extLst>
              <a:ext uri="{FF2B5EF4-FFF2-40B4-BE49-F238E27FC236}">
                <a16:creationId xmlns:a16="http://schemas.microsoft.com/office/drawing/2014/main" id="{AFE736B1-57E5-7099-AE4A-34CC7CA0EEA4}"/>
              </a:ext>
            </a:extLst>
          </p:cNvPr>
          <p:cNvSpPr txBox="1"/>
          <p:nvPr/>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23" name="TextBox 22">
            <a:extLst>
              <a:ext uri="{FF2B5EF4-FFF2-40B4-BE49-F238E27FC236}">
                <a16:creationId xmlns:a16="http://schemas.microsoft.com/office/drawing/2014/main" id="{1AE27FC8-DD36-2DA8-A740-168BA739945E}"/>
              </a:ext>
            </a:extLst>
          </p:cNvPr>
          <p:cNvSpPr txBox="1"/>
          <p:nvPr/>
        </p:nvSpPr>
        <p:spPr>
          <a:xfrm>
            <a:off x="381000" y="5827775"/>
            <a:ext cx="7010399"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24" name="TextBox 23">
            <a:extLst>
              <a:ext uri="{FF2B5EF4-FFF2-40B4-BE49-F238E27FC236}">
                <a16:creationId xmlns:a16="http://schemas.microsoft.com/office/drawing/2014/main" id="{E1FE52DB-2FCF-05FA-3E1A-AE27D0F79021}"/>
              </a:ext>
            </a:extLst>
          </p:cNvPr>
          <p:cNvSpPr txBox="1"/>
          <p:nvPr/>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25" name="TextBox 24">
            <a:extLst>
              <a:ext uri="{FF2B5EF4-FFF2-40B4-BE49-F238E27FC236}">
                <a16:creationId xmlns:a16="http://schemas.microsoft.com/office/drawing/2014/main" id="{020A307A-F964-B9E7-42AD-64ED22A19D3E}"/>
              </a:ext>
            </a:extLst>
          </p:cNvPr>
          <p:cNvSpPr txBox="1"/>
          <p:nvPr/>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a:latin typeface="Century Gothic" panose="020B0502020202020204" pitchFamily="34" charset="0"/>
              </a:rPr>
              <a:t>NOTE: </a:t>
            </a:r>
            <a:r>
              <a:rPr lang="en-US" sz="1100" b="0">
                <a:latin typeface="Century Gothic" panose="020B0502020202020204" pitchFamily="34" charset="0"/>
              </a:rPr>
              <a:t>Remove </a:t>
            </a:r>
            <a:r>
              <a:rPr lang="en-US" sz="1100" b="1">
                <a:latin typeface="Century Gothic" panose="020B0502020202020204" pitchFamily="34" charset="0"/>
              </a:rPr>
              <a:t>Text/Image Box Outlines </a:t>
            </a:r>
            <a:r>
              <a:rPr lang="en-US" sz="1100" b="0">
                <a:latin typeface="Century Gothic" panose="020B0502020202020204" pitchFamily="34" charset="0"/>
              </a:rPr>
              <a:t>after you have added your content.</a:t>
            </a:r>
          </a:p>
          <a:p>
            <a:pPr algn="l"/>
            <a:endParaRPr lang="en-US" sz="1100" b="0">
              <a:latin typeface="Century Gothic" panose="020B0502020202020204" pitchFamily="34" charset="0"/>
            </a:endParaRPr>
          </a:p>
          <a:p>
            <a:pPr algn="l"/>
            <a:r>
              <a:rPr lang="en-US" sz="1100" b="0">
                <a:latin typeface="Century Gothic" panose="020B0502020202020204" pitchFamily="34" charset="0"/>
              </a:rPr>
              <a:t>To Remove the Text/Image Box Outline:</a:t>
            </a:r>
          </a:p>
          <a:p>
            <a:pPr algn="l"/>
            <a:r>
              <a:rPr lang="en-US" sz="1100" b="0">
                <a:latin typeface="Century Gothic" panose="020B0502020202020204" pitchFamily="34" charset="0"/>
              </a:rPr>
              <a:t>Select the Text/Image Box.</a:t>
            </a:r>
          </a:p>
          <a:p>
            <a:pPr algn="l"/>
            <a:r>
              <a:rPr lang="en-US" sz="1100" b="0">
                <a:latin typeface="Century Gothic" panose="020B0502020202020204" pitchFamily="34" charset="0"/>
              </a:rPr>
              <a:t>At the top in the Ribbon, Select </a:t>
            </a:r>
            <a:r>
              <a:rPr lang="en-US" sz="1100" b="1">
                <a:latin typeface="Century Gothic" panose="020B0502020202020204" pitchFamily="34" charset="0"/>
              </a:rPr>
              <a:t>Shape Format </a:t>
            </a:r>
            <a:r>
              <a:rPr lang="en-US" sz="1100" b="0">
                <a:latin typeface="Century Gothic" panose="020B0502020202020204" pitchFamily="34" charset="0"/>
              </a:rPr>
              <a:t>– </a:t>
            </a:r>
            <a:r>
              <a:rPr lang="en-US" sz="1100" b="1">
                <a:latin typeface="Century Gothic" panose="020B0502020202020204" pitchFamily="34" charset="0"/>
              </a:rPr>
              <a:t>Shape Outline </a:t>
            </a:r>
            <a:r>
              <a:rPr lang="en-US" sz="1100" b="0">
                <a:latin typeface="Century Gothic" panose="020B0502020202020204" pitchFamily="34" charset="0"/>
              </a:rPr>
              <a:t>– </a:t>
            </a:r>
            <a:r>
              <a:rPr lang="en-US" sz="1100" b="1">
                <a:latin typeface="Century Gothic" panose="020B0502020202020204" pitchFamily="34" charset="0"/>
              </a:rPr>
              <a:t>No Outline</a:t>
            </a:r>
          </a:p>
        </p:txBody>
      </p:sp>
      <p:sp>
        <p:nvSpPr>
          <p:cNvPr id="26" name="TextBox 25">
            <a:extLst>
              <a:ext uri="{FF2B5EF4-FFF2-40B4-BE49-F238E27FC236}">
                <a16:creationId xmlns:a16="http://schemas.microsoft.com/office/drawing/2014/main" id="{E45520EA-E3B1-399D-7058-6AFAF0C15A8C}"/>
              </a:ext>
            </a:extLst>
          </p:cNvPr>
          <p:cNvSpPr txBox="1"/>
          <p:nvPr/>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27" name="TextBox 26">
            <a:extLst>
              <a:ext uri="{FF2B5EF4-FFF2-40B4-BE49-F238E27FC236}">
                <a16:creationId xmlns:a16="http://schemas.microsoft.com/office/drawing/2014/main" id="{DE791650-3050-A33E-D946-93317601BD33}"/>
              </a:ext>
            </a:extLst>
          </p:cNvPr>
          <p:cNvSpPr txBox="1"/>
          <p:nvPr/>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8" name="TextBox 27">
            <a:extLst>
              <a:ext uri="{FF2B5EF4-FFF2-40B4-BE49-F238E27FC236}">
                <a16:creationId xmlns:a16="http://schemas.microsoft.com/office/drawing/2014/main" id="{41C08DAD-F8CA-B6AB-0124-2B867EC27427}"/>
              </a:ext>
            </a:extLst>
          </p:cNvPr>
          <p:cNvSpPr txBox="1"/>
          <p:nvPr/>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627890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C3D67096-0329-9432-92E1-A4BE7CF1F0A8}"/>
              </a:ext>
            </a:extLst>
          </p:cNvPr>
          <p:cNvSpPr>
            <a:spLocks noGrp="1"/>
          </p:cNvSpPr>
          <p:nvPr>
            <p:ph type="body" sz="quarter" idx="10"/>
          </p:nvPr>
        </p:nvSpPr>
        <p:spPr/>
        <p:txBody>
          <a:bodyPr>
            <a:normAutofit lnSpcReduction="10000"/>
          </a:bodyPr>
          <a:lstStyle/>
          <a:p>
            <a:endParaRPr lang="en-US"/>
          </a:p>
        </p:txBody>
      </p:sp>
      <p:sp>
        <p:nvSpPr>
          <p:cNvPr id="20" name="Text Placeholder 19">
            <a:extLst>
              <a:ext uri="{FF2B5EF4-FFF2-40B4-BE49-F238E27FC236}">
                <a16:creationId xmlns:a16="http://schemas.microsoft.com/office/drawing/2014/main" id="{793ED975-3F80-5942-7988-5136DE16EE4B}"/>
              </a:ext>
            </a:extLst>
          </p:cNvPr>
          <p:cNvSpPr>
            <a:spLocks noGrp="1"/>
          </p:cNvSpPr>
          <p:nvPr>
            <p:ph type="body" sz="quarter" idx="11"/>
          </p:nvPr>
        </p:nvSpPr>
        <p:spPr/>
        <p:txBody>
          <a:bodyPr/>
          <a:lstStyle/>
          <a:p>
            <a:endParaRPr lang="en-US"/>
          </a:p>
        </p:txBody>
      </p:sp>
      <p:sp>
        <p:nvSpPr>
          <p:cNvPr id="21" name="TextBox 20">
            <a:extLst>
              <a:ext uri="{FF2B5EF4-FFF2-40B4-BE49-F238E27FC236}">
                <a16:creationId xmlns:a16="http://schemas.microsoft.com/office/drawing/2014/main" id="{9B997876-57C9-950B-B0F2-7875155491A3}"/>
              </a:ext>
            </a:extLst>
          </p:cNvPr>
          <p:cNvSpPr txBox="1"/>
          <p:nvPr/>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sp>
        <p:nvSpPr>
          <p:cNvPr id="22" name="TextBox 21">
            <a:extLst>
              <a:ext uri="{FF2B5EF4-FFF2-40B4-BE49-F238E27FC236}">
                <a16:creationId xmlns:a16="http://schemas.microsoft.com/office/drawing/2014/main" id="{B3486CA2-8F8A-1A65-BEFA-55A3FA0F8877}"/>
              </a:ext>
            </a:extLst>
          </p:cNvPr>
          <p:cNvSpPr txBox="1"/>
          <p:nvPr/>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23" name="Rectangle 22">
            <a:extLst>
              <a:ext uri="{FF2B5EF4-FFF2-40B4-BE49-F238E27FC236}">
                <a16:creationId xmlns:a16="http://schemas.microsoft.com/office/drawing/2014/main" id="{D172FBC1-8DE4-4524-5609-FF92FE5E6322}"/>
              </a:ext>
            </a:extLst>
          </p:cNvPr>
          <p:cNvSpPr/>
          <p:nvPr/>
        </p:nvSpPr>
        <p:spPr>
          <a:xfrm>
            <a:off x="3997414" y="3078715"/>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F321BC3-5EA4-3A09-6065-56AFD899FDF7}"/>
              </a:ext>
            </a:extLst>
          </p:cNvPr>
          <p:cNvSpPr txBox="1"/>
          <p:nvPr/>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25" name="TextBox 24">
            <a:extLst>
              <a:ext uri="{FF2B5EF4-FFF2-40B4-BE49-F238E27FC236}">
                <a16:creationId xmlns:a16="http://schemas.microsoft.com/office/drawing/2014/main" id="{68239750-B376-FF78-4AC4-BE39BF42E3BE}"/>
              </a:ext>
            </a:extLst>
          </p:cNvPr>
          <p:cNvSpPr txBox="1"/>
          <p:nvPr/>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26" name="TextBox 25">
            <a:extLst>
              <a:ext uri="{FF2B5EF4-FFF2-40B4-BE49-F238E27FC236}">
                <a16:creationId xmlns:a16="http://schemas.microsoft.com/office/drawing/2014/main" id="{F04C8402-B5C2-756C-8CD6-B9DA1D96956F}"/>
              </a:ext>
            </a:extLst>
          </p:cNvPr>
          <p:cNvSpPr txBox="1"/>
          <p:nvPr/>
        </p:nvSpPr>
        <p:spPr>
          <a:xfrm>
            <a:off x="381000" y="5827775"/>
            <a:ext cx="7010400"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27" name="TextBox 26">
            <a:extLst>
              <a:ext uri="{FF2B5EF4-FFF2-40B4-BE49-F238E27FC236}">
                <a16:creationId xmlns:a16="http://schemas.microsoft.com/office/drawing/2014/main" id="{E71CA535-4C52-8E50-9407-465CFB3D1D61}"/>
              </a:ext>
            </a:extLst>
          </p:cNvPr>
          <p:cNvSpPr txBox="1"/>
          <p:nvPr/>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28" name="TextBox 27">
            <a:extLst>
              <a:ext uri="{FF2B5EF4-FFF2-40B4-BE49-F238E27FC236}">
                <a16:creationId xmlns:a16="http://schemas.microsoft.com/office/drawing/2014/main" id="{0E96E042-B7AD-106E-23F7-A053F3254372}"/>
              </a:ext>
            </a:extLst>
          </p:cNvPr>
          <p:cNvSpPr txBox="1"/>
          <p:nvPr/>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29" name="TextBox 28">
            <a:extLst>
              <a:ext uri="{FF2B5EF4-FFF2-40B4-BE49-F238E27FC236}">
                <a16:creationId xmlns:a16="http://schemas.microsoft.com/office/drawing/2014/main" id="{00B162A0-B8E1-475C-6B18-A8E9535BC546}"/>
              </a:ext>
            </a:extLst>
          </p:cNvPr>
          <p:cNvSpPr txBox="1"/>
          <p:nvPr/>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30" name="TextBox 29">
            <a:extLst>
              <a:ext uri="{FF2B5EF4-FFF2-40B4-BE49-F238E27FC236}">
                <a16:creationId xmlns:a16="http://schemas.microsoft.com/office/drawing/2014/main" id="{74A91A14-5586-F09F-51E2-E9FEC8F1CDD2}"/>
              </a:ext>
            </a:extLst>
          </p:cNvPr>
          <p:cNvSpPr txBox="1"/>
          <p:nvPr/>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31" name="TextBox 30">
            <a:extLst>
              <a:ext uri="{FF2B5EF4-FFF2-40B4-BE49-F238E27FC236}">
                <a16:creationId xmlns:a16="http://schemas.microsoft.com/office/drawing/2014/main" id="{0E4AB4FC-55C4-38F7-11D5-D75095E3DA62}"/>
              </a:ext>
            </a:extLst>
          </p:cNvPr>
          <p:cNvSpPr txBox="1"/>
          <p:nvPr/>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031243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185A9D-A107-188A-8392-1559039706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00313" y="4016542"/>
            <a:ext cx="731520" cy="731520"/>
          </a:xfrm>
          <a:prstGeom prst="rect">
            <a:avLst/>
          </a:prstGeom>
        </p:spPr>
      </p:pic>
      <p:pic>
        <p:nvPicPr>
          <p:cNvPr id="3" name="Picture 2">
            <a:extLst>
              <a:ext uri="{FF2B5EF4-FFF2-40B4-BE49-F238E27FC236}">
                <a16:creationId xmlns:a16="http://schemas.microsoft.com/office/drawing/2014/main" id="{B847C3E9-65BC-689C-684B-26E9DE8149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21241" y="4016542"/>
            <a:ext cx="731520" cy="731520"/>
          </a:xfrm>
          <a:prstGeom prst="rect">
            <a:avLst/>
          </a:prstGeom>
        </p:spPr>
      </p:pic>
      <p:pic>
        <p:nvPicPr>
          <p:cNvPr id="4" name="Picture 3">
            <a:extLst>
              <a:ext uri="{FF2B5EF4-FFF2-40B4-BE49-F238E27FC236}">
                <a16:creationId xmlns:a16="http://schemas.microsoft.com/office/drawing/2014/main" id="{D2439BA7-E586-9349-188D-A7D439213B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52764" y="4016542"/>
            <a:ext cx="731520" cy="731520"/>
          </a:xfrm>
          <a:prstGeom prst="rect">
            <a:avLst/>
          </a:prstGeom>
        </p:spPr>
      </p:pic>
      <p:sp>
        <p:nvSpPr>
          <p:cNvPr id="5" name="TextBox 4">
            <a:extLst>
              <a:ext uri="{FF2B5EF4-FFF2-40B4-BE49-F238E27FC236}">
                <a16:creationId xmlns:a16="http://schemas.microsoft.com/office/drawing/2014/main" id="{C419B285-63A0-031F-0CB8-4355B297C166}"/>
              </a:ext>
            </a:extLst>
          </p:cNvPr>
          <p:cNvSpPr txBox="1"/>
          <p:nvPr/>
        </p:nvSpPr>
        <p:spPr>
          <a:xfrm>
            <a:off x="304800" y="391872"/>
            <a:ext cx="3581400" cy="271653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Purpose</a:t>
            </a:r>
            <a:endParaRPr lang="en-US" sz="1200" b="0" i="0" u="none" strike="noStrike" baseline="0" dirty="0">
              <a:solidFill>
                <a:srgbClr val="9DB23F"/>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p:txBody>
      </p:sp>
      <p:sp>
        <p:nvSpPr>
          <p:cNvPr id="6" name="Rectangle 5">
            <a:extLst>
              <a:ext uri="{FF2B5EF4-FFF2-40B4-BE49-F238E27FC236}">
                <a16:creationId xmlns:a16="http://schemas.microsoft.com/office/drawing/2014/main" id="{226ED021-5AC3-E53C-D52A-BD3F0AD804F4}"/>
              </a:ext>
            </a:extLst>
          </p:cNvPr>
          <p:cNvSpPr/>
          <p:nvPr/>
        </p:nvSpPr>
        <p:spPr>
          <a:xfrm>
            <a:off x="4099382" y="4535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38200C-2547-0384-354B-C1A582C86247}"/>
              </a:ext>
            </a:extLst>
          </p:cNvPr>
          <p:cNvSpPr txBox="1"/>
          <p:nvPr/>
        </p:nvSpPr>
        <p:spPr>
          <a:xfrm>
            <a:off x="304801" y="5223919"/>
            <a:ext cx="7124700" cy="100157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Partners</a:t>
            </a:r>
            <a:endParaRPr lang="en-US" sz="1050" b="0" i="0" u="none" strike="noStrike" baseline="0" dirty="0">
              <a:solidFill>
                <a:srgbClr val="9DB23F"/>
              </a:solidFill>
              <a:latin typeface="Garamond" panose="02020404030301010803" pitchFamily="18" charset="0"/>
            </a:endParaRPr>
          </a:p>
          <a:p>
            <a:r>
              <a:rPr lang="en-US" sz="1200" b="0" i="0" u="none" strike="noStrike" baseline="0" dirty="0">
                <a:latin typeface="Garamond" panose="02020404030301010803" pitchFamily="18" charset="0"/>
              </a:rPr>
              <a:t>Partner 1</a:t>
            </a:r>
          </a:p>
          <a:p>
            <a:r>
              <a:rPr lang="en-US" sz="1200" b="0" i="0" u="none" strike="noStrike" baseline="0" dirty="0">
                <a:latin typeface="Garamond" panose="02020404030301010803" pitchFamily="18" charset="0"/>
              </a:rPr>
              <a:t>Partner 2</a:t>
            </a:r>
          </a:p>
          <a:p>
            <a:r>
              <a:rPr lang="en-US" sz="1200" b="0" i="0" u="none" strike="noStrike" baseline="0" dirty="0">
                <a:latin typeface="Garamond" panose="02020404030301010803" pitchFamily="18" charset="0"/>
              </a:rPr>
              <a:t>Partner 3</a:t>
            </a:r>
          </a:p>
          <a:p>
            <a:r>
              <a:rPr lang="en-US" sz="120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8" name="Text Placeholder 16">
            <a:extLst>
              <a:ext uri="{FF2B5EF4-FFF2-40B4-BE49-F238E27FC236}">
                <a16:creationId xmlns:a16="http://schemas.microsoft.com/office/drawing/2014/main" id="{D04197A2-12B0-F9C9-A1A5-21F97BDAE8AD}"/>
              </a:ext>
            </a:extLst>
          </p:cNvPr>
          <p:cNvSpPr txBox="1">
            <a:spLocks/>
          </p:cNvSpPr>
          <p:nvPr/>
        </p:nvSpPr>
        <p:spPr>
          <a:xfrm>
            <a:off x="321747" y="3566495"/>
            <a:ext cx="1715717" cy="288918"/>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Team Members</a:t>
            </a:r>
            <a:endParaRPr lang="en-US" sz="1000" b="1" dirty="0">
              <a:solidFill>
                <a:srgbClr val="9DB23F"/>
              </a:solidFill>
              <a:latin typeface="Garamond" panose="02020404030301010803" pitchFamily="18" charset="0"/>
            </a:endParaRPr>
          </a:p>
        </p:txBody>
      </p:sp>
      <p:sp>
        <p:nvSpPr>
          <p:cNvPr id="9" name="Text Placeholder 16">
            <a:extLst>
              <a:ext uri="{FF2B5EF4-FFF2-40B4-BE49-F238E27FC236}">
                <a16:creationId xmlns:a16="http://schemas.microsoft.com/office/drawing/2014/main" id="{C540BEC1-E975-EB90-D6BB-A48FCA1830D7}"/>
              </a:ext>
            </a:extLst>
          </p:cNvPr>
          <p:cNvSpPr txBox="1">
            <a:spLocks/>
          </p:cNvSpPr>
          <p:nvPr/>
        </p:nvSpPr>
        <p:spPr>
          <a:xfrm>
            <a:off x="3835080"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p:txBody>
      </p:sp>
      <p:sp>
        <p:nvSpPr>
          <p:cNvPr id="10" name="Text Placeholder 16">
            <a:extLst>
              <a:ext uri="{FF2B5EF4-FFF2-40B4-BE49-F238E27FC236}">
                <a16:creationId xmlns:a16="http://schemas.microsoft.com/office/drawing/2014/main" id="{B277DECC-9A5C-DCFA-4F8C-0C3CDF16AF39}"/>
              </a:ext>
            </a:extLst>
          </p:cNvPr>
          <p:cNvSpPr txBox="1">
            <a:spLocks/>
          </p:cNvSpPr>
          <p:nvPr/>
        </p:nvSpPr>
        <p:spPr>
          <a:xfrm>
            <a:off x="5692784"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Participant Name</a:t>
            </a:r>
          </a:p>
        </p:txBody>
      </p:sp>
      <p:sp>
        <p:nvSpPr>
          <p:cNvPr id="11" name="Text Placeholder 16">
            <a:extLst>
              <a:ext uri="{FF2B5EF4-FFF2-40B4-BE49-F238E27FC236}">
                <a16:creationId xmlns:a16="http://schemas.microsoft.com/office/drawing/2014/main" id="{88A619E5-0709-F6B4-AEAF-1EBE9F56C896}"/>
              </a:ext>
            </a:extLst>
          </p:cNvPr>
          <p:cNvSpPr txBox="1">
            <a:spLocks/>
          </p:cNvSpPr>
          <p:nvPr/>
        </p:nvSpPr>
        <p:spPr>
          <a:xfrm>
            <a:off x="2091155"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p:txBody>
      </p:sp>
      <p:pic>
        <p:nvPicPr>
          <p:cNvPr id="12" name="Picture 11">
            <a:extLst>
              <a:ext uri="{FF2B5EF4-FFF2-40B4-BE49-F238E27FC236}">
                <a16:creationId xmlns:a16="http://schemas.microsoft.com/office/drawing/2014/main" id="{6B0DF1C8-DC8F-894A-77D0-BC9F932FBB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456" y="4016542"/>
            <a:ext cx="731520" cy="731520"/>
          </a:xfrm>
          <a:prstGeom prst="rect">
            <a:avLst/>
          </a:prstGeom>
        </p:spPr>
      </p:pic>
      <p:sp>
        <p:nvSpPr>
          <p:cNvPr id="13" name="Text Placeholder 16">
            <a:extLst>
              <a:ext uri="{FF2B5EF4-FFF2-40B4-BE49-F238E27FC236}">
                <a16:creationId xmlns:a16="http://schemas.microsoft.com/office/drawing/2014/main" id="{366D29B1-3B2E-CC4B-915C-659165FECABF}"/>
              </a:ext>
            </a:extLst>
          </p:cNvPr>
          <p:cNvSpPr txBox="1">
            <a:spLocks/>
          </p:cNvSpPr>
          <p:nvPr/>
        </p:nvSpPr>
        <p:spPr>
          <a:xfrm>
            <a:off x="336205" y="4756619"/>
            <a:ext cx="1494862" cy="467300"/>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a:p>
            <a:pPr algn="ctr">
              <a:lnSpc>
                <a:spcPct val="100000"/>
              </a:lnSpc>
              <a:spcBef>
                <a:spcPts val="0"/>
              </a:spcBef>
            </a:pPr>
            <a:r>
              <a:rPr lang="en-US" sz="1200" b="1" dirty="0">
                <a:solidFill>
                  <a:schemeClr val="tx1">
                    <a:lumMod val="75000"/>
                  </a:schemeClr>
                </a:solidFill>
                <a:latin typeface="Garamond" panose="02020404030301010803" pitchFamily="18" charset="0"/>
              </a:rPr>
              <a:t>(Project Lead)</a:t>
            </a:r>
          </a:p>
        </p:txBody>
      </p:sp>
      <p:sp>
        <p:nvSpPr>
          <p:cNvPr id="14" name="Oval 13">
            <a:extLst>
              <a:ext uri="{FF2B5EF4-FFF2-40B4-BE49-F238E27FC236}">
                <a16:creationId xmlns:a16="http://schemas.microsoft.com/office/drawing/2014/main" id="{5080C66F-596A-1A6B-5514-C9E2F62C3220}"/>
              </a:ext>
            </a:extLst>
          </p:cNvPr>
          <p:cNvSpPr/>
          <p:nvPr/>
        </p:nvSpPr>
        <p:spPr>
          <a:xfrm>
            <a:off x="838683" y="4110301"/>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5" name="Oval 14">
            <a:extLst>
              <a:ext uri="{FF2B5EF4-FFF2-40B4-BE49-F238E27FC236}">
                <a16:creationId xmlns:a16="http://schemas.microsoft.com/office/drawing/2014/main" id="{9C8258EC-3F31-7F46-A731-0C866C8BC73A}"/>
              </a:ext>
            </a:extLst>
          </p:cNvPr>
          <p:cNvSpPr/>
          <p:nvPr/>
        </p:nvSpPr>
        <p:spPr>
          <a:xfrm>
            <a:off x="2549586" y="4110301"/>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6" name="TextBox 15">
            <a:extLst>
              <a:ext uri="{FF2B5EF4-FFF2-40B4-BE49-F238E27FC236}">
                <a16:creationId xmlns:a16="http://schemas.microsoft.com/office/drawing/2014/main" id="{6CAD41CA-6ED4-E6BF-14C9-04ABA6A788A1}"/>
              </a:ext>
            </a:extLst>
          </p:cNvPr>
          <p:cNvSpPr txBox="1"/>
          <p:nvPr/>
        </p:nvSpPr>
        <p:spPr>
          <a:xfrm>
            <a:off x="4099382" y="3196964"/>
            <a:ext cx="3268166" cy="707886"/>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3"/>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sp>
        <p:nvSpPr>
          <p:cNvPr id="17" name="Oval 16">
            <a:extLst>
              <a:ext uri="{FF2B5EF4-FFF2-40B4-BE49-F238E27FC236}">
                <a16:creationId xmlns:a16="http://schemas.microsoft.com/office/drawing/2014/main" id="{CAB38352-099B-0025-E6EE-B0E9E6C1F9DB}"/>
              </a:ext>
            </a:extLst>
          </p:cNvPr>
          <p:cNvSpPr/>
          <p:nvPr/>
        </p:nvSpPr>
        <p:spPr>
          <a:xfrm>
            <a:off x="4310348" y="4117805"/>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8" name="Oval 17">
            <a:extLst>
              <a:ext uri="{FF2B5EF4-FFF2-40B4-BE49-F238E27FC236}">
                <a16:creationId xmlns:a16="http://schemas.microsoft.com/office/drawing/2014/main" id="{56E66466-29D9-97AD-DE76-D5F18BF9F271}"/>
              </a:ext>
            </a:extLst>
          </p:cNvPr>
          <p:cNvSpPr/>
          <p:nvPr/>
        </p:nvSpPr>
        <p:spPr>
          <a:xfrm>
            <a:off x="6191753" y="4109970"/>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9" name="TextBox 18">
            <a:extLst>
              <a:ext uri="{FF2B5EF4-FFF2-40B4-BE49-F238E27FC236}">
                <a16:creationId xmlns:a16="http://schemas.microsoft.com/office/drawing/2014/main" id="{CEFE5539-9DC1-7EA1-15FA-319EE96EC88E}"/>
              </a:ext>
            </a:extLst>
          </p:cNvPr>
          <p:cNvSpPr txBox="1"/>
          <p:nvPr/>
        </p:nvSpPr>
        <p:spPr>
          <a:xfrm>
            <a:off x="4099382" y="46040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20" name="TextBox 19">
            <a:extLst>
              <a:ext uri="{FF2B5EF4-FFF2-40B4-BE49-F238E27FC236}">
                <a16:creationId xmlns:a16="http://schemas.microsoft.com/office/drawing/2014/main" id="{29361699-C63A-DDD0-1DD3-8750EDA2D3E0}"/>
              </a:ext>
            </a:extLst>
          </p:cNvPr>
          <p:cNvSpPr txBox="1"/>
          <p:nvPr/>
        </p:nvSpPr>
        <p:spPr>
          <a:xfrm>
            <a:off x="4183966" y="791452"/>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93337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67A36A9-4567-2C6B-087B-D81C222F3A11}"/>
              </a:ext>
            </a:extLst>
          </p:cNvPr>
          <p:cNvSpPr txBox="1"/>
          <p:nvPr/>
        </p:nvSpPr>
        <p:spPr>
          <a:xfrm>
            <a:off x="304800" y="391872"/>
            <a:ext cx="3264193" cy="416928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Purpose</a:t>
            </a:r>
            <a:endParaRPr lang="en-US" sz="1200" b="0" i="0" u="none" strike="noStrike" baseline="0" dirty="0">
              <a:solidFill>
                <a:srgbClr val="9DB23F"/>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sp>
        <p:nvSpPr>
          <p:cNvPr id="10" name="Rectangle 9">
            <a:extLst>
              <a:ext uri="{FF2B5EF4-FFF2-40B4-BE49-F238E27FC236}">
                <a16:creationId xmlns:a16="http://schemas.microsoft.com/office/drawing/2014/main" id="{3842263F-7828-828E-826B-274A5945ECE9}"/>
              </a:ext>
            </a:extLst>
          </p:cNvPr>
          <p:cNvSpPr/>
          <p:nvPr/>
        </p:nvSpPr>
        <p:spPr>
          <a:xfrm>
            <a:off x="3745782" y="381001"/>
            <a:ext cx="3590108" cy="28376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F5E8242-73CF-F3EE-B29B-36E6F6398672}"/>
              </a:ext>
            </a:extLst>
          </p:cNvPr>
          <p:cNvSpPr txBox="1"/>
          <p:nvPr/>
        </p:nvSpPr>
        <p:spPr>
          <a:xfrm>
            <a:off x="3804433" y="45081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F91BB001-53A8-6770-B206-F906361EB821}"/>
              </a:ext>
            </a:extLst>
          </p:cNvPr>
          <p:cNvSpPr txBox="1"/>
          <p:nvPr/>
        </p:nvSpPr>
        <p:spPr>
          <a:xfrm>
            <a:off x="3886200" y="752768"/>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4" name="Text Placeholder 16">
            <a:extLst>
              <a:ext uri="{FF2B5EF4-FFF2-40B4-BE49-F238E27FC236}">
                <a16:creationId xmlns:a16="http://schemas.microsoft.com/office/drawing/2014/main" id="{041BF208-98BD-EB62-463A-6F323431D018}"/>
              </a:ext>
            </a:extLst>
          </p:cNvPr>
          <p:cNvSpPr txBox="1">
            <a:spLocks/>
          </p:cNvSpPr>
          <p:nvPr/>
        </p:nvSpPr>
        <p:spPr>
          <a:xfrm>
            <a:off x="356209" y="4948913"/>
            <a:ext cx="3264193"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Team Members</a:t>
            </a:r>
            <a:endParaRPr lang="en-US" sz="1000" b="1" dirty="0">
              <a:solidFill>
                <a:srgbClr val="9DB23F"/>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15" name="TextBox 14">
            <a:extLst>
              <a:ext uri="{FF2B5EF4-FFF2-40B4-BE49-F238E27FC236}">
                <a16:creationId xmlns:a16="http://schemas.microsoft.com/office/drawing/2014/main" id="{93A51A20-3849-3A52-E5F6-E0280BE82033}"/>
              </a:ext>
            </a:extLst>
          </p:cNvPr>
          <p:cNvSpPr txBox="1"/>
          <p:nvPr/>
        </p:nvSpPr>
        <p:spPr>
          <a:xfrm>
            <a:off x="3745782" y="4955448"/>
            <a:ext cx="3543898"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Partners</a:t>
            </a:r>
            <a:endParaRPr lang="en-US" sz="1050" b="0" i="0" u="none" strike="noStrike" baseline="0" dirty="0">
              <a:solidFill>
                <a:srgbClr val="9DB23F"/>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Tree>
    <p:extLst>
      <p:ext uri="{BB962C8B-B14F-4D97-AF65-F5344CB8AC3E}">
        <p14:creationId xmlns:p14="http://schemas.microsoft.com/office/powerpoint/2010/main" val="3857228424"/>
      </p:ext>
    </p:extLst>
  </p:cSld>
  <p:clrMapOvr>
    <a:masterClrMapping/>
  </p:clrMapOvr>
</p:sld>
</file>

<file path=ppt/theme/theme1.xml><?xml version="1.0" encoding="utf-8"?>
<a:theme xmlns:a="http://schemas.openxmlformats.org/drawingml/2006/main" name="EXAMPL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s (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 Guides/Not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5567</TotalTime>
  <Words>966</Words>
  <Application>Microsoft Office PowerPoint</Application>
  <PresentationFormat>Custom</PresentationFormat>
  <Paragraphs>150</Paragraphs>
  <Slides>9</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vt:i4>
      </vt:variant>
    </vt:vector>
  </HeadingPairs>
  <TitlesOfParts>
    <vt:vector size="19" baseType="lpstr">
      <vt:lpstr>Arial</vt:lpstr>
      <vt:lpstr>Calibri</vt:lpstr>
      <vt:lpstr>Calibri Light</vt:lpstr>
      <vt:lpstr>Century Gothic</vt:lpstr>
      <vt:lpstr>Futura LT</vt:lpstr>
      <vt:lpstr>Garamond</vt:lpstr>
      <vt:lpstr>Helvetica</vt:lpstr>
      <vt:lpstr>EXAMPLES (Locked)</vt:lpstr>
      <vt:lpstr>Templates (Blank)</vt:lpstr>
      <vt:lpstr>Template Guides/Notes (Locked)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Hunter, Shanise Y. (LARC-E3)[RSES]</cp:lastModifiedBy>
  <cp:revision>27</cp:revision>
  <dcterms:created xsi:type="dcterms:W3CDTF">2022-01-28T14:48:32Z</dcterms:created>
  <dcterms:modified xsi:type="dcterms:W3CDTF">2024-02-08T19:32:34Z</dcterms:modified>
</cp:coreProperties>
</file>