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52"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extLst/>
  </p:cmAuthor>
  <p:cmAuthor id="2" name="Cecil Byles" initials="CB"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CCE"/>
    <a:srgbClr val="2559A8"/>
    <a:srgbClr val="964135"/>
    <a:srgbClr val="000000"/>
    <a:srgbClr val="7DB761"/>
    <a:srgbClr val="E97844"/>
    <a:srgbClr val="3F4268"/>
    <a:srgbClr val="238754"/>
    <a:srgbClr val="EBA34C"/>
    <a:srgbClr val="92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4268" autoAdjust="0"/>
  </p:normalViewPr>
  <p:slideViewPr>
    <p:cSldViewPr snapToGrid="0" showGuides="1">
      <p:cViewPr>
        <p:scale>
          <a:sx n="29" d="100"/>
          <a:sy n="29" d="100"/>
        </p:scale>
        <p:origin x="979" y="-1334"/>
      </p:cViewPr>
      <p:guideLst>
        <p:guide orient="horz" pos="2736"/>
        <p:guide pos="552"/>
        <p:guide orient="horz" pos="21864"/>
        <p:guide pos="16704"/>
        <p:guide pos="15288"/>
        <p:guide orient="horz" pos="21312"/>
        <p:guide pos="7752"/>
        <p:guide pos="8088"/>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400001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25C5D880-463B-8F43-88AA-73D384CF1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8490" y="30746409"/>
            <a:ext cx="2104579" cy="2103120"/>
          </a:xfrm>
          <a:prstGeom prst="rect">
            <a:avLst/>
          </a:prstGeom>
        </p:spPr>
      </p:pic>
      <p:sp>
        <p:nvSpPr>
          <p:cNvPr id="69" name="Text Placeholder 16">
            <a:extLst>
              <a:ext uri="{FF2B5EF4-FFF2-40B4-BE49-F238E27FC236}">
                <a16:creationId xmlns:a16="http://schemas.microsoft.com/office/drawing/2014/main" id="{72AD1070-77F2-DB4E-A24A-218CBB2D6BFC}"/>
              </a:ext>
            </a:extLst>
          </p:cNvPr>
          <p:cNvSpPr txBox="1">
            <a:spLocks/>
          </p:cNvSpPr>
          <p:nvPr/>
        </p:nvSpPr>
        <p:spPr>
          <a:xfrm>
            <a:off x="21483459" y="32974678"/>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Nick Russo</a:t>
            </a:r>
          </a:p>
        </p:txBody>
      </p:sp>
      <p:pic>
        <p:nvPicPr>
          <p:cNvPr id="65" name="Picture 64">
            <a:extLst>
              <a:ext uri="{FF2B5EF4-FFF2-40B4-BE49-F238E27FC236}">
                <a16:creationId xmlns:a16="http://schemas.microsoft.com/office/drawing/2014/main" id="{19B9D57D-565B-5840-824D-81BEE26AC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8882" y="30746409"/>
            <a:ext cx="2104579" cy="2103120"/>
          </a:xfrm>
          <a:prstGeom prst="rect">
            <a:avLst/>
          </a:prstGeom>
        </p:spPr>
      </p:pic>
      <p:pic>
        <p:nvPicPr>
          <p:cNvPr id="23" name="Picture 22">
            <a:extLst>
              <a:ext uri="{FF2B5EF4-FFF2-40B4-BE49-F238E27FC236}">
                <a16:creationId xmlns:a16="http://schemas.microsoft.com/office/drawing/2014/main" id="{C2DEC35E-2DD7-49FD-A269-B8FB76E17D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52" t="3400" r="17057" b="33999"/>
          <a:stretch/>
        </p:blipFill>
        <p:spPr>
          <a:xfrm>
            <a:off x="22074931" y="30975009"/>
            <a:ext cx="1651696" cy="1645920"/>
          </a:xfrm>
          <a:prstGeom prst="ellipse">
            <a:avLst/>
          </a:prstGeom>
        </p:spPr>
      </p:pic>
      <p:pic>
        <p:nvPicPr>
          <p:cNvPr id="19" name="Picture 18">
            <a:extLst>
              <a:ext uri="{FF2B5EF4-FFF2-40B4-BE49-F238E27FC236}">
                <a16:creationId xmlns:a16="http://schemas.microsoft.com/office/drawing/2014/main" id="{D2676FE1-0393-4271-9D0D-8E9CA7F82555}"/>
              </a:ext>
            </a:extLst>
          </p:cNvPr>
          <p:cNvPicPr>
            <a:picLocks/>
          </p:cNvPicPr>
          <p:nvPr/>
        </p:nvPicPr>
        <p:blipFill rotWithShape="1">
          <a:blip r:embed="rId5" cstate="print">
            <a:extLst>
              <a:ext uri="{28A0092B-C50C-407E-A947-70E740481C1C}">
                <a14:useLocalDpi xmlns:a14="http://schemas.microsoft.com/office/drawing/2010/main" val="0"/>
              </a:ext>
            </a:extLst>
          </a:blip>
          <a:srcRect l="1222" t="15701" r="1222" b="9646"/>
          <a:stretch/>
        </p:blipFill>
        <p:spPr>
          <a:xfrm>
            <a:off x="19158211" y="30975009"/>
            <a:ext cx="1645920" cy="1645920"/>
          </a:xfrm>
          <a:prstGeom prst="ellipse">
            <a:avLst/>
          </a:prstGeom>
        </p:spPr>
      </p:pic>
      <p:sp>
        <p:nvSpPr>
          <p:cNvPr id="122" name="Arrow: Circular 121">
            <a:extLst>
              <a:ext uri="{FF2B5EF4-FFF2-40B4-BE49-F238E27FC236}">
                <a16:creationId xmlns:a16="http://schemas.microsoft.com/office/drawing/2014/main" id="{ACCFBB9B-53E7-47FC-A42C-9C9B25C40850}"/>
              </a:ext>
            </a:extLst>
          </p:cNvPr>
          <p:cNvSpPr/>
          <p:nvPr/>
        </p:nvSpPr>
        <p:spPr>
          <a:xfrm rot="2272889">
            <a:off x="16758102" y="8863122"/>
            <a:ext cx="4572000" cy="4572000"/>
          </a:xfrm>
          <a:prstGeom prst="circularArrow">
            <a:avLst>
              <a:gd name="adj1" fmla="val 14762"/>
              <a:gd name="adj2" fmla="val 670821"/>
              <a:gd name="adj3" fmla="val 20220872"/>
              <a:gd name="adj4" fmla="val 16581080"/>
              <a:gd name="adj5" fmla="val 1162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42ACCE"/>
                </a:solidFill>
                <a:latin typeface="Century Gothic" panose="020B0502020202020204" pitchFamily="34" charset="0"/>
              </a:rPr>
              <a:t>Great Lakes </a:t>
            </a:r>
            <a:r>
              <a:rPr lang="en-US" sz="10000" dirty="0">
                <a:solidFill>
                  <a:srgbClr val="42ACCE"/>
                </a:solidFill>
                <a:latin typeface="Century Gothic" panose="020B0502020202020204" pitchFamily="34" charset="0"/>
              </a:rPr>
              <a:t>Water Resources II</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42ACCE"/>
                </a:solidFill>
                <a:latin typeface="Century Gothic" panose="020B0502020202020204" pitchFamily="34" charset="0"/>
              </a:rPr>
              <a:t>California - JPL</a:t>
            </a: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704381" y="876299"/>
            <a:ext cx="18646310" cy="2507653"/>
          </a:xfrm>
          <a:prstGeom prst="rect">
            <a:avLst/>
          </a:prstGeom>
        </p:spPr>
        <p:txBody>
          <a:bodyPr anchor="ctr">
            <a:normAutofit fontScale="92500"/>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42ACCE"/>
                </a:solidFill>
              </a:rPr>
              <a:t>A Google Earth Engine Tool to Automate Wetland </a:t>
            </a:r>
            <a:r>
              <a:rPr lang="en-US" dirty="0" smtClean="0">
                <a:solidFill>
                  <a:srgbClr val="42ACCE"/>
                </a:solidFill>
              </a:rPr>
              <a:t>Extent Mapping </a:t>
            </a:r>
            <a:r>
              <a:rPr lang="en-US" dirty="0">
                <a:solidFill>
                  <a:srgbClr val="42ACCE"/>
                </a:solidFill>
              </a:rPr>
              <a:t>Using Optical and Radar Satellite Sensors in the Great Lakes Basin for Wetland Management and Monitoring</a:t>
            </a:r>
          </a:p>
        </p:txBody>
      </p:sp>
      <p:sp>
        <p:nvSpPr>
          <p:cNvPr id="35" name="TextBox 34">
            <a:extLst>
              <a:ext uri="{FF2B5EF4-FFF2-40B4-BE49-F238E27FC236}">
                <a16:creationId xmlns:a16="http://schemas.microsoft.com/office/drawing/2014/main" id="{1E09F9D8-C002-1442-ACAE-5563A1CB966F}"/>
              </a:ext>
            </a:extLst>
          </p:cNvPr>
          <p:cNvSpPr txBox="1"/>
          <p:nvPr/>
        </p:nvSpPr>
        <p:spPr>
          <a:xfrm>
            <a:off x="878674" y="4484915"/>
            <a:ext cx="2475358"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Abstract</a:t>
            </a:r>
          </a:p>
        </p:txBody>
      </p:sp>
      <p:sp>
        <p:nvSpPr>
          <p:cNvPr id="38" name="Text Placeholder 16">
            <a:extLst>
              <a:ext uri="{FF2B5EF4-FFF2-40B4-BE49-F238E27FC236}">
                <a16:creationId xmlns:a16="http://schemas.microsoft.com/office/drawing/2014/main" id="{7735D678-F608-5940-BC93-72C0B6736AC4}"/>
              </a:ext>
            </a:extLst>
          </p:cNvPr>
          <p:cNvSpPr txBox="1">
            <a:spLocks/>
          </p:cNvSpPr>
          <p:nvPr/>
        </p:nvSpPr>
        <p:spPr>
          <a:xfrm>
            <a:off x="12866914" y="5266323"/>
            <a:ext cx="11430000" cy="25520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b="1" dirty="0">
                <a:solidFill>
                  <a:srgbClr val="42ACCE"/>
                </a:solidFill>
                <a:latin typeface="Garamond" panose="02020404030301010803" pitchFamily="18" charset="0"/>
              </a:rPr>
              <a:t>Classify and map</a:t>
            </a:r>
            <a:r>
              <a:rPr lang="en-US" dirty="0">
                <a:solidFill>
                  <a:schemeClr val="tx1">
                    <a:lumMod val="75000"/>
                    <a:lumOff val="25000"/>
                  </a:schemeClr>
                </a:solidFill>
                <a:latin typeface="Garamond" panose="02020404030301010803" pitchFamily="18" charset="0"/>
              </a:rPr>
              <a:t> wetlands extent and type in the entire Great Lakes Basin in WET 2.0</a:t>
            </a:r>
          </a:p>
          <a:p>
            <a:pPr>
              <a:lnSpc>
                <a:spcPct val="100000"/>
              </a:lnSpc>
              <a:spcBef>
                <a:spcPts val="0"/>
              </a:spcBef>
              <a:spcAft>
                <a:spcPts val="600"/>
              </a:spcAft>
              <a:buClr>
                <a:srgbClr val="42ACCE"/>
              </a:buClr>
            </a:pPr>
            <a:r>
              <a:rPr lang="en-US" b="1" dirty="0">
                <a:solidFill>
                  <a:srgbClr val="42ACCE"/>
                </a:solidFill>
                <a:latin typeface="Garamond" panose="02020404030301010803" pitchFamily="18" charset="0"/>
              </a:rPr>
              <a:t>Develop a user interface</a:t>
            </a:r>
            <a:r>
              <a:rPr lang="en-US" dirty="0">
                <a:solidFill>
                  <a:srgbClr val="42ACCE"/>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for WET 2.0 that enables user-specified and user-drawn geometries for analysis</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r>
              <a:rPr lang="en-US" b="1" dirty="0">
                <a:solidFill>
                  <a:srgbClr val="42ACCE"/>
                </a:solidFill>
                <a:latin typeface="Garamond" panose="02020404030301010803" pitchFamily="18" charset="0"/>
              </a:rPr>
              <a:t>Improve accuracy </a:t>
            </a:r>
            <a:r>
              <a:rPr lang="en-US" dirty="0">
                <a:solidFill>
                  <a:schemeClr val="tx1">
                    <a:lumMod val="75000"/>
                    <a:lumOff val="25000"/>
                  </a:schemeClr>
                </a:solidFill>
                <a:latin typeface="Garamond" panose="02020404030301010803" pitchFamily="18" charset="0"/>
              </a:rPr>
              <a:t>and validation of wetland classification</a:t>
            </a:r>
          </a:p>
        </p:txBody>
      </p:sp>
      <p:sp>
        <p:nvSpPr>
          <p:cNvPr id="43" name="TextBox 42">
            <a:extLst>
              <a:ext uri="{FF2B5EF4-FFF2-40B4-BE49-F238E27FC236}">
                <a16:creationId xmlns:a16="http://schemas.microsoft.com/office/drawing/2014/main" id="{2FA18D74-515D-E147-9A3F-2CA270F236BD}"/>
              </a:ext>
            </a:extLst>
          </p:cNvPr>
          <p:cNvSpPr txBox="1"/>
          <p:nvPr/>
        </p:nvSpPr>
        <p:spPr>
          <a:xfrm>
            <a:off x="12866914" y="4525411"/>
            <a:ext cx="312777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Objectives</a:t>
            </a:r>
          </a:p>
        </p:txBody>
      </p:sp>
      <p:sp>
        <p:nvSpPr>
          <p:cNvPr id="45" name="TextBox 44">
            <a:extLst>
              <a:ext uri="{FF2B5EF4-FFF2-40B4-BE49-F238E27FC236}">
                <a16:creationId xmlns:a16="http://schemas.microsoft.com/office/drawing/2014/main" id="{8C2F6467-8691-E649-92B4-804436DC48AC}"/>
              </a:ext>
            </a:extLst>
          </p:cNvPr>
          <p:cNvSpPr txBox="1"/>
          <p:nvPr/>
        </p:nvSpPr>
        <p:spPr>
          <a:xfrm>
            <a:off x="12870190" y="7950857"/>
            <a:ext cx="12045285"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Methodology: Wetland Extent Tool (WET) 2.0</a:t>
            </a:r>
          </a:p>
        </p:txBody>
      </p:sp>
      <p:sp>
        <p:nvSpPr>
          <p:cNvPr id="49" name="TextBox 48">
            <a:extLst>
              <a:ext uri="{FF2B5EF4-FFF2-40B4-BE49-F238E27FC236}">
                <a16:creationId xmlns:a16="http://schemas.microsoft.com/office/drawing/2014/main" id="{C4C6BBD5-3DC0-DD4B-B1A1-E90118D650EA}"/>
              </a:ext>
            </a:extLst>
          </p:cNvPr>
          <p:cNvSpPr txBox="1"/>
          <p:nvPr/>
        </p:nvSpPr>
        <p:spPr>
          <a:xfrm>
            <a:off x="12868381" y="13505954"/>
            <a:ext cx="5272597"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Earth Observations</a:t>
            </a:r>
          </a:p>
        </p:txBody>
      </p:sp>
      <p:sp>
        <p:nvSpPr>
          <p:cNvPr id="51" name="TextBox 50">
            <a:extLst>
              <a:ext uri="{FF2B5EF4-FFF2-40B4-BE49-F238E27FC236}">
                <a16:creationId xmlns:a16="http://schemas.microsoft.com/office/drawing/2014/main" id="{795BE288-5056-EC41-BDC7-5E2ED9A0E8FC}"/>
              </a:ext>
            </a:extLst>
          </p:cNvPr>
          <p:cNvSpPr txBox="1"/>
          <p:nvPr/>
        </p:nvSpPr>
        <p:spPr>
          <a:xfrm>
            <a:off x="950746" y="17094528"/>
            <a:ext cx="201208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Results</a:t>
            </a:r>
          </a:p>
        </p:txBody>
      </p:sp>
      <p:sp>
        <p:nvSpPr>
          <p:cNvPr id="52" name="Text Placeholder 16">
            <a:extLst>
              <a:ext uri="{FF2B5EF4-FFF2-40B4-BE49-F238E27FC236}">
                <a16:creationId xmlns:a16="http://schemas.microsoft.com/office/drawing/2014/main" id="{691CBEA6-0A83-B542-AE88-E9C84807F471}"/>
              </a:ext>
            </a:extLst>
          </p:cNvPr>
          <p:cNvSpPr txBox="1">
            <a:spLocks/>
          </p:cNvSpPr>
          <p:nvPr/>
        </p:nvSpPr>
        <p:spPr>
          <a:xfrm>
            <a:off x="914571" y="27273019"/>
            <a:ext cx="11430000" cy="226464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dirty="0">
                <a:solidFill>
                  <a:schemeClr val="tx1">
                    <a:lumMod val="75000"/>
                    <a:lumOff val="25000"/>
                  </a:schemeClr>
                </a:solidFill>
                <a:latin typeface="Garamond" panose="02020404030301010803" pitchFamily="18" charset="0"/>
              </a:rPr>
              <a:t>We were able to classify Michigan with an average overall accuracy of 80.12%.</a:t>
            </a:r>
          </a:p>
          <a:p>
            <a:pPr>
              <a:lnSpc>
                <a:spcPct val="100000"/>
              </a:lnSpc>
              <a:spcBef>
                <a:spcPts val="0"/>
              </a:spcBef>
              <a:spcAft>
                <a:spcPts val="600"/>
              </a:spcAft>
              <a:buClr>
                <a:srgbClr val="42ACCE"/>
              </a:buClr>
            </a:pPr>
            <a:r>
              <a:rPr lang="en-US" dirty="0" smtClean="0">
                <a:solidFill>
                  <a:schemeClr val="tx1">
                    <a:lumMod val="75000"/>
                    <a:lumOff val="25000"/>
                  </a:schemeClr>
                </a:solidFill>
                <a:latin typeface="Garamond" panose="02020404030301010803" pitchFamily="18" charset="0"/>
              </a:rPr>
              <a:t>The</a:t>
            </a:r>
            <a:r>
              <a:rPr lang="en-US" dirty="0" smtClean="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model </a:t>
            </a:r>
            <a:r>
              <a:rPr lang="en-US" dirty="0" smtClean="0">
                <a:solidFill>
                  <a:schemeClr val="tx1">
                    <a:lumMod val="75000"/>
                    <a:lumOff val="25000"/>
                  </a:schemeClr>
                </a:solidFill>
                <a:latin typeface="Garamond" panose="02020404030301010803" pitchFamily="18" charset="0"/>
              </a:rPr>
              <a:t>overestimated </a:t>
            </a:r>
            <a:r>
              <a:rPr lang="en-US" dirty="0">
                <a:solidFill>
                  <a:schemeClr val="tx1">
                    <a:lumMod val="75000"/>
                    <a:lumOff val="25000"/>
                  </a:schemeClr>
                </a:solidFill>
                <a:latin typeface="Garamond" panose="02020404030301010803" pitchFamily="18" charset="0"/>
              </a:rPr>
              <a:t>the wetland class, which </a:t>
            </a:r>
            <a:r>
              <a:rPr lang="en-US" dirty="0" smtClean="0">
                <a:solidFill>
                  <a:schemeClr val="tx1">
                    <a:lumMod val="75000"/>
                    <a:lumOff val="25000"/>
                  </a:schemeClr>
                </a:solidFill>
                <a:latin typeface="Garamond" panose="02020404030301010803" pitchFamily="18" charset="0"/>
              </a:rPr>
              <a:t>was </a:t>
            </a:r>
            <a:r>
              <a:rPr lang="en-US" dirty="0">
                <a:solidFill>
                  <a:schemeClr val="tx1">
                    <a:lumMod val="75000"/>
                    <a:lumOff val="25000"/>
                  </a:schemeClr>
                </a:solidFill>
                <a:latin typeface="Garamond" panose="02020404030301010803" pitchFamily="18" charset="0"/>
              </a:rPr>
              <a:t>more evident during the Fall/Winter months in 2019.</a:t>
            </a:r>
          </a:p>
          <a:p>
            <a:pPr>
              <a:lnSpc>
                <a:spcPct val="100000"/>
              </a:lnSpc>
              <a:spcBef>
                <a:spcPts val="0"/>
              </a:spcBef>
              <a:spcAft>
                <a:spcPts val="600"/>
              </a:spcAft>
              <a:buClr>
                <a:srgbClr val="42ACCE"/>
              </a:buClr>
            </a:pPr>
            <a:r>
              <a:rPr lang="en-US" dirty="0">
                <a:solidFill>
                  <a:schemeClr val="tx1">
                    <a:lumMod val="75000"/>
                    <a:lumOff val="25000"/>
                  </a:schemeClr>
                </a:solidFill>
                <a:latin typeface="Garamond" panose="02020404030301010803" pitchFamily="18" charset="0"/>
              </a:rPr>
              <a:t>The most important variables in the model were MNDWI and NDVI calculated with </a:t>
            </a:r>
            <a:r>
              <a:rPr lang="en-US" dirty="0" smtClean="0">
                <a:solidFill>
                  <a:schemeClr val="tx1">
                    <a:lumMod val="75000"/>
                    <a:lumOff val="25000"/>
                  </a:schemeClr>
                </a:solidFill>
                <a:latin typeface="Garamond" panose="02020404030301010803" pitchFamily="18" charset="0"/>
              </a:rPr>
              <a:t>Sentinel-2</a:t>
            </a:r>
            <a:r>
              <a:rPr lang="en-US" dirty="0">
                <a:solidFill>
                  <a:schemeClr val="tx1">
                    <a:lumMod val="75000"/>
                    <a:lumOff val="25000"/>
                  </a:schemeClr>
                </a:solidFill>
                <a:latin typeface="Garamond" panose="02020404030301010803" pitchFamily="18" charset="0"/>
              </a:rPr>
              <a:t>. The least important variable was DSWE.</a:t>
            </a:r>
          </a:p>
        </p:txBody>
      </p:sp>
      <p:sp>
        <p:nvSpPr>
          <p:cNvPr id="53" name="TextBox 52">
            <a:extLst>
              <a:ext uri="{FF2B5EF4-FFF2-40B4-BE49-F238E27FC236}">
                <a16:creationId xmlns:a16="http://schemas.microsoft.com/office/drawing/2014/main" id="{3A62E210-8A6E-D34C-9E05-7B82914A6814}"/>
              </a:ext>
            </a:extLst>
          </p:cNvPr>
          <p:cNvSpPr txBox="1"/>
          <p:nvPr/>
        </p:nvSpPr>
        <p:spPr>
          <a:xfrm>
            <a:off x="878846" y="26537948"/>
            <a:ext cx="3486852"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Conclusions</a:t>
            </a:r>
          </a:p>
        </p:txBody>
      </p:sp>
      <p:sp>
        <p:nvSpPr>
          <p:cNvPr id="56" name="Text Placeholder 16">
            <a:extLst>
              <a:ext uri="{FF2B5EF4-FFF2-40B4-BE49-F238E27FC236}">
                <a16:creationId xmlns:a16="http://schemas.microsoft.com/office/drawing/2014/main" id="{782D6DBF-9A76-D247-833E-71F78AE8A5B6}"/>
              </a:ext>
            </a:extLst>
          </p:cNvPr>
          <p:cNvSpPr txBox="1">
            <a:spLocks/>
          </p:cNvSpPr>
          <p:nvPr/>
        </p:nvSpPr>
        <p:spPr>
          <a:xfrm>
            <a:off x="12866914" y="26652146"/>
            <a:ext cx="11919774" cy="37155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lvl="0" indent="-457200">
              <a:lnSpc>
                <a:spcPct val="100000"/>
              </a:lnSpc>
              <a:spcBef>
                <a:spcPts val="0"/>
              </a:spcBef>
              <a:buClr>
                <a:srgbClr val="42ACCE"/>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sym typeface="Century Gothic"/>
              </a:rPr>
              <a:t>US Fish and Wildlife Service, National Wetlands Inventory </a:t>
            </a:r>
            <a:endParaRPr lang="en-US" sz="2400" dirty="0">
              <a:solidFill>
                <a:schemeClr val="tx1">
                  <a:lumMod val="75000"/>
                  <a:lumOff val="25000"/>
                </a:schemeClr>
              </a:solidFill>
              <a:latin typeface="Garamond" panose="02020404030301010803" pitchFamily="18" charset="0"/>
              <a:sym typeface="Century Gothic"/>
            </a:endParaRPr>
          </a:p>
          <a:p>
            <a:pPr marL="457200" lvl="0" indent="-457200">
              <a:lnSpc>
                <a:spcPct val="100000"/>
              </a:lnSpc>
              <a:spcBef>
                <a:spcPts val="0"/>
              </a:spcBef>
              <a:buClr>
                <a:srgbClr val="42ACCE"/>
              </a:buClr>
              <a:buFont typeface="Webdings" panose="05030102010509060703" pitchFamily="18" charset="2"/>
              <a:buChar char="4"/>
            </a:pPr>
            <a:r>
              <a:rPr lang="en-US" sz="2400" dirty="0" smtClean="0">
                <a:solidFill>
                  <a:schemeClr val="tx1">
                    <a:lumMod val="75000"/>
                    <a:lumOff val="25000"/>
                  </a:schemeClr>
                </a:solidFill>
                <a:latin typeface="Garamond" panose="02020404030301010803" pitchFamily="18" charset="0"/>
                <a:sym typeface="Century Gothic"/>
              </a:rPr>
              <a:t>Minnesota </a:t>
            </a:r>
            <a:r>
              <a:rPr lang="en-US" sz="2400" dirty="0">
                <a:solidFill>
                  <a:schemeClr val="tx1">
                    <a:lumMod val="75000"/>
                    <a:lumOff val="25000"/>
                  </a:schemeClr>
                </a:solidFill>
                <a:latin typeface="Garamond" panose="02020404030301010803" pitchFamily="18" charset="0"/>
                <a:sym typeface="Century Gothic"/>
              </a:rPr>
              <a:t>Department of Natural </a:t>
            </a:r>
            <a:r>
              <a:rPr lang="en-US" sz="2400" dirty="0" smtClean="0">
                <a:solidFill>
                  <a:schemeClr val="tx1">
                    <a:lumMod val="75000"/>
                    <a:lumOff val="25000"/>
                  </a:schemeClr>
                </a:solidFill>
                <a:latin typeface="Garamond" panose="02020404030301010803" pitchFamily="18" charset="0"/>
                <a:sym typeface="Century Gothic"/>
              </a:rPr>
              <a:t>Resources</a:t>
            </a:r>
            <a:endParaRPr lang="en-US" sz="2400" dirty="0">
              <a:solidFill>
                <a:schemeClr val="tx1">
                  <a:lumMod val="75000"/>
                  <a:lumOff val="25000"/>
                </a:schemeClr>
              </a:solidFill>
              <a:latin typeface="Garamond" panose="02020404030301010803" pitchFamily="18" charset="0"/>
              <a:sym typeface="Century Gothic"/>
            </a:endParaRPr>
          </a:p>
          <a:p>
            <a:pPr marL="457200" lvl="0" indent="-457200">
              <a:lnSpc>
                <a:spcPct val="100000"/>
              </a:lnSpc>
              <a:spcBef>
                <a:spcPts val="0"/>
              </a:spcBef>
              <a:buClr>
                <a:srgbClr val="42ACCE"/>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sym typeface="Century Gothic"/>
              </a:rPr>
              <a:t>US Environmental Protection Agency, Office of Research and </a:t>
            </a:r>
            <a:r>
              <a:rPr lang="en-US" sz="2400" dirty="0" smtClean="0">
                <a:solidFill>
                  <a:schemeClr val="tx1">
                    <a:lumMod val="75000"/>
                    <a:lumOff val="25000"/>
                  </a:schemeClr>
                </a:solidFill>
                <a:latin typeface="Garamond" panose="02020404030301010803" pitchFamily="18" charset="0"/>
                <a:sym typeface="Century Gothic"/>
              </a:rPr>
              <a:t>Development</a:t>
            </a:r>
            <a:endParaRPr lang="en-US" sz="2400" dirty="0">
              <a:solidFill>
                <a:schemeClr val="tx1">
                  <a:lumMod val="75000"/>
                  <a:lumOff val="25000"/>
                </a:schemeClr>
              </a:solidFill>
              <a:latin typeface="Garamond" panose="02020404030301010803" pitchFamily="18" charset="0"/>
            </a:endParaRPr>
          </a:p>
          <a:p>
            <a:pPr marL="457200" lvl="0" indent="-457200">
              <a:lnSpc>
                <a:spcPct val="100000"/>
              </a:lnSpc>
              <a:spcBef>
                <a:spcPts val="0"/>
              </a:spcBef>
              <a:buClr>
                <a:srgbClr val="42ACCE"/>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sym typeface="Century Gothic"/>
              </a:rPr>
              <a:t>Ducks </a:t>
            </a:r>
            <a:r>
              <a:rPr lang="en-US" sz="2400" dirty="0" smtClean="0">
                <a:solidFill>
                  <a:schemeClr val="tx1">
                    <a:lumMod val="75000"/>
                    <a:lumOff val="25000"/>
                  </a:schemeClr>
                </a:solidFill>
                <a:latin typeface="Garamond" panose="02020404030301010803" pitchFamily="18" charset="0"/>
                <a:sym typeface="Century Gothic"/>
              </a:rPr>
              <a:t>Unlimited</a:t>
            </a:r>
            <a:endParaRPr lang="en-US" sz="2400" dirty="0">
              <a:solidFill>
                <a:schemeClr val="tx1">
                  <a:lumMod val="75000"/>
                  <a:lumOff val="25000"/>
                </a:schemeClr>
              </a:solidFill>
              <a:latin typeface="Garamond" panose="02020404030301010803" pitchFamily="18" charset="0"/>
              <a:sym typeface="Century Gothic"/>
            </a:endParaRPr>
          </a:p>
          <a:p>
            <a:pPr marL="457200" lvl="0" indent="-457200">
              <a:lnSpc>
                <a:spcPct val="100000"/>
              </a:lnSpc>
              <a:spcBef>
                <a:spcPts val="0"/>
              </a:spcBef>
              <a:buClr>
                <a:srgbClr val="42ACCE"/>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sym typeface="Century Gothic"/>
              </a:rPr>
              <a:t>University of Minnesota</a:t>
            </a:r>
          </a:p>
          <a:p>
            <a:pPr marL="457200" lvl="0" indent="-457200">
              <a:lnSpc>
                <a:spcPct val="100000"/>
              </a:lnSpc>
              <a:spcBef>
                <a:spcPts val="0"/>
              </a:spcBef>
              <a:buClr>
                <a:srgbClr val="42ACCE"/>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sym typeface="Century Gothic"/>
              </a:rPr>
              <a:t>Michigan Technological University</a:t>
            </a:r>
          </a:p>
          <a:p>
            <a:pPr marL="457200" lvl="0" indent="-457200">
              <a:lnSpc>
                <a:spcPct val="100000"/>
              </a:lnSpc>
              <a:spcBef>
                <a:spcPts val="0"/>
              </a:spcBef>
              <a:buClr>
                <a:srgbClr val="42ACCE"/>
              </a:buClr>
              <a:buFont typeface="Webdings" panose="05030102010509060703" pitchFamily="18" charset="2"/>
              <a:buChar char="4"/>
            </a:pPr>
            <a:r>
              <a:rPr lang="en-US" sz="2400" dirty="0" smtClean="0">
                <a:solidFill>
                  <a:schemeClr val="tx1">
                    <a:lumMod val="75000"/>
                    <a:lumOff val="25000"/>
                  </a:schemeClr>
                </a:solidFill>
                <a:latin typeface="Garamond" panose="02020404030301010803" pitchFamily="18" charset="0"/>
                <a:sym typeface="Century Gothic"/>
              </a:rPr>
              <a:t>NOAA, </a:t>
            </a:r>
            <a:r>
              <a:rPr lang="en-US" sz="2400" dirty="0">
                <a:solidFill>
                  <a:schemeClr val="tx1">
                    <a:lumMod val="75000"/>
                    <a:lumOff val="25000"/>
                  </a:schemeClr>
                </a:solidFill>
                <a:latin typeface="Garamond" panose="02020404030301010803" pitchFamily="18" charset="0"/>
                <a:sym typeface="Century Gothic"/>
              </a:rPr>
              <a:t>Office for Coastal </a:t>
            </a:r>
            <a:r>
              <a:rPr lang="en-US" sz="2400" dirty="0" smtClean="0">
                <a:solidFill>
                  <a:schemeClr val="tx1">
                    <a:lumMod val="75000"/>
                    <a:lumOff val="25000"/>
                  </a:schemeClr>
                </a:solidFill>
                <a:latin typeface="Garamond" panose="02020404030301010803" pitchFamily="18" charset="0"/>
                <a:sym typeface="Century Gothic"/>
              </a:rPr>
              <a:t>Management</a:t>
            </a:r>
            <a:endParaRPr lang="en-US" sz="2400" dirty="0">
              <a:solidFill>
                <a:schemeClr val="tx1">
                  <a:lumMod val="75000"/>
                  <a:lumOff val="25000"/>
                </a:schemeClr>
              </a:solidFill>
              <a:latin typeface="Garamond" panose="02020404030301010803" pitchFamily="18" charset="0"/>
            </a:endParaRPr>
          </a:p>
          <a:p>
            <a:pPr marL="457200" lvl="0" indent="-457200">
              <a:lnSpc>
                <a:spcPct val="100000"/>
              </a:lnSpc>
              <a:spcBef>
                <a:spcPts val="0"/>
              </a:spcBef>
              <a:buClr>
                <a:srgbClr val="42ACCE"/>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sym typeface="Century Gothic"/>
              </a:rPr>
              <a:t>Natural Resources Canada, Canada Centre for Mapping and Earth Observation, Canada Centre for Remote </a:t>
            </a:r>
            <a:r>
              <a:rPr lang="en-US" sz="2400" dirty="0" smtClean="0">
                <a:solidFill>
                  <a:schemeClr val="tx1">
                    <a:lumMod val="75000"/>
                    <a:lumOff val="25000"/>
                  </a:schemeClr>
                </a:solidFill>
                <a:latin typeface="Garamond" panose="02020404030301010803" pitchFamily="18" charset="0"/>
                <a:sym typeface="Century Gothic"/>
              </a:rPr>
              <a:t>Sensing</a:t>
            </a:r>
            <a:endParaRPr lang="en-US" sz="2400" dirty="0">
              <a:solidFill>
                <a:schemeClr val="tx1">
                  <a:lumMod val="75000"/>
                  <a:lumOff val="25000"/>
                </a:schemeClr>
              </a:solidFill>
              <a:latin typeface="Garamond" panose="02020404030301010803" pitchFamily="18" charset="0"/>
              <a:sym typeface="Century Gothic"/>
            </a:endParaRPr>
          </a:p>
        </p:txBody>
      </p:sp>
      <p:sp>
        <p:nvSpPr>
          <p:cNvPr id="57" name="TextBox 56">
            <a:extLst>
              <a:ext uri="{FF2B5EF4-FFF2-40B4-BE49-F238E27FC236}">
                <a16:creationId xmlns:a16="http://schemas.microsoft.com/office/drawing/2014/main" id="{35F04D17-159C-EA4E-9393-C3A943C5C23C}"/>
              </a:ext>
            </a:extLst>
          </p:cNvPr>
          <p:cNvSpPr txBox="1"/>
          <p:nvPr/>
        </p:nvSpPr>
        <p:spPr>
          <a:xfrm>
            <a:off x="12796468" y="25936125"/>
            <a:ext cx="4403770"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Project Partners</a:t>
            </a:r>
          </a:p>
        </p:txBody>
      </p:sp>
      <p:sp>
        <p:nvSpPr>
          <p:cNvPr id="58" name="TextBox 57">
            <a:extLst>
              <a:ext uri="{FF2B5EF4-FFF2-40B4-BE49-F238E27FC236}">
                <a16:creationId xmlns:a16="http://schemas.microsoft.com/office/drawing/2014/main" id="{800BAEA5-7DF3-7B4C-848E-F499B639D6B0}"/>
              </a:ext>
            </a:extLst>
          </p:cNvPr>
          <p:cNvSpPr txBox="1"/>
          <p:nvPr/>
        </p:nvSpPr>
        <p:spPr>
          <a:xfrm>
            <a:off x="12796468" y="29933919"/>
            <a:ext cx="454250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Team Members</a:t>
            </a:r>
          </a:p>
        </p:txBody>
      </p:sp>
      <p:sp>
        <p:nvSpPr>
          <p:cNvPr id="60" name="Text Placeholder 16">
            <a:extLst>
              <a:ext uri="{FF2B5EF4-FFF2-40B4-BE49-F238E27FC236}">
                <a16:creationId xmlns:a16="http://schemas.microsoft.com/office/drawing/2014/main" id="{E01B6B43-D4ED-EA42-827C-8337590F8AE5}"/>
              </a:ext>
            </a:extLst>
          </p:cNvPr>
          <p:cNvSpPr txBox="1">
            <a:spLocks/>
          </p:cNvSpPr>
          <p:nvPr/>
        </p:nvSpPr>
        <p:spPr>
          <a:xfrm>
            <a:off x="914398" y="5134747"/>
            <a:ext cx="11952516" cy="714163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The Great Lakes Basin is one of the world’s largest freshwater ecosystems. The Basin harbors over 200,000 acres of wetlands. These wetlands provide a variety of environmental, ecological, and recreational functions to over 30 million people in the region. Some of these functions include improving water quality, mitigating flood impacts, providing wildlife habitat, and housing recreational activities. However, due to anthropogenic activities, habitat conversion and degradation threaten to disrupt or destroy remaining wetland ecosystems. Maps of wetland distribution based on ground surveys are costly and labor-intensive, prohibiting timely evaluations of wetland loss and gain. The Great Lakes Water Resources II team at the NASA Jet Propulsion Laboratory developed the Wetlands Extent Tool 2.0 (WET 2.0) in Google Earth Engine to automate mapping of wetland distribution in the Great Lakes Basin. The team partnered with the US Fish and Wildlife Service (USFWS), Environmental Protection Agency (EPA), Minnesota Department of Natural Resources (MDNR), the National Oceanic and Atmospheric Administration (NOAA), and Ducks Unlimited (DU). WET 2.0 incorporates Landsat 8 Operational Land Imager (OLI), Sentinel-1 C-band Synthetic Aperture Radar (C-SAR), and Sentinel-2 Multispectral Instrument (MSI) satellite data. WET 2.0 is trained to classify anywhere in the Great Lakes Basin</a:t>
            </a:r>
            <a:r>
              <a:rPr lang="en-US" sz="2400" dirty="0">
                <a:solidFill>
                  <a:schemeClr val="tx1">
                    <a:lumMod val="75000"/>
                    <a:lumOff val="25000"/>
                  </a:schemeClr>
                </a:solidFill>
                <a:latin typeface="Garamond" charset="0"/>
                <a:ea typeface="Garamond" charset="0"/>
                <a:cs typeface="Garamond" charset="0"/>
              </a:rPr>
              <a:t>. Utilizing a Random Forest classifier, WET 2.0 is capable of automatically mapping wetland extent in the entire Great Lakes Basin, achieving a mean overall accuracy of 80.12% when tested in Michigan. </a:t>
            </a:r>
            <a:r>
              <a:rPr lang="en-US" sz="2400" dirty="0">
                <a:solidFill>
                  <a:schemeClr val="tx1">
                    <a:lumMod val="75000"/>
                    <a:lumOff val="25000"/>
                  </a:schemeClr>
                </a:solidFill>
                <a:latin typeface="Garamond" panose="02020404030301010803" pitchFamily="18" charset="0"/>
              </a:rPr>
              <a:t>Findings and maps produced in WET 2.0 will enable our partners to identify areas of ecosystem degradation and wetland destruction in order to enact environmental practices and policy initiatives to maintain environmental and economic health in the area. </a:t>
            </a:r>
          </a:p>
        </p:txBody>
      </p:sp>
      <p:pic>
        <p:nvPicPr>
          <p:cNvPr id="62" name="Picture 61">
            <a:extLst>
              <a:ext uri="{FF2B5EF4-FFF2-40B4-BE49-F238E27FC236}">
                <a16:creationId xmlns:a16="http://schemas.microsoft.com/office/drawing/2014/main" id="{9227DD6D-EFCD-774D-AFF6-788B780E2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9666" y="30746409"/>
            <a:ext cx="2104579" cy="2103120"/>
          </a:xfrm>
          <a:prstGeom prst="rect">
            <a:avLst/>
          </a:prstGeom>
        </p:spPr>
      </p:pic>
      <p:sp>
        <p:nvSpPr>
          <p:cNvPr id="63" name="Text Placeholder 16">
            <a:extLst>
              <a:ext uri="{FF2B5EF4-FFF2-40B4-BE49-F238E27FC236}">
                <a16:creationId xmlns:a16="http://schemas.microsoft.com/office/drawing/2014/main" id="{DD8CBF97-F41D-5647-940A-3EA90AE9F8CB}"/>
              </a:ext>
            </a:extLst>
          </p:cNvPr>
          <p:cNvSpPr txBox="1">
            <a:spLocks/>
          </p:cNvSpPr>
          <p:nvPr/>
        </p:nvSpPr>
        <p:spPr>
          <a:xfrm>
            <a:off x="12724635" y="32974678"/>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Vanessa </a:t>
            </a:r>
            <a:r>
              <a:rPr lang="en-US" b="1" dirty="0" err="1">
                <a:solidFill>
                  <a:schemeClr val="tx1">
                    <a:lumMod val="75000"/>
                    <a:lumOff val="25000"/>
                  </a:schemeClr>
                </a:solidFill>
                <a:latin typeface="Garamond" panose="02020404030301010803" pitchFamily="18" charset="0"/>
              </a:rPr>
              <a:t>Valenti</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sp>
        <p:nvSpPr>
          <p:cNvPr id="66" name="Text Placeholder 16">
            <a:extLst>
              <a:ext uri="{FF2B5EF4-FFF2-40B4-BE49-F238E27FC236}">
                <a16:creationId xmlns:a16="http://schemas.microsoft.com/office/drawing/2014/main" id="{4229E517-2A8A-194C-8893-AE6D7BCD84EA}"/>
              </a:ext>
            </a:extLst>
          </p:cNvPr>
          <p:cNvSpPr txBox="1">
            <a:spLocks/>
          </p:cNvSpPr>
          <p:nvPr/>
        </p:nvSpPr>
        <p:spPr>
          <a:xfrm>
            <a:off x="18563851" y="32974678"/>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Katie Lange</a:t>
            </a:r>
          </a:p>
        </p:txBody>
      </p:sp>
      <p:pic>
        <p:nvPicPr>
          <p:cNvPr id="71" name="Picture 70">
            <a:extLst>
              <a:ext uri="{FF2B5EF4-FFF2-40B4-BE49-F238E27FC236}">
                <a16:creationId xmlns:a16="http://schemas.microsoft.com/office/drawing/2014/main" id="{12EBB14C-3C90-844C-ADBB-19F674D0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9274" y="30746409"/>
            <a:ext cx="2104579" cy="2103120"/>
          </a:xfrm>
          <a:prstGeom prst="rect">
            <a:avLst/>
          </a:prstGeom>
        </p:spPr>
      </p:pic>
      <p:sp>
        <p:nvSpPr>
          <p:cNvPr id="72" name="Text Placeholder 16">
            <a:extLst>
              <a:ext uri="{FF2B5EF4-FFF2-40B4-BE49-F238E27FC236}">
                <a16:creationId xmlns:a16="http://schemas.microsoft.com/office/drawing/2014/main" id="{CC6544D5-6C7E-9446-AF0D-195CE4259DEE}"/>
              </a:ext>
            </a:extLst>
          </p:cNvPr>
          <p:cNvSpPr txBox="1">
            <a:spLocks/>
          </p:cNvSpPr>
          <p:nvPr/>
        </p:nvSpPr>
        <p:spPr>
          <a:xfrm>
            <a:off x="15644243" y="32947156"/>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Erica </a:t>
            </a:r>
            <a:r>
              <a:rPr lang="en-US" b="1" dirty="0" err="1">
                <a:solidFill>
                  <a:schemeClr val="tx1">
                    <a:lumMod val="75000"/>
                    <a:lumOff val="25000"/>
                  </a:schemeClr>
                </a:solidFill>
                <a:latin typeface="Garamond" panose="02020404030301010803" pitchFamily="18" charset="0"/>
              </a:rPr>
              <a:t>Carcelén</a:t>
            </a:r>
            <a:endParaRPr lang="en-US" b="1" dirty="0">
              <a:solidFill>
                <a:schemeClr val="tx1">
                  <a:lumMod val="75000"/>
                  <a:lumOff val="25000"/>
                </a:schemeClr>
              </a:solidFill>
              <a:latin typeface="Garamond" panose="02020404030301010803" pitchFamily="18" charset="0"/>
            </a:endParaRPr>
          </a:p>
        </p:txBody>
      </p:sp>
      <p:pic>
        <p:nvPicPr>
          <p:cNvPr id="84" name="Google Shape;185;p8">
            <a:extLst>
              <a:ext uri="{FF2B5EF4-FFF2-40B4-BE49-F238E27FC236}">
                <a16:creationId xmlns:a16="http://schemas.microsoft.com/office/drawing/2014/main" id="{472AFB6A-F0C7-4DC4-94D3-C86E9B8B9580}"/>
              </a:ext>
            </a:extLst>
          </p:cNvPr>
          <p:cNvPicPr preferRelativeResize="0"/>
          <p:nvPr/>
        </p:nvPicPr>
        <p:blipFill rotWithShape="1">
          <a:blip r:embed="rId6">
            <a:alphaModFix/>
          </a:blip>
          <a:srcRect/>
          <a:stretch/>
        </p:blipFill>
        <p:spPr>
          <a:xfrm>
            <a:off x="17807819" y="9914043"/>
            <a:ext cx="2485429" cy="2461269"/>
          </a:xfrm>
          <a:prstGeom prst="rect">
            <a:avLst/>
          </a:prstGeom>
          <a:noFill/>
          <a:ln>
            <a:noFill/>
          </a:ln>
        </p:spPr>
      </p:pic>
      <p:sp>
        <p:nvSpPr>
          <p:cNvPr id="85" name="Google Shape;186;p8">
            <a:extLst>
              <a:ext uri="{FF2B5EF4-FFF2-40B4-BE49-F238E27FC236}">
                <a16:creationId xmlns:a16="http://schemas.microsoft.com/office/drawing/2014/main" id="{86D804C5-36D3-4A87-968E-AC3203266E46}"/>
              </a:ext>
            </a:extLst>
          </p:cNvPr>
          <p:cNvSpPr txBox="1"/>
          <p:nvPr/>
        </p:nvSpPr>
        <p:spPr>
          <a:xfrm>
            <a:off x="18381886" y="10591380"/>
            <a:ext cx="1337293" cy="110659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dirty="0">
                <a:solidFill>
                  <a:srgbClr val="FFFFFF"/>
                </a:solidFill>
                <a:latin typeface="Century Gothic" panose="020B0502020202020204" pitchFamily="34" charset="0"/>
                <a:ea typeface="Century Gothic"/>
                <a:cs typeface="Century Gothic"/>
                <a:sym typeface="Century Gothic"/>
              </a:rPr>
              <a:t>Google Earth Engine</a:t>
            </a:r>
            <a:endParaRPr sz="1200" b="1" i="0" u="none" strike="noStrike" cap="none" dirty="0">
              <a:solidFill>
                <a:srgbClr val="FFFFFF"/>
              </a:solidFill>
              <a:latin typeface="Century Gothic" panose="020B0502020202020204" pitchFamily="34" charset="0"/>
              <a:ea typeface="Arial"/>
              <a:cs typeface="Arial"/>
              <a:sym typeface="Arial"/>
            </a:endParaRPr>
          </a:p>
        </p:txBody>
      </p:sp>
      <p:sp>
        <p:nvSpPr>
          <p:cNvPr id="89" name="Google Shape;190;p8">
            <a:extLst>
              <a:ext uri="{FF2B5EF4-FFF2-40B4-BE49-F238E27FC236}">
                <a16:creationId xmlns:a16="http://schemas.microsoft.com/office/drawing/2014/main" id="{36B5A20C-01C9-4D0A-9D90-9C09459E6476}"/>
              </a:ext>
            </a:extLst>
          </p:cNvPr>
          <p:cNvSpPr txBox="1"/>
          <p:nvPr/>
        </p:nvSpPr>
        <p:spPr>
          <a:xfrm>
            <a:off x="14043353" y="8715732"/>
            <a:ext cx="2710917" cy="30418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dirty="0">
                <a:solidFill>
                  <a:srgbClr val="3F3F3F"/>
                </a:solidFill>
                <a:latin typeface="Century Gothic" panose="020B0502020202020204" pitchFamily="34" charset="0"/>
                <a:ea typeface="Century Gothic"/>
                <a:cs typeface="Century Gothic"/>
                <a:sym typeface="Century Gothic"/>
              </a:rPr>
              <a:t>Optical</a:t>
            </a:r>
            <a:endParaRPr sz="2000" dirty="0">
              <a:latin typeface="Century Gothic" panose="020B0502020202020204" pitchFamily="34" charset="0"/>
            </a:endParaRPr>
          </a:p>
          <a:p>
            <a:pPr marL="0" marR="0" lvl="0" indent="0" algn="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Sentinel-2 MSI</a:t>
            </a:r>
            <a:endParaRPr sz="2000" dirty="0">
              <a:latin typeface="Century Gothic" panose="020B0502020202020204" pitchFamily="34" charset="0"/>
            </a:endParaRPr>
          </a:p>
          <a:p>
            <a:pPr marL="0" marR="0" lvl="0" indent="0" algn="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Landsat 8 OLI</a:t>
            </a:r>
            <a:endParaRPr sz="2000" dirty="0">
              <a:latin typeface="Century Gothic" panose="020B0502020202020204" pitchFamily="34" charset="0"/>
            </a:endParaRPr>
          </a:p>
          <a:p>
            <a:pPr marL="0" marR="0" lvl="0" indent="0" algn="r" rtl="0">
              <a:spcBef>
                <a:spcPts val="600"/>
              </a:spcBef>
              <a:spcAft>
                <a:spcPts val="0"/>
              </a:spcAft>
              <a:buNone/>
            </a:pPr>
            <a:r>
              <a:rPr lang="en-US" sz="2000" b="1" dirty="0">
                <a:solidFill>
                  <a:srgbClr val="3F3F3F"/>
                </a:solidFill>
                <a:latin typeface="Century Gothic" panose="020B0502020202020204" pitchFamily="34" charset="0"/>
                <a:ea typeface="Century Gothic"/>
                <a:cs typeface="Century Gothic"/>
                <a:sym typeface="Century Gothic"/>
              </a:rPr>
              <a:t>Radar</a:t>
            </a:r>
            <a:endParaRPr sz="2000" dirty="0">
              <a:latin typeface="Century Gothic" panose="020B0502020202020204" pitchFamily="34" charset="0"/>
            </a:endParaRPr>
          </a:p>
          <a:p>
            <a:pPr marL="0" marR="0" lvl="0" indent="0" algn="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SRTM DEM</a:t>
            </a:r>
            <a:endParaRPr sz="2000" dirty="0">
              <a:latin typeface="Century Gothic" panose="020B0502020202020204" pitchFamily="34" charset="0"/>
            </a:endParaRPr>
          </a:p>
          <a:p>
            <a:pPr marL="0" marR="0" lvl="0" indent="0" algn="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Sentinel-1 C-SAR</a:t>
            </a:r>
            <a:endParaRPr sz="2000" dirty="0">
              <a:latin typeface="Century Gothic" panose="020B0502020202020204" pitchFamily="34" charset="0"/>
            </a:endParaRPr>
          </a:p>
          <a:p>
            <a:pPr marL="0" marR="0" lvl="0" indent="0" algn="r" rtl="0">
              <a:spcBef>
                <a:spcPts val="800"/>
              </a:spcBef>
              <a:spcAft>
                <a:spcPts val="0"/>
              </a:spcAft>
              <a:buNone/>
            </a:pPr>
            <a:r>
              <a:rPr lang="en-US" sz="2000" b="1" dirty="0">
                <a:solidFill>
                  <a:srgbClr val="3F3F3F"/>
                </a:solidFill>
                <a:latin typeface="Century Gothic" panose="020B0502020202020204" pitchFamily="34" charset="0"/>
                <a:ea typeface="Century Gothic"/>
                <a:cs typeface="Century Gothic"/>
                <a:sym typeface="Century Gothic"/>
              </a:rPr>
              <a:t>Ancillary</a:t>
            </a:r>
            <a:endParaRPr sz="2000" dirty="0">
              <a:latin typeface="Century Gothic" panose="020B0502020202020204" pitchFamily="34" charset="0"/>
            </a:endParaRPr>
          </a:p>
          <a:p>
            <a:pPr marL="0" marR="0" lvl="0" indent="0" algn="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Field Data</a:t>
            </a:r>
            <a:endParaRPr sz="2000" dirty="0">
              <a:latin typeface="Century Gothic" panose="020B0502020202020204" pitchFamily="34" charset="0"/>
            </a:endParaRPr>
          </a:p>
          <a:p>
            <a:pPr marL="0" marR="0" lvl="0" indent="0" algn="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Landcover</a:t>
            </a:r>
            <a:endParaRPr sz="2000" dirty="0">
              <a:latin typeface="Century Gothic" panose="020B0502020202020204" pitchFamily="34" charset="0"/>
            </a:endParaRPr>
          </a:p>
        </p:txBody>
      </p:sp>
      <p:sp>
        <p:nvSpPr>
          <p:cNvPr id="91" name="Google Shape;192;p8">
            <a:extLst>
              <a:ext uri="{FF2B5EF4-FFF2-40B4-BE49-F238E27FC236}">
                <a16:creationId xmlns:a16="http://schemas.microsoft.com/office/drawing/2014/main" id="{AAEE7F7E-BC33-44C4-9895-ECF5C21C85FA}"/>
              </a:ext>
            </a:extLst>
          </p:cNvPr>
          <p:cNvSpPr txBox="1"/>
          <p:nvPr/>
        </p:nvSpPr>
        <p:spPr>
          <a:xfrm>
            <a:off x="21274912" y="8715732"/>
            <a:ext cx="2372085"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3F3F3F"/>
                </a:solidFill>
                <a:latin typeface="Century Gothic" panose="020B0502020202020204" pitchFamily="34" charset="0"/>
                <a:ea typeface="Century Gothic"/>
                <a:cs typeface="Century Gothic"/>
                <a:sym typeface="Century Gothic"/>
              </a:rPr>
              <a:t>Parameters</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NDVI</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MNDWI</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TCGWD</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DSWE</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VV</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VH</a:t>
            </a:r>
            <a:endParaRPr sz="2000" dirty="0">
              <a:latin typeface="Century Gothic" panose="020B0502020202020204" pitchFamily="34" charset="0"/>
            </a:endParaRPr>
          </a:p>
          <a:p>
            <a:pPr marL="0" marR="0" lvl="0" indent="0" algn="l"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VV/VH</a:t>
            </a:r>
            <a:endParaRPr sz="2000" dirty="0">
              <a:latin typeface="Century Gothic" panose="020B0502020202020204" pitchFamily="34" charset="0"/>
            </a:endParaRPr>
          </a:p>
        </p:txBody>
      </p:sp>
      <p:sp>
        <p:nvSpPr>
          <p:cNvPr id="92" name="Google Shape;193;p8">
            <a:extLst>
              <a:ext uri="{FF2B5EF4-FFF2-40B4-BE49-F238E27FC236}">
                <a16:creationId xmlns:a16="http://schemas.microsoft.com/office/drawing/2014/main" id="{CA36876B-95D6-4EA2-B272-23D375F70706}"/>
              </a:ext>
            </a:extLst>
          </p:cNvPr>
          <p:cNvSpPr txBox="1"/>
          <p:nvPr/>
        </p:nvSpPr>
        <p:spPr>
          <a:xfrm>
            <a:off x="16592391" y="12118460"/>
            <a:ext cx="206148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3F3F3F"/>
                </a:solidFill>
                <a:latin typeface="Century Gothic" panose="020B0502020202020204" pitchFamily="34" charset="0"/>
                <a:ea typeface="Century Gothic"/>
                <a:cs typeface="Century Gothic"/>
                <a:sym typeface="Century Gothic"/>
              </a:rPr>
              <a:t>User Inputs</a:t>
            </a:r>
            <a:endParaRPr sz="2000" dirty="0">
              <a:latin typeface="Century Gothic" panose="020B0502020202020204" pitchFamily="34" charset="0"/>
            </a:endParaRPr>
          </a:p>
          <a:p>
            <a:pPr marL="0" marR="0" lvl="0" indent="0" algn="ct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Area of Interest</a:t>
            </a:r>
            <a:endParaRPr sz="2000" dirty="0">
              <a:latin typeface="Century Gothic" panose="020B0502020202020204" pitchFamily="34" charset="0"/>
            </a:endParaRPr>
          </a:p>
          <a:p>
            <a:pPr marL="0" marR="0" lvl="0" indent="0" algn="ctr" rtl="0">
              <a:spcBef>
                <a:spcPts val="0"/>
              </a:spcBef>
              <a:spcAft>
                <a:spcPts val="0"/>
              </a:spcAft>
              <a:buNone/>
            </a:pPr>
            <a:r>
              <a:rPr lang="en-US" sz="2000" dirty="0">
                <a:solidFill>
                  <a:srgbClr val="3F3F3F"/>
                </a:solidFill>
                <a:latin typeface="Century Gothic" panose="020B0502020202020204" pitchFamily="34" charset="0"/>
                <a:ea typeface="Century Gothic"/>
                <a:cs typeface="Century Gothic"/>
                <a:sym typeface="Century Gothic"/>
              </a:rPr>
              <a:t>Date Range</a:t>
            </a:r>
            <a:endParaRPr sz="2000" dirty="0">
              <a:latin typeface="Century Gothic" panose="020B0502020202020204" pitchFamily="34" charset="0"/>
            </a:endParaRPr>
          </a:p>
        </p:txBody>
      </p:sp>
      <p:cxnSp>
        <p:nvCxnSpPr>
          <p:cNvPr id="93" name="Google Shape;194;p8">
            <a:extLst>
              <a:ext uri="{FF2B5EF4-FFF2-40B4-BE49-F238E27FC236}">
                <a16:creationId xmlns:a16="http://schemas.microsoft.com/office/drawing/2014/main" id="{9488766B-8D7E-4A42-9F6B-7605B81B445D}"/>
              </a:ext>
            </a:extLst>
          </p:cNvPr>
          <p:cNvCxnSpPr>
            <a:cxnSpLocks/>
          </p:cNvCxnSpPr>
          <p:nvPr/>
        </p:nvCxnSpPr>
        <p:spPr>
          <a:xfrm flipV="1">
            <a:off x="20149897" y="8970834"/>
            <a:ext cx="903379" cy="778863"/>
          </a:xfrm>
          <a:prstGeom prst="straightConnector1">
            <a:avLst/>
          </a:prstGeom>
          <a:noFill/>
          <a:ln w="9525" cap="flat" cmpd="sng">
            <a:solidFill>
              <a:schemeClr val="dk1"/>
            </a:solidFill>
            <a:prstDash val="solid"/>
            <a:round/>
            <a:headEnd type="oval" w="med" len="med"/>
            <a:tailEnd type="none" w="sm" len="sm"/>
          </a:ln>
        </p:spPr>
      </p:cxnSp>
      <p:cxnSp>
        <p:nvCxnSpPr>
          <p:cNvPr id="94" name="Google Shape;195;p8">
            <a:extLst>
              <a:ext uri="{FF2B5EF4-FFF2-40B4-BE49-F238E27FC236}">
                <a16:creationId xmlns:a16="http://schemas.microsoft.com/office/drawing/2014/main" id="{61578C3A-0573-446A-9F26-8B35A3528037}"/>
              </a:ext>
            </a:extLst>
          </p:cNvPr>
          <p:cNvCxnSpPr>
            <a:cxnSpLocks/>
          </p:cNvCxnSpPr>
          <p:nvPr/>
        </p:nvCxnSpPr>
        <p:spPr>
          <a:xfrm flipH="1" flipV="1">
            <a:off x="16823244" y="8966521"/>
            <a:ext cx="1052370" cy="748804"/>
          </a:xfrm>
          <a:prstGeom prst="straightConnector1">
            <a:avLst/>
          </a:prstGeom>
          <a:noFill/>
          <a:ln w="9525" cap="flat" cmpd="sng">
            <a:solidFill>
              <a:schemeClr val="dk1"/>
            </a:solidFill>
            <a:prstDash val="solid"/>
            <a:round/>
            <a:headEnd type="oval" w="med" len="med"/>
            <a:tailEnd type="none" w="sm" len="sm"/>
          </a:ln>
        </p:spPr>
      </p:cxnSp>
      <p:sp>
        <p:nvSpPr>
          <p:cNvPr id="104" name="Google Shape;205;p8">
            <a:extLst>
              <a:ext uri="{FF2B5EF4-FFF2-40B4-BE49-F238E27FC236}">
                <a16:creationId xmlns:a16="http://schemas.microsoft.com/office/drawing/2014/main" id="{D5E1AA7C-CA9C-433B-8CE5-A37A60C1FC78}"/>
              </a:ext>
            </a:extLst>
          </p:cNvPr>
          <p:cNvSpPr/>
          <p:nvPr/>
        </p:nvSpPr>
        <p:spPr>
          <a:xfrm>
            <a:off x="21700731" y="11919456"/>
            <a:ext cx="1649960" cy="1587691"/>
          </a:xfrm>
          <a:prstGeom prst="hexagon">
            <a:avLst>
              <a:gd name="adj" fmla="val 23489"/>
              <a:gd name="vf" fmla="val 115470"/>
            </a:avLst>
          </a:prstGeom>
          <a:blipFill rotWithShape="1">
            <a:blip r:embed="rId7">
              <a:alphaModFix/>
            </a:blip>
            <a:stretch>
              <a:fillRect/>
            </a:stretch>
          </a:blipFill>
          <a:ln w="28575" cap="flat" cmpd="sng">
            <a:solidFill>
              <a:srgbClr val="547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206;p8">
            <a:extLst>
              <a:ext uri="{FF2B5EF4-FFF2-40B4-BE49-F238E27FC236}">
                <a16:creationId xmlns:a16="http://schemas.microsoft.com/office/drawing/2014/main" id="{246D9C92-5F38-4738-97F1-E9369039D6BE}"/>
              </a:ext>
            </a:extLst>
          </p:cNvPr>
          <p:cNvSpPr txBox="1"/>
          <p:nvPr/>
        </p:nvSpPr>
        <p:spPr>
          <a:xfrm>
            <a:off x="21516855" y="12250619"/>
            <a:ext cx="2044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dirty="0">
                <a:solidFill>
                  <a:schemeClr val="lt1"/>
                </a:solidFill>
                <a:latin typeface="Century Gothic" panose="020B0502020202020204" pitchFamily="34" charset="0"/>
                <a:ea typeface="Century Gothic"/>
                <a:cs typeface="Century Gothic"/>
                <a:sym typeface="Century Gothic"/>
              </a:rPr>
              <a:t>Wetland </a:t>
            </a:r>
            <a:endParaRPr sz="2200" dirty="0">
              <a:latin typeface="Century Gothic" panose="020B0502020202020204" pitchFamily="34" charset="0"/>
            </a:endParaRPr>
          </a:p>
          <a:p>
            <a:pPr marL="0" marR="0" lvl="0" indent="0" algn="ctr" rtl="0">
              <a:spcBef>
                <a:spcPts val="0"/>
              </a:spcBef>
              <a:spcAft>
                <a:spcPts val="0"/>
              </a:spcAft>
              <a:buNone/>
            </a:pPr>
            <a:r>
              <a:rPr lang="en-US" sz="2200" b="1" dirty="0">
                <a:solidFill>
                  <a:schemeClr val="lt1"/>
                </a:solidFill>
                <a:latin typeface="Century Gothic" panose="020B0502020202020204" pitchFamily="34" charset="0"/>
                <a:ea typeface="Century Gothic"/>
                <a:cs typeface="Century Gothic"/>
                <a:sym typeface="Century Gothic"/>
              </a:rPr>
              <a:t>Extent </a:t>
            </a:r>
          </a:p>
          <a:p>
            <a:pPr marL="0" marR="0" lvl="0" indent="0" algn="ctr" rtl="0">
              <a:spcBef>
                <a:spcPts val="0"/>
              </a:spcBef>
              <a:spcAft>
                <a:spcPts val="0"/>
              </a:spcAft>
              <a:buNone/>
            </a:pPr>
            <a:r>
              <a:rPr lang="en-US" sz="2200" b="1" dirty="0">
                <a:solidFill>
                  <a:schemeClr val="lt1"/>
                </a:solidFill>
                <a:latin typeface="Century Gothic" panose="020B0502020202020204" pitchFamily="34" charset="0"/>
                <a:ea typeface="Century Gothic"/>
                <a:cs typeface="Century Gothic"/>
                <a:sym typeface="Century Gothic"/>
              </a:rPr>
              <a:t>Map</a:t>
            </a:r>
            <a:endParaRPr sz="2200" dirty="0">
              <a:latin typeface="Century Gothic" panose="020B0502020202020204" pitchFamily="34" charset="0"/>
            </a:endParaRPr>
          </a:p>
        </p:txBody>
      </p:sp>
      <p:cxnSp>
        <p:nvCxnSpPr>
          <p:cNvPr id="106" name="Google Shape;207;p8">
            <a:extLst>
              <a:ext uri="{FF2B5EF4-FFF2-40B4-BE49-F238E27FC236}">
                <a16:creationId xmlns:a16="http://schemas.microsoft.com/office/drawing/2014/main" id="{135D99A4-0384-434D-9E48-C17D5E457AC5}"/>
              </a:ext>
            </a:extLst>
          </p:cNvPr>
          <p:cNvCxnSpPr>
            <a:cxnSpLocks/>
            <a:endCxn id="104" idx="3"/>
          </p:cNvCxnSpPr>
          <p:nvPr/>
        </p:nvCxnSpPr>
        <p:spPr>
          <a:xfrm flipV="1">
            <a:off x="19990666" y="12713302"/>
            <a:ext cx="1710065" cy="190650"/>
          </a:xfrm>
          <a:prstGeom prst="bentConnector3">
            <a:avLst>
              <a:gd name="adj1" fmla="val 50000"/>
            </a:avLst>
          </a:prstGeom>
          <a:noFill/>
          <a:ln w="38100" cap="flat" cmpd="sng">
            <a:solidFill>
              <a:srgbClr val="3F3F3F"/>
            </a:solidFill>
            <a:prstDash val="solid"/>
            <a:miter lim="800000"/>
            <a:headEnd type="none" w="sm" len="sm"/>
            <a:tailEnd type="triangle" w="med" len="med"/>
          </a:ln>
        </p:spPr>
      </p:cxnSp>
      <p:sp>
        <p:nvSpPr>
          <p:cNvPr id="107" name="Google Shape;208;p8">
            <a:extLst>
              <a:ext uri="{FF2B5EF4-FFF2-40B4-BE49-F238E27FC236}">
                <a16:creationId xmlns:a16="http://schemas.microsoft.com/office/drawing/2014/main" id="{6A0E6AAE-E65D-4BD8-B2CA-49410E39B05A}"/>
              </a:ext>
            </a:extLst>
          </p:cNvPr>
          <p:cNvSpPr/>
          <p:nvPr/>
        </p:nvSpPr>
        <p:spPr>
          <a:xfrm>
            <a:off x="19893281" y="12061352"/>
            <a:ext cx="1216844" cy="1236434"/>
          </a:xfrm>
          <a:prstGeom prst="octagon">
            <a:avLst>
              <a:gd name="adj" fmla="val 29289"/>
            </a:avLst>
          </a:prstGeom>
          <a:solidFill>
            <a:srgbClr val="C00000"/>
          </a:solidFill>
          <a:ln w="762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209;p8">
            <a:extLst>
              <a:ext uri="{FF2B5EF4-FFF2-40B4-BE49-F238E27FC236}">
                <a16:creationId xmlns:a16="http://schemas.microsoft.com/office/drawing/2014/main" id="{7D545AF0-82C3-420C-80A9-4089E253FE3E}"/>
              </a:ext>
            </a:extLst>
          </p:cNvPr>
          <p:cNvSpPr txBox="1"/>
          <p:nvPr/>
        </p:nvSpPr>
        <p:spPr>
          <a:xfrm>
            <a:off x="19909067" y="12464146"/>
            <a:ext cx="1185273" cy="43084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200" b="1" dirty="0">
                <a:solidFill>
                  <a:schemeClr val="lt1"/>
                </a:solidFill>
                <a:latin typeface="Century Gothic" panose="020B0502020202020204" pitchFamily="34" charset="0"/>
                <a:ea typeface="Century Gothic"/>
                <a:cs typeface="Century Gothic"/>
                <a:sym typeface="Century Gothic"/>
              </a:rPr>
              <a:t>OUTPUT</a:t>
            </a:r>
            <a:endParaRPr sz="2200" dirty="0">
              <a:latin typeface="Century Gothic" panose="020B0502020202020204" pitchFamily="34" charset="0"/>
            </a:endParaRPr>
          </a:p>
        </p:txBody>
      </p:sp>
      <p:sp>
        <p:nvSpPr>
          <p:cNvPr id="119" name="Arrow: Circular 118">
            <a:extLst>
              <a:ext uri="{FF2B5EF4-FFF2-40B4-BE49-F238E27FC236}">
                <a16:creationId xmlns:a16="http://schemas.microsoft.com/office/drawing/2014/main" id="{0567614F-EF0E-4F8D-BBCD-A95AA1274152}"/>
              </a:ext>
            </a:extLst>
          </p:cNvPr>
          <p:cNvSpPr/>
          <p:nvPr/>
        </p:nvSpPr>
        <p:spPr>
          <a:xfrm rot="14339175">
            <a:off x="16756153" y="8865481"/>
            <a:ext cx="4572000" cy="4572000"/>
          </a:xfrm>
          <a:prstGeom prst="circularArrow">
            <a:avLst>
              <a:gd name="adj1" fmla="val 14762"/>
              <a:gd name="adj2" fmla="val 670821"/>
              <a:gd name="adj3" fmla="val 20220872"/>
              <a:gd name="adj4" fmla="val 16581080"/>
              <a:gd name="adj5" fmla="val 1162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Google Shape;196;p8">
            <a:extLst>
              <a:ext uri="{FF2B5EF4-FFF2-40B4-BE49-F238E27FC236}">
                <a16:creationId xmlns:a16="http://schemas.microsoft.com/office/drawing/2014/main" id="{FD5C2069-A18F-4AE1-A7B5-ABA105FE79FE}"/>
              </a:ext>
            </a:extLst>
          </p:cNvPr>
          <p:cNvSpPr txBox="1"/>
          <p:nvPr/>
        </p:nvSpPr>
        <p:spPr>
          <a:xfrm rot="16922643">
            <a:off x="16472916" y="10442421"/>
            <a:ext cx="183618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lt1"/>
                </a:solidFill>
                <a:latin typeface="Century Gothic" panose="020B0502020202020204" pitchFamily="34" charset="0"/>
                <a:ea typeface="Century Gothic"/>
                <a:cs typeface="Century Gothic"/>
                <a:sym typeface="Century Gothic"/>
              </a:rPr>
              <a:t>Acquisition &amp; Correction</a:t>
            </a:r>
            <a:endParaRPr sz="1600" dirty="0">
              <a:latin typeface="Century Gothic" panose="020B0502020202020204" pitchFamily="34" charset="0"/>
            </a:endParaRPr>
          </a:p>
        </p:txBody>
      </p:sp>
      <p:sp>
        <p:nvSpPr>
          <p:cNvPr id="103" name="Google Shape;204;p8">
            <a:extLst>
              <a:ext uri="{FF2B5EF4-FFF2-40B4-BE49-F238E27FC236}">
                <a16:creationId xmlns:a16="http://schemas.microsoft.com/office/drawing/2014/main" id="{6BA338F7-132C-431C-8EA2-B417DFF71814}"/>
              </a:ext>
            </a:extLst>
          </p:cNvPr>
          <p:cNvSpPr txBox="1"/>
          <p:nvPr/>
        </p:nvSpPr>
        <p:spPr>
          <a:xfrm rot="4538003">
            <a:off x="19546362" y="10859561"/>
            <a:ext cx="247408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lt1"/>
                </a:solidFill>
                <a:latin typeface="Century Gothic" panose="020B0502020202020204" pitchFamily="34" charset="0"/>
                <a:ea typeface="Century Gothic"/>
                <a:cs typeface="Century Gothic"/>
                <a:sym typeface="Century Gothic"/>
              </a:rPr>
              <a:t>Classification</a:t>
            </a:r>
            <a:endParaRPr sz="1600" dirty="0">
              <a:latin typeface="Century Gothic" panose="020B0502020202020204" pitchFamily="34" charset="0"/>
            </a:endParaRPr>
          </a:p>
        </p:txBody>
      </p:sp>
      <p:sp>
        <p:nvSpPr>
          <p:cNvPr id="121" name="Arrow: Circular 120">
            <a:extLst>
              <a:ext uri="{FF2B5EF4-FFF2-40B4-BE49-F238E27FC236}">
                <a16:creationId xmlns:a16="http://schemas.microsoft.com/office/drawing/2014/main" id="{F3992006-B022-4A94-8D4C-C514FBD79982}"/>
              </a:ext>
            </a:extLst>
          </p:cNvPr>
          <p:cNvSpPr/>
          <p:nvPr/>
        </p:nvSpPr>
        <p:spPr>
          <a:xfrm rot="19058027">
            <a:off x="16758102" y="8863122"/>
            <a:ext cx="4572000" cy="4572000"/>
          </a:xfrm>
          <a:prstGeom prst="circularArrow">
            <a:avLst>
              <a:gd name="adj1" fmla="val 14762"/>
              <a:gd name="adj2" fmla="val 670821"/>
              <a:gd name="adj3" fmla="val 20220872"/>
              <a:gd name="adj4" fmla="val 16581080"/>
              <a:gd name="adj5" fmla="val 1162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anose="020B0502020202020204" pitchFamily="34" charset="0"/>
            </a:endParaRPr>
          </a:p>
        </p:txBody>
      </p:sp>
      <p:sp>
        <p:nvSpPr>
          <p:cNvPr id="99" name="Google Shape;200;p8">
            <a:extLst>
              <a:ext uri="{FF2B5EF4-FFF2-40B4-BE49-F238E27FC236}">
                <a16:creationId xmlns:a16="http://schemas.microsoft.com/office/drawing/2014/main" id="{75B2197C-68AC-43A3-99F3-AE52F3DACE42}"/>
              </a:ext>
            </a:extLst>
          </p:cNvPr>
          <p:cNvSpPr txBox="1"/>
          <p:nvPr/>
        </p:nvSpPr>
        <p:spPr>
          <a:xfrm>
            <a:off x="17944587" y="9297545"/>
            <a:ext cx="21363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lt1"/>
                </a:solidFill>
                <a:latin typeface="Century Gothic" panose="020B0502020202020204" pitchFamily="34" charset="0"/>
                <a:ea typeface="Century Gothic"/>
                <a:cs typeface="Century Gothic"/>
                <a:sym typeface="Century Gothic"/>
              </a:rPr>
              <a:t>Pre-processing</a:t>
            </a:r>
            <a:endParaRPr sz="2000" dirty="0">
              <a:latin typeface="Century Gothic" panose="020B0502020202020204" pitchFamily="34" charset="0"/>
            </a:endParaRPr>
          </a:p>
        </p:txBody>
      </p:sp>
      <p:pic>
        <p:nvPicPr>
          <p:cNvPr id="21" name="Picture 20">
            <a:extLst>
              <a:ext uri="{FF2B5EF4-FFF2-40B4-BE49-F238E27FC236}">
                <a16:creationId xmlns:a16="http://schemas.microsoft.com/office/drawing/2014/main" id="{5CD95E77-6238-40D0-BF8E-AA09CD8282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159" t="2902" r="7890" b="21152"/>
          <a:stretch/>
        </p:blipFill>
        <p:spPr>
          <a:xfrm>
            <a:off x="13320140" y="30975009"/>
            <a:ext cx="1643631" cy="1645920"/>
          </a:xfrm>
          <a:prstGeom prst="ellipse">
            <a:avLst/>
          </a:prstGeom>
        </p:spPr>
      </p:pic>
      <p:sp>
        <p:nvSpPr>
          <p:cNvPr id="161" name="Text Placeholder 16">
            <a:extLst>
              <a:ext uri="{FF2B5EF4-FFF2-40B4-BE49-F238E27FC236}">
                <a16:creationId xmlns:a16="http://schemas.microsoft.com/office/drawing/2014/main" id="{D3C5410D-33A8-4544-8293-353E0A8F3E60}"/>
              </a:ext>
            </a:extLst>
          </p:cNvPr>
          <p:cNvSpPr txBox="1">
            <a:spLocks/>
          </p:cNvSpPr>
          <p:nvPr/>
        </p:nvSpPr>
        <p:spPr>
          <a:xfrm>
            <a:off x="11116264" y="16720946"/>
            <a:ext cx="11463159" cy="300940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sz="1600" dirty="0">
              <a:solidFill>
                <a:schemeClr val="tx1">
                  <a:lumMod val="75000"/>
                  <a:lumOff val="25000"/>
                </a:schemeClr>
              </a:solidFill>
              <a:latin typeface="Garamond" panose="02020404030301010803" pitchFamily="18" charset="0"/>
            </a:endParaRPr>
          </a:p>
        </p:txBody>
      </p:sp>
      <p:grpSp>
        <p:nvGrpSpPr>
          <p:cNvPr id="169" name="Group 168">
            <a:extLst>
              <a:ext uri="{FF2B5EF4-FFF2-40B4-BE49-F238E27FC236}">
                <a16:creationId xmlns:a16="http://schemas.microsoft.com/office/drawing/2014/main" id="{C658D177-AF68-40AB-9B96-9163D669DA1F}"/>
              </a:ext>
            </a:extLst>
          </p:cNvPr>
          <p:cNvGrpSpPr/>
          <p:nvPr/>
        </p:nvGrpSpPr>
        <p:grpSpPr>
          <a:xfrm>
            <a:off x="13225130" y="14419461"/>
            <a:ext cx="2013855" cy="2511004"/>
            <a:chOff x="12796468" y="14948032"/>
            <a:chExt cx="2013855" cy="2511004"/>
          </a:xfrm>
        </p:grpSpPr>
        <p:pic>
          <p:nvPicPr>
            <p:cNvPr id="154" name="Picture 153">
              <a:extLst>
                <a:ext uri="{FF2B5EF4-FFF2-40B4-BE49-F238E27FC236}">
                  <a16:creationId xmlns:a16="http://schemas.microsoft.com/office/drawing/2014/main" id="{E118B5D8-08D8-4595-ACB7-C08A14B753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96468" y="14948032"/>
              <a:ext cx="2013855" cy="1645920"/>
            </a:xfrm>
            <a:prstGeom prst="rect">
              <a:avLst/>
            </a:prstGeom>
          </p:spPr>
        </p:pic>
        <p:sp>
          <p:nvSpPr>
            <p:cNvPr id="162" name="Text Placeholder 16">
              <a:extLst>
                <a:ext uri="{FF2B5EF4-FFF2-40B4-BE49-F238E27FC236}">
                  <a16:creationId xmlns:a16="http://schemas.microsoft.com/office/drawing/2014/main" id="{19BA23C1-3032-4ED2-835C-A64F631E6624}"/>
                </a:ext>
              </a:extLst>
            </p:cNvPr>
            <p:cNvSpPr txBox="1">
              <a:spLocks/>
            </p:cNvSpPr>
            <p:nvPr/>
          </p:nvSpPr>
          <p:spPr>
            <a:xfrm>
              <a:off x="12796468" y="16866138"/>
              <a:ext cx="2013855" cy="5928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b="1" dirty="0">
                  <a:solidFill>
                    <a:schemeClr val="tx1">
                      <a:lumMod val="75000"/>
                      <a:lumOff val="25000"/>
                    </a:schemeClr>
                  </a:solidFill>
                  <a:latin typeface="Century Gothic" panose="020B0502020202020204" pitchFamily="34" charset="0"/>
                </a:rPr>
                <a:t>Landsat </a:t>
              </a:r>
              <a:r>
                <a:rPr lang="en-US" b="1" dirty="0" smtClean="0">
                  <a:solidFill>
                    <a:schemeClr val="tx1">
                      <a:lumMod val="75000"/>
                      <a:lumOff val="25000"/>
                    </a:schemeClr>
                  </a:solidFill>
                  <a:latin typeface="Century Gothic" panose="020B0502020202020204" pitchFamily="34" charset="0"/>
                </a:rPr>
                <a:t>8 OLI</a:t>
              </a:r>
              <a:endParaRPr lang="en-US" dirty="0">
                <a:solidFill>
                  <a:schemeClr val="tx1">
                    <a:lumMod val="75000"/>
                    <a:lumOff val="25000"/>
                  </a:schemeClr>
                </a:solidFill>
                <a:latin typeface="Century Gothic" panose="020B0502020202020204" pitchFamily="34" charset="0"/>
              </a:endParaRPr>
            </a:p>
          </p:txBody>
        </p:sp>
      </p:grpSp>
      <p:grpSp>
        <p:nvGrpSpPr>
          <p:cNvPr id="167" name="Group 166">
            <a:extLst>
              <a:ext uri="{FF2B5EF4-FFF2-40B4-BE49-F238E27FC236}">
                <a16:creationId xmlns:a16="http://schemas.microsoft.com/office/drawing/2014/main" id="{8669B3B5-F488-4F2A-AF3F-064FE4A73B34}"/>
              </a:ext>
            </a:extLst>
          </p:cNvPr>
          <p:cNvGrpSpPr/>
          <p:nvPr/>
        </p:nvGrpSpPr>
        <p:grpSpPr>
          <a:xfrm>
            <a:off x="19737641" y="14419461"/>
            <a:ext cx="2013855" cy="2511004"/>
            <a:chOff x="19060073" y="14948032"/>
            <a:chExt cx="2013855" cy="2511004"/>
          </a:xfrm>
        </p:grpSpPr>
        <p:pic>
          <p:nvPicPr>
            <p:cNvPr id="158" name="Picture 157">
              <a:extLst>
                <a:ext uri="{FF2B5EF4-FFF2-40B4-BE49-F238E27FC236}">
                  <a16:creationId xmlns:a16="http://schemas.microsoft.com/office/drawing/2014/main" id="{8DB34CE9-4479-451F-9F1F-417872464A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62710" y="14948032"/>
              <a:ext cx="2008581" cy="1645920"/>
            </a:xfrm>
            <a:prstGeom prst="rect">
              <a:avLst/>
            </a:prstGeom>
          </p:spPr>
        </p:pic>
        <p:sp>
          <p:nvSpPr>
            <p:cNvPr id="163" name="Text Placeholder 16">
              <a:extLst>
                <a:ext uri="{FF2B5EF4-FFF2-40B4-BE49-F238E27FC236}">
                  <a16:creationId xmlns:a16="http://schemas.microsoft.com/office/drawing/2014/main" id="{2D4AD23F-0627-4B93-AA51-02622B9FCAC6}"/>
                </a:ext>
              </a:extLst>
            </p:cNvPr>
            <p:cNvSpPr txBox="1">
              <a:spLocks/>
            </p:cNvSpPr>
            <p:nvPr/>
          </p:nvSpPr>
          <p:spPr>
            <a:xfrm>
              <a:off x="19060073" y="16866138"/>
              <a:ext cx="2013855" cy="5928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b="1" dirty="0" smtClean="0">
                  <a:solidFill>
                    <a:schemeClr val="tx1">
                      <a:lumMod val="75000"/>
                      <a:lumOff val="25000"/>
                    </a:schemeClr>
                  </a:solidFill>
                  <a:latin typeface="Century Gothic" panose="020B0502020202020204" pitchFamily="34" charset="0"/>
                </a:rPr>
                <a:t>Sentinel-1</a:t>
              </a:r>
              <a:r>
                <a:rPr lang="en-US" b="1" dirty="0">
                  <a:solidFill>
                    <a:schemeClr val="tx1">
                      <a:lumMod val="75000"/>
                      <a:lumOff val="25000"/>
                    </a:schemeClr>
                  </a:solidFill>
                  <a:latin typeface="Century Gothic" panose="020B0502020202020204" pitchFamily="34" charset="0"/>
                </a:rPr>
                <a:t> </a:t>
              </a:r>
              <a:r>
                <a:rPr lang="en-US" b="1" dirty="0" smtClean="0">
                  <a:solidFill>
                    <a:schemeClr val="tx1">
                      <a:lumMod val="75000"/>
                      <a:lumOff val="25000"/>
                    </a:schemeClr>
                  </a:solidFill>
                  <a:latin typeface="Century Gothic" panose="020B0502020202020204" pitchFamily="34" charset="0"/>
                </a:rPr>
                <a:t>C-SAR</a:t>
              </a:r>
            </a:p>
          </p:txBody>
        </p:sp>
      </p:grpSp>
      <p:grpSp>
        <p:nvGrpSpPr>
          <p:cNvPr id="168" name="Group 167">
            <a:extLst>
              <a:ext uri="{FF2B5EF4-FFF2-40B4-BE49-F238E27FC236}">
                <a16:creationId xmlns:a16="http://schemas.microsoft.com/office/drawing/2014/main" id="{C18FF8A4-0EF3-4EF3-B640-BE1AB74D61F1}"/>
              </a:ext>
            </a:extLst>
          </p:cNvPr>
          <p:cNvGrpSpPr/>
          <p:nvPr/>
        </p:nvGrpSpPr>
        <p:grpSpPr>
          <a:xfrm>
            <a:off x="16387301" y="14419461"/>
            <a:ext cx="2202024" cy="2511004"/>
            <a:chOff x="15724267" y="14948032"/>
            <a:chExt cx="2202024" cy="2511004"/>
          </a:xfrm>
        </p:grpSpPr>
        <p:pic>
          <p:nvPicPr>
            <p:cNvPr id="160" name="Picture 159">
              <a:extLst>
                <a:ext uri="{FF2B5EF4-FFF2-40B4-BE49-F238E27FC236}">
                  <a16:creationId xmlns:a16="http://schemas.microsoft.com/office/drawing/2014/main" id="{889D3390-1C85-495A-A44B-96BA409851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24267" y="14948032"/>
              <a:ext cx="2202024" cy="1645920"/>
            </a:xfrm>
            <a:prstGeom prst="rect">
              <a:avLst/>
            </a:prstGeom>
          </p:spPr>
        </p:pic>
        <p:sp>
          <p:nvSpPr>
            <p:cNvPr id="164" name="Text Placeholder 16">
              <a:extLst>
                <a:ext uri="{FF2B5EF4-FFF2-40B4-BE49-F238E27FC236}">
                  <a16:creationId xmlns:a16="http://schemas.microsoft.com/office/drawing/2014/main" id="{2EBCA572-E209-41E2-8100-468549A6A26D}"/>
                </a:ext>
              </a:extLst>
            </p:cNvPr>
            <p:cNvSpPr txBox="1">
              <a:spLocks/>
            </p:cNvSpPr>
            <p:nvPr/>
          </p:nvSpPr>
          <p:spPr>
            <a:xfrm>
              <a:off x="15818352" y="16866138"/>
              <a:ext cx="2013855" cy="5928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b="1" dirty="0" smtClean="0">
                  <a:solidFill>
                    <a:schemeClr val="tx1">
                      <a:lumMod val="75000"/>
                      <a:lumOff val="25000"/>
                    </a:schemeClr>
                  </a:solidFill>
                  <a:latin typeface="Century Gothic" panose="020B0502020202020204" pitchFamily="34" charset="0"/>
                </a:rPr>
                <a:t>Sentinel-2 MSI</a:t>
              </a:r>
              <a:endParaRPr lang="en-US" dirty="0">
                <a:solidFill>
                  <a:schemeClr val="tx1">
                    <a:lumMod val="75000"/>
                    <a:lumOff val="25000"/>
                  </a:schemeClr>
                </a:solidFill>
                <a:latin typeface="Century Gothic" panose="020B0502020202020204" pitchFamily="34" charset="0"/>
              </a:endParaRPr>
            </a:p>
          </p:txBody>
        </p:sp>
      </p:grpSp>
      <p:grpSp>
        <p:nvGrpSpPr>
          <p:cNvPr id="166" name="Group 165">
            <a:extLst>
              <a:ext uri="{FF2B5EF4-FFF2-40B4-BE49-F238E27FC236}">
                <a16:creationId xmlns:a16="http://schemas.microsoft.com/office/drawing/2014/main" id="{7ABF64C5-20D9-4B97-B57C-4D30F594EEEB}"/>
              </a:ext>
            </a:extLst>
          </p:cNvPr>
          <p:cNvGrpSpPr/>
          <p:nvPr/>
        </p:nvGrpSpPr>
        <p:grpSpPr>
          <a:xfrm>
            <a:off x="22899811" y="14419461"/>
            <a:ext cx="2013855" cy="2511004"/>
            <a:chOff x="22471149" y="14948032"/>
            <a:chExt cx="2013855" cy="2511004"/>
          </a:xfrm>
        </p:grpSpPr>
        <p:pic>
          <p:nvPicPr>
            <p:cNvPr id="156" name="Picture 155">
              <a:extLst>
                <a:ext uri="{FF2B5EF4-FFF2-40B4-BE49-F238E27FC236}">
                  <a16:creationId xmlns:a16="http://schemas.microsoft.com/office/drawing/2014/main" id="{2EF0F5A4-DB08-4B66-9572-47896712340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33297" y="14948032"/>
              <a:ext cx="1489558" cy="1645920"/>
            </a:xfrm>
            <a:prstGeom prst="rect">
              <a:avLst/>
            </a:prstGeom>
          </p:spPr>
        </p:pic>
        <p:sp>
          <p:nvSpPr>
            <p:cNvPr id="165" name="Text Placeholder 16">
              <a:extLst>
                <a:ext uri="{FF2B5EF4-FFF2-40B4-BE49-F238E27FC236}">
                  <a16:creationId xmlns:a16="http://schemas.microsoft.com/office/drawing/2014/main" id="{BA5D0B52-4C77-471C-9BA0-7ADB7BEB55F6}"/>
                </a:ext>
              </a:extLst>
            </p:cNvPr>
            <p:cNvSpPr txBox="1">
              <a:spLocks/>
            </p:cNvSpPr>
            <p:nvPr/>
          </p:nvSpPr>
          <p:spPr>
            <a:xfrm>
              <a:off x="22471149" y="16866138"/>
              <a:ext cx="2013855" cy="5928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b="1" dirty="0">
                  <a:solidFill>
                    <a:schemeClr val="tx1">
                      <a:lumMod val="75000"/>
                      <a:lumOff val="25000"/>
                    </a:schemeClr>
                  </a:solidFill>
                  <a:latin typeface="Century Gothic" panose="020B0502020202020204" pitchFamily="34" charset="0"/>
                </a:rPr>
                <a:t>SRTM</a:t>
              </a:r>
              <a:endParaRPr lang="en-US" dirty="0">
                <a:solidFill>
                  <a:schemeClr val="tx1">
                    <a:lumMod val="75000"/>
                    <a:lumOff val="25000"/>
                  </a:schemeClr>
                </a:solidFill>
                <a:latin typeface="Century Gothic" panose="020B0502020202020204" pitchFamily="34" charset="0"/>
              </a:endParaRPr>
            </a:p>
          </p:txBody>
        </p:sp>
      </p:grpSp>
      <p:cxnSp>
        <p:nvCxnSpPr>
          <p:cNvPr id="172" name="Google Shape;91;p2">
            <a:extLst>
              <a:ext uri="{FF2B5EF4-FFF2-40B4-BE49-F238E27FC236}">
                <a16:creationId xmlns:a16="http://schemas.microsoft.com/office/drawing/2014/main" id="{D1704D04-1701-443E-A17A-84BF7DE9FB69}"/>
              </a:ext>
            </a:extLst>
          </p:cNvPr>
          <p:cNvCxnSpPr>
            <a:cxnSpLocks/>
          </p:cNvCxnSpPr>
          <p:nvPr/>
        </p:nvCxnSpPr>
        <p:spPr>
          <a:xfrm flipV="1">
            <a:off x="4190957" y="13248711"/>
            <a:ext cx="552316" cy="1360699"/>
          </a:xfrm>
          <a:prstGeom prst="straightConnector1">
            <a:avLst/>
          </a:prstGeom>
          <a:noFill/>
          <a:ln w="9525" cap="flat" cmpd="sng">
            <a:solidFill>
              <a:schemeClr val="dk1"/>
            </a:solidFill>
            <a:prstDash val="solid"/>
            <a:miter lim="800000"/>
            <a:headEnd type="none" w="sm" len="sm"/>
            <a:tailEnd type="none" w="sm" len="sm"/>
          </a:ln>
        </p:spPr>
      </p:cxnSp>
      <p:sp>
        <p:nvSpPr>
          <p:cNvPr id="173" name="TextBox 172">
            <a:extLst>
              <a:ext uri="{FF2B5EF4-FFF2-40B4-BE49-F238E27FC236}">
                <a16:creationId xmlns:a16="http://schemas.microsoft.com/office/drawing/2014/main" id="{2B6C69BF-A5F2-445B-8335-674AD9F7017F}"/>
              </a:ext>
            </a:extLst>
          </p:cNvPr>
          <p:cNvSpPr txBox="1"/>
          <p:nvPr/>
        </p:nvSpPr>
        <p:spPr>
          <a:xfrm>
            <a:off x="924590" y="12436738"/>
            <a:ext cx="317266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Study Area</a:t>
            </a:r>
          </a:p>
        </p:txBody>
      </p:sp>
      <p:pic>
        <p:nvPicPr>
          <p:cNvPr id="174" name="Google Shape;80;p2" descr="https://lh6.googleusercontent.com/nGm-9dOBkv3AAB_VleuqoGNWgsbAwVuaoG3cDQlhkN6vescHqr4GQRHdAyexIBr6PFX-JWO7-8psqqRDO-9NOTea3aXrJ4zUU0yA7yX3OC_CpbZJwzcF_87dJVR2NwIG">
            <a:extLst>
              <a:ext uri="{FF2B5EF4-FFF2-40B4-BE49-F238E27FC236}">
                <a16:creationId xmlns:a16="http://schemas.microsoft.com/office/drawing/2014/main" id="{FE602B0A-70F9-4514-9F83-748A994130D4}"/>
              </a:ext>
            </a:extLst>
          </p:cNvPr>
          <p:cNvPicPr preferRelativeResize="0">
            <a:picLocks noChangeAspect="1"/>
          </p:cNvPicPr>
          <p:nvPr/>
        </p:nvPicPr>
        <p:blipFill rotWithShape="1">
          <a:blip r:embed="rId13">
            <a:alphaModFix/>
          </a:blip>
          <a:srcRect t="22086" r="61424" b="38015"/>
          <a:stretch/>
        </p:blipFill>
        <p:spPr>
          <a:xfrm>
            <a:off x="1320552" y="13132402"/>
            <a:ext cx="3060099" cy="3938146"/>
          </a:xfrm>
          <a:prstGeom prst="rect">
            <a:avLst/>
          </a:prstGeom>
          <a:noFill/>
          <a:ln>
            <a:noFill/>
          </a:ln>
        </p:spPr>
      </p:pic>
      <p:pic>
        <p:nvPicPr>
          <p:cNvPr id="175" name="Google Shape;80;p2" descr="https://lh6.googleusercontent.com/nGm-9dOBkv3AAB_VleuqoGNWgsbAwVuaoG3cDQlhkN6vescHqr4GQRHdAyexIBr6PFX-JWO7-8psqqRDO-9NOTea3aXrJ4zUU0yA7yX3OC_CpbZJwzcF_87dJVR2NwIG">
            <a:extLst>
              <a:ext uri="{FF2B5EF4-FFF2-40B4-BE49-F238E27FC236}">
                <a16:creationId xmlns:a16="http://schemas.microsoft.com/office/drawing/2014/main" id="{A8B95F68-A243-4ECD-A2B6-883B46E77553}"/>
              </a:ext>
            </a:extLst>
          </p:cNvPr>
          <p:cNvPicPr preferRelativeResize="0">
            <a:picLocks noChangeAspect="1"/>
          </p:cNvPicPr>
          <p:nvPr/>
        </p:nvPicPr>
        <p:blipFill rotWithShape="1">
          <a:blip r:embed="rId13">
            <a:alphaModFix/>
          </a:blip>
          <a:srcRect l="40303" t="24047" r="2754" b="39087"/>
          <a:stretch/>
        </p:blipFill>
        <p:spPr>
          <a:xfrm>
            <a:off x="4759462" y="13255004"/>
            <a:ext cx="5110484" cy="3803417"/>
          </a:xfrm>
          <a:prstGeom prst="rect">
            <a:avLst/>
          </a:prstGeom>
          <a:noFill/>
          <a:ln>
            <a:solidFill>
              <a:schemeClr val="tx1"/>
            </a:solidFill>
          </a:ln>
        </p:spPr>
      </p:pic>
      <p:cxnSp>
        <p:nvCxnSpPr>
          <p:cNvPr id="176" name="Google Shape;92;p2">
            <a:extLst>
              <a:ext uri="{FF2B5EF4-FFF2-40B4-BE49-F238E27FC236}">
                <a16:creationId xmlns:a16="http://schemas.microsoft.com/office/drawing/2014/main" id="{E6E714A5-9C0C-4A5A-BA08-B2532C649352}"/>
              </a:ext>
            </a:extLst>
          </p:cNvPr>
          <p:cNvCxnSpPr>
            <a:cxnSpLocks/>
          </p:cNvCxnSpPr>
          <p:nvPr/>
        </p:nvCxnSpPr>
        <p:spPr>
          <a:xfrm>
            <a:off x="4190957" y="15888867"/>
            <a:ext cx="545844" cy="1164870"/>
          </a:xfrm>
          <a:prstGeom prst="straightConnector1">
            <a:avLst/>
          </a:prstGeom>
          <a:noFill/>
          <a:ln w="9525" cap="flat" cmpd="sng">
            <a:solidFill>
              <a:schemeClr val="dk1"/>
            </a:solidFill>
            <a:prstDash val="solid"/>
            <a:miter lim="800000"/>
            <a:headEnd type="none" w="sm" len="sm"/>
            <a:tailEnd type="none" w="sm" len="sm"/>
          </a:ln>
        </p:spPr>
      </p:cxnSp>
      <p:pic>
        <p:nvPicPr>
          <p:cNvPr id="177" name="Picture 176">
            <a:extLst>
              <a:ext uri="{FF2B5EF4-FFF2-40B4-BE49-F238E27FC236}">
                <a16:creationId xmlns:a16="http://schemas.microsoft.com/office/drawing/2014/main" id="{FCBA68DC-0E66-4660-A80B-BAD8C0991B05}"/>
              </a:ext>
            </a:extLst>
          </p:cNvPr>
          <p:cNvPicPr>
            <a:picLocks noChangeAspect="1"/>
          </p:cNvPicPr>
          <p:nvPr/>
        </p:nvPicPr>
        <p:blipFill>
          <a:blip r:embed="rId14"/>
          <a:stretch>
            <a:fillRect/>
          </a:stretch>
        </p:blipFill>
        <p:spPr>
          <a:xfrm>
            <a:off x="879797" y="16323901"/>
            <a:ext cx="635697" cy="838909"/>
          </a:xfrm>
          <a:prstGeom prst="rect">
            <a:avLst/>
          </a:prstGeom>
        </p:spPr>
      </p:pic>
      <p:pic>
        <p:nvPicPr>
          <p:cNvPr id="178" name="Picture 177">
            <a:extLst>
              <a:ext uri="{FF2B5EF4-FFF2-40B4-BE49-F238E27FC236}">
                <a16:creationId xmlns:a16="http://schemas.microsoft.com/office/drawing/2014/main" id="{F2CC025F-6CA1-4B8F-A7FC-22496856A7BE}"/>
              </a:ext>
            </a:extLst>
          </p:cNvPr>
          <p:cNvPicPr>
            <a:picLocks noChangeAspect="1"/>
          </p:cNvPicPr>
          <p:nvPr/>
        </p:nvPicPr>
        <p:blipFill>
          <a:blip r:embed="rId15"/>
          <a:stretch>
            <a:fillRect/>
          </a:stretch>
        </p:blipFill>
        <p:spPr>
          <a:xfrm>
            <a:off x="1884236" y="16690009"/>
            <a:ext cx="1712484" cy="211017"/>
          </a:xfrm>
          <a:prstGeom prst="rect">
            <a:avLst/>
          </a:prstGeom>
        </p:spPr>
      </p:pic>
      <p:pic>
        <p:nvPicPr>
          <p:cNvPr id="179" name="Picture 178">
            <a:extLst>
              <a:ext uri="{FF2B5EF4-FFF2-40B4-BE49-F238E27FC236}">
                <a16:creationId xmlns:a16="http://schemas.microsoft.com/office/drawing/2014/main" id="{CFCC3AD5-C742-4153-BF68-FF8A81771504}"/>
              </a:ext>
            </a:extLst>
          </p:cNvPr>
          <p:cNvPicPr>
            <a:picLocks noChangeAspect="1"/>
          </p:cNvPicPr>
          <p:nvPr/>
        </p:nvPicPr>
        <p:blipFill>
          <a:blip r:embed="rId16"/>
          <a:stretch>
            <a:fillRect/>
          </a:stretch>
        </p:blipFill>
        <p:spPr>
          <a:xfrm>
            <a:off x="5951676" y="17102598"/>
            <a:ext cx="2280102" cy="218621"/>
          </a:xfrm>
          <a:prstGeom prst="rect">
            <a:avLst/>
          </a:prstGeom>
        </p:spPr>
      </p:pic>
      <p:sp>
        <p:nvSpPr>
          <p:cNvPr id="180" name="Google Shape;86;p2">
            <a:extLst>
              <a:ext uri="{FF2B5EF4-FFF2-40B4-BE49-F238E27FC236}">
                <a16:creationId xmlns:a16="http://schemas.microsoft.com/office/drawing/2014/main" id="{68BDA8EE-3E4A-4D4E-9671-9B6CB2E1E47D}"/>
              </a:ext>
            </a:extLst>
          </p:cNvPr>
          <p:cNvSpPr/>
          <p:nvPr/>
        </p:nvSpPr>
        <p:spPr>
          <a:xfrm>
            <a:off x="1727822" y="16824601"/>
            <a:ext cx="277336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0    400     800      1,200   mi</a:t>
            </a:r>
            <a:endParaRPr sz="1600" dirty="0">
              <a:latin typeface="Century Gothic" panose="020B0502020202020204" pitchFamily="34" charset="0"/>
            </a:endParaRPr>
          </a:p>
          <a:p>
            <a:pPr marL="0" marR="0" lvl="0" indent="0" algn="l" rtl="0">
              <a:spcBef>
                <a:spcPts val="0"/>
              </a:spcBef>
              <a:spcAft>
                <a:spcPts val="0"/>
              </a:spcAft>
              <a:buNone/>
            </a:pPr>
            <a:r>
              <a:rPr lang="en-US" sz="1600" dirty="0">
                <a:solidFill>
                  <a:schemeClr val="dk1"/>
                </a:solidFill>
                <a:latin typeface="Century Gothic" panose="020B0502020202020204" pitchFamily="34" charset="0"/>
                <a:ea typeface="Calibri"/>
                <a:cs typeface="Calibri"/>
                <a:sym typeface="Calibri"/>
              </a:rPr>
              <a:t/>
            </a:r>
            <a:br>
              <a:rPr lang="en-US" sz="1600" dirty="0">
                <a:solidFill>
                  <a:schemeClr val="dk1"/>
                </a:solidFill>
                <a:latin typeface="Century Gothic" panose="020B0502020202020204" pitchFamily="34" charset="0"/>
                <a:ea typeface="Calibri"/>
                <a:cs typeface="Calibri"/>
                <a:sym typeface="Calibri"/>
              </a:rPr>
            </a:br>
            <a:endParaRPr sz="1600" dirty="0">
              <a:solidFill>
                <a:schemeClr val="dk1"/>
              </a:solidFill>
              <a:latin typeface="Century Gothic" panose="020B0502020202020204" pitchFamily="34" charset="0"/>
              <a:ea typeface="Calibri"/>
              <a:cs typeface="Calibri"/>
              <a:sym typeface="Calibri"/>
            </a:endParaRPr>
          </a:p>
        </p:txBody>
      </p:sp>
      <p:sp>
        <p:nvSpPr>
          <p:cNvPr id="181" name="Google Shape;84;p2">
            <a:extLst>
              <a:ext uri="{FF2B5EF4-FFF2-40B4-BE49-F238E27FC236}">
                <a16:creationId xmlns:a16="http://schemas.microsoft.com/office/drawing/2014/main" id="{15CC04A5-5379-4081-A322-AD150E43C1BF}"/>
              </a:ext>
            </a:extLst>
          </p:cNvPr>
          <p:cNvSpPr/>
          <p:nvPr/>
        </p:nvSpPr>
        <p:spPr>
          <a:xfrm>
            <a:off x="5686346" y="17237190"/>
            <a:ext cx="324126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 0    150  300       600        800  mi</a:t>
            </a:r>
            <a:endParaRPr sz="1600" dirty="0">
              <a:solidFill>
                <a:schemeClr val="dk1"/>
              </a:solidFill>
              <a:latin typeface="Century Gothic" panose="020B0502020202020204" pitchFamily="34" charset="0"/>
              <a:ea typeface="Calibri"/>
              <a:cs typeface="Calibri"/>
              <a:sym typeface="Calibri"/>
            </a:endParaRPr>
          </a:p>
          <a:p>
            <a:pPr marL="0" marR="0" lvl="0" indent="0" algn="l" rtl="0">
              <a:spcBef>
                <a:spcPts val="0"/>
              </a:spcBef>
              <a:spcAft>
                <a:spcPts val="0"/>
              </a:spcAft>
              <a:buNone/>
            </a:pPr>
            <a:r>
              <a:rPr lang="en-US" sz="1600" dirty="0">
                <a:solidFill>
                  <a:schemeClr val="dk1"/>
                </a:solidFill>
                <a:latin typeface="Century Gothic" panose="020B0502020202020204" pitchFamily="34" charset="0"/>
                <a:ea typeface="Calibri"/>
                <a:cs typeface="Calibri"/>
                <a:sym typeface="Calibri"/>
              </a:rPr>
              <a:t/>
            </a:r>
            <a:br>
              <a:rPr lang="en-US" sz="1600" dirty="0">
                <a:solidFill>
                  <a:schemeClr val="dk1"/>
                </a:solidFill>
                <a:latin typeface="Century Gothic" panose="020B0502020202020204" pitchFamily="34" charset="0"/>
                <a:ea typeface="Calibri"/>
                <a:cs typeface="Calibri"/>
                <a:sym typeface="Calibri"/>
              </a:rPr>
            </a:br>
            <a:endParaRPr sz="1600" dirty="0">
              <a:solidFill>
                <a:schemeClr val="dk1"/>
              </a:solidFill>
              <a:latin typeface="Century Gothic" panose="020B0502020202020204" pitchFamily="34" charset="0"/>
              <a:ea typeface="Calibri"/>
              <a:cs typeface="Calibri"/>
              <a:sym typeface="Calibri"/>
            </a:endParaRPr>
          </a:p>
        </p:txBody>
      </p:sp>
      <p:sp>
        <p:nvSpPr>
          <p:cNvPr id="182" name="Google Shape;93;p2">
            <a:extLst>
              <a:ext uri="{FF2B5EF4-FFF2-40B4-BE49-F238E27FC236}">
                <a16:creationId xmlns:a16="http://schemas.microsoft.com/office/drawing/2014/main" id="{EA54FF67-1988-427D-A4BB-4E5AE8752977}"/>
              </a:ext>
            </a:extLst>
          </p:cNvPr>
          <p:cNvSpPr/>
          <p:nvPr/>
        </p:nvSpPr>
        <p:spPr>
          <a:xfrm>
            <a:off x="10505744" y="13281570"/>
            <a:ext cx="8595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rgbClr val="3F3F3F"/>
                </a:solidFill>
                <a:latin typeface="Century Gothic" panose="020B0502020202020204" pitchFamily="34" charset="0"/>
                <a:ea typeface="Century Gothic"/>
                <a:cs typeface="Century Gothic"/>
                <a:sym typeface="Century Gothic"/>
              </a:rPr>
              <a:t>Lakes</a:t>
            </a:r>
            <a:endParaRPr dirty="0">
              <a:solidFill>
                <a:srgbClr val="3F3F3F"/>
              </a:solidFill>
              <a:latin typeface="Century Gothic" panose="020B0502020202020204" pitchFamily="34" charset="0"/>
              <a:ea typeface="Calibri"/>
              <a:cs typeface="Calibri"/>
              <a:sym typeface="Calibri"/>
            </a:endParaRPr>
          </a:p>
        </p:txBody>
      </p:sp>
      <p:sp>
        <p:nvSpPr>
          <p:cNvPr id="183" name="Google Shape;94;p2">
            <a:extLst>
              <a:ext uri="{FF2B5EF4-FFF2-40B4-BE49-F238E27FC236}">
                <a16:creationId xmlns:a16="http://schemas.microsoft.com/office/drawing/2014/main" id="{644F81A3-AF39-43FC-8E3F-56B23306D24F}"/>
              </a:ext>
            </a:extLst>
          </p:cNvPr>
          <p:cNvSpPr/>
          <p:nvPr/>
        </p:nvSpPr>
        <p:spPr>
          <a:xfrm>
            <a:off x="10505744" y="13881026"/>
            <a:ext cx="221445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rgbClr val="3F3F3F"/>
                </a:solidFill>
                <a:latin typeface="Century Gothic" panose="020B0502020202020204" pitchFamily="34" charset="0"/>
                <a:ea typeface="Century Gothic"/>
                <a:cs typeface="Century Gothic"/>
                <a:sym typeface="Century Gothic"/>
              </a:rPr>
              <a:t>Great Lakes </a:t>
            </a:r>
          </a:p>
          <a:p>
            <a:pPr marL="0" marR="0" lvl="0" indent="0" algn="l" rtl="0">
              <a:spcBef>
                <a:spcPts val="0"/>
              </a:spcBef>
              <a:spcAft>
                <a:spcPts val="0"/>
              </a:spcAft>
              <a:buNone/>
            </a:pPr>
            <a:r>
              <a:rPr lang="en-US" dirty="0">
                <a:solidFill>
                  <a:srgbClr val="3F3F3F"/>
                </a:solidFill>
                <a:latin typeface="Century Gothic" panose="020B0502020202020204" pitchFamily="34" charset="0"/>
                <a:ea typeface="Century Gothic"/>
                <a:cs typeface="Century Gothic"/>
                <a:sym typeface="Century Gothic"/>
              </a:rPr>
              <a:t>Basin</a:t>
            </a:r>
            <a:endParaRPr dirty="0">
              <a:solidFill>
                <a:schemeClr val="dk1"/>
              </a:solidFill>
              <a:latin typeface="Century Gothic" panose="020B0502020202020204" pitchFamily="34" charset="0"/>
              <a:ea typeface="Calibri"/>
              <a:cs typeface="Calibri"/>
              <a:sym typeface="Calibri"/>
            </a:endParaRPr>
          </a:p>
        </p:txBody>
      </p:sp>
      <p:sp>
        <p:nvSpPr>
          <p:cNvPr id="184" name="Google Shape;105;p2">
            <a:extLst>
              <a:ext uri="{FF2B5EF4-FFF2-40B4-BE49-F238E27FC236}">
                <a16:creationId xmlns:a16="http://schemas.microsoft.com/office/drawing/2014/main" id="{3AF581EE-46EB-4831-B2A5-0B043AF36205}"/>
              </a:ext>
            </a:extLst>
          </p:cNvPr>
          <p:cNvSpPr/>
          <p:nvPr/>
        </p:nvSpPr>
        <p:spPr>
          <a:xfrm>
            <a:off x="10061088" y="14035908"/>
            <a:ext cx="433341" cy="320040"/>
          </a:xfrm>
          <a:prstGeom prst="rect">
            <a:avLst/>
          </a:prstGeom>
          <a:solidFill>
            <a:srgbClr val="E0C284"/>
          </a:solidFill>
          <a:ln w="952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06;p2">
            <a:extLst>
              <a:ext uri="{FF2B5EF4-FFF2-40B4-BE49-F238E27FC236}">
                <a16:creationId xmlns:a16="http://schemas.microsoft.com/office/drawing/2014/main" id="{8B475E5D-D380-4B19-993B-81FCE1213D72}"/>
              </a:ext>
            </a:extLst>
          </p:cNvPr>
          <p:cNvSpPr/>
          <p:nvPr/>
        </p:nvSpPr>
        <p:spPr>
          <a:xfrm>
            <a:off x="10061089" y="13306195"/>
            <a:ext cx="433341" cy="320040"/>
          </a:xfrm>
          <a:prstGeom prst="rect">
            <a:avLst/>
          </a:prstGeom>
          <a:solidFill>
            <a:srgbClr val="B5E7E4"/>
          </a:solidFill>
          <a:ln w="952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96;p2">
            <a:extLst>
              <a:ext uri="{FF2B5EF4-FFF2-40B4-BE49-F238E27FC236}">
                <a16:creationId xmlns:a16="http://schemas.microsoft.com/office/drawing/2014/main" id="{91E7C220-3AE0-46D3-A1A6-EB5985E2499C}"/>
              </a:ext>
            </a:extLst>
          </p:cNvPr>
          <p:cNvSpPr txBox="1"/>
          <p:nvPr/>
        </p:nvSpPr>
        <p:spPr>
          <a:xfrm>
            <a:off x="6777777" y="15774099"/>
            <a:ext cx="116125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Michigan</a:t>
            </a:r>
            <a:endParaRPr sz="1600" dirty="0">
              <a:latin typeface="Century Gothic" panose="020B0502020202020204" pitchFamily="34" charset="0"/>
            </a:endParaRPr>
          </a:p>
        </p:txBody>
      </p:sp>
      <p:sp>
        <p:nvSpPr>
          <p:cNvPr id="187" name="Google Shape;97;p2">
            <a:extLst>
              <a:ext uri="{FF2B5EF4-FFF2-40B4-BE49-F238E27FC236}">
                <a16:creationId xmlns:a16="http://schemas.microsoft.com/office/drawing/2014/main" id="{554215A8-D1B3-49EA-9AFA-71AC04ED8491}"/>
              </a:ext>
            </a:extLst>
          </p:cNvPr>
          <p:cNvSpPr txBox="1"/>
          <p:nvPr/>
        </p:nvSpPr>
        <p:spPr>
          <a:xfrm>
            <a:off x="5387685" y="15301470"/>
            <a:ext cx="116125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Wisconsin</a:t>
            </a:r>
            <a:endParaRPr sz="1600" dirty="0">
              <a:latin typeface="Century Gothic" panose="020B0502020202020204" pitchFamily="34" charset="0"/>
            </a:endParaRPr>
          </a:p>
        </p:txBody>
      </p:sp>
      <p:sp>
        <p:nvSpPr>
          <p:cNvPr id="188" name="Google Shape;98;p2">
            <a:extLst>
              <a:ext uri="{FF2B5EF4-FFF2-40B4-BE49-F238E27FC236}">
                <a16:creationId xmlns:a16="http://schemas.microsoft.com/office/drawing/2014/main" id="{CFEA3312-51CC-4B2D-B3CA-DF3EE081EDE9}"/>
              </a:ext>
            </a:extLst>
          </p:cNvPr>
          <p:cNvSpPr txBox="1"/>
          <p:nvPr/>
        </p:nvSpPr>
        <p:spPr>
          <a:xfrm>
            <a:off x="4770776" y="14828364"/>
            <a:ext cx="160276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Minnesota</a:t>
            </a:r>
            <a:endParaRPr sz="1600" dirty="0">
              <a:latin typeface="Century Gothic" panose="020B0502020202020204" pitchFamily="34" charset="0"/>
            </a:endParaRPr>
          </a:p>
        </p:txBody>
      </p:sp>
      <p:sp>
        <p:nvSpPr>
          <p:cNvPr id="189" name="Google Shape;99;p2">
            <a:extLst>
              <a:ext uri="{FF2B5EF4-FFF2-40B4-BE49-F238E27FC236}">
                <a16:creationId xmlns:a16="http://schemas.microsoft.com/office/drawing/2014/main" id="{FC1C20FA-73FD-4681-9472-480D99171D72}"/>
              </a:ext>
            </a:extLst>
          </p:cNvPr>
          <p:cNvSpPr txBox="1"/>
          <p:nvPr/>
        </p:nvSpPr>
        <p:spPr>
          <a:xfrm>
            <a:off x="7486397" y="14572958"/>
            <a:ext cx="117123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Ontario</a:t>
            </a:r>
            <a:endParaRPr sz="1600" dirty="0">
              <a:latin typeface="Century Gothic" panose="020B0502020202020204" pitchFamily="34" charset="0"/>
            </a:endParaRPr>
          </a:p>
        </p:txBody>
      </p:sp>
      <p:sp>
        <p:nvSpPr>
          <p:cNvPr id="190" name="Google Shape;100;p2">
            <a:extLst>
              <a:ext uri="{FF2B5EF4-FFF2-40B4-BE49-F238E27FC236}">
                <a16:creationId xmlns:a16="http://schemas.microsoft.com/office/drawing/2014/main" id="{A6202F90-4AB1-438A-929D-187A7E73F2C9}"/>
              </a:ext>
            </a:extLst>
          </p:cNvPr>
          <p:cNvSpPr txBox="1"/>
          <p:nvPr/>
        </p:nvSpPr>
        <p:spPr>
          <a:xfrm>
            <a:off x="8704887" y="14504492"/>
            <a:ext cx="115511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Quebec</a:t>
            </a:r>
            <a:endParaRPr sz="1600" dirty="0">
              <a:latin typeface="Century Gothic" panose="020B0502020202020204" pitchFamily="34" charset="0"/>
            </a:endParaRPr>
          </a:p>
        </p:txBody>
      </p:sp>
      <p:sp>
        <p:nvSpPr>
          <p:cNvPr id="191" name="Google Shape;101;p2">
            <a:extLst>
              <a:ext uri="{FF2B5EF4-FFF2-40B4-BE49-F238E27FC236}">
                <a16:creationId xmlns:a16="http://schemas.microsoft.com/office/drawing/2014/main" id="{434678E6-6729-44CB-BDD0-1B2869EBB699}"/>
              </a:ext>
            </a:extLst>
          </p:cNvPr>
          <p:cNvSpPr txBox="1"/>
          <p:nvPr/>
        </p:nvSpPr>
        <p:spPr>
          <a:xfrm>
            <a:off x="7358405" y="16594329"/>
            <a:ext cx="84483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Ohio</a:t>
            </a:r>
            <a:endParaRPr sz="1600" dirty="0">
              <a:latin typeface="Century Gothic" panose="020B0502020202020204" pitchFamily="34" charset="0"/>
            </a:endParaRPr>
          </a:p>
        </p:txBody>
      </p:sp>
      <p:sp>
        <p:nvSpPr>
          <p:cNvPr id="192" name="Google Shape;102;p2">
            <a:extLst>
              <a:ext uri="{FF2B5EF4-FFF2-40B4-BE49-F238E27FC236}">
                <a16:creationId xmlns:a16="http://schemas.microsoft.com/office/drawing/2014/main" id="{53FA8800-F2AF-425B-A1BD-60D2E77A6331}"/>
              </a:ext>
            </a:extLst>
          </p:cNvPr>
          <p:cNvSpPr txBox="1"/>
          <p:nvPr/>
        </p:nvSpPr>
        <p:spPr>
          <a:xfrm>
            <a:off x="7920117" y="13358208"/>
            <a:ext cx="132432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3F3F3F"/>
                </a:solidFill>
                <a:latin typeface="Century Gothic" panose="020B0502020202020204" pitchFamily="34" charset="0"/>
                <a:ea typeface="Century Gothic"/>
                <a:cs typeface="Century Gothic"/>
                <a:sym typeface="Century Gothic"/>
              </a:rPr>
              <a:t>Canada</a:t>
            </a:r>
            <a:endParaRPr b="1" dirty="0">
              <a:latin typeface="Century Gothic" panose="020B0502020202020204" pitchFamily="34" charset="0"/>
            </a:endParaRPr>
          </a:p>
        </p:txBody>
      </p:sp>
      <p:sp>
        <p:nvSpPr>
          <p:cNvPr id="193" name="Google Shape;103;p2">
            <a:extLst>
              <a:ext uri="{FF2B5EF4-FFF2-40B4-BE49-F238E27FC236}">
                <a16:creationId xmlns:a16="http://schemas.microsoft.com/office/drawing/2014/main" id="{F210DFCC-DFD4-49A9-A54E-4609222B51CA}"/>
              </a:ext>
            </a:extLst>
          </p:cNvPr>
          <p:cNvSpPr txBox="1"/>
          <p:nvPr/>
        </p:nvSpPr>
        <p:spPr>
          <a:xfrm>
            <a:off x="9237506" y="15713694"/>
            <a:ext cx="100919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New York</a:t>
            </a:r>
            <a:endParaRPr sz="1600" dirty="0">
              <a:latin typeface="Century Gothic" panose="020B0502020202020204" pitchFamily="34" charset="0"/>
            </a:endParaRPr>
          </a:p>
        </p:txBody>
      </p:sp>
      <p:sp>
        <p:nvSpPr>
          <p:cNvPr id="194" name="Google Shape;104;p2">
            <a:extLst>
              <a:ext uri="{FF2B5EF4-FFF2-40B4-BE49-F238E27FC236}">
                <a16:creationId xmlns:a16="http://schemas.microsoft.com/office/drawing/2014/main" id="{F9BDAA18-D302-4A0F-B88F-7818B91635A0}"/>
              </a:ext>
            </a:extLst>
          </p:cNvPr>
          <p:cNvSpPr txBox="1"/>
          <p:nvPr/>
        </p:nvSpPr>
        <p:spPr>
          <a:xfrm>
            <a:off x="8207023" y="16410644"/>
            <a:ext cx="157082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Pennsylvania</a:t>
            </a:r>
            <a:endParaRPr sz="1600" dirty="0">
              <a:latin typeface="Century Gothic" panose="020B0502020202020204" pitchFamily="34" charset="0"/>
            </a:endParaRPr>
          </a:p>
        </p:txBody>
      </p:sp>
      <p:sp>
        <p:nvSpPr>
          <p:cNvPr id="195" name="Google Shape;102;p2">
            <a:extLst>
              <a:ext uri="{FF2B5EF4-FFF2-40B4-BE49-F238E27FC236}">
                <a16:creationId xmlns:a16="http://schemas.microsoft.com/office/drawing/2014/main" id="{EADA5094-A301-4D42-B837-AC530373600E}"/>
              </a:ext>
            </a:extLst>
          </p:cNvPr>
          <p:cNvSpPr txBox="1"/>
          <p:nvPr/>
        </p:nvSpPr>
        <p:spPr>
          <a:xfrm>
            <a:off x="4771550" y="16347808"/>
            <a:ext cx="19684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3F3F3F"/>
                </a:solidFill>
                <a:latin typeface="Century Gothic" panose="020B0502020202020204" pitchFamily="34" charset="0"/>
                <a:ea typeface="Century Gothic"/>
                <a:cs typeface="Century Gothic"/>
                <a:sym typeface="Century Gothic"/>
              </a:rPr>
              <a:t>United States </a:t>
            </a:r>
          </a:p>
          <a:p>
            <a:pPr marL="0" marR="0" lvl="0" indent="0" algn="l" rtl="0">
              <a:spcBef>
                <a:spcPts val="0"/>
              </a:spcBef>
              <a:spcAft>
                <a:spcPts val="0"/>
              </a:spcAft>
              <a:buNone/>
            </a:pPr>
            <a:r>
              <a:rPr lang="en-US" b="1" dirty="0">
                <a:solidFill>
                  <a:srgbClr val="3F3F3F"/>
                </a:solidFill>
                <a:latin typeface="Century Gothic" panose="020B0502020202020204" pitchFamily="34" charset="0"/>
                <a:ea typeface="Century Gothic"/>
                <a:cs typeface="Century Gothic"/>
                <a:sym typeface="Century Gothic"/>
              </a:rPr>
              <a:t>of America</a:t>
            </a:r>
            <a:endParaRPr b="1" dirty="0">
              <a:latin typeface="Century Gothic" panose="020B0502020202020204" pitchFamily="34" charset="0"/>
            </a:endParaRPr>
          </a:p>
        </p:txBody>
      </p:sp>
      <p:sp>
        <p:nvSpPr>
          <p:cNvPr id="200" name="Text Placeholder 3">
            <a:extLst>
              <a:ext uri="{FF2B5EF4-FFF2-40B4-BE49-F238E27FC236}">
                <a16:creationId xmlns:a16="http://schemas.microsoft.com/office/drawing/2014/main" id="{BD5C3F7C-7672-46E6-BBB0-12FCEC671335}"/>
              </a:ext>
            </a:extLst>
          </p:cNvPr>
          <p:cNvSpPr txBox="1">
            <a:spLocks/>
          </p:cNvSpPr>
          <p:nvPr/>
        </p:nvSpPr>
        <p:spPr>
          <a:xfrm>
            <a:off x="17091731" y="21092080"/>
            <a:ext cx="4772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0 -</a:t>
            </a:r>
          </a:p>
        </p:txBody>
      </p:sp>
      <p:sp>
        <p:nvSpPr>
          <p:cNvPr id="201" name="Text Placeholder 3">
            <a:extLst>
              <a:ext uri="{FF2B5EF4-FFF2-40B4-BE49-F238E27FC236}">
                <a16:creationId xmlns:a16="http://schemas.microsoft.com/office/drawing/2014/main" id="{565FEF61-08C1-4455-998C-9D9BDDA3AB26}"/>
              </a:ext>
            </a:extLst>
          </p:cNvPr>
          <p:cNvSpPr txBox="1">
            <a:spLocks/>
          </p:cNvSpPr>
          <p:nvPr/>
        </p:nvSpPr>
        <p:spPr>
          <a:xfrm>
            <a:off x="16855431" y="20647467"/>
            <a:ext cx="7135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20 -</a:t>
            </a:r>
          </a:p>
        </p:txBody>
      </p:sp>
      <p:sp>
        <p:nvSpPr>
          <p:cNvPr id="205" name="Text Placeholder 16">
            <a:extLst>
              <a:ext uri="{FF2B5EF4-FFF2-40B4-BE49-F238E27FC236}">
                <a16:creationId xmlns:a16="http://schemas.microsoft.com/office/drawing/2014/main" id="{19298BAE-7FE1-4FC8-B520-0220E4C77BCE}"/>
              </a:ext>
            </a:extLst>
          </p:cNvPr>
          <p:cNvSpPr txBox="1">
            <a:spLocks/>
          </p:cNvSpPr>
          <p:nvPr/>
        </p:nvSpPr>
        <p:spPr>
          <a:xfrm rot="16200000">
            <a:off x="15130344" y="19531619"/>
            <a:ext cx="2878069" cy="592898"/>
          </a:xfrm>
          <a:prstGeom prst="rect">
            <a:avLst/>
          </a:prstGeom>
        </p:spPr>
        <p:txBody>
          <a:bodyPr numCol="1" spcCol="640080" anchor="b"/>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chemeClr val="tx1">
                    <a:lumMod val="75000"/>
                    <a:lumOff val="25000"/>
                  </a:schemeClr>
                </a:solidFill>
                <a:latin typeface="Century Gothic" panose="020B0502020202020204" pitchFamily="34" charset="0"/>
              </a:rPr>
              <a:t>Importance</a:t>
            </a:r>
            <a:endParaRPr lang="en-US" sz="2000" dirty="0">
              <a:solidFill>
                <a:schemeClr val="tx1">
                  <a:lumMod val="75000"/>
                  <a:lumOff val="25000"/>
                </a:schemeClr>
              </a:solidFill>
              <a:latin typeface="Century Gothic" panose="020B0502020202020204" pitchFamily="34" charset="0"/>
            </a:endParaRPr>
          </a:p>
        </p:txBody>
      </p:sp>
      <p:sp>
        <p:nvSpPr>
          <p:cNvPr id="206" name="Text Placeholder 3">
            <a:extLst>
              <a:ext uri="{FF2B5EF4-FFF2-40B4-BE49-F238E27FC236}">
                <a16:creationId xmlns:a16="http://schemas.microsoft.com/office/drawing/2014/main" id="{31B89417-210F-4E06-BC0C-2647E6F08185}"/>
              </a:ext>
            </a:extLst>
          </p:cNvPr>
          <p:cNvSpPr txBox="1">
            <a:spLocks/>
          </p:cNvSpPr>
          <p:nvPr/>
        </p:nvSpPr>
        <p:spPr>
          <a:xfrm rot="19320000">
            <a:off x="18744580" y="21571445"/>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NDVI </a:t>
            </a:r>
          </a:p>
        </p:txBody>
      </p:sp>
      <p:sp>
        <p:nvSpPr>
          <p:cNvPr id="207" name="Text Placeholder 3">
            <a:extLst>
              <a:ext uri="{FF2B5EF4-FFF2-40B4-BE49-F238E27FC236}">
                <a16:creationId xmlns:a16="http://schemas.microsoft.com/office/drawing/2014/main" id="{476EB68B-90A4-4879-9E53-1D10B2AFC423}"/>
              </a:ext>
            </a:extLst>
          </p:cNvPr>
          <p:cNvSpPr txBox="1">
            <a:spLocks/>
          </p:cNvSpPr>
          <p:nvPr/>
        </p:nvSpPr>
        <p:spPr>
          <a:xfrm rot="19320000">
            <a:off x="19714123" y="21571445"/>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TCWGD </a:t>
            </a:r>
          </a:p>
        </p:txBody>
      </p:sp>
      <p:sp>
        <p:nvSpPr>
          <p:cNvPr id="208" name="Text Placeholder 3">
            <a:extLst>
              <a:ext uri="{FF2B5EF4-FFF2-40B4-BE49-F238E27FC236}">
                <a16:creationId xmlns:a16="http://schemas.microsoft.com/office/drawing/2014/main" id="{E0AC6EAC-E32A-44D1-9B74-0DB6F9BA6595}"/>
              </a:ext>
            </a:extLst>
          </p:cNvPr>
          <p:cNvSpPr txBox="1">
            <a:spLocks/>
          </p:cNvSpPr>
          <p:nvPr/>
        </p:nvSpPr>
        <p:spPr>
          <a:xfrm rot="19320000">
            <a:off x="22622753" y="21571445"/>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VV/VH</a:t>
            </a:r>
          </a:p>
        </p:txBody>
      </p:sp>
      <p:sp>
        <p:nvSpPr>
          <p:cNvPr id="209" name="Text Placeholder 3">
            <a:extLst>
              <a:ext uri="{FF2B5EF4-FFF2-40B4-BE49-F238E27FC236}">
                <a16:creationId xmlns:a16="http://schemas.microsoft.com/office/drawing/2014/main" id="{1363A00D-3BEC-4E75-851F-17D4BDEF0788}"/>
              </a:ext>
            </a:extLst>
          </p:cNvPr>
          <p:cNvSpPr txBox="1">
            <a:spLocks/>
          </p:cNvSpPr>
          <p:nvPr/>
        </p:nvSpPr>
        <p:spPr>
          <a:xfrm rot="19320000">
            <a:off x="20683666" y="21571445"/>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VH </a:t>
            </a:r>
          </a:p>
        </p:txBody>
      </p:sp>
      <p:sp>
        <p:nvSpPr>
          <p:cNvPr id="210" name="Text Placeholder 3">
            <a:extLst>
              <a:ext uri="{FF2B5EF4-FFF2-40B4-BE49-F238E27FC236}">
                <a16:creationId xmlns:a16="http://schemas.microsoft.com/office/drawing/2014/main" id="{E860ABD7-4475-4382-BA47-C041EE855595}"/>
              </a:ext>
            </a:extLst>
          </p:cNvPr>
          <p:cNvSpPr txBox="1">
            <a:spLocks/>
          </p:cNvSpPr>
          <p:nvPr/>
        </p:nvSpPr>
        <p:spPr>
          <a:xfrm rot="19320000">
            <a:off x="21653209" y="21571445"/>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VV </a:t>
            </a:r>
          </a:p>
        </p:txBody>
      </p:sp>
      <p:sp>
        <p:nvSpPr>
          <p:cNvPr id="211" name="Text Placeholder 3">
            <a:extLst>
              <a:ext uri="{FF2B5EF4-FFF2-40B4-BE49-F238E27FC236}">
                <a16:creationId xmlns:a16="http://schemas.microsoft.com/office/drawing/2014/main" id="{6BE00474-908B-4FAC-AD95-120E435CDA5F}"/>
              </a:ext>
            </a:extLst>
          </p:cNvPr>
          <p:cNvSpPr txBox="1">
            <a:spLocks/>
          </p:cNvSpPr>
          <p:nvPr/>
        </p:nvSpPr>
        <p:spPr>
          <a:xfrm rot="19320000">
            <a:off x="17775037" y="21571445"/>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MNDWI </a:t>
            </a:r>
          </a:p>
        </p:txBody>
      </p:sp>
      <p:sp>
        <p:nvSpPr>
          <p:cNvPr id="212" name="Text Placeholder 3">
            <a:extLst>
              <a:ext uri="{FF2B5EF4-FFF2-40B4-BE49-F238E27FC236}">
                <a16:creationId xmlns:a16="http://schemas.microsoft.com/office/drawing/2014/main" id="{6AA41DD6-52B1-42E2-88A9-E554CC4417F6}"/>
              </a:ext>
            </a:extLst>
          </p:cNvPr>
          <p:cNvSpPr txBox="1">
            <a:spLocks/>
          </p:cNvSpPr>
          <p:nvPr/>
        </p:nvSpPr>
        <p:spPr>
          <a:xfrm rot="19313110">
            <a:off x="16805494" y="21572278"/>
            <a:ext cx="1369472" cy="40011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2000" b="1" dirty="0">
                <a:solidFill>
                  <a:prstClr val="black">
                    <a:lumMod val="75000"/>
                    <a:lumOff val="25000"/>
                  </a:prstClr>
                </a:solidFill>
                <a:latin typeface="Century Gothic" panose="020B0502020202020204" pitchFamily="34" charset="0"/>
              </a:rPr>
              <a:t>DSWE </a:t>
            </a:r>
          </a:p>
        </p:txBody>
      </p:sp>
      <p:sp>
        <p:nvSpPr>
          <p:cNvPr id="213" name="Text Placeholder 16">
            <a:extLst>
              <a:ext uri="{FF2B5EF4-FFF2-40B4-BE49-F238E27FC236}">
                <a16:creationId xmlns:a16="http://schemas.microsoft.com/office/drawing/2014/main" id="{34F44119-9F6F-49CC-B0D6-4EB06621883F}"/>
              </a:ext>
            </a:extLst>
          </p:cNvPr>
          <p:cNvSpPr txBox="1">
            <a:spLocks/>
          </p:cNvSpPr>
          <p:nvPr/>
        </p:nvSpPr>
        <p:spPr>
          <a:xfrm>
            <a:off x="2962835" y="17640785"/>
            <a:ext cx="7988408" cy="592898"/>
          </a:xfrm>
          <a:prstGeom prst="rect">
            <a:avLst/>
          </a:prstGeom>
        </p:spPr>
        <p:txBody>
          <a:bodyPr numCol="1" spcCol="640080" anchor="b"/>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b="1" dirty="0">
                <a:solidFill>
                  <a:srgbClr val="42ACCE"/>
                </a:solidFill>
                <a:latin typeface="Century Gothic" panose="020B0502020202020204" pitchFamily="34" charset="0"/>
              </a:rPr>
              <a:t>Random Forest Classifications: Northern Michigan</a:t>
            </a:r>
            <a:endParaRPr lang="en-US" sz="2400" dirty="0">
              <a:solidFill>
                <a:srgbClr val="42ACCE"/>
              </a:solidFill>
              <a:latin typeface="Century Gothic" panose="020B0502020202020204" pitchFamily="34" charset="0"/>
            </a:endParaRPr>
          </a:p>
        </p:txBody>
      </p:sp>
      <p:graphicFrame>
        <p:nvGraphicFramePr>
          <p:cNvPr id="214" name="Table 5">
            <a:extLst>
              <a:ext uri="{FF2B5EF4-FFF2-40B4-BE49-F238E27FC236}">
                <a16:creationId xmlns:a16="http://schemas.microsoft.com/office/drawing/2014/main" id="{5F8F5065-8E91-4ECE-862C-87E05ABCB034}"/>
              </a:ext>
            </a:extLst>
          </p:cNvPr>
          <p:cNvGraphicFramePr>
            <a:graphicFrameLocks noGrp="1"/>
          </p:cNvGraphicFramePr>
          <p:nvPr>
            <p:extLst>
              <p:ext uri="{D42A27DB-BD31-4B8C-83A1-F6EECF244321}">
                <p14:modId xmlns:p14="http://schemas.microsoft.com/office/powerpoint/2010/main" val="960008189"/>
              </p:ext>
            </p:extLst>
          </p:nvPr>
        </p:nvGraphicFramePr>
        <p:xfrm>
          <a:off x="19029886" y="22406803"/>
          <a:ext cx="5626800" cy="3333001"/>
        </p:xfrm>
        <a:graphic>
          <a:graphicData uri="http://schemas.openxmlformats.org/drawingml/2006/table">
            <a:tbl>
              <a:tblPr firstRow="1" bandRow="1">
                <a:tableStyleId>{5C22544A-7EE6-4342-B048-85BDC9FD1C3A}</a:tableStyleId>
              </a:tblPr>
              <a:tblGrid>
                <a:gridCol w="724964">
                  <a:extLst>
                    <a:ext uri="{9D8B030D-6E8A-4147-A177-3AD203B41FA5}">
                      <a16:colId xmlns:a16="http://schemas.microsoft.com/office/drawing/2014/main" val="1499384746"/>
                    </a:ext>
                  </a:extLst>
                </a:gridCol>
                <a:gridCol w="1390650">
                  <a:extLst>
                    <a:ext uri="{9D8B030D-6E8A-4147-A177-3AD203B41FA5}">
                      <a16:colId xmlns:a16="http://schemas.microsoft.com/office/drawing/2014/main" val="1717977749"/>
                    </a:ext>
                  </a:extLst>
                </a:gridCol>
                <a:gridCol w="1260531">
                  <a:extLst>
                    <a:ext uri="{9D8B030D-6E8A-4147-A177-3AD203B41FA5}">
                      <a16:colId xmlns:a16="http://schemas.microsoft.com/office/drawing/2014/main" val="4291285193"/>
                    </a:ext>
                  </a:extLst>
                </a:gridCol>
                <a:gridCol w="1047750">
                  <a:extLst>
                    <a:ext uri="{9D8B030D-6E8A-4147-A177-3AD203B41FA5}">
                      <a16:colId xmlns:a16="http://schemas.microsoft.com/office/drawing/2014/main" val="4090935140"/>
                    </a:ext>
                  </a:extLst>
                </a:gridCol>
                <a:gridCol w="1202905">
                  <a:extLst>
                    <a:ext uri="{9D8B030D-6E8A-4147-A177-3AD203B41FA5}">
                      <a16:colId xmlns:a16="http://schemas.microsoft.com/office/drawing/2014/main" val="4146625533"/>
                    </a:ext>
                  </a:extLst>
                </a:gridCol>
              </a:tblGrid>
              <a:tr h="634023">
                <a:tc rowSpan="2" gridSpan="2">
                  <a:txBody>
                    <a:bodyPr/>
                    <a:lstStyle/>
                    <a:p>
                      <a:pPr algn="ctr"/>
                      <a:r>
                        <a:rPr lang="en-US" sz="2000" dirty="0">
                          <a:solidFill>
                            <a:schemeClr val="tx1">
                              <a:lumMod val="75000"/>
                              <a:lumOff val="25000"/>
                            </a:schemeClr>
                          </a:solidFill>
                          <a:latin typeface="Century Gothic" panose="020B0502020202020204" pitchFamily="34" charset="0"/>
                        </a:rPr>
                        <a:t>September – December Classification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sz="2000" dirty="0">
                        <a:solidFill>
                          <a:schemeClr val="tx1">
                            <a:lumMod val="75000"/>
                            <a:lumOff val="25000"/>
                          </a:schemeClr>
                        </a:solidFill>
                        <a:latin typeface="Century Gothic" panose="020B0502020202020204" pitchFamily="34" charset="0"/>
                      </a:endParaRPr>
                    </a:p>
                  </a:txBody>
                  <a:tcPr>
                    <a:noFill/>
                  </a:tcPr>
                </a:tc>
                <a:tc gridSpan="3">
                  <a:txBody>
                    <a:bodyPr/>
                    <a:lstStyle/>
                    <a:p>
                      <a:pPr algn="ctr"/>
                      <a:r>
                        <a:rPr lang="en-US" sz="1800" dirty="0">
                          <a:solidFill>
                            <a:schemeClr val="tx1">
                              <a:lumMod val="75000"/>
                              <a:lumOff val="25000"/>
                            </a:schemeClr>
                          </a:solidFill>
                          <a:latin typeface="Century Gothic" panose="020B0502020202020204" pitchFamily="34"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dirty="0">
                        <a:solidFill>
                          <a:schemeClr val="tx1">
                            <a:lumMod val="75000"/>
                            <a:lumOff val="25000"/>
                          </a:schemeClr>
                        </a:solidFill>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en-US" sz="2000" dirty="0">
                        <a:solidFill>
                          <a:schemeClr val="tx1">
                            <a:lumMod val="75000"/>
                            <a:lumOff val="25000"/>
                          </a:schemeClr>
                        </a:solidFill>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709855"/>
                  </a:ext>
                </a:extLst>
              </a:tr>
              <a:tr h="634023">
                <a:tc gridSpan="2" vMerge="1">
                  <a:txBody>
                    <a:bodyPr/>
                    <a:lstStyle/>
                    <a:p>
                      <a:endParaRPr lang="en-US" sz="2000" dirty="0">
                        <a:solidFill>
                          <a:schemeClr val="tx1">
                            <a:lumMod val="75000"/>
                            <a:lumOff val="25000"/>
                          </a:schemeClr>
                        </a:solidFill>
                        <a:latin typeface="Century Gothic" panose="020B0502020202020204" pitchFamily="34" charset="0"/>
                      </a:endParaRPr>
                    </a:p>
                  </a:txBody>
                  <a:tcPr>
                    <a:noFill/>
                  </a:tcPr>
                </a:tc>
                <a:tc hMerge="1" vMerge="1">
                  <a:txBody>
                    <a:bodyPr/>
                    <a:lstStyle/>
                    <a:p>
                      <a:endParaRPr lang="en-US" sz="2000" dirty="0">
                        <a:solidFill>
                          <a:schemeClr val="tx1">
                            <a:lumMod val="75000"/>
                            <a:lumOff val="25000"/>
                          </a:schemeClr>
                        </a:solidFill>
                        <a:latin typeface="Century Gothic" panose="020B0502020202020204" pitchFamily="34" charset="0"/>
                      </a:endParaRPr>
                    </a:p>
                  </a:txBody>
                  <a:tcPr>
                    <a:noFill/>
                  </a:tcPr>
                </a:tc>
                <a:tc>
                  <a:txBody>
                    <a:bodyPr/>
                    <a:lstStyle/>
                    <a:p>
                      <a:pPr algn="ctr"/>
                      <a:r>
                        <a:rPr lang="en-US" sz="1800" dirty="0">
                          <a:solidFill>
                            <a:schemeClr val="tx1">
                              <a:lumMod val="75000"/>
                              <a:lumOff val="25000"/>
                            </a:schemeClr>
                          </a:solidFill>
                          <a:latin typeface="Century Gothic" panose="020B0502020202020204" pitchFamily="34" charset="0"/>
                        </a:rPr>
                        <a:t>Upland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lumMod val="75000"/>
                              <a:lumOff val="25000"/>
                            </a:schemeClr>
                          </a:solidFill>
                          <a:latin typeface="Century Gothic" panose="020B0502020202020204" pitchFamily="34" charset="0"/>
                        </a:rPr>
                        <a:t>Open Water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lumMod val="75000"/>
                              <a:lumOff val="25000"/>
                            </a:schemeClr>
                          </a:solidFill>
                          <a:latin typeface="Century Gothic" panose="020B0502020202020204" pitchFamily="34" charset="0"/>
                        </a:rPr>
                        <a:t>Wetland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031741"/>
                  </a:ext>
                </a:extLst>
              </a:tr>
              <a:tr h="671484">
                <a:tc rowSpan="3">
                  <a:txBody>
                    <a:bodyPr/>
                    <a:lstStyle/>
                    <a:p>
                      <a:pPr algn="ctr"/>
                      <a:r>
                        <a:rPr lang="en-US" sz="1800" b="1" dirty="0">
                          <a:solidFill>
                            <a:schemeClr val="tx1">
                              <a:lumMod val="75000"/>
                              <a:lumOff val="25000"/>
                            </a:schemeClr>
                          </a:solidFill>
                          <a:latin typeface="Century Gothic" panose="020B0502020202020204" pitchFamily="34" charset="0"/>
                        </a:rPr>
                        <a:t>Predicted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75000"/>
                              <a:lumOff val="25000"/>
                            </a:schemeClr>
                          </a:solidFill>
                          <a:latin typeface="Century Gothic" panose="020B0502020202020204" pitchFamily="34" charset="0"/>
                        </a:rPr>
                        <a:t>Upland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800" dirty="0">
                          <a:solidFill>
                            <a:schemeClr val="tx1">
                              <a:lumMod val="75000"/>
                              <a:lumOff val="25000"/>
                            </a:schemeClr>
                          </a:solidFill>
                          <a:latin typeface="Century Gothic" panose="020B050202020202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solidFill>
                            <a:schemeClr val="tx1">
                              <a:lumMod val="75000"/>
                              <a:lumOff val="25000"/>
                            </a:schemeClr>
                          </a:solidFill>
                          <a:latin typeface="Century Gothic" panose="020B0502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828795"/>
                  </a:ext>
                </a:extLst>
              </a:tr>
              <a:tr h="760294">
                <a:tc vMerge="1">
                  <a:txBody>
                    <a:bodyPr/>
                    <a:lstStyle/>
                    <a:p>
                      <a:pPr algn="ctr"/>
                      <a:endParaRPr lang="en-US" sz="2000" b="1" dirty="0">
                        <a:solidFill>
                          <a:schemeClr val="tx1">
                            <a:lumMod val="75000"/>
                            <a:lumOff val="25000"/>
                          </a:schemeClr>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en-US" sz="1800" b="0" dirty="0">
                          <a:solidFill>
                            <a:schemeClr val="tx1">
                              <a:lumMod val="75000"/>
                              <a:lumOff val="25000"/>
                            </a:schemeClr>
                          </a:solidFill>
                          <a:latin typeface="Century Gothic" panose="020B0502020202020204" pitchFamily="34" charset="0"/>
                        </a:rPr>
                        <a:t>Open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solidFill>
                            <a:schemeClr val="tx1">
                              <a:lumMod val="75000"/>
                              <a:lumOff val="25000"/>
                            </a:schemeClr>
                          </a:solidFill>
                          <a:latin typeface="Century Gothic" panose="020B0502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solidFill>
                            <a:schemeClr val="tx1">
                              <a:lumMod val="75000"/>
                              <a:lumOff val="25000"/>
                            </a:schemeClr>
                          </a:solidFill>
                          <a:latin typeface="Century Gothic" panose="020B0502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666840"/>
                  </a:ext>
                </a:extLst>
              </a:tr>
              <a:tr h="627120">
                <a:tc vMerge="1">
                  <a:txBody>
                    <a:bodyPr/>
                    <a:lstStyle/>
                    <a:p>
                      <a:pPr algn="ctr"/>
                      <a:endParaRPr lang="en-US" sz="2000" b="1" dirty="0">
                        <a:solidFill>
                          <a:schemeClr val="tx1">
                            <a:lumMod val="75000"/>
                            <a:lumOff val="25000"/>
                          </a:schemeClr>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en-US" sz="1800" b="0" dirty="0">
                          <a:solidFill>
                            <a:schemeClr val="tx1">
                              <a:lumMod val="75000"/>
                              <a:lumOff val="25000"/>
                            </a:schemeClr>
                          </a:solidFill>
                          <a:latin typeface="Century Gothic" panose="020B0502020202020204" pitchFamily="34" charset="0"/>
                        </a:rPr>
                        <a:t>Wetland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lumMod val="75000"/>
                              <a:lumOff val="25000"/>
                            </a:schemeClr>
                          </a:solidFill>
                          <a:latin typeface="Century Gothic" panose="020B0502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821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19097954"/>
                  </a:ext>
                </a:extLst>
              </a:tr>
            </a:tbl>
          </a:graphicData>
        </a:graphic>
      </p:graphicFrame>
      <p:sp>
        <p:nvSpPr>
          <p:cNvPr id="216" name="Text Placeholder 16">
            <a:extLst>
              <a:ext uri="{FF2B5EF4-FFF2-40B4-BE49-F238E27FC236}">
                <a16:creationId xmlns:a16="http://schemas.microsoft.com/office/drawing/2014/main" id="{978E7163-2FEF-4FEE-8AD8-CBBF50ACBC0A}"/>
              </a:ext>
            </a:extLst>
          </p:cNvPr>
          <p:cNvSpPr txBox="1">
            <a:spLocks/>
          </p:cNvSpPr>
          <p:nvPr/>
        </p:nvSpPr>
        <p:spPr>
          <a:xfrm>
            <a:off x="17172782" y="17493992"/>
            <a:ext cx="7234517" cy="592898"/>
          </a:xfrm>
          <a:prstGeom prst="rect">
            <a:avLst/>
          </a:prstGeom>
        </p:spPr>
        <p:txBody>
          <a:bodyPr numCol="1" spcCol="640080" anchor="b"/>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b="1" dirty="0">
                <a:solidFill>
                  <a:srgbClr val="42ACCE"/>
                </a:solidFill>
                <a:latin typeface="Century Gothic" panose="020B0502020202020204" pitchFamily="34" charset="0"/>
              </a:rPr>
              <a:t>Variable Importance in Random Forest Model</a:t>
            </a:r>
            <a:endParaRPr lang="en-US" sz="2400" dirty="0">
              <a:solidFill>
                <a:srgbClr val="42ACCE"/>
              </a:solidFill>
              <a:latin typeface="Century Gothic" panose="020B0502020202020204" pitchFamily="34" charset="0"/>
            </a:endParaRPr>
          </a:p>
        </p:txBody>
      </p:sp>
      <p:sp>
        <p:nvSpPr>
          <p:cNvPr id="217" name="Text Placeholder 3">
            <a:extLst>
              <a:ext uri="{FF2B5EF4-FFF2-40B4-BE49-F238E27FC236}">
                <a16:creationId xmlns:a16="http://schemas.microsoft.com/office/drawing/2014/main" id="{1E47883E-B679-49CA-96AA-6BB8D8901741}"/>
              </a:ext>
            </a:extLst>
          </p:cNvPr>
          <p:cNvSpPr txBox="1">
            <a:spLocks/>
          </p:cNvSpPr>
          <p:nvPr/>
        </p:nvSpPr>
        <p:spPr>
          <a:xfrm>
            <a:off x="1561509" y="18195970"/>
            <a:ext cx="4690997" cy="46166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sz="2400" b="1" dirty="0">
                <a:solidFill>
                  <a:prstClr val="black">
                    <a:lumMod val="75000"/>
                    <a:lumOff val="25000"/>
                  </a:prstClr>
                </a:solidFill>
                <a:latin typeface="Century Gothic" panose="020B0502020202020204" pitchFamily="34" charset="0"/>
              </a:rPr>
              <a:t>May – August 2019</a:t>
            </a:r>
          </a:p>
        </p:txBody>
      </p:sp>
      <p:sp>
        <p:nvSpPr>
          <p:cNvPr id="218" name="Text Placeholder 3">
            <a:extLst>
              <a:ext uri="{FF2B5EF4-FFF2-40B4-BE49-F238E27FC236}">
                <a16:creationId xmlns:a16="http://schemas.microsoft.com/office/drawing/2014/main" id="{53438FCD-7F17-4516-86F1-C9CF470A90E3}"/>
              </a:ext>
            </a:extLst>
          </p:cNvPr>
          <p:cNvSpPr txBox="1">
            <a:spLocks/>
          </p:cNvSpPr>
          <p:nvPr/>
        </p:nvSpPr>
        <p:spPr>
          <a:xfrm>
            <a:off x="7172122" y="18217352"/>
            <a:ext cx="5687200" cy="46166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sz="2400" b="1" dirty="0">
                <a:solidFill>
                  <a:prstClr val="black">
                    <a:lumMod val="75000"/>
                    <a:lumOff val="25000"/>
                  </a:prstClr>
                </a:solidFill>
                <a:latin typeface="Century Gothic" panose="020B0502020202020204" pitchFamily="34" charset="0"/>
              </a:rPr>
              <a:t>September – December 2019</a:t>
            </a:r>
          </a:p>
        </p:txBody>
      </p:sp>
      <p:pic>
        <p:nvPicPr>
          <p:cNvPr id="219" name="Picture 218">
            <a:extLst>
              <a:ext uri="{FF2B5EF4-FFF2-40B4-BE49-F238E27FC236}">
                <a16:creationId xmlns:a16="http://schemas.microsoft.com/office/drawing/2014/main" id="{0CB2CE9D-FE07-429B-9CDD-49136159B626}"/>
              </a:ext>
            </a:extLst>
          </p:cNvPr>
          <p:cNvPicPr>
            <a:picLocks noChangeAspect="1"/>
          </p:cNvPicPr>
          <p:nvPr/>
        </p:nvPicPr>
        <p:blipFill>
          <a:blip r:embed="rId14"/>
          <a:stretch>
            <a:fillRect/>
          </a:stretch>
        </p:blipFill>
        <p:spPr>
          <a:xfrm>
            <a:off x="1515494" y="25714945"/>
            <a:ext cx="635697" cy="838909"/>
          </a:xfrm>
          <a:prstGeom prst="rect">
            <a:avLst/>
          </a:prstGeom>
        </p:spPr>
      </p:pic>
      <p:grpSp>
        <p:nvGrpSpPr>
          <p:cNvPr id="2" name="Group 1"/>
          <p:cNvGrpSpPr/>
          <p:nvPr/>
        </p:nvGrpSpPr>
        <p:grpSpPr>
          <a:xfrm>
            <a:off x="13087313" y="18812539"/>
            <a:ext cx="3176606" cy="2075342"/>
            <a:chOff x="13376512" y="18708063"/>
            <a:chExt cx="3157910" cy="2075342"/>
          </a:xfrm>
        </p:grpSpPr>
        <p:grpSp>
          <p:nvGrpSpPr>
            <p:cNvPr id="220" name="Group 219">
              <a:extLst>
                <a:ext uri="{FF2B5EF4-FFF2-40B4-BE49-F238E27FC236}">
                  <a16:creationId xmlns:a16="http://schemas.microsoft.com/office/drawing/2014/main" id="{A27BAFFB-E191-4754-B55F-5D2543CC5406}"/>
                </a:ext>
              </a:extLst>
            </p:cNvPr>
            <p:cNvGrpSpPr/>
            <p:nvPr/>
          </p:nvGrpSpPr>
          <p:grpSpPr>
            <a:xfrm>
              <a:off x="13376512" y="20321781"/>
              <a:ext cx="3157910" cy="461624"/>
              <a:chOff x="4588327" y="2641350"/>
              <a:chExt cx="1888373" cy="461624"/>
            </a:xfrm>
          </p:grpSpPr>
          <p:sp>
            <p:nvSpPr>
              <p:cNvPr id="221" name="Rectangle 220">
                <a:extLst>
                  <a:ext uri="{FF2B5EF4-FFF2-40B4-BE49-F238E27FC236}">
                    <a16:creationId xmlns:a16="http://schemas.microsoft.com/office/drawing/2014/main" id="{2EA929F9-60A8-4122-A7BE-E9DFFF6AA644}"/>
                  </a:ext>
                </a:extLst>
              </p:cNvPr>
              <p:cNvSpPr/>
              <p:nvPr/>
            </p:nvSpPr>
            <p:spPr>
              <a:xfrm>
                <a:off x="4588327" y="2670994"/>
                <a:ext cx="322609" cy="402336"/>
              </a:xfrm>
              <a:prstGeom prst="rect">
                <a:avLst/>
              </a:prstGeom>
              <a:solidFill>
                <a:srgbClr val="54B600"/>
              </a:solidFill>
              <a:ln>
                <a:solidFill>
                  <a:srgbClr val="54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2" name="Google Shape;86;p2">
                <a:extLst>
                  <a:ext uri="{FF2B5EF4-FFF2-40B4-BE49-F238E27FC236}">
                    <a16:creationId xmlns:a16="http://schemas.microsoft.com/office/drawing/2014/main" id="{DF9E766A-7D1D-482A-ACCD-CBECAC1BD895}"/>
                  </a:ext>
                </a:extLst>
              </p:cNvPr>
              <p:cNvSpPr/>
              <p:nvPr/>
            </p:nvSpPr>
            <p:spPr>
              <a:xfrm>
                <a:off x="4976506" y="2641350"/>
                <a:ext cx="150019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lumMod val="75000"/>
                        <a:lumOff val="25000"/>
                      </a:schemeClr>
                    </a:solidFill>
                    <a:latin typeface="Century Gothic" panose="020B0502020202020204" pitchFamily="34" charset="0"/>
                    <a:ea typeface="Calibri"/>
                    <a:cs typeface="Calibri"/>
                    <a:sym typeface="Calibri"/>
                  </a:rPr>
                  <a:t>Wetland</a:t>
                </a:r>
                <a:endParaRPr sz="2400" dirty="0">
                  <a:solidFill>
                    <a:schemeClr val="tx1">
                      <a:lumMod val="75000"/>
                      <a:lumOff val="25000"/>
                    </a:schemeClr>
                  </a:solidFill>
                  <a:latin typeface="Century Gothic" panose="020B0502020202020204" pitchFamily="34" charset="0"/>
                  <a:ea typeface="Calibri"/>
                  <a:cs typeface="Calibri"/>
                  <a:sym typeface="Calibri"/>
                </a:endParaRPr>
              </a:p>
            </p:txBody>
          </p:sp>
        </p:grpSp>
        <p:grpSp>
          <p:nvGrpSpPr>
            <p:cNvPr id="223" name="Group 222">
              <a:extLst>
                <a:ext uri="{FF2B5EF4-FFF2-40B4-BE49-F238E27FC236}">
                  <a16:creationId xmlns:a16="http://schemas.microsoft.com/office/drawing/2014/main" id="{1787390C-5307-4D4F-B1D1-0AD4CA887509}"/>
                </a:ext>
              </a:extLst>
            </p:cNvPr>
            <p:cNvGrpSpPr/>
            <p:nvPr/>
          </p:nvGrpSpPr>
          <p:grpSpPr>
            <a:xfrm>
              <a:off x="13376512" y="19514922"/>
              <a:ext cx="2742788" cy="461624"/>
              <a:chOff x="4595424" y="2297707"/>
              <a:chExt cx="2234293" cy="461624"/>
            </a:xfrm>
          </p:grpSpPr>
          <p:sp>
            <p:nvSpPr>
              <p:cNvPr id="224" name="Rectangle 223">
                <a:extLst>
                  <a:ext uri="{FF2B5EF4-FFF2-40B4-BE49-F238E27FC236}">
                    <a16:creationId xmlns:a16="http://schemas.microsoft.com/office/drawing/2014/main" id="{522FFECC-31FA-421C-B163-66DB33BE2C68}"/>
                  </a:ext>
                </a:extLst>
              </p:cNvPr>
              <p:cNvSpPr/>
              <p:nvPr/>
            </p:nvSpPr>
            <p:spPr>
              <a:xfrm>
                <a:off x="4595424" y="2327351"/>
                <a:ext cx="439477" cy="402336"/>
              </a:xfrm>
              <a:prstGeom prst="rect">
                <a:avLst/>
              </a:prstGeom>
              <a:solidFill>
                <a:srgbClr val="2968D1"/>
              </a:solidFill>
              <a:ln>
                <a:solidFill>
                  <a:srgbClr val="296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5" name="Google Shape;86;p2">
                <a:extLst>
                  <a:ext uri="{FF2B5EF4-FFF2-40B4-BE49-F238E27FC236}">
                    <a16:creationId xmlns:a16="http://schemas.microsoft.com/office/drawing/2014/main" id="{2164C5F8-08AB-4363-A2D1-CAD1EA4E7BBA}"/>
                  </a:ext>
                </a:extLst>
              </p:cNvPr>
              <p:cNvSpPr/>
              <p:nvPr/>
            </p:nvSpPr>
            <p:spPr>
              <a:xfrm>
                <a:off x="5133985" y="2297707"/>
                <a:ext cx="169573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lumMod val="75000"/>
                        <a:lumOff val="25000"/>
                      </a:schemeClr>
                    </a:solidFill>
                    <a:latin typeface="Century Gothic" panose="020B0502020202020204" pitchFamily="34" charset="0"/>
                    <a:ea typeface="Calibri"/>
                    <a:cs typeface="Calibri"/>
                    <a:sym typeface="Calibri"/>
                  </a:rPr>
                  <a:t>Open Water</a:t>
                </a:r>
                <a:endParaRPr sz="2400" dirty="0">
                  <a:solidFill>
                    <a:schemeClr val="tx1">
                      <a:lumMod val="75000"/>
                      <a:lumOff val="25000"/>
                    </a:schemeClr>
                  </a:solidFill>
                  <a:latin typeface="Century Gothic" panose="020B0502020202020204" pitchFamily="34" charset="0"/>
                  <a:ea typeface="Calibri"/>
                  <a:cs typeface="Calibri"/>
                  <a:sym typeface="Calibri"/>
                </a:endParaRPr>
              </a:p>
            </p:txBody>
          </p:sp>
        </p:grpSp>
        <p:grpSp>
          <p:nvGrpSpPr>
            <p:cNvPr id="226" name="Group 225">
              <a:extLst>
                <a:ext uri="{FF2B5EF4-FFF2-40B4-BE49-F238E27FC236}">
                  <a16:creationId xmlns:a16="http://schemas.microsoft.com/office/drawing/2014/main" id="{6173606A-F16B-40C8-BEB2-E5253C466A47}"/>
                </a:ext>
              </a:extLst>
            </p:cNvPr>
            <p:cNvGrpSpPr/>
            <p:nvPr/>
          </p:nvGrpSpPr>
          <p:grpSpPr>
            <a:xfrm>
              <a:off x="13376512" y="18708063"/>
              <a:ext cx="2162335" cy="461624"/>
              <a:chOff x="4314121" y="2073750"/>
              <a:chExt cx="2162335" cy="256094"/>
            </a:xfrm>
          </p:grpSpPr>
          <p:sp>
            <p:nvSpPr>
              <p:cNvPr id="227" name="Rectangle 226">
                <a:extLst>
                  <a:ext uri="{FF2B5EF4-FFF2-40B4-BE49-F238E27FC236}">
                    <a16:creationId xmlns:a16="http://schemas.microsoft.com/office/drawing/2014/main" id="{97FAAA1A-77F7-4DED-B4ED-8BA69326E45F}"/>
                  </a:ext>
                </a:extLst>
              </p:cNvPr>
              <p:cNvSpPr/>
              <p:nvPr/>
            </p:nvSpPr>
            <p:spPr>
              <a:xfrm>
                <a:off x="4314121" y="2090196"/>
                <a:ext cx="535466" cy="223203"/>
              </a:xfrm>
              <a:prstGeom prst="rect">
                <a:avLst/>
              </a:prstGeom>
              <a:solidFill>
                <a:srgbClr val="FFD37F"/>
              </a:solidFill>
              <a:ln>
                <a:solidFill>
                  <a:srgbClr val="FFD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28" name="Google Shape;86;p2">
                <a:extLst>
                  <a:ext uri="{FF2B5EF4-FFF2-40B4-BE49-F238E27FC236}">
                    <a16:creationId xmlns:a16="http://schemas.microsoft.com/office/drawing/2014/main" id="{81560EFF-5E6F-4482-947A-93D0C68934D9}"/>
                  </a:ext>
                </a:extLst>
              </p:cNvPr>
              <p:cNvSpPr/>
              <p:nvPr/>
            </p:nvSpPr>
            <p:spPr>
              <a:xfrm>
                <a:off x="4976262" y="2073750"/>
                <a:ext cx="1500194" cy="25609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tx1">
                        <a:lumMod val="75000"/>
                        <a:lumOff val="25000"/>
                      </a:schemeClr>
                    </a:solidFill>
                    <a:latin typeface="Century Gothic" panose="020B0502020202020204" pitchFamily="34" charset="0"/>
                    <a:ea typeface="Calibri"/>
                    <a:cs typeface="Calibri"/>
                    <a:sym typeface="Calibri"/>
                  </a:rPr>
                  <a:t>Upland</a:t>
                </a:r>
                <a:endParaRPr sz="2400" dirty="0">
                  <a:solidFill>
                    <a:schemeClr val="tx1">
                      <a:lumMod val="75000"/>
                      <a:lumOff val="25000"/>
                    </a:schemeClr>
                  </a:solidFill>
                  <a:latin typeface="Century Gothic" panose="020B0502020202020204" pitchFamily="34" charset="0"/>
                  <a:ea typeface="Calibri"/>
                  <a:cs typeface="Calibri"/>
                  <a:sym typeface="Calibri"/>
                </a:endParaRPr>
              </a:p>
            </p:txBody>
          </p:sp>
        </p:grpSp>
      </p:grpSp>
      <p:sp>
        <p:nvSpPr>
          <p:cNvPr id="233" name="Text Placeholder 3">
            <a:extLst>
              <a:ext uri="{FF2B5EF4-FFF2-40B4-BE49-F238E27FC236}">
                <a16:creationId xmlns:a16="http://schemas.microsoft.com/office/drawing/2014/main" id="{70302749-D607-4D26-B561-7A8CC1C61D90}"/>
              </a:ext>
            </a:extLst>
          </p:cNvPr>
          <p:cNvSpPr txBox="1">
            <a:spLocks/>
          </p:cNvSpPr>
          <p:nvPr/>
        </p:nvSpPr>
        <p:spPr>
          <a:xfrm>
            <a:off x="16855431" y="20181204"/>
            <a:ext cx="7135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40 -</a:t>
            </a:r>
          </a:p>
        </p:txBody>
      </p:sp>
      <p:sp>
        <p:nvSpPr>
          <p:cNvPr id="234" name="Text Placeholder 3">
            <a:extLst>
              <a:ext uri="{FF2B5EF4-FFF2-40B4-BE49-F238E27FC236}">
                <a16:creationId xmlns:a16="http://schemas.microsoft.com/office/drawing/2014/main" id="{1263918B-1FA4-48F6-A0D6-4FF5B7802001}"/>
              </a:ext>
            </a:extLst>
          </p:cNvPr>
          <p:cNvSpPr txBox="1">
            <a:spLocks/>
          </p:cNvSpPr>
          <p:nvPr/>
        </p:nvSpPr>
        <p:spPr>
          <a:xfrm>
            <a:off x="16855431" y="19717193"/>
            <a:ext cx="7135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60 -</a:t>
            </a:r>
          </a:p>
        </p:txBody>
      </p:sp>
      <p:pic>
        <p:nvPicPr>
          <p:cNvPr id="240" name="Picture 239">
            <a:extLst>
              <a:ext uri="{FF2B5EF4-FFF2-40B4-BE49-F238E27FC236}">
                <a16:creationId xmlns:a16="http://schemas.microsoft.com/office/drawing/2014/main" id="{351EB6C0-5F92-4EC5-9B78-B4261C5A1EA6}"/>
              </a:ext>
            </a:extLst>
          </p:cNvPr>
          <p:cNvPicPr>
            <a:picLocks noChangeAspect="1"/>
          </p:cNvPicPr>
          <p:nvPr/>
        </p:nvPicPr>
        <p:blipFill rotWithShape="1">
          <a:blip r:embed="rId17">
            <a:extLst>
              <a:ext uri="{28A0092B-C50C-407E-A947-70E740481C1C}">
                <a14:useLocalDpi xmlns:a14="http://schemas.microsoft.com/office/drawing/2010/main" val="0"/>
              </a:ext>
            </a:extLst>
          </a:blip>
          <a:srcRect l="15110" t="18554" r="14978" b="18740"/>
          <a:stretch/>
        </p:blipFill>
        <p:spPr>
          <a:xfrm>
            <a:off x="17507847" y="18491768"/>
            <a:ext cx="6754832" cy="2806980"/>
          </a:xfrm>
          <a:prstGeom prst="rect">
            <a:avLst/>
          </a:prstGeom>
        </p:spPr>
      </p:pic>
      <p:sp>
        <p:nvSpPr>
          <p:cNvPr id="245" name="Text Placeholder 3">
            <a:extLst>
              <a:ext uri="{FF2B5EF4-FFF2-40B4-BE49-F238E27FC236}">
                <a16:creationId xmlns:a16="http://schemas.microsoft.com/office/drawing/2014/main" id="{D024C232-B10D-463D-B69F-364968F65A37}"/>
              </a:ext>
            </a:extLst>
          </p:cNvPr>
          <p:cNvSpPr txBox="1">
            <a:spLocks/>
          </p:cNvSpPr>
          <p:nvPr/>
        </p:nvSpPr>
        <p:spPr>
          <a:xfrm>
            <a:off x="16855431" y="19253619"/>
            <a:ext cx="7135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80 -</a:t>
            </a:r>
          </a:p>
        </p:txBody>
      </p:sp>
      <p:sp>
        <p:nvSpPr>
          <p:cNvPr id="248" name="Text Placeholder 3">
            <a:extLst>
              <a:ext uri="{FF2B5EF4-FFF2-40B4-BE49-F238E27FC236}">
                <a16:creationId xmlns:a16="http://schemas.microsoft.com/office/drawing/2014/main" id="{32722E09-B53B-4875-8E10-F104A7353960}"/>
              </a:ext>
            </a:extLst>
          </p:cNvPr>
          <p:cNvSpPr txBox="1">
            <a:spLocks/>
          </p:cNvSpPr>
          <p:nvPr/>
        </p:nvSpPr>
        <p:spPr>
          <a:xfrm>
            <a:off x="16855431" y="18765336"/>
            <a:ext cx="7135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100 -</a:t>
            </a:r>
          </a:p>
        </p:txBody>
      </p:sp>
      <p:sp>
        <p:nvSpPr>
          <p:cNvPr id="249" name="Text Placeholder 3">
            <a:extLst>
              <a:ext uri="{FF2B5EF4-FFF2-40B4-BE49-F238E27FC236}">
                <a16:creationId xmlns:a16="http://schemas.microsoft.com/office/drawing/2014/main" id="{8540E492-BACF-42C8-91D8-D4AD900D0039}"/>
              </a:ext>
            </a:extLst>
          </p:cNvPr>
          <p:cNvSpPr txBox="1">
            <a:spLocks/>
          </p:cNvSpPr>
          <p:nvPr/>
        </p:nvSpPr>
        <p:spPr>
          <a:xfrm>
            <a:off x="16855431" y="18320723"/>
            <a:ext cx="713577" cy="33855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600"/>
              </a:spcAft>
              <a:buClr>
                <a:srgbClr val="379CC4"/>
              </a:buClr>
              <a:buNone/>
            </a:pPr>
            <a:r>
              <a:rPr lang="en-US" sz="1600" dirty="0">
                <a:solidFill>
                  <a:prstClr val="black">
                    <a:lumMod val="75000"/>
                    <a:lumOff val="25000"/>
                  </a:prstClr>
                </a:solidFill>
                <a:latin typeface="Century Gothic" panose="020B0502020202020204" pitchFamily="34" charset="0"/>
              </a:rPr>
              <a:t>120 -</a:t>
            </a:r>
          </a:p>
        </p:txBody>
      </p:sp>
      <p:sp>
        <p:nvSpPr>
          <p:cNvPr id="251" name="Google Shape;84;p2">
            <a:extLst>
              <a:ext uri="{FF2B5EF4-FFF2-40B4-BE49-F238E27FC236}">
                <a16:creationId xmlns:a16="http://schemas.microsoft.com/office/drawing/2014/main" id="{55868E93-0F68-440C-875E-FA7E6A2EA85A}"/>
              </a:ext>
            </a:extLst>
          </p:cNvPr>
          <p:cNvSpPr/>
          <p:nvPr/>
        </p:nvSpPr>
        <p:spPr>
          <a:xfrm>
            <a:off x="2302851" y="25901651"/>
            <a:ext cx="330093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Century Gothic" panose="020B0502020202020204" pitchFamily="34" charset="0"/>
                <a:ea typeface="Century Gothic"/>
                <a:cs typeface="Century Gothic"/>
                <a:sym typeface="Century Gothic"/>
              </a:rPr>
              <a:t> 0   </a:t>
            </a:r>
            <a:r>
              <a:rPr lang="en-US" sz="1600" dirty="0" smtClean="0">
                <a:solidFill>
                  <a:srgbClr val="3F3F3F"/>
                </a:solidFill>
                <a:latin typeface="Century Gothic" panose="020B0502020202020204" pitchFamily="34" charset="0"/>
                <a:ea typeface="Century Gothic"/>
                <a:cs typeface="Century Gothic"/>
                <a:sym typeface="Century Gothic"/>
              </a:rPr>
              <a:t>100  </a:t>
            </a:r>
            <a:r>
              <a:rPr lang="en-US" sz="1600" dirty="0">
                <a:solidFill>
                  <a:srgbClr val="3F3F3F"/>
                </a:solidFill>
                <a:latin typeface="Century Gothic" panose="020B0502020202020204" pitchFamily="34" charset="0"/>
                <a:ea typeface="Century Gothic"/>
                <a:cs typeface="Century Gothic"/>
                <a:sym typeface="Century Gothic"/>
              </a:rPr>
              <a:t>150      250    </a:t>
            </a:r>
            <a:r>
              <a:rPr lang="en-US" sz="1600" dirty="0" smtClean="0">
                <a:solidFill>
                  <a:srgbClr val="3F3F3F"/>
                </a:solidFill>
                <a:latin typeface="Century Gothic" panose="020B0502020202020204" pitchFamily="34" charset="0"/>
                <a:ea typeface="Century Gothic"/>
                <a:cs typeface="Century Gothic"/>
                <a:sym typeface="Century Gothic"/>
              </a:rPr>
              <a:t> </a:t>
            </a:r>
            <a:r>
              <a:rPr lang="en-US" sz="1600" dirty="0">
                <a:solidFill>
                  <a:srgbClr val="3F3F3F"/>
                </a:solidFill>
                <a:latin typeface="Century Gothic" panose="020B0502020202020204" pitchFamily="34" charset="0"/>
                <a:ea typeface="Century Gothic"/>
                <a:cs typeface="Century Gothic"/>
                <a:sym typeface="Century Gothic"/>
              </a:rPr>
              <a:t>400  mi</a:t>
            </a:r>
            <a:endParaRPr sz="1600" dirty="0">
              <a:solidFill>
                <a:schemeClr val="dk1"/>
              </a:solidFill>
              <a:latin typeface="Century Gothic" panose="020B0502020202020204" pitchFamily="34" charset="0"/>
              <a:ea typeface="Calibri"/>
              <a:cs typeface="Calibri"/>
              <a:sym typeface="Calibri"/>
            </a:endParaRPr>
          </a:p>
          <a:p>
            <a:pPr marL="0" marR="0" lvl="0" indent="0" algn="l" rtl="0">
              <a:spcBef>
                <a:spcPts val="0"/>
              </a:spcBef>
              <a:spcAft>
                <a:spcPts val="0"/>
              </a:spcAft>
              <a:buNone/>
            </a:pPr>
            <a:r>
              <a:rPr lang="en-US" sz="1600" dirty="0">
                <a:solidFill>
                  <a:schemeClr val="dk1"/>
                </a:solidFill>
                <a:latin typeface="Century Gothic" panose="020B0502020202020204" pitchFamily="34" charset="0"/>
                <a:ea typeface="Calibri"/>
                <a:cs typeface="Calibri"/>
                <a:sym typeface="Calibri"/>
              </a:rPr>
              <a:t/>
            </a:r>
            <a:br>
              <a:rPr lang="en-US" sz="1600" dirty="0">
                <a:solidFill>
                  <a:schemeClr val="dk1"/>
                </a:solidFill>
                <a:latin typeface="Century Gothic" panose="020B0502020202020204" pitchFamily="34" charset="0"/>
                <a:ea typeface="Calibri"/>
                <a:cs typeface="Calibri"/>
                <a:sym typeface="Calibri"/>
              </a:rPr>
            </a:br>
            <a:endParaRPr sz="1600" dirty="0">
              <a:solidFill>
                <a:schemeClr val="dk1"/>
              </a:solidFill>
              <a:latin typeface="Century Gothic" panose="020B0502020202020204" pitchFamily="34" charset="0"/>
              <a:ea typeface="Calibri"/>
              <a:cs typeface="Calibri"/>
              <a:sym typeface="Calibri"/>
            </a:endParaRPr>
          </a:p>
        </p:txBody>
      </p:sp>
      <p:sp>
        <p:nvSpPr>
          <p:cNvPr id="252" name="Text Placeholder 3">
            <a:extLst>
              <a:ext uri="{FF2B5EF4-FFF2-40B4-BE49-F238E27FC236}">
                <a16:creationId xmlns:a16="http://schemas.microsoft.com/office/drawing/2014/main" id="{F2A826EF-49AC-4E77-86E2-05D480707970}"/>
              </a:ext>
            </a:extLst>
          </p:cNvPr>
          <p:cNvSpPr txBox="1">
            <a:spLocks/>
          </p:cNvSpPr>
          <p:nvPr/>
        </p:nvSpPr>
        <p:spPr>
          <a:xfrm>
            <a:off x="6723806" y="25701200"/>
            <a:ext cx="5687200" cy="95410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379CC4"/>
              </a:buClr>
              <a:buNone/>
            </a:pPr>
            <a:r>
              <a:rPr lang="en-US" b="1" dirty="0">
                <a:solidFill>
                  <a:prstClr val="black">
                    <a:lumMod val="75000"/>
                    <a:lumOff val="25000"/>
                  </a:prstClr>
                </a:solidFill>
                <a:latin typeface="Century Gothic" panose="020B0502020202020204" pitchFamily="34" charset="0"/>
              </a:rPr>
              <a:t>Mean Overall Accuracy: 80.12%</a:t>
            </a:r>
          </a:p>
        </p:txBody>
      </p:sp>
      <p:graphicFrame>
        <p:nvGraphicFramePr>
          <p:cNvPr id="130" name="Table 5">
            <a:extLst>
              <a:ext uri="{FF2B5EF4-FFF2-40B4-BE49-F238E27FC236}">
                <a16:creationId xmlns:a16="http://schemas.microsoft.com/office/drawing/2014/main" id="{BA62122F-EFCA-4D86-84D5-7531E9D5027E}"/>
              </a:ext>
            </a:extLst>
          </p:cNvPr>
          <p:cNvGraphicFramePr>
            <a:graphicFrameLocks noGrp="1"/>
          </p:cNvGraphicFramePr>
          <p:nvPr>
            <p:extLst>
              <p:ext uri="{D42A27DB-BD31-4B8C-83A1-F6EECF244321}">
                <p14:modId xmlns:p14="http://schemas.microsoft.com/office/powerpoint/2010/main" val="1796836521"/>
              </p:ext>
            </p:extLst>
          </p:nvPr>
        </p:nvGraphicFramePr>
        <p:xfrm>
          <a:off x="13466094" y="22406803"/>
          <a:ext cx="5296034" cy="3333001"/>
        </p:xfrm>
        <a:graphic>
          <a:graphicData uri="http://schemas.openxmlformats.org/drawingml/2006/table">
            <a:tbl>
              <a:tblPr firstRow="1" bandRow="1">
                <a:tableStyleId>{5C22544A-7EE6-4342-B048-85BDC9FD1C3A}</a:tableStyleId>
              </a:tblPr>
              <a:tblGrid>
                <a:gridCol w="783201">
                  <a:extLst>
                    <a:ext uri="{9D8B030D-6E8A-4147-A177-3AD203B41FA5}">
                      <a16:colId xmlns:a16="http://schemas.microsoft.com/office/drawing/2014/main" val="1499384746"/>
                    </a:ext>
                  </a:extLst>
                </a:gridCol>
                <a:gridCol w="1238250">
                  <a:extLst>
                    <a:ext uri="{9D8B030D-6E8A-4147-A177-3AD203B41FA5}">
                      <a16:colId xmlns:a16="http://schemas.microsoft.com/office/drawing/2014/main" val="1717977749"/>
                    </a:ext>
                  </a:extLst>
                </a:gridCol>
                <a:gridCol w="1066800">
                  <a:extLst>
                    <a:ext uri="{9D8B030D-6E8A-4147-A177-3AD203B41FA5}">
                      <a16:colId xmlns:a16="http://schemas.microsoft.com/office/drawing/2014/main" val="4291285193"/>
                    </a:ext>
                  </a:extLst>
                </a:gridCol>
                <a:gridCol w="933450">
                  <a:extLst>
                    <a:ext uri="{9D8B030D-6E8A-4147-A177-3AD203B41FA5}">
                      <a16:colId xmlns:a16="http://schemas.microsoft.com/office/drawing/2014/main" val="4090935140"/>
                    </a:ext>
                  </a:extLst>
                </a:gridCol>
                <a:gridCol w="1274333">
                  <a:extLst>
                    <a:ext uri="{9D8B030D-6E8A-4147-A177-3AD203B41FA5}">
                      <a16:colId xmlns:a16="http://schemas.microsoft.com/office/drawing/2014/main" val="4146625533"/>
                    </a:ext>
                  </a:extLst>
                </a:gridCol>
              </a:tblGrid>
              <a:tr h="634023">
                <a:tc rowSpan="2" gridSpan="2">
                  <a:txBody>
                    <a:bodyPr/>
                    <a:lstStyle/>
                    <a:p>
                      <a:pPr algn="ctr"/>
                      <a:r>
                        <a:rPr lang="en-US" sz="2000" dirty="0">
                          <a:solidFill>
                            <a:schemeClr val="tx1">
                              <a:lumMod val="75000"/>
                              <a:lumOff val="25000"/>
                            </a:schemeClr>
                          </a:solidFill>
                          <a:latin typeface="Century Gothic" panose="020B0502020202020204" pitchFamily="34" charset="0"/>
                        </a:rPr>
                        <a:t>May – August Classification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sz="2000" dirty="0">
                        <a:solidFill>
                          <a:schemeClr val="tx1">
                            <a:lumMod val="75000"/>
                            <a:lumOff val="25000"/>
                          </a:schemeClr>
                        </a:solidFill>
                        <a:latin typeface="Century Gothic" panose="020B0502020202020204" pitchFamily="34" charset="0"/>
                      </a:endParaRPr>
                    </a:p>
                  </a:txBody>
                  <a:tcPr>
                    <a:noFill/>
                  </a:tcPr>
                </a:tc>
                <a:tc gridSpan="3">
                  <a:txBody>
                    <a:bodyPr/>
                    <a:lstStyle/>
                    <a:p>
                      <a:pPr algn="ctr"/>
                      <a:r>
                        <a:rPr lang="en-US" sz="1800" dirty="0">
                          <a:solidFill>
                            <a:schemeClr val="tx1">
                              <a:lumMod val="75000"/>
                              <a:lumOff val="25000"/>
                            </a:schemeClr>
                          </a:solidFill>
                          <a:latin typeface="Century Gothic" panose="020B0502020202020204" pitchFamily="34"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dirty="0">
                        <a:solidFill>
                          <a:schemeClr val="tx1">
                            <a:lumMod val="75000"/>
                            <a:lumOff val="25000"/>
                          </a:schemeClr>
                        </a:solidFill>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en-US" sz="2000" dirty="0">
                        <a:solidFill>
                          <a:schemeClr val="tx1">
                            <a:lumMod val="75000"/>
                            <a:lumOff val="25000"/>
                          </a:schemeClr>
                        </a:solidFill>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709855"/>
                  </a:ext>
                </a:extLst>
              </a:tr>
              <a:tr h="634023">
                <a:tc gridSpan="2" vMerge="1">
                  <a:txBody>
                    <a:bodyPr/>
                    <a:lstStyle/>
                    <a:p>
                      <a:endParaRPr lang="en-US" sz="2000" dirty="0">
                        <a:solidFill>
                          <a:schemeClr val="tx1">
                            <a:lumMod val="75000"/>
                            <a:lumOff val="25000"/>
                          </a:schemeClr>
                        </a:solidFill>
                        <a:latin typeface="Century Gothic" panose="020B0502020202020204" pitchFamily="34" charset="0"/>
                      </a:endParaRPr>
                    </a:p>
                  </a:txBody>
                  <a:tcPr>
                    <a:noFill/>
                  </a:tcPr>
                </a:tc>
                <a:tc hMerge="1" vMerge="1">
                  <a:txBody>
                    <a:bodyPr/>
                    <a:lstStyle/>
                    <a:p>
                      <a:endParaRPr lang="en-US" sz="2000" dirty="0">
                        <a:solidFill>
                          <a:schemeClr val="tx1">
                            <a:lumMod val="75000"/>
                            <a:lumOff val="25000"/>
                          </a:schemeClr>
                        </a:solidFill>
                        <a:latin typeface="Century Gothic" panose="020B0502020202020204" pitchFamily="34" charset="0"/>
                      </a:endParaRPr>
                    </a:p>
                  </a:txBody>
                  <a:tcPr>
                    <a:noFill/>
                  </a:tcPr>
                </a:tc>
                <a:tc>
                  <a:txBody>
                    <a:bodyPr/>
                    <a:lstStyle/>
                    <a:p>
                      <a:pPr algn="ctr"/>
                      <a:r>
                        <a:rPr lang="en-US" sz="1800" dirty="0">
                          <a:solidFill>
                            <a:schemeClr val="tx1">
                              <a:lumMod val="75000"/>
                              <a:lumOff val="25000"/>
                            </a:schemeClr>
                          </a:solidFill>
                          <a:latin typeface="Century Gothic" panose="020B0502020202020204" pitchFamily="34" charset="0"/>
                        </a:rPr>
                        <a:t>Upland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lumMod val="75000"/>
                              <a:lumOff val="25000"/>
                            </a:schemeClr>
                          </a:solidFill>
                          <a:latin typeface="Century Gothic" panose="020B0502020202020204" pitchFamily="34" charset="0"/>
                        </a:rPr>
                        <a:t>Open Water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lumMod val="75000"/>
                              <a:lumOff val="25000"/>
                            </a:schemeClr>
                          </a:solidFill>
                          <a:latin typeface="Century Gothic" panose="020B0502020202020204" pitchFamily="34" charset="0"/>
                        </a:rPr>
                        <a:t>Wetland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031741"/>
                  </a:ext>
                </a:extLst>
              </a:tr>
              <a:tr h="671484">
                <a:tc rowSpan="3">
                  <a:txBody>
                    <a:bodyPr/>
                    <a:lstStyle/>
                    <a:p>
                      <a:pPr algn="ctr"/>
                      <a:r>
                        <a:rPr lang="en-US" sz="1800" b="1" dirty="0">
                          <a:solidFill>
                            <a:schemeClr val="tx1">
                              <a:lumMod val="75000"/>
                              <a:lumOff val="25000"/>
                            </a:schemeClr>
                          </a:solidFill>
                          <a:latin typeface="Century Gothic" panose="020B0502020202020204" pitchFamily="34" charset="0"/>
                        </a:rPr>
                        <a:t>Predicted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lumMod val="75000"/>
                              <a:lumOff val="25000"/>
                            </a:schemeClr>
                          </a:solidFill>
                          <a:latin typeface="Century Gothic" panose="020B0502020202020204" pitchFamily="34" charset="0"/>
                        </a:rPr>
                        <a:t>Upland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800" dirty="0">
                          <a:solidFill>
                            <a:schemeClr val="tx1">
                              <a:lumMod val="75000"/>
                              <a:lumOff val="25000"/>
                            </a:schemeClr>
                          </a:solidFill>
                          <a:latin typeface="Century Gothic" panose="020B0502020202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solidFill>
                            <a:schemeClr val="tx1">
                              <a:lumMod val="75000"/>
                              <a:lumOff val="25000"/>
                            </a:schemeClr>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828795"/>
                  </a:ext>
                </a:extLst>
              </a:tr>
              <a:tr h="760294">
                <a:tc vMerge="1">
                  <a:txBody>
                    <a:bodyPr/>
                    <a:lstStyle/>
                    <a:p>
                      <a:pPr algn="ctr"/>
                      <a:endParaRPr lang="en-US" sz="2000" b="1" dirty="0">
                        <a:solidFill>
                          <a:schemeClr val="tx1">
                            <a:lumMod val="75000"/>
                            <a:lumOff val="25000"/>
                          </a:schemeClr>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en-US" sz="1800" b="0" dirty="0">
                          <a:solidFill>
                            <a:schemeClr val="tx1">
                              <a:lumMod val="75000"/>
                              <a:lumOff val="25000"/>
                            </a:schemeClr>
                          </a:solidFill>
                          <a:latin typeface="Century Gothic" panose="020B0502020202020204" pitchFamily="34" charset="0"/>
                        </a:rPr>
                        <a:t>Open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solidFill>
                            <a:schemeClr val="tx1">
                              <a:lumMod val="75000"/>
                              <a:lumOff val="25000"/>
                            </a:schemeClr>
                          </a:solidFill>
                          <a:latin typeface="Century Gothic" panose="020B0502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1,037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solidFill>
                            <a:schemeClr val="tx1">
                              <a:lumMod val="75000"/>
                              <a:lumOff val="25000"/>
                            </a:schemeClr>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666840"/>
                  </a:ext>
                </a:extLst>
              </a:tr>
              <a:tr h="627120">
                <a:tc vMerge="1">
                  <a:txBody>
                    <a:bodyPr/>
                    <a:lstStyle/>
                    <a:p>
                      <a:pPr algn="ctr"/>
                      <a:endParaRPr lang="en-US" sz="2000" b="1" dirty="0">
                        <a:solidFill>
                          <a:schemeClr val="tx1">
                            <a:lumMod val="75000"/>
                            <a:lumOff val="25000"/>
                          </a:schemeClr>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pPr algn="ctr"/>
                      <a:r>
                        <a:rPr lang="en-US" sz="1800" b="0" dirty="0">
                          <a:solidFill>
                            <a:schemeClr val="tx1">
                              <a:lumMod val="75000"/>
                              <a:lumOff val="25000"/>
                            </a:schemeClr>
                          </a:solidFill>
                          <a:latin typeface="Century Gothic" panose="020B0502020202020204" pitchFamily="34" charset="0"/>
                        </a:rPr>
                        <a:t>Wetland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lumMod val="75000"/>
                              <a:lumOff val="25000"/>
                            </a:schemeClr>
                          </a:solidFill>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75000"/>
                              <a:lumOff val="25000"/>
                            </a:schemeClr>
                          </a:solidFill>
                          <a:latin typeface="Century Gothic" panose="020B0502020202020204" pitchFamily="34" charset="0"/>
                        </a:rPr>
                        <a:t>617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19097954"/>
                  </a:ext>
                </a:extLst>
              </a:tr>
            </a:tbl>
          </a:graphicData>
        </a:graphic>
      </p:graphicFrame>
      <p:sp>
        <p:nvSpPr>
          <p:cNvPr id="134" name="Text Placeholder 16">
            <a:extLst>
              <a:ext uri="{FF2B5EF4-FFF2-40B4-BE49-F238E27FC236}">
                <a16:creationId xmlns:a16="http://schemas.microsoft.com/office/drawing/2014/main" id="{CD73F9B8-ABC1-1F41-AE91-37F33A9DC64D}"/>
              </a:ext>
            </a:extLst>
          </p:cNvPr>
          <p:cNvSpPr txBox="1">
            <a:spLocks/>
          </p:cNvSpPr>
          <p:nvPr/>
        </p:nvSpPr>
        <p:spPr>
          <a:xfrm>
            <a:off x="914399" y="30298422"/>
            <a:ext cx="11567944" cy="32288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We could like to acknowledge the following contributors:</a:t>
            </a:r>
          </a:p>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Our science advisor Dr. Bruce Chapman (NASA Jet Propulsion Laboratory).</a:t>
            </a:r>
          </a:p>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Our end user partners Megan Lang (FWS NWI), Jennifer Corcoran (MN DNR), Tom </a:t>
            </a:r>
            <a:r>
              <a:rPr lang="en-US" sz="2400" dirty="0" err="1">
                <a:solidFill>
                  <a:schemeClr val="tx1">
                    <a:lumMod val="75000"/>
                    <a:lumOff val="25000"/>
                  </a:schemeClr>
                </a:solidFill>
                <a:latin typeface="Garamond" panose="02020404030301010803" pitchFamily="18" charset="0"/>
              </a:rPr>
              <a:t>Hollenhorst</a:t>
            </a:r>
            <a:r>
              <a:rPr lang="en-US" sz="2400" dirty="0">
                <a:solidFill>
                  <a:schemeClr val="tx1">
                    <a:lumMod val="75000"/>
                    <a:lumOff val="25000"/>
                  </a:schemeClr>
                </a:solidFill>
                <a:latin typeface="Garamond" panose="02020404030301010803" pitchFamily="18" charset="0"/>
              </a:rPr>
              <a:t> (EPA), and Robb Macleod (DU).</a:t>
            </a:r>
          </a:p>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Our collaborator partners Joe Knight (University of Minnesota), Brandon </a:t>
            </a:r>
            <a:r>
              <a:rPr lang="en-US" sz="2400" dirty="0" err="1">
                <a:solidFill>
                  <a:schemeClr val="tx1">
                    <a:lumMod val="75000"/>
                    <a:lumOff val="25000"/>
                  </a:schemeClr>
                </a:solidFill>
                <a:latin typeface="Garamond" panose="02020404030301010803" pitchFamily="18" charset="0"/>
              </a:rPr>
              <a:t>Krumwiede</a:t>
            </a:r>
            <a:r>
              <a:rPr lang="en-US" sz="2400" dirty="0">
                <a:solidFill>
                  <a:schemeClr val="tx1">
                    <a:lumMod val="75000"/>
                    <a:lumOff val="25000"/>
                  </a:schemeClr>
                </a:solidFill>
                <a:latin typeface="Garamond" panose="02020404030301010803" pitchFamily="18" charset="0"/>
              </a:rPr>
              <a:t> (NOAA), Laura </a:t>
            </a:r>
            <a:r>
              <a:rPr lang="en-US" sz="2400" dirty="0" err="1">
                <a:solidFill>
                  <a:schemeClr val="tx1">
                    <a:lumMod val="75000"/>
                    <a:lumOff val="25000"/>
                  </a:schemeClr>
                </a:solidFill>
                <a:latin typeface="Garamond" panose="02020404030301010803" pitchFamily="18" charset="0"/>
              </a:rPr>
              <a:t>Borgeau</a:t>
            </a:r>
            <a:r>
              <a:rPr lang="en-US" sz="2400" dirty="0">
                <a:solidFill>
                  <a:schemeClr val="tx1">
                    <a:lumMod val="75000"/>
                    <a:lumOff val="25000"/>
                  </a:schemeClr>
                </a:solidFill>
                <a:latin typeface="Garamond" panose="02020404030301010803" pitchFamily="18" charset="0"/>
              </a:rPr>
              <a:t>-Chavez (Michigan Technological University), and Brian </a:t>
            </a:r>
            <a:r>
              <a:rPr lang="en-US" sz="2400" dirty="0" err="1">
                <a:solidFill>
                  <a:schemeClr val="tx1">
                    <a:lumMod val="75000"/>
                    <a:lumOff val="25000"/>
                  </a:schemeClr>
                </a:solidFill>
                <a:latin typeface="Garamond" panose="02020404030301010803" pitchFamily="18" charset="0"/>
              </a:rPr>
              <a:t>Brisco</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NRCan</a:t>
            </a:r>
            <a:r>
              <a:rPr lang="en-US" sz="2400" dirty="0">
                <a:solidFill>
                  <a:schemeClr val="tx1">
                    <a:lumMod val="75000"/>
                    <a:lumOff val="25000"/>
                  </a:schemeClr>
                </a:solidFill>
                <a:latin typeface="Garamond" panose="02020404030301010803" pitchFamily="18" charset="0"/>
              </a:rPr>
              <a:t>).</a:t>
            </a:r>
          </a:p>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Node support Cecil Byles (NASA DEVELOP Fellow) and Benjamin Holt (NASA Jet Propulsion Laboratory).</a:t>
            </a:r>
          </a:p>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Past contributors Erica O’Connor, Melissa </a:t>
            </a:r>
            <a:r>
              <a:rPr lang="en-US" sz="2400" dirty="0" err="1">
                <a:solidFill>
                  <a:schemeClr val="tx1">
                    <a:lumMod val="75000"/>
                    <a:lumOff val="25000"/>
                  </a:schemeClr>
                </a:solidFill>
                <a:latin typeface="Garamond" panose="02020404030301010803" pitchFamily="18" charset="0"/>
              </a:rPr>
              <a:t>Ferriter</a:t>
            </a:r>
            <a:r>
              <a:rPr lang="en-US" sz="2400" dirty="0">
                <a:solidFill>
                  <a:schemeClr val="tx1">
                    <a:lumMod val="75000"/>
                    <a:lumOff val="25000"/>
                  </a:schemeClr>
                </a:solidFill>
                <a:latin typeface="Garamond" panose="02020404030301010803" pitchFamily="18" charset="0"/>
              </a:rPr>
              <a:t>, Alice Lin, and Christopher </a:t>
            </a:r>
            <a:r>
              <a:rPr lang="en-US" sz="2400" dirty="0" err="1">
                <a:solidFill>
                  <a:schemeClr val="tx1">
                    <a:lumMod val="75000"/>
                    <a:lumOff val="25000"/>
                  </a:schemeClr>
                </a:solidFill>
                <a:latin typeface="Garamond" panose="02020404030301010803" pitchFamily="18" charset="0"/>
              </a:rPr>
              <a:t>Notto</a:t>
            </a:r>
            <a:r>
              <a:rPr lang="en-US" sz="2400" dirty="0">
                <a:solidFill>
                  <a:schemeClr val="tx1">
                    <a:lumMod val="75000"/>
                    <a:lumOff val="25000"/>
                  </a:schemeClr>
                </a:solidFill>
                <a:latin typeface="Garamond" panose="02020404030301010803" pitchFamily="18" charset="0"/>
              </a:rPr>
              <a:t>.</a:t>
            </a:r>
          </a:p>
        </p:txBody>
      </p:sp>
      <p:sp>
        <p:nvSpPr>
          <p:cNvPr id="135" name="TextBox 134">
            <a:extLst>
              <a:ext uri="{FF2B5EF4-FFF2-40B4-BE49-F238E27FC236}">
                <a16:creationId xmlns:a16="http://schemas.microsoft.com/office/drawing/2014/main" id="{278133B7-1010-7C41-954B-770A4C1824BE}"/>
              </a:ext>
            </a:extLst>
          </p:cNvPr>
          <p:cNvSpPr txBox="1"/>
          <p:nvPr/>
        </p:nvSpPr>
        <p:spPr>
          <a:xfrm>
            <a:off x="878674" y="29567191"/>
            <a:ext cx="5687776"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Acknowledgements</a:t>
            </a:r>
          </a:p>
        </p:txBody>
      </p:sp>
      <p:sp>
        <p:nvSpPr>
          <p:cNvPr id="136" name="TextBox 135">
            <a:extLst>
              <a:ext uri="{FF2B5EF4-FFF2-40B4-BE49-F238E27FC236}">
                <a16:creationId xmlns:a16="http://schemas.microsoft.com/office/drawing/2014/main" id="{2301B7D4-8F6D-455E-BF9C-1F604922DEBC}"/>
              </a:ext>
            </a:extLst>
          </p:cNvPr>
          <p:cNvSpPr txBox="1"/>
          <p:nvPr/>
        </p:nvSpPr>
        <p:spPr>
          <a:xfrm>
            <a:off x="914398" y="33992464"/>
            <a:ext cx="8283293" cy="646331"/>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This material contains modified Copernicus Sentinel data (2017-2019), processed by ESA. </a:t>
            </a:r>
          </a:p>
          <a:p>
            <a:endParaRPr lang="en-US" dirty="0"/>
          </a:p>
        </p:txBody>
      </p:sp>
      <p:pic>
        <p:nvPicPr>
          <p:cNvPr id="250" name="Picture 249">
            <a:extLst>
              <a:ext uri="{FF2B5EF4-FFF2-40B4-BE49-F238E27FC236}">
                <a16:creationId xmlns:a16="http://schemas.microsoft.com/office/drawing/2014/main" id="{E1BCE771-D543-4A3B-8DE4-77A1380786D3}"/>
              </a:ext>
            </a:extLst>
          </p:cNvPr>
          <p:cNvPicPr>
            <a:picLocks noChangeAspect="1"/>
          </p:cNvPicPr>
          <p:nvPr/>
        </p:nvPicPr>
        <p:blipFill>
          <a:blip r:embed="rId16"/>
          <a:stretch>
            <a:fillRect/>
          </a:stretch>
        </p:blipFill>
        <p:spPr>
          <a:xfrm>
            <a:off x="2515734" y="25763437"/>
            <a:ext cx="2206748" cy="211588"/>
          </a:xfrm>
          <a:prstGeom prst="rect">
            <a:avLst/>
          </a:prstGeom>
        </p:spPr>
      </p:pic>
      <p:pic>
        <p:nvPicPr>
          <p:cNvPr id="9" name="Picture 8"/>
          <p:cNvPicPr>
            <a:picLocks noChangeAspect="1"/>
          </p:cNvPicPr>
          <p:nvPr/>
        </p:nvPicPr>
        <p:blipFill rotWithShape="1">
          <a:blip r:embed="rId18">
            <a:extLst>
              <a:ext uri="{28A0092B-C50C-407E-A947-70E740481C1C}">
                <a14:useLocalDpi xmlns:a14="http://schemas.microsoft.com/office/drawing/2010/main" val="0"/>
              </a:ext>
            </a:extLst>
          </a:blip>
          <a:srcRect l="4072" t="3759" r="2875" b="3051"/>
          <a:stretch/>
        </p:blipFill>
        <p:spPr>
          <a:xfrm>
            <a:off x="937944" y="18751265"/>
            <a:ext cx="5938127" cy="6864919"/>
          </a:xfrm>
          <a:prstGeom prst="rect">
            <a:avLst/>
          </a:prstGeom>
        </p:spPr>
      </p:pic>
      <p:pic>
        <p:nvPicPr>
          <p:cNvPr id="10" name="Picture 9"/>
          <p:cNvPicPr>
            <a:picLocks noChangeAspect="1"/>
          </p:cNvPicPr>
          <p:nvPr/>
        </p:nvPicPr>
        <p:blipFill rotWithShape="1">
          <a:blip r:embed="rId19">
            <a:extLst>
              <a:ext uri="{28A0092B-C50C-407E-A947-70E740481C1C}">
                <a14:useLocalDpi xmlns:a14="http://schemas.microsoft.com/office/drawing/2010/main" val="0"/>
              </a:ext>
            </a:extLst>
          </a:blip>
          <a:srcRect l="3948" t="2591" r="2062" b="4469"/>
          <a:stretch/>
        </p:blipFill>
        <p:spPr>
          <a:xfrm>
            <a:off x="7118843" y="18759131"/>
            <a:ext cx="5797257" cy="6853404"/>
          </a:xfrm>
          <a:prstGeom prst="rect">
            <a:avLst/>
          </a:prstGeom>
        </p:spPr>
      </p:pic>
      <p:pic>
        <p:nvPicPr>
          <p:cNvPr id="15" name="Picture 14">
            <a:extLst>
              <a:ext uri="{FF2B5EF4-FFF2-40B4-BE49-F238E27FC236}">
                <a16:creationId xmlns:a16="http://schemas.microsoft.com/office/drawing/2014/main" id="{2EDFDB28-BF8A-40D7-8781-4B675574EBB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238032" y="30975009"/>
            <a:ext cx="1647063" cy="1645920"/>
          </a:xfrm>
          <a:prstGeom prst="ellipse">
            <a:avLst/>
          </a:prstGeom>
        </p:spPr>
      </p:pic>
    </p:spTree>
    <p:extLst>
      <p:ext uri="{BB962C8B-B14F-4D97-AF65-F5344CB8AC3E}">
        <p14:creationId xmlns:p14="http://schemas.microsoft.com/office/powerpoint/2010/main" val="4069893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2112</TotalTime>
  <Words>853</Words>
  <Application>Microsoft Office PowerPoint</Application>
  <PresentationFormat>Custom</PresentationFormat>
  <Paragraphs>152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84</cp:revision>
  <dcterms:created xsi:type="dcterms:W3CDTF">2019-11-06T20:00:51Z</dcterms:created>
  <dcterms:modified xsi:type="dcterms:W3CDTF">2020-04-09T22:39:44Z</dcterms:modified>
</cp:coreProperties>
</file>