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58"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yton, Amanda L. (LARC-E3)[SSAI DEVELOP]" initials="CAL(D" lastIdx="1" clrIdx="0">
    <p:extLst/>
  </p:cmAuthor>
  <p:cmAuthor id="2" name="Higa, Erika Y (329B-Affiliate)" initials="HEY(" lastIdx="7"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9CC4"/>
    <a:srgbClr val="9DCDE1"/>
    <a:srgbClr val="E9ECE9"/>
    <a:srgbClr val="F5D5D2"/>
    <a:srgbClr val="6AB5D3"/>
    <a:srgbClr val="379BC4"/>
    <a:srgbClr val="1C57B0"/>
    <a:srgbClr val="9199A8"/>
    <a:srgbClr val="7F7F7F"/>
    <a:srgbClr val="9640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34" autoAdjust="0"/>
    <p:restoredTop sz="95000" autoAdjust="0"/>
  </p:normalViewPr>
  <p:slideViewPr>
    <p:cSldViewPr snapToGrid="0">
      <p:cViewPr>
        <p:scale>
          <a:sx n="40" d="100"/>
          <a:sy n="40" d="100"/>
        </p:scale>
        <p:origin x="1122" y="-213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209EEF-5997-49D9-957E-362882CA2C79}" type="datetimeFigureOut">
              <a:rPr lang="en-US" smtClean="0"/>
              <a:t>7/24/2018</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1359F1-1DA7-402B-B05F-FFB1DA728C20}" type="slidenum">
              <a:rPr lang="en-US" smtClean="0"/>
              <a:t>‹#›</a:t>
            </a:fld>
            <a:endParaRPr lang="en-US"/>
          </a:p>
        </p:txBody>
      </p:sp>
    </p:spTree>
    <p:extLst>
      <p:ext uri="{BB962C8B-B14F-4D97-AF65-F5344CB8AC3E}">
        <p14:creationId xmlns:p14="http://schemas.microsoft.com/office/powerpoint/2010/main" val="164625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1359F1-1DA7-402B-B05F-FFB1DA728C20}" type="slidenum">
              <a:rPr lang="en-US" smtClean="0"/>
              <a:t>1</a:t>
            </a:fld>
            <a:endParaRPr lang="en-US"/>
          </a:p>
        </p:txBody>
      </p:sp>
    </p:spTree>
    <p:extLst>
      <p:ext uri="{BB962C8B-B14F-4D97-AF65-F5344CB8AC3E}">
        <p14:creationId xmlns:p14="http://schemas.microsoft.com/office/powerpoint/2010/main" val="28388259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5" y="0"/>
            <a:ext cx="27431450" cy="36575998"/>
          </a:xfrm>
          <a:prstGeom prst="rect">
            <a:avLst/>
          </a:prstGeom>
        </p:spPr>
      </p:pic>
      <p:sp>
        <p:nvSpPr>
          <p:cNvPr id="9" name="Subtitle"/>
          <p:cNvSpPr>
            <a:spLocks noGrp="1"/>
          </p:cNvSpPr>
          <p:nvPr>
            <p:ph type="body" sz="quarter" idx="13" hasCustomPrompt="1"/>
          </p:nvPr>
        </p:nvSpPr>
        <p:spPr>
          <a:xfrm>
            <a:off x="914400" y="438150"/>
            <a:ext cx="17183100" cy="3383280"/>
          </a:xfrm>
          <a:prstGeom prst="rect">
            <a:avLst/>
          </a:prstGeom>
        </p:spPr>
        <p:txBody>
          <a:bodyPr anchor="ctr"/>
          <a:lstStyle>
            <a:lvl1pPr marL="0" indent="0" algn="l">
              <a:spcBef>
                <a:spcPts val="0"/>
              </a:spcBef>
              <a:buNone/>
              <a:defRPr sz="6000" b="1" baseline="0">
                <a:solidFill>
                  <a:srgbClr val="389CC4"/>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
        <p:nvSpPr>
          <p:cNvPr id="4" name="TextBox 3"/>
          <p:cNvSpPr txBox="1"/>
          <p:nvPr userDrawn="1"/>
        </p:nvSpPr>
        <p:spPr>
          <a:xfrm>
            <a:off x="3286898" y="35523895"/>
            <a:ext cx="23230702" cy="213905"/>
          </a:xfrm>
          <a:prstGeom prst="rect">
            <a:avLst/>
          </a:prstGeom>
          <a:noFill/>
        </p:spPr>
        <p:txBody>
          <a:bodyPr wrap="square" rtlCol="0">
            <a:spAutoFit/>
          </a:bodyPr>
          <a:lstStyle/>
          <a:p>
            <a:pPr algn="ctr"/>
            <a:r>
              <a:rPr lang="en-US" sz="790" i="1" dirty="0">
                <a:solidFill>
                  <a:schemeClr val="bg1">
                    <a:lumMod val="65000"/>
                  </a:schemeClr>
                </a:solidFill>
                <a:latin typeface="+mj-lt"/>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Tree>
    <p:extLst>
      <p:ext uri="{BB962C8B-B14F-4D97-AF65-F5344CB8AC3E}">
        <p14:creationId xmlns:p14="http://schemas.microsoft.com/office/powerpoint/2010/main" val="36038083"/>
      </p:ext>
    </p:extLst>
  </p:cSld>
  <p:clrMapOvr>
    <a:masterClrMapping/>
  </p:clrMapOvr>
  <p:extLst mod="1">
    <p:ext uri="{DCECCB84-F9BA-43D5-87BE-67443E8EF086}">
      <p15:sldGuideLst xmlns:p15="http://schemas.microsoft.com/office/powerpoint/2012/main">
        <p15:guide id="1" pos="16704" userDrawn="1">
          <p15:clr>
            <a:srgbClr val="FBAE40"/>
          </p15:clr>
        </p15:guide>
        <p15:guide id="2" pos="576" userDrawn="1">
          <p15:clr>
            <a:srgbClr val="FBAE40"/>
          </p15:clr>
        </p15:guide>
        <p15:guide id="3" pos="8640" userDrawn="1">
          <p15:clr>
            <a:srgbClr val="FBAE40"/>
          </p15:clr>
        </p15:guide>
        <p15:guide id="4" orient="horz" pos="264" userDrawn="1">
          <p15:clr>
            <a:srgbClr val="FBAE40"/>
          </p15:clr>
        </p15:guide>
        <p15:guide id="5" orient="horz" pos="22752" userDrawn="1">
          <p15:clr>
            <a:srgbClr val="FBAE40"/>
          </p15:clr>
        </p15:guide>
        <p15:guide id="7" orient="horz" pos="3240" userDrawn="1">
          <p15:clr>
            <a:srgbClr val="FBAE40"/>
          </p15:clr>
        </p15:guide>
        <p15:guide id="9" orient="horz" pos="21120" userDrawn="1">
          <p15:clr>
            <a:srgbClr val="FBAE40"/>
          </p15:clr>
        </p15:guide>
        <p15:guide id="10" orient="horz" pos="1872" userDrawn="1">
          <p15:clr>
            <a:srgbClr val="FBAE40"/>
          </p15:clr>
        </p15:guide>
        <p15:guide id="11" pos="11424"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59984"/>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5.png"/><Relationship Id="rId3" Type="http://schemas.openxmlformats.org/officeDocument/2006/relationships/image" Target="../media/image2.png"/><Relationship Id="rId21" Type="http://schemas.openxmlformats.org/officeDocument/2006/relationships/image" Target="../media/image18.tiff"/><Relationship Id="rId7" Type="http://schemas.openxmlformats.org/officeDocument/2006/relationships/image" Target="../media/image6.png"/><Relationship Id="rId12" Type="http://schemas.openxmlformats.org/officeDocument/2006/relationships/image" Target="../media/image11.emf"/><Relationship Id="rId17" Type="http://schemas.openxmlformats.org/officeDocument/2006/relationships/image" Target="../media/image14.png"/><Relationship Id="rId2" Type="http://schemas.openxmlformats.org/officeDocument/2006/relationships/notesSlide" Target="../notesSlides/notesSlide1.xml"/><Relationship Id="rId16" Type="http://schemas.openxmlformats.org/officeDocument/2006/relationships/image" Target="../media/image2.svg"/><Relationship Id="rId20"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tiff"/><Relationship Id="rId5" Type="http://schemas.openxmlformats.org/officeDocument/2006/relationships/image" Target="../media/image4.jpeg"/><Relationship Id="rId23" Type="http://schemas.openxmlformats.org/officeDocument/2006/relationships/image" Target="../media/image20.png"/><Relationship Id="rId10" Type="http://schemas.openxmlformats.org/officeDocument/2006/relationships/image" Target="../media/image9.tiff"/><Relationship Id="rId19"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Placeholder 16"/>
          <p:cNvSpPr txBox="1">
            <a:spLocks/>
          </p:cNvSpPr>
          <p:nvPr/>
        </p:nvSpPr>
        <p:spPr>
          <a:xfrm>
            <a:off x="914401" y="5733525"/>
            <a:ext cx="11237584" cy="6755222"/>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2400" dirty="0">
                <a:solidFill>
                  <a:schemeClr val="tx1">
                    <a:lumMod val="75000"/>
                    <a:lumOff val="25000"/>
                  </a:schemeClr>
                </a:solidFill>
              </a:rPr>
              <a:t>The California grunion (</a:t>
            </a:r>
            <a:r>
              <a:rPr lang="en-US" sz="2400" i="1" dirty="0" err="1">
                <a:solidFill>
                  <a:schemeClr val="tx1">
                    <a:lumMod val="75000"/>
                    <a:lumOff val="25000"/>
                  </a:schemeClr>
                </a:solidFill>
              </a:rPr>
              <a:t>Leuresthes</a:t>
            </a:r>
            <a:r>
              <a:rPr lang="en-US" sz="2400" i="1" dirty="0">
                <a:solidFill>
                  <a:schemeClr val="tx1">
                    <a:lumMod val="75000"/>
                    <a:lumOff val="25000"/>
                  </a:schemeClr>
                </a:solidFill>
              </a:rPr>
              <a:t> tenuis</a:t>
            </a:r>
            <a:r>
              <a:rPr lang="en-US" sz="2400" dirty="0">
                <a:solidFill>
                  <a:schemeClr val="tx1">
                    <a:lumMod val="75000"/>
                    <a:lumOff val="25000"/>
                  </a:schemeClr>
                </a:solidFill>
              </a:rPr>
              <a:t>) is a species of fish endemic to the California coastline that plays an important role in the marine food chain as a consumer of zooplankton and a food source for larger marine creatures. Grunion spawning events, commonly referred to as “grunion runs,” occur when the tide is highest during nights surrounding a new or full moon, allowing the fish to </a:t>
            </a:r>
            <a:r>
              <a:rPr lang="en-US" sz="2400" dirty="0" smtClean="0">
                <a:solidFill>
                  <a:schemeClr val="tx1">
                    <a:lumMod val="75000"/>
                    <a:lumOff val="25000"/>
                  </a:schemeClr>
                </a:solidFill>
              </a:rPr>
              <a:t>“</a:t>
            </a:r>
            <a:r>
              <a:rPr lang="en-US" sz="2400" dirty="0">
                <a:solidFill>
                  <a:schemeClr val="tx1">
                    <a:lumMod val="75000"/>
                    <a:lumOff val="25000"/>
                  </a:schemeClr>
                </a:solidFill>
              </a:rPr>
              <a:t>run</a:t>
            </a:r>
            <a:r>
              <a:rPr lang="en-US" sz="2400" dirty="0" smtClean="0">
                <a:solidFill>
                  <a:schemeClr val="tx1">
                    <a:lumMod val="75000"/>
                    <a:lumOff val="25000"/>
                  </a:schemeClr>
                </a:solidFill>
              </a:rPr>
              <a:t>” </a:t>
            </a:r>
            <a:r>
              <a:rPr lang="en-US" sz="2400" dirty="0">
                <a:solidFill>
                  <a:schemeClr val="tx1">
                    <a:lumMod val="75000"/>
                    <a:lumOff val="25000"/>
                  </a:schemeClr>
                </a:solidFill>
              </a:rPr>
              <a:t>up the beach to deposit and fertilize their eggs before returning to sea. These runs happen most frequently during the summer months along beaches in Los Angeles, Orange, and San Diego counties. However, spawning events documented over the last three decades in the San Francisco Bay suggest a pattern of northern migration caused by changes in ocean conditions and increased human beach activity. In collaboration with the Grunion Greeters Project and the California Department of Fish and Wildlife, the team evaluated oceanic environmental and ecological factors that affect grunion spawning patterns. Earth observation data products, including NASA Multi-scale Ultra-high Resolution Sea Surface Temperature (MUR SST) and Aqua Moderate Resolution Imaging </a:t>
            </a:r>
            <a:r>
              <a:rPr lang="en-US" sz="2400" dirty="0" err="1">
                <a:solidFill>
                  <a:schemeClr val="tx1">
                    <a:lumMod val="75000"/>
                    <a:lumOff val="25000"/>
                  </a:schemeClr>
                </a:solidFill>
              </a:rPr>
              <a:t>Spectroradiometer</a:t>
            </a:r>
            <a:r>
              <a:rPr lang="en-US" sz="2400" dirty="0">
                <a:solidFill>
                  <a:schemeClr val="tx1">
                    <a:lumMod val="75000"/>
                    <a:lumOff val="25000"/>
                  </a:schemeClr>
                </a:solidFill>
              </a:rPr>
              <a:t> (MODIS) chlorophyll-a (</a:t>
            </a:r>
            <a:r>
              <a:rPr lang="en-US" sz="2400" dirty="0" err="1">
                <a:solidFill>
                  <a:schemeClr val="tx1">
                    <a:lumMod val="75000"/>
                    <a:lumOff val="25000"/>
                  </a:schemeClr>
                </a:solidFill>
              </a:rPr>
              <a:t>chl</a:t>
            </a:r>
            <a:r>
              <a:rPr lang="en-US" sz="2400" dirty="0">
                <a:solidFill>
                  <a:schemeClr val="tx1">
                    <a:lumMod val="75000"/>
                    <a:lumOff val="25000"/>
                  </a:schemeClr>
                </a:solidFill>
              </a:rPr>
              <a:t>-a), were used to create time series of the California coastline and nearby Pacific Ocean from </a:t>
            </a:r>
            <a:r>
              <a:rPr lang="en-US" sz="2400" dirty="0" smtClean="0">
                <a:solidFill>
                  <a:schemeClr val="tx1">
                    <a:lumMod val="75000"/>
                    <a:lumOff val="25000"/>
                  </a:schemeClr>
                </a:solidFill>
              </a:rPr>
              <a:t>2003 </a:t>
            </a:r>
            <a:r>
              <a:rPr lang="en-US" sz="2400" dirty="0">
                <a:solidFill>
                  <a:schemeClr val="tx1">
                    <a:lumMod val="75000"/>
                    <a:lumOff val="25000"/>
                  </a:schemeClr>
                </a:solidFill>
              </a:rPr>
              <a:t>to 2018. Upwelling, sea surface current, air temperature, and harmful algal bloom (HAB) data were also considered to derive correlations between the above parameters and grunion spawning events. Analyzing how a changing ocean affects the California grunion will allow for more accurate predictive modeling of spawning behavior and will provide the knowledge base needed to protect this unique species.</a:t>
            </a:r>
          </a:p>
        </p:txBody>
      </p:sp>
      <p:sp>
        <p:nvSpPr>
          <p:cNvPr id="5" name="TextBox 4"/>
          <p:cNvSpPr txBox="1"/>
          <p:nvPr/>
        </p:nvSpPr>
        <p:spPr>
          <a:xfrm>
            <a:off x="12848945" y="11145322"/>
            <a:ext cx="11010360" cy="769441"/>
          </a:xfrm>
          <a:prstGeom prst="rect">
            <a:avLst/>
          </a:prstGeom>
          <a:noFill/>
        </p:spPr>
        <p:txBody>
          <a:bodyPr wrap="square" rtlCol="0">
            <a:spAutoFit/>
          </a:bodyPr>
          <a:lstStyle/>
          <a:p>
            <a:r>
              <a:rPr lang="en-US" sz="4400" b="1" dirty="0">
                <a:solidFill>
                  <a:srgbClr val="389CC4"/>
                </a:solidFill>
                <a:latin typeface="Century Gothic" panose="020B0502020202020204" pitchFamily="34" charset="0"/>
              </a:rPr>
              <a:t>Results</a:t>
            </a:r>
          </a:p>
        </p:txBody>
      </p:sp>
      <p:sp>
        <p:nvSpPr>
          <p:cNvPr id="8" name="Text Placeholder 16"/>
          <p:cNvSpPr txBox="1">
            <a:spLocks/>
          </p:cNvSpPr>
          <p:nvPr/>
        </p:nvSpPr>
        <p:spPr>
          <a:xfrm>
            <a:off x="959269" y="31389040"/>
            <a:ext cx="7259536" cy="251303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ts val="2500"/>
              </a:lnSpc>
              <a:spcBef>
                <a:spcPts val="1300"/>
              </a:spcBef>
            </a:pPr>
            <a:r>
              <a:rPr lang="en-US" sz="2400" u="sng" dirty="0">
                <a:solidFill>
                  <a:schemeClr val="tx1">
                    <a:lumMod val="75000"/>
                    <a:lumOff val="25000"/>
                  </a:schemeClr>
                </a:solidFill>
              </a:rPr>
              <a:t>Previous Contributors</a:t>
            </a:r>
            <a:r>
              <a:rPr lang="en-US" sz="2400" dirty="0">
                <a:solidFill>
                  <a:schemeClr val="tx1">
                    <a:lumMod val="75000"/>
                    <a:lumOff val="25000"/>
                  </a:schemeClr>
                </a:solidFill>
              </a:rPr>
              <a:t>: </a:t>
            </a:r>
            <a:r>
              <a:rPr lang="en-US" sz="2400" b="1" dirty="0">
                <a:solidFill>
                  <a:schemeClr val="tx1">
                    <a:lumMod val="75000"/>
                    <a:lumOff val="25000"/>
                  </a:schemeClr>
                </a:solidFill>
              </a:rPr>
              <a:t>Sol Kim</a:t>
            </a:r>
            <a:r>
              <a:rPr lang="en-US" sz="2400" dirty="0">
                <a:solidFill>
                  <a:schemeClr val="tx1">
                    <a:lumMod val="75000"/>
                    <a:lumOff val="25000"/>
                  </a:schemeClr>
                </a:solidFill>
              </a:rPr>
              <a:t> &amp; </a:t>
            </a:r>
            <a:r>
              <a:rPr lang="en-US" sz="2400" b="1" dirty="0">
                <a:solidFill>
                  <a:schemeClr val="tx1">
                    <a:lumMod val="75000"/>
                    <a:lumOff val="25000"/>
                  </a:schemeClr>
                </a:solidFill>
              </a:rPr>
              <a:t>Ariana </a:t>
            </a:r>
            <a:r>
              <a:rPr lang="en-US" sz="2400" b="1" dirty="0" err="1">
                <a:solidFill>
                  <a:schemeClr val="tx1">
                    <a:lumMod val="75000"/>
                    <a:lumOff val="25000"/>
                  </a:schemeClr>
                </a:solidFill>
              </a:rPr>
              <a:t>Nickmeyer</a:t>
            </a:r>
            <a:r>
              <a:rPr lang="en-US" sz="2400" b="1" dirty="0">
                <a:solidFill>
                  <a:schemeClr val="tx1">
                    <a:lumMod val="75000"/>
                    <a:lumOff val="25000"/>
                  </a:schemeClr>
                </a:solidFill>
              </a:rPr>
              <a:t> </a:t>
            </a:r>
            <a:r>
              <a:rPr lang="en-US" sz="2400" dirty="0">
                <a:solidFill>
                  <a:schemeClr val="tx1">
                    <a:lumMod val="75000"/>
                    <a:lumOff val="25000"/>
                  </a:schemeClr>
                </a:solidFill>
              </a:rPr>
              <a:t>(DEVELOP, California - JPL</a:t>
            </a:r>
            <a:r>
              <a:rPr lang="en-US" sz="2400" dirty="0" smtClean="0">
                <a:solidFill>
                  <a:schemeClr val="tx1">
                    <a:lumMod val="75000"/>
                    <a:lumOff val="25000"/>
                  </a:schemeClr>
                </a:solidFill>
              </a:rPr>
              <a:t>)</a:t>
            </a:r>
            <a:endParaRPr lang="en-US" sz="2400" dirty="0">
              <a:solidFill>
                <a:schemeClr val="tx1">
                  <a:lumMod val="75000"/>
                  <a:lumOff val="25000"/>
                </a:schemeClr>
              </a:solidFill>
            </a:endParaRPr>
          </a:p>
          <a:p>
            <a:pPr>
              <a:lnSpc>
                <a:spcPts val="2500"/>
              </a:lnSpc>
              <a:spcBef>
                <a:spcPts val="1300"/>
              </a:spcBef>
            </a:pPr>
            <a:r>
              <a:rPr lang="en-US" sz="2400" b="1" dirty="0">
                <a:solidFill>
                  <a:schemeClr val="tx1">
                    <a:lumMod val="75000"/>
                    <a:lumOff val="25000"/>
                  </a:schemeClr>
                </a:solidFill>
              </a:rPr>
              <a:t>Benjamin Holt </a:t>
            </a:r>
            <a:r>
              <a:rPr lang="en-US" sz="2400" dirty="0">
                <a:solidFill>
                  <a:schemeClr val="tx1">
                    <a:lumMod val="75000"/>
                    <a:lumOff val="25000"/>
                  </a:schemeClr>
                </a:solidFill>
              </a:rPr>
              <a:t>(NASA Jet Propulsion Laboratory, California Institute of Technology)</a:t>
            </a:r>
          </a:p>
          <a:p>
            <a:pPr>
              <a:lnSpc>
                <a:spcPts val="2500"/>
              </a:lnSpc>
              <a:spcBef>
                <a:spcPts val="1300"/>
              </a:spcBef>
            </a:pPr>
            <a:r>
              <a:rPr lang="en-US" sz="2400" b="1" dirty="0">
                <a:solidFill>
                  <a:schemeClr val="tx1">
                    <a:lumMod val="75000"/>
                    <a:lumOff val="25000"/>
                  </a:schemeClr>
                </a:solidFill>
              </a:rPr>
              <a:t>Dr. Karen Martin</a:t>
            </a:r>
            <a:r>
              <a:rPr lang="en-US" sz="2400" dirty="0">
                <a:solidFill>
                  <a:schemeClr val="tx1">
                    <a:lumMod val="75000"/>
                    <a:lumOff val="25000"/>
                  </a:schemeClr>
                </a:solidFill>
              </a:rPr>
              <a:t> (The Grunion Greeters Project)</a:t>
            </a:r>
          </a:p>
          <a:p>
            <a:pPr>
              <a:lnSpc>
                <a:spcPts val="2500"/>
              </a:lnSpc>
              <a:spcBef>
                <a:spcPts val="1300"/>
              </a:spcBef>
            </a:pPr>
            <a:r>
              <a:rPr lang="en-US" sz="2400" b="1" dirty="0" err="1">
                <a:solidFill>
                  <a:schemeClr val="tx1">
                    <a:lumMod val="75000"/>
                    <a:lumOff val="25000"/>
                  </a:schemeClr>
                </a:solidFill>
              </a:rPr>
              <a:t>Loni</a:t>
            </a:r>
            <a:r>
              <a:rPr lang="en-US" sz="2400" b="1" dirty="0">
                <a:solidFill>
                  <a:schemeClr val="tx1">
                    <a:lumMod val="75000"/>
                    <a:lumOff val="25000"/>
                  </a:schemeClr>
                </a:solidFill>
              </a:rPr>
              <a:t> Adams </a:t>
            </a:r>
            <a:r>
              <a:rPr lang="en-US" sz="2400" dirty="0">
                <a:solidFill>
                  <a:schemeClr val="tx1">
                    <a:lumMod val="75000"/>
                    <a:lumOff val="25000"/>
                  </a:schemeClr>
                </a:solidFill>
              </a:rPr>
              <a:t>(California Department of Fish and Wildlife)</a:t>
            </a:r>
            <a:endParaRPr lang="en-US" sz="2400" b="1" dirty="0">
              <a:solidFill>
                <a:schemeClr val="tx1">
                  <a:lumMod val="75000"/>
                  <a:lumOff val="25000"/>
                </a:schemeClr>
              </a:solidFill>
            </a:endParaRPr>
          </a:p>
        </p:txBody>
      </p:sp>
      <p:grpSp>
        <p:nvGrpSpPr>
          <p:cNvPr id="35" name="Group 34"/>
          <p:cNvGrpSpPr/>
          <p:nvPr/>
        </p:nvGrpSpPr>
        <p:grpSpPr>
          <a:xfrm>
            <a:off x="1035754" y="26037157"/>
            <a:ext cx="6661088" cy="4691417"/>
            <a:chOff x="911931" y="25794407"/>
            <a:chExt cx="5739401" cy="4047610"/>
          </a:xfrm>
        </p:grpSpPr>
        <p:sp>
          <p:nvSpPr>
            <p:cNvPr id="88" name="Hexagon 87">
              <a:extLst>
                <a:ext uri="{FF2B5EF4-FFF2-40B4-BE49-F238E27FC236}">
                  <a16:creationId xmlns:a16="http://schemas.microsoft.com/office/drawing/2014/main" id="{E12825D4-2720-7B4E-929F-C5EC96CBC008}"/>
                </a:ext>
              </a:extLst>
            </p:cNvPr>
            <p:cNvSpPr>
              <a:spLocks/>
            </p:cNvSpPr>
            <p:nvPr/>
          </p:nvSpPr>
          <p:spPr>
            <a:xfrm>
              <a:off x="1814764" y="25794407"/>
              <a:ext cx="4131889" cy="3622057"/>
            </a:xfrm>
            <a:prstGeom prst="hexagon">
              <a:avLst/>
            </a:prstGeom>
            <a:noFill/>
            <a:ln w="57150">
              <a:solidFill>
                <a:srgbClr val="379BC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26" name="Picture 2" descr="http://www.devpedia.developexchange.com/dp/images/b/bf/06_Aqu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1931" y="26095179"/>
              <a:ext cx="5739401" cy="3006809"/>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6"/>
            <p:cNvSpPr txBox="1">
              <a:spLocks/>
            </p:cNvSpPr>
            <p:nvPr/>
          </p:nvSpPr>
          <p:spPr>
            <a:xfrm>
              <a:off x="2778070" y="28210810"/>
              <a:ext cx="2872687" cy="163120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600"/>
                </a:spcBef>
              </a:pPr>
              <a:r>
                <a:rPr lang="en-US" sz="3200" b="1" dirty="0">
                  <a:solidFill>
                    <a:schemeClr val="tx1">
                      <a:lumMod val="75000"/>
                      <a:lumOff val="25000"/>
                    </a:schemeClr>
                  </a:solidFill>
                </a:rPr>
                <a:t>Aqua</a:t>
              </a:r>
            </a:p>
            <a:p>
              <a:pPr algn="ctr">
                <a:lnSpc>
                  <a:spcPct val="100000"/>
                </a:lnSpc>
                <a:spcBef>
                  <a:spcPts val="600"/>
                </a:spcBef>
              </a:pPr>
              <a:r>
                <a:rPr lang="en-US" sz="3200" b="1" dirty="0">
                  <a:solidFill>
                    <a:schemeClr val="tx1">
                      <a:lumMod val="75000"/>
                      <a:lumOff val="25000"/>
                    </a:schemeClr>
                  </a:solidFill>
                </a:rPr>
                <a:t>MODIS</a:t>
              </a:r>
            </a:p>
          </p:txBody>
        </p:sp>
      </p:grpSp>
      <p:sp>
        <p:nvSpPr>
          <p:cNvPr id="15" name="TextBox 14"/>
          <p:cNvSpPr txBox="1"/>
          <p:nvPr/>
        </p:nvSpPr>
        <p:spPr>
          <a:xfrm>
            <a:off x="914400" y="4981427"/>
            <a:ext cx="11489461" cy="769441"/>
          </a:xfrm>
          <a:prstGeom prst="rect">
            <a:avLst/>
          </a:prstGeom>
          <a:noFill/>
        </p:spPr>
        <p:txBody>
          <a:bodyPr wrap="square" rtlCol="0">
            <a:spAutoFit/>
          </a:bodyPr>
          <a:lstStyle/>
          <a:p>
            <a:r>
              <a:rPr lang="en-US" sz="4400" b="1" dirty="0">
                <a:solidFill>
                  <a:srgbClr val="389CC4"/>
                </a:solidFill>
                <a:latin typeface="Century Gothic" panose="020B0502020202020204" pitchFamily="34" charset="0"/>
              </a:rPr>
              <a:t>Abstract</a:t>
            </a:r>
          </a:p>
        </p:txBody>
      </p:sp>
      <p:sp>
        <p:nvSpPr>
          <p:cNvPr id="16" name="TextBox 15"/>
          <p:cNvSpPr txBox="1"/>
          <p:nvPr/>
        </p:nvSpPr>
        <p:spPr>
          <a:xfrm>
            <a:off x="914400" y="12618208"/>
            <a:ext cx="8229600" cy="769441"/>
          </a:xfrm>
          <a:prstGeom prst="rect">
            <a:avLst/>
          </a:prstGeom>
          <a:noFill/>
        </p:spPr>
        <p:txBody>
          <a:bodyPr wrap="square" rtlCol="0">
            <a:spAutoFit/>
          </a:bodyPr>
          <a:lstStyle/>
          <a:p>
            <a:r>
              <a:rPr lang="en-US" sz="4400" b="1" dirty="0">
                <a:solidFill>
                  <a:srgbClr val="389CC4"/>
                </a:solidFill>
                <a:latin typeface="Century Gothic" panose="020B0502020202020204" pitchFamily="34" charset="0"/>
              </a:rPr>
              <a:t>Objectives</a:t>
            </a:r>
          </a:p>
        </p:txBody>
      </p:sp>
      <p:sp>
        <p:nvSpPr>
          <p:cNvPr id="17" name="TextBox 16"/>
          <p:cNvSpPr txBox="1"/>
          <p:nvPr/>
        </p:nvSpPr>
        <p:spPr>
          <a:xfrm>
            <a:off x="12848945" y="5004127"/>
            <a:ext cx="11407715" cy="769441"/>
          </a:xfrm>
          <a:prstGeom prst="rect">
            <a:avLst/>
          </a:prstGeom>
          <a:noFill/>
        </p:spPr>
        <p:txBody>
          <a:bodyPr wrap="square" rtlCol="0">
            <a:spAutoFit/>
          </a:bodyPr>
          <a:lstStyle/>
          <a:p>
            <a:r>
              <a:rPr lang="en-US" sz="4400" b="1" dirty="0">
                <a:solidFill>
                  <a:srgbClr val="389CC4"/>
                </a:solidFill>
                <a:latin typeface="Century Gothic" panose="020B0502020202020204" pitchFamily="34" charset="0"/>
              </a:rPr>
              <a:t>Methodology</a:t>
            </a:r>
          </a:p>
        </p:txBody>
      </p:sp>
      <p:sp>
        <p:nvSpPr>
          <p:cNvPr id="18" name="TextBox 17"/>
          <p:cNvSpPr txBox="1"/>
          <p:nvPr/>
        </p:nvSpPr>
        <p:spPr>
          <a:xfrm>
            <a:off x="914400" y="16379167"/>
            <a:ext cx="7261071" cy="769441"/>
          </a:xfrm>
          <a:prstGeom prst="rect">
            <a:avLst/>
          </a:prstGeom>
          <a:noFill/>
        </p:spPr>
        <p:txBody>
          <a:bodyPr wrap="square" rtlCol="0">
            <a:spAutoFit/>
          </a:bodyPr>
          <a:lstStyle/>
          <a:p>
            <a:r>
              <a:rPr lang="en-US" sz="4400" b="1" dirty="0">
                <a:solidFill>
                  <a:srgbClr val="389CC4"/>
                </a:solidFill>
                <a:latin typeface="Century Gothic" panose="020B0502020202020204" pitchFamily="34" charset="0"/>
              </a:rPr>
              <a:t>Study Area</a:t>
            </a:r>
          </a:p>
        </p:txBody>
      </p:sp>
      <p:sp>
        <p:nvSpPr>
          <p:cNvPr id="19" name="TextBox 18"/>
          <p:cNvSpPr txBox="1"/>
          <p:nvPr/>
        </p:nvSpPr>
        <p:spPr>
          <a:xfrm>
            <a:off x="912220" y="25113894"/>
            <a:ext cx="8204894" cy="769441"/>
          </a:xfrm>
          <a:prstGeom prst="rect">
            <a:avLst/>
          </a:prstGeom>
          <a:noFill/>
        </p:spPr>
        <p:txBody>
          <a:bodyPr wrap="square" rtlCol="0">
            <a:spAutoFit/>
          </a:bodyPr>
          <a:lstStyle/>
          <a:p>
            <a:r>
              <a:rPr lang="en-US" sz="4400" b="1" dirty="0">
                <a:solidFill>
                  <a:srgbClr val="389CC4"/>
                </a:solidFill>
                <a:latin typeface="Century Gothic" panose="020B0502020202020204" pitchFamily="34" charset="0"/>
              </a:rPr>
              <a:t>Earth Observations</a:t>
            </a:r>
          </a:p>
        </p:txBody>
      </p:sp>
      <p:sp>
        <p:nvSpPr>
          <p:cNvPr id="21" name="TextBox 20"/>
          <p:cNvSpPr txBox="1"/>
          <p:nvPr/>
        </p:nvSpPr>
        <p:spPr>
          <a:xfrm>
            <a:off x="916580" y="30564584"/>
            <a:ext cx="8227419" cy="769441"/>
          </a:xfrm>
          <a:prstGeom prst="rect">
            <a:avLst/>
          </a:prstGeom>
          <a:noFill/>
        </p:spPr>
        <p:txBody>
          <a:bodyPr wrap="square" rtlCol="0">
            <a:spAutoFit/>
          </a:bodyPr>
          <a:lstStyle/>
          <a:p>
            <a:r>
              <a:rPr lang="en-US" sz="4400" b="1" dirty="0">
                <a:solidFill>
                  <a:srgbClr val="389CC4"/>
                </a:solidFill>
                <a:latin typeface="Century Gothic" panose="020B0502020202020204" pitchFamily="34" charset="0"/>
              </a:rPr>
              <a:t>Acknowledgements</a:t>
            </a:r>
          </a:p>
        </p:txBody>
      </p:sp>
      <p:sp>
        <p:nvSpPr>
          <p:cNvPr id="22" name="TextBox 21"/>
          <p:cNvSpPr txBox="1"/>
          <p:nvPr/>
        </p:nvSpPr>
        <p:spPr>
          <a:xfrm>
            <a:off x="8134676" y="25393133"/>
            <a:ext cx="4709529" cy="769441"/>
          </a:xfrm>
          <a:prstGeom prst="rect">
            <a:avLst/>
          </a:prstGeom>
          <a:noFill/>
        </p:spPr>
        <p:txBody>
          <a:bodyPr wrap="square" rtlCol="0">
            <a:spAutoFit/>
          </a:bodyPr>
          <a:lstStyle/>
          <a:p>
            <a:r>
              <a:rPr lang="en-US" sz="4400" b="1" dirty="0">
                <a:solidFill>
                  <a:srgbClr val="389CC4"/>
                </a:solidFill>
                <a:latin typeface="Century Gothic" panose="020B0502020202020204" pitchFamily="34" charset="0"/>
              </a:rPr>
              <a:t>Project Partners</a:t>
            </a:r>
          </a:p>
        </p:txBody>
      </p:sp>
      <p:sp>
        <p:nvSpPr>
          <p:cNvPr id="43" name="TextBox 42"/>
          <p:cNvSpPr txBox="1"/>
          <p:nvPr/>
        </p:nvSpPr>
        <p:spPr>
          <a:xfrm>
            <a:off x="16408400" y="34696400"/>
            <a:ext cx="10109200" cy="812801"/>
          </a:xfrm>
          <a:prstGeom prst="rect">
            <a:avLst/>
          </a:prstGeom>
          <a:noFill/>
        </p:spPr>
        <p:txBody>
          <a:bodyPr wrap="square" rtlCol="0" anchor="ctr">
            <a:noAutofit/>
          </a:bodyPr>
          <a:lstStyle/>
          <a:p>
            <a:pPr algn="r"/>
            <a:r>
              <a:rPr lang="en-US" sz="4000" dirty="0">
                <a:solidFill>
                  <a:schemeClr val="bg1"/>
                </a:solidFill>
                <a:latin typeface="+mj-lt"/>
              </a:rPr>
              <a:t>California – JPL  | Summer 2018</a:t>
            </a:r>
          </a:p>
        </p:txBody>
      </p:sp>
      <p:sp>
        <p:nvSpPr>
          <p:cNvPr id="57" name="TextBox 56"/>
          <p:cNvSpPr txBox="1"/>
          <p:nvPr/>
        </p:nvSpPr>
        <p:spPr>
          <a:xfrm>
            <a:off x="3522133" y="34696400"/>
            <a:ext cx="11354452" cy="795867"/>
          </a:xfrm>
          <a:prstGeom prst="rect">
            <a:avLst/>
          </a:prstGeom>
          <a:noFill/>
        </p:spPr>
        <p:txBody>
          <a:bodyPr wrap="square" rtlCol="0" anchor="ctr">
            <a:noAutofit/>
          </a:bodyPr>
          <a:lstStyle/>
          <a:p>
            <a:r>
              <a:rPr lang="en-US" sz="4000" dirty="0">
                <a:solidFill>
                  <a:schemeClr val="bg1"/>
                </a:solidFill>
                <a:latin typeface="+mj-lt"/>
              </a:rPr>
              <a:t>Southern California Water Resources II</a:t>
            </a:r>
          </a:p>
        </p:txBody>
      </p:sp>
      <p:sp>
        <p:nvSpPr>
          <p:cNvPr id="62" name="Subtitle"/>
          <p:cNvSpPr>
            <a:spLocks noGrp="1"/>
          </p:cNvSpPr>
          <p:nvPr>
            <p:ph type="body" sz="quarter" idx="13" hasCustomPrompt="1"/>
          </p:nvPr>
        </p:nvSpPr>
        <p:spPr>
          <a:xfrm>
            <a:off x="914400" y="144780"/>
            <a:ext cx="17221200" cy="3333750"/>
          </a:xfrm>
          <a:prstGeom prst="rect">
            <a:avLst/>
          </a:prstGeom>
        </p:spPr>
        <p:txBody>
          <a:bodyPr anchor="ctr"/>
          <a:lstStyle>
            <a:lvl1pPr marL="0" indent="0" algn="ctr">
              <a:spcBef>
                <a:spcPts val="0"/>
              </a:spcBef>
              <a:buNone/>
              <a:defRPr sz="6000" b="1" baseline="0">
                <a:solidFill>
                  <a:srgbClr val="EA7845"/>
                </a:solidFill>
                <a:latin typeface="+mj-lt"/>
              </a:defRPr>
            </a:lvl1pPr>
            <a:lvl2pPr>
              <a:defRPr sz="4800"/>
            </a:lvl2pPr>
            <a:lvl3pPr>
              <a:defRPr sz="4000"/>
            </a:lvl3pPr>
            <a:lvl4pPr>
              <a:defRPr sz="3600"/>
            </a:lvl4pPr>
            <a:lvl5pPr>
              <a:defRPr sz="3600"/>
            </a:lvl5pPr>
          </a:lstStyle>
          <a:p>
            <a:pPr lvl="0" algn="l"/>
            <a:r>
              <a:rPr lang="en-US" dirty="0">
                <a:solidFill>
                  <a:srgbClr val="389CC4"/>
                </a:solidFill>
              </a:rPr>
              <a:t>Predicting Grunion Migration Patterns and Spawning Areas in Response to Changes in California’s Oceans</a:t>
            </a:r>
          </a:p>
        </p:txBody>
      </p:sp>
      <p:grpSp>
        <p:nvGrpSpPr>
          <p:cNvPr id="312" name="Group 311"/>
          <p:cNvGrpSpPr/>
          <p:nvPr/>
        </p:nvGrpSpPr>
        <p:grpSpPr>
          <a:xfrm>
            <a:off x="12831356" y="30555950"/>
            <a:ext cx="13688123" cy="3598920"/>
            <a:chOff x="12831356" y="30441650"/>
            <a:chExt cx="13688123" cy="3598920"/>
          </a:xfrm>
        </p:grpSpPr>
        <p:sp>
          <p:nvSpPr>
            <p:cNvPr id="40" name="TextBox 39"/>
            <p:cNvSpPr txBox="1"/>
            <p:nvPr/>
          </p:nvSpPr>
          <p:spPr>
            <a:xfrm>
              <a:off x="12831356" y="30441650"/>
              <a:ext cx="8229600" cy="769441"/>
            </a:xfrm>
            <a:prstGeom prst="rect">
              <a:avLst/>
            </a:prstGeom>
            <a:noFill/>
          </p:spPr>
          <p:txBody>
            <a:bodyPr wrap="square" rtlCol="0">
              <a:spAutoFit/>
            </a:bodyPr>
            <a:lstStyle/>
            <a:p>
              <a:r>
                <a:rPr lang="en-US" sz="4400" b="1" dirty="0">
                  <a:solidFill>
                    <a:srgbClr val="389CC4"/>
                  </a:solidFill>
                  <a:latin typeface="Century Gothic" panose="020B0502020202020204" pitchFamily="34" charset="0"/>
                </a:rPr>
                <a:t>Conclusions</a:t>
              </a:r>
            </a:p>
          </p:txBody>
        </p:sp>
        <p:sp>
          <p:nvSpPr>
            <p:cNvPr id="95" name="Text Placeholder 16"/>
            <p:cNvSpPr txBox="1">
              <a:spLocks/>
            </p:cNvSpPr>
            <p:nvPr/>
          </p:nvSpPr>
          <p:spPr>
            <a:xfrm>
              <a:off x="12975734" y="31255422"/>
              <a:ext cx="13543745" cy="278514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lgn="just">
                <a:buClr>
                  <a:srgbClr val="389CC4"/>
                </a:buClr>
              </a:pPr>
              <a:r>
                <a:rPr lang="en-US" dirty="0" smtClean="0">
                  <a:solidFill>
                    <a:schemeClr val="tx1">
                      <a:lumMod val="75000"/>
                      <a:lumOff val="25000"/>
                    </a:schemeClr>
                  </a:solidFill>
                </a:rPr>
                <a:t>NASA Earth Observation satellite </a:t>
              </a:r>
              <a:r>
                <a:rPr lang="en-US" dirty="0">
                  <a:solidFill>
                    <a:schemeClr val="tx1">
                      <a:lumMod val="75000"/>
                      <a:lumOff val="25000"/>
                    </a:schemeClr>
                  </a:solidFill>
                </a:rPr>
                <a:t>data </a:t>
              </a:r>
              <a:r>
                <a:rPr lang="en-US" dirty="0" smtClean="0">
                  <a:solidFill>
                    <a:schemeClr val="tx1">
                      <a:lumMod val="75000"/>
                      <a:lumOff val="25000"/>
                    </a:schemeClr>
                  </a:solidFill>
                </a:rPr>
                <a:t>and end </a:t>
              </a:r>
              <a:r>
                <a:rPr lang="en-US" dirty="0">
                  <a:solidFill>
                    <a:schemeClr val="tx1">
                      <a:lumMod val="75000"/>
                      <a:lumOff val="25000"/>
                    </a:schemeClr>
                  </a:solidFill>
                </a:rPr>
                <a:t>products </a:t>
              </a:r>
              <a:r>
                <a:rPr lang="en-US" dirty="0" smtClean="0">
                  <a:solidFill>
                    <a:schemeClr val="tx1">
                      <a:lumMod val="75000"/>
                      <a:lumOff val="25000"/>
                    </a:schemeClr>
                  </a:solidFill>
                </a:rPr>
                <a:t>can </a:t>
              </a:r>
              <a:r>
                <a:rPr lang="en-US" dirty="0">
                  <a:solidFill>
                    <a:schemeClr val="tx1">
                      <a:lumMod val="75000"/>
                      <a:lumOff val="25000"/>
                    </a:schemeClr>
                  </a:solidFill>
                </a:rPr>
                <a:t>be used </a:t>
              </a:r>
              <a:r>
                <a:rPr lang="en-US" dirty="0" smtClean="0">
                  <a:solidFill>
                    <a:schemeClr val="tx1">
                      <a:lumMod val="75000"/>
                      <a:lumOff val="25000"/>
                    </a:schemeClr>
                  </a:solidFill>
                </a:rPr>
                <a:t>to analyze oceanographic </a:t>
              </a:r>
              <a:r>
                <a:rPr lang="en-US" dirty="0" smtClean="0">
                  <a:solidFill>
                    <a:schemeClr val="tx1">
                      <a:lumMod val="75000"/>
                      <a:lumOff val="25000"/>
                    </a:schemeClr>
                  </a:solidFill>
                </a:rPr>
                <a:t>trends that correspond with grunion </a:t>
              </a:r>
              <a:r>
                <a:rPr lang="en-US" dirty="0">
                  <a:solidFill>
                    <a:schemeClr val="tx1">
                      <a:lumMod val="75000"/>
                      <a:lumOff val="25000"/>
                    </a:schemeClr>
                  </a:solidFill>
                </a:rPr>
                <a:t>migration patterns.</a:t>
              </a:r>
            </a:p>
            <a:p>
              <a:pPr marL="347663" indent="-347663" algn="just">
                <a:buClr>
                  <a:srgbClr val="389CC4"/>
                </a:buClr>
              </a:pPr>
              <a:r>
                <a:rPr lang="en-US" dirty="0" smtClean="0">
                  <a:solidFill>
                    <a:schemeClr val="tx1">
                      <a:lumMod val="75000"/>
                      <a:lumOff val="25000"/>
                    </a:schemeClr>
                  </a:solidFill>
                </a:rPr>
                <a:t>The size of grunion spawning events have a negative correlation with increased coastal ocean temperatures, and a positive correlation with increased </a:t>
              </a:r>
              <a:r>
                <a:rPr lang="en-US" dirty="0" smtClean="0">
                  <a:solidFill>
                    <a:schemeClr val="tx1">
                      <a:lumMod val="75000"/>
                      <a:lumOff val="25000"/>
                    </a:schemeClr>
                  </a:solidFill>
                </a:rPr>
                <a:t>chlorophyll-a</a:t>
              </a:r>
              <a:r>
                <a:rPr lang="en-US" dirty="0">
                  <a:solidFill>
                    <a:schemeClr val="tx1">
                      <a:lumMod val="75000"/>
                      <a:lumOff val="25000"/>
                    </a:schemeClr>
                  </a:solidFill>
                </a:rPr>
                <a:t>.</a:t>
              </a:r>
              <a:endParaRPr lang="en-US" dirty="0" smtClean="0">
                <a:solidFill>
                  <a:schemeClr val="tx1">
                    <a:lumMod val="75000"/>
                    <a:lumOff val="25000"/>
                  </a:schemeClr>
                </a:solidFill>
              </a:endParaRPr>
            </a:p>
            <a:p>
              <a:pPr marL="347663" indent="-347663" algn="just">
                <a:buClr>
                  <a:srgbClr val="389CC4"/>
                </a:buClr>
              </a:pPr>
              <a:r>
                <a:rPr lang="en-US" dirty="0" smtClean="0">
                  <a:solidFill>
                    <a:schemeClr val="tx1">
                      <a:lumMod val="75000"/>
                      <a:lumOff val="25000"/>
                    </a:schemeClr>
                  </a:solidFill>
                </a:rPr>
                <a:t>Changes in ocean </a:t>
              </a:r>
              <a:r>
                <a:rPr lang="en-US" dirty="0">
                  <a:solidFill>
                    <a:schemeClr val="tx1">
                      <a:lumMod val="75000"/>
                      <a:lumOff val="25000"/>
                    </a:schemeClr>
                  </a:solidFill>
                </a:rPr>
                <a:t>conditions along the California coastline </a:t>
              </a:r>
              <a:r>
                <a:rPr lang="en-US" dirty="0" smtClean="0">
                  <a:solidFill>
                    <a:schemeClr val="tx1">
                      <a:lumMod val="75000"/>
                      <a:lumOff val="25000"/>
                    </a:schemeClr>
                  </a:solidFill>
                </a:rPr>
                <a:t>are likely driving northward grunion migration, with water and sea surface temperature having the strongest influence.</a:t>
              </a:r>
            </a:p>
          </p:txBody>
        </p:sp>
      </p:grpSp>
      <p:sp>
        <p:nvSpPr>
          <p:cNvPr id="96" name="Text Placeholder 16"/>
          <p:cNvSpPr txBox="1">
            <a:spLocks/>
          </p:cNvSpPr>
          <p:nvPr/>
        </p:nvSpPr>
        <p:spPr>
          <a:xfrm>
            <a:off x="869532" y="13408953"/>
            <a:ext cx="7485180" cy="2868724"/>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lgn="just">
              <a:buClr>
                <a:srgbClr val="389CC4"/>
              </a:buClr>
            </a:pPr>
            <a:r>
              <a:rPr lang="en-US" sz="2400" b="1" dirty="0">
                <a:solidFill>
                  <a:srgbClr val="389CC4"/>
                </a:solidFill>
              </a:rPr>
              <a:t>CREATE</a:t>
            </a:r>
            <a:r>
              <a:rPr lang="en-US" sz="2400" dirty="0">
                <a:solidFill>
                  <a:srgbClr val="389CC4"/>
                </a:solidFill>
              </a:rPr>
              <a:t> </a:t>
            </a:r>
            <a:r>
              <a:rPr lang="en-US" sz="2400" dirty="0">
                <a:solidFill>
                  <a:schemeClr val="tx1">
                    <a:lumMod val="75000"/>
                    <a:lumOff val="25000"/>
                  </a:schemeClr>
                </a:solidFill>
              </a:rPr>
              <a:t>time series of satellite Earth Observations and ocean observation </a:t>
            </a:r>
            <a:r>
              <a:rPr lang="en-US" sz="2400" i="1" dirty="0">
                <a:solidFill>
                  <a:schemeClr val="tx1">
                    <a:lumMod val="75000"/>
                    <a:lumOff val="25000"/>
                  </a:schemeClr>
                </a:solidFill>
              </a:rPr>
              <a:t>in situ </a:t>
            </a:r>
            <a:r>
              <a:rPr lang="en-US" sz="2400" dirty="0">
                <a:solidFill>
                  <a:schemeClr val="tx1">
                    <a:lumMod val="75000"/>
                    <a:lumOff val="25000"/>
                  </a:schemeClr>
                </a:solidFill>
              </a:rPr>
              <a:t>data</a:t>
            </a:r>
          </a:p>
          <a:p>
            <a:pPr marL="347663" indent="-347663" algn="just">
              <a:buClr>
                <a:srgbClr val="389CC4"/>
              </a:buClr>
            </a:pPr>
            <a:r>
              <a:rPr lang="en-US" sz="2400" b="1" dirty="0">
                <a:solidFill>
                  <a:srgbClr val="389CC4"/>
                </a:solidFill>
              </a:rPr>
              <a:t>COMPARE </a:t>
            </a:r>
            <a:r>
              <a:rPr lang="en-US" sz="2400" dirty="0">
                <a:solidFill>
                  <a:schemeClr val="tx1">
                    <a:lumMod val="75000"/>
                    <a:lumOff val="25000"/>
                  </a:schemeClr>
                </a:solidFill>
              </a:rPr>
              <a:t>time series at different latitudes as well as calculate anomalies of ocean observation and satellite data to determine factors affecting grunion spawning patterns</a:t>
            </a:r>
          </a:p>
          <a:p>
            <a:pPr marL="347663" indent="-347663" algn="just">
              <a:buClr>
                <a:srgbClr val="389CC4"/>
              </a:buClr>
            </a:pPr>
            <a:r>
              <a:rPr lang="en-US" sz="2400" b="1" dirty="0">
                <a:solidFill>
                  <a:srgbClr val="389CC4"/>
                </a:solidFill>
              </a:rPr>
              <a:t>DEVELOP </a:t>
            </a:r>
            <a:r>
              <a:rPr lang="en-US" sz="2400" dirty="0">
                <a:solidFill>
                  <a:schemeClr val="tx1">
                    <a:lumMod val="75000"/>
                    <a:lumOff val="25000"/>
                  </a:schemeClr>
                </a:solidFill>
              </a:rPr>
              <a:t>a dynamic tool for the project partners to easily </a:t>
            </a:r>
            <a:r>
              <a:rPr lang="en-US" sz="2400" dirty="0" smtClean="0">
                <a:solidFill>
                  <a:schemeClr val="tx1">
                    <a:lumMod val="75000"/>
                    <a:lumOff val="25000"/>
                  </a:schemeClr>
                </a:solidFill>
              </a:rPr>
              <a:t>replicate </a:t>
            </a:r>
            <a:r>
              <a:rPr lang="en-US" sz="2400" dirty="0">
                <a:solidFill>
                  <a:schemeClr val="tx1">
                    <a:lumMod val="75000"/>
                    <a:lumOff val="25000"/>
                  </a:schemeClr>
                </a:solidFill>
              </a:rPr>
              <a:t>methods for future satellite and </a:t>
            </a:r>
            <a:r>
              <a:rPr lang="en-US" sz="2400" i="1" dirty="0">
                <a:solidFill>
                  <a:schemeClr val="tx1">
                    <a:lumMod val="75000"/>
                    <a:lumOff val="25000"/>
                  </a:schemeClr>
                </a:solidFill>
              </a:rPr>
              <a:t>in situ </a:t>
            </a:r>
            <a:r>
              <a:rPr lang="en-US" sz="2400" dirty="0">
                <a:solidFill>
                  <a:schemeClr val="tx1">
                    <a:lumMod val="75000"/>
                    <a:lumOff val="25000"/>
                  </a:schemeClr>
                </a:solidFill>
              </a:rPr>
              <a:t>data</a:t>
            </a:r>
          </a:p>
        </p:txBody>
      </p:sp>
      <p:sp>
        <p:nvSpPr>
          <p:cNvPr id="52" name="Text Placeholder 16"/>
          <p:cNvSpPr txBox="1">
            <a:spLocks/>
          </p:cNvSpPr>
          <p:nvPr/>
        </p:nvSpPr>
        <p:spPr>
          <a:xfrm>
            <a:off x="8079160" y="26227386"/>
            <a:ext cx="5317186" cy="1780662"/>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ts val="3500"/>
              </a:lnSpc>
              <a:spcBef>
                <a:spcPts val="500"/>
              </a:spcBef>
            </a:pPr>
            <a:r>
              <a:rPr lang="en-US" sz="3200" dirty="0">
                <a:solidFill>
                  <a:schemeClr val="tx1">
                    <a:lumMod val="75000"/>
                    <a:lumOff val="25000"/>
                  </a:schemeClr>
                </a:solidFill>
              </a:rPr>
              <a:t>Grunion Greeters Project</a:t>
            </a:r>
          </a:p>
          <a:p>
            <a:pPr>
              <a:lnSpc>
                <a:spcPts val="3500"/>
              </a:lnSpc>
              <a:spcBef>
                <a:spcPts val="500"/>
              </a:spcBef>
            </a:pPr>
            <a:r>
              <a:rPr lang="en-US" sz="3200" dirty="0">
                <a:solidFill>
                  <a:schemeClr val="tx1">
                    <a:lumMod val="75000"/>
                    <a:lumOff val="25000"/>
                  </a:schemeClr>
                </a:solidFill>
              </a:rPr>
              <a:t>California Department of Fish and Wildlife</a:t>
            </a:r>
          </a:p>
        </p:txBody>
      </p:sp>
      <p:grpSp>
        <p:nvGrpSpPr>
          <p:cNvPr id="138" name="Group 137"/>
          <p:cNvGrpSpPr/>
          <p:nvPr/>
        </p:nvGrpSpPr>
        <p:grpSpPr>
          <a:xfrm>
            <a:off x="12411429" y="7783751"/>
            <a:ext cx="1966063" cy="1823971"/>
            <a:chOff x="12798435" y="7320247"/>
            <a:chExt cx="2576528" cy="1555868"/>
          </a:xfrm>
        </p:grpSpPr>
        <p:sp>
          <p:nvSpPr>
            <p:cNvPr id="139" name="Rectangle 138"/>
            <p:cNvSpPr/>
            <p:nvPr/>
          </p:nvSpPr>
          <p:spPr>
            <a:xfrm>
              <a:off x="12798435" y="7320247"/>
              <a:ext cx="2576528" cy="1555868"/>
            </a:xfrm>
            <a:prstGeom prst="rect">
              <a:avLst/>
            </a:prstGeom>
            <a:solidFill>
              <a:srgbClr val="E9ECE9"/>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TextBox 139"/>
            <p:cNvSpPr txBox="1"/>
            <p:nvPr/>
          </p:nvSpPr>
          <p:spPr>
            <a:xfrm>
              <a:off x="12846084" y="7571396"/>
              <a:ext cx="2484198" cy="1023894"/>
            </a:xfrm>
            <a:prstGeom prst="rect">
              <a:avLst/>
            </a:prstGeom>
            <a:noFill/>
          </p:spPr>
          <p:txBody>
            <a:bodyPr wrap="square" rtlCol="0">
              <a:spAutoFit/>
            </a:bodyPr>
            <a:lstStyle/>
            <a:p>
              <a:pPr algn="ctr"/>
              <a:r>
                <a:rPr lang="en-US" sz="2400" b="1" dirty="0">
                  <a:solidFill>
                    <a:srgbClr val="389CC4"/>
                  </a:solidFill>
                </a:rPr>
                <a:t>LOCATE</a:t>
              </a:r>
            </a:p>
            <a:p>
              <a:pPr algn="ctr"/>
              <a:r>
                <a:rPr lang="en-US" sz="2400" b="1" dirty="0">
                  <a:solidFill>
                    <a:schemeClr val="tx1">
                      <a:lumMod val="75000"/>
                      <a:lumOff val="25000"/>
                    </a:schemeClr>
                  </a:solidFill>
                </a:rPr>
                <a:t>grunion run beaches</a:t>
              </a:r>
            </a:p>
          </p:txBody>
        </p:sp>
      </p:grpSp>
      <p:grpSp>
        <p:nvGrpSpPr>
          <p:cNvPr id="141" name="Group 140"/>
          <p:cNvGrpSpPr/>
          <p:nvPr/>
        </p:nvGrpSpPr>
        <p:grpSpPr>
          <a:xfrm>
            <a:off x="15563289" y="7647946"/>
            <a:ext cx="3534451" cy="2060790"/>
            <a:chOff x="15951899" y="5990426"/>
            <a:chExt cx="3373428" cy="1930981"/>
          </a:xfrm>
        </p:grpSpPr>
        <p:pic>
          <p:nvPicPr>
            <p:cNvPr id="142" name="Picture 141"/>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5951899" y="5990426"/>
              <a:ext cx="3373428" cy="1767302"/>
            </a:xfrm>
            <a:prstGeom prst="rect">
              <a:avLst/>
            </a:prstGeom>
          </p:spPr>
        </p:pic>
        <p:sp>
          <p:nvSpPr>
            <p:cNvPr id="143" name="TextBox 142"/>
            <p:cNvSpPr txBox="1"/>
            <p:nvPr/>
          </p:nvSpPr>
          <p:spPr>
            <a:xfrm>
              <a:off x="17839961" y="6998585"/>
              <a:ext cx="1485366" cy="922822"/>
            </a:xfrm>
            <a:prstGeom prst="rect">
              <a:avLst/>
            </a:prstGeom>
            <a:noFill/>
          </p:spPr>
          <p:txBody>
            <a:bodyPr wrap="square" rtlCol="0">
              <a:spAutoFit/>
            </a:bodyPr>
            <a:lstStyle/>
            <a:p>
              <a:pPr algn="ctr"/>
              <a:r>
                <a:rPr lang="en-US" sz="2400" b="1" dirty="0">
                  <a:solidFill>
                    <a:schemeClr val="tx1">
                      <a:lumMod val="75000"/>
                      <a:lumOff val="25000"/>
                    </a:schemeClr>
                  </a:solidFill>
                </a:rPr>
                <a:t>SST</a:t>
              </a:r>
            </a:p>
            <a:p>
              <a:pPr algn="ctr"/>
              <a:r>
                <a:rPr lang="en-US" sz="2400" b="1" dirty="0">
                  <a:solidFill>
                    <a:schemeClr val="tx1">
                      <a:lumMod val="75000"/>
                      <a:lumOff val="25000"/>
                    </a:schemeClr>
                  </a:solidFill>
                </a:rPr>
                <a:t>Chl-a</a:t>
              </a:r>
            </a:p>
          </p:txBody>
        </p:sp>
      </p:grpSp>
      <p:grpSp>
        <p:nvGrpSpPr>
          <p:cNvPr id="24" name="Group 23"/>
          <p:cNvGrpSpPr/>
          <p:nvPr/>
        </p:nvGrpSpPr>
        <p:grpSpPr>
          <a:xfrm>
            <a:off x="20582310" y="6011470"/>
            <a:ext cx="1622905" cy="5174739"/>
            <a:chOff x="21797095" y="6095695"/>
            <a:chExt cx="1622905" cy="5174739"/>
          </a:xfrm>
        </p:grpSpPr>
        <p:sp>
          <p:nvSpPr>
            <p:cNvPr id="144" name="Rectangle 143"/>
            <p:cNvSpPr/>
            <p:nvPr/>
          </p:nvSpPr>
          <p:spPr>
            <a:xfrm>
              <a:off x="21797095" y="6095695"/>
              <a:ext cx="1418434" cy="5174739"/>
            </a:xfrm>
            <a:prstGeom prst="rect">
              <a:avLst/>
            </a:prstGeom>
            <a:solidFill>
              <a:srgbClr val="F5D5D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5" name="Straight Connector 144"/>
            <p:cNvCxnSpPr/>
            <p:nvPr/>
          </p:nvCxnSpPr>
          <p:spPr>
            <a:xfrm flipV="1">
              <a:off x="22641070" y="6615062"/>
              <a:ext cx="0" cy="4163984"/>
            </a:xfrm>
            <a:prstGeom prst="line">
              <a:avLst/>
            </a:prstGeom>
            <a:ln w="76200">
              <a:solidFill>
                <a:srgbClr val="379BC4"/>
              </a:solidFill>
            </a:ln>
          </p:spPr>
          <p:style>
            <a:lnRef idx="1">
              <a:schemeClr val="accent1"/>
            </a:lnRef>
            <a:fillRef idx="0">
              <a:schemeClr val="accent1"/>
            </a:fillRef>
            <a:effectRef idx="0">
              <a:schemeClr val="accent1"/>
            </a:effectRef>
            <a:fontRef idx="minor">
              <a:schemeClr val="tx1"/>
            </a:fontRef>
          </p:style>
        </p:cxnSp>
        <p:sp>
          <p:nvSpPr>
            <p:cNvPr id="146" name="TextBox 145"/>
            <p:cNvSpPr txBox="1"/>
            <p:nvPr/>
          </p:nvSpPr>
          <p:spPr>
            <a:xfrm>
              <a:off x="21844718" y="6187308"/>
              <a:ext cx="1575282" cy="461665"/>
            </a:xfrm>
            <a:prstGeom prst="rect">
              <a:avLst/>
            </a:prstGeom>
            <a:noFill/>
          </p:spPr>
          <p:txBody>
            <a:bodyPr wrap="square" rtlCol="0">
              <a:spAutoFit/>
            </a:bodyPr>
            <a:lstStyle/>
            <a:p>
              <a:pPr algn="ctr"/>
              <a:r>
                <a:rPr lang="en-US" sz="2400" b="1" dirty="0">
                  <a:solidFill>
                    <a:schemeClr val="tx1">
                      <a:lumMod val="75000"/>
                      <a:lumOff val="25000"/>
                    </a:schemeClr>
                  </a:solidFill>
                </a:rPr>
                <a:t>2003</a:t>
              </a:r>
            </a:p>
          </p:txBody>
        </p:sp>
        <p:sp>
          <p:nvSpPr>
            <p:cNvPr id="147" name="TextBox 146"/>
            <p:cNvSpPr txBox="1"/>
            <p:nvPr/>
          </p:nvSpPr>
          <p:spPr>
            <a:xfrm>
              <a:off x="21844718" y="10777991"/>
              <a:ext cx="1575282" cy="461665"/>
            </a:xfrm>
            <a:prstGeom prst="rect">
              <a:avLst/>
            </a:prstGeom>
            <a:noFill/>
          </p:spPr>
          <p:txBody>
            <a:bodyPr wrap="square" rtlCol="0">
              <a:spAutoFit/>
            </a:bodyPr>
            <a:lstStyle/>
            <a:p>
              <a:pPr algn="ctr"/>
              <a:r>
                <a:rPr lang="en-US" sz="2400" b="1" dirty="0">
                  <a:solidFill>
                    <a:schemeClr val="tx1">
                      <a:lumMod val="75000"/>
                      <a:lumOff val="25000"/>
                    </a:schemeClr>
                  </a:solidFill>
                </a:rPr>
                <a:t>2018</a:t>
              </a:r>
            </a:p>
          </p:txBody>
        </p:sp>
        <p:sp>
          <p:nvSpPr>
            <p:cNvPr id="148" name="TextBox 147"/>
            <p:cNvSpPr txBox="1"/>
            <p:nvPr/>
          </p:nvSpPr>
          <p:spPr>
            <a:xfrm rot="16200000">
              <a:off x="20027876" y="8561413"/>
              <a:ext cx="4296754" cy="461665"/>
            </a:xfrm>
            <a:prstGeom prst="rect">
              <a:avLst/>
            </a:prstGeom>
            <a:noFill/>
          </p:spPr>
          <p:txBody>
            <a:bodyPr wrap="square" rtlCol="0">
              <a:spAutoFit/>
            </a:bodyPr>
            <a:lstStyle/>
            <a:p>
              <a:pPr algn="ctr"/>
              <a:r>
                <a:rPr lang="en-US" sz="2400" b="1" spc="200" dirty="0">
                  <a:solidFill>
                    <a:schemeClr val="tx1">
                      <a:lumMod val="75000"/>
                      <a:lumOff val="25000"/>
                    </a:schemeClr>
                  </a:solidFill>
                </a:rPr>
                <a:t>TIME SERIES MAPS</a:t>
              </a:r>
            </a:p>
          </p:txBody>
        </p:sp>
      </p:grpSp>
      <p:cxnSp>
        <p:nvCxnSpPr>
          <p:cNvPr id="149" name="Straight Arrow Connector 148"/>
          <p:cNvCxnSpPr>
            <a:cxnSpLocks/>
            <a:endCxn id="156" idx="1"/>
          </p:cNvCxnSpPr>
          <p:nvPr/>
        </p:nvCxnSpPr>
        <p:spPr>
          <a:xfrm flipV="1">
            <a:off x="14557355" y="6955821"/>
            <a:ext cx="1164533" cy="870311"/>
          </a:xfrm>
          <a:prstGeom prst="straightConnector1">
            <a:avLst/>
          </a:prstGeom>
          <a:ln w="76200">
            <a:solidFill>
              <a:srgbClr val="379BC4"/>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8D9A3261-902D-784A-89B3-E6AD38C5D7FF}"/>
              </a:ext>
            </a:extLst>
          </p:cNvPr>
          <p:cNvCxnSpPr>
            <a:cxnSpLocks/>
          </p:cNvCxnSpPr>
          <p:nvPr/>
        </p:nvCxnSpPr>
        <p:spPr>
          <a:xfrm flipV="1">
            <a:off x="14567078" y="8702988"/>
            <a:ext cx="822880" cy="2026"/>
          </a:xfrm>
          <a:prstGeom prst="straightConnector1">
            <a:avLst/>
          </a:prstGeom>
          <a:ln w="76200">
            <a:solidFill>
              <a:srgbClr val="6AB5D3"/>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15721888" y="6306307"/>
            <a:ext cx="3488284" cy="1071274"/>
            <a:chOff x="15721888" y="6306307"/>
            <a:chExt cx="3488284" cy="1071274"/>
          </a:xfrm>
        </p:grpSpPr>
        <p:sp>
          <p:nvSpPr>
            <p:cNvPr id="155" name="Cube 154">
              <a:extLst>
                <a:ext uri="{FF2B5EF4-FFF2-40B4-BE49-F238E27FC236}">
                  <a16:creationId xmlns:a16="http://schemas.microsoft.com/office/drawing/2014/main" id="{D6576F6D-6C61-C448-942E-1E488840AD8F}"/>
                </a:ext>
              </a:extLst>
            </p:cNvPr>
            <p:cNvSpPr/>
            <p:nvPr/>
          </p:nvSpPr>
          <p:spPr>
            <a:xfrm flipH="1">
              <a:off x="15889128" y="6306307"/>
              <a:ext cx="3011457" cy="1071274"/>
            </a:xfrm>
            <a:prstGeom prst="cube">
              <a:avLst>
                <a:gd name="adj" fmla="val 19278"/>
              </a:avLst>
            </a:prstGeom>
            <a:solidFill>
              <a:srgbClr val="9DCDE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6" name="TextBox 155">
              <a:extLst>
                <a:ext uri="{FF2B5EF4-FFF2-40B4-BE49-F238E27FC236}">
                  <a16:creationId xmlns:a16="http://schemas.microsoft.com/office/drawing/2014/main" id="{7A0B3736-4948-5B4C-835E-12B8F6776648}"/>
                </a:ext>
              </a:extLst>
            </p:cNvPr>
            <p:cNvSpPr txBox="1"/>
            <p:nvPr/>
          </p:nvSpPr>
          <p:spPr>
            <a:xfrm>
              <a:off x="15721888" y="6540322"/>
              <a:ext cx="3488284" cy="830997"/>
            </a:xfrm>
            <a:prstGeom prst="rect">
              <a:avLst/>
            </a:prstGeom>
            <a:noFill/>
          </p:spPr>
          <p:txBody>
            <a:bodyPr wrap="square" rtlCol="0">
              <a:spAutoFit/>
            </a:bodyPr>
            <a:lstStyle/>
            <a:p>
              <a:pPr algn="ctr"/>
              <a:r>
                <a:rPr lang="en-US" sz="2400" b="1" i="1" dirty="0">
                  <a:solidFill>
                    <a:schemeClr val="tx1">
                      <a:lumMod val="75000"/>
                      <a:lumOff val="25000"/>
                    </a:schemeClr>
                  </a:solidFill>
                </a:rPr>
                <a:t>In situ</a:t>
              </a:r>
              <a:r>
                <a:rPr lang="en-US" sz="2400" b="1" dirty="0">
                  <a:solidFill>
                    <a:schemeClr val="tx1">
                      <a:lumMod val="75000"/>
                      <a:lumOff val="25000"/>
                    </a:schemeClr>
                  </a:solidFill>
                </a:rPr>
                <a:t> ocean </a:t>
              </a:r>
            </a:p>
            <a:p>
              <a:pPr algn="ctr"/>
              <a:r>
                <a:rPr lang="en-US" sz="2400" b="1" dirty="0">
                  <a:solidFill>
                    <a:schemeClr val="tx1">
                      <a:lumMod val="75000"/>
                      <a:lumOff val="25000"/>
                    </a:schemeClr>
                  </a:solidFill>
                </a:rPr>
                <a:t>observation data</a:t>
              </a:r>
              <a:endParaRPr lang="en-US" sz="2400" b="1" i="1" dirty="0">
                <a:solidFill>
                  <a:schemeClr val="tx1">
                    <a:lumMod val="75000"/>
                    <a:lumOff val="25000"/>
                  </a:schemeClr>
                </a:solidFill>
              </a:endParaRPr>
            </a:p>
          </p:txBody>
        </p:sp>
      </p:grpSp>
      <p:cxnSp>
        <p:nvCxnSpPr>
          <p:cNvPr id="157" name="Straight Arrow Connector 156">
            <a:extLst>
              <a:ext uri="{FF2B5EF4-FFF2-40B4-BE49-F238E27FC236}">
                <a16:creationId xmlns:a16="http://schemas.microsoft.com/office/drawing/2014/main" id="{7CE39012-1341-A545-BA34-ACFB5A89831F}"/>
              </a:ext>
            </a:extLst>
          </p:cNvPr>
          <p:cNvCxnSpPr>
            <a:cxnSpLocks/>
          </p:cNvCxnSpPr>
          <p:nvPr/>
        </p:nvCxnSpPr>
        <p:spPr>
          <a:xfrm flipV="1">
            <a:off x="19155423" y="6982801"/>
            <a:ext cx="1184368" cy="1"/>
          </a:xfrm>
          <a:prstGeom prst="straightConnector1">
            <a:avLst/>
          </a:prstGeom>
          <a:ln w="76200">
            <a:solidFill>
              <a:srgbClr val="379BC4"/>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a:cxnSpLocks/>
          </p:cNvCxnSpPr>
          <p:nvPr/>
        </p:nvCxnSpPr>
        <p:spPr>
          <a:xfrm>
            <a:off x="14561435" y="9653412"/>
            <a:ext cx="1183362" cy="600925"/>
          </a:xfrm>
          <a:prstGeom prst="straightConnector1">
            <a:avLst/>
          </a:prstGeom>
          <a:ln w="76200">
            <a:solidFill>
              <a:srgbClr val="9DCDE1"/>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15889128" y="9784448"/>
            <a:ext cx="3011457" cy="1072376"/>
            <a:chOff x="15889128" y="9784448"/>
            <a:chExt cx="3011457" cy="1072376"/>
          </a:xfrm>
        </p:grpSpPr>
        <p:sp>
          <p:nvSpPr>
            <p:cNvPr id="90" name="Cube 89">
              <a:extLst>
                <a:ext uri="{FF2B5EF4-FFF2-40B4-BE49-F238E27FC236}">
                  <a16:creationId xmlns:a16="http://schemas.microsoft.com/office/drawing/2014/main" id="{D6576F6D-6C61-C448-942E-1E488840AD8F}"/>
                </a:ext>
              </a:extLst>
            </p:cNvPr>
            <p:cNvSpPr/>
            <p:nvPr/>
          </p:nvSpPr>
          <p:spPr>
            <a:xfrm flipH="1">
              <a:off x="15889128" y="9784448"/>
              <a:ext cx="3011457" cy="1071274"/>
            </a:xfrm>
            <a:prstGeom prst="cube">
              <a:avLst>
                <a:gd name="adj" fmla="val 19278"/>
              </a:avLst>
            </a:prstGeom>
            <a:solidFill>
              <a:srgbClr val="9DCDE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0" name="TextBox 159"/>
            <p:cNvSpPr txBox="1"/>
            <p:nvPr/>
          </p:nvSpPr>
          <p:spPr>
            <a:xfrm>
              <a:off x="16346713" y="10025827"/>
              <a:ext cx="2402008" cy="830997"/>
            </a:xfrm>
            <a:prstGeom prst="rect">
              <a:avLst/>
            </a:prstGeom>
            <a:noFill/>
          </p:spPr>
          <p:txBody>
            <a:bodyPr wrap="square" rtlCol="0">
              <a:spAutoFit/>
            </a:bodyPr>
            <a:lstStyle/>
            <a:p>
              <a:pPr algn="ctr"/>
              <a:r>
                <a:rPr lang="en-US" sz="2400" b="1" i="1" dirty="0">
                  <a:solidFill>
                    <a:schemeClr val="tx1">
                      <a:lumMod val="75000"/>
                      <a:lumOff val="25000"/>
                    </a:schemeClr>
                  </a:solidFill>
                </a:rPr>
                <a:t>In situ</a:t>
              </a:r>
              <a:r>
                <a:rPr lang="en-US" sz="2400" b="1" dirty="0">
                  <a:solidFill>
                    <a:schemeClr val="tx1">
                      <a:lumMod val="75000"/>
                      <a:lumOff val="25000"/>
                    </a:schemeClr>
                  </a:solidFill>
                </a:rPr>
                <a:t> </a:t>
              </a:r>
            </a:p>
            <a:p>
              <a:pPr algn="ctr"/>
              <a:r>
                <a:rPr lang="en-US" sz="2400" b="1" dirty="0">
                  <a:solidFill>
                    <a:schemeClr val="tx1">
                      <a:lumMod val="75000"/>
                      <a:lumOff val="25000"/>
                    </a:schemeClr>
                  </a:solidFill>
                </a:rPr>
                <a:t>grunion data</a:t>
              </a:r>
              <a:endParaRPr lang="en-US" sz="2400" b="1" i="1" dirty="0">
                <a:solidFill>
                  <a:schemeClr val="tx1">
                    <a:lumMod val="75000"/>
                    <a:lumOff val="25000"/>
                  </a:schemeClr>
                </a:solidFill>
              </a:endParaRPr>
            </a:p>
          </p:txBody>
        </p:sp>
      </p:grpSp>
      <p:sp>
        <p:nvSpPr>
          <p:cNvPr id="97" name="Rectangle 96"/>
          <p:cNvSpPr/>
          <p:nvPr/>
        </p:nvSpPr>
        <p:spPr>
          <a:xfrm>
            <a:off x="23521810" y="9037676"/>
            <a:ext cx="2995790" cy="1867303"/>
          </a:xfrm>
          <a:prstGeom prst="rect">
            <a:avLst/>
          </a:prstGeom>
          <a:solidFill>
            <a:srgbClr val="E9ECE9"/>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2800" b="1" dirty="0">
                <a:solidFill>
                  <a:srgbClr val="389CC4"/>
                </a:solidFill>
              </a:rPr>
              <a:t>CREATE</a:t>
            </a:r>
            <a:r>
              <a:rPr lang="en-US" sz="2800" b="1" dirty="0">
                <a:solidFill>
                  <a:schemeClr val="tx1">
                    <a:lumMod val="75000"/>
                    <a:lumOff val="25000"/>
                  </a:schemeClr>
                </a:solidFill>
              </a:rPr>
              <a:t> </a:t>
            </a:r>
          </a:p>
          <a:p>
            <a:pPr algn="ctr"/>
            <a:r>
              <a:rPr lang="en-US" sz="2800" b="1" dirty="0">
                <a:solidFill>
                  <a:schemeClr val="tx1">
                    <a:lumMod val="75000"/>
                    <a:lumOff val="25000"/>
                  </a:schemeClr>
                </a:solidFill>
              </a:rPr>
              <a:t>a tool that relates grunion runs and ocean conditions </a:t>
            </a:r>
          </a:p>
        </p:txBody>
      </p:sp>
      <p:cxnSp>
        <p:nvCxnSpPr>
          <p:cNvPr id="102" name="Straight Arrow Connector 101">
            <a:extLst>
              <a:ext uri="{FF2B5EF4-FFF2-40B4-BE49-F238E27FC236}">
                <a16:creationId xmlns:a16="http://schemas.microsoft.com/office/drawing/2014/main" id="{7CE39012-1341-A545-BA34-ACFB5A89831F}"/>
              </a:ext>
            </a:extLst>
          </p:cNvPr>
          <p:cNvCxnSpPr>
            <a:cxnSpLocks/>
          </p:cNvCxnSpPr>
          <p:nvPr/>
        </p:nvCxnSpPr>
        <p:spPr>
          <a:xfrm flipV="1">
            <a:off x="19148091" y="8713313"/>
            <a:ext cx="1184368" cy="1"/>
          </a:xfrm>
          <a:prstGeom prst="straightConnector1">
            <a:avLst/>
          </a:prstGeom>
          <a:ln w="76200">
            <a:solidFill>
              <a:srgbClr val="6AB5D3"/>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7CE39012-1341-A545-BA34-ACFB5A89831F}"/>
              </a:ext>
            </a:extLst>
          </p:cNvPr>
          <p:cNvCxnSpPr>
            <a:cxnSpLocks/>
          </p:cNvCxnSpPr>
          <p:nvPr/>
        </p:nvCxnSpPr>
        <p:spPr>
          <a:xfrm flipV="1">
            <a:off x="19149263" y="10447459"/>
            <a:ext cx="1184368" cy="1"/>
          </a:xfrm>
          <a:prstGeom prst="straightConnector1">
            <a:avLst/>
          </a:prstGeom>
          <a:ln w="76200">
            <a:solidFill>
              <a:srgbClr val="9DCDE1"/>
            </a:solidFill>
            <a:tailEnd type="triangle"/>
          </a:ln>
        </p:spPr>
        <p:style>
          <a:lnRef idx="1">
            <a:schemeClr val="accent1"/>
          </a:lnRef>
          <a:fillRef idx="0">
            <a:schemeClr val="accent1"/>
          </a:fillRef>
          <a:effectRef idx="0">
            <a:schemeClr val="accent1"/>
          </a:effectRef>
          <a:fontRef idx="minor">
            <a:schemeClr val="tx1"/>
          </a:fontRef>
        </p:style>
      </p:cxnSp>
      <p:sp>
        <p:nvSpPr>
          <p:cNvPr id="104" name="Rectangle 103"/>
          <p:cNvSpPr/>
          <p:nvPr/>
        </p:nvSpPr>
        <p:spPr>
          <a:xfrm>
            <a:off x="23521810" y="6437667"/>
            <a:ext cx="2995790" cy="1867303"/>
          </a:xfrm>
          <a:prstGeom prst="rect">
            <a:avLst/>
          </a:prstGeom>
          <a:solidFill>
            <a:srgbClr val="E9ECE9"/>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2800" b="1" dirty="0">
                <a:solidFill>
                  <a:srgbClr val="389CC4"/>
                </a:solidFill>
              </a:rPr>
              <a:t>PREDICT</a:t>
            </a:r>
            <a:r>
              <a:rPr lang="en-US" sz="2800" b="1" dirty="0">
                <a:solidFill>
                  <a:schemeClr val="tx1">
                    <a:lumMod val="75000"/>
                    <a:lumOff val="25000"/>
                  </a:schemeClr>
                </a:solidFill>
              </a:rPr>
              <a:t> grunion migration trends and patterns</a:t>
            </a:r>
          </a:p>
        </p:txBody>
      </p:sp>
      <p:cxnSp>
        <p:nvCxnSpPr>
          <p:cNvPr id="127" name="Straight Arrow Connector 126">
            <a:extLst>
              <a:ext uri="{FF2B5EF4-FFF2-40B4-BE49-F238E27FC236}">
                <a16:creationId xmlns:a16="http://schemas.microsoft.com/office/drawing/2014/main" id="{7CE39012-1341-A545-BA34-ACFB5A89831F}"/>
              </a:ext>
            </a:extLst>
          </p:cNvPr>
          <p:cNvCxnSpPr>
            <a:cxnSpLocks/>
          </p:cNvCxnSpPr>
          <p:nvPr/>
        </p:nvCxnSpPr>
        <p:spPr>
          <a:xfrm flipV="1">
            <a:off x="22250595" y="7371318"/>
            <a:ext cx="1052750" cy="1"/>
          </a:xfrm>
          <a:prstGeom prst="straightConnector1">
            <a:avLst/>
          </a:prstGeom>
          <a:ln w="76200">
            <a:solidFill>
              <a:srgbClr val="379BC4"/>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7CE39012-1341-A545-BA34-ACFB5A89831F}"/>
              </a:ext>
            </a:extLst>
          </p:cNvPr>
          <p:cNvCxnSpPr>
            <a:cxnSpLocks/>
          </p:cNvCxnSpPr>
          <p:nvPr/>
        </p:nvCxnSpPr>
        <p:spPr>
          <a:xfrm>
            <a:off x="22250595" y="9953874"/>
            <a:ext cx="1052750" cy="0"/>
          </a:xfrm>
          <a:prstGeom prst="straightConnector1">
            <a:avLst/>
          </a:prstGeom>
          <a:ln w="76200">
            <a:solidFill>
              <a:srgbClr val="9DCDE1"/>
            </a:solidFill>
            <a:tailEnd type="triangle"/>
          </a:ln>
        </p:spPr>
        <p:style>
          <a:lnRef idx="1">
            <a:schemeClr val="accent1"/>
          </a:lnRef>
          <a:fillRef idx="0">
            <a:schemeClr val="accent1"/>
          </a:fillRef>
          <a:effectRef idx="0">
            <a:schemeClr val="accent1"/>
          </a:effectRef>
          <a:fontRef idx="minor">
            <a:schemeClr val="tx1"/>
          </a:fontRef>
        </p:style>
      </p:cxnSp>
      <p:grpSp>
        <p:nvGrpSpPr>
          <p:cNvPr id="311" name="Group 310"/>
          <p:cNvGrpSpPr/>
          <p:nvPr/>
        </p:nvGrpSpPr>
        <p:grpSpPr>
          <a:xfrm>
            <a:off x="8210919" y="27962766"/>
            <a:ext cx="4613328" cy="6276401"/>
            <a:chOff x="8210919" y="28400916"/>
            <a:chExt cx="4613328" cy="6276401"/>
          </a:xfrm>
        </p:grpSpPr>
        <p:sp>
          <p:nvSpPr>
            <p:cNvPr id="23" name="TextBox 22"/>
            <p:cNvSpPr txBox="1"/>
            <p:nvPr/>
          </p:nvSpPr>
          <p:spPr>
            <a:xfrm>
              <a:off x="8210919" y="28400916"/>
              <a:ext cx="4613328" cy="769441"/>
            </a:xfrm>
            <a:prstGeom prst="rect">
              <a:avLst/>
            </a:prstGeom>
            <a:noFill/>
          </p:spPr>
          <p:txBody>
            <a:bodyPr wrap="square" rtlCol="0">
              <a:spAutoFit/>
            </a:bodyPr>
            <a:lstStyle/>
            <a:p>
              <a:pPr algn="ctr"/>
              <a:r>
                <a:rPr lang="en-US" sz="4400" b="1" dirty="0">
                  <a:solidFill>
                    <a:srgbClr val="389CC4"/>
                  </a:solidFill>
                  <a:latin typeface="Century Gothic" panose="020B0502020202020204" pitchFamily="34" charset="0"/>
                </a:rPr>
                <a:t>Team Members</a:t>
              </a:r>
            </a:p>
          </p:txBody>
        </p:sp>
        <p:grpSp>
          <p:nvGrpSpPr>
            <p:cNvPr id="11" name="Group 10"/>
            <p:cNvGrpSpPr/>
            <p:nvPr/>
          </p:nvGrpSpPr>
          <p:grpSpPr>
            <a:xfrm>
              <a:off x="8418975" y="29251355"/>
              <a:ext cx="1737360" cy="1737360"/>
              <a:chOff x="1146754" y="26783997"/>
              <a:chExt cx="2057404" cy="2046184"/>
            </a:xfrm>
          </p:grpSpPr>
          <p:pic>
            <p:nvPicPr>
              <p:cNvPr id="51"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6754" y="26783997"/>
                <a:ext cx="2057404" cy="2046184"/>
              </a:xfrm>
              <a:prstGeom prst="rect">
                <a:avLst/>
              </a:prstGeom>
            </p:spPr>
          </p:pic>
          <p:pic>
            <p:nvPicPr>
              <p:cNvPr id="55" name="Picture 54"/>
              <p:cNvPicPr>
                <a:picLocks noChangeAspect="1"/>
              </p:cNvPicPr>
              <p:nvPr/>
            </p:nvPicPr>
            <p:blipFill rotWithShape="1">
              <a:blip r:embed="rId5" cstate="print">
                <a:extLst>
                  <a:ext uri="{28A0092B-C50C-407E-A947-70E740481C1C}">
                    <a14:useLocalDpi xmlns:a14="http://schemas.microsoft.com/office/drawing/2010/main" val="0"/>
                  </a:ext>
                </a:extLst>
              </a:blip>
              <a:srcRect b="-1"/>
              <a:stretch/>
            </p:blipFill>
            <p:spPr>
              <a:xfrm>
                <a:off x="1366699" y="26984129"/>
                <a:ext cx="1645920" cy="1645920"/>
              </a:xfrm>
              <a:prstGeom prst="ellipse">
                <a:avLst/>
              </a:prstGeom>
            </p:spPr>
          </p:pic>
          <p:sp>
            <p:nvSpPr>
              <p:cNvPr id="49" name="TextBox 48"/>
              <p:cNvSpPr txBox="1"/>
              <p:nvPr/>
            </p:nvSpPr>
            <p:spPr>
              <a:xfrm rot="20028308">
                <a:off x="1492308" y="27578489"/>
                <a:ext cx="1463040" cy="457200"/>
              </a:xfrm>
              <a:prstGeom prst="rect">
                <a:avLst/>
              </a:prstGeom>
            </p:spPr>
            <p:txBody>
              <a:bodyPr wrap="square" numCol="1" spcCol="640080" rtlCol="0">
                <a:spAutoFit/>
              </a:bodyPr>
              <a:lstStyle/>
              <a:p>
                <a:pPr algn="just"/>
                <a:r>
                  <a:rPr lang="en-US" sz="2000" b="1" dirty="0">
                    <a:solidFill>
                      <a:schemeClr val="bg1"/>
                    </a:solidFill>
                  </a:rPr>
                  <a:t>EXAMPLE</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3352" y="26974985"/>
                <a:ext cx="1664208" cy="1664208"/>
              </a:xfrm>
              <a:prstGeom prst="rect">
                <a:avLst/>
              </a:prstGeom>
            </p:spPr>
          </p:pic>
        </p:grpSp>
        <p:grpSp>
          <p:nvGrpSpPr>
            <p:cNvPr id="7" name="Group 6"/>
            <p:cNvGrpSpPr/>
            <p:nvPr/>
          </p:nvGrpSpPr>
          <p:grpSpPr>
            <a:xfrm>
              <a:off x="10857715" y="32086479"/>
              <a:ext cx="1737360" cy="1737360"/>
              <a:chOff x="8723645" y="26783997"/>
              <a:chExt cx="2057404" cy="2046184"/>
            </a:xfrm>
          </p:grpSpPr>
          <p:pic>
            <p:nvPicPr>
              <p:cNvPr id="53" name="Picture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3645" y="26783997"/>
                <a:ext cx="2057404" cy="2046184"/>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20243" y="26974985"/>
                <a:ext cx="1664208" cy="1664208"/>
              </a:xfrm>
              <a:prstGeom prst="rect">
                <a:avLst/>
              </a:prstGeom>
            </p:spPr>
          </p:pic>
        </p:grpSp>
        <p:grpSp>
          <p:nvGrpSpPr>
            <p:cNvPr id="9" name="Group 8"/>
            <p:cNvGrpSpPr/>
            <p:nvPr/>
          </p:nvGrpSpPr>
          <p:grpSpPr>
            <a:xfrm>
              <a:off x="8427794" y="32086479"/>
              <a:ext cx="1737360" cy="1737360"/>
              <a:chOff x="6198232" y="26783997"/>
              <a:chExt cx="2057404" cy="2046184"/>
            </a:xfrm>
          </p:grpSpPr>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8232" y="26783997"/>
                <a:ext cx="2057404" cy="2046184"/>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94830" y="26974985"/>
                <a:ext cx="1664208" cy="1664208"/>
              </a:xfrm>
              <a:prstGeom prst="rect">
                <a:avLst/>
              </a:prstGeom>
            </p:spPr>
          </p:pic>
        </p:grpSp>
        <p:grpSp>
          <p:nvGrpSpPr>
            <p:cNvPr id="10" name="Group 9"/>
            <p:cNvGrpSpPr/>
            <p:nvPr/>
          </p:nvGrpSpPr>
          <p:grpSpPr>
            <a:xfrm>
              <a:off x="10857716" y="29247536"/>
              <a:ext cx="1737360" cy="1737360"/>
              <a:chOff x="3672818" y="26784005"/>
              <a:chExt cx="2057403" cy="2046185"/>
            </a:xfrm>
          </p:grpSpPr>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2818" y="26784005"/>
                <a:ext cx="2057403" cy="2046185"/>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69417" y="26974985"/>
                <a:ext cx="1664207" cy="1664208"/>
              </a:xfrm>
              <a:prstGeom prst="rect">
                <a:avLst/>
              </a:prstGeom>
            </p:spPr>
          </p:pic>
        </p:grpSp>
        <p:sp>
          <p:nvSpPr>
            <p:cNvPr id="130" name="Text Placeholder 16"/>
            <p:cNvSpPr txBox="1">
              <a:spLocks/>
            </p:cNvSpPr>
            <p:nvPr/>
          </p:nvSpPr>
          <p:spPr>
            <a:xfrm>
              <a:off x="8397348" y="31060597"/>
              <a:ext cx="1798252"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ts val="2300"/>
                </a:lnSpc>
                <a:spcBef>
                  <a:spcPts val="0"/>
                </a:spcBef>
              </a:pPr>
              <a:r>
                <a:rPr lang="en-US" sz="2400" b="1" dirty="0">
                  <a:solidFill>
                    <a:schemeClr val="tx1">
                      <a:lumMod val="75000"/>
                      <a:lumOff val="25000"/>
                    </a:schemeClr>
                  </a:solidFill>
                </a:rPr>
                <a:t>Alexandra </a:t>
              </a:r>
            </a:p>
            <a:p>
              <a:pPr algn="ctr">
                <a:lnSpc>
                  <a:spcPts val="2300"/>
                </a:lnSpc>
                <a:spcBef>
                  <a:spcPts val="0"/>
                </a:spcBef>
              </a:pPr>
              <a:r>
                <a:rPr lang="en-US" sz="2400" b="1" dirty="0">
                  <a:solidFill>
                    <a:schemeClr val="tx1">
                      <a:lumMod val="75000"/>
                      <a:lumOff val="25000"/>
                    </a:schemeClr>
                  </a:solidFill>
                </a:rPr>
                <a:t>Jones</a:t>
              </a:r>
            </a:p>
            <a:p>
              <a:pPr algn="ctr">
                <a:lnSpc>
                  <a:spcPts val="2300"/>
                </a:lnSpc>
                <a:spcBef>
                  <a:spcPts val="0"/>
                </a:spcBef>
              </a:pPr>
              <a:r>
                <a:rPr lang="en-US" sz="2400" dirty="0" smtClean="0">
                  <a:solidFill>
                    <a:schemeClr val="tx1">
                      <a:lumMod val="75000"/>
                      <a:lumOff val="25000"/>
                    </a:schemeClr>
                  </a:solidFill>
                </a:rPr>
                <a:t>Project Lead</a:t>
              </a:r>
              <a:endParaRPr lang="en-US" sz="2400" dirty="0">
                <a:solidFill>
                  <a:schemeClr val="tx1">
                    <a:lumMod val="75000"/>
                    <a:lumOff val="25000"/>
                  </a:schemeClr>
                </a:solidFill>
              </a:endParaRPr>
            </a:p>
          </p:txBody>
        </p:sp>
        <p:sp>
          <p:nvSpPr>
            <p:cNvPr id="132" name="Text Placeholder 16"/>
            <p:cNvSpPr txBox="1">
              <a:spLocks/>
            </p:cNvSpPr>
            <p:nvPr/>
          </p:nvSpPr>
          <p:spPr>
            <a:xfrm>
              <a:off x="11019016" y="31063899"/>
              <a:ext cx="1454122" cy="82431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ts val="2300"/>
                </a:lnSpc>
                <a:spcBef>
                  <a:spcPts val="0"/>
                </a:spcBef>
              </a:pPr>
              <a:r>
                <a:rPr lang="en-US" sz="2400" b="1" dirty="0">
                  <a:solidFill>
                    <a:schemeClr val="tx1">
                      <a:lumMod val="75000"/>
                      <a:lumOff val="25000"/>
                    </a:schemeClr>
                  </a:solidFill>
                </a:rPr>
                <a:t>Harrison</a:t>
              </a:r>
            </a:p>
            <a:p>
              <a:pPr algn="ctr">
                <a:lnSpc>
                  <a:spcPts val="2300"/>
                </a:lnSpc>
                <a:spcBef>
                  <a:spcPts val="0"/>
                </a:spcBef>
              </a:pPr>
              <a:r>
                <a:rPr lang="en-US" sz="2400" b="1" dirty="0">
                  <a:solidFill>
                    <a:schemeClr val="tx1">
                      <a:lumMod val="75000"/>
                      <a:lumOff val="25000"/>
                    </a:schemeClr>
                  </a:solidFill>
                </a:rPr>
                <a:t> Knapp</a:t>
              </a:r>
            </a:p>
          </p:txBody>
        </p:sp>
        <p:sp>
          <p:nvSpPr>
            <p:cNvPr id="133" name="Text Placeholder 16">
              <a:extLst>
                <a:ext uri="{FF2B5EF4-FFF2-40B4-BE49-F238E27FC236}">
                  <a16:creationId xmlns:a16="http://schemas.microsoft.com/office/drawing/2014/main" id="{4D523AE6-8E22-A145-A93D-A9D5D787B803}"/>
                </a:ext>
              </a:extLst>
            </p:cNvPr>
            <p:cNvSpPr txBox="1">
              <a:spLocks/>
            </p:cNvSpPr>
            <p:nvPr/>
          </p:nvSpPr>
          <p:spPr>
            <a:xfrm>
              <a:off x="8388817" y="33877423"/>
              <a:ext cx="1733696" cy="79989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ts val="2300"/>
                </a:lnSpc>
                <a:spcBef>
                  <a:spcPts val="0"/>
                </a:spcBef>
              </a:pPr>
              <a:r>
                <a:rPr lang="en-US" sz="2400" b="1" dirty="0">
                  <a:solidFill>
                    <a:schemeClr val="tx1">
                      <a:lumMod val="75000"/>
                      <a:lumOff val="25000"/>
                    </a:schemeClr>
                  </a:solidFill>
                </a:rPr>
                <a:t>Annemarie </a:t>
              </a:r>
            </a:p>
            <a:p>
              <a:pPr algn="ctr">
                <a:lnSpc>
                  <a:spcPts val="2300"/>
                </a:lnSpc>
                <a:spcBef>
                  <a:spcPts val="0"/>
                </a:spcBef>
              </a:pPr>
              <a:r>
                <a:rPr lang="en-US" sz="2400" b="1" dirty="0">
                  <a:solidFill>
                    <a:schemeClr val="tx1">
                      <a:lumMod val="75000"/>
                      <a:lumOff val="25000"/>
                    </a:schemeClr>
                  </a:solidFill>
                </a:rPr>
                <a:t>Peacock</a:t>
              </a:r>
            </a:p>
          </p:txBody>
        </p:sp>
        <p:sp>
          <p:nvSpPr>
            <p:cNvPr id="134" name="Text Placeholder 16"/>
            <p:cNvSpPr txBox="1">
              <a:spLocks/>
            </p:cNvSpPr>
            <p:nvPr/>
          </p:nvSpPr>
          <p:spPr>
            <a:xfrm>
              <a:off x="10884783" y="33882852"/>
              <a:ext cx="1722588" cy="75806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ts val="2300"/>
                </a:lnSpc>
              </a:pPr>
              <a:r>
                <a:rPr lang="en-US" sz="2400" b="1" dirty="0">
                  <a:solidFill>
                    <a:schemeClr val="tx1">
                      <a:lumMod val="75000"/>
                      <a:lumOff val="25000"/>
                    </a:schemeClr>
                  </a:solidFill>
                </a:rPr>
                <a:t>Lael </a:t>
              </a:r>
            </a:p>
            <a:p>
              <a:pPr algn="ctr">
                <a:lnSpc>
                  <a:spcPts val="2300"/>
                </a:lnSpc>
                <a:spcBef>
                  <a:spcPts val="0"/>
                </a:spcBef>
              </a:pPr>
              <a:r>
                <a:rPr lang="en-US" sz="2400" b="1" dirty="0">
                  <a:solidFill>
                    <a:schemeClr val="tx1">
                      <a:lumMod val="75000"/>
                      <a:lumOff val="25000"/>
                    </a:schemeClr>
                  </a:solidFill>
                </a:rPr>
                <a:t>Wakamatsu</a:t>
              </a:r>
            </a:p>
          </p:txBody>
        </p:sp>
      </p:grpSp>
      <p:pic>
        <p:nvPicPr>
          <p:cNvPr id="32" name="Picture 31"/>
          <p:cNvPicPr>
            <a:picLocks noChangeAspect="1"/>
          </p:cNvPicPr>
          <p:nvPr/>
        </p:nvPicPr>
        <p:blipFill rotWithShape="1">
          <a:blip r:embed="rId10" cstate="print">
            <a:extLst>
              <a:ext uri="{28A0092B-C50C-407E-A947-70E740481C1C}">
                <a14:useLocalDpi xmlns:a14="http://schemas.microsoft.com/office/drawing/2010/main" val="0"/>
              </a:ext>
            </a:extLst>
          </a:blip>
          <a:srcRect l="15402" t="1649" r="1012" b="1362"/>
          <a:stretch/>
        </p:blipFill>
        <p:spPr>
          <a:xfrm>
            <a:off x="1025485" y="17140702"/>
            <a:ext cx="7585355" cy="6873256"/>
          </a:xfrm>
          <a:prstGeom prst="rect">
            <a:avLst/>
          </a:prstGeom>
          <a:ln>
            <a:solidFill>
              <a:schemeClr val="bg1">
                <a:lumMod val="50000"/>
              </a:schemeClr>
            </a:solidFill>
          </a:ln>
        </p:spPr>
      </p:pic>
      <p:sp>
        <p:nvSpPr>
          <p:cNvPr id="81" name="TextBox 80"/>
          <p:cNvSpPr txBox="1"/>
          <p:nvPr/>
        </p:nvSpPr>
        <p:spPr>
          <a:xfrm>
            <a:off x="6696758" y="22515202"/>
            <a:ext cx="2599823" cy="400110"/>
          </a:xfrm>
          <a:prstGeom prst="rect">
            <a:avLst/>
          </a:prstGeom>
        </p:spPr>
        <p:txBody>
          <a:bodyPr wrap="square" numCol="1" spcCol="640080" rtlCol="0">
            <a:spAutoFit/>
          </a:bodyPr>
          <a:lstStyle/>
          <a:p>
            <a:pPr algn="just"/>
            <a:r>
              <a:rPr lang="en-US" sz="2000" dirty="0">
                <a:solidFill>
                  <a:schemeClr val="tx1">
                    <a:lumMod val="75000"/>
                    <a:lumOff val="25000"/>
                  </a:schemeClr>
                </a:solidFill>
              </a:rPr>
              <a:t>Orange County</a:t>
            </a:r>
          </a:p>
        </p:txBody>
      </p:sp>
      <p:grpSp>
        <p:nvGrpSpPr>
          <p:cNvPr id="59" name="Group 58"/>
          <p:cNvGrpSpPr/>
          <p:nvPr/>
        </p:nvGrpSpPr>
        <p:grpSpPr>
          <a:xfrm>
            <a:off x="1612278" y="17855891"/>
            <a:ext cx="6917865" cy="6106755"/>
            <a:chOff x="1611785" y="18598817"/>
            <a:chExt cx="6917865" cy="6106755"/>
          </a:xfrm>
        </p:grpSpPr>
        <p:sp>
          <p:nvSpPr>
            <p:cNvPr id="28" name="TextBox 27"/>
            <p:cNvSpPr txBox="1"/>
            <p:nvPr/>
          </p:nvSpPr>
          <p:spPr>
            <a:xfrm>
              <a:off x="1611785" y="18598817"/>
              <a:ext cx="2857500" cy="400110"/>
            </a:xfrm>
            <a:prstGeom prst="rect">
              <a:avLst/>
            </a:prstGeom>
          </p:spPr>
          <p:txBody>
            <a:bodyPr wrap="square" numCol="1" spcCol="640080" rtlCol="0">
              <a:spAutoFit/>
            </a:bodyPr>
            <a:lstStyle/>
            <a:p>
              <a:pPr algn="just"/>
              <a:r>
                <a:rPr lang="en-US" sz="2000" dirty="0">
                  <a:solidFill>
                    <a:schemeClr val="tx1">
                      <a:lumMod val="75000"/>
                      <a:lumOff val="25000"/>
                    </a:schemeClr>
                  </a:solidFill>
                </a:rPr>
                <a:t>San Francisco </a:t>
              </a:r>
            </a:p>
          </p:txBody>
        </p:sp>
        <p:sp>
          <p:nvSpPr>
            <p:cNvPr id="76" name="TextBox 75"/>
            <p:cNvSpPr txBox="1"/>
            <p:nvPr/>
          </p:nvSpPr>
          <p:spPr>
            <a:xfrm>
              <a:off x="1699578" y="19393487"/>
              <a:ext cx="1360015" cy="400110"/>
            </a:xfrm>
            <a:prstGeom prst="rect">
              <a:avLst/>
            </a:prstGeom>
          </p:spPr>
          <p:txBody>
            <a:bodyPr wrap="square" numCol="1" spcCol="640080" rtlCol="0">
              <a:spAutoFit/>
            </a:bodyPr>
            <a:lstStyle/>
            <a:p>
              <a:pPr algn="just"/>
              <a:r>
                <a:rPr lang="en-US" sz="2000" dirty="0">
                  <a:solidFill>
                    <a:schemeClr val="tx1">
                      <a:lumMod val="75000"/>
                      <a:lumOff val="25000"/>
                    </a:schemeClr>
                  </a:solidFill>
                </a:rPr>
                <a:t>Monterey</a:t>
              </a:r>
              <a:r>
                <a:rPr lang="en-US" sz="1800" dirty="0">
                  <a:solidFill>
                    <a:schemeClr val="tx1">
                      <a:lumMod val="75000"/>
                      <a:lumOff val="25000"/>
                    </a:schemeClr>
                  </a:solidFill>
                </a:rPr>
                <a:t> </a:t>
              </a:r>
            </a:p>
          </p:txBody>
        </p:sp>
        <p:sp>
          <p:nvSpPr>
            <p:cNvPr id="77" name="TextBox 76"/>
            <p:cNvSpPr txBox="1"/>
            <p:nvPr/>
          </p:nvSpPr>
          <p:spPr>
            <a:xfrm>
              <a:off x="3542406" y="22244853"/>
              <a:ext cx="1626937" cy="400110"/>
            </a:xfrm>
            <a:prstGeom prst="rect">
              <a:avLst/>
            </a:prstGeom>
          </p:spPr>
          <p:txBody>
            <a:bodyPr wrap="square" numCol="1" spcCol="640080" rtlCol="0">
              <a:spAutoFit/>
            </a:bodyPr>
            <a:lstStyle/>
            <a:p>
              <a:pPr algn="just"/>
              <a:r>
                <a:rPr lang="en-US" sz="2000" dirty="0">
                  <a:solidFill>
                    <a:schemeClr val="tx1">
                      <a:lumMod val="75000"/>
                      <a:lumOff val="25000"/>
                    </a:schemeClr>
                  </a:solidFill>
                </a:rPr>
                <a:t>Santa Barbara </a:t>
              </a:r>
            </a:p>
          </p:txBody>
        </p:sp>
        <p:sp>
          <p:nvSpPr>
            <p:cNvPr id="78" name="TextBox 77"/>
            <p:cNvSpPr txBox="1"/>
            <p:nvPr/>
          </p:nvSpPr>
          <p:spPr>
            <a:xfrm>
              <a:off x="4819966" y="22517805"/>
              <a:ext cx="1207366" cy="400110"/>
            </a:xfrm>
            <a:prstGeom prst="rect">
              <a:avLst/>
            </a:prstGeom>
          </p:spPr>
          <p:txBody>
            <a:bodyPr wrap="square" numCol="1" spcCol="640080" rtlCol="0">
              <a:spAutoFit/>
            </a:bodyPr>
            <a:lstStyle/>
            <a:p>
              <a:pPr algn="just"/>
              <a:r>
                <a:rPr lang="en-US" sz="2000" dirty="0">
                  <a:solidFill>
                    <a:schemeClr val="tx1">
                      <a:lumMod val="75000"/>
                      <a:lumOff val="25000"/>
                    </a:schemeClr>
                  </a:solidFill>
                </a:rPr>
                <a:t>Ventura</a:t>
              </a:r>
            </a:p>
          </p:txBody>
        </p:sp>
        <p:sp>
          <p:nvSpPr>
            <p:cNvPr id="79" name="TextBox 78"/>
            <p:cNvSpPr txBox="1"/>
            <p:nvPr/>
          </p:nvSpPr>
          <p:spPr>
            <a:xfrm>
              <a:off x="5707078" y="22756528"/>
              <a:ext cx="1074924" cy="400110"/>
            </a:xfrm>
            <a:prstGeom prst="rect">
              <a:avLst/>
            </a:prstGeom>
          </p:spPr>
          <p:txBody>
            <a:bodyPr wrap="square" numCol="1" spcCol="640080" rtlCol="0">
              <a:spAutoFit/>
            </a:bodyPr>
            <a:lstStyle/>
            <a:p>
              <a:pPr algn="just"/>
              <a:r>
                <a:rPr lang="en-US" sz="2000" dirty="0">
                  <a:solidFill>
                    <a:schemeClr val="tx1">
                      <a:lumMod val="75000"/>
                      <a:lumOff val="25000"/>
                    </a:schemeClr>
                  </a:solidFill>
                </a:rPr>
                <a:t>Malibu</a:t>
              </a:r>
            </a:p>
          </p:txBody>
        </p:sp>
        <p:sp>
          <p:nvSpPr>
            <p:cNvPr id="80" name="TextBox 79"/>
            <p:cNvSpPr txBox="1"/>
            <p:nvPr/>
          </p:nvSpPr>
          <p:spPr>
            <a:xfrm>
              <a:off x="6760862" y="22701219"/>
              <a:ext cx="1016000" cy="400110"/>
            </a:xfrm>
            <a:prstGeom prst="rect">
              <a:avLst/>
            </a:prstGeom>
          </p:spPr>
          <p:txBody>
            <a:bodyPr wrap="square" numCol="1" spcCol="640080" rtlCol="0">
              <a:spAutoFit/>
            </a:bodyPr>
            <a:lstStyle/>
            <a:p>
              <a:pPr algn="just"/>
              <a:r>
                <a:rPr lang="en-US" sz="2000" dirty="0">
                  <a:solidFill>
                    <a:schemeClr val="tx1">
                      <a:lumMod val="75000"/>
                      <a:lumOff val="25000"/>
                    </a:schemeClr>
                  </a:solidFill>
                </a:rPr>
                <a:t>Cabrillo</a:t>
              </a:r>
            </a:p>
          </p:txBody>
        </p:sp>
        <p:sp>
          <p:nvSpPr>
            <p:cNvPr id="82" name="TextBox 81"/>
            <p:cNvSpPr txBox="1"/>
            <p:nvPr/>
          </p:nvSpPr>
          <p:spPr>
            <a:xfrm>
              <a:off x="7120796" y="23677666"/>
              <a:ext cx="1408854" cy="400110"/>
            </a:xfrm>
            <a:prstGeom prst="rect">
              <a:avLst/>
            </a:prstGeom>
          </p:spPr>
          <p:txBody>
            <a:bodyPr wrap="square" numCol="1" spcCol="640080" rtlCol="0">
              <a:spAutoFit/>
            </a:bodyPr>
            <a:lstStyle/>
            <a:p>
              <a:pPr algn="just"/>
              <a:r>
                <a:rPr lang="en-US" sz="2000" dirty="0">
                  <a:solidFill>
                    <a:schemeClr val="tx1">
                      <a:lumMod val="75000"/>
                      <a:lumOff val="25000"/>
                    </a:schemeClr>
                  </a:solidFill>
                </a:rPr>
                <a:t>Oceanside</a:t>
              </a:r>
            </a:p>
          </p:txBody>
        </p:sp>
        <p:sp>
          <p:nvSpPr>
            <p:cNvPr id="83" name="TextBox 82"/>
            <p:cNvSpPr txBox="1"/>
            <p:nvPr/>
          </p:nvSpPr>
          <p:spPr>
            <a:xfrm>
              <a:off x="7199012" y="24305462"/>
              <a:ext cx="1155700" cy="400110"/>
            </a:xfrm>
            <a:prstGeom prst="rect">
              <a:avLst/>
            </a:prstGeom>
          </p:spPr>
          <p:txBody>
            <a:bodyPr wrap="square" numCol="1" spcCol="640080" rtlCol="0">
              <a:spAutoFit/>
            </a:bodyPr>
            <a:lstStyle/>
            <a:p>
              <a:pPr algn="just"/>
              <a:r>
                <a:rPr lang="en-US" sz="2000" dirty="0">
                  <a:solidFill>
                    <a:schemeClr val="tx1">
                      <a:lumMod val="75000"/>
                      <a:lumOff val="25000"/>
                    </a:schemeClr>
                  </a:solidFill>
                </a:rPr>
                <a:t>San</a:t>
              </a:r>
              <a:r>
                <a:rPr lang="en-US" sz="1800" dirty="0">
                  <a:solidFill>
                    <a:schemeClr val="tx1">
                      <a:lumMod val="75000"/>
                      <a:lumOff val="25000"/>
                    </a:schemeClr>
                  </a:solidFill>
                </a:rPr>
                <a:t> Diego</a:t>
              </a:r>
            </a:p>
          </p:txBody>
        </p:sp>
        <p:sp>
          <p:nvSpPr>
            <p:cNvPr id="33" name="TextBox 32"/>
            <p:cNvSpPr txBox="1"/>
            <p:nvPr/>
          </p:nvSpPr>
          <p:spPr>
            <a:xfrm>
              <a:off x="6444539" y="18720389"/>
              <a:ext cx="1137869" cy="646331"/>
            </a:xfrm>
            <a:prstGeom prst="rect">
              <a:avLst/>
            </a:prstGeom>
            <a:solidFill>
              <a:schemeClr val="bg1"/>
            </a:solidFill>
          </p:spPr>
          <p:txBody>
            <a:bodyPr wrap="square" numCol="1" spcCol="640080" rtlCol="0">
              <a:spAutoFit/>
            </a:bodyPr>
            <a:lstStyle/>
            <a:p>
              <a:pPr algn="just"/>
              <a:r>
                <a:rPr lang="en-US" sz="1800" dirty="0">
                  <a:solidFill>
                    <a:schemeClr val="tx1">
                      <a:lumMod val="75000"/>
                      <a:lumOff val="25000"/>
                    </a:schemeClr>
                  </a:solidFill>
                </a:rPr>
                <a:t>Spawning Sites</a:t>
              </a:r>
            </a:p>
          </p:txBody>
        </p:sp>
      </p:grpSp>
      <p:grpSp>
        <p:nvGrpSpPr>
          <p:cNvPr id="54" name="Group 53"/>
          <p:cNvGrpSpPr/>
          <p:nvPr/>
        </p:nvGrpSpPr>
        <p:grpSpPr>
          <a:xfrm>
            <a:off x="8916669" y="12276594"/>
            <a:ext cx="6731775" cy="5344379"/>
            <a:chOff x="8916669" y="12276594"/>
            <a:chExt cx="6731775" cy="5344379"/>
          </a:xfrm>
        </p:grpSpPr>
        <p:pic>
          <p:nvPicPr>
            <p:cNvPr id="84" name="Picture 83">
              <a:extLst>
                <a:ext uri="{FF2B5EF4-FFF2-40B4-BE49-F238E27FC236}">
                  <a16:creationId xmlns:a16="http://schemas.microsoft.com/office/drawing/2014/main" id="{07117DEE-E58D-2844-9B93-9243BF1E060F}"/>
                </a:ext>
              </a:extLst>
            </p:cNvPr>
            <p:cNvPicPr>
              <a:picLocks/>
            </p:cNvPicPr>
            <p:nvPr/>
          </p:nvPicPr>
          <p:blipFill rotWithShape="1">
            <a:blip r:embed="rId11"/>
            <a:srcRect l="12978" t="9220" r="11581" b="11695"/>
            <a:stretch/>
          </p:blipFill>
          <p:spPr>
            <a:xfrm>
              <a:off x="9389357" y="12878807"/>
              <a:ext cx="3105988" cy="4079958"/>
            </a:xfrm>
            <a:prstGeom prst="rect">
              <a:avLst/>
            </a:prstGeom>
          </p:spPr>
        </p:pic>
        <p:sp>
          <p:nvSpPr>
            <p:cNvPr id="85" name="TextBox 84">
              <a:extLst>
                <a:ext uri="{FF2B5EF4-FFF2-40B4-BE49-F238E27FC236}">
                  <a16:creationId xmlns:a16="http://schemas.microsoft.com/office/drawing/2014/main" id="{E107AF8D-3040-E442-9463-5F47930888C6}"/>
                </a:ext>
              </a:extLst>
            </p:cNvPr>
            <p:cNvSpPr txBox="1"/>
            <p:nvPr/>
          </p:nvSpPr>
          <p:spPr>
            <a:xfrm>
              <a:off x="9196338" y="12648141"/>
              <a:ext cx="3533543" cy="286171"/>
            </a:xfrm>
            <a:prstGeom prst="rect">
              <a:avLst/>
            </a:prstGeom>
            <a:noFill/>
          </p:spPr>
          <p:txBody>
            <a:bodyPr wrap="square" rtlCol="0">
              <a:spAutoFit/>
            </a:bodyPr>
            <a:lstStyle/>
            <a:p>
              <a:r>
                <a:rPr lang="en-US" sz="1200" dirty="0">
                  <a:latin typeface="Garamond" panose="02020404030301010803" pitchFamily="18" charset="0"/>
                </a:rPr>
                <a:t>124°W    123°    122°   121°    120°    119°   118°    117° </a:t>
              </a:r>
            </a:p>
          </p:txBody>
        </p:sp>
        <p:sp>
          <p:nvSpPr>
            <p:cNvPr id="86" name="TextBox 85">
              <a:extLst>
                <a:ext uri="{FF2B5EF4-FFF2-40B4-BE49-F238E27FC236}">
                  <a16:creationId xmlns:a16="http://schemas.microsoft.com/office/drawing/2014/main" id="{D03AA532-F6C7-B24E-8617-3F9EDD3E1465}"/>
                </a:ext>
              </a:extLst>
            </p:cNvPr>
            <p:cNvSpPr txBox="1"/>
            <p:nvPr/>
          </p:nvSpPr>
          <p:spPr>
            <a:xfrm>
              <a:off x="8916669" y="12830547"/>
              <a:ext cx="677993" cy="4185761"/>
            </a:xfrm>
            <a:prstGeom prst="rect">
              <a:avLst/>
            </a:prstGeom>
            <a:noFill/>
          </p:spPr>
          <p:txBody>
            <a:bodyPr wrap="square" rtlCol="0">
              <a:spAutoFit/>
            </a:bodyPr>
            <a:lstStyle/>
            <a:p>
              <a:r>
                <a:rPr lang="en-US" sz="1200" dirty="0">
                  <a:latin typeface="Garamond" panose="02020404030301010803" pitchFamily="18" charset="0"/>
                </a:rPr>
                <a:t>39 °N </a:t>
              </a:r>
            </a:p>
            <a:p>
              <a:endParaRPr lang="en-US" sz="1200" dirty="0">
                <a:latin typeface="Garamond" panose="02020404030301010803" pitchFamily="18" charset="0"/>
              </a:endParaRPr>
            </a:p>
            <a:p>
              <a:endParaRPr lang="en-US" sz="1200" dirty="0">
                <a:latin typeface="Garamond" panose="02020404030301010803" pitchFamily="18" charset="0"/>
              </a:endParaRPr>
            </a:p>
            <a:p>
              <a:r>
                <a:rPr lang="en-US" sz="1200" dirty="0">
                  <a:latin typeface="Garamond" panose="02020404030301010803" pitchFamily="18" charset="0"/>
                </a:rPr>
                <a:t>38 ° </a:t>
              </a:r>
            </a:p>
            <a:p>
              <a:endParaRPr lang="en-US" sz="1200" dirty="0">
                <a:latin typeface="Garamond" panose="02020404030301010803" pitchFamily="18" charset="0"/>
              </a:endParaRPr>
            </a:p>
            <a:p>
              <a:endParaRPr lang="en-US" sz="1200" dirty="0">
                <a:latin typeface="Garamond" panose="02020404030301010803" pitchFamily="18" charset="0"/>
              </a:endParaRPr>
            </a:p>
            <a:p>
              <a:r>
                <a:rPr lang="en-US" sz="1200" dirty="0">
                  <a:latin typeface="Garamond" panose="02020404030301010803" pitchFamily="18" charset="0"/>
                </a:rPr>
                <a:t>37°</a:t>
              </a:r>
            </a:p>
            <a:p>
              <a:endParaRPr lang="en-US" sz="1200" dirty="0">
                <a:latin typeface="Garamond" panose="02020404030301010803" pitchFamily="18" charset="0"/>
              </a:endParaRPr>
            </a:p>
            <a:p>
              <a:endParaRPr lang="en-US" sz="1200" dirty="0">
                <a:latin typeface="Garamond" panose="02020404030301010803" pitchFamily="18" charset="0"/>
              </a:endParaRPr>
            </a:p>
            <a:p>
              <a:r>
                <a:rPr lang="en-US" sz="1200" dirty="0">
                  <a:latin typeface="Garamond" panose="02020404030301010803" pitchFamily="18" charset="0"/>
                </a:rPr>
                <a:t>36 ° </a:t>
              </a:r>
            </a:p>
            <a:p>
              <a:endParaRPr lang="en-US" sz="1200" dirty="0">
                <a:latin typeface="Garamond" panose="02020404030301010803" pitchFamily="18" charset="0"/>
              </a:endParaRPr>
            </a:p>
            <a:p>
              <a:endParaRPr lang="en-US" sz="1200" dirty="0">
                <a:latin typeface="Garamond" panose="02020404030301010803" pitchFamily="18" charset="0"/>
              </a:endParaRPr>
            </a:p>
            <a:p>
              <a:r>
                <a:rPr lang="en-US" sz="1200" dirty="0">
                  <a:latin typeface="Garamond" panose="02020404030301010803" pitchFamily="18" charset="0"/>
                </a:rPr>
                <a:t>35 ° </a:t>
              </a:r>
            </a:p>
            <a:p>
              <a:endParaRPr lang="en-US" sz="1200" dirty="0">
                <a:latin typeface="Garamond" panose="02020404030301010803" pitchFamily="18" charset="0"/>
              </a:endParaRPr>
            </a:p>
            <a:p>
              <a:endParaRPr lang="en-US" sz="1200" dirty="0">
                <a:latin typeface="Garamond" panose="02020404030301010803" pitchFamily="18" charset="0"/>
              </a:endParaRPr>
            </a:p>
            <a:p>
              <a:r>
                <a:rPr lang="en-US" sz="1200" dirty="0">
                  <a:latin typeface="Garamond" panose="02020404030301010803" pitchFamily="18" charset="0"/>
                </a:rPr>
                <a:t>34 ° </a:t>
              </a:r>
            </a:p>
            <a:p>
              <a:endParaRPr lang="en-US" sz="1200" dirty="0">
                <a:latin typeface="Garamond" panose="02020404030301010803" pitchFamily="18" charset="0"/>
              </a:endParaRPr>
            </a:p>
            <a:p>
              <a:endParaRPr lang="en-US" sz="1200" dirty="0">
                <a:latin typeface="Garamond" panose="02020404030301010803" pitchFamily="18" charset="0"/>
              </a:endParaRPr>
            </a:p>
            <a:p>
              <a:r>
                <a:rPr lang="en-US" sz="1200" dirty="0">
                  <a:latin typeface="Garamond" panose="02020404030301010803" pitchFamily="18" charset="0"/>
                </a:rPr>
                <a:t>33 ° </a:t>
              </a:r>
            </a:p>
            <a:p>
              <a:endParaRPr lang="en-US" sz="1200" dirty="0">
                <a:latin typeface="Garamond" panose="02020404030301010803" pitchFamily="18" charset="0"/>
              </a:endParaRPr>
            </a:p>
            <a:p>
              <a:endParaRPr lang="en-US" sz="1200" dirty="0">
                <a:latin typeface="Garamond" panose="02020404030301010803" pitchFamily="18" charset="0"/>
              </a:endParaRPr>
            </a:p>
            <a:p>
              <a:r>
                <a:rPr lang="en-US" sz="1200" dirty="0">
                  <a:latin typeface="Garamond" panose="02020404030301010803" pitchFamily="18" charset="0"/>
                </a:rPr>
                <a:t>32 </a:t>
              </a:r>
              <a:r>
                <a:rPr lang="en-US" sz="1400" dirty="0">
                  <a:latin typeface="Garamond" panose="02020404030301010803" pitchFamily="18" charset="0"/>
                </a:rPr>
                <a:t>° </a:t>
              </a:r>
            </a:p>
          </p:txBody>
        </p:sp>
        <p:sp>
          <p:nvSpPr>
            <p:cNvPr id="92" name="TextBox 91">
              <a:extLst>
                <a:ext uri="{FF2B5EF4-FFF2-40B4-BE49-F238E27FC236}">
                  <a16:creationId xmlns:a16="http://schemas.microsoft.com/office/drawing/2014/main" id="{E68E133A-E0AC-F742-B34F-82E63F91E926}"/>
                </a:ext>
              </a:extLst>
            </p:cNvPr>
            <p:cNvSpPr txBox="1"/>
            <p:nvPr/>
          </p:nvSpPr>
          <p:spPr>
            <a:xfrm>
              <a:off x="10476384" y="17343974"/>
              <a:ext cx="4094388" cy="276999"/>
            </a:xfrm>
            <a:prstGeom prst="rect">
              <a:avLst/>
            </a:prstGeom>
            <a:noFill/>
          </p:spPr>
          <p:txBody>
            <a:bodyPr wrap="square" rtlCol="0">
              <a:spAutoFit/>
            </a:bodyPr>
            <a:lstStyle/>
            <a:p>
              <a:pPr algn="ctr"/>
              <a:r>
                <a:rPr lang="en-US" sz="1200" dirty="0" smtClean="0">
                  <a:latin typeface="Garamond" panose="02020404030301010803" pitchFamily="18" charset="0"/>
                </a:rPr>
                <a:t> 10     11     </a:t>
              </a:r>
              <a:r>
                <a:rPr lang="en-US" sz="1200" dirty="0">
                  <a:latin typeface="Garamond" panose="02020404030301010803" pitchFamily="18" charset="0"/>
                </a:rPr>
                <a:t>12      13      14      15     </a:t>
              </a:r>
              <a:r>
                <a:rPr lang="en-US" sz="1200" dirty="0" smtClean="0">
                  <a:latin typeface="Garamond" panose="02020404030301010803" pitchFamily="18" charset="0"/>
                </a:rPr>
                <a:t>16      </a:t>
              </a:r>
              <a:r>
                <a:rPr lang="en-US" sz="1200" dirty="0">
                  <a:latin typeface="Garamond" panose="02020404030301010803" pitchFamily="18" charset="0"/>
                </a:rPr>
                <a:t>17     </a:t>
              </a:r>
              <a:r>
                <a:rPr lang="en-US" sz="1200" dirty="0" smtClean="0">
                  <a:latin typeface="Garamond" panose="02020404030301010803" pitchFamily="18" charset="0"/>
                </a:rPr>
                <a:t>18     19    20</a:t>
              </a:r>
              <a:endParaRPr lang="en-US" sz="1200" dirty="0">
                <a:latin typeface="Garamond" panose="02020404030301010803" pitchFamily="18" charset="0"/>
              </a:endParaRPr>
            </a:p>
          </p:txBody>
        </p:sp>
        <p:pic>
          <p:nvPicPr>
            <p:cNvPr id="93" name="Picture 92">
              <a:extLst>
                <a:ext uri="{FF2B5EF4-FFF2-40B4-BE49-F238E27FC236}">
                  <a16:creationId xmlns:a16="http://schemas.microsoft.com/office/drawing/2014/main" id="{78E44277-25C7-334D-A716-9F1D29B3492A}"/>
                </a:ext>
              </a:extLst>
            </p:cNvPr>
            <p:cNvPicPr>
              <a:picLocks noChangeAspect="1"/>
            </p:cNvPicPr>
            <p:nvPr/>
          </p:nvPicPr>
          <p:blipFill rotWithShape="1">
            <a:blip r:embed="rId11"/>
            <a:srcRect t="95287" b="1368"/>
            <a:stretch/>
          </p:blipFill>
          <p:spPr>
            <a:xfrm>
              <a:off x="10785608" y="17155071"/>
              <a:ext cx="3475939" cy="216306"/>
            </a:xfrm>
            <a:prstGeom prst="rect">
              <a:avLst/>
            </a:prstGeom>
          </p:spPr>
        </p:pic>
        <p:pic>
          <p:nvPicPr>
            <p:cNvPr id="94" name="Picture 93">
              <a:extLst>
                <a:ext uri="{FF2B5EF4-FFF2-40B4-BE49-F238E27FC236}">
                  <a16:creationId xmlns:a16="http://schemas.microsoft.com/office/drawing/2014/main" id="{85A72191-8CAC-C542-8FD6-1D8A03700443}"/>
                </a:ext>
              </a:extLst>
            </p:cNvPr>
            <p:cNvPicPr>
              <a:picLocks noChangeAspect="1"/>
            </p:cNvPicPr>
            <p:nvPr/>
          </p:nvPicPr>
          <p:blipFill rotWithShape="1">
            <a:blip r:embed="rId12"/>
            <a:srcRect l="37289" t="15280" r="33409" b="19550"/>
            <a:stretch/>
          </p:blipFill>
          <p:spPr>
            <a:xfrm>
              <a:off x="12583413" y="12923177"/>
              <a:ext cx="3065031" cy="4021786"/>
            </a:xfrm>
            <a:prstGeom prst="rect">
              <a:avLst/>
            </a:prstGeom>
          </p:spPr>
        </p:pic>
        <p:sp>
          <p:nvSpPr>
            <p:cNvPr id="13" name="TextBox 12">
              <a:extLst>
                <a:ext uri="{FF2B5EF4-FFF2-40B4-BE49-F238E27FC236}">
                  <a16:creationId xmlns:a16="http://schemas.microsoft.com/office/drawing/2014/main" id="{74EF807F-F8A8-6A4F-A09D-9469386C9A39}"/>
                </a:ext>
              </a:extLst>
            </p:cNvPr>
            <p:cNvSpPr txBox="1"/>
            <p:nvPr/>
          </p:nvSpPr>
          <p:spPr>
            <a:xfrm>
              <a:off x="9389357" y="12276594"/>
              <a:ext cx="3071554" cy="461665"/>
            </a:xfrm>
            <a:prstGeom prst="rect">
              <a:avLst/>
            </a:prstGeom>
          </p:spPr>
          <p:txBody>
            <a:bodyPr wrap="square" numCol="1" spcCol="640080" rtlCol="0">
              <a:spAutoFit/>
            </a:bodyPr>
            <a:lstStyle/>
            <a:p>
              <a:pPr algn="ctr"/>
              <a:r>
                <a:rPr lang="en-US" sz="2400" dirty="0">
                  <a:solidFill>
                    <a:schemeClr val="tx1">
                      <a:lumMod val="75000"/>
                      <a:lumOff val="25000"/>
                    </a:schemeClr>
                  </a:solidFill>
                </a:rPr>
                <a:t>2005</a:t>
              </a:r>
            </a:p>
          </p:txBody>
        </p:sp>
        <p:sp>
          <p:nvSpPr>
            <p:cNvPr id="99" name="TextBox 98">
              <a:extLst>
                <a:ext uri="{FF2B5EF4-FFF2-40B4-BE49-F238E27FC236}">
                  <a16:creationId xmlns:a16="http://schemas.microsoft.com/office/drawing/2014/main" id="{83AF3CA4-370E-9D49-8346-40BED0E89332}"/>
                </a:ext>
              </a:extLst>
            </p:cNvPr>
            <p:cNvSpPr txBox="1"/>
            <p:nvPr/>
          </p:nvSpPr>
          <p:spPr>
            <a:xfrm>
              <a:off x="12595074" y="12281355"/>
              <a:ext cx="3053369" cy="461665"/>
            </a:xfrm>
            <a:prstGeom prst="rect">
              <a:avLst/>
            </a:prstGeom>
          </p:spPr>
          <p:txBody>
            <a:bodyPr wrap="square" numCol="1" spcCol="640080" rtlCol="0">
              <a:spAutoFit/>
            </a:bodyPr>
            <a:lstStyle/>
            <a:p>
              <a:pPr algn="ctr"/>
              <a:r>
                <a:rPr lang="en-US" sz="2400" dirty="0">
                  <a:solidFill>
                    <a:schemeClr val="tx1">
                      <a:lumMod val="75000"/>
                      <a:lumOff val="25000"/>
                    </a:schemeClr>
                  </a:solidFill>
                </a:rPr>
                <a:t>2017</a:t>
              </a:r>
            </a:p>
          </p:txBody>
        </p:sp>
      </p:grpSp>
      <p:sp>
        <p:nvSpPr>
          <p:cNvPr id="60" name="TextBox 59"/>
          <p:cNvSpPr txBox="1"/>
          <p:nvPr/>
        </p:nvSpPr>
        <p:spPr>
          <a:xfrm>
            <a:off x="959268" y="24054569"/>
            <a:ext cx="7729269" cy="923330"/>
          </a:xfrm>
          <a:prstGeom prst="rect">
            <a:avLst/>
          </a:prstGeom>
        </p:spPr>
        <p:txBody>
          <a:bodyPr wrap="square" numCol="1" spcCol="640080" rtlCol="0">
            <a:spAutoFit/>
          </a:bodyPr>
          <a:lstStyle/>
          <a:p>
            <a:pPr algn="just"/>
            <a:r>
              <a:rPr lang="en-US" sz="1800" dirty="0" smtClean="0">
                <a:solidFill>
                  <a:schemeClr val="tx1">
                    <a:lumMod val="75000"/>
                    <a:lumOff val="25000"/>
                  </a:schemeClr>
                </a:solidFill>
              </a:rPr>
              <a:t>Figure 1</a:t>
            </a:r>
            <a:r>
              <a:rPr lang="en-US" sz="1800" dirty="0">
                <a:solidFill>
                  <a:schemeClr val="tx1">
                    <a:lumMod val="75000"/>
                    <a:lumOff val="25000"/>
                  </a:schemeClr>
                </a:solidFill>
              </a:rPr>
              <a:t>.</a:t>
            </a:r>
            <a:r>
              <a:rPr lang="en-US" sz="1800" dirty="0" smtClean="0">
                <a:solidFill>
                  <a:schemeClr val="tx1">
                    <a:lumMod val="75000"/>
                    <a:lumOff val="25000"/>
                  </a:schemeClr>
                </a:solidFill>
              </a:rPr>
              <a:t> </a:t>
            </a:r>
            <a:r>
              <a:rPr lang="en-US" sz="1800" dirty="0" smtClean="0">
                <a:solidFill>
                  <a:schemeClr val="tx1">
                    <a:lumMod val="75000"/>
                    <a:lumOff val="25000"/>
                  </a:schemeClr>
                </a:solidFill>
              </a:rPr>
              <a:t>Portion </a:t>
            </a:r>
            <a:r>
              <a:rPr lang="en-US" sz="1800" dirty="0" smtClean="0">
                <a:solidFill>
                  <a:schemeClr val="tx1">
                    <a:lumMod val="75000"/>
                    <a:lumOff val="25000"/>
                  </a:schemeClr>
                </a:solidFill>
              </a:rPr>
              <a:t>of the </a:t>
            </a:r>
            <a:r>
              <a:rPr lang="en-US" sz="1800" dirty="0" smtClean="0">
                <a:solidFill>
                  <a:schemeClr val="tx1">
                    <a:lumMod val="75000"/>
                    <a:lumOff val="25000"/>
                  </a:schemeClr>
                </a:solidFill>
              </a:rPr>
              <a:t>California coast encompassing grunion range, including beaches used in </a:t>
            </a:r>
            <a:r>
              <a:rPr lang="en-US" sz="1800" dirty="0" smtClean="0">
                <a:solidFill>
                  <a:schemeClr val="tx1">
                    <a:lumMod val="75000"/>
                    <a:lumOff val="25000"/>
                  </a:schemeClr>
                </a:solidFill>
              </a:rPr>
              <a:t>analysis (Northern: San Francisco, Monterey; Central: Santa Barbra, Ventura; Southern: Malibu, Cabrillo, Orange County, Oceanside, San Diego)</a:t>
            </a:r>
            <a:endParaRPr lang="en-US" sz="2000" dirty="0" smtClean="0">
              <a:solidFill>
                <a:schemeClr val="tx1">
                  <a:lumMod val="75000"/>
                  <a:lumOff val="25000"/>
                </a:schemeClr>
              </a:solidFill>
            </a:endParaRPr>
          </a:p>
        </p:txBody>
      </p:sp>
      <p:sp>
        <p:nvSpPr>
          <p:cNvPr id="204" name="TextBox 203"/>
          <p:cNvSpPr txBox="1"/>
          <p:nvPr/>
        </p:nvSpPr>
        <p:spPr>
          <a:xfrm>
            <a:off x="9303912" y="17732291"/>
            <a:ext cx="6473801" cy="646331"/>
          </a:xfrm>
          <a:prstGeom prst="rect">
            <a:avLst/>
          </a:prstGeom>
        </p:spPr>
        <p:txBody>
          <a:bodyPr wrap="square" numCol="1" spcCol="640080" rtlCol="0">
            <a:spAutoFit/>
          </a:bodyPr>
          <a:lstStyle/>
          <a:p>
            <a:pPr algn="just"/>
            <a:r>
              <a:rPr lang="en-US" sz="1800" dirty="0" smtClean="0">
                <a:solidFill>
                  <a:schemeClr val="tx1">
                    <a:lumMod val="75000"/>
                    <a:lumOff val="25000"/>
                  </a:schemeClr>
                </a:solidFill>
              </a:rPr>
              <a:t>Figure </a:t>
            </a:r>
            <a:r>
              <a:rPr lang="en-US" sz="1800" dirty="0" smtClean="0">
                <a:solidFill>
                  <a:schemeClr val="tx1">
                    <a:lumMod val="75000"/>
                    <a:lumOff val="25000"/>
                  </a:schemeClr>
                </a:solidFill>
              </a:rPr>
              <a:t>2. MUR </a:t>
            </a:r>
            <a:r>
              <a:rPr lang="en-US" sz="1800" dirty="0" smtClean="0">
                <a:solidFill>
                  <a:schemeClr val="tx1">
                    <a:lumMod val="75000"/>
                    <a:lumOff val="25000"/>
                  </a:schemeClr>
                </a:solidFill>
              </a:rPr>
              <a:t>SST data averaged </a:t>
            </a:r>
            <a:r>
              <a:rPr lang="en-US" sz="1800" dirty="0" smtClean="0">
                <a:solidFill>
                  <a:schemeClr val="tx1">
                    <a:lumMod val="75000"/>
                    <a:lumOff val="25000"/>
                  </a:schemeClr>
                </a:solidFill>
              </a:rPr>
              <a:t>over grunion spawning season </a:t>
            </a:r>
            <a:r>
              <a:rPr lang="en-US" sz="1800" dirty="0" smtClean="0">
                <a:solidFill>
                  <a:schemeClr val="tx1">
                    <a:lumMod val="75000"/>
                    <a:lumOff val="25000"/>
                  </a:schemeClr>
                </a:solidFill>
              </a:rPr>
              <a:t>(March to </a:t>
            </a:r>
            <a:r>
              <a:rPr lang="en-US" sz="1800" dirty="0" smtClean="0">
                <a:solidFill>
                  <a:schemeClr val="tx1">
                    <a:lumMod val="75000"/>
                    <a:lumOff val="25000"/>
                  </a:schemeClr>
                </a:solidFill>
              </a:rPr>
              <a:t>August</a:t>
            </a:r>
            <a:r>
              <a:rPr lang="en-US" sz="1800" dirty="0">
                <a:solidFill>
                  <a:schemeClr val="tx1">
                    <a:lumMod val="75000"/>
                    <a:lumOff val="25000"/>
                  </a:schemeClr>
                </a:solidFill>
              </a:rPr>
              <a:t>)</a:t>
            </a:r>
            <a:endParaRPr lang="en-US" sz="2000" dirty="0" smtClean="0">
              <a:solidFill>
                <a:schemeClr val="tx1">
                  <a:lumMod val="75000"/>
                  <a:lumOff val="25000"/>
                </a:schemeClr>
              </a:solidFill>
            </a:endParaRPr>
          </a:p>
        </p:txBody>
      </p:sp>
      <p:sp>
        <p:nvSpPr>
          <p:cNvPr id="205" name="TextBox 204"/>
          <p:cNvSpPr txBox="1"/>
          <p:nvPr/>
        </p:nvSpPr>
        <p:spPr>
          <a:xfrm>
            <a:off x="15914984" y="17732045"/>
            <a:ext cx="6248596" cy="646331"/>
          </a:xfrm>
          <a:prstGeom prst="rect">
            <a:avLst/>
          </a:prstGeom>
        </p:spPr>
        <p:txBody>
          <a:bodyPr wrap="square" numCol="1" spcCol="640080" rtlCol="0">
            <a:spAutoFit/>
          </a:bodyPr>
          <a:lstStyle/>
          <a:p>
            <a:pPr algn="just"/>
            <a:r>
              <a:rPr lang="en-US" sz="1800" dirty="0" smtClean="0">
                <a:solidFill>
                  <a:schemeClr val="tx1">
                    <a:lumMod val="75000"/>
                    <a:lumOff val="25000"/>
                  </a:schemeClr>
                </a:solidFill>
              </a:rPr>
              <a:t>Figure </a:t>
            </a:r>
            <a:r>
              <a:rPr lang="en-US" sz="1800" dirty="0" smtClean="0">
                <a:solidFill>
                  <a:schemeClr val="tx1">
                    <a:lumMod val="75000"/>
                    <a:lumOff val="25000"/>
                  </a:schemeClr>
                </a:solidFill>
              </a:rPr>
              <a:t>3</a:t>
            </a:r>
            <a:r>
              <a:rPr lang="en-US" sz="1800" dirty="0">
                <a:solidFill>
                  <a:schemeClr val="tx1">
                    <a:lumMod val="75000"/>
                    <a:lumOff val="25000"/>
                  </a:schemeClr>
                </a:solidFill>
              </a:rPr>
              <a:t>.</a:t>
            </a:r>
            <a:r>
              <a:rPr lang="en-US" sz="1800" dirty="0" smtClean="0">
                <a:solidFill>
                  <a:schemeClr val="tx1">
                    <a:lumMod val="75000"/>
                    <a:lumOff val="25000"/>
                  </a:schemeClr>
                </a:solidFill>
              </a:rPr>
              <a:t> </a:t>
            </a:r>
            <a:r>
              <a:rPr lang="en-US" sz="1800" dirty="0" smtClean="0">
                <a:solidFill>
                  <a:schemeClr val="tx1">
                    <a:lumMod val="75000"/>
                    <a:lumOff val="25000"/>
                  </a:schemeClr>
                </a:solidFill>
              </a:rPr>
              <a:t>Aqua MODIS chlorophyll-a data averaged </a:t>
            </a:r>
            <a:r>
              <a:rPr lang="en-US" sz="1800" dirty="0">
                <a:solidFill>
                  <a:schemeClr val="tx1">
                    <a:lumMod val="75000"/>
                    <a:lumOff val="25000"/>
                  </a:schemeClr>
                </a:solidFill>
              </a:rPr>
              <a:t>over grunion spawning season </a:t>
            </a:r>
            <a:r>
              <a:rPr lang="en-US" sz="1800" dirty="0" smtClean="0">
                <a:solidFill>
                  <a:schemeClr val="tx1">
                    <a:lumMod val="75000"/>
                    <a:lumOff val="25000"/>
                  </a:schemeClr>
                </a:solidFill>
              </a:rPr>
              <a:t>(March </a:t>
            </a:r>
            <a:r>
              <a:rPr lang="en-US" sz="1800" dirty="0" smtClean="0">
                <a:solidFill>
                  <a:schemeClr val="tx1">
                    <a:lumMod val="75000"/>
                    <a:lumOff val="25000"/>
                  </a:schemeClr>
                </a:solidFill>
              </a:rPr>
              <a:t>to </a:t>
            </a:r>
            <a:r>
              <a:rPr lang="en-US" sz="1800" dirty="0" smtClean="0">
                <a:solidFill>
                  <a:schemeClr val="tx1">
                    <a:lumMod val="75000"/>
                    <a:lumOff val="25000"/>
                  </a:schemeClr>
                </a:solidFill>
              </a:rPr>
              <a:t>August</a:t>
            </a:r>
            <a:r>
              <a:rPr lang="en-US" sz="1800" dirty="0">
                <a:solidFill>
                  <a:schemeClr val="tx1">
                    <a:lumMod val="75000"/>
                    <a:lumOff val="25000"/>
                  </a:schemeClr>
                </a:solidFill>
              </a:rPr>
              <a:t>)</a:t>
            </a:r>
            <a:endParaRPr lang="en-US" sz="2000" dirty="0" smtClean="0">
              <a:solidFill>
                <a:schemeClr val="tx1">
                  <a:lumMod val="75000"/>
                  <a:lumOff val="25000"/>
                </a:schemeClr>
              </a:solidFill>
            </a:endParaRPr>
          </a:p>
        </p:txBody>
      </p:sp>
      <p:sp>
        <p:nvSpPr>
          <p:cNvPr id="220" name="TextBox 219"/>
          <p:cNvSpPr txBox="1"/>
          <p:nvPr/>
        </p:nvSpPr>
        <p:spPr>
          <a:xfrm>
            <a:off x="22541950" y="17760806"/>
            <a:ext cx="3785766" cy="923330"/>
          </a:xfrm>
          <a:prstGeom prst="rect">
            <a:avLst/>
          </a:prstGeom>
        </p:spPr>
        <p:txBody>
          <a:bodyPr wrap="square" numCol="1" spcCol="640080" rtlCol="0">
            <a:spAutoFit/>
          </a:bodyPr>
          <a:lstStyle/>
          <a:p>
            <a:pPr algn="just"/>
            <a:r>
              <a:rPr lang="en-US" sz="1800" dirty="0" smtClean="0">
                <a:solidFill>
                  <a:schemeClr val="tx1">
                    <a:lumMod val="75000"/>
                    <a:lumOff val="25000"/>
                  </a:schemeClr>
                </a:solidFill>
              </a:rPr>
              <a:t>Figure </a:t>
            </a:r>
            <a:r>
              <a:rPr lang="en-US" sz="1800" dirty="0" smtClean="0">
                <a:solidFill>
                  <a:schemeClr val="tx1">
                    <a:lumMod val="75000"/>
                    <a:lumOff val="25000"/>
                  </a:schemeClr>
                </a:solidFill>
              </a:rPr>
              <a:t>4. Annual average Walker values (integer 0-5 representing grunion run </a:t>
            </a:r>
            <a:r>
              <a:rPr lang="en-US" sz="1800" dirty="0" smtClean="0">
                <a:solidFill>
                  <a:schemeClr val="tx1">
                    <a:lumMod val="75000"/>
                    <a:lumOff val="25000"/>
                  </a:schemeClr>
                </a:solidFill>
              </a:rPr>
              <a:t>size and intensity)</a:t>
            </a:r>
            <a:r>
              <a:rPr lang="en-US" sz="1800" dirty="0" smtClean="0">
                <a:solidFill>
                  <a:schemeClr val="tx1">
                    <a:lumMod val="75000"/>
                    <a:lumOff val="25000"/>
                  </a:schemeClr>
                </a:solidFill>
              </a:rPr>
              <a:t> by California region</a:t>
            </a:r>
            <a:endParaRPr lang="en-US" sz="2000" dirty="0" smtClean="0">
              <a:solidFill>
                <a:schemeClr val="tx1">
                  <a:lumMod val="75000"/>
                  <a:lumOff val="25000"/>
                </a:schemeClr>
              </a:solidFill>
            </a:endParaRPr>
          </a:p>
        </p:txBody>
      </p:sp>
      <p:grpSp>
        <p:nvGrpSpPr>
          <p:cNvPr id="58" name="Group 57"/>
          <p:cNvGrpSpPr/>
          <p:nvPr/>
        </p:nvGrpSpPr>
        <p:grpSpPr>
          <a:xfrm>
            <a:off x="22516637" y="12346507"/>
            <a:ext cx="3921139" cy="5240409"/>
            <a:chOff x="22516637" y="12298206"/>
            <a:chExt cx="3921139" cy="5240409"/>
          </a:xfrm>
        </p:grpSpPr>
        <p:grpSp>
          <p:nvGrpSpPr>
            <p:cNvPr id="64" name="Group 63"/>
            <p:cNvGrpSpPr/>
            <p:nvPr/>
          </p:nvGrpSpPr>
          <p:grpSpPr>
            <a:xfrm>
              <a:off x="22516637" y="12490789"/>
              <a:ext cx="3826615" cy="5047826"/>
              <a:chOff x="23515578" y="12571895"/>
              <a:chExt cx="3826615" cy="5182128"/>
            </a:xfrm>
          </p:grpSpPr>
          <p:pic>
            <p:nvPicPr>
              <p:cNvPr id="187" name="Picture 186"/>
              <p:cNvPicPr>
                <a:picLocks noChangeAspect="1"/>
              </p:cNvPicPr>
              <p:nvPr/>
            </p:nvPicPr>
            <p:blipFill rotWithShape="1">
              <a:blip r:embed="rId13">
                <a:extLst>
                  <a:ext uri="{28A0092B-C50C-407E-A947-70E740481C1C}">
                    <a14:useLocalDpi xmlns:a14="http://schemas.microsoft.com/office/drawing/2010/main" val="0"/>
                  </a:ext>
                </a:extLst>
              </a:blip>
              <a:srcRect l="9853" t="5266" r="5433" b="6729"/>
              <a:stretch/>
            </p:blipFill>
            <p:spPr>
              <a:xfrm>
                <a:off x="23874120" y="12571895"/>
                <a:ext cx="3333910" cy="5182128"/>
              </a:xfrm>
              <a:prstGeom prst="rect">
                <a:avLst/>
              </a:prstGeom>
            </p:spPr>
          </p:pic>
          <p:grpSp>
            <p:nvGrpSpPr>
              <p:cNvPr id="63" name="Group 62"/>
              <p:cNvGrpSpPr/>
              <p:nvPr/>
            </p:nvGrpSpPr>
            <p:grpSpPr>
              <a:xfrm>
                <a:off x="23515578" y="12584032"/>
                <a:ext cx="3826615" cy="5052025"/>
                <a:chOff x="1124008" y="410443"/>
                <a:chExt cx="8711511" cy="5525299"/>
              </a:xfrm>
            </p:grpSpPr>
            <p:sp>
              <p:nvSpPr>
                <p:cNvPr id="207" name="TextBox 206"/>
                <p:cNvSpPr txBox="1"/>
                <p:nvPr/>
              </p:nvSpPr>
              <p:spPr>
                <a:xfrm>
                  <a:off x="2299512" y="1948192"/>
                  <a:ext cx="6935838" cy="252456"/>
                </a:xfrm>
                <a:prstGeom prst="rect">
                  <a:avLst/>
                </a:prstGeom>
                <a:solidFill>
                  <a:schemeClr val="bg1"/>
                </a:solidFill>
              </p:spPr>
              <p:txBody>
                <a:bodyPr wrap="square" rtlCol="0">
                  <a:spAutoFit/>
                </a:bodyPr>
                <a:lstStyle/>
                <a:p>
                  <a:r>
                    <a:rPr lang="en-US" sz="900" dirty="0" smtClean="0">
                      <a:latin typeface="Garamond" panose="02020404030301010803" pitchFamily="18" charset="0"/>
                    </a:rPr>
                    <a:t>04   05   06   07   08   09   10  11  12   13   14    15   16   17   18</a:t>
                  </a:r>
                  <a:endParaRPr lang="en-US" sz="900" dirty="0">
                    <a:latin typeface="Garamond" panose="02020404030301010803" pitchFamily="18" charset="0"/>
                  </a:endParaRPr>
                </a:p>
              </p:txBody>
            </p:sp>
            <p:sp>
              <p:nvSpPr>
                <p:cNvPr id="210" name="TextBox 209"/>
                <p:cNvSpPr txBox="1"/>
                <p:nvPr/>
              </p:nvSpPr>
              <p:spPr>
                <a:xfrm>
                  <a:off x="9181400" y="472136"/>
                  <a:ext cx="654119" cy="1654595"/>
                </a:xfrm>
                <a:prstGeom prst="rect">
                  <a:avLst/>
                </a:prstGeom>
                <a:solidFill>
                  <a:schemeClr val="bg1"/>
                </a:solidFill>
              </p:spPr>
              <p:txBody>
                <a:bodyPr wrap="square" rtlCol="0">
                  <a:spAutoFit/>
                </a:bodyPr>
                <a:lstStyle/>
                <a:p>
                  <a:endParaRPr lang="en-US" dirty="0"/>
                </a:p>
              </p:txBody>
            </p:sp>
            <p:sp>
              <p:nvSpPr>
                <p:cNvPr id="211" name="TextBox 210"/>
                <p:cNvSpPr txBox="1"/>
                <p:nvPr/>
              </p:nvSpPr>
              <p:spPr>
                <a:xfrm>
                  <a:off x="9181400" y="2411351"/>
                  <a:ext cx="654119" cy="1654595"/>
                </a:xfrm>
                <a:prstGeom prst="rect">
                  <a:avLst/>
                </a:prstGeom>
                <a:solidFill>
                  <a:schemeClr val="bg1"/>
                </a:solidFill>
              </p:spPr>
              <p:txBody>
                <a:bodyPr wrap="square" rtlCol="0">
                  <a:spAutoFit/>
                </a:bodyPr>
                <a:lstStyle/>
                <a:p>
                  <a:endParaRPr lang="en-US" dirty="0"/>
                </a:p>
              </p:txBody>
            </p:sp>
            <p:sp>
              <p:nvSpPr>
                <p:cNvPr id="212" name="TextBox 211"/>
                <p:cNvSpPr txBox="1"/>
                <p:nvPr/>
              </p:nvSpPr>
              <p:spPr>
                <a:xfrm>
                  <a:off x="9181400" y="4281147"/>
                  <a:ext cx="654119" cy="1654595"/>
                </a:xfrm>
                <a:prstGeom prst="rect">
                  <a:avLst/>
                </a:prstGeom>
                <a:solidFill>
                  <a:schemeClr val="bg1"/>
                </a:solidFill>
              </p:spPr>
              <p:txBody>
                <a:bodyPr wrap="square" rtlCol="0">
                  <a:spAutoFit/>
                </a:bodyPr>
                <a:lstStyle/>
                <a:p>
                  <a:endParaRPr lang="en-US" dirty="0"/>
                </a:p>
              </p:txBody>
            </p:sp>
            <p:sp>
              <p:nvSpPr>
                <p:cNvPr id="213" name="TextBox 212"/>
                <p:cNvSpPr txBox="1"/>
                <p:nvPr/>
              </p:nvSpPr>
              <p:spPr>
                <a:xfrm>
                  <a:off x="1858535" y="410443"/>
                  <a:ext cx="338604" cy="1615724"/>
                </a:xfrm>
                <a:prstGeom prst="rect">
                  <a:avLst/>
                </a:prstGeom>
                <a:solidFill>
                  <a:schemeClr val="bg1"/>
                </a:solidFill>
              </p:spPr>
              <p:txBody>
                <a:bodyPr wrap="square" rtlCol="0">
                  <a:spAutoFit/>
                </a:bodyPr>
                <a:lstStyle/>
                <a:p>
                  <a:pPr>
                    <a:lnSpc>
                      <a:spcPct val="150000"/>
                    </a:lnSpc>
                  </a:pPr>
                  <a:r>
                    <a:rPr lang="en-US" sz="1200" dirty="0" smtClean="0">
                      <a:latin typeface="Garamond" panose="02020404030301010803" pitchFamily="18" charset="0"/>
                    </a:rPr>
                    <a:t>5</a:t>
                  </a:r>
                </a:p>
                <a:p>
                  <a:pPr>
                    <a:lnSpc>
                      <a:spcPct val="150000"/>
                    </a:lnSpc>
                  </a:pPr>
                  <a:r>
                    <a:rPr lang="en-US" sz="1200" dirty="0">
                      <a:latin typeface="Garamond" panose="02020404030301010803" pitchFamily="18" charset="0"/>
                    </a:rPr>
                    <a:t>4</a:t>
                  </a:r>
                  <a:endParaRPr lang="en-US" sz="1200" dirty="0" smtClean="0">
                    <a:latin typeface="Garamond" panose="02020404030301010803" pitchFamily="18" charset="0"/>
                  </a:endParaRPr>
                </a:p>
                <a:p>
                  <a:pPr>
                    <a:lnSpc>
                      <a:spcPct val="150000"/>
                    </a:lnSpc>
                  </a:pPr>
                  <a:r>
                    <a:rPr lang="en-US" sz="1200" dirty="0" smtClean="0">
                      <a:latin typeface="Garamond" panose="02020404030301010803" pitchFamily="18" charset="0"/>
                    </a:rPr>
                    <a:t>3</a:t>
                  </a:r>
                </a:p>
                <a:p>
                  <a:pPr>
                    <a:lnSpc>
                      <a:spcPct val="150000"/>
                    </a:lnSpc>
                  </a:pPr>
                  <a:r>
                    <a:rPr lang="en-US" sz="1200" dirty="0">
                      <a:latin typeface="Garamond" panose="02020404030301010803" pitchFamily="18" charset="0"/>
                    </a:rPr>
                    <a:t>2</a:t>
                  </a:r>
                  <a:endParaRPr lang="en-US" sz="1200" dirty="0" smtClean="0">
                    <a:latin typeface="Garamond" panose="02020404030301010803" pitchFamily="18" charset="0"/>
                  </a:endParaRPr>
                </a:p>
                <a:p>
                  <a:pPr>
                    <a:lnSpc>
                      <a:spcPct val="150000"/>
                    </a:lnSpc>
                  </a:pPr>
                  <a:r>
                    <a:rPr lang="en-US" sz="1200" dirty="0">
                      <a:latin typeface="Garamond" panose="02020404030301010803" pitchFamily="18" charset="0"/>
                    </a:rPr>
                    <a:t>1</a:t>
                  </a:r>
                  <a:endParaRPr lang="en-US" sz="1200" dirty="0" smtClean="0">
                    <a:latin typeface="Garamond" panose="02020404030301010803" pitchFamily="18" charset="0"/>
                  </a:endParaRPr>
                </a:p>
              </p:txBody>
            </p:sp>
            <p:sp>
              <p:nvSpPr>
                <p:cNvPr id="214" name="TextBox 213"/>
                <p:cNvSpPr txBox="1"/>
                <p:nvPr/>
              </p:nvSpPr>
              <p:spPr>
                <a:xfrm>
                  <a:off x="1894518" y="2337069"/>
                  <a:ext cx="302621" cy="1615724"/>
                </a:xfrm>
                <a:prstGeom prst="rect">
                  <a:avLst/>
                </a:prstGeom>
                <a:solidFill>
                  <a:schemeClr val="bg1"/>
                </a:solidFill>
              </p:spPr>
              <p:txBody>
                <a:bodyPr wrap="square" rtlCol="0">
                  <a:spAutoFit/>
                </a:bodyPr>
                <a:lstStyle/>
                <a:p>
                  <a:pPr>
                    <a:lnSpc>
                      <a:spcPct val="150000"/>
                    </a:lnSpc>
                  </a:pPr>
                  <a:r>
                    <a:rPr lang="en-US" sz="1200" dirty="0" smtClean="0">
                      <a:latin typeface="Garamond" panose="02020404030301010803" pitchFamily="18" charset="0"/>
                    </a:rPr>
                    <a:t>5</a:t>
                  </a:r>
                </a:p>
                <a:p>
                  <a:pPr>
                    <a:lnSpc>
                      <a:spcPct val="150000"/>
                    </a:lnSpc>
                  </a:pPr>
                  <a:r>
                    <a:rPr lang="en-US" sz="1200" dirty="0">
                      <a:latin typeface="Garamond" panose="02020404030301010803" pitchFamily="18" charset="0"/>
                    </a:rPr>
                    <a:t>4</a:t>
                  </a:r>
                  <a:endParaRPr lang="en-US" sz="1200" dirty="0" smtClean="0">
                    <a:latin typeface="Garamond" panose="02020404030301010803" pitchFamily="18" charset="0"/>
                  </a:endParaRPr>
                </a:p>
                <a:p>
                  <a:pPr>
                    <a:lnSpc>
                      <a:spcPct val="150000"/>
                    </a:lnSpc>
                  </a:pPr>
                  <a:r>
                    <a:rPr lang="en-US" sz="1200" dirty="0" smtClean="0">
                      <a:latin typeface="Garamond" panose="02020404030301010803" pitchFamily="18" charset="0"/>
                    </a:rPr>
                    <a:t>3</a:t>
                  </a:r>
                </a:p>
                <a:p>
                  <a:pPr>
                    <a:lnSpc>
                      <a:spcPct val="150000"/>
                    </a:lnSpc>
                  </a:pPr>
                  <a:r>
                    <a:rPr lang="en-US" sz="1200" dirty="0">
                      <a:latin typeface="Garamond" panose="02020404030301010803" pitchFamily="18" charset="0"/>
                    </a:rPr>
                    <a:t>2</a:t>
                  </a:r>
                  <a:endParaRPr lang="en-US" sz="1200" dirty="0" smtClean="0">
                    <a:latin typeface="Garamond" panose="02020404030301010803" pitchFamily="18" charset="0"/>
                  </a:endParaRPr>
                </a:p>
                <a:p>
                  <a:pPr>
                    <a:lnSpc>
                      <a:spcPct val="150000"/>
                    </a:lnSpc>
                  </a:pPr>
                  <a:r>
                    <a:rPr lang="en-US" sz="1200" dirty="0">
                      <a:latin typeface="Garamond" panose="02020404030301010803" pitchFamily="18" charset="0"/>
                    </a:rPr>
                    <a:t>1</a:t>
                  </a:r>
                  <a:endParaRPr lang="en-US" sz="1200" dirty="0" smtClean="0">
                    <a:latin typeface="Garamond" panose="02020404030301010803" pitchFamily="18" charset="0"/>
                  </a:endParaRPr>
                </a:p>
              </p:txBody>
            </p:sp>
            <p:sp>
              <p:nvSpPr>
                <p:cNvPr id="215" name="TextBox 214"/>
                <p:cNvSpPr txBox="1"/>
                <p:nvPr/>
              </p:nvSpPr>
              <p:spPr>
                <a:xfrm>
                  <a:off x="1883775" y="4263695"/>
                  <a:ext cx="313364" cy="1615724"/>
                </a:xfrm>
                <a:prstGeom prst="rect">
                  <a:avLst/>
                </a:prstGeom>
                <a:solidFill>
                  <a:schemeClr val="bg1"/>
                </a:solidFill>
              </p:spPr>
              <p:txBody>
                <a:bodyPr wrap="square" rtlCol="0">
                  <a:spAutoFit/>
                </a:bodyPr>
                <a:lstStyle/>
                <a:p>
                  <a:pPr>
                    <a:lnSpc>
                      <a:spcPct val="150000"/>
                    </a:lnSpc>
                  </a:pPr>
                  <a:r>
                    <a:rPr lang="en-US" sz="1200" dirty="0" smtClean="0">
                      <a:latin typeface="Garamond" panose="02020404030301010803" pitchFamily="18" charset="0"/>
                    </a:rPr>
                    <a:t>5</a:t>
                  </a:r>
                </a:p>
                <a:p>
                  <a:pPr>
                    <a:lnSpc>
                      <a:spcPct val="150000"/>
                    </a:lnSpc>
                  </a:pPr>
                  <a:r>
                    <a:rPr lang="en-US" sz="1200" dirty="0">
                      <a:latin typeface="Garamond" panose="02020404030301010803" pitchFamily="18" charset="0"/>
                    </a:rPr>
                    <a:t>4</a:t>
                  </a:r>
                  <a:endParaRPr lang="en-US" sz="1200" dirty="0" smtClean="0">
                    <a:latin typeface="Garamond" panose="02020404030301010803" pitchFamily="18" charset="0"/>
                  </a:endParaRPr>
                </a:p>
                <a:p>
                  <a:pPr>
                    <a:lnSpc>
                      <a:spcPct val="150000"/>
                    </a:lnSpc>
                  </a:pPr>
                  <a:r>
                    <a:rPr lang="en-US" sz="1200" dirty="0" smtClean="0">
                      <a:latin typeface="Garamond" panose="02020404030301010803" pitchFamily="18" charset="0"/>
                    </a:rPr>
                    <a:t>3</a:t>
                  </a:r>
                </a:p>
                <a:p>
                  <a:pPr>
                    <a:lnSpc>
                      <a:spcPct val="150000"/>
                    </a:lnSpc>
                  </a:pPr>
                  <a:r>
                    <a:rPr lang="en-US" sz="1200" dirty="0">
                      <a:latin typeface="Garamond" panose="02020404030301010803" pitchFamily="18" charset="0"/>
                    </a:rPr>
                    <a:t>2</a:t>
                  </a:r>
                  <a:endParaRPr lang="en-US" sz="1200" dirty="0" smtClean="0">
                    <a:latin typeface="Garamond" panose="02020404030301010803" pitchFamily="18" charset="0"/>
                  </a:endParaRPr>
                </a:p>
                <a:p>
                  <a:pPr>
                    <a:lnSpc>
                      <a:spcPct val="150000"/>
                    </a:lnSpc>
                  </a:pPr>
                  <a:r>
                    <a:rPr lang="en-US" sz="1200" dirty="0">
                      <a:latin typeface="Garamond" panose="02020404030301010803" pitchFamily="18" charset="0"/>
                    </a:rPr>
                    <a:t>1</a:t>
                  </a:r>
                  <a:endParaRPr lang="en-US" sz="1200" dirty="0" smtClean="0">
                    <a:latin typeface="Garamond" panose="02020404030301010803" pitchFamily="18" charset="0"/>
                  </a:endParaRPr>
                </a:p>
              </p:txBody>
            </p:sp>
            <p:sp>
              <p:nvSpPr>
                <p:cNvPr id="216" name="TextBox 215"/>
                <p:cNvSpPr txBox="1"/>
                <p:nvPr/>
              </p:nvSpPr>
              <p:spPr>
                <a:xfrm rot="16200000">
                  <a:off x="825926" y="2769265"/>
                  <a:ext cx="1366902" cy="770738"/>
                </a:xfrm>
                <a:prstGeom prst="rect">
                  <a:avLst/>
                </a:prstGeom>
                <a:noFill/>
              </p:spPr>
              <p:txBody>
                <a:bodyPr wrap="square" rtlCol="0">
                  <a:spAutoFit/>
                </a:bodyPr>
                <a:lstStyle/>
                <a:p>
                  <a:pPr algn="ctr"/>
                  <a:r>
                    <a:rPr lang="en-US" sz="1600" dirty="0" smtClean="0">
                      <a:latin typeface="Garamond" panose="02020404030301010803" pitchFamily="18" charset="0"/>
                    </a:rPr>
                    <a:t>Walker Value</a:t>
                  </a:r>
                  <a:endParaRPr lang="en-US" sz="1600" dirty="0">
                    <a:latin typeface="Garamond" panose="02020404030301010803" pitchFamily="18" charset="0"/>
                  </a:endParaRPr>
                </a:p>
              </p:txBody>
            </p:sp>
          </p:grpSp>
          <p:sp>
            <p:nvSpPr>
              <p:cNvPr id="218" name="TextBox 217"/>
              <p:cNvSpPr txBox="1"/>
              <p:nvPr/>
            </p:nvSpPr>
            <p:spPr>
              <a:xfrm>
                <a:off x="24042577" y="15761675"/>
                <a:ext cx="3046634" cy="230832"/>
              </a:xfrm>
              <a:prstGeom prst="rect">
                <a:avLst/>
              </a:prstGeom>
              <a:solidFill>
                <a:schemeClr val="bg1"/>
              </a:solidFill>
            </p:spPr>
            <p:txBody>
              <a:bodyPr wrap="square" rtlCol="0">
                <a:spAutoFit/>
              </a:bodyPr>
              <a:lstStyle/>
              <a:p>
                <a:r>
                  <a:rPr lang="en-US" sz="900" dirty="0" smtClean="0">
                    <a:latin typeface="Garamond" panose="02020404030301010803" pitchFamily="18" charset="0"/>
                  </a:rPr>
                  <a:t>04   05   06   07   08   09   10  11  12   13   14    15   16   17   18</a:t>
                </a:r>
                <a:endParaRPr lang="en-US" sz="900" dirty="0">
                  <a:latin typeface="Garamond" panose="02020404030301010803" pitchFamily="18" charset="0"/>
                </a:endParaRPr>
              </a:p>
            </p:txBody>
          </p:sp>
          <p:sp>
            <p:nvSpPr>
              <p:cNvPr id="219" name="TextBox 218"/>
              <p:cNvSpPr txBox="1"/>
              <p:nvPr/>
            </p:nvSpPr>
            <p:spPr>
              <a:xfrm>
                <a:off x="24060638" y="17504103"/>
                <a:ext cx="3046634" cy="230832"/>
              </a:xfrm>
              <a:prstGeom prst="rect">
                <a:avLst/>
              </a:prstGeom>
              <a:solidFill>
                <a:schemeClr val="bg1"/>
              </a:solidFill>
            </p:spPr>
            <p:txBody>
              <a:bodyPr wrap="square" rtlCol="0">
                <a:spAutoFit/>
              </a:bodyPr>
              <a:lstStyle/>
              <a:p>
                <a:r>
                  <a:rPr lang="en-US" sz="900" dirty="0" smtClean="0">
                    <a:latin typeface="Garamond" panose="02020404030301010803" pitchFamily="18" charset="0"/>
                  </a:rPr>
                  <a:t>04   05   06   07   08   09   10  11  12   13   14    15   16   17   18</a:t>
                </a:r>
                <a:endParaRPr lang="en-US" sz="900" dirty="0">
                  <a:latin typeface="Garamond" panose="02020404030301010803" pitchFamily="18" charset="0"/>
                </a:endParaRPr>
              </a:p>
            </p:txBody>
          </p:sp>
        </p:grpSp>
        <p:sp>
          <p:nvSpPr>
            <p:cNvPr id="65" name="TextBox 64"/>
            <p:cNvSpPr txBox="1"/>
            <p:nvPr/>
          </p:nvSpPr>
          <p:spPr>
            <a:xfrm>
              <a:off x="22988020" y="12298206"/>
              <a:ext cx="3067903" cy="338554"/>
            </a:xfrm>
            <a:prstGeom prst="rect">
              <a:avLst/>
            </a:prstGeom>
          </p:spPr>
          <p:txBody>
            <a:bodyPr wrap="square" numCol="1" spcCol="640080" rtlCol="0">
              <a:spAutoFit/>
            </a:bodyPr>
            <a:lstStyle/>
            <a:p>
              <a:pPr algn="ctr"/>
              <a:r>
                <a:rPr lang="en-US" sz="1600" dirty="0" smtClean="0">
                  <a:solidFill>
                    <a:schemeClr val="tx1">
                      <a:lumMod val="75000"/>
                      <a:lumOff val="25000"/>
                    </a:schemeClr>
                  </a:solidFill>
                </a:rPr>
                <a:t>Years (2004-2018)</a:t>
              </a:r>
            </a:p>
          </p:txBody>
        </p:sp>
        <p:sp>
          <p:nvSpPr>
            <p:cNvPr id="159" name="TextBox 158"/>
            <p:cNvSpPr txBox="1"/>
            <p:nvPr/>
          </p:nvSpPr>
          <p:spPr>
            <a:xfrm rot="5400000">
              <a:off x="25659785" y="14781810"/>
              <a:ext cx="1217428" cy="338554"/>
            </a:xfrm>
            <a:prstGeom prst="rect">
              <a:avLst/>
            </a:prstGeom>
            <a:noFill/>
          </p:spPr>
          <p:txBody>
            <a:bodyPr wrap="square" rtlCol="0">
              <a:spAutoFit/>
            </a:bodyPr>
            <a:lstStyle/>
            <a:p>
              <a:pPr algn="ctr"/>
              <a:r>
                <a:rPr lang="en-US" sz="1600" dirty="0" smtClean="0">
                  <a:latin typeface="Garamond" panose="02020404030301010803" pitchFamily="18" charset="0"/>
                </a:rPr>
                <a:t>Central</a:t>
              </a:r>
              <a:endParaRPr lang="en-US" sz="1600" dirty="0">
                <a:latin typeface="Garamond" panose="02020404030301010803" pitchFamily="18" charset="0"/>
              </a:endParaRPr>
            </a:p>
          </p:txBody>
        </p:sp>
        <p:sp>
          <p:nvSpPr>
            <p:cNvPr id="162" name="TextBox 161"/>
            <p:cNvSpPr txBox="1"/>
            <p:nvPr/>
          </p:nvSpPr>
          <p:spPr>
            <a:xfrm rot="5400000">
              <a:off x="25659785" y="13041082"/>
              <a:ext cx="1217428" cy="338554"/>
            </a:xfrm>
            <a:prstGeom prst="rect">
              <a:avLst/>
            </a:prstGeom>
            <a:noFill/>
          </p:spPr>
          <p:txBody>
            <a:bodyPr wrap="square" rtlCol="0">
              <a:spAutoFit/>
            </a:bodyPr>
            <a:lstStyle/>
            <a:p>
              <a:pPr algn="ctr"/>
              <a:r>
                <a:rPr lang="en-US" sz="1600" dirty="0" smtClean="0">
                  <a:latin typeface="Garamond" panose="02020404030301010803" pitchFamily="18" charset="0"/>
                </a:rPr>
                <a:t>Northern</a:t>
              </a:r>
              <a:endParaRPr lang="en-US" sz="1600" dirty="0">
                <a:latin typeface="Garamond" panose="02020404030301010803" pitchFamily="18" charset="0"/>
              </a:endParaRPr>
            </a:p>
          </p:txBody>
        </p:sp>
        <p:sp>
          <p:nvSpPr>
            <p:cNvPr id="163" name="TextBox 162"/>
            <p:cNvSpPr txBox="1"/>
            <p:nvPr/>
          </p:nvSpPr>
          <p:spPr>
            <a:xfrm rot="5400000">
              <a:off x="25659785" y="16518114"/>
              <a:ext cx="1217428" cy="338554"/>
            </a:xfrm>
            <a:prstGeom prst="rect">
              <a:avLst/>
            </a:prstGeom>
            <a:noFill/>
          </p:spPr>
          <p:txBody>
            <a:bodyPr wrap="square" rtlCol="0">
              <a:spAutoFit/>
            </a:bodyPr>
            <a:lstStyle/>
            <a:p>
              <a:pPr algn="ctr"/>
              <a:r>
                <a:rPr lang="en-US" sz="1600" dirty="0" smtClean="0">
                  <a:latin typeface="Garamond" panose="02020404030301010803" pitchFamily="18" charset="0"/>
                </a:rPr>
                <a:t>Southern</a:t>
              </a:r>
              <a:endParaRPr lang="en-US" sz="1600" dirty="0">
                <a:latin typeface="Garamond" panose="02020404030301010803" pitchFamily="18" charset="0"/>
              </a:endParaRPr>
            </a:p>
          </p:txBody>
        </p:sp>
      </p:grpSp>
      <p:grpSp>
        <p:nvGrpSpPr>
          <p:cNvPr id="73" name="Group 72"/>
          <p:cNvGrpSpPr/>
          <p:nvPr/>
        </p:nvGrpSpPr>
        <p:grpSpPr>
          <a:xfrm>
            <a:off x="13525061" y="25972081"/>
            <a:ext cx="13120378" cy="4202645"/>
            <a:chOff x="14062259" y="25800709"/>
            <a:chExt cx="13120378" cy="4202645"/>
          </a:xfrm>
        </p:grpSpPr>
        <p:grpSp>
          <p:nvGrpSpPr>
            <p:cNvPr id="70" name="Group 69"/>
            <p:cNvGrpSpPr/>
            <p:nvPr/>
          </p:nvGrpSpPr>
          <p:grpSpPr>
            <a:xfrm>
              <a:off x="18407996" y="25800709"/>
              <a:ext cx="4348628" cy="4136400"/>
              <a:chOff x="14213480" y="25800709"/>
              <a:chExt cx="4348628" cy="4136400"/>
            </a:xfrm>
          </p:grpSpPr>
          <p:pic>
            <p:nvPicPr>
              <p:cNvPr id="172" name="Graphic 5">
                <a:extLst>
                  <a:ext uri="{FF2B5EF4-FFF2-40B4-BE49-F238E27FC236}">
                    <a16:creationId xmlns:a16="http://schemas.microsoft.com/office/drawing/2014/main" id="{32E6D993-BD07-FA4C-BCC5-6ADDF0B93A03}"/>
                  </a:ext>
                </a:extLst>
              </p:cNvPr>
              <p:cNvPicPr>
                <a:picLocks noChangeAspect="1"/>
              </p:cNvPicPr>
              <p:nvPr/>
            </p:nvPicPr>
            <p:blipFill rotWithShape="1">
              <a:blip r:embed="rId14">
                <a:extLst>
                  <a:ext uri="{96DAC541-7B7A-43D3-8B79-37D633B846F1}">
                    <asvg:svgBlip xmlns:asvg="http://schemas.microsoft.com/office/drawing/2016/SVG/main" xmlns="" r:embed="rId16"/>
                  </a:ext>
                </a:extLst>
              </a:blip>
              <a:srcRect l="38796" r="35454"/>
              <a:stretch/>
            </p:blipFill>
            <p:spPr>
              <a:xfrm>
                <a:off x="14368429" y="25800709"/>
                <a:ext cx="4174257" cy="4003782"/>
              </a:xfrm>
              <a:prstGeom prst="rect">
                <a:avLst/>
              </a:prstGeom>
            </p:spPr>
          </p:pic>
          <p:sp>
            <p:nvSpPr>
              <p:cNvPr id="173" name="TextBox 172">
                <a:extLst>
                  <a:ext uri="{FF2B5EF4-FFF2-40B4-BE49-F238E27FC236}">
                    <a16:creationId xmlns:a16="http://schemas.microsoft.com/office/drawing/2014/main" id="{4BB65B80-302A-494C-A5EB-7436851B5E0F}"/>
                  </a:ext>
                </a:extLst>
              </p:cNvPr>
              <p:cNvSpPr txBox="1"/>
              <p:nvPr/>
            </p:nvSpPr>
            <p:spPr>
              <a:xfrm>
                <a:off x="14213480" y="26004152"/>
                <a:ext cx="506585" cy="3477875"/>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chemeClr val="bg1"/>
                    </a:solidFill>
                    <a:effectLst/>
                    <a:uLnTx/>
                    <a:uFillTx/>
                  </a:rPr>
                  <a:t>25</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schemeClr val="bg1"/>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chemeClr val="bg1"/>
                    </a:solidFill>
                    <a:effectLst/>
                    <a:uLnTx/>
                    <a:uFillTx/>
                  </a:rPr>
                  <a:t>20</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schemeClr val="bg1"/>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chemeClr val="bg1"/>
                    </a:solidFill>
                    <a:effectLst/>
                    <a:uLnTx/>
                    <a:uFillTx/>
                  </a:rPr>
                  <a:t>15</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schemeClr val="bg1"/>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chemeClr val="bg1"/>
                    </a:solidFill>
                    <a:effectLst/>
                    <a:uLnTx/>
                    <a:uFillTx/>
                  </a:rPr>
                  <a:t>10</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schemeClr val="bg1"/>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chemeClr val="bg1"/>
                    </a:solidFill>
                    <a:effectLst/>
                    <a:uLnTx/>
                    <a:uFillTx/>
                  </a:rPr>
                  <a:t>5</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schemeClr val="bg1"/>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chemeClr val="bg1"/>
                    </a:solidFill>
                    <a:effectLst/>
                    <a:uLnTx/>
                    <a:uFillTx/>
                  </a:rPr>
                  <a:t>0</a:t>
                </a:r>
                <a:endParaRPr kumimoji="0" lang="en-US" sz="2000" b="0" i="0" u="none" strike="noStrike" kern="0" cap="none" spc="0" normalizeH="0" baseline="0" noProof="0" dirty="0" smtClean="0">
                  <a:ln>
                    <a:noFill/>
                  </a:ln>
                  <a:solidFill>
                    <a:schemeClr val="bg1"/>
                  </a:solidFill>
                  <a:effectLst/>
                  <a:uLnTx/>
                  <a:uFillTx/>
                </a:endParaRPr>
              </a:p>
            </p:txBody>
          </p:sp>
          <p:sp>
            <p:nvSpPr>
              <p:cNvPr id="174" name="TextBox 173">
                <a:extLst>
                  <a:ext uri="{FF2B5EF4-FFF2-40B4-BE49-F238E27FC236}">
                    <a16:creationId xmlns:a16="http://schemas.microsoft.com/office/drawing/2014/main" id="{54B8E092-AB95-C342-A2CB-ACC740D1D718}"/>
                  </a:ext>
                </a:extLst>
              </p:cNvPr>
              <p:cNvSpPr txBox="1"/>
              <p:nvPr/>
            </p:nvSpPr>
            <p:spPr>
              <a:xfrm>
                <a:off x="14661690" y="29328923"/>
                <a:ext cx="3900418" cy="32591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black"/>
                    </a:solidFill>
                    <a:effectLst/>
                    <a:uLnTx/>
                    <a:uFillTx/>
                  </a:rPr>
                  <a:t>5              10              15             20             25</a:t>
                </a:r>
              </a:p>
            </p:txBody>
          </p:sp>
          <p:sp>
            <p:nvSpPr>
              <p:cNvPr id="175" name="TextBox 174">
                <a:extLst>
                  <a:ext uri="{FF2B5EF4-FFF2-40B4-BE49-F238E27FC236}">
                    <a16:creationId xmlns:a16="http://schemas.microsoft.com/office/drawing/2014/main" id="{7AA674D3-640D-8E48-A079-590908A0340E}"/>
                  </a:ext>
                </a:extLst>
              </p:cNvPr>
              <p:cNvSpPr txBox="1"/>
              <p:nvPr/>
            </p:nvSpPr>
            <p:spPr>
              <a:xfrm>
                <a:off x="14506268" y="29611190"/>
                <a:ext cx="3898579" cy="325919"/>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black"/>
                    </a:solidFill>
                    <a:effectLst/>
                    <a:uLnTx/>
                    <a:uFillTx/>
                  </a:rPr>
                  <a:t>Temperature (ºC)</a:t>
                </a:r>
              </a:p>
            </p:txBody>
          </p:sp>
          <p:sp>
            <p:nvSpPr>
              <p:cNvPr id="177" name="TextBox 176">
                <a:extLst>
                  <a:ext uri="{FF2B5EF4-FFF2-40B4-BE49-F238E27FC236}">
                    <a16:creationId xmlns:a16="http://schemas.microsoft.com/office/drawing/2014/main" id="{48C8F4E6-3CA8-514D-8DEE-AAD05CC2155A}"/>
                  </a:ext>
                </a:extLst>
              </p:cNvPr>
              <p:cNvSpPr txBox="1"/>
              <p:nvPr/>
            </p:nvSpPr>
            <p:spPr>
              <a:xfrm>
                <a:off x="14770870" y="26087305"/>
                <a:ext cx="1708162" cy="107721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87C4DB"/>
                    </a:solidFill>
                    <a:effectLst/>
                    <a:uLnTx/>
                    <a:uFillTx/>
                  </a:rPr>
                  <a:t>Mean: 16.575 ºC</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87C4DB"/>
                    </a:solidFill>
                    <a:effectLst/>
                    <a:uLnTx/>
                    <a:uFillTx/>
                  </a:rPr>
                  <a:t>STD: 2.016 ºC</a:t>
                </a:r>
                <a:endParaRPr kumimoji="0" lang="en-US" sz="1600" b="0" i="0" u="none" strike="noStrike" kern="0" cap="none" spc="0" normalizeH="0" baseline="0" noProof="0" dirty="0" smtClean="0">
                  <a:ln>
                    <a:noFill/>
                  </a:ln>
                  <a:solidFill>
                    <a:srgbClr val="D89293"/>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D89293"/>
                    </a:solidFill>
                    <a:effectLst/>
                    <a:uLnTx/>
                    <a:uFillTx/>
                  </a:rPr>
                  <a:t>Mean: 16.482 ºC</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D89293"/>
                    </a:solidFill>
                    <a:effectLst/>
                    <a:uLnTx/>
                    <a:uFillTx/>
                  </a:rPr>
                  <a:t>STD: 2.240 ºC</a:t>
                </a:r>
              </a:p>
            </p:txBody>
          </p:sp>
        </p:grpSp>
        <p:grpSp>
          <p:nvGrpSpPr>
            <p:cNvPr id="66" name="Group 65"/>
            <p:cNvGrpSpPr/>
            <p:nvPr/>
          </p:nvGrpSpPr>
          <p:grpSpPr>
            <a:xfrm>
              <a:off x="22451123" y="25800857"/>
              <a:ext cx="4731514" cy="4163585"/>
              <a:chOff x="18256607" y="25800857"/>
              <a:chExt cx="4731514" cy="4163585"/>
            </a:xfrm>
          </p:grpSpPr>
          <p:pic>
            <p:nvPicPr>
              <p:cNvPr id="179" name="Graphic 4">
                <a:extLst>
                  <a:ext uri="{FF2B5EF4-FFF2-40B4-BE49-F238E27FC236}">
                    <a16:creationId xmlns:a16="http://schemas.microsoft.com/office/drawing/2014/main" id="{D4B79EF3-1ADF-1140-9649-D0B2579AB7B6}"/>
                  </a:ext>
                </a:extLst>
              </p:cNvPr>
              <p:cNvPicPr>
                <a:picLocks noChangeAspect="1"/>
              </p:cNvPicPr>
              <p:nvPr/>
            </p:nvPicPr>
            <p:blipFill rotWithShape="1">
              <a:blip r:embed="rId14">
                <a:extLst>
                  <a:ext uri="{96DAC541-7B7A-43D3-8B79-37D633B846F1}">
                    <asvg:svgBlip xmlns:asvg="http://schemas.microsoft.com/office/drawing/2016/SVG/main" xmlns="" r:embed="rId16"/>
                  </a:ext>
                </a:extLst>
              </a:blip>
              <a:srcRect l="66734" r="7515"/>
              <a:stretch/>
            </p:blipFill>
            <p:spPr>
              <a:xfrm>
                <a:off x="18386114" y="25800857"/>
                <a:ext cx="4304203" cy="4032347"/>
              </a:xfrm>
              <a:prstGeom prst="rect">
                <a:avLst/>
              </a:prstGeom>
            </p:spPr>
          </p:pic>
          <p:sp>
            <p:nvSpPr>
              <p:cNvPr id="181" name="TextBox 180">
                <a:extLst>
                  <a:ext uri="{FF2B5EF4-FFF2-40B4-BE49-F238E27FC236}">
                    <a16:creationId xmlns:a16="http://schemas.microsoft.com/office/drawing/2014/main" id="{E715F710-1099-074C-BB11-597A69DA1816}"/>
                  </a:ext>
                </a:extLst>
              </p:cNvPr>
              <p:cNvSpPr txBox="1"/>
              <p:nvPr/>
            </p:nvSpPr>
            <p:spPr>
              <a:xfrm>
                <a:off x="18724797" y="29337302"/>
                <a:ext cx="4263324" cy="325920"/>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black"/>
                    </a:solidFill>
                    <a:effectLst/>
                    <a:uLnTx/>
                    <a:uFillTx/>
                  </a:rPr>
                  <a:t>5              10              15             20             25</a:t>
                </a:r>
              </a:p>
            </p:txBody>
          </p:sp>
          <p:sp>
            <p:nvSpPr>
              <p:cNvPr id="182" name="TextBox 181">
                <a:extLst>
                  <a:ext uri="{FF2B5EF4-FFF2-40B4-BE49-F238E27FC236}">
                    <a16:creationId xmlns:a16="http://schemas.microsoft.com/office/drawing/2014/main" id="{B0ABC112-0820-AB4F-AF04-C1915510BDB9}"/>
                  </a:ext>
                </a:extLst>
              </p:cNvPr>
              <p:cNvSpPr txBox="1"/>
              <p:nvPr/>
            </p:nvSpPr>
            <p:spPr>
              <a:xfrm>
                <a:off x="18528244" y="29638522"/>
                <a:ext cx="4019943" cy="325920"/>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black"/>
                    </a:solidFill>
                    <a:effectLst/>
                    <a:uLnTx/>
                    <a:uFillTx/>
                  </a:rPr>
                  <a:t>Temperature (ºC)</a:t>
                </a:r>
              </a:p>
            </p:txBody>
          </p:sp>
          <p:sp>
            <p:nvSpPr>
              <p:cNvPr id="184" name="TextBox 183">
                <a:extLst>
                  <a:ext uri="{FF2B5EF4-FFF2-40B4-BE49-F238E27FC236}">
                    <a16:creationId xmlns:a16="http://schemas.microsoft.com/office/drawing/2014/main" id="{5A9248EA-BEDE-C042-953C-4AA5060ECB80}"/>
                  </a:ext>
                </a:extLst>
              </p:cNvPr>
              <p:cNvSpPr txBox="1"/>
              <p:nvPr/>
            </p:nvSpPr>
            <p:spPr>
              <a:xfrm>
                <a:off x="18801038" y="26090538"/>
                <a:ext cx="1739729" cy="107721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87C4DB"/>
                    </a:solidFill>
                    <a:effectLst/>
                    <a:uLnTx/>
                    <a:uFillTx/>
                  </a:rPr>
                  <a:t>Mean: 16.599 ºC</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87C4DB"/>
                    </a:solidFill>
                    <a:effectLst/>
                    <a:uLnTx/>
                    <a:uFillTx/>
                  </a:rPr>
                  <a:t>STD: 1.482 ºC</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D89293"/>
                    </a:solidFill>
                    <a:effectLst/>
                    <a:uLnTx/>
                    <a:uFillTx/>
                  </a:rPr>
                  <a:t>Mean: 15.748 ºC</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D89293"/>
                    </a:solidFill>
                    <a:effectLst/>
                    <a:uLnTx/>
                    <a:uFillTx/>
                  </a:rPr>
                  <a:t>STD: 2.056 ºC</a:t>
                </a:r>
              </a:p>
            </p:txBody>
          </p:sp>
          <p:sp>
            <p:nvSpPr>
              <p:cNvPr id="188" name="TextBox 187">
                <a:extLst>
                  <a:ext uri="{FF2B5EF4-FFF2-40B4-BE49-F238E27FC236}">
                    <a16:creationId xmlns:a16="http://schemas.microsoft.com/office/drawing/2014/main" id="{4BB65B80-302A-494C-A5EB-7436851B5E0F}"/>
                  </a:ext>
                </a:extLst>
              </p:cNvPr>
              <p:cNvSpPr txBox="1"/>
              <p:nvPr/>
            </p:nvSpPr>
            <p:spPr>
              <a:xfrm>
                <a:off x="18256607" y="26016286"/>
                <a:ext cx="506585" cy="3477875"/>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chemeClr val="bg1"/>
                    </a:solidFill>
                    <a:effectLst/>
                    <a:uLnTx/>
                    <a:uFillTx/>
                  </a:rPr>
                  <a:t>25</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schemeClr val="bg1"/>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chemeClr val="bg1"/>
                    </a:solidFill>
                    <a:effectLst/>
                    <a:uLnTx/>
                    <a:uFillTx/>
                  </a:rPr>
                  <a:t>20</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schemeClr val="bg1"/>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chemeClr val="bg1"/>
                    </a:solidFill>
                    <a:effectLst/>
                    <a:uLnTx/>
                    <a:uFillTx/>
                  </a:rPr>
                  <a:t>15</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schemeClr val="bg1"/>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chemeClr val="bg1"/>
                    </a:solidFill>
                    <a:effectLst/>
                    <a:uLnTx/>
                    <a:uFillTx/>
                  </a:rPr>
                  <a:t>10</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schemeClr val="bg1"/>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chemeClr val="bg1"/>
                    </a:solidFill>
                    <a:effectLst/>
                    <a:uLnTx/>
                    <a:uFillTx/>
                  </a:rPr>
                  <a:t>5</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schemeClr val="bg1"/>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chemeClr val="bg1"/>
                    </a:solidFill>
                    <a:effectLst/>
                    <a:uLnTx/>
                    <a:uFillTx/>
                  </a:rPr>
                  <a:t>0</a:t>
                </a:r>
              </a:p>
            </p:txBody>
          </p:sp>
        </p:grpSp>
        <p:grpSp>
          <p:nvGrpSpPr>
            <p:cNvPr id="71" name="Group 70"/>
            <p:cNvGrpSpPr/>
            <p:nvPr/>
          </p:nvGrpSpPr>
          <p:grpSpPr>
            <a:xfrm>
              <a:off x="14062259" y="25805200"/>
              <a:ext cx="4650208" cy="4198154"/>
              <a:chOff x="14062259" y="25805200"/>
              <a:chExt cx="4650208" cy="4198154"/>
            </a:xfrm>
          </p:grpSpPr>
          <p:sp>
            <p:nvSpPr>
              <p:cNvPr id="176" name="TextBox 175">
                <a:extLst>
                  <a:ext uri="{FF2B5EF4-FFF2-40B4-BE49-F238E27FC236}">
                    <a16:creationId xmlns:a16="http://schemas.microsoft.com/office/drawing/2014/main" id="{28F1DBD0-9D72-A34A-A957-EED172372588}"/>
                  </a:ext>
                </a:extLst>
              </p:cNvPr>
              <p:cNvSpPr txBox="1"/>
              <p:nvPr/>
            </p:nvSpPr>
            <p:spPr>
              <a:xfrm rot="16200000">
                <a:off x="12541356" y="27618966"/>
                <a:ext cx="3339904" cy="298098"/>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black"/>
                    </a:solidFill>
                    <a:effectLst/>
                    <a:uLnTx/>
                    <a:uFillTx/>
                  </a:rPr>
                  <a:t>Frequency</a:t>
                </a:r>
              </a:p>
            </p:txBody>
          </p:sp>
          <p:pic>
            <p:nvPicPr>
              <p:cNvPr id="165" name="Graphic 6">
                <a:extLst>
                  <a:ext uri="{FF2B5EF4-FFF2-40B4-BE49-F238E27FC236}">
                    <a16:creationId xmlns:a16="http://schemas.microsoft.com/office/drawing/2014/main" id="{FBE6BE92-6BE4-E64F-8244-BADD51DFCC36}"/>
                  </a:ext>
                </a:extLst>
              </p:cNvPr>
              <p:cNvPicPr>
                <a:picLocks noChangeAspect="1"/>
              </p:cNvPicPr>
              <p:nvPr/>
            </p:nvPicPr>
            <p:blipFill rotWithShape="1">
              <a:blip r:embed="rId14">
                <a:extLst>
                  <a:ext uri="{96DAC541-7B7A-43D3-8B79-37D633B846F1}">
                    <asvg:svgBlip xmlns:asvg="http://schemas.microsoft.com/office/drawing/2016/SVG/main" xmlns="" r:embed="rId16"/>
                  </a:ext>
                </a:extLst>
              </a:blip>
              <a:srcRect l="10543" r="63517"/>
              <a:stretch/>
            </p:blipFill>
            <p:spPr>
              <a:xfrm>
                <a:off x="14551292" y="25805200"/>
                <a:ext cx="4136434" cy="4016676"/>
              </a:xfrm>
              <a:prstGeom prst="rect">
                <a:avLst/>
              </a:prstGeom>
            </p:spPr>
          </p:pic>
          <p:sp>
            <p:nvSpPr>
              <p:cNvPr id="167" name="TextBox 166">
                <a:extLst>
                  <a:ext uri="{FF2B5EF4-FFF2-40B4-BE49-F238E27FC236}">
                    <a16:creationId xmlns:a16="http://schemas.microsoft.com/office/drawing/2014/main" id="{A2F7F1FE-7D59-C743-B93E-A07422B21429}"/>
                  </a:ext>
                </a:extLst>
              </p:cNvPr>
              <p:cNvSpPr txBox="1"/>
              <p:nvPr/>
            </p:nvSpPr>
            <p:spPr>
              <a:xfrm>
                <a:off x="14877612" y="29386747"/>
                <a:ext cx="3834855" cy="32591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black"/>
                    </a:solidFill>
                    <a:effectLst/>
                    <a:uLnTx/>
                    <a:uFillTx/>
                  </a:rPr>
                  <a:t>5              10              15             20             25</a:t>
                </a:r>
              </a:p>
            </p:txBody>
          </p:sp>
          <p:sp>
            <p:nvSpPr>
              <p:cNvPr id="168" name="TextBox 167">
                <a:extLst>
                  <a:ext uri="{FF2B5EF4-FFF2-40B4-BE49-F238E27FC236}">
                    <a16:creationId xmlns:a16="http://schemas.microsoft.com/office/drawing/2014/main" id="{54528E1C-5DFC-074B-B6BA-E78FBFDCC028}"/>
                  </a:ext>
                </a:extLst>
              </p:cNvPr>
              <p:cNvSpPr txBox="1"/>
              <p:nvPr/>
            </p:nvSpPr>
            <p:spPr>
              <a:xfrm>
                <a:off x="14781021" y="29677435"/>
                <a:ext cx="3834855" cy="325919"/>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black"/>
                    </a:solidFill>
                    <a:effectLst/>
                    <a:uLnTx/>
                    <a:uFillTx/>
                  </a:rPr>
                  <a:t>Temperature (ºC)</a:t>
                </a:r>
              </a:p>
            </p:txBody>
          </p:sp>
          <p:sp>
            <p:nvSpPr>
              <p:cNvPr id="170" name="TextBox 169">
                <a:extLst>
                  <a:ext uri="{FF2B5EF4-FFF2-40B4-BE49-F238E27FC236}">
                    <a16:creationId xmlns:a16="http://schemas.microsoft.com/office/drawing/2014/main" id="{3B4B68BB-B8B7-AC4E-B05B-373BD5571F23}"/>
                  </a:ext>
                </a:extLst>
              </p:cNvPr>
              <p:cNvSpPr txBox="1"/>
              <p:nvPr/>
            </p:nvSpPr>
            <p:spPr>
              <a:xfrm>
                <a:off x="14967260" y="26105300"/>
                <a:ext cx="1681769" cy="107721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87C4DB"/>
                    </a:solidFill>
                    <a:effectLst/>
                    <a:uLnTx/>
                    <a:uFillTx/>
                  </a:rPr>
                  <a:t>Mean: 17.109 ºC</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87C4DB"/>
                    </a:solidFill>
                    <a:effectLst/>
                    <a:uLnTx/>
                    <a:uFillTx/>
                  </a:rPr>
                  <a:t>STD: 3.001 ºC</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D89293"/>
                    </a:solidFill>
                    <a:effectLst/>
                    <a:uLnTx/>
                    <a:uFillTx/>
                  </a:rPr>
                  <a:t>Mean: 17.113 ºC</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D89293"/>
                    </a:solidFill>
                    <a:effectLst/>
                    <a:uLnTx/>
                    <a:uFillTx/>
                  </a:rPr>
                  <a:t>STD: 2.869 ºC</a:t>
                </a:r>
              </a:p>
            </p:txBody>
          </p:sp>
          <p:sp>
            <p:nvSpPr>
              <p:cNvPr id="189" name="TextBox 188">
                <a:extLst>
                  <a:ext uri="{FF2B5EF4-FFF2-40B4-BE49-F238E27FC236}">
                    <a16:creationId xmlns:a16="http://schemas.microsoft.com/office/drawing/2014/main" id="{4BB65B80-302A-494C-A5EB-7436851B5E0F}"/>
                  </a:ext>
                </a:extLst>
              </p:cNvPr>
              <p:cNvSpPr txBox="1"/>
              <p:nvPr/>
            </p:nvSpPr>
            <p:spPr>
              <a:xfrm>
                <a:off x="14511056" y="26044722"/>
                <a:ext cx="426530" cy="3477875"/>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black"/>
                    </a:solidFill>
                    <a:effectLst/>
                    <a:uLnTx/>
                    <a:uFillTx/>
                  </a:rPr>
                  <a:t>25</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prstClr val="black"/>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black"/>
                    </a:solidFill>
                    <a:effectLst/>
                    <a:uLnTx/>
                    <a:uFillTx/>
                  </a:rPr>
                  <a:t>20</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prstClr val="black"/>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black"/>
                    </a:solidFill>
                    <a:effectLst/>
                    <a:uLnTx/>
                    <a:uFillTx/>
                  </a:rPr>
                  <a:t>15</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prstClr val="black"/>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black"/>
                    </a:solidFill>
                    <a:effectLst/>
                    <a:uLnTx/>
                    <a:uFillTx/>
                  </a:rPr>
                  <a:t>10</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prstClr val="black"/>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black"/>
                    </a:solidFill>
                    <a:effectLst/>
                    <a:uLnTx/>
                    <a:uFillTx/>
                  </a:rPr>
                  <a:t>5</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prstClr val="black"/>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black"/>
                    </a:solidFill>
                    <a:effectLst/>
                    <a:uLnTx/>
                    <a:uFillTx/>
                  </a:rPr>
                  <a:t>0</a:t>
                </a:r>
              </a:p>
            </p:txBody>
          </p:sp>
        </p:grpSp>
      </p:grpSp>
      <p:sp>
        <p:nvSpPr>
          <p:cNvPr id="192" name="TextBox 191"/>
          <p:cNvSpPr txBox="1"/>
          <p:nvPr/>
        </p:nvSpPr>
        <p:spPr>
          <a:xfrm>
            <a:off x="13525061" y="25465309"/>
            <a:ext cx="12506087" cy="646331"/>
          </a:xfrm>
          <a:prstGeom prst="rect">
            <a:avLst/>
          </a:prstGeom>
        </p:spPr>
        <p:txBody>
          <a:bodyPr wrap="square" numCol="1" spcCol="640080" rtlCol="0">
            <a:spAutoFit/>
          </a:bodyPr>
          <a:lstStyle/>
          <a:p>
            <a:pPr algn="just"/>
            <a:r>
              <a:rPr lang="en-US" sz="1800" dirty="0" smtClean="0">
                <a:solidFill>
                  <a:schemeClr val="tx1">
                    <a:lumMod val="75000"/>
                    <a:lumOff val="25000"/>
                  </a:schemeClr>
                </a:solidFill>
              </a:rPr>
              <a:t>Figure 7. Frequency of grunion runs </a:t>
            </a:r>
            <a:r>
              <a:rPr lang="en-US" sz="1800" dirty="0" smtClean="0">
                <a:solidFill>
                  <a:schemeClr val="tx1">
                    <a:lumMod val="75000"/>
                    <a:lumOff val="25000"/>
                  </a:schemeClr>
                </a:solidFill>
              </a:rPr>
              <a:t>at given</a:t>
            </a:r>
            <a:r>
              <a:rPr lang="en-US" sz="1800" dirty="0" smtClean="0">
                <a:solidFill>
                  <a:schemeClr val="tx1">
                    <a:lumMod val="75000"/>
                    <a:lumOff val="25000"/>
                  </a:schemeClr>
                </a:solidFill>
              </a:rPr>
              <a:t> MUR SST (blue) and </a:t>
            </a:r>
            <a:r>
              <a:rPr lang="en-US" sz="1800" i="1" dirty="0" smtClean="0">
                <a:solidFill>
                  <a:schemeClr val="tx1">
                    <a:lumMod val="75000"/>
                    <a:lumOff val="25000"/>
                  </a:schemeClr>
                </a:solidFill>
              </a:rPr>
              <a:t>in situ </a:t>
            </a:r>
            <a:r>
              <a:rPr lang="en-US" sz="1800" dirty="0" smtClean="0">
                <a:solidFill>
                  <a:schemeClr val="tx1">
                    <a:lumMod val="75000"/>
                    <a:lumOff val="25000"/>
                  </a:schemeClr>
                </a:solidFill>
              </a:rPr>
              <a:t>water temperature (red) values, analyzed by run size (left: small (Walker 0-1), center: medium (Walker 2-3), right: large (Walker 4-5)</a:t>
            </a:r>
            <a:endParaRPr lang="en-US" sz="2000" dirty="0" smtClean="0">
              <a:solidFill>
                <a:schemeClr val="tx1">
                  <a:lumMod val="75000"/>
                  <a:lumOff val="25000"/>
                </a:schemeClr>
              </a:solidFill>
            </a:endParaRPr>
          </a:p>
        </p:txBody>
      </p:sp>
      <p:sp>
        <p:nvSpPr>
          <p:cNvPr id="169" name="TextBox 168">
            <a:extLst>
              <a:ext uri="{FF2B5EF4-FFF2-40B4-BE49-F238E27FC236}">
                <a16:creationId xmlns:a16="http://schemas.microsoft.com/office/drawing/2014/main" id="{0F7DAC46-2119-3948-809F-D4A8E467A7F0}"/>
              </a:ext>
            </a:extLst>
          </p:cNvPr>
          <p:cNvSpPr txBox="1"/>
          <p:nvPr/>
        </p:nvSpPr>
        <p:spPr>
          <a:xfrm>
            <a:off x="19097740" y="12269660"/>
            <a:ext cx="3065839" cy="461665"/>
          </a:xfrm>
          <a:prstGeom prst="rect">
            <a:avLst/>
          </a:prstGeom>
          <a:noFill/>
        </p:spPr>
        <p:txBody>
          <a:bodyPr wrap="square" rtlCol="0">
            <a:spAutoFit/>
          </a:bodyPr>
          <a:lstStyle/>
          <a:p>
            <a:pPr algn="ctr"/>
            <a:r>
              <a:rPr lang="en-US" sz="2400" dirty="0"/>
              <a:t>2017</a:t>
            </a:r>
          </a:p>
        </p:txBody>
      </p:sp>
      <p:pic>
        <p:nvPicPr>
          <p:cNvPr id="180" name="Picture 179">
            <a:extLst>
              <a:ext uri="{FF2B5EF4-FFF2-40B4-BE49-F238E27FC236}">
                <a16:creationId xmlns:a16="http://schemas.microsoft.com/office/drawing/2014/main" id="{9C7A6E15-8785-E543-A53E-830D698C63BA}"/>
              </a:ext>
            </a:extLst>
          </p:cNvPr>
          <p:cNvPicPr>
            <a:picLocks noChangeAspect="1"/>
          </p:cNvPicPr>
          <p:nvPr/>
        </p:nvPicPr>
        <p:blipFill rotWithShape="1">
          <a:blip r:embed="rId17"/>
          <a:srcRect l="32052" t="85335" r="28554" b="11578"/>
          <a:stretch/>
        </p:blipFill>
        <p:spPr>
          <a:xfrm>
            <a:off x="16399580" y="17144350"/>
            <a:ext cx="5314750" cy="258356"/>
          </a:xfrm>
          <a:prstGeom prst="rect">
            <a:avLst/>
          </a:prstGeom>
        </p:spPr>
      </p:pic>
      <p:sp>
        <p:nvSpPr>
          <p:cNvPr id="183" name="TextBox 182">
            <a:extLst>
              <a:ext uri="{FF2B5EF4-FFF2-40B4-BE49-F238E27FC236}">
                <a16:creationId xmlns:a16="http://schemas.microsoft.com/office/drawing/2014/main" id="{7DB370CF-53C9-C043-A1D3-81DE7FA2B711}"/>
              </a:ext>
            </a:extLst>
          </p:cNvPr>
          <p:cNvSpPr txBox="1"/>
          <p:nvPr/>
        </p:nvSpPr>
        <p:spPr>
          <a:xfrm>
            <a:off x="16210585" y="17333068"/>
            <a:ext cx="5701562" cy="276999"/>
          </a:xfrm>
          <a:prstGeom prst="rect">
            <a:avLst/>
          </a:prstGeom>
          <a:noFill/>
        </p:spPr>
        <p:txBody>
          <a:bodyPr wrap="square" rtlCol="0">
            <a:spAutoFit/>
          </a:bodyPr>
          <a:lstStyle/>
          <a:p>
            <a:pPr algn="ctr"/>
            <a:r>
              <a:rPr lang="en-US" sz="1200" dirty="0"/>
              <a:t>0    </a:t>
            </a:r>
            <a:r>
              <a:rPr lang="en-US" sz="1200" dirty="0" smtClean="0"/>
              <a:t>          </a:t>
            </a:r>
            <a:r>
              <a:rPr lang="en-US" sz="1200" dirty="0"/>
              <a:t>1   </a:t>
            </a:r>
            <a:r>
              <a:rPr lang="en-US" sz="1200" dirty="0" smtClean="0"/>
              <a:t>            </a:t>
            </a:r>
            <a:r>
              <a:rPr lang="en-US" sz="1200" dirty="0"/>
              <a:t>2        </a:t>
            </a:r>
            <a:r>
              <a:rPr lang="en-US" sz="1200" dirty="0" smtClean="0"/>
              <a:t>       </a:t>
            </a:r>
            <a:r>
              <a:rPr lang="en-US" sz="1200" dirty="0"/>
              <a:t>3    </a:t>
            </a:r>
            <a:r>
              <a:rPr lang="en-US" sz="1200" dirty="0" smtClean="0"/>
              <a:t>           </a:t>
            </a:r>
            <a:r>
              <a:rPr lang="en-US" sz="1200" dirty="0"/>
              <a:t>4       </a:t>
            </a:r>
            <a:r>
              <a:rPr lang="en-US" sz="1200" dirty="0" smtClean="0"/>
              <a:t>         </a:t>
            </a:r>
            <a:r>
              <a:rPr lang="en-US" sz="1200" dirty="0"/>
              <a:t>5   </a:t>
            </a:r>
            <a:r>
              <a:rPr lang="en-US" sz="1200" dirty="0" smtClean="0"/>
              <a:t>            </a:t>
            </a:r>
            <a:r>
              <a:rPr lang="en-US" sz="1200" dirty="0"/>
              <a:t>6     </a:t>
            </a:r>
            <a:r>
              <a:rPr lang="en-US" sz="1200" dirty="0" smtClean="0"/>
              <a:t>          </a:t>
            </a:r>
            <a:r>
              <a:rPr lang="en-US" sz="1200" dirty="0"/>
              <a:t>7    </a:t>
            </a:r>
            <a:r>
              <a:rPr lang="en-US" sz="1200" dirty="0" smtClean="0"/>
              <a:t>           </a:t>
            </a:r>
            <a:r>
              <a:rPr lang="en-US" sz="1200" dirty="0"/>
              <a:t>8</a:t>
            </a:r>
          </a:p>
        </p:txBody>
      </p:sp>
      <p:sp>
        <p:nvSpPr>
          <p:cNvPr id="186" name="TextBox 185">
            <a:extLst>
              <a:ext uri="{FF2B5EF4-FFF2-40B4-BE49-F238E27FC236}">
                <a16:creationId xmlns:a16="http://schemas.microsoft.com/office/drawing/2014/main" id="{806E9D94-F543-894F-8A08-CF3DB520E83C}"/>
              </a:ext>
            </a:extLst>
          </p:cNvPr>
          <p:cNvSpPr txBox="1"/>
          <p:nvPr/>
        </p:nvSpPr>
        <p:spPr>
          <a:xfrm>
            <a:off x="15968814" y="12272416"/>
            <a:ext cx="2999410" cy="461665"/>
          </a:xfrm>
          <a:prstGeom prst="rect">
            <a:avLst/>
          </a:prstGeom>
          <a:noFill/>
        </p:spPr>
        <p:txBody>
          <a:bodyPr wrap="square" rtlCol="0">
            <a:spAutoFit/>
          </a:bodyPr>
          <a:lstStyle/>
          <a:p>
            <a:pPr algn="ctr"/>
            <a:r>
              <a:rPr lang="en-US" sz="2400" dirty="0"/>
              <a:t>2005</a:t>
            </a:r>
          </a:p>
        </p:txBody>
      </p:sp>
      <p:sp>
        <p:nvSpPr>
          <p:cNvPr id="244" name="TextBox 243"/>
          <p:cNvSpPr txBox="1"/>
          <p:nvPr/>
        </p:nvSpPr>
        <p:spPr>
          <a:xfrm>
            <a:off x="9607523" y="24331950"/>
            <a:ext cx="9993226" cy="646331"/>
          </a:xfrm>
          <a:prstGeom prst="rect">
            <a:avLst/>
          </a:prstGeom>
        </p:spPr>
        <p:txBody>
          <a:bodyPr wrap="square" numCol="1" spcCol="640080" rtlCol="0">
            <a:spAutoFit/>
          </a:bodyPr>
          <a:lstStyle/>
          <a:p>
            <a:pPr algn="just"/>
            <a:r>
              <a:rPr lang="en-US" sz="1800" dirty="0" smtClean="0">
                <a:solidFill>
                  <a:schemeClr val="tx1">
                    <a:lumMod val="75000"/>
                    <a:lumOff val="25000"/>
                  </a:schemeClr>
                </a:solidFill>
              </a:rPr>
              <a:t>Figure 5</a:t>
            </a:r>
            <a:r>
              <a:rPr lang="en-US" sz="1800" dirty="0">
                <a:solidFill>
                  <a:schemeClr val="tx1">
                    <a:lumMod val="75000"/>
                    <a:lumOff val="25000"/>
                  </a:schemeClr>
                </a:solidFill>
              </a:rPr>
              <a:t>. </a:t>
            </a:r>
            <a:r>
              <a:rPr lang="en-US" sz="1800" dirty="0" smtClean="0">
                <a:solidFill>
                  <a:schemeClr val="tx1">
                    <a:lumMod val="75000"/>
                    <a:lumOff val="25000"/>
                  </a:schemeClr>
                </a:solidFill>
              </a:rPr>
              <a:t>MUR SST versus Walker value overlaid with Aqua MODIS chlorophyll-a versus Walker value by region</a:t>
            </a:r>
            <a:endParaRPr lang="en-US" sz="2000" dirty="0" smtClean="0">
              <a:solidFill>
                <a:schemeClr val="tx1">
                  <a:lumMod val="75000"/>
                  <a:lumOff val="25000"/>
                </a:schemeClr>
              </a:solidFill>
            </a:endParaRPr>
          </a:p>
        </p:txBody>
      </p:sp>
      <p:pic>
        <p:nvPicPr>
          <p:cNvPr id="283" name="Picture 282">
            <a:extLst>
              <a:ext uri="{FF2B5EF4-FFF2-40B4-BE49-F238E27FC236}">
                <a16:creationId xmlns:a16="http://schemas.microsoft.com/office/drawing/2014/main" id="{A80518AB-2FCF-944D-B686-4F45293FECB4}"/>
              </a:ext>
            </a:extLst>
          </p:cNvPr>
          <p:cNvPicPr>
            <a:picLocks noChangeAspect="1"/>
          </p:cNvPicPr>
          <p:nvPr/>
        </p:nvPicPr>
        <p:blipFill rotWithShape="1">
          <a:blip r:embed="rId18"/>
          <a:srcRect l="36631" t="15157" r="33210" b="19018"/>
          <a:stretch/>
        </p:blipFill>
        <p:spPr>
          <a:xfrm>
            <a:off x="15926618" y="12923177"/>
            <a:ext cx="3115004" cy="4042810"/>
          </a:xfrm>
          <a:prstGeom prst="rect">
            <a:avLst/>
          </a:prstGeom>
        </p:spPr>
      </p:pic>
      <p:pic>
        <p:nvPicPr>
          <p:cNvPr id="284" name="Picture 283">
            <a:extLst>
              <a:ext uri="{FF2B5EF4-FFF2-40B4-BE49-F238E27FC236}">
                <a16:creationId xmlns:a16="http://schemas.microsoft.com/office/drawing/2014/main" id="{77AD5CE2-8731-5643-8C26-1722DB6795DD}"/>
              </a:ext>
            </a:extLst>
          </p:cNvPr>
          <p:cNvPicPr>
            <a:picLocks noChangeAspect="1"/>
          </p:cNvPicPr>
          <p:nvPr/>
        </p:nvPicPr>
        <p:blipFill rotWithShape="1">
          <a:blip r:embed="rId19"/>
          <a:srcRect l="36632" t="15298" r="33132" b="19158"/>
          <a:stretch/>
        </p:blipFill>
        <p:spPr>
          <a:xfrm>
            <a:off x="19117595" y="12937579"/>
            <a:ext cx="3059632" cy="4007384"/>
          </a:xfrm>
          <a:prstGeom prst="rect">
            <a:avLst/>
          </a:prstGeom>
        </p:spPr>
      </p:pic>
      <p:sp>
        <p:nvSpPr>
          <p:cNvPr id="201" name="TextBox 200">
            <a:extLst>
              <a:ext uri="{FF2B5EF4-FFF2-40B4-BE49-F238E27FC236}">
                <a16:creationId xmlns:a16="http://schemas.microsoft.com/office/drawing/2014/main" id="{5B00E4F5-D21C-7C42-AF37-974B101E8972}"/>
              </a:ext>
            </a:extLst>
          </p:cNvPr>
          <p:cNvSpPr txBox="1"/>
          <p:nvPr/>
        </p:nvSpPr>
        <p:spPr>
          <a:xfrm rot="16200000">
            <a:off x="7015149" y="21249336"/>
            <a:ext cx="4387794" cy="307777"/>
          </a:xfrm>
          <a:prstGeom prst="rect">
            <a:avLst/>
          </a:prstGeom>
          <a:noFill/>
        </p:spPr>
        <p:txBody>
          <a:bodyPr wrap="square" rtlCol="0">
            <a:spAutoFit/>
          </a:bodyPr>
          <a:lstStyle/>
          <a:p>
            <a:pPr algn="ctr"/>
            <a:r>
              <a:rPr lang="en-US" sz="1400" dirty="0">
                <a:solidFill>
                  <a:srgbClr val="0070C0"/>
                </a:solidFill>
                <a:latin typeface="Garamond" panose="02020404030301010803" pitchFamily="18" charset="0"/>
              </a:rPr>
              <a:t>MUR SST (°C)</a:t>
            </a:r>
          </a:p>
        </p:txBody>
      </p:sp>
      <p:sp>
        <p:nvSpPr>
          <p:cNvPr id="200" name="TextBox 199">
            <a:extLst>
              <a:ext uri="{FF2B5EF4-FFF2-40B4-BE49-F238E27FC236}">
                <a16:creationId xmlns:a16="http://schemas.microsoft.com/office/drawing/2014/main" id="{A36C698E-5736-4247-85A6-14C62CC16951}"/>
              </a:ext>
            </a:extLst>
          </p:cNvPr>
          <p:cNvSpPr txBox="1"/>
          <p:nvPr/>
        </p:nvSpPr>
        <p:spPr>
          <a:xfrm>
            <a:off x="9334136" y="19146301"/>
            <a:ext cx="362376" cy="4606389"/>
          </a:xfrm>
          <a:prstGeom prst="rect">
            <a:avLst/>
          </a:prstGeom>
          <a:noFill/>
        </p:spPr>
        <p:txBody>
          <a:bodyPr wrap="square" rtlCol="0">
            <a:spAutoFit/>
          </a:bodyPr>
          <a:lstStyle/>
          <a:p>
            <a:pPr algn="r">
              <a:lnSpc>
                <a:spcPts val="1600"/>
              </a:lnSpc>
            </a:pPr>
            <a:r>
              <a:rPr lang="en-US" sz="1400" dirty="0">
                <a:latin typeface="Garamond" panose="02020404030301010803" pitchFamily="18" charset="0"/>
              </a:rPr>
              <a:t>25</a:t>
            </a:r>
          </a:p>
          <a:p>
            <a:pPr algn="r">
              <a:lnSpc>
                <a:spcPts val="1600"/>
              </a:lnSpc>
            </a:pPr>
            <a:endParaRPr lang="en-US" sz="1400" dirty="0" smtClean="0">
              <a:latin typeface="Garamond" panose="02020404030301010803" pitchFamily="18" charset="0"/>
            </a:endParaRPr>
          </a:p>
          <a:p>
            <a:pPr algn="r">
              <a:lnSpc>
                <a:spcPts val="1600"/>
              </a:lnSpc>
            </a:pPr>
            <a:endParaRPr lang="en-US" sz="1400" dirty="0" smtClean="0">
              <a:latin typeface="Garamond" panose="02020404030301010803" pitchFamily="18" charset="0"/>
            </a:endParaRPr>
          </a:p>
          <a:p>
            <a:pPr algn="r">
              <a:lnSpc>
                <a:spcPts val="1600"/>
              </a:lnSpc>
            </a:pPr>
            <a:endParaRPr lang="en-US" sz="1400" dirty="0" smtClean="0">
              <a:latin typeface="Garamond" panose="02020404030301010803" pitchFamily="18" charset="0"/>
            </a:endParaRPr>
          </a:p>
          <a:p>
            <a:pPr algn="r">
              <a:lnSpc>
                <a:spcPts val="1600"/>
              </a:lnSpc>
            </a:pPr>
            <a:endParaRPr lang="en-US" sz="1400" dirty="0">
              <a:latin typeface="Garamond" panose="02020404030301010803" pitchFamily="18" charset="0"/>
            </a:endParaRPr>
          </a:p>
          <a:p>
            <a:pPr algn="r">
              <a:lnSpc>
                <a:spcPts val="1600"/>
              </a:lnSpc>
            </a:pPr>
            <a:endParaRPr lang="en-US" sz="1400" dirty="0">
              <a:latin typeface="Garamond" panose="02020404030301010803" pitchFamily="18" charset="0"/>
            </a:endParaRPr>
          </a:p>
          <a:p>
            <a:pPr algn="r">
              <a:lnSpc>
                <a:spcPts val="1600"/>
              </a:lnSpc>
            </a:pPr>
            <a:endParaRPr lang="en-US" sz="1400" dirty="0">
              <a:latin typeface="Garamond" panose="02020404030301010803" pitchFamily="18" charset="0"/>
            </a:endParaRPr>
          </a:p>
          <a:p>
            <a:pPr algn="r">
              <a:lnSpc>
                <a:spcPts val="1600"/>
              </a:lnSpc>
            </a:pPr>
            <a:r>
              <a:rPr lang="en-US" sz="1400" dirty="0" smtClean="0">
                <a:latin typeface="Garamond" panose="02020404030301010803" pitchFamily="18" charset="0"/>
              </a:rPr>
              <a:t>20</a:t>
            </a:r>
            <a:endParaRPr lang="en-US" sz="1400" dirty="0">
              <a:latin typeface="Garamond" panose="02020404030301010803" pitchFamily="18" charset="0"/>
            </a:endParaRPr>
          </a:p>
          <a:p>
            <a:pPr algn="r">
              <a:lnSpc>
                <a:spcPts val="1600"/>
              </a:lnSpc>
            </a:pPr>
            <a:endParaRPr lang="en-US" sz="1400" dirty="0">
              <a:latin typeface="Garamond" panose="02020404030301010803" pitchFamily="18" charset="0"/>
            </a:endParaRPr>
          </a:p>
          <a:p>
            <a:pPr algn="r">
              <a:lnSpc>
                <a:spcPts val="1600"/>
              </a:lnSpc>
            </a:pPr>
            <a:endParaRPr lang="en-US" sz="1400" dirty="0" smtClean="0">
              <a:latin typeface="Garamond" panose="02020404030301010803" pitchFamily="18" charset="0"/>
            </a:endParaRPr>
          </a:p>
          <a:p>
            <a:pPr algn="r">
              <a:lnSpc>
                <a:spcPts val="1600"/>
              </a:lnSpc>
            </a:pPr>
            <a:endParaRPr lang="en-US" sz="1400" dirty="0">
              <a:latin typeface="Garamond" panose="02020404030301010803" pitchFamily="18" charset="0"/>
            </a:endParaRPr>
          </a:p>
          <a:p>
            <a:pPr algn="r">
              <a:lnSpc>
                <a:spcPts val="1600"/>
              </a:lnSpc>
            </a:pPr>
            <a:endParaRPr lang="en-US" sz="1400" dirty="0" smtClean="0">
              <a:latin typeface="Garamond" panose="02020404030301010803" pitchFamily="18" charset="0"/>
            </a:endParaRPr>
          </a:p>
          <a:p>
            <a:pPr algn="r">
              <a:lnSpc>
                <a:spcPts val="1600"/>
              </a:lnSpc>
            </a:pPr>
            <a:endParaRPr lang="en-US" sz="1400" dirty="0">
              <a:latin typeface="Garamond" panose="02020404030301010803" pitchFamily="18" charset="0"/>
            </a:endParaRPr>
          </a:p>
          <a:p>
            <a:pPr algn="r">
              <a:lnSpc>
                <a:spcPts val="1600"/>
              </a:lnSpc>
            </a:pPr>
            <a:endParaRPr lang="en-US" sz="1400" dirty="0">
              <a:latin typeface="Garamond" panose="02020404030301010803" pitchFamily="18" charset="0"/>
            </a:endParaRPr>
          </a:p>
          <a:p>
            <a:pPr algn="r">
              <a:lnSpc>
                <a:spcPts val="1600"/>
              </a:lnSpc>
            </a:pPr>
            <a:r>
              <a:rPr lang="en-US" sz="1400" dirty="0" smtClean="0">
                <a:latin typeface="Garamond" panose="02020404030301010803" pitchFamily="18" charset="0"/>
              </a:rPr>
              <a:t>15</a:t>
            </a:r>
            <a:endParaRPr lang="en-US" sz="1400" dirty="0">
              <a:latin typeface="Garamond" panose="02020404030301010803" pitchFamily="18" charset="0"/>
            </a:endParaRPr>
          </a:p>
          <a:p>
            <a:pPr algn="r">
              <a:lnSpc>
                <a:spcPts val="1600"/>
              </a:lnSpc>
            </a:pPr>
            <a:endParaRPr lang="en-US" sz="1400" dirty="0">
              <a:latin typeface="Garamond" panose="02020404030301010803" pitchFamily="18" charset="0"/>
            </a:endParaRPr>
          </a:p>
          <a:p>
            <a:pPr algn="r">
              <a:lnSpc>
                <a:spcPts val="1600"/>
              </a:lnSpc>
            </a:pPr>
            <a:endParaRPr lang="en-US" sz="1400" dirty="0" smtClean="0">
              <a:latin typeface="Garamond" panose="02020404030301010803" pitchFamily="18" charset="0"/>
            </a:endParaRPr>
          </a:p>
          <a:p>
            <a:pPr algn="r">
              <a:lnSpc>
                <a:spcPts val="1600"/>
              </a:lnSpc>
            </a:pPr>
            <a:endParaRPr lang="en-US" sz="1400" dirty="0">
              <a:latin typeface="Garamond" panose="02020404030301010803" pitchFamily="18" charset="0"/>
            </a:endParaRPr>
          </a:p>
          <a:p>
            <a:pPr algn="r">
              <a:lnSpc>
                <a:spcPts val="1600"/>
              </a:lnSpc>
            </a:pPr>
            <a:endParaRPr lang="en-US" sz="1400" dirty="0" smtClean="0">
              <a:latin typeface="Garamond" panose="02020404030301010803" pitchFamily="18" charset="0"/>
            </a:endParaRPr>
          </a:p>
          <a:p>
            <a:pPr algn="r">
              <a:lnSpc>
                <a:spcPts val="1600"/>
              </a:lnSpc>
            </a:pPr>
            <a:endParaRPr lang="en-US" sz="1400" dirty="0">
              <a:latin typeface="Garamond" panose="02020404030301010803" pitchFamily="18" charset="0"/>
            </a:endParaRPr>
          </a:p>
          <a:p>
            <a:pPr algn="r">
              <a:lnSpc>
                <a:spcPts val="1600"/>
              </a:lnSpc>
            </a:pPr>
            <a:endParaRPr lang="en-US" sz="1400" dirty="0">
              <a:latin typeface="Garamond" panose="02020404030301010803" pitchFamily="18" charset="0"/>
            </a:endParaRPr>
          </a:p>
          <a:p>
            <a:pPr algn="r">
              <a:lnSpc>
                <a:spcPts val="1600"/>
              </a:lnSpc>
            </a:pPr>
            <a:r>
              <a:rPr lang="en-US" sz="1400" dirty="0" smtClean="0">
                <a:latin typeface="Garamond" panose="02020404030301010803" pitchFamily="18" charset="0"/>
              </a:rPr>
              <a:t>10</a:t>
            </a:r>
            <a:endParaRPr lang="en-US" sz="1400" dirty="0">
              <a:latin typeface="Garamond" panose="02020404030301010803" pitchFamily="18" charset="0"/>
            </a:endParaRPr>
          </a:p>
        </p:txBody>
      </p:sp>
      <p:sp>
        <p:nvSpPr>
          <p:cNvPr id="271" name="TextBox 270">
            <a:extLst>
              <a:ext uri="{FF2B5EF4-FFF2-40B4-BE49-F238E27FC236}">
                <a16:creationId xmlns:a16="http://schemas.microsoft.com/office/drawing/2014/main" id="{D86F7753-ED54-E247-8C0A-5EAD34FB7EB7}"/>
              </a:ext>
            </a:extLst>
          </p:cNvPr>
          <p:cNvSpPr txBox="1"/>
          <p:nvPr/>
        </p:nvSpPr>
        <p:spPr>
          <a:xfrm rot="5400000">
            <a:off x="17896702" y="21348556"/>
            <a:ext cx="5338878" cy="307777"/>
          </a:xfrm>
          <a:prstGeom prst="rect">
            <a:avLst/>
          </a:prstGeom>
          <a:noFill/>
        </p:spPr>
        <p:txBody>
          <a:bodyPr wrap="square" rtlCol="0">
            <a:spAutoFit/>
          </a:bodyPr>
          <a:lstStyle/>
          <a:p>
            <a:pPr algn="ctr"/>
            <a:r>
              <a:rPr lang="en-US" sz="1400" dirty="0">
                <a:solidFill>
                  <a:srgbClr val="00CD65"/>
                </a:solidFill>
                <a:latin typeface="Garamond" panose="02020404030301010803" pitchFamily="18" charset="0"/>
              </a:rPr>
              <a:t>Chlorophyll-a (mg/m</a:t>
            </a:r>
            <a:r>
              <a:rPr lang="en-US" sz="1400" baseline="30000" dirty="0">
                <a:solidFill>
                  <a:srgbClr val="00CD65"/>
                </a:solidFill>
                <a:latin typeface="Garamond" panose="02020404030301010803" pitchFamily="18" charset="0"/>
              </a:rPr>
              <a:t>3</a:t>
            </a:r>
            <a:r>
              <a:rPr lang="en-US" sz="1400" dirty="0">
                <a:solidFill>
                  <a:srgbClr val="00CD65"/>
                </a:solidFill>
                <a:latin typeface="Garamond" panose="02020404030301010803" pitchFamily="18" charset="0"/>
              </a:rPr>
              <a:t>)</a:t>
            </a:r>
          </a:p>
        </p:txBody>
      </p:sp>
      <p:sp>
        <p:nvSpPr>
          <p:cNvPr id="276" name="TextBox 275">
            <a:extLst>
              <a:ext uri="{FF2B5EF4-FFF2-40B4-BE49-F238E27FC236}">
                <a16:creationId xmlns:a16="http://schemas.microsoft.com/office/drawing/2014/main" id="{36D7480E-6F61-1149-95DE-AB5C590CF7C1}"/>
              </a:ext>
            </a:extLst>
          </p:cNvPr>
          <p:cNvSpPr txBox="1"/>
          <p:nvPr/>
        </p:nvSpPr>
        <p:spPr>
          <a:xfrm>
            <a:off x="20046975" y="19343993"/>
            <a:ext cx="426797" cy="4401205"/>
          </a:xfrm>
          <a:prstGeom prst="rect">
            <a:avLst/>
          </a:prstGeom>
          <a:noFill/>
        </p:spPr>
        <p:txBody>
          <a:bodyPr wrap="square" rtlCol="0">
            <a:spAutoFit/>
          </a:bodyPr>
          <a:lstStyle/>
          <a:p>
            <a:pPr>
              <a:lnSpc>
                <a:spcPts val="1600"/>
              </a:lnSpc>
            </a:pPr>
            <a:r>
              <a:rPr lang="en-US" sz="1400" dirty="0" smtClean="0">
                <a:latin typeface="Garamond" panose="02020404030301010803" pitchFamily="18" charset="0"/>
              </a:rPr>
              <a:t>20</a:t>
            </a:r>
          </a:p>
          <a:p>
            <a:pPr>
              <a:lnSpc>
                <a:spcPts val="1600"/>
              </a:lnSpc>
            </a:pPr>
            <a:endParaRPr lang="en-US" sz="1400" dirty="0" smtClean="0">
              <a:latin typeface="Garamond" panose="02020404030301010803" pitchFamily="18" charset="0"/>
            </a:endParaRPr>
          </a:p>
          <a:p>
            <a:pPr>
              <a:lnSpc>
                <a:spcPts val="1600"/>
              </a:lnSpc>
            </a:pPr>
            <a:r>
              <a:rPr lang="en-US" sz="1400" dirty="0" smtClean="0">
                <a:latin typeface="Garamond" panose="02020404030301010803" pitchFamily="18" charset="0"/>
              </a:rPr>
              <a:t>18</a:t>
            </a:r>
            <a:endParaRPr lang="en-US" sz="1400" dirty="0">
              <a:latin typeface="Garamond" panose="02020404030301010803" pitchFamily="18" charset="0"/>
            </a:endParaRPr>
          </a:p>
          <a:p>
            <a:pPr>
              <a:lnSpc>
                <a:spcPts val="1600"/>
              </a:lnSpc>
            </a:pPr>
            <a:endParaRPr lang="en-US" sz="1400" dirty="0">
              <a:latin typeface="Garamond" panose="02020404030301010803" pitchFamily="18" charset="0"/>
            </a:endParaRPr>
          </a:p>
          <a:p>
            <a:pPr>
              <a:lnSpc>
                <a:spcPts val="1600"/>
              </a:lnSpc>
            </a:pPr>
            <a:r>
              <a:rPr lang="en-US" sz="1400" dirty="0">
                <a:latin typeface="Garamond" panose="02020404030301010803" pitchFamily="18" charset="0"/>
              </a:rPr>
              <a:t>16</a:t>
            </a:r>
          </a:p>
          <a:p>
            <a:pPr>
              <a:lnSpc>
                <a:spcPts val="1600"/>
              </a:lnSpc>
            </a:pPr>
            <a:endParaRPr lang="en-US" sz="1400" dirty="0">
              <a:latin typeface="Garamond" panose="02020404030301010803" pitchFamily="18" charset="0"/>
            </a:endParaRPr>
          </a:p>
          <a:p>
            <a:pPr>
              <a:lnSpc>
                <a:spcPts val="1600"/>
              </a:lnSpc>
            </a:pPr>
            <a:r>
              <a:rPr lang="en-US" sz="1400" dirty="0">
                <a:latin typeface="Garamond" panose="02020404030301010803" pitchFamily="18" charset="0"/>
              </a:rPr>
              <a:t>14</a:t>
            </a:r>
          </a:p>
          <a:p>
            <a:pPr>
              <a:lnSpc>
                <a:spcPts val="1600"/>
              </a:lnSpc>
            </a:pPr>
            <a:endParaRPr lang="en-US" sz="1400" dirty="0">
              <a:latin typeface="Garamond" panose="02020404030301010803" pitchFamily="18" charset="0"/>
            </a:endParaRPr>
          </a:p>
          <a:p>
            <a:pPr>
              <a:lnSpc>
                <a:spcPts val="1600"/>
              </a:lnSpc>
            </a:pPr>
            <a:r>
              <a:rPr lang="en-US" sz="1400" dirty="0">
                <a:latin typeface="Garamond" panose="02020404030301010803" pitchFamily="18" charset="0"/>
              </a:rPr>
              <a:t>12</a:t>
            </a:r>
          </a:p>
          <a:p>
            <a:pPr>
              <a:lnSpc>
                <a:spcPts val="1600"/>
              </a:lnSpc>
            </a:pPr>
            <a:endParaRPr lang="en-US" sz="1400" dirty="0">
              <a:latin typeface="Garamond" panose="02020404030301010803" pitchFamily="18" charset="0"/>
            </a:endParaRPr>
          </a:p>
          <a:p>
            <a:pPr>
              <a:lnSpc>
                <a:spcPts val="1600"/>
              </a:lnSpc>
            </a:pPr>
            <a:r>
              <a:rPr lang="en-US" sz="1400" dirty="0">
                <a:latin typeface="Garamond" panose="02020404030301010803" pitchFamily="18" charset="0"/>
              </a:rPr>
              <a:t>10</a:t>
            </a:r>
          </a:p>
          <a:p>
            <a:pPr>
              <a:lnSpc>
                <a:spcPts val="1600"/>
              </a:lnSpc>
            </a:pPr>
            <a:endParaRPr lang="en-US" sz="1400" dirty="0">
              <a:latin typeface="Garamond" panose="02020404030301010803" pitchFamily="18" charset="0"/>
            </a:endParaRPr>
          </a:p>
          <a:p>
            <a:pPr>
              <a:lnSpc>
                <a:spcPts val="1600"/>
              </a:lnSpc>
            </a:pPr>
            <a:r>
              <a:rPr lang="en-US" sz="1400" dirty="0">
                <a:latin typeface="Garamond" panose="02020404030301010803" pitchFamily="18" charset="0"/>
              </a:rPr>
              <a:t>8</a:t>
            </a:r>
          </a:p>
          <a:p>
            <a:pPr>
              <a:lnSpc>
                <a:spcPts val="1600"/>
              </a:lnSpc>
            </a:pPr>
            <a:endParaRPr lang="en-US" sz="1400" dirty="0">
              <a:latin typeface="Garamond" panose="02020404030301010803" pitchFamily="18" charset="0"/>
            </a:endParaRPr>
          </a:p>
          <a:p>
            <a:pPr>
              <a:lnSpc>
                <a:spcPts val="1600"/>
              </a:lnSpc>
            </a:pPr>
            <a:r>
              <a:rPr lang="en-US" sz="1400" dirty="0">
                <a:latin typeface="Garamond" panose="02020404030301010803" pitchFamily="18" charset="0"/>
              </a:rPr>
              <a:t>6</a:t>
            </a:r>
          </a:p>
          <a:p>
            <a:pPr>
              <a:lnSpc>
                <a:spcPts val="1600"/>
              </a:lnSpc>
            </a:pPr>
            <a:endParaRPr lang="en-US" sz="1400" dirty="0">
              <a:latin typeface="Garamond" panose="02020404030301010803" pitchFamily="18" charset="0"/>
            </a:endParaRPr>
          </a:p>
          <a:p>
            <a:pPr>
              <a:lnSpc>
                <a:spcPts val="1600"/>
              </a:lnSpc>
            </a:pPr>
            <a:r>
              <a:rPr lang="en-US" sz="1400" dirty="0">
                <a:latin typeface="Garamond" panose="02020404030301010803" pitchFamily="18" charset="0"/>
              </a:rPr>
              <a:t>4</a:t>
            </a:r>
          </a:p>
          <a:p>
            <a:pPr>
              <a:lnSpc>
                <a:spcPts val="1600"/>
              </a:lnSpc>
            </a:pPr>
            <a:endParaRPr lang="en-US" sz="1400" dirty="0">
              <a:latin typeface="Garamond" panose="02020404030301010803" pitchFamily="18" charset="0"/>
            </a:endParaRPr>
          </a:p>
          <a:p>
            <a:pPr>
              <a:lnSpc>
                <a:spcPts val="1600"/>
              </a:lnSpc>
            </a:pPr>
            <a:r>
              <a:rPr lang="en-US" sz="1400" dirty="0">
                <a:latin typeface="Garamond" panose="02020404030301010803" pitchFamily="18" charset="0"/>
              </a:rPr>
              <a:t>2</a:t>
            </a:r>
          </a:p>
          <a:p>
            <a:pPr>
              <a:lnSpc>
                <a:spcPts val="1600"/>
              </a:lnSpc>
            </a:pPr>
            <a:endParaRPr lang="en-US" sz="1400" dirty="0">
              <a:latin typeface="Garamond" panose="02020404030301010803" pitchFamily="18" charset="0"/>
            </a:endParaRPr>
          </a:p>
          <a:p>
            <a:pPr>
              <a:lnSpc>
                <a:spcPts val="1600"/>
              </a:lnSpc>
            </a:pPr>
            <a:r>
              <a:rPr lang="en-US" sz="1400" dirty="0">
                <a:latin typeface="Garamond" panose="02020404030301010803" pitchFamily="18" charset="0"/>
              </a:rPr>
              <a:t>0</a:t>
            </a:r>
          </a:p>
        </p:txBody>
      </p:sp>
      <p:grpSp>
        <p:nvGrpSpPr>
          <p:cNvPr id="117" name="Group 116"/>
          <p:cNvGrpSpPr/>
          <p:nvPr/>
        </p:nvGrpSpPr>
        <p:grpSpPr>
          <a:xfrm>
            <a:off x="16662484" y="18823765"/>
            <a:ext cx="3507774" cy="5360149"/>
            <a:chOff x="16590295" y="18823765"/>
            <a:chExt cx="3507774" cy="5360149"/>
          </a:xfrm>
        </p:grpSpPr>
        <p:pic>
          <p:nvPicPr>
            <p:cNvPr id="250" name="Picture 249">
              <a:extLst>
                <a:ext uri="{FF2B5EF4-FFF2-40B4-BE49-F238E27FC236}">
                  <a16:creationId xmlns:a16="http://schemas.microsoft.com/office/drawing/2014/main" id="{28265600-245F-C145-A942-D4382101D1D0}"/>
                </a:ext>
              </a:extLst>
            </p:cNvPr>
            <p:cNvPicPr>
              <a:picLocks noChangeAspect="1"/>
            </p:cNvPicPr>
            <p:nvPr/>
          </p:nvPicPr>
          <p:blipFill rotWithShape="1">
            <a:blip r:embed="rId20"/>
            <a:srcRect l="22056" t="11979" r="18527" b="10264"/>
            <a:stretch/>
          </p:blipFill>
          <p:spPr>
            <a:xfrm>
              <a:off x="16886867" y="19811794"/>
              <a:ext cx="2934120" cy="3777804"/>
            </a:xfrm>
            <a:prstGeom prst="rect">
              <a:avLst/>
            </a:prstGeom>
          </p:spPr>
        </p:pic>
        <p:sp>
          <p:nvSpPr>
            <p:cNvPr id="268" name="TextBox 267">
              <a:extLst>
                <a:ext uri="{FF2B5EF4-FFF2-40B4-BE49-F238E27FC236}">
                  <a16:creationId xmlns:a16="http://schemas.microsoft.com/office/drawing/2014/main" id="{E6829ABB-018E-3545-974A-D694B5F48CF4}"/>
                </a:ext>
              </a:extLst>
            </p:cNvPr>
            <p:cNvSpPr txBox="1"/>
            <p:nvPr/>
          </p:nvSpPr>
          <p:spPr>
            <a:xfrm>
              <a:off x="16726673" y="23830535"/>
              <a:ext cx="3235020" cy="338554"/>
            </a:xfrm>
            <a:prstGeom prst="rect">
              <a:avLst/>
            </a:prstGeom>
            <a:noFill/>
          </p:spPr>
          <p:txBody>
            <a:bodyPr wrap="square" rtlCol="0">
              <a:spAutoFit/>
            </a:bodyPr>
            <a:lstStyle/>
            <a:p>
              <a:pPr algn="ctr"/>
              <a:r>
                <a:rPr lang="en-US" sz="1600" dirty="0">
                  <a:latin typeface="Garamond" panose="02020404030301010803" pitchFamily="18" charset="0"/>
                </a:rPr>
                <a:t>Walker Value</a:t>
              </a:r>
            </a:p>
          </p:txBody>
        </p:sp>
        <p:sp>
          <p:nvSpPr>
            <p:cNvPr id="269" name="TextBox 268">
              <a:extLst>
                <a:ext uri="{FF2B5EF4-FFF2-40B4-BE49-F238E27FC236}">
                  <a16:creationId xmlns:a16="http://schemas.microsoft.com/office/drawing/2014/main" id="{19AA6B18-346A-C042-A458-2BCD9AB0A752}"/>
                </a:ext>
              </a:extLst>
            </p:cNvPr>
            <p:cNvSpPr txBox="1"/>
            <p:nvPr/>
          </p:nvSpPr>
          <p:spPr>
            <a:xfrm>
              <a:off x="16792443" y="23544104"/>
              <a:ext cx="3217378" cy="307777"/>
            </a:xfrm>
            <a:prstGeom prst="rect">
              <a:avLst/>
            </a:prstGeom>
            <a:noFill/>
          </p:spPr>
          <p:txBody>
            <a:bodyPr wrap="square" rtlCol="0">
              <a:spAutoFit/>
            </a:bodyPr>
            <a:lstStyle/>
            <a:p>
              <a:r>
                <a:rPr lang="en-US" sz="1400" dirty="0">
                  <a:latin typeface="Garamond" panose="02020404030301010803" pitchFamily="18" charset="0"/>
                </a:rPr>
                <a:t> 0          1           2          3           4          5 </a:t>
              </a:r>
              <a:endParaRPr lang="en-US" sz="1400" dirty="0">
                <a:latin typeface="Garamond" panose="02020404030301010803" pitchFamily="18" charset="0"/>
              </a:endParaRPr>
            </a:p>
          </p:txBody>
        </p:sp>
        <p:grpSp>
          <p:nvGrpSpPr>
            <p:cNvPr id="272" name="Group 271"/>
            <p:cNvGrpSpPr/>
            <p:nvPr/>
          </p:nvGrpSpPr>
          <p:grpSpPr>
            <a:xfrm>
              <a:off x="16590295" y="19186391"/>
              <a:ext cx="3507774" cy="544343"/>
              <a:chOff x="17091564" y="20014118"/>
              <a:chExt cx="1268316" cy="544343"/>
            </a:xfrm>
          </p:grpSpPr>
          <p:sp>
            <p:nvSpPr>
              <p:cNvPr id="273" name="TextBox 272">
                <a:extLst>
                  <a:ext uri="{FF2B5EF4-FFF2-40B4-BE49-F238E27FC236}">
                    <a16:creationId xmlns:a16="http://schemas.microsoft.com/office/drawing/2014/main" id="{02D8C9F5-4459-194F-9100-1C8E7E78B8B6}"/>
                  </a:ext>
                </a:extLst>
              </p:cNvPr>
              <p:cNvSpPr txBox="1"/>
              <p:nvPr/>
            </p:nvSpPr>
            <p:spPr>
              <a:xfrm>
                <a:off x="17091564" y="20014118"/>
                <a:ext cx="1268316" cy="338554"/>
              </a:xfrm>
              <a:prstGeom prst="rect">
                <a:avLst/>
              </a:prstGeom>
              <a:noFill/>
            </p:spPr>
            <p:txBody>
              <a:bodyPr wrap="square" rtlCol="0">
                <a:spAutoFit/>
              </a:bodyPr>
              <a:lstStyle/>
              <a:p>
                <a:pPr algn="ctr"/>
                <a:r>
                  <a:rPr lang="en-US" sz="1600" dirty="0">
                    <a:solidFill>
                      <a:srgbClr val="0070C0"/>
                    </a:solidFill>
                  </a:rPr>
                  <a:t>R</a:t>
                </a:r>
                <a:r>
                  <a:rPr lang="en-US" sz="1600" baseline="30000" dirty="0">
                    <a:solidFill>
                      <a:srgbClr val="0070C0"/>
                    </a:solidFill>
                  </a:rPr>
                  <a:t>2</a:t>
                </a:r>
                <a:r>
                  <a:rPr lang="en-US" sz="1600" dirty="0">
                    <a:solidFill>
                      <a:srgbClr val="0070C0"/>
                    </a:solidFill>
                  </a:rPr>
                  <a:t> = </a:t>
                </a:r>
                <a:r>
                  <a:rPr lang="en-US" sz="1600" dirty="0" smtClean="0">
                    <a:solidFill>
                      <a:srgbClr val="0070C0"/>
                    </a:solidFill>
                  </a:rPr>
                  <a:t>0.1266</a:t>
                </a:r>
                <a:endParaRPr lang="en-US" sz="1600" dirty="0">
                  <a:solidFill>
                    <a:srgbClr val="0070C0"/>
                  </a:solidFill>
                </a:endParaRPr>
              </a:p>
            </p:txBody>
          </p:sp>
          <p:sp>
            <p:nvSpPr>
              <p:cNvPr id="274" name="TextBox 273">
                <a:extLst>
                  <a:ext uri="{FF2B5EF4-FFF2-40B4-BE49-F238E27FC236}">
                    <a16:creationId xmlns:a16="http://schemas.microsoft.com/office/drawing/2014/main" id="{F34D67BE-B7E4-954D-AC52-1DE43B375F30}"/>
                  </a:ext>
                </a:extLst>
              </p:cNvPr>
              <p:cNvSpPr txBox="1"/>
              <p:nvPr/>
            </p:nvSpPr>
            <p:spPr>
              <a:xfrm>
                <a:off x="17091564" y="20219907"/>
                <a:ext cx="1268316" cy="338554"/>
              </a:xfrm>
              <a:prstGeom prst="rect">
                <a:avLst/>
              </a:prstGeom>
              <a:noFill/>
            </p:spPr>
            <p:txBody>
              <a:bodyPr wrap="square" rtlCol="0">
                <a:spAutoFit/>
              </a:bodyPr>
              <a:lstStyle/>
              <a:p>
                <a:pPr algn="ctr"/>
                <a:r>
                  <a:rPr lang="en-US" sz="1600" dirty="0" smtClean="0">
                    <a:solidFill>
                      <a:srgbClr val="00CD65"/>
                    </a:solidFill>
                  </a:rPr>
                  <a:t>R</a:t>
                </a:r>
                <a:r>
                  <a:rPr lang="en-US" sz="1600" baseline="30000" dirty="0" smtClean="0">
                    <a:solidFill>
                      <a:srgbClr val="00CD65"/>
                    </a:solidFill>
                  </a:rPr>
                  <a:t>2</a:t>
                </a:r>
                <a:r>
                  <a:rPr lang="en-US" sz="1600" dirty="0" smtClean="0">
                    <a:solidFill>
                      <a:srgbClr val="00CD65"/>
                    </a:solidFill>
                  </a:rPr>
                  <a:t> = 0.0514</a:t>
                </a:r>
                <a:endParaRPr lang="en-US" sz="1600" dirty="0">
                  <a:solidFill>
                    <a:srgbClr val="00CD65"/>
                  </a:solidFill>
                </a:endParaRPr>
              </a:p>
            </p:txBody>
          </p:sp>
        </p:grpSp>
        <p:sp>
          <p:nvSpPr>
            <p:cNvPr id="275" name="TextBox 274">
              <a:extLst>
                <a:ext uri="{FF2B5EF4-FFF2-40B4-BE49-F238E27FC236}">
                  <a16:creationId xmlns:a16="http://schemas.microsoft.com/office/drawing/2014/main" id="{81E93C01-9083-1849-B958-DA66B52E9131}"/>
                </a:ext>
              </a:extLst>
            </p:cNvPr>
            <p:cNvSpPr txBox="1"/>
            <p:nvPr/>
          </p:nvSpPr>
          <p:spPr>
            <a:xfrm>
              <a:off x="16590296" y="18882163"/>
              <a:ext cx="3507773" cy="369332"/>
            </a:xfrm>
            <a:prstGeom prst="rect">
              <a:avLst/>
            </a:prstGeom>
            <a:noFill/>
          </p:spPr>
          <p:txBody>
            <a:bodyPr wrap="square" rtlCol="0">
              <a:spAutoFit/>
            </a:bodyPr>
            <a:lstStyle/>
            <a:p>
              <a:pPr algn="ctr"/>
              <a:r>
                <a:rPr lang="en-US" sz="1800" b="1" dirty="0" smtClean="0">
                  <a:latin typeface="Garamond" panose="02020404030301010803" pitchFamily="18" charset="0"/>
                </a:rPr>
                <a:t>Southern</a:t>
              </a:r>
              <a:endParaRPr lang="en-US" sz="1800" b="1" dirty="0">
                <a:latin typeface="Garamond" panose="02020404030301010803" pitchFamily="18" charset="0"/>
              </a:endParaRPr>
            </a:p>
          </p:txBody>
        </p:sp>
        <p:sp>
          <p:nvSpPr>
            <p:cNvPr id="324" name="Rectangle 323"/>
            <p:cNvSpPr/>
            <p:nvPr/>
          </p:nvSpPr>
          <p:spPr>
            <a:xfrm>
              <a:off x="16726673" y="18823765"/>
              <a:ext cx="3235020" cy="5360149"/>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p:cNvGrpSpPr/>
          <p:nvPr/>
        </p:nvGrpSpPr>
        <p:grpSpPr>
          <a:xfrm>
            <a:off x="13109206" y="18823765"/>
            <a:ext cx="3507777" cy="5367593"/>
            <a:chOff x="13229521" y="18823765"/>
            <a:chExt cx="3507777" cy="5367593"/>
          </a:xfrm>
        </p:grpSpPr>
        <p:pic>
          <p:nvPicPr>
            <p:cNvPr id="245" name="Picture 244">
              <a:extLst>
                <a:ext uri="{FF2B5EF4-FFF2-40B4-BE49-F238E27FC236}">
                  <a16:creationId xmlns:a16="http://schemas.microsoft.com/office/drawing/2014/main" id="{5BFF61CF-1D79-1648-AEAB-BC2B9829A4B3}"/>
                </a:ext>
              </a:extLst>
            </p:cNvPr>
            <p:cNvPicPr>
              <a:picLocks noChangeAspect="1"/>
            </p:cNvPicPr>
            <p:nvPr/>
          </p:nvPicPr>
          <p:blipFill rotWithShape="1">
            <a:blip r:embed="rId21"/>
            <a:srcRect l="21674" t="7452" r="18176" b="10325"/>
            <a:stretch/>
          </p:blipFill>
          <p:spPr>
            <a:xfrm>
              <a:off x="13510862" y="19208052"/>
              <a:ext cx="2944116" cy="4383110"/>
            </a:xfrm>
            <a:prstGeom prst="rect">
              <a:avLst/>
            </a:prstGeom>
          </p:spPr>
        </p:pic>
        <p:sp>
          <p:nvSpPr>
            <p:cNvPr id="328" name="TextBox 327">
              <a:extLst>
                <a:ext uri="{FF2B5EF4-FFF2-40B4-BE49-F238E27FC236}">
                  <a16:creationId xmlns:a16="http://schemas.microsoft.com/office/drawing/2014/main" id="{E6829ABB-018E-3545-974A-D694B5F48CF4}"/>
                </a:ext>
              </a:extLst>
            </p:cNvPr>
            <p:cNvSpPr txBox="1"/>
            <p:nvPr/>
          </p:nvSpPr>
          <p:spPr>
            <a:xfrm>
              <a:off x="13365899" y="23837979"/>
              <a:ext cx="3235020" cy="338554"/>
            </a:xfrm>
            <a:prstGeom prst="rect">
              <a:avLst/>
            </a:prstGeom>
            <a:noFill/>
          </p:spPr>
          <p:txBody>
            <a:bodyPr wrap="square" rtlCol="0">
              <a:spAutoFit/>
            </a:bodyPr>
            <a:lstStyle/>
            <a:p>
              <a:pPr algn="ctr"/>
              <a:r>
                <a:rPr lang="en-US" sz="1600" dirty="0">
                  <a:latin typeface="Garamond" panose="02020404030301010803" pitchFamily="18" charset="0"/>
                </a:rPr>
                <a:t>Walker Value</a:t>
              </a:r>
            </a:p>
          </p:txBody>
        </p:sp>
        <p:sp>
          <p:nvSpPr>
            <p:cNvPr id="329" name="TextBox 328">
              <a:extLst>
                <a:ext uri="{FF2B5EF4-FFF2-40B4-BE49-F238E27FC236}">
                  <a16:creationId xmlns:a16="http://schemas.microsoft.com/office/drawing/2014/main" id="{19AA6B18-346A-C042-A458-2BCD9AB0A752}"/>
                </a:ext>
              </a:extLst>
            </p:cNvPr>
            <p:cNvSpPr txBox="1"/>
            <p:nvPr/>
          </p:nvSpPr>
          <p:spPr>
            <a:xfrm>
              <a:off x="13431669" y="23551548"/>
              <a:ext cx="3217378" cy="307777"/>
            </a:xfrm>
            <a:prstGeom prst="rect">
              <a:avLst/>
            </a:prstGeom>
            <a:noFill/>
          </p:spPr>
          <p:txBody>
            <a:bodyPr wrap="square" rtlCol="0">
              <a:spAutoFit/>
            </a:bodyPr>
            <a:lstStyle/>
            <a:p>
              <a:r>
                <a:rPr lang="en-US" sz="1400" dirty="0">
                  <a:latin typeface="Garamond" panose="02020404030301010803" pitchFamily="18" charset="0"/>
                </a:rPr>
                <a:t> 0          1           2          3           4          5 </a:t>
              </a:r>
              <a:endParaRPr lang="en-US" sz="1400" dirty="0">
                <a:latin typeface="Garamond" panose="02020404030301010803" pitchFamily="18" charset="0"/>
              </a:endParaRPr>
            </a:p>
          </p:txBody>
        </p:sp>
        <p:grpSp>
          <p:nvGrpSpPr>
            <p:cNvPr id="330" name="Group 329"/>
            <p:cNvGrpSpPr/>
            <p:nvPr/>
          </p:nvGrpSpPr>
          <p:grpSpPr>
            <a:xfrm>
              <a:off x="13229521" y="19193835"/>
              <a:ext cx="3507777" cy="544343"/>
              <a:chOff x="17091563" y="20014118"/>
              <a:chExt cx="1268317" cy="544343"/>
            </a:xfrm>
          </p:grpSpPr>
          <p:sp>
            <p:nvSpPr>
              <p:cNvPr id="333" name="TextBox 332">
                <a:extLst>
                  <a:ext uri="{FF2B5EF4-FFF2-40B4-BE49-F238E27FC236}">
                    <a16:creationId xmlns:a16="http://schemas.microsoft.com/office/drawing/2014/main" id="{02D8C9F5-4459-194F-9100-1C8E7E78B8B6}"/>
                  </a:ext>
                </a:extLst>
              </p:cNvPr>
              <p:cNvSpPr txBox="1"/>
              <p:nvPr/>
            </p:nvSpPr>
            <p:spPr>
              <a:xfrm>
                <a:off x="17091564" y="20014118"/>
                <a:ext cx="1268316" cy="338554"/>
              </a:xfrm>
              <a:prstGeom prst="rect">
                <a:avLst/>
              </a:prstGeom>
              <a:noFill/>
            </p:spPr>
            <p:txBody>
              <a:bodyPr wrap="square" rtlCol="0">
                <a:spAutoFit/>
              </a:bodyPr>
              <a:lstStyle/>
              <a:p>
                <a:pPr algn="ctr"/>
                <a:r>
                  <a:rPr lang="en-US" sz="1600" dirty="0">
                    <a:solidFill>
                      <a:srgbClr val="0070C0"/>
                    </a:solidFill>
                  </a:rPr>
                  <a:t>R</a:t>
                </a:r>
                <a:r>
                  <a:rPr lang="en-US" sz="1600" baseline="30000" dirty="0">
                    <a:solidFill>
                      <a:srgbClr val="0070C0"/>
                    </a:solidFill>
                  </a:rPr>
                  <a:t>2</a:t>
                </a:r>
                <a:r>
                  <a:rPr lang="en-US" sz="1600" dirty="0">
                    <a:solidFill>
                      <a:srgbClr val="0070C0"/>
                    </a:solidFill>
                  </a:rPr>
                  <a:t> = </a:t>
                </a:r>
                <a:r>
                  <a:rPr lang="en-US" sz="1600" dirty="0">
                    <a:solidFill>
                      <a:srgbClr val="0070C0"/>
                    </a:solidFill>
                  </a:rPr>
                  <a:t>0.0193</a:t>
                </a:r>
                <a:endParaRPr lang="en-US" sz="1600" dirty="0">
                  <a:solidFill>
                    <a:srgbClr val="0070C0"/>
                  </a:solidFill>
                </a:endParaRPr>
              </a:p>
            </p:txBody>
          </p:sp>
          <p:sp>
            <p:nvSpPr>
              <p:cNvPr id="334" name="TextBox 333">
                <a:extLst>
                  <a:ext uri="{FF2B5EF4-FFF2-40B4-BE49-F238E27FC236}">
                    <a16:creationId xmlns:a16="http://schemas.microsoft.com/office/drawing/2014/main" id="{F34D67BE-B7E4-954D-AC52-1DE43B375F30}"/>
                  </a:ext>
                </a:extLst>
              </p:cNvPr>
              <p:cNvSpPr txBox="1"/>
              <p:nvPr/>
            </p:nvSpPr>
            <p:spPr>
              <a:xfrm>
                <a:off x="17091563" y="20219907"/>
                <a:ext cx="1268316" cy="338554"/>
              </a:xfrm>
              <a:prstGeom prst="rect">
                <a:avLst/>
              </a:prstGeom>
              <a:noFill/>
            </p:spPr>
            <p:txBody>
              <a:bodyPr wrap="square" rtlCol="0">
                <a:spAutoFit/>
              </a:bodyPr>
              <a:lstStyle/>
              <a:p>
                <a:pPr algn="ctr"/>
                <a:r>
                  <a:rPr lang="en-US" sz="1600" dirty="0" smtClean="0">
                    <a:solidFill>
                      <a:srgbClr val="00CD65"/>
                    </a:solidFill>
                  </a:rPr>
                  <a:t>R</a:t>
                </a:r>
                <a:r>
                  <a:rPr lang="en-US" sz="1600" baseline="30000" dirty="0" smtClean="0">
                    <a:solidFill>
                      <a:srgbClr val="00CD65"/>
                    </a:solidFill>
                  </a:rPr>
                  <a:t>2</a:t>
                </a:r>
                <a:r>
                  <a:rPr lang="en-US" sz="1600" dirty="0" smtClean="0">
                    <a:solidFill>
                      <a:srgbClr val="00CD65"/>
                    </a:solidFill>
                  </a:rPr>
                  <a:t> </a:t>
                </a:r>
                <a:r>
                  <a:rPr lang="en-US" sz="1600" dirty="0">
                    <a:solidFill>
                      <a:srgbClr val="00CD65"/>
                    </a:solidFill>
                  </a:rPr>
                  <a:t>= 0.0180</a:t>
                </a:r>
                <a:endParaRPr lang="en-US" sz="1600" dirty="0">
                  <a:solidFill>
                    <a:srgbClr val="00CD65"/>
                  </a:solidFill>
                </a:endParaRPr>
              </a:p>
            </p:txBody>
          </p:sp>
        </p:grpSp>
        <p:sp>
          <p:nvSpPr>
            <p:cNvPr id="331" name="TextBox 330">
              <a:extLst>
                <a:ext uri="{FF2B5EF4-FFF2-40B4-BE49-F238E27FC236}">
                  <a16:creationId xmlns:a16="http://schemas.microsoft.com/office/drawing/2014/main" id="{81E93C01-9083-1849-B958-DA66B52E9131}"/>
                </a:ext>
              </a:extLst>
            </p:cNvPr>
            <p:cNvSpPr txBox="1"/>
            <p:nvPr/>
          </p:nvSpPr>
          <p:spPr>
            <a:xfrm>
              <a:off x="13229522" y="18889607"/>
              <a:ext cx="3507773" cy="369332"/>
            </a:xfrm>
            <a:prstGeom prst="rect">
              <a:avLst/>
            </a:prstGeom>
            <a:noFill/>
          </p:spPr>
          <p:txBody>
            <a:bodyPr wrap="square" rtlCol="0">
              <a:spAutoFit/>
            </a:bodyPr>
            <a:lstStyle/>
            <a:p>
              <a:pPr algn="ctr"/>
              <a:r>
                <a:rPr lang="en-US" sz="1800" b="1" dirty="0" smtClean="0">
                  <a:latin typeface="Garamond" panose="02020404030301010803" pitchFamily="18" charset="0"/>
                </a:rPr>
                <a:t>Central</a:t>
              </a:r>
              <a:endParaRPr lang="en-US" sz="1800" b="1" dirty="0">
                <a:latin typeface="Garamond" panose="02020404030301010803" pitchFamily="18" charset="0"/>
              </a:endParaRPr>
            </a:p>
          </p:txBody>
        </p:sp>
        <p:sp>
          <p:nvSpPr>
            <p:cNvPr id="332" name="Rectangle 331"/>
            <p:cNvSpPr/>
            <p:nvPr/>
          </p:nvSpPr>
          <p:spPr>
            <a:xfrm>
              <a:off x="13365899" y="18823765"/>
              <a:ext cx="3235020" cy="5367593"/>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121"/>
          <p:cNvGrpSpPr/>
          <p:nvPr/>
        </p:nvGrpSpPr>
        <p:grpSpPr>
          <a:xfrm>
            <a:off x="9554919" y="18826091"/>
            <a:ext cx="3507774" cy="5360149"/>
            <a:chOff x="9867738" y="18826091"/>
            <a:chExt cx="3507774" cy="5360149"/>
          </a:xfrm>
        </p:grpSpPr>
        <p:grpSp>
          <p:nvGrpSpPr>
            <p:cNvPr id="339" name="Group 338"/>
            <p:cNvGrpSpPr/>
            <p:nvPr/>
          </p:nvGrpSpPr>
          <p:grpSpPr>
            <a:xfrm>
              <a:off x="9867738" y="19188698"/>
              <a:ext cx="3507774" cy="774618"/>
              <a:chOff x="17091564" y="20020696"/>
              <a:chExt cx="1268316" cy="839639"/>
            </a:xfrm>
          </p:grpSpPr>
          <p:sp>
            <p:nvSpPr>
              <p:cNvPr id="342" name="TextBox 341">
                <a:extLst>
                  <a:ext uri="{FF2B5EF4-FFF2-40B4-BE49-F238E27FC236}">
                    <a16:creationId xmlns:a16="http://schemas.microsoft.com/office/drawing/2014/main" id="{02D8C9F5-4459-194F-9100-1C8E7E78B8B6}"/>
                  </a:ext>
                </a:extLst>
              </p:cNvPr>
              <p:cNvSpPr txBox="1"/>
              <p:nvPr/>
            </p:nvSpPr>
            <p:spPr>
              <a:xfrm>
                <a:off x="17091564" y="20020696"/>
                <a:ext cx="1268316" cy="338554"/>
              </a:xfrm>
              <a:prstGeom prst="rect">
                <a:avLst/>
              </a:prstGeom>
              <a:noFill/>
            </p:spPr>
            <p:txBody>
              <a:bodyPr wrap="square" rtlCol="0">
                <a:spAutoFit/>
              </a:bodyPr>
              <a:lstStyle/>
              <a:p>
                <a:pPr algn="ctr"/>
                <a:r>
                  <a:rPr lang="en-US" sz="1600" dirty="0">
                    <a:solidFill>
                      <a:srgbClr val="0070C0"/>
                    </a:solidFill>
                  </a:rPr>
                  <a:t>R</a:t>
                </a:r>
                <a:r>
                  <a:rPr lang="en-US" sz="1600" baseline="30000" dirty="0">
                    <a:solidFill>
                      <a:srgbClr val="0070C0"/>
                    </a:solidFill>
                  </a:rPr>
                  <a:t>2</a:t>
                </a:r>
                <a:r>
                  <a:rPr lang="en-US" sz="1600" dirty="0">
                    <a:solidFill>
                      <a:srgbClr val="0070C0"/>
                    </a:solidFill>
                  </a:rPr>
                  <a:t> = </a:t>
                </a:r>
                <a:r>
                  <a:rPr lang="en-US" sz="1600" dirty="0" smtClean="0">
                    <a:solidFill>
                      <a:srgbClr val="0070C0"/>
                    </a:solidFill>
                  </a:rPr>
                  <a:t>0.0044</a:t>
                </a:r>
                <a:endParaRPr lang="en-US" sz="1600" dirty="0">
                  <a:solidFill>
                    <a:srgbClr val="0070C0"/>
                  </a:solidFill>
                </a:endParaRPr>
              </a:p>
            </p:txBody>
          </p:sp>
          <p:sp>
            <p:nvSpPr>
              <p:cNvPr id="343" name="TextBox 342">
                <a:extLst>
                  <a:ext uri="{FF2B5EF4-FFF2-40B4-BE49-F238E27FC236}">
                    <a16:creationId xmlns:a16="http://schemas.microsoft.com/office/drawing/2014/main" id="{F34D67BE-B7E4-954D-AC52-1DE43B375F30}"/>
                  </a:ext>
                </a:extLst>
              </p:cNvPr>
              <p:cNvSpPr txBox="1"/>
              <p:nvPr/>
            </p:nvSpPr>
            <p:spPr>
              <a:xfrm>
                <a:off x="17091564" y="20226475"/>
                <a:ext cx="1268316" cy="633860"/>
              </a:xfrm>
              <a:prstGeom prst="rect">
                <a:avLst/>
              </a:prstGeom>
              <a:noFill/>
            </p:spPr>
            <p:txBody>
              <a:bodyPr wrap="square" rtlCol="0">
                <a:spAutoFit/>
              </a:bodyPr>
              <a:lstStyle/>
              <a:p>
                <a:pPr algn="ctr"/>
                <a:r>
                  <a:rPr lang="en-US" sz="1600" dirty="0" smtClean="0">
                    <a:solidFill>
                      <a:srgbClr val="00CD65"/>
                    </a:solidFill>
                  </a:rPr>
                  <a:t>R</a:t>
                </a:r>
                <a:r>
                  <a:rPr lang="en-US" sz="1600" baseline="30000" dirty="0" smtClean="0">
                    <a:solidFill>
                      <a:srgbClr val="00CD65"/>
                    </a:solidFill>
                  </a:rPr>
                  <a:t>2</a:t>
                </a:r>
                <a:r>
                  <a:rPr lang="en-US" sz="1600" dirty="0" smtClean="0">
                    <a:solidFill>
                      <a:srgbClr val="00CD65"/>
                    </a:solidFill>
                  </a:rPr>
                  <a:t> </a:t>
                </a:r>
                <a:r>
                  <a:rPr lang="en-US" sz="1600" dirty="0">
                    <a:solidFill>
                      <a:srgbClr val="00CD65"/>
                    </a:solidFill>
                  </a:rPr>
                  <a:t>=</a:t>
                </a:r>
                <a:r>
                  <a:rPr lang="en-US" sz="1600" dirty="0" smtClean="0">
                    <a:solidFill>
                      <a:srgbClr val="00CD65"/>
                    </a:solidFill>
                  </a:rPr>
                  <a:t> </a:t>
                </a:r>
                <a:r>
                  <a:rPr lang="en-US" sz="1600" dirty="0">
                    <a:solidFill>
                      <a:srgbClr val="00CD65"/>
                    </a:solidFill>
                  </a:rPr>
                  <a:t>0.0148</a:t>
                </a:r>
              </a:p>
              <a:p>
                <a:pPr algn="ctr"/>
                <a:endParaRPr lang="en-US" sz="1600" dirty="0">
                  <a:solidFill>
                    <a:srgbClr val="00CD65"/>
                  </a:solidFill>
                </a:endParaRPr>
              </a:p>
            </p:txBody>
          </p:sp>
        </p:grpSp>
        <p:sp>
          <p:nvSpPr>
            <p:cNvPr id="340" name="TextBox 339">
              <a:extLst>
                <a:ext uri="{FF2B5EF4-FFF2-40B4-BE49-F238E27FC236}">
                  <a16:creationId xmlns:a16="http://schemas.microsoft.com/office/drawing/2014/main" id="{81E93C01-9083-1849-B958-DA66B52E9131}"/>
                </a:ext>
              </a:extLst>
            </p:cNvPr>
            <p:cNvSpPr txBox="1"/>
            <p:nvPr/>
          </p:nvSpPr>
          <p:spPr>
            <a:xfrm>
              <a:off x="9867739" y="18884489"/>
              <a:ext cx="3507773" cy="369332"/>
            </a:xfrm>
            <a:prstGeom prst="rect">
              <a:avLst/>
            </a:prstGeom>
            <a:noFill/>
          </p:spPr>
          <p:txBody>
            <a:bodyPr wrap="square" rtlCol="0">
              <a:spAutoFit/>
            </a:bodyPr>
            <a:lstStyle/>
            <a:p>
              <a:pPr algn="ctr"/>
              <a:r>
                <a:rPr lang="en-US" sz="1800" b="1" dirty="0" smtClean="0">
                  <a:latin typeface="Garamond" panose="02020404030301010803" pitchFamily="18" charset="0"/>
                </a:rPr>
                <a:t>Northern</a:t>
              </a:r>
              <a:endParaRPr lang="en-US" sz="1800" b="1" dirty="0">
                <a:latin typeface="Garamond" panose="02020404030301010803" pitchFamily="18" charset="0"/>
              </a:endParaRPr>
            </a:p>
          </p:txBody>
        </p:sp>
        <p:grpSp>
          <p:nvGrpSpPr>
            <p:cNvPr id="121" name="Group 120"/>
            <p:cNvGrpSpPr/>
            <p:nvPr/>
          </p:nvGrpSpPr>
          <p:grpSpPr>
            <a:xfrm>
              <a:off x="10004116" y="18826091"/>
              <a:ext cx="3283148" cy="5360149"/>
              <a:chOff x="10004116" y="18826091"/>
              <a:chExt cx="3283148" cy="5360149"/>
            </a:xfrm>
          </p:grpSpPr>
          <p:sp>
            <p:nvSpPr>
              <p:cNvPr id="315" name="Rectangle 314"/>
              <p:cNvSpPr/>
              <p:nvPr/>
            </p:nvSpPr>
            <p:spPr>
              <a:xfrm>
                <a:off x="11860025" y="20162315"/>
                <a:ext cx="643876" cy="30875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 name="Picture 208">
                <a:extLst>
                  <a:ext uri="{FF2B5EF4-FFF2-40B4-BE49-F238E27FC236}">
                    <a16:creationId xmlns:a16="http://schemas.microsoft.com/office/drawing/2014/main" id="{D20483C7-CE28-AF4B-ADAA-A4DD51047570}"/>
                  </a:ext>
                </a:extLst>
              </p:cNvPr>
              <p:cNvPicPr>
                <a:picLocks noChangeAspect="1"/>
              </p:cNvPicPr>
              <p:nvPr/>
            </p:nvPicPr>
            <p:blipFill rotWithShape="1">
              <a:blip r:embed="rId22"/>
              <a:srcRect l="21976" t="16800" r="18584" b="10064"/>
              <a:stretch/>
            </p:blipFill>
            <p:spPr>
              <a:xfrm>
                <a:off x="10128550" y="19652776"/>
                <a:ext cx="2962085" cy="3957712"/>
              </a:xfrm>
              <a:prstGeom prst="rect">
                <a:avLst/>
              </a:prstGeom>
            </p:spPr>
          </p:pic>
          <p:sp>
            <p:nvSpPr>
              <p:cNvPr id="337" name="TextBox 336">
                <a:extLst>
                  <a:ext uri="{FF2B5EF4-FFF2-40B4-BE49-F238E27FC236}">
                    <a16:creationId xmlns:a16="http://schemas.microsoft.com/office/drawing/2014/main" id="{E6829ABB-018E-3545-974A-D694B5F48CF4}"/>
                  </a:ext>
                </a:extLst>
              </p:cNvPr>
              <p:cNvSpPr txBox="1"/>
              <p:nvPr/>
            </p:nvSpPr>
            <p:spPr>
              <a:xfrm>
                <a:off x="10004116" y="23832861"/>
                <a:ext cx="3235020" cy="338554"/>
              </a:xfrm>
              <a:prstGeom prst="rect">
                <a:avLst/>
              </a:prstGeom>
              <a:noFill/>
            </p:spPr>
            <p:txBody>
              <a:bodyPr wrap="square" rtlCol="0">
                <a:spAutoFit/>
              </a:bodyPr>
              <a:lstStyle/>
              <a:p>
                <a:pPr algn="ctr"/>
                <a:r>
                  <a:rPr lang="en-US" sz="1600" dirty="0">
                    <a:latin typeface="Garamond" panose="02020404030301010803" pitchFamily="18" charset="0"/>
                  </a:rPr>
                  <a:t>Walker Value</a:t>
                </a:r>
              </a:p>
            </p:txBody>
          </p:sp>
          <p:sp>
            <p:nvSpPr>
              <p:cNvPr id="338" name="TextBox 337">
                <a:extLst>
                  <a:ext uri="{FF2B5EF4-FFF2-40B4-BE49-F238E27FC236}">
                    <a16:creationId xmlns:a16="http://schemas.microsoft.com/office/drawing/2014/main" id="{19AA6B18-346A-C042-A458-2BCD9AB0A752}"/>
                  </a:ext>
                </a:extLst>
              </p:cNvPr>
              <p:cNvSpPr txBox="1"/>
              <p:nvPr/>
            </p:nvSpPr>
            <p:spPr>
              <a:xfrm>
                <a:off x="10069886" y="23546430"/>
                <a:ext cx="3217378" cy="307777"/>
              </a:xfrm>
              <a:prstGeom prst="rect">
                <a:avLst/>
              </a:prstGeom>
              <a:noFill/>
            </p:spPr>
            <p:txBody>
              <a:bodyPr wrap="square" rtlCol="0">
                <a:spAutoFit/>
              </a:bodyPr>
              <a:lstStyle/>
              <a:p>
                <a:r>
                  <a:rPr lang="en-US" sz="1400" dirty="0">
                    <a:latin typeface="Garamond" panose="02020404030301010803" pitchFamily="18" charset="0"/>
                  </a:rPr>
                  <a:t> 0          1           2          3           4          5 </a:t>
                </a:r>
                <a:endParaRPr lang="en-US" sz="1400" dirty="0">
                  <a:latin typeface="Garamond" panose="02020404030301010803" pitchFamily="18" charset="0"/>
                </a:endParaRPr>
              </a:p>
            </p:txBody>
          </p:sp>
          <p:sp>
            <p:nvSpPr>
              <p:cNvPr id="341" name="Rectangle 340"/>
              <p:cNvSpPr/>
              <p:nvPr/>
            </p:nvSpPr>
            <p:spPr>
              <a:xfrm>
                <a:off x="10004116" y="18826091"/>
                <a:ext cx="3235020" cy="5360149"/>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6" name="Group 125"/>
          <p:cNvGrpSpPr/>
          <p:nvPr/>
        </p:nvGrpSpPr>
        <p:grpSpPr>
          <a:xfrm>
            <a:off x="21071812" y="19129963"/>
            <a:ext cx="5522216" cy="5576333"/>
            <a:chOff x="21071812" y="18985585"/>
            <a:chExt cx="5522216" cy="5576333"/>
          </a:xfrm>
        </p:grpSpPr>
        <p:pic>
          <p:nvPicPr>
            <p:cNvPr id="285" name="Picture 28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1099756" y="19397010"/>
              <a:ext cx="5333333" cy="4000000"/>
            </a:xfrm>
            <a:prstGeom prst="rect">
              <a:avLst/>
            </a:prstGeom>
          </p:spPr>
        </p:pic>
        <p:sp>
          <p:nvSpPr>
            <p:cNvPr id="286" name="TextBox 2"/>
            <p:cNvSpPr txBox="1"/>
            <p:nvPr/>
          </p:nvSpPr>
          <p:spPr>
            <a:xfrm rot="16200000">
              <a:off x="19543382" y="21165398"/>
              <a:ext cx="3364637" cy="307777"/>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400"/>
                </a:spcAft>
              </a:pPr>
              <a:r>
                <a:rPr lang="en-US" sz="1400" dirty="0" smtClean="0">
                  <a:solidFill>
                    <a:srgbClr val="0070C0"/>
                  </a:solidFill>
                  <a:latin typeface="Garamond" panose="02020404030301010803" pitchFamily="18" charset="0"/>
                </a:rPr>
                <a:t>Temperature (C°)</a:t>
              </a:r>
              <a:endParaRPr lang="en-US" sz="1400" dirty="0">
                <a:latin typeface="Garamond" panose="02020404030301010803" pitchFamily="18" charset="0"/>
              </a:endParaRPr>
            </a:p>
          </p:txBody>
        </p:sp>
        <p:sp>
          <p:nvSpPr>
            <p:cNvPr id="287" name="TextBox 3"/>
            <p:cNvSpPr txBox="1"/>
            <p:nvPr/>
          </p:nvSpPr>
          <p:spPr>
            <a:xfrm>
              <a:off x="21332361" y="19600675"/>
              <a:ext cx="430376" cy="3570208"/>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1600" dirty="0" smtClean="0">
                  <a:latin typeface="Garamond" panose="02020404030301010803" pitchFamily="18" charset="0"/>
                </a:rPr>
                <a:t>20</a:t>
              </a:r>
            </a:p>
            <a:p>
              <a:pPr algn="r">
                <a:spcAft>
                  <a:spcPts val="600"/>
                </a:spcAft>
              </a:pPr>
              <a:r>
                <a:rPr lang="en-US" sz="1600" dirty="0" smtClean="0">
                  <a:latin typeface="Garamond" panose="02020404030301010803" pitchFamily="18" charset="0"/>
                </a:rPr>
                <a:t>19</a:t>
              </a:r>
            </a:p>
            <a:p>
              <a:pPr algn="r">
                <a:spcAft>
                  <a:spcPts val="600"/>
                </a:spcAft>
              </a:pPr>
              <a:r>
                <a:rPr lang="en-US" sz="1600" dirty="0" smtClean="0">
                  <a:latin typeface="Garamond" panose="02020404030301010803" pitchFamily="18" charset="0"/>
                </a:rPr>
                <a:t>18</a:t>
              </a:r>
            </a:p>
            <a:p>
              <a:pPr algn="r">
                <a:spcAft>
                  <a:spcPts val="600"/>
                </a:spcAft>
              </a:pPr>
              <a:r>
                <a:rPr lang="en-US" sz="1600" dirty="0" smtClean="0">
                  <a:latin typeface="Garamond" panose="02020404030301010803" pitchFamily="18" charset="0"/>
                </a:rPr>
                <a:t>17</a:t>
              </a:r>
            </a:p>
            <a:p>
              <a:pPr algn="r">
                <a:spcAft>
                  <a:spcPts val="600"/>
                </a:spcAft>
              </a:pPr>
              <a:r>
                <a:rPr lang="en-US" sz="1600" dirty="0" smtClean="0">
                  <a:latin typeface="Garamond" panose="02020404030301010803" pitchFamily="18" charset="0"/>
                </a:rPr>
                <a:t>16</a:t>
              </a:r>
            </a:p>
            <a:p>
              <a:pPr algn="r">
                <a:spcAft>
                  <a:spcPts val="600"/>
                </a:spcAft>
              </a:pPr>
              <a:r>
                <a:rPr lang="en-US" sz="1600" dirty="0" smtClean="0">
                  <a:latin typeface="Garamond" panose="02020404030301010803" pitchFamily="18" charset="0"/>
                </a:rPr>
                <a:t>15</a:t>
              </a:r>
            </a:p>
            <a:p>
              <a:pPr algn="r">
                <a:spcAft>
                  <a:spcPts val="600"/>
                </a:spcAft>
              </a:pPr>
              <a:r>
                <a:rPr lang="en-US" sz="1600" dirty="0" smtClean="0">
                  <a:latin typeface="Garamond" panose="02020404030301010803" pitchFamily="18" charset="0"/>
                </a:rPr>
                <a:t>14</a:t>
              </a:r>
            </a:p>
            <a:p>
              <a:pPr algn="r">
                <a:spcAft>
                  <a:spcPts val="600"/>
                </a:spcAft>
              </a:pPr>
              <a:r>
                <a:rPr lang="en-US" sz="1600" dirty="0" smtClean="0">
                  <a:latin typeface="Garamond" panose="02020404030301010803" pitchFamily="18" charset="0"/>
                </a:rPr>
                <a:t>13</a:t>
              </a:r>
            </a:p>
            <a:p>
              <a:pPr algn="r">
                <a:spcAft>
                  <a:spcPts val="600"/>
                </a:spcAft>
              </a:pPr>
              <a:r>
                <a:rPr lang="en-US" sz="1600" dirty="0" smtClean="0">
                  <a:latin typeface="Garamond" panose="02020404030301010803" pitchFamily="18" charset="0"/>
                </a:rPr>
                <a:t>12</a:t>
              </a:r>
            </a:p>
            <a:p>
              <a:pPr algn="r">
                <a:spcAft>
                  <a:spcPts val="600"/>
                </a:spcAft>
              </a:pPr>
              <a:r>
                <a:rPr lang="en-US" sz="1600" dirty="0" smtClean="0">
                  <a:latin typeface="Garamond" panose="02020404030301010803" pitchFamily="18" charset="0"/>
                </a:rPr>
                <a:t>11</a:t>
              </a:r>
            </a:p>
            <a:p>
              <a:pPr algn="r">
                <a:spcAft>
                  <a:spcPts val="600"/>
                </a:spcAft>
              </a:pPr>
              <a:r>
                <a:rPr lang="en-US" sz="1600" dirty="0" smtClean="0">
                  <a:latin typeface="Garamond" panose="02020404030301010803" pitchFamily="18" charset="0"/>
                </a:rPr>
                <a:t>10</a:t>
              </a:r>
              <a:endParaRPr lang="en-US" sz="1600" dirty="0">
                <a:latin typeface="Garamond" panose="02020404030301010803" pitchFamily="18" charset="0"/>
              </a:endParaRPr>
            </a:p>
          </p:txBody>
        </p:sp>
        <p:sp>
          <p:nvSpPr>
            <p:cNvPr id="288" name="TextBox 4"/>
            <p:cNvSpPr txBox="1"/>
            <p:nvPr/>
          </p:nvSpPr>
          <p:spPr>
            <a:xfrm>
              <a:off x="21747831" y="23001606"/>
              <a:ext cx="4289465" cy="338554"/>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00"/>
                </a:spcAft>
              </a:pPr>
              <a:r>
                <a:rPr lang="en-US" sz="1600" dirty="0">
                  <a:latin typeface="Garamond" panose="02020404030301010803" pitchFamily="18" charset="0"/>
                </a:rPr>
                <a:t> </a:t>
              </a:r>
              <a:r>
                <a:rPr lang="en-US" sz="1600" dirty="0" smtClean="0">
                  <a:latin typeface="Garamond" panose="02020404030301010803" pitchFamily="18" charset="0"/>
                </a:rPr>
                <a:t>       </a:t>
              </a:r>
              <a:r>
                <a:rPr lang="en-US" sz="1600" dirty="0" smtClean="0">
                  <a:latin typeface="Garamond" panose="02020404030301010803" pitchFamily="18" charset="0"/>
                </a:rPr>
                <a:t>  0         </a:t>
              </a:r>
              <a:r>
                <a:rPr lang="en-US" sz="1600" dirty="0" smtClean="0">
                  <a:latin typeface="Garamond" panose="02020404030301010803" pitchFamily="18" charset="0"/>
                </a:rPr>
                <a:t>1</a:t>
              </a:r>
              <a:r>
                <a:rPr lang="en-US" sz="1600" dirty="0">
                  <a:latin typeface="Garamond" panose="02020404030301010803" pitchFamily="18" charset="0"/>
                </a:rPr>
                <a:t> </a:t>
              </a:r>
              <a:r>
                <a:rPr lang="en-US" sz="1600" dirty="0" smtClean="0">
                  <a:latin typeface="Garamond" panose="02020404030301010803" pitchFamily="18" charset="0"/>
                </a:rPr>
                <a:t>         2</a:t>
              </a:r>
              <a:r>
                <a:rPr lang="en-US" sz="1600" dirty="0">
                  <a:latin typeface="Garamond" panose="02020404030301010803" pitchFamily="18" charset="0"/>
                </a:rPr>
                <a:t> </a:t>
              </a:r>
              <a:r>
                <a:rPr lang="en-US" sz="1600" dirty="0" smtClean="0">
                  <a:latin typeface="Garamond" panose="02020404030301010803" pitchFamily="18" charset="0"/>
                </a:rPr>
                <a:t>         </a:t>
              </a:r>
              <a:r>
                <a:rPr lang="en-US" sz="1600" dirty="0" smtClean="0">
                  <a:latin typeface="Garamond" panose="02020404030301010803" pitchFamily="18" charset="0"/>
                </a:rPr>
                <a:t>3          4         5</a:t>
              </a:r>
              <a:endParaRPr lang="en-US" sz="1600" dirty="0">
                <a:latin typeface="Garamond" panose="02020404030301010803" pitchFamily="18" charset="0"/>
              </a:endParaRPr>
            </a:p>
          </p:txBody>
        </p:sp>
        <p:sp>
          <p:nvSpPr>
            <p:cNvPr id="289" name="TextBox 5"/>
            <p:cNvSpPr txBox="1"/>
            <p:nvPr/>
          </p:nvSpPr>
          <p:spPr>
            <a:xfrm>
              <a:off x="21762736" y="23251342"/>
              <a:ext cx="4147167" cy="338554"/>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400"/>
                </a:spcAft>
              </a:pPr>
              <a:r>
                <a:rPr lang="en-US" sz="1600" dirty="0" smtClean="0">
                  <a:latin typeface="Garamond" panose="02020404030301010803" pitchFamily="18" charset="0"/>
                </a:rPr>
                <a:t>Walker </a:t>
              </a:r>
              <a:r>
                <a:rPr lang="en-US" sz="1600" dirty="0" smtClean="0">
                  <a:latin typeface="Garamond" panose="02020404030301010803" pitchFamily="18" charset="0"/>
                </a:rPr>
                <a:t>value</a:t>
              </a:r>
              <a:endParaRPr lang="en-US" sz="1600" dirty="0">
                <a:latin typeface="Garamond" panose="02020404030301010803" pitchFamily="18" charset="0"/>
              </a:endParaRPr>
            </a:p>
          </p:txBody>
        </p:sp>
        <p:sp>
          <p:nvSpPr>
            <p:cNvPr id="290" name="TextBox 8"/>
            <p:cNvSpPr txBox="1"/>
            <p:nvPr/>
          </p:nvSpPr>
          <p:spPr>
            <a:xfrm>
              <a:off x="23065664" y="20258514"/>
              <a:ext cx="1244568" cy="338554"/>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00"/>
                </a:spcAft>
              </a:pPr>
              <a:r>
                <a:rPr lang="en-US" sz="1600" dirty="0" smtClean="0">
                  <a:solidFill>
                    <a:schemeClr val="accent1">
                      <a:lumMod val="50000"/>
                    </a:schemeClr>
                  </a:solidFill>
                  <a:latin typeface="Garamond" panose="02020404030301010803" pitchFamily="18" charset="0"/>
                </a:rPr>
                <a:t>R</a:t>
              </a:r>
              <a:r>
                <a:rPr lang="en-US" sz="1600" baseline="30000" dirty="0" smtClean="0">
                  <a:solidFill>
                    <a:schemeClr val="accent1">
                      <a:lumMod val="50000"/>
                    </a:schemeClr>
                  </a:solidFill>
                  <a:latin typeface="Garamond" panose="02020404030301010803" pitchFamily="18" charset="0"/>
                </a:rPr>
                <a:t>2</a:t>
              </a:r>
              <a:r>
                <a:rPr lang="en-US" sz="1600" dirty="0" smtClean="0">
                  <a:solidFill>
                    <a:schemeClr val="accent1">
                      <a:lumMod val="50000"/>
                    </a:schemeClr>
                  </a:solidFill>
                  <a:latin typeface="Garamond" panose="02020404030301010803" pitchFamily="18" charset="0"/>
                </a:rPr>
                <a:t> = 0.66403</a:t>
              </a:r>
              <a:endParaRPr lang="en-US" sz="1600" dirty="0">
                <a:solidFill>
                  <a:schemeClr val="accent1">
                    <a:lumMod val="50000"/>
                  </a:schemeClr>
                </a:solidFill>
                <a:latin typeface="Garamond" panose="02020404030301010803" pitchFamily="18" charset="0"/>
              </a:endParaRPr>
            </a:p>
          </p:txBody>
        </p:sp>
        <p:sp>
          <p:nvSpPr>
            <p:cNvPr id="291" name="TextBox 9"/>
            <p:cNvSpPr txBox="1"/>
            <p:nvPr/>
          </p:nvSpPr>
          <p:spPr>
            <a:xfrm>
              <a:off x="25959994" y="19447198"/>
              <a:ext cx="376184" cy="3730380"/>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spcAft>
                  <a:spcPts val="750"/>
                </a:spcAft>
              </a:pPr>
              <a:r>
                <a:rPr lang="en-US" sz="1600" dirty="0" smtClean="0">
                  <a:latin typeface="Garamond" panose="02020404030301010803" pitchFamily="18" charset="0"/>
                </a:rPr>
                <a:t>14</a:t>
              </a:r>
            </a:p>
            <a:p>
              <a:pPr>
                <a:lnSpc>
                  <a:spcPct val="150000"/>
                </a:lnSpc>
                <a:spcAft>
                  <a:spcPts val="750"/>
                </a:spcAft>
              </a:pPr>
              <a:r>
                <a:rPr lang="en-US" sz="1600" dirty="0" smtClean="0">
                  <a:latin typeface="Garamond" panose="02020404030301010803" pitchFamily="18" charset="0"/>
                </a:rPr>
                <a:t>12</a:t>
              </a:r>
            </a:p>
            <a:p>
              <a:pPr>
                <a:lnSpc>
                  <a:spcPct val="150000"/>
                </a:lnSpc>
                <a:spcAft>
                  <a:spcPts val="750"/>
                </a:spcAft>
              </a:pPr>
              <a:r>
                <a:rPr lang="en-US" sz="1600" dirty="0" smtClean="0">
                  <a:latin typeface="Garamond" panose="02020404030301010803" pitchFamily="18" charset="0"/>
                </a:rPr>
                <a:t>10</a:t>
              </a:r>
            </a:p>
            <a:p>
              <a:pPr>
                <a:lnSpc>
                  <a:spcPct val="150000"/>
                </a:lnSpc>
                <a:spcAft>
                  <a:spcPts val="750"/>
                </a:spcAft>
              </a:pPr>
              <a:r>
                <a:rPr lang="en-US" sz="1600" dirty="0" smtClean="0">
                  <a:latin typeface="Garamond" panose="02020404030301010803" pitchFamily="18" charset="0"/>
                </a:rPr>
                <a:t>8</a:t>
              </a:r>
            </a:p>
            <a:p>
              <a:pPr>
                <a:lnSpc>
                  <a:spcPct val="150000"/>
                </a:lnSpc>
                <a:spcAft>
                  <a:spcPts val="750"/>
                </a:spcAft>
              </a:pPr>
              <a:r>
                <a:rPr lang="en-US" sz="1600" dirty="0" smtClean="0">
                  <a:latin typeface="Garamond" panose="02020404030301010803" pitchFamily="18" charset="0"/>
                </a:rPr>
                <a:t>6</a:t>
              </a:r>
            </a:p>
            <a:p>
              <a:pPr>
                <a:lnSpc>
                  <a:spcPct val="150000"/>
                </a:lnSpc>
                <a:spcAft>
                  <a:spcPts val="750"/>
                </a:spcAft>
              </a:pPr>
              <a:r>
                <a:rPr lang="en-US" sz="1600" dirty="0" smtClean="0">
                  <a:latin typeface="Garamond" panose="02020404030301010803" pitchFamily="18" charset="0"/>
                </a:rPr>
                <a:t>4</a:t>
              </a:r>
            </a:p>
            <a:p>
              <a:pPr>
                <a:lnSpc>
                  <a:spcPct val="150000"/>
                </a:lnSpc>
                <a:spcAft>
                  <a:spcPts val="750"/>
                </a:spcAft>
              </a:pPr>
              <a:r>
                <a:rPr lang="en-US" sz="1600" dirty="0" smtClean="0">
                  <a:latin typeface="Garamond" panose="02020404030301010803" pitchFamily="18" charset="0"/>
                </a:rPr>
                <a:t>2</a:t>
              </a:r>
            </a:p>
            <a:p>
              <a:pPr>
                <a:lnSpc>
                  <a:spcPct val="150000"/>
                </a:lnSpc>
                <a:spcAft>
                  <a:spcPts val="750"/>
                </a:spcAft>
              </a:pPr>
              <a:r>
                <a:rPr lang="en-US" sz="1600" dirty="0">
                  <a:latin typeface="Garamond" panose="02020404030301010803" pitchFamily="18" charset="0"/>
                </a:rPr>
                <a:t>0</a:t>
              </a:r>
            </a:p>
          </p:txBody>
        </p:sp>
        <p:sp>
          <p:nvSpPr>
            <p:cNvPr id="292" name="TextBox 11">
              <a:extLst>
                <a:ext uri="{FF2B5EF4-FFF2-40B4-BE49-F238E27FC236}">
                  <a16:creationId xmlns:a16="http://schemas.microsoft.com/office/drawing/2014/main" id="{D86F7753-ED54-E247-8C0A-5EAD34FB7EB7}"/>
                </a:ext>
              </a:extLst>
            </p:cNvPr>
            <p:cNvSpPr txBox="1"/>
            <p:nvPr/>
          </p:nvSpPr>
          <p:spPr>
            <a:xfrm rot="5400000">
              <a:off x="24789945" y="21133278"/>
              <a:ext cx="3300390" cy="307777"/>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rgbClr val="00CD65"/>
                  </a:solidFill>
                  <a:latin typeface="Garamond" panose="02020404030301010803" pitchFamily="18" charset="0"/>
                </a:rPr>
                <a:t>Chlorophyll-a (mg/m</a:t>
              </a:r>
              <a:r>
                <a:rPr lang="en-US" sz="1400" baseline="30000" dirty="0">
                  <a:solidFill>
                    <a:srgbClr val="00CD65"/>
                  </a:solidFill>
                  <a:latin typeface="Garamond" panose="02020404030301010803" pitchFamily="18" charset="0"/>
                </a:rPr>
                <a:t>3</a:t>
              </a:r>
              <a:r>
                <a:rPr lang="en-US" sz="1400" dirty="0">
                  <a:solidFill>
                    <a:srgbClr val="00CD65"/>
                  </a:solidFill>
                  <a:latin typeface="Garamond" panose="02020404030301010803" pitchFamily="18" charset="0"/>
                </a:rPr>
                <a:t>)</a:t>
              </a:r>
            </a:p>
          </p:txBody>
        </p:sp>
        <p:sp>
          <p:nvSpPr>
            <p:cNvPr id="297" name="Rectangle 296"/>
            <p:cNvSpPr/>
            <p:nvPr/>
          </p:nvSpPr>
          <p:spPr>
            <a:xfrm>
              <a:off x="24413632" y="19771995"/>
              <a:ext cx="1385421" cy="73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TextBox 14"/>
            <p:cNvSpPr txBox="1"/>
            <p:nvPr/>
          </p:nvSpPr>
          <p:spPr>
            <a:xfrm>
              <a:off x="23378341" y="21058456"/>
              <a:ext cx="1275562" cy="338554"/>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00"/>
                </a:spcAft>
              </a:pPr>
              <a:r>
                <a:rPr lang="en-US" sz="1600" dirty="0" smtClean="0">
                  <a:solidFill>
                    <a:srgbClr val="3795C5"/>
                  </a:solidFill>
                  <a:latin typeface="Garamond" panose="02020404030301010803" pitchFamily="18" charset="0"/>
                </a:rPr>
                <a:t>R</a:t>
              </a:r>
              <a:r>
                <a:rPr lang="en-US" sz="1600" baseline="30000" dirty="0" smtClean="0">
                  <a:solidFill>
                    <a:srgbClr val="3795C5"/>
                  </a:solidFill>
                  <a:latin typeface="Garamond" panose="02020404030301010803" pitchFamily="18" charset="0"/>
                </a:rPr>
                <a:t>2</a:t>
              </a:r>
              <a:r>
                <a:rPr lang="en-US" sz="1600" dirty="0" smtClean="0">
                  <a:solidFill>
                    <a:srgbClr val="3795C5"/>
                  </a:solidFill>
                  <a:latin typeface="Garamond" panose="02020404030301010803" pitchFamily="18" charset="0"/>
                </a:rPr>
                <a:t> = 0.98892</a:t>
              </a:r>
              <a:endParaRPr lang="en-US" sz="1600" dirty="0">
                <a:solidFill>
                  <a:srgbClr val="3795C5"/>
                </a:solidFill>
                <a:latin typeface="Garamond" panose="02020404030301010803" pitchFamily="18" charset="0"/>
              </a:endParaRPr>
            </a:p>
          </p:txBody>
        </p:sp>
        <p:sp>
          <p:nvSpPr>
            <p:cNvPr id="295" name="TextBox 16"/>
            <p:cNvSpPr txBox="1"/>
            <p:nvPr/>
          </p:nvSpPr>
          <p:spPr>
            <a:xfrm>
              <a:off x="23943863" y="22377619"/>
              <a:ext cx="1265332" cy="338554"/>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00"/>
                </a:spcAft>
              </a:pPr>
              <a:r>
                <a:rPr lang="en-US" sz="1600" dirty="0" smtClean="0">
                  <a:solidFill>
                    <a:srgbClr val="2F8857"/>
                  </a:solidFill>
                  <a:latin typeface="Garamond" panose="02020404030301010803" pitchFamily="18" charset="0"/>
                </a:rPr>
                <a:t>R</a:t>
              </a:r>
              <a:r>
                <a:rPr lang="en-US" sz="1600" baseline="30000" dirty="0" smtClean="0">
                  <a:solidFill>
                    <a:srgbClr val="2F8857"/>
                  </a:solidFill>
                  <a:latin typeface="Garamond" panose="02020404030301010803" pitchFamily="18" charset="0"/>
                </a:rPr>
                <a:t>2</a:t>
              </a:r>
              <a:r>
                <a:rPr lang="en-US" sz="1600" dirty="0" smtClean="0">
                  <a:solidFill>
                    <a:srgbClr val="2F8857"/>
                  </a:solidFill>
                  <a:latin typeface="Garamond" panose="02020404030301010803" pitchFamily="18" charset="0"/>
                </a:rPr>
                <a:t> = 0.33983</a:t>
              </a:r>
              <a:endParaRPr lang="en-US" sz="1600" dirty="0">
                <a:solidFill>
                  <a:srgbClr val="2F8857"/>
                </a:solidFill>
                <a:latin typeface="Garamond" panose="02020404030301010803" pitchFamily="18" charset="0"/>
              </a:endParaRPr>
            </a:p>
          </p:txBody>
        </p:sp>
        <p:sp>
          <p:nvSpPr>
            <p:cNvPr id="296" name="TextBox 17"/>
            <p:cNvSpPr txBox="1"/>
            <p:nvPr/>
          </p:nvSpPr>
          <p:spPr>
            <a:xfrm>
              <a:off x="22193289" y="21682443"/>
              <a:ext cx="1272999" cy="338554"/>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00"/>
                </a:spcAft>
              </a:pPr>
              <a:r>
                <a:rPr lang="en-US" sz="1600" dirty="0" smtClean="0">
                  <a:solidFill>
                    <a:srgbClr val="00CD65"/>
                  </a:solidFill>
                  <a:latin typeface="Garamond" panose="02020404030301010803" pitchFamily="18" charset="0"/>
                </a:rPr>
                <a:t>R</a:t>
              </a:r>
              <a:r>
                <a:rPr lang="en-US" sz="1600" baseline="30000" dirty="0" smtClean="0">
                  <a:solidFill>
                    <a:srgbClr val="00CD65"/>
                  </a:solidFill>
                  <a:latin typeface="Garamond" panose="02020404030301010803" pitchFamily="18" charset="0"/>
                </a:rPr>
                <a:t>2</a:t>
              </a:r>
              <a:r>
                <a:rPr lang="en-US" sz="1600" dirty="0" smtClean="0">
                  <a:solidFill>
                    <a:srgbClr val="00CD65"/>
                  </a:solidFill>
                  <a:latin typeface="Garamond" panose="02020404030301010803" pitchFamily="18" charset="0"/>
                </a:rPr>
                <a:t> = 0.73357</a:t>
              </a:r>
              <a:endParaRPr lang="en-US" sz="1600" dirty="0">
                <a:solidFill>
                  <a:srgbClr val="00CD65"/>
                </a:solidFill>
                <a:latin typeface="Garamond" panose="02020404030301010803" pitchFamily="18" charset="0"/>
              </a:endParaRPr>
            </a:p>
          </p:txBody>
        </p:sp>
        <p:sp>
          <p:nvSpPr>
            <p:cNvPr id="305" name="TextBox 304"/>
            <p:cNvSpPr txBox="1"/>
            <p:nvPr/>
          </p:nvSpPr>
          <p:spPr>
            <a:xfrm>
              <a:off x="21140292" y="23638588"/>
              <a:ext cx="5292797" cy="923330"/>
            </a:xfrm>
            <a:prstGeom prst="rect">
              <a:avLst/>
            </a:prstGeom>
          </p:spPr>
          <p:txBody>
            <a:bodyPr wrap="square" numCol="1" spcCol="640080" rtlCol="0">
              <a:spAutoFit/>
            </a:bodyPr>
            <a:lstStyle/>
            <a:p>
              <a:pPr algn="just"/>
              <a:r>
                <a:rPr lang="en-US" sz="1800" dirty="0" smtClean="0">
                  <a:solidFill>
                    <a:schemeClr val="tx1">
                      <a:lumMod val="75000"/>
                      <a:lumOff val="25000"/>
                    </a:schemeClr>
                  </a:solidFill>
                </a:rPr>
                <a:t>Figure </a:t>
              </a:r>
              <a:r>
                <a:rPr lang="en-US" sz="1800" dirty="0" smtClean="0">
                  <a:solidFill>
                    <a:schemeClr val="tx1">
                      <a:lumMod val="75000"/>
                      <a:lumOff val="25000"/>
                    </a:schemeClr>
                  </a:solidFill>
                </a:rPr>
                <a:t>6. Compiled mean ocean temperatures and chlorophyll-a values by associated Walker values for entire study range</a:t>
              </a:r>
              <a:endParaRPr lang="en-US" sz="2000" dirty="0">
                <a:solidFill>
                  <a:schemeClr val="tx1">
                    <a:lumMod val="75000"/>
                    <a:lumOff val="25000"/>
                  </a:schemeClr>
                </a:solidFill>
              </a:endParaRPr>
            </a:p>
          </p:txBody>
        </p:sp>
        <p:grpSp>
          <p:nvGrpSpPr>
            <p:cNvPr id="123" name="Group 122"/>
            <p:cNvGrpSpPr/>
            <p:nvPr/>
          </p:nvGrpSpPr>
          <p:grpSpPr>
            <a:xfrm>
              <a:off x="23642338" y="18985585"/>
              <a:ext cx="2029729" cy="1089487"/>
              <a:chOff x="22000755" y="18958042"/>
              <a:chExt cx="2029729" cy="1089487"/>
            </a:xfrm>
          </p:grpSpPr>
          <p:pic>
            <p:nvPicPr>
              <p:cNvPr id="345" name="Picture 344"/>
              <p:cNvPicPr>
                <a:picLocks noChangeAspect="1"/>
              </p:cNvPicPr>
              <p:nvPr/>
            </p:nvPicPr>
            <p:blipFill rotWithShape="1">
              <a:blip r:embed="rId23">
                <a:extLst>
                  <a:ext uri="{28A0092B-C50C-407E-A947-70E740481C1C}">
                    <a14:useLocalDpi xmlns:a14="http://schemas.microsoft.com/office/drawing/2010/main" val="0"/>
                  </a:ext>
                </a:extLst>
              </a:blip>
              <a:srcRect l="61743" t="8591" r="11144" b="72005"/>
              <a:stretch/>
            </p:blipFill>
            <p:spPr>
              <a:xfrm>
                <a:off x="22000755" y="18958042"/>
                <a:ext cx="2029729" cy="1089487"/>
              </a:xfrm>
              <a:prstGeom prst="rect">
                <a:avLst/>
              </a:prstGeom>
            </p:spPr>
          </p:pic>
          <p:sp>
            <p:nvSpPr>
              <p:cNvPr id="346" name="Rectangle 345"/>
              <p:cNvSpPr/>
              <p:nvPr/>
            </p:nvSpPr>
            <p:spPr>
              <a:xfrm>
                <a:off x="22475386" y="19103961"/>
                <a:ext cx="1464647" cy="8414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TextBox 12"/>
              <p:cNvSpPr txBox="1"/>
              <p:nvPr/>
            </p:nvSpPr>
            <p:spPr>
              <a:xfrm>
                <a:off x="22420510" y="19061398"/>
                <a:ext cx="1488822" cy="9541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latin typeface="Garamond" panose="02020404030301010803" pitchFamily="18" charset="0"/>
                  </a:rPr>
                  <a:t>Satellite SST</a:t>
                </a:r>
              </a:p>
              <a:p>
                <a:r>
                  <a:rPr lang="en-US" sz="1400" i="1" dirty="0" smtClean="0">
                    <a:latin typeface="Garamond" panose="02020404030301010803" pitchFamily="18" charset="0"/>
                  </a:rPr>
                  <a:t>In situ </a:t>
                </a:r>
                <a:r>
                  <a:rPr lang="en-US" sz="1400" dirty="0" smtClean="0">
                    <a:latin typeface="Garamond" panose="02020404030301010803" pitchFamily="18" charset="0"/>
                  </a:rPr>
                  <a:t>Water Temp</a:t>
                </a:r>
              </a:p>
              <a:p>
                <a:r>
                  <a:rPr lang="en-US" sz="1400" dirty="0" smtClean="0">
                    <a:latin typeface="Garamond" panose="02020404030301010803" pitchFamily="18" charset="0"/>
                  </a:rPr>
                  <a:t>Satellite </a:t>
                </a:r>
                <a:r>
                  <a:rPr lang="en-US" sz="1400" dirty="0" err="1" smtClean="0">
                    <a:latin typeface="Garamond" panose="02020404030301010803" pitchFamily="18" charset="0"/>
                  </a:rPr>
                  <a:t>Chl</a:t>
                </a:r>
                <a:r>
                  <a:rPr lang="en-US" sz="1400" dirty="0" smtClean="0">
                    <a:latin typeface="Garamond" panose="02020404030301010803" pitchFamily="18" charset="0"/>
                  </a:rPr>
                  <a:t>-a</a:t>
                </a:r>
              </a:p>
              <a:p>
                <a:r>
                  <a:rPr lang="en-US" sz="1400" i="1" dirty="0" smtClean="0">
                    <a:latin typeface="Garamond" panose="02020404030301010803" pitchFamily="18" charset="0"/>
                  </a:rPr>
                  <a:t>In situ </a:t>
                </a:r>
                <a:r>
                  <a:rPr lang="en-US" sz="1400" dirty="0" err="1" smtClean="0">
                    <a:latin typeface="Garamond" panose="02020404030301010803" pitchFamily="18" charset="0"/>
                  </a:rPr>
                  <a:t>Chl</a:t>
                </a:r>
                <a:r>
                  <a:rPr lang="en-US" sz="1400" dirty="0" smtClean="0">
                    <a:latin typeface="Garamond" panose="02020404030301010803" pitchFamily="18" charset="0"/>
                  </a:rPr>
                  <a:t>-a</a:t>
                </a:r>
                <a:endParaRPr lang="en-US" sz="1400" dirty="0">
                  <a:latin typeface="Garamond" panose="02020404030301010803" pitchFamily="18" charset="0"/>
                </a:endParaRPr>
              </a:p>
            </p:txBody>
          </p:sp>
        </p:grpSp>
      </p:grpSp>
    </p:spTree>
    <p:extLst>
      <p:ext uri="{BB962C8B-B14F-4D97-AF65-F5344CB8AC3E}">
        <p14:creationId xmlns:p14="http://schemas.microsoft.com/office/powerpoint/2010/main" val="18859140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numCol="1" spcCol="640080"/>
      <a:lstStyle>
        <a:defPPr algn="just">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5149</TotalTime>
  <Words>1113</Words>
  <Application>Microsoft Office PowerPoint</Application>
  <PresentationFormat>Custom</PresentationFormat>
  <Paragraphs>265</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Century Gothic</vt:lpstr>
      <vt:lpstr>Garamond</vt:lpstr>
      <vt:lpstr>Webdings</vt:lpstr>
      <vt:lpstr>Office Theme</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Knapp, Harrison J (329B-Affiliate)</cp:lastModifiedBy>
  <cp:revision>336</cp:revision>
  <dcterms:created xsi:type="dcterms:W3CDTF">2017-06-02T16:06:25Z</dcterms:created>
  <dcterms:modified xsi:type="dcterms:W3CDTF">2018-07-24T18:57:23Z</dcterms:modified>
</cp:coreProperties>
</file>