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389CC4"/>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55" autoAdjust="0"/>
    <p:restoredTop sz="94660"/>
  </p:normalViewPr>
  <p:slideViewPr>
    <p:cSldViewPr snapToGrid="0">
      <p:cViewPr>
        <p:scale>
          <a:sx n="30" d="100"/>
          <a:sy n="30" d="100"/>
        </p:scale>
        <p:origin x="2676"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Shape 52"/>
          <p:cNvGrpSpPr/>
          <p:nvPr/>
        </p:nvGrpSpPr>
        <p:grpSpPr>
          <a:xfrm>
            <a:off x="13737208" y="6009135"/>
            <a:ext cx="4926982" cy="5034790"/>
            <a:chOff x="0" y="1189989"/>
            <a:chExt cx="2726700" cy="2579827"/>
          </a:xfrm>
        </p:grpSpPr>
        <p:sp>
          <p:nvSpPr>
            <p:cNvPr id="99" name="Shape 53"/>
            <p:cNvSpPr/>
            <p:nvPr/>
          </p:nvSpPr>
          <p:spPr>
            <a:xfrm>
              <a:off x="0" y="1189989"/>
              <a:ext cx="2726700" cy="668786"/>
            </a:xfrm>
            <a:prstGeom prst="homePlate">
              <a:avLst>
                <a:gd name="adj" fmla="val 50000"/>
              </a:avLst>
            </a:prstGeom>
            <a:solidFill>
              <a:srgbClr val="2E75B5"/>
            </a:solidFill>
            <a:ln>
              <a:noFill/>
            </a:ln>
          </p:spPr>
          <p:txBody>
            <a:bodyPr spcFirstLastPara="1" wrap="square" lIns="91425" tIns="91425" rIns="91425" bIns="91425" anchor="ctr" anchorCtr="0">
              <a:noAutofit/>
            </a:bodyPr>
            <a:lstStyle/>
            <a:p>
              <a:pPr marR="0" lvl="0" algn="ctr" rtl="0">
                <a:spcBef>
                  <a:spcPts val="0"/>
                </a:spcBef>
                <a:spcAft>
                  <a:spcPts val="0"/>
                </a:spcAft>
                <a:buClr>
                  <a:srgbClr val="389CC4"/>
                </a:buClr>
                <a:buSzPts val="3000"/>
              </a:pPr>
              <a:r>
                <a:rPr lang="en-US" sz="3000" dirty="0">
                  <a:solidFill>
                    <a:srgbClr val="FFFFFF"/>
                  </a:solidFill>
                  <a:latin typeface="Garamond"/>
                  <a:ea typeface="Garamond"/>
                  <a:cs typeface="Garamond"/>
                  <a:sym typeface="Garamond"/>
                </a:rPr>
                <a:t>Data Acquisition and Processing</a:t>
              </a:r>
              <a:endParaRPr sz="3000" dirty="0">
                <a:solidFill>
                  <a:srgbClr val="FFFFFF"/>
                </a:solidFill>
                <a:latin typeface="Garamond"/>
                <a:ea typeface="Garamond"/>
                <a:cs typeface="Garamond"/>
                <a:sym typeface="Garamond"/>
              </a:endParaRPr>
            </a:p>
          </p:txBody>
        </p:sp>
        <p:sp>
          <p:nvSpPr>
            <p:cNvPr id="100" name="Shape 54"/>
            <p:cNvSpPr txBox="1"/>
            <p:nvPr/>
          </p:nvSpPr>
          <p:spPr>
            <a:xfrm>
              <a:off x="0" y="2057116"/>
              <a:ext cx="2541300" cy="1712700"/>
            </a:xfrm>
            <a:prstGeom prst="rect">
              <a:avLst/>
            </a:prstGeom>
            <a:noFill/>
            <a:ln>
              <a:noFill/>
            </a:ln>
          </p:spPr>
          <p:txBody>
            <a:bodyPr spcFirstLastPara="1" wrap="square" lIns="91425" tIns="91425" rIns="91425" bIns="91425" anchor="t" anchorCtr="0">
              <a:noAutofit/>
            </a:bodyPr>
            <a:lstStyle/>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i="1" dirty="0" smtClean="0">
                  <a:solidFill>
                    <a:schemeClr val="tx1">
                      <a:lumMod val="75000"/>
                      <a:lumOff val="25000"/>
                    </a:schemeClr>
                  </a:solidFill>
                  <a:latin typeface="Garamond"/>
                  <a:ea typeface="Garamond"/>
                  <a:cs typeface="Garamond"/>
                  <a:sym typeface="Garamond"/>
                </a:rPr>
                <a:t>In situ</a:t>
              </a:r>
              <a:r>
                <a:rPr lang="en-US" sz="2700" dirty="0" smtClean="0">
                  <a:solidFill>
                    <a:schemeClr val="tx1">
                      <a:lumMod val="75000"/>
                      <a:lumOff val="25000"/>
                    </a:schemeClr>
                  </a:solidFill>
                  <a:latin typeface="Garamond"/>
                  <a:ea typeface="Garamond"/>
                  <a:cs typeface="Garamond"/>
                  <a:sym typeface="Garamond"/>
                </a:rPr>
                <a:t> data</a:t>
              </a:r>
              <a:endParaRPr sz="2700" dirty="0" smtClean="0">
                <a:solidFill>
                  <a:schemeClr val="tx1">
                    <a:lumMod val="75000"/>
                    <a:lumOff val="25000"/>
                  </a:schemeClr>
                </a:solidFill>
                <a:latin typeface="Garamond"/>
                <a:ea typeface="Garamond"/>
                <a:cs typeface="Garamond"/>
                <a:sym typeface="Garamond"/>
              </a:endParaRPr>
            </a:p>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smtClean="0">
                  <a:solidFill>
                    <a:schemeClr val="tx1">
                      <a:lumMod val="75000"/>
                      <a:lumOff val="25000"/>
                    </a:schemeClr>
                  </a:solidFill>
                  <a:latin typeface="Garamond"/>
                  <a:ea typeface="Garamond"/>
                  <a:cs typeface="Garamond"/>
                  <a:sym typeface="Garamond"/>
                </a:rPr>
                <a:t>Satellite </a:t>
              </a:r>
              <a:r>
                <a:rPr lang="en-US" sz="2700" dirty="0">
                  <a:solidFill>
                    <a:schemeClr val="tx1">
                      <a:lumMod val="75000"/>
                      <a:lumOff val="25000"/>
                    </a:schemeClr>
                  </a:solidFill>
                  <a:latin typeface="Garamond"/>
                  <a:ea typeface="Garamond"/>
                  <a:cs typeface="Garamond"/>
                  <a:sym typeface="Garamond"/>
                </a:rPr>
                <a:t>imagery (</a:t>
              </a:r>
              <a:r>
                <a:rPr lang="en-US" sz="2700" dirty="0" err="1">
                  <a:solidFill>
                    <a:schemeClr val="tx1">
                      <a:lumMod val="75000"/>
                      <a:lumOff val="25000"/>
                    </a:schemeClr>
                  </a:solidFill>
                  <a:latin typeface="Garamond"/>
                  <a:ea typeface="Garamond"/>
                  <a:cs typeface="Garamond"/>
                  <a:sym typeface="Garamond"/>
                </a:rPr>
                <a:t>GloVis</a:t>
              </a:r>
              <a:r>
                <a:rPr lang="en-US" sz="2700" dirty="0">
                  <a:solidFill>
                    <a:schemeClr val="tx1">
                      <a:lumMod val="75000"/>
                      <a:lumOff val="25000"/>
                    </a:schemeClr>
                  </a:solidFill>
                  <a:latin typeface="Garamond"/>
                  <a:ea typeface="Garamond"/>
                  <a:cs typeface="Garamond"/>
                  <a:sym typeface="Garamond"/>
                </a:rPr>
                <a:t>)</a:t>
              </a:r>
              <a:endParaRPr sz="2700" dirty="0">
                <a:solidFill>
                  <a:schemeClr val="tx1">
                    <a:lumMod val="75000"/>
                    <a:lumOff val="25000"/>
                  </a:schemeClr>
                </a:solidFill>
                <a:latin typeface="Garamond"/>
                <a:ea typeface="Garamond"/>
                <a:cs typeface="Garamond"/>
                <a:sym typeface="Garamond"/>
              </a:endParaRPr>
            </a:p>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Atmospheric correction (ACOLITE)</a:t>
              </a:r>
              <a:endParaRPr sz="2700" dirty="0">
                <a:solidFill>
                  <a:schemeClr val="tx1">
                    <a:lumMod val="75000"/>
                    <a:lumOff val="25000"/>
                  </a:schemeClr>
                </a:solidFill>
                <a:latin typeface="Garamond"/>
                <a:ea typeface="Garamond"/>
                <a:cs typeface="Garamond"/>
                <a:sym typeface="Garamond"/>
              </a:endParaRPr>
            </a:p>
          </p:txBody>
        </p:sp>
      </p:grpSp>
      <p:pic>
        <p:nvPicPr>
          <p:cNvPr id="52" name="Shape 14"/>
          <p:cNvPicPr preferRelativeResize="0"/>
          <p:nvPr/>
        </p:nvPicPr>
        <p:blipFill rotWithShape="1">
          <a:blip r:embed="rId2">
            <a:alphaModFix/>
          </a:blip>
          <a:srcRect/>
          <a:stretch/>
        </p:blipFill>
        <p:spPr>
          <a:xfrm>
            <a:off x="14008954" y="30615464"/>
            <a:ext cx="2057404" cy="2046184"/>
          </a:xfrm>
          <a:prstGeom prst="rect">
            <a:avLst/>
          </a:prstGeom>
          <a:noFill/>
          <a:ln>
            <a:noFill/>
          </a:ln>
        </p:spPr>
      </p:pic>
      <p:pic>
        <p:nvPicPr>
          <p:cNvPr id="54" name="Shape 15"/>
          <p:cNvPicPr preferRelativeResize="0"/>
          <p:nvPr/>
        </p:nvPicPr>
        <p:blipFill rotWithShape="1">
          <a:blip r:embed="rId2">
            <a:alphaModFix/>
          </a:blip>
          <a:srcRect/>
          <a:stretch/>
        </p:blipFill>
        <p:spPr>
          <a:xfrm>
            <a:off x="16606785" y="30615464"/>
            <a:ext cx="2057404" cy="2046184"/>
          </a:xfrm>
          <a:prstGeom prst="rect">
            <a:avLst/>
          </a:prstGeom>
          <a:noFill/>
          <a:ln>
            <a:noFill/>
          </a:ln>
        </p:spPr>
      </p:pic>
      <p:pic>
        <p:nvPicPr>
          <p:cNvPr id="56" name="Shape 16"/>
          <p:cNvPicPr preferRelativeResize="0"/>
          <p:nvPr/>
        </p:nvPicPr>
        <p:blipFill rotWithShape="1">
          <a:blip r:embed="rId2">
            <a:alphaModFix/>
          </a:blip>
          <a:srcRect/>
          <a:stretch/>
        </p:blipFill>
        <p:spPr>
          <a:xfrm>
            <a:off x="18993780" y="30606726"/>
            <a:ext cx="2057404" cy="2046184"/>
          </a:xfrm>
          <a:prstGeom prst="rect">
            <a:avLst/>
          </a:prstGeom>
          <a:noFill/>
          <a:ln>
            <a:noFill/>
          </a:ln>
        </p:spPr>
      </p:pic>
      <p:pic>
        <p:nvPicPr>
          <p:cNvPr id="58" name="Shape 17"/>
          <p:cNvPicPr preferRelativeResize="0"/>
          <p:nvPr/>
        </p:nvPicPr>
        <p:blipFill rotWithShape="1">
          <a:blip r:embed="rId2">
            <a:alphaModFix/>
          </a:blip>
          <a:srcRect/>
          <a:stretch/>
        </p:blipFill>
        <p:spPr>
          <a:xfrm>
            <a:off x="21516493" y="30593545"/>
            <a:ext cx="2057404" cy="2046184"/>
          </a:xfrm>
          <a:prstGeom prst="rect">
            <a:avLst/>
          </a:prstGeom>
          <a:noFill/>
          <a:ln>
            <a:noFill/>
          </a:ln>
        </p:spPr>
      </p:pic>
      <p:pic>
        <p:nvPicPr>
          <p:cNvPr id="60" name="Shape 18"/>
          <p:cNvPicPr preferRelativeResize="0"/>
          <p:nvPr/>
        </p:nvPicPr>
        <p:blipFill rotWithShape="1">
          <a:blip r:embed="rId3">
            <a:alphaModFix/>
          </a:blip>
          <a:srcRect b="14302"/>
          <a:stretch/>
        </p:blipFill>
        <p:spPr>
          <a:xfrm>
            <a:off x="935200" y="16700735"/>
            <a:ext cx="10109199" cy="8542349"/>
          </a:xfrm>
          <a:prstGeom prst="rect">
            <a:avLst/>
          </a:prstGeom>
          <a:noFill/>
          <a:ln>
            <a:noFill/>
          </a:ln>
        </p:spPr>
      </p:pic>
      <p:pic>
        <p:nvPicPr>
          <p:cNvPr id="61" name="Shape 19"/>
          <p:cNvPicPr preferRelativeResize="0"/>
          <p:nvPr/>
        </p:nvPicPr>
        <p:blipFill rotWithShape="1">
          <a:blip r:embed="rId4">
            <a:alphaModFix/>
          </a:blip>
          <a:srcRect/>
          <a:stretch/>
        </p:blipFill>
        <p:spPr>
          <a:xfrm>
            <a:off x="21719580" y="30820098"/>
            <a:ext cx="1647900" cy="1647900"/>
          </a:xfrm>
          <a:prstGeom prst="ellipse">
            <a:avLst/>
          </a:prstGeom>
          <a:noFill/>
          <a:ln>
            <a:noFill/>
          </a:ln>
        </p:spPr>
      </p:pic>
      <p:pic>
        <p:nvPicPr>
          <p:cNvPr id="65" name="Shape 20"/>
          <p:cNvPicPr preferRelativeResize="0"/>
          <p:nvPr/>
        </p:nvPicPr>
        <p:blipFill rotWithShape="1">
          <a:blip r:embed="rId5">
            <a:alphaModFix/>
          </a:blip>
          <a:srcRect/>
          <a:stretch/>
        </p:blipFill>
        <p:spPr>
          <a:xfrm>
            <a:off x="19154587" y="30786972"/>
            <a:ext cx="1666800" cy="1656900"/>
          </a:xfrm>
          <a:prstGeom prst="ellipse">
            <a:avLst/>
          </a:prstGeom>
          <a:noFill/>
          <a:ln>
            <a:noFill/>
          </a:ln>
        </p:spPr>
      </p:pic>
      <p:pic>
        <p:nvPicPr>
          <p:cNvPr id="66" name="Shape 21"/>
          <p:cNvPicPr preferRelativeResize="0"/>
          <p:nvPr/>
        </p:nvPicPr>
        <p:blipFill rotWithShape="1">
          <a:blip r:embed="rId6">
            <a:alphaModFix/>
          </a:blip>
          <a:srcRect/>
          <a:stretch/>
        </p:blipFill>
        <p:spPr>
          <a:xfrm>
            <a:off x="16811575" y="30814642"/>
            <a:ext cx="1647900" cy="1647900"/>
          </a:xfrm>
          <a:prstGeom prst="ellipse">
            <a:avLst/>
          </a:prstGeom>
          <a:noFill/>
          <a:ln>
            <a:noFill/>
          </a:ln>
        </p:spPr>
      </p:pic>
      <p:pic>
        <p:nvPicPr>
          <p:cNvPr id="67" name="Shape 22"/>
          <p:cNvPicPr preferRelativeResize="0"/>
          <p:nvPr/>
        </p:nvPicPr>
        <p:blipFill rotWithShape="1">
          <a:blip r:embed="rId2">
            <a:alphaModFix/>
          </a:blip>
          <a:srcRect/>
          <a:stretch/>
        </p:blipFill>
        <p:spPr>
          <a:xfrm>
            <a:off x="24039205" y="30593545"/>
            <a:ext cx="2057404" cy="2046184"/>
          </a:xfrm>
          <a:prstGeom prst="rect">
            <a:avLst/>
          </a:prstGeom>
          <a:noFill/>
          <a:ln>
            <a:noFill/>
          </a:ln>
        </p:spPr>
      </p:pic>
      <p:pic>
        <p:nvPicPr>
          <p:cNvPr id="68" name="Shape 23"/>
          <p:cNvPicPr preferRelativeResize="0"/>
          <p:nvPr/>
        </p:nvPicPr>
        <p:blipFill rotWithShape="1">
          <a:blip r:embed="rId7">
            <a:alphaModFix/>
          </a:blip>
          <a:srcRect/>
          <a:stretch/>
        </p:blipFill>
        <p:spPr>
          <a:xfrm>
            <a:off x="14204219" y="30814642"/>
            <a:ext cx="1666800" cy="1647900"/>
          </a:xfrm>
          <a:prstGeom prst="ellipse">
            <a:avLst/>
          </a:prstGeom>
          <a:noFill/>
          <a:ln>
            <a:noFill/>
          </a:ln>
        </p:spPr>
      </p:pic>
      <p:sp>
        <p:nvSpPr>
          <p:cNvPr id="69" name="Shape 24"/>
          <p:cNvSpPr txBox="1"/>
          <p:nvPr/>
        </p:nvSpPr>
        <p:spPr>
          <a:xfrm>
            <a:off x="13764126" y="11840907"/>
            <a:ext cx="12753474" cy="81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rgbClr val="389CC4"/>
                </a:solidFill>
                <a:latin typeface="Century Gothic"/>
                <a:ea typeface="Century Gothic"/>
                <a:cs typeface="Century Gothic"/>
                <a:sym typeface="Century Gothic"/>
              </a:rPr>
              <a:t>Results</a:t>
            </a:r>
            <a:endParaRPr dirty="0"/>
          </a:p>
        </p:txBody>
      </p:sp>
      <p:sp>
        <p:nvSpPr>
          <p:cNvPr id="71" name="Shape 26"/>
          <p:cNvSpPr txBox="1"/>
          <p:nvPr/>
        </p:nvSpPr>
        <p:spPr>
          <a:xfrm>
            <a:off x="954839" y="5187791"/>
            <a:ext cx="11516400" cy="7246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Century Gothic"/>
                <a:ea typeface="Century Gothic"/>
                <a:cs typeface="Century Gothic"/>
                <a:sym typeface="Century Gothic"/>
              </a:rPr>
              <a:t>Abstract</a:t>
            </a:r>
            <a:endParaRPr dirty="0"/>
          </a:p>
        </p:txBody>
      </p:sp>
      <p:sp>
        <p:nvSpPr>
          <p:cNvPr id="72" name="Shape 27"/>
          <p:cNvSpPr txBox="1"/>
          <p:nvPr/>
        </p:nvSpPr>
        <p:spPr>
          <a:xfrm>
            <a:off x="914400" y="12360149"/>
            <a:ext cx="12829300" cy="913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Century Gothic"/>
                <a:ea typeface="Century Gothic"/>
                <a:cs typeface="Century Gothic"/>
                <a:sym typeface="Century Gothic"/>
              </a:rPr>
              <a:t>Objectives</a:t>
            </a:r>
            <a:endParaRPr dirty="0"/>
          </a:p>
        </p:txBody>
      </p:sp>
      <p:sp>
        <p:nvSpPr>
          <p:cNvPr id="73" name="Shape 28"/>
          <p:cNvSpPr txBox="1"/>
          <p:nvPr/>
        </p:nvSpPr>
        <p:spPr>
          <a:xfrm>
            <a:off x="13724017" y="5185063"/>
            <a:ext cx="12426600" cy="9022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Century Gothic"/>
                <a:ea typeface="Century Gothic"/>
                <a:cs typeface="Century Gothic"/>
                <a:sym typeface="Century Gothic"/>
              </a:rPr>
              <a:t>Methodology</a:t>
            </a:r>
            <a:endParaRPr dirty="0"/>
          </a:p>
        </p:txBody>
      </p:sp>
      <p:sp>
        <p:nvSpPr>
          <p:cNvPr id="74" name="Shape 29"/>
          <p:cNvSpPr txBox="1"/>
          <p:nvPr/>
        </p:nvSpPr>
        <p:spPr>
          <a:xfrm>
            <a:off x="914400" y="15803738"/>
            <a:ext cx="12829301" cy="6554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Century Gothic"/>
                <a:ea typeface="Century Gothic"/>
                <a:cs typeface="Century Gothic"/>
                <a:sym typeface="Century Gothic"/>
              </a:rPr>
              <a:t>Study Area</a:t>
            </a:r>
            <a:endParaRPr dirty="0"/>
          </a:p>
        </p:txBody>
      </p:sp>
      <p:sp>
        <p:nvSpPr>
          <p:cNvPr id="75" name="Shape 30"/>
          <p:cNvSpPr txBox="1"/>
          <p:nvPr/>
        </p:nvSpPr>
        <p:spPr>
          <a:xfrm>
            <a:off x="914400" y="25556512"/>
            <a:ext cx="12801600" cy="757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mj-lt"/>
                <a:ea typeface="Garamond"/>
                <a:cs typeface="Garamond"/>
                <a:sym typeface="Garamond"/>
              </a:rPr>
              <a:t>Earth Observations</a:t>
            </a:r>
            <a:endParaRPr dirty="0">
              <a:latin typeface="+mj-lt"/>
              <a:ea typeface="Garamond"/>
              <a:cs typeface="Garamond"/>
              <a:sym typeface="Garamond"/>
            </a:endParaRPr>
          </a:p>
        </p:txBody>
      </p:sp>
      <p:sp>
        <p:nvSpPr>
          <p:cNvPr id="76" name="Shape 31"/>
          <p:cNvSpPr txBox="1"/>
          <p:nvPr/>
        </p:nvSpPr>
        <p:spPr>
          <a:xfrm>
            <a:off x="914399" y="29677999"/>
            <a:ext cx="12822809" cy="8189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mj-lt"/>
                <a:ea typeface="Garamond"/>
                <a:cs typeface="Garamond"/>
                <a:sym typeface="Garamond"/>
              </a:rPr>
              <a:t>Acknowledgements</a:t>
            </a:r>
            <a:endParaRPr dirty="0">
              <a:latin typeface="+mj-lt"/>
              <a:ea typeface="Garamond"/>
              <a:cs typeface="Garamond"/>
              <a:sym typeface="Garamond"/>
            </a:endParaRPr>
          </a:p>
        </p:txBody>
      </p:sp>
      <p:sp>
        <p:nvSpPr>
          <p:cNvPr id="77" name="Shape 32"/>
          <p:cNvSpPr txBox="1"/>
          <p:nvPr/>
        </p:nvSpPr>
        <p:spPr>
          <a:xfrm>
            <a:off x="13737208" y="29701246"/>
            <a:ext cx="12780391"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mj-lt"/>
                <a:ea typeface="Garamond"/>
                <a:cs typeface="Garamond"/>
                <a:sym typeface="Garamond"/>
              </a:rPr>
              <a:t>Team Members</a:t>
            </a:r>
            <a:endParaRPr dirty="0">
              <a:latin typeface="+mj-lt"/>
              <a:ea typeface="Garamond"/>
              <a:cs typeface="Garamond"/>
              <a:sym typeface="Garamond"/>
            </a:endParaRPr>
          </a:p>
        </p:txBody>
      </p:sp>
      <p:sp>
        <p:nvSpPr>
          <p:cNvPr id="78" name="Shape 33"/>
          <p:cNvSpPr txBox="1"/>
          <p:nvPr/>
        </p:nvSpPr>
        <p:spPr>
          <a:xfrm>
            <a:off x="13764126" y="25601842"/>
            <a:ext cx="12753474" cy="730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389CC4"/>
                </a:solidFill>
                <a:latin typeface="Century Gothic"/>
                <a:ea typeface="Century Gothic"/>
                <a:cs typeface="Century Gothic"/>
                <a:sym typeface="Century Gothic"/>
              </a:rPr>
              <a:t>Conclusions</a:t>
            </a:r>
            <a:endParaRPr dirty="0"/>
          </a:p>
        </p:txBody>
      </p:sp>
      <p:sp>
        <p:nvSpPr>
          <p:cNvPr id="79" name="Shape 35"/>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4000">
                <a:solidFill>
                  <a:schemeClr val="lt1"/>
                </a:solidFill>
                <a:latin typeface="Century Gothic"/>
                <a:ea typeface="Century Gothic"/>
                <a:cs typeface="Century Gothic"/>
                <a:sym typeface="Century Gothic"/>
              </a:rPr>
              <a:t>Massachusetts – Boston | Spring 2018</a:t>
            </a:r>
            <a:endParaRPr sz="4000">
              <a:solidFill>
                <a:schemeClr val="lt1"/>
              </a:solidFill>
              <a:latin typeface="Century Gothic"/>
              <a:ea typeface="Century Gothic"/>
              <a:cs typeface="Century Gothic"/>
              <a:sym typeface="Century Gothic"/>
            </a:endParaRPr>
          </a:p>
        </p:txBody>
      </p:sp>
      <p:sp>
        <p:nvSpPr>
          <p:cNvPr id="80" name="Shape 36"/>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a:solidFill>
                  <a:schemeClr val="lt1"/>
                </a:solidFill>
                <a:latin typeface="Century Gothic"/>
                <a:ea typeface="Century Gothic"/>
                <a:cs typeface="Century Gothic"/>
                <a:sym typeface="Century Gothic"/>
              </a:rPr>
              <a:t>Plum Island Estuary Water Resources</a:t>
            </a:r>
            <a:endParaRPr sz="4000">
              <a:solidFill>
                <a:schemeClr val="lt1"/>
              </a:solidFill>
              <a:latin typeface="Century Gothic"/>
              <a:ea typeface="Century Gothic"/>
              <a:cs typeface="Century Gothic"/>
              <a:sym typeface="Century Gothic"/>
            </a:endParaRPr>
          </a:p>
        </p:txBody>
      </p:sp>
      <p:sp>
        <p:nvSpPr>
          <p:cNvPr id="81" name="Shape 37"/>
          <p:cNvSpPr txBox="1">
            <a:spLocks noGrp="1"/>
          </p:cNvSpPr>
          <p:nvPr>
            <p:ph type="body" idx="4294967295"/>
          </p:nvPr>
        </p:nvSpPr>
        <p:spPr>
          <a:xfrm>
            <a:off x="935200" y="448917"/>
            <a:ext cx="17221200" cy="25195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89CC4"/>
              </a:buClr>
              <a:buSzPts val="5800"/>
              <a:buFont typeface="Arial"/>
              <a:buNone/>
            </a:pPr>
            <a:r>
              <a:rPr lang="en-US" sz="5800" b="1" i="0" u="none" strike="noStrike" cap="none" dirty="0">
                <a:solidFill>
                  <a:srgbClr val="389CC4"/>
                </a:solidFill>
                <a:latin typeface="+mj-lt"/>
                <a:ea typeface="Garamond"/>
                <a:cs typeface="Garamond"/>
                <a:sym typeface="Garamond"/>
              </a:rPr>
              <a:t>Utilizing NASA Earth Observations to Assess Marine Sediment Fluxes and Determine Marsh Vulnerability in the Plum Island Estuary</a:t>
            </a:r>
            <a:endParaRPr b="1" dirty="0">
              <a:latin typeface="+mj-lt"/>
              <a:ea typeface="Garamond"/>
              <a:cs typeface="Garamond"/>
              <a:sym typeface="Garamond"/>
            </a:endParaRPr>
          </a:p>
        </p:txBody>
      </p:sp>
      <p:sp>
        <p:nvSpPr>
          <p:cNvPr id="84" name="Shape 40"/>
          <p:cNvSpPr txBox="1"/>
          <p:nvPr/>
        </p:nvSpPr>
        <p:spPr>
          <a:xfrm>
            <a:off x="13601531" y="32632611"/>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u="none" dirty="0">
                <a:solidFill>
                  <a:srgbClr val="3F3F3F"/>
                </a:solidFill>
                <a:latin typeface="Garamond"/>
                <a:ea typeface="Garamond"/>
                <a:cs typeface="Garamond"/>
                <a:sym typeface="Garamond"/>
              </a:rPr>
              <a:t>Zachary </a:t>
            </a:r>
            <a:r>
              <a:rPr lang="en-US" sz="2700" u="none" dirty="0" err="1">
                <a:solidFill>
                  <a:srgbClr val="3F3F3F"/>
                </a:solidFill>
                <a:latin typeface="Garamond"/>
                <a:ea typeface="Garamond"/>
                <a:cs typeface="Garamond"/>
                <a:sym typeface="Garamond"/>
              </a:rPr>
              <a:t>Bengtsson</a:t>
            </a:r>
            <a:endParaRPr sz="2700" u="none" dirty="0">
              <a:solidFill>
                <a:schemeClr val="dk1"/>
              </a:solidFill>
              <a:latin typeface="Garamond"/>
              <a:ea typeface="Garamond"/>
              <a:cs typeface="Garamond"/>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u="none" dirty="0">
                <a:solidFill>
                  <a:srgbClr val="3F3F3F"/>
                </a:solidFill>
                <a:latin typeface="Garamond"/>
                <a:ea typeface="Garamond"/>
                <a:cs typeface="Garamond"/>
                <a:sym typeface="Garamond"/>
              </a:rPr>
              <a:t>Project Lead</a:t>
            </a:r>
            <a:endParaRPr sz="2700" u="none" dirty="0">
              <a:solidFill>
                <a:schemeClr val="dk1"/>
              </a:solidFill>
              <a:latin typeface="Garamond"/>
              <a:ea typeface="Garamond"/>
              <a:cs typeface="Garamond"/>
              <a:sym typeface="Garamond"/>
            </a:endParaRPr>
          </a:p>
        </p:txBody>
      </p:sp>
      <p:sp>
        <p:nvSpPr>
          <p:cNvPr id="85" name="Shape 41"/>
          <p:cNvSpPr txBox="1"/>
          <p:nvPr/>
        </p:nvSpPr>
        <p:spPr>
          <a:xfrm>
            <a:off x="16199362" y="32632611"/>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u="none" dirty="0" err="1">
                <a:solidFill>
                  <a:srgbClr val="3F3F3F"/>
                </a:solidFill>
                <a:latin typeface="Garamond"/>
                <a:ea typeface="Garamond"/>
                <a:cs typeface="Garamond"/>
                <a:sym typeface="Garamond"/>
              </a:rPr>
              <a:t>Bogumila</a:t>
            </a:r>
            <a:r>
              <a:rPr lang="en-US" sz="2700" u="none" dirty="0">
                <a:solidFill>
                  <a:srgbClr val="3F3F3F"/>
                </a:solidFill>
                <a:latin typeface="Garamond"/>
                <a:ea typeface="Garamond"/>
                <a:cs typeface="Garamond"/>
                <a:sym typeface="Garamond"/>
              </a:rPr>
              <a:t> </a:t>
            </a:r>
            <a:r>
              <a:rPr lang="en-US" sz="2700" u="none" dirty="0" err="1">
                <a:solidFill>
                  <a:srgbClr val="3F3F3F"/>
                </a:solidFill>
                <a:latin typeface="Garamond"/>
                <a:ea typeface="Garamond"/>
                <a:cs typeface="Garamond"/>
                <a:sym typeface="Garamond"/>
              </a:rPr>
              <a:t>Backiel</a:t>
            </a:r>
            <a:endParaRPr sz="2700" u="none" dirty="0">
              <a:solidFill>
                <a:schemeClr val="dk1"/>
              </a:solidFill>
              <a:latin typeface="Garamond"/>
              <a:ea typeface="Garamond"/>
              <a:cs typeface="Garamond"/>
              <a:sym typeface="Garamond"/>
            </a:endParaRPr>
          </a:p>
        </p:txBody>
      </p:sp>
      <p:sp>
        <p:nvSpPr>
          <p:cNvPr id="86" name="Shape 42"/>
          <p:cNvSpPr txBox="1"/>
          <p:nvPr/>
        </p:nvSpPr>
        <p:spPr>
          <a:xfrm>
            <a:off x="18531223" y="32632611"/>
            <a:ext cx="30021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u="none">
                <a:solidFill>
                  <a:srgbClr val="3F3F3F"/>
                </a:solidFill>
                <a:latin typeface="Garamond"/>
                <a:ea typeface="Garamond"/>
                <a:cs typeface="Garamond"/>
                <a:sym typeface="Garamond"/>
              </a:rPr>
              <a:t>Ruizhe Guo</a:t>
            </a:r>
            <a:endParaRPr sz="2700" u="none">
              <a:solidFill>
                <a:schemeClr val="dk1"/>
              </a:solidFill>
              <a:latin typeface="Garamond"/>
              <a:ea typeface="Garamond"/>
              <a:cs typeface="Garamond"/>
              <a:sym typeface="Garamond"/>
            </a:endParaRPr>
          </a:p>
        </p:txBody>
      </p:sp>
      <p:sp>
        <p:nvSpPr>
          <p:cNvPr id="87" name="Shape 43"/>
          <p:cNvSpPr txBox="1"/>
          <p:nvPr/>
        </p:nvSpPr>
        <p:spPr>
          <a:xfrm>
            <a:off x="20971995" y="32632611"/>
            <a:ext cx="30021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u="none">
                <a:solidFill>
                  <a:srgbClr val="3F3F3F"/>
                </a:solidFill>
                <a:latin typeface="Garamond"/>
                <a:ea typeface="Garamond"/>
                <a:cs typeface="Garamond"/>
                <a:sym typeface="Garamond"/>
              </a:rPr>
              <a:t>Sydney Neugebauer</a:t>
            </a:r>
            <a:endParaRPr sz="2700" u="none">
              <a:solidFill>
                <a:schemeClr val="dk1"/>
              </a:solidFill>
              <a:latin typeface="Garamond"/>
              <a:ea typeface="Garamond"/>
              <a:cs typeface="Garamond"/>
              <a:sym typeface="Garamond"/>
            </a:endParaRPr>
          </a:p>
        </p:txBody>
      </p:sp>
      <p:pic>
        <p:nvPicPr>
          <p:cNvPr id="88" name="Shape 44"/>
          <p:cNvPicPr preferRelativeResize="0"/>
          <p:nvPr/>
        </p:nvPicPr>
        <p:blipFill rotWithShape="1">
          <a:blip r:embed="rId8">
            <a:alphaModFix/>
          </a:blip>
          <a:srcRect/>
          <a:stretch/>
        </p:blipFill>
        <p:spPr>
          <a:xfrm>
            <a:off x="1576197" y="26671527"/>
            <a:ext cx="3566161" cy="2651760"/>
          </a:xfrm>
          <a:prstGeom prst="rect">
            <a:avLst/>
          </a:prstGeom>
          <a:noFill/>
          <a:ln>
            <a:noFill/>
          </a:ln>
        </p:spPr>
      </p:pic>
      <p:pic>
        <p:nvPicPr>
          <p:cNvPr id="89" name="Shape 45"/>
          <p:cNvPicPr preferRelativeResize="0"/>
          <p:nvPr/>
        </p:nvPicPr>
        <p:blipFill rotWithShape="1">
          <a:blip r:embed="rId9">
            <a:alphaModFix/>
          </a:blip>
          <a:srcRect/>
          <a:stretch/>
        </p:blipFill>
        <p:spPr>
          <a:xfrm>
            <a:off x="7109672" y="26671527"/>
            <a:ext cx="3291838" cy="2651761"/>
          </a:xfrm>
          <a:prstGeom prst="rect">
            <a:avLst/>
          </a:prstGeom>
          <a:noFill/>
          <a:ln>
            <a:noFill/>
          </a:ln>
        </p:spPr>
      </p:pic>
      <p:sp>
        <p:nvSpPr>
          <p:cNvPr id="90" name="Shape 46"/>
          <p:cNvSpPr txBox="1"/>
          <p:nvPr/>
        </p:nvSpPr>
        <p:spPr>
          <a:xfrm>
            <a:off x="9350039" y="28669796"/>
            <a:ext cx="3121200" cy="94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80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Landsat 8 OLI</a:t>
            </a:r>
            <a:endParaRPr sz="6048" dirty="0">
              <a:solidFill>
                <a:schemeClr val="dk1"/>
              </a:solidFill>
              <a:latin typeface="Garamond"/>
              <a:ea typeface="Garamond"/>
              <a:cs typeface="Garamond"/>
              <a:sym typeface="Garamond"/>
            </a:endParaRPr>
          </a:p>
        </p:txBody>
      </p:sp>
      <p:sp>
        <p:nvSpPr>
          <p:cNvPr id="91" name="Shape 47"/>
          <p:cNvSpPr txBox="1"/>
          <p:nvPr/>
        </p:nvSpPr>
        <p:spPr>
          <a:xfrm>
            <a:off x="3416796" y="26974930"/>
            <a:ext cx="3121200" cy="94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80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Sentinel-2 MSI</a:t>
            </a:r>
            <a:endParaRPr sz="6048" dirty="0">
              <a:solidFill>
                <a:schemeClr val="dk1"/>
              </a:solidFill>
              <a:latin typeface="Garamond"/>
              <a:ea typeface="Garamond"/>
              <a:cs typeface="Garamond"/>
              <a:sym typeface="Garamond"/>
            </a:endParaRPr>
          </a:p>
        </p:txBody>
      </p:sp>
      <p:sp>
        <p:nvSpPr>
          <p:cNvPr id="92" name="Shape 48"/>
          <p:cNvSpPr txBox="1"/>
          <p:nvPr/>
        </p:nvSpPr>
        <p:spPr>
          <a:xfrm>
            <a:off x="23707479" y="32632504"/>
            <a:ext cx="30021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a:solidFill>
                  <a:srgbClr val="3F3F3F"/>
                </a:solidFill>
                <a:latin typeface="Garamond"/>
                <a:ea typeface="Garamond"/>
                <a:cs typeface="Garamond"/>
                <a:sym typeface="Garamond"/>
              </a:rPr>
              <a:t>Kimberly Johnson</a:t>
            </a:r>
            <a:endParaRPr sz="6048">
              <a:solidFill>
                <a:schemeClr val="dk1"/>
              </a:solidFill>
              <a:latin typeface="Garamond"/>
              <a:ea typeface="Garamond"/>
              <a:cs typeface="Garamond"/>
              <a:sym typeface="Garamond"/>
            </a:endParaRPr>
          </a:p>
        </p:txBody>
      </p:sp>
      <p:sp>
        <p:nvSpPr>
          <p:cNvPr id="93" name="Shape 49"/>
          <p:cNvSpPr txBox="1"/>
          <p:nvPr/>
        </p:nvSpPr>
        <p:spPr>
          <a:xfrm>
            <a:off x="13764126" y="9915656"/>
            <a:ext cx="12753473" cy="767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89CC4"/>
              </a:buClr>
              <a:buSzPts val="4400"/>
              <a:buFont typeface="Century Gothic"/>
              <a:buNone/>
            </a:pPr>
            <a:r>
              <a:rPr lang="en-US" sz="4400" b="1" dirty="0">
                <a:solidFill>
                  <a:srgbClr val="389CC4"/>
                </a:solidFill>
                <a:latin typeface="Century Gothic"/>
                <a:ea typeface="Century Gothic"/>
                <a:cs typeface="Century Gothic"/>
                <a:sym typeface="Century Gothic"/>
              </a:rPr>
              <a:t>Project Partners</a:t>
            </a:r>
            <a:endParaRPr sz="6048" dirty="0">
              <a:solidFill>
                <a:schemeClr val="dk1"/>
              </a:solidFill>
              <a:latin typeface="Garamond"/>
              <a:ea typeface="Garamond"/>
              <a:cs typeface="Garamond"/>
              <a:sym typeface="Garamond"/>
            </a:endParaRPr>
          </a:p>
        </p:txBody>
      </p:sp>
      <p:pic>
        <p:nvPicPr>
          <p:cNvPr id="94" name="Shape 50"/>
          <p:cNvPicPr preferRelativeResize="0"/>
          <p:nvPr/>
        </p:nvPicPr>
        <p:blipFill rotWithShape="1">
          <a:blip r:embed="rId10">
            <a:alphaModFix/>
          </a:blip>
          <a:srcRect/>
          <a:stretch/>
        </p:blipFill>
        <p:spPr>
          <a:xfrm>
            <a:off x="7598650" y="17829436"/>
            <a:ext cx="3212579" cy="2519549"/>
          </a:xfrm>
          <a:prstGeom prst="rect">
            <a:avLst/>
          </a:prstGeom>
          <a:noFill/>
          <a:ln w="9525" cap="flat" cmpd="sng">
            <a:solidFill>
              <a:srgbClr val="B7B7B7"/>
            </a:solidFill>
            <a:prstDash val="solid"/>
            <a:round/>
            <a:headEnd type="none" w="sm" len="sm"/>
            <a:tailEnd type="none" w="sm" len="sm"/>
          </a:ln>
        </p:spPr>
      </p:pic>
      <p:pic>
        <p:nvPicPr>
          <p:cNvPr id="97" name="Shape 51"/>
          <p:cNvPicPr preferRelativeResize="0"/>
          <p:nvPr/>
        </p:nvPicPr>
        <p:blipFill rotWithShape="1">
          <a:blip r:embed="rId11">
            <a:alphaModFix/>
          </a:blip>
          <a:srcRect/>
          <a:stretch/>
        </p:blipFill>
        <p:spPr>
          <a:xfrm>
            <a:off x="24205550" y="30761082"/>
            <a:ext cx="1724697" cy="1708702"/>
          </a:xfrm>
          <a:prstGeom prst="rect">
            <a:avLst/>
          </a:prstGeom>
          <a:noFill/>
          <a:ln>
            <a:noFill/>
          </a:ln>
        </p:spPr>
      </p:pic>
      <p:grpSp>
        <p:nvGrpSpPr>
          <p:cNvPr id="101" name="Shape 55"/>
          <p:cNvGrpSpPr/>
          <p:nvPr/>
        </p:nvGrpSpPr>
        <p:grpSpPr>
          <a:xfrm>
            <a:off x="17981949" y="6008716"/>
            <a:ext cx="4684087" cy="3904672"/>
            <a:chOff x="2251835" y="1189775"/>
            <a:chExt cx="2763300" cy="2000754"/>
          </a:xfrm>
        </p:grpSpPr>
        <p:sp>
          <p:nvSpPr>
            <p:cNvPr id="102" name="Shape 56"/>
            <p:cNvSpPr/>
            <p:nvPr/>
          </p:nvSpPr>
          <p:spPr>
            <a:xfrm>
              <a:off x="2251835" y="1189775"/>
              <a:ext cx="2763300" cy="669000"/>
            </a:xfrm>
            <a:prstGeom prst="chevron">
              <a:avLst>
                <a:gd name="adj" fmla="val 50000"/>
              </a:avLst>
            </a:prstGeom>
            <a:solidFill>
              <a:srgbClr val="389CC4"/>
            </a:solidFill>
            <a:ln>
              <a:noFill/>
            </a:ln>
          </p:spPr>
          <p:txBody>
            <a:bodyPr spcFirstLastPara="1" wrap="square" lIns="91425" tIns="91425" rIns="91425" bIns="91425" anchor="ctr" anchorCtr="0">
              <a:noAutofit/>
            </a:bodyPr>
            <a:lstStyle/>
            <a:p>
              <a:pPr marR="0" lvl="0" algn="ctr" rtl="0">
                <a:spcBef>
                  <a:spcPts val="0"/>
                </a:spcBef>
                <a:spcAft>
                  <a:spcPts val="0"/>
                </a:spcAft>
                <a:buClr>
                  <a:srgbClr val="389CC4"/>
                </a:buClr>
                <a:buSzPts val="3000"/>
              </a:pPr>
              <a:r>
                <a:rPr lang="en-US" sz="3000" dirty="0">
                  <a:solidFill>
                    <a:srgbClr val="FFFFFF"/>
                  </a:solidFill>
                  <a:latin typeface="Garamond"/>
                  <a:ea typeface="Garamond"/>
                  <a:cs typeface="Garamond"/>
                  <a:sym typeface="Garamond"/>
                </a:rPr>
                <a:t>Algorithm Development</a:t>
              </a:r>
              <a:endParaRPr sz="3000" dirty="0">
                <a:solidFill>
                  <a:srgbClr val="FFFFFF"/>
                </a:solidFill>
                <a:latin typeface="Garamond"/>
                <a:ea typeface="Garamond"/>
                <a:cs typeface="Garamond"/>
                <a:sym typeface="Garamond"/>
              </a:endParaRPr>
            </a:p>
          </p:txBody>
        </p:sp>
        <p:sp>
          <p:nvSpPr>
            <p:cNvPr id="103" name="Shape 57"/>
            <p:cNvSpPr txBox="1"/>
            <p:nvPr/>
          </p:nvSpPr>
          <p:spPr>
            <a:xfrm>
              <a:off x="2263428" y="2057129"/>
              <a:ext cx="2359790" cy="1133400"/>
            </a:xfrm>
            <a:prstGeom prst="rect">
              <a:avLst/>
            </a:prstGeom>
            <a:noFill/>
            <a:ln>
              <a:noFill/>
            </a:ln>
          </p:spPr>
          <p:txBody>
            <a:bodyPr spcFirstLastPara="1" wrap="square" lIns="91425" tIns="91425" rIns="91425" bIns="91425" anchor="t" anchorCtr="0">
              <a:noAutofit/>
            </a:bodyPr>
            <a:lstStyle/>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An empirical algorithm based on </a:t>
              </a:r>
              <a:r>
                <a:rPr lang="en-US" sz="2700" i="1" dirty="0">
                  <a:solidFill>
                    <a:schemeClr val="tx1">
                      <a:lumMod val="75000"/>
                      <a:lumOff val="25000"/>
                    </a:schemeClr>
                  </a:solidFill>
                  <a:latin typeface="Garamond"/>
                  <a:ea typeface="Garamond"/>
                  <a:cs typeface="Garamond"/>
                  <a:sym typeface="Garamond"/>
                </a:rPr>
                <a:t>in situ </a:t>
              </a:r>
              <a:r>
                <a:rPr lang="en-US" sz="2700" dirty="0">
                  <a:solidFill>
                    <a:schemeClr val="tx1">
                      <a:lumMod val="75000"/>
                      <a:lumOff val="25000"/>
                    </a:schemeClr>
                  </a:solidFill>
                  <a:latin typeface="Garamond"/>
                  <a:ea typeface="Garamond"/>
                  <a:cs typeface="Garamond"/>
                  <a:sym typeface="Garamond"/>
                </a:rPr>
                <a:t>data</a:t>
              </a:r>
              <a:endParaRPr sz="2700" dirty="0">
                <a:solidFill>
                  <a:schemeClr val="tx1">
                    <a:lumMod val="75000"/>
                    <a:lumOff val="25000"/>
                  </a:schemeClr>
                </a:solidFill>
                <a:latin typeface="Garamond"/>
                <a:ea typeface="Garamond"/>
                <a:cs typeface="Garamond"/>
                <a:sym typeface="Garamond"/>
              </a:endParaRPr>
            </a:p>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Polynomial regressions in R </a:t>
              </a:r>
              <a:endParaRPr sz="2700" dirty="0">
                <a:solidFill>
                  <a:schemeClr val="tx1">
                    <a:lumMod val="75000"/>
                    <a:lumOff val="25000"/>
                  </a:schemeClr>
                </a:solidFill>
                <a:latin typeface="Garamond"/>
                <a:ea typeface="Garamond"/>
                <a:cs typeface="Garamond"/>
                <a:sym typeface="Garamond"/>
              </a:endParaRPr>
            </a:p>
          </p:txBody>
        </p:sp>
      </p:grpSp>
      <p:grpSp>
        <p:nvGrpSpPr>
          <p:cNvPr id="104" name="Shape 58"/>
          <p:cNvGrpSpPr/>
          <p:nvPr/>
        </p:nvGrpSpPr>
        <p:grpSpPr>
          <a:xfrm>
            <a:off x="22001694" y="6008716"/>
            <a:ext cx="4515906" cy="3904664"/>
            <a:chOff x="4329974" y="1189775"/>
            <a:chExt cx="2541300" cy="2000750"/>
          </a:xfrm>
        </p:grpSpPr>
        <p:sp>
          <p:nvSpPr>
            <p:cNvPr id="105" name="Shape 59"/>
            <p:cNvSpPr/>
            <p:nvPr/>
          </p:nvSpPr>
          <p:spPr>
            <a:xfrm>
              <a:off x="4329974" y="1189775"/>
              <a:ext cx="2541300" cy="669000"/>
            </a:xfrm>
            <a:prstGeom prst="chevron">
              <a:avLst>
                <a:gd name="adj" fmla="val 50000"/>
              </a:avLst>
            </a:prstGeom>
            <a:solidFill>
              <a:srgbClr val="2E75B5"/>
            </a:solidFill>
            <a:ln>
              <a:noFill/>
            </a:ln>
          </p:spPr>
          <p:txBody>
            <a:bodyPr spcFirstLastPara="1" wrap="square" lIns="91425" tIns="91425" rIns="91425" bIns="91425" anchor="ctr" anchorCtr="0">
              <a:noAutofit/>
            </a:bodyPr>
            <a:lstStyle/>
            <a:p>
              <a:pPr marR="0" lvl="0" algn="ctr" rtl="0">
                <a:spcBef>
                  <a:spcPts val="0"/>
                </a:spcBef>
                <a:spcAft>
                  <a:spcPts val="0"/>
                </a:spcAft>
                <a:buClr>
                  <a:srgbClr val="389CC4"/>
                </a:buClr>
                <a:buSzPts val="3000"/>
              </a:pPr>
              <a:r>
                <a:rPr lang="en-US" sz="3000" dirty="0">
                  <a:solidFill>
                    <a:srgbClr val="FFFFFF"/>
                  </a:solidFill>
                  <a:latin typeface="Garamond"/>
                  <a:ea typeface="Garamond"/>
                  <a:cs typeface="Garamond"/>
                  <a:sym typeface="Garamond"/>
                </a:rPr>
                <a:t>Product Generation</a:t>
              </a:r>
              <a:endParaRPr sz="3000" dirty="0">
                <a:solidFill>
                  <a:srgbClr val="FFFFFF"/>
                </a:solidFill>
                <a:latin typeface="Garamond"/>
                <a:ea typeface="Garamond"/>
                <a:cs typeface="Garamond"/>
                <a:sym typeface="Garamond"/>
              </a:endParaRPr>
            </a:p>
          </p:txBody>
        </p:sp>
        <p:sp>
          <p:nvSpPr>
            <p:cNvPr id="106" name="Shape 60"/>
            <p:cNvSpPr txBox="1"/>
            <p:nvPr/>
          </p:nvSpPr>
          <p:spPr>
            <a:xfrm>
              <a:off x="4329975" y="2057125"/>
              <a:ext cx="2541298" cy="1133400"/>
            </a:xfrm>
            <a:prstGeom prst="rect">
              <a:avLst/>
            </a:prstGeom>
            <a:noFill/>
            <a:ln>
              <a:noFill/>
            </a:ln>
          </p:spPr>
          <p:txBody>
            <a:bodyPr spcFirstLastPara="1" wrap="square" lIns="91425" tIns="91425" rIns="91425" bIns="91425" anchor="t" anchorCtr="0">
              <a:noAutofit/>
            </a:bodyPr>
            <a:lstStyle/>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SSC maps (ArcGIS Pro)</a:t>
              </a:r>
              <a:endParaRPr sz="2700" dirty="0">
                <a:solidFill>
                  <a:schemeClr val="tx1">
                    <a:lumMod val="75000"/>
                    <a:lumOff val="25000"/>
                  </a:schemeClr>
                </a:solidFill>
                <a:latin typeface="Garamond"/>
                <a:ea typeface="Garamond"/>
                <a:cs typeface="Garamond"/>
                <a:sym typeface="Garamond"/>
              </a:endParaRPr>
            </a:p>
            <a:p>
              <a:pPr marL="533400" marR="0" lvl="0" indent="-457200" algn="l" rtl="0">
                <a:lnSpc>
                  <a:spcPct val="115000"/>
                </a:lnSpc>
                <a:spcBef>
                  <a:spcPts val="0"/>
                </a:spcBef>
                <a:spcAft>
                  <a:spcPts val="0"/>
                </a:spcAft>
                <a:buClr>
                  <a:srgbClr val="389CC4"/>
                </a:buClr>
                <a:buSzPts val="24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Distance vs. SSC graphs (</a:t>
              </a:r>
              <a:r>
                <a:rPr lang="en-US" sz="2700" dirty="0" err="1">
                  <a:solidFill>
                    <a:schemeClr val="tx1">
                      <a:lumMod val="75000"/>
                      <a:lumOff val="25000"/>
                    </a:schemeClr>
                  </a:solidFill>
                  <a:latin typeface="Garamond"/>
                  <a:ea typeface="Garamond"/>
                  <a:cs typeface="Garamond"/>
                  <a:sym typeface="Garamond"/>
                </a:rPr>
                <a:t>SeaDAS</a:t>
              </a:r>
              <a:r>
                <a:rPr lang="en-US" sz="2700" dirty="0">
                  <a:solidFill>
                    <a:schemeClr val="tx1">
                      <a:lumMod val="75000"/>
                      <a:lumOff val="25000"/>
                    </a:schemeClr>
                  </a:solidFill>
                  <a:latin typeface="Garamond"/>
                  <a:ea typeface="Garamond"/>
                  <a:cs typeface="Garamond"/>
                  <a:sym typeface="Garamond"/>
                </a:rPr>
                <a:t> and MATLAB)</a:t>
              </a:r>
              <a:endParaRPr sz="2700" dirty="0">
                <a:solidFill>
                  <a:schemeClr val="tx1">
                    <a:lumMod val="75000"/>
                    <a:lumOff val="25000"/>
                  </a:schemeClr>
                </a:solidFill>
                <a:latin typeface="Garamond"/>
                <a:ea typeface="Garamond"/>
                <a:cs typeface="Garamond"/>
                <a:sym typeface="Garamond"/>
              </a:endParaRPr>
            </a:p>
            <a:p>
              <a:pPr marL="457200" marR="0" lvl="0" indent="-457200" algn="l" rtl="0">
                <a:lnSpc>
                  <a:spcPct val="115000"/>
                </a:lnSpc>
                <a:spcBef>
                  <a:spcPts val="0"/>
                </a:spcBef>
                <a:spcAft>
                  <a:spcPts val="0"/>
                </a:spcAft>
                <a:buClr>
                  <a:srgbClr val="389CC4"/>
                </a:buClr>
                <a:buFont typeface="Wingdings 3" panose="05040102010807070707" pitchFamily="18" charset="2"/>
                <a:buChar char="}"/>
              </a:pPr>
              <a:endParaRPr sz="2700" dirty="0">
                <a:solidFill>
                  <a:schemeClr val="tx1">
                    <a:lumMod val="75000"/>
                    <a:lumOff val="25000"/>
                  </a:schemeClr>
                </a:solidFill>
                <a:latin typeface="EB Garamond"/>
                <a:ea typeface="EB Garamond"/>
                <a:cs typeface="EB Garamond"/>
                <a:sym typeface="EB Garamond"/>
              </a:endParaRPr>
            </a:p>
          </p:txBody>
        </p:sp>
      </p:grpSp>
      <p:sp>
        <p:nvSpPr>
          <p:cNvPr id="107" name="Shape 61"/>
          <p:cNvSpPr txBox="1"/>
          <p:nvPr/>
        </p:nvSpPr>
        <p:spPr>
          <a:xfrm>
            <a:off x="7109672" y="21591031"/>
            <a:ext cx="3701557" cy="76883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4000" dirty="0">
                <a:solidFill>
                  <a:srgbClr val="FFFFFF"/>
                </a:solidFill>
                <a:latin typeface="Century Gothic"/>
                <a:ea typeface="Century Gothic"/>
                <a:cs typeface="Century Gothic"/>
                <a:sym typeface="Century Gothic"/>
              </a:rPr>
              <a:t>Gulf of Maine</a:t>
            </a:r>
            <a:endParaRPr sz="4000" dirty="0">
              <a:solidFill>
                <a:srgbClr val="FFFFFF"/>
              </a:solidFill>
              <a:latin typeface="Century Gothic"/>
              <a:ea typeface="Century Gothic"/>
              <a:cs typeface="Century Gothic"/>
              <a:sym typeface="Century Gothic"/>
            </a:endParaRPr>
          </a:p>
        </p:txBody>
      </p:sp>
      <p:sp>
        <p:nvSpPr>
          <p:cNvPr id="108" name="Shape 62"/>
          <p:cNvSpPr txBox="1"/>
          <p:nvPr/>
        </p:nvSpPr>
        <p:spPr>
          <a:xfrm>
            <a:off x="9638749" y="19514099"/>
            <a:ext cx="1172480" cy="74565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dirty="0">
                <a:solidFill>
                  <a:srgbClr val="FFFFFF"/>
                </a:solidFill>
                <a:latin typeface="Century Gothic"/>
                <a:ea typeface="Century Gothic"/>
                <a:cs typeface="Century Gothic"/>
                <a:sym typeface="Century Gothic"/>
              </a:rPr>
              <a:t>Atlantic Ocean</a:t>
            </a:r>
            <a:endParaRPr sz="2000" dirty="0">
              <a:solidFill>
                <a:srgbClr val="FFFFFF"/>
              </a:solidFill>
              <a:latin typeface="Century Gothic"/>
              <a:ea typeface="Century Gothic"/>
              <a:cs typeface="Century Gothic"/>
              <a:sym typeface="Century Gothic"/>
            </a:endParaRPr>
          </a:p>
        </p:txBody>
      </p:sp>
      <p:sp>
        <p:nvSpPr>
          <p:cNvPr id="109" name="Shape 63"/>
          <p:cNvSpPr txBox="1"/>
          <p:nvPr/>
        </p:nvSpPr>
        <p:spPr>
          <a:xfrm>
            <a:off x="914399" y="5941593"/>
            <a:ext cx="11804073" cy="623830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2700" dirty="0">
                <a:solidFill>
                  <a:schemeClr val="tx1">
                    <a:lumMod val="75000"/>
                    <a:lumOff val="25000"/>
                  </a:schemeClr>
                </a:solidFill>
                <a:latin typeface="Garamond"/>
                <a:ea typeface="Garamond"/>
                <a:cs typeface="Garamond"/>
                <a:sym typeface="Garamond"/>
              </a:rPr>
              <a:t>Salt marshes provide valuable ecosystem services, including protection from coastal storms, erosion control, carbon sequestration, improved water quality, and ecological diversity. Plum Island Estuary (PIE), the largest salt marsh in the northeast United States, is a two thousand year-old ecosystem located thirty-five miles north of Boston, Massachusetts. As sea level rises, the structure and health of this marshland ecosystem depends on sediment availability. Current research in the estuary, performed by the United States Geological Survey (USGS) and the Woods Hole Marine Biological Laboratory (MBL), uses point-measurements of sediment fluxes. However, these isolated data points can be misleading when attempting to understand system-wide changes. Landsat 8 Operational Land Imager (OLI) and Sentinel-2 </a:t>
            </a:r>
            <a:r>
              <a:rPr lang="en-US" sz="2700" dirty="0" err="1">
                <a:solidFill>
                  <a:schemeClr val="tx1">
                    <a:lumMod val="75000"/>
                    <a:lumOff val="25000"/>
                  </a:schemeClr>
                </a:solidFill>
                <a:latin typeface="Garamond"/>
                <a:ea typeface="Garamond"/>
                <a:cs typeface="Garamond"/>
                <a:sym typeface="Garamond"/>
              </a:rPr>
              <a:t>MultiSpectral</a:t>
            </a:r>
            <a:r>
              <a:rPr lang="en-US" sz="2700" dirty="0">
                <a:solidFill>
                  <a:schemeClr val="tx1">
                    <a:lumMod val="75000"/>
                    <a:lumOff val="25000"/>
                  </a:schemeClr>
                </a:solidFill>
                <a:latin typeface="Garamond"/>
                <a:ea typeface="Garamond"/>
                <a:cs typeface="Garamond"/>
                <a:sym typeface="Garamond"/>
              </a:rPr>
              <a:t> Instrument (MSI) imagery from 2013 to 2017 were compared to </a:t>
            </a:r>
            <a:r>
              <a:rPr lang="en-US" sz="2700" i="1" dirty="0">
                <a:solidFill>
                  <a:schemeClr val="tx1">
                    <a:lumMod val="75000"/>
                    <a:lumOff val="25000"/>
                  </a:schemeClr>
                </a:solidFill>
                <a:latin typeface="Garamond"/>
                <a:ea typeface="Garamond"/>
                <a:cs typeface="Garamond"/>
                <a:sym typeface="Garamond"/>
              </a:rPr>
              <a:t>in situ </a:t>
            </a:r>
            <a:r>
              <a:rPr lang="en-US" sz="2700" dirty="0">
                <a:solidFill>
                  <a:schemeClr val="tx1">
                    <a:lumMod val="75000"/>
                    <a:lumOff val="25000"/>
                  </a:schemeClr>
                </a:solidFill>
                <a:latin typeface="Garamond"/>
                <a:ea typeface="Garamond"/>
                <a:cs typeface="Garamond"/>
                <a:sym typeface="Garamond"/>
              </a:rPr>
              <a:t>data measurements. An algorithm was generated to calculate total suspended sediment concentration and distribution in the estuary. In dynamic ecosystems like salt marshes, utilizing remote sensing to quantify and visualize sediment supply assists end users in generating current and future vulnerability assessments of PIE to sea level rise.</a:t>
            </a:r>
            <a:endParaRPr sz="2700" b="1" dirty="0">
              <a:solidFill>
                <a:schemeClr val="tx1">
                  <a:lumMod val="75000"/>
                  <a:lumOff val="25000"/>
                </a:schemeClr>
              </a:solidFill>
              <a:latin typeface="Garamond"/>
              <a:ea typeface="Garamond"/>
              <a:cs typeface="Garamond"/>
              <a:sym typeface="Garamond"/>
            </a:endParaRPr>
          </a:p>
          <a:p>
            <a:pPr marL="0" marR="0" lvl="0" indent="0" algn="just" rtl="0">
              <a:lnSpc>
                <a:spcPct val="90000"/>
              </a:lnSpc>
              <a:spcBef>
                <a:spcPts val="0"/>
              </a:spcBef>
              <a:spcAft>
                <a:spcPts val="0"/>
              </a:spcAft>
              <a:buClr>
                <a:srgbClr val="000000"/>
              </a:buClr>
              <a:buSzPts val="2700"/>
              <a:buFont typeface="Arial"/>
              <a:buNone/>
            </a:pPr>
            <a:endParaRPr sz="2700" dirty="0">
              <a:solidFill>
                <a:schemeClr val="tx1">
                  <a:lumMod val="75000"/>
                  <a:lumOff val="25000"/>
                </a:schemeClr>
              </a:solidFill>
              <a:latin typeface="Garamond"/>
              <a:ea typeface="Garamond"/>
              <a:cs typeface="Garamond"/>
              <a:sym typeface="Garamond"/>
            </a:endParaRPr>
          </a:p>
        </p:txBody>
      </p:sp>
      <p:sp>
        <p:nvSpPr>
          <p:cNvPr id="110" name="Shape 64"/>
          <p:cNvSpPr txBox="1"/>
          <p:nvPr/>
        </p:nvSpPr>
        <p:spPr>
          <a:xfrm>
            <a:off x="9393409" y="18382434"/>
            <a:ext cx="1260190" cy="51420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dirty="0">
                <a:solidFill>
                  <a:srgbClr val="FFFFFF"/>
                </a:solidFill>
                <a:latin typeface="Century Gothic"/>
                <a:ea typeface="Century Gothic"/>
                <a:cs typeface="Century Gothic"/>
                <a:sym typeface="Century Gothic"/>
              </a:rPr>
              <a:t>Study Area</a:t>
            </a:r>
            <a:endParaRPr sz="1400" dirty="0">
              <a:solidFill>
                <a:srgbClr val="FFFFFF"/>
              </a:solidFill>
              <a:latin typeface="Century Gothic"/>
              <a:ea typeface="Century Gothic"/>
              <a:cs typeface="Century Gothic"/>
              <a:sym typeface="Century Gothic"/>
            </a:endParaRPr>
          </a:p>
        </p:txBody>
      </p:sp>
      <p:sp>
        <p:nvSpPr>
          <p:cNvPr id="111" name="Shape 65"/>
          <p:cNvSpPr txBox="1"/>
          <p:nvPr/>
        </p:nvSpPr>
        <p:spPr>
          <a:xfrm>
            <a:off x="13743702" y="10737622"/>
            <a:ext cx="12773897" cy="1059436"/>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700" dirty="0">
                <a:solidFill>
                  <a:schemeClr val="tx1">
                    <a:lumMod val="75000"/>
                    <a:lumOff val="25000"/>
                  </a:schemeClr>
                </a:solidFill>
              </a:rPr>
              <a:t>United States Geological Survey (USGS), United States Fish and Wildlife Service (USFWS), and Plum Island Ecosystems Long Term Ecological Research Network (PIE LTER)</a:t>
            </a:r>
            <a:endParaRPr sz="2700" dirty="0">
              <a:solidFill>
                <a:schemeClr val="tx1">
                  <a:lumMod val="75000"/>
                  <a:lumOff val="25000"/>
                </a:schemeClr>
              </a:solidFill>
            </a:endParaRPr>
          </a:p>
        </p:txBody>
      </p:sp>
      <p:sp>
        <p:nvSpPr>
          <p:cNvPr id="114" name="Text Placeholder 16"/>
          <p:cNvSpPr txBox="1">
            <a:spLocks/>
          </p:cNvSpPr>
          <p:nvPr/>
        </p:nvSpPr>
        <p:spPr>
          <a:xfrm>
            <a:off x="925682" y="13250410"/>
            <a:ext cx="12790318" cy="255151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b="1" dirty="0" smtClean="0">
                <a:solidFill>
                  <a:srgbClr val="389CC4"/>
                </a:solidFill>
                <a:ea typeface="Garamond"/>
                <a:cs typeface="Garamond"/>
                <a:sym typeface="Garamond"/>
              </a:rPr>
              <a:t>Develop</a:t>
            </a:r>
            <a:r>
              <a:rPr lang="en-US" dirty="0" smtClean="0">
                <a:solidFill>
                  <a:srgbClr val="7FB662"/>
                </a:solidFill>
                <a:ea typeface="Garamond"/>
                <a:cs typeface="Garamond"/>
                <a:sym typeface="Garamond"/>
              </a:rPr>
              <a:t> </a:t>
            </a:r>
            <a:r>
              <a:rPr lang="en-US" dirty="0">
                <a:solidFill>
                  <a:srgbClr val="3F3F3F"/>
                </a:solidFill>
                <a:ea typeface="Garamond"/>
                <a:cs typeface="Garamond"/>
                <a:sym typeface="Garamond"/>
              </a:rPr>
              <a:t>an accurate methodology for estimating suspended sediment in </a:t>
            </a:r>
            <a:r>
              <a:rPr lang="en-US" dirty="0" smtClean="0">
                <a:solidFill>
                  <a:srgbClr val="3F3F3F"/>
                </a:solidFill>
                <a:ea typeface="Garamond"/>
                <a:cs typeface="Garamond"/>
                <a:sym typeface="Garamond"/>
              </a:rPr>
              <a:t>PIE</a:t>
            </a:r>
          </a:p>
          <a:p>
            <a:pPr marL="347663" indent="-347663" algn="just">
              <a:buClr>
                <a:srgbClr val="389CC4"/>
              </a:buClr>
            </a:pPr>
            <a:r>
              <a:rPr lang="en-US" b="1" dirty="0">
                <a:solidFill>
                  <a:srgbClr val="389CC4"/>
                </a:solidFill>
                <a:ea typeface="Garamond"/>
                <a:cs typeface="Garamond"/>
                <a:sym typeface="Garamond"/>
              </a:rPr>
              <a:t>Determine</a:t>
            </a:r>
            <a:r>
              <a:rPr lang="en-US" dirty="0">
                <a:solidFill>
                  <a:srgbClr val="7FB662"/>
                </a:solidFill>
                <a:ea typeface="Garamond"/>
                <a:cs typeface="Garamond"/>
                <a:sym typeface="Garamond"/>
              </a:rPr>
              <a:t> </a:t>
            </a:r>
            <a:r>
              <a:rPr lang="en-US" dirty="0">
                <a:solidFill>
                  <a:srgbClr val="3F3F3F"/>
                </a:solidFill>
                <a:ea typeface="Garamond"/>
                <a:cs typeface="Garamond"/>
                <a:sym typeface="Garamond"/>
              </a:rPr>
              <a:t>suspended sediment concentrations (SSC) from satellite </a:t>
            </a:r>
            <a:r>
              <a:rPr lang="en-US" dirty="0" smtClean="0">
                <a:solidFill>
                  <a:srgbClr val="3F3F3F"/>
                </a:solidFill>
                <a:ea typeface="Garamond"/>
                <a:cs typeface="Garamond"/>
                <a:sym typeface="Garamond"/>
              </a:rPr>
              <a:t>imagery</a:t>
            </a:r>
          </a:p>
          <a:p>
            <a:pPr marL="347663" indent="-347663" algn="just">
              <a:buClr>
                <a:srgbClr val="389CC4"/>
              </a:buClr>
            </a:pPr>
            <a:r>
              <a:rPr lang="en-US" b="1" dirty="0">
                <a:solidFill>
                  <a:srgbClr val="389CC4"/>
                </a:solidFill>
                <a:ea typeface="Garamond"/>
                <a:cs typeface="Garamond"/>
                <a:sym typeface="Garamond"/>
              </a:rPr>
              <a:t>Observe </a:t>
            </a:r>
            <a:r>
              <a:rPr lang="en-US" dirty="0">
                <a:solidFill>
                  <a:srgbClr val="3F3F3F"/>
                </a:solidFill>
                <a:ea typeface="Garamond"/>
                <a:cs typeface="Garamond"/>
                <a:sym typeface="Garamond"/>
              </a:rPr>
              <a:t>SSC along a transect in the estuary’s main </a:t>
            </a:r>
            <a:r>
              <a:rPr lang="en-US" dirty="0" smtClean="0">
                <a:solidFill>
                  <a:srgbClr val="3F3F3F"/>
                </a:solidFill>
                <a:ea typeface="Garamond"/>
                <a:cs typeface="Garamond"/>
                <a:sym typeface="Garamond"/>
              </a:rPr>
              <a:t>channel</a:t>
            </a:r>
          </a:p>
          <a:p>
            <a:pPr marL="347663" indent="-347663" algn="just">
              <a:buClr>
                <a:srgbClr val="389CC4"/>
              </a:buClr>
            </a:pPr>
            <a:r>
              <a:rPr lang="en-US" b="1" dirty="0">
                <a:solidFill>
                  <a:srgbClr val="389CC4"/>
                </a:solidFill>
                <a:ea typeface="Garamond"/>
                <a:cs typeface="Garamond"/>
                <a:sym typeface="Garamond"/>
              </a:rPr>
              <a:t>Generate </a:t>
            </a:r>
            <a:r>
              <a:rPr lang="en-US" dirty="0">
                <a:solidFill>
                  <a:srgbClr val="3F3F3F"/>
                </a:solidFill>
                <a:ea typeface="Garamond"/>
                <a:cs typeface="Garamond"/>
                <a:sym typeface="Garamond"/>
              </a:rPr>
              <a:t>a time-series from 2013 to 2017 of total suspended </a:t>
            </a:r>
            <a:r>
              <a:rPr lang="en-US" dirty="0" smtClean="0">
                <a:solidFill>
                  <a:srgbClr val="3F3F3F"/>
                </a:solidFill>
                <a:ea typeface="Garamond"/>
                <a:cs typeface="Garamond"/>
                <a:sym typeface="Garamond"/>
              </a:rPr>
              <a:t>sediment</a:t>
            </a:r>
            <a:endParaRPr lang="en-US" dirty="0" smtClean="0">
              <a:solidFill>
                <a:schemeClr val="tx1">
                  <a:lumMod val="75000"/>
                  <a:lumOff val="25000"/>
                </a:schemeClr>
              </a:solidFill>
            </a:endParaRPr>
          </a:p>
        </p:txBody>
      </p:sp>
      <p:sp>
        <p:nvSpPr>
          <p:cNvPr id="116" name="Text Placeholder 16"/>
          <p:cNvSpPr txBox="1">
            <a:spLocks/>
          </p:cNvSpPr>
          <p:nvPr/>
        </p:nvSpPr>
        <p:spPr>
          <a:xfrm>
            <a:off x="13735646" y="26331964"/>
            <a:ext cx="12781952" cy="346973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dirty="0">
                <a:solidFill>
                  <a:srgbClr val="3F3F3F"/>
                </a:solidFill>
                <a:ea typeface="Garamond"/>
                <a:cs typeface="Garamond"/>
                <a:sym typeface="Garamond"/>
              </a:rPr>
              <a:t>In general, </a:t>
            </a:r>
            <a:r>
              <a:rPr lang="en-US" dirty="0" smtClean="0">
                <a:solidFill>
                  <a:srgbClr val="3F3F3F"/>
                </a:solidFill>
                <a:ea typeface="Garamond"/>
                <a:cs typeface="Garamond"/>
                <a:sym typeface="Garamond"/>
              </a:rPr>
              <a:t>suspended </a:t>
            </a:r>
            <a:r>
              <a:rPr lang="en-US" dirty="0">
                <a:solidFill>
                  <a:srgbClr val="3F3F3F"/>
                </a:solidFill>
                <a:ea typeface="Garamond"/>
                <a:cs typeface="Garamond"/>
                <a:sym typeface="Garamond"/>
              </a:rPr>
              <a:t>sediment concentration decreases along the </a:t>
            </a:r>
            <a:r>
              <a:rPr lang="en-US" dirty="0" smtClean="0">
                <a:solidFill>
                  <a:srgbClr val="3F3F3F"/>
                </a:solidFill>
                <a:ea typeface="Garamond"/>
                <a:cs typeface="Garamond"/>
                <a:sym typeface="Garamond"/>
              </a:rPr>
              <a:t>transect.</a:t>
            </a:r>
            <a:endParaRPr lang="en-US" dirty="0" smtClean="0">
              <a:solidFill>
                <a:srgbClr val="3F3F3F"/>
              </a:solidFill>
              <a:ea typeface="Garamond"/>
              <a:cs typeface="Garamond"/>
              <a:sym typeface="Garamond"/>
            </a:endParaRPr>
          </a:p>
          <a:p>
            <a:pPr marL="347663" indent="-347663" algn="just">
              <a:buClr>
                <a:srgbClr val="389CC4"/>
              </a:buClr>
            </a:pPr>
            <a:r>
              <a:rPr lang="en-US" dirty="0">
                <a:solidFill>
                  <a:srgbClr val="3F3F3F"/>
                </a:solidFill>
                <a:ea typeface="Garamond"/>
                <a:cs typeface="Garamond"/>
                <a:sym typeface="Garamond"/>
              </a:rPr>
              <a:t>The applied algorithm is able to derive SSC from remote sensing data, but some of the results still show bottom </a:t>
            </a:r>
            <a:r>
              <a:rPr lang="en-US" dirty="0" smtClean="0">
                <a:solidFill>
                  <a:srgbClr val="3F3F3F"/>
                </a:solidFill>
                <a:ea typeface="Garamond"/>
                <a:cs typeface="Garamond"/>
                <a:sym typeface="Garamond"/>
              </a:rPr>
              <a:t>effect.</a:t>
            </a:r>
            <a:endParaRPr lang="en-US" dirty="0" smtClean="0">
              <a:solidFill>
                <a:srgbClr val="3F3F3F"/>
              </a:solidFill>
              <a:ea typeface="Garamond"/>
              <a:cs typeface="Garamond"/>
              <a:sym typeface="Garamond"/>
            </a:endParaRPr>
          </a:p>
          <a:p>
            <a:pPr marL="347663" indent="-347663" algn="just">
              <a:buClr>
                <a:srgbClr val="389CC4"/>
              </a:buClr>
            </a:pPr>
            <a:r>
              <a:rPr lang="en-US" dirty="0">
                <a:solidFill>
                  <a:srgbClr val="3F3F3F"/>
                </a:solidFill>
                <a:ea typeface="Garamond"/>
                <a:cs typeface="Garamond"/>
                <a:sym typeface="Garamond"/>
              </a:rPr>
              <a:t>Atmospheric corrections need to be refined in order to eliminate noise and negative impacts of </a:t>
            </a:r>
            <a:r>
              <a:rPr lang="en-US" dirty="0" smtClean="0">
                <a:solidFill>
                  <a:srgbClr val="3F3F3F"/>
                </a:solidFill>
                <a:ea typeface="Garamond"/>
                <a:cs typeface="Garamond"/>
                <a:sym typeface="Garamond"/>
              </a:rPr>
              <a:t>aerosols.</a:t>
            </a:r>
            <a:endParaRPr lang="en-US" dirty="0" smtClean="0">
              <a:solidFill>
                <a:srgbClr val="3F3F3F"/>
              </a:solidFill>
              <a:ea typeface="Garamond"/>
              <a:cs typeface="Garamond"/>
              <a:sym typeface="Garamond"/>
            </a:endParaRPr>
          </a:p>
          <a:p>
            <a:pPr marL="347663" indent="-347663" algn="just">
              <a:buClr>
                <a:srgbClr val="389CC4"/>
              </a:buClr>
            </a:pPr>
            <a:r>
              <a:rPr lang="en-US" dirty="0">
                <a:solidFill>
                  <a:srgbClr val="3F3F3F"/>
                </a:solidFill>
                <a:ea typeface="Garamond"/>
                <a:cs typeface="Garamond"/>
                <a:sym typeface="Garamond"/>
              </a:rPr>
              <a:t>Calculation of SSC in the Plum Island Estuary is feasible for areas deep enough to avoid issues with </a:t>
            </a:r>
            <a:r>
              <a:rPr lang="en-US">
                <a:solidFill>
                  <a:srgbClr val="3F3F3F"/>
                </a:solidFill>
                <a:ea typeface="Garamond"/>
                <a:cs typeface="Garamond"/>
                <a:sym typeface="Garamond"/>
              </a:rPr>
              <a:t>bottom </a:t>
            </a:r>
            <a:r>
              <a:rPr lang="en-US" smtClean="0">
                <a:solidFill>
                  <a:srgbClr val="3F3F3F"/>
                </a:solidFill>
                <a:ea typeface="Garamond"/>
                <a:cs typeface="Garamond"/>
                <a:sym typeface="Garamond"/>
              </a:rPr>
              <a:t>reflectance.</a:t>
            </a:r>
            <a:endParaRPr lang="en-US" dirty="0" smtClean="0">
              <a:solidFill>
                <a:schemeClr val="tx1">
                  <a:lumMod val="75000"/>
                  <a:lumOff val="25000"/>
                </a:schemeClr>
              </a:solidFill>
            </a:endParaRPr>
          </a:p>
        </p:txBody>
      </p:sp>
      <p:grpSp>
        <p:nvGrpSpPr>
          <p:cNvPr id="3" name="Group 2"/>
          <p:cNvGrpSpPr/>
          <p:nvPr/>
        </p:nvGrpSpPr>
        <p:grpSpPr>
          <a:xfrm>
            <a:off x="14150131" y="12449385"/>
            <a:ext cx="11967250" cy="13039617"/>
            <a:chOff x="14150131" y="12449385"/>
            <a:chExt cx="11967250" cy="13039617"/>
          </a:xfrm>
        </p:grpSpPr>
        <p:pic>
          <p:nvPicPr>
            <p:cNvPr id="112" name="Shape 66"/>
            <p:cNvPicPr preferRelativeResize="0"/>
            <p:nvPr/>
          </p:nvPicPr>
          <p:blipFill>
            <a:blip r:embed="rId12">
              <a:alphaModFix/>
            </a:blip>
            <a:stretch>
              <a:fillRect/>
            </a:stretch>
          </p:blipFill>
          <p:spPr>
            <a:xfrm>
              <a:off x="14150131" y="12748763"/>
              <a:ext cx="11967250" cy="12740239"/>
            </a:xfrm>
            <a:prstGeom prst="rect">
              <a:avLst/>
            </a:prstGeom>
            <a:noFill/>
            <a:ln>
              <a:noFill/>
            </a:ln>
          </p:spPr>
        </p:pic>
        <p:sp>
          <p:nvSpPr>
            <p:cNvPr id="2" name="TextBox 1"/>
            <p:cNvSpPr txBox="1"/>
            <p:nvPr/>
          </p:nvSpPr>
          <p:spPr>
            <a:xfrm>
              <a:off x="23079377" y="12449385"/>
              <a:ext cx="2883527" cy="430887"/>
            </a:xfrm>
            <a:prstGeom prst="rect">
              <a:avLst/>
            </a:prstGeom>
          </p:spPr>
          <p:txBody>
            <a:bodyPr wrap="square" numCol="1" spcCol="640080" rtlCol="0">
              <a:spAutoFit/>
            </a:bodyPr>
            <a:lstStyle/>
            <a:p>
              <a:pPr algn="just"/>
              <a:r>
                <a:rPr lang="en-US" sz="2200" dirty="0" smtClean="0">
                  <a:solidFill>
                    <a:schemeClr val="tx1">
                      <a:lumMod val="75000"/>
                      <a:lumOff val="25000"/>
                    </a:schemeClr>
                  </a:solidFill>
                  <a:latin typeface="Garamond" charset="0"/>
                  <a:ea typeface="Garamond" charset="0"/>
                  <a:cs typeface="Garamond" charset="0"/>
                </a:rPr>
                <a:t>Landsat 8 </a:t>
              </a:r>
              <a:r>
                <a:rPr lang="mr-IN" sz="2200" dirty="0" smtClean="0">
                  <a:solidFill>
                    <a:schemeClr val="tx1">
                      <a:lumMod val="75000"/>
                      <a:lumOff val="25000"/>
                    </a:schemeClr>
                  </a:solidFill>
                  <a:latin typeface="Garamond" charset="0"/>
                  <a:ea typeface="Garamond" charset="0"/>
                  <a:cs typeface="Garamond" charset="0"/>
                </a:rPr>
                <a:t>–</a:t>
              </a:r>
              <a:r>
                <a:rPr lang="en-US" sz="2200" dirty="0" smtClean="0">
                  <a:solidFill>
                    <a:schemeClr val="tx1">
                      <a:lumMod val="75000"/>
                      <a:lumOff val="25000"/>
                    </a:schemeClr>
                  </a:solidFill>
                  <a:latin typeface="Garamond" charset="0"/>
                  <a:ea typeface="Garamond" charset="0"/>
                  <a:cs typeface="Garamond" charset="0"/>
                </a:rPr>
                <a:t> 08/25/2014</a:t>
              </a:r>
            </a:p>
          </p:txBody>
        </p:sp>
      </p:grpSp>
      <p:sp>
        <p:nvSpPr>
          <p:cNvPr id="57" name="Text Placeholder 16"/>
          <p:cNvSpPr txBox="1">
            <a:spLocks/>
          </p:cNvSpPr>
          <p:nvPr/>
        </p:nvSpPr>
        <p:spPr>
          <a:xfrm>
            <a:off x="850716" y="30373260"/>
            <a:ext cx="11756126" cy="3469735"/>
          </a:xfrm>
          <a:prstGeom prst="rect">
            <a:avLst/>
          </a:prstGeom>
        </p:spPr>
        <p:txBody>
          <a:bodyPr rIns="91440"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389CC4"/>
              </a:buClr>
            </a:pPr>
            <a:r>
              <a:rPr lang="en-US" dirty="0" smtClean="0">
                <a:solidFill>
                  <a:srgbClr val="3F3F3F"/>
                </a:solidFill>
                <a:ea typeface="Garamond"/>
                <a:cs typeface="Garamond"/>
                <a:sym typeface="Garamond"/>
              </a:rPr>
              <a:t>Dr. Neil </a:t>
            </a:r>
            <a:r>
              <a:rPr lang="en-US" dirty="0" err="1" smtClean="0">
                <a:solidFill>
                  <a:srgbClr val="3F3F3F"/>
                </a:solidFill>
                <a:ea typeface="Garamond"/>
                <a:cs typeface="Garamond"/>
                <a:sym typeface="Garamond"/>
              </a:rPr>
              <a:t>Ganju</a:t>
            </a:r>
            <a:r>
              <a:rPr lang="en-US" dirty="0" smtClean="0">
                <a:solidFill>
                  <a:srgbClr val="3F3F3F"/>
                </a:solidFill>
                <a:ea typeface="Garamond"/>
                <a:cs typeface="Garamond"/>
                <a:sym typeface="Garamond"/>
              </a:rPr>
              <a:t>, Research Oceanographer, United States Geological Survey</a:t>
            </a:r>
          </a:p>
          <a:p>
            <a:pPr marL="347663" indent="-347663" algn="just">
              <a:spcBef>
                <a:spcPts val="1200"/>
              </a:spcBef>
              <a:buClr>
                <a:srgbClr val="389CC4"/>
              </a:buClr>
            </a:pPr>
            <a:r>
              <a:rPr lang="en-US" dirty="0" smtClean="0">
                <a:solidFill>
                  <a:schemeClr val="tx1">
                    <a:lumMod val="75000"/>
                    <a:lumOff val="25000"/>
                  </a:schemeClr>
                </a:solidFill>
              </a:rPr>
              <a:t>Dr. Anne Giblin, Interim Director, Plum Island Ecosystems Long Term Ecological Research Network</a:t>
            </a:r>
          </a:p>
          <a:p>
            <a:pPr marL="347663" indent="-347663" algn="just">
              <a:spcBef>
                <a:spcPts val="1200"/>
              </a:spcBef>
              <a:buClr>
                <a:srgbClr val="389CC4"/>
              </a:buClr>
            </a:pPr>
            <a:r>
              <a:rPr lang="en-US" dirty="0" smtClean="0">
                <a:solidFill>
                  <a:schemeClr val="tx1">
                    <a:lumMod val="75000"/>
                    <a:lumOff val="25000"/>
                  </a:schemeClr>
                </a:solidFill>
              </a:rPr>
              <a:t>Nancy Pau, Biologist, United States Fish and Wildlife Service</a:t>
            </a:r>
          </a:p>
          <a:p>
            <a:pPr marL="347663" indent="-347663" algn="just">
              <a:spcBef>
                <a:spcPts val="1200"/>
              </a:spcBef>
              <a:buClr>
                <a:srgbClr val="389CC4"/>
              </a:buClr>
            </a:pPr>
            <a:r>
              <a:rPr lang="en-US" dirty="0" smtClean="0">
                <a:solidFill>
                  <a:schemeClr val="tx1">
                    <a:lumMod val="75000"/>
                    <a:lumOff val="25000"/>
                  </a:schemeClr>
                </a:solidFill>
              </a:rPr>
              <a:t>Dr. Sergio </a:t>
            </a:r>
            <a:r>
              <a:rPr lang="en-US" dirty="0" err="1" smtClean="0">
                <a:solidFill>
                  <a:schemeClr val="tx1">
                    <a:lumMod val="75000"/>
                    <a:lumOff val="25000"/>
                  </a:schemeClr>
                </a:solidFill>
              </a:rPr>
              <a:t>Fagherazzi</a:t>
            </a:r>
            <a:r>
              <a:rPr lang="en-US" dirty="0" smtClean="0">
                <a:solidFill>
                  <a:schemeClr val="tx1">
                    <a:lumMod val="75000"/>
                    <a:lumOff val="25000"/>
                  </a:schemeClr>
                </a:solidFill>
              </a:rPr>
              <a:t>, Professor, Boston University</a:t>
            </a:r>
          </a:p>
          <a:p>
            <a:pPr marL="347663" indent="-347663" algn="just">
              <a:spcBef>
                <a:spcPts val="1200"/>
              </a:spcBef>
              <a:buClr>
                <a:srgbClr val="389CC4"/>
              </a:buClr>
            </a:pPr>
            <a:r>
              <a:rPr lang="en-US" dirty="0" smtClean="0">
                <a:solidFill>
                  <a:schemeClr val="tx1">
                    <a:lumMod val="75000"/>
                    <a:lumOff val="25000"/>
                  </a:schemeClr>
                </a:solidFill>
              </a:rPr>
              <a:t>Dr. Cedric Fichot, Assistant Professor, Boston University</a:t>
            </a:r>
          </a:p>
          <a:p>
            <a:pPr marL="347663" indent="-347663" algn="just">
              <a:buClr>
                <a:srgbClr val="389CC4"/>
              </a:buClr>
            </a:pPr>
            <a:endParaRPr lang="en-US" dirty="0" smtClean="0">
              <a:solidFill>
                <a:schemeClr val="tx1">
                  <a:lumMod val="75000"/>
                  <a:lumOff val="25000"/>
                </a:schemeClr>
              </a:solidFill>
            </a:endParaRPr>
          </a:p>
        </p:txBody>
      </p:sp>
      <p:sp>
        <p:nvSpPr>
          <p:cNvPr id="4" name="TextBox 3"/>
          <p:cNvSpPr txBox="1"/>
          <p:nvPr/>
        </p:nvSpPr>
        <p:spPr>
          <a:xfrm>
            <a:off x="17177251" y="18822152"/>
            <a:ext cx="6126480" cy="400110"/>
          </a:xfrm>
          <a:prstGeom prst="rect">
            <a:avLst/>
          </a:prstGeom>
          <a:solidFill>
            <a:schemeClr val="bg1"/>
          </a:solidFill>
        </p:spPr>
        <p:txBody>
          <a:bodyPr wrap="square" numCol="1" spcCol="640080" rtlCol="0">
            <a:spAutoFit/>
          </a:bodyPr>
          <a:lstStyle/>
          <a:p>
            <a:pPr algn="ctr"/>
            <a:r>
              <a:rPr lang="en-US" sz="2000" dirty="0" smtClean="0">
                <a:solidFill>
                  <a:schemeClr val="tx1">
                    <a:lumMod val="75000"/>
                    <a:lumOff val="25000"/>
                  </a:schemeClr>
                </a:solidFill>
              </a:rPr>
              <a:t>Suspended Sediment Concentration Transection 20140625</a:t>
            </a:r>
            <a:endParaRPr lang="en-US" sz="2000" dirty="0" smtClean="0">
              <a:solidFill>
                <a:schemeClr val="tx1">
                  <a:lumMod val="75000"/>
                  <a:lumOff val="25000"/>
                </a:schemeClr>
              </a:solidFill>
            </a:endParaRPr>
          </a:p>
        </p:txBody>
      </p:sp>
      <p:sp>
        <p:nvSpPr>
          <p:cNvPr id="59" name="TextBox 58"/>
          <p:cNvSpPr txBox="1"/>
          <p:nvPr/>
        </p:nvSpPr>
        <p:spPr>
          <a:xfrm rot="16200000">
            <a:off x="11201977" y="21833148"/>
            <a:ext cx="6126480" cy="369332"/>
          </a:xfrm>
          <a:prstGeom prst="rect">
            <a:avLst/>
          </a:prstGeom>
          <a:solidFill>
            <a:schemeClr val="bg1"/>
          </a:solidFill>
        </p:spPr>
        <p:txBody>
          <a:bodyPr wrap="square" numCol="1" spcCol="640080" rtlCol="0">
            <a:spAutoFit/>
          </a:bodyPr>
          <a:lstStyle/>
          <a:p>
            <a:pPr algn="ctr"/>
            <a:r>
              <a:rPr lang="en-US" sz="1800" dirty="0" smtClean="0">
                <a:solidFill>
                  <a:schemeClr val="accent5">
                    <a:lumMod val="75000"/>
                  </a:schemeClr>
                </a:solidFill>
              </a:rPr>
              <a:t>Suspended Sediment Concentration (mg/L)</a:t>
            </a:r>
            <a:endParaRPr lang="en-US" sz="1800" dirty="0" smtClean="0">
              <a:solidFill>
                <a:schemeClr val="accent5">
                  <a:lumMod val="75000"/>
                </a:schemeClr>
              </a:solidFill>
            </a:endParaRPr>
          </a:p>
        </p:txBody>
      </p:sp>
      <p:sp>
        <p:nvSpPr>
          <p:cNvPr id="62" name="TextBox 61"/>
          <p:cNvSpPr txBox="1"/>
          <p:nvPr/>
        </p:nvSpPr>
        <p:spPr>
          <a:xfrm rot="16200000">
            <a:off x="22951646" y="21933655"/>
            <a:ext cx="6126480" cy="369332"/>
          </a:xfrm>
          <a:prstGeom prst="rect">
            <a:avLst/>
          </a:prstGeom>
          <a:solidFill>
            <a:schemeClr val="bg1"/>
          </a:solidFill>
        </p:spPr>
        <p:txBody>
          <a:bodyPr wrap="square" numCol="1" spcCol="640080" rtlCol="0">
            <a:spAutoFit/>
          </a:bodyPr>
          <a:lstStyle/>
          <a:p>
            <a:pPr algn="ctr"/>
            <a:r>
              <a:rPr lang="en-US" sz="1800" dirty="0" smtClean="0">
                <a:solidFill>
                  <a:srgbClr val="C00000"/>
                </a:solidFill>
              </a:rPr>
              <a:t>Depth (m)</a:t>
            </a:r>
            <a:endParaRPr lang="en-US" sz="1800" dirty="0" smtClean="0">
              <a:solidFill>
                <a:srgbClr val="C00000"/>
              </a:solidFill>
            </a:endParaRPr>
          </a:p>
        </p:txBody>
      </p:sp>
      <p:sp>
        <p:nvSpPr>
          <p:cNvPr id="63" name="TextBox 62"/>
          <p:cNvSpPr txBox="1"/>
          <p:nvPr/>
        </p:nvSpPr>
        <p:spPr>
          <a:xfrm>
            <a:off x="17076812" y="25185911"/>
            <a:ext cx="6126480" cy="369332"/>
          </a:xfrm>
          <a:prstGeom prst="rect">
            <a:avLst/>
          </a:prstGeom>
          <a:solidFill>
            <a:schemeClr val="bg1"/>
          </a:solidFill>
        </p:spPr>
        <p:txBody>
          <a:bodyPr wrap="square" numCol="1" spcCol="640080" rtlCol="0">
            <a:spAutoFit/>
          </a:bodyPr>
          <a:lstStyle/>
          <a:p>
            <a:pPr algn="ctr"/>
            <a:r>
              <a:rPr lang="en-US" sz="1800" dirty="0" smtClean="0">
                <a:solidFill>
                  <a:schemeClr val="tx1">
                    <a:lumMod val="75000"/>
                    <a:lumOff val="25000"/>
                  </a:schemeClr>
                </a:solidFill>
              </a:rPr>
              <a:t>Distance (km)</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540</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EB Garamond</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116</cp:revision>
  <dcterms:created xsi:type="dcterms:W3CDTF">2017-06-02T16:06:25Z</dcterms:created>
  <dcterms:modified xsi:type="dcterms:W3CDTF">2018-04-04T18:24:45Z</dcterms:modified>
</cp:coreProperties>
</file>