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75" r:id="rId2"/>
    <p:sldId id="286" r:id="rId3"/>
    <p:sldId id="287" r:id="rId4"/>
    <p:sldId id="289" r:id="rId5"/>
    <p:sldId id="281" r:id="rId6"/>
    <p:sldId id="290" r:id="rId7"/>
    <p:sldId id="292" r:id="rId8"/>
    <p:sldId id="295" r:id="rId9"/>
    <p:sldId id="293" r:id="rId10"/>
    <p:sldId id="294" r:id="rId11"/>
    <p:sldId id="296" r:id="rId12"/>
    <p:sldId id="28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tschalk, Emily J. (LARC-E3)[SSAI DEVELOP]" initials="GEJ(D" lastIdx="31" clrIdx="0">
    <p:extLst>
      <p:ext uri="{19B8F6BF-5375-455C-9EA6-DF929625EA0E}">
        <p15:presenceInfo xmlns:p15="http://schemas.microsoft.com/office/powerpoint/2012/main" userId="S-1-5-21-330711430-3775241029-4075259233-708547" providerId="AD"/>
      </p:ext>
    </p:extLst>
  </p:cmAuthor>
  <p:cmAuthor id="2" name="Aubrey Hilte" initials="AH" lastIdx="23" clrIdx="1">
    <p:extLst>
      <p:ext uri="{19B8F6BF-5375-455C-9EA6-DF929625EA0E}">
        <p15:presenceInfo xmlns:p15="http://schemas.microsoft.com/office/powerpoint/2012/main" userId="54c1f3403e73a79c" providerId="Windows Live"/>
      </p:ext>
    </p:extLst>
  </p:cmAuthor>
  <p:cmAuthor id="3" name="crms" initials="c" lastIdx="3" clrIdx="2">
    <p:extLst>
      <p:ext uri="{19B8F6BF-5375-455C-9EA6-DF929625EA0E}">
        <p15:presenceInfo xmlns:p15="http://schemas.microsoft.com/office/powerpoint/2012/main" userId="crms" providerId="None"/>
      </p:ext>
    </p:extLst>
  </p:cmAuthor>
  <p:cmAuthor id="4" name="Miller, Tiffani N. (LARC-E3)[SSAI DEVELOP]" initials="MTN(D" lastIdx="4"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8754"/>
    <a:srgbClr val="EA7845"/>
    <a:srgbClr val="EAA24A"/>
    <a:srgbClr val="586991"/>
    <a:srgbClr val="7DB862"/>
    <a:srgbClr val="FFFFFF"/>
    <a:srgbClr val="E9A149"/>
    <a:srgbClr val="333333"/>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0" autoAdjust="0"/>
    <p:restoredTop sz="73968" autoAdjust="0"/>
  </p:normalViewPr>
  <p:slideViewPr>
    <p:cSldViewPr snapToGrid="0">
      <p:cViewPr varScale="1">
        <p:scale>
          <a:sx n="58" d="100"/>
          <a:sy n="58" d="100"/>
        </p:scale>
        <p:origin x="90" y="570"/>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11/16/2016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Credit:</a:t>
            </a:r>
            <a:r>
              <a:rPr lang="en-US" baseline="0" dirty="0" smtClean="0"/>
              <a:t> Google Earth Engine API</a:t>
            </a:r>
          </a:p>
          <a:p>
            <a:endParaRPr lang="en-US" dirty="0" smtClean="0"/>
          </a:p>
          <a:p>
            <a:r>
              <a:rPr lang="en-US" dirty="0" smtClean="0"/>
              <a:t>Introduction</a:t>
            </a:r>
            <a:r>
              <a:rPr lang="en-US" baseline="0" dirty="0" smtClean="0"/>
              <a:t> order: Tyler, Donnie, Adam</a:t>
            </a:r>
          </a:p>
          <a:p>
            <a:endParaRPr lang="en-US" baseline="0" dirty="0" smtClean="0"/>
          </a:p>
          <a:p>
            <a:endParaRPr lang="en-US" baseline="0" dirty="0" smtClean="0"/>
          </a:p>
          <a:p>
            <a:r>
              <a:rPr lang="en-US" baseline="0" dirty="0" smtClean="0"/>
              <a:t>Adam will start off the introduction slide. </a:t>
            </a:r>
          </a:p>
          <a:p>
            <a:endParaRPr lang="en-US" baseline="0" dirty="0" smtClean="0"/>
          </a:p>
          <a:p>
            <a:r>
              <a:rPr lang="en-US" baseline="0" dirty="0" smtClean="0"/>
              <a:t>“As was previously stated, we are the Everglades Ecological Forecasting II project. Our objective for this project was to use NASA Earth Observations to Enhance the </a:t>
            </a:r>
            <a:r>
              <a:rPr lang="en-US" baseline="0" dirty="0" err="1" smtClean="0"/>
              <a:t>capabililties</a:t>
            </a:r>
            <a:r>
              <a:rPr lang="en-US" baseline="0" dirty="0" smtClean="0"/>
              <a:t> of the National Park Service to Monitor and Predict Mangrove extent to aid current restoration efforts.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Tyler**</a:t>
            </a:r>
          </a:p>
          <a:p>
            <a:endParaRPr lang="en-US" dirty="0" smtClean="0"/>
          </a:p>
          <a:p>
            <a:r>
              <a:rPr lang="en-US" dirty="0" smtClean="0"/>
              <a:t>We also forecasted</a:t>
            </a:r>
            <a:r>
              <a:rPr lang="en-US" baseline="0" dirty="0" smtClean="0"/>
              <a:t> to the year 2030 using our classification maps. However, we found that freshwater marshes were shown to increase with respect to the saltwater marshes, showing that water restoration efforts (if continuously done) can increase the freshwater habitats within the park.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007781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Tyler</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general trend that we saw in this analysis was that the mangrove extent was decreasing and saltwater marshes and </a:t>
            </a:r>
            <a:r>
              <a:rPr lang="en-US" baseline="0" dirty="0" err="1" smtClean="0"/>
              <a:t>sawgrass</a:t>
            </a:r>
            <a:r>
              <a:rPr lang="en-US" baseline="0" dirty="0" smtClean="0"/>
              <a:t> prairies were increasing. This is indicative of the ecosystem as a whole changing in response to a changing climate and water restoration efforts made within the park. The National Park Service can now use this tool to sustainably manage forests within the park in order to contain the balance between saltwater and freshwater habitats.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3106899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Tyler**</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275231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dirty="0" err="1" smtClean="0"/>
              <a:t>Basemap</a:t>
            </a:r>
            <a:r>
              <a:rPr lang="en-US" dirty="0" smtClean="0"/>
              <a:t> – National Geographic</a:t>
            </a:r>
            <a:r>
              <a:rPr lang="en-US" baseline="0" dirty="0" smtClean="0"/>
              <a:t> Base Layer</a:t>
            </a:r>
          </a:p>
          <a:p>
            <a:r>
              <a:rPr lang="en-US" baseline="0" dirty="0" smtClean="0"/>
              <a:t>Everglades Park boundaries provided by the project partner. </a:t>
            </a:r>
          </a:p>
          <a:p>
            <a:endParaRPr lang="en-US" dirty="0" smtClean="0"/>
          </a:p>
          <a:p>
            <a:r>
              <a:rPr lang="en-US" dirty="0" smtClean="0"/>
              <a:t>Our study area is located on</a:t>
            </a:r>
            <a:r>
              <a:rPr lang="en-US" baseline="0" dirty="0" smtClean="0"/>
              <a:t> the southern coastline of Florida within the Everglades National Park. We examined the Everglades National Park coastline by using a stratified random sampling technique. We are then going to do a seasonal analysis over a 25 year period by analyzing the dry seasons during these years.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583032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dirty="0" smtClean="0"/>
              <a:t>Image credit: https://pixabay.com/en/everglades-mangroves-bogs-73423/</a:t>
            </a:r>
          </a:p>
          <a:p>
            <a:r>
              <a:rPr lang="en-US" dirty="0" smtClean="0"/>
              <a:t>Image source : </a:t>
            </a:r>
            <a:r>
              <a:rPr lang="en-US" dirty="0" err="1" smtClean="0"/>
              <a:t>TanjaC</a:t>
            </a:r>
            <a:endParaRPr lang="en-US" dirty="0" smtClean="0"/>
          </a:p>
          <a:p>
            <a:endParaRPr lang="en-US" dirty="0" smtClean="0"/>
          </a:p>
          <a:p>
            <a:r>
              <a:rPr lang="en-US" dirty="0" smtClean="0"/>
              <a:t>“Our objectives for this term of the project was</a:t>
            </a:r>
            <a:r>
              <a:rPr lang="en-US" baseline="0" dirty="0" smtClean="0"/>
              <a:t> to fine tune the methodology from last term to more accurately delineate where mangroves were within the Everglades National Park. By creating this tool for the National Park Service, we were also attempting to meet some of the goals for the United Nations Sustainable Development Goals user summit.”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2082805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Adam**</a:t>
            </a:r>
          </a:p>
          <a:p>
            <a:r>
              <a:rPr lang="en-US" dirty="0" smtClean="0"/>
              <a:t>Image source</a:t>
            </a:r>
            <a:r>
              <a:rPr lang="en-US" baseline="0" dirty="0" smtClean="0"/>
              <a:t>: http://www.undp.org/content/undp/en/home/sustainable-development-goals.html</a:t>
            </a:r>
          </a:p>
          <a:p>
            <a:r>
              <a:rPr lang="en-US" dirty="0" smtClean="0"/>
              <a:t>Image Credit</a:t>
            </a:r>
            <a:r>
              <a:rPr lang="en-US" baseline="0" dirty="0" smtClean="0"/>
              <a:t>: United Nations Development Program</a:t>
            </a:r>
          </a:p>
          <a:p>
            <a:endParaRPr lang="en-US" dirty="0" smtClean="0"/>
          </a:p>
          <a:p>
            <a:r>
              <a:rPr lang="en-US" dirty="0" smtClean="0"/>
              <a:t>Part</a:t>
            </a:r>
            <a:r>
              <a:rPr lang="en-US" baseline="0" dirty="0" smtClean="0"/>
              <a:t> of these goals center around sustainably managing forests, particularly goal # 15.  The Everglades is reliant on freshwater resources as it is majority freshwater. Mangrove forests help regulate the saltwater that enters the park. However, mangroves are extending further in land as saltwater is intruding further in land. Understanding how this trend in the mangrove extent is changing with respect to freshwater restoration efforts can encourage park officials to make more informed decision making in future forest management practices.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078424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Donnie**</a:t>
            </a:r>
          </a:p>
          <a:p>
            <a:endParaRPr lang="en-US" dirty="0" smtClean="0"/>
          </a:p>
          <a:p>
            <a:r>
              <a:rPr lang="en-US" dirty="0" smtClean="0"/>
              <a:t>Image Source: https://commons.wikimedia.org/wiki/Category:Satellite_pictures_of_Florida#/media/File:ISS-42_Florida_in_the_United_States.jpg</a:t>
            </a:r>
          </a:p>
          <a:p>
            <a:r>
              <a:rPr lang="en-US" dirty="0" smtClean="0"/>
              <a:t>Image Credit:</a:t>
            </a:r>
            <a:r>
              <a:rPr lang="en-US" baseline="0" dirty="0" smtClean="0"/>
              <a:t> Terry </a:t>
            </a:r>
            <a:r>
              <a:rPr lang="en-US" baseline="0" dirty="0" err="1" smtClean="0"/>
              <a:t>Virts</a:t>
            </a:r>
            <a:endParaRPr lang="en-US" baseline="0" dirty="0" smtClean="0"/>
          </a:p>
          <a:p>
            <a:endParaRPr lang="en-US" dirty="0" smtClean="0"/>
          </a:p>
          <a:p>
            <a:r>
              <a:rPr lang="en-US" b="0" i="0" dirty="0" smtClean="0">
                <a:solidFill>
                  <a:srgbClr val="333333"/>
                </a:solidFill>
                <a:effectLst/>
                <a:latin typeface="Arial" panose="020B0604020202020204" pitchFamily="34" charset="0"/>
              </a:rPr>
              <a:t>US Astronaut Terry </a:t>
            </a:r>
            <a:r>
              <a:rPr lang="en-US" b="0" i="0" dirty="0" err="1" smtClean="0">
                <a:solidFill>
                  <a:srgbClr val="333333"/>
                </a:solidFill>
                <a:effectLst/>
                <a:latin typeface="Arial" panose="020B0604020202020204" pitchFamily="34" charset="0"/>
              </a:rPr>
              <a:t>Virts</a:t>
            </a:r>
            <a:r>
              <a:rPr lang="en-US" b="0" i="0" dirty="0" smtClean="0">
                <a:solidFill>
                  <a:srgbClr val="333333"/>
                </a:solidFill>
                <a:effectLst/>
                <a:latin typeface="Arial" panose="020B0604020202020204" pitchFamily="34" charset="0"/>
              </a:rPr>
              <a:t> took this picture of Florida in the United States on Feb. 14, 2015 while he was on the International Space Station. </a:t>
            </a:r>
            <a:r>
              <a:rPr lang="en-US" b="0" i="0" dirty="0" err="1" smtClean="0">
                <a:solidFill>
                  <a:srgbClr val="333333"/>
                </a:solidFill>
                <a:effectLst/>
                <a:latin typeface="Arial" panose="020B0604020202020204" pitchFamily="34" charset="0"/>
              </a:rPr>
              <a:t>Virts</a:t>
            </a:r>
            <a:r>
              <a:rPr lang="en-US" b="0" i="0" dirty="0" smtClean="0">
                <a:solidFill>
                  <a:srgbClr val="333333"/>
                </a:solidFill>
                <a:effectLst/>
                <a:latin typeface="Arial" panose="020B0604020202020204" pitchFamily="34" charset="0"/>
              </a:rPr>
              <a:t> is a Flight Engineer with Expedition 42.</a:t>
            </a:r>
            <a:endParaRPr lang="en-US" dirty="0" smtClean="0"/>
          </a:p>
          <a:p>
            <a:endParaRPr lang="en-US" dirty="0" smtClean="0"/>
          </a:p>
          <a:p>
            <a:r>
              <a:rPr lang="en-US" dirty="0" smtClean="0"/>
              <a:t>“We used</a:t>
            </a:r>
            <a:r>
              <a:rPr lang="en-US" baseline="0" dirty="0" smtClean="0"/>
              <a:t> Landsat 5 Thematic Mapper, Landsat 7 enhanced thematic mapper, and Landsat 8 Operational Land Imager to obtain satellite images for our study area and study period. Using the full suite of Landsat satellites allowed us to obtain imagery for a 25 year period from 1995 to 2015.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53069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Donnie**</a:t>
            </a:r>
          </a:p>
          <a:p>
            <a:r>
              <a:rPr lang="en-US" dirty="0" smtClean="0"/>
              <a:t>Source:</a:t>
            </a:r>
            <a:r>
              <a:rPr lang="en-US" baseline="0" dirty="0" smtClean="0"/>
              <a:t> Google Earth Engine API</a:t>
            </a:r>
          </a:p>
          <a:p>
            <a:endParaRPr lang="en-US" baseline="0" dirty="0" smtClean="0"/>
          </a:p>
          <a:p>
            <a:r>
              <a:rPr lang="en-US" baseline="0" dirty="0" smtClean="0"/>
              <a:t>“We imported satellite imagery through Google Earth Engine’s API cloud based platform. This reduced the processing time because it allowed us to do all of the pre-processing and cloud removal within the same platform. Using a F-mask function within Google Earth Engine, the clouds were cut out of the images and aggregated over the dry season for each study year to produce a whole cloudless image.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557049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Donnie**</a:t>
            </a:r>
          </a:p>
          <a:p>
            <a:endParaRPr lang="en-US" dirty="0" smtClean="0"/>
          </a:p>
          <a:p>
            <a:r>
              <a:rPr lang="en-US" dirty="0" smtClean="0"/>
              <a:t>“So</a:t>
            </a:r>
            <a:r>
              <a:rPr lang="en-US" baseline="0" dirty="0" smtClean="0"/>
              <a:t> after we imported all of the images into Google Earth Engine and removed the pixels that exhibited clouds, we used a random forest classification process in order to delineate pixels that exhibited certain vegetation types. </a:t>
            </a:r>
            <a:endParaRPr lang="en-US" dirty="0" smtClean="0"/>
          </a:p>
          <a:p>
            <a:endParaRPr lang="en-US" dirty="0" smtClean="0"/>
          </a:p>
          <a:p>
            <a:r>
              <a:rPr lang="en-US" dirty="0" smtClean="0"/>
              <a:t>This approach</a:t>
            </a:r>
            <a:r>
              <a:rPr lang="en-US" baseline="0" dirty="0" smtClean="0"/>
              <a:t> is known as supervised classification. We went into each study year and delineated each pixel that we were confident represented our 6 class types. These class types were water, mangrove forests, freshwater marsh, saltwater marsh and </a:t>
            </a:r>
            <a:r>
              <a:rPr lang="en-US" baseline="0" dirty="0" err="1" smtClean="0"/>
              <a:t>sawgrass</a:t>
            </a:r>
            <a:r>
              <a:rPr lang="en-US" baseline="0" dirty="0" smtClean="0"/>
              <a:t> prairie, shrubs and scrubs, and bare ground.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32085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Donnie</a:t>
            </a:r>
            <a:r>
              <a:rPr lang="en-US" dirty="0" smtClean="0"/>
              <a:t>**</a:t>
            </a:r>
          </a:p>
          <a:p>
            <a:endParaRPr lang="en-US" dirty="0" smtClean="0"/>
          </a:p>
          <a:p>
            <a:r>
              <a:rPr lang="en-US" dirty="0" smtClean="0"/>
              <a:t>Within</a:t>
            </a:r>
            <a:r>
              <a:rPr lang="en-US" baseline="0" dirty="0" smtClean="0"/>
              <a:t> Google Earth Engine, we classified each pixel based on our own assumptions. To test the accuracy of this approach, we split up our training polygons and compared tested them against the remaining training polygons. We achieved an accuracy average of about 97%. These maps show our classification process from 1995 to 2015. </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2695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Tyler**</a:t>
            </a:r>
          </a:p>
          <a:p>
            <a:endParaRPr lang="en-US" dirty="0" smtClean="0"/>
          </a:p>
          <a:p>
            <a:r>
              <a:rPr lang="en-US" dirty="0" smtClean="0"/>
              <a:t>To compare how</a:t>
            </a:r>
            <a:r>
              <a:rPr lang="en-US" baseline="0" dirty="0" smtClean="0"/>
              <a:t> the mangrove extent has changed over the years, we brought our classifications into </a:t>
            </a:r>
            <a:r>
              <a:rPr lang="en-US" baseline="0" dirty="0" err="1" smtClean="0"/>
              <a:t>TerrSet</a:t>
            </a:r>
            <a:r>
              <a:rPr lang="en-US" baseline="0" dirty="0" smtClean="0"/>
              <a:t> and performed a land change analysis within this software program. Our results show that mangroves are increasing further inland, which potentially means that the freshwater habitats of the Everglades are still declining.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7918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smtClean="0"/>
              <a:t>Name, Affiliation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
        <p:nvSpPr>
          <p:cNvPr id="11" name="contract info"/>
          <p:cNvSpPr/>
          <p:nvPr userDrawn="1"/>
        </p:nvSpPr>
        <p:spPr>
          <a:xfrm>
            <a:off x="0" y="6566239"/>
            <a:ext cx="12192000" cy="184666"/>
          </a:xfrm>
          <a:prstGeom prst="rect">
            <a:avLst/>
          </a:prstGeom>
        </p:spPr>
        <p:txBody>
          <a:bodyPr wrap="square">
            <a:spAutoFit/>
          </a:bodyPr>
          <a:lstStyle/>
          <a:p>
            <a:pPr lvl="0" algn="ctr">
              <a:buClr>
                <a:schemeClr val="dk1"/>
              </a:buClr>
              <a:buSzPct val="25000"/>
            </a:pP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1">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1">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1">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Emphasize key points">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096000" y="470916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4" name="Text Placeholder 3"/>
          <p:cNvSpPr>
            <a:spLocks noGrp="1"/>
          </p:cNvSpPr>
          <p:nvPr>
            <p:ph type="body" sz="quarter" idx="15" hasCustomPrompt="1"/>
          </p:nvPr>
        </p:nvSpPr>
        <p:spPr>
          <a:xfrm>
            <a:off x="792480" y="2115312"/>
            <a:ext cx="4754880" cy="768096"/>
          </a:xfrm>
          <a:prstGeom prst="rect">
            <a:avLst/>
          </a:prstGeom>
        </p:spPr>
        <p:txBody>
          <a:bodyPr anchor="ctr">
            <a:normAutofit/>
          </a:bodyPr>
          <a:lstStyle>
            <a:lvl1pPr marL="0" indent="0" algn="r">
              <a:buNone/>
              <a:defRPr sz="4400" b="0" baseline="0">
                <a:solidFill>
                  <a:srgbClr val="218754"/>
                </a:solidFill>
                <a:latin typeface="Century Gothic" panose="020B0502020202020204" pitchFamily="34" charset="0"/>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6096000" y="210312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792480" y="4721352"/>
            <a:ext cx="4754880" cy="768096"/>
          </a:xfrm>
          <a:prstGeom prst="rect">
            <a:avLst/>
          </a:prstGeom>
        </p:spPr>
        <p:txBody>
          <a:bodyPr anchor="ctr">
            <a:normAutofit/>
          </a:bodyPr>
          <a:lstStyle>
            <a:lvl1pPr marL="0" indent="0" algn="r">
              <a:buNone/>
              <a:defRPr sz="3600" b="0" baseline="0">
                <a:solidFill>
                  <a:srgbClr val="218754"/>
                </a:solidFill>
                <a:latin typeface="Century Gothic" panose="020B0502020202020204" pitchFamily="34" charset="0"/>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792480" y="3418332"/>
            <a:ext cx="4754880" cy="768096"/>
          </a:xfrm>
          <a:prstGeom prst="rect">
            <a:avLst/>
          </a:prstGeom>
        </p:spPr>
        <p:txBody>
          <a:bodyPr anchor="ctr">
            <a:normAutofit/>
          </a:bodyPr>
          <a:lstStyle>
            <a:lvl1pPr marL="0" indent="0" algn="r">
              <a:buNone/>
              <a:defRPr sz="4400" b="0" baseline="0">
                <a:solidFill>
                  <a:srgbClr val="218754"/>
                </a:solidFill>
                <a:latin typeface="Century Gothic" panose="020B0502020202020204" pitchFamily="34" charset="0"/>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6096000" y="3406140"/>
            <a:ext cx="5266944" cy="704088"/>
          </a:xfrm>
          <a:prstGeom prst="rect">
            <a:avLst/>
          </a:prstGeom>
        </p:spPr>
        <p:txBody>
          <a:bodyPr anchor="ct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smtClean="0"/>
              <a:t>Point elaboration</a:t>
            </a:r>
            <a:endParaRPr lang="en-US" dirty="0"/>
          </a:p>
        </p:txBody>
      </p:sp>
      <p:sp>
        <p:nvSpPr>
          <p:cNvPr id="16" name="Rectangle 1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8" name="Oval 17"/>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992850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88" r:id="rId6"/>
    <p:sldLayoutId id="2147483664" r:id="rId7"/>
    <p:sldLayoutId id="2147483665" r:id="rId8"/>
    <p:sldLayoutId id="214748366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tif"/><Relationship Id="rId7" Type="http://schemas.openxmlformats.org/officeDocument/2006/relationships/image" Target="../media/image31.t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tif"/><Relationship Id="rId5" Type="http://schemas.openxmlformats.org/officeDocument/2006/relationships/image" Target="../media/image29.tif"/><Relationship Id="rId4" Type="http://schemas.openxmlformats.org/officeDocument/2006/relationships/image" Target="../media/image28.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8"/>
          <p:cNvSpPr txBox="1">
            <a:spLocks/>
          </p:cNvSpPr>
          <p:nvPr/>
        </p:nvSpPr>
        <p:spPr>
          <a:xfrm>
            <a:off x="8660059" y="475316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Tyler Rhodes</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660059" y="3635812"/>
            <a:ext cx="3204840"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Amy Wolfe</a:t>
            </a:r>
            <a:endParaRPr lang="en-US" dirty="0">
              <a:solidFill>
                <a:schemeClr val="bg2">
                  <a:lumMod val="50000"/>
                </a:schemeClr>
              </a:solidFill>
              <a:latin typeface="Century Gothic" panose="020B0502020202020204" pitchFamily="34" charset="0"/>
            </a:endParaRPr>
          </a:p>
        </p:txBody>
      </p:sp>
      <p:sp>
        <p:nvSpPr>
          <p:cNvPr id="20" name="Text Placeholder 20"/>
          <p:cNvSpPr txBox="1">
            <a:spLocks/>
          </p:cNvSpPr>
          <p:nvPr/>
        </p:nvSpPr>
        <p:spPr>
          <a:xfrm>
            <a:off x="8660059" y="4195323"/>
            <a:ext cx="3204840" cy="37466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Adama Ba</a:t>
            </a:r>
            <a:endParaRPr lang="en-US" dirty="0">
              <a:solidFill>
                <a:schemeClr val="bg2">
                  <a:lumMod val="50000"/>
                </a:schemeClr>
              </a:solidFill>
              <a:latin typeface="Century Gothic" panose="020B0502020202020204" pitchFamily="34" charset="0"/>
            </a:endParaRPr>
          </a:p>
        </p:txBody>
      </p:sp>
      <p:sp>
        <p:nvSpPr>
          <p:cNvPr id="15" name="Text Placeholder 17"/>
          <p:cNvSpPr txBox="1">
            <a:spLocks/>
          </p:cNvSpPr>
          <p:nvPr/>
        </p:nvSpPr>
        <p:spPr>
          <a:xfrm>
            <a:off x="8660059" y="2616090"/>
            <a:ext cx="2802251" cy="8476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2">
                    <a:lumMod val="50000"/>
                  </a:schemeClr>
                </a:solidFill>
                <a:latin typeface="Century Gothic" panose="020B0502020202020204" pitchFamily="34" charset="0"/>
              </a:rPr>
              <a:t>Donnie </a:t>
            </a:r>
            <a:r>
              <a:rPr lang="en-US" sz="2400" dirty="0" smtClean="0">
                <a:solidFill>
                  <a:schemeClr val="bg2">
                    <a:lumMod val="50000"/>
                  </a:schemeClr>
                </a:solidFill>
                <a:latin typeface="Century Gothic" panose="020B0502020202020204" pitchFamily="34" charset="0"/>
              </a:rPr>
              <a:t>Kirk (Project Lead)</a:t>
            </a:r>
            <a:endParaRPr lang="en-US" sz="2400" dirty="0">
              <a:solidFill>
                <a:schemeClr val="bg2">
                  <a:lumMod val="50000"/>
                </a:schemeClr>
              </a:solidFill>
              <a:latin typeface="Century Gothic" panose="020B0502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10" r="31944"/>
          <a:stretch/>
        </p:blipFill>
        <p:spPr>
          <a:xfrm>
            <a:off x="2616676" y="-1"/>
            <a:ext cx="5244260" cy="4728092"/>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38" y="0"/>
            <a:ext cx="8134274" cy="6927575"/>
          </a:xfrm>
          <a:prstGeom prst="rect">
            <a:avLst/>
          </a:prstGeom>
        </p:spPr>
      </p:pic>
      <p:sp>
        <p:nvSpPr>
          <p:cNvPr id="16" name="Title 16"/>
          <p:cNvSpPr txBox="1">
            <a:spLocks/>
          </p:cNvSpPr>
          <p:nvPr/>
        </p:nvSpPr>
        <p:spPr>
          <a:xfrm>
            <a:off x="323273" y="3891980"/>
            <a:ext cx="7176653" cy="9813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300" dirty="0" smtClean="0">
                <a:solidFill>
                  <a:schemeClr val="bg1"/>
                </a:solidFill>
                <a:latin typeface="Century Gothic" panose="020B0502020202020204" pitchFamily="34" charset="0"/>
              </a:rPr>
              <a:t>Utilizing NASA Earth Observations to Enhance the Capabilities of Everglades National Park to Monitor and Predict Mangrove Extent to Aid Current Restoration Efforts</a:t>
            </a:r>
          </a:p>
        </p:txBody>
      </p:sp>
      <p:sp>
        <p:nvSpPr>
          <p:cNvPr id="17" name="TextBox 16"/>
          <p:cNvSpPr txBox="1"/>
          <p:nvPr/>
        </p:nvSpPr>
        <p:spPr>
          <a:xfrm>
            <a:off x="0" y="3297258"/>
            <a:ext cx="7767782" cy="523220"/>
          </a:xfrm>
          <a:prstGeom prst="rect">
            <a:avLst/>
          </a:prstGeom>
          <a:noFill/>
        </p:spPr>
        <p:txBody>
          <a:bodyPr wrap="square" rtlCol="0">
            <a:spAutoFit/>
          </a:bodyPr>
          <a:lstStyle/>
          <a:p>
            <a:pPr algn="ctr"/>
            <a:r>
              <a:rPr lang="en-US" sz="2800" b="1" dirty="0" smtClean="0">
                <a:solidFill>
                  <a:schemeClr val="bg1"/>
                </a:solidFill>
                <a:latin typeface="Century Gothic" panose="020B0502020202020204" pitchFamily="34" charset="0"/>
              </a:rPr>
              <a:t>EVERGLADES ECOLOGICAL FORECASTING II</a:t>
            </a:r>
            <a:endParaRPr lang="en-US" sz="2800" dirty="0">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801" y="1437253"/>
            <a:ext cx="5881528" cy="5154372"/>
          </a:xfrm>
          <a:prstGeom prst="rect">
            <a:avLst/>
          </a:prstGeom>
        </p:spPr>
      </p:pic>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17" name="TextBox 16"/>
          <p:cNvSpPr txBox="1"/>
          <p:nvPr/>
        </p:nvSpPr>
        <p:spPr>
          <a:xfrm>
            <a:off x="10575636" y="5879431"/>
            <a:ext cx="1266693" cy="369332"/>
          </a:xfrm>
          <a:prstGeom prst="rect">
            <a:avLst/>
          </a:prstGeom>
          <a:noFill/>
        </p:spPr>
        <p:txBody>
          <a:bodyPr wrap="none" rtlCol="0">
            <a:spAutoFit/>
          </a:bodyPr>
          <a:lstStyle/>
          <a:p>
            <a:r>
              <a:rPr lang="en-US" b="1" dirty="0" smtClean="0">
                <a:solidFill>
                  <a:schemeClr val="bg1"/>
                </a:solidFill>
              </a:rPr>
              <a:t>Landsat 8</a:t>
            </a:r>
            <a:endParaRPr lang="en-US" b="1" dirty="0">
              <a:solidFill>
                <a:schemeClr val="bg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63" y="1282390"/>
            <a:ext cx="5668825" cy="5464098"/>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80" y="5029200"/>
            <a:ext cx="1930054" cy="1562425"/>
          </a:xfrm>
          <a:prstGeom prst="rect">
            <a:avLst/>
          </a:prstGeom>
        </p:spPr>
      </p:pic>
      <p:sp>
        <p:nvSpPr>
          <p:cNvPr id="10" name="Right Arrow 9"/>
          <p:cNvSpPr/>
          <p:nvPr/>
        </p:nvSpPr>
        <p:spPr>
          <a:xfrm>
            <a:off x="6005672" y="3531870"/>
            <a:ext cx="1177290" cy="6057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36503" y="1475172"/>
            <a:ext cx="864339" cy="461665"/>
          </a:xfrm>
          <a:prstGeom prst="rect">
            <a:avLst/>
          </a:prstGeom>
          <a:noFill/>
        </p:spPr>
        <p:txBody>
          <a:bodyPr wrap="none" rtlCol="0">
            <a:spAutoFit/>
          </a:bodyPr>
          <a:lstStyle/>
          <a:p>
            <a:r>
              <a:rPr lang="en-US" sz="2400" dirty="0" smtClean="0"/>
              <a:t>2016</a:t>
            </a:r>
            <a:endParaRPr lang="en-US" sz="2400" dirty="0"/>
          </a:p>
        </p:txBody>
      </p:sp>
      <p:sp>
        <p:nvSpPr>
          <p:cNvPr id="7" name="TextBox 6"/>
          <p:cNvSpPr txBox="1"/>
          <p:nvPr/>
        </p:nvSpPr>
        <p:spPr>
          <a:xfrm>
            <a:off x="8257383" y="1475172"/>
            <a:ext cx="864339" cy="461665"/>
          </a:xfrm>
          <a:prstGeom prst="rect">
            <a:avLst/>
          </a:prstGeom>
          <a:noFill/>
        </p:spPr>
        <p:txBody>
          <a:bodyPr wrap="none" rtlCol="0">
            <a:spAutoFit/>
          </a:bodyPr>
          <a:lstStyle/>
          <a:p>
            <a:r>
              <a:rPr lang="en-US" sz="2400" dirty="0" smtClean="0"/>
              <a:t>2030</a:t>
            </a:r>
            <a:endParaRPr lang="en-US" sz="2400" dirty="0"/>
          </a:p>
        </p:txBody>
      </p:sp>
    </p:spTree>
    <p:extLst>
      <p:ext uri="{BB962C8B-B14F-4D97-AF65-F5344CB8AC3E}">
        <p14:creationId xmlns:p14="http://schemas.microsoft.com/office/powerpoint/2010/main" val="1100963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Conclusion</a:t>
            </a:r>
            <a:endParaRPr lang="en-US" sz="4000" dirty="0">
              <a:solidFill>
                <a:schemeClr val="bg1"/>
              </a:solidFill>
              <a:latin typeface="Century Gothic" panose="020B0502020202020204" pitchFamily="34" charset="0"/>
            </a:endParaRPr>
          </a:p>
        </p:txBody>
      </p:sp>
      <p:sp>
        <p:nvSpPr>
          <p:cNvPr id="17" name="TextBox 16"/>
          <p:cNvSpPr txBox="1"/>
          <p:nvPr/>
        </p:nvSpPr>
        <p:spPr>
          <a:xfrm>
            <a:off x="10575636" y="5879431"/>
            <a:ext cx="1266693" cy="369332"/>
          </a:xfrm>
          <a:prstGeom prst="rect">
            <a:avLst/>
          </a:prstGeom>
          <a:noFill/>
        </p:spPr>
        <p:txBody>
          <a:bodyPr wrap="none" rtlCol="0">
            <a:spAutoFit/>
          </a:bodyPr>
          <a:lstStyle/>
          <a:p>
            <a:r>
              <a:rPr lang="en-US" b="1" dirty="0" smtClean="0">
                <a:solidFill>
                  <a:schemeClr val="bg1"/>
                </a:solidFill>
              </a:rPr>
              <a:t>Landsat 8</a:t>
            </a:r>
            <a:endParaRPr lang="en-US" b="1" dirty="0">
              <a:solidFill>
                <a:schemeClr val="bg1"/>
              </a:solidFill>
            </a:endParaRPr>
          </a:p>
        </p:txBody>
      </p:sp>
      <p:sp>
        <p:nvSpPr>
          <p:cNvPr id="5" name="Rectangle 4"/>
          <p:cNvSpPr/>
          <p:nvPr/>
        </p:nvSpPr>
        <p:spPr>
          <a:xfrm>
            <a:off x="289931" y="1847558"/>
            <a:ext cx="5383530" cy="4401205"/>
          </a:xfrm>
          <a:prstGeom prst="rect">
            <a:avLst/>
          </a:prstGeom>
        </p:spPr>
        <p:txBody>
          <a:bodyPr wrap="square">
            <a:spAutoFit/>
          </a:bodyPr>
          <a:lstStyle/>
          <a:p>
            <a:pPr marL="342900" indent="-342900">
              <a:spcBef>
                <a:spcPct val="0"/>
              </a:spcBef>
              <a:spcAft>
                <a:spcPct val="0"/>
              </a:spcAft>
              <a:buFont typeface="Wingdings" panose="05000000000000000000" pitchFamily="2" charset="2"/>
              <a:buChar char="Ø"/>
              <a:defRPr/>
            </a:pPr>
            <a:r>
              <a:rPr lang="en-US" altLang="en-US" sz="2000" dirty="0"/>
              <a:t>Mangrove extent is on a steady decline. </a:t>
            </a:r>
            <a:endParaRPr lang="en-US" altLang="en-US" sz="2000" dirty="0" smtClean="0"/>
          </a:p>
          <a:p>
            <a:pPr>
              <a:spcBef>
                <a:spcPct val="0"/>
              </a:spcBef>
              <a:spcAft>
                <a:spcPct val="0"/>
              </a:spcAft>
              <a:defRPr/>
            </a:pPr>
            <a:endParaRPr lang="en-US" altLang="en-US" sz="2000" dirty="0"/>
          </a:p>
          <a:p>
            <a:pPr marL="342900" indent="-342900">
              <a:spcBef>
                <a:spcPct val="0"/>
              </a:spcBef>
              <a:spcAft>
                <a:spcPct val="0"/>
              </a:spcAft>
              <a:buFont typeface="Wingdings" panose="05000000000000000000" pitchFamily="2" charset="2"/>
              <a:buChar char="Ø"/>
              <a:defRPr/>
            </a:pPr>
            <a:r>
              <a:rPr lang="en-US" altLang="en-US" sz="2000" dirty="0" smtClean="0"/>
              <a:t>If restoration efforts are maintain, mangroves will push back towards the coastline. </a:t>
            </a:r>
          </a:p>
          <a:p>
            <a:pPr>
              <a:spcBef>
                <a:spcPct val="0"/>
              </a:spcBef>
              <a:spcAft>
                <a:spcPct val="0"/>
              </a:spcAft>
              <a:defRPr/>
            </a:pPr>
            <a:endParaRPr lang="en-US" altLang="en-US" sz="2000" dirty="0"/>
          </a:p>
          <a:p>
            <a:pPr marL="342900" indent="-342900">
              <a:spcBef>
                <a:spcPct val="0"/>
              </a:spcBef>
              <a:spcAft>
                <a:spcPct val="0"/>
              </a:spcAft>
              <a:buFont typeface="Wingdings" panose="05000000000000000000" pitchFamily="2" charset="2"/>
              <a:buChar char="Ø"/>
              <a:defRPr/>
            </a:pPr>
            <a:r>
              <a:rPr lang="en-US" altLang="en-US" sz="2000" dirty="0"/>
              <a:t>These change analysis maps can be used to help the National Park Service establish mitigation </a:t>
            </a:r>
            <a:r>
              <a:rPr lang="en-US" altLang="en-US" sz="2000" dirty="0" smtClean="0"/>
              <a:t>initiatives for sustainably managing forests </a:t>
            </a:r>
            <a:r>
              <a:rPr lang="en-US" altLang="en-US" sz="2000" dirty="0"/>
              <a:t>as freshwater is re-routed back into the park. </a:t>
            </a:r>
          </a:p>
          <a:p>
            <a:pPr>
              <a:spcBef>
                <a:spcPct val="0"/>
              </a:spcBef>
              <a:spcAft>
                <a:spcPct val="0"/>
              </a:spcAft>
              <a:defRPr/>
            </a:pPr>
            <a:endParaRPr lang="en-US" altLang="en-US" sz="2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8678" y="1356414"/>
            <a:ext cx="4206958" cy="5042510"/>
          </a:xfrm>
          <a:prstGeom prst="rect">
            <a:avLst/>
          </a:prstGeom>
        </p:spPr>
      </p:pic>
    </p:spTree>
    <p:extLst>
      <p:ext uri="{BB962C8B-B14F-4D97-AF65-F5344CB8AC3E}">
        <p14:creationId xmlns:p14="http://schemas.microsoft.com/office/powerpoint/2010/main" val="415782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17"/>
          <p:cNvSpPr txBox="1">
            <a:spLocks noGrp="1"/>
          </p:cNvSpPr>
          <p:nvPr/>
        </p:nvSpPr>
        <p:spPr>
          <a:xfrm>
            <a:off x="338463" y="1632503"/>
            <a:ext cx="11403106" cy="476865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0" marR="0" lvl="0" indent="0" algn="l" rtl="0">
              <a:lnSpc>
                <a:spcPct val="90000"/>
              </a:lnSpc>
              <a:spcBef>
                <a:spcPts val="1000"/>
              </a:spcBef>
              <a:spcAft>
                <a:spcPts val="0"/>
              </a:spcAft>
              <a:buClr>
                <a:srgbClr val="7F7F7F"/>
              </a:buClr>
              <a:buFont typeface="Arial"/>
              <a:buNone/>
              <a:defRPr sz="2000" b="0" i="0" u="none" strike="noStrike" cap="none">
                <a:solidFill>
                  <a:srgbClr val="7F7F7F"/>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0" marR="0" lvl="0" indent="0" algn="ctr" rtl="0">
              <a:lnSpc>
                <a:spcPct val="90000"/>
              </a:lnSpc>
              <a:spcBef>
                <a:spcPts val="0"/>
              </a:spcBef>
              <a:spcAft>
                <a:spcPts val="0"/>
              </a:spcAft>
              <a:buClr>
                <a:srgbClr val="757070"/>
              </a:buClr>
              <a:buSzPct val="25000"/>
              <a:buFont typeface="Arial"/>
              <a:buNone/>
            </a:pPr>
            <a:endParaRPr lang="en-US" i="1" dirty="0" smtClean="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i="1" dirty="0" smtClean="0">
                <a:solidFill>
                  <a:srgbClr val="666666"/>
                </a:solidFill>
                <a:latin typeface="Century Gothic" panose="020B0502020202020204" pitchFamily="34" charset="0"/>
              </a:rPr>
              <a:t>A </a:t>
            </a:r>
            <a:r>
              <a:rPr lang="en-US" i="1" dirty="0">
                <a:solidFill>
                  <a:srgbClr val="666666"/>
                </a:solidFill>
                <a:latin typeface="Century Gothic" panose="020B0502020202020204" pitchFamily="34" charset="0"/>
              </a:rPr>
              <a:t>special thank you to our contributors for their time and assistance with this </a:t>
            </a:r>
            <a:r>
              <a:rPr lang="en-US" i="1" dirty="0" smtClean="0">
                <a:solidFill>
                  <a:srgbClr val="666666"/>
                </a:solidFill>
                <a:latin typeface="Century Gothic" panose="020B0502020202020204" pitchFamily="34" charset="0"/>
              </a:rPr>
              <a:t>project</a:t>
            </a:r>
            <a:endParaRPr lang="en-US" i="1"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b="1" dirty="0" smtClean="0">
                <a:solidFill>
                  <a:srgbClr val="666666"/>
                </a:solidFill>
                <a:latin typeface="Century Gothic" panose="020B0502020202020204" pitchFamily="34" charset="0"/>
              </a:rPr>
              <a:t>Advisors</a:t>
            </a:r>
            <a:r>
              <a:rPr lang="en-US" dirty="0" smtClean="0">
                <a:solidFill>
                  <a:srgbClr val="666666"/>
                </a:solidFill>
                <a:latin typeface="Century Gothic" panose="020B0502020202020204" pitchFamily="34" charset="0"/>
              </a:rPr>
              <a:t> </a:t>
            </a:r>
            <a:endParaRPr lang="en-US"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dirty="0">
                <a:solidFill>
                  <a:srgbClr val="666666"/>
                </a:solidFill>
                <a:latin typeface="Century Gothic" panose="020B0502020202020204" pitchFamily="34" charset="0"/>
              </a:rPr>
              <a:t>Dr. Kenton </a:t>
            </a:r>
            <a:r>
              <a:rPr lang="en-US" dirty="0" smtClean="0">
                <a:solidFill>
                  <a:srgbClr val="666666"/>
                </a:solidFill>
                <a:latin typeface="Century Gothic" panose="020B0502020202020204" pitchFamily="34" charset="0"/>
              </a:rPr>
              <a:t>Ross, NASA Langley Research Center</a:t>
            </a: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Dr. Marguerite Madden, University of Georgia</a:t>
            </a: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Dr. Sergio Bernardes, University of Georgia</a:t>
            </a:r>
          </a:p>
          <a:p>
            <a:pPr marL="0" marR="0" lvl="0" indent="0" algn="ctr"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b="1" dirty="0">
                <a:solidFill>
                  <a:srgbClr val="666666"/>
                </a:solidFill>
                <a:latin typeface="Century Gothic" panose="020B0502020202020204" pitchFamily="34" charset="0"/>
              </a:rPr>
              <a:t>Project Partners</a:t>
            </a:r>
            <a:r>
              <a:rPr lang="en-US" dirty="0">
                <a:solidFill>
                  <a:srgbClr val="666666"/>
                </a:solidFill>
                <a:latin typeface="Century Gothic" panose="020B0502020202020204" pitchFamily="34" charset="0"/>
              </a:rPr>
              <a:t> </a:t>
            </a:r>
          </a:p>
          <a:p>
            <a:pPr marL="0" marR="0" lvl="0" indent="0" algn="ctr" rtl="0">
              <a:lnSpc>
                <a:spcPct val="90000"/>
              </a:lnSpc>
              <a:spcBef>
                <a:spcPts val="0"/>
              </a:spcBef>
              <a:spcAft>
                <a:spcPts val="0"/>
              </a:spcAft>
              <a:buClr>
                <a:srgbClr val="757070"/>
              </a:buClr>
              <a:buSzPct val="25000"/>
              <a:buFont typeface="Arial"/>
              <a:buNone/>
            </a:pPr>
            <a:r>
              <a:rPr lang="en-US" dirty="0">
                <a:solidFill>
                  <a:srgbClr val="666666"/>
                </a:solidFill>
                <a:latin typeface="Century Gothic" panose="020B0502020202020204" pitchFamily="34" charset="0"/>
              </a:rPr>
              <a:t>Jed </a:t>
            </a:r>
            <a:r>
              <a:rPr lang="en-US" dirty="0" smtClean="0">
                <a:solidFill>
                  <a:srgbClr val="666666"/>
                </a:solidFill>
                <a:latin typeface="Century Gothic" panose="020B0502020202020204" pitchFamily="34" charset="0"/>
              </a:rPr>
              <a:t>Redwine, </a:t>
            </a:r>
            <a:r>
              <a:rPr lang="en-US" dirty="0">
                <a:solidFill>
                  <a:srgbClr val="666666"/>
                </a:solidFill>
                <a:latin typeface="Century Gothic" panose="020B0502020202020204" pitchFamily="34" charset="0"/>
              </a:rPr>
              <a:t>National Park Service, Everglades National Park (ENP</a:t>
            </a:r>
            <a:r>
              <a:rPr lang="en-US" dirty="0" smtClean="0">
                <a:solidFill>
                  <a:srgbClr val="666666"/>
                </a:solidFill>
                <a:latin typeface="Century Gothic" panose="020B0502020202020204" pitchFamily="34" charset="0"/>
              </a:rPr>
              <a:t>)</a:t>
            </a:r>
          </a:p>
          <a:p>
            <a:pPr marL="0" marR="0" lvl="0" indent="0" algn="ctr" rtl="0">
              <a:lnSpc>
                <a:spcPct val="90000"/>
              </a:lnSpc>
              <a:spcBef>
                <a:spcPts val="0"/>
              </a:spcBef>
              <a:spcAft>
                <a:spcPts val="0"/>
              </a:spcAft>
              <a:buClr>
                <a:srgbClr val="757070"/>
              </a:buClr>
              <a:buSzPct val="25000"/>
              <a:buFont typeface="Arial"/>
              <a:buNone/>
            </a:pPr>
            <a:endParaRPr lang="en-US" dirty="0" smtClean="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Dr</a:t>
            </a:r>
            <a:r>
              <a:rPr lang="en-US" dirty="0">
                <a:solidFill>
                  <a:srgbClr val="666666"/>
                </a:solidFill>
                <a:latin typeface="Century Gothic" panose="020B0502020202020204" pitchFamily="34" charset="0"/>
              </a:rPr>
              <a:t>. Hans-Peter </a:t>
            </a:r>
            <a:r>
              <a:rPr lang="en-US" dirty="0" smtClean="0">
                <a:solidFill>
                  <a:srgbClr val="666666"/>
                </a:solidFill>
                <a:latin typeface="Century Gothic" panose="020B0502020202020204" pitchFamily="34" charset="0"/>
              </a:rPr>
              <a:t>Plag, </a:t>
            </a:r>
            <a:r>
              <a:rPr lang="en-US" dirty="0">
                <a:solidFill>
                  <a:srgbClr val="666666"/>
                </a:solidFill>
                <a:latin typeface="Century Gothic" panose="020B0502020202020204" pitchFamily="34" charset="0"/>
              </a:rPr>
              <a:t>Group on Earth Observations (GEO) Blue Planet Initiative (BPI) and </a:t>
            </a:r>
            <a:r>
              <a:rPr lang="en-US" dirty="0" smtClean="0">
                <a:solidFill>
                  <a:srgbClr val="666666"/>
                </a:solidFill>
                <a:latin typeface="Century Gothic" panose="020B0502020202020204" pitchFamily="34" charset="0"/>
              </a:rPr>
              <a:t>Old Dominion University, Mitigation </a:t>
            </a:r>
            <a:r>
              <a:rPr lang="en-US" dirty="0">
                <a:solidFill>
                  <a:srgbClr val="666666"/>
                </a:solidFill>
                <a:latin typeface="Century Gothic" panose="020B0502020202020204" pitchFamily="34" charset="0"/>
              </a:rPr>
              <a:t>and Adaptation Research Institute (MARI)</a:t>
            </a:r>
          </a:p>
          <a:p>
            <a:pPr marL="0" marR="0" lvl="0" indent="0" algn="ctr" rtl="0">
              <a:lnSpc>
                <a:spcPct val="90000"/>
              </a:lnSpc>
              <a:spcBef>
                <a:spcPts val="0"/>
              </a:spcBef>
              <a:spcAft>
                <a:spcPts val="0"/>
              </a:spcAft>
              <a:buClr>
                <a:srgbClr val="757070"/>
              </a:buClr>
              <a:buSzPct val="25000"/>
              <a:buFont typeface="Arial"/>
              <a:buNone/>
            </a:pPr>
            <a:endParaRPr dirty="0">
              <a:solidFill>
                <a:srgbClr val="666666"/>
              </a:solidFill>
              <a:latin typeface="Century Gothic" panose="020B0502020202020204" pitchFamily="34" charset="0"/>
            </a:endParaRPr>
          </a:p>
          <a:p>
            <a:pPr marL="0" marR="0" lvl="0" indent="0" algn="ctr" rtl="0">
              <a:lnSpc>
                <a:spcPct val="90000"/>
              </a:lnSpc>
              <a:spcBef>
                <a:spcPts val="0"/>
              </a:spcBef>
              <a:spcAft>
                <a:spcPts val="0"/>
              </a:spcAft>
              <a:buClr>
                <a:srgbClr val="757070"/>
              </a:buClr>
              <a:buSzPct val="25000"/>
              <a:buFont typeface="Arial"/>
              <a:buNone/>
            </a:pPr>
            <a:r>
              <a:rPr lang="en-US" b="1" dirty="0" smtClean="0">
                <a:solidFill>
                  <a:srgbClr val="666666"/>
                </a:solidFill>
                <a:latin typeface="Century Gothic" panose="020B0502020202020204" pitchFamily="34" charset="0"/>
              </a:rPr>
              <a:t>Previous Contributors</a:t>
            </a:r>
          </a:p>
          <a:p>
            <a:pPr marL="0" marR="0" lvl="0" indent="0" algn="ctr" rtl="0">
              <a:lnSpc>
                <a:spcPct val="90000"/>
              </a:lnSpc>
              <a:spcBef>
                <a:spcPts val="0"/>
              </a:spcBef>
              <a:spcAft>
                <a:spcPts val="0"/>
              </a:spcAft>
              <a:buClr>
                <a:srgbClr val="757070"/>
              </a:buClr>
              <a:buSzPct val="25000"/>
              <a:buFont typeface="Arial"/>
              <a:buNone/>
            </a:pPr>
            <a:r>
              <a:rPr lang="en-US" dirty="0" smtClean="0">
                <a:solidFill>
                  <a:srgbClr val="666666"/>
                </a:solidFill>
                <a:latin typeface="Century Gothic" panose="020B0502020202020204" pitchFamily="34" charset="0"/>
              </a:rPr>
              <a:t>Everglades Ecological Forecasting I Team</a:t>
            </a:r>
            <a:endParaRPr dirty="0">
              <a:solidFill>
                <a:srgbClr val="666666"/>
              </a:solidFill>
              <a:latin typeface="Century Gothic" panose="020B0502020202020204" pitchFamily="34" charset="0"/>
            </a:endParaRPr>
          </a:p>
          <a:p>
            <a:pPr marL="0" marR="0" lvl="0" indent="0" algn="l" rtl="0">
              <a:lnSpc>
                <a:spcPct val="90000"/>
              </a:lnSpc>
              <a:spcBef>
                <a:spcPts val="1000"/>
              </a:spcBef>
              <a:buClr>
                <a:srgbClr val="757070"/>
              </a:buClr>
              <a:buSzPct val="25000"/>
              <a:buFont typeface="Arial"/>
              <a:buNone/>
            </a:pPr>
            <a:endParaRPr sz="2000" b="0" i="0" u="none" strike="noStrike" cap="none" dirty="0">
              <a:solidFill>
                <a:srgbClr val="666666"/>
              </a:solidFill>
              <a:latin typeface="Century Gothic" panose="020B0502020202020204" pitchFamily="34" charset="0"/>
              <a:sym typeface="Questria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5607053" y="1584940"/>
            <a:ext cx="5223098" cy="4529963"/>
          </a:xfrm>
        </p:spPr>
        <p:txBody>
          <a:bodyPr>
            <a:normAutofit/>
          </a:bodyPr>
          <a:lstStyle/>
          <a:p>
            <a:pPr algn="ctr"/>
            <a:endParaRPr lang="en-US" sz="2400" dirty="0"/>
          </a:p>
          <a:p>
            <a:pPr algn="ctr"/>
            <a:r>
              <a:rPr lang="en-US" sz="2400" b="1" dirty="0" smtClean="0"/>
              <a:t>Everglades National Park </a:t>
            </a:r>
          </a:p>
          <a:p>
            <a:pPr algn="ctr"/>
            <a:r>
              <a:rPr lang="en-US" dirty="0" smtClean="0"/>
              <a:t>1.5 million acres on the southern tip of Florida</a:t>
            </a:r>
          </a:p>
          <a:p>
            <a:pPr algn="ctr"/>
            <a:endParaRPr lang="en-US" sz="2400" b="1" dirty="0" smtClean="0"/>
          </a:p>
          <a:p>
            <a:pPr algn="ctr"/>
            <a:r>
              <a:rPr lang="en-US" sz="2400" b="1" dirty="0" smtClean="0"/>
              <a:t>Stratified Random Sampling</a:t>
            </a:r>
          </a:p>
          <a:p>
            <a:pPr algn="ctr"/>
            <a:r>
              <a:rPr lang="en-US" dirty="0" smtClean="0"/>
              <a:t>To make similar projects comparable</a:t>
            </a:r>
          </a:p>
          <a:p>
            <a:pPr algn="ctr"/>
            <a:endParaRPr lang="en-US" sz="2400" b="1" dirty="0" smtClean="0"/>
          </a:p>
          <a:p>
            <a:pPr algn="ctr"/>
            <a:r>
              <a:rPr lang="en-US" sz="2400" b="1" dirty="0" smtClean="0"/>
              <a:t>Temporal Analysis</a:t>
            </a:r>
          </a:p>
          <a:p>
            <a:pPr algn="ctr"/>
            <a:r>
              <a:rPr lang="en-US" dirty="0" smtClean="0"/>
              <a:t>Dry Seasons</a:t>
            </a:r>
            <a:endParaRPr lang="en-US" dirty="0"/>
          </a:p>
        </p:txBody>
      </p:sp>
      <p:sp>
        <p:nvSpPr>
          <p:cNvPr id="9" name="Rectangle 8"/>
          <p:cNvSpPr/>
          <p:nvPr/>
        </p:nvSpPr>
        <p:spPr>
          <a:xfrm>
            <a:off x="3815077" y="487384"/>
            <a:ext cx="5793574" cy="707886"/>
          </a:xfrm>
          <a:prstGeom prst="rect">
            <a:avLst/>
          </a:prstGeom>
        </p:spPr>
        <p:txBody>
          <a:bodyPr wrap="none">
            <a:spAutoFit/>
          </a:bodyPr>
          <a:lstStyle/>
          <a:p>
            <a:r>
              <a:rPr lang="en-US" sz="4000" dirty="0">
                <a:solidFill>
                  <a:srgbClr val="FFFFFF"/>
                </a:solidFill>
                <a:latin typeface="Century Gothic" panose="020B0502020202020204" pitchFamily="34" charset="0"/>
              </a:rPr>
              <a:t>Study </a:t>
            </a:r>
            <a:r>
              <a:rPr lang="en-US" sz="4000" dirty="0" smtClean="0">
                <a:solidFill>
                  <a:srgbClr val="FFFFFF"/>
                </a:solidFill>
                <a:latin typeface="Century Gothic" panose="020B0502020202020204" pitchFamily="34" charset="0"/>
              </a:rPr>
              <a:t>Area and Period</a:t>
            </a:r>
            <a:endParaRPr lang="en-US" sz="4000" dirty="0">
              <a:latin typeface="Century Gothic" panose="020B0502020202020204" pitchFamily="34" charset="0"/>
            </a:endParaRPr>
          </a:p>
        </p:txBody>
      </p:sp>
      <p:pic>
        <p:nvPicPr>
          <p:cNvPr id="7" name="Picture 7"/>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12656" y="15564500"/>
            <a:ext cx="9925017" cy="460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2123" t="16762" r="10576" b="10250"/>
          <a:stretch/>
        </p:blipFill>
        <p:spPr>
          <a:xfrm>
            <a:off x="0" y="1269456"/>
            <a:ext cx="4487523" cy="548331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1746" t="10245" r="10607" b="7154"/>
          <a:stretch/>
        </p:blipFill>
        <p:spPr>
          <a:xfrm>
            <a:off x="0" y="4528456"/>
            <a:ext cx="1191634" cy="1640515"/>
          </a:xfrm>
          <a:prstGeom prst="rect">
            <a:avLst/>
          </a:prstGeom>
          <a:ln>
            <a:solidFill>
              <a:schemeClr val="tx1"/>
            </a:solidFill>
          </a:ln>
        </p:spPr>
      </p:pic>
      <p:sp>
        <p:nvSpPr>
          <p:cNvPr id="8" name="Rectangle 7"/>
          <p:cNvSpPr/>
          <p:nvPr/>
        </p:nvSpPr>
        <p:spPr>
          <a:xfrm>
            <a:off x="3815077" y="6181078"/>
            <a:ext cx="260985" cy="130175"/>
          </a:xfrm>
          <a:prstGeom prst="rect">
            <a:avLst/>
          </a:prstGeom>
          <a:noFill/>
          <a:ln w="3810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523036" y="5822515"/>
            <a:ext cx="1781334" cy="58477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t>Everglades Park Boundary</a:t>
            </a:r>
            <a:endParaRPr lang="en-US" sz="1600" dirty="0"/>
          </a:p>
        </p:txBody>
      </p:sp>
    </p:spTree>
    <p:extLst>
      <p:ext uri="{BB962C8B-B14F-4D97-AF65-F5344CB8AC3E}">
        <p14:creationId xmlns:p14="http://schemas.microsoft.com/office/powerpoint/2010/main" val="38799626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651586" y="557405"/>
            <a:ext cx="2840842" cy="707886"/>
          </a:xfrm>
          <a:prstGeom prst="rect">
            <a:avLst/>
          </a:prstGeom>
        </p:spPr>
        <p:txBody>
          <a:bodyPr wrap="none">
            <a:spAutoFit/>
          </a:bodyPr>
          <a:lstStyle/>
          <a:p>
            <a:r>
              <a:rPr lang="en-US" sz="4000" dirty="0" smtClean="0">
                <a:solidFill>
                  <a:srgbClr val="FFFFFF"/>
                </a:solidFill>
                <a:latin typeface="Century Gothic" panose="020B0502020202020204" pitchFamily="34" charset="0"/>
              </a:rPr>
              <a:t>Objectives</a:t>
            </a:r>
            <a:endParaRPr lang="en-US" sz="4000" dirty="0">
              <a:latin typeface="Century Gothic" panose="020B0502020202020204" pitchFamily="34" charset="0"/>
            </a:endParaRPr>
          </a:p>
        </p:txBody>
      </p:sp>
      <p:pic>
        <p:nvPicPr>
          <p:cNvPr id="11" name="Picture Placeholder 10"/>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3903" r="13903"/>
          <a:stretch>
            <a:fillRect/>
          </a:stretch>
        </p:blipFill>
        <p:spPr>
          <a:xfrm>
            <a:off x="150099" y="1475612"/>
            <a:ext cx="5440260" cy="5023740"/>
          </a:xfrm>
        </p:spPr>
      </p:pic>
      <p:sp>
        <p:nvSpPr>
          <p:cNvPr id="2" name="TextBox 1"/>
          <p:cNvSpPr txBox="1"/>
          <p:nvPr/>
        </p:nvSpPr>
        <p:spPr>
          <a:xfrm>
            <a:off x="3081339" y="6104409"/>
            <a:ext cx="2182008" cy="276999"/>
          </a:xfrm>
          <a:prstGeom prst="rect">
            <a:avLst/>
          </a:prstGeom>
          <a:noFill/>
        </p:spPr>
        <p:txBody>
          <a:bodyPr wrap="none" rtlCol="0">
            <a:spAutoFit/>
          </a:bodyPr>
          <a:lstStyle/>
          <a:p>
            <a:r>
              <a:rPr lang="en-US" sz="1200" dirty="0" smtClean="0">
                <a:solidFill>
                  <a:schemeClr val="bg1"/>
                </a:solidFill>
              </a:rPr>
              <a:t>Image Credit : Pixbay.com</a:t>
            </a:r>
            <a:endParaRPr lang="en-US" sz="1200" dirty="0">
              <a:solidFill>
                <a:schemeClr val="bg1"/>
              </a:solidFill>
            </a:endParaRPr>
          </a:p>
        </p:txBody>
      </p:sp>
      <p:sp>
        <p:nvSpPr>
          <p:cNvPr id="6" name="Text Placeholder 1"/>
          <p:cNvSpPr>
            <a:spLocks noGrp="1"/>
          </p:cNvSpPr>
          <p:nvPr>
            <p:ph type="body" sz="quarter" idx="4294967295"/>
          </p:nvPr>
        </p:nvSpPr>
        <p:spPr>
          <a:xfrm>
            <a:off x="6502548" y="2018184"/>
            <a:ext cx="4756150" cy="4086225"/>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Use NASA Earth observations and Google Earth Engine API.</a:t>
            </a: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Create a methodology for mangrove monitoring. </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Distinguish mangrove forests more accurately from other types of vegetation within the park. </a:t>
            </a: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Assess how this methodology can be used to address the targets of Agenda 2030 of United Nations Sustainable Development Goals (SDGs)</a:t>
            </a:r>
          </a:p>
          <a:p>
            <a:pPr marL="0" indent="0">
              <a:spcBef>
                <a:spcPts val="200"/>
              </a:spcBef>
              <a:buClr>
                <a:srgbClr val="218754"/>
              </a:buClr>
              <a:buNone/>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p:txBody>
      </p:sp>
    </p:spTree>
    <p:extLst>
      <p:ext uri="{BB962C8B-B14F-4D97-AF65-F5344CB8AC3E}">
        <p14:creationId xmlns:p14="http://schemas.microsoft.com/office/powerpoint/2010/main" val="1590821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744613" y="418991"/>
            <a:ext cx="8169224" cy="707886"/>
          </a:xfrm>
          <a:prstGeom prst="rect">
            <a:avLst/>
          </a:prstGeom>
        </p:spPr>
        <p:txBody>
          <a:bodyPr wrap="none">
            <a:spAutoFit/>
          </a:bodyPr>
          <a:lstStyle/>
          <a:p>
            <a:r>
              <a:rPr lang="en-US" sz="4000" dirty="0" smtClean="0">
                <a:solidFill>
                  <a:srgbClr val="FFFFFF"/>
                </a:solidFill>
                <a:latin typeface="Century Gothic" panose="020B0502020202020204" pitchFamily="34" charset="0"/>
              </a:rPr>
              <a:t>Sustainable Development Goals</a:t>
            </a:r>
            <a:endParaRPr lang="en-US" sz="4000" dirty="0">
              <a:latin typeface="Century Gothic" panose="020B0502020202020204" pitchFamily="34" charset="0"/>
            </a:endParaRPr>
          </a:p>
        </p:txBody>
      </p:sp>
      <p:sp>
        <p:nvSpPr>
          <p:cNvPr id="4" name="Text Placeholder 3"/>
          <p:cNvSpPr>
            <a:spLocks noGrp="1"/>
          </p:cNvSpPr>
          <p:nvPr>
            <p:ph type="body" sz="quarter" idx="11"/>
          </p:nvPr>
        </p:nvSpPr>
        <p:spPr>
          <a:xfrm>
            <a:off x="7252739" y="1664279"/>
            <a:ext cx="4617900" cy="1309591"/>
          </a:xfrm>
        </p:spPr>
        <p:txBody>
          <a:bodyPr>
            <a:normAutofit fontScale="92500"/>
          </a:bodyPr>
          <a:lstStyle/>
          <a:p>
            <a:pPr marL="285750" lvl="0" indent="-285750">
              <a:spcBef>
                <a:spcPts val="0"/>
              </a:spcBef>
              <a:buClr>
                <a:srgbClr val="7F7F7F"/>
              </a:buClr>
              <a:buFont typeface="Wingdings" panose="05000000000000000000" pitchFamily="2" charset="2"/>
              <a:buChar char="Ø"/>
            </a:pPr>
            <a:endParaRPr lang="en-US" kern="0" dirty="0">
              <a:solidFill>
                <a:srgbClr val="7F7F7F"/>
              </a:solidFill>
              <a:sym typeface="Questrial"/>
            </a:endParaRPr>
          </a:p>
          <a:p>
            <a:pPr lvl="0" algn="ctr">
              <a:spcBef>
                <a:spcPts val="0"/>
              </a:spcBef>
              <a:buClr>
                <a:srgbClr val="7F7F7F"/>
              </a:buClr>
            </a:pPr>
            <a:r>
              <a:rPr lang="en-US" sz="2200" b="1" kern="0" dirty="0" smtClean="0">
                <a:solidFill>
                  <a:schemeClr val="bg2">
                    <a:lumMod val="50000"/>
                  </a:schemeClr>
                </a:solidFill>
                <a:sym typeface="Questrial"/>
              </a:rPr>
              <a:t>Goal #15</a:t>
            </a:r>
          </a:p>
          <a:p>
            <a:pPr marL="342900" lvl="0" indent="-342900">
              <a:spcBef>
                <a:spcPts val="0"/>
              </a:spcBef>
              <a:buClr>
                <a:srgbClr val="7F7F7F"/>
              </a:buClr>
              <a:buFont typeface="Wingdings" panose="05000000000000000000" pitchFamily="2" charset="2"/>
              <a:buChar char="Ø"/>
            </a:pPr>
            <a:endParaRPr lang="en-US" sz="2200" b="1" kern="0" dirty="0">
              <a:solidFill>
                <a:schemeClr val="bg2">
                  <a:lumMod val="50000"/>
                </a:schemeClr>
              </a:solidFill>
              <a:sym typeface="Questrial"/>
            </a:endParaRPr>
          </a:p>
          <a:p>
            <a:pPr lvl="1" indent="0">
              <a:spcBef>
                <a:spcPts val="0"/>
              </a:spcBef>
              <a:buClr>
                <a:srgbClr val="7F7F7F"/>
              </a:buClr>
              <a:buNone/>
            </a:pPr>
            <a:r>
              <a:rPr lang="en-US" sz="2200" b="1" kern="0" dirty="0" smtClean="0">
                <a:solidFill>
                  <a:schemeClr val="bg2">
                    <a:lumMod val="50000"/>
                  </a:schemeClr>
                </a:solidFill>
                <a:latin typeface="Century Gothic" panose="020B0502020202020204" pitchFamily="34" charset="0"/>
                <a:sym typeface="Questrial"/>
              </a:rPr>
              <a:t>Managing Forests Sustainably</a:t>
            </a:r>
            <a:endParaRPr lang="en-US" sz="2200" b="1" kern="0" dirty="0">
              <a:solidFill>
                <a:schemeClr val="bg2">
                  <a:lumMod val="50000"/>
                </a:schemeClr>
              </a:solidFill>
              <a:latin typeface="Century Gothic" panose="020B0502020202020204" pitchFamily="34" charset="0"/>
              <a:sym typeface="Questrial"/>
            </a:endParaRPr>
          </a:p>
          <a:p>
            <a:pPr lvl="0">
              <a:spcBef>
                <a:spcPts val="0"/>
              </a:spcBef>
              <a:buClr>
                <a:srgbClr val="7F7F7F"/>
              </a:buClr>
            </a:pPr>
            <a:endParaRPr lang="en-US" b="1" kern="0" dirty="0">
              <a:solidFill>
                <a:srgbClr val="7F7F7F"/>
              </a:solidFill>
              <a:sym typeface="Questrial"/>
            </a:endParaRPr>
          </a:p>
          <a:p>
            <a:endParaRPr lang="en-US" dirty="0"/>
          </a:p>
        </p:txBody>
      </p:sp>
      <p:pic>
        <p:nvPicPr>
          <p:cNvPr id="10" name="Shape 140" descr="09-09-E-SDG-Poster.jpg"/>
          <p:cNvPicPr preferRelativeResize="0"/>
          <p:nvPr/>
        </p:nvPicPr>
        <p:blipFill>
          <a:blip r:embed="rId3">
            <a:alphaModFix/>
          </a:blip>
          <a:stretch>
            <a:fillRect/>
          </a:stretch>
        </p:blipFill>
        <p:spPr>
          <a:xfrm>
            <a:off x="186837" y="1506595"/>
            <a:ext cx="7146836" cy="4737187"/>
          </a:xfrm>
          <a:prstGeom prst="rect">
            <a:avLst/>
          </a:prstGeom>
          <a:noFill/>
          <a:ln>
            <a:noFill/>
          </a:ln>
        </p:spPr>
      </p:pic>
      <p:sp>
        <p:nvSpPr>
          <p:cNvPr id="12" name="Shape 139"/>
          <p:cNvSpPr txBox="1">
            <a:spLocks/>
          </p:cNvSpPr>
          <p:nvPr/>
        </p:nvSpPr>
        <p:spPr>
          <a:xfrm>
            <a:off x="934468" y="6243782"/>
            <a:ext cx="4459567" cy="166773"/>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Questrial"/>
                <a:ea typeface="Questrial"/>
                <a:cs typeface="Questrial"/>
                <a:sym typeface="Questrial"/>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Questrial"/>
                <a:ea typeface="Questrial"/>
                <a:cs typeface="Questrial"/>
                <a:sym typeface="Questrial"/>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Questrial"/>
                <a:ea typeface="Questrial"/>
                <a:cs typeface="Questrial"/>
                <a:sym typeface="Questrial"/>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Questrial"/>
                <a:ea typeface="Questrial"/>
                <a:cs typeface="Questrial"/>
                <a:sym typeface="Questrial"/>
              </a:defRPr>
            </a:lvl9pPr>
          </a:lstStyle>
          <a:p>
            <a:pPr marL="0" marR="0" lvl="0" indent="0" algn="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entury Gothic" panose="020B0502020202020204" pitchFamily="34" charset="0"/>
                <a:sym typeface="Questrial"/>
              </a:rPr>
              <a:t>Image Credit : United Nations</a:t>
            </a:r>
            <a:r>
              <a:rPr kumimoji="0" lang="en-US" sz="1200" b="0" i="0" u="none" strike="noStrike" kern="0" cap="none" spc="0" normalizeH="0" noProof="0" dirty="0" smtClean="0">
                <a:ln>
                  <a:noFill/>
                </a:ln>
                <a:solidFill>
                  <a:srgbClr val="000000"/>
                </a:solidFill>
                <a:effectLst/>
                <a:uLnTx/>
                <a:uFillTx/>
                <a:latin typeface="Century Gothic" panose="020B0502020202020204" pitchFamily="34" charset="0"/>
                <a:sym typeface="Questrial"/>
              </a:rPr>
              <a:t> Development Program</a:t>
            </a:r>
            <a:endParaRPr kumimoji="0" lang="en-US" sz="1200" b="0" i="0" u="none" strike="noStrike" kern="0" cap="none" spc="0" normalizeH="0" baseline="0" noProof="0" dirty="0">
              <a:ln>
                <a:noFill/>
              </a:ln>
              <a:solidFill>
                <a:srgbClr val="000000"/>
              </a:solidFill>
              <a:effectLst/>
              <a:uLnTx/>
              <a:uFillTx/>
              <a:latin typeface="Century Gothic" panose="020B0502020202020204" pitchFamily="34" charset="0"/>
              <a:sym typeface="Questrial"/>
            </a:endParaRPr>
          </a:p>
        </p:txBody>
      </p:sp>
      <p:sp>
        <p:nvSpPr>
          <p:cNvPr id="7" name="Text Placeholder 1"/>
          <p:cNvSpPr>
            <a:spLocks noGrp="1"/>
          </p:cNvSpPr>
          <p:nvPr>
            <p:ph type="body" sz="quarter" idx="4294967295"/>
          </p:nvPr>
        </p:nvSpPr>
        <p:spPr>
          <a:xfrm>
            <a:off x="7333673" y="3163729"/>
            <a:ext cx="4777422" cy="2825591"/>
          </a:xfrm>
          <a:prstGeom prst="rect">
            <a:avLst/>
          </a:prstGeom>
        </p:spPr>
        <p:txBody>
          <a:bodyPr>
            <a:noAutofit/>
          </a:bodyPr>
          <a:lstStyle/>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Everglades National Park has experienced a 50% reduction in freshwater habitats. </a:t>
            </a:r>
          </a:p>
          <a:p>
            <a:pPr marL="0" indent="0">
              <a:spcBef>
                <a:spcPts val="200"/>
              </a:spcBef>
              <a:buClr>
                <a:srgbClr val="218754"/>
              </a:buClr>
              <a:buNone/>
            </a:pPr>
            <a:endParaRPr lang="en-US" sz="2000" dirty="0" smtClean="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Saltwater intrusion </a:t>
            </a:r>
          </a:p>
          <a:p>
            <a:pPr marL="0" indent="0">
              <a:spcBef>
                <a:spcPts val="200"/>
              </a:spcBef>
              <a:buClr>
                <a:srgbClr val="218754"/>
              </a:buClr>
              <a:buNone/>
            </a:pPr>
            <a:endParaRPr lang="en-US" sz="2000" dirty="0">
              <a:solidFill>
                <a:schemeClr val="bg2">
                  <a:lumMod val="50000"/>
                </a:schemeClr>
              </a:solidFill>
            </a:endParaRPr>
          </a:p>
          <a:p>
            <a:pPr marL="342900" indent="-342900">
              <a:spcBef>
                <a:spcPts val="200"/>
              </a:spcBef>
              <a:buClr>
                <a:srgbClr val="218754"/>
              </a:buClr>
              <a:buFont typeface="Webdings" panose="05030102010509060703" pitchFamily="18" charset="2"/>
              <a:buChar char="4"/>
            </a:pPr>
            <a:r>
              <a:rPr lang="en-US" sz="2000" dirty="0" smtClean="0">
                <a:solidFill>
                  <a:schemeClr val="bg2">
                    <a:lumMod val="50000"/>
                  </a:schemeClr>
                </a:solidFill>
              </a:rPr>
              <a:t>Unsustainable water practices </a:t>
            </a:r>
          </a:p>
          <a:p>
            <a:pPr marL="0" indent="0">
              <a:spcBef>
                <a:spcPts val="200"/>
              </a:spcBef>
              <a:buClr>
                <a:srgbClr val="218754"/>
              </a:buClr>
              <a:buNone/>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a:p>
            <a:pPr marL="0" indent="0">
              <a:spcBef>
                <a:spcPts val="200"/>
              </a:spcBef>
              <a:buClr>
                <a:srgbClr val="218754"/>
              </a:buClr>
              <a:buNone/>
            </a:pPr>
            <a:endParaRPr lang="en-US" sz="2000" dirty="0" smtClean="0">
              <a:solidFill>
                <a:schemeClr val="bg2">
                  <a:lumMod val="50000"/>
                </a:schemeClr>
              </a:solidFill>
            </a:endParaRPr>
          </a:p>
        </p:txBody>
      </p:sp>
    </p:spTree>
    <p:extLst>
      <p:ext uri="{BB962C8B-B14F-4D97-AF65-F5344CB8AC3E}">
        <p14:creationId xmlns:p14="http://schemas.microsoft.com/office/powerpoint/2010/main" val="7476587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Satellites and Sensors</a:t>
            </a:r>
            <a:endParaRPr lang="en-US" sz="4000" dirty="0">
              <a:solidFill>
                <a:schemeClr val="bg1"/>
              </a:solidFill>
              <a:latin typeface="Century Gothic" panose="020B0502020202020204" pitchFamily="34" charset="0"/>
            </a:endParaRPr>
          </a:p>
        </p:txBody>
      </p:sp>
      <p:pic>
        <p:nvPicPr>
          <p:cNvPr id="11" name="Shape 149"/>
          <p:cNvPicPr preferRelativeResize="0"/>
          <p:nvPr/>
        </p:nvPicPr>
        <p:blipFill>
          <a:blip r:embed="rId4">
            <a:alphaModFix/>
          </a:blip>
          <a:stretch>
            <a:fillRect/>
          </a:stretch>
        </p:blipFill>
        <p:spPr>
          <a:xfrm>
            <a:off x="0" y="2350399"/>
            <a:ext cx="3578395" cy="3473380"/>
          </a:xfrm>
          <a:prstGeom prst="rect">
            <a:avLst/>
          </a:prstGeom>
          <a:noFill/>
          <a:ln>
            <a:noFill/>
          </a:ln>
        </p:spPr>
      </p:pic>
      <p:pic>
        <p:nvPicPr>
          <p:cNvPr id="12" name="Shape 150"/>
          <p:cNvPicPr preferRelativeResize="0"/>
          <p:nvPr/>
        </p:nvPicPr>
        <p:blipFill>
          <a:blip r:embed="rId5">
            <a:alphaModFix/>
          </a:blip>
          <a:stretch>
            <a:fillRect/>
          </a:stretch>
        </p:blipFill>
        <p:spPr>
          <a:xfrm>
            <a:off x="8575724" y="3505848"/>
            <a:ext cx="3356090" cy="2742915"/>
          </a:xfrm>
          <a:prstGeom prst="rect">
            <a:avLst/>
          </a:prstGeom>
          <a:noFill/>
          <a:ln>
            <a:noFill/>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9677" y="1309884"/>
            <a:ext cx="5147754" cy="2093420"/>
          </a:xfrm>
          <a:prstGeom prst="rect">
            <a:avLst/>
          </a:prstGeom>
        </p:spPr>
      </p:pic>
      <p:sp>
        <p:nvSpPr>
          <p:cNvPr id="15" name="TextBox 14"/>
          <p:cNvSpPr txBox="1"/>
          <p:nvPr/>
        </p:nvSpPr>
        <p:spPr>
          <a:xfrm>
            <a:off x="1498479" y="3837915"/>
            <a:ext cx="1838037" cy="400110"/>
          </a:xfrm>
          <a:prstGeom prst="rect">
            <a:avLst/>
          </a:prstGeom>
          <a:noFill/>
        </p:spPr>
        <p:txBody>
          <a:bodyPr wrap="square" rtlCol="0">
            <a:spAutoFit/>
          </a:bodyPr>
          <a:lstStyle/>
          <a:p>
            <a:r>
              <a:rPr lang="en-US" sz="2000" b="1" dirty="0" smtClean="0">
                <a:solidFill>
                  <a:schemeClr val="bg1"/>
                </a:solidFill>
              </a:rPr>
              <a:t>Landsat 5 TM</a:t>
            </a:r>
            <a:endParaRPr lang="en-US" sz="2000" b="1" dirty="0">
              <a:solidFill>
                <a:schemeClr val="bg1"/>
              </a:solidFill>
            </a:endParaRPr>
          </a:p>
        </p:txBody>
      </p:sp>
      <p:sp>
        <p:nvSpPr>
          <p:cNvPr id="16" name="TextBox 15"/>
          <p:cNvSpPr txBox="1"/>
          <p:nvPr/>
        </p:nvSpPr>
        <p:spPr>
          <a:xfrm>
            <a:off x="5892494" y="2681925"/>
            <a:ext cx="2063385" cy="400110"/>
          </a:xfrm>
          <a:prstGeom prst="rect">
            <a:avLst/>
          </a:prstGeom>
          <a:noFill/>
        </p:spPr>
        <p:txBody>
          <a:bodyPr wrap="none" rtlCol="0">
            <a:spAutoFit/>
          </a:bodyPr>
          <a:lstStyle/>
          <a:p>
            <a:r>
              <a:rPr lang="en-US" sz="2000" b="1" dirty="0" smtClean="0">
                <a:solidFill>
                  <a:schemeClr val="bg1"/>
                </a:solidFill>
              </a:rPr>
              <a:t>Landsat 7 ETM+</a:t>
            </a:r>
            <a:endParaRPr lang="en-US" sz="2000" b="1" dirty="0">
              <a:solidFill>
                <a:schemeClr val="bg1"/>
              </a:solidFill>
            </a:endParaRPr>
          </a:p>
        </p:txBody>
      </p:sp>
      <p:sp>
        <p:nvSpPr>
          <p:cNvPr id="17" name="TextBox 16"/>
          <p:cNvSpPr txBox="1"/>
          <p:nvPr/>
        </p:nvSpPr>
        <p:spPr>
          <a:xfrm>
            <a:off x="10394463" y="5879431"/>
            <a:ext cx="1837362" cy="400110"/>
          </a:xfrm>
          <a:prstGeom prst="rect">
            <a:avLst/>
          </a:prstGeom>
          <a:noFill/>
        </p:spPr>
        <p:txBody>
          <a:bodyPr wrap="none" rtlCol="0">
            <a:spAutoFit/>
          </a:bodyPr>
          <a:lstStyle/>
          <a:p>
            <a:r>
              <a:rPr lang="en-US" sz="2000" b="1" dirty="0" smtClean="0">
                <a:solidFill>
                  <a:schemeClr val="bg1"/>
                </a:solidFill>
              </a:rPr>
              <a:t>Landsat 8 OLI</a:t>
            </a:r>
            <a:endParaRPr lang="en-US" sz="2000" b="1" dirty="0">
              <a:solidFill>
                <a:schemeClr val="bg1"/>
              </a:solidFill>
            </a:endParaRPr>
          </a:p>
        </p:txBody>
      </p:sp>
      <p:sp>
        <p:nvSpPr>
          <p:cNvPr id="2" name="TextBox 1"/>
          <p:cNvSpPr txBox="1"/>
          <p:nvPr/>
        </p:nvSpPr>
        <p:spPr>
          <a:xfrm>
            <a:off x="16376" y="6405809"/>
            <a:ext cx="2274982" cy="276999"/>
          </a:xfrm>
          <a:prstGeom prst="rect">
            <a:avLst/>
          </a:prstGeom>
          <a:noFill/>
        </p:spPr>
        <p:txBody>
          <a:bodyPr wrap="none" rtlCol="0">
            <a:spAutoFit/>
          </a:bodyPr>
          <a:lstStyle/>
          <a:p>
            <a:r>
              <a:rPr lang="en-US" sz="1200" dirty="0" smtClean="0">
                <a:solidFill>
                  <a:schemeClr val="bg1"/>
                </a:solidFill>
              </a:rPr>
              <a:t>Credit: Wikipedia Commons</a:t>
            </a:r>
            <a:endParaRPr lang="en-US" sz="1200" dirty="0">
              <a:solidFill>
                <a:schemeClr val="bg1"/>
              </a:solidFill>
            </a:endParaRP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5873">
            <a:off x="4629900" y="3641571"/>
            <a:ext cx="3154407" cy="2357785"/>
          </a:xfrm>
          <a:prstGeom prst="rect">
            <a:avLst/>
          </a:prstGeom>
        </p:spPr>
      </p:pic>
      <p:sp>
        <p:nvSpPr>
          <p:cNvPr id="4" name="TextBox 3"/>
          <p:cNvSpPr txBox="1"/>
          <p:nvPr/>
        </p:nvSpPr>
        <p:spPr>
          <a:xfrm>
            <a:off x="6200055" y="4254021"/>
            <a:ext cx="2635757" cy="400110"/>
          </a:xfrm>
          <a:prstGeom prst="rect">
            <a:avLst/>
          </a:prstGeom>
          <a:noFill/>
        </p:spPr>
        <p:txBody>
          <a:bodyPr wrap="square" rtlCol="0">
            <a:spAutoFit/>
          </a:bodyPr>
          <a:lstStyle/>
          <a:p>
            <a:pPr lvl="0"/>
            <a:r>
              <a:rPr lang="en-US" sz="2000" b="1" kern="0" dirty="0" smtClean="0">
                <a:solidFill>
                  <a:schemeClr val="bg1"/>
                </a:solidFill>
                <a:cs typeface="Arial"/>
                <a:sym typeface="Arial"/>
              </a:rPr>
              <a:t>Sentinel-2</a:t>
            </a:r>
            <a:endParaRPr lang="en-US" sz="2000" b="1" kern="0" dirty="0">
              <a:solidFill>
                <a:schemeClr val="bg1"/>
              </a:solidFill>
              <a:cs typeface="Arial"/>
              <a:sym typeface="Arial"/>
            </a:endParaRPr>
          </a:p>
        </p:txBody>
      </p:sp>
    </p:spTree>
    <p:extLst>
      <p:ext uri="{BB962C8B-B14F-4D97-AF65-F5344CB8AC3E}">
        <p14:creationId xmlns:p14="http://schemas.microsoft.com/office/powerpoint/2010/main" val="30211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5" name="TextBox 14"/>
          <p:cNvSpPr txBox="1"/>
          <p:nvPr/>
        </p:nvSpPr>
        <p:spPr>
          <a:xfrm>
            <a:off x="1498479" y="3837915"/>
            <a:ext cx="1838037" cy="369332"/>
          </a:xfrm>
          <a:prstGeom prst="rect">
            <a:avLst/>
          </a:prstGeom>
          <a:noFill/>
        </p:spPr>
        <p:txBody>
          <a:bodyPr wrap="square" rtlCol="0">
            <a:spAutoFit/>
          </a:bodyPr>
          <a:lstStyle/>
          <a:p>
            <a:r>
              <a:rPr lang="en-US" b="1" dirty="0" smtClean="0">
                <a:solidFill>
                  <a:schemeClr val="bg1"/>
                </a:solidFill>
              </a:rPr>
              <a:t>Landsat 5</a:t>
            </a:r>
            <a:endParaRPr lang="en-US" b="1" dirty="0">
              <a:solidFill>
                <a:schemeClr val="bg1"/>
              </a:solidFill>
            </a:endParaRPr>
          </a:p>
        </p:txBody>
      </p:sp>
      <p:sp>
        <p:nvSpPr>
          <p:cNvPr id="16" name="TextBox 15"/>
          <p:cNvSpPr txBox="1"/>
          <p:nvPr/>
        </p:nvSpPr>
        <p:spPr>
          <a:xfrm>
            <a:off x="6971578" y="3038764"/>
            <a:ext cx="1266693" cy="369332"/>
          </a:xfrm>
          <a:prstGeom prst="rect">
            <a:avLst/>
          </a:prstGeom>
          <a:noFill/>
        </p:spPr>
        <p:txBody>
          <a:bodyPr wrap="none" rtlCol="0">
            <a:spAutoFit/>
          </a:bodyPr>
          <a:lstStyle/>
          <a:p>
            <a:r>
              <a:rPr lang="en-US" b="1" dirty="0" smtClean="0">
                <a:solidFill>
                  <a:schemeClr val="bg1"/>
                </a:solidFill>
              </a:rPr>
              <a:t>Landsat 7</a:t>
            </a:r>
            <a:endParaRPr lang="en-US" b="1" dirty="0">
              <a:solidFill>
                <a:schemeClr val="bg1"/>
              </a:solidFill>
            </a:endParaRPr>
          </a:p>
        </p:txBody>
      </p:sp>
      <p:sp>
        <p:nvSpPr>
          <p:cNvPr id="17" name="TextBox 16"/>
          <p:cNvSpPr txBox="1"/>
          <p:nvPr/>
        </p:nvSpPr>
        <p:spPr>
          <a:xfrm>
            <a:off x="10575636" y="5879431"/>
            <a:ext cx="1266693" cy="369332"/>
          </a:xfrm>
          <a:prstGeom prst="rect">
            <a:avLst/>
          </a:prstGeom>
          <a:noFill/>
        </p:spPr>
        <p:txBody>
          <a:bodyPr wrap="none" rtlCol="0">
            <a:spAutoFit/>
          </a:bodyPr>
          <a:lstStyle/>
          <a:p>
            <a:r>
              <a:rPr lang="en-US" b="1" dirty="0" smtClean="0">
                <a:solidFill>
                  <a:schemeClr val="bg1"/>
                </a:solidFill>
              </a:rPr>
              <a:t>Landsat 8</a:t>
            </a:r>
            <a:endParaRPr lang="en-US" b="1" dirty="0">
              <a:solidFill>
                <a:schemeClr val="bg1"/>
              </a:solidFill>
            </a:endParaRPr>
          </a:p>
        </p:txBody>
      </p:sp>
      <p:pic>
        <p:nvPicPr>
          <p:cNvPr id="11" name="Picture 10"/>
          <p:cNvPicPr>
            <a:picLocks noChangeAspect="1"/>
          </p:cNvPicPr>
          <p:nvPr/>
        </p:nvPicPr>
        <p:blipFill>
          <a:blip r:embed="rId3"/>
          <a:stretch>
            <a:fillRect/>
          </a:stretch>
        </p:blipFill>
        <p:spPr>
          <a:xfrm>
            <a:off x="497178" y="1662783"/>
            <a:ext cx="3811597" cy="3442367"/>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3"/>
          <a:stretch>
            <a:fillRect/>
          </a:stretch>
        </p:blipFill>
        <p:spPr>
          <a:xfrm>
            <a:off x="690974" y="1856440"/>
            <a:ext cx="4069798" cy="3675556"/>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3"/>
          <a:stretch>
            <a:fillRect/>
          </a:stretch>
        </p:blipFill>
        <p:spPr>
          <a:xfrm>
            <a:off x="918244" y="2093405"/>
            <a:ext cx="4050044" cy="3657715"/>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3"/>
          <a:stretch>
            <a:fillRect/>
          </a:stretch>
        </p:blipFill>
        <p:spPr>
          <a:xfrm>
            <a:off x="1199626" y="2384293"/>
            <a:ext cx="4163929" cy="3760567"/>
          </a:xfrm>
          <a:prstGeom prst="rect">
            <a:avLst/>
          </a:prstGeom>
          <a:ln>
            <a:noFill/>
          </a:ln>
          <a:effectLst>
            <a:outerShdw blurRad="190500" algn="tl" rotWithShape="0">
              <a:srgbClr val="000000">
                <a:alpha val="70000"/>
              </a:srgbClr>
            </a:outerShdw>
          </a:effectLst>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11897"/>
          <a:stretch/>
        </p:blipFill>
        <p:spPr>
          <a:xfrm>
            <a:off x="6488301" y="1530969"/>
            <a:ext cx="5103623" cy="4613891"/>
          </a:xfrm>
          <a:prstGeom prst="rect">
            <a:avLst/>
          </a:prstGeom>
          <a:effectLst>
            <a:outerShdw blurRad="50800" dist="38100" dir="8100000" algn="tr" rotWithShape="0">
              <a:prstClr val="black">
                <a:alpha val="40000"/>
              </a:prstClr>
            </a:outerShdw>
          </a:effectLst>
        </p:spPr>
      </p:pic>
      <p:sp>
        <p:nvSpPr>
          <p:cNvPr id="20" name="Arrow: Right 13"/>
          <p:cNvSpPr/>
          <p:nvPr/>
        </p:nvSpPr>
        <p:spPr>
          <a:xfrm>
            <a:off x="5604864" y="3383966"/>
            <a:ext cx="746590" cy="91028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914400" rtl="0" latinLnBrk="0">
              <a:defRPr sz="1800" kern="1200">
                <a:solidFill>
                  <a:schemeClr val="lt1"/>
                </a:solidFill>
                <a:latin typeface="+mn-lt"/>
                <a:ea typeface="+mn-ea"/>
                <a:cs typeface="+mn-cs"/>
              </a:defRPr>
            </a:lvl1pPr>
            <a:lvl2pPr marL="457200" algn="l" defTabSz="914400" rtl="0" latinLnBrk="0">
              <a:defRPr sz="1800" kern="1200">
                <a:solidFill>
                  <a:schemeClr val="lt1"/>
                </a:solidFill>
                <a:latin typeface="+mn-lt"/>
                <a:ea typeface="+mn-ea"/>
                <a:cs typeface="+mn-cs"/>
              </a:defRPr>
            </a:lvl2pPr>
            <a:lvl3pPr marL="914400" algn="l" defTabSz="914400" rtl="0" latinLnBrk="0">
              <a:defRPr sz="1800" kern="1200">
                <a:solidFill>
                  <a:schemeClr val="lt1"/>
                </a:solidFill>
                <a:latin typeface="+mn-lt"/>
                <a:ea typeface="+mn-ea"/>
                <a:cs typeface="+mn-cs"/>
              </a:defRPr>
            </a:lvl3pPr>
            <a:lvl4pPr marL="1371600" algn="l" defTabSz="914400" rtl="0" latinLnBrk="0">
              <a:defRPr sz="1800" kern="1200">
                <a:solidFill>
                  <a:schemeClr val="lt1"/>
                </a:solidFill>
                <a:latin typeface="+mn-lt"/>
                <a:ea typeface="+mn-ea"/>
                <a:cs typeface="+mn-cs"/>
              </a:defRPr>
            </a:lvl4pPr>
            <a:lvl5pPr marL="1828800" algn="l" defTabSz="914400" rtl="0" latinLnBrk="0">
              <a:defRPr sz="1800" kern="1200">
                <a:solidFill>
                  <a:schemeClr val="lt1"/>
                </a:solidFill>
                <a:latin typeface="+mn-lt"/>
                <a:ea typeface="+mn-ea"/>
                <a:cs typeface="+mn-cs"/>
              </a:defRPr>
            </a:lvl5pPr>
            <a:lvl6pPr marL="2286000" algn="l" defTabSz="914400" rtl="0" latinLnBrk="0">
              <a:defRPr sz="1800" kern="1200">
                <a:solidFill>
                  <a:schemeClr val="lt1"/>
                </a:solidFill>
                <a:latin typeface="+mn-lt"/>
                <a:ea typeface="+mn-ea"/>
                <a:cs typeface="+mn-cs"/>
              </a:defRPr>
            </a:lvl6pPr>
            <a:lvl7pPr marL="2743200" algn="l" defTabSz="914400" rtl="0" latinLnBrk="0">
              <a:defRPr sz="1800" kern="1200">
                <a:solidFill>
                  <a:schemeClr val="lt1"/>
                </a:solidFill>
                <a:latin typeface="+mn-lt"/>
                <a:ea typeface="+mn-ea"/>
                <a:cs typeface="+mn-cs"/>
              </a:defRPr>
            </a:lvl7pPr>
            <a:lvl8pPr marL="3200400" algn="l" defTabSz="914400" rtl="0" latinLnBrk="0">
              <a:defRPr sz="1800" kern="1200">
                <a:solidFill>
                  <a:schemeClr val="lt1"/>
                </a:solidFill>
                <a:latin typeface="+mn-lt"/>
                <a:ea typeface="+mn-ea"/>
                <a:cs typeface="+mn-cs"/>
              </a:defRPr>
            </a:lvl8pPr>
            <a:lvl9pPr marL="3657600" algn="l" defTabSz="914400" rtl="0" latinLnBrk="0">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77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2" presetClass="entr" presetSubtype="4" fill="hold" grpId="4"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par>
                          <p:cTn id="28" fill="hold">
                            <p:stCondLst>
                              <p:cond delay="25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5" name="TextBox 14"/>
          <p:cNvSpPr txBox="1"/>
          <p:nvPr/>
        </p:nvSpPr>
        <p:spPr>
          <a:xfrm>
            <a:off x="1498479" y="3837915"/>
            <a:ext cx="1838037" cy="369332"/>
          </a:xfrm>
          <a:prstGeom prst="rect">
            <a:avLst/>
          </a:prstGeom>
          <a:noFill/>
        </p:spPr>
        <p:txBody>
          <a:bodyPr wrap="square" rtlCol="0">
            <a:spAutoFit/>
          </a:bodyPr>
          <a:lstStyle/>
          <a:p>
            <a:r>
              <a:rPr lang="en-US" b="1" dirty="0" smtClean="0">
                <a:solidFill>
                  <a:schemeClr val="bg1"/>
                </a:solidFill>
              </a:rPr>
              <a:t>Landsat 5</a:t>
            </a:r>
            <a:endParaRPr lang="en-US" b="1" dirty="0">
              <a:solidFill>
                <a:schemeClr val="bg1"/>
              </a:solidFill>
            </a:endParaRPr>
          </a:p>
        </p:txBody>
      </p:sp>
      <p:sp>
        <p:nvSpPr>
          <p:cNvPr id="17" name="TextBox 16"/>
          <p:cNvSpPr txBox="1"/>
          <p:nvPr/>
        </p:nvSpPr>
        <p:spPr>
          <a:xfrm>
            <a:off x="10575636" y="5879431"/>
            <a:ext cx="1266693" cy="369332"/>
          </a:xfrm>
          <a:prstGeom prst="rect">
            <a:avLst/>
          </a:prstGeom>
          <a:noFill/>
        </p:spPr>
        <p:txBody>
          <a:bodyPr wrap="none" rtlCol="0">
            <a:spAutoFit/>
          </a:bodyPr>
          <a:lstStyle/>
          <a:p>
            <a:r>
              <a:rPr lang="en-US" b="1" dirty="0" smtClean="0">
                <a:solidFill>
                  <a:schemeClr val="bg1"/>
                </a:solidFill>
              </a:rPr>
              <a:t>Landsat 8</a:t>
            </a:r>
            <a:endParaRPr lang="en-US" b="1" dirty="0">
              <a:solidFill>
                <a:schemeClr val="bg1"/>
              </a:solidFill>
            </a:endParaRPr>
          </a:p>
        </p:txBody>
      </p:sp>
      <p:cxnSp>
        <p:nvCxnSpPr>
          <p:cNvPr id="11" name="Straight Arrow Connector 10"/>
          <p:cNvCxnSpPr/>
          <p:nvPr/>
        </p:nvCxnSpPr>
        <p:spPr>
          <a:xfrm>
            <a:off x="5812971" y="4022581"/>
            <a:ext cx="35456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a:blip r:embed="rId3"/>
          <a:stretch>
            <a:fillRect/>
          </a:stretch>
        </p:blipFill>
        <p:spPr>
          <a:xfrm>
            <a:off x="91924" y="3166648"/>
            <a:ext cx="2899082" cy="2618247"/>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3"/>
          <a:stretch>
            <a:fillRect/>
          </a:stretch>
        </p:blipFill>
        <p:spPr>
          <a:xfrm>
            <a:off x="343956" y="3390665"/>
            <a:ext cx="3004973" cy="2713881"/>
          </a:xfrm>
          <a:prstGeom prst="rect">
            <a:avLst/>
          </a:prstGeom>
          <a:ln>
            <a:noFill/>
          </a:ln>
          <a:effectLst>
            <a:outerShdw blurRad="190500" algn="tl" rotWithShape="0">
              <a:srgbClr val="000000">
                <a:alpha val="70000"/>
              </a:srgbClr>
            </a:outerShdw>
          </a:effectLst>
        </p:spPr>
      </p:pic>
      <p:pic>
        <p:nvPicPr>
          <p:cNvPr id="14" name="Picture 13"/>
          <p:cNvPicPr>
            <a:picLocks noChangeAspect="1"/>
          </p:cNvPicPr>
          <p:nvPr/>
        </p:nvPicPr>
        <p:blipFill>
          <a:blip r:embed="rId3"/>
          <a:stretch>
            <a:fillRect/>
          </a:stretch>
        </p:blipFill>
        <p:spPr>
          <a:xfrm>
            <a:off x="768370" y="3680457"/>
            <a:ext cx="2952153" cy="2666177"/>
          </a:xfrm>
          <a:prstGeom prst="rect">
            <a:avLst/>
          </a:prstGeom>
          <a:ln>
            <a:noFill/>
          </a:ln>
          <a:effectLst>
            <a:outerShdw blurRad="190500" algn="tl" rotWithShape="0">
              <a:srgbClr val="000000">
                <a:alpha val="70000"/>
              </a:srgbClr>
            </a:outerShdw>
          </a:effectLst>
        </p:spPr>
      </p:pic>
      <p:sp>
        <p:nvSpPr>
          <p:cNvPr id="19" name="Rectangle 18"/>
          <p:cNvSpPr/>
          <p:nvPr/>
        </p:nvSpPr>
        <p:spPr>
          <a:xfrm>
            <a:off x="891539" y="1532375"/>
            <a:ext cx="2457389" cy="1454480"/>
          </a:xfrm>
          <a:prstGeom prst="rect">
            <a:avLst/>
          </a:prstGeom>
          <a:solidFill>
            <a:srgbClr val="2E8452"/>
          </a:solidFill>
          <a:ln>
            <a:solidFill>
              <a:schemeClr val="accent1">
                <a:shade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Garamond" panose="02020404030301010803" pitchFamily="18" charset="0"/>
              </a:rPr>
              <a:t>Import Landsat TOA Images from GEE Archive</a:t>
            </a:r>
          </a:p>
          <a:p>
            <a:pPr algn="ctr"/>
            <a:r>
              <a:rPr lang="en-US" sz="2000" dirty="0" smtClean="0">
                <a:solidFill>
                  <a:schemeClr val="bg1"/>
                </a:solidFill>
                <a:latin typeface="Garamond" panose="02020404030301010803" pitchFamily="18" charset="0"/>
              </a:rPr>
              <a:t>Cloud Mask Operation</a:t>
            </a:r>
            <a:endParaRPr lang="en-US" sz="2000" dirty="0">
              <a:solidFill>
                <a:schemeClr val="bg1"/>
              </a:solidFill>
              <a:latin typeface="Garamond" panose="02020404030301010803" pitchFamily="18" charset="0"/>
            </a:endParaRP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r="11897"/>
          <a:stretch/>
        </p:blipFill>
        <p:spPr>
          <a:xfrm>
            <a:off x="4081096" y="3302180"/>
            <a:ext cx="3633645" cy="3284969"/>
          </a:xfrm>
          <a:prstGeom prst="rect">
            <a:avLst/>
          </a:prstGeom>
          <a:effectLst>
            <a:outerShdw blurRad="50800" dist="38100" dir="8100000" algn="tr" rotWithShape="0">
              <a:prstClr val="black">
                <a:alpha val="40000"/>
              </a:prstClr>
            </a:outerShdw>
          </a:effectLst>
        </p:spPr>
      </p:pic>
      <p:sp>
        <p:nvSpPr>
          <p:cNvPr id="21" name="Rectangle 20"/>
          <p:cNvSpPr/>
          <p:nvPr/>
        </p:nvSpPr>
        <p:spPr>
          <a:xfrm>
            <a:off x="4676135" y="1543642"/>
            <a:ext cx="2776593" cy="956935"/>
          </a:xfrm>
          <a:prstGeom prst="rect">
            <a:avLst/>
          </a:prstGeom>
          <a:solidFill>
            <a:srgbClr val="2E845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Garamond" panose="02020404030301010803" pitchFamily="18" charset="0"/>
              </a:rPr>
              <a:t>Aggregate Cloud-Free Images</a:t>
            </a:r>
            <a:endParaRPr lang="en-US" sz="2000" dirty="0">
              <a:solidFill>
                <a:schemeClr val="bg1"/>
              </a:solidFill>
              <a:latin typeface="Garamond" panose="02020404030301010803" pitchFamily="18" charset="0"/>
            </a:endParaRPr>
          </a:p>
        </p:txBody>
      </p:sp>
      <p:sp>
        <p:nvSpPr>
          <p:cNvPr id="22" name="Rectangle 21"/>
          <p:cNvSpPr/>
          <p:nvPr/>
        </p:nvSpPr>
        <p:spPr>
          <a:xfrm>
            <a:off x="8634356" y="1490912"/>
            <a:ext cx="2705672" cy="1009665"/>
          </a:xfrm>
          <a:prstGeom prst="rect">
            <a:avLst/>
          </a:prstGeom>
          <a:solidFill>
            <a:srgbClr val="2E84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Garamond" panose="02020404030301010803" pitchFamily="18" charset="0"/>
              </a:rPr>
              <a:t>Random Forest Classification</a:t>
            </a:r>
            <a:endParaRPr lang="en-US" sz="2000" dirty="0">
              <a:latin typeface="Garamond" panose="02020404030301010803" pitchFamily="18" charset="0"/>
            </a:endParaRPr>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4423" t="-1094" r="33559" b="3527"/>
          <a:stretch/>
        </p:blipFill>
        <p:spPr>
          <a:xfrm>
            <a:off x="8215775" y="2992272"/>
            <a:ext cx="3643087" cy="3630186"/>
          </a:xfrm>
          <a:prstGeom prst="rect">
            <a:avLst/>
          </a:prstGeom>
        </p:spPr>
      </p:pic>
      <p:cxnSp>
        <p:nvCxnSpPr>
          <p:cNvPr id="25" name="Straight Connector 24"/>
          <p:cNvCxnSpPr/>
          <p:nvPr/>
        </p:nvCxnSpPr>
        <p:spPr>
          <a:xfrm flipH="1">
            <a:off x="6461742" y="3043973"/>
            <a:ext cx="1754033" cy="2024290"/>
          </a:xfrm>
          <a:prstGeom prst="line">
            <a:avLst/>
          </a:prstGeom>
          <a:ln>
            <a:solidFill>
              <a:srgbClr val="2E845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6461742" y="5193629"/>
            <a:ext cx="1754033" cy="1393520"/>
          </a:xfrm>
          <a:prstGeom prst="line">
            <a:avLst/>
          </a:prstGeom>
          <a:ln>
            <a:solidFill>
              <a:srgbClr val="2E84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682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15" name="TextBox 14"/>
          <p:cNvSpPr txBox="1"/>
          <p:nvPr/>
        </p:nvSpPr>
        <p:spPr>
          <a:xfrm>
            <a:off x="1498479" y="3837915"/>
            <a:ext cx="1838037" cy="369332"/>
          </a:xfrm>
          <a:prstGeom prst="rect">
            <a:avLst/>
          </a:prstGeom>
          <a:noFill/>
        </p:spPr>
        <p:txBody>
          <a:bodyPr wrap="square" rtlCol="0">
            <a:spAutoFit/>
          </a:bodyPr>
          <a:lstStyle/>
          <a:p>
            <a:r>
              <a:rPr lang="en-US" b="1" dirty="0" smtClean="0">
                <a:solidFill>
                  <a:schemeClr val="bg1"/>
                </a:solidFill>
              </a:rPr>
              <a:t>Landsat 5</a:t>
            </a:r>
            <a:endParaRPr lang="en-US" b="1" dirty="0">
              <a:solidFill>
                <a:schemeClr val="bg1"/>
              </a:solidFill>
            </a:endParaRPr>
          </a:p>
        </p:txBody>
      </p:sp>
      <p:sp>
        <p:nvSpPr>
          <p:cNvPr id="17" name="TextBox 16"/>
          <p:cNvSpPr txBox="1"/>
          <p:nvPr/>
        </p:nvSpPr>
        <p:spPr>
          <a:xfrm>
            <a:off x="10575636" y="5879431"/>
            <a:ext cx="1266693" cy="369332"/>
          </a:xfrm>
          <a:prstGeom prst="rect">
            <a:avLst/>
          </a:prstGeom>
          <a:noFill/>
        </p:spPr>
        <p:txBody>
          <a:bodyPr wrap="none" rtlCol="0">
            <a:spAutoFit/>
          </a:bodyPr>
          <a:lstStyle/>
          <a:p>
            <a:r>
              <a:rPr lang="en-US" b="1" dirty="0" smtClean="0">
                <a:solidFill>
                  <a:schemeClr val="bg1"/>
                </a:solidFill>
              </a:rPr>
              <a:t>Landsat 8</a:t>
            </a:r>
            <a:endParaRPr lang="en-US" b="1" dirty="0">
              <a:solidFill>
                <a:schemeClr val="bg1"/>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60809"/>
            <a:ext cx="6827316" cy="496229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057" y="1437763"/>
            <a:ext cx="6949656" cy="499926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66492" y="1408176"/>
            <a:ext cx="6765990" cy="501492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9159" y="1374461"/>
            <a:ext cx="6931305" cy="506257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6638" y="1344315"/>
            <a:ext cx="6908982" cy="5078788"/>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59" y="4207247"/>
            <a:ext cx="2083783" cy="1178687"/>
          </a:xfrm>
          <a:prstGeom prst="rect">
            <a:avLst/>
          </a:prstGeom>
        </p:spPr>
      </p:pic>
    </p:spTree>
    <p:extLst>
      <p:ext uri="{BB962C8B-B14F-4D97-AF65-F5344CB8AC3E}">
        <p14:creationId xmlns:p14="http://schemas.microsoft.com/office/powerpoint/2010/main" val="203343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9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900"/>
                            </p:stCondLst>
                            <p:childTnLst>
                              <p:par>
                                <p:cTn id="11" presetID="1" presetClass="entr" presetSubtype="0" fill="hold" nodeType="afterEffect">
                                  <p:stCondLst>
                                    <p:cond delay="6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6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100"/>
                            </p:stCondLst>
                            <p:childTnLst>
                              <p:par>
                                <p:cTn id="17" presetID="1"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2000250" y="514350"/>
            <a:ext cx="9591674" cy="638175"/>
          </a:xfrm>
          <a:prstGeom prst="rect">
            <a:avLst/>
          </a:prstGeom>
        </p:spPr>
        <p:txBody>
          <a:bodyPr/>
          <a:lstStyle/>
          <a:p>
            <a:pPr marL="0" indent="0" algn="ctr">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17" name="TextBox 16"/>
          <p:cNvSpPr txBox="1"/>
          <p:nvPr/>
        </p:nvSpPr>
        <p:spPr>
          <a:xfrm>
            <a:off x="10575636" y="5879431"/>
            <a:ext cx="1266693" cy="369332"/>
          </a:xfrm>
          <a:prstGeom prst="rect">
            <a:avLst/>
          </a:prstGeom>
          <a:noFill/>
        </p:spPr>
        <p:txBody>
          <a:bodyPr wrap="none" rtlCol="0">
            <a:spAutoFit/>
          </a:bodyPr>
          <a:lstStyle/>
          <a:p>
            <a:r>
              <a:rPr lang="en-US" b="1" dirty="0" smtClean="0">
                <a:solidFill>
                  <a:schemeClr val="bg1"/>
                </a:solidFill>
              </a:rPr>
              <a:t>Landsat 8</a:t>
            </a:r>
            <a:endParaRPr lang="en-US" b="1" dirty="0">
              <a:solidFill>
                <a:schemeClr val="bg1"/>
              </a:solidFill>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337" t="18750" r="12901" b="27797"/>
          <a:stretch/>
        </p:blipFill>
        <p:spPr>
          <a:xfrm>
            <a:off x="297388" y="1244487"/>
            <a:ext cx="5446069" cy="5205803"/>
          </a:xfrm>
          <a:prstGeom prst="rect">
            <a:avLst/>
          </a:prstGeom>
        </p:spPr>
      </p:pic>
      <p:sp>
        <p:nvSpPr>
          <p:cNvPr id="18" name="TextBox 17"/>
          <p:cNvSpPr txBox="1"/>
          <p:nvPr/>
        </p:nvSpPr>
        <p:spPr>
          <a:xfrm>
            <a:off x="1778219" y="1887908"/>
            <a:ext cx="1552028" cy="400110"/>
          </a:xfrm>
          <a:prstGeom prst="rect">
            <a:avLst/>
          </a:prstGeom>
          <a:noFill/>
        </p:spPr>
        <p:txBody>
          <a:bodyPr wrap="none" rtlCol="0">
            <a:spAutoFit/>
          </a:bodyPr>
          <a:lstStyle/>
          <a:p>
            <a:r>
              <a:rPr lang="en-US" sz="2000" dirty="0" smtClean="0"/>
              <a:t>1995 - 2000</a:t>
            </a:r>
            <a:endParaRPr lang="en-US" sz="2000"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4594" t="18666" r="12327" b="28070"/>
          <a:stretch/>
        </p:blipFill>
        <p:spPr>
          <a:xfrm>
            <a:off x="1882212" y="1265266"/>
            <a:ext cx="5580091" cy="5263167"/>
          </a:xfrm>
          <a:prstGeom prst="rect">
            <a:avLst/>
          </a:prstGeom>
        </p:spPr>
      </p:pic>
      <p:sp>
        <p:nvSpPr>
          <p:cNvPr id="23" name="TextBox 22"/>
          <p:cNvSpPr txBox="1"/>
          <p:nvPr/>
        </p:nvSpPr>
        <p:spPr>
          <a:xfrm>
            <a:off x="9581707" y="1903297"/>
            <a:ext cx="184731" cy="369332"/>
          </a:xfrm>
          <a:prstGeom prst="rect">
            <a:avLst/>
          </a:prstGeom>
          <a:noFill/>
        </p:spPr>
        <p:txBody>
          <a:bodyPr wrap="none" rtlCol="0">
            <a:spAutoFit/>
          </a:bodyPr>
          <a:lstStyle/>
          <a:p>
            <a:endParaRPr lang="en-US" dirty="0"/>
          </a:p>
        </p:txBody>
      </p:sp>
      <p:sp>
        <p:nvSpPr>
          <p:cNvPr id="4" name="TextBox 3"/>
          <p:cNvSpPr txBox="1"/>
          <p:nvPr/>
        </p:nvSpPr>
        <p:spPr>
          <a:xfrm>
            <a:off x="3581816" y="1976583"/>
            <a:ext cx="1861127" cy="400110"/>
          </a:xfrm>
          <a:prstGeom prst="rect">
            <a:avLst/>
          </a:prstGeom>
          <a:noFill/>
        </p:spPr>
        <p:txBody>
          <a:bodyPr wrap="square" rtlCol="0">
            <a:spAutoFit/>
          </a:bodyPr>
          <a:lstStyle/>
          <a:p>
            <a:r>
              <a:rPr lang="en-US" sz="2000" dirty="0" smtClean="0"/>
              <a:t>2000 - 2005</a:t>
            </a:r>
            <a:endParaRPr lang="en-US" sz="2000" dirty="0"/>
          </a:p>
        </p:txBody>
      </p:sp>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5418" t="18833" r="12542" b="29500"/>
          <a:stretch/>
        </p:blipFill>
        <p:spPr>
          <a:xfrm>
            <a:off x="3176290" y="1255985"/>
            <a:ext cx="5662554" cy="5255664"/>
          </a:xfrm>
          <a:prstGeom prst="rect">
            <a:avLst/>
          </a:prstGeom>
        </p:spPr>
      </p:pic>
      <p:sp>
        <p:nvSpPr>
          <p:cNvPr id="13" name="TextBox 12"/>
          <p:cNvSpPr txBox="1"/>
          <p:nvPr/>
        </p:nvSpPr>
        <p:spPr>
          <a:xfrm>
            <a:off x="5071832" y="1976583"/>
            <a:ext cx="1552028" cy="400110"/>
          </a:xfrm>
          <a:prstGeom prst="rect">
            <a:avLst/>
          </a:prstGeom>
          <a:noFill/>
        </p:spPr>
        <p:txBody>
          <a:bodyPr wrap="none" rtlCol="0">
            <a:spAutoFit/>
          </a:bodyPr>
          <a:lstStyle/>
          <a:p>
            <a:r>
              <a:rPr lang="en-US" sz="2000" dirty="0" smtClean="0"/>
              <a:t>2005 - 2010</a:t>
            </a:r>
            <a:endParaRPr lang="en-US" sz="2000" dirty="0"/>
          </a:p>
        </p:txBody>
      </p:sp>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13261" t="18500" r="12758" b="28333"/>
          <a:stretch/>
        </p:blipFill>
        <p:spPr>
          <a:xfrm>
            <a:off x="4512379" y="1259178"/>
            <a:ext cx="5663951" cy="5267640"/>
          </a:xfrm>
          <a:prstGeom prst="rect">
            <a:avLst/>
          </a:prstGeom>
        </p:spPr>
      </p:pic>
      <p:sp>
        <p:nvSpPr>
          <p:cNvPr id="22" name="TextBox 21"/>
          <p:cNvSpPr txBox="1"/>
          <p:nvPr/>
        </p:nvSpPr>
        <p:spPr>
          <a:xfrm>
            <a:off x="6465872" y="1879519"/>
            <a:ext cx="1552028" cy="400110"/>
          </a:xfrm>
          <a:prstGeom prst="rect">
            <a:avLst/>
          </a:prstGeom>
          <a:noFill/>
        </p:spPr>
        <p:txBody>
          <a:bodyPr wrap="none" rtlCol="0">
            <a:spAutoFit/>
          </a:bodyPr>
          <a:lstStyle/>
          <a:p>
            <a:r>
              <a:rPr lang="en-US" sz="2000" dirty="0" smtClean="0"/>
              <a:t>2010 - 2015</a:t>
            </a:r>
            <a:endParaRPr lang="en-US" sz="2000" dirty="0"/>
          </a:p>
        </p:txBody>
      </p:sp>
      <p:pic>
        <p:nvPicPr>
          <p:cNvPr id="26" name="Picture 25"/>
          <p:cNvPicPr>
            <a:picLocks noChangeAspect="1"/>
          </p:cNvPicPr>
          <p:nvPr/>
        </p:nvPicPr>
        <p:blipFill rotWithShape="1">
          <a:blip r:embed="rId7">
            <a:extLst>
              <a:ext uri="{28A0092B-C50C-407E-A947-70E740481C1C}">
                <a14:useLocalDpi xmlns:a14="http://schemas.microsoft.com/office/drawing/2010/main" val="0"/>
              </a:ext>
            </a:extLst>
          </a:blip>
          <a:srcRect l="13545" t="18160" r="12543" b="29000"/>
          <a:stretch/>
        </p:blipFill>
        <p:spPr>
          <a:xfrm>
            <a:off x="6014647" y="1265266"/>
            <a:ext cx="5726564" cy="5298080"/>
          </a:xfrm>
          <a:prstGeom prst="rect">
            <a:avLst/>
          </a:prstGeom>
        </p:spPr>
      </p:pic>
      <p:sp>
        <p:nvSpPr>
          <p:cNvPr id="27" name="TextBox 26"/>
          <p:cNvSpPr txBox="1"/>
          <p:nvPr/>
        </p:nvSpPr>
        <p:spPr>
          <a:xfrm>
            <a:off x="8341142" y="1925508"/>
            <a:ext cx="1415772" cy="369332"/>
          </a:xfrm>
          <a:prstGeom prst="rect">
            <a:avLst/>
          </a:prstGeom>
          <a:noFill/>
        </p:spPr>
        <p:txBody>
          <a:bodyPr wrap="none" rtlCol="0">
            <a:spAutoFit/>
          </a:bodyPr>
          <a:lstStyle/>
          <a:p>
            <a:r>
              <a:rPr lang="en-US" dirty="0" smtClean="0"/>
              <a:t>2015 - 2016</a:t>
            </a:r>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98" y="5325043"/>
            <a:ext cx="2234792" cy="1343386"/>
          </a:xfrm>
          <a:prstGeom prst="rect">
            <a:avLst/>
          </a:prstGeom>
        </p:spPr>
      </p:pic>
    </p:spTree>
    <p:extLst>
      <p:ext uri="{BB962C8B-B14F-4D97-AF65-F5344CB8AC3E}">
        <p14:creationId xmlns:p14="http://schemas.microsoft.com/office/powerpoint/2010/main" val="117294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1500"/>
                            </p:stCondLst>
                            <p:childTnLst>
                              <p:par>
                                <p:cTn id="12" presetID="22" presetClass="entr" presetSubtype="4" fill="hold" grpId="0" nodeType="afterEffect">
                                  <p:stCondLst>
                                    <p:cond delay="80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nodeType="withEffect">
                                  <p:stCondLst>
                                    <p:cond delay="80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par>
                          <p:cTn id="18" fill="hold">
                            <p:stCondLst>
                              <p:cond delay="2800"/>
                            </p:stCondLst>
                            <p:childTnLst>
                              <p:par>
                                <p:cTn id="19" presetID="22" presetClass="entr" presetSubtype="4" fill="hold" grpId="0" nodeType="afterEffect">
                                  <p:stCondLst>
                                    <p:cond delay="40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40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3700"/>
                            </p:stCondLst>
                            <p:childTnLst>
                              <p:par>
                                <p:cTn id="26" presetID="22" presetClass="entr" presetSubtype="4" fill="hold" grpId="0" nodeType="afterEffect">
                                  <p:stCondLst>
                                    <p:cond delay="40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nodeType="withEffect">
                                  <p:stCondLst>
                                    <p:cond delay="40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22"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5064</TotalTime>
  <Words>1247</Words>
  <Application>Microsoft Office PowerPoint</Application>
  <PresentationFormat>Widescreen</PresentationFormat>
  <Paragraphs>157</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Garamond</vt:lpstr>
      <vt:lpstr>Questrial</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Aubrey Hilte</cp:lastModifiedBy>
  <cp:revision>250</cp:revision>
  <dcterms:created xsi:type="dcterms:W3CDTF">2015-05-18T13:26:09Z</dcterms:created>
  <dcterms:modified xsi:type="dcterms:W3CDTF">2016-11-16T19:18:07Z</dcterms:modified>
</cp:coreProperties>
</file>