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7" r:id="rId5"/>
    <p:sldId id="263" r:id="rId6"/>
    <p:sldId id="262"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p:cViewPr varScale="1">
        <p:scale>
          <a:sx n="106" d="100"/>
          <a:sy n="106" d="100"/>
        </p:scale>
        <p:origin x="178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4/2/2015</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4/2/2015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4/2/2015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4/2/2015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4/2/2015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924800" cy="3276600"/>
          </a:xfrm>
        </p:spPr>
        <p:txBody>
          <a:bodyPr>
            <a:normAutofit/>
          </a:bodyPr>
          <a:lstStyle/>
          <a:p>
            <a:r>
              <a:rPr lang="en-US" sz="2000" dirty="0" smtClean="0"/>
              <a:t>COLORADO Water Resources</a:t>
            </a:r>
          </a:p>
          <a:p>
            <a:r>
              <a:rPr lang="en-US" sz="2000" dirty="0" smtClean="0"/>
              <a:t>DEVELOP Langley</a:t>
            </a:r>
          </a:p>
          <a:p>
            <a:endParaRPr lang="en-US" sz="1800" dirty="0" smtClean="0"/>
          </a:p>
          <a:p>
            <a:r>
              <a:rPr lang="en-US" sz="2400" dirty="0" smtClean="0"/>
              <a:t>Spring 2015 </a:t>
            </a:r>
          </a:p>
          <a:p>
            <a:r>
              <a:rPr lang="en-US" sz="2800" dirty="0" smtClean="0"/>
              <a:t>Final Imagery</a:t>
            </a:r>
            <a:endParaRPr lang="en-US" sz="2800" dirty="0"/>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smtClean="0"/>
              <a:t>Checklist for Each Image:</a:t>
            </a:r>
            <a:endParaRPr lang="en-US" sz="4000" b="1" dirty="0"/>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pPr>
              <a:buFont typeface="Wingdings" pitchFamily="2" charset="2"/>
              <a:buChar char="ü"/>
            </a:pPr>
            <a:r>
              <a:rPr lang="en-US" dirty="0" smtClean="0"/>
              <a:t>Image is derived from NASA sensor data </a:t>
            </a:r>
          </a:p>
          <a:p>
            <a:pPr lvl="1">
              <a:buFont typeface="Arial" pitchFamily="34" charset="0"/>
              <a:buChar char="•"/>
            </a:pPr>
            <a:r>
              <a:rPr lang="en-US" i="1" dirty="0" smtClean="0"/>
              <a:t>Not from an outside source</a:t>
            </a:r>
          </a:p>
          <a:p>
            <a:pPr lvl="1">
              <a:buFont typeface="Arial" pitchFamily="34" charset="0"/>
              <a:buChar char="•"/>
            </a:pPr>
            <a:r>
              <a:rPr lang="en-US" i="1" dirty="0" smtClean="0"/>
              <a:t>Not a photograph of the team/issue</a:t>
            </a:r>
          </a:p>
          <a:p>
            <a:pPr>
              <a:buFont typeface="Wingdings" pitchFamily="2" charset="2"/>
              <a:buChar char="ü"/>
            </a:pPr>
            <a:r>
              <a:rPr lang="en-US" dirty="0" smtClean="0"/>
              <a:t>Preferably, At least one image provided is derived from recent data (2014-2015) </a:t>
            </a:r>
          </a:p>
          <a:p>
            <a:pPr lvl="1">
              <a:buFont typeface="Arial" pitchFamily="34" charset="0"/>
              <a:buChar char="•"/>
            </a:pPr>
            <a:r>
              <a:rPr lang="en-US" i="1" dirty="0" smtClean="0"/>
              <a:t>This is mandatory for inclusion in any highlight to NASA HQ</a:t>
            </a:r>
          </a:p>
          <a:p>
            <a:pPr>
              <a:buFont typeface="Wingdings" pitchFamily="2" charset="2"/>
              <a:buChar char="ü"/>
            </a:pPr>
            <a:r>
              <a:rPr lang="en-US" dirty="0" smtClean="0"/>
              <a:t>Some kind of processing has taken place </a:t>
            </a:r>
          </a:p>
          <a:p>
            <a:pPr lvl="1">
              <a:buFont typeface="Arial" pitchFamily="34" charset="0"/>
              <a:buChar char="•"/>
            </a:pPr>
            <a:r>
              <a:rPr lang="en-US" i="1" dirty="0" smtClean="0"/>
              <a:t>Not a raw image or a photograph</a:t>
            </a:r>
          </a:p>
          <a:p>
            <a:pPr>
              <a:buFont typeface="Wingdings" pitchFamily="2" charset="2"/>
              <a:buChar char="ü"/>
            </a:pPr>
            <a:r>
              <a:rPr lang="en-US" dirty="0" smtClean="0"/>
              <a:t>The team actually created the image </a:t>
            </a:r>
          </a:p>
          <a:p>
            <a:pPr lvl="1">
              <a:buFont typeface="Arial" pitchFamily="34" charset="0"/>
              <a:buChar char="•"/>
            </a:pPr>
            <a:r>
              <a:rPr lang="en-US" i="1" dirty="0" smtClean="0"/>
              <a:t>Not from some other source/world wide web/etc.</a:t>
            </a:r>
          </a:p>
          <a:p>
            <a:pPr>
              <a:buFont typeface="Wingdings" pitchFamily="2" charset="2"/>
              <a:buChar char="ü"/>
            </a:pPr>
            <a:r>
              <a:rPr lang="en-US" dirty="0" smtClean="0"/>
              <a:t>High-resolution (over 300 dpi)</a:t>
            </a:r>
          </a:p>
          <a:p>
            <a:pPr>
              <a:buFont typeface="Wingdings" pitchFamily="2" charset="2"/>
              <a:buChar char="ü"/>
            </a:pPr>
            <a:r>
              <a:rPr lang="en-US" dirty="0" smtClean="0"/>
              <a:t>Saved as a JPEG or TIFF</a:t>
            </a:r>
          </a:p>
          <a:p>
            <a:endParaRPr lang="en-US" dirty="0" smtClean="0"/>
          </a:p>
          <a:p>
            <a:pPr>
              <a:buNone/>
            </a:pPr>
            <a:r>
              <a:rPr lang="en-US" dirty="0" smtClean="0"/>
              <a:t>Also:</a:t>
            </a:r>
          </a:p>
          <a:p>
            <a:r>
              <a:rPr lang="en-US" dirty="0" smtClean="0"/>
              <a:t>While there are three slides, you can have more imagery. Minimum of one, max of ten.</a:t>
            </a:r>
          </a:p>
          <a:p>
            <a:r>
              <a:rPr lang="en-US" dirty="0" smtClean="0"/>
              <a:t>The “best” image should have a SVG version, saved as a separate file, that will be used on the DEVELOP website and brochures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fontScale="90000"/>
          </a:bodyPr>
          <a:lstStyle/>
          <a:p>
            <a:r>
              <a:rPr lang="en-US" dirty="0" smtClean="0"/>
              <a:t>NASA Langley</a:t>
            </a:r>
            <a:br>
              <a:rPr lang="en-US" dirty="0" smtClean="0"/>
            </a:br>
            <a:r>
              <a:rPr lang="en-US" dirty="0" smtClean="0"/>
              <a:t>Research Center</a:t>
            </a:r>
            <a:endParaRPr lang="en-US" dirty="0"/>
          </a:p>
        </p:txBody>
      </p:sp>
      <p:sp>
        <p:nvSpPr>
          <p:cNvPr id="6" name="Text Placeholder 5"/>
          <p:cNvSpPr>
            <a:spLocks noGrp="1"/>
          </p:cNvSpPr>
          <p:nvPr>
            <p:ph type="body" sz="half" idx="2"/>
          </p:nvPr>
        </p:nvSpPr>
        <p:spPr>
          <a:xfrm>
            <a:off x="436830" y="1663700"/>
            <a:ext cx="3220770" cy="4813300"/>
          </a:xfrm>
        </p:spPr>
        <p:txBody>
          <a:bodyPr>
            <a:normAutofit/>
          </a:bodyPr>
          <a:lstStyle/>
          <a:p>
            <a:r>
              <a:rPr lang="en-US" dirty="0" smtClean="0"/>
              <a:t>Estimated soil erosion </a:t>
            </a:r>
            <a:r>
              <a:rPr lang="en-US" dirty="0" smtClean="0"/>
              <a:t>map </a:t>
            </a:r>
            <a:r>
              <a:rPr lang="en-US" dirty="0" smtClean="0"/>
              <a:t>for Denver watershed’s area. This map was created by using the Revised </a:t>
            </a:r>
            <a:r>
              <a:rPr lang="en-US" dirty="0" smtClean="0"/>
              <a:t>Universal Soil </a:t>
            </a:r>
            <a:r>
              <a:rPr lang="en-US" dirty="0" smtClean="0"/>
              <a:t>Loss Equation (RUSLE). NASA Earth observations </a:t>
            </a:r>
            <a:r>
              <a:rPr lang="en-US" dirty="0" smtClean="0"/>
              <a:t>data </a:t>
            </a:r>
            <a:r>
              <a:rPr lang="en-US" dirty="0"/>
              <a:t>from Terra- Advanced </a:t>
            </a:r>
            <a:r>
              <a:rPr lang="en-US" dirty="0" err="1"/>
              <a:t>Spaceborne</a:t>
            </a:r>
            <a:r>
              <a:rPr lang="en-US" dirty="0"/>
              <a:t> Thermal Emission and Reflection Radiometer (ASTER) </a:t>
            </a:r>
            <a:r>
              <a:rPr lang="en-US" dirty="0" smtClean="0"/>
              <a:t>were used </a:t>
            </a:r>
            <a:r>
              <a:rPr lang="en-US" dirty="0" smtClean="0"/>
              <a:t>to obtain the Digital Elevation Model. In addition, land cover data </a:t>
            </a:r>
            <a:r>
              <a:rPr lang="en-US" dirty="0" smtClean="0"/>
              <a:t>were </a:t>
            </a:r>
            <a:r>
              <a:rPr lang="en-US" dirty="0"/>
              <a:t>extracted using the National Land Cover Database </a:t>
            </a:r>
            <a:r>
              <a:rPr lang="en-US" dirty="0" smtClean="0"/>
              <a:t>(2011</a:t>
            </a:r>
            <a:r>
              <a:rPr lang="en-US" dirty="0"/>
              <a:t>) and Cropland Data Layer </a:t>
            </a:r>
            <a:r>
              <a:rPr lang="en-US" dirty="0" smtClean="0"/>
              <a:t>(2011</a:t>
            </a:r>
            <a:r>
              <a:rPr lang="en-US" dirty="0"/>
              <a:t>), which is comprised of images taken from Landsat 7 Enhanced Thematic Mapper Plus (ETM+). </a:t>
            </a:r>
            <a:r>
              <a:rPr lang="en-US" dirty="0" smtClean="0"/>
              <a:t>This Erosion Susceptibility map allows the user to understand how soil moves in terms of erosion. </a:t>
            </a:r>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Colorado Water</a:t>
            </a:r>
            <a:r>
              <a:rPr kumimoji="0" lang="en-US" i="0" u="none" strike="noStrike" kern="1200" cap="none" spc="0" normalizeH="0" noProof="0" dirty="0" smtClean="0">
                <a:ln>
                  <a:noFill/>
                </a:ln>
                <a:solidFill>
                  <a:schemeClr val="tx1"/>
                </a:solidFill>
                <a:effectLst/>
                <a:uLnTx/>
                <a:uFillTx/>
                <a:latin typeface="+mj-lt"/>
                <a:ea typeface="+mj-ea"/>
                <a:cs typeface="+mj-cs"/>
              </a:rPr>
              <a:t> Resources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9494" y="152400"/>
            <a:ext cx="5139135" cy="665064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4444" r="-327" b="24444"/>
          <a:stretch/>
        </p:blipFill>
        <p:spPr>
          <a:xfrm>
            <a:off x="1905000" y="1676400"/>
            <a:ext cx="5747764" cy="3048000"/>
          </a:xfrm>
          <a:prstGeom prst="rect">
            <a:avLst/>
          </a:prstGeom>
        </p:spPr>
      </p:pic>
    </p:spTree>
    <p:extLst>
      <p:ext uri="{BB962C8B-B14F-4D97-AF65-F5344CB8AC3E}">
        <p14:creationId xmlns:p14="http://schemas.microsoft.com/office/powerpoint/2010/main" val="157943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fontScale="90000"/>
          </a:bodyPr>
          <a:lstStyle/>
          <a:p>
            <a:r>
              <a:rPr lang="en-US" dirty="0" smtClean="0"/>
              <a:t>NASA Langley</a:t>
            </a:r>
            <a:br>
              <a:rPr lang="en-US" dirty="0" smtClean="0"/>
            </a:br>
            <a:r>
              <a:rPr lang="en-US" dirty="0" smtClean="0"/>
              <a:t>Research Center</a:t>
            </a:r>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Colorado Water</a:t>
            </a:r>
            <a:r>
              <a:rPr kumimoji="0" lang="en-US" i="0" u="none" strike="noStrike" kern="1200" cap="none" spc="0" normalizeH="0" noProof="0" dirty="0" smtClean="0">
                <a:ln>
                  <a:noFill/>
                </a:ln>
                <a:solidFill>
                  <a:schemeClr val="tx1"/>
                </a:solidFill>
                <a:effectLst/>
                <a:uLnTx/>
                <a:uFillTx/>
                <a:latin typeface="+mj-lt"/>
                <a:ea typeface="+mj-ea"/>
                <a:cs typeface="+mj-cs"/>
              </a:rPr>
              <a:t> Resources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0"/>
            <a:ext cx="5122105" cy="6628607"/>
          </a:xfrm>
          <a:prstGeom prst="rect">
            <a:avLst/>
          </a:prstGeom>
        </p:spPr>
      </p:pic>
      <p:sp>
        <p:nvSpPr>
          <p:cNvPr id="9" name="Text Placeholder 5"/>
          <p:cNvSpPr txBox="1">
            <a:spLocks/>
          </p:cNvSpPr>
          <p:nvPr/>
        </p:nvSpPr>
        <p:spPr>
          <a:xfrm>
            <a:off x="416986" y="1371599"/>
            <a:ext cx="3316813" cy="525700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The Pollution Risk Assessment map for Denver watershed’s area was created by combining the Soil Loss map (RUSLE map), weighted land cover data, wildfires data and the location of an uranium mine. The land cover data were extracted from the </a:t>
            </a:r>
            <a:r>
              <a:rPr lang="en-US" dirty="0"/>
              <a:t>National Land Cover Database </a:t>
            </a:r>
            <a:r>
              <a:rPr lang="en-US" dirty="0" smtClean="0"/>
              <a:t>(2011) and </a:t>
            </a:r>
            <a:r>
              <a:rPr lang="en-US" dirty="0"/>
              <a:t>Cropland Data Layer </a:t>
            </a:r>
            <a:r>
              <a:rPr lang="en-US" dirty="0" smtClean="0"/>
              <a:t>(2011), </a:t>
            </a:r>
            <a:r>
              <a:rPr lang="en-US" dirty="0"/>
              <a:t>which used NASA Earth observations taken from the sensor Enhanced Thematic Mapper Plus </a:t>
            </a:r>
            <a:r>
              <a:rPr lang="en-US" dirty="0" smtClean="0"/>
              <a:t>(ETM+)on </a:t>
            </a:r>
            <a:r>
              <a:rPr lang="en-US" dirty="0"/>
              <a:t>board Landsat 7. </a:t>
            </a:r>
            <a:r>
              <a:rPr lang="en-US" dirty="0" smtClean="0"/>
              <a:t>This analysis resulted in the creation of a water sampling site suitability map, which identified optimal locations for water quality sampling sites.</a:t>
            </a:r>
          </a:p>
          <a:p>
            <a:endParaRPr lang="en-US" dirty="0"/>
          </a:p>
        </p:txBody>
      </p:sp>
    </p:spTree>
    <p:extLst>
      <p:ext uri="{BB962C8B-B14F-4D97-AF65-F5344CB8AC3E}">
        <p14:creationId xmlns:p14="http://schemas.microsoft.com/office/powerpoint/2010/main" val="282059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5834" b="39630"/>
          <a:stretch/>
        </p:blipFill>
        <p:spPr>
          <a:xfrm>
            <a:off x="2286000" y="1371600"/>
            <a:ext cx="4038600" cy="3105150"/>
          </a:xfrm>
          <a:prstGeom prst="rect">
            <a:avLst/>
          </a:prstGeom>
        </p:spPr>
      </p:pic>
    </p:spTree>
    <p:extLst>
      <p:ext uri="{BB962C8B-B14F-4D97-AF65-F5344CB8AC3E}">
        <p14:creationId xmlns:p14="http://schemas.microsoft.com/office/powerpoint/2010/main" val="19105591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369</Words>
  <Application>Microsoft Office PowerPoint</Application>
  <PresentationFormat>On-screen Show (4:3)</PresentationFormat>
  <Paragraphs>28</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Century Gothic</vt:lpstr>
      <vt:lpstr>Wingdings</vt:lpstr>
      <vt:lpstr>Wingdings 2</vt:lpstr>
      <vt:lpstr>Office Theme</vt:lpstr>
      <vt:lpstr>Civic</vt:lpstr>
      <vt:lpstr>DEVELOP National Program</vt:lpstr>
      <vt:lpstr>Checklist for Each Image:</vt:lpstr>
      <vt:lpstr>NASA Langley Research Center</vt:lpstr>
      <vt:lpstr>PowerPoint Presentation</vt:lpstr>
      <vt:lpstr>NASA Langley Research Center</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Maldonado Jaime, Janice M. (LARC-E3)[SSAI DEVELOP]</cp:lastModifiedBy>
  <cp:revision>31</cp:revision>
  <dcterms:created xsi:type="dcterms:W3CDTF">2012-09-06T20:21:36Z</dcterms:created>
  <dcterms:modified xsi:type="dcterms:W3CDTF">2015-04-02T14:57:20Z</dcterms:modified>
</cp:coreProperties>
</file>